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0.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9.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1.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2.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3.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4026" r:id="rId2"/>
    <p:sldMasterId id="2147484075" r:id="rId3"/>
    <p:sldMasterId id="2147484115" r:id="rId4"/>
    <p:sldMasterId id="2147484406" r:id="rId5"/>
    <p:sldMasterId id="2147484411" r:id="rId6"/>
    <p:sldMasterId id="2147484416" r:id="rId7"/>
    <p:sldMasterId id="2147484483" r:id="rId8"/>
    <p:sldMasterId id="2147484908" r:id="rId9"/>
    <p:sldMasterId id="2147485140" r:id="rId10"/>
    <p:sldMasterId id="2147485146" r:id="rId11"/>
    <p:sldMasterId id="2147485152" r:id="rId12"/>
    <p:sldMasterId id="2147485158" r:id="rId13"/>
    <p:sldMasterId id="2147485279" r:id="rId14"/>
    <p:sldMasterId id="2147485284" r:id="rId15"/>
    <p:sldMasterId id="2147485289" r:id="rId16"/>
    <p:sldMasterId id="2147485710" r:id="rId17"/>
    <p:sldMasterId id="2147485862" r:id="rId18"/>
    <p:sldMasterId id="2147486643" r:id="rId19"/>
    <p:sldMasterId id="2147486649" r:id="rId20"/>
    <p:sldMasterId id="2147486655" r:id="rId21"/>
    <p:sldMasterId id="2147487367" r:id="rId22"/>
    <p:sldMasterId id="2147487370" r:id="rId23"/>
    <p:sldMasterId id="2147488706" r:id="rId24"/>
  </p:sldMasterIdLst>
  <p:notesMasterIdLst>
    <p:notesMasterId r:id="rId71"/>
  </p:notesMasterIdLst>
  <p:sldIdLst>
    <p:sldId id="256" r:id="rId25"/>
    <p:sldId id="680" r:id="rId26"/>
    <p:sldId id="659" r:id="rId27"/>
    <p:sldId id="660" r:id="rId28"/>
    <p:sldId id="662" r:id="rId29"/>
    <p:sldId id="683" r:id="rId30"/>
    <p:sldId id="661" r:id="rId31"/>
    <p:sldId id="676" r:id="rId32"/>
    <p:sldId id="664" r:id="rId33"/>
    <p:sldId id="708" r:id="rId34"/>
    <p:sldId id="710" r:id="rId35"/>
    <p:sldId id="709" r:id="rId36"/>
    <p:sldId id="706" r:id="rId37"/>
    <p:sldId id="678" r:id="rId38"/>
    <p:sldId id="684" r:id="rId39"/>
    <p:sldId id="677" r:id="rId40"/>
    <p:sldId id="685" r:id="rId41"/>
    <p:sldId id="692" r:id="rId42"/>
    <p:sldId id="653" r:id="rId43"/>
    <p:sldId id="654" r:id="rId44"/>
    <p:sldId id="707" r:id="rId45"/>
    <p:sldId id="656" r:id="rId46"/>
    <p:sldId id="666" r:id="rId47"/>
    <p:sldId id="693" r:id="rId48"/>
    <p:sldId id="696" r:id="rId49"/>
    <p:sldId id="697" r:id="rId50"/>
    <p:sldId id="670" r:id="rId51"/>
    <p:sldId id="671" r:id="rId52"/>
    <p:sldId id="694" r:id="rId53"/>
    <p:sldId id="673" r:id="rId54"/>
    <p:sldId id="695" r:id="rId55"/>
    <p:sldId id="711" r:id="rId56"/>
    <p:sldId id="712" r:id="rId57"/>
    <p:sldId id="715" r:id="rId58"/>
    <p:sldId id="688" r:id="rId59"/>
    <p:sldId id="698" r:id="rId60"/>
    <p:sldId id="652" r:id="rId61"/>
    <p:sldId id="700" r:id="rId62"/>
    <p:sldId id="689" r:id="rId63"/>
    <p:sldId id="701" r:id="rId64"/>
    <p:sldId id="699" r:id="rId65"/>
    <p:sldId id="702" r:id="rId66"/>
    <p:sldId id="690" r:id="rId67"/>
    <p:sldId id="703" r:id="rId68"/>
    <p:sldId id="679" r:id="rId69"/>
    <p:sldId id="646" r:id="rId70"/>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996633"/>
    <a:srgbClr val="CC66FF"/>
    <a:srgbClr val="CCFFFF"/>
    <a:srgbClr val="FFFFCC"/>
    <a:srgbClr val="FFFFFF"/>
    <a:srgbClr val="038EED"/>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86372" autoAdjust="0"/>
  </p:normalViewPr>
  <p:slideViewPr>
    <p:cSldViewPr>
      <p:cViewPr>
        <p:scale>
          <a:sx n="81" d="100"/>
          <a:sy n="81" d="100"/>
        </p:scale>
        <p:origin x="-1062" y="12"/>
      </p:cViewPr>
      <p:guideLst>
        <p:guide orient="horz" pos="2160"/>
        <p:guide pos="2880"/>
      </p:guideLst>
    </p:cSldViewPr>
  </p:slideViewPr>
  <p:outlineViewPr>
    <p:cViewPr>
      <p:scale>
        <a:sx n="33" d="100"/>
        <a:sy n="33" d="100"/>
      </p:scale>
      <p:origin x="0" y="366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61"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F93EF6E2-9D1F-4D22-ABE2-00077F4054C9}" type="datetimeFigureOut">
              <a:rPr lang="he-IL"/>
              <a:pPr>
                <a:defRPr/>
              </a:pPr>
              <a:t>י"א/כסלו/תשע"ו</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B03A18F6-C4CF-4ECE-A756-CB5AF42ED57D}" type="slidenum">
              <a:rPr lang="he-IL"/>
              <a:pPr>
                <a:defRPr/>
              </a:pPr>
              <a:t>‹#›</a:t>
            </a:fld>
            <a:endParaRPr lang="he-IL" dirty="0"/>
          </a:p>
        </p:txBody>
      </p:sp>
    </p:spTree>
    <p:extLst>
      <p:ext uri="{BB962C8B-B14F-4D97-AF65-F5344CB8AC3E}">
        <p14:creationId xmlns:p14="http://schemas.microsoft.com/office/powerpoint/2010/main" val="381118028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30D6AA-360F-48E3-A371-57864390ADB9}" type="slidenum">
              <a:rPr lang="he-IL" smtClean="0"/>
              <a:pPr fontAlgn="base">
                <a:spcBef>
                  <a:spcPct val="0"/>
                </a:spcBef>
                <a:spcAft>
                  <a:spcPct val="0"/>
                </a:spcAft>
                <a:defRPr/>
              </a:pPr>
              <a:t>1</a:t>
            </a:fld>
            <a:endParaRPr lang="he-I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3160DE4B-1671-4772-8E57-833EBA88853F}" type="slidenum">
              <a:rPr lang="he-IL" smtClean="0"/>
              <a:pPr>
                <a:defRPr/>
              </a:pPr>
              <a:t>14</a:t>
            </a:fld>
            <a:endParaRPr lang="he-IL"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1DA8016-A2F0-4EC1-A6BC-6117581E333F}"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DA5338B-9772-4725-BBA8-0FB98EB869B9}" type="slidenum">
              <a:rPr lang="he-IL"/>
              <a:pPr>
                <a:defRPr/>
              </a:pPr>
              <a:t>‹#›</a:t>
            </a:fld>
            <a:endParaRPr lang="he-IL" dirty="0"/>
          </a:p>
        </p:txBody>
      </p:sp>
    </p:spTree>
    <p:extLst>
      <p:ext uri="{BB962C8B-B14F-4D97-AF65-F5344CB8AC3E}">
        <p14:creationId xmlns:p14="http://schemas.microsoft.com/office/powerpoint/2010/main" val="142755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8D2FA2B9-AC14-491D-BED6-70CA826C8B79}" type="slidenum">
              <a:rPr lang="he-IL"/>
              <a:pPr>
                <a:defRPr/>
              </a:pPr>
              <a:t>‹#›</a:t>
            </a:fld>
            <a:endParaRPr lang="he-IL" dirty="0"/>
          </a:p>
        </p:txBody>
      </p:sp>
    </p:spTree>
    <p:extLst>
      <p:ext uri="{BB962C8B-B14F-4D97-AF65-F5344CB8AC3E}">
        <p14:creationId xmlns:p14="http://schemas.microsoft.com/office/powerpoint/2010/main" val="37440025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5B03DD52-A2DA-4478-9912-4849FA83FB91}"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345692BB-1A66-46FC-A81E-212C8965953C}" type="slidenum">
              <a:rPr lang="he-IL"/>
              <a:pPr>
                <a:defRPr/>
              </a:pPr>
              <a:t>‹#›</a:t>
            </a:fld>
            <a:endParaRPr lang="he-IL" dirty="0"/>
          </a:p>
        </p:txBody>
      </p:sp>
    </p:spTree>
    <p:extLst>
      <p:ext uri="{BB962C8B-B14F-4D97-AF65-F5344CB8AC3E}">
        <p14:creationId xmlns:p14="http://schemas.microsoft.com/office/powerpoint/2010/main" val="26348011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A2164FB-AD8D-4B49-81DF-C9950C062916}"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75973EB-2108-4025-862B-E79BB1F74B72}" type="slidenum">
              <a:rPr lang="he-IL"/>
              <a:pPr>
                <a:defRPr/>
              </a:pPr>
              <a:t>‹#›</a:t>
            </a:fld>
            <a:endParaRPr lang="he-IL" dirty="0"/>
          </a:p>
        </p:txBody>
      </p:sp>
    </p:spTree>
    <p:extLst>
      <p:ext uri="{BB962C8B-B14F-4D97-AF65-F5344CB8AC3E}">
        <p14:creationId xmlns:p14="http://schemas.microsoft.com/office/powerpoint/2010/main" val="16529545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8D53F85-38D3-4048-9981-01911603B901}" type="slidenum">
              <a:rPr lang="he-IL"/>
              <a:pPr>
                <a:defRPr/>
              </a:pPr>
              <a:t>‹#›</a:t>
            </a:fld>
            <a:endParaRPr lang="he-IL" dirty="0"/>
          </a:p>
        </p:txBody>
      </p:sp>
    </p:spTree>
    <p:extLst>
      <p:ext uri="{BB962C8B-B14F-4D97-AF65-F5344CB8AC3E}">
        <p14:creationId xmlns:p14="http://schemas.microsoft.com/office/powerpoint/2010/main" val="18026425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D448AC1-5907-486A-AA4E-BDAAB883F1C9}" type="slidenum">
              <a:rPr lang="he-IL"/>
              <a:pPr>
                <a:defRPr/>
              </a:pPr>
              <a:t>‹#›</a:t>
            </a:fld>
            <a:endParaRPr lang="he-IL" dirty="0"/>
          </a:p>
        </p:txBody>
      </p:sp>
    </p:spTree>
    <p:extLst>
      <p:ext uri="{BB962C8B-B14F-4D97-AF65-F5344CB8AC3E}">
        <p14:creationId xmlns:p14="http://schemas.microsoft.com/office/powerpoint/2010/main" val="23314252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B7B5CE3-DE5D-42F5-ACA4-B95E430EC46B}"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004E9EC-DC08-4110-84F7-FC5AA7EF7615}" type="slidenum">
              <a:rPr lang="he-IL"/>
              <a:pPr>
                <a:defRPr/>
              </a:pPr>
              <a:t>‹#›</a:t>
            </a:fld>
            <a:endParaRPr lang="he-IL" dirty="0"/>
          </a:p>
        </p:txBody>
      </p:sp>
    </p:spTree>
    <p:extLst>
      <p:ext uri="{BB962C8B-B14F-4D97-AF65-F5344CB8AC3E}">
        <p14:creationId xmlns:p14="http://schemas.microsoft.com/office/powerpoint/2010/main" val="343004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8FC5816-43D1-482E-87F0-4CB8A70F562A}"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1FB9146-E293-4BFF-AD3E-DEC0A1E8B7E9}" type="slidenum">
              <a:rPr lang="he-IL"/>
              <a:pPr>
                <a:defRPr/>
              </a:pPr>
              <a:t>‹#›</a:t>
            </a:fld>
            <a:endParaRPr lang="he-IL" dirty="0"/>
          </a:p>
        </p:txBody>
      </p:sp>
    </p:spTree>
    <p:extLst>
      <p:ext uri="{BB962C8B-B14F-4D97-AF65-F5344CB8AC3E}">
        <p14:creationId xmlns:p14="http://schemas.microsoft.com/office/powerpoint/2010/main" val="2460399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43E4DFC-AB2F-4EFF-8F3D-5BB7DA126E92}" type="slidenum">
              <a:rPr lang="he-IL"/>
              <a:pPr>
                <a:defRPr/>
              </a:pPr>
              <a:t>‹#›</a:t>
            </a:fld>
            <a:endParaRPr lang="he-IL" dirty="0"/>
          </a:p>
        </p:txBody>
      </p:sp>
    </p:spTree>
    <p:extLst>
      <p:ext uri="{BB962C8B-B14F-4D97-AF65-F5344CB8AC3E}">
        <p14:creationId xmlns:p14="http://schemas.microsoft.com/office/powerpoint/2010/main" val="1993043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A336738-E32F-4623-8996-D224E90CD5B9}" type="slidenum">
              <a:rPr lang="he-IL"/>
              <a:pPr>
                <a:defRPr/>
              </a:pPr>
              <a:t>‹#›</a:t>
            </a:fld>
            <a:endParaRPr lang="he-IL" dirty="0"/>
          </a:p>
        </p:txBody>
      </p:sp>
    </p:spTree>
    <p:extLst>
      <p:ext uri="{BB962C8B-B14F-4D97-AF65-F5344CB8AC3E}">
        <p14:creationId xmlns:p14="http://schemas.microsoft.com/office/powerpoint/2010/main" val="162463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D0DF2740-CE3A-4298-88D7-A72B07AAAF98}" type="slidenum">
              <a:rPr lang="he-IL"/>
              <a:pPr>
                <a:defRPr/>
              </a:pPr>
              <a:t>‹#›</a:t>
            </a:fld>
            <a:endParaRPr lang="he-IL" dirty="0"/>
          </a:p>
        </p:txBody>
      </p:sp>
    </p:spTree>
    <p:extLst>
      <p:ext uri="{BB962C8B-B14F-4D97-AF65-F5344CB8AC3E}">
        <p14:creationId xmlns:p14="http://schemas.microsoft.com/office/powerpoint/2010/main" val="3005368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21C60112-5425-48C0-837D-BC4B5C66C10A}" type="slidenum">
              <a:rPr lang="he-IL"/>
              <a:pPr>
                <a:defRPr/>
              </a:pPr>
              <a:t>‹#›</a:t>
            </a:fld>
            <a:endParaRPr lang="he-IL" dirty="0"/>
          </a:p>
        </p:txBody>
      </p:sp>
    </p:spTree>
    <p:extLst>
      <p:ext uri="{BB962C8B-B14F-4D97-AF65-F5344CB8AC3E}">
        <p14:creationId xmlns:p14="http://schemas.microsoft.com/office/powerpoint/2010/main" val="2772092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98306FC-FD17-4FB7-9CC4-A5184F80DBFB}"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C22FD9E-8891-4D8F-803C-4D45603DCEC0}" type="slidenum">
              <a:rPr lang="he-IL"/>
              <a:pPr>
                <a:defRPr/>
              </a:pPr>
              <a:t>‹#›</a:t>
            </a:fld>
            <a:endParaRPr lang="he-IL" dirty="0"/>
          </a:p>
        </p:txBody>
      </p:sp>
    </p:spTree>
    <p:extLst>
      <p:ext uri="{BB962C8B-B14F-4D97-AF65-F5344CB8AC3E}">
        <p14:creationId xmlns:p14="http://schemas.microsoft.com/office/powerpoint/2010/main" val="731515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69B1015-805B-4DC1-AE16-5CBA26E1088F}" type="slidenum">
              <a:rPr lang="he-IL"/>
              <a:pPr>
                <a:defRPr/>
              </a:pPr>
              <a:t>‹#›</a:t>
            </a:fld>
            <a:endParaRPr lang="he-IL" dirty="0"/>
          </a:p>
        </p:txBody>
      </p:sp>
    </p:spTree>
    <p:extLst>
      <p:ext uri="{BB962C8B-B14F-4D97-AF65-F5344CB8AC3E}">
        <p14:creationId xmlns:p14="http://schemas.microsoft.com/office/powerpoint/2010/main" val="4179795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E1706A3-BBA5-49FA-9862-8ADB7BCDA7EB}" type="slidenum">
              <a:rPr lang="he-IL"/>
              <a:pPr>
                <a:defRPr/>
              </a:pPr>
              <a:t>‹#›</a:t>
            </a:fld>
            <a:endParaRPr lang="he-IL" dirty="0"/>
          </a:p>
        </p:txBody>
      </p:sp>
    </p:spTree>
    <p:extLst>
      <p:ext uri="{BB962C8B-B14F-4D97-AF65-F5344CB8AC3E}">
        <p14:creationId xmlns:p14="http://schemas.microsoft.com/office/powerpoint/2010/main" val="3770038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C666C14-0B27-425E-B203-DEBA1E3EFDCB}"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CEC2D94-A311-458D-86C2-A3C7A85C6E15}" type="slidenum">
              <a:rPr lang="he-IL"/>
              <a:pPr>
                <a:defRPr/>
              </a:pPr>
              <a:t>‹#›</a:t>
            </a:fld>
            <a:endParaRPr lang="he-IL" dirty="0"/>
          </a:p>
        </p:txBody>
      </p:sp>
    </p:spTree>
    <p:extLst>
      <p:ext uri="{BB962C8B-B14F-4D97-AF65-F5344CB8AC3E}">
        <p14:creationId xmlns:p14="http://schemas.microsoft.com/office/powerpoint/2010/main" val="46445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D60CEE5-000A-444D-BCBC-A5340F7D2FA2}" type="slidenum">
              <a:rPr lang="he-IL"/>
              <a:pPr>
                <a:defRPr/>
              </a:pPr>
              <a:t>‹#›</a:t>
            </a:fld>
            <a:endParaRPr lang="he-IL" dirty="0"/>
          </a:p>
        </p:txBody>
      </p:sp>
    </p:spTree>
    <p:extLst>
      <p:ext uri="{BB962C8B-B14F-4D97-AF65-F5344CB8AC3E}">
        <p14:creationId xmlns:p14="http://schemas.microsoft.com/office/powerpoint/2010/main" val="2294681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AF04CC6-6DF4-42BC-8C49-C4E0C46478EA}"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BDF7FC5-8616-416B-A76E-2B33A8130A8A}" type="slidenum">
              <a:rPr lang="he-IL"/>
              <a:pPr>
                <a:defRPr/>
              </a:pPr>
              <a:t>‹#›</a:t>
            </a:fld>
            <a:endParaRPr lang="he-IL" dirty="0"/>
          </a:p>
        </p:txBody>
      </p:sp>
    </p:spTree>
    <p:extLst>
      <p:ext uri="{BB962C8B-B14F-4D97-AF65-F5344CB8AC3E}">
        <p14:creationId xmlns:p14="http://schemas.microsoft.com/office/powerpoint/2010/main" val="4257328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D6D85DF-59F0-409B-A526-A4F6C8380D8E}" type="slidenum">
              <a:rPr lang="he-IL"/>
              <a:pPr>
                <a:defRPr/>
              </a:pPr>
              <a:t>‹#›</a:t>
            </a:fld>
            <a:endParaRPr lang="he-IL" dirty="0"/>
          </a:p>
        </p:txBody>
      </p:sp>
    </p:spTree>
    <p:extLst>
      <p:ext uri="{BB962C8B-B14F-4D97-AF65-F5344CB8AC3E}">
        <p14:creationId xmlns:p14="http://schemas.microsoft.com/office/powerpoint/2010/main" val="3622259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49ED1F8-57DD-4390-B98C-88B2312DE3AE}" type="slidenum">
              <a:rPr lang="he-IL"/>
              <a:pPr>
                <a:defRPr/>
              </a:pPr>
              <a:t>‹#›</a:t>
            </a:fld>
            <a:endParaRPr lang="he-IL" dirty="0"/>
          </a:p>
        </p:txBody>
      </p:sp>
    </p:spTree>
    <p:extLst>
      <p:ext uri="{BB962C8B-B14F-4D97-AF65-F5344CB8AC3E}">
        <p14:creationId xmlns:p14="http://schemas.microsoft.com/office/powerpoint/2010/main" val="1156753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2F2507D-5F2F-4835-A999-9A7CEF7920B4}"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ED3062C-60DD-4535-862B-005400BF8505}" type="slidenum">
              <a:rPr lang="he-IL"/>
              <a:pPr>
                <a:defRPr/>
              </a:pPr>
              <a:t>‹#›</a:t>
            </a:fld>
            <a:endParaRPr lang="he-IL" dirty="0"/>
          </a:p>
        </p:txBody>
      </p:sp>
    </p:spTree>
    <p:extLst>
      <p:ext uri="{BB962C8B-B14F-4D97-AF65-F5344CB8AC3E}">
        <p14:creationId xmlns:p14="http://schemas.microsoft.com/office/powerpoint/2010/main" val="562390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EDAA6F6-099F-4461-915F-261D6DE4976D}" type="slidenum">
              <a:rPr lang="he-IL"/>
              <a:pPr>
                <a:defRPr/>
              </a:pPr>
              <a:t>‹#›</a:t>
            </a:fld>
            <a:endParaRPr lang="he-IL" dirty="0"/>
          </a:p>
        </p:txBody>
      </p:sp>
    </p:spTree>
    <p:extLst>
      <p:ext uri="{BB962C8B-B14F-4D97-AF65-F5344CB8AC3E}">
        <p14:creationId xmlns:p14="http://schemas.microsoft.com/office/powerpoint/2010/main" val="704550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495AC43-0FCA-42B5-93B2-6D3CCC637C0E}" type="slidenum">
              <a:rPr lang="he-IL"/>
              <a:pPr>
                <a:defRPr/>
              </a:pPr>
              <a:t>‹#›</a:t>
            </a:fld>
            <a:endParaRPr lang="he-IL" dirty="0"/>
          </a:p>
        </p:txBody>
      </p:sp>
    </p:spTree>
    <p:extLst>
      <p:ext uri="{BB962C8B-B14F-4D97-AF65-F5344CB8AC3E}">
        <p14:creationId xmlns:p14="http://schemas.microsoft.com/office/powerpoint/2010/main" val="438075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BEE1B8C-029B-47CE-8105-ECCA0A35F093}"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DF212DC-1A75-4D30-AEAA-707DB7AB525F}" type="slidenum">
              <a:rPr lang="he-IL"/>
              <a:pPr>
                <a:defRPr/>
              </a:pPr>
              <a:t>‹#›</a:t>
            </a:fld>
            <a:endParaRPr lang="he-IL" dirty="0"/>
          </a:p>
        </p:txBody>
      </p:sp>
    </p:spTree>
    <p:extLst>
      <p:ext uri="{BB962C8B-B14F-4D97-AF65-F5344CB8AC3E}">
        <p14:creationId xmlns:p14="http://schemas.microsoft.com/office/powerpoint/2010/main" val="1548320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FF0D734-A0C5-4B8B-AE11-E7ED6845BD46}" type="slidenum">
              <a:rPr lang="he-IL"/>
              <a:pPr>
                <a:defRPr/>
              </a:pPr>
              <a:t>‹#›</a:t>
            </a:fld>
            <a:endParaRPr lang="he-IL" dirty="0"/>
          </a:p>
        </p:txBody>
      </p:sp>
    </p:spTree>
    <p:extLst>
      <p:ext uri="{BB962C8B-B14F-4D97-AF65-F5344CB8AC3E}">
        <p14:creationId xmlns:p14="http://schemas.microsoft.com/office/powerpoint/2010/main" val="2896016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590FFC2-98D9-4C3C-AE5D-A65F7901A579}" type="slidenum">
              <a:rPr lang="he-IL"/>
              <a:pPr>
                <a:defRPr/>
              </a:pPr>
              <a:t>‹#›</a:t>
            </a:fld>
            <a:endParaRPr lang="he-IL" dirty="0"/>
          </a:p>
        </p:txBody>
      </p:sp>
    </p:spTree>
    <p:extLst>
      <p:ext uri="{BB962C8B-B14F-4D97-AF65-F5344CB8AC3E}">
        <p14:creationId xmlns:p14="http://schemas.microsoft.com/office/powerpoint/2010/main" val="3274035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AB96CE7-8D84-4DE2-B2F6-9AEFBA53F714}"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7DF7113-773A-4BD9-8227-789EA944B2E9}" type="slidenum">
              <a:rPr lang="he-IL"/>
              <a:pPr>
                <a:defRPr/>
              </a:pPr>
              <a:t>‹#›</a:t>
            </a:fld>
            <a:endParaRPr lang="he-IL" dirty="0"/>
          </a:p>
        </p:txBody>
      </p:sp>
    </p:spTree>
    <p:extLst>
      <p:ext uri="{BB962C8B-B14F-4D97-AF65-F5344CB8AC3E}">
        <p14:creationId xmlns:p14="http://schemas.microsoft.com/office/powerpoint/2010/main" val="307202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4E606CA-E11B-41A9-866C-2EEB37650310}" type="slidenum">
              <a:rPr lang="he-IL"/>
              <a:pPr>
                <a:defRPr/>
              </a:pPr>
              <a:t>‹#›</a:t>
            </a:fld>
            <a:endParaRPr lang="he-IL" dirty="0"/>
          </a:p>
        </p:txBody>
      </p:sp>
    </p:spTree>
    <p:extLst>
      <p:ext uri="{BB962C8B-B14F-4D97-AF65-F5344CB8AC3E}">
        <p14:creationId xmlns:p14="http://schemas.microsoft.com/office/powerpoint/2010/main" val="21327677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277E46B-3F78-4C46-8655-F0458E0D01B6}"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075E792-436F-4982-A3C7-DA93F8BA3E1B}" type="slidenum">
              <a:rPr lang="he-IL"/>
              <a:pPr>
                <a:defRPr/>
              </a:pPr>
              <a:t>‹#›</a:t>
            </a:fld>
            <a:endParaRPr lang="he-IL" dirty="0"/>
          </a:p>
        </p:txBody>
      </p:sp>
    </p:spTree>
    <p:extLst>
      <p:ext uri="{BB962C8B-B14F-4D97-AF65-F5344CB8AC3E}">
        <p14:creationId xmlns:p14="http://schemas.microsoft.com/office/powerpoint/2010/main" val="2061382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4AB7AFD-124D-4C77-A8A8-BF13378A2843}" type="slidenum">
              <a:rPr lang="he-IL"/>
              <a:pPr>
                <a:defRPr/>
              </a:pPr>
              <a:t>‹#›</a:t>
            </a:fld>
            <a:endParaRPr lang="he-IL" dirty="0"/>
          </a:p>
        </p:txBody>
      </p:sp>
    </p:spTree>
    <p:extLst>
      <p:ext uri="{BB962C8B-B14F-4D97-AF65-F5344CB8AC3E}">
        <p14:creationId xmlns:p14="http://schemas.microsoft.com/office/powerpoint/2010/main" val="1270663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052968D-9BB8-4828-ABAB-6BB36ACD3C8B}" type="slidenum">
              <a:rPr lang="he-IL"/>
              <a:pPr>
                <a:defRPr/>
              </a:pPr>
              <a:t>‹#›</a:t>
            </a:fld>
            <a:endParaRPr lang="he-IL" dirty="0"/>
          </a:p>
        </p:txBody>
      </p:sp>
    </p:spTree>
    <p:extLst>
      <p:ext uri="{BB962C8B-B14F-4D97-AF65-F5344CB8AC3E}">
        <p14:creationId xmlns:p14="http://schemas.microsoft.com/office/powerpoint/2010/main" val="3557268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BEF4698-8143-486D-9D84-2C14DA76CE2F}"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4DEBA8F-7DEF-4556-8B9F-515254D6DE20}" type="slidenum">
              <a:rPr lang="he-IL"/>
              <a:pPr>
                <a:defRPr/>
              </a:pPr>
              <a:t>‹#›</a:t>
            </a:fld>
            <a:endParaRPr lang="he-IL" dirty="0"/>
          </a:p>
        </p:txBody>
      </p:sp>
    </p:spTree>
    <p:extLst>
      <p:ext uri="{BB962C8B-B14F-4D97-AF65-F5344CB8AC3E}">
        <p14:creationId xmlns:p14="http://schemas.microsoft.com/office/powerpoint/2010/main" val="2883599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BE67090-4F86-406A-9C7F-75914491961C}"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16D1C10-6BD1-43E9-A293-78032B202B2B}" type="slidenum">
              <a:rPr lang="he-IL"/>
              <a:pPr>
                <a:defRPr/>
              </a:pPr>
              <a:t>‹#›</a:t>
            </a:fld>
            <a:endParaRPr lang="he-IL" dirty="0"/>
          </a:p>
        </p:txBody>
      </p:sp>
    </p:spTree>
    <p:extLst>
      <p:ext uri="{BB962C8B-B14F-4D97-AF65-F5344CB8AC3E}">
        <p14:creationId xmlns:p14="http://schemas.microsoft.com/office/powerpoint/2010/main" val="2106659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735DD08-8ABA-490C-813C-E2FB233E7982}" type="slidenum">
              <a:rPr lang="he-IL"/>
              <a:pPr>
                <a:defRPr/>
              </a:pPr>
              <a:t>‹#›</a:t>
            </a:fld>
            <a:endParaRPr lang="he-IL" dirty="0"/>
          </a:p>
        </p:txBody>
      </p:sp>
    </p:spTree>
    <p:extLst>
      <p:ext uri="{BB962C8B-B14F-4D97-AF65-F5344CB8AC3E}">
        <p14:creationId xmlns:p14="http://schemas.microsoft.com/office/powerpoint/2010/main" val="2017300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C2DD3D4-2FD0-47A5-A72F-7EC2AE695DA7}" type="slidenum">
              <a:rPr lang="he-IL"/>
              <a:pPr>
                <a:defRPr/>
              </a:pPr>
              <a:t>‹#›</a:t>
            </a:fld>
            <a:endParaRPr lang="he-IL" dirty="0"/>
          </a:p>
        </p:txBody>
      </p:sp>
    </p:spTree>
    <p:extLst>
      <p:ext uri="{BB962C8B-B14F-4D97-AF65-F5344CB8AC3E}">
        <p14:creationId xmlns:p14="http://schemas.microsoft.com/office/powerpoint/2010/main" val="996966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A8018BBC-1409-418A-89FF-A2BD47C023AA}" type="slidenum">
              <a:rPr lang="he-IL"/>
              <a:pPr>
                <a:defRPr/>
              </a:pPr>
              <a:t>‹#›</a:t>
            </a:fld>
            <a:endParaRPr lang="he-IL" dirty="0"/>
          </a:p>
        </p:txBody>
      </p:sp>
    </p:spTree>
    <p:extLst>
      <p:ext uri="{BB962C8B-B14F-4D97-AF65-F5344CB8AC3E}">
        <p14:creationId xmlns:p14="http://schemas.microsoft.com/office/powerpoint/2010/main" val="9208805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3FD8F138-DFBA-4BCD-88CA-D3E31FC985D5}" type="slidenum">
              <a:rPr lang="he-IL"/>
              <a:pPr>
                <a:defRPr/>
              </a:pPr>
              <a:t>‹#›</a:t>
            </a:fld>
            <a:endParaRPr lang="he-IL" dirty="0"/>
          </a:p>
        </p:txBody>
      </p:sp>
    </p:spTree>
    <p:extLst>
      <p:ext uri="{BB962C8B-B14F-4D97-AF65-F5344CB8AC3E}">
        <p14:creationId xmlns:p14="http://schemas.microsoft.com/office/powerpoint/2010/main" val="2459766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2679B551-6C38-433F-8824-F731F64AF3AF}" type="slidenum">
              <a:rPr lang="he-IL"/>
              <a:pPr>
                <a:defRPr/>
              </a:pPr>
              <a:t>‹#›</a:t>
            </a:fld>
            <a:endParaRPr lang="he-IL" dirty="0"/>
          </a:p>
        </p:txBody>
      </p:sp>
    </p:spTree>
    <p:extLst>
      <p:ext uri="{BB962C8B-B14F-4D97-AF65-F5344CB8AC3E}">
        <p14:creationId xmlns:p14="http://schemas.microsoft.com/office/powerpoint/2010/main" val="194660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5CEFC158-615E-4042-89E1-71ABFA9F1D48}"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41E2964-3039-45D3-BEE4-BCBCCDBD6B62}" type="slidenum">
              <a:rPr lang="he-IL"/>
              <a:pPr>
                <a:defRPr/>
              </a:pPr>
              <a:t>‹#›</a:t>
            </a:fld>
            <a:endParaRPr lang="he-IL" dirty="0"/>
          </a:p>
        </p:txBody>
      </p:sp>
    </p:spTree>
    <p:extLst>
      <p:ext uri="{BB962C8B-B14F-4D97-AF65-F5344CB8AC3E}">
        <p14:creationId xmlns:p14="http://schemas.microsoft.com/office/powerpoint/2010/main" val="2175423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B08487-B5E4-414F-AE5B-C1CC9C7CF882}"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4650662-5081-4444-B1EA-A9312BC7D436}" type="slidenum">
              <a:rPr lang="he-IL"/>
              <a:pPr>
                <a:defRPr/>
              </a:pPr>
              <a:t>‹#›</a:t>
            </a:fld>
            <a:endParaRPr lang="he-IL" dirty="0"/>
          </a:p>
        </p:txBody>
      </p:sp>
    </p:spTree>
    <p:extLst>
      <p:ext uri="{BB962C8B-B14F-4D97-AF65-F5344CB8AC3E}">
        <p14:creationId xmlns:p14="http://schemas.microsoft.com/office/powerpoint/2010/main" val="793331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5C5A89C-4984-44EB-9FBB-50EBADEE4808}" type="slidenum">
              <a:rPr lang="he-IL"/>
              <a:pPr>
                <a:defRPr/>
              </a:pPr>
              <a:t>‹#›</a:t>
            </a:fld>
            <a:endParaRPr lang="he-IL" dirty="0"/>
          </a:p>
        </p:txBody>
      </p:sp>
    </p:spTree>
    <p:extLst>
      <p:ext uri="{BB962C8B-B14F-4D97-AF65-F5344CB8AC3E}">
        <p14:creationId xmlns:p14="http://schemas.microsoft.com/office/powerpoint/2010/main" val="2246245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9B06089-2599-442F-83D1-035997BA2340}" type="slidenum">
              <a:rPr lang="he-IL"/>
              <a:pPr>
                <a:defRPr/>
              </a:pPr>
              <a:t>‹#›</a:t>
            </a:fld>
            <a:endParaRPr lang="he-IL" dirty="0"/>
          </a:p>
        </p:txBody>
      </p:sp>
    </p:spTree>
    <p:extLst>
      <p:ext uri="{BB962C8B-B14F-4D97-AF65-F5344CB8AC3E}">
        <p14:creationId xmlns:p14="http://schemas.microsoft.com/office/powerpoint/2010/main" val="23759758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869E7F39-9F88-43B4-90D0-B015B77E4217}" type="slidenum">
              <a:rPr lang="he-IL"/>
              <a:pPr>
                <a:defRPr/>
              </a:pPr>
              <a:t>‹#›</a:t>
            </a:fld>
            <a:endParaRPr lang="he-IL" dirty="0"/>
          </a:p>
        </p:txBody>
      </p:sp>
    </p:spTree>
    <p:extLst>
      <p:ext uri="{BB962C8B-B14F-4D97-AF65-F5344CB8AC3E}">
        <p14:creationId xmlns:p14="http://schemas.microsoft.com/office/powerpoint/2010/main" val="3502030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E96EC478-D60F-4B73-A4EB-28F3B68BBC6E}" type="slidenum">
              <a:rPr lang="he-IL"/>
              <a:pPr>
                <a:defRPr/>
              </a:pPr>
              <a:t>‹#›</a:t>
            </a:fld>
            <a:endParaRPr lang="he-IL" dirty="0"/>
          </a:p>
        </p:txBody>
      </p:sp>
    </p:spTree>
    <p:extLst>
      <p:ext uri="{BB962C8B-B14F-4D97-AF65-F5344CB8AC3E}">
        <p14:creationId xmlns:p14="http://schemas.microsoft.com/office/powerpoint/2010/main" val="4261381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BAA1755-EED0-4C43-A742-26F1EA8BC2FC}"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40A3693-721A-4DB2-B268-43E79F58B0D9}" type="slidenum">
              <a:rPr lang="he-IL"/>
              <a:pPr>
                <a:defRPr/>
              </a:pPr>
              <a:t>‹#›</a:t>
            </a:fld>
            <a:endParaRPr lang="he-IL" dirty="0"/>
          </a:p>
        </p:txBody>
      </p:sp>
    </p:spTree>
    <p:extLst>
      <p:ext uri="{BB962C8B-B14F-4D97-AF65-F5344CB8AC3E}">
        <p14:creationId xmlns:p14="http://schemas.microsoft.com/office/powerpoint/2010/main" val="21106767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D148EB6-59BC-49E3-B3AE-A8F973B3E606}" type="slidenum">
              <a:rPr lang="he-IL"/>
              <a:pPr>
                <a:defRPr/>
              </a:pPr>
              <a:t>‹#›</a:t>
            </a:fld>
            <a:endParaRPr lang="he-IL" dirty="0"/>
          </a:p>
        </p:txBody>
      </p:sp>
    </p:spTree>
    <p:extLst>
      <p:ext uri="{BB962C8B-B14F-4D97-AF65-F5344CB8AC3E}">
        <p14:creationId xmlns:p14="http://schemas.microsoft.com/office/powerpoint/2010/main" val="1011814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1CE2130-58CA-4B8B-AC68-4F814BCD5295}" type="slidenum">
              <a:rPr lang="he-IL"/>
              <a:pPr>
                <a:defRPr/>
              </a:pPr>
              <a:t>‹#›</a:t>
            </a:fld>
            <a:endParaRPr lang="he-IL" dirty="0"/>
          </a:p>
        </p:txBody>
      </p:sp>
    </p:spTree>
    <p:extLst>
      <p:ext uri="{BB962C8B-B14F-4D97-AF65-F5344CB8AC3E}">
        <p14:creationId xmlns:p14="http://schemas.microsoft.com/office/powerpoint/2010/main" val="25933354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DCBE86D9-0BEC-44E4-AE9A-1422362C772F}" type="slidenum">
              <a:rPr lang="he-IL"/>
              <a:pPr>
                <a:defRPr/>
              </a:pPr>
              <a:t>‹#›</a:t>
            </a:fld>
            <a:endParaRPr lang="he-IL" dirty="0"/>
          </a:p>
        </p:txBody>
      </p:sp>
    </p:spTree>
    <p:extLst>
      <p:ext uri="{BB962C8B-B14F-4D97-AF65-F5344CB8AC3E}">
        <p14:creationId xmlns:p14="http://schemas.microsoft.com/office/powerpoint/2010/main" val="4085746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575C62F3-882D-409A-B44E-C175A0F490C7}" type="slidenum">
              <a:rPr lang="he-IL"/>
              <a:pPr>
                <a:defRPr/>
              </a:pPr>
              <a:t>‹#›</a:t>
            </a:fld>
            <a:endParaRPr lang="he-IL" dirty="0"/>
          </a:p>
        </p:txBody>
      </p:sp>
    </p:spTree>
    <p:extLst>
      <p:ext uri="{BB962C8B-B14F-4D97-AF65-F5344CB8AC3E}">
        <p14:creationId xmlns:p14="http://schemas.microsoft.com/office/powerpoint/2010/main" val="83246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3C909C8-3781-464F-91CB-785108472FEC}"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47869FCF-C4AF-42BB-8DA6-43306BDE39D1}" type="slidenum">
              <a:rPr lang="he-IL"/>
              <a:pPr>
                <a:defRPr/>
              </a:pPr>
              <a:t>‹#›</a:t>
            </a:fld>
            <a:endParaRPr lang="he-IL" dirty="0"/>
          </a:p>
        </p:txBody>
      </p:sp>
    </p:spTree>
    <p:extLst>
      <p:ext uri="{BB962C8B-B14F-4D97-AF65-F5344CB8AC3E}">
        <p14:creationId xmlns:p14="http://schemas.microsoft.com/office/powerpoint/2010/main" val="42816751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E7B8336-2BEC-4B48-86B0-EB5A4C954822}"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65867B1-D215-49D6-B176-3F50EF5E41A5}" type="slidenum">
              <a:rPr lang="he-IL"/>
              <a:pPr>
                <a:defRPr/>
              </a:pPr>
              <a:t>‹#›</a:t>
            </a:fld>
            <a:endParaRPr lang="he-IL" dirty="0"/>
          </a:p>
        </p:txBody>
      </p:sp>
    </p:spTree>
    <p:extLst>
      <p:ext uri="{BB962C8B-B14F-4D97-AF65-F5344CB8AC3E}">
        <p14:creationId xmlns:p14="http://schemas.microsoft.com/office/powerpoint/2010/main" val="485049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3396A1B-5ECD-4027-B42E-6162EACD0C2B}" type="slidenum">
              <a:rPr lang="he-IL"/>
              <a:pPr>
                <a:defRPr/>
              </a:pPr>
              <a:t>‹#›</a:t>
            </a:fld>
            <a:endParaRPr lang="he-IL" dirty="0"/>
          </a:p>
        </p:txBody>
      </p:sp>
    </p:spTree>
    <p:extLst>
      <p:ext uri="{BB962C8B-B14F-4D97-AF65-F5344CB8AC3E}">
        <p14:creationId xmlns:p14="http://schemas.microsoft.com/office/powerpoint/2010/main" val="7378094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45FC536-134F-423B-80CB-B7CED76C2E90}" type="slidenum">
              <a:rPr lang="he-IL"/>
              <a:pPr>
                <a:defRPr/>
              </a:pPr>
              <a:t>‹#›</a:t>
            </a:fld>
            <a:endParaRPr lang="he-IL" dirty="0"/>
          </a:p>
        </p:txBody>
      </p:sp>
    </p:spTree>
    <p:extLst>
      <p:ext uri="{BB962C8B-B14F-4D97-AF65-F5344CB8AC3E}">
        <p14:creationId xmlns:p14="http://schemas.microsoft.com/office/powerpoint/2010/main" val="24700224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D8CF9701-4D69-4D1C-B237-8C01632B012C}" type="slidenum">
              <a:rPr lang="he-IL"/>
              <a:pPr>
                <a:defRPr/>
              </a:pPr>
              <a:t>‹#›</a:t>
            </a:fld>
            <a:endParaRPr lang="he-IL" dirty="0"/>
          </a:p>
        </p:txBody>
      </p:sp>
    </p:spTree>
    <p:extLst>
      <p:ext uri="{BB962C8B-B14F-4D97-AF65-F5344CB8AC3E}">
        <p14:creationId xmlns:p14="http://schemas.microsoft.com/office/powerpoint/2010/main" val="3496001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3F6A89B-A31B-43C3-8B73-1AF40F16648A}"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2F96AD3-94CF-45C0-BCA6-1D14DF4E1F52}" type="slidenum">
              <a:rPr lang="he-IL"/>
              <a:pPr>
                <a:defRPr/>
              </a:pPr>
              <a:t>‹#›</a:t>
            </a:fld>
            <a:endParaRPr lang="he-IL" dirty="0"/>
          </a:p>
        </p:txBody>
      </p:sp>
    </p:spTree>
    <p:extLst>
      <p:ext uri="{BB962C8B-B14F-4D97-AF65-F5344CB8AC3E}">
        <p14:creationId xmlns:p14="http://schemas.microsoft.com/office/powerpoint/2010/main" val="9513482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5A3B940-E764-4C10-8FA1-1BD80F970B06}" type="slidenum">
              <a:rPr lang="he-IL"/>
              <a:pPr>
                <a:defRPr/>
              </a:pPr>
              <a:t>‹#›</a:t>
            </a:fld>
            <a:endParaRPr lang="he-IL" dirty="0"/>
          </a:p>
        </p:txBody>
      </p:sp>
    </p:spTree>
    <p:extLst>
      <p:ext uri="{BB962C8B-B14F-4D97-AF65-F5344CB8AC3E}">
        <p14:creationId xmlns:p14="http://schemas.microsoft.com/office/powerpoint/2010/main" val="10413784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27732A6-BF7B-42A3-BDA1-C3ACF3E59C05}" type="slidenum">
              <a:rPr lang="he-IL"/>
              <a:pPr>
                <a:defRPr/>
              </a:pPr>
              <a:t>‹#›</a:t>
            </a:fld>
            <a:endParaRPr lang="he-IL" dirty="0"/>
          </a:p>
        </p:txBody>
      </p:sp>
    </p:spTree>
    <p:extLst>
      <p:ext uri="{BB962C8B-B14F-4D97-AF65-F5344CB8AC3E}">
        <p14:creationId xmlns:p14="http://schemas.microsoft.com/office/powerpoint/2010/main" val="28508407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B69478A6-651D-4E16-841A-47C71EC403BF}" type="slidenum">
              <a:rPr lang="he-IL"/>
              <a:pPr>
                <a:defRPr/>
              </a:pPr>
              <a:t>‹#›</a:t>
            </a:fld>
            <a:endParaRPr lang="he-IL" dirty="0"/>
          </a:p>
        </p:txBody>
      </p:sp>
    </p:spTree>
    <p:extLst>
      <p:ext uri="{BB962C8B-B14F-4D97-AF65-F5344CB8AC3E}">
        <p14:creationId xmlns:p14="http://schemas.microsoft.com/office/powerpoint/2010/main" val="17222436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F85AFD97-6C74-49D3-9959-20C86C864B3D}" type="slidenum">
              <a:rPr lang="he-IL"/>
              <a:pPr>
                <a:defRPr/>
              </a:pPr>
              <a:t>‹#›</a:t>
            </a:fld>
            <a:endParaRPr lang="he-IL" dirty="0"/>
          </a:p>
        </p:txBody>
      </p:sp>
    </p:spTree>
    <p:extLst>
      <p:ext uri="{BB962C8B-B14F-4D97-AF65-F5344CB8AC3E}">
        <p14:creationId xmlns:p14="http://schemas.microsoft.com/office/powerpoint/2010/main" val="2330350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33C82F6-DDE0-41E4-AE41-082A5D334281}"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2A1138A-29CE-4971-A00C-F5AFD3143855}" type="slidenum">
              <a:rPr lang="he-IL"/>
              <a:pPr>
                <a:defRPr/>
              </a:pPr>
              <a:t>‹#›</a:t>
            </a:fld>
            <a:endParaRPr lang="he-IL" dirty="0"/>
          </a:p>
        </p:txBody>
      </p:sp>
    </p:spTree>
    <p:extLst>
      <p:ext uri="{BB962C8B-B14F-4D97-AF65-F5344CB8AC3E}">
        <p14:creationId xmlns:p14="http://schemas.microsoft.com/office/powerpoint/2010/main" val="147963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D497D5F-21DD-43EA-A723-E29F57BD2C12}"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F163973-47BC-4EBF-AEDB-CEDD95FCD83B}" type="slidenum">
              <a:rPr lang="he-IL"/>
              <a:pPr>
                <a:defRPr/>
              </a:pPr>
              <a:t>‹#›</a:t>
            </a:fld>
            <a:endParaRPr lang="he-IL" dirty="0"/>
          </a:p>
        </p:txBody>
      </p:sp>
    </p:spTree>
    <p:extLst>
      <p:ext uri="{BB962C8B-B14F-4D97-AF65-F5344CB8AC3E}">
        <p14:creationId xmlns:p14="http://schemas.microsoft.com/office/powerpoint/2010/main" val="36790971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82E8E4F-94B3-4C5F-8DEF-FB9753FCF654}" type="slidenum">
              <a:rPr lang="he-IL"/>
              <a:pPr>
                <a:defRPr/>
              </a:pPr>
              <a:t>‹#›</a:t>
            </a:fld>
            <a:endParaRPr lang="he-IL" dirty="0"/>
          </a:p>
        </p:txBody>
      </p:sp>
    </p:spTree>
    <p:extLst>
      <p:ext uri="{BB962C8B-B14F-4D97-AF65-F5344CB8AC3E}">
        <p14:creationId xmlns:p14="http://schemas.microsoft.com/office/powerpoint/2010/main" val="9032716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8DABCB7-50F9-4C22-BB07-F11F32A36FA4}" type="slidenum">
              <a:rPr lang="he-IL"/>
              <a:pPr>
                <a:defRPr/>
              </a:pPr>
              <a:t>‹#›</a:t>
            </a:fld>
            <a:endParaRPr lang="he-IL" dirty="0"/>
          </a:p>
        </p:txBody>
      </p:sp>
    </p:spTree>
    <p:extLst>
      <p:ext uri="{BB962C8B-B14F-4D97-AF65-F5344CB8AC3E}">
        <p14:creationId xmlns:p14="http://schemas.microsoft.com/office/powerpoint/2010/main" val="12376256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EB993A3-BD14-481A-AF8D-38DB8DAD5D75}"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0221846-EF81-4CE9-87A3-4B1BCCEEAB11}" type="slidenum">
              <a:rPr lang="he-IL"/>
              <a:pPr>
                <a:defRPr/>
              </a:pPr>
              <a:t>‹#›</a:t>
            </a:fld>
            <a:endParaRPr lang="he-IL" dirty="0"/>
          </a:p>
        </p:txBody>
      </p:sp>
    </p:spTree>
    <p:extLst>
      <p:ext uri="{BB962C8B-B14F-4D97-AF65-F5344CB8AC3E}">
        <p14:creationId xmlns:p14="http://schemas.microsoft.com/office/powerpoint/2010/main" val="41207304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CEB7BD8-BF88-4402-AC65-D5CC87D13F61}"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3452332-3F9A-45EA-AD3E-7531824804FF}" type="slidenum">
              <a:rPr lang="he-IL"/>
              <a:pPr>
                <a:defRPr/>
              </a:pPr>
              <a:t>‹#›</a:t>
            </a:fld>
            <a:endParaRPr lang="he-IL" dirty="0"/>
          </a:p>
        </p:txBody>
      </p:sp>
    </p:spTree>
    <p:extLst>
      <p:ext uri="{BB962C8B-B14F-4D97-AF65-F5344CB8AC3E}">
        <p14:creationId xmlns:p14="http://schemas.microsoft.com/office/powerpoint/2010/main" val="33929378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381344D-92F5-47F2-83CF-90CCD07B07DA}" type="slidenum">
              <a:rPr lang="he-IL"/>
              <a:pPr>
                <a:defRPr/>
              </a:pPr>
              <a:t>‹#›</a:t>
            </a:fld>
            <a:endParaRPr lang="he-IL" dirty="0"/>
          </a:p>
        </p:txBody>
      </p:sp>
    </p:spTree>
    <p:extLst>
      <p:ext uri="{BB962C8B-B14F-4D97-AF65-F5344CB8AC3E}">
        <p14:creationId xmlns:p14="http://schemas.microsoft.com/office/powerpoint/2010/main" val="16217198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115DB06-14C4-4E55-9DFF-BB2135C0FAA0}" type="slidenum">
              <a:rPr lang="he-IL"/>
              <a:pPr>
                <a:defRPr/>
              </a:pPr>
              <a:t>‹#›</a:t>
            </a:fld>
            <a:endParaRPr lang="he-IL" dirty="0"/>
          </a:p>
        </p:txBody>
      </p:sp>
    </p:spTree>
    <p:extLst>
      <p:ext uri="{BB962C8B-B14F-4D97-AF65-F5344CB8AC3E}">
        <p14:creationId xmlns:p14="http://schemas.microsoft.com/office/powerpoint/2010/main" val="6532437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FD59D3C-C8AD-4BBF-B608-DE8CA43EB99D}"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738AADF-29CE-45B7-8C15-914E378D90B0}" type="slidenum">
              <a:rPr lang="he-IL"/>
              <a:pPr>
                <a:defRPr/>
              </a:pPr>
              <a:t>‹#›</a:t>
            </a:fld>
            <a:endParaRPr lang="he-IL" dirty="0"/>
          </a:p>
        </p:txBody>
      </p:sp>
    </p:spTree>
    <p:extLst>
      <p:ext uri="{BB962C8B-B14F-4D97-AF65-F5344CB8AC3E}">
        <p14:creationId xmlns:p14="http://schemas.microsoft.com/office/powerpoint/2010/main" val="17007245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DBECCAA-4580-4890-A75B-74FB5FA3D84F}"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A20917C-48C2-4235-B1A3-7D67CBC3A77A}" type="slidenum">
              <a:rPr lang="he-IL"/>
              <a:pPr>
                <a:defRPr/>
              </a:pPr>
              <a:t>‹#›</a:t>
            </a:fld>
            <a:endParaRPr lang="he-IL" dirty="0"/>
          </a:p>
        </p:txBody>
      </p:sp>
    </p:spTree>
    <p:extLst>
      <p:ext uri="{BB962C8B-B14F-4D97-AF65-F5344CB8AC3E}">
        <p14:creationId xmlns:p14="http://schemas.microsoft.com/office/powerpoint/2010/main" val="31415673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F954AD6-624D-4009-9D86-CA0C2248C01A}" type="slidenum">
              <a:rPr lang="he-IL"/>
              <a:pPr>
                <a:defRPr/>
              </a:pPr>
              <a:t>‹#›</a:t>
            </a:fld>
            <a:endParaRPr lang="he-IL" dirty="0"/>
          </a:p>
        </p:txBody>
      </p:sp>
    </p:spTree>
    <p:extLst>
      <p:ext uri="{BB962C8B-B14F-4D97-AF65-F5344CB8AC3E}">
        <p14:creationId xmlns:p14="http://schemas.microsoft.com/office/powerpoint/2010/main" val="152852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8552732-C448-47C2-9CBD-15C2B5102014}" type="slidenum">
              <a:rPr lang="he-IL"/>
              <a:pPr>
                <a:defRPr/>
              </a:pPr>
              <a:t>‹#›</a:t>
            </a:fld>
            <a:endParaRPr lang="he-IL" dirty="0"/>
          </a:p>
        </p:txBody>
      </p:sp>
    </p:spTree>
    <p:extLst>
      <p:ext uri="{BB962C8B-B14F-4D97-AF65-F5344CB8AC3E}">
        <p14:creationId xmlns:p14="http://schemas.microsoft.com/office/powerpoint/2010/main" val="77159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F35F5DC-7F61-4B59-A0F6-AB851550D1F1}" type="slidenum">
              <a:rPr lang="he-IL"/>
              <a:pPr>
                <a:defRPr/>
              </a:pPr>
              <a:t>‹#›</a:t>
            </a:fld>
            <a:endParaRPr lang="he-IL" dirty="0"/>
          </a:p>
        </p:txBody>
      </p:sp>
    </p:spTree>
    <p:extLst>
      <p:ext uri="{BB962C8B-B14F-4D97-AF65-F5344CB8AC3E}">
        <p14:creationId xmlns:p14="http://schemas.microsoft.com/office/powerpoint/2010/main" val="25409912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9876C077-CA66-4205-B568-73D05FCA9A2E}" type="slidenum">
              <a:rPr lang="he-IL"/>
              <a:pPr>
                <a:defRPr/>
              </a:pPr>
              <a:t>‹#›</a:t>
            </a:fld>
            <a:endParaRPr lang="he-IL" dirty="0"/>
          </a:p>
        </p:txBody>
      </p:sp>
    </p:spTree>
    <p:extLst>
      <p:ext uri="{BB962C8B-B14F-4D97-AF65-F5344CB8AC3E}">
        <p14:creationId xmlns:p14="http://schemas.microsoft.com/office/powerpoint/2010/main" val="3423247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221C0E40-17A3-40E4-8743-95182240893B}" type="slidenum">
              <a:rPr lang="he-IL"/>
              <a:pPr>
                <a:defRPr/>
              </a:pPr>
              <a:t>‹#›</a:t>
            </a:fld>
            <a:endParaRPr lang="he-IL" dirty="0"/>
          </a:p>
        </p:txBody>
      </p:sp>
    </p:spTree>
    <p:extLst>
      <p:ext uri="{BB962C8B-B14F-4D97-AF65-F5344CB8AC3E}">
        <p14:creationId xmlns:p14="http://schemas.microsoft.com/office/powerpoint/2010/main" val="16990463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6449574-3639-4869-8426-E91C5ED32BAE}"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6314F13-2F90-412B-A5D4-1F6E58B0DF78}" type="slidenum">
              <a:rPr lang="he-IL"/>
              <a:pPr>
                <a:defRPr/>
              </a:pPr>
              <a:t>‹#›</a:t>
            </a:fld>
            <a:endParaRPr lang="he-IL" dirty="0"/>
          </a:p>
        </p:txBody>
      </p:sp>
    </p:spTree>
    <p:extLst>
      <p:ext uri="{BB962C8B-B14F-4D97-AF65-F5344CB8AC3E}">
        <p14:creationId xmlns:p14="http://schemas.microsoft.com/office/powerpoint/2010/main" val="35474990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7FF3F55-ECEC-47C0-AB2B-A34B00EAAB47}" type="slidenum">
              <a:rPr lang="he-IL"/>
              <a:pPr>
                <a:defRPr/>
              </a:pPr>
              <a:t>‹#›</a:t>
            </a:fld>
            <a:endParaRPr lang="he-IL" dirty="0"/>
          </a:p>
        </p:txBody>
      </p:sp>
    </p:spTree>
    <p:extLst>
      <p:ext uri="{BB962C8B-B14F-4D97-AF65-F5344CB8AC3E}">
        <p14:creationId xmlns:p14="http://schemas.microsoft.com/office/powerpoint/2010/main" val="42763025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AB42BDF-A7DA-4F22-9A48-63F15D621760}" type="slidenum">
              <a:rPr lang="he-IL"/>
              <a:pPr>
                <a:defRPr/>
              </a:pPr>
              <a:t>‹#›</a:t>
            </a:fld>
            <a:endParaRPr lang="he-IL" dirty="0"/>
          </a:p>
        </p:txBody>
      </p:sp>
    </p:spTree>
    <p:extLst>
      <p:ext uri="{BB962C8B-B14F-4D97-AF65-F5344CB8AC3E}">
        <p14:creationId xmlns:p14="http://schemas.microsoft.com/office/powerpoint/2010/main" val="27928980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C14837E-D5CC-4532-83E3-42D5A74ED4EF}"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708F2A72-B2C0-4B6D-A5D7-AAAC4817C5CA}" type="slidenum">
              <a:rPr lang="he-IL"/>
              <a:pPr>
                <a:defRPr/>
              </a:pPr>
              <a:t>‹#›</a:t>
            </a:fld>
            <a:endParaRPr lang="he-IL" dirty="0"/>
          </a:p>
        </p:txBody>
      </p:sp>
    </p:spTree>
    <p:extLst>
      <p:ext uri="{BB962C8B-B14F-4D97-AF65-F5344CB8AC3E}">
        <p14:creationId xmlns:p14="http://schemas.microsoft.com/office/powerpoint/2010/main" val="29589594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44559D7E-46F6-414E-A88C-6F2595146C6C}"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D7C6D59E-6D7C-4F7B-8D5E-63D7390E890A}" type="slidenum">
              <a:rPr lang="he-IL"/>
              <a:pPr>
                <a:defRPr/>
              </a:pPr>
              <a:t>‹#›</a:t>
            </a:fld>
            <a:endParaRPr lang="he-IL" dirty="0"/>
          </a:p>
        </p:txBody>
      </p:sp>
    </p:spTree>
    <p:extLst>
      <p:ext uri="{BB962C8B-B14F-4D97-AF65-F5344CB8AC3E}">
        <p14:creationId xmlns:p14="http://schemas.microsoft.com/office/powerpoint/2010/main" val="470939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C7AEB09-80E2-4665-B563-89ADAA873CD3}"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7E1F3D0-1131-42C0-B2F1-1DF1F43F9955}" type="slidenum">
              <a:rPr lang="he-IL"/>
              <a:pPr>
                <a:defRPr/>
              </a:pPr>
              <a:t>‹#›</a:t>
            </a:fld>
            <a:endParaRPr lang="he-IL" dirty="0"/>
          </a:p>
        </p:txBody>
      </p:sp>
    </p:spTree>
    <p:extLst>
      <p:ext uri="{BB962C8B-B14F-4D97-AF65-F5344CB8AC3E}">
        <p14:creationId xmlns:p14="http://schemas.microsoft.com/office/powerpoint/2010/main" val="27077754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09A9B28-6793-488E-92A0-66751AC8E561}" type="slidenum">
              <a:rPr lang="he-IL"/>
              <a:pPr>
                <a:defRPr/>
              </a:pPr>
              <a:t>‹#›</a:t>
            </a:fld>
            <a:endParaRPr lang="he-IL" dirty="0"/>
          </a:p>
        </p:txBody>
      </p:sp>
    </p:spTree>
    <p:extLst>
      <p:ext uri="{BB962C8B-B14F-4D97-AF65-F5344CB8AC3E}">
        <p14:creationId xmlns:p14="http://schemas.microsoft.com/office/powerpoint/2010/main" val="16917313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C1BD778-DF29-4583-80BF-5F2490E5F9F0}" type="slidenum">
              <a:rPr lang="he-IL"/>
              <a:pPr>
                <a:defRPr/>
              </a:pPr>
              <a:t>‹#›</a:t>
            </a:fld>
            <a:endParaRPr lang="he-IL" dirty="0"/>
          </a:p>
        </p:txBody>
      </p:sp>
    </p:spTree>
    <p:extLst>
      <p:ext uri="{BB962C8B-B14F-4D97-AF65-F5344CB8AC3E}">
        <p14:creationId xmlns:p14="http://schemas.microsoft.com/office/powerpoint/2010/main" val="99277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42D4C58-BA1B-49EB-892C-24C32D51D2A3}" type="slidenum">
              <a:rPr lang="he-IL"/>
              <a:pPr>
                <a:defRPr/>
              </a:pPr>
              <a:t>‹#›</a:t>
            </a:fld>
            <a:endParaRPr lang="he-IL" dirty="0"/>
          </a:p>
        </p:txBody>
      </p:sp>
    </p:spTree>
    <p:extLst>
      <p:ext uri="{BB962C8B-B14F-4D97-AF65-F5344CB8AC3E}">
        <p14:creationId xmlns:p14="http://schemas.microsoft.com/office/powerpoint/2010/main" val="5729288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3507E7B-944A-4A22-8FE4-F54C92C28667}"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6A2C4F38-E2A3-4B6D-A72C-25E56C3D0E25}" type="slidenum">
              <a:rPr lang="he-IL"/>
              <a:pPr>
                <a:defRPr/>
              </a:pPr>
              <a:t>‹#›</a:t>
            </a:fld>
            <a:endParaRPr lang="he-IL" dirty="0"/>
          </a:p>
        </p:txBody>
      </p:sp>
    </p:spTree>
    <p:extLst>
      <p:ext uri="{BB962C8B-B14F-4D97-AF65-F5344CB8AC3E}">
        <p14:creationId xmlns:p14="http://schemas.microsoft.com/office/powerpoint/2010/main" val="10781322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93769AE6-F20A-4EBB-AD5F-AA5A8C1093E9}"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D22B2146-DA0B-45CD-90F1-28B3C1361076}" type="slidenum">
              <a:rPr lang="he-IL"/>
              <a:pPr>
                <a:defRPr/>
              </a:pPr>
              <a:t>‹#›</a:t>
            </a:fld>
            <a:endParaRPr lang="he-IL" dirty="0"/>
          </a:p>
        </p:txBody>
      </p:sp>
    </p:spTree>
    <p:extLst>
      <p:ext uri="{BB962C8B-B14F-4D97-AF65-F5344CB8AC3E}">
        <p14:creationId xmlns:p14="http://schemas.microsoft.com/office/powerpoint/2010/main" val="213716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737C390-4BC4-4CC5-B2B6-AE118F29FE27}"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C594408-B8DD-4AC5-A040-A815447536E0}" type="slidenum">
              <a:rPr lang="he-IL"/>
              <a:pPr>
                <a:defRPr/>
              </a:pPr>
              <a:t>‹#›</a:t>
            </a:fld>
            <a:endParaRPr lang="he-IL" dirty="0"/>
          </a:p>
        </p:txBody>
      </p:sp>
    </p:spTree>
    <p:extLst>
      <p:ext uri="{BB962C8B-B14F-4D97-AF65-F5344CB8AC3E}">
        <p14:creationId xmlns:p14="http://schemas.microsoft.com/office/powerpoint/2010/main" val="25707382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0DB0142-A374-4F04-B19F-841AA03F94F0}" type="slidenum">
              <a:rPr lang="he-IL"/>
              <a:pPr>
                <a:defRPr/>
              </a:pPr>
              <a:t>‹#›</a:t>
            </a:fld>
            <a:endParaRPr lang="he-IL" dirty="0"/>
          </a:p>
        </p:txBody>
      </p:sp>
    </p:spTree>
    <p:extLst>
      <p:ext uri="{BB962C8B-B14F-4D97-AF65-F5344CB8AC3E}">
        <p14:creationId xmlns:p14="http://schemas.microsoft.com/office/powerpoint/2010/main" val="147375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C06195A-4278-4358-870E-B91AEAFDE183}" type="slidenum">
              <a:rPr lang="he-IL"/>
              <a:pPr>
                <a:defRPr/>
              </a:pPr>
              <a:t>‹#›</a:t>
            </a:fld>
            <a:endParaRPr lang="he-IL" dirty="0"/>
          </a:p>
        </p:txBody>
      </p:sp>
    </p:spTree>
    <p:extLst>
      <p:ext uri="{BB962C8B-B14F-4D97-AF65-F5344CB8AC3E}">
        <p14:creationId xmlns:p14="http://schemas.microsoft.com/office/powerpoint/2010/main" val="17716546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E7199DB-C2FD-49C8-9BFB-71D60E3A374B}"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1F56920-6D80-48CB-8BCD-B51880AE49ED}" type="slidenum">
              <a:rPr lang="he-IL"/>
              <a:pPr>
                <a:defRPr/>
              </a:pPr>
              <a:t>‹#›</a:t>
            </a:fld>
            <a:endParaRPr lang="he-IL" dirty="0"/>
          </a:p>
        </p:txBody>
      </p:sp>
    </p:spTree>
    <p:extLst>
      <p:ext uri="{BB962C8B-B14F-4D97-AF65-F5344CB8AC3E}">
        <p14:creationId xmlns:p14="http://schemas.microsoft.com/office/powerpoint/2010/main" val="9173358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A163226-D667-47EB-8078-6ED6F987D6E1}"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8E2EA02-5159-4A32-9C2E-CE14F513B5D7}" type="slidenum">
              <a:rPr lang="he-IL"/>
              <a:pPr>
                <a:defRPr/>
              </a:pPr>
              <a:t>‹#›</a:t>
            </a:fld>
            <a:endParaRPr lang="he-IL" dirty="0"/>
          </a:p>
        </p:txBody>
      </p:sp>
    </p:spTree>
    <p:extLst>
      <p:ext uri="{BB962C8B-B14F-4D97-AF65-F5344CB8AC3E}">
        <p14:creationId xmlns:p14="http://schemas.microsoft.com/office/powerpoint/2010/main" val="41035800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CE075FE-5E80-4FBB-B0DD-53FADB13C34D}" type="slidenum">
              <a:rPr lang="he-IL"/>
              <a:pPr>
                <a:defRPr/>
              </a:pPr>
              <a:t>‹#›</a:t>
            </a:fld>
            <a:endParaRPr lang="he-IL" dirty="0"/>
          </a:p>
        </p:txBody>
      </p:sp>
    </p:spTree>
    <p:extLst>
      <p:ext uri="{BB962C8B-B14F-4D97-AF65-F5344CB8AC3E}">
        <p14:creationId xmlns:p14="http://schemas.microsoft.com/office/powerpoint/2010/main" val="24952451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43D0AB0-E8C8-4C71-AB3B-95E41D332453}" type="slidenum">
              <a:rPr lang="he-IL"/>
              <a:pPr>
                <a:defRPr/>
              </a:pPr>
              <a:t>‹#›</a:t>
            </a:fld>
            <a:endParaRPr lang="he-IL" dirty="0"/>
          </a:p>
        </p:txBody>
      </p:sp>
    </p:spTree>
    <p:extLst>
      <p:ext uri="{BB962C8B-B14F-4D97-AF65-F5344CB8AC3E}">
        <p14:creationId xmlns:p14="http://schemas.microsoft.com/office/powerpoint/2010/main" val="6789243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E0824BA-81DF-4686-988C-0D7F02724012}"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62B34A27-C9D0-49D7-BCDA-D5E4C443CAA1}" type="slidenum">
              <a:rPr lang="he-IL"/>
              <a:pPr>
                <a:defRPr/>
              </a:pPr>
              <a:t>‹#›</a:t>
            </a:fld>
            <a:endParaRPr lang="he-IL" dirty="0"/>
          </a:p>
        </p:txBody>
      </p:sp>
    </p:spTree>
    <p:extLst>
      <p:ext uri="{BB962C8B-B14F-4D97-AF65-F5344CB8AC3E}">
        <p14:creationId xmlns:p14="http://schemas.microsoft.com/office/powerpoint/2010/main" val="59415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9BA27770-7D73-44CC-A9F4-6B1FAC13E1BE}" type="slidenum">
              <a:rPr lang="he-IL"/>
              <a:pPr>
                <a:defRPr/>
              </a:pPr>
              <a:t>‹#›</a:t>
            </a:fld>
            <a:endParaRPr lang="he-IL" dirty="0"/>
          </a:p>
        </p:txBody>
      </p:sp>
    </p:spTree>
    <p:extLst>
      <p:ext uri="{BB962C8B-B14F-4D97-AF65-F5344CB8AC3E}">
        <p14:creationId xmlns:p14="http://schemas.microsoft.com/office/powerpoint/2010/main" val="28173901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ED8EF34-DA34-40AF-A698-5843E9826B08}"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E7DF473-338D-4B65-AF61-7756009C2E90}" type="slidenum">
              <a:rPr lang="he-IL"/>
              <a:pPr>
                <a:defRPr/>
              </a:pPr>
              <a:t>‹#›</a:t>
            </a:fld>
            <a:endParaRPr lang="he-IL" dirty="0"/>
          </a:p>
        </p:txBody>
      </p:sp>
    </p:spTree>
    <p:extLst>
      <p:ext uri="{BB962C8B-B14F-4D97-AF65-F5344CB8AC3E}">
        <p14:creationId xmlns:p14="http://schemas.microsoft.com/office/powerpoint/2010/main" val="32857236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96C4FC4-BC8A-412B-AA48-379A8477680F}"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53C1BEE-43A7-408F-8D8A-E1B27EFC35AA}" type="slidenum">
              <a:rPr lang="he-IL"/>
              <a:pPr>
                <a:defRPr/>
              </a:pPr>
              <a:t>‹#›</a:t>
            </a:fld>
            <a:endParaRPr lang="he-IL" dirty="0"/>
          </a:p>
        </p:txBody>
      </p:sp>
    </p:spTree>
    <p:extLst>
      <p:ext uri="{BB962C8B-B14F-4D97-AF65-F5344CB8AC3E}">
        <p14:creationId xmlns:p14="http://schemas.microsoft.com/office/powerpoint/2010/main" val="37482185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A7F1A2D-99AC-444A-B18D-EBED87FB5547}" type="slidenum">
              <a:rPr lang="he-IL"/>
              <a:pPr>
                <a:defRPr/>
              </a:pPr>
              <a:t>‹#›</a:t>
            </a:fld>
            <a:endParaRPr lang="he-IL" dirty="0"/>
          </a:p>
        </p:txBody>
      </p:sp>
    </p:spTree>
    <p:extLst>
      <p:ext uri="{BB962C8B-B14F-4D97-AF65-F5344CB8AC3E}">
        <p14:creationId xmlns:p14="http://schemas.microsoft.com/office/powerpoint/2010/main" val="37001892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E615A01-B42E-4193-AC25-572D4EFA743A}" type="slidenum">
              <a:rPr lang="he-IL"/>
              <a:pPr>
                <a:defRPr/>
              </a:pPr>
              <a:t>‹#›</a:t>
            </a:fld>
            <a:endParaRPr lang="he-IL" dirty="0"/>
          </a:p>
        </p:txBody>
      </p:sp>
    </p:spTree>
    <p:extLst>
      <p:ext uri="{BB962C8B-B14F-4D97-AF65-F5344CB8AC3E}">
        <p14:creationId xmlns:p14="http://schemas.microsoft.com/office/powerpoint/2010/main" val="41754938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lgn="r" rtl="1">
              <a:defRPr sz="1200">
                <a:solidFill>
                  <a:srgbClr val="FFFFFF">
                    <a:lumMod val="65000"/>
                  </a:srgbClr>
                </a:solidFill>
              </a:defRPr>
            </a:lvl1pPr>
          </a:lstStyle>
          <a:p>
            <a:pPr>
              <a:defRPr/>
            </a:pPr>
            <a:fld id="{F53DB074-663F-4384-973E-A69B5137CC43}" type="slidenum">
              <a:rPr lang="he-IL"/>
              <a:pPr>
                <a:defRPr/>
              </a:pPr>
              <a:t>‹#›</a:t>
            </a:fld>
            <a:endParaRPr lang="he-IL" dirty="0"/>
          </a:p>
        </p:txBody>
      </p:sp>
    </p:spTree>
    <p:extLst>
      <p:ext uri="{BB962C8B-B14F-4D97-AF65-F5344CB8AC3E}">
        <p14:creationId xmlns:p14="http://schemas.microsoft.com/office/powerpoint/2010/main" val="15488264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lgn="r" rtl="1">
              <a:defRPr/>
            </a:lvl1pPr>
          </a:lstStyle>
          <a:p>
            <a:pPr>
              <a:defRPr/>
            </a:pPr>
            <a:fld id="{792DBFDA-A68A-406D-A4B0-5A85C2D7F30B}" type="slidenum">
              <a:rPr lang="he-IL"/>
              <a:pPr>
                <a:defRPr/>
              </a:pPr>
              <a:t>‹#›</a:t>
            </a:fld>
            <a:endParaRPr lang="he-IL" dirty="0"/>
          </a:p>
        </p:txBody>
      </p:sp>
    </p:spTree>
    <p:extLst>
      <p:ext uri="{BB962C8B-B14F-4D97-AF65-F5344CB8AC3E}">
        <p14:creationId xmlns:p14="http://schemas.microsoft.com/office/powerpoint/2010/main" val="18384819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D8F9B77-C56F-46E7-B99F-A50AE7101C95}"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A9370D7-0A93-40A4-AE95-6FDBBAF88840}" type="slidenum">
              <a:rPr lang="he-IL"/>
              <a:pPr>
                <a:defRPr/>
              </a:pPr>
              <a:t>‹#›</a:t>
            </a:fld>
            <a:endParaRPr lang="he-IL" dirty="0"/>
          </a:p>
        </p:txBody>
      </p:sp>
    </p:spTree>
    <p:extLst>
      <p:ext uri="{BB962C8B-B14F-4D97-AF65-F5344CB8AC3E}">
        <p14:creationId xmlns:p14="http://schemas.microsoft.com/office/powerpoint/2010/main" val="5488746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C325E5C-7CE1-4DA5-BCFF-B059F2A4E1B5}" type="slidenum">
              <a:rPr lang="he-IL"/>
              <a:pPr>
                <a:defRPr/>
              </a:pPr>
              <a:t>‹#›</a:t>
            </a:fld>
            <a:endParaRPr lang="he-IL" dirty="0"/>
          </a:p>
        </p:txBody>
      </p:sp>
    </p:spTree>
    <p:extLst>
      <p:ext uri="{BB962C8B-B14F-4D97-AF65-F5344CB8AC3E}">
        <p14:creationId xmlns:p14="http://schemas.microsoft.com/office/powerpoint/2010/main" val="32790948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D67891A-E606-45FB-A819-E685E107587C}" type="slidenum">
              <a:rPr lang="he-IL"/>
              <a:pPr>
                <a:defRPr/>
              </a:pPr>
              <a:t>‹#›</a:t>
            </a:fld>
            <a:endParaRPr lang="he-IL" dirty="0"/>
          </a:p>
        </p:txBody>
      </p:sp>
    </p:spTree>
    <p:extLst>
      <p:ext uri="{BB962C8B-B14F-4D97-AF65-F5344CB8AC3E}">
        <p14:creationId xmlns:p14="http://schemas.microsoft.com/office/powerpoint/2010/main" val="38746478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D6517269-B680-4441-9926-4D717E4B5701}"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3142105-7047-4F73-8F9B-70082CC92EC7}" type="slidenum">
              <a:rPr lang="he-IL"/>
              <a:pPr>
                <a:defRPr/>
              </a:pPr>
              <a:t>‹#›</a:t>
            </a:fld>
            <a:endParaRPr lang="he-IL" dirty="0"/>
          </a:p>
        </p:txBody>
      </p:sp>
    </p:spTree>
    <p:extLst>
      <p:ext uri="{BB962C8B-B14F-4D97-AF65-F5344CB8AC3E}">
        <p14:creationId xmlns:p14="http://schemas.microsoft.com/office/powerpoint/2010/main" val="15960242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1.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10.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1.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53.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1.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13.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62.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66.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1.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16.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1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image" Target="../media/image1.pn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theme" Target="../theme/theme18.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image" Target="../media/image1.png"/><Relationship Id="rId5" Type="http://schemas.openxmlformats.org/officeDocument/2006/relationships/theme" Target="../theme/theme19.xml"/><Relationship Id="rId4" Type="http://schemas.openxmlformats.org/officeDocument/2006/relationships/slideLayout" Target="../slideLayouts/slideLayout8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88.xml"/><Relationship Id="rId7" Type="http://schemas.openxmlformats.org/officeDocument/2006/relationships/image" Target="../media/image1.png"/><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theme" Target="../theme/theme20.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95.xml"/><Relationship Id="rId1" Type="http://schemas.openxmlformats.org/officeDocument/2006/relationships/slideLayout" Target="../slideLayouts/slideLayout94.xml"/><Relationship Id="rId4"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98.xml"/><Relationship Id="rId7" Type="http://schemas.openxmlformats.org/officeDocument/2006/relationships/image" Target="../media/image1.png"/><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theme" Target="../theme/theme23.xml"/><Relationship Id="rId5" Type="http://schemas.openxmlformats.org/officeDocument/2006/relationships/slideLayout" Target="../slideLayouts/slideLayout100.xml"/><Relationship Id="rId4" Type="http://schemas.openxmlformats.org/officeDocument/2006/relationships/slideLayout" Target="../slideLayouts/slideLayout99.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image" Target="../media/image1.png"/><Relationship Id="rId5" Type="http://schemas.openxmlformats.org/officeDocument/2006/relationships/theme" Target="../theme/theme24.xml"/><Relationship Id="rId4" Type="http://schemas.openxmlformats.org/officeDocument/2006/relationships/slideLayout" Target="../slideLayouts/slideLayout10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D0F9B41-C072-4D94-B80B-3111AB5D2F2B}"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658D9AD-718B-466B-A3D2-B5A24A3DDE6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15" r:id="rId1"/>
    <p:sldLayoutId id="2147488816" r:id="rId2"/>
    <p:sldLayoutId id="2147488817" r:id="rId3"/>
    <p:sldLayoutId id="2147488804" r:id="rId4"/>
    <p:sldLayoutId id="214748881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A826A82-4BC6-4A21-84D2-B5ABFCC4F87E}"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7222C9D-3563-4F99-88FA-9935752AABF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51" r:id="rId1"/>
    <p:sldLayoutId id="2147488852" r:id="rId2"/>
    <p:sldLayoutId id="2147488853" r:id="rId3"/>
    <p:sldLayoutId id="2147488854" r:id="rId4"/>
    <p:sldLayoutId id="214748885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C94ED62-163C-4B20-A459-9EB71F5AC99D}"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D86BCE1-84EE-44C5-87A3-BC26FAC4318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56" r:id="rId1"/>
    <p:sldLayoutId id="2147488857" r:id="rId2"/>
    <p:sldLayoutId id="2147488858" r:id="rId3"/>
    <p:sldLayoutId id="2147488859" r:id="rId4"/>
    <p:sldLayoutId id="214748886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80E0F43-EA30-4DA9-984A-CEAAE479EE63}"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124B3CB-8E76-4740-9119-7EAD04EEEDB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61" r:id="rId1"/>
    <p:sldLayoutId id="2147488862" r:id="rId2"/>
    <p:sldLayoutId id="2147488863" r:id="rId3"/>
    <p:sldLayoutId id="214748886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EC7800F-2CFD-4E78-9B9A-740A3CA7102A}"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E4840A5-E3FF-4FCD-AB03-D8658F89B9A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65" r:id="rId1"/>
    <p:sldLayoutId id="2147488866" r:id="rId2"/>
    <p:sldLayoutId id="2147488867" r:id="rId3"/>
    <p:sldLayoutId id="2147488868" r:id="rId4"/>
    <p:sldLayoutId id="214748886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1DB0A01-EDFE-4817-BAFA-FA98FE3DBCD4}"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88203BB-F02C-4137-A725-CAA162CD77C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70" r:id="rId1"/>
    <p:sldLayoutId id="2147488871" r:id="rId2"/>
    <p:sldLayoutId id="2147488872" r:id="rId3"/>
    <p:sldLayoutId id="214748880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1EFC413-C045-4449-863A-26B0DD48AFF1}"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CCBCB0B-9D70-4081-AA0D-4BC62D78929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73" r:id="rId1"/>
    <p:sldLayoutId id="2147488874" r:id="rId2"/>
    <p:sldLayoutId id="2147488875" r:id="rId3"/>
    <p:sldLayoutId id="214748880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4021828-ECE1-4690-AE6A-666A2F2EF23E}"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D2E8FE7-F7CB-4D81-AB40-4D8F65B6F1F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76" r:id="rId1"/>
    <p:sldLayoutId id="2147488877" r:id="rId2"/>
    <p:sldLayoutId id="2147488878" r:id="rId3"/>
    <p:sldLayoutId id="2147488879" r:id="rId4"/>
    <p:sldLayoutId id="214748888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4ED6CAB-9051-48E6-98E4-0D40506709B4}"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0569ADE-B70D-4910-8331-B45F70873A4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81" r:id="rId1"/>
    <p:sldLayoutId id="2147488882" r:id="rId2"/>
    <p:sldLayoutId id="2147488883" r:id="rId3"/>
    <p:sldLayoutId id="2147488809" r:id="rId4"/>
    <p:sldLayoutId id="2147488884"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41DBAA4-0262-4D0F-B5FB-6C193DD8BF50}"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278EB54-D60F-46BE-9F4F-FB046CF6B02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85" r:id="rId1"/>
    <p:sldLayoutId id="2147488886" r:id="rId2"/>
    <p:sldLayoutId id="2147488887" r:id="rId3"/>
    <p:sldLayoutId id="2147488810" r:id="rId4"/>
    <p:sldLayoutId id="214748888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7177C5E-4F29-47D8-A6D8-CC3E0C7B8E3B}"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0CC04BC-E239-4375-A1DE-9922B52066D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89" r:id="rId1"/>
    <p:sldLayoutId id="2147488890" r:id="rId2"/>
    <p:sldLayoutId id="2147488891" r:id="rId3"/>
    <p:sldLayoutId id="214748881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DD8C983-E6D7-4355-B02A-7945E0A87F40}"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A37D6C2-A089-44E5-802B-34D0CA0F57C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19" r:id="rId1"/>
    <p:sldLayoutId id="2147488820" r:id="rId2"/>
    <p:sldLayoutId id="2147488821" r:id="rId3"/>
    <p:sldLayoutId id="2147488822" r:id="rId4"/>
    <p:sldLayoutId id="214748882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68C4270-F1A1-4A8D-9C8C-DC1EF08C3373}"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53F3CB5-8D63-441C-87AA-46F3E60CBDB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92" r:id="rId1"/>
    <p:sldLayoutId id="2147488893" r:id="rId2"/>
    <p:sldLayoutId id="2147488894" r:id="rId3"/>
    <p:sldLayoutId id="2147488812" r:id="rId4"/>
    <p:sldLayoutId id="214748889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C5E217B-63F3-4601-8982-9FAB83B2A277}"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2C9F805-DB5C-41C9-8D71-063B8140E04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96" r:id="rId1"/>
    <p:sldLayoutId id="2147488897" r:id="rId2"/>
    <p:sldLayoutId id="214748889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366713" y="6643688"/>
            <a:ext cx="2133600" cy="285750"/>
          </a:xfrm>
          <a:prstGeom prst="rect">
            <a:avLst/>
          </a:prstGeom>
        </p:spPr>
        <p:txBody>
          <a:bodyPr/>
          <a:lstStyle>
            <a:lvl1pPr algn="l" rtl="0">
              <a:defRPr sz="1200">
                <a:solidFill>
                  <a:srgbClr val="FFFFFF">
                    <a:lumMod val="65000"/>
                  </a:srgbClr>
                </a:solidFill>
                <a:latin typeface="Arial" pitchFamily="34" charset="0"/>
                <a:cs typeface="Arial" pitchFamily="34" charset="0"/>
              </a:defRPr>
            </a:lvl1pPr>
          </a:lstStyle>
          <a:p>
            <a:pPr>
              <a:defRPr/>
            </a:pPr>
            <a:fld id="{BCB771B3-BA45-43D7-AA25-8A588B179F4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99" r:id="rId1"/>
    <p:sldLayoutId id="2147488900" r:id="rId2"/>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Arial" pitchFamily="34" charset="0"/>
          <a:cs typeface="Arial" pitchFamily="34" charset="0"/>
        </a:defRPr>
      </a:lvl2pPr>
      <a:lvl3pPr algn="ctr" rtl="1" eaLnBrk="0" fontAlgn="base" hangingPunct="0">
        <a:spcBef>
          <a:spcPct val="0"/>
        </a:spcBef>
        <a:spcAft>
          <a:spcPct val="0"/>
        </a:spcAft>
        <a:defRPr sz="4400">
          <a:solidFill>
            <a:schemeClr val="tx1"/>
          </a:solidFill>
          <a:latin typeface="Arial" pitchFamily="34" charset="0"/>
          <a:cs typeface="Arial" pitchFamily="34" charset="0"/>
        </a:defRPr>
      </a:lvl3pPr>
      <a:lvl4pPr algn="ctr" rtl="1" eaLnBrk="0" fontAlgn="base" hangingPunct="0">
        <a:spcBef>
          <a:spcPct val="0"/>
        </a:spcBef>
        <a:spcAft>
          <a:spcPct val="0"/>
        </a:spcAft>
        <a:defRPr sz="4400">
          <a:solidFill>
            <a:schemeClr val="tx1"/>
          </a:solidFill>
          <a:latin typeface="Arial" pitchFamily="34" charset="0"/>
          <a:cs typeface="Arial" pitchFamily="34" charset="0"/>
        </a:defRPr>
      </a:lvl4pPr>
      <a:lvl5pPr algn="ct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ctr" rtl="1" fontAlgn="base">
        <a:spcBef>
          <a:spcPct val="0"/>
        </a:spcBef>
        <a:spcAft>
          <a:spcPct val="0"/>
        </a:spcAft>
        <a:defRPr sz="4400">
          <a:solidFill>
            <a:schemeClr val="tx1"/>
          </a:solidFill>
          <a:latin typeface="Arial" pitchFamily="34" charset="0"/>
          <a:cs typeface="Arial" pitchFamily="34" charset="0"/>
        </a:defRPr>
      </a:lvl6pPr>
      <a:lvl7pPr marL="914400" algn="ctr" rtl="1" fontAlgn="base">
        <a:spcBef>
          <a:spcPct val="0"/>
        </a:spcBef>
        <a:spcAft>
          <a:spcPct val="0"/>
        </a:spcAft>
        <a:defRPr sz="4400">
          <a:solidFill>
            <a:schemeClr val="tx1"/>
          </a:solidFill>
          <a:latin typeface="Arial" pitchFamily="34" charset="0"/>
          <a:cs typeface="Arial" pitchFamily="34" charset="0"/>
        </a:defRPr>
      </a:lvl7pPr>
      <a:lvl8pPr marL="1371600" algn="ctr" rtl="1" fontAlgn="base">
        <a:spcBef>
          <a:spcPct val="0"/>
        </a:spcBef>
        <a:spcAft>
          <a:spcPct val="0"/>
        </a:spcAft>
        <a:defRPr sz="4400">
          <a:solidFill>
            <a:schemeClr val="tx1"/>
          </a:solidFill>
          <a:latin typeface="Arial" pitchFamily="34" charset="0"/>
          <a:cs typeface="Arial" pitchFamily="34" charset="0"/>
        </a:defRPr>
      </a:lvl8pPr>
      <a:lvl9pPr marL="1828800" algn="ctr" rtl="1"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0751882-2F2B-4F0A-9C36-59F887DD5143}"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E0D8763-151B-4AB9-9AE6-810D6710BC4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901" r:id="rId1"/>
    <p:sldLayoutId id="2147488902" r:id="rId2"/>
    <p:sldLayoutId id="2147488903" r:id="rId3"/>
    <p:sldLayoutId id="2147488813" r:id="rId4"/>
    <p:sldLayoutId id="2147488904"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D5E4B9C-7FEA-408F-A793-B73923E73D2D}"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464247E-F925-486C-BC5C-FDB126992EE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905" r:id="rId1"/>
    <p:sldLayoutId id="2147488906" r:id="rId2"/>
    <p:sldLayoutId id="2147488907" r:id="rId3"/>
    <p:sldLayoutId id="214748881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A013134-6130-4D4E-ACED-A829DBCCA4EA}"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A56F2C0-7600-49CD-886B-40942A588F2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24" r:id="rId1"/>
    <p:sldLayoutId id="2147488825" r:id="rId2"/>
    <p:sldLayoutId id="2147488826" r:id="rId3"/>
    <p:sldLayoutId id="2147488827" r:id="rId4"/>
    <p:sldLayoutId id="214748882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35927D7-04F2-42DB-A19A-AD91EFB50C9A}"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EEC84D2-5A71-480F-87B7-DB31C9F1507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29" r:id="rId1"/>
    <p:sldLayoutId id="2147488830" r:id="rId2"/>
    <p:sldLayoutId id="2147488831" r:id="rId3"/>
    <p:sldLayoutId id="214748883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BFC17CB-AEC3-4562-ADD5-7950F1566D5B}"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86A09EE-EF26-4CF7-AC3D-AE9306BFF1C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33" r:id="rId1"/>
    <p:sldLayoutId id="2147488834" r:id="rId2"/>
    <p:sldLayoutId id="214748883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98117C6-21E7-4095-8C48-0FA9AEA52480}"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36E5460-F2C6-4583-9F77-8A2CBDD648D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36" r:id="rId1"/>
    <p:sldLayoutId id="2147488837" r:id="rId2"/>
    <p:sldLayoutId id="214748883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C2ED060-6397-452A-8BA7-D500C86DD1CF}"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021C04F-AB0E-45DB-9D9C-2BF1BD3958B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39" r:id="rId1"/>
    <p:sldLayoutId id="2147488840" r:id="rId2"/>
    <p:sldLayoutId id="2147488841" r:id="rId3"/>
    <p:sldLayoutId id="214748880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3118435-8C73-4B0F-AAA6-196820CE30C9}"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A7EB613-C3CF-4B1A-B863-8CA8E4BBFB8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42" r:id="rId1"/>
    <p:sldLayoutId id="2147488843" r:id="rId2"/>
    <p:sldLayoutId id="2147488844" r:id="rId3"/>
    <p:sldLayoutId id="214748880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3E1E3EF-C3BB-498C-9DE0-DF2C6D29E866}"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5362231-9F5D-48E4-9F96-A78CFCAB994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845" r:id="rId1"/>
    <p:sldLayoutId id="2147488846" r:id="rId2"/>
    <p:sldLayoutId id="2147488847" r:id="rId3"/>
    <p:sldLayoutId id="2147488848" r:id="rId4"/>
    <p:sldLayoutId id="2147488849" r:id="rId5"/>
    <p:sldLayoutId id="2147488850"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gif"/><Relationship Id="rId1" Type="http://schemas.openxmlformats.org/officeDocument/2006/relationships/slideLayout" Target="../slideLayouts/slideLayout9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RedO6rLNQ2o" TargetMode="External"/><Relationship Id="rId2" Type="http://schemas.openxmlformats.org/officeDocument/2006/relationships/image" Target="../media/image2.gif"/><Relationship Id="rId1" Type="http://schemas.openxmlformats.org/officeDocument/2006/relationships/slideLayout" Target="../slideLayouts/slideLayout71.xml"/><Relationship Id="rId6" Type="http://schemas.openxmlformats.org/officeDocument/2006/relationships/hyperlink" Target="https://public.ornl.gov/site/gallery/detail.cfm?id=459&amp;topic=&amp;citation=&amp;general=&amp;restsection"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image" Target="../media/image2.gif"/><Relationship Id="rId7" Type="http://schemas.openxmlformats.org/officeDocument/2006/relationships/hyperlink" Target="http://commons.wikimedia.org/wiki/File:Pos_strep.JPG" TargetMode="External"/><Relationship Id="rId2" Type="http://schemas.openxmlformats.org/officeDocument/2006/relationships/notesSlide" Target="../notesSlides/notesSlide2.xml"/><Relationship Id="rId1" Type="http://schemas.openxmlformats.org/officeDocument/2006/relationships/slideLayout" Target="../slideLayouts/slideLayout7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upload.wikimedia.org/wikipedia/commons/4/4a/Pos_strep.JP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upload.wikimedia.org/wikipedia/commons/4/4a/Pos_strep.JPG" TargetMode="External"/><Relationship Id="rId2" Type="http://schemas.openxmlformats.org/officeDocument/2006/relationships/image" Target="../media/image2.gif"/><Relationship Id="rId1" Type="http://schemas.openxmlformats.org/officeDocument/2006/relationships/slideLayout" Target="../slideLayouts/slideLayout71.xml"/><Relationship Id="rId5" Type="http://schemas.openxmlformats.org/officeDocument/2006/relationships/image" Target="../media/image23.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71.xml"/><Relationship Id="rId6" Type="http://schemas.openxmlformats.org/officeDocument/2006/relationships/hyperlink" Target="http://commons.wikimedia.org/wiki/File:Staphylococcus_aureus_(AB_Test).jpg"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Staphylococcus_aureus_(AB_Test).jpg" TargetMode="External"/><Relationship Id="rId2" Type="http://schemas.openxmlformats.org/officeDocument/2006/relationships/image" Target="../media/image2.gif"/><Relationship Id="rId1" Type="http://schemas.openxmlformats.org/officeDocument/2006/relationships/slideLayout" Target="../slideLayouts/slideLayout7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gif"/><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9.xml"/><Relationship Id="rId4" Type="http://schemas.openxmlformats.org/officeDocument/2006/relationships/hyperlink" Target="http://www.flickr.com/photos/serpicolugnut/172616929"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62.xml"/><Relationship Id="rId4" Type="http://schemas.openxmlformats.org/officeDocument/2006/relationships/hyperlink" Target="http://commons.wikimedia.org/wiki/File:Orman-2.JP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gif"/><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3" Type="http://schemas.openxmlformats.org/officeDocument/2006/relationships/hyperlink" Target="http://upload.wikimedia.org/wikipedia/commons/6/64/Average_prokaryote_cell-_unlabled.svg" TargetMode="External"/><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66.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hyperlink" Target="http://commons.wikimedia.org/wiki/File:Staphylococcus_aureus_(AB_Test).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hyperlink" Target="http://creativecommons.org/licenses/by-nc/2.0/deed.en" TargetMode="External"/><Relationship Id="rId4" Type="http://schemas.openxmlformats.org/officeDocument/2006/relationships/hyperlink" Target="http://www.flickr.com/photos/ajc1/328052156/"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upload.wikimedia.org/wikipedia/commons/1/1e/Cinchona_officinalis_002.JPG" TargetMode="External"/><Relationship Id="rId7" Type="http://schemas.openxmlformats.org/officeDocument/2006/relationships/hyperlink" Target="http://creativecommons.org/licenses/by-sa/3.0/deed.en" TargetMode="External"/><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hyperlink" Target="http://commons.wikimedia.org/wiki/File:Cinchona_officinalis_002.JPG"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gif"/><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66.xml"/><Relationship Id="rId5" Type="http://schemas.openxmlformats.org/officeDocument/2006/relationships/hyperlink" Target="http://commons.wikimedia.org/wiki/File:4-Aminobenzoic_acid.svg"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66.xml"/><Relationship Id="rId5" Type="http://schemas.openxmlformats.org/officeDocument/2006/relationships/hyperlink" Target="http://commons.wikimedia.org/wiki/File:4-Aminobenzoic_acid.svg"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gif"/><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71.xml"/><Relationship Id="rId4" Type="http://schemas.openxmlformats.org/officeDocument/2006/relationships/hyperlink" Target="http://www.flickr.com/photos/rbrwr/11731111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7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063" y="954088"/>
            <a:ext cx="8215312" cy="46037"/>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6" name="TextBox 5"/>
          <p:cNvSpPr txBox="1"/>
          <p:nvPr/>
        </p:nvSpPr>
        <p:spPr>
          <a:xfrm>
            <a:off x="179388" y="1000125"/>
            <a:ext cx="8607425"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dirty="0">
                <a:solidFill>
                  <a:srgbClr val="FF6600"/>
                </a:solidFill>
                <a:latin typeface="+mn-lt"/>
                <a:cs typeface="+mn-cs"/>
              </a:rPr>
              <a:t>תרופות למחלות הנגרמות על ידי מיקרואורגניזמים </a:t>
            </a:r>
          </a:p>
        </p:txBody>
      </p:sp>
      <p:sp>
        <p:nvSpPr>
          <p:cNvPr id="120836" name="Rectangle 18"/>
          <p:cNvSpPr>
            <a:spLocks noChangeArrowheads="1"/>
          </p:cNvSpPr>
          <p:nvPr/>
        </p:nvSpPr>
        <p:spPr bwMode="auto">
          <a:xfrm>
            <a:off x="7356475" y="1765300"/>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a:solidFill>
                  <a:srgbClr val="1D4C72"/>
                </a:solidFill>
                <a:latin typeface="Calibri" pitchFamily="34" charset="0"/>
              </a:rPr>
              <a:t>נושאי השיעור</a:t>
            </a:r>
          </a:p>
        </p:txBody>
      </p:sp>
      <p:sp>
        <p:nvSpPr>
          <p:cNvPr id="7" name="TextBox 6"/>
          <p:cNvSpPr txBox="1"/>
          <p:nvPr/>
        </p:nvSpPr>
        <p:spPr>
          <a:xfrm>
            <a:off x="-987425" y="307975"/>
            <a:ext cx="9758363"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1D4C72"/>
                </a:solidFill>
                <a:latin typeface="Arial"/>
                <a:cs typeface="Arial"/>
              </a:rPr>
              <a:t>מיקרוביולוגיה</a:t>
            </a:r>
            <a:endParaRPr lang="he-IL" sz="3600" b="1" noProof="1">
              <a:solidFill>
                <a:schemeClr val="accent6">
                  <a:lumMod val="50000"/>
                  <a:lumOff val="50000"/>
                </a:schemeClr>
              </a:solidFill>
              <a:latin typeface="Arial"/>
              <a:cs typeface="Arial"/>
            </a:endParaRPr>
          </a:p>
        </p:txBody>
      </p:sp>
      <p:grpSp>
        <p:nvGrpSpPr>
          <p:cNvPr id="120838" name="קבוצה 1"/>
          <p:cNvGrpSpPr>
            <a:grpSpLocks/>
          </p:cNvGrpSpPr>
          <p:nvPr/>
        </p:nvGrpSpPr>
        <p:grpSpPr bwMode="auto">
          <a:xfrm>
            <a:off x="617538" y="2214563"/>
            <a:ext cx="8143875" cy="3086100"/>
            <a:chOff x="617538" y="2214563"/>
            <a:chExt cx="8143875" cy="3086100"/>
          </a:xfrm>
        </p:grpSpPr>
        <p:sp>
          <p:nvSpPr>
            <p:cNvPr id="18" name="Rectangle 17"/>
            <p:cNvSpPr/>
            <p:nvPr/>
          </p:nvSpPr>
          <p:spPr bwMode="auto">
            <a:xfrm>
              <a:off x="617538" y="2214563"/>
              <a:ext cx="8143875" cy="30861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a:t>
              </a:r>
              <a:r>
                <a:rPr lang="he-IL" sz="2000" u="sng" dirty="0">
                  <a:solidFill>
                    <a:schemeClr val="tx1"/>
                  </a:solidFill>
                </a:rPr>
                <a:t>תרופות סולפה</a:t>
              </a: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r>
                <a:rPr lang="he-IL" sz="2000" dirty="0">
                  <a:solidFill>
                    <a:schemeClr val="tx1"/>
                  </a:solidFill>
                </a:rPr>
                <a:t>   </a:t>
              </a:r>
              <a:r>
                <a:rPr lang="he-IL" sz="2000" u="sng" dirty="0">
                  <a:solidFill>
                    <a:schemeClr val="tx1"/>
                  </a:solidFill>
                </a:rPr>
                <a:t>אנטיביוטיקה</a:t>
              </a:r>
            </a:p>
            <a:p>
              <a:pPr fontAlgn="auto">
                <a:spcBef>
                  <a:spcPts val="0"/>
                </a:spcBef>
                <a:spcAft>
                  <a:spcPts val="0"/>
                </a:spcAft>
                <a:defRPr/>
              </a:pPr>
              <a:r>
                <a:rPr lang="he-IL" sz="2000" dirty="0">
                  <a:solidFill>
                    <a:schemeClr val="tx1"/>
                  </a:solidFill>
                </a:rPr>
                <a:t>    גילוי האנטיביוטיקה על ידי פלמינג</a:t>
              </a:r>
            </a:p>
            <a:p>
              <a:pPr fontAlgn="auto">
                <a:spcBef>
                  <a:spcPts val="0"/>
                </a:spcBef>
                <a:spcAft>
                  <a:spcPts val="0"/>
                </a:spcAft>
                <a:defRPr/>
              </a:pPr>
              <a:r>
                <a:rPr lang="he-IL" sz="2000" dirty="0">
                  <a:solidFill>
                    <a:schemeClr val="tx1"/>
                  </a:solidFill>
                </a:rPr>
                <a:t>    מנגנוני הפעולה של פניצילין וסטרפטומיצין</a:t>
              </a:r>
            </a:p>
            <a:p>
              <a:pPr fontAlgn="auto">
                <a:spcBef>
                  <a:spcPts val="0"/>
                </a:spcBef>
                <a:spcAft>
                  <a:spcPts val="0"/>
                </a:spcAft>
                <a:defRPr/>
              </a:pPr>
              <a:r>
                <a:rPr lang="he-IL" sz="2000" dirty="0">
                  <a:solidFill>
                    <a:schemeClr val="tx1"/>
                  </a:solidFill>
                </a:rPr>
                <a:t>    מנגנוני עמידות החיידקים בפני אנטיביוטיקה ודרכי רכישת העמידות</a:t>
              </a: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r>
                <a:rPr lang="he-IL" sz="2000" dirty="0">
                  <a:solidFill>
                    <a:schemeClr val="tx1"/>
                  </a:solidFill>
                </a:rPr>
                <a:t> </a:t>
              </a:r>
              <a:r>
                <a:rPr lang="he-IL" sz="2000" u="sng" dirty="0">
                  <a:solidFill>
                    <a:schemeClr val="tx1"/>
                  </a:solidFill>
                </a:rPr>
                <a:t>עוד תרופות</a:t>
              </a:r>
              <a:r>
                <a:rPr lang="he-IL" sz="2000" dirty="0">
                  <a:solidFill>
                    <a:schemeClr val="tx1"/>
                  </a:solidFill>
                </a:rPr>
                <a:t>: כינין נגד טפיל המלריה, קוקטיל תרופות נגד נגיף איידס,</a:t>
              </a:r>
            </a:p>
            <a:p>
              <a:pPr fontAlgn="auto">
                <a:spcBef>
                  <a:spcPts val="0"/>
                </a:spcBef>
                <a:spcAft>
                  <a:spcPts val="0"/>
                </a:spcAft>
                <a:defRPr/>
              </a:pPr>
              <a:r>
                <a:rPr lang="he-IL" sz="2000" dirty="0">
                  <a:solidFill>
                    <a:schemeClr val="tx1"/>
                  </a:solidFill>
                </a:rPr>
                <a:t>  אינטרפרון נגד נגיפים.</a:t>
              </a: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endParaRPr lang="he-IL" sz="2000" dirty="0">
                <a:solidFill>
                  <a:schemeClr val="accent6">
                    <a:lumMod val="50000"/>
                    <a:lumOff val="50000"/>
                  </a:schemeClr>
                </a:solidFill>
              </a:endParaRPr>
            </a:p>
          </p:txBody>
        </p:sp>
        <p:sp>
          <p:nvSpPr>
            <p:cNvPr id="9" name="Rectangle 17"/>
            <p:cNvSpPr/>
            <p:nvPr/>
          </p:nvSpPr>
          <p:spPr bwMode="auto">
            <a:xfrm>
              <a:off x="8305800" y="2886075"/>
              <a:ext cx="439738" cy="5000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a:t>
              </a: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endParaRPr lang="he-IL" sz="2000" dirty="0">
                <a:solidFill>
                  <a:schemeClr val="accent6">
                    <a:lumMod val="50000"/>
                    <a:lumOff val="50000"/>
                  </a:schemeClr>
                </a:solidFill>
              </a:endParaRPr>
            </a:p>
          </p:txBody>
        </p:sp>
        <p:sp>
          <p:nvSpPr>
            <p:cNvPr id="12" name="Rectangle 17"/>
            <p:cNvSpPr/>
            <p:nvPr/>
          </p:nvSpPr>
          <p:spPr bwMode="auto">
            <a:xfrm>
              <a:off x="8418513" y="3198813"/>
              <a:ext cx="220662" cy="2000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1400" dirty="0">
                  <a:solidFill>
                    <a:schemeClr val="tx1"/>
                  </a:solidFill>
                </a:rPr>
                <a:t> </a:t>
              </a:r>
            </a:p>
            <a:p>
              <a:pPr fontAlgn="auto">
                <a:spcBef>
                  <a:spcPts val="0"/>
                </a:spcBef>
                <a:spcAft>
                  <a:spcPts val="0"/>
                </a:spcAft>
                <a:buFontTx/>
                <a:buBlip>
                  <a:blip r:embed="rId5"/>
                </a:buBlip>
                <a:defRPr/>
              </a:pPr>
              <a:endParaRPr lang="he-IL" sz="1600" dirty="0">
                <a:solidFill>
                  <a:schemeClr val="tx1"/>
                </a:solidFill>
              </a:endParaRPr>
            </a:p>
            <a:p>
              <a:pPr fontAlgn="auto">
                <a:spcBef>
                  <a:spcPts val="0"/>
                </a:spcBef>
                <a:spcAft>
                  <a:spcPts val="0"/>
                </a:spcAft>
                <a:defRPr/>
              </a:pPr>
              <a:endParaRPr lang="he-IL" sz="1600" dirty="0">
                <a:solidFill>
                  <a:schemeClr val="tx1"/>
                </a:solidFill>
              </a:endParaRPr>
            </a:p>
            <a:p>
              <a:pPr fontAlgn="auto">
                <a:spcBef>
                  <a:spcPts val="0"/>
                </a:spcBef>
                <a:spcAft>
                  <a:spcPts val="0"/>
                </a:spcAft>
                <a:defRPr/>
              </a:pPr>
              <a:endParaRPr lang="he-IL" sz="1600" dirty="0">
                <a:solidFill>
                  <a:schemeClr val="accent6">
                    <a:lumMod val="50000"/>
                    <a:lumOff val="50000"/>
                  </a:schemeClr>
                </a:solidFill>
              </a:endParaRPr>
            </a:p>
          </p:txBody>
        </p:sp>
        <p:sp>
          <p:nvSpPr>
            <p:cNvPr id="13" name="Rectangle 17"/>
            <p:cNvSpPr/>
            <p:nvPr/>
          </p:nvSpPr>
          <p:spPr bwMode="auto">
            <a:xfrm>
              <a:off x="8423275" y="3525838"/>
              <a:ext cx="219075" cy="2000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1400" dirty="0">
                  <a:solidFill>
                    <a:schemeClr val="tx1"/>
                  </a:solidFill>
                </a:rPr>
                <a:t> </a:t>
              </a:r>
            </a:p>
            <a:p>
              <a:pPr fontAlgn="auto">
                <a:spcBef>
                  <a:spcPts val="0"/>
                </a:spcBef>
                <a:spcAft>
                  <a:spcPts val="0"/>
                </a:spcAft>
                <a:buFontTx/>
                <a:buBlip>
                  <a:blip r:embed="rId5"/>
                </a:buBlip>
                <a:defRPr/>
              </a:pPr>
              <a:endParaRPr lang="he-IL" sz="1600" dirty="0">
                <a:solidFill>
                  <a:schemeClr val="tx1"/>
                </a:solidFill>
              </a:endParaRPr>
            </a:p>
            <a:p>
              <a:pPr fontAlgn="auto">
                <a:spcBef>
                  <a:spcPts val="0"/>
                </a:spcBef>
                <a:spcAft>
                  <a:spcPts val="0"/>
                </a:spcAft>
                <a:defRPr/>
              </a:pPr>
              <a:endParaRPr lang="he-IL" sz="1600" dirty="0">
                <a:solidFill>
                  <a:schemeClr val="tx1"/>
                </a:solidFill>
              </a:endParaRPr>
            </a:p>
            <a:p>
              <a:pPr fontAlgn="auto">
                <a:spcBef>
                  <a:spcPts val="0"/>
                </a:spcBef>
                <a:spcAft>
                  <a:spcPts val="0"/>
                </a:spcAft>
                <a:defRPr/>
              </a:pPr>
              <a:endParaRPr lang="he-IL" sz="1600" dirty="0">
                <a:solidFill>
                  <a:schemeClr val="accent6">
                    <a:lumMod val="50000"/>
                    <a:lumOff val="50000"/>
                  </a:schemeClr>
                </a:solidFill>
              </a:endParaRPr>
            </a:p>
          </p:txBody>
        </p:sp>
        <p:sp>
          <p:nvSpPr>
            <p:cNvPr id="14" name="Rectangle 17"/>
            <p:cNvSpPr/>
            <p:nvPr/>
          </p:nvSpPr>
          <p:spPr bwMode="auto">
            <a:xfrm>
              <a:off x="8415338" y="3803650"/>
              <a:ext cx="219075" cy="2016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1400" dirty="0">
                  <a:solidFill>
                    <a:schemeClr val="tx1"/>
                  </a:solidFill>
                </a:rPr>
                <a:t> </a:t>
              </a:r>
            </a:p>
            <a:p>
              <a:pPr fontAlgn="auto">
                <a:spcBef>
                  <a:spcPts val="0"/>
                </a:spcBef>
                <a:spcAft>
                  <a:spcPts val="0"/>
                </a:spcAft>
                <a:buFontTx/>
                <a:buBlip>
                  <a:blip r:embed="rId5"/>
                </a:buBlip>
                <a:defRPr/>
              </a:pPr>
              <a:endParaRPr lang="he-IL" sz="1600" dirty="0">
                <a:solidFill>
                  <a:schemeClr val="tx1"/>
                </a:solidFill>
              </a:endParaRPr>
            </a:p>
            <a:p>
              <a:pPr fontAlgn="auto">
                <a:spcBef>
                  <a:spcPts val="0"/>
                </a:spcBef>
                <a:spcAft>
                  <a:spcPts val="0"/>
                </a:spcAft>
                <a:defRPr/>
              </a:pPr>
              <a:endParaRPr lang="he-IL" sz="1600" dirty="0">
                <a:solidFill>
                  <a:schemeClr val="tx1"/>
                </a:solidFill>
              </a:endParaRPr>
            </a:p>
            <a:p>
              <a:pPr fontAlgn="auto">
                <a:spcBef>
                  <a:spcPts val="0"/>
                </a:spcBef>
                <a:spcAft>
                  <a:spcPts val="0"/>
                </a:spcAft>
                <a:defRPr/>
              </a:pPr>
              <a:endParaRPr lang="he-IL" sz="1600" dirty="0">
                <a:solidFill>
                  <a:schemeClr val="accent6">
                    <a:lumMod val="50000"/>
                    <a:lumOff val="50000"/>
                  </a:schemeClr>
                </a:solidFill>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p:nvSpPr>
        <p:spPr>
          <a:xfrm>
            <a:off x="357188" y="44450"/>
            <a:ext cx="8143875" cy="3698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FF6600"/>
                </a:solidFill>
              </a:rPr>
              <a:t>תזכורת: תהליך אוסמוזה</a:t>
            </a:r>
          </a:p>
        </p:txBody>
      </p:sp>
      <p:sp>
        <p:nvSpPr>
          <p:cNvPr id="130052" name="Slide Number Placeholder 6"/>
          <p:cNvSpPr>
            <a:spLocks noGrp="1"/>
          </p:cNvSpPr>
          <p:nvPr>
            <p:ph type="sldNum" sz="quarter" idx="10"/>
          </p:nvPr>
        </p:nvSpPr>
        <p:spPr bwMode="auto">
          <a:xfrm>
            <a:off x="101600" y="6442075"/>
            <a:ext cx="511175" cy="40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BC70AF-4BE5-438B-BC85-1A392ED374FA}" type="slidenum">
              <a:rPr lang="he-IL" smtClean="0">
                <a:solidFill>
                  <a:srgbClr val="A6A6A6"/>
                </a:solidFill>
              </a:rPr>
              <a:pPr eaLnBrk="1" hangingPunct="1"/>
              <a:t>10</a:t>
            </a:fld>
            <a:endParaRPr lang="he-IL" smtClean="0">
              <a:solidFill>
                <a:srgbClr val="A6A6A6"/>
              </a:solidFill>
            </a:endParaRPr>
          </a:p>
        </p:txBody>
      </p:sp>
      <p:sp>
        <p:nvSpPr>
          <p:cNvPr id="130053" name="מלבן 1"/>
          <p:cNvSpPr>
            <a:spLocks noChangeArrowheads="1"/>
          </p:cNvSpPr>
          <p:nvPr/>
        </p:nvSpPr>
        <p:spPr bwMode="auto">
          <a:xfrm>
            <a:off x="250825" y="638175"/>
            <a:ext cx="8196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a:solidFill>
                  <a:srgbClr val="FF6600"/>
                </a:solidFill>
                <a:latin typeface="Calibri" pitchFamily="34" charset="0"/>
              </a:rPr>
              <a:t>אוסמוזה </a:t>
            </a:r>
            <a:r>
              <a:rPr lang="he-IL">
                <a:latin typeface="Calibri" pitchFamily="34" charset="0"/>
              </a:rPr>
              <a:t>= תנועה של מולקולות מים דרך קרום בררני (החדיר למולקולות המים, אך לא לכל מולקולות המומסים), ממקום שריכוז המומסים בו נמוך, למקום שריכוז המומסים בו גבוה.</a:t>
            </a:r>
          </a:p>
        </p:txBody>
      </p:sp>
      <p:sp>
        <p:nvSpPr>
          <p:cNvPr id="130054" name="מלבן 47"/>
          <p:cNvSpPr>
            <a:spLocks noChangeArrowheads="1"/>
          </p:cNvSpPr>
          <p:nvPr/>
        </p:nvSpPr>
        <p:spPr bwMode="auto">
          <a:xfrm>
            <a:off x="5799138" y="3822700"/>
            <a:ext cx="31956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000000"/>
                </a:solidFill>
                <a:latin typeface="Calibri" pitchFamily="34" charset="0"/>
              </a:rPr>
              <a:t>    חיידק שחי בסביבה היפוטונית</a:t>
            </a:r>
          </a:p>
          <a:p>
            <a:pPr algn="ctr"/>
            <a:r>
              <a:rPr lang="he-IL" sz="1600" b="1">
                <a:solidFill>
                  <a:srgbClr val="000000"/>
                </a:solidFill>
                <a:latin typeface="Calibri" pitchFamily="34" charset="0"/>
              </a:rPr>
              <a:t>(סביבה היפוטונית = סביבה שריכוז המומסים בה נמוך מריכוז המומסים בתוך תא החיידק).</a:t>
            </a:r>
          </a:p>
          <a:p>
            <a:r>
              <a:rPr lang="he-IL" sz="1600" b="1">
                <a:solidFill>
                  <a:srgbClr val="000000"/>
                </a:solidFill>
                <a:latin typeface="Calibri" pitchFamily="34" charset="0"/>
              </a:rPr>
              <a:t>         מים חודרים לתוך התא.</a:t>
            </a:r>
          </a:p>
          <a:p>
            <a:r>
              <a:rPr lang="he-IL" sz="1600" b="1">
                <a:solidFill>
                  <a:srgbClr val="000000"/>
                </a:solidFill>
                <a:latin typeface="Calibri" pitchFamily="34" charset="0"/>
              </a:rPr>
              <a:t>  דופן התא מונעת את פיצוץ התא.</a:t>
            </a:r>
            <a:endParaRPr lang="he-IL" sz="1600" b="1"/>
          </a:p>
        </p:txBody>
      </p:sp>
      <p:sp>
        <p:nvSpPr>
          <p:cNvPr id="130055" name="מלבן 48"/>
          <p:cNvSpPr>
            <a:spLocks noChangeArrowheads="1"/>
          </p:cNvSpPr>
          <p:nvPr/>
        </p:nvSpPr>
        <p:spPr bwMode="auto">
          <a:xfrm>
            <a:off x="2311400" y="4275138"/>
            <a:ext cx="3197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000000"/>
                </a:solidFill>
                <a:latin typeface="Calibri" pitchFamily="34" charset="0"/>
              </a:rPr>
              <a:t>   בהשפעת הפנצילין </a:t>
            </a:r>
          </a:p>
          <a:p>
            <a:r>
              <a:rPr lang="he-IL" sz="1600" b="1">
                <a:solidFill>
                  <a:srgbClr val="000000"/>
                </a:solidFill>
                <a:latin typeface="Calibri" pitchFamily="34" charset="0"/>
              </a:rPr>
              <a:t>נוצרים חיידקים חסרי דופן.</a:t>
            </a:r>
          </a:p>
          <a:p>
            <a:endParaRPr lang="he-IL" sz="1600" b="1"/>
          </a:p>
        </p:txBody>
      </p:sp>
      <p:sp>
        <p:nvSpPr>
          <p:cNvPr id="130056" name="מלבן 49"/>
          <p:cNvSpPr>
            <a:spLocks noChangeArrowheads="1"/>
          </p:cNvSpPr>
          <p:nvPr/>
        </p:nvSpPr>
        <p:spPr bwMode="auto">
          <a:xfrm>
            <a:off x="-417513" y="4292600"/>
            <a:ext cx="319722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000000"/>
                </a:solidFill>
                <a:latin typeface="Calibri" pitchFamily="34" charset="0"/>
              </a:rPr>
              <a:t>     חדירת המים גורמת</a:t>
            </a:r>
          </a:p>
          <a:p>
            <a:r>
              <a:rPr lang="he-IL" sz="1600" b="1">
                <a:solidFill>
                  <a:srgbClr val="000000"/>
                </a:solidFill>
                <a:latin typeface="Calibri" pitchFamily="34" charset="0"/>
              </a:rPr>
              <a:t>להתנפחות התא ולהתפוצצותו.</a:t>
            </a:r>
            <a:endParaRPr lang="he-IL" sz="1600" b="1"/>
          </a:p>
        </p:txBody>
      </p:sp>
      <p:grpSp>
        <p:nvGrpSpPr>
          <p:cNvPr id="130057" name="קבוצה 346122"/>
          <p:cNvGrpSpPr>
            <a:grpSpLocks/>
          </p:cNvGrpSpPr>
          <p:nvPr/>
        </p:nvGrpSpPr>
        <p:grpSpPr bwMode="auto">
          <a:xfrm>
            <a:off x="523875" y="1866900"/>
            <a:ext cx="8148638" cy="1955800"/>
            <a:chOff x="915229" y="2348880"/>
            <a:chExt cx="7846191" cy="1596026"/>
          </a:xfrm>
        </p:grpSpPr>
        <p:grpSp>
          <p:nvGrpSpPr>
            <p:cNvPr id="130065" name="קבוצה 346120"/>
            <p:cNvGrpSpPr>
              <a:grpSpLocks/>
            </p:cNvGrpSpPr>
            <p:nvPr/>
          </p:nvGrpSpPr>
          <p:grpSpPr bwMode="auto">
            <a:xfrm>
              <a:off x="6073609" y="2348880"/>
              <a:ext cx="2687811" cy="1465421"/>
              <a:chOff x="6204669" y="2755667"/>
              <a:chExt cx="2687811" cy="1465421"/>
            </a:xfrm>
          </p:grpSpPr>
          <p:grpSp>
            <p:nvGrpSpPr>
              <p:cNvPr id="130101" name="קבוצה 13"/>
              <p:cNvGrpSpPr>
                <a:grpSpLocks/>
              </p:cNvGrpSpPr>
              <p:nvPr/>
            </p:nvGrpSpPr>
            <p:grpSpPr bwMode="auto">
              <a:xfrm>
                <a:off x="6368587" y="3114159"/>
                <a:ext cx="2061943" cy="782301"/>
                <a:chOff x="1115616" y="1551619"/>
                <a:chExt cx="2061943" cy="782301"/>
              </a:xfrm>
            </p:grpSpPr>
            <p:pic>
              <p:nvPicPr>
                <p:cNvPr id="1301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669" y="1607458"/>
                  <a:ext cx="14478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113" name="קבוצה 11"/>
                <p:cNvGrpSpPr>
                  <a:grpSpLocks/>
                </p:cNvGrpSpPr>
                <p:nvPr/>
              </p:nvGrpSpPr>
              <p:grpSpPr bwMode="auto">
                <a:xfrm>
                  <a:off x="1115616" y="1551619"/>
                  <a:ext cx="2061943" cy="782301"/>
                  <a:chOff x="1115616" y="1551619"/>
                  <a:chExt cx="2061943" cy="782301"/>
                </a:xfrm>
              </p:grpSpPr>
              <p:sp>
                <p:nvSpPr>
                  <p:cNvPr id="10" name="מלבן מעוגל 9"/>
                  <p:cNvSpPr/>
                  <p:nvPr/>
                </p:nvSpPr>
                <p:spPr>
                  <a:xfrm>
                    <a:off x="1562171" y="1713908"/>
                    <a:ext cx="1147962" cy="450826"/>
                  </a:xfrm>
                  <a:custGeom>
                    <a:avLst/>
                    <a:gdLst>
                      <a:gd name="connsiteX0" fmla="*/ 0 w 863798"/>
                      <a:gd name="connsiteY0" fmla="*/ 75170 h 451012"/>
                      <a:gd name="connsiteX1" fmla="*/ 75170 w 863798"/>
                      <a:gd name="connsiteY1" fmla="*/ 0 h 451012"/>
                      <a:gd name="connsiteX2" fmla="*/ 788628 w 863798"/>
                      <a:gd name="connsiteY2" fmla="*/ 0 h 451012"/>
                      <a:gd name="connsiteX3" fmla="*/ 863798 w 863798"/>
                      <a:gd name="connsiteY3" fmla="*/ 75170 h 451012"/>
                      <a:gd name="connsiteX4" fmla="*/ 863798 w 863798"/>
                      <a:gd name="connsiteY4" fmla="*/ 375842 h 451012"/>
                      <a:gd name="connsiteX5" fmla="*/ 788628 w 863798"/>
                      <a:gd name="connsiteY5" fmla="*/ 451012 h 451012"/>
                      <a:gd name="connsiteX6" fmla="*/ 75170 w 863798"/>
                      <a:gd name="connsiteY6" fmla="*/ 451012 h 451012"/>
                      <a:gd name="connsiteX7" fmla="*/ 0 w 863798"/>
                      <a:gd name="connsiteY7" fmla="*/ 375842 h 451012"/>
                      <a:gd name="connsiteX8" fmla="*/ 0 w 863798"/>
                      <a:gd name="connsiteY8" fmla="*/ 75170 h 451012"/>
                      <a:gd name="connsiteX0" fmla="*/ 0 w 939998"/>
                      <a:gd name="connsiteY0" fmla="*/ 75170 h 451012"/>
                      <a:gd name="connsiteX1" fmla="*/ 75170 w 939998"/>
                      <a:gd name="connsiteY1" fmla="*/ 0 h 451012"/>
                      <a:gd name="connsiteX2" fmla="*/ 788628 w 939998"/>
                      <a:gd name="connsiteY2" fmla="*/ 0 h 451012"/>
                      <a:gd name="connsiteX3" fmla="*/ 939998 w 939998"/>
                      <a:gd name="connsiteY3" fmla="*/ 75170 h 451012"/>
                      <a:gd name="connsiteX4" fmla="*/ 863798 w 939998"/>
                      <a:gd name="connsiteY4" fmla="*/ 375842 h 451012"/>
                      <a:gd name="connsiteX5" fmla="*/ 788628 w 939998"/>
                      <a:gd name="connsiteY5" fmla="*/ 451012 h 451012"/>
                      <a:gd name="connsiteX6" fmla="*/ 75170 w 939998"/>
                      <a:gd name="connsiteY6" fmla="*/ 451012 h 451012"/>
                      <a:gd name="connsiteX7" fmla="*/ 0 w 939998"/>
                      <a:gd name="connsiteY7" fmla="*/ 375842 h 451012"/>
                      <a:gd name="connsiteX8" fmla="*/ 0 w 939998"/>
                      <a:gd name="connsiteY8" fmla="*/ 75170 h 451012"/>
                      <a:gd name="connsiteX0" fmla="*/ 0 w 955238"/>
                      <a:gd name="connsiteY0" fmla="*/ 75170 h 451012"/>
                      <a:gd name="connsiteX1" fmla="*/ 75170 w 955238"/>
                      <a:gd name="connsiteY1" fmla="*/ 0 h 451012"/>
                      <a:gd name="connsiteX2" fmla="*/ 788628 w 955238"/>
                      <a:gd name="connsiteY2" fmla="*/ 0 h 451012"/>
                      <a:gd name="connsiteX3" fmla="*/ 939998 w 955238"/>
                      <a:gd name="connsiteY3" fmla="*/ 75170 h 451012"/>
                      <a:gd name="connsiteX4" fmla="*/ 955238 w 955238"/>
                      <a:gd name="connsiteY4" fmla="*/ 375842 h 451012"/>
                      <a:gd name="connsiteX5" fmla="*/ 788628 w 955238"/>
                      <a:gd name="connsiteY5" fmla="*/ 451012 h 451012"/>
                      <a:gd name="connsiteX6" fmla="*/ 75170 w 955238"/>
                      <a:gd name="connsiteY6" fmla="*/ 451012 h 451012"/>
                      <a:gd name="connsiteX7" fmla="*/ 0 w 955238"/>
                      <a:gd name="connsiteY7" fmla="*/ 375842 h 451012"/>
                      <a:gd name="connsiteX8" fmla="*/ 0 w 955238"/>
                      <a:gd name="connsiteY8" fmla="*/ 75170 h 451012"/>
                      <a:gd name="connsiteX0" fmla="*/ 0 w 1002505"/>
                      <a:gd name="connsiteY0" fmla="*/ 75170 h 451012"/>
                      <a:gd name="connsiteX1" fmla="*/ 75170 w 1002505"/>
                      <a:gd name="connsiteY1" fmla="*/ 0 h 451012"/>
                      <a:gd name="connsiteX2" fmla="*/ 788628 w 1002505"/>
                      <a:gd name="connsiteY2" fmla="*/ 0 h 451012"/>
                      <a:gd name="connsiteX3" fmla="*/ 939998 w 1002505"/>
                      <a:gd name="connsiteY3" fmla="*/ 75170 h 451012"/>
                      <a:gd name="connsiteX4" fmla="*/ 1002337 w 1002505"/>
                      <a:gd name="connsiteY4" fmla="*/ 194074 h 451012"/>
                      <a:gd name="connsiteX5" fmla="*/ 955238 w 1002505"/>
                      <a:gd name="connsiteY5" fmla="*/ 375842 h 451012"/>
                      <a:gd name="connsiteX6" fmla="*/ 788628 w 1002505"/>
                      <a:gd name="connsiteY6" fmla="*/ 451012 h 451012"/>
                      <a:gd name="connsiteX7" fmla="*/ 75170 w 1002505"/>
                      <a:gd name="connsiteY7" fmla="*/ 451012 h 451012"/>
                      <a:gd name="connsiteX8" fmla="*/ 0 w 1002505"/>
                      <a:gd name="connsiteY8" fmla="*/ 375842 h 451012"/>
                      <a:gd name="connsiteX9" fmla="*/ 0 w 1002505"/>
                      <a:gd name="connsiteY9" fmla="*/ 75170 h 451012"/>
                      <a:gd name="connsiteX0" fmla="*/ 0 w 1078705"/>
                      <a:gd name="connsiteY0" fmla="*/ 75170 h 451012"/>
                      <a:gd name="connsiteX1" fmla="*/ 151370 w 1078705"/>
                      <a:gd name="connsiteY1" fmla="*/ 0 h 451012"/>
                      <a:gd name="connsiteX2" fmla="*/ 864828 w 1078705"/>
                      <a:gd name="connsiteY2" fmla="*/ 0 h 451012"/>
                      <a:gd name="connsiteX3" fmla="*/ 1016198 w 1078705"/>
                      <a:gd name="connsiteY3" fmla="*/ 75170 h 451012"/>
                      <a:gd name="connsiteX4" fmla="*/ 1078537 w 1078705"/>
                      <a:gd name="connsiteY4" fmla="*/ 194074 h 451012"/>
                      <a:gd name="connsiteX5" fmla="*/ 1031438 w 1078705"/>
                      <a:gd name="connsiteY5" fmla="*/ 375842 h 451012"/>
                      <a:gd name="connsiteX6" fmla="*/ 864828 w 1078705"/>
                      <a:gd name="connsiteY6" fmla="*/ 451012 h 451012"/>
                      <a:gd name="connsiteX7" fmla="*/ 151370 w 1078705"/>
                      <a:gd name="connsiteY7" fmla="*/ 451012 h 451012"/>
                      <a:gd name="connsiteX8" fmla="*/ 76200 w 1078705"/>
                      <a:gd name="connsiteY8" fmla="*/ 375842 h 451012"/>
                      <a:gd name="connsiteX9" fmla="*/ 0 w 1078705"/>
                      <a:gd name="connsiteY9" fmla="*/ 75170 h 451012"/>
                      <a:gd name="connsiteX0" fmla="*/ 19961 w 1098666"/>
                      <a:gd name="connsiteY0" fmla="*/ 75170 h 451012"/>
                      <a:gd name="connsiteX1" fmla="*/ 171331 w 1098666"/>
                      <a:gd name="connsiteY1" fmla="*/ 0 h 451012"/>
                      <a:gd name="connsiteX2" fmla="*/ 884789 w 1098666"/>
                      <a:gd name="connsiteY2" fmla="*/ 0 h 451012"/>
                      <a:gd name="connsiteX3" fmla="*/ 1036159 w 1098666"/>
                      <a:gd name="connsiteY3" fmla="*/ 75170 h 451012"/>
                      <a:gd name="connsiteX4" fmla="*/ 1098498 w 1098666"/>
                      <a:gd name="connsiteY4" fmla="*/ 194074 h 451012"/>
                      <a:gd name="connsiteX5" fmla="*/ 1051399 w 1098666"/>
                      <a:gd name="connsiteY5" fmla="*/ 375842 h 451012"/>
                      <a:gd name="connsiteX6" fmla="*/ 884789 w 1098666"/>
                      <a:gd name="connsiteY6" fmla="*/ 451012 h 451012"/>
                      <a:gd name="connsiteX7" fmla="*/ 171331 w 1098666"/>
                      <a:gd name="connsiteY7" fmla="*/ 451012 h 451012"/>
                      <a:gd name="connsiteX8" fmla="*/ 96161 w 1098666"/>
                      <a:gd name="connsiteY8" fmla="*/ 375842 h 451012"/>
                      <a:gd name="connsiteX9" fmla="*/ 19961 w 1098666"/>
                      <a:gd name="connsiteY9" fmla="*/ 75170 h 451012"/>
                      <a:gd name="connsiteX0" fmla="*/ 66303 w 1145008"/>
                      <a:gd name="connsiteY0" fmla="*/ 75170 h 451012"/>
                      <a:gd name="connsiteX1" fmla="*/ 217673 w 1145008"/>
                      <a:gd name="connsiteY1" fmla="*/ 0 h 451012"/>
                      <a:gd name="connsiteX2" fmla="*/ 931131 w 1145008"/>
                      <a:gd name="connsiteY2" fmla="*/ 0 h 451012"/>
                      <a:gd name="connsiteX3" fmla="*/ 1082501 w 1145008"/>
                      <a:gd name="connsiteY3" fmla="*/ 75170 h 451012"/>
                      <a:gd name="connsiteX4" fmla="*/ 1144840 w 1145008"/>
                      <a:gd name="connsiteY4" fmla="*/ 194074 h 451012"/>
                      <a:gd name="connsiteX5" fmla="*/ 1097741 w 1145008"/>
                      <a:gd name="connsiteY5" fmla="*/ 375842 h 451012"/>
                      <a:gd name="connsiteX6" fmla="*/ 931131 w 1145008"/>
                      <a:gd name="connsiteY6" fmla="*/ 451012 h 451012"/>
                      <a:gd name="connsiteX7" fmla="*/ 217673 w 1145008"/>
                      <a:gd name="connsiteY7" fmla="*/ 451012 h 451012"/>
                      <a:gd name="connsiteX8" fmla="*/ 142503 w 1145008"/>
                      <a:gd name="connsiteY8" fmla="*/ 375842 h 451012"/>
                      <a:gd name="connsiteX9" fmla="*/ 1840 w 1145008"/>
                      <a:gd name="connsiteY9" fmla="*/ 285514 h 451012"/>
                      <a:gd name="connsiteX10" fmla="*/ 66303 w 1145008"/>
                      <a:gd name="connsiteY10" fmla="*/ 75170 h 451012"/>
                      <a:gd name="connsiteX0" fmla="*/ 24214 w 1148639"/>
                      <a:gd name="connsiteY0" fmla="*/ 44690 h 451012"/>
                      <a:gd name="connsiteX1" fmla="*/ 221304 w 1148639"/>
                      <a:gd name="connsiteY1" fmla="*/ 0 h 451012"/>
                      <a:gd name="connsiteX2" fmla="*/ 934762 w 1148639"/>
                      <a:gd name="connsiteY2" fmla="*/ 0 h 451012"/>
                      <a:gd name="connsiteX3" fmla="*/ 1086132 w 1148639"/>
                      <a:gd name="connsiteY3" fmla="*/ 75170 h 451012"/>
                      <a:gd name="connsiteX4" fmla="*/ 1148471 w 1148639"/>
                      <a:gd name="connsiteY4" fmla="*/ 194074 h 451012"/>
                      <a:gd name="connsiteX5" fmla="*/ 1101372 w 1148639"/>
                      <a:gd name="connsiteY5" fmla="*/ 375842 h 451012"/>
                      <a:gd name="connsiteX6" fmla="*/ 934762 w 1148639"/>
                      <a:gd name="connsiteY6" fmla="*/ 451012 h 451012"/>
                      <a:gd name="connsiteX7" fmla="*/ 221304 w 1148639"/>
                      <a:gd name="connsiteY7" fmla="*/ 451012 h 451012"/>
                      <a:gd name="connsiteX8" fmla="*/ 146134 w 1148639"/>
                      <a:gd name="connsiteY8" fmla="*/ 375842 h 451012"/>
                      <a:gd name="connsiteX9" fmla="*/ 5471 w 1148639"/>
                      <a:gd name="connsiteY9" fmla="*/ 285514 h 451012"/>
                      <a:gd name="connsiteX10" fmla="*/ 24214 w 1148639"/>
                      <a:gd name="connsiteY10" fmla="*/ 44690 h 451012"/>
                      <a:gd name="connsiteX0" fmla="*/ 24214 w 1148639"/>
                      <a:gd name="connsiteY0" fmla="*/ 44690 h 451012"/>
                      <a:gd name="connsiteX1" fmla="*/ 221304 w 1148639"/>
                      <a:gd name="connsiteY1" fmla="*/ 0 h 451012"/>
                      <a:gd name="connsiteX2" fmla="*/ 934762 w 1148639"/>
                      <a:gd name="connsiteY2" fmla="*/ 0 h 451012"/>
                      <a:gd name="connsiteX3" fmla="*/ 1086132 w 1148639"/>
                      <a:gd name="connsiteY3" fmla="*/ 75170 h 451012"/>
                      <a:gd name="connsiteX4" fmla="*/ 1148471 w 1148639"/>
                      <a:gd name="connsiteY4" fmla="*/ 194074 h 451012"/>
                      <a:gd name="connsiteX5" fmla="*/ 1101372 w 1148639"/>
                      <a:gd name="connsiteY5" fmla="*/ 375842 h 451012"/>
                      <a:gd name="connsiteX6" fmla="*/ 934762 w 1148639"/>
                      <a:gd name="connsiteY6" fmla="*/ 451012 h 451012"/>
                      <a:gd name="connsiteX7" fmla="*/ 221304 w 1148639"/>
                      <a:gd name="connsiteY7" fmla="*/ 451012 h 451012"/>
                      <a:gd name="connsiteX8" fmla="*/ 39454 w 1148639"/>
                      <a:gd name="connsiteY8" fmla="*/ 375842 h 451012"/>
                      <a:gd name="connsiteX9" fmla="*/ 5471 w 1148639"/>
                      <a:gd name="connsiteY9" fmla="*/ 285514 h 451012"/>
                      <a:gd name="connsiteX10" fmla="*/ 24214 w 1148639"/>
                      <a:gd name="connsiteY10" fmla="*/ 44690 h 45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8639" h="451012">
                        <a:moveTo>
                          <a:pt x="24214" y="44690"/>
                        </a:moveTo>
                        <a:cubicBezTo>
                          <a:pt x="24214" y="3175"/>
                          <a:pt x="179789" y="0"/>
                          <a:pt x="221304" y="0"/>
                        </a:cubicBezTo>
                        <a:lnTo>
                          <a:pt x="934762" y="0"/>
                        </a:lnTo>
                        <a:cubicBezTo>
                          <a:pt x="976277" y="0"/>
                          <a:pt x="1086132" y="33655"/>
                          <a:pt x="1086132" y="75170"/>
                        </a:cubicBezTo>
                        <a:cubicBezTo>
                          <a:pt x="1109050" y="107516"/>
                          <a:pt x="1145931" y="143962"/>
                          <a:pt x="1148471" y="194074"/>
                        </a:cubicBezTo>
                        <a:cubicBezTo>
                          <a:pt x="1151011" y="244186"/>
                          <a:pt x="1124290" y="333019"/>
                          <a:pt x="1101372" y="375842"/>
                        </a:cubicBezTo>
                        <a:cubicBezTo>
                          <a:pt x="1101372" y="417357"/>
                          <a:pt x="976277" y="451012"/>
                          <a:pt x="934762" y="451012"/>
                        </a:cubicBezTo>
                        <a:lnTo>
                          <a:pt x="221304" y="451012"/>
                        </a:lnTo>
                        <a:cubicBezTo>
                          <a:pt x="179789" y="451012"/>
                          <a:pt x="39454" y="417357"/>
                          <a:pt x="39454" y="375842"/>
                        </a:cubicBezTo>
                        <a:cubicBezTo>
                          <a:pt x="18722" y="348259"/>
                          <a:pt x="18171" y="335626"/>
                          <a:pt x="5471" y="285514"/>
                        </a:cubicBezTo>
                        <a:cubicBezTo>
                          <a:pt x="-7229" y="235402"/>
                          <a:pt x="3482" y="92276"/>
                          <a:pt x="24214" y="44690"/>
                        </a:cubicBezTo>
                        <a:close/>
                      </a:path>
                    </a:pathLst>
                  </a:cu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11" name="אליפסה 10"/>
                  <p:cNvSpPr/>
                  <p:nvPr/>
                </p:nvSpPr>
                <p:spPr>
                  <a:xfrm flipH="1">
                    <a:off x="2080359" y="1958753"/>
                    <a:ext cx="45857" cy="55705"/>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21" name="אליפסה 20"/>
                  <p:cNvSpPr/>
                  <p:nvPr/>
                </p:nvSpPr>
                <p:spPr>
                  <a:xfrm flipH="1">
                    <a:off x="2456389" y="1958753"/>
                    <a:ext cx="45857" cy="55705"/>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22" name="אליפסה 21"/>
                  <p:cNvSpPr/>
                  <p:nvPr/>
                </p:nvSpPr>
                <p:spPr>
                  <a:xfrm flipH="1">
                    <a:off x="1763943" y="1866774"/>
                    <a:ext cx="45857" cy="557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23" name="אליפסה 22"/>
                  <p:cNvSpPr/>
                  <p:nvPr/>
                </p:nvSpPr>
                <p:spPr>
                  <a:xfrm flipH="1">
                    <a:off x="2410532" y="1839570"/>
                    <a:ext cx="45857" cy="55705"/>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24" name="אליפסה 23"/>
                  <p:cNvSpPr/>
                  <p:nvPr/>
                </p:nvSpPr>
                <p:spPr>
                  <a:xfrm flipH="1">
                    <a:off x="1809800" y="2014458"/>
                    <a:ext cx="45857" cy="557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25" name="אליפסה 24"/>
                  <p:cNvSpPr/>
                  <p:nvPr/>
                </p:nvSpPr>
                <p:spPr>
                  <a:xfrm flipH="1">
                    <a:off x="2135388" y="1765727"/>
                    <a:ext cx="45857" cy="557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27" name="אליפסה 26"/>
                  <p:cNvSpPr/>
                  <p:nvPr/>
                </p:nvSpPr>
                <p:spPr>
                  <a:xfrm flipH="1">
                    <a:off x="3132020" y="1726863"/>
                    <a:ext cx="45857" cy="557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28" name="אליפסה 27"/>
                  <p:cNvSpPr/>
                  <p:nvPr/>
                </p:nvSpPr>
                <p:spPr>
                  <a:xfrm flipH="1">
                    <a:off x="1115826" y="2268372"/>
                    <a:ext cx="45857" cy="557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29" name="אליפסה 28"/>
                  <p:cNvSpPr/>
                  <p:nvPr/>
                </p:nvSpPr>
                <p:spPr>
                  <a:xfrm flipH="1">
                    <a:off x="1355813" y="1551974"/>
                    <a:ext cx="45857" cy="55705"/>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grpSp>
          </p:grpSp>
          <p:cxnSp>
            <p:nvCxnSpPr>
              <p:cNvPr id="19" name="מחבר חץ ישר 18"/>
              <p:cNvCxnSpPr>
                <a:endCxn id="10" idx="4"/>
              </p:cNvCxnSpPr>
              <p:nvPr/>
            </p:nvCxnSpPr>
            <p:spPr>
              <a:xfrm flipH="1" flipV="1">
                <a:off x="7963105" y="3470770"/>
                <a:ext cx="421888" cy="20728"/>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130103" name="קבוצה 346112"/>
              <p:cNvGrpSpPr>
                <a:grpSpLocks/>
              </p:cNvGrpSpPr>
              <p:nvPr/>
            </p:nvGrpSpPr>
            <p:grpSpPr bwMode="auto">
              <a:xfrm>
                <a:off x="6204669" y="2755667"/>
                <a:ext cx="2687811" cy="1465421"/>
                <a:chOff x="6204669" y="2755667"/>
                <a:chExt cx="2687811" cy="1465421"/>
              </a:xfrm>
            </p:grpSpPr>
            <p:sp>
              <p:nvSpPr>
                <p:cNvPr id="130104" name="מלבן 16"/>
                <p:cNvSpPr>
                  <a:spLocks noChangeArrowheads="1"/>
                </p:cNvSpPr>
                <p:nvPr/>
              </p:nvSpPr>
              <p:spPr bwMode="auto">
                <a:xfrm>
                  <a:off x="8094466" y="2755667"/>
                  <a:ext cx="529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996633"/>
                      </a:solidFill>
                      <a:latin typeface="Calibri" pitchFamily="34" charset="0"/>
                    </a:rPr>
                    <a:t>דופן</a:t>
                  </a:r>
                  <a:endParaRPr lang="he-IL" sz="1600" b="1">
                    <a:solidFill>
                      <a:srgbClr val="996633"/>
                    </a:solidFill>
                  </a:endParaRPr>
                </a:p>
              </p:txBody>
            </p:sp>
            <p:sp>
              <p:nvSpPr>
                <p:cNvPr id="58" name="מלבן 57"/>
                <p:cNvSpPr/>
                <p:nvPr/>
              </p:nvSpPr>
              <p:spPr>
                <a:xfrm>
                  <a:off x="8302449" y="3285517"/>
                  <a:ext cx="590031" cy="338119"/>
                </a:xfrm>
                <a:prstGeom prst="rect">
                  <a:avLst/>
                </a:prstGeom>
              </p:spPr>
              <p:txBody>
                <a:bodyPr wrap="none">
                  <a:spAutoFit/>
                </a:bodyPr>
                <a:lstStyle/>
                <a:p>
                  <a:pPr>
                    <a:defRPr/>
                  </a:pPr>
                  <a:r>
                    <a:rPr lang="he-IL" sz="1600" b="1" dirty="0">
                      <a:solidFill>
                        <a:schemeClr val="accent3"/>
                      </a:solidFill>
                      <a:latin typeface="Calibri" pitchFamily="34" charset="0"/>
                    </a:rPr>
                    <a:t>קרום</a:t>
                  </a:r>
                  <a:endParaRPr lang="he-IL" sz="1600" b="1" dirty="0">
                    <a:solidFill>
                      <a:schemeClr val="accent3"/>
                    </a:solidFill>
                  </a:endParaRPr>
                </a:p>
              </p:txBody>
            </p:sp>
            <p:cxnSp>
              <p:nvCxnSpPr>
                <p:cNvPr id="62" name="מחבר חץ ישר 61"/>
                <p:cNvCxnSpPr/>
                <p:nvPr/>
              </p:nvCxnSpPr>
              <p:spPr>
                <a:xfrm flipH="1">
                  <a:off x="8042591" y="3093787"/>
                  <a:ext cx="259858" cy="237072"/>
                </a:xfrm>
                <a:prstGeom prst="straightConnector1">
                  <a:avLst/>
                </a:prstGeom>
                <a:ln w="25400">
                  <a:solidFill>
                    <a:srgbClr val="996633"/>
                  </a:solidFill>
                  <a:tailEnd type="arrow"/>
                </a:ln>
              </p:spPr>
              <p:style>
                <a:lnRef idx="1">
                  <a:schemeClr val="accent1"/>
                </a:lnRef>
                <a:fillRef idx="0">
                  <a:schemeClr val="accent1"/>
                </a:fillRef>
                <a:effectRef idx="0">
                  <a:schemeClr val="accent1"/>
                </a:effectRef>
                <a:fontRef idx="minor">
                  <a:schemeClr val="tx1"/>
                </a:fontRef>
              </p:style>
            </p:cxnSp>
            <p:sp>
              <p:nvSpPr>
                <p:cNvPr id="65" name="מלבן 64"/>
                <p:cNvSpPr/>
                <p:nvPr/>
              </p:nvSpPr>
              <p:spPr>
                <a:xfrm>
                  <a:off x="6205240" y="2810077"/>
                  <a:ext cx="808617" cy="338120"/>
                </a:xfrm>
                <a:prstGeom prst="rect">
                  <a:avLst/>
                </a:prstGeom>
              </p:spPr>
              <p:txBody>
                <a:bodyPr wrap="none">
                  <a:spAutoFit/>
                </a:bodyPr>
                <a:lstStyle/>
                <a:p>
                  <a:pPr>
                    <a:defRPr/>
                  </a:pPr>
                  <a:r>
                    <a:rPr lang="he-IL" sz="1600" b="1" dirty="0">
                      <a:solidFill>
                        <a:schemeClr val="accent3"/>
                      </a:solidFill>
                      <a:latin typeface="Calibri" pitchFamily="34" charset="0"/>
                    </a:rPr>
                    <a:t>מומסים</a:t>
                  </a:r>
                  <a:endParaRPr lang="he-IL" sz="1600" b="1" dirty="0">
                    <a:solidFill>
                      <a:schemeClr val="accent3"/>
                    </a:solidFill>
                  </a:endParaRPr>
                </a:p>
              </p:txBody>
            </p:sp>
            <p:sp>
              <p:nvSpPr>
                <p:cNvPr id="346112" name="חץ למטה 346111"/>
                <p:cNvSpPr/>
                <p:nvPr/>
              </p:nvSpPr>
              <p:spPr>
                <a:xfrm>
                  <a:off x="7411287" y="3093787"/>
                  <a:ext cx="285845" cy="317391"/>
                </a:xfrm>
                <a:prstGeom prst="downArrow">
                  <a:avLst/>
                </a:prstGeom>
                <a:gradFill>
                  <a:gsLst>
                    <a:gs pos="0">
                      <a:srgbClr val="00B0F0"/>
                    </a:gs>
                    <a:gs pos="65000">
                      <a:srgbClr val="00CCFF"/>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130109" name="מלבן 66"/>
                <p:cNvSpPr>
                  <a:spLocks noChangeArrowheads="1"/>
                </p:cNvSpPr>
                <p:nvPr/>
              </p:nvSpPr>
              <p:spPr bwMode="auto">
                <a:xfrm>
                  <a:off x="7266134" y="2802414"/>
                  <a:ext cx="4956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CCFF"/>
                      </a:solidFill>
                      <a:latin typeface="Calibri" pitchFamily="34" charset="0"/>
                    </a:rPr>
                    <a:t>מים</a:t>
                  </a:r>
                  <a:endParaRPr lang="he-IL" sz="1600" b="1">
                    <a:solidFill>
                      <a:srgbClr val="00CCFF"/>
                    </a:solidFill>
                  </a:endParaRPr>
                </a:p>
              </p:txBody>
            </p:sp>
            <p:sp>
              <p:nvSpPr>
                <p:cNvPr id="68" name="חץ למטה 67"/>
                <p:cNvSpPr/>
                <p:nvPr/>
              </p:nvSpPr>
              <p:spPr>
                <a:xfrm flipV="1">
                  <a:off x="7318045" y="3644363"/>
                  <a:ext cx="285844" cy="317392"/>
                </a:xfrm>
                <a:prstGeom prst="downArrow">
                  <a:avLst/>
                </a:prstGeom>
                <a:gradFill>
                  <a:gsLst>
                    <a:gs pos="0">
                      <a:srgbClr val="00B0F0"/>
                    </a:gs>
                    <a:gs pos="65000">
                      <a:srgbClr val="00CCFF"/>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130111" name="מלבן 68"/>
                <p:cNvSpPr>
                  <a:spLocks noChangeArrowheads="1"/>
                </p:cNvSpPr>
                <p:nvPr/>
              </p:nvSpPr>
              <p:spPr bwMode="auto">
                <a:xfrm>
                  <a:off x="7186575" y="3882534"/>
                  <a:ext cx="4956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CCFF"/>
                      </a:solidFill>
                      <a:latin typeface="Calibri" pitchFamily="34" charset="0"/>
                    </a:rPr>
                    <a:t>מים</a:t>
                  </a:r>
                  <a:endParaRPr lang="he-IL" sz="1600" b="1">
                    <a:solidFill>
                      <a:srgbClr val="00CCFF"/>
                    </a:solidFill>
                  </a:endParaRPr>
                </a:p>
              </p:txBody>
            </p:sp>
          </p:grpSp>
        </p:grpSp>
        <p:grpSp>
          <p:nvGrpSpPr>
            <p:cNvPr id="130066" name="קבוצה 346119"/>
            <p:cNvGrpSpPr>
              <a:grpSpLocks/>
            </p:cNvGrpSpPr>
            <p:nvPr/>
          </p:nvGrpSpPr>
          <p:grpSpPr bwMode="auto">
            <a:xfrm>
              <a:off x="3347864" y="2420888"/>
              <a:ext cx="2160240" cy="1418674"/>
              <a:chOff x="3259311" y="2837814"/>
              <a:chExt cx="2160240" cy="1418674"/>
            </a:xfrm>
          </p:grpSpPr>
          <p:grpSp>
            <p:nvGrpSpPr>
              <p:cNvPr id="130082" name="קבוצה 12"/>
              <p:cNvGrpSpPr>
                <a:grpSpLocks/>
              </p:cNvGrpSpPr>
              <p:nvPr/>
            </p:nvGrpSpPr>
            <p:grpSpPr bwMode="auto">
              <a:xfrm>
                <a:off x="3259311" y="3112513"/>
                <a:ext cx="2160240" cy="1048642"/>
                <a:chOff x="3491881" y="2996952"/>
                <a:chExt cx="2160240" cy="1048642"/>
              </a:xfrm>
            </p:grpSpPr>
            <p:pic>
              <p:nvPicPr>
                <p:cNvPr id="1300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3081338"/>
                  <a:ext cx="14478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089" name="קבוצה 31"/>
                <p:cNvGrpSpPr>
                  <a:grpSpLocks/>
                </p:cNvGrpSpPr>
                <p:nvPr/>
              </p:nvGrpSpPr>
              <p:grpSpPr bwMode="auto">
                <a:xfrm>
                  <a:off x="3491881" y="2996952"/>
                  <a:ext cx="2160240" cy="1048642"/>
                  <a:chOff x="1115616" y="1551619"/>
                  <a:chExt cx="2061943" cy="1048642"/>
                </a:xfrm>
              </p:grpSpPr>
              <p:sp>
                <p:nvSpPr>
                  <p:cNvPr id="33" name="מלבן מעוגל 9"/>
                  <p:cNvSpPr/>
                  <p:nvPr/>
                </p:nvSpPr>
                <p:spPr>
                  <a:xfrm>
                    <a:off x="1571653" y="1747717"/>
                    <a:ext cx="1149710" cy="450825"/>
                  </a:xfrm>
                  <a:custGeom>
                    <a:avLst/>
                    <a:gdLst>
                      <a:gd name="connsiteX0" fmla="*/ 0 w 863798"/>
                      <a:gd name="connsiteY0" fmla="*/ 75170 h 451012"/>
                      <a:gd name="connsiteX1" fmla="*/ 75170 w 863798"/>
                      <a:gd name="connsiteY1" fmla="*/ 0 h 451012"/>
                      <a:gd name="connsiteX2" fmla="*/ 788628 w 863798"/>
                      <a:gd name="connsiteY2" fmla="*/ 0 h 451012"/>
                      <a:gd name="connsiteX3" fmla="*/ 863798 w 863798"/>
                      <a:gd name="connsiteY3" fmla="*/ 75170 h 451012"/>
                      <a:gd name="connsiteX4" fmla="*/ 863798 w 863798"/>
                      <a:gd name="connsiteY4" fmla="*/ 375842 h 451012"/>
                      <a:gd name="connsiteX5" fmla="*/ 788628 w 863798"/>
                      <a:gd name="connsiteY5" fmla="*/ 451012 h 451012"/>
                      <a:gd name="connsiteX6" fmla="*/ 75170 w 863798"/>
                      <a:gd name="connsiteY6" fmla="*/ 451012 h 451012"/>
                      <a:gd name="connsiteX7" fmla="*/ 0 w 863798"/>
                      <a:gd name="connsiteY7" fmla="*/ 375842 h 451012"/>
                      <a:gd name="connsiteX8" fmla="*/ 0 w 863798"/>
                      <a:gd name="connsiteY8" fmla="*/ 75170 h 451012"/>
                      <a:gd name="connsiteX0" fmla="*/ 0 w 939998"/>
                      <a:gd name="connsiteY0" fmla="*/ 75170 h 451012"/>
                      <a:gd name="connsiteX1" fmla="*/ 75170 w 939998"/>
                      <a:gd name="connsiteY1" fmla="*/ 0 h 451012"/>
                      <a:gd name="connsiteX2" fmla="*/ 788628 w 939998"/>
                      <a:gd name="connsiteY2" fmla="*/ 0 h 451012"/>
                      <a:gd name="connsiteX3" fmla="*/ 939998 w 939998"/>
                      <a:gd name="connsiteY3" fmla="*/ 75170 h 451012"/>
                      <a:gd name="connsiteX4" fmla="*/ 863798 w 939998"/>
                      <a:gd name="connsiteY4" fmla="*/ 375842 h 451012"/>
                      <a:gd name="connsiteX5" fmla="*/ 788628 w 939998"/>
                      <a:gd name="connsiteY5" fmla="*/ 451012 h 451012"/>
                      <a:gd name="connsiteX6" fmla="*/ 75170 w 939998"/>
                      <a:gd name="connsiteY6" fmla="*/ 451012 h 451012"/>
                      <a:gd name="connsiteX7" fmla="*/ 0 w 939998"/>
                      <a:gd name="connsiteY7" fmla="*/ 375842 h 451012"/>
                      <a:gd name="connsiteX8" fmla="*/ 0 w 939998"/>
                      <a:gd name="connsiteY8" fmla="*/ 75170 h 451012"/>
                      <a:gd name="connsiteX0" fmla="*/ 0 w 955238"/>
                      <a:gd name="connsiteY0" fmla="*/ 75170 h 451012"/>
                      <a:gd name="connsiteX1" fmla="*/ 75170 w 955238"/>
                      <a:gd name="connsiteY1" fmla="*/ 0 h 451012"/>
                      <a:gd name="connsiteX2" fmla="*/ 788628 w 955238"/>
                      <a:gd name="connsiteY2" fmla="*/ 0 h 451012"/>
                      <a:gd name="connsiteX3" fmla="*/ 939998 w 955238"/>
                      <a:gd name="connsiteY3" fmla="*/ 75170 h 451012"/>
                      <a:gd name="connsiteX4" fmla="*/ 955238 w 955238"/>
                      <a:gd name="connsiteY4" fmla="*/ 375842 h 451012"/>
                      <a:gd name="connsiteX5" fmla="*/ 788628 w 955238"/>
                      <a:gd name="connsiteY5" fmla="*/ 451012 h 451012"/>
                      <a:gd name="connsiteX6" fmla="*/ 75170 w 955238"/>
                      <a:gd name="connsiteY6" fmla="*/ 451012 h 451012"/>
                      <a:gd name="connsiteX7" fmla="*/ 0 w 955238"/>
                      <a:gd name="connsiteY7" fmla="*/ 375842 h 451012"/>
                      <a:gd name="connsiteX8" fmla="*/ 0 w 955238"/>
                      <a:gd name="connsiteY8" fmla="*/ 75170 h 451012"/>
                      <a:gd name="connsiteX0" fmla="*/ 0 w 1002505"/>
                      <a:gd name="connsiteY0" fmla="*/ 75170 h 451012"/>
                      <a:gd name="connsiteX1" fmla="*/ 75170 w 1002505"/>
                      <a:gd name="connsiteY1" fmla="*/ 0 h 451012"/>
                      <a:gd name="connsiteX2" fmla="*/ 788628 w 1002505"/>
                      <a:gd name="connsiteY2" fmla="*/ 0 h 451012"/>
                      <a:gd name="connsiteX3" fmla="*/ 939998 w 1002505"/>
                      <a:gd name="connsiteY3" fmla="*/ 75170 h 451012"/>
                      <a:gd name="connsiteX4" fmla="*/ 1002337 w 1002505"/>
                      <a:gd name="connsiteY4" fmla="*/ 194074 h 451012"/>
                      <a:gd name="connsiteX5" fmla="*/ 955238 w 1002505"/>
                      <a:gd name="connsiteY5" fmla="*/ 375842 h 451012"/>
                      <a:gd name="connsiteX6" fmla="*/ 788628 w 1002505"/>
                      <a:gd name="connsiteY6" fmla="*/ 451012 h 451012"/>
                      <a:gd name="connsiteX7" fmla="*/ 75170 w 1002505"/>
                      <a:gd name="connsiteY7" fmla="*/ 451012 h 451012"/>
                      <a:gd name="connsiteX8" fmla="*/ 0 w 1002505"/>
                      <a:gd name="connsiteY8" fmla="*/ 375842 h 451012"/>
                      <a:gd name="connsiteX9" fmla="*/ 0 w 1002505"/>
                      <a:gd name="connsiteY9" fmla="*/ 75170 h 451012"/>
                      <a:gd name="connsiteX0" fmla="*/ 0 w 1078705"/>
                      <a:gd name="connsiteY0" fmla="*/ 75170 h 451012"/>
                      <a:gd name="connsiteX1" fmla="*/ 151370 w 1078705"/>
                      <a:gd name="connsiteY1" fmla="*/ 0 h 451012"/>
                      <a:gd name="connsiteX2" fmla="*/ 864828 w 1078705"/>
                      <a:gd name="connsiteY2" fmla="*/ 0 h 451012"/>
                      <a:gd name="connsiteX3" fmla="*/ 1016198 w 1078705"/>
                      <a:gd name="connsiteY3" fmla="*/ 75170 h 451012"/>
                      <a:gd name="connsiteX4" fmla="*/ 1078537 w 1078705"/>
                      <a:gd name="connsiteY4" fmla="*/ 194074 h 451012"/>
                      <a:gd name="connsiteX5" fmla="*/ 1031438 w 1078705"/>
                      <a:gd name="connsiteY5" fmla="*/ 375842 h 451012"/>
                      <a:gd name="connsiteX6" fmla="*/ 864828 w 1078705"/>
                      <a:gd name="connsiteY6" fmla="*/ 451012 h 451012"/>
                      <a:gd name="connsiteX7" fmla="*/ 151370 w 1078705"/>
                      <a:gd name="connsiteY7" fmla="*/ 451012 h 451012"/>
                      <a:gd name="connsiteX8" fmla="*/ 76200 w 1078705"/>
                      <a:gd name="connsiteY8" fmla="*/ 375842 h 451012"/>
                      <a:gd name="connsiteX9" fmla="*/ 0 w 1078705"/>
                      <a:gd name="connsiteY9" fmla="*/ 75170 h 451012"/>
                      <a:gd name="connsiteX0" fmla="*/ 19961 w 1098666"/>
                      <a:gd name="connsiteY0" fmla="*/ 75170 h 451012"/>
                      <a:gd name="connsiteX1" fmla="*/ 171331 w 1098666"/>
                      <a:gd name="connsiteY1" fmla="*/ 0 h 451012"/>
                      <a:gd name="connsiteX2" fmla="*/ 884789 w 1098666"/>
                      <a:gd name="connsiteY2" fmla="*/ 0 h 451012"/>
                      <a:gd name="connsiteX3" fmla="*/ 1036159 w 1098666"/>
                      <a:gd name="connsiteY3" fmla="*/ 75170 h 451012"/>
                      <a:gd name="connsiteX4" fmla="*/ 1098498 w 1098666"/>
                      <a:gd name="connsiteY4" fmla="*/ 194074 h 451012"/>
                      <a:gd name="connsiteX5" fmla="*/ 1051399 w 1098666"/>
                      <a:gd name="connsiteY5" fmla="*/ 375842 h 451012"/>
                      <a:gd name="connsiteX6" fmla="*/ 884789 w 1098666"/>
                      <a:gd name="connsiteY6" fmla="*/ 451012 h 451012"/>
                      <a:gd name="connsiteX7" fmla="*/ 171331 w 1098666"/>
                      <a:gd name="connsiteY7" fmla="*/ 451012 h 451012"/>
                      <a:gd name="connsiteX8" fmla="*/ 96161 w 1098666"/>
                      <a:gd name="connsiteY8" fmla="*/ 375842 h 451012"/>
                      <a:gd name="connsiteX9" fmla="*/ 19961 w 1098666"/>
                      <a:gd name="connsiteY9" fmla="*/ 75170 h 451012"/>
                      <a:gd name="connsiteX0" fmla="*/ 66303 w 1145008"/>
                      <a:gd name="connsiteY0" fmla="*/ 75170 h 451012"/>
                      <a:gd name="connsiteX1" fmla="*/ 217673 w 1145008"/>
                      <a:gd name="connsiteY1" fmla="*/ 0 h 451012"/>
                      <a:gd name="connsiteX2" fmla="*/ 931131 w 1145008"/>
                      <a:gd name="connsiteY2" fmla="*/ 0 h 451012"/>
                      <a:gd name="connsiteX3" fmla="*/ 1082501 w 1145008"/>
                      <a:gd name="connsiteY3" fmla="*/ 75170 h 451012"/>
                      <a:gd name="connsiteX4" fmla="*/ 1144840 w 1145008"/>
                      <a:gd name="connsiteY4" fmla="*/ 194074 h 451012"/>
                      <a:gd name="connsiteX5" fmla="*/ 1097741 w 1145008"/>
                      <a:gd name="connsiteY5" fmla="*/ 375842 h 451012"/>
                      <a:gd name="connsiteX6" fmla="*/ 931131 w 1145008"/>
                      <a:gd name="connsiteY6" fmla="*/ 451012 h 451012"/>
                      <a:gd name="connsiteX7" fmla="*/ 217673 w 1145008"/>
                      <a:gd name="connsiteY7" fmla="*/ 451012 h 451012"/>
                      <a:gd name="connsiteX8" fmla="*/ 142503 w 1145008"/>
                      <a:gd name="connsiteY8" fmla="*/ 375842 h 451012"/>
                      <a:gd name="connsiteX9" fmla="*/ 1840 w 1145008"/>
                      <a:gd name="connsiteY9" fmla="*/ 285514 h 451012"/>
                      <a:gd name="connsiteX10" fmla="*/ 66303 w 1145008"/>
                      <a:gd name="connsiteY10" fmla="*/ 75170 h 451012"/>
                      <a:gd name="connsiteX0" fmla="*/ 24214 w 1148639"/>
                      <a:gd name="connsiteY0" fmla="*/ 44690 h 451012"/>
                      <a:gd name="connsiteX1" fmla="*/ 221304 w 1148639"/>
                      <a:gd name="connsiteY1" fmla="*/ 0 h 451012"/>
                      <a:gd name="connsiteX2" fmla="*/ 934762 w 1148639"/>
                      <a:gd name="connsiteY2" fmla="*/ 0 h 451012"/>
                      <a:gd name="connsiteX3" fmla="*/ 1086132 w 1148639"/>
                      <a:gd name="connsiteY3" fmla="*/ 75170 h 451012"/>
                      <a:gd name="connsiteX4" fmla="*/ 1148471 w 1148639"/>
                      <a:gd name="connsiteY4" fmla="*/ 194074 h 451012"/>
                      <a:gd name="connsiteX5" fmla="*/ 1101372 w 1148639"/>
                      <a:gd name="connsiteY5" fmla="*/ 375842 h 451012"/>
                      <a:gd name="connsiteX6" fmla="*/ 934762 w 1148639"/>
                      <a:gd name="connsiteY6" fmla="*/ 451012 h 451012"/>
                      <a:gd name="connsiteX7" fmla="*/ 221304 w 1148639"/>
                      <a:gd name="connsiteY7" fmla="*/ 451012 h 451012"/>
                      <a:gd name="connsiteX8" fmla="*/ 146134 w 1148639"/>
                      <a:gd name="connsiteY8" fmla="*/ 375842 h 451012"/>
                      <a:gd name="connsiteX9" fmla="*/ 5471 w 1148639"/>
                      <a:gd name="connsiteY9" fmla="*/ 285514 h 451012"/>
                      <a:gd name="connsiteX10" fmla="*/ 24214 w 1148639"/>
                      <a:gd name="connsiteY10" fmla="*/ 44690 h 451012"/>
                      <a:gd name="connsiteX0" fmla="*/ 24214 w 1148639"/>
                      <a:gd name="connsiteY0" fmla="*/ 44690 h 451012"/>
                      <a:gd name="connsiteX1" fmla="*/ 221304 w 1148639"/>
                      <a:gd name="connsiteY1" fmla="*/ 0 h 451012"/>
                      <a:gd name="connsiteX2" fmla="*/ 934762 w 1148639"/>
                      <a:gd name="connsiteY2" fmla="*/ 0 h 451012"/>
                      <a:gd name="connsiteX3" fmla="*/ 1086132 w 1148639"/>
                      <a:gd name="connsiteY3" fmla="*/ 75170 h 451012"/>
                      <a:gd name="connsiteX4" fmla="*/ 1148471 w 1148639"/>
                      <a:gd name="connsiteY4" fmla="*/ 194074 h 451012"/>
                      <a:gd name="connsiteX5" fmla="*/ 1101372 w 1148639"/>
                      <a:gd name="connsiteY5" fmla="*/ 375842 h 451012"/>
                      <a:gd name="connsiteX6" fmla="*/ 934762 w 1148639"/>
                      <a:gd name="connsiteY6" fmla="*/ 451012 h 451012"/>
                      <a:gd name="connsiteX7" fmla="*/ 221304 w 1148639"/>
                      <a:gd name="connsiteY7" fmla="*/ 451012 h 451012"/>
                      <a:gd name="connsiteX8" fmla="*/ 39454 w 1148639"/>
                      <a:gd name="connsiteY8" fmla="*/ 375842 h 451012"/>
                      <a:gd name="connsiteX9" fmla="*/ 5471 w 1148639"/>
                      <a:gd name="connsiteY9" fmla="*/ 285514 h 451012"/>
                      <a:gd name="connsiteX10" fmla="*/ 24214 w 1148639"/>
                      <a:gd name="connsiteY10" fmla="*/ 44690 h 45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8639" h="451012">
                        <a:moveTo>
                          <a:pt x="24214" y="44690"/>
                        </a:moveTo>
                        <a:cubicBezTo>
                          <a:pt x="24214" y="3175"/>
                          <a:pt x="179789" y="0"/>
                          <a:pt x="221304" y="0"/>
                        </a:cubicBezTo>
                        <a:lnTo>
                          <a:pt x="934762" y="0"/>
                        </a:lnTo>
                        <a:cubicBezTo>
                          <a:pt x="976277" y="0"/>
                          <a:pt x="1086132" y="33655"/>
                          <a:pt x="1086132" y="75170"/>
                        </a:cubicBezTo>
                        <a:cubicBezTo>
                          <a:pt x="1109050" y="107516"/>
                          <a:pt x="1145931" y="143962"/>
                          <a:pt x="1148471" y="194074"/>
                        </a:cubicBezTo>
                        <a:cubicBezTo>
                          <a:pt x="1151011" y="244186"/>
                          <a:pt x="1124290" y="333019"/>
                          <a:pt x="1101372" y="375842"/>
                        </a:cubicBezTo>
                        <a:cubicBezTo>
                          <a:pt x="1101372" y="417357"/>
                          <a:pt x="976277" y="451012"/>
                          <a:pt x="934762" y="451012"/>
                        </a:cubicBezTo>
                        <a:lnTo>
                          <a:pt x="221304" y="451012"/>
                        </a:lnTo>
                        <a:cubicBezTo>
                          <a:pt x="179789" y="451012"/>
                          <a:pt x="39454" y="417357"/>
                          <a:pt x="39454" y="375842"/>
                        </a:cubicBezTo>
                        <a:cubicBezTo>
                          <a:pt x="18722" y="348259"/>
                          <a:pt x="18171" y="335626"/>
                          <a:pt x="5471" y="285514"/>
                        </a:cubicBezTo>
                        <a:cubicBezTo>
                          <a:pt x="-7229" y="235402"/>
                          <a:pt x="3482" y="92276"/>
                          <a:pt x="24214" y="44690"/>
                        </a:cubicBezTo>
                        <a:close/>
                      </a:path>
                    </a:pathLst>
                  </a:cu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34" name="אליפסה 33"/>
                  <p:cNvSpPr/>
                  <p:nvPr/>
                </p:nvSpPr>
                <p:spPr>
                  <a:xfrm flipH="1">
                    <a:off x="2079393" y="1958879"/>
                    <a:ext cx="45230" cy="557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35" name="אליפסה 34"/>
                  <p:cNvSpPr/>
                  <p:nvPr/>
                </p:nvSpPr>
                <p:spPr>
                  <a:xfrm flipH="1">
                    <a:off x="2457280" y="1958879"/>
                    <a:ext cx="45229" cy="557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36" name="אליפסה 35"/>
                  <p:cNvSpPr/>
                  <p:nvPr/>
                </p:nvSpPr>
                <p:spPr>
                  <a:xfrm flipH="1">
                    <a:off x="1762785" y="1868196"/>
                    <a:ext cx="46689" cy="557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37" name="אליפסה 36"/>
                  <p:cNvSpPr/>
                  <p:nvPr/>
                </p:nvSpPr>
                <p:spPr>
                  <a:xfrm flipH="1">
                    <a:off x="2410592" y="1839695"/>
                    <a:ext cx="46689" cy="557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38" name="אליפסה 37"/>
                  <p:cNvSpPr/>
                  <p:nvPr/>
                </p:nvSpPr>
                <p:spPr>
                  <a:xfrm flipH="1">
                    <a:off x="1809474" y="2014585"/>
                    <a:ext cx="45229" cy="55705"/>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39" name="אליפסה 38"/>
                  <p:cNvSpPr/>
                  <p:nvPr/>
                </p:nvSpPr>
                <p:spPr>
                  <a:xfrm flipH="1">
                    <a:off x="2136295" y="1765853"/>
                    <a:ext cx="45229" cy="55705"/>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40" name="אליפסה 39"/>
                  <p:cNvSpPr/>
                  <p:nvPr/>
                </p:nvSpPr>
                <p:spPr>
                  <a:xfrm flipH="1">
                    <a:off x="2365361" y="2544434"/>
                    <a:ext cx="45230" cy="557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41" name="אליפסה 40"/>
                  <p:cNvSpPr/>
                  <p:nvPr/>
                </p:nvSpPr>
                <p:spPr>
                  <a:xfrm flipH="1">
                    <a:off x="3132808" y="1726989"/>
                    <a:ext cx="45230" cy="55705"/>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42" name="אליפסה 41"/>
                  <p:cNvSpPr/>
                  <p:nvPr/>
                </p:nvSpPr>
                <p:spPr>
                  <a:xfrm flipH="1">
                    <a:off x="1114979" y="2277566"/>
                    <a:ext cx="45229" cy="57001"/>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43" name="אליפסה 42"/>
                  <p:cNvSpPr/>
                  <p:nvPr/>
                </p:nvSpPr>
                <p:spPr>
                  <a:xfrm flipH="1">
                    <a:off x="1355717" y="1552100"/>
                    <a:ext cx="45230" cy="557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grpSp>
          </p:grpSp>
          <p:grpSp>
            <p:nvGrpSpPr>
              <p:cNvPr id="130083" name="קבוצה 70"/>
              <p:cNvGrpSpPr>
                <a:grpSpLocks/>
              </p:cNvGrpSpPr>
              <p:nvPr/>
            </p:nvGrpSpPr>
            <p:grpSpPr bwMode="auto">
              <a:xfrm>
                <a:off x="4141521" y="2837814"/>
                <a:ext cx="575208" cy="1418674"/>
                <a:chOff x="7186575" y="2802414"/>
                <a:chExt cx="575208" cy="1418674"/>
              </a:xfrm>
            </p:grpSpPr>
            <p:sp>
              <p:nvSpPr>
                <p:cNvPr id="76" name="חץ למטה 75"/>
                <p:cNvSpPr/>
                <p:nvPr/>
              </p:nvSpPr>
              <p:spPr>
                <a:xfrm>
                  <a:off x="7411916" y="3094435"/>
                  <a:ext cx="285844" cy="317391"/>
                </a:xfrm>
                <a:prstGeom prst="downArrow">
                  <a:avLst/>
                </a:prstGeom>
                <a:gradFill>
                  <a:gsLst>
                    <a:gs pos="0">
                      <a:srgbClr val="00B0F0"/>
                    </a:gs>
                    <a:gs pos="65000">
                      <a:srgbClr val="00CCFF"/>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130085" name="מלבן 76"/>
                <p:cNvSpPr>
                  <a:spLocks noChangeArrowheads="1"/>
                </p:cNvSpPr>
                <p:nvPr/>
              </p:nvSpPr>
              <p:spPr bwMode="auto">
                <a:xfrm>
                  <a:off x="7266134" y="2802414"/>
                  <a:ext cx="4956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CCFF"/>
                      </a:solidFill>
                      <a:latin typeface="Calibri" pitchFamily="34" charset="0"/>
                    </a:rPr>
                    <a:t>מים</a:t>
                  </a:r>
                  <a:endParaRPr lang="he-IL" sz="1600" b="1">
                    <a:solidFill>
                      <a:srgbClr val="00CCFF"/>
                    </a:solidFill>
                  </a:endParaRPr>
                </a:p>
              </p:txBody>
            </p:sp>
            <p:sp>
              <p:nvSpPr>
                <p:cNvPr id="78" name="חץ למטה 77"/>
                <p:cNvSpPr/>
                <p:nvPr/>
              </p:nvSpPr>
              <p:spPr>
                <a:xfrm flipV="1">
                  <a:off x="7317144" y="3645012"/>
                  <a:ext cx="287372" cy="317392"/>
                </a:xfrm>
                <a:prstGeom prst="downArrow">
                  <a:avLst/>
                </a:prstGeom>
                <a:gradFill>
                  <a:gsLst>
                    <a:gs pos="0">
                      <a:srgbClr val="00B0F0"/>
                    </a:gs>
                    <a:gs pos="65000">
                      <a:srgbClr val="00CCFF"/>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130087" name="מלבן 78"/>
                <p:cNvSpPr>
                  <a:spLocks noChangeArrowheads="1"/>
                </p:cNvSpPr>
                <p:nvPr/>
              </p:nvSpPr>
              <p:spPr bwMode="auto">
                <a:xfrm>
                  <a:off x="7186575" y="3882534"/>
                  <a:ext cx="4956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CCFF"/>
                      </a:solidFill>
                      <a:latin typeface="Calibri" pitchFamily="34" charset="0"/>
                    </a:rPr>
                    <a:t>מים</a:t>
                  </a:r>
                  <a:endParaRPr lang="he-IL" sz="1600" b="1">
                    <a:solidFill>
                      <a:srgbClr val="00CCFF"/>
                    </a:solidFill>
                  </a:endParaRPr>
                </a:p>
              </p:txBody>
            </p:sp>
          </p:grpSp>
        </p:grpSp>
        <p:grpSp>
          <p:nvGrpSpPr>
            <p:cNvPr id="130067" name="קבוצה 346118"/>
            <p:cNvGrpSpPr>
              <a:grpSpLocks/>
            </p:cNvGrpSpPr>
            <p:nvPr/>
          </p:nvGrpSpPr>
          <p:grpSpPr bwMode="auto">
            <a:xfrm>
              <a:off x="915229" y="2353883"/>
              <a:ext cx="1362075" cy="1591023"/>
              <a:chOff x="963129" y="2822107"/>
              <a:chExt cx="1362075" cy="1591023"/>
            </a:xfrm>
          </p:grpSpPr>
          <p:pic>
            <p:nvPicPr>
              <p:cNvPr id="1300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129" y="3130828"/>
                <a:ext cx="13620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אליפסה 51"/>
              <p:cNvSpPr/>
              <p:nvPr/>
            </p:nvSpPr>
            <p:spPr>
              <a:xfrm flipH="1">
                <a:off x="1652518" y="3539979"/>
                <a:ext cx="47385" cy="557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53" name="אליפסה 52"/>
              <p:cNvSpPr/>
              <p:nvPr/>
            </p:nvSpPr>
            <p:spPr>
              <a:xfrm flipH="1">
                <a:off x="1990333" y="3419500"/>
                <a:ext cx="47386" cy="57001"/>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54" name="אליפסה 53"/>
              <p:cNvSpPr/>
              <p:nvPr/>
            </p:nvSpPr>
            <p:spPr>
              <a:xfrm flipH="1">
                <a:off x="1956705" y="3844417"/>
                <a:ext cx="48914" cy="55705"/>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55" name="אליפסה 54"/>
              <p:cNvSpPr/>
              <p:nvPr/>
            </p:nvSpPr>
            <p:spPr>
              <a:xfrm flipH="1">
                <a:off x="1403359" y="3613822"/>
                <a:ext cx="47386" cy="57001"/>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56" name="אליפסה 55"/>
              <p:cNvSpPr/>
              <p:nvPr/>
            </p:nvSpPr>
            <p:spPr>
              <a:xfrm flipH="1">
                <a:off x="1595960" y="4357425"/>
                <a:ext cx="47386" cy="55705"/>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57" name="אליפסה 56"/>
              <p:cNvSpPr/>
              <p:nvPr/>
            </p:nvSpPr>
            <p:spPr>
              <a:xfrm flipH="1">
                <a:off x="1990333" y="2915560"/>
                <a:ext cx="47386" cy="557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grpSp>
            <p:nvGrpSpPr>
              <p:cNvPr id="130077" name="קבוצה 79"/>
              <p:cNvGrpSpPr>
                <a:grpSpLocks/>
              </p:cNvGrpSpPr>
              <p:nvPr/>
            </p:nvGrpSpPr>
            <p:grpSpPr bwMode="auto">
              <a:xfrm>
                <a:off x="1396777" y="2822107"/>
                <a:ext cx="575208" cy="1470989"/>
                <a:chOff x="7186575" y="2802414"/>
                <a:chExt cx="575208" cy="1470989"/>
              </a:xfrm>
            </p:grpSpPr>
            <p:sp>
              <p:nvSpPr>
                <p:cNvPr id="81" name="חץ למטה 80"/>
                <p:cNvSpPr/>
                <p:nvPr/>
              </p:nvSpPr>
              <p:spPr>
                <a:xfrm>
                  <a:off x="7411744" y="3094075"/>
                  <a:ext cx="285843" cy="317391"/>
                </a:xfrm>
                <a:prstGeom prst="downArrow">
                  <a:avLst/>
                </a:prstGeom>
                <a:gradFill>
                  <a:gsLst>
                    <a:gs pos="0">
                      <a:srgbClr val="00B0F0"/>
                    </a:gs>
                    <a:gs pos="65000">
                      <a:srgbClr val="00CCFF"/>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130079" name="מלבן 81"/>
                <p:cNvSpPr>
                  <a:spLocks noChangeArrowheads="1"/>
                </p:cNvSpPr>
                <p:nvPr/>
              </p:nvSpPr>
              <p:spPr bwMode="auto">
                <a:xfrm>
                  <a:off x="7266134" y="2802414"/>
                  <a:ext cx="4956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CCFF"/>
                      </a:solidFill>
                      <a:latin typeface="Calibri" pitchFamily="34" charset="0"/>
                    </a:rPr>
                    <a:t>מים</a:t>
                  </a:r>
                  <a:endParaRPr lang="he-IL" sz="1600" b="1">
                    <a:solidFill>
                      <a:srgbClr val="00CCFF"/>
                    </a:solidFill>
                  </a:endParaRPr>
                </a:p>
              </p:txBody>
            </p:sp>
            <p:sp>
              <p:nvSpPr>
                <p:cNvPr id="83" name="חץ למטה 82"/>
                <p:cNvSpPr/>
                <p:nvPr/>
              </p:nvSpPr>
              <p:spPr>
                <a:xfrm flipV="1">
                  <a:off x="7318501" y="3740517"/>
                  <a:ext cx="285844" cy="316096"/>
                </a:xfrm>
                <a:prstGeom prst="downArrow">
                  <a:avLst/>
                </a:prstGeom>
                <a:gradFill>
                  <a:gsLst>
                    <a:gs pos="0">
                      <a:srgbClr val="00B0F0"/>
                    </a:gs>
                    <a:gs pos="65000">
                      <a:srgbClr val="00CCFF"/>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130081" name="מלבן 83"/>
                <p:cNvSpPr>
                  <a:spLocks noChangeArrowheads="1"/>
                </p:cNvSpPr>
                <p:nvPr/>
              </p:nvSpPr>
              <p:spPr bwMode="auto">
                <a:xfrm>
                  <a:off x="7186575" y="3934849"/>
                  <a:ext cx="4956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CCFF"/>
                      </a:solidFill>
                      <a:latin typeface="Calibri" pitchFamily="34" charset="0"/>
                    </a:rPr>
                    <a:t>מים</a:t>
                  </a:r>
                  <a:endParaRPr lang="he-IL" sz="1600" b="1">
                    <a:solidFill>
                      <a:srgbClr val="00CCFF"/>
                    </a:solidFill>
                  </a:endParaRPr>
                </a:p>
              </p:txBody>
            </p:sp>
          </p:grpSp>
        </p:grpSp>
        <p:sp>
          <p:nvSpPr>
            <p:cNvPr id="346122" name="חץ שמאלה 346121"/>
            <p:cNvSpPr/>
            <p:nvPr/>
          </p:nvSpPr>
          <p:spPr>
            <a:xfrm>
              <a:off x="5649235" y="2931844"/>
              <a:ext cx="466216" cy="379575"/>
            </a:xfrm>
            <a:prstGeom prst="left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89" name="חץ שמאלה 88"/>
            <p:cNvSpPr/>
            <p:nvPr/>
          </p:nvSpPr>
          <p:spPr>
            <a:xfrm>
              <a:off x="2880980" y="2924071"/>
              <a:ext cx="466217" cy="379575"/>
            </a:xfrm>
            <a:prstGeom prst="left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grpSp>
      <p:sp>
        <p:nvSpPr>
          <p:cNvPr id="346124" name="מלבן 346123"/>
          <p:cNvSpPr/>
          <p:nvPr/>
        </p:nvSpPr>
        <p:spPr>
          <a:xfrm>
            <a:off x="5799138" y="1484313"/>
            <a:ext cx="3195637" cy="424815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92" name="מלבן 91"/>
          <p:cNvSpPr/>
          <p:nvPr/>
        </p:nvSpPr>
        <p:spPr>
          <a:xfrm>
            <a:off x="2965450" y="1484313"/>
            <a:ext cx="2767013" cy="424815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93" name="מלבן 92"/>
          <p:cNvSpPr/>
          <p:nvPr/>
        </p:nvSpPr>
        <p:spPr>
          <a:xfrm>
            <a:off x="104775" y="1484313"/>
            <a:ext cx="2767013" cy="424815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72" name="אליפסה 71"/>
          <p:cNvSpPr/>
          <p:nvPr/>
        </p:nvSpPr>
        <p:spPr bwMode="auto">
          <a:xfrm flipH="1">
            <a:off x="6900863" y="2652713"/>
            <a:ext cx="47625" cy="68262"/>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73" name="אליפסה 72"/>
          <p:cNvSpPr/>
          <p:nvPr/>
        </p:nvSpPr>
        <p:spPr bwMode="auto">
          <a:xfrm flipH="1">
            <a:off x="7258050" y="2805113"/>
            <a:ext cx="47625" cy="68262"/>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74" name="אליפסה 73"/>
          <p:cNvSpPr/>
          <p:nvPr/>
        </p:nvSpPr>
        <p:spPr bwMode="auto">
          <a:xfrm flipH="1">
            <a:off x="4314825" y="2857500"/>
            <a:ext cx="47625" cy="68263"/>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75" name="אליפסה 74"/>
          <p:cNvSpPr/>
          <p:nvPr/>
        </p:nvSpPr>
        <p:spPr bwMode="auto">
          <a:xfrm flipH="1">
            <a:off x="3967163" y="2703513"/>
            <a:ext cx="47625" cy="68262"/>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מלבן 16"/>
          <p:cNvSpPr>
            <a:spLocks noChangeArrowheads="1"/>
          </p:cNvSpPr>
          <p:nvPr/>
        </p:nvSpPr>
        <p:spPr bwMode="auto">
          <a:xfrm>
            <a:off x="-36513" y="6167438"/>
            <a:ext cx="866775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ראו את מנגנוני פעולת האנטיביוטיקות השונות מקבוצה זו בסרטון הנפלא של כלת פרס נובל,</a:t>
            </a:r>
          </a:p>
          <a:p>
            <a:r>
              <a:rPr lang="he-IL">
                <a:solidFill>
                  <a:srgbClr val="000000"/>
                </a:solidFill>
              </a:rPr>
              <a:t>                פרופ' עדה יונת, </a:t>
            </a:r>
          </a:p>
        </p:txBody>
      </p:sp>
      <p:sp>
        <p:nvSpPr>
          <p:cNvPr id="131075" name="Slide Number Placeholder 6"/>
          <p:cNvSpPr txBox="1">
            <a:spLocks noGrp="1"/>
          </p:cNvSpPr>
          <p:nvPr/>
        </p:nvSpPr>
        <p:spPr bwMode="auto">
          <a:xfrm>
            <a:off x="250825" y="6524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E974D504-7354-4994-B77F-81E87E26045B}" type="slidenum">
              <a:rPr lang="he-IL" sz="1200">
                <a:solidFill>
                  <a:srgbClr val="A6A6A6"/>
                </a:solidFill>
              </a:rPr>
              <a:pPr algn="l" eaLnBrk="1" hangingPunct="1"/>
              <a:t>11</a:t>
            </a:fld>
            <a:endParaRPr lang="he-IL" sz="1200">
              <a:solidFill>
                <a:srgbClr val="A6A6A6"/>
              </a:solidFill>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1141" name="כותרת 12"/>
          <p:cNvSpPr>
            <a:spLocks noGrp="1"/>
          </p:cNvSpPr>
          <p:nvPr>
            <p:ph type="title" idx="4294967295"/>
          </p:nvPr>
        </p:nvSpPr>
        <p:spPr bwMode="auto">
          <a:xfrm>
            <a:off x="457200" y="44450"/>
            <a:ext cx="8229600" cy="368300"/>
          </a:xfrm>
          <a:prstGeom prst="rect">
            <a:avLst/>
          </a:prstGeom>
          <a:extLst/>
        </p:spPr>
        <p:txBody>
          <a:bodyPr/>
          <a:lstStyle/>
          <a:p>
            <a:pPr>
              <a:defRPr/>
            </a:pPr>
            <a:r>
              <a:rPr lang="he-IL" sz="1800" b="1" dirty="0" smtClean="0">
                <a:solidFill>
                  <a:srgbClr val="FF6600"/>
                </a:solidFill>
              </a:rPr>
              <a:t>מנגנוני הפעולה של האנטיביוטיקה: עיכוב יצירת חלבוני החיידקים</a:t>
            </a:r>
            <a:endParaRPr lang="he-IL" sz="1800" dirty="0" smtClean="0">
              <a:solidFill>
                <a:schemeClr val="accent6">
                  <a:lumMod val="50000"/>
                  <a:lumOff val="50000"/>
                </a:schemeClr>
              </a:solidFill>
            </a:endParaRPr>
          </a:p>
        </p:txBody>
      </p:sp>
      <p:sp>
        <p:nvSpPr>
          <p:cNvPr id="7" name="TextBox 6"/>
          <p:cNvSpPr txBox="1"/>
          <p:nvPr/>
        </p:nvSpPr>
        <p:spPr>
          <a:xfrm>
            <a:off x="5292725" y="1362075"/>
            <a:ext cx="3467100" cy="199548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0000"/>
                </a:solidFill>
              </a:rPr>
              <a:t>התרופות מעכבות את </a:t>
            </a:r>
            <a:r>
              <a:rPr lang="he-IL" dirty="0" smtClean="0">
                <a:solidFill>
                  <a:schemeClr val="accent3"/>
                </a:solidFill>
              </a:rPr>
              <a:t>שלב התרגום </a:t>
            </a:r>
            <a:r>
              <a:rPr lang="he-IL" dirty="0" smtClean="0"/>
              <a:t>בעזרת ה</a:t>
            </a:r>
            <a:r>
              <a:rPr lang="he-IL" dirty="0" smtClean="0">
                <a:solidFill>
                  <a:srgbClr val="000000"/>
                </a:solidFill>
              </a:rPr>
              <a:t>תקשרות למרכיבים שונים בריבוזום ושיבוש התהליכים המתרחשים בהם. </a:t>
            </a:r>
          </a:p>
        </p:txBody>
      </p:sp>
      <p:sp>
        <p:nvSpPr>
          <p:cNvPr id="131079" name="מלבן 4"/>
          <p:cNvSpPr>
            <a:spLocks noChangeArrowheads="1"/>
          </p:cNvSpPr>
          <p:nvPr/>
        </p:nvSpPr>
        <p:spPr bwMode="auto">
          <a:xfrm>
            <a:off x="142875" y="6453188"/>
            <a:ext cx="6084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0000"/>
                </a:solidFill>
                <a:hlinkClick r:id="rId3"/>
              </a:rPr>
              <a:t>http://www.youtube.com/watch?v=RedO6rLNQ2o</a:t>
            </a:r>
            <a:r>
              <a:rPr lang="en-US" sz="1600">
                <a:solidFill>
                  <a:srgbClr val="000000"/>
                </a:solidFill>
              </a:rPr>
              <a:t> </a:t>
            </a:r>
          </a:p>
        </p:txBody>
      </p:sp>
      <p:sp>
        <p:nvSpPr>
          <p:cNvPr id="131080" name="מלבן 3"/>
          <p:cNvSpPr>
            <a:spLocks noChangeArrowheads="1"/>
          </p:cNvSpPr>
          <p:nvPr/>
        </p:nvSpPr>
        <p:spPr bwMode="auto">
          <a:xfrm>
            <a:off x="417513" y="404813"/>
            <a:ext cx="81867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a:solidFill>
                  <a:srgbClr val="FF6600"/>
                </a:solidFill>
              </a:rPr>
              <a:t>עיכוב יצירת חלבוני החיידק</a:t>
            </a:r>
          </a:p>
          <a:p>
            <a:r>
              <a:rPr lang="he-IL">
                <a:solidFill>
                  <a:srgbClr val="000000"/>
                </a:solidFill>
              </a:rPr>
              <a:t>אנטיביוטיקות אחדות (לדוגמה סטרפטומיצין), מעכבות את יצירת חלבונים בחיידקים, וגורמות למותם. </a:t>
            </a:r>
          </a:p>
        </p:txBody>
      </p:sp>
      <p:pic>
        <p:nvPicPr>
          <p:cNvPr id="13108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3" y="1247775"/>
            <a:ext cx="5068887"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מחבר חץ ישר 5"/>
          <p:cNvCxnSpPr/>
          <p:nvPr/>
        </p:nvCxnSpPr>
        <p:spPr>
          <a:xfrm flipH="1">
            <a:off x="3851275" y="3249613"/>
            <a:ext cx="2449513" cy="900112"/>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31083" name="מלבן 9"/>
          <p:cNvSpPr>
            <a:spLocks noChangeArrowheads="1"/>
          </p:cNvSpPr>
          <p:nvPr/>
        </p:nvSpPr>
        <p:spPr bwMode="auto">
          <a:xfrm>
            <a:off x="4202113" y="2511425"/>
            <a:ext cx="4572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he-IL">
              <a:solidFill>
                <a:srgbClr val="000000"/>
              </a:solidFill>
            </a:endParaRPr>
          </a:p>
          <a:p>
            <a:r>
              <a:rPr lang="he-IL">
                <a:solidFill>
                  <a:srgbClr val="000000"/>
                </a:solidFill>
              </a:rPr>
              <a:t>לדוגמה: </a:t>
            </a:r>
          </a:p>
          <a:p>
            <a:r>
              <a:rPr lang="he-IL">
                <a:solidFill>
                  <a:srgbClr val="000000"/>
                </a:solidFill>
              </a:rPr>
              <a:t>מניעת קישור </a:t>
            </a:r>
            <a:r>
              <a:rPr lang="en-US">
                <a:solidFill>
                  <a:srgbClr val="000000"/>
                </a:solidFill>
              </a:rPr>
              <a:t>RNA</a:t>
            </a:r>
            <a:r>
              <a:rPr lang="he-IL">
                <a:solidFill>
                  <a:srgbClr val="000000"/>
                </a:solidFill>
              </a:rPr>
              <a:t> מוליך, </a:t>
            </a:r>
          </a:p>
          <a:p>
            <a:r>
              <a:rPr lang="he-IL">
                <a:solidFill>
                  <a:srgbClr val="000000"/>
                </a:solidFill>
              </a:rPr>
              <a:t>מניעת יציאת החלבון מהריבוזום.</a:t>
            </a:r>
          </a:p>
          <a:p>
            <a:r>
              <a:rPr lang="he-IL">
                <a:solidFill>
                  <a:srgbClr val="000000"/>
                </a:solidFill>
              </a:rPr>
              <a:t> </a:t>
            </a:r>
          </a:p>
        </p:txBody>
      </p:sp>
      <p:sp>
        <p:nvSpPr>
          <p:cNvPr id="131084" name="מלבן 12"/>
          <p:cNvSpPr>
            <a:spLocks noChangeArrowheads="1"/>
          </p:cNvSpPr>
          <p:nvPr/>
        </p:nvSpPr>
        <p:spPr bwMode="auto">
          <a:xfrm>
            <a:off x="5486400" y="4437063"/>
            <a:ext cx="34829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האנטיביוטיקה אינה פוגעת בתאי האדם עקב השוני במבנה בין הריבוזומים של תאים אאוקריוטיים, לבין הריבוזומים של תאים פרוקריוטיים (החיידקים).</a:t>
            </a:r>
          </a:p>
        </p:txBody>
      </p:sp>
      <p:cxnSp>
        <p:nvCxnSpPr>
          <p:cNvPr id="22" name="מחבר חץ ישר 21"/>
          <p:cNvCxnSpPr/>
          <p:nvPr/>
        </p:nvCxnSpPr>
        <p:spPr>
          <a:xfrm flipH="1">
            <a:off x="4645025" y="3709988"/>
            <a:ext cx="1808163" cy="144780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pic>
        <p:nvPicPr>
          <p:cNvPr id="1310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25" y="5157788"/>
            <a:ext cx="8064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7" name="מלבן 17"/>
          <p:cNvSpPr>
            <a:spLocks noChangeArrowheads="1"/>
          </p:cNvSpPr>
          <p:nvPr/>
        </p:nvSpPr>
        <p:spPr bwMode="auto">
          <a:xfrm>
            <a:off x="3440113" y="5084763"/>
            <a:ext cx="70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a:solidFill>
                  <a:schemeClr val="bg1"/>
                </a:solidFill>
              </a:rPr>
              <a:t>חלבון</a:t>
            </a:r>
          </a:p>
        </p:txBody>
      </p:sp>
      <p:sp>
        <p:nvSpPr>
          <p:cNvPr id="131088" name="מלבן 18"/>
          <p:cNvSpPr>
            <a:spLocks noChangeArrowheads="1"/>
          </p:cNvSpPr>
          <p:nvPr/>
        </p:nvSpPr>
        <p:spPr bwMode="auto">
          <a:xfrm>
            <a:off x="395288" y="5724525"/>
            <a:ext cx="5472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200">
                <a:hlinkClick r:id="rId6"/>
              </a:rPr>
              <a:t>Biological and Environmental Research Information System, Oak Ridge National Laboratory</a:t>
            </a:r>
            <a:endParaRPr lang="en-US" sz="1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6"/>
          <p:cNvSpPr txBox="1">
            <a:spLocks noGrp="1"/>
          </p:cNvSpPr>
          <p:nvPr/>
        </p:nvSpPr>
        <p:spPr bwMode="auto">
          <a:xfrm>
            <a:off x="250825" y="6524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190A01C5-61C6-434E-87E4-9D73B5689EFF}" type="slidenum">
              <a:rPr lang="he-IL" sz="1200">
                <a:solidFill>
                  <a:srgbClr val="A6A6A6"/>
                </a:solidFill>
              </a:rPr>
              <a:pPr algn="l" eaLnBrk="1" hangingPunct="1"/>
              <a:t>12</a:t>
            </a:fld>
            <a:endParaRPr lang="he-IL" sz="1200">
              <a:solidFill>
                <a:srgbClr val="A6A6A6"/>
              </a:solidFill>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1141" name="כותרת 12"/>
          <p:cNvSpPr>
            <a:spLocks noGrp="1"/>
          </p:cNvSpPr>
          <p:nvPr>
            <p:ph type="title" idx="4294967295"/>
          </p:nvPr>
        </p:nvSpPr>
        <p:spPr bwMode="auto">
          <a:xfrm>
            <a:off x="457200" y="44450"/>
            <a:ext cx="8229600" cy="368300"/>
          </a:xfrm>
          <a:prstGeom prst="rect">
            <a:avLst/>
          </a:prstGeom>
          <a:extLst/>
        </p:spPr>
        <p:txBody>
          <a:bodyPr/>
          <a:lstStyle/>
          <a:p>
            <a:pPr>
              <a:defRPr/>
            </a:pPr>
            <a:r>
              <a:rPr lang="he-IL" sz="1800" b="1" dirty="0" smtClean="0">
                <a:solidFill>
                  <a:srgbClr val="FF6600"/>
                </a:solidFill>
              </a:rPr>
              <a:t>מנגנוני הפעולה של האנטיביוטיקה: עיכוב יצירת חלבוני החיידקים + שאלה 2</a:t>
            </a:r>
            <a:endParaRPr lang="he-IL" sz="1800" dirty="0" smtClean="0">
              <a:solidFill>
                <a:schemeClr val="accent6">
                  <a:lumMod val="50000"/>
                  <a:lumOff val="50000"/>
                </a:schemeClr>
              </a:solidFill>
            </a:endParaRPr>
          </a:p>
        </p:txBody>
      </p:sp>
      <p:sp>
        <p:nvSpPr>
          <p:cNvPr id="132101" name="מלבן 7"/>
          <p:cNvSpPr>
            <a:spLocks noChangeArrowheads="1"/>
          </p:cNvSpPr>
          <p:nvPr/>
        </p:nvSpPr>
        <p:spPr bwMode="auto">
          <a:xfrm>
            <a:off x="1395413" y="549275"/>
            <a:ext cx="7208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a:solidFill>
                  <a:srgbClr val="1F497D"/>
                </a:solidFill>
              </a:rPr>
              <a:t>שאלה 2: </a:t>
            </a:r>
          </a:p>
          <a:p>
            <a:r>
              <a:rPr lang="he-IL">
                <a:solidFill>
                  <a:srgbClr val="1F497D"/>
                </a:solidFill>
              </a:rPr>
              <a:t>מדוע עיכוב יצירת חלבונים גורם נזק כבד לתאים?</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6"/>
          <p:cNvSpPr txBox="1">
            <a:spLocks noGrp="1"/>
          </p:cNvSpPr>
          <p:nvPr/>
        </p:nvSpPr>
        <p:spPr bwMode="auto">
          <a:xfrm>
            <a:off x="250825" y="6524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99A0AA6-1CD4-4191-9784-C6C6FEC3EC6F}" type="slidenum">
              <a:rPr lang="he-IL" sz="1200">
                <a:solidFill>
                  <a:srgbClr val="A6A6A6"/>
                </a:solidFill>
              </a:rPr>
              <a:pPr algn="l" eaLnBrk="1" hangingPunct="1"/>
              <a:t>13</a:t>
            </a:fld>
            <a:endParaRPr lang="he-IL" sz="1200">
              <a:solidFill>
                <a:srgbClr val="A6A6A6"/>
              </a:solidFill>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1141" name="כותרת 12"/>
          <p:cNvSpPr>
            <a:spLocks noGrp="1"/>
          </p:cNvSpPr>
          <p:nvPr>
            <p:ph type="title" idx="4294967295"/>
          </p:nvPr>
        </p:nvSpPr>
        <p:spPr bwMode="auto">
          <a:xfrm>
            <a:off x="457200" y="44450"/>
            <a:ext cx="8229600" cy="368300"/>
          </a:xfrm>
          <a:prstGeom prst="rect">
            <a:avLst/>
          </a:prstGeom>
          <a:extLst/>
        </p:spPr>
        <p:txBody>
          <a:bodyPr/>
          <a:lstStyle/>
          <a:p>
            <a:pPr>
              <a:defRPr/>
            </a:pPr>
            <a:r>
              <a:rPr lang="he-IL" sz="1800" b="1" dirty="0" smtClean="0">
                <a:solidFill>
                  <a:srgbClr val="FF6600"/>
                </a:solidFill>
              </a:rPr>
              <a:t>תשובה</a:t>
            </a:r>
            <a:endParaRPr lang="he-IL" sz="1800" dirty="0" smtClean="0">
              <a:solidFill>
                <a:schemeClr val="accent6">
                  <a:lumMod val="50000"/>
                  <a:lumOff val="50000"/>
                </a:schemeClr>
              </a:solidFill>
            </a:endParaRPr>
          </a:p>
        </p:txBody>
      </p:sp>
      <p:sp>
        <p:nvSpPr>
          <p:cNvPr id="133125" name="מלבן 7"/>
          <p:cNvSpPr>
            <a:spLocks noChangeArrowheads="1"/>
          </p:cNvSpPr>
          <p:nvPr/>
        </p:nvSpPr>
        <p:spPr bwMode="auto">
          <a:xfrm>
            <a:off x="1466850" y="549275"/>
            <a:ext cx="7208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a:solidFill>
                  <a:schemeClr val="tx2"/>
                </a:solidFill>
              </a:rPr>
              <a:t>שאלה 2: </a:t>
            </a:r>
          </a:p>
          <a:p>
            <a:r>
              <a:rPr lang="he-IL">
                <a:solidFill>
                  <a:schemeClr val="tx2"/>
                </a:solidFill>
              </a:rPr>
              <a:t>מדוע עיכוב יצירת חלבונים גורם נזק כבד לתאי החיידקים?</a:t>
            </a:r>
          </a:p>
        </p:txBody>
      </p:sp>
      <p:sp>
        <p:nvSpPr>
          <p:cNvPr id="9" name="Rectangle 12"/>
          <p:cNvSpPr/>
          <p:nvPr/>
        </p:nvSpPr>
        <p:spPr>
          <a:xfrm>
            <a:off x="539750" y="1628775"/>
            <a:ext cx="8291513" cy="15843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לחלבונים יש </a:t>
            </a:r>
            <a:r>
              <a:rPr lang="he-IL" dirty="0">
                <a:solidFill>
                  <a:schemeClr val="tx1"/>
                </a:solidFill>
              </a:rPr>
              <a:t>תפקידי מפתח בתאים. דוגמאות: אנזימים, חלבוני העברה בקרום. בין היתר, מרכיבי התא בנויים גם מחלבונים.</a:t>
            </a:r>
          </a:p>
          <a:p>
            <a:pPr>
              <a:lnSpc>
                <a:spcPct val="120000"/>
              </a:lnSpc>
              <a:defRPr/>
            </a:pPr>
            <a:endParaRPr lang="he-IL"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6"/>
          <p:cNvSpPr txBox="1">
            <a:spLocks noGrp="1"/>
          </p:cNvSpPr>
          <p:nvPr/>
        </p:nvSpPr>
        <p:spPr bwMode="auto">
          <a:xfrm>
            <a:off x="204788" y="6532563"/>
            <a:ext cx="4587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F66B9845-B419-4D86-B14F-AD575148E50E}" type="slidenum">
              <a:rPr lang="he-IL" sz="1200">
                <a:solidFill>
                  <a:srgbClr val="A6A6A6"/>
                </a:solidFill>
              </a:rPr>
              <a:pPr algn="l" eaLnBrk="1" hangingPunct="1"/>
              <a:t>14</a:t>
            </a:fld>
            <a:endParaRPr lang="he-IL" sz="1200">
              <a:solidFill>
                <a:srgbClr val="A6A6A6"/>
              </a:solidFill>
            </a:endParaRPr>
          </a:p>
        </p:txBody>
      </p:sp>
      <p:sp>
        <p:nvSpPr>
          <p:cNvPr id="9" name="Rectangle 3"/>
          <p:cNvSpPr/>
          <p:nvPr/>
        </p:nvSpPr>
        <p:spPr>
          <a:xfrm>
            <a:off x="231775" y="500063"/>
            <a:ext cx="8215313" cy="46037"/>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4148"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שאלה 3: משטח גרון</a:t>
            </a:r>
          </a:p>
        </p:txBody>
      </p:sp>
      <p:pic>
        <p:nvPicPr>
          <p:cNvPr id="134149" name="Picture 2" descr="File:Pos strep.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788988"/>
            <a:ext cx="3643313"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0" name="מלבן 7"/>
          <p:cNvSpPr>
            <a:spLocks noChangeArrowheads="1"/>
          </p:cNvSpPr>
          <p:nvPr/>
        </p:nvSpPr>
        <p:spPr bwMode="auto">
          <a:xfrm>
            <a:off x="4989513" y="620713"/>
            <a:ext cx="36147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a:solidFill>
                  <a:schemeClr val="tx2"/>
                </a:solidFill>
              </a:rPr>
              <a:t>שאלה 3: </a:t>
            </a:r>
          </a:p>
          <a:p>
            <a:r>
              <a:rPr lang="he-IL">
                <a:solidFill>
                  <a:schemeClr val="tx2"/>
                </a:solidFill>
              </a:rPr>
              <a:t>משטח גרון הוא בדיקה לאיתור חיידקים שמטרתה לגלות את סוג האורגניזם שגרם לדלקת בגרון (וירוס, חיידק או פטרייה).</a:t>
            </a:r>
          </a:p>
          <a:p>
            <a:r>
              <a:rPr lang="he-IL">
                <a:solidFill>
                  <a:schemeClr val="tx2"/>
                </a:solidFill>
              </a:rPr>
              <a:t>הבדיקה נעשית בעזרת העברת קיסם עטוף בצמר גפן על הגרון, וזריעתו על צלחת פטרי.</a:t>
            </a:r>
          </a:p>
          <a:p>
            <a:endParaRPr lang="he-IL">
              <a:solidFill>
                <a:schemeClr val="tx2"/>
              </a:solidFill>
            </a:endParaRPr>
          </a:p>
          <a:p>
            <a:r>
              <a:rPr lang="he-IL">
                <a:solidFill>
                  <a:schemeClr val="tx2"/>
                </a:solidFill>
              </a:rPr>
              <a:t>א. אם הזיהום לא נגרם מחיידק אלא, לדוגמה, מווירוס (נגיף), האם כדאי לטפל בו בעזרת אנטיביוטיקה? נמקו.</a:t>
            </a:r>
          </a:p>
          <a:p>
            <a:endParaRPr lang="he-IL">
              <a:solidFill>
                <a:schemeClr val="tx2"/>
              </a:solidFill>
            </a:endParaRPr>
          </a:p>
          <a:p>
            <a:r>
              <a:rPr lang="he-IL">
                <a:solidFill>
                  <a:schemeClr val="tx2"/>
                </a:solidFill>
              </a:rPr>
              <a:t>ב. במקרה שהזיהום נגרם מחיידק: הציעו דרכים לזיהוי החיידק.</a:t>
            </a:r>
          </a:p>
          <a:p>
            <a:endParaRPr lang="he-IL">
              <a:solidFill>
                <a:schemeClr val="tx2"/>
              </a:solidFill>
            </a:endParaRPr>
          </a:p>
          <a:p>
            <a:r>
              <a:rPr lang="he-IL">
                <a:solidFill>
                  <a:schemeClr val="tx2"/>
                </a:solidFill>
              </a:rPr>
              <a:t> </a:t>
            </a:r>
          </a:p>
        </p:txBody>
      </p:sp>
      <p:sp>
        <p:nvSpPr>
          <p:cNvPr id="134151" name="מלבן 3"/>
          <p:cNvSpPr>
            <a:spLocks noChangeArrowheads="1"/>
          </p:cNvSpPr>
          <p:nvPr/>
        </p:nvSpPr>
        <p:spPr bwMode="auto">
          <a:xfrm>
            <a:off x="4338638" y="5168900"/>
            <a:ext cx="4495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chemeClr val="tx2"/>
                </a:solidFill>
              </a:rPr>
              <a:t>לעתים הדלקת נגרמת מחיידק סטרפטוקוקוס. במקרה כזה יש לשקול טיפול באנטיביוטיקה עקב הסיכון (הנמוך מאוד, אמנם) להתפתחות סיבוכים (לדוגמה במסתמים בלב). בתמונה נראה גרון נגוע בסטרפטוקוקוס.</a:t>
            </a:r>
          </a:p>
        </p:txBody>
      </p:sp>
      <p:grpSp>
        <p:nvGrpSpPr>
          <p:cNvPr id="134152" name="קבוצה 2"/>
          <p:cNvGrpSpPr>
            <a:grpSpLocks/>
          </p:cNvGrpSpPr>
          <p:nvPr/>
        </p:nvGrpSpPr>
        <p:grpSpPr bwMode="auto">
          <a:xfrm>
            <a:off x="663575" y="5589588"/>
            <a:ext cx="3149600" cy="1209675"/>
            <a:chOff x="1261871" y="5592595"/>
            <a:chExt cx="3150221" cy="1210763"/>
          </a:xfrm>
        </p:grpSpPr>
        <p:pic>
          <p:nvPicPr>
            <p:cNvPr id="11" name="Picture 18"/>
            <p:cNvPicPr>
              <a:picLocks noChangeAspect="1" noChangeArrowheads="1"/>
            </p:cNvPicPr>
            <p:nvPr/>
          </p:nvPicPr>
          <p:blipFill>
            <a:blip r:embed="rId6" cstate="print">
              <a:extLst/>
            </a:blip>
            <a:srcRect/>
            <a:stretch>
              <a:fillRect/>
            </a:stretch>
          </p:blipFill>
          <p:spPr bwMode="auto">
            <a:xfrm rot="743624">
              <a:off x="2501125" y="5592595"/>
              <a:ext cx="1694024" cy="1210763"/>
            </a:xfrm>
            <a:prstGeom prst="rect">
              <a:avLst/>
            </a:prstGeom>
            <a:noFill/>
            <a:ln>
              <a:noFill/>
            </a:ln>
            <a:effectLst/>
            <a:scene3d>
              <a:camera prst="orthographicFront"/>
              <a:lightRig rig="threePt" dir="t"/>
            </a:scene3d>
            <a:sp3d>
              <a:bevelT/>
            </a:sp3d>
            <a:extLst/>
          </p:spPr>
        </p:pic>
        <p:sp>
          <p:nvSpPr>
            <p:cNvPr id="134155" name="מלבן 1"/>
            <p:cNvSpPr>
              <a:spLocks noChangeArrowheads="1"/>
            </p:cNvSpPr>
            <p:nvPr/>
          </p:nvSpPr>
          <p:spPr bwMode="auto">
            <a:xfrm>
              <a:off x="1261871" y="6372036"/>
              <a:ext cx="31502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000000"/>
                  </a:solidFill>
                </a:rPr>
                <a:t>חיידקי סטרפטוקוקוס  (סטרפטו=סרט)</a:t>
              </a:r>
              <a:endParaRPr lang="he-IL" sz="1600"/>
            </a:p>
          </p:txBody>
        </p:sp>
        <p:sp>
          <p:nvSpPr>
            <p:cNvPr id="134156" name="מלבן 1"/>
            <p:cNvSpPr>
              <a:spLocks noChangeArrowheads="1"/>
            </p:cNvSpPr>
            <p:nvPr/>
          </p:nvSpPr>
          <p:spPr bwMode="auto">
            <a:xfrm>
              <a:off x="1714001" y="6160783"/>
              <a:ext cx="892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Calibri" pitchFamily="34" charset="0"/>
                  <a:cs typeface="Calibri" pitchFamily="34" charset="0"/>
                </a:rPr>
                <a:t>Courtesy CDC</a:t>
              </a:r>
            </a:p>
          </p:txBody>
        </p:sp>
      </p:grpSp>
      <p:sp>
        <p:nvSpPr>
          <p:cNvPr id="134153" name="מלבן 1"/>
          <p:cNvSpPr>
            <a:spLocks noChangeArrowheads="1"/>
          </p:cNvSpPr>
          <p:nvPr/>
        </p:nvSpPr>
        <p:spPr bwMode="auto">
          <a:xfrm>
            <a:off x="333375" y="5121275"/>
            <a:ext cx="366236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100">
                <a:latin typeface="Calibri" pitchFamily="34" charset="0"/>
                <a:cs typeface="Calibri" pitchFamily="34" charset="0"/>
              </a:rPr>
              <a:t>James Heilman, MD, Wikimedia commons&lt;</a:t>
            </a:r>
            <a:r>
              <a:rPr lang="en-US" sz="1100" u="sng">
                <a:solidFill>
                  <a:srgbClr val="0000FF"/>
                </a:solidFill>
                <a:latin typeface="Calibri" pitchFamily="34" charset="0"/>
                <a:cs typeface="Calibri" pitchFamily="34" charset="0"/>
                <a:hlinkClick r:id="rId7"/>
              </a:rPr>
              <a:t>http://commons.wikimedia.org/wiki/File:Pos_strep.JPG</a:t>
            </a:r>
            <a:r>
              <a:rPr lang="en-US" sz="1100">
                <a:latin typeface="Calibri" pitchFamily="34" charset="0"/>
                <a:cs typeface="Calibri" pitchFamily="34" charset="0"/>
              </a:rPr>
              <a:t>&gt; (CC BY-SA 3.0&lt;</a:t>
            </a:r>
            <a:r>
              <a:rPr lang="en-US" sz="1100" u="sng">
                <a:solidFill>
                  <a:srgbClr val="0000FF"/>
                </a:solidFill>
                <a:latin typeface="Calibri" pitchFamily="34" charset="0"/>
                <a:cs typeface="Calibri" pitchFamily="34" charset="0"/>
                <a:hlinkClick r:id="rId8"/>
              </a:rPr>
              <a:t>http://creativecommons.org/licenses/by-sa/3.0/deed.en</a:t>
            </a:r>
            <a:r>
              <a:rPr lang="en-US" sz="1100">
                <a:latin typeface="Calibri" pitchFamily="34" charset="0"/>
                <a:cs typeface="Calibri" pitchFamily="34" charset="0"/>
              </a:rPr>
              <a:t>&gt;)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p:cNvSpPr/>
          <p:nvPr/>
        </p:nvSpPr>
        <p:spPr>
          <a:xfrm>
            <a:off x="563563" y="2636838"/>
            <a:ext cx="8291512" cy="40592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א. </a:t>
            </a:r>
            <a:r>
              <a:rPr lang="he-IL" dirty="0">
                <a:solidFill>
                  <a:schemeClr val="tx1"/>
                </a:solidFill>
              </a:rPr>
              <a:t>לא, האנטיביוטיקה פוגעת בדרך ייחודית בתהליכים המתרחשים רק בחיידקים, ולכן אין</a:t>
            </a:r>
          </a:p>
          <a:p>
            <a:pPr>
              <a:lnSpc>
                <a:spcPct val="120000"/>
              </a:lnSpc>
              <a:defRPr/>
            </a:pPr>
            <a:r>
              <a:rPr lang="he-IL" dirty="0">
                <a:solidFill>
                  <a:schemeClr val="tx1"/>
                </a:solidFill>
              </a:rPr>
              <a:t>   טעם לטפל באנטיביוטיקה במחלות ויראליות.</a:t>
            </a:r>
          </a:p>
          <a:p>
            <a:pPr>
              <a:lnSpc>
                <a:spcPct val="120000"/>
              </a:lnSpc>
              <a:defRPr/>
            </a:pPr>
            <a:endParaRPr lang="he-IL" dirty="0">
              <a:solidFill>
                <a:schemeClr val="tx1"/>
              </a:solidFill>
            </a:endParaRPr>
          </a:p>
          <a:p>
            <a:pPr>
              <a:lnSpc>
                <a:spcPct val="120000"/>
              </a:lnSpc>
              <a:defRPr/>
            </a:pPr>
            <a:r>
              <a:rPr lang="he-IL" dirty="0">
                <a:solidFill>
                  <a:schemeClr val="tx1"/>
                </a:solidFill>
              </a:rPr>
              <a:t>ב. </a:t>
            </a:r>
            <a:r>
              <a:rPr lang="he-IL" u="sng" dirty="0">
                <a:solidFill>
                  <a:schemeClr val="tx1"/>
                </a:solidFill>
              </a:rPr>
              <a:t>אפשר לזהות חיידקים על פי</a:t>
            </a:r>
            <a:r>
              <a:rPr lang="he-IL" dirty="0">
                <a:solidFill>
                  <a:schemeClr val="tx1"/>
                </a:solidFill>
              </a:rPr>
              <a:t>:</a:t>
            </a:r>
          </a:p>
          <a:p>
            <a:pPr marL="285750" indent="-285750">
              <a:lnSpc>
                <a:spcPct val="120000"/>
              </a:lnSpc>
              <a:buFont typeface="Wingdings" pitchFamily="2" charset="2"/>
              <a:buChar char="§"/>
              <a:defRPr/>
            </a:pPr>
            <a:r>
              <a:rPr lang="he-IL" dirty="0">
                <a:solidFill>
                  <a:schemeClr val="tx1"/>
                </a:solidFill>
              </a:rPr>
              <a:t>מראה המושבות, צבען, ריחן וכדומה.</a:t>
            </a:r>
          </a:p>
          <a:p>
            <a:pPr marL="285750" indent="-285750">
              <a:lnSpc>
                <a:spcPct val="120000"/>
              </a:lnSpc>
              <a:buFont typeface="Wingdings" pitchFamily="2" charset="2"/>
              <a:buChar char="§"/>
              <a:defRPr/>
            </a:pPr>
            <a:r>
              <a:rPr lang="he-IL" dirty="0">
                <a:solidFill>
                  <a:schemeClr val="tx1"/>
                </a:solidFill>
              </a:rPr>
              <a:t>תצפית מיקרוסקופית בחיידק. לדוגמה, מראה אופייני של חיידק הסטרפטוקוקוס.</a:t>
            </a:r>
          </a:p>
          <a:p>
            <a:pPr marL="285750" indent="-285750">
              <a:lnSpc>
                <a:spcPct val="120000"/>
              </a:lnSpc>
              <a:buFont typeface="Wingdings" pitchFamily="2" charset="2"/>
              <a:buChar char="§"/>
              <a:defRPr/>
            </a:pPr>
            <a:endParaRPr lang="he-IL" dirty="0">
              <a:solidFill>
                <a:schemeClr val="tx1"/>
              </a:solidFill>
            </a:endParaRPr>
          </a:p>
          <a:p>
            <a:pPr marL="285750" indent="-285750">
              <a:lnSpc>
                <a:spcPct val="120000"/>
              </a:lnSpc>
              <a:buFont typeface="Wingdings" pitchFamily="2" charset="2"/>
              <a:buChar char="§"/>
              <a:defRPr/>
            </a:pPr>
            <a:endParaRPr lang="he-IL" dirty="0">
              <a:solidFill>
                <a:srgbClr val="000000"/>
              </a:solidFill>
            </a:endParaRPr>
          </a:p>
          <a:p>
            <a:pPr>
              <a:lnSpc>
                <a:spcPct val="120000"/>
              </a:lnSpc>
              <a:defRPr/>
            </a:pPr>
            <a:endParaRPr lang="he-IL" dirty="0">
              <a:solidFill>
                <a:srgbClr val="000000"/>
              </a:solidFill>
            </a:endParaRPr>
          </a:p>
          <a:p>
            <a:pPr marL="285750" indent="-285750">
              <a:lnSpc>
                <a:spcPct val="120000"/>
              </a:lnSpc>
              <a:buFont typeface="Wingdings" pitchFamily="2" charset="2"/>
              <a:buChar char="§"/>
              <a:defRPr/>
            </a:pPr>
            <a:r>
              <a:rPr lang="he-IL" dirty="0">
                <a:solidFill>
                  <a:srgbClr val="000000"/>
                </a:solidFill>
              </a:rPr>
              <a:t>הפעילות המטבולית של החיידק. לדוגמה, שמים בקרקע המזון מצע של אנזים המצוי רק בחיידק מסוים. התוצר של האנזים גורם לשינוי צבע במצע.</a:t>
            </a:r>
          </a:p>
          <a:p>
            <a:pPr>
              <a:lnSpc>
                <a:spcPct val="120000"/>
              </a:lnSpc>
              <a:defRPr/>
            </a:pPr>
            <a:endParaRPr lang="he-IL" dirty="0">
              <a:solidFill>
                <a:srgbClr val="000000"/>
              </a:solidFill>
            </a:endParaRPr>
          </a:p>
        </p:txBody>
      </p:sp>
      <p:sp>
        <p:nvSpPr>
          <p:cNvPr id="135171" name="Slide Number Placeholder 6"/>
          <p:cNvSpPr txBox="1">
            <a:spLocks noGrp="1"/>
          </p:cNvSpPr>
          <p:nvPr/>
        </p:nvSpPr>
        <p:spPr bwMode="auto">
          <a:xfrm>
            <a:off x="204788" y="6532563"/>
            <a:ext cx="4587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96FED890-067C-4A19-8890-B3A872B66545}" type="slidenum">
              <a:rPr lang="he-IL" sz="1200">
                <a:solidFill>
                  <a:srgbClr val="A6A6A6"/>
                </a:solidFill>
              </a:rPr>
              <a:pPr algn="l" eaLnBrk="1" hangingPunct="1"/>
              <a:t>15</a:t>
            </a:fld>
            <a:endParaRPr lang="he-IL" sz="1200">
              <a:solidFill>
                <a:srgbClr val="A6A6A6"/>
              </a:solidFill>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5173"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תשובה</a:t>
            </a:r>
          </a:p>
        </p:txBody>
      </p:sp>
      <p:pic>
        <p:nvPicPr>
          <p:cNvPr id="135174" name="Picture 2" descr="File:Pos stre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765175"/>
            <a:ext cx="1341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5" name="מלבן 7"/>
          <p:cNvSpPr>
            <a:spLocks noChangeArrowheads="1"/>
          </p:cNvSpPr>
          <p:nvPr/>
        </p:nvSpPr>
        <p:spPr bwMode="auto">
          <a:xfrm>
            <a:off x="4832350" y="620713"/>
            <a:ext cx="361473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a:solidFill>
                  <a:schemeClr val="tx2"/>
                </a:solidFill>
              </a:rPr>
              <a:t>שאלה 3: </a:t>
            </a:r>
          </a:p>
          <a:p>
            <a:r>
              <a:rPr lang="he-IL">
                <a:solidFill>
                  <a:schemeClr val="tx2"/>
                </a:solidFill>
              </a:rPr>
              <a:t>א. אם הזיהום לא נגרם מחיידק אלא, לדוגמה, מווירוס (נגיף), האם כדאי לטפל בו בעזרת אנטיביוטיקה? נמקו.</a:t>
            </a:r>
          </a:p>
          <a:p>
            <a:endParaRPr lang="he-IL">
              <a:solidFill>
                <a:schemeClr val="tx2"/>
              </a:solidFill>
            </a:endParaRPr>
          </a:p>
          <a:p>
            <a:r>
              <a:rPr lang="he-IL">
                <a:solidFill>
                  <a:schemeClr val="tx2"/>
                </a:solidFill>
              </a:rPr>
              <a:t>ב. במקרה שהזיהום נגרם מחיידק:    </a:t>
            </a:r>
          </a:p>
          <a:p>
            <a:r>
              <a:rPr lang="he-IL">
                <a:solidFill>
                  <a:schemeClr val="tx2"/>
                </a:solidFill>
              </a:rPr>
              <a:t>הציעו דרכים לזיהוי החיידק.</a:t>
            </a:r>
          </a:p>
          <a:p>
            <a:endParaRPr lang="he-IL">
              <a:solidFill>
                <a:srgbClr val="000000"/>
              </a:solidFill>
            </a:endParaRPr>
          </a:p>
          <a:p>
            <a:r>
              <a:rPr lang="he-IL">
                <a:solidFill>
                  <a:srgbClr val="000000"/>
                </a:solidFill>
              </a:rPr>
              <a:t> </a:t>
            </a:r>
          </a:p>
        </p:txBody>
      </p:sp>
      <p:grpSp>
        <p:nvGrpSpPr>
          <p:cNvPr id="135176" name="קבוצה 2"/>
          <p:cNvGrpSpPr>
            <a:grpSpLocks/>
          </p:cNvGrpSpPr>
          <p:nvPr/>
        </p:nvGrpSpPr>
        <p:grpSpPr bwMode="auto">
          <a:xfrm>
            <a:off x="4356100" y="4895850"/>
            <a:ext cx="3149600" cy="1055688"/>
            <a:chOff x="1261871" y="5389056"/>
            <a:chExt cx="3150221" cy="1321534"/>
          </a:xfrm>
        </p:grpSpPr>
        <p:pic>
          <p:nvPicPr>
            <p:cNvPr id="11" name="Picture 18"/>
            <p:cNvPicPr>
              <a:picLocks noChangeAspect="1" noChangeArrowheads="1"/>
            </p:cNvPicPr>
            <p:nvPr/>
          </p:nvPicPr>
          <p:blipFill>
            <a:blip r:embed="rId5" cstate="print">
              <a:extLst/>
            </a:blip>
            <a:srcRect/>
            <a:stretch>
              <a:fillRect/>
            </a:stretch>
          </p:blipFill>
          <p:spPr bwMode="auto">
            <a:xfrm rot="743624">
              <a:off x="1861837" y="5389056"/>
              <a:ext cx="1694024" cy="1210762"/>
            </a:xfrm>
            <a:prstGeom prst="rect">
              <a:avLst/>
            </a:prstGeom>
            <a:noFill/>
            <a:ln>
              <a:noFill/>
            </a:ln>
            <a:effectLst/>
            <a:scene3d>
              <a:camera prst="orthographicFront"/>
              <a:lightRig rig="threePt" dir="t"/>
            </a:scene3d>
            <a:sp3d>
              <a:bevelT/>
            </a:sp3d>
            <a:extLst/>
          </p:spPr>
        </p:pic>
        <p:sp>
          <p:nvSpPr>
            <p:cNvPr id="135178" name="מלבן 1"/>
            <p:cNvSpPr>
              <a:spLocks noChangeArrowheads="1"/>
            </p:cNvSpPr>
            <p:nvPr/>
          </p:nvSpPr>
          <p:spPr bwMode="auto">
            <a:xfrm>
              <a:off x="1261871" y="6372036"/>
              <a:ext cx="31502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000000"/>
                  </a:solidFill>
                </a:rPr>
                <a:t>חיידקי סטרפטוקוקוס  (סטרפטו=סרט)</a:t>
              </a:r>
            </a:p>
          </p:txBody>
        </p:sp>
        <p:sp>
          <p:nvSpPr>
            <p:cNvPr id="135179" name="מלבן 1"/>
            <p:cNvSpPr>
              <a:spLocks noChangeArrowheads="1"/>
            </p:cNvSpPr>
            <p:nvPr/>
          </p:nvSpPr>
          <p:spPr bwMode="auto">
            <a:xfrm>
              <a:off x="1944806" y="6134388"/>
              <a:ext cx="892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00000"/>
                  </a:solidFill>
                  <a:latin typeface="Calibri" pitchFamily="34" charset="0"/>
                  <a:cs typeface="Calibri" pitchFamily="34" charset="0"/>
                </a:rPr>
                <a:t>Courtesy CDC</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6"/>
          <p:cNvSpPr txBox="1">
            <a:spLocks noGrp="1"/>
          </p:cNvSpPr>
          <p:nvPr/>
        </p:nvSpPr>
        <p:spPr bwMode="auto">
          <a:xfrm>
            <a:off x="26988" y="6564313"/>
            <a:ext cx="4413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9511CED2-BE36-45F2-B8E6-67111A08F14B}" type="slidenum">
              <a:rPr lang="he-IL" sz="1200">
                <a:solidFill>
                  <a:srgbClr val="A6A6A6"/>
                </a:solidFill>
              </a:rPr>
              <a:pPr algn="l" eaLnBrk="1" hangingPunct="1"/>
              <a:t>16</a:t>
            </a:fld>
            <a:endParaRPr lang="he-IL" sz="1200">
              <a:solidFill>
                <a:srgbClr val="A6A6A6"/>
              </a:solidFill>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6196"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שאלה 4: בדיקת רגישות החיידק לאנטיביוטיקות שונות</a:t>
            </a:r>
          </a:p>
        </p:txBody>
      </p:sp>
      <p:sp>
        <p:nvSpPr>
          <p:cNvPr id="136197" name="Text Box 7"/>
          <p:cNvSpPr txBox="1">
            <a:spLocks noChangeArrowheads="1"/>
          </p:cNvSpPr>
          <p:nvPr/>
        </p:nvSpPr>
        <p:spPr bwMode="auto">
          <a:xfrm>
            <a:off x="468313" y="620713"/>
            <a:ext cx="8135937"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4: </a:t>
            </a:r>
          </a:p>
          <a:p>
            <a:pPr eaLnBrk="1" hangingPunct="1"/>
            <a:r>
              <a:rPr lang="he-IL">
                <a:solidFill>
                  <a:schemeClr val="tx2"/>
                </a:solidFill>
              </a:rPr>
              <a:t>לאחר זיהוי החיידק, הרופא מחליט איזו אנטיביוטיקה יש לתת לחולה על פי רגישות החיידק לאנטיביוטיקות השונות. הוא בוחר באנטיביוטיקה שהחיידק רגיש אליה במידה הרבה ביותר. </a:t>
            </a:r>
          </a:p>
          <a:p>
            <a:pPr eaLnBrk="1" hangingPunct="1"/>
            <a:r>
              <a:rPr lang="he-IL" u="sng">
                <a:solidFill>
                  <a:schemeClr val="tx2"/>
                </a:solidFill>
              </a:rPr>
              <a:t>בדיקת הרגישות נערכת בדרך הבאה</a:t>
            </a:r>
            <a:r>
              <a:rPr lang="he-IL">
                <a:solidFill>
                  <a:schemeClr val="tx2"/>
                </a:solidFill>
              </a:rPr>
              <a:t>: </a:t>
            </a:r>
          </a:p>
          <a:p>
            <a:pPr eaLnBrk="1" hangingPunct="1"/>
            <a:r>
              <a:rPr lang="he-IL">
                <a:solidFill>
                  <a:schemeClr val="tx2"/>
                </a:solidFill>
              </a:rPr>
              <a:t>עושים זריעת דשא של החיידק על צלחת פטרי, ומחכים כמה ימים עד </a:t>
            </a:r>
          </a:p>
          <a:p>
            <a:pPr eaLnBrk="1" hangingPunct="1"/>
            <a:r>
              <a:rPr lang="he-IL">
                <a:solidFill>
                  <a:schemeClr val="tx2"/>
                </a:solidFill>
              </a:rPr>
              <a:t>שמתקבל משטח רציף של מושבות חיידקים </a:t>
            </a:r>
            <a:r>
              <a:rPr lang="he-IL" u="sng">
                <a:solidFill>
                  <a:schemeClr val="tx2"/>
                </a:solidFill>
              </a:rPr>
              <a:t>על כל שטח הצלחת</a:t>
            </a:r>
            <a:r>
              <a:rPr lang="he-IL">
                <a:solidFill>
                  <a:schemeClr val="tx2"/>
                </a:solidFill>
              </a:rPr>
              <a:t>.</a:t>
            </a:r>
          </a:p>
          <a:p>
            <a:pPr eaLnBrk="1" hangingPunct="1"/>
            <a:endParaRPr lang="he-IL">
              <a:solidFill>
                <a:schemeClr val="tx2"/>
              </a:solidFill>
            </a:endParaRPr>
          </a:p>
          <a:p>
            <a:pPr eaLnBrk="1" hangingPunct="1"/>
            <a:r>
              <a:rPr lang="he-IL">
                <a:solidFill>
                  <a:schemeClr val="tx2"/>
                </a:solidFill>
              </a:rPr>
              <a:t>מניחים על הצלחת דסקיות נייר, שכל אחת מהן טבולה באנטיביוטיקה </a:t>
            </a:r>
          </a:p>
          <a:p>
            <a:pPr eaLnBrk="1" hangingPunct="1"/>
            <a:r>
              <a:rPr lang="he-IL">
                <a:solidFill>
                  <a:schemeClr val="tx2"/>
                </a:solidFill>
              </a:rPr>
              <a:t>מסוג אחר, ומחכים לראות את השפעת האנטיביוטיקה על החיידקים </a:t>
            </a:r>
          </a:p>
          <a:p>
            <a:pPr eaLnBrk="1" hangingPunct="1"/>
            <a:r>
              <a:rPr lang="he-IL">
                <a:solidFill>
                  <a:schemeClr val="tx2"/>
                </a:solidFill>
              </a:rPr>
              <a:t>שסביבה.</a:t>
            </a:r>
          </a:p>
          <a:p>
            <a:pPr eaLnBrk="1" hangingPunct="1"/>
            <a:endParaRPr lang="he-IL">
              <a:solidFill>
                <a:schemeClr val="tx2"/>
              </a:solidFill>
            </a:endParaRPr>
          </a:p>
          <a:p>
            <a:pPr eaLnBrk="1" hangingPunct="1"/>
            <a:r>
              <a:rPr lang="he-IL">
                <a:solidFill>
                  <a:schemeClr val="tx2"/>
                </a:solidFill>
              </a:rPr>
              <a:t>הסבירו את התוצאות שהתקבלו.</a:t>
            </a:r>
          </a:p>
          <a:p>
            <a:pPr eaLnBrk="1" hangingPunct="1"/>
            <a:r>
              <a:rPr lang="he-IL">
                <a:solidFill>
                  <a:schemeClr val="tx2"/>
                </a:solidFill>
              </a:rPr>
              <a:t>באיזו אנטיביוטיקה הייתם </a:t>
            </a:r>
          </a:p>
          <a:p>
            <a:pPr eaLnBrk="1" hangingPunct="1"/>
            <a:r>
              <a:rPr lang="he-IL">
                <a:solidFill>
                  <a:schemeClr val="tx2"/>
                </a:solidFill>
              </a:rPr>
              <a:t>משתמשים לטיפול בחולה</a:t>
            </a:r>
          </a:p>
          <a:p>
            <a:pPr eaLnBrk="1" hangingPunct="1"/>
            <a:r>
              <a:rPr lang="he-IL">
                <a:solidFill>
                  <a:schemeClr val="tx2"/>
                </a:solidFill>
              </a:rPr>
              <a:t>שהחיידק נלקח ממנו? נמקו.</a:t>
            </a:r>
          </a:p>
        </p:txBody>
      </p:sp>
      <p:grpSp>
        <p:nvGrpSpPr>
          <p:cNvPr id="136198" name="קבוצה 19"/>
          <p:cNvGrpSpPr>
            <a:grpSpLocks/>
          </p:cNvGrpSpPr>
          <p:nvPr/>
        </p:nvGrpSpPr>
        <p:grpSpPr bwMode="auto">
          <a:xfrm>
            <a:off x="1663700" y="3357563"/>
            <a:ext cx="4032250" cy="3635375"/>
            <a:chOff x="89813" y="2869474"/>
            <a:chExt cx="4277866" cy="3877401"/>
          </a:xfrm>
        </p:grpSpPr>
        <p:pic>
          <p:nvPicPr>
            <p:cNvPr id="1362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13" y="2869474"/>
              <a:ext cx="4277866" cy="38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9" name="מלבן 1"/>
            <p:cNvSpPr>
              <a:spLocks noChangeArrowheads="1"/>
            </p:cNvSpPr>
            <p:nvPr/>
          </p:nvSpPr>
          <p:spPr bwMode="auto">
            <a:xfrm>
              <a:off x="1585575" y="4837047"/>
              <a:ext cx="14189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chemeClr val="bg1"/>
                  </a:solidFill>
                </a:rPr>
                <a:t>משטח רציף של</a:t>
              </a:r>
            </a:p>
            <a:p>
              <a:r>
                <a:rPr lang="he-IL" sz="1400" b="1">
                  <a:solidFill>
                    <a:schemeClr val="bg1"/>
                  </a:solidFill>
                </a:rPr>
                <a:t> מושבות חיידקים</a:t>
              </a:r>
            </a:p>
          </p:txBody>
        </p:sp>
        <p:sp>
          <p:nvSpPr>
            <p:cNvPr id="136210" name="מלבן 10"/>
            <p:cNvSpPr>
              <a:spLocks noChangeArrowheads="1"/>
            </p:cNvSpPr>
            <p:nvPr/>
          </p:nvSpPr>
          <p:spPr bwMode="auto">
            <a:xfrm>
              <a:off x="1784117" y="3644954"/>
              <a:ext cx="1635358" cy="55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chemeClr val="bg1"/>
                  </a:solidFill>
                </a:rPr>
                <a:t>דסקית נייר טבולה </a:t>
              </a:r>
            </a:p>
            <a:p>
              <a:r>
                <a:rPr lang="he-IL" sz="1400" b="1">
                  <a:solidFill>
                    <a:schemeClr val="bg1"/>
                  </a:solidFill>
                </a:rPr>
                <a:t>   באנטיביוטיקה</a:t>
              </a:r>
            </a:p>
          </p:txBody>
        </p:sp>
        <p:cxnSp>
          <p:nvCxnSpPr>
            <p:cNvPr id="4" name="מחבר חץ ישר 3"/>
            <p:cNvCxnSpPr/>
            <p:nvPr/>
          </p:nvCxnSpPr>
          <p:spPr>
            <a:xfrm flipH="1" flipV="1">
              <a:off x="1679697" y="3861682"/>
              <a:ext cx="520418" cy="4571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a:off x="2339903" y="4149524"/>
              <a:ext cx="0" cy="287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pic>
        <p:nvPicPr>
          <p:cNvPr id="1361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1677988"/>
            <a:ext cx="17399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6200" name="קבוצה 18"/>
          <p:cNvGrpSpPr>
            <a:grpSpLocks/>
          </p:cNvGrpSpPr>
          <p:nvPr/>
        </p:nvGrpSpPr>
        <p:grpSpPr bwMode="auto">
          <a:xfrm>
            <a:off x="438150" y="3109913"/>
            <a:ext cx="1739900" cy="1495425"/>
            <a:chOff x="6083478" y="5145003"/>
            <a:chExt cx="1739246" cy="1495425"/>
          </a:xfrm>
        </p:grpSpPr>
        <p:pic>
          <p:nvPicPr>
            <p:cNvPr id="13620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3478" y="5145003"/>
              <a:ext cx="1739246"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אליפסה 17"/>
            <p:cNvSpPr/>
            <p:nvPr/>
          </p:nvSpPr>
          <p:spPr>
            <a:xfrm>
              <a:off x="6516703" y="5492665"/>
              <a:ext cx="107909" cy="1317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8" name="אליפסה 27"/>
            <p:cNvSpPr/>
            <p:nvPr/>
          </p:nvSpPr>
          <p:spPr>
            <a:xfrm>
              <a:off x="6846779" y="5656178"/>
              <a:ext cx="107909"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9" name="אליפסה 28"/>
            <p:cNvSpPr/>
            <p:nvPr/>
          </p:nvSpPr>
          <p:spPr>
            <a:xfrm>
              <a:off x="7308567" y="5854615"/>
              <a:ext cx="107909" cy="1317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0" name="אליפסה 29"/>
            <p:cNvSpPr/>
            <p:nvPr/>
          </p:nvSpPr>
          <p:spPr>
            <a:xfrm>
              <a:off x="6954688" y="6178465"/>
              <a:ext cx="107909" cy="1317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1" name="אליפסה 30"/>
            <p:cNvSpPr/>
            <p:nvPr/>
          </p:nvSpPr>
          <p:spPr>
            <a:xfrm>
              <a:off x="6300884" y="5986378"/>
              <a:ext cx="107909" cy="1317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36201" name="מלבן 1"/>
          <p:cNvSpPr>
            <a:spLocks noChangeArrowheads="1"/>
          </p:cNvSpPr>
          <p:nvPr/>
        </p:nvSpPr>
        <p:spPr bwMode="auto">
          <a:xfrm>
            <a:off x="1165225" y="6446838"/>
            <a:ext cx="9969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lnSpc>
                <a:spcPct val="115000"/>
              </a:lnSpc>
            </a:pPr>
            <a:r>
              <a:rPr lang="en-US" sz="800">
                <a:solidFill>
                  <a:srgbClr val="000000"/>
                </a:solidFill>
                <a:cs typeface="Calibri" pitchFamily="34" charset="0"/>
                <a:hlinkClick r:id="rId6"/>
              </a:rPr>
              <a:t>CDC/Don Stalons</a:t>
            </a:r>
            <a:endParaRPr lang="en-US" sz="32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6"/>
          <p:cNvSpPr txBox="1">
            <a:spLocks noGrp="1"/>
          </p:cNvSpPr>
          <p:nvPr/>
        </p:nvSpPr>
        <p:spPr bwMode="auto">
          <a:xfrm>
            <a:off x="-46038" y="6564313"/>
            <a:ext cx="441326"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BCE6F3E-A1F1-400F-AF2C-FD65AE015AA8}" type="slidenum">
              <a:rPr lang="he-IL" sz="1200">
                <a:solidFill>
                  <a:srgbClr val="A6A6A6"/>
                </a:solidFill>
              </a:rPr>
              <a:pPr algn="l" eaLnBrk="1" hangingPunct="1"/>
              <a:t>17</a:t>
            </a:fld>
            <a:endParaRPr lang="he-IL" sz="1200">
              <a:solidFill>
                <a:srgbClr val="A6A6A6"/>
              </a:solidFill>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7220"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תשובה</a:t>
            </a:r>
          </a:p>
        </p:txBody>
      </p:sp>
      <p:sp>
        <p:nvSpPr>
          <p:cNvPr id="137221" name="Text Box 7"/>
          <p:cNvSpPr txBox="1">
            <a:spLocks noChangeArrowheads="1"/>
          </p:cNvSpPr>
          <p:nvPr/>
        </p:nvSpPr>
        <p:spPr bwMode="auto">
          <a:xfrm>
            <a:off x="468313" y="682625"/>
            <a:ext cx="8135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4: </a:t>
            </a:r>
          </a:p>
        </p:txBody>
      </p:sp>
      <p:grpSp>
        <p:nvGrpSpPr>
          <p:cNvPr id="137222" name="קבוצה 4"/>
          <p:cNvGrpSpPr>
            <a:grpSpLocks/>
          </p:cNvGrpSpPr>
          <p:nvPr/>
        </p:nvGrpSpPr>
        <p:grpSpPr bwMode="auto">
          <a:xfrm>
            <a:off x="323850" y="1146175"/>
            <a:ext cx="8291513" cy="5418138"/>
            <a:chOff x="564250" y="1146906"/>
            <a:chExt cx="8291537" cy="5417407"/>
          </a:xfrm>
        </p:grpSpPr>
        <p:sp>
          <p:nvSpPr>
            <p:cNvPr id="137224" name="מלבן 1"/>
            <p:cNvSpPr>
              <a:spLocks noChangeArrowheads="1"/>
            </p:cNvSpPr>
            <p:nvPr/>
          </p:nvSpPr>
          <p:spPr bwMode="auto">
            <a:xfrm>
              <a:off x="2562571" y="3789040"/>
              <a:ext cx="9969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lnSpc>
                  <a:spcPct val="115000"/>
                </a:lnSpc>
              </a:pPr>
              <a:r>
                <a:rPr lang="en-US" sz="800">
                  <a:solidFill>
                    <a:srgbClr val="000000"/>
                  </a:solidFill>
                  <a:cs typeface="Calibri" pitchFamily="34" charset="0"/>
                  <a:hlinkClick r:id="rId3"/>
                </a:rPr>
                <a:t>CDC/Don Stalons</a:t>
              </a:r>
              <a:endParaRPr lang="en-US" sz="3200">
                <a:solidFill>
                  <a:srgbClr val="000000"/>
                </a:solidFill>
                <a:latin typeface="Calibri" pitchFamily="34" charset="0"/>
                <a:cs typeface="Calibri" pitchFamily="34" charset="0"/>
              </a:endParaRPr>
            </a:p>
          </p:txBody>
        </p:sp>
        <p:sp>
          <p:nvSpPr>
            <p:cNvPr id="22" name="Rectangle 12"/>
            <p:cNvSpPr/>
            <p:nvPr/>
          </p:nvSpPr>
          <p:spPr>
            <a:xfrm>
              <a:off x="564250" y="1146906"/>
              <a:ext cx="8291537" cy="541740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האנטיביוטיקה מתפשטת מן הדסקית אל קרקע המזון (בתהליך דיפוזיה) וגורמת למות החיידקים. במקום שהחיידקים מתים המצע נעשה שקוף ונוצרת הילה מסביב לדסקית. </a:t>
              </a:r>
            </a:p>
            <a:p>
              <a:pPr>
                <a:lnSpc>
                  <a:spcPct val="120000"/>
                </a:lnSpc>
                <a:defRPr/>
              </a:pPr>
              <a:r>
                <a:rPr lang="he-IL" dirty="0">
                  <a:solidFill>
                    <a:schemeClr val="tx1"/>
                  </a:solidFill>
                </a:rPr>
                <a:t>ככל שהחיידקים רגישים יותר לאנטיביוטיקה, כך קוטר ההילה גדול יותר.</a:t>
              </a:r>
            </a:p>
            <a:p>
              <a:pPr>
                <a:lnSpc>
                  <a:spcPct val="120000"/>
                </a:lnSpc>
                <a:defRPr/>
              </a:pPr>
              <a:r>
                <a:rPr lang="he-IL" dirty="0">
                  <a:solidFill>
                    <a:schemeClr val="tx1"/>
                  </a:solidFill>
                </a:rPr>
                <a:t>במקרה זה כדאי לבחור באנטיביוטיקה הזאת, לטיפול בחולה שהחיידק נלקח ממנו.</a:t>
              </a:r>
            </a:p>
            <a:p>
              <a:pPr>
                <a:lnSpc>
                  <a:spcPct val="120000"/>
                </a:lnSpc>
                <a:defRPr/>
              </a:pPr>
              <a:endParaRPr lang="he-IL" dirty="0">
                <a:solidFill>
                  <a:srgbClr val="000000"/>
                </a:solidFill>
              </a:endParaRPr>
            </a:p>
          </p:txBody>
        </p:sp>
        <p:grpSp>
          <p:nvGrpSpPr>
            <p:cNvPr id="137226" name="קבוצה 19"/>
            <p:cNvGrpSpPr>
              <a:grpSpLocks/>
            </p:cNvGrpSpPr>
            <p:nvPr/>
          </p:nvGrpSpPr>
          <p:grpSpPr bwMode="auto">
            <a:xfrm>
              <a:off x="2562571" y="2752248"/>
              <a:ext cx="4032250" cy="3635375"/>
              <a:chOff x="89813" y="2869474"/>
              <a:chExt cx="4277866" cy="3877401"/>
            </a:xfrm>
          </p:grpSpPr>
          <p:pic>
            <p:nvPicPr>
              <p:cNvPr id="13722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13" y="2869474"/>
                <a:ext cx="4277866" cy="38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9" name="מלבן 1"/>
              <p:cNvSpPr>
                <a:spLocks noChangeArrowheads="1"/>
              </p:cNvSpPr>
              <p:nvPr/>
            </p:nvSpPr>
            <p:spPr bwMode="auto">
              <a:xfrm>
                <a:off x="1585575" y="4837047"/>
                <a:ext cx="14189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FFFFFF"/>
                    </a:solidFill>
                  </a:rPr>
                  <a:t>משטח רציף של</a:t>
                </a:r>
              </a:p>
              <a:p>
                <a:r>
                  <a:rPr lang="he-IL" sz="1400" b="1">
                    <a:solidFill>
                      <a:srgbClr val="FFFFFF"/>
                    </a:solidFill>
                  </a:rPr>
                  <a:t> מושבות חיידקים</a:t>
                </a:r>
              </a:p>
            </p:txBody>
          </p:sp>
          <p:sp>
            <p:nvSpPr>
              <p:cNvPr id="137230" name="מלבן 10"/>
              <p:cNvSpPr>
                <a:spLocks noChangeArrowheads="1"/>
              </p:cNvSpPr>
              <p:nvPr/>
            </p:nvSpPr>
            <p:spPr bwMode="auto">
              <a:xfrm>
                <a:off x="1827769" y="3645024"/>
                <a:ext cx="1592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FFFFFF"/>
                    </a:solidFill>
                  </a:rPr>
                  <a:t>דיסקית נייר טבולה </a:t>
                </a:r>
              </a:p>
              <a:p>
                <a:r>
                  <a:rPr lang="he-IL" sz="1400" b="1">
                    <a:solidFill>
                      <a:srgbClr val="FFFFFF"/>
                    </a:solidFill>
                  </a:rPr>
                  <a:t>   באנטיביוטיקה</a:t>
                </a:r>
              </a:p>
            </p:txBody>
          </p:sp>
          <p:cxnSp>
            <p:nvCxnSpPr>
              <p:cNvPr id="4" name="מחבר חץ ישר 3"/>
              <p:cNvCxnSpPr/>
              <p:nvPr/>
            </p:nvCxnSpPr>
            <p:spPr>
              <a:xfrm flipH="1" flipV="1">
                <a:off x="1680071" y="3860913"/>
                <a:ext cx="520419" cy="4570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a:off x="2340279" y="4148716"/>
                <a:ext cx="0" cy="2878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3" name="מחבר חץ ישר 2"/>
            <p:cNvCxnSpPr/>
            <p:nvPr/>
          </p:nvCxnSpPr>
          <p:spPr>
            <a:xfrm flipH="1">
              <a:off x="3707509" y="2751652"/>
              <a:ext cx="1601793" cy="1846013"/>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137223" name="מלבן 1"/>
          <p:cNvSpPr>
            <a:spLocks noChangeArrowheads="1"/>
          </p:cNvSpPr>
          <p:nvPr/>
        </p:nvSpPr>
        <p:spPr bwMode="auto">
          <a:xfrm>
            <a:off x="3732213" y="6167438"/>
            <a:ext cx="9969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lnSpc>
                <a:spcPct val="115000"/>
              </a:lnSpc>
            </a:pPr>
            <a:r>
              <a:rPr lang="en-US" sz="800">
                <a:solidFill>
                  <a:srgbClr val="000000"/>
                </a:solidFill>
                <a:cs typeface="Calibri" pitchFamily="34" charset="0"/>
                <a:hlinkClick r:id="rId3"/>
              </a:rPr>
              <a:t>CDC/Don Stalons</a:t>
            </a:r>
            <a:endParaRPr lang="en-US" sz="32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223838" y="65246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7705D09-9B3C-493F-A4DA-040C325908FA}" type="slidenum">
              <a:rPr lang="he-IL" sz="1100" smtClean="0">
                <a:solidFill>
                  <a:prstClr val="white">
                    <a:lumMod val="75000"/>
                  </a:prstClr>
                </a:solidFill>
              </a:rPr>
              <a:pPr fontAlgn="base">
                <a:spcBef>
                  <a:spcPct val="0"/>
                </a:spcBef>
                <a:spcAft>
                  <a:spcPct val="0"/>
                </a:spcAft>
                <a:defRPr/>
              </a:pPr>
              <a:t>18</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תזכורת: שלבי הגידול של חיידקים</a:t>
            </a:r>
            <a:endParaRPr lang="he-IL" sz="1800" dirty="0" smtClean="0">
              <a:solidFill>
                <a:schemeClr val="accent6">
                  <a:lumMod val="50000"/>
                  <a:lumOff val="50000"/>
                </a:schemeClr>
              </a:solidFill>
            </a:endParaRPr>
          </a:p>
        </p:txBody>
      </p:sp>
      <p:sp>
        <p:nvSpPr>
          <p:cNvPr id="14" name="TextBox 13"/>
          <p:cNvSpPr txBox="1"/>
          <p:nvPr/>
        </p:nvSpPr>
        <p:spPr bwMode="auto">
          <a:xfrm>
            <a:off x="363538" y="439738"/>
            <a:ext cx="8183562"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השאלות הבאות מבוססות על השפעת הטיפול באנטיביוטיקה על עקום גידול של חיידקים.</a:t>
            </a:r>
          </a:p>
          <a:p>
            <a:pPr eaLnBrk="1" hangingPunct="1">
              <a:defRPr/>
            </a:pPr>
            <a:r>
              <a:rPr lang="he-IL" dirty="0" smtClean="0"/>
              <a:t>להלן תזכורת לשלבי הגידול של אוכלוסיית חיידקים:</a:t>
            </a:r>
          </a:p>
        </p:txBody>
      </p:sp>
      <p:pic>
        <p:nvPicPr>
          <p:cNvPr id="13824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8" y="1557338"/>
            <a:ext cx="7724775"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2450" y="688975"/>
            <a:ext cx="8183563" cy="61864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5: </a:t>
            </a:r>
            <a:r>
              <a:rPr lang="he-IL" dirty="0" smtClean="0">
                <a:solidFill>
                  <a:schemeClr val="tx2"/>
                </a:solidFill>
              </a:rPr>
              <a:t>בגרות תשנ"ה</a:t>
            </a:r>
          </a:p>
          <a:p>
            <a:pPr eaLnBrk="1" hangingPunct="1">
              <a:defRPr/>
            </a:pPr>
            <a:r>
              <a:rPr lang="he-IL" dirty="0" smtClean="0">
                <a:solidFill>
                  <a:schemeClr val="tx2"/>
                </a:solidFill>
              </a:rPr>
              <a:t>זה שנים נפוץ השימוש בחומר האנטיביוטי פנצילין. העקומים שלפניכם מתארים את השינויים החלים בשתי תרביות החיידקים, שלכל אחת מהן הוסף פנצילין במועד אחר.</a:t>
            </a:r>
          </a:p>
          <a:p>
            <a:pPr eaLnBrk="1" hangingPunct="1">
              <a:defRPr/>
            </a:pPr>
            <a:r>
              <a:rPr lang="he-IL" dirty="0" smtClean="0">
                <a:solidFill>
                  <a:schemeClr val="tx2"/>
                </a:solidFill>
              </a:rPr>
              <a:t>החיידקים גודלו בתמיסה היפוטונית. </a:t>
            </a:r>
          </a:p>
          <a:p>
            <a:pPr eaLnBrk="1" hangingPunct="1">
              <a:defRPr/>
            </a:pPr>
            <a:r>
              <a:rPr lang="he-IL" dirty="0" smtClean="0">
                <a:solidFill>
                  <a:schemeClr val="tx2"/>
                </a:solidFill>
              </a:rPr>
              <a:t>עקום א': הוספת פנצילין 4 שעות לאחר תחילת ההדגרה.</a:t>
            </a:r>
          </a:p>
          <a:p>
            <a:pPr eaLnBrk="1" hangingPunct="1">
              <a:defRPr/>
            </a:pPr>
            <a:r>
              <a:rPr lang="he-IL" dirty="0" smtClean="0">
                <a:solidFill>
                  <a:schemeClr val="tx2"/>
                </a:solidFill>
              </a:rPr>
              <a:t>עקום ב': הוספת פנצילין </a:t>
            </a:r>
            <a:r>
              <a:rPr lang="he-IL" dirty="0" err="1" smtClean="0">
                <a:solidFill>
                  <a:schemeClr val="tx2"/>
                </a:solidFill>
              </a:rPr>
              <a:t>12</a:t>
            </a:r>
            <a:r>
              <a:rPr lang="he-IL" dirty="0" smtClean="0">
                <a:solidFill>
                  <a:schemeClr val="tx2"/>
                </a:solidFill>
              </a:rPr>
              <a:t> שעות לאחר תחילת ההדגרה.</a:t>
            </a:r>
          </a:p>
          <a:p>
            <a:pPr eaLnBrk="1" hangingPunct="1">
              <a:defRPr/>
            </a:pPr>
            <a:endParaRPr lang="he-IL" dirty="0" smtClean="0">
              <a:solidFill>
                <a:schemeClr val="tx2"/>
              </a:solidFill>
            </a:endParaRPr>
          </a:p>
          <a:p>
            <a:pPr eaLnBrk="1" hangingPunct="1">
              <a:defRPr/>
            </a:pPr>
            <a:endParaRPr lang="he-IL" dirty="0" smtClean="0">
              <a:solidFill>
                <a:schemeClr val="tx2"/>
              </a:solidFill>
            </a:endParaRPr>
          </a:p>
          <a:p>
            <a:pPr eaLnBrk="1" hangingPunct="1">
              <a:defRPr/>
            </a:pPr>
            <a:endParaRPr lang="he-IL" dirty="0" smtClean="0">
              <a:solidFill>
                <a:srgbClr val="1D4C72"/>
              </a:solidFill>
            </a:endParaRPr>
          </a:p>
          <a:p>
            <a:pPr eaLnBrk="1" hangingPunct="1">
              <a:defRPr/>
            </a:pPr>
            <a:endParaRPr lang="he-IL" dirty="0" smtClean="0">
              <a:solidFill>
                <a:srgbClr val="1D4C72"/>
              </a:solidFill>
            </a:endParaRPr>
          </a:p>
          <a:p>
            <a:pPr eaLnBrk="1" hangingPunct="1">
              <a:defRPr/>
            </a:pPr>
            <a:endParaRPr lang="he-IL" dirty="0" smtClean="0">
              <a:solidFill>
                <a:srgbClr val="1D4C72"/>
              </a:solidFill>
            </a:endParaRPr>
          </a:p>
          <a:p>
            <a:pPr eaLnBrk="1" hangingPunct="1">
              <a:defRPr/>
            </a:pPr>
            <a:endParaRPr lang="he-IL" dirty="0" smtClean="0">
              <a:solidFill>
                <a:srgbClr val="1D4C72"/>
              </a:solidFill>
            </a:endParaRPr>
          </a:p>
          <a:p>
            <a:pPr eaLnBrk="1" hangingPunct="1">
              <a:defRPr/>
            </a:pPr>
            <a:endParaRPr lang="he-IL" dirty="0" smtClean="0">
              <a:solidFill>
                <a:srgbClr val="1D4C72"/>
              </a:solidFill>
            </a:endParaRPr>
          </a:p>
          <a:p>
            <a:pPr eaLnBrk="1" hangingPunct="1">
              <a:defRPr/>
            </a:pPr>
            <a:endParaRPr lang="he-IL" dirty="0" smtClean="0">
              <a:solidFill>
                <a:srgbClr val="1D4C72"/>
              </a:solidFill>
            </a:endParaRPr>
          </a:p>
          <a:p>
            <a:pPr eaLnBrk="1" hangingPunct="1">
              <a:defRPr/>
            </a:pPr>
            <a:endParaRPr lang="he-IL" dirty="0" smtClean="0">
              <a:solidFill>
                <a:srgbClr val="1D4C72"/>
              </a:solidFill>
            </a:endParaRPr>
          </a:p>
          <a:p>
            <a:pPr eaLnBrk="1" hangingPunct="1">
              <a:defRPr/>
            </a:pPr>
            <a:endParaRPr lang="he-IL" dirty="0" smtClean="0">
              <a:solidFill>
                <a:srgbClr val="1D4C72"/>
              </a:solidFill>
            </a:endParaRPr>
          </a:p>
          <a:p>
            <a:pPr eaLnBrk="1" hangingPunct="1">
              <a:defRPr/>
            </a:pPr>
            <a:endParaRPr lang="he-IL" dirty="0" smtClean="0">
              <a:solidFill>
                <a:srgbClr val="1D4C72"/>
              </a:solidFill>
            </a:endParaRPr>
          </a:p>
          <a:p>
            <a:pPr eaLnBrk="1" hangingPunct="1">
              <a:defRPr/>
            </a:pPr>
            <a:r>
              <a:rPr lang="he-IL" dirty="0" smtClean="0">
                <a:solidFill>
                  <a:srgbClr val="1D4C72"/>
                </a:solidFill>
              </a:rPr>
              <a:t>א. תארו את תוצאות הניסוי.</a:t>
            </a:r>
          </a:p>
          <a:p>
            <a:pPr eaLnBrk="1" hangingPunct="1">
              <a:defRPr/>
            </a:pPr>
            <a:r>
              <a:rPr lang="he-IL" dirty="0" smtClean="0">
                <a:solidFill>
                  <a:srgbClr val="1D4C72"/>
                </a:solidFill>
              </a:rPr>
              <a:t>ב. הסבירו מדוע בחר </a:t>
            </a:r>
            <a:r>
              <a:rPr lang="he-IL" dirty="0" smtClean="0">
                <a:solidFill>
                  <a:schemeClr val="tx2"/>
                </a:solidFill>
              </a:rPr>
              <a:t>החוקר להוסיף פניצילין כעבור 4 שעות וכעבור </a:t>
            </a:r>
            <a:r>
              <a:rPr lang="he-IL" dirty="0" err="1" smtClean="0">
                <a:solidFill>
                  <a:schemeClr val="tx2"/>
                </a:solidFill>
              </a:rPr>
              <a:t>12</a:t>
            </a:r>
            <a:r>
              <a:rPr lang="he-IL" dirty="0" smtClean="0">
                <a:solidFill>
                  <a:schemeClr val="tx2"/>
                </a:solidFill>
              </a:rPr>
              <a:t> שעות מתחילת הניסוי.</a:t>
            </a:r>
          </a:p>
          <a:p>
            <a:pPr eaLnBrk="1" hangingPunct="1">
              <a:defRPr/>
            </a:pPr>
            <a:r>
              <a:rPr lang="he-IL" dirty="0" smtClean="0">
                <a:solidFill>
                  <a:schemeClr val="tx2"/>
                </a:solidFill>
              </a:rPr>
              <a:t>ג. הסבירו את תוצאות הניסוי. בתשובתכם הסתמכו  </a:t>
            </a:r>
            <a:r>
              <a:rPr lang="he-IL" dirty="0" smtClean="0">
                <a:solidFill>
                  <a:srgbClr val="1D4C72"/>
                </a:solidFill>
              </a:rPr>
              <a:t>על מנגנון השפעת הפנצילין על </a:t>
            </a:r>
          </a:p>
          <a:p>
            <a:pPr eaLnBrk="1" hangingPunct="1">
              <a:defRPr/>
            </a:pPr>
            <a:r>
              <a:rPr lang="he-IL" dirty="0" smtClean="0">
                <a:solidFill>
                  <a:srgbClr val="1D4C72"/>
                </a:solidFill>
              </a:rPr>
              <a:t>   החיידקים.</a:t>
            </a:r>
          </a:p>
        </p:txBody>
      </p:sp>
      <p:sp>
        <p:nvSpPr>
          <p:cNvPr id="139267"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6DC38D5-227A-43CD-9D35-4704389B9505}" type="slidenum">
              <a:rPr lang="he-IL" sz="1200">
                <a:solidFill>
                  <a:srgbClr val="A6A6A6"/>
                </a:solidFill>
              </a:rPr>
              <a:pPr algn="l" eaLnBrk="1" hangingPunct="1"/>
              <a:t>19</a:t>
            </a:fld>
            <a:endParaRPr lang="he-IL" sz="1200">
              <a:solidFill>
                <a:srgbClr val="A6A6A6"/>
              </a:solidFill>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9269"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שאלה 5 סעיפים </a:t>
            </a:r>
            <a:r>
              <a:rPr lang="he-IL" sz="1800" b="1" noProof="1" smtClean="0">
                <a:solidFill>
                  <a:srgbClr val="FF6600"/>
                </a:solidFill>
              </a:rPr>
              <a:t>א'–ג':</a:t>
            </a:r>
          </a:p>
        </p:txBody>
      </p:sp>
      <p:grpSp>
        <p:nvGrpSpPr>
          <p:cNvPr id="139270" name="קבוצה 2"/>
          <p:cNvGrpSpPr>
            <a:grpSpLocks/>
          </p:cNvGrpSpPr>
          <p:nvPr/>
        </p:nvGrpSpPr>
        <p:grpSpPr bwMode="auto">
          <a:xfrm>
            <a:off x="1052513" y="2781300"/>
            <a:ext cx="5191125" cy="2578100"/>
            <a:chOff x="1052513" y="3030538"/>
            <a:chExt cx="5191125" cy="2578100"/>
          </a:xfrm>
        </p:grpSpPr>
        <p:grpSp>
          <p:nvGrpSpPr>
            <p:cNvPr id="139271" name="קבוצה 25"/>
            <p:cNvGrpSpPr>
              <a:grpSpLocks/>
            </p:cNvGrpSpPr>
            <p:nvPr/>
          </p:nvGrpSpPr>
          <p:grpSpPr bwMode="auto">
            <a:xfrm>
              <a:off x="1989138" y="3068638"/>
              <a:ext cx="4254500" cy="2540000"/>
              <a:chOff x="1988850" y="3068960"/>
              <a:chExt cx="4255530" cy="2540025"/>
            </a:xfrm>
          </p:grpSpPr>
          <p:sp>
            <p:nvSpPr>
              <p:cNvPr id="139275" name="מלבן 11"/>
              <p:cNvSpPr>
                <a:spLocks noChangeArrowheads="1"/>
              </p:cNvSpPr>
              <p:nvPr/>
            </p:nvSpPr>
            <p:spPr bwMode="auto">
              <a:xfrm>
                <a:off x="2195736" y="4941168"/>
                <a:ext cx="3650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a:t>24        20         16        12         8           4          0  </a:t>
                </a:r>
                <a:r>
                  <a:rPr lang="he-IL"/>
                  <a:t> </a:t>
                </a:r>
              </a:p>
            </p:txBody>
          </p:sp>
          <p:pic>
            <p:nvPicPr>
              <p:cNvPr id="1392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850" y="3161134"/>
                <a:ext cx="5905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מחבר חץ ישר 3"/>
              <p:cNvCxnSpPr/>
              <p:nvPr/>
            </p:nvCxnSpPr>
            <p:spPr>
              <a:xfrm>
                <a:off x="2403287" y="5013667"/>
                <a:ext cx="3609262" cy="14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flipV="1">
                <a:off x="2423930" y="3213424"/>
                <a:ext cx="0" cy="18002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צורה חופשית 9"/>
              <p:cNvSpPr/>
              <p:nvPr/>
            </p:nvSpPr>
            <p:spPr>
              <a:xfrm>
                <a:off x="2423930" y="3661104"/>
                <a:ext cx="3183708" cy="1338275"/>
              </a:xfrm>
              <a:custGeom>
                <a:avLst/>
                <a:gdLst>
                  <a:gd name="connsiteX0" fmla="*/ 0 w 3185160"/>
                  <a:gd name="connsiteY0" fmla="*/ 1338297 h 1338297"/>
                  <a:gd name="connsiteX1" fmla="*/ 289560 w 3185160"/>
                  <a:gd name="connsiteY1" fmla="*/ 942057 h 1338297"/>
                  <a:gd name="connsiteX2" fmla="*/ 822960 w 3185160"/>
                  <a:gd name="connsiteY2" fmla="*/ 256257 h 1338297"/>
                  <a:gd name="connsiteX3" fmla="*/ 1264920 w 3185160"/>
                  <a:gd name="connsiteY3" fmla="*/ 42897 h 1338297"/>
                  <a:gd name="connsiteX4" fmla="*/ 1813560 w 3185160"/>
                  <a:gd name="connsiteY4" fmla="*/ 12417 h 1338297"/>
                  <a:gd name="connsiteX5" fmla="*/ 2286000 w 3185160"/>
                  <a:gd name="connsiteY5" fmla="*/ 195297 h 1338297"/>
                  <a:gd name="connsiteX6" fmla="*/ 2682240 w 3185160"/>
                  <a:gd name="connsiteY6" fmla="*/ 545817 h 1338297"/>
                  <a:gd name="connsiteX7" fmla="*/ 3185160 w 3185160"/>
                  <a:gd name="connsiteY7" fmla="*/ 835377 h 13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5160" h="1338297">
                    <a:moveTo>
                      <a:pt x="0" y="1338297"/>
                    </a:moveTo>
                    <a:cubicBezTo>
                      <a:pt x="76200" y="1230347"/>
                      <a:pt x="152400" y="1122397"/>
                      <a:pt x="289560" y="942057"/>
                    </a:cubicBezTo>
                    <a:cubicBezTo>
                      <a:pt x="426720" y="761717"/>
                      <a:pt x="660400" y="406117"/>
                      <a:pt x="822960" y="256257"/>
                    </a:cubicBezTo>
                    <a:cubicBezTo>
                      <a:pt x="985520" y="106397"/>
                      <a:pt x="1099820" y="83537"/>
                      <a:pt x="1264920" y="42897"/>
                    </a:cubicBezTo>
                    <a:cubicBezTo>
                      <a:pt x="1430020" y="2257"/>
                      <a:pt x="1643380" y="-12983"/>
                      <a:pt x="1813560" y="12417"/>
                    </a:cubicBezTo>
                    <a:cubicBezTo>
                      <a:pt x="1983740" y="37817"/>
                      <a:pt x="2141220" y="106397"/>
                      <a:pt x="2286000" y="195297"/>
                    </a:cubicBezTo>
                    <a:cubicBezTo>
                      <a:pt x="2430780" y="284197"/>
                      <a:pt x="2532380" y="439137"/>
                      <a:pt x="2682240" y="545817"/>
                    </a:cubicBezTo>
                    <a:cubicBezTo>
                      <a:pt x="2832100" y="652497"/>
                      <a:pt x="3008630" y="743937"/>
                      <a:pt x="3185160" y="83537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1" name="צורה חופשית 10"/>
              <p:cNvSpPr/>
              <p:nvPr/>
            </p:nvSpPr>
            <p:spPr>
              <a:xfrm>
                <a:off x="2463627" y="4267535"/>
                <a:ext cx="3155127" cy="777883"/>
              </a:xfrm>
              <a:custGeom>
                <a:avLst/>
                <a:gdLst>
                  <a:gd name="connsiteX0" fmla="*/ 0 w 3108960"/>
                  <a:gd name="connsiteY0" fmla="*/ 736017 h 778914"/>
                  <a:gd name="connsiteX1" fmla="*/ 274320 w 3108960"/>
                  <a:gd name="connsiteY1" fmla="*/ 461697 h 778914"/>
                  <a:gd name="connsiteX2" fmla="*/ 426720 w 3108960"/>
                  <a:gd name="connsiteY2" fmla="*/ 111177 h 778914"/>
                  <a:gd name="connsiteX3" fmla="*/ 533400 w 3108960"/>
                  <a:gd name="connsiteY3" fmla="*/ 4497 h 778914"/>
                  <a:gd name="connsiteX4" fmla="*/ 716280 w 3108960"/>
                  <a:gd name="connsiteY4" fmla="*/ 233097 h 778914"/>
                  <a:gd name="connsiteX5" fmla="*/ 1127760 w 3108960"/>
                  <a:gd name="connsiteY5" fmla="*/ 598857 h 778914"/>
                  <a:gd name="connsiteX6" fmla="*/ 1737360 w 3108960"/>
                  <a:gd name="connsiteY6" fmla="*/ 766497 h 778914"/>
                  <a:gd name="connsiteX7" fmla="*/ 2682240 w 3108960"/>
                  <a:gd name="connsiteY7" fmla="*/ 766497 h 778914"/>
                  <a:gd name="connsiteX8" fmla="*/ 3108960 w 3108960"/>
                  <a:gd name="connsiteY8" fmla="*/ 766497 h 778914"/>
                  <a:gd name="connsiteX0" fmla="*/ 0 w 3108960"/>
                  <a:gd name="connsiteY0" fmla="*/ 735738 h 778635"/>
                  <a:gd name="connsiteX1" fmla="*/ 212327 w 3108960"/>
                  <a:gd name="connsiteY1" fmla="*/ 430422 h 778635"/>
                  <a:gd name="connsiteX2" fmla="*/ 426720 w 3108960"/>
                  <a:gd name="connsiteY2" fmla="*/ 110898 h 778635"/>
                  <a:gd name="connsiteX3" fmla="*/ 533400 w 3108960"/>
                  <a:gd name="connsiteY3" fmla="*/ 4218 h 778635"/>
                  <a:gd name="connsiteX4" fmla="*/ 716280 w 3108960"/>
                  <a:gd name="connsiteY4" fmla="*/ 232818 h 778635"/>
                  <a:gd name="connsiteX5" fmla="*/ 1127760 w 3108960"/>
                  <a:gd name="connsiteY5" fmla="*/ 598578 h 778635"/>
                  <a:gd name="connsiteX6" fmla="*/ 1737360 w 3108960"/>
                  <a:gd name="connsiteY6" fmla="*/ 766218 h 778635"/>
                  <a:gd name="connsiteX7" fmla="*/ 2682240 w 3108960"/>
                  <a:gd name="connsiteY7" fmla="*/ 766218 h 778635"/>
                  <a:gd name="connsiteX8" fmla="*/ 3108960 w 3108960"/>
                  <a:gd name="connsiteY8" fmla="*/ 766218 h 778635"/>
                  <a:gd name="connsiteX0" fmla="*/ 0 w 3155455"/>
                  <a:gd name="connsiteY0" fmla="*/ 735738 h 778635"/>
                  <a:gd name="connsiteX1" fmla="*/ 258822 w 3155455"/>
                  <a:gd name="connsiteY1" fmla="*/ 430422 h 778635"/>
                  <a:gd name="connsiteX2" fmla="*/ 473215 w 3155455"/>
                  <a:gd name="connsiteY2" fmla="*/ 110898 h 778635"/>
                  <a:gd name="connsiteX3" fmla="*/ 579895 w 3155455"/>
                  <a:gd name="connsiteY3" fmla="*/ 4218 h 778635"/>
                  <a:gd name="connsiteX4" fmla="*/ 762775 w 3155455"/>
                  <a:gd name="connsiteY4" fmla="*/ 232818 h 778635"/>
                  <a:gd name="connsiteX5" fmla="*/ 1174255 w 3155455"/>
                  <a:gd name="connsiteY5" fmla="*/ 598578 h 778635"/>
                  <a:gd name="connsiteX6" fmla="*/ 1783855 w 3155455"/>
                  <a:gd name="connsiteY6" fmla="*/ 766218 h 778635"/>
                  <a:gd name="connsiteX7" fmla="*/ 2728735 w 3155455"/>
                  <a:gd name="connsiteY7" fmla="*/ 766218 h 778635"/>
                  <a:gd name="connsiteX8" fmla="*/ 3155455 w 3155455"/>
                  <a:gd name="connsiteY8" fmla="*/ 766218 h 77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455" h="778635">
                    <a:moveTo>
                      <a:pt x="0" y="735738"/>
                    </a:moveTo>
                    <a:cubicBezTo>
                      <a:pt x="101600" y="650648"/>
                      <a:pt x="179953" y="534562"/>
                      <a:pt x="258822" y="430422"/>
                    </a:cubicBezTo>
                    <a:cubicBezTo>
                      <a:pt x="337691" y="326282"/>
                      <a:pt x="419703" y="181932"/>
                      <a:pt x="473215" y="110898"/>
                    </a:cubicBezTo>
                    <a:cubicBezTo>
                      <a:pt x="526727" y="39864"/>
                      <a:pt x="531635" y="-16102"/>
                      <a:pt x="579895" y="4218"/>
                    </a:cubicBezTo>
                    <a:cubicBezTo>
                      <a:pt x="628155" y="24538"/>
                      <a:pt x="663715" y="133758"/>
                      <a:pt x="762775" y="232818"/>
                    </a:cubicBezTo>
                    <a:cubicBezTo>
                      <a:pt x="861835" y="331878"/>
                      <a:pt x="1004075" y="509678"/>
                      <a:pt x="1174255" y="598578"/>
                    </a:cubicBezTo>
                    <a:cubicBezTo>
                      <a:pt x="1344435" y="687478"/>
                      <a:pt x="1524775" y="738278"/>
                      <a:pt x="1783855" y="766218"/>
                    </a:cubicBezTo>
                    <a:cubicBezTo>
                      <a:pt x="2042935" y="794158"/>
                      <a:pt x="2728735" y="766218"/>
                      <a:pt x="2728735" y="766218"/>
                    </a:cubicBezTo>
                    <a:lnTo>
                      <a:pt x="3155455" y="766218"/>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39281" name="מלבן 20"/>
              <p:cNvSpPr>
                <a:spLocks noChangeArrowheads="1"/>
              </p:cNvSpPr>
              <p:nvPr/>
            </p:nvSpPr>
            <p:spPr bwMode="auto">
              <a:xfrm>
                <a:off x="4499992" y="5301208"/>
                <a:ext cx="17443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1D4C72"/>
                    </a:solidFill>
                  </a:rPr>
                  <a:t>זמן ההדגרה (בשעות)</a:t>
                </a:r>
                <a:endParaRPr lang="he-IL" sz="1400" b="1"/>
              </a:p>
            </p:txBody>
          </p:sp>
          <p:sp>
            <p:nvSpPr>
              <p:cNvPr id="139282" name="מלבן 21"/>
              <p:cNvSpPr>
                <a:spLocks noChangeArrowheads="1"/>
              </p:cNvSpPr>
              <p:nvPr/>
            </p:nvSpPr>
            <p:spPr bwMode="auto">
              <a:xfrm>
                <a:off x="3407473" y="3068960"/>
                <a:ext cx="1236535" cy="30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1D4C72"/>
                    </a:solidFill>
                  </a:rPr>
                  <a:t>הוספת פנצילין</a:t>
                </a:r>
                <a:endParaRPr lang="he-IL" sz="1400" b="1"/>
              </a:p>
            </p:txBody>
          </p:sp>
          <p:sp>
            <p:nvSpPr>
              <p:cNvPr id="139283" name="מלבן 22"/>
              <p:cNvSpPr>
                <a:spLocks noChangeArrowheads="1"/>
              </p:cNvSpPr>
              <p:nvPr/>
            </p:nvSpPr>
            <p:spPr bwMode="auto">
              <a:xfrm>
                <a:off x="2688583" y="4489956"/>
                <a:ext cx="731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1D4C72"/>
                    </a:solidFill>
                  </a:rPr>
                  <a:t>הוספת </a:t>
                </a:r>
              </a:p>
              <a:p>
                <a:r>
                  <a:rPr lang="he-IL" sz="1400" b="1">
                    <a:solidFill>
                      <a:srgbClr val="1D4C72"/>
                    </a:solidFill>
                  </a:rPr>
                  <a:t>פנצילין</a:t>
                </a:r>
                <a:endParaRPr lang="he-IL" sz="1400" b="1"/>
              </a:p>
            </p:txBody>
          </p:sp>
          <p:cxnSp>
            <p:nvCxnSpPr>
              <p:cNvPr id="20" name="מחבר חץ ישר 19"/>
              <p:cNvCxnSpPr/>
              <p:nvPr/>
            </p:nvCxnSpPr>
            <p:spPr>
              <a:xfrm>
                <a:off x="4041984" y="3292800"/>
                <a:ext cx="0" cy="368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a:stCxn id="139283" idx="0"/>
              </p:cNvCxnSpPr>
              <p:nvPr/>
            </p:nvCxnSpPr>
            <p:spPr>
              <a:xfrm flipH="1" flipV="1">
                <a:off x="3032090" y="4305635"/>
                <a:ext cx="22230" cy="184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9272" name="מלבן 14"/>
            <p:cNvSpPr>
              <a:spLocks noChangeArrowheads="1"/>
            </p:cNvSpPr>
            <p:nvPr/>
          </p:nvSpPr>
          <p:spPr bwMode="auto">
            <a:xfrm>
              <a:off x="1052513" y="3030538"/>
              <a:ext cx="1306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1D4C72"/>
                  </a:solidFill>
                </a:rPr>
                <a:t>      מספר </a:t>
              </a:r>
            </a:p>
            <a:p>
              <a:r>
                <a:rPr lang="he-IL" sz="1400" b="1">
                  <a:solidFill>
                    <a:srgbClr val="1D4C72"/>
                  </a:solidFill>
                </a:rPr>
                <a:t>החיידקים במ"ל</a:t>
              </a:r>
              <a:endParaRPr lang="he-IL" sz="1400" b="1"/>
            </a:p>
          </p:txBody>
        </p:sp>
        <p:sp>
          <p:nvSpPr>
            <p:cNvPr id="139273" name="מלבן 1"/>
            <p:cNvSpPr>
              <a:spLocks noChangeArrowheads="1"/>
            </p:cNvSpPr>
            <p:nvPr/>
          </p:nvSpPr>
          <p:spPr bwMode="auto">
            <a:xfrm>
              <a:off x="5056831" y="3933056"/>
              <a:ext cx="7393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FF0000"/>
                  </a:solidFill>
                </a:rPr>
                <a:t>עקום ב'</a:t>
              </a:r>
              <a:endParaRPr lang="he-IL">
                <a:solidFill>
                  <a:srgbClr val="FF0000"/>
                </a:solidFill>
              </a:endParaRPr>
            </a:p>
          </p:txBody>
        </p:sp>
        <p:sp>
          <p:nvSpPr>
            <p:cNvPr id="139274" name="מלבן 20"/>
            <p:cNvSpPr>
              <a:spLocks noChangeArrowheads="1"/>
            </p:cNvSpPr>
            <p:nvPr/>
          </p:nvSpPr>
          <p:spPr bwMode="auto">
            <a:xfrm>
              <a:off x="3276276" y="4329906"/>
              <a:ext cx="7393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chemeClr val="tx2"/>
                  </a:solidFill>
                </a:rPr>
                <a:t>עקום א'</a:t>
              </a:r>
              <a:endParaRPr lang="he-IL">
                <a:solidFill>
                  <a:schemeClr val="tx2"/>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476250"/>
            <a:ext cx="8183562"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המלחמה</a:t>
            </a:r>
            <a:r>
              <a:rPr lang="he-IL" dirty="0" smtClean="0"/>
              <a:t> במיקרואורגניזמים </a:t>
            </a:r>
            <a:r>
              <a:rPr lang="he-IL" dirty="0" smtClean="0">
                <a:solidFill>
                  <a:prstClr val="black"/>
                </a:solidFill>
              </a:rPr>
              <a:t>הגורמים למחלות מתנהלת בשלוש רמות:</a:t>
            </a:r>
            <a:endParaRPr lang="he-IL" dirty="0" smtClean="0">
              <a:solidFill>
                <a:srgbClr val="1D4C72"/>
              </a:solidFill>
            </a:endParaRPr>
          </a:p>
        </p:txBody>
      </p:sp>
      <p:sp>
        <p:nvSpPr>
          <p:cNvPr id="121859" name="Slide Number Placeholder 6"/>
          <p:cNvSpPr txBox="1">
            <a:spLocks noGrp="1"/>
          </p:cNvSpPr>
          <p:nvPr/>
        </p:nvSpPr>
        <p:spPr bwMode="auto">
          <a:xfrm>
            <a:off x="193675" y="6503988"/>
            <a:ext cx="428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26CEB853-AC40-490E-AA75-17CD3EB8FF3C}" type="slidenum">
              <a:rPr lang="he-IL" sz="1200">
                <a:solidFill>
                  <a:srgbClr val="A6A6A6"/>
                </a:solidFill>
              </a:rPr>
              <a:pPr algn="l" eaLnBrk="1" hangingPunct="1"/>
              <a:t>2</a:t>
            </a:fld>
            <a:endParaRPr lang="he-IL" sz="1200">
              <a:solidFill>
                <a:srgbClr val="A6A6A6"/>
              </a:solidFill>
            </a:endParaRPr>
          </a:p>
        </p:txBody>
      </p:sp>
      <p:sp>
        <p:nvSpPr>
          <p:cNvPr id="9"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1861" name="כותרת 6"/>
          <p:cNvSpPr>
            <a:spLocks noGrp="1"/>
          </p:cNvSpPr>
          <p:nvPr>
            <p:ph type="title" idx="4294967295"/>
          </p:nvPr>
        </p:nvSpPr>
        <p:spPr bwMode="auto">
          <a:xfrm>
            <a:off x="357188"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דרכים למניעת מחלות וריפויין</a:t>
            </a:r>
          </a:p>
        </p:txBody>
      </p:sp>
      <p:sp>
        <p:nvSpPr>
          <p:cNvPr id="12" name="TextBox 11"/>
          <p:cNvSpPr txBox="1"/>
          <p:nvPr/>
        </p:nvSpPr>
        <p:spPr>
          <a:xfrm>
            <a:off x="684213" y="4775200"/>
            <a:ext cx="3154362" cy="1200150"/>
          </a:xfrm>
          <a:prstGeom prst="rect">
            <a:avLst/>
          </a:prstGeom>
          <a:noFill/>
          <a:ln w="3175">
            <a:solidFill>
              <a:schemeClr val="tx1"/>
            </a:solid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FF6600"/>
                </a:solidFill>
              </a:rPr>
              <a:t>ריפוי מחלות</a:t>
            </a:r>
          </a:p>
          <a:p>
            <a:pPr eaLnBrk="1" hangingPunct="1">
              <a:defRPr/>
            </a:pPr>
            <a:r>
              <a:rPr lang="he-IL" dirty="0" smtClean="0">
                <a:solidFill>
                  <a:prstClr val="black"/>
                </a:solidFill>
              </a:rPr>
              <a:t>מתן </a:t>
            </a:r>
            <a:r>
              <a:rPr lang="he-IL" dirty="0" smtClean="0">
                <a:solidFill>
                  <a:srgbClr val="FF6600"/>
                </a:solidFill>
              </a:rPr>
              <a:t>תרופות (כגון אנטיביוטיקה)</a:t>
            </a:r>
            <a:r>
              <a:rPr lang="he-IL" dirty="0" smtClean="0">
                <a:solidFill>
                  <a:prstClr val="black"/>
                </a:solidFill>
              </a:rPr>
              <a:t> לבני אדם החולים במחלה.</a:t>
            </a:r>
          </a:p>
          <a:p>
            <a:pPr eaLnBrk="1" hangingPunct="1">
              <a:defRPr/>
            </a:pPr>
            <a:r>
              <a:rPr lang="he-IL" b="1" u="sng" dirty="0" smtClean="0">
                <a:solidFill>
                  <a:prstClr val="black"/>
                </a:solidFill>
              </a:rPr>
              <a:t>בנושא זה נדון במצגת</a:t>
            </a:r>
            <a:r>
              <a:rPr lang="he-IL" b="1" u="sng" dirty="0">
                <a:solidFill>
                  <a:prstClr val="black"/>
                </a:solidFill>
              </a:rPr>
              <a:t> </a:t>
            </a:r>
            <a:r>
              <a:rPr lang="he-IL" b="1" u="sng" dirty="0" smtClean="0">
                <a:solidFill>
                  <a:prstClr val="black"/>
                </a:solidFill>
              </a:rPr>
              <a:t>זו</a:t>
            </a:r>
            <a:r>
              <a:rPr lang="he-IL" b="1" dirty="0" smtClean="0">
                <a:solidFill>
                  <a:prstClr val="black"/>
                </a:solidFill>
              </a:rPr>
              <a:t>. </a:t>
            </a:r>
          </a:p>
        </p:txBody>
      </p:sp>
      <p:sp>
        <p:nvSpPr>
          <p:cNvPr id="15" name="TextBox 14"/>
          <p:cNvSpPr txBox="1"/>
          <p:nvPr/>
        </p:nvSpPr>
        <p:spPr>
          <a:xfrm>
            <a:off x="5094288" y="1404938"/>
            <a:ext cx="3783012" cy="42465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FF6600"/>
                </a:solidFill>
              </a:rPr>
              <a:t>מניעת מגע עם מיקרואורגניזמים </a:t>
            </a:r>
          </a:p>
          <a:p>
            <a:pPr eaLnBrk="1" hangingPunct="1">
              <a:defRPr/>
            </a:pPr>
            <a:r>
              <a:rPr lang="he-IL" b="1" dirty="0" smtClean="0">
                <a:solidFill>
                  <a:srgbClr val="FF6600"/>
                </a:solidFill>
              </a:rPr>
              <a:t>גורמי המחלות</a:t>
            </a:r>
          </a:p>
          <a:p>
            <a:pPr eaLnBrk="1" hangingPunct="1">
              <a:defRPr/>
            </a:pPr>
            <a:r>
              <a:rPr lang="he-IL" dirty="0" smtClean="0">
                <a:solidFill>
                  <a:prstClr val="black"/>
                </a:solidFill>
              </a:rPr>
              <a:t>מניעת המגע עם מיקרואורגניזמים גורמי </a:t>
            </a:r>
            <a:r>
              <a:rPr lang="he-IL" dirty="0" smtClean="0"/>
              <a:t>מחלות בעזרת שמירה על היגיינה ותנאי תברואה </a:t>
            </a:r>
            <a:r>
              <a:rPr lang="he-IL" dirty="0" smtClean="0">
                <a:solidFill>
                  <a:prstClr val="black"/>
                </a:solidFill>
              </a:rPr>
              <a:t>טובים:</a:t>
            </a:r>
          </a:p>
          <a:p>
            <a:pPr eaLnBrk="1" hangingPunct="1">
              <a:defRPr/>
            </a:pPr>
            <a:r>
              <a:rPr lang="he-IL" dirty="0" smtClean="0">
                <a:solidFill>
                  <a:srgbClr val="FF6600"/>
                </a:solidFill>
              </a:rPr>
              <a:t>הדברה, מניעת זיהום המזון ומקורות המים, חיטוי קרקע</a:t>
            </a:r>
            <a:r>
              <a:rPr lang="he-IL" dirty="0">
                <a:solidFill>
                  <a:prstClr val="black"/>
                </a:solidFill>
              </a:rPr>
              <a:t>.</a:t>
            </a:r>
            <a:r>
              <a:rPr lang="he-IL" dirty="0" smtClean="0">
                <a:solidFill>
                  <a:prstClr val="black"/>
                </a:solidFill>
              </a:rPr>
              <a:t> </a:t>
            </a:r>
          </a:p>
          <a:p>
            <a:pPr eaLnBrk="1" hangingPunct="1">
              <a:defRPr/>
            </a:pPr>
            <a:r>
              <a:rPr lang="he-IL" dirty="0" smtClean="0">
                <a:solidFill>
                  <a:prstClr val="black"/>
                </a:solidFill>
              </a:rPr>
              <a:t>בנושא זה נעסוק במצגת: מניעת התפתחות מיקרואורגניזמים.</a:t>
            </a:r>
          </a:p>
          <a:p>
            <a:pPr eaLnBrk="1" hangingPunct="1">
              <a:defRPr/>
            </a:pPr>
            <a:endParaRPr lang="he-IL" dirty="0">
              <a:solidFill>
                <a:srgbClr val="1D4C72"/>
              </a:solidFill>
            </a:endParaRPr>
          </a:p>
          <a:p>
            <a:pPr eaLnBrk="1" hangingPunct="1">
              <a:defRPr/>
            </a:pPr>
            <a:r>
              <a:rPr lang="he-IL" b="1" dirty="0" smtClean="0">
                <a:solidFill>
                  <a:srgbClr val="FF6600"/>
                </a:solidFill>
              </a:rPr>
              <a:t>מתן חיסון פעיל</a:t>
            </a:r>
          </a:p>
          <a:p>
            <a:pPr eaLnBrk="1" hangingPunct="1">
              <a:defRPr/>
            </a:pPr>
            <a:r>
              <a:rPr lang="he-IL" dirty="0" smtClean="0">
                <a:solidFill>
                  <a:prstClr val="black"/>
                </a:solidFill>
              </a:rPr>
              <a:t>נושא זה מוזכר </a:t>
            </a:r>
            <a:r>
              <a:rPr lang="he-IL" dirty="0" smtClean="0"/>
              <a:t>במצגת "מיקרואורגניזמים בשירות האדם: חלק ג", בקשר </a:t>
            </a:r>
            <a:r>
              <a:rPr lang="he-IL" dirty="0" smtClean="0">
                <a:solidFill>
                  <a:prstClr val="black"/>
                </a:solidFill>
              </a:rPr>
              <a:t>להכנת תרכיבי חיסון.</a:t>
            </a:r>
            <a:endParaRPr lang="he-IL" dirty="0">
              <a:solidFill>
                <a:srgbClr val="1D4C72"/>
              </a:solidFill>
            </a:endParaRPr>
          </a:p>
          <a:p>
            <a:pPr eaLnBrk="1" hangingPunct="1">
              <a:defRPr/>
            </a:pPr>
            <a:endParaRPr lang="he-IL" u="sng" dirty="0" smtClean="0">
              <a:solidFill>
                <a:srgbClr val="1D4C72"/>
              </a:solidFill>
            </a:endParaRPr>
          </a:p>
        </p:txBody>
      </p:sp>
      <p:sp>
        <p:nvSpPr>
          <p:cNvPr id="2" name="מלבן 1"/>
          <p:cNvSpPr/>
          <p:nvPr/>
        </p:nvSpPr>
        <p:spPr>
          <a:xfrm>
            <a:off x="6450013" y="979488"/>
            <a:ext cx="2282825" cy="368300"/>
          </a:xfrm>
          <a:prstGeom prst="rect">
            <a:avLst/>
          </a:prstGeom>
        </p:spPr>
        <p:txBody>
          <a:bodyPr wrap="none">
            <a:spAutoFit/>
          </a:bodyPr>
          <a:lstStyle/>
          <a:p>
            <a:pPr>
              <a:defRPr/>
            </a:pPr>
            <a:r>
              <a:rPr lang="he-IL" b="1" dirty="0">
                <a:solidFill>
                  <a:schemeClr val="accent3"/>
                </a:solidFill>
              </a:rPr>
              <a:t>מניעת המחלה בעזרת:</a:t>
            </a:r>
          </a:p>
        </p:txBody>
      </p:sp>
      <p:sp>
        <p:nvSpPr>
          <p:cNvPr id="3" name="מלבן 2"/>
          <p:cNvSpPr/>
          <p:nvPr/>
        </p:nvSpPr>
        <p:spPr>
          <a:xfrm>
            <a:off x="5094288" y="1404938"/>
            <a:ext cx="3783012" cy="260032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3" name="מלבן 12"/>
          <p:cNvSpPr/>
          <p:nvPr/>
        </p:nvSpPr>
        <p:spPr>
          <a:xfrm>
            <a:off x="5094288" y="4157663"/>
            <a:ext cx="3783012" cy="13001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nvGrpSpPr>
          <p:cNvPr id="121867" name="קבוצה 3"/>
          <p:cNvGrpSpPr>
            <a:grpSpLocks/>
          </p:cNvGrpSpPr>
          <p:nvPr/>
        </p:nvGrpSpPr>
        <p:grpSpPr bwMode="auto">
          <a:xfrm>
            <a:off x="884238" y="1147763"/>
            <a:ext cx="3546475" cy="3335337"/>
            <a:chOff x="884238" y="1147763"/>
            <a:chExt cx="3546475" cy="3335337"/>
          </a:xfrm>
        </p:grpSpPr>
        <p:pic>
          <p:nvPicPr>
            <p:cNvPr id="1218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1147763"/>
              <a:ext cx="3544888"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9" name="מלבן 3"/>
            <p:cNvSpPr>
              <a:spLocks noChangeArrowheads="1"/>
            </p:cNvSpPr>
            <p:nvPr/>
          </p:nvSpPr>
          <p:spPr bwMode="auto">
            <a:xfrm>
              <a:off x="884238" y="4221163"/>
              <a:ext cx="19589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latin typeface="Calibri" pitchFamily="34" charset="0"/>
                  <a:cs typeface="Calibri" pitchFamily="34" charset="0"/>
                </a:rPr>
                <a:t>Photo: Theodore W Lee </a:t>
              </a:r>
              <a:r>
                <a:rPr lang="en-US" sz="1100" u="sng">
                  <a:solidFill>
                    <a:srgbClr val="0000FF"/>
                  </a:solidFill>
                  <a:latin typeface="Calibri" pitchFamily="34" charset="0"/>
                  <a:cs typeface="Calibri" pitchFamily="34" charset="0"/>
                  <a:hlinkClick r:id="rId4"/>
                </a:rPr>
                <a:t>(Flikcr)</a:t>
              </a:r>
              <a:endParaRPr lang="he-IL" sz="110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4A1DFB2C-4A9D-47D5-B91D-3E2376BB224D}" type="slidenum">
              <a:rPr lang="he-IL" sz="1200">
                <a:solidFill>
                  <a:srgbClr val="A6A6A6"/>
                </a:solidFill>
              </a:rPr>
              <a:pPr algn="l" eaLnBrk="1" hangingPunct="1"/>
              <a:t>20</a:t>
            </a:fld>
            <a:endParaRPr lang="he-IL" sz="1200">
              <a:solidFill>
                <a:srgbClr val="A6A6A6"/>
              </a:solidFill>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0292"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תשובה 5 </a:t>
            </a:r>
            <a:r>
              <a:rPr lang="he-IL" sz="1800" b="1" noProof="1" smtClean="0">
                <a:solidFill>
                  <a:srgbClr val="FF6600"/>
                </a:solidFill>
              </a:rPr>
              <a:t>א'–ג'</a:t>
            </a:r>
            <a:endParaRPr lang="he-IL" sz="1800" b="1" smtClean="0">
              <a:solidFill>
                <a:srgbClr val="FF6600"/>
              </a:solidFill>
            </a:endParaRPr>
          </a:p>
        </p:txBody>
      </p:sp>
      <p:sp>
        <p:nvSpPr>
          <p:cNvPr id="10" name="Rectangle 12"/>
          <p:cNvSpPr/>
          <p:nvPr/>
        </p:nvSpPr>
        <p:spPr>
          <a:xfrm>
            <a:off x="457200" y="549275"/>
            <a:ext cx="8299450" cy="60150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א. בארבע </a:t>
            </a:r>
            <a:r>
              <a:rPr lang="he-IL" dirty="0">
                <a:solidFill>
                  <a:schemeClr val="tx1"/>
                </a:solidFill>
              </a:rPr>
              <a:t>השעות הראשונות, עלה מספר החיידקים בקצב דומה בשתי התרביות. </a:t>
            </a:r>
          </a:p>
          <a:p>
            <a:pPr>
              <a:lnSpc>
                <a:spcPct val="120000"/>
              </a:lnSpc>
              <a:defRPr/>
            </a:pPr>
            <a:r>
              <a:rPr lang="he-IL" dirty="0">
                <a:solidFill>
                  <a:schemeClr val="tx1"/>
                </a:solidFill>
              </a:rPr>
              <a:t>בעקום א': הוספת פניצילין לאחר 4 שעות הדגרה גרמה לירידה חדה במספר החיידקים החיים וכעבור  </a:t>
            </a:r>
            <a:r>
              <a:rPr lang="he-IL" dirty="0" err="1">
                <a:solidFill>
                  <a:schemeClr val="tx1"/>
                </a:solidFill>
              </a:rPr>
              <a:t>12</a:t>
            </a:r>
            <a:r>
              <a:rPr lang="he-IL" dirty="0">
                <a:solidFill>
                  <a:schemeClr val="tx1"/>
                </a:solidFill>
              </a:rPr>
              <a:t> שעות נמצאו מעט חיידקים חיים. </a:t>
            </a:r>
          </a:p>
          <a:p>
            <a:pPr>
              <a:lnSpc>
                <a:spcPct val="120000"/>
              </a:lnSpc>
              <a:defRPr/>
            </a:pPr>
            <a:r>
              <a:rPr lang="he-IL" dirty="0">
                <a:solidFill>
                  <a:schemeClr val="tx1"/>
                </a:solidFill>
              </a:rPr>
              <a:t>בעקום ב': מספר החיידקים המשיך לעלות בקצב דומה, עד ל־8 שעות, ולאחר מכן התייצב מספר החיידקים. הוספת פניצילין לאחר </a:t>
            </a:r>
            <a:r>
              <a:rPr lang="he-IL" dirty="0" err="1">
                <a:solidFill>
                  <a:schemeClr val="tx1"/>
                </a:solidFill>
              </a:rPr>
              <a:t>12</a:t>
            </a:r>
            <a:r>
              <a:rPr lang="he-IL" dirty="0">
                <a:solidFill>
                  <a:schemeClr val="tx1"/>
                </a:solidFill>
              </a:rPr>
              <a:t> שעות כמעט לא השפיעה על מספר החיידקים החיים. כעבור 16 שעות התחילה ירידה במספר החיידקים עד </a:t>
            </a:r>
            <a:r>
              <a:rPr lang="he-IL" noProof="1">
                <a:solidFill>
                  <a:schemeClr val="tx1"/>
                </a:solidFill>
              </a:rPr>
              <a:t>ל־24</a:t>
            </a:r>
            <a:r>
              <a:rPr lang="he-IL" dirty="0">
                <a:solidFill>
                  <a:schemeClr val="tx1"/>
                </a:solidFill>
              </a:rPr>
              <a:t> שעות</a:t>
            </a:r>
            <a:r>
              <a:rPr lang="he-IL" dirty="0" smtClean="0">
                <a:solidFill>
                  <a:schemeClr val="tx1"/>
                </a:solidFill>
              </a:rPr>
              <a:t>.</a:t>
            </a:r>
            <a:endParaRPr lang="he-IL" dirty="0">
              <a:solidFill>
                <a:schemeClr val="tx1"/>
              </a:solidFill>
            </a:endParaRPr>
          </a:p>
          <a:p>
            <a:pPr>
              <a:lnSpc>
                <a:spcPct val="120000"/>
              </a:lnSpc>
              <a:defRPr/>
            </a:pPr>
            <a:r>
              <a:rPr lang="he-IL" dirty="0">
                <a:solidFill>
                  <a:schemeClr val="tx1"/>
                </a:solidFill>
              </a:rPr>
              <a:t>ב. הבחירה מבוססת על שלב ההתפתחות שבו נמצאים החיידקים במועדים אלה. כעבור 4 שעות חל שלב הגידול המעריכי, שבו אוכלוסיית החיידקים מתחלקת וגדלה במהירות. כעבור 12 שעות חלה תקופת העמידה (שלב יציב), שבה קצב החלוקות יורד וגודל האוכלוסייה נשמר קבוע פחות או יותר. </a:t>
            </a:r>
            <a:endParaRPr lang="he-IL" dirty="0" smtClean="0">
              <a:solidFill>
                <a:schemeClr val="tx1"/>
              </a:solidFill>
            </a:endParaRPr>
          </a:p>
          <a:p>
            <a:pPr>
              <a:lnSpc>
                <a:spcPct val="120000"/>
              </a:lnSpc>
              <a:defRPr/>
            </a:pPr>
            <a:endParaRPr lang="he-IL" dirty="0">
              <a:solidFill>
                <a:schemeClr val="tx1"/>
              </a:solidFill>
            </a:endParaRPr>
          </a:p>
          <a:p>
            <a:pPr>
              <a:lnSpc>
                <a:spcPct val="120000"/>
              </a:lnSpc>
              <a:defRPr/>
            </a:pPr>
            <a:r>
              <a:rPr lang="he-IL" dirty="0">
                <a:solidFill>
                  <a:schemeClr val="tx1"/>
                </a:solidFill>
              </a:rPr>
              <a:t>ג. הפניצילין מעכב הרכבת הדופן בתאי החיידקים. חיידקים חסרי דופן לא יחיו, משום שייכנסו מים לתא והוא יתפוצץ. לכן, בשלב הגידול המעריכי, שבו החלוקות הן תכופות, ייווצרו בתוך זמן קצר חיידקים חדשים רבים חסרי דופן. אי־היווצרות דופן גורמת למות תאים רבים.</a:t>
            </a:r>
          </a:p>
          <a:p>
            <a:pPr>
              <a:lnSpc>
                <a:spcPct val="120000"/>
              </a:lnSpc>
              <a:defRPr/>
            </a:pPr>
            <a:r>
              <a:rPr lang="he-IL" dirty="0">
                <a:solidFill>
                  <a:schemeClr val="tx1"/>
                </a:solidFill>
              </a:rPr>
              <a:t>לעומת זאת, בשלב </a:t>
            </a:r>
            <a:r>
              <a:rPr lang="he-IL" dirty="0" smtClean="0">
                <a:solidFill>
                  <a:schemeClr val="tx1"/>
                </a:solidFill>
              </a:rPr>
              <a:t>העמידה, </a:t>
            </a:r>
            <a:r>
              <a:rPr lang="he-IL" dirty="0">
                <a:solidFill>
                  <a:schemeClr val="tx1"/>
                </a:solidFill>
              </a:rPr>
              <a:t>קצב ההתחלקות נמוך מאוד כי רוב החיידקים אינם מתחלקים. האנטיביוטיקה אינה פוגעת בדופן הקיימת של החיידקים אלא רק ביצירת דופן חדשה, ולכן רוב החיידקים שאינם מתחלקים אינם נפגעים.</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C5E7465-9F48-44A0-A160-570C4D826B7D}" type="slidenum">
              <a:rPr lang="he-IL" sz="1200">
                <a:solidFill>
                  <a:srgbClr val="A6A6A6"/>
                </a:solidFill>
              </a:rPr>
              <a:pPr algn="l" eaLnBrk="1" hangingPunct="1"/>
              <a:t>21</a:t>
            </a:fld>
            <a:endParaRPr lang="he-IL" sz="1200">
              <a:solidFill>
                <a:srgbClr val="A6A6A6"/>
              </a:solidFill>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1316"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שאלה 5 סעיף ד'</a:t>
            </a:r>
          </a:p>
        </p:txBody>
      </p:sp>
      <p:sp>
        <p:nvSpPr>
          <p:cNvPr id="141317" name="Text Box 7"/>
          <p:cNvSpPr txBox="1">
            <a:spLocks noChangeArrowheads="1"/>
          </p:cNvSpPr>
          <p:nvPr/>
        </p:nvSpPr>
        <p:spPr bwMode="auto">
          <a:xfrm>
            <a:off x="481013" y="576263"/>
            <a:ext cx="8135937"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5 סעיף ד':</a:t>
            </a:r>
          </a:p>
          <a:p>
            <a:pPr eaLnBrk="1" hangingPunct="1"/>
            <a:r>
              <a:rPr lang="he-IL">
                <a:solidFill>
                  <a:srgbClr val="1D4C72"/>
                </a:solidFill>
              </a:rPr>
              <a:t>ד. בניסוי דומה גידלו חיידקים בתמיסה איזוטונית. גם בניסוי זה הוסיפו פניצילין לתרבית 4 שעות לאחר תחילת ההדגרה ולתרבית השנייה </a:t>
            </a:r>
            <a:r>
              <a:rPr lang="he-IL" noProof="1">
                <a:solidFill>
                  <a:srgbClr val="1D4C72"/>
                </a:solidFill>
              </a:rPr>
              <a:t>12</a:t>
            </a:r>
            <a:r>
              <a:rPr lang="he-IL">
                <a:solidFill>
                  <a:srgbClr val="1D4C72"/>
                </a:solidFill>
              </a:rPr>
              <a:t> שעות לאחר תחילת ההדגרה. </a:t>
            </a:r>
          </a:p>
          <a:p>
            <a:pPr eaLnBrk="1" hangingPunct="1"/>
            <a:r>
              <a:rPr lang="he-IL">
                <a:solidFill>
                  <a:srgbClr val="1D4C72"/>
                </a:solidFill>
              </a:rPr>
              <a:t>תוצאות ניסוי זה </a:t>
            </a:r>
            <a:r>
              <a:rPr lang="he-IL" u="sng">
                <a:solidFill>
                  <a:srgbClr val="1D4C72"/>
                </a:solidFill>
              </a:rPr>
              <a:t>בשתי</a:t>
            </a:r>
            <a:r>
              <a:rPr lang="he-IL">
                <a:solidFill>
                  <a:srgbClr val="1D4C72"/>
                </a:solidFill>
              </a:rPr>
              <a:t> התרביות היו דומות לתוצאות המתוארות </a:t>
            </a:r>
            <a:r>
              <a:rPr lang="he-IL" u="sng">
                <a:solidFill>
                  <a:srgbClr val="1D4C72"/>
                </a:solidFill>
              </a:rPr>
              <a:t>בעקום ב'</a:t>
            </a:r>
            <a:r>
              <a:rPr lang="he-IL">
                <a:solidFill>
                  <a:srgbClr val="1D4C72"/>
                </a:solidFill>
              </a:rPr>
              <a:t> בניסוי הקודם.</a:t>
            </a:r>
          </a:p>
          <a:p>
            <a:pPr eaLnBrk="1" hangingPunct="1"/>
            <a:r>
              <a:rPr lang="he-IL">
                <a:solidFill>
                  <a:srgbClr val="1D4C72"/>
                </a:solidFill>
              </a:rPr>
              <a:t>הסבירו מדוע השימוש בתמיסה איזוטונית שינה את תוצאות הניסוי. </a:t>
            </a:r>
          </a:p>
          <a:p>
            <a:pPr eaLnBrk="1" hangingPunct="1">
              <a:spcBef>
                <a:spcPct val="50000"/>
              </a:spcBef>
            </a:pPr>
            <a:endParaRPr lang="en-US">
              <a:solidFill>
                <a:srgbClr val="000000"/>
              </a:solidFill>
            </a:endParaRPr>
          </a:p>
        </p:txBody>
      </p:sp>
      <p:grpSp>
        <p:nvGrpSpPr>
          <p:cNvPr id="141318" name="קבוצה 6"/>
          <p:cNvGrpSpPr>
            <a:grpSpLocks/>
          </p:cNvGrpSpPr>
          <p:nvPr/>
        </p:nvGrpSpPr>
        <p:grpSpPr bwMode="auto">
          <a:xfrm>
            <a:off x="2124075" y="2276475"/>
            <a:ext cx="5191125" cy="2578100"/>
            <a:chOff x="1052513" y="3030538"/>
            <a:chExt cx="5191125" cy="2578100"/>
          </a:xfrm>
        </p:grpSpPr>
        <p:grpSp>
          <p:nvGrpSpPr>
            <p:cNvPr id="141319" name="קבוצה 25"/>
            <p:cNvGrpSpPr>
              <a:grpSpLocks/>
            </p:cNvGrpSpPr>
            <p:nvPr/>
          </p:nvGrpSpPr>
          <p:grpSpPr bwMode="auto">
            <a:xfrm>
              <a:off x="1989138" y="3068638"/>
              <a:ext cx="4254500" cy="2540000"/>
              <a:chOff x="1988850" y="3068960"/>
              <a:chExt cx="4255530" cy="2540025"/>
            </a:xfrm>
          </p:grpSpPr>
          <p:sp>
            <p:nvSpPr>
              <p:cNvPr id="141323" name="מלבן 11"/>
              <p:cNvSpPr>
                <a:spLocks noChangeArrowheads="1"/>
              </p:cNvSpPr>
              <p:nvPr/>
            </p:nvSpPr>
            <p:spPr bwMode="auto">
              <a:xfrm>
                <a:off x="2195736" y="4941168"/>
                <a:ext cx="3650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noProof="1"/>
                  <a:t>24</a:t>
                </a:r>
                <a:r>
                  <a:rPr lang="he-IL" sz="1200"/>
                  <a:t>        </a:t>
                </a:r>
                <a:r>
                  <a:rPr lang="he-IL" sz="1200" noProof="1"/>
                  <a:t>20</a:t>
                </a:r>
                <a:r>
                  <a:rPr lang="he-IL" sz="1200"/>
                  <a:t>         </a:t>
                </a:r>
                <a:r>
                  <a:rPr lang="he-IL" sz="1200" noProof="1"/>
                  <a:t>16</a:t>
                </a:r>
                <a:r>
                  <a:rPr lang="he-IL" sz="1200"/>
                  <a:t>        </a:t>
                </a:r>
                <a:r>
                  <a:rPr lang="he-IL" sz="1200" noProof="1"/>
                  <a:t>12</a:t>
                </a:r>
                <a:r>
                  <a:rPr lang="he-IL" sz="1200"/>
                  <a:t>         8           4          0  </a:t>
                </a:r>
                <a:r>
                  <a:rPr lang="he-IL"/>
                  <a:t> </a:t>
                </a:r>
              </a:p>
            </p:txBody>
          </p:sp>
          <p:pic>
            <p:nvPicPr>
              <p:cNvPr id="1413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850" y="3161134"/>
                <a:ext cx="5905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מחבר חץ ישר 14"/>
              <p:cNvCxnSpPr/>
              <p:nvPr/>
            </p:nvCxnSpPr>
            <p:spPr>
              <a:xfrm>
                <a:off x="2403288" y="5013667"/>
                <a:ext cx="3609261" cy="14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V="1">
                <a:off x="2423930" y="3213424"/>
                <a:ext cx="0" cy="18002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צורה חופשית 16"/>
              <p:cNvSpPr/>
              <p:nvPr/>
            </p:nvSpPr>
            <p:spPr>
              <a:xfrm>
                <a:off x="2423930" y="3661104"/>
                <a:ext cx="3183709" cy="1338275"/>
              </a:xfrm>
              <a:custGeom>
                <a:avLst/>
                <a:gdLst>
                  <a:gd name="connsiteX0" fmla="*/ 0 w 3185160"/>
                  <a:gd name="connsiteY0" fmla="*/ 1338297 h 1338297"/>
                  <a:gd name="connsiteX1" fmla="*/ 289560 w 3185160"/>
                  <a:gd name="connsiteY1" fmla="*/ 942057 h 1338297"/>
                  <a:gd name="connsiteX2" fmla="*/ 822960 w 3185160"/>
                  <a:gd name="connsiteY2" fmla="*/ 256257 h 1338297"/>
                  <a:gd name="connsiteX3" fmla="*/ 1264920 w 3185160"/>
                  <a:gd name="connsiteY3" fmla="*/ 42897 h 1338297"/>
                  <a:gd name="connsiteX4" fmla="*/ 1813560 w 3185160"/>
                  <a:gd name="connsiteY4" fmla="*/ 12417 h 1338297"/>
                  <a:gd name="connsiteX5" fmla="*/ 2286000 w 3185160"/>
                  <a:gd name="connsiteY5" fmla="*/ 195297 h 1338297"/>
                  <a:gd name="connsiteX6" fmla="*/ 2682240 w 3185160"/>
                  <a:gd name="connsiteY6" fmla="*/ 545817 h 1338297"/>
                  <a:gd name="connsiteX7" fmla="*/ 3185160 w 3185160"/>
                  <a:gd name="connsiteY7" fmla="*/ 835377 h 13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5160" h="1338297">
                    <a:moveTo>
                      <a:pt x="0" y="1338297"/>
                    </a:moveTo>
                    <a:cubicBezTo>
                      <a:pt x="76200" y="1230347"/>
                      <a:pt x="152400" y="1122397"/>
                      <a:pt x="289560" y="942057"/>
                    </a:cubicBezTo>
                    <a:cubicBezTo>
                      <a:pt x="426720" y="761717"/>
                      <a:pt x="660400" y="406117"/>
                      <a:pt x="822960" y="256257"/>
                    </a:cubicBezTo>
                    <a:cubicBezTo>
                      <a:pt x="985520" y="106397"/>
                      <a:pt x="1099820" y="83537"/>
                      <a:pt x="1264920" y="42897"/>
                    </a:cubicBezTo>
                    <a:cubicBezTo>
                      <a:pt x="1430020" y="2257"/>
                      <a:pt x="1643380" y="-12983"/>
                      <a:pt x="1813560" y="12417"/>
                    </a:cubicBezTo>
                    <a:cubicBezTo>
                      <a:pt x="1983740" y="37817"/>
                      <a:pt x="2141220" y="106397"/>
                      <a:pt x="2286000" y="195297"/>
                    </a:cubicBezTo>
                    <a:cubicBezTo>
                      <a:pt x="2430780" y="284197"/>
                      <a:pt x="2532380" y="439137"/>
                      <a:pt x="2682240" y="545817"/>
                    </a:cubicBezTo>
                    <a:cubicBezTo>
                      <a:pt x="2832100" y="652497"/>
                      <a:pt x="3008630" y="743937"/>
                      <a:pt x="3185160" y="83537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8" name="צורה חופשית 17"/>
              <p:cNvSpPr/>
              <p:nvPr/>
            </p:nvSpPr>
            <p:spPr>
              <a:xfrm>
                <a:off x="2463628" y="4267535"/>
                <a:ext cx="3155126" cy="777883"/>
              </a:xfrm>
              <a:custGeom>
                <a:avLst/>
                <a:gdLst>
                  <a:gd name="connsiteX0" fmla="*/ 0 w 3108960"/>
                  <a:gd name="connsiteY0" fmla="*/ 736017 h 778914"/>
                  <a:gd name="connsiteX1" fmla="*/ 274320 w 3108960"/>
                  <a:gd name="connsiteY1" fmla="*/ 461697 h 778914"/>
                  <a:gd name="connsiteX2" fmla="*/ 426720 w 3108960"/>
                  <a:gd name="connsiteY2" fmla="*/ 111177 h 778914"/>
                  <a:gd name="connsiteX3" fmla="*/ 533400 w 3108960"/>
                  <a:gd name="connsiteY3" fmla="*/ 4497 h 778914"/>
                  <a:gd name="connsiteX4" fmla="*/ 716280 w 3108960"/>
                  <a:gd name="connsiteY4" fmla="*/ 233097 h 778914"/>
                  <a:gd name="connsiteX5" fmla="*/ 1127760 w 3108960"/>
                  <a:gd name="connsiteY5" fmla="*/ 598857 h 778914"/>
                  <a:gd name="connsiteX6" fmla="*/ 1737360 w 3108960"/>
                  <a:gd name="connsiteY6" fmla="*/ 766497 h 778914"/>
                  <a:gd name="connsiteX7" fmla="*/ 2682240 w 3108960"/>
                  <a:gd name="connsiteY7" fmla="*/ 766497 h 778914"/>
                  <a:gd name="connsiteX8" fmla="*/ 3108960 w 3108960"/>
                  <a:gd name="connsiteY8" fmla="*/ 766497 h 778914"/>
                  <a:gd name="connsiteX0" fmla="*/ 0 w 3108960"/>
                  <a:gd name="connsiteY0" fmla="*/ 735738 h 778635"/>
                  <a:gd name="connsiteX1" fmla="*/ 212327 w 3108960"/>
                  <a:gd name="connsiteY1" fmla="*/ 430422 h 778635"/>
                  <a:gd name="connsiteX2" fmla="*/ 426720 w 3108960"/>
                  <a:gd name="connsiteY2" fmla="*/ 110898 h 778635"/>
                  <a:gd name="connsiteX3" fmla="*/ 533400 w 3108960"/>
                  <a:gd name="connsiteY3" fmla="*/ 4218 h 778635"/>
                  <a:gd name="connsiteX4" fmla="*/ 716280 w 3108960"/>
                  <a:gd name="connsiteY4" fmla="*/ 232818 h 778635"/>
                  <a:gd name="connsiteX5" fmla="*/ 1127760 w 3108960"/>
                  <a:gd name="connsiteY5" fmla="*/ 598578 h 778635"/>
                  <a:gd name="connsiteX6" fmla="*/ 1737360 w 3108960"/>
                  <a:gd name="connsiteY6" fmla="*/ 766218 h 778635"/>
                  <a:gd name="connsiteX7" fmla="*/ 2682240 w 3108960"/>
                  <a:gd name="connsiteY7" fmla="*/ 766218 h 778635"/>
                  <a:gd name="connsiteX8" fmla="*/ 3108960 w 3108960"/>
                  <a:gd name="connsiteY8" fmla="*/ 766218 h 778635"/>
                  <a:gd name="connsiteX0" fmla="*/ 0 w 3155455"/>
                  <a:gd name="connsiteY0" fmla="*/ 735738 h 778635"/>
                  <a:gd name="connsiteX1" fmla="*/ 258822 w 3155455"/>
                  <a:gd name="connsiteY1" fmla="*/ 430422 h 778635"/>
                  <a:gd name="connsiteX2" fmla="*/ 473215 w 3155455"/>
                  <a:gd name="connsiteY2" fmla="*/ 110898 h 778635"/>
                  <a:gd name="connsiteX3" fmla="*/ 579895 w 3155455"/>
                  <a:gd name="connsiteY3" fmla="*/ 4218 h 778635"/>
                  <a:gd name="connsiteX4" fmla="*/ 762775 w 3155455"/>
                  <a:gd name="connsiteY4" fmla="*/ 232818 h 778635"/>
                  <a:gd name="connsiteX5" fmla="*/ 1174255 w 3155455"/>
                  <a:gd name="connsiteY5" fmla="*/ 598578 h 778635"/>
                  <a:gd name="connsiteX6" fmla="*/ 1783855 w 3155455"/>
                  <a:gd name="connsiteY6" fmla="*/ 766218 h 778635"/>
                  <a:gd name="connsiteX7" fmla="*/ 2728735 w 3155455"/>
                  <a:gd name="connsiteY7" fmla="*/ 766218 h 778635"/>
                  <a:gd name="connsiteX8" fmla="*/ 3155455 w 3155455"/>
                  <a:gd name="connsiteY8" fmla="*/ 766218 h 77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455" h="778635">
                    <a:moveTo>
                      <a:pt x="0" y="735738"/>
                    </a:moveTo>
                    <a:cubicBezTo>
                      <a:pt x="101600" y="650648"/>
                      <a:pt x="179953" y="534562"/>
                      <a:pt x="258822" y="430422"/>
                    </a:cubicBezTo>
                    <a:cubicBezTo>
                      <a:pt x="337691" y="326282"/>
                      <a:pt x="419703" y="181932"/>
                      <a:pt x="473215" y="110898"/>
                    </a:cubicBezTo>
                    <a:cubicBezTo>
                      <a:pt x="526727" y="39864"/>
                      <a:pt x="531635" y="-16102"/>
                      <a:pt x="579895" y="4218"/>
                    </a:cubicBezTo>
                    <a:cubicBezTo>
                      <a:pt x="628155" y="24538"/>
                      <a:pt x="663715" y="133758"/>
                      <a:pt x="762775" y="232818"/>
                    </a:cubicBezTo>
                    <a:cubicBezTo>
                      <a:pt x="861835" y="331878"/>
                      <a:pt x="1004075" y="509678"/>
                      <a:pt x="1174255" y="598578"/>
                    </a:cubicBezTo>
                    <a:cubicBezTo>
                      <a:pt x="1344435" y="687478"/>
                      <a:pt x="1524775" y="738278"/>
                      <a:pt x="1783855" y="766218"/>
                    </a:cubicBezTo>
                    <a:cubicBezTo>
                      <a:pt x="2042935" y="794158"/>
                      <a:pt x="2728735" y="766218"/>
                      <a:pt x="2728735" y="766218"/>
                    </a:cubicBezTo>
                    <a:lnTo>
                      <a:pt x="3155455" y="766218"/>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41329" name="מלבן 20"/>
              <p:cNvSpPr>
                <a:spLocks noChangeArrowheads="1"/>
              </p:cNvSpPr>
              <p:nvPr/>
            </p:nvSpPr>
            <p:spPr bwMode="auto">
              <a:xfrm>
                <a:off x="4499992" y="5301208"/>
                <a:ext cx="17443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1D4C72"/>
                    </a:solidFill>
                  </a:rPr>
                  <a:t>זמן ההדגרה (בשעות)</a:t>
                </a:r>
                <a:endParaRPr lang="he-IL" sz="1400" b="1"/>
              </a:p>
            </p:txBody>
          </p:sp>
          <p:sp>
            <p:nvSpPr>
              <p:cNvPr id="141330" name="מלבן 21"/>
              <p:cNvSpPr>
                <a:spLocks noChangeArrowheads="1"/>
              </p:cNvSpPr>
              <p:nvPr/>
            </p:nvSpPr>
            <p:spPr bwMode="auto">
              <a:xfrm>
                <a:off x="3407473" y="3068960"/>
                <a:ext cx="1236535" cy="30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1D4C72"/>
                    </a:solidFill>
                  </a:rPr>
                  <a:t>הוספת פנצילין</a:t>
                </a:r>
                <a:endParaRPr lang="he-IL" sz="1400" b="1"/>
              </a:p>
            </p:txBody>
          </p:sp>
          <p:sp>
            <p:nvSpPr>
              <p:cNvPr id="141331" name="מלבן 22"/>
              <p:cNvSpPr>
                <a:spLocks noChangeArrowheads="1"/>
              </p:cNvSpPr>
              <p:nvPr/>
            </p:nvSpPr>
            <p:spPr bwMode="auto">
              <a:xfrm>
                <a:off x="2688583" y="4489956"/>
                <a:ext cx="731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1D4C72"/>
                    </a:solidFill>
                  </a:rPr>
                  <a:t>הוספת </a:t>
                </a:r>
              </a:p>
              <a:p>
                <a:r>
                  <a:rPr lang="he-IL" sz="1400" b="1">
                    <a:solidFill>
                      <a:srgbClr val="1D4C72"/>
                    </a:solidFill>
                  </a:rPr>
                  <a:t>פנצילין</a:t>
                </a:r>
                <a:endParaRPr lang="he-IL" sz="1400" b="1"/>
              </a:p>
            </p:txBody>
          </p:sp>
          <p:cxnSp>
            <p:nvCxnSpPr>
              <p:cNvPr id="22" name="מחבר חץ ישר 21"/>
              <p:cNvCxnSpPr/>
              <p:nvPr/>
            </p:nvCxnSpPr>
            <p:spPr>
              <a:xfrm>
                <a:off x="4041985" y="3292800"/>
                <a:ext cx="0" cy="368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a:stCxn id="141331" idx="0"/>
              </p:cNvCxnSpPr>
              <p:nvPr/>
            </p:nvCxnSpPr>
            <p:spPr>
              <a:xfrm flipH="1" flipV="1">
                <a:off x="3032091" y="4305635"/>
                <a:ext cx="22230" cy="184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1320" name="מלבן 14"/>
            <p:cNvSpPr>
              <a:spLocks noChangeArrowheads="1"/>
            </p:cNvSpPr>
            <p:nvPr/>
          </p:nvSpPr>
          <p:spPr bwMode="auto">
            <a:xfrm>
              <a:off x="1052513" y="3030538"/>
              <a:ext cx="1306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1D4C72"/>
                  </a:solidFill>
                </a:rPr>
                <a:t>      מספר </a:t>
              </a:r>
            </a:p>
            <a:p>
              <a:r>
                <a:rPr lang="he-IL" sz="1400" b="1">
                  <a:solidFill>
                    <a:srgbClr val="1D4C72"/>
                  </a:solidFill>
                </a:rPr>
                <a:t>החיידקים במ"ל</a:t>
              </a:r>
              <a:endParaRPr lang="he-IL" sz="1400" b="1"/>
            </a:p>
          </p:txBody>
        </p:sp>
        <p:sp>
          <p:nvSpPr>
            <p:cNvPr id="141321" name="מלבן 10"/>
            <p:cNvSpPr>
              <a:spLocks noChangeArrowheads="1"/>
            </p:cNvSpPr>
            <p:nvPr/>
          </p:nvSpPr>
          <p:spPr bwMode="auto">
            <a:xfrm>
              <a:off x="5056831" y="3933056"/>
              <a:ext cx="7393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FF0000"/>
                  </a:solidFill>
                </a:rPr>
                <a:t>עקום ב'</a:t>
              </a:r>
              <a:endParaRPr lang="he-IL">
                <a:solidFill>
                  <a:srgbClr val="FF0000"/>
                </a:solidFill>
              </a:endParaRPr>
            </a:p>
          </p:txBody>
        </p:sp>
        <p:sp>
          <p:nvSpPr>
            <p:cNvPr id="141322" name="מלבן 11"/>
            <p:cNvSpPr>
              <a:spLocks noChangeArrowheads="1"/>
            </p:cNvSpPr>
            <p:nvPr/>
          </p:nvSpPr>
          <p:spPr bwMode="auto">
            <a:xfrm>
              <a:off x="3276276" y="4329906"/>
              <a:ext cx="7393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chemeClr val="tx2"/>
                  </a:solidFill>
                </a:rPr>
                <a:t>עקום א'</a:t>
              </a:r>
              <a:endParaRPr lang="he-IL">
                <a:solidFill>
                  <a:schemeClr val="tx2"/>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D2A3EFF4-1A48-4386-8770-0C637FE609B8}" type="slidenum">
              <a:rPr lang="he-IL" sz="1200">
                <a:solidFill>
                  <a:srgbClr val="A6A6A6"/>
                </a:solidFill>
              </a:rPr>
              <a:pPr algn="l" eaLnBrk="1" hangingPunct="1"/>
              <a:t>22</a:t>
            </a:fld>
            <a:endParaRPr lang="he-IL" sz="1200">
              <a:solidFill>
                <a:srgbClr val="A6A6A6"/>
              </a:solidFill>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2340"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תשובה 5 ד'</a:t>
            </a:r>
          </a:p>
        </p:txBody>
      </p:sp>
      <p:sp>
        <p:nvSpPr>
          <p:cNvPr id="10" name="Rectangle 12"/>
          <p:cNvSpPr/>
          <p:nvPr/>
        </p:nvSpPr>
        <p:spPr>
          <a:xfrm>
            <a:off x="460375" y="3284538"/>
            <a:ext cx="8072438" cy="14398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ד. </a:t>
            </a:r>
            <a:r>
              <a:rPr lang="he-IL" dirty="0">
                <a:solidFill>
                  <a:schemeClr val="tx1"/>
                </a:solidFill>
              </a:rPr>
              <a:t>בתמיסה איזוטונית שריכוז המומסים בה זהה לריכוזם בתא, לא ייכנסו מים אל תוך תא החיידק (ייכנסו ויצאו מים בכמות שווה) והוא לא יתפוצץ. הוא יוכל לחיות בתמיסה כזו גם </a:t>
            </a:r>
          </a:p>
          <a:p>
            <a:pPr>
              <a:lnSpc>
                <a:spcPct val="120000"/>
              </a:lnSpc>
              <a:defRPr/>
            </a:pPr>
            <a:r>
              <a:rPr lang="he-IL" dirty="0">
                <a:solidFill>
                  <a:schemeClr val="tx1"/>
                </a:solidFill>
              </a:rPr>
              <a:t>בלי דופן</a:t>
            </a:r>
            <a:r>
              <a:rPr lang="he-IL" dirty="0">
                <a:solidFill>
                  <a:srgbClr val="000000"/>
                </a:solidFill>
              </a:rPr>
              <a:t>.</a:t>
            </a:r>
          </a:p>
        </p:txBody>
      </p:sp>
      <p:sp>
        <p:nvSpPr>
          <p:cNvPr id="142342" name="Text Box 7"/>
          <p:cNvSpPr txBox="1">
            <a:spLocks noChangeArrowheads="1"/>
          </p:cNvSpPr>
          <p:nvPr/>
        </p:nvSpPr>
        <p:spPr bwMode="auto">
          <a:xfrm>
            <a:off x="468313" y="568325"/>
            <a:ext cx="813593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5 סעיף ד':</a:t>
            </a:r>
          </a:p>
          <a:p>
            <a:pPr eaLnBrk="1" hangingPunct="1"/>
            <a:r>
              <a:rPr lang="he-IL">
                <a:solidFill>
                  <a:srgbClr val="1D4C72"/>
                </a:solidFill>
              </a:rPr>
              <a:t>ד. בניסוי דומה גידלו חיידקים בתמיסה איזוטונית. גם בניסוי זה הוסיפו פניצילין לתרבית 4 שעות לאחר תחילת ההדגרה ולתרבית השנייה </a:t>
            </a:r>
            <a:r>
              <a:rPr lang="he-IL" noProof="1">
                <a:solidFill>
                  <a:srgbClr val="1D4C72"/>
                </a:solidFill>
              </a:rPr>
              <a:t>12</a:t>
            </a:r>
            <a:r>
              <a:rPr lang="he-IL">
                <a:solidFill>
                  <a:srgbClr val="1D4C72"/>
                </a:solidFill>
              </a:rPr>
              <a:t> שעות לאחר תחילת ההדגרה. </a:t>
            </a:r>
          </a:p>
          <a:p>
            <a:pPr eaLnBrk="1" hangingPunct="1"/>
            <a:r>
              <a:rPr lang="he-IL">
                <a:solidFill>
                  <a:srgbClr val="1D4C72"/>
                </a:solidFill>
              </a:rPr>
              <a:t>תוצאות ניסוי זה </a:t>
            </a:r>
            <a:r>
              <a:rPr lang="he-IL" u="sng">
                <a:solidFill>
                  <a:srgbClr val="1D4C72"/>
                </a:solidFill>
              </a:rPr>
              <a:t>בשתי</a:t>
            </a:r>
            <a:r>
              <a:rPr lang="he-IL">
                <a:solidFill>
                  <a:srgbClr val="1D4C72"/>
                </a:solidFill>
              </a:rPr>
              <a:t> התרביות היו דומות לתוצאות המתוארות </a:t>
            </a:r>
            <a:r>
              <a:rPr lang="he-IL" u="sng">
                <a:solidFill>
                  <a:srgbClr val="1D4C72"/>
                </a:solidFill>
              </a:rPr>
              <a:t>בעקום ב'</a:t>
            </a:r>
            <a:r>
              <a:rPr lang="he-IL">
                <a:solidFill>
                  <a:srgbClr val="1D4C72"/>
                </a:solidFill>
              </a:rPr>
              <a:t> בניסוי הקודם.</a:t>
            </a:r>
          </a:p>
          <a:p>
            <a:pPr eaLnBrk="1" hangingPunct="1"/>
            <a:r>
              <a:rPr lang="he-IL">
                <a:solidFill>
                  <a:srgbClr val="1D4C72"/>
                </a:solidFill>
              </a:rPr>
              <a:t>הסבירו מדוע השימוש בתמיסה איזוטונית שינה את תוצאות הניסוי. </a:t>
            </a:r>
          </a:p>
          <a:p>
            <a:pPr eaLnBrk="1" hangingPunct="1">
              <a:spcBef>
                <a:spcPct val="50000"/>
              </a:spcBef>
            </a:pPr>
            <a:endParaRPr lang="en-US">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תמונה 6" descr="~AUT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060575"/>
            <a:ext cx="491648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1775" y="373063"/>
            <a:ext cx="8215313" cy="46037"/>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7541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6:</a:t>
            </a:r>
            <a:r>
              <a:rPr lang="he-IL" dirty="0" smtClean="0">
                <a:solidFill>
                  <a:schemeClr val="tx2"/>
                </a:solidFill>
                <a:latin typeface="Times New Roman" pitchFamily="18" charset="0"/>
                <a:cs typeface="Times New Roman" pitchFamily="18" charset="0"/>
              </a:rPr>
              <a:t> </a:t>
            </a:r>
            <a:r>
              <a:rPr lang="he-IL" dirty="0" smtClean="0">
                <a:solidFill>
                  <a:schemeClr val="tx2"/>
                </a:solidFill>
                <a:latin typeface="Times New Roman" pitchFamily="18" charset="0"/>
                <a:cs typeface="+mn-cs"/>
              </a:rPr>
              <a:t> בגרות </a:t>
            </a:r>
            <a:r>
              <a:rPr lang="he-IL" dirty="0" smtClean="0">
                <a:solidFill>
                  <a:schemeClr val="tx2"/>
                </a:solidFill>
                <a:cs typeface="+mn-cs"/>
              </a:rPr>
              <a:t>תשס"א</a:t>
            </a:r>
            <a:endParaRPr lang="he-IL" dirty="0">
              <a:solidFill>
                <a:schemeClr val="tx2"/>
              </a:solidFill>
              <a:cs typeface="+mn-cs"/>
            </a:endParaRPr>
          </a:p>
          <a:p>
            <a:pPr eaLnBrk="1" hangingPunct="1">
              <a:defRPr/>
            </a:pPr>
            <a:r>
              <a:rPr lang="he-IL" dirty="0">
                <a:solidFill>
                  <a:srgbClr val="1F497D"/>
                </a:solidFill>
              </a:rPr>
              <a:t>תרב</a:t>
            </a:r>
            <a:r>
              <a:rPr lang="he-IL" dirty="0">
                <a:solidFill>
                  <a:schemeClr val="tx2"/>
                </a:solidFill>
              </a:rPr>
              <a:t>ית חיידקים חולקה </a:t>
            </a:r>
            <a:r>
              <a:rPr lang="he-IL" dirty="0" smtClean="0">
                <a:solidFill>
                  <a:schemeClr val="tx2"/>
                </a:solidFill>
              </a:rPr>
              <a:t>ל</a:t>
            </a:r>
            <a:r>
              <a:rPr lang="he-IL" dirty="0" smtClean="0">
                <a:solidFill>
                  <a:schemeClr val="tx2"/>
                </a:solidFill>
                <a:latin typeface="Arial"/>
                <a:cs typeface="Arial"/>
              </a:rPr>
              <a:t>־</a:t>
            </a:r>
            <a:r>
              <a:rPr lang="he-IL" dirty="0" smtClean="0">
                <a:solidFill>
                  <a:schemeClr val="tx2"/>
                </a:solidFill>
              </a:rPr>
              <a:t>3 </a:t>
            </a:r>
            <a:r>
              <a:rPr lang="he-IL" dirty="0">
                <a:solidFill>
                  <a:schemeClr val="tx2"/>
                </a:solidFill>
              </a:rPr>
              <a:t>חלקים </a:t>
            </a:r>
            <a:r>
              <a:rPr lang="he-IL" dirty="0" smtClean="0">
                <a:solidFill>
                  <a:schemeClr val="tx2"/>
                </a:solidFill>
              </a:rPr>
              <a:t>שווים. כל </a:t>
            </a:r>
            <a:r>
              <a:rPr lang="he-IL" dirty="0">
                <a:solidFill>
                  <a:schemeClr val="tx2"/>
                </a:solidFill>
              </a:rPr>
              <a:t>חלק גודל </a:t>
            </a:r>
            <a:r>
              <a:rPr lang="he-IL" dirty="0" smtClean="0">
                <a:solidFill>
                  <a:schemeClr val="tx2"/>
                </a:solidFill>
              </a:rPr>
              <a:t>בתור תרבית </a:t>
            </a:r>
            <a:r>
              <a:rPr lang="he-IL" dirty="0">
                <a:solidFill>
                  <a:schemeClr val="tx2"/>
                </a:solidFill>
              </a:rPr>
              <a:t>נפרדת בתנאים זהים ומיטביים (אופטימליים</a:t>
            </a:r>
            <a:r>
              <a:rPr lang="he-IL" dirty="0" smtClean="0">
                <a:solidFill>
                  <a:schemeClr val="tx2"/>
                </a:solidFill>
              </a:rPr>
              <a:t>.) לשתיים מן התרביות </a:t>
            </a:r>
            <a:r>
              <a:rPr lang="he-IL" dirty="0">
                <a:solidFill>
                  <a:schemeClr val="tx2"/>
                </a:solidFill>
              </a:rPr>
              <a:t>הוסיפו אנטיביוטיקה מאותו </a:t>
            </a:r>
            <a:r>
              <a:rPr lang="he-IL" dirty="0" smtClean="0">
                <a:solidFill>
                  <a:schemeClr val="tx2"/>
                </a:solidFill>
              </a:rPr>
              <a:t>הסוג </a:t>
            </a:r>
            <a:r>
              <a:rPr lang="he-IL" dirty="0">
                <a:solidFill>
                  <a:schemeClr val="tx2"/>
                </a:solidFill>
              </a:rPr>
              <a:t>:לתרבית </a:t>
            </a:r>
            <a:r>
              <a:rPr lang="he-IL" dirty="0" smtClean="0">
                <a:solidFill>
                  <a:schemeClr val="tx2"/>
                </a:solidFill>
              </a:rPr>
              <a:t>אחת </a:t>
            </a:r>
            <a:r>
              <a:rPr lang="he-IL" dirty="0">
                <a:solidFill>
                  <a:schemeClr val="tx2"/>
                </a:solidFill>
              </a:rPr>
              <a:t>הוסיפו את האנטיביוטיקה לאחר 8 </a:t>
            </a:r>
            <a:r>
              <a:rPr lang="he-IL" dirty="0" smtClean="0">
                <a:solidFill>
                  <a:schemeClr val="tx2"/>
                </a:solidFill>
              </a:rPr>
              <a:t>שעות, ולתרבית שנייה </a:t>
            </a:r>
            <a:r>
              <a:rPr lang="he-IL" dirty="0">
                <a:solidFill>
                  <a:schemeClr val="tx2"/>
                </a:solidFill>
              </a:rPr>
              <a:t>הוסיפו את האנטיביוטיקה לאחר </a:t>
            </a:r>
            <a:r>
              <a:rPr lang="he-IL" noProof="1" smtClean="0">
                <a:solidFill>
                  <a:schemeClr val="tx2"/>
                </a:solidFill>
              </a:rPr>
              <a:t>12</a:t>
            </a:r>
            <a:r>
              <a:rPr lang="he-IL" dirty="0" smtClean="0">
                <a:solidFill>
                  <a:schemeClr val="tx2"/>
                </a:solidFill>
              </a:rPr>
              <a:t> </a:t>
            </a:r>
            <a:r>
              <a:rPr lang="he-IL" dirty="0">
                <a:solidFill>
                  <a:schemeClr val="tx2"/>
                </a:solidFill>
              </a:rPr>
              <a:t>שעות </a:t>
            </a:r>
            <a:r>
              <a:rPr lang="he-IL" dirty="0" smtClean="0">
                <a:solidFill>
                  <a:schemeClr val="tx2"/>
                </a:solidFill>
              </a:rPr>
              <a:t>. לתרבית השלישית כלל לא </a:t>
            </a:r>
            <a:r>
              <a:rPr lang="he-IL" dirty="0">
                <a:solidFill>
                  <a:schemeClr val="tx2"/>
                </a:solidFill>
              </a:rPr>
              <a:t>הוסיפו </a:t>
            </a:r>
            <a:r>
              <a:rPr lang="he-IL" dirty="0" smtClean="0">
                <a:solidFill>
                  <a:schemeClr val="tx2"/>
                </a:solidFill>
              </a:rPr>
              <a:t>אנטיביוטיקה. </a:t>
            </a:r>
          </a:p>
          <a:p>
            <a:pPr eaLnBrk="1" hangingPunct="1">
              <a:defRPr/>
            </a:pPr>
            <a:r>
              <a:rPr lang="he-IL" dirty="0" smtClean="0">
                <a:solidFill>
                  <a:schemeClr val="tx2"/>
                </a:solidFill>
              </a:rPr>
              <a:t>באיור שלפניכם </a:t>
            </a:r>
            <a:r>
              <a:rPr lang="he-IL" dirty="0">
                <a:solidFill>
                  <a:schemeClr val="tx2"/>
                </a:solidFill>
              </a:rPr>
              <a:t>מוצגות עקומות הגידול של 3 התרביות</a:t>
            </a:r>
            <a:r>
              <a:rPr lang="he-IL" dirty="0" smtClean="0">
                <a:solidFill>
                  <a:srgbClr val="1F497D"/>
                </a:solidFill>
              </a:rPr>
              <a:t>.</a:t>
            </a:r>
            <a:endParaRPr lang="he-IL"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529C11-D077-4BB6-8AF0-84575497C484}" type="slidenum">
              <a:rPr lang="he-IL" sz="1100" smtClean="0">
                <a:solidFill>
                  <a:prstClr val="white">
                    <a:lumMod val="75000"/>
                  </a:prstClr>
                </a:solidFill>
              </a:rPr>
              <a:pPr fontAlgn="base">
                <a:spcBef>
                  <a:spcPct val="0"/>
                </a:spcBef>
                <a:spcAft>
                  <a:spcPct val="0"/>
                </a:spcAft>
                <a:defRPr/>
              </a:pPr>
              <a:t>23</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6</a:t>
            </a:r>
            <a:endParaRPr lang="he-IL" sz="1800" dirty="0" smtClean="0"/>
          </a:p>
        </p:txBody>
      </p:sp>
      <p:sp>
        <p:nvSpPr>
          <p:cNvPr id="143367" name="מלבן 1"/>
          <p:cNvSpPr>
            <a:spLocks noChangeArrowheads="1"/>
          </p:cNvSpPr>
          <p:nvPr/>
        </p:nvSpPr>
        <p:spPr bwMode="auto">
          <a:xfrm>
            <a:off x="611188" y="4843463"/>
            <a:ext cx="80279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1F497D"/>
                </a:solidFill>
              </a:rPr>
              <a:t>א. </a:t>
            </a:r>
            <a:r>
              <a:rPr lang="he-IL">
                <a:solidFill>
                  <a:schemeClr val="tx2"/>
                </a:solidFill>
              </a:rPr>
              <a:t>ציינו מה הם שלבי הגידול של אוכלוסיית חיידקים. </a:t>
            </a:r>
          </a:p>
          <a:p>
            <a:r>
              <a:rPr lang="he-IL">
                <a:solidFill>
                  <a:schemeClr val="tx2"/>
                </a:solidFill>
              </a:rPr>
              <a:t>ב. לאיזו מן התרביות א', ב', ג', כלל לא הוספה אנטיביוטיקה, לאיזו מהן הוספה אנטיביוטיקה לאחר 8 שעות ולאיזו מהן הוספה האנטיביוטיקה לאחר </a:t>
            </a:r>
            <a:r>
              <a:rPr lang="he-IL" noProof="1">
                <a:solidFill>
                  <a:schemeClr val="tx2"/>
                </a:solidFill>
              </a:rPr>
              <a:t>12</a:t>
            </a:r>
            <a:r>
              <a:rPr lang="he-IL">
                <a:solidFill>
                  <a:schemeClr val="tx2"/>
                </a:solidFill>
              </a:rPr>
              <a:t> שעות? נמקו את תשובתכם.</a:t>
            </a:r>
          </a:p>
          <a:p>
            <a:r>
              <a:rPr lang="he-IL">
                <a:solidFill>
                  <a:schemeClr val="tx2"/>
                </a:solidFill>
              </a:rPr>
              <a:t>ג. האם ייתכן שהאנטיביוטיקה ש</a:t>
            </a:r>
            <a:r>
              <a:rPr lang="he-IL">
                <a:solidFill>
                  <a:srgbClr val="1F497D"/>
                </a:solidFill>
              </a:rPr>
              <a:t>הוספה הורסת את אנזימי הנשימה של כל החיידקים</a:t>
            </a:r>
          </a:p>
          <a:p>
            <a:r>
              <a:rPr lang="he-IL">
                <a:solidFill>
                  <a:srgbClr val="1F497D"/>
                </a:solidFill>
              </a:rPr>
              <a:t>    החיים? נמקו.</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6:</a:t>
            </a:r>
            <a:r>
              <a:rPr lang="he-IL" dirty="0" smtClean="0">
                <a:solidFill>
                  <a:schemeClr val="tx2"/>
                </a:solidFill>
                <a:latin typeface="Times New Roman" pitchFamily="18" charset="0"/>
                <a:cs typeface="Times New Roman" pitchFamily="18" charset="0"/>
              </a:rPr>
              <a:t> </a:t>
            </a:r>
            <a:r>
              <a:rPr lang="he-IL" dirty="0" smtClean="0">
                <a:solidFill>
                  <a:schemeClr val="tx2"/>
                </a:solidFill>
                <a:latin typeface="Times New Roman" pitchFamily="18" charset="0"/>
                <a:cs typeface="Arial"/>
              </a:rPr>
              <a:t>בגרות </a:t>
            </a:r>
            <a:r>
              <a:rPr lang="he-IL" dirty="0" smtClean="0">
                <a:solidFill>
                  <a:schemeClr val="tx2"/>
                </a:solidFill>
                <a:cs typeface="Arial"/>
              </a:rPr>
              <a:t>תשס"א</a:t>
            </a:r>
            <a:endParaRPr lang="he-IL" dirty="0">
              <a:solidFill>
                <a:schemeClr val="tx2"/>
              </a:solidFill>
              <a:cs typeface="Aria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240EFC6-9157-465B-B564-8EFF190EB705}" type="slidenum">
              <a:rPr lang="he-IL" sz="1100" smtClean="0">
                <a:solidFill>
                  <a:prstClr val="white">
                    <a:lumMod val="75000"/>
                  </a:prstClr>
                </a:solidFill>
              </a:rPr>
              <a:pPr fontAlgn="base">
                <a:spcBef>
                  <a:spcPct val="0"/>
                </a:spcBef>
                <a:spcAft>
                  <a:spcPct val="0"/>
                </a:spcAft>
                <a:defRPr/>
              </a:pPr>
              <a:t>24</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539750" y="912813"/>
            <a:ext cx="8072438" cy="57562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א</a:t>
            </a:r>
            <a:r>
              <a:rPr lang="he-IL" dirty="0">
                <a:solidFill>
                  <a:schemeClr val="tx1"/>
                </a:solidFill>
              </a:rPr>
              <a:t>. שלב ההסתגלות, שלב הגידול המעריכי, </a:t>
            </a:r>
          </a:p>
          <a:p>
            <a:pPr>
              <a:lnSpc>
                <a:spcPct val="120000"/>
              </a:lnSpc>
              <a:defRPr/>
            </a:pPr>
            <a:r>
              <a:rPr lang="he-IL" dirty="0">
                <a:solidFill>
                  <a:schemeClr val="tx1"/>
                </a:solidFill>
              </a:rPr>
              <a:t>שלב העמידה ושלב התמותה.</a:t>
            </a:r>
          </a:p>
          <a:p>
            <a:pPr>
              <a:lnSpc>
                <a:spcPct val="120000"/>
              </a:lnSpc>
              <a:defRPr/>
            </a:pPr>
            <a:r>
              <a:rPr lang="he-IL" dirty="0">
                <a:solidFill>
                  <a:schemeClr val="tx1"/>
                </a:solidFill>
              </a:rPr>
              <a:t>ב. לתרבית א' לא הוספה אנטיביוטיקה,</a:t>
            </a:r>
          </a:p>
          <a:p>
            <a:pPr>
              <a:lnSpc>
                <a:spcPct val="120000"/>
              </a:lnSpc>
              <a:defRPr/>
            </a:pPr>
            <a:r>
              <a:rPr lang="he-IL" dirty="0">
                <a:solidFill>
                  <a:schemeClr val="tx1"/>
                </a:solidFill>
              </a:rPr>
              <a:t>ואפשר לראות בה את שלושת שלבי הגידול </a:t>
            </a:r>
          </a:p>
          <a:p>
            <a:pPr>
              <a:lnSpc>
                <a:spcPct val="120000"/>
              </a:lnSpc>
              <a:defRPr/>
            </a:pPr>
            <a:r>
              <a:rPr lang="he-IL" dirty="0">
                <a:solidFill>
                  <a:schemeClr val="tx1"/>
                </a:solidFill>
              </a:rPr>
              <a:t>האופייניים הראשונים. הפניצילין פוגע ביצירת </a:t>
            </a:r>
          </a:p>
          <a:p>
            <a:pPr>
              <a:lnSpc>
                <a:spcPct val="120000"/>
              </a:lnSpc>
              <a:defRPr/>
            </a:pPr>
            <a:r>
              <a:rPr lang="he-IL" dirty="0">
                <a:solidFill>
                  <a:schemeClr val="tx1"/>
                </a:solidFill>
              </a:rPr>
              <a:t>דופן בחיידקים, בהשפעתו נוצרים בחלוקת</a:t>
            </a:r>
          </a:p>
          <a:p>
            <a:pPr>
              <a:lnSpc>
                <a:spcPct val="120000"/>
              </a:lnSpc>
              <a:defRPr/>
            </a:pPr>
            <a:r>
              <a:rPr lang="he-IL" dirty="0">
                <a:solidFill>
                  <a:schemeClr val="tx1"/>
                </a:solidFill>
              </a:rPr>
              <a:t>החיידקים תאי חיידקים חדשים חסרי דופן, המתפוצצים בסביבה היפוטונית עקב חדירת </a:t>
            </a:r>
          </a:p>
          <a:p>
            <a:pPr>
              <a:lnSpc>
                <a:spcPct val="120000"/>
              </a:lnSpc>
              <a:defRPr/>
            </a:pPr>
            <a:r>
              <a:rPr lang="he-IL" dirty="0">
                <a:solidFill>
                  <a:schemeClr val="tx1"/>
                </a:solidFill>
              </a:rPr>
              <a:t>מים לתא. ככל שקצב חלוקת החיידקים גדול יותר כך מידת ההשפעה של האנטיביוטיקה גדולה יותר. לתרבית ב' הוספה אנטיביוטיקה אחרי </a:t>
            </a:r>
            <a:r>
              <a:rPr lang="he-IL" noProof="1">
                <a:solidFill>
                  <a:schemeClr val="tx1"/>
                </a:solidFill>
              </a:rPr>
              <a:t>12</a:t>
            </a:r>
            <a:r>
              <a:rPr lang="he-IL" dirty="0">
                <a:solidFill>
                  <a:schemeClr val="tx1"/>
                </a:solidFill>
              </a:rPr>
              <a:t> שעות. מכיוון שההוספה חלה בשלב הגידול היציב, שקצב חלוקת החיידקים בו אִטי, הוספת האנטיביוטיקה גרמה לפחות תמותה לעומת השפעתה על תרבית ג', שאליה הוספה האנטיביוטיקה אחרי 8 שעות, כשהתרבית הייתה בשלב הגידול המעריכי.</a:t>
            </a:r>
          </a:p>
          <a:p>
            <a:pPr>
              <a:lnSpc>
                <a:spcPct val="120000"/>
              </a:lnSpc>
              <a:defRPr/>
            </a:pPr>
            <a:r>
              <a:rPr lang="he-IL" dirty="0">
                <a:solidFill>
                  <a:schemeClr val="tx1"/>
                </a:solidFill>
              </a:rPr>
              <a:t>ג. לא ייתכן שהאנטיביוטיקה פוגעת באנזימי הנשימה של החיידקים, משום שבמקרה כזה הייתה נגרמת תמותה מידית של כל החיידקים בלי קשר לשלב הגידול שהם נמצאים בו. </a:t>
            </a:r>
          </a:p>
          <a:p>
            <a:pPr>
              <a:lnSpc>
                <a:spcPct val="120000"/>
              </a:lnSpc>
              <a:defRPr/>
            </a:pPr>
            <a:r>
              <a:rPr lang="he-IL" dirty="0">
                <a:solidFill>
                  <a:schemeClr val="tx1"/>
                </a:solidFill>
              </a:rPr>
              <a:t>בלי נשימה תאית, ימות כל אורגניזם חי בתוך כמה דקות עקב מחסור באנרגיה זמינה בתאים.</a:t>
            </a:r>
          </a:p>
          <a:p>
            <a:pPr>
              <a:lnSpc>
                <a:spcPct val="120000"/>
              </a:lnSpc>
              <a:defRPr/>
            </a:pPr>
            <a:endParaRPr lang="he-IL" dirty="0">
              <a:solidFill>
                <a:srgbClr val="000000"/>
              </a:solidFill>
            </a:endParaRPr>
          </a:p>
        </p:txBody>
      </p:sp>
      <p:pic>
        <p:nvPicPr>
          <p:cNvPr id="210946" name="Picture 2"/>
          <p:cNvPicPr>
            <a:picLocks noChangeAspect="1" noChangeArrowheads="1"/>
          </p:cNvPicPr>
          <p:nvPr/>
        </p:nvPicPr>
        <p:blipFill>
          <a:blip r:embed="rId3"/>
          <a:srcRect/>
          <a:stretch>
            <a:fillRect/>
          </a:stretch>
        </p:blipFill>
        <p:spPr bwMode="auto">
          <a:xfrm>
            <a:off x="812800" y="1033463"/>
            <a:ext cx="3471863" cy="2179637"/>
          </a:xfrm>
          <a:prstGeom prst="rect">
            <a:avLst/>
          </a:prstGeom>
          <a:solidFill>
            <a:schemeClr val="bg1">
              <a:lumMod val="85000"/>
            </a:schemeClr>
          </a:solidFill>
          <a:ln>
            <a:noFill/>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323850" y="490538"/>
            <a:ext cx="8183563" cy="25844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mn-cs"/>
              </a:rPr>
              <a:t>שאלה </a:t>
            </a:r>
            <a:r>
              <a:rPr lang="he-IL" b="1" dirty="0" smtClean="0">
                <a:solidFill>
                  <a:schemeClr val="tx2"/>
                </a:solidFill>
                <a:cs typeface="+mn-cs"/>
              </a:rPr>
              <a:t>7:</a:t>
            </a:r>
            <a:r>
              <a:rPr lang="he-IL" dirty="0" smtClean="0">
                <a:solidFill>
                  <a:schemeClr val="tx2"/>
                </a:solidFill>
                <a:latin typeface="Times New Roman" pitchFamily="18" charset="0"/>
                <a:cs typeface="+mn-cs"/>
              </a:rPr>
              <a:t> מבחינת בגרות</a:t>
            </a:r>
          </a:p>
          <a:p>
            <a:pPr eaLnBrk="1" hangingPunct="1">
              <a:defRPr/>
            </a:pPr>
            <a:r>
              <a:rPr lang="he-IL" dirty="0" smtClean="0">
                <a:solidFill>
                  <a:schemeClr val="tx2"/>
                </a:solidFill>
              </a:rPr>
              <a:t>חוקרים רצו לבדוק את הרגישות של חיידקים מסוג מסוים לסוגים שונים של אנטיביוטיקה.</a:t>
            </a:r>
          </a:p>
          <a:p>
            <a:pPr eaLnBrk="1" hangingPunct="1">
              <a:defRPr/>
            </a:pPr>
            <a:r>
              <a:rPr lang="he-IL" dirty="0" smtClean="0">
                <a:solidFill>
                  <a:schemeClr val="tx2"/>
                </a:solidFill>
              </a:rPr>
              <a:t>הם גידלו שתי תרביות של אותם החיידקים בתנאים זהים, בתמיסה היפוטונית (שריכוז המומסים בה נמוך מריכוז המומסים בתא החיידק). באמצע השלב הלוגריתמי (המעריכי) הוסיפו אנטיביוטיקה: לתרבית אחת הוסיפו פניצילין, ולתרבית האחרת הוסיפו סטרפטומיצין.</a:t>
            </a:r>
          </a:p>
          <a:p>
            <a:pPr eaLnBrk="1" hangingPunct="1">
              <a:defRPr/>
            </a:pPr>
            <a:r>
              <a:rPr lang="he-IL" dirty="0" smtClean="0">
                <a:solidFill>
                  <a:schemeClr val="tx2"/>
                </a:solidFill>
              </a:rPr>
              <a:t>להזכירכם: פניצילין מונע את יצירת דופן החיידק, והסטרפטומיצין מעכב את יצירת חלבוני החיידק.</a:t>
            </a:r>
          </a:p>
          <a:p>
            <a:pPr eaLnBrk="1" hangingPunct="1">
              <a:defRPr/>
            </a:pPr>
            <a:r>
              <a:rPr lang="he-IL" dirty="0" smtClean="0">
                <a:solidFill>
                  <a:schemeClr val="tx2"/>
                </a:solidFill>
              </a:rPr>
              <a:t>באיור שלפניכם מ</a:t>
            </a:r>
            <a:r>
              <a:rPr lang="he-IL" dirty="0" smtClean="0">
                <a:solidFill>
                  <a:srgbClr val="1F497D"/>
                </a:solidFill>
              </a:rPr>
              <a:t>תוארים מספר תאי החיידקים החיים ומספר כלל תאי החיידקים (חיים ומתים) בתמיסה, לפני הוספת האנטיביוטיקה ואחרי ההוספה.</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BECABE5-0839-47CA-9466-0CE803166214}" type="slidenum">
              <a:rPr lang="he-IL" sz="1100" smtClean="0">
                <a:solidFill>
                  <a:prstClr val="white">
                    <a:lumMod val="75000"/>
                  </a:prstClr>
                </a:solidFill>
              </a:rPr>
              <a:pPr fontAlgn="base">
                <a:spcBef>
                  <a:spcPct val="0"/>
                </a:spcBef>
                <a:spcAft>
                  <a:spcPct val="0"/>
                </a:spcAft>
                <a:defRPr/>
              </a:pPr>
              <a:t>25</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7 (פניצילין וסטרפטומיצין)</a:t>
            </a:r>
            <a:endParaRPr lang="he-IL" sz="1800" b="1" dirty="0" smtClean="0">
              <a:solidFill>
                <a:schemeClr val="accent6">
                  <a:lumMod val="50000"/>
                  <a:lumOff val="50000"/>
                </a:schemeClr>
              </a:solidFill>
            </a:endParaRPr>
          </a:p>
        </p:txBody>
      </p:sp>
      <p:sp>
        <p:nvSpPr>
          <p:cNvPr id="145414" name="מלבן 22"/>
          <p:cNvSpPr>
            <a:spLocks noChangeArrowheads="1"/>
          </p:cNvSpPr>
          <p:nvPr/>
        </p:nvSpPr>
        <p:spPr bwMode="auto">
          <a:xfrm>
            <a:off x="395288" y="5468938"/>
            <a:ext cx="8208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he-IL">
              <a:solidFill>
                <a:srgbClr val="1F497D"/>
              </a:solidFill>
            </a:endParaRPr>
          </a:p>
          <a:p>
            <a:r>
              <a:rPr lang="he-IL">
                <a:solidFill>
                  <a:srgbClr val="1F497D"/>
                </a:solidFill>
              </a:rPr>
              <a:t>א</a:t>
            </a:r>
            <a:r>
              <a:rPr lang="he-IL">
                <a:solidFill>
                  <a:schemeClr val="tx2"/>
                </a:solidFill>
              </a:rPr>
              <a:t>. איזה איור מתאר את תוצאות הוספת הפניצילין, ואיזה איור מתאר את תוצאות </a:t>
            </a:r>
          </a:p>
          <a:p>
            <a:r>
              <a:rPr lang="he-IL">
                <a:solidFill>
                  <a:schemeClr val="tx2"/>
                </a:solidFill>
              </a:rPr>
              <a:t>הוספת הסטרפטומיצין? נמקו.</a:t>
            </a:r>
          </a:p>
          <a:p>
            <a:r>
              <a:rPr lang="he-IL">
                <a:solidFill>
                  <a:schemeClr val="tx2"/>
                </a:solidFill>
              </a:rPr>
              <a:t>ב. הסבירו: מדוע אנטיביוטיקה </a:t>
            </a:r>
            <a:r>
              <a:rPr lang="he-IL">
                <a:solidFill>
                  <a:srgbClr val="1F497D"/>
                </a:solidFill>
              </a:rPr>
              <a:t>כמו פניצילין אינה יעילה נגד וירוסים (נגיפים)?</a:t>
            </a:r>
          </a:p>
        </p:txBody>
      </p:sp>
      <p:grpSp>
        <p:nvGrpSpPr>
          <p:cNvPr id="145415" name="קבוצה 26"/>
          <p:cNvGrpSpPr>
            <a:grpSpLocks/>
          </p:cNvGrpSpPr>
          <p:nvPr/>
        </p:nvGrpSpPr>
        <p:grpSpPr bwMode="auto">
          <a:xfrm>
            <a:off x="4321175" y="3022600"/>
            <a:ext cx="4262438" cy="2566988"/>
            <a:chOff x="792951" y="2799050"/>
            <a:chExt cx="4261266" cy="2566612"/>
          </a:xfrm>
        </p:grpSpPr>
        <p:grpSp>
          <p:nvGrpSpPr>
            <p:cNvPr id="145429" name="קבוצה 27"/>
            <p:cNvGrpSpPr>
              <a:grpSpLocks/>
            </p:cNvGrpSpPr>
            <p:nvPr/>
          </p:nvGrpSpPr>
          <p:grpSpPr bwMode="auto">
            <a:xfrm>
              <a:off x="792951" y="2799050"/>
              <a:ext cx="4136061" cy="2566612"/>
              <a:chOff x="1074292" y="2348880"/>
              <a:chExt cx="5745608" cy="3434799"/>
            </a:xfrm>
          </p:grpSpPr>
          <p:cxnSp>
            <p:nvCxnSpPr>
              <p:cNvPr id="31" name="מחבר חץ ישר 30"/>
              <p:cNvCxnSpPr/>
              <p:nvPr/>
            </p:nvCxnSpPr>
            <p:spPr>
              <a:xfrm flipH="1" flipV="1">
                <a:off x="1964978" y="2348880"/>
                <a:ext cx="15433" cy="30970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a:off x="1980411" y="5422568"/>
                <a:ext cx="48392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צורה חופשית 32"/>
              <p:cNvSpPr/>
              <p:nvPr/>
            </p:nvSpPr>
            <p:spPr>
              <a:xfrm>
                <a:off x="2004662" y="3746590"/>
                <a:ext cx="4464455" cy="1644115"/>
              </a:xfrm>
              <a:custGeom>
                <a:avLst/>
                <a:gdLst>
                  <a:gd name="connsiteX0" fmla="*/ 0 w 4053840"/>
                  <a:gd name="connsiteY0" fmla="*/ 1432915 h 1534101"/>
                  <a:gd name="connsiteX1" fmla="*/ 259080 w 4053840"/>
                  <a:gd name="connsiteY1" fmla="*/ 1432915 h 1534101"/>
                  <a:gd name="connsiteX2" fmla="*/ 1173480 w 4053840"/>
                  <a:gd name="connsiteY2" fmla="*/ 381355 h 1534101"/>
                  <a:gd name="connsiteX3" fmla="*/ 1722120 w 4053840"/>
                  <a:gd name="connsiteY3" fmla="*/ 61315 h 1534101"/>
                  <a:gd name="connsiteX4" fmla="*/ 4053840 w 4053840"/>
                  <a:gd name="connsiteY4" fmla="*/ 355 h 1534101"/>
                  <a:gd name="connsiteX0" fmla="*/ 0 w 4130040"/>
                  <a:gd name="connsiteY0" fmla="*/ 1524355 h 1585140"/>
                  <a:gd name="connsiteX1" fmla="*/ 335280 w 4130040"/>
                  <a:gd name="connsiteY1" fmla="*/ 1432915 h 1585140"/>
                  <a:gd name="connsiteX2" fmla="*/ 1249680 w 4130040"/>
                  <a:gd name="connsiteY2" fmla="*/ 381355 h 1585140"/>
                  <a:gd name="connsiteX3" fmla="*/ 1798320 w 4130040"/>
                  <a:gd name="connsiteY3" fmla="*/ 61315 h 1585140"/>
                  <a:gd name="connsiteX4" fmla="*/ 4130040 w 4130040"/>
                  <a:gd name="connsiteY4" fmla="*/ 355 h 1585140"/>
                  <a:gd name="connsiteX0" fmla="*/ 0 w 4160520"/>
                  <a:gd name="connsiteY0" fmla="*/ 1615795 h 1653861"/>
                  <a:gd name="connsiteX1" fmla="*/ 365760 w 4160520"/>
                  <a:gd name="connsiteY1" fmla="*/ 1432915 h 1653861"/>
                  <a:gd name="connsiteX2" fmla="*/ 1280160 w 4160520"/>
                  <a:gd name="connsiteY2" fmla="*/ 381355 h 1653861"/>
                  <a:gd name="connsiteX3" fmla="*/ 1828800 w 4160520"/>
                  <a:gd name="connsiteY3" fmla="*/ 61315 h 1653861"/>
                  <a:gd name="connsiteX4" fmla="*/ 4160520 w 4160520"/>
                  <a:gd name="connsiteY4" fmla="*/ 355 h 1653861"/>
                  <a:gd name="connsiteX0" fmla="*/ 0 w 4160520"/>
                  <a:gd name="connsiteY0" fmla="*/ 1615795 h 1621039"/>
                  <a:gd name="connsiteX1" fmla="*/ 365760 w 4160520"/>
                  <a:gd name="connsiteY1" fmla="*/ 1432915 h 1621039"/>
                  <a:gd name="connsiteX2" fmla="*/ 1280160 w 4160520"/>
                  <a:gd name="connsiteY2" fmla="*/ 381355 h 1621039"/>
                  <a:gd name="connsiteX3" fmla="*/ 1828800 w 4160520"/>
                  <a:gd name="connsiteY3" fmla="*/ 61315 h 1621039"/>
                  <a:gd name="connsiteX4" fmla="*/ 4160520 w 4160520"/>
                  <a:gd name="connsiteY4" fmla="*/ 355 h 1621039"/>
                  <a:gd name="connsiteX0" fmla="*/ 0 w 4160520"/>
                  <a:gd name="connsiteY0" fmla="*/ 1655654 h 1660898"/>
                  <a:gd name="connsiteX1" fmla="*/ 365760 w 4160520"/>
                  <a:gd name="connsiteY1" fmla="*/ 1472774 h 1660898"/>
                  <a:gd name="connsiteX2" fmla="*/ 1280160 w 4160520"/>
                  <a:gd name="connsiteY2" fmla="*/ 421214 h 1660898"/>
                  <a:gd name="connsiteX3" fmla="*/ 2011680 w 4160520"/>
                  <a:gd name="connsiteY3" fmla="*/ 24974 h 1660898"/>
                  <a:gd name="connsiteX4" fmla="*/ 4160520 w 4160520"/>
                  <a:gd name="connsiteY4" fmla="*/ 40214 h 1660898"/>
                  <a:gd name="connsiteX0" fmla="*/ 0 w 4160520"/>
                  <a:gd name="connsiteY0" fmla="*/ 1655654 h 1660896"/>
                  <a:gd name="connsiteX1" fmla="*/ 365760 w 4160520"/>
                  <a:gd name="connsiteY1" fmla="*/ 1472774 h 1660896"/>
                  <a:gd name="connsiteX2" fmla="*/ 1554362 w 4160520"/>
                  <a:gd name="connsiteY2" fmla="*/ 421309 h 1660896"/>
                  <a:gd name="connsiteX3" fmla="*/ 2011680 w 4160520"/>
                  <a:gd name="connsiteY3" fmla="*/ 24974 h 1660896"/>
                  <a:gd name="connsiteX4" fmla="*/ 4160520 w 4160520"/>
                  <a:gd name="connsiteY4" fmla="*/ 40214 h 1660896"/>
                  <a:gd name="connsiteX0" fmla="*/ 0 w 4160520"/>
                  <a:gd name="connsiteY0" fmla="*/ 1643940 h 1649182"/>
                  <a:gd name="connsiteX1" fmla="*/ 365760 w 4160520"/>
                  <a:gd name="connsiteY1" fmla="*/ 1461060 h 1649182"/>
                  <a:gd name="connsiteX2" fmla="*/ 1554362 w 4160520"/>
                  <a:gd name="connsiteY2" fmla="*/ 409595 h 1649182"/>
                  <a:gd name="connsiteX3" fmla="*/ 2316304 w 4160520"/>
                  <a:gd name="connsiteY3" fmla="*/ 28509 h 1649182"/>
                  <a:gd name="connsiteX4" fmla="*/ 4160520 w 4160520"/>
                  <a:gd name="connsiteY4" fmla="*/ 28500 h 1649182"/>
                  <a:gd name="connsiteX0" fmla="*/ 0 w 4464980"/>
                  <a:gd name="connsiteY0" fmla="*/ 1640406 h 1645648"/>
                  <a:gd name="connsiteX1" fmla="*/ 365760 w 4464980"/>
                  <a:gd name="connsiteY1" fmla="*/ 1457526 h 1645648"/>
                  <a:gd name="connsiteX2" fmla="*/ 1554362 w 4464980"/>
                  <a:gd name="connsiteY2" fmla="*/ 406061 h 1645648"/>
                  <a:gd name="connsiteX3" fmla="*/ 2316304 w 4464980"/>
                  <a:gd name="connsiteY3" fmla="*/ 24975 h 1645648"/>
                  <a:gd name="connsiteX4" fmla="*/ 4464980 w 4464980"/>
                  <a:gd name="connsiteY4" fmla="*/ 40216 h 1645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980" h="1645648">
                    <a:moveTo>
                      <a:pt x="0" y="1640406"/>
                    </a:moveTo>
                    <a:cubicBezTo>
                      <a:pt x="77470" y="1651836"/>
                      <a:pt x="106700" y="1663250"/>
                      <a:pt x="365760" y="1457526"/>
                    </a:cubicBezTo>
                    <a:cubicBezTo>
                      <a:pt x="624820" y="1251802"/>
                      <a:pt x="1229271" y="644819"/>
                      <a:pt x="1554362" y="406061"/>
                    </a:cubicBezTo>
                    <a:cubicBezTo>
                      <a:pt x="1879453" y="167303"/>
                      <a:pt x="1836244" y="88475"/>
                      <a:pt x="2316304" y="24975"/>
                    </a:cubicBezTo>
                    <a:cubicBezTo>
                      <a:pt x="2796364" y="-38525"/>
                      <a:pt x="3539150" y="38946"/>
                      <a:pt x="4464980" y="4021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45435" name="מלבן 33"/>
              <p:cNvSpPr>
                <a:spLocks noChangeArrowheads="1"/>
              </p:cNvSpPr>
              <p:nvPr/>
            </p:nvSpPr>
            <p:spPr bwMode="auto">
              <a:xfrm>
                <a:off x="3823210" y="3262204"/>
                <a:ext cx="2996690" cy="41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00B050"/>
                    </a:solidFill>
                  </a:rPr>
                  <a:t>מספר חיידקים חיים ומתים</a:t>
                </a:r>
              </a:p>
            </p:txBody>
          </p:sp>
          <p:sp>
            <p:nvSpPr>
              <p:cNvPr id="145436" name="מלבן 34"/>
              <p:cNvSpPr>
                <a:spLocks noChangeArrowheads="1"/>
              </p:cNvSpPr>
              <p:nvPr/>
            </p:nvSpPr>
            <p:spPr bwMode="auto">
              <a:xfrm>
                <a:off x="6158110" y="5445125"/>
                <a:ext cx="4555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זמן</a:t>
                </a:r>
                <a:endParaRPr lang="he-IL" sz="1600" b="1">
                  <a:solidFill>
                    <a:srgbClr val="000000"/>
                  </a:solidFill>
                </a:endParaRPr>
              </a:p>
            </p:txBody>
          </p:sp>
          <p:sp>
            <p:nvSpPr>
              <p:cNvPr id="145437" name="מלבן 35"/>
              <p:cNvSpPr>
                <a:spLocks noChangeArrowheads="1"/>
              </p:cNvSpPr>
              <p:nvPr/>
            </p:nvSpPr>
            <p:spPr bwMode="auto">
              <a:xfrm>
                <a:off x="1074292" y="2418432"/>
                <a:ext cx="8338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מספר</a:t>
                </a:r>
              </a:p>
              <a:p>
                <a:r>
                  <a:rPr lang="he-IL" sz="1600" b="1">
                    <a:solidFill>
                      <a:srgbClr val="1F497D"/>
                    </a:solidFill>
                  </a:rPr>
                  <a:t>חיידקים</a:t>
                </a:r>
                <a:endParaRPr lang="he-IL" sz="1600" b="1">
                  <a:solidFill>
                    <a:srgbClr val="000000"/>
                  </a:solidFill>
                </a:endParaRPr>
              </a:p>
            </p:txBody>
          </p:sp>
        </p:grpSp>
        <p:sp>
          <p:nvSpPr>
            <p:cNvPr id="29" name="צורה חופשית 28"/>
            <p:cNvSpPr/>
            <p:nvPr/>
          </p:nvSpPr>
          <p:spPr>
            <a:xfrm>
              <a:off x="1615050" y="3918074"/>
              <a:ext cx="2820212" cy="1171403"/>
            </a:xfrm>
            <a:custGeom>
              <a:avLst/>
              <a:gdLst>
                <a:gd name="connsiteX0" fmla="*/ 0 w 2819400"/>
                <a:gd name="connsiteY0" fmla="*/ 1172299 h 1172299"/>
                <a:gd name="connsiteX1" fmla="*/ 1005840 w 2819400"/>
                <a:gd name="connsiteY1" fmla="*/ 288379 h 1172299"/>
                <a:gd name="connsiteX2" fmla="*/ 1264920 w 2819400"/>
                <a:gd name="connsiteY2" fmla="*/ 75019 h 1172299"/>
                <a:gd name="connsiteX3" fmla="*/ 1508760 w 2819400"/>
                <a:gd name="connsiteY3" fmla="*/ 14059 h 1172299"/>
                <a:gd name="connsiteX4" fmla="*/ 1691640 w 2819400"/>
                <a:gd name="connsiteY4" fmla="*/ 318859 h 1172299"/>
                <a:gd name="connsiteX5" fmla="*/ 1859280 w 2819400"/>
                <a:gd name="connsiteY5" fmla="*/ 821779 h 1172299"/>
                <a:gd name="connsiteX6" fmla="*/ 2042160 w 2819400"/>
                <a:gd name="connsiteY6" fmla="*/ 1080859 h 1172299"/>
                <a:gd name="connsiteX7" fmla="*/ 2819400 w 2819400"/>
                <a:gd name="connsiteY7" fmla="*/ 1080859 h 1172299"/>
                <a:gd name="connsiteX0" fmla="*/ 0 w 2819400"/>
                <a:gd name="connsiteY0" fmla="*/ 1172299 h 1172299"/>
                <a:gd name="connsiteX1" fmla="*/ 1005840 w 2819400"/>
                <a:gd name="connsiteY1" fmla="*/ 288379 h 1172299"/>
                <a:gd name="connsiteX2" fmla="*/ 1264920 w 2819400"/>
                <a:gd name="connsiteY2" fmla="*/ 75019 h 1172299"/>
                <a:gd name="connsiteX3" fmla="*/ 1508760 w 2819400"/>
                <a:gd name="connsiteY3" fmla="*/ 14059 h 1172299"/>
                <a:gd name="connsiteX4" fmla="*/ 1691640 w 2819400"/>
                <a:gd name="connsiteY4" fmla="*/ 318859 h 1172299"/>
                <a:gd name="connsiteX5" fmla="*/ 1859280 w 2819400"/>
                <a:gd name="connsiteY5" fmla="*/ 821779 h 1172299"/>
                <a:gd name="connsiteX6" fmla="*/ 2255520 w 2819400"/>
                <a:gd name="connsiteY6" fmla="*/ 1050379 h 1172299"/>
                <a:gd name="connsiteX7" fmla="*/ 2819400 w 2819400"/>
                <a:gd name="connsiteY7" fmla="*/ 1080859 h 11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9400" h="1172299">
                  <a:moveTo>
                    <a:pt x="0" y="1172299"/>
                  </a:moveTo>
                  <a:lnTo>
                    <a:pt x="1005840" y="288379"/>
                  </a:lnTo>
                  <a:cubicBezTo>
                    <a:pt x="1216660" y="105499"/>
                    <a:pt x="1181100" y="120739"/>
                    <a:pt x="1264920" y="75019"/>
                  </a:cubicBezTo>
                  <a:cubicBezTo>
                    <a:pt x="1348740" y="29299"/>
                    <a:pt x="1437640" y="-26581"/>
                    <a:pt x="1508760" y="14059"/>
                  </a:cubicBezTo>
                  <a:cubicBezTo>
                    <a:pt x="1579880" y="54699"/>
                    <a:pt x="1633220" y="184239"/>
                    <a:pt x="1691640" y="318859"/>
                  </a:cubicBezTo>
                  <a:cubicBezTo>
                    <a:pt x="1750060" y="453479"/>
                    <a:pt x="1765300" y="699859"/>
                    <a:pt x="1859280" y="821779"/>
                  </a:cubicBezTo>
                  <a:cubicBezTo>
                    <a:pt x="1953260" y="943699"/>
                    <a:pt x="2095500" y="1007199"/>
                    <a:pt x="2255520" y="1050379"/>
                  </a:cubicBezTo>
                  <a:cubicBezTo>
                    <a:pt x="2415540" y="1093559"/>
                    <a:pt x="2510790" y="1102449"/>
                    <a:pt x="2819400" y="108085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45431" name="מלבן 29"/>
            <p:cNvSpPr>
              <a:spLocks noChangeArrowheads="1"/>
            </p:cNvSpPr>
            <p:nvPr/>
          </p:nvSpPr>
          <p:spPr bwMode="auto">
            <a:xfrm>
              <a:off x="2897005" y="4516534"/>
              <a:ext cx="2157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FF0000"/>
                  </a:solidFill>
                </a:rPr>
                <a:t>מספר חיידקים חיים</a:t>
              </a:r>
            </a:p>
          </p:txBody>
        </p:sp>
      </p:grpSp>
      <p:sp>
        <p:nvSpPr>
          <p:cNvPr id="145416" name="מלבן 34"/>
          <p:cNvSpPr>
            <a:spLocks noChangeArrowheads="1"/>
          </p:cNvSpPr>
          <p:nvPr/>
        </p:nvSpPr>
        <p:spPr bwMode="auto">
          <a:xfrm>
            <a:off x="5940425" y="3162300"/>
            <a:ext cx="1103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u="sng">
                <a:solidFill>
                  <a:srgbClr val="1F497D"/>
                </a:solidFill>
              </a:rPr>
              <a:t>איור א</a:t>
            </a:r>
            <a:r>
              <a:rPr lang="he-IL" sz="1600" b="1">
                <a:solidFill>
                  <a:srgbClr val="1F497D"/>
                </a:solidFill>
              </a:rPr>
              <a:t>'</a:t>
            </a:r>
            <a:endParaRPr lang="he-IL" sz="1600" b="1">
              <a:solidFill>
                <a:srgbClr val="000000"/>
              </a:solidFill>
            </a:endParaRPr>
          </a:p>
        </p:txBody>
      </p:sp>
      <p:grpSp>
        <p:nvGrpSpPr>
          <p:cNvPr id="145417" name="קבוצה 4"/>
          <p:cNvGrpSpPr>
            <a:grpSpLocks/>
          </p:cNvGrpSpPr>
          <p:nvPr/>
        </p:nvGrpSpPr>
        <p:grpSpPr bwMode="auto">
          <a:xfrm>
            <a:off x="360363" y="3022600"/>
            <a:ext cx="4260850" cy="2566988"/>
            <a:chOff x="360363" y="2798763"/>
            <a:chExt cx="4260850" cy="2566987"/>
          </a:xfrm>
        </p:grpSpPr>
        <p:grpSp>
          <p:nvGrpSpPr>
            <p:cNvPr id="145418" name="קבוצה 11"/>
            <p:cNvGrpSpPr>
              <a:grpSpLocks/>
            </p:cNvGrpSpPr>
            <p:nvPr/>
          </p:nvGrpSpPr>
          <p:grpSpPr bwMode="auto">
            <a:xfrm>
              <a:off x="360363" y="2798763"/>
              <a:ext cx="4260850" cy="2566987"/>
              <a:chOff x="792951" y="2799050"/>
              <a:chExt cx="4261266" cy="2566612"/>
            </a:xfrm>
          </p:grpSpPr>
          <p:grpSp>
            <p:nvGrpSpPr>
              <p:cNvPr id="145421" name="קבוצה 21"/>
              <p:cNvGrpSpPr>
                <a:grpSpLocks/>
              </p:cNvGrpSpPr>
              <p:nvPr/>
            </p:nvGrpSpPr>
            <p:grpSpPr bwMode="auto">
              <a:xfrm>
                <a:off x="792951" y="2799050"/>
                <a:ext cx="4135841" cy="2566612"/>
                <a:chOff x="1074292" y="2348880"/>
                <a:chExt cx="5745302" cy="3434799"/>
              </a:xfrm>
            </p:grpSpPr>
            <p:cxnSp>
              <p:nvCxnSpPr>
                <p:cNvPr id="3" name="מחבר חץ ישר 2"/>
                <p:cNvCxnSpPr/>
                <p:nvPr/>
              </p:nvCxnSpPr>
              <p:spPr>
                <a:xfrm flipH="1" flipV="1">
                  <a:off x="1965310" y="2348880"/>
                  <a:ext cx="13233" cy="30970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a:off x="1978543" y="5422568"/>
                  <a:ext cx="48410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5426" name="מלבן 15"/>
                <p:cNvSpPr>
                  <a:spLocks noChangeArrowheads="1"/>
                </p:cNvSpPr>
                <p:nvPr/>
              </p:nvSpPr>
              <p:spPr bwMode="auto">
                <a:xfrm>
                  <a:off x="3020113" y="3328065"/>
                  <a:ext cx="2996690" cy="41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00B050"/>
                      </a:solidFill>
                    </a:rPr>
                    <a:t>מספר חיידקים חיים ומתים</a:t>
                  </a:r>
                </a:p>
              </p:txBody>
            </p:sp>
            <p:sp>
              <p:nvSpPr>
                <p:cNvPr id="145427" name="מלבן 14"/>
                <p:cNvSpPr>
                  <a:spLocks noChangeArrowheads="1"/>
                </p:cNvSpPr>
                <p:nvPr/>
              </p:nvSpPr>
              <p:spPr bwMode="auto">
                <a:xfrm>
                  <a:off x="6158110" y="5445125"/>
                  <a:ext cx="4555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זמן</a:t>
                  </a:r>
                  <a:endParaRPr lang="he-IL" sz="1600" b="1">
                    <a:solidFill>
                      <a:srgbClr val="000000"/>
                    </a:solidFill>
                  </a:endParaRPr>
                </a:p>
              </p:txBody>
            </p:sp>
            <p:sp>
              <p:nvSpPr>
                <p:cNvPr id="145428" name="מלבן 20"/>
                <p:cNvSpPr>
                  <a:spLocks noChangeArrowheads="1"/>
                </p:cNvSpPr>
                <p:nvPr/>
              </p:nvSpPr>
              <p:spPr bwMode="auto">
                <a:xfrm>
                  <a:off x="1074292" y="2420133"/>
                  <a:ext cx="8338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מספר</a:t>
                  </a:r>
                </a:p>
                <a:p>
                  <a:r>
                    <a:rPr lang="he-IL" sz="1600" b="1">
                      <a:solidFill>
                        <a:srgbClr val="1F497D"/>
                      </a:solidFill>
                    </a:rPr>
                    <a:t>חיידקים</a:t>
                  </a:r>
                  <a:endParaRPr lang="he-IL" sz="1600" b="1">
                    <a:solidFill>
                      <a:srgbClr val="000000"/>
                    </a:solidFill>
                  </a:endParaRPr>
                </a:p>
              </p:txBody>
            </p:sp>
          </p:grpSp>
          <p:sp>
            <p:nvSpPr>
              <p:cNvPr id="2" name="צורה חופשית 1"/>
              <p:cNvSpPr/>
              <p:nvPr/>
            </p:nvSpPr>
            <p:spPr>
              <a:xfrm>
                <a:off x="1615356" y="3918074"/>
                <a:ext cx="2819675" cy="1171403"/>
              </a:xfrm>
              <a:custGeom>
                <a:avLst/>
                <a:gdLst>
                  <a:gd name="connsiteX0" fmla="*/ 0 w 2819400"/>
                  <a:gd name="connsiteY0" fmla="*/ 1172299 h 1172299"/>
                  <a:gd name="connsiteX1" fmla="*/ 1005840 w 2819400"/>
                  <a:gd name="connsiteY1" fmla="*/ 288379 h 1172299"/>
                  <a:gd name="connsiteX2" fmla="*/ 1264920 w 2819400"/>
                  <a:gd name="connsiteY2" fmla="*/ 75019 h 1172299"/>
                  <a:gd name="connsiteX3" fmla="*/ 1508760 w 2819400"/>
                  <a:gd name="connsiteY3" fmla="*/ 14059 h 1172299"/>
                  <a:gd name="connsiteX4" fmla="*/ 1691640 w 2819400"/>
                  <a:gd name="connsiteY4" fmla="*/ 318859 h 1172299"/>
                  <a:gd name="connsiteX5" fmla="*/ 1859280 w 2819400"/>
                  <a:gd name="connsiteY5" fmla="*/ 821779 h 1172299"/>
                  <a:gd name="connsiteX6" fmla="*/ 2042160 w 2819400"/>
                  <a:gd name="connsiteY6" fmla="*/ 1080859 h 1172299"/>
                  <a:gd name="connsiteX7" fmla="*/ 2819400 w 2819400"/>
                  <a:gd name="connsiteY7" fmla="*/ 1080859 h 1172299"/>
                  <a:gd name="connsiteX0" fmla="*/ 0 w 2819400"/>
                  <a:gd name="connsiteY0" fmla="*/ 1172299 h 1172299"/>
                  <a:gd name="connsiteX1" fmla="*/ 1005840 w 2819400"/>
                  <a:gd name="connsiteY1" fmla="*/ 288379 h 1172299"/>
                  <a:gd name="connsiteX2" fmla="*/ 1264920 w 2819400"/>
                  <a:gd name="connsiteY2" fmla="*/ 75019 h 1172299"/>
                  <a:gd name="connsiteX3" fmla="*/ 1508760 w 2819400"/>
                  <a:gd name="connsiteY3" fmla="*/ 14059 h 1172299"/>
                  <a:gd name="connsiteX4" fmla="*/ 1691640 w 2819400"/>
                  <a:gd name="connsiteY4" fmla="*/ 318859 h 1172299"/>
                  <a:gd name="connsiteX5" fmla="*/ 1859280 w 2819400"/>
                  <a:gd name="connsiteY5" fmla="*/ 821779 h 1172299"/>
                  <a:gd name="connsiteX6" fmla="*/ 2255520 w 2819400"/>
                  <a:gd name="connsiteY6" fmla="*/ 1050379 h 1172299"/>
                  <a:gd name="connsiteX7" fmla="*/ 2819400 w 2819400"/>
                  <a:gd name="connsiteY7" fmla="*/ 1080859 h 11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9400" h="1172299">
                    <a:moveTo>
                      <a:pt x="0" y="1172299"/>
                    </a:moveTo>
                    <a:lnTo>
                      <a:pt x="1005840" y="288379"/>
                    </a:lnTo>
                    <a:cubicBezTo>
                      <a:pt x="1216660" y="105499"/>
                      <a:pt x="1181100" y="120739"/>
                      <a:pt x="1264920" y="75019"/>
                    </a:cubicBezTo>
                    <a:cubicBezTo>
                      <a:pt x="1348740" y="29299"/>
                      <a:pt x="1437640" y="-26581"/>
                      <a:pt x="1508760" y="14059"/>
                    </a:cubicBezTo>
                    <a:cubicBezTo>
                      <a:pt x="1579880" y="54699"/>
                      <a:pt x="1633220" y="184239"/>
                      <a:pt x="1691640" y="318859"/>
                    </a:cubicBezTo>
                    <a:cubicBezTo>
                      <a:pt x="1750060" y="453479"/>
                      <a:pt x="1765300" y="699859"/>
                      <a:pt x="1859280" y="821779"/>
                    </a:cubicBezTo>
                    <a:cubicBezTo>
                      <a:pt x="1953260" y="943699"/>
                      <a:pt x="2095500" y="1007199"/>
                      <a:pt x="2255520" y="1050379"/>
                    </a:cubicBezTo>
                    <a:cubicBezTo>
                      <a:pt x="2415540" y="1093559"/>
                      <a:pt x="2510790" y="1102449"/>
                      <a:pt x="2819400" y="108085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45423" name="מלבן 25"/>
              <p:cNvSpPr>
                <a:spLocks noChangeArrowheads="1"/>
              </p:cNvSpPr>
              <p:nvPr/>
            </p:nvSpPr>
            <p:spPr bwMode="auto">
              <a:xfrm>
                <a:off x="2897005" y="4516534"/>
                <a:ext cx="2157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FF0000"/>
                    </a:solidFill>
                  </a:rPr>
                  <a:t>מספר חיידקים חיים</a:t>
                </a:r>
              </a:p>
            </p:txBody>
          </p:sp>
        </p:grpSp>
        <p:sp>
          <p:nvSpPr>
            <p:cNvPr id="37" name="צורה חופשית 36"/>
            <p:cNvSpPr/>
            <p:nvPr/>
          </p:nvSpPr>
          <p:spPr>
            <a:xfrm>
              <a:off x="1182688" y="3840163"/>
              <a:ext cx="2819400" cy="1173163"/>
            </a:xfrm>
            <a:custGeom>
              <a:avLst/>
              <a:gdLst>
                <a:gd name="connsiteX0" fmla="*/ 0 w 2819400"/>
                <a:gd name="connsiteY0" fmla="*/ 1172299 h 1172299"/>
                <a:gd name="connsiteX1" fmla="*/ 1005840 w 2819400"/>
                <a:gd name="connsiteY1" fmla="*/ 288379 h 1172299"/>
                <a:gd name="connsiteX2" fmla="*/ 1264920 w 2819400"/>
                <a:gd name="connsiteY2" fmla="*/ 75019 h 1172299"/>
                <a:gd name="connsiteX3" fmla="*/ 1508760 w 2819400"/>
                <a:gd name="connsiteY3" fmla="*/ 14059 h 1172299"/>
                <a:gd name="connsiteX4" fmla="*/ 1691640 w 2819400"/>
                <a:gd name="connsiteY4" fmla="*/ 318859 h 1172299"/>
                <a:gd name="connsiteX5" fmla="*/ 1859280 w 2819400"/>
                <a:gd name="connsiteY5" fmla="*/ 821779 h 1172299"/>
                <a:gd name="connsiteX6" fmla="*/ 2042160 w 2819400"/>
                <a:gd name="connsiteY6" fmla="*/ 1080859 h 1172299"/>
                <a:gd name="connsiteX7" fmla="*/ 2819400 w 2819400"/>
                <a:gd name="connsiteY7" fmla="*/ 1080859 h 1172299"/>
                <a:gd name="connsiteX0" fmla="*/ 0 w 2819400"/>
                <a:gd name="connsiteY0" fmla="*/ 1172299 h 1172299"/>
                <a:gd name="connsiteX1" fmla="*/ 1005840 w 2819400"/>
                <a:gd name="connsiteY1" fmla="*/ 288379 h 1172299"/>
                <a:gd name="connsiteX2" fmla="*/ 1264920 w 2819400"/>
                <a:gd name="connsiteY2" fmla="*/ 75019 h 1172299"/>
                <a:gd name="connsiteX3" fmla="*/ 1508760 w 2819400"/>
                <a:gd name="connsiteY3" fmla="*/ 14059 h 1172299"/>
                <a:gd name="connsiteX4" fmla="*/ 1691640 w 2819400"/>
                <a:gd name="connsiteY4" fmla="*/ 318859 h 1172299"/>
                <a:gd name="connsiteX5" fmla="*/ 1859280 w 2819400"/>
                <a:gd name="connsiteY5" fmla="*/ 821779 h 1172299"/>
                <a:gd name="connsiteX6" fmla="*/ 2255520 w 2819400"/>
                <a:gd name="connsiteY6" fmla="*/ 1050379 h 1172299"/>
                <a:gd name="connsiteX7" fmla="*/ 2819400 w 2819400"/>
                <a:gd name="connsiteY7" fmla="*/ 1080859 h 11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9400" h="1172299">
                  <a:moveTo>
                    <a:pt x="0" y="1172299"/>
                  </a:moveTo>
                  <a:lnTo>
                    <a:pt x="1005840" y="288379"/>
                  </a:lnTo>
                  <a:cubicBezTo>
                    <a:pt x="1216660" y="105499"/>
                    <a:pt x="1181100" y="120739"/>
                    <a:pt x="1264920" y="75019"/>
                  </a:cubicBezTo>
                  <a:cubicBezTo>
                    <a:pt x="1348740" y="29299"/>
                    <a:pt x="1437640" y="-26581"/>
                    <a:pt x="1508760" y="14059"/>
                  </a:cubicBezTo>
                  <a:cubicBezTo>
                    <a:pt x="1579880" y="54699"/>
                    <a:pt x="1633220" y="184239"/>
                    <a:pt x="1691640" y="318859"/>
                  </a:cubicBezTo>
                  <a:cubicBezTo>
                    <a:pt x="1750060" y="453479"/>
                    <a:pt x="1765300" y="699859"/>
                    <a:pt x="1859280" y="821779"/>
                  </a:cubicBezTo>
                  <a:cubicBezTo>
                    <a:pt x="1953260" y="943699"/>
                    <a:pt x="2095500" y="1007199"/>
                    <a:pt x="2255520" y="1050379"/>
                  </a:cubicBezTo>
                  <a:cubicBezTo>
                    <a:pt x="2415540" y="1093559"/>
                    <a:pt x="2510790" y="1102449"/>
                    <a:pt x="2819400" y="108085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45420" name="מלבן 34"/>
            <p:cNvSpPr>
              <a:spLocks noChangeArrowheads="1"/>
            </p:cNvSpPr>
            <p:nvPr/>
          </p:nvSpPr>
          <p:spPr bwMode="auto">
            <a:xfrm>
              <a:off x="2201614" y="2917478"/>
              <a:ext cx="11038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u="sng">
                  <a:solidFill>
                    <a:srgbClr val="1F497D"/>
                  </a:solidFill>
                </a:rPr>
                <a:t>איור ב</a:t>
              </a:r>
              <a:r>
                <a:rPr lang="he-IL" sz="1600" b="1">
                  <a:solidFill>
                    <a:srgbClr val="1F497D"/>
                  </a:solidFill>
                </a:rPr>
                <a:t>'</a:t>
              </a:r>
              <a:endParaRPr lang="he-IL" sz="1600" b="1">
                <a:solidFill>
                  <a:srgbClr val="000000"/>
                </a:solidFil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349250" y="485775"/>
            <a:ext cx="8183563" cy="6461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Arial"/>
              </a:rPr>
              <a:t>שאלה 7:</a:t>
            </a:r>
            <a:r>
              <a:rPr lang="he-IL" dirty="0" smtClean="0">
                <a:solidFill>
                  <a:schemeClr val="tx2"/>
                </a:solidFill>
                <a:latin typeface="Times New Roman" pitchFamily="18" charset="0"/>
                <a:cs typeface="Arial"/>
              </a:rPr>
              <a:t> מבחינת בגרות</a:t>
            </a:r>
          </a:p>
          <a:p>
            <a:pPr eaLnBrk="1" hangingPunct="1">
              <a:defRPr/>
            </a:pPr>
            <a:endParaRPr lang="he-IL" dirty="0" smtClean="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128A098-453B-44BF-92B4-6AA3EA71B37D}" type="slidenum">
              <a:rPr lang="he-IL" sz="1100" smtClean="0">
                <a:solidFill>
                  <a:prstClr val="white">
                    <a:lumMod val="75000"/>
                  </a:prstClr>
                </a:solidFill>
              </a:rPr>
              <a:pPr fontAlgn="base">
                <a:spcBef>
                  <a:spcPct val="0"/>
                </a:spcBef>
                <a:spcAft>
                  <a:spcPct val="0"/>
                </a:spcAft>
                <a:defRPr/>
              </a:pPr>
              <a:t>26</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a:t>
            </a:r>
            <a:endParaRPr lang="he-IL" sz="1800" b="1" dirty="0" smtClean="0">
              <a:solidFill>
                <a:schemeClr val="accent6">
                  <a:lumMod val="50000"/>
                  <a:lumOff val="50000"/>
                </a:schemeClr>
              </a:solidFill>
            </a:endParaRPr>
          </a:p>
        </p:txBody>
      </p:sp>
      <p:grpSp>
        <p:nvGrpSpPr>
          <p:cNvPr id="146438" name="קבוצה 4"/>
          <p:cNvGrpSpPr>
            <a:grpSpLocks/>
          </p:cNvGrpSpPr>
          <p:nvPr/>
        </p:nvGrpSpPr>
        <p:grpSpPr bwMode="auto">
          <a:xfrm>
            <a:off x="360363" y="620713"/>
            <a:ext cx="8223250" cy="2571750"/>
            <a:chOff x="360363" y="2794000"/>
            <a:chExt cx="8223250" cy="2571750"/>
          </a:xfrm>
        </p:grpSpPr>
        <p:grpSp>
          <p:nvGrpSpPr>
            <p:cNvPr id="146442" name="קבוצה 11"/>
            <p:cNvGrpSpPr>
              <a:grpSpLocks/>
            </p:cNvGrpSpPr>
            <p:nvPr/>
          </p:nvGrpSpPr>
          <p:grpSpPr bwMode="auto">
            <a:xfrm>
              <a:off x="360363" y="2798763"/>
              <a:ext cx="4260850" cy="2566987"/>
              <a:chOff x="792951" y="2799050"/>
              <a:chExt cx="4261266" cy="2566612"/>
            </a:xfrm>
          </p:grpSpPr>
          <p:grpSp>
            <p:nvGrpSpPr>
              <p:cNvPr id="146454" name="קבוצה 21"/>
              <p:cNvGrpSpPr>
                <a:grpSpLocks/>
              </p:cNvGrpSpPr>
              <p:nvPr/>
            </p:nvGrpSpPr>
            <p:grpSpPr bwMode="auto">
              <a:xfrm>
                <a:off x="792951" y="2799050"/>
                <a:ext cx="4136061" cy="2566612"/>
                <a:chOff x="1074292" y="2348880"/>
                <a:chExt cx="5745608" cy="3434799"/>
              </a:xfrm>
            </p:grpSpPr>
            <p:cxnSp>
              <p:nvCxnSpPr>
                <p:cNvPr id="3" name="מחבר חץ ישר 2"/>
                <p:cNvCxnSpPr/>
                <p:nvPr/>
              </p:nvCxnSpPr>
              <p:spPr>
                <a:xfrm flipH="1" flipV="1">
                  <a:off x="1965310" y="2348879"/>
                  <a:ext cx="13233" cy="30970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a:off x="1978543" y="5422568"/>
                  <a:ext cx="48410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6459" name="מלבן 15"/>
                <p:cNvSpPr>
                  <a:spLocks noChangeArrowheads="1"/>
                </p:cNvSpPr>
                <p:nvPr/>
              </p:nvSpPr>
              <p:spPr bwMode="auto">
                <a:xfrm>
                  <a:off x="3020113" y="3328065"/>
                  <a:ext cx="2996690" cy="41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00B050"/>
                      </a:solidFill>
                    </a:rPr>
                    <a:t>מספר חיידקים חיים ומתים</a:t>
                  </a:r>
                </a:p>
              </p:txBody>
            </p:sp>
            <p:sp>
              <p:nvSpPr>
                <p:cNvPr id="146460" name="מלבן 14"/>
                <p:cNvSpPr>
                  <a:spLocks noChangeArrowheads="1"/>
                </p:cNvSpPr>
                <p:nvPr/>
              </p:nvSpPr>
              <p:spPr bwMode="auto">
                <a:xfrm>
                  <a:off x="6158110" y="5445125"/>
                  <a:ext cx="4555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זמן</a:t>
                  </a:r>
                  <a:endParaRPr lang="he-IL" sz="1600" b="1">
                    <a:solidFill>
                      <a:srgbClr val="000000"/>
                    </a:solidFill>
                  </a:endParaRPr>
                </a:p>
              </p:txBody>
            </p:sp>
            <p:sp>
              <p:nvSpPr>
                <p:cNvPr id="146461" name="מלבן 20"/>
                <p:cNvSpPr>
                  <a:spLocks noChangeArrowheads="1"/>
                </p:cNvSpPr>
                <p:nvPr/>
              </p:nvSpPr>
              <p:spPr bwMode="auto">
                <a:xfrm>
                  <a:off x="1074292" y="2420133"/>
                  <a:ext cx="8338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מספר</a:t>
                  </a:r>
                </a:p>
                <a:p>
                  <a:r>
                    <a:rPr lang="he-IL" sz="1600" b="1">
                      <a:solidFill>
                        <a:srgbClr val="1F497D"/>
                      </a:solidFill>
                    </a:rPr>
                    <a:t>חיידקים</a:t>
                  </a:r>
                  <a:endParaRPr lang="he-IL" sz="1600" b="1">
                    <a:solidFill>
                      <a:srgbClr val="000000"/>
                    </a:solidFill>
                  </a:endParaRPr>
                </a:p>
              </p:txBody>
            </p:sp>
          </p:grpSp>
          <p:sp>
            <p:nvSpPr>
              <p:cNvPr id="2" name="צורה חופשית 1"/>
              <p:cNvSpPr/>
              <p:nvPr/>
            </p:nvSpPr>
            <p:spPr>
              <a:xfrm>
                <a:off x="1615356" y="3918074"/>
                <a:ext cx="2819675" cy="1171404"/>
              </a:xfrm>
              <a:custGeom>
                <a:avLst/>
                <a:gdLst>
                  <a:gd name="connsiteX0" fmla="*/ 0 w 2819400"/>
                  <a:gd name="connsiteY0" fmla="*/ 1172299 h 1172299"/>
                  <a:gd name="connsiteX1" fmla="*/ 1005840 w 2819400"/>
                  <a:gd name="connsiteY1" fmla="*/ 288379 h 1172299"/>
                  <a:gd name="connsiteX2" fmla="*/ 1264920 w 2819400"/>
                  <a:gd name="connsiteY2" fmla="*/ 75019 h 1172299"/>
                  <a:gd name="connsiteX3" fmla="*/ 1508760 w 2819400"/>
                  <a:gd name="connsiteY3" fmla="*/ 14059 h 1172299"/>
                  <a:gd name="connsiteX4" fmla="*/ 1691640 w 2819400"/>
                  <a:gd name="connsiteY4" fmla="*/ 318859 h 1172299"/>
                  <a:gd name="connsiteX5" fmla="*/ 1859280 w 2819400"/>
                  <a:gd name="connsiteY5" fmla="*/ 821779 h 1172299"/>
                  <a:gd name="connsiteX6" fmla="*/ 2042160 w 2819400"/>
                  <a:gd name="connsiteY6" fmla="*/ 1080859 h 1172299"/>
                  <a:gd name="connsiteX7" fmla="*/ 2819400 w 2819400"/>
                  <a:gd name="connsiteY7" fmla="*/ 1080859 h 1172299"/>
                  <a:gd name="connsiteX0" fmla="*/ 0 w 2819400"/>
                  <a:gd name="connsiteY0" fmla="*/ 1172299 h 1172299"/>
                  <a:gd name="connsiteX1" fmla="*/ 1005840 w 2819400"/>
                  <a:gd name="connsiteY1" fmla="*/ 288379 h 1172299"/>
                  <a:gd name="connsiteX2" fmla="*/ 1264920 w 2819400"/>
                  <a:gd name="connsiteY2" fmla="*/ 75019 h 1172299"/>
                  <a:gd name="connsiteX3" fmla="*/ 1508760 w 2819400"/>
                  <a:gd name="connsiteY3" fmla="*/ 14059 h 1172299"/>
                  <a:gd name="connsiteX4" fmla="*/ 1691640 w 2819400"/>
                  <a:gd name="connsiteY4" fmla="*/ 318859 h 1172299"/>
                  <a:gd name="connsiteX5" fmla="*/ 1859280 w 2819400"/>
                  <a:gd name="connsiteY5" fmla="*/ 821779 h 1172299"/>
                  <a:gd name="connsiteX6" fmla="*/ 2255520 w 2819400"/>
                  <a:gd name="connsiteY6" fmla="*/ 1050379 h 1172299"/>
                  <a:gd name="connsiteX7" fmla="*/ 2819400 w 2819400"/>
                  <a:gd name="connsiteY7" fmla="*/ 1080859 h 11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9400" h="1172299">
                    <a:moveTo>
                      <a:pt x="0" y="1172299"/>
                    </a:moveTo>
                    <a:lnTo>
                      <a:pt x="1005840" y="288379"/>
                    </a:lnTo>
                    <a:cubicBezTo>
                      <a:pt x="1216660" y="105499"/>
                      <a:pt x="1181100" y="120739"/>
                      <a:pt x="1264920" y="75019"/>
                    </a:cubicBezTo>
                    <a:cubicBezTo>
                      <a:pt x="1348740" y="29299"/>
                      <a:pt x="1437640" y="-26581"/>
                      <a:pt x="1508760" y="14059"/>
                    </a:cubicBezTo>
                    <a:cubicBezTo>
                      <a:pt x="1579880" y="54699"/>
                      <a:pt x="1633220" y="184239"/>
                      <a:pt x="1691640" y="318859"/>
                    </a:cubicBezTo>
                    <a:cubicBezTo>
                      <a:pt x="1750060" y="453479"/>
                      <a:pt x="1765300" y="699859"/>
                      <a:pt x="1859280" y="821779"/>
                    </a:cubicBezTo>
                    <a:cubicBezTo>
                      <a:pt x="1953260" y="943699"/>
                      <a:pt x="2095500" y="1007199"/>
                      <a:pt x="2255520" y="1050379"/>
                    </a:cubicBezTo>
                    <a:cubicBezTo>
                      <a:pt x="2415540" y="1093559"/>
                      <a:pt x="2510790" y="1102449"/>
                      <a:pt x="2819400" y="108085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46456" name="מלבן 25"/>
              <p:cNvSpPr>
                <a:spLocks noChangeArrowheads="1"/>
              </p:cNvSpPr>
              <p:nvPr/>
            </p:nvSpPr>
            <p:spPr bwMode="auto">
              <a:xfrm>
                <a:off x="2897005" y="4516534"/>
                <a:ext cx="2157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FF0000"/>
                    </a:solidFill>
                  </a:rPr>
                  <a:t>מספר חיידקים חיים</a:t>
                </a:r>
              </a:p>
            </p:txBody>
          </p:sp>
        </p:grpSp>
        <p:grpSp>
          <p:nvGrpSpPr>
            <p:cNvPr id="146443" name="קבוצה 26"/>
            <p:cNvGrpSpPr>
              <a:grpSpLocks/>
            </p:cNvGrpSpPr>
            <p:nvPr/>
          </p:nvGrpSpPr>
          <p:grpSpPr bwMode="auto">
            <a:xfrm>
              <a:off x="4321175" y="2794000"/>
              <a:ext cx="4262438" cy="2566988"/>
              <a:chOff x="792951" y="2799050"/>
              <a:chExt cx="4261266" cy="2566612"/>
            </a:xfrm>
          </p:grpSpPr>
          <p:grpSp>
            <p:nvGrpSpPr>
              <p:cNvPr id="146445" name="קבוצה 27"/>
              <p:cNvGrpSpPr>
                <a:grpSpLocks/>
              </p:cNvGrpSpPr>
              <p:nvPr/>
            </p:nvGrpSpPr>
            <p:grpSpPr bwMode="auto">
              <a:xfrm>
                <a:off x="792951" y="2799050"/>
                <a:ext cx="4136061" cy="2566612"/>
                <a:chOff x="1074292" y="2348880"/>
                <a:chExt cx="5745608" cy="3434799"/>
              </a:xfrm>
            </p:grpSpPr>
            <p:cxnSp>
              <p:nvCxnSpPr>
                <p:cNvPr id="31" name="מחבר חץ ישר 30"/>
                <p:cNvCxnSpPr/>
                <p:nvPr/>
              </p:nvCxnSpPr>
              <p:spPr>
                <a:xfrm flipH="1" flipV="1">
                  <a:off x="1964978" y="2348880"/>
                  <a:ext cx="15433" cy="30970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a:off x="1980411" y="5422567"/>
                  <a:ext cx="48392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צורה חופשית 32"/>
                <p:cNvSpPr/>
                <p:nvPr/>
              </p:nvSpPr>
              <p:spPr>
                <a:xfrm>
                  <a:off x="2004662" y="3746590"/>
                  <a:ext cx="4464455" cy="1644115"/>
                </a:xfrm>
                <a:custGeom>
                  <a:avLst/>
                  <a:gdLst>
                    <a:gd name="connsiteX0" fmla="*/ 0 w 4053840"/>
                    <a:gd name="connsiteY0" fmla="*/ 1432915 h 1534101"/>
                    <a:gd name="connsiteX1" fmla="*/ 259080 w 4053840"/>
                    <a:gd name="connsiteY1" fmla="*/ 1432915 h 1534101"/>
                    <a:gd name="connsiteX2" fmla="*/ 1173480 w 4053840"/>
                    <a:gd name="connsiteY2" fmla="*/ 381355 h 1534101"/>
                    <a:gd name="connsiteX3" fmla="*/ 1722120 w 4053840"/>
                    <a:gd name="connsiteY3" fmla="*/ 61315 h 1534101"/>
                    <a:gd name="connsiteX4" fmla="*/ 4053840 w 4053840"/>
                    <a:gd name="connsiteY4" fmla="*/ 355 h 1534101"/>
                    <a:gd name="connsiteX0" fmla="*/ 0 w 4130040"/>
                    <a:gd name="connsiteY0" fmla="*/ 1524355 h 1585140"/>
                    <a:gd name="connsiteX1" fmla="*/ 335280 w 4130040"/>
                    <a:gd name="connsiteY1" fmla="*/ 1432915 h 1585140"/>
                    <a:gd name="connsiteX2" fmla="*/ 1249680 w 4130040"/>
                    <a:gd name="connsiteY2" fmla="*/ 381355 h 1585140"/>
                    <a:gd name="connsiteX3" fmla="*/ 1798320 w 4130040"/>
                    <a:gd name="connsiteY3" fmla="*/ 61315 h 1585140"/>
                    <a:gd name="connsiteX4" fmla="*/ 4130040 w 4130040"/>
                    <a:gd name="connsiteY4" fmla="*/ 355 h 1585140"/>
                    <a:gd name="connsiteX0" fmla="*/ 0 w 4160520"/>
                    <a:gd name="connsiteY0" fmla="*/ 1615795 h 1653861"/>
                    <a:gd name="connsiteX1" fmla="*/ 365760 w 4160520"/>
                    <a:gd name="connsiteY1" fmla="*/ 1432915 h 1653861"/>
                    <a:gd name="connsiteX2" fmla="*/ 1280160 w 4160520"/>
                    <a:gd name="connsiteY2" fmla="*/ 381355 h 1653861"/>
                    <a:gd name="connsiteX3" fmla="*/ 1828800 w 4160520"/>
                    <a:gd name="connsiteY3" fmla="*/ 61315 h 1653861"/>
                    <a:gd name="connsiteX4" fmla="*/ 4160520 w 4160520"/>
                    <a:gd name="connsiteY4" fmla="*/ 355 h 1653861"/>
                    <a:gd name="connsiteX0" fmla="*/ 0 w 4160520"/>
                    <a:gd name="connsiteY0" fmla="*/ 1615795 h 1621039"/>
                    <a:gd name="connsiteX1" fmla="*/ 365760 w 4160520"/>
                    <a:gd name="connsiteY1" fmla="*/ 1432915 h 1621039"/>
                    <a:gd name="connsiteX2" fmla="*/ 1280160 w 4160520"/>
                    <a:gd name="connsiteY2" fmla="*/ 381355 h 1621039"/>
                    <a:gd name="connsiteX3" fmla="*/ 1828800 w 4160520"/>
                    <a:gd name="connsiteY3" fmla="*/ 61315 h 1621039"/>
                    <a:gd name="connsiteX4" fmla="*/ 4160520 w 4160520"/>
                    <a:gd name="connsiteY4" fmla="*/ 355 h 1621039"/>
                    <a:gd name="connsiteX0" fmla="*/ 0 w 4160520"/>
                    <a:gd name="connsiteY0" fmla="*/ 1655654 h 1660898"/>
                    <a:gd name="connsiteX1" fmla="*/ 365760 w 4160520"/>
                    <a:gd name="connsiteY1" fmla="*/ 1472774 h 1660898"/>
                    <a:gd name="connsiteX2" fmla="*/ 1280160 w 4160520"/>
                    <a:gd name="connsiteY2" fmla="*/ 421214 h 1660898"/>
                    <a:gd name="connsiteX3" fmla="*/ 2011680 w 4160520"/>
                    <a:gd name="connsiteY3" fmla="*/ 24974 h 1660898"/>
                    <a:gd name="connsiteX4" fmla="*/ 4160520 w 4160520"/>
                    <a:gd name="connsiteY4" fmla="*/ 40214 h 1660898"/>
                    <a:gd name="connsiteX0" fmla="*/ 0 w 4160520"/>
                    <a:gd name="connsiteY0" fmla="*/ 1655654 h 1660896"/>
                    <a:gd name="connsiteX1" fmla="*/ 365760 w 4160520"/>
                    <a:gd name="connsiteY1" fmla="*/ 1472774 h 1660896"/>
                    <a:gd name="connsiteX2" fmla="*/ 1554362 w 4160520"/>
                    <a:gd name="connsiteY2" fmla="*/ 421309 h 1660896"/>
                    <a:gd name="connsiteX3" fmla="*/ 2011680 w 4160520"/>
                    <a:gd name="connsiteY3" fmla="*/ 24974 h 1660896"/>
                    <a:gd name="connsiteX4" fmla="*/ 4160520 w 4160520"/>
                    <a:gd name="connsiteY4" fmla="*/ 40214 h 1660896"/>
                    <a:gd name="connsiteX0" fmla="*/ 0 w 4160520"/>
                    <a:gd name="connsiteY0" fmla="*/ 1643940 h 1649182"/>
                    <a:gd name="connsiteX1" fmla="*/ 365760 w 4160520"/>
                    <a:gd name="connsiteY1" fmla="*/ 1461060 h 1649182"/>
                    <a:gd name="connsiteX2" fmla="*/ 1554362 w 4160520"/>
                    <a:gd name="connsiteY2" fmla="*/ 409595 h 1649182"/>
                    <a:gd name="connsiteX3" fmla="*/ 2316304 w 4160520"/>
                    <a:gd name="connsiteY3" fmla="*/ 28509 h 1649182"/>
                    <a:gd name="connsiteX4" fmla="*/ 4160520 w 4160520"/>
                    <a:gd name="connsiteY4" fmla="*/ 28500 h 1649182"/>
                    <a:gd name="connsiteX0" fmla="*/ 0 w 4464980"/>
                    <a:gd name="connsiteY0" fmla="*/ 1640406 h 1645648"/>
                    <a:gd name="connsiteX1" fmla="*/ 365760 w 4464980"/>
                    <a:gd name="connsiteY1" fmla="*/ 1457526 h 1645648"/>
                    <a:gd name="connsiteX2" fmla="*/ 1554362 w 4464980"/>
                    <a:gd name="connsiteY2" fmla="*/ 406061 h 1645648"/>
                    <a:gd name="connsiteX3" fmla="*/ 2316304 w 4464980"/>
                    <a:gd name="connsiteY3" fmla="*/ 24975 h 1645648"/>
                    <a:gd name="connsiteX4" fmla="*/ 4464980 w 4464980"/>
                    <a:gd name="connsiteY4" fmla="*/ 40216 h 1645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980" h="1645648">
                      <a:moveTo>
                        <a:pt x="0" y="1640406"/>
                      </a:moveTo>
                      <a:cubicBezTo>
                        <a:pt x="77470" y="1651836"/>
                        <a:pt x="106700" y="1663250"/>
                        <a:pt x="365760" y="1457526"/>
                      </a:cubicBezTo>
                      <a:cubicBezTo>
                        <a:pt x="624820" y="1251802"/>
                        <a:pt x="1229271" y="644819"/>
                        <a:pt x="1554362" y="406061"/>
                      </a:cubicBezTo>
                      <a:cubicBezTo>
                        <a:pt x="1879453" y="167303"/>
                        <a:pt x="1836244" y="88475"/>
                        <a:pt x="2316304" y="24975"/>
                      </a:cubicBezTo>
                      <a:cubicBezTo>
                        <a:pt x="2796364" y="-38525"/>
                        <a:pt x="3539150" y="38946"/>
                        <a:pt x="4464980" y="4021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46451" name="מלבן 33"/>
                <p:cNvSpPr>
                  <a:spLocks noChangeArrowheads="1"/>
                </p:cNvSpPr>
                <p:nvPr/>
              </p:nvSpPr>
              <p:spPr bwMode="auto">
                <a:xfrm>
                  <a:off x="3823210" y="3262204"/>
                  <a:ext cx="2996690" cy="41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00B050"/>
                      </a:solidFill>
                    </a:rPr>
                    <a:t>מספר חיידקים חיים ומתים</a:t>
                  </a:r>
                </a:p>
              </p:txBody>
            </p:sp>
            <p:sp>
              <p:nvSpPr>
                <p:cNvPr id="146452" name="מלבן 34"/>
                <p:cNvSpPr>
                  <a:spLocks noChangeArrowheads="1"/>
                </p:cNvSpPr>
                <p:nvPr/>
              </p:nvSpPr>
              <p:spPr bwMode="auto">
                <a:xfrm>
                  <a:off x="6158110" y="5445125"/>
                  <a:ext cx="4555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זמן</a:t>
                  </a:r>
                  <a:endParaRPr lang="he-IL" sz="1600" b="1">
                    <a:solidFill>
                      <a:srgbClr val="000000"/>
                    </a:solidFill>
                  </a:endParaRPr>
                </a:p>
              </p:txBody>
            </p:sp>
            <p:sp>
              <p:nvSpPr>
                <p:cNvPr id="146453" name="מלבן 35"/>
                <p:cNvSpPr>
                  <a:spLocks noChangeArrowheads="1"/>
                </p:cNvSpPr>
                <p:nvPr/>
              </p:nvSpPr>
              <p:spPr bwMode="auto">
                <a:xfrm>
                  <a:off x="1074292" y="2418432"/>
                  <a:ext cx="8338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מספר</a:t>
                  </a:r>
                </a:p>
                <a:p>
                  <a:r>
                    <a:rPr lang="he-IL" sz="1600" b="1">
                      <a:solidFill>
                        <a:srgbClr val="1F497D"/>
                      </a:solidFill>
                    </a:rPr>
                    <a:t>חיידקים</a:t>
                  </a:r>
                  <a:endParaRPr lang="he-IL" sz="1600" b="1">
                    <a:solidFill>
                      <a:srgbClr val="000000"/>
                    </a:solidFill>
                  </a:endParaRPr>
                </a:p>
              </p:txBody>
            </p:sp>
          </p:grpSp>
          <p:sp>
            <p:nvSpPr>
              <p:cNvPr id="29" name="צורה חופשית 28"/>
              <p:cNvSpPr/>
              <p:nvPr/>
            </p:nvSpPr>
            <p:spPr>
              <a:xfrm>
                <a:off x="1615050" y="3918073"/>
                <a:ext cx="2820212" cy="1171403"/>
              </a:xfrm>
              <a:custGeom>
                <a:avLst/>
                <a:gdLst>
                  <a:gd name="connsiteX0" fmla="*/ 0 w 2819400"/>
                  <a:gd name="connsiteY0" fmla="*/ 1172299 h 1172299"/>
                  <a:gd name="connsiteX1" fmla="*/ 1005840 w 2819400"/>
                  <a:gd name="connsiteY1" fmla="*/ 288379 h 1172299"/>
                  <a:gd name="connsiteX2" fmla="*/ 1264920 w 2819400"/>
                  <a:gd name="connsiteY2" fmla="*/ 75019 h 1172299"/>
                  <a:gd name="connsiteX3" fmla="*/ 1508760 w 2819400"/>
                  <a:gd name="connsiteY3" fmla="*/ 14059 h 1172299"/>
                  <a:gd name="connsiteX4" fmla="*/ 1691640 w 2819400"/>
                  <a:gd name="connsiteY4" fmla="*/ 318859 h 1172299"/>
                  <a:gd name="connsiteX5" fmla="*/ 1859280 w 2819400"/>
                  <a:gd name="connsiteY5" fmla="*/ 821779 h 1172299"/>
                  <a:gd name="connsiteX6" fmla="*/ 2042160 w 2819400"/>
                  <a:gd name="connsiteY6" fmla="*/ 1080859 h 1172299"/>
                  <a:gd name="connsiteX7" fmla="*/ 2819400 w 2819400"/>
                  <a:gd name="connsiteY7" fmla="*/ 1080859 h 1172299"/>
                  <a:gd name="connsiteX0" fmla="*/ 0 w 2819400"/>
                  <a:gd name="connsiteY0" fmla="*/ 1172299 h 1172299"/>
                  <a:gd name="connsiteX1" fmla="*/ 1005840 w 2819400"/>
                  <a:gd name="connsiteY1" fmla="*/ 288379 h 1172299"/>
                  <a:gd name="connsiteX2" fmla="*/ 1264920 w 2819400"/>
                  <a:gd name="connsiteY2" fmla="*/ 75019 h 1172299"/>
                  <a:gd name="connsiteX3" fmla="*/ 1508760 w 2819400"/>
                  <a:gd name="connsiteY3" fmla="*/ 14059 h 1172299"/>
                  <a:gd name="connsiteX4" fmla="*/ 1691640 w 2819400"/>
                  <a:gd name="connsiteY4" fmla="*/ 318859 h 1172299"/>
                  <a:gd name="connsiteX5" fmla="*/ 1859280 w 2819400"/>
                  <a:gd name="connsiteY5" fmla="*/ 821779 h 1172299"/>
                  <a:gd name="connsiteX6" fmla="*/ 2255520 w 2819400"/>
                  <a:gd name="connsiteY6" fmla="*/ 1050379 h 1172299"/>
                  <a:gd name="connsiteX7" fmla="*/ 2819400 w 2819400"/>
                  <a:gd name="connsiteY7" fmla="*/ 1080859 h 11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9400" h="1172299">
                    <a:moveTo>
                      <a:pt x="0" y="1172299"/>
                    </a:moveTo>
                    <a:lnTo>
                      <a:pt x="1005840" y="288379"/>
                    </a:lnTo>
                    <a:cubicBezTo>
                      <a:pt x="1216660" y="105499"/>
                      <a:pt x="1181100" y="120739"/>
                      <a:pt x="1264920" y="75019"/>
                    </a:cubicBezTo>
                    <a:cubicBezTo>
                      <a:pt x="1348740" y="29299"/>
                      <a:pt x="1437640" y="-26581"/>
                      <a:pt x="1508760" y="14059"/>
                    </a:cubicBezTo>
                    <a:cubicBezTo>
                      <a:pt x="1579880" y="54699"/>
                      <a:pt x="1633220" y="184239"/>
                      <a:pt x="1691640" y="318859"/>
                    </a:cubicBezTo>
                    <a:cubicBezTo>
                      <a:pt x="1750060" y="453479"/>
                      <a:pt x="1765300" y="699859"/>
                      <a:pt x="1859280" y="821779"/>
                    </a:cubicBezTo>
                    <a:cubicBezTo>
                      <a:pt x="1953260" y="943699"/>
                      <a:pt x="2095500" y="1007199"/>
                      <a:pt x="2255520" y="1050379"/>
                    </a:cubicBezTo>
                    <a:cubicBezTo>
                      <a:pt x="2415540" y="1093559"/>
                      <a:pt x="2510790" y="1102449"/>
                      <a:pt x="2819400" y="108085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46447" name="מלבן 29"/>
              <p:cNvSpPr>
                <a:spLocks noChangeArrowheads="1"/>
              </p:cNvSpPr>
              <p:nvPr/>
            </p:nvSpPr>
            <p:spPr bwMode="auto">
              <a:xfrm>
                <a:off x="2897005" y="4516534"/>
                <a:ext cx="2157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FF0000"/>
                    </a:solidFill>
                  </a:rPr>
                  <a:t>מספר חיידקים חיים</a:t>
                </a:r>
              </a:p>
            </p:txBody>
          </p:sp>
        </p:grpSp>
        <p:sp>
          <p:nvSpPr>
            <p:cNvPr id="37" name="צורה חופשית 36"/>
            <p:cNvSpPr/>
            <p:nvPr/>
          </p:nvSpPr>
          <p:spPr>
            <a:xfrm>
              <a:off x="1182688" y="3840162"/>
              <a:ext cx="2819400" cy="1173163"/>
            </a:xfrm>
            <a:custGeom>
              <a:avLst/>
              <a:gdLst>
                <a:gd name="connsiteX0" fmla="*/ 0 w 2819400"/>
                <a:gd name="connsiteY0" fmla="*/ 1172299 h 1172299"/>
                <a:gd name="connsiteX1" fmla="*/ 1005840 w 2819400"/>
                <a:gd name="connsiteY1" fmla="*/ 288379 h 1172299"/>
                <a:gd name="connsiteX2" fmla="*/ 1264920 w 2819400"/>
                <a:gd name="connsiteY2" fmla="*/ 75019 h 1172299"/>
                <a:gd name="connsiteX3" fmla="*/ 1508760 w 2819400"/>
                <a:gd name="connsiteY3" fmla="*/ 14059 h 1172299"/>
                <a:gd name="connsiteX4" fmla="*/ 1691640 w 2819400"/>
                <a:gd name="connsiteY4" fmla="*/ 318859 h 1172299"/>
                <a:gd name="connsiteX5" fmla="*/ 1859280 w 2819400"/>
                <a:gd name="connsiteY5" fmla="*/ 821779 h 1172299"/>
                <a:gd name="connsiteX6" fmla="*/ 2042160 w 2819400"/>
                <a:gd name="connsiteY6" fmla="*/ 1080859 h 1172299"/>
                <a:gd name="connsiteX7" fmla="*/ 2819400 w 2819400"/>
                <a:gd name="connsiteY7" fmla="*/ 1080859 h 1172299"/>
                <a:gd name="connsiteX0" fmla="*/ 0 w 2819400"/>
                <a:gd name="connsiteY0" fmla="*/ 1172299 h 1172299"/>
                <a:gd name="connsiteX1" fmla="*/ 1005840 w 2819400"/>
                <a:gd name="connsiteY1" fmla="*/ 288379 h 1172299"/>
                <a:gd name="connsiteX2" fmla="*/ 1264920 w 2819400"/>
                <a:gd name="connsiteY2" fmla="*/ 75019 h 1172299"/>
                <a:gd name="connsiteX3" fmla="*/ 1508760 w 2819400"/>
                <a:gd name="connsiteY3" fmla="*/ 14059 h 1172299"/>
                <a:gd name="connsiteX4" fmla="*/ 1691640 w 2819400"/>
                <a:gd name="connsiteY4" fmla="*/ 318859 h 1172299"/>
                <a:gd name="connsiteX5" fmla="*/ 1859280 w 2819400"/>
                <a:gd name="connsiteY5" fmla="*/ 821779 h 1172299"/>
                <a:gd name="connsiteX6" fmla="*/ 2255520 w 2819400"/>
                <a:gd name="connsiteY6" fmla="*/ 1050379 h 1172299"/>
                <a:gd name="connsiteX7" fmla="*/ 2819400 w 2819400"/>
                <a:gd name="connsiteY7" fmla="*/ 1080859 h 11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9400" h="1172299">
                  <a:moveTo>
                    <a:pt x="0" y="1172299"/>
                  </a:moveTo>
                  <a:lnTo>
                    <a:pt x="1005840" y="288379"/>
                  </a:lnTo>
                  <a:cubicBezTo>
                    <a:pt x="1216660" y="105499"/>
                    <a:pt x="1181100" y="120739"/>
                    <a:pt x="1264920" y="75019"/>
                  </a:cubicBezTo>
                  <a:cubicBezTo>
                    <a:pt x="1348740" y="29299"/>
                    <a:pt x="1437640" y="-26581"/>
                    <a:pt x="1508760" y="14059"/>
                  </a:cubicBezTo>
                  <a:cubicBezTo>
                    <a:pt x="1579880" y="54699"/>
                    <a:pt x="1633220" y="184239"/>
                    <a:pt x="1691640" y="318859"/>
                  </a:cubicBezTo>
                  <a:cubicBezTo>
                    <a:pt x="1750060" y="453479"/>
                    <a:pt x="1765300" y="699859"/>
                    <a:pt x="1859280" y="821779"/>
                  </a:cubicBezTo>
                  <a:cubicBezTo>
                    <a:pt x="1953260" y="943699"/>
                    <a:pt x="2095500" y="1007199"/>
                    <a:pt x="2255520" y="1050379"/>
                  </a:cubicBezTo>
                  <a:cubicBezTo>
                    <a:pt x="2415540" y="1093559"/>
                    <a:pt x="2510790" y="1102449"/>
                    <a:pt x="2819400" y="108085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sp>
        <p:nvSpPr>
          <p:cNvPr id="27" name="Rectangle 12"/>
          <p:cNvSpPr/>
          <p:nvPr/>
        </p:nvSpPr>
        <p:spPr>
          <a:xfrm>
            <a:off x="511175" y="3336925"/>
            <a:ext cx="8072438" cy="34051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chemeClr val="tx1"/>
                </a:solidFill>
              </a:rPr>
              <a:t>תשובה:</a:t>
            </a:r>
          </a:p>
          <a:p>
            <a:pPr>
              <a:lnSpc>
                <a:spcPct val="120000"/>
              </a:lnSpc>
              <a:defRPr/>
            </a:pPr>
            <a:r>
              <a:rPr lang="he-IL" dirty="0">
                <a:solidFill>
                  <a:schemeClr val="tx1"/>
                </a:solidFill>
              </a:rPr>
              <a:t>א. איור א' – סטרפטומיצין.</a:t>
            </a:r>
          </a:p>
          <a:p>
            <a:pPr>
              <a:lnSpc>
                <a:spcPct val="120000"/>
              </a:lnSpc>
              <a:defRPr/>
            </a:pPr>
            <a:r>
              <a:rPr lang="he-IL" dirty="0">
                <a:solidFill>
                  <a:schemeClr val="tx1"/>
                </a:solidFill>
              </a:rPr>
              <a:t>    איור ב' – פניצילין.</a:t>
            </a:r>
          </a:p>
          <a:p>
            <a:pPr>
              <a:lnSpc>
                <a:spcPct val="120000"/>
              </a:lnSpc>
              <a:defRPr/>
            </a:pPr>
            <a:r>
              <a:rPr lang="he-IL" dirty="0">
                <a:solidFill>
                  <a:schemeClr val="tx1"/>
                </a:solidFill>
              </a:rPr>
              <a:t>נימוק: פניצילין פוגע ביצירת דופן בחיידקים, החיידקים חסרי הדופן מתפוצצים, והם אינם נספרים. עקב כך נגרמת ירידה במספר החיידקים הכולל.</a:t>
            </a:r>
          </a:p>
          <a:p>
            <a:pPr>
              <a:lnSpc>
                <a:spcPct val="120000"/>
              </a:lnSpc>
              <a:defRPr/>
            </a:pPr>
            <a:r>
              <a:rPr lang="he-IL" dirty="0">
                <a:solidFill>
                  <a:schemeClr val="tx1"/>
                </a:solidFill>
              </a:rPr>
              <a:t>לעומת זאת, הסטרפטומיצין גורם למות החיידקים כי הוא מעכב יצירת חלבונים, אך החיידקים המתים נשארים במצע הגידול והם נכללים במספר החיידקים הכולל.</a:t>
            </a:r>
          </a:p>
          <a:p>
            <a:pPr>
              <a:lnSpc>
                <a:spcPct val="120000"/>
              </a:lnSpc>
              <a:defRPr/>
            </a:pPr>
            <a:r>
              <a:rPr lang="he-IL" dirty="0">
                <a:solidFill>
                  <a:schemeClr val="tx1"/>
                </a:solidFill>
              </a:rPr>
              <a:t>לכן נגרמת ירידה במספר החיידקים החיים, אך המספר הכולל נשאר בלא שינוי.</a:t>
            </a:r>
          </a:p>
          <a:p>
            <a:pPr>
              <a:lnSpc>
                <a:spcPct val="120000"/>
              </a:lnSpc>
              <a:defRPr/>
            </a:pPr>
            <a:r>
              <a:rPr lang="he-IL" dirty="0">
                <a:solidFill>
                  <a:schemeClr val="tx1"/>
                </a:solidFill>
              </a:rPr>
              <a:t>ב. לא, האנטיביוטיקה פניצילין  פוגעת בתהליך יצירת דופן, שהוא תהליך המתרחש רק בחיידקים ולא בווירוסים, ולכן אנטיביוטיקה מסוג פנ</a:t>
            </a:r>
            <a:r>
              <a:rPr lang="he-IL" dirty="0">
                <a:solidFill>
                  <a:srgbClr val="000000"/>
                </a:solidFill>
              </a:rPr>
              <a:t>יצילין לא </a:t>
            </a:r>
            <a:r>
              <a:rPr lang="he-IL" dirty="0">
                <a:solidFill>
                  <a:schemeClr val="tx1"/>
                </a:solidFill>
              </a:rPr>
              <a:t>תשפיע</a:t>
            </a:r>
            <a:r>
              <a:rPr lang="he-IL" dirty="0">
                <a:solidFill>
                  <a:srgbClr val="000000"/>
                </a:solidFill>
              </a:rPr>
              <a:t> על נגיפים.</a:t>
            </a:r>
          </a:p>
          <a:p>
            <a:pPr>
              <a:lnSpc>
                <a:spcPct val="120000"/>
              </a:lnSpc>
              <a:defRPr/>
            </a:pPr>
            <a:endParaRPr lang="he-IL" dirty="0">
              <a:solidFill>
                <a:srgbClr val="000000"/>
              </a:solidFill>
            </a:endParaRPr>
          </a:p>
          <a:p>
            <a:pPr>
              <a:lnSpc>
                <a:spcPct val="120000"/>
              </a:lnSpc>
              <a:defRPr/>
            </a:pPr>
            <a:endParaRPr lang="he-IL" dirty="0">
              <a:solidFill>
                <a:srgbClr val="000000"/>
              </a:solidFill>
            </a:endParaRPr>
          </a:p>
        </p:txBody>
      </p:sp>
      <p:sp>
        <p:nvSpPr>
          <p:cNvPr id="146440" name="מלבן 34"/>
          <p:cNvSpPr>
            <a:spLocks noChangeArrowheads="1"/>
          </p:cNvSpPr>
          <p:nvPr/>
        </p:nvSpPr>
        <p:spPr bwMode="auto">
          <a:xfrm>
            <a:off x="6429375" y="946150"/>
            <a:ext cx="1103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u="sng">
                <a:solidFill>
                  <a:srgbClr val="1F497D"/>
                </a:solidFill>
              </a:rPr>
              <a:t>איור א</a:t>
            </a:r>
            <a:r>
              <a:rPr lang="he-IL" sz="1600" b="1">
                <a:solidFill>
                  <a:srgbClr val="1F497D"/>
                </a:solidFill>
              </a:rPr>
              <a:t>'</a:t>
            </a:r>
            <a:endParaRPr lang="he-IL" sz="1600" b="1">
              <a:solidFill>
                <a:srgbClr val="000000"/>
              </a:solidFill>
            </a:endParaRPr>
          </a:p>
        </p:txBody>
      </p:sp>
      <p:sp>
        <p:nvSpPr>
          <p:cNvPr id="146441" name="מלבן 34"/>
          <p:cNvSpPr>
            <a:spLocks noChangeArrowheads="1"/>
          </p:cNvSpPr>
          <p:nvPr/>
        </p:nvSpPr>
        <p:spPr bwMode="auto">
          <a:xfrm>
            <a:off x="2592388" y="930275"/>
            <a:ext cx="1103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u="sng">
                <a:solidFill>
                  <a:srgbClr val="1F497D"/>
                </a:solidFill>
              </a:rPr>
              <a:t>איור ב</a:t>
            </a:r>
            <a:r>
              <a:rPr lang="he-IL" sz="1600" b="1">
                <a:solidFill>
                  <a:srgbClr val="1F497D"/>
                </a:solidFill>
              </a:rPr>
              <a:t>'</a:t>
            </a:r>
            <a:endParaRPr lang="he-IL" sz="1600" b="1">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mn-cs"/>
              </a:rPr>
              <a:t>שאלה 8</a:t>
            </a:r>
            <a:r>
              <a:rPr lang="he-IL" b="1" dirty="0" smtClean="0">
                <a:solidFill>
                  <a:schemeClr val="tx2"/>
                </a:solidFill>
                <a:cs typeface="+mn-cs"/>
              </a:rPr>
              <a:t>:</a:t>
            </a:r>
            <a:r>
              <a:rPr lang="he-IL" dirty="0" smtClean="0">
                <a:solidFill>
                  <a:schemeClr val="tx2"/>
                </a:solidFill>
                <a:latin typeface="Times New Roman" pitchFamily="18" charset="0"/>
                <a:cs typeface="+mn-cs"/>
              </a:rPr>
              <a:t> מבחינת בגרות</a:t>
            </a:r>
          </a:p>
          <a:p>
            <a:pPr eaLnBrk="1" hangingPunct="1">
              <a:defRPr/>
            </a:pPr>
            <a:r>
              <a:rPr lang="he-IL" dirty="0" smtClean="0">
                <a:solidFill>
                  <a:schemeClr val="tx2"/>
                </a:solidFill>
              </a:rPr>
              <a:t>בניסוי חילקו תרבית חיידקים אווירניים (אירוביים), כולם מאותו המין, ל</a:t>
            </a:r>
            <a:r>
              <a:rPr lang="he-IL" dirty="0" smtClean="0">
                <a:solidFill>
                  <a:schemeClr val="tx2"/>
                </a:solidFill>
                <a:latin typeface="Arial"/>
                <a:cs typeface="Arial"/>
              </a:rPr>
              <a:t>־</a:t>
            </a:r>
            <a:r>
              <a:rPr lang="he-IL" dirty="0" smtClean="0">
                <a:solidFill>
                  <a:schemeClr val="tx2"/>
                </a:solidFill>
              </a:rPr>
              <a:t>4 מבחנות שהכילו </a:t>
            </a:r>
          </a:p>
          <a:p>
            <a:pPr eaLnBrk="1" hangingPunct="1">
              <a:defRPr/>
            </a:pPr>
            <a:r>
              <a:rPr lang="he-IL" dirty="0" smtClean="0">
                <a:solidFill>
                  <a:schemeClr val="tx2"/>
                </a:solidFill>
              </a:rPr>
              <a:t>נפח זהה של תמיסת מזון סטרילית. לכל המבחנות הוכנס מספר זהה של חיידקים, כמות המזון בהן הייתה מוגבלת והן שהו בטמפרטורה של 20 מעלות.</a:t>
            </a:r>
          </a:p>
          <a:p>
            <a:pPr eaLnBrk="1" hangingPunct="1">
              <a:defRPr/>
            </a:pPr>
            <a:r>
              <a:rPr lang="he-IL" dirty="0" smtClean="0">
                <a:solidFill>
                  <a:schemeClr val="tx2"/>
                </a:solidFill>
              </a:rPr>
              <a:t>כל אחת מן המבחנות עברה טיפול שונה.</a:t>
            </a:r>
          </a:p>
          <a:p>
            <a:pPr eaLnBrk="1" hangingPunct="1">
              <a:defRPr/>
            </a:pPr>
            <a:r>
              <a:rPr lang="he-IL" dirty="0" smtClean="0">
                <a:solidFill>
                  <a:schemeClr val="tx2"/>
                </a:solidFill>
              </a:rPr>
              <a:t>החוקרים עקבו אחר השתנות מספר החיידקים בכל אחת מן המבחנות.</a:t>
            </a:r>
          </a:p>
          <a:p>
            <a:pPr eaLnBrk="1" hangingPunct="1">
              <a:defRPr/>
            </a:pPr>
            <a:r>
              <a:rPr lang="he-IL" dirty="0" smtClean="0">
                <a:solidFill>
                  <a:schemeClr val="tx2"/>
                </a:solidFill>
              </a:rPr>
              <a:t>פירוט הטיפולים השונים והתוצאות מובאים בעקומים </a:t>
            </a:r>
            <a:r>
              <a:rPr lang="he-IL" noProof="1" smtClean="0">
                <a:solidFill>
                  <a:schemeClr val="tx2"/>
                </a:solidFill>
              </a:rPr>
              <a:t>1–3</a:t>
            </a:r>
            <a:r>
              <a:rPr lang="he-IL" dirty="0" smtClean="0">
                <a:solidFill>
                  <a:schemeClr val="tx2"/>
                </a:solidFill>
              </a:rPr>
              <a:t> באיור שבשקף הבא.</a:t>
            </a:r>
          </a:p>
          <a:p>
            <a:pPr eaLnBrk="1" hangingPunct="1">
              <a:defRPr/>
            </a:pPr>
            <a:endParaRPr lang="he-IL" dirty="0">
              <a:solidFill>
                <a:schemeClr val="tx2"/>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8C22D19-130C-4A98-B997-44F54ABB2537}" type="slidenum">
              <a:rPr lang="he-IL" sz="1100" smtClean="0">
                <a:solidFill>
                  <a:prstClr val="white">
                    <a:lumMod val="75000"/>
                  </a:prstClr>
                </a:solidFill>
              </a:rPr>
              <a:pPr fontAlgn="base">
                <a:spcBef>
                  <a:spcPct val="0"/>
                </a:spcBef>
                <a:spcAft>
                  <a:spcPct val="0"/>
                </a:spcAft>
                <a:defRPr/>
              </a:pPr>
              <a:t>27</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8</a:t>
            </a:r>
            <a:endParaRPr lang="he-IL" sz="1800" b="1" dirty="0" smtClean="0">
              <a:solidFill>
                <a:schemeClr val="accent6">
                  <a:lumMod val="50000"/>
                  <a:lumOff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476250"/>
            <a:ext cx="8183563" cy="258603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8:</a:t>
            </a:r>
            <a:r>
              <a:rPr lang="he-IL" dirty="0" smtClean="0">
                <a:solidFill>
                  <a:srgbClr val="000000"/>
                </a:solidFill>
                <a:latin typeface="Times New Roman" pitchFamily="18" charset="0"/>
                <a:cs typeface="Times New Roman" pitchFamily="18" charset="0"/>
              </a:rPr>
              <a:t> </a:t>
            </a:r>
          </a:p>
          <a:p>
            <a:pPr eaLnBrk="1" hangingPunct="1">
              <a:defRPr/>
            </a:pPr>
            <a:r>
              <a:rPr lang="he-IL" u="sng" dirty="0">
                <a:solidFill>
                  <a:srgbClr val="1F497D"/>
                </a:solidFill>
              </a:rPr>
              <a:t>מבחנה א</a:t>
            </a:r>
            <a:r>
              <a:rPr lang="he-IL" dirty="0">
                <a:solidFill>
                  <a:srgbClr val="1F497D"/>
                </a:solidFill>
              </a:rPr>
              <a:t>': </a:t>
            </a:r>
            <a:r>
              <a:rPr lang="he-IL" dirty="0">
                <a:solidFill>
                  <a:schemeClr val="tx2"/>
                </a:solidFill>
              </a:rPr>
              <a:t>תרבית החיידקים הועשרה </a:t>
            </a:r>
            <a:r>
              <a:rPr lang="he-IL" dirty="0" smtClean="0">
                <a:solidFill>
                  <a:schemeClr val="tx2"/>
                </a:solidFill>
              </a:rPr>
              <a:t>בחמצן דרך פעפוע </a:t>
            </a:r>
            <a:r>
              <a:rPr lang="he-IL" dirty="0">
                <a:solidFill>
                  <a:schemeClr val="tx2"/>
                </a:solidFill>
              </a:rPr>
              <a:t>מתמיד של חמצן אל תוך המבחנה.</a:t>
            </a:r>
          </a:p>
          <a:p>
            <a:pPr eaLnBrk="1" hangingPunct="1">
              <a:defRPr/>
            </a:pPr>
            <a:r>
              <a:rPr lang="he-IL" u="sng" dirty="0">
                <a:solidFill>
                  <a:schemeClr val="tx2"/>
                </a:solidFill>
              </a:rPr>
              <a:t>מבחנה ב</a:t>
            </a:r>
            <a:r>
              <a:rPr lang="he-IL" dirty="0">
                <a:solidFill>
                  <a:schemeClr val="tx2"/>
                </a:solidFill>
              </a:rPr>
              <a:t>': לפני הכנסת החיידקים הוספה אנטיביוטיקה </a:t>
            </a:r>
            <a:r>
              <a:rPr lang="en-US" dirty="0">
                <a:solidFill>
                  <a:schemeClr val="tx2"/>
                </a:solidFill>
              </a:rPr>
              <a:t>A</a:t>
            </a:r>
            <a:r>
              <a:rPr lang="he-IL" dirty="0">
                <a:solidFill>
                  <a:schemeClr val="tx2"/>
                </a:solidFill>
              </a:rPr>
              <a:t> לתמיסת המזון הסטרילית. </a:t>
            </a:r>
          </a:p>
          <a:p>
            <a:pPr eaLnBrk="1" hangingPunct="1">
              <a:defRPr/>
            </a:pPr>
            <a:r>
              <a:rPr lang="he-IL" dirty="0">
                <a:solidFill>
                  <a:schemeClr val="tx2"/>
                </a:solidFill>
              </a:rPr>
              <a:t>ידוע כי החיידקים בתרבית רגישים לאנטיביוטיקה </a:t>
            </a:r>
            <a:r>
              <a:rPr lang="en-US" dirty="0">
                <a:solidFill>
                  <a:schemeClr val="tx2"/>
                </a:solidFill>
              </a:rPr>
              <a:t>A</a:t>
            </a:r>
            <a:r>
              <a:rPr lang="he-IL" dirty="0">
                <a:solidFill>
                  <a:schemeClr val="tx2"/>
                </a:solidFill>
              </a:rPr>
              <a:t>.</a:t>
            </a:r>
          </a:p>
          <a:p>
            <a:pPr eaLnBrk="1" hangingPunct="1">
              <a:defRPr/>
            </a:pPr>
            <a:r>
              <a:rPr lang="he-IL" u="sng" dirty="0">
                <a:solidFill>
                  <a:schemeClr val="tx2"/>
                </a:solidFill>
              </a:rPr>
              <a:t>מבחנה ג</a:t>
            </a:r>
            <a:r>
              <a:rPr lang="he-IL" dirty="0">
                <a:solidFill>
                  <a:schemeClr val="tx2"/>
                </a:solidFill>
              </a:rPr>
              <a:t>': לפני הכנסת החיידקים הוכנסה אנטיביוטיקה </a:t>
            </a:r>
            <a:r>
              <a:rPr lang="en-US" dirty="0">
                <a:solidFill>
                  <a:schemeClr val="tx2"/>
                </a:solidFill>
              </a:rPr>
              <a:t>B</a:t>
            </a:r>
            <a:r>
              <a:rPr lang="he-IL" dirty="0">
                <a:solidFill>
                  <a:schemeClr val="tx2"/>
                </a:solidFill>
              </a:rPr>
              <a:t>. ידוע כי החיידקים רגישים לאנטיביוטיקה </a:t>
            </a:r>
            <a:r>
              <a:rPr lang="en-US" dirty="0">
                <a:solidFill>
                  <a:schemeClr val="tx2"/>
                </a:solidFill>
              </a:rPr>
              <a:t>B</a:t>
            </a:r>
            <a:r>
              <a:rPr lang="he-IL" dirty="0">
                <a:solidFill>
                  <a:schemeClr val="tx2"/>
                </a:solidFill>
              </a:rPr>
              <a:t>, אך יש </a:t>
            </a:r>
            <a:r>
              <a:rPr lang="he-IL" dirty="0" smtClean="0">
                <a:solidFill>
                  <a:schemeClr val="tx2"/>
                </a:solidFill>
              </a:rPr>
              <a:t>ביניהם </a:t>
            </a:r>
            <a:r>
              <a:rPr lang="he-IL" dirty="0">
                <a:solidFill>
                  <a:schemeClr val="tx2"/>
                </a:solidFill>
              </a:rPr>
              <a:t>גם מוטנטים העמידים בפניה.</a:t>
            </a:r>
          </a:p>
          <a:p>
            <a:pPr eaLnBrk="1" hangingPunct="1">
              <a:defRPr/>
            </a:pPr>
            <a:r>
              <a:rPr lang="he-IL" u="sng" dirty="0">
                <a:solidFill>
                  <a:schemeClr val="tx2"/>
                </a:solidFill>
              </a:rPr>
              <a:t>מבחנה ד</a:t>
            </a:r>
            <a:r>
              <a:rPr lang="he-IL" dirty="0">
                <a:solidFill>
                  <a:schemeClr val="tx2"/>
                </a:solidFill>
              </a:rPr>
              <a:t>': מבחנה בלי טיפול.</a:t>
            </a:r>
          </a:p>
          <a:p>
            <a:pPr eaLnBrk="1" hangingPunct="1">
              <a:defRPr/>
            </a:pPr>
            <a:r>
              <a:rPr lang="he-IL" dirty="0" smtClean="0">
                <a:solidFill>
                  <a:schemeClr val="tx2"/>
                </a:solidFill>
              </a:rPr>
              <a:t>.</a:t>
            </a:r>
            <a:endParaRPr lang="he-IL" dirty="0">
              <a:solidFill>
                <a:schemeClr val="tx2"/>
              </a:solidFill>
            </a:endParaRPr>
          </a:p>
          <a:p>
            <a:pPr eaLnBrk="1" hangingPunct="1">
              <a:defRPr/>
            </a:pPr>
            <a:endParaRPr lang="he-IL" dirty="0">
              <a:solidFill>
                <a:schemeClr val="tx2"/>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C21F6A8-D4EC-4367-A3D6-51D0B6977B1C}" type="slidenum">
              <a:rPr lang="he-IL" sz="1100" smtClean="0">
                <a:solidFill>
                  <a:prstClr val="white">
                    <a:lumMod val="75000"/>
                  </a:prstClr>
                </a:solidFill>
              </a:rPr>
              <a:pPr fontAlgn="base">
                <a:spcBef>
                  <a:spcPct val="0"/>
                </a:spcBef>
                <a:spcAft>
                  <a:spcPct val="0"/>
                </a:spcAft>
                <a:defRPr/>
              </a:pPr>
              <a:t>28</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8 סעיף א'</a:t>
            </a:r>
            <a:endParaRPr lang="he-IL" sz="1800" b="1" dirty="0" smtClean="0">
              <a:solidFill>
                <a:schemeClr val="accent6">
                  <a:lumMod val="50000"/>
                  <a:lumOff val="50000"/>
                </a:schemeClr>
              </a:solidFill>
            </a:endParaRPr>
          </a:p>
        </p:txBody>
      </p:sp>
      <p:sp>
        <p:nvSpPr>
          <p:cNvPr id="148486" name="מלבן 22"/>
          <p:cNvSpPr>
            <a:spLocks noChangeArrowheads="1"/>
          </p:cNvSpPr>
          <p:nvPr/>
        </p:nvSpPr>
        <p:spPr bwMode="auto">
          <a:xfrm>
            <a:off x="611188" y="5842000"/>
            <a:ext cx="8208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1F497D"/>
                </a:solidFill>
              </a:rPr>
              <a:t>א. עקום 1 מתאים למבחנה ד'. התאימו את מספרי העקומים </a:t>
            </a:r>
            <a:r>
              <a:rPr lang="he-IL" noProof="1">
                <a:solidFill>
                  <a:srgbClr val="1F497D"/>
                </a:solidFill>
              </a:rPr>
              <a:t>2–4</a:t>
            </a:r>
            <a:r>
              <a:rPr lang="he-IL">
                <a:solidFill>
                  <a:srgbClr val="1F497D"/>
                </a:solidFill>
              </a:rPr>
              <a:t> למבחנות המתאימות א</a:t>
            </a:r>
            <a:r>
              <a:rPr lang="he-IL" noProof="1">
                <a:solidFill>
                  <a:srgbClr val="1F497D"/>
                </a:solidFill>
              </a:rPr>
              <a:t>'–</a:t>
            </a:r>
            <a:r>
              <a:rPr lang="he-IL">
                <a:solidFill>
                  <a:srgbClr val="1F497D"/>
                </a:solidFill>
              </a:rPr>
              <a:t>ג'. נמקו </a:t>
            </a:r>
            <a:r>
              <a:rPr lang="he-IL" u="sng">
                <a:solidFill>
                  <a:srgbClr val="1F497D"/>
                </a:solidFill>
              </a:rPr>
              <a:t>כל אחת</a:t>
            </a:r>
            <a:r>
              <a:rPr lang="he-IL">
                <a:solidFill>
                  <a:srgbClr val="1F497D"/>
                </a:solidFill>
              </a:rPr>
              <a:t> מההתאמות.</a:t>
            </a:r>
          </a:p>
          <a:p>
            <a:endParaRPr lang="he-IL">
              <a:solidFill>
                <a:srgbClr val="1F497D"/>
              </a:solidFill>
            </a:endParaRPr>
          </a:p>
        </p:txBody>
      </p:sp>
      <p:grpSp>
        <p:nvGrpSpPr>
          <p:cNvPr id="148487" name="קבוצה 24"/>
          <p:cNvGrpSpPr>
            <a:grpSpLocks/>
          </p:cNvGrpSpPr>
          <p:nvPr/>
        </p:nvGrpSpPr>
        <p:grpSpPr bwMode="auto">
          <a:xfrm>
            <a:off x="831850" y="2533650"/>
            <a:ext cx="6340475" cy="3243263"/>
            <a:chOff x="930275" y="1989138"/>
            <a:chExt cx="6341053" cy="3242626"/>
          </a:xfrm>
        </p:grpSpPr>
        <p:grpSp>
          <p:nvGrpSpPr>
            <p:cNvPr id="148488" name="קבוצה 21"/>
            <p:cNvGrpSpPr>
              <a:grpSpLocks/>
            </p:cNvGrpSpPr>
            <p:nvPr/>
          </p:nvGrpSpPr>
          <p:grpSpPr bwMode="auto">
            <a:xfrm>
              <a:off x="930275" y="1989138"/>
              <a:ext cx="6341053" cy="3242626"/>
              <a:chOff x="930022" y="2348880"/>
              <a:chExt cx="6341325" cy="3243605"/>
            </a:xfrm>
          </p:grpSpPr>
          <p:cxnSp>
            <p:nvCxnSpPr>
              <p:cNvPr id="29" name="מחבר חץ ישר 28"/>
              <p:cNvCxnSpPr/>
              <p:nvPr/>
            </p:nvCxnSpPr>
            <p:spPr>
              <a:xfrm flipH="1" flipV="1">
                <a:off x="1966799" y="2348880"/>
                <a:ext cx="12702" cy="3095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מחבר חץ ישר 29"/>
              <p:cNvCxnSpPr/>
              <p:nvPr/>
            </p:nvCxnSpPr>
            <p:spPr>
              <a:xfrm>
                <a:off x="1979501" y="5422604"/>
                <a:ext cx="48409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צורה חופשית 30"/>
              <p:cNvSpPr/>
              <p:nvPr/>
            </p:nvSpPr>
            <p:spPr>
              <a:xfrm>
                <a:off x="2004904" y="3746027"/>
                <a:ext cx="4466236" cy="1644823"/>
              </a:xfrm>
              <a:custGeom>
                <a:avLst/>
                <a:gdLst>
                  <a:gd name="connsiteX0" fmla="*/ 0 w 4053840"/>
                  <a:gd name="connsiteY0" fmla="*/ 1432915 h 1534101"/>
                  <a:gd name="connsiteX1" fmla="*/ 259080 w 4053840"/>
                  <a:gd name="connsiteY1" fmla="*/ 1432915 h 1534101"/>
                  <a:gd name="connsiteX2" fmla="*/ 1173480 w 4053840"/>
                  <a:gd name="connsiteY2" fmla="*/ 381355 h 1534101"/>
                  <a:gd name="connsiteX3" fmla="*/ 1722120 w 4053840"/>
                  <a:gd name="connsiteY3" fmla="*/ 61315 h 1534101"/>
                  <a:gd name="connsiteX4" fmla="*/ 4053840 w 4053840"/>
                  <a:gd name="connsiteY4" fmla="*/ 355 h 1534101"/>
                  <a:gd name="connsiteX0" fmla="*/ 0 w 4130040"/>
                  <a:gd name="connsiteY0" fmla="*/ 1524355 h 1585140"/>
                  <a:gd name="connsiteX1" fmla="*/ 335280 w 4130040"/>
                  <a:gd name="connsiteY1" fmla="*/ 1432915 h 1585140"/>
                  <a:gd name="connsiteX2" fmla="*/ 1249680 w 4130040"/>
                  <a:gd name="connsiteY2" fmla="*/ 381355 h 1585140"/>
                  <a:gd name="connsiteX3" fmla="*/ 1798320 w 4130040"/>
                  <a:gd name="connsiteY3" fmla="*/ 61315 h 1585140"/>
                  <a:gd name="connsiteX4" fmla="*/ 4130040 w 4130040"/>
                  <a:gd name="connsiteY4" fmla="*/ 355 h 1585140"/>
                  <a:gd name="connsiteX0" fmla="*/ 0 w 4160520"/>
                  <a:gd name="connsiteY0" fmla="*/ 1615795 h 1653861"/>
                  <a:gd name="connsiteX1" fmla="*/ 365760 w 4160520"/>
                  <a:gd name="connsiteY1" fmla="*/ 1432915 h 1653861"/>
                  <a:gd name="connsiteX2" fmla="*/ 1280160 w 4160520"/>
                  <a:gd name="connsiteY2" fmla="*/ 381355 h 1653861"/>
                  <a:gd name="connsiteX3" fmla="*/ 1828800 w 4160520"/>
                  <a:gd name="connsiteY3" fmla="*/ 61315 h 1653861"/>
                  <a:gd name="connsiteX4" fmla="*/ 4160520 w 4160520"/>
                  <a:gd name="connsiteY4" fmla="*/ 355 h 1653861"/>
                  <a:gd name="connsiteX0" fmla="*/ 0 w 4160520"/>
                  <a:gd name="connsiteY0" fmla="*/ 1615795 h 1621039"/>
                  <a:gd name="connsiteX1" fmla="*/ 365760 w 4160520"/>
                  <a:gd name="connsiteY1" fmla="*/ 1432915 h 1621039"/>
                  <a:gd name="connsiteX2" fmla="*/ 1280160 w 4160520"/>
                  <a:gd name="connsiteY2" fmla="*/ 381355 h 1621039"/>
                  <a:gd name="connsiteX3" fmla="*/ 1828800 w 4160520"/>
                  <a:gd name="connsiteY3" fmla="*/ 61315 h 1621039"/>
                  <a:gd name="connsiteX4" fmla="*/ 4160520 w 4160520"/>
                  <a:gd name="connsiteY4" fmla="*/ 355 h 1621039"/>
                  <a:gd name="connsiteX0" fmla="*/ 0 w 4160520"/>
                  <a:gd name="connsiteY0" fmla="*/ 1655654 h 1660898"/>
                  <a:gd name="connsiteX1" fmla="*/ 365760 w 4160520"/>
                  <a:gd name="connsiteY1" fmla="*/ 1472774 h 1660898"/>
                  <a:gd name="connsiteX2" fmla="*/ 1280160 w 4160520"/>
                  <a:gd name="connsiteY2" fmla="*/ 421214 h 1660898"/>
                  <a:gd name="connsiteX3" fmla="*/ 2011680 w 4160520"/>
                  <a:gd name="connsiteY3" fmla="*/ 24974 h 1660898"/>
                  <a:gd name="connsiteX4" fmla="*/ 4160520 w 4160520"/>
                  <a:gd name="connsiteY4" fmla="*/ 40214 h 1660898"/>
                  <a:gd name="connsiteX0" fmla="*/ 0 w 4160520"/>
                  <a:gd name="connsiteY0" fmla="*/ 1655654 h 1660896"/>
                  <a:gd name="connsiteX1" fmla="*/ 365760 w 4160520"/>
                  <a:gd name="connsiteY1" fmla="*/ 1472774 h 1660896"/>
                  <a:gd name="connsiteX2" fmla="*/ 1554362 w 4160520"/>
                  <a:gd name="connsiteY2" fmla="*/ 421309 h 1660896"/>
                  <a:gd name="connsiteX3" fmla="*/ 2011680 w 4160520"/>
                  <a:gd name="connsiteY3" fmla="*/ 24974 h 1660896"/>
                  <a:gd name="connsiteX4" fmla="*/ 4160520 w 4160520"/>
                  <a:gd name="connsiteY4" fmla="*/ 40214 h 1660896"/>
                  <a:gd name="connsiteX0" fmla="*/ 0 w 4160520"/>
                  <a:gd name="connsiteY0" fmla="*/ 1643940 h 1649182"/>
                  <a:gd name="connsiteX1" fmla="*/ 365760 w 4160520"/>
                  <a:gd name="connsiteY1" fmla="*/ 1461060 h 1649182"/>
                  <a:gd name="connsiteX2" fmla="*/ 1554362 w 4160520"/>
                  <a:gd name="connsiteY2" fmla="*/ 409595 h 1649182"/>
                  <a:gd name="connsiteX3" fmla="*/ 2316304 w 4160520"/>
                  <a:gd name="connsiteY3" fmla="*/ 28509 h 1649182"/>
                  <a:gd name="connsiteX4" fmla="*/ 4160520 w 4160520"/>
                  <a:gd name="connsiteY4" fmla="*/ 28500 h 1649182"/>
                  <a:gd name="connsiteX0" fmla="*/ 0 w 4464980"/>
                  <a:gd name="connsiteY0" fmla="*/ 1640406 h 1645648"/>
                  <a:gd name="connsiteX1" fmla="*/ 365760 w 4464980"/>
                  <a:gd name="connsiteY1" fmla="*/ 1457526 h 1645648"/>
                  <a:gd name="connsiteX2" fmla="*/ 1554362 w 4464980"/>
                  <a:gd name="connsiteY2" fmla="*/ 406061 h 1645648"/>
                  <a:gd name="connsiteX3" fmla="*/ 2316304 w 4464980"/>
                  <a:gd name="connsiteY3" fmla="*/ 24975 h 1645648"/>
                  <a:gd name="connsiteX4" fmla="*/ 4464980 w 4464980"/>
                  <a:gd name="connsiteY4" fmla="*/ 40216 h 1645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980" h="1645648">
                    <a:moveTo>
                      <a:pt x="0" y="1640406"/>
                    </a:moveTo>
                    <a:cubicBezTo>
                      <a:pt x="77470" y="1651836"/>
                      <a:pt x="106700" y="1663250"/>
                      <a:pt x="365760" y="1457526"/>
                    </a:cubicBezTo>
                    <a:cubicBezTo>
                      <a:pt x="624820" y="1251802"/>
                      <a:pt x="1229271" y="644819"/>
                      <a:pt x="1554362" y="406061"/>
                    </a:cubicBezTo>
                    <a:cubicBezTo>
                      <a:pt x="1879453" y="167303"/>
                      <a:pt x="1836244" y="88475"/>
                      <a:pt x="2316304" y="24975"/>
                    </a:cubicBezTo>
                    <a:cubicBezTo>
                      <a:pt x="2796364" y="-38525"/>
                      <a:pt x="3539150" y="38946"/>
                      <a:pt x="4464980" y="4021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32" name="צורה חופשית 31"/>
              <p:cNvSpPr/>
              <p:nvPr/>
            </p:nvSpPr>
            <p:spPr>
              <a:xfrm>
                <a:off x="2014430" y="2782314"/>
                <a:ext cx="4588490" cy="2584723"/>
              </a:xfrm>
              <a:custGeom>
                <a:avLst/>
                <a:gdLst>
                  <a:gd name="connsiteX0" fmla="*/ 0 w 4053840"/>
                  <a:gd name="connsiteY0" fmla="*/ 1432915 h 1534101"/>
                  <a:gd name="connsiteX1" fmla="*/ 259080 w 4053840"/>
                  <a:gd name="connsiteY1" fmla="*/ 1432915 h 1534101"/>
                  <a:gd name="connsiteX2" fmla="*/ 1173480 w 4053840"/>
                  <a:gd name="connsiteY2" fmla="*/ 381355 h 1534101"/>
                  <a:gd name="connsiteX3" fmla="*/ 1722120 w 4053840"/>
                  <a:gd name="connsiteY3" fmla="*/ 61315 h 1534101"/>
                  <a:gd name="connsiteX4" fmla="*/ 4053840 w 4053840"/>
                  <a:gd name="connsiteY4" fmla="*/ 355 h 1534101"/>
                  <a:gd name="connsiteX0" fmla="*/ 0 w 4130040"/>
                  <a:gd name="connsiteY0" fmla="*/ 1524355 h 1585140"/>
                  <a:gd name="connsiteX1" fmla="*/ 335280 w 4130040"/>
                  <a:gd name="connsiteY1" fmla="*/ 1432915 h 1585140"/>
                  <a:gd name="connsiteX2" fmla="*/ 1249680 w 4130040"/>
                  <a:gd name="connsiteY2" fmla="*/ 381355 h 1585140"/>
                  <a:gd name="connsiteX3" fmla="*/ 1798320 w 4130040"/>
                  <a:gd name="connsiteY3" fmla="*/ 61315 h 1585140"/>
                  <a:gd name="connsiteX4" fmla="*/ 4130040 w 4130040"/>
                  <a:gd name="connsiteY4" fmla="*/ 355 h 1585140"/>
                  <a:gd name="connsiteX0" fmla="*/ 0 w 4160520"/>
                  <a:gd name="connsiteY0" fmla="*/ 1615795 h 1653861"/>
                  <a:gd name="connsiteX1" fmla="*/ 365760 w 4160520"/>
                  <a:gd name="connsiteY1" fmla="*/ 1432915 h 1653861"/>
                  <a:gd name="connsiteX2" fmla="*/ 1280160 w 4160520"/>
                  <a:gd name="connsiteY2" fmla="*/ 381355 h 1653861"/>
                  <a:gd name="connsiteX3" fmla="*/ 1828800 w 4160520"/>
                  <a:gd name="connsiteY3" fmla="*/ 61315 h 1653861"/>
                  <a:gd name="connsiteX4" fmla="*/ 4160520 w 4160520"/>
                  <a:gd name="connsiteY4" fmla="*/ 355 h 1653861"/>
                  <a:gd name="connsiteX0" fmla="*/ 0 w 4160520"/>
                  <a:gd name="connsiteY0" fmla="*/ 1615795 h 1621039"/>
                  <a:gd name="connsiteX1" fmla="*/ 365760 w 4160520"/>
                  <a:gd name="connsiteY1" fmla="*/ 1432915 h 1621039"/>
                  <a:gd name="connsiteX2" fmla="*/ 1280160 w 4160520"/>
                  <a:gd name="connsiteY2" fmla="*/ 381355 h 1621039"/>
                  <a:gd name="connsiteX3" fmla="*/ 1828800 w 4160520"/>
                  <a:gd name="connsiteY3" fmla="*/ 61315 h 1621039"/>
                  <a:gd name="connsiteX4" fmla="*/ 4160520 w 4160520"/>
                  <a:gd name="connsiteY4" fmla="*/ 355 h 1621039"/>
                  <a:gd name="connsiteX0" fmla="*/ 0 w 4160520"/>
                  <a:gd name="connsiteY0" fmla="*/ 2380929 h 2386173"/>
                  <a:gd name="connsiteX1" fmla="*/ 365760 w 4160520"/>
                  <a:gd name="connsiteY1" fmla="*/ 2198049 h 2386173"/>
                  <a:gd name="connsiteX2" fmla="*/ 1280160 w 4160520"/>
                  <a:gd name="connsiteY2" fmla="*/ 1146489 h 2386173"/>
                  <a:gd name="connsiteX3" fmla="*/ 2545080 w 4160520"/>
                  <a:gd name="connsiteY3" fmla="*/ 3489 h 2386173"/>
                  <a:gd name="connsiteX4" fmla="*/ 4160520 w 4160520"/>
                  <a:gd name="connsiteY4" fmla="*/ 765489 h 2386173"/>
                  <a:gd name="connsiteX0" fmla="*/ 0 w 4693920"/>
                  <a:gd name="connsiteY0" fmla="*/ 2576905 h 2582149"/>
                  <a:gd name="connsiteX1" fmla="*/ 365760 w 4693920"/>
                  <a:gd name="connsiteY1" fmla="*/ 2394025 h 2582149"/>
                  <a:gd name="connsiteX2" fmla="*/ 1280160 w 4693920"/>
                  <a:gd name="connsiteY2" fmla="*/ 1342465 h 2582149"/>
                  <a:gd name="connsiteX3" fmla="*/ 2545080 w 4693920"/>
                  <a:gd name="connsiteY3" fmla="*/ 199465 h 2582149"/>
                  <a:gd name="connsiteX4" fmla="*/ 4693920 w 4693920"/>
                  <a:gd name="connsiteY4" fmla="*/ 1345 h 2582149"/>
                  <a:gd name="connsiteX0" fmla="*/ 0 w 4693920"/>
                  <a:gd name="connsiteY0" fmla="*/ 2576905 h 2582156"/>
                  <a:gd name="connsiteX1" fmla="*/ 365760 w 4693920"/>
                  <a:gd name="connsiteY1" fmla="*/ 2394025 h 2582156"/>
                  <a:gd name="connsiteX2" fmla="*/ 1554375 w 4693920"/>
                  <a:gd name="connsiteY2" fmla="*/ 1342094 h 2582156"/>
                  <a:gd name="connsiteX3" fmla="*/ 2545080 w 4693920"/>
                  <a:gd name="connsiteY3" fmla="*/ 199465 h 2582156"/>
                  <a:gd name="connsiteX4" fmla="*/ 4693920 w 4693920"/>
                  <a:gd name="connsiteY4" fmla="*/ 1345 h 2582156"/>
                  <a:gd name="connsiteX0" fmla="*/ 0 w 4693920"/>
                  <a:gd name="connsiteY0" fmla="*/ 2575583 h 2580834"/>
                  <a:gd name="connsiteX1" fmla="*/ 365760 w 4693920"/>
                  <a:gd name="connsiteY1" fmla="*/ 2392703 h 2580834"/>
                  <a:gd name="connsiteX2" fmla="*/ 1554375 w 4693920"/>
                  <a:gd name="connsiteY2" fmla="*/ 1340772 h 2580834"/>
                  <a:gd name="connsiteX3" fmla="*/ 3123988 w 4693920"/>
                  <a:gd name="connsiteY3" fmla="*/ 274267 h 2580834"/>
                  <a:gd name="connsiteX4" fmla="*/ 4693920 w 4693920"/>
                  <a:gd name="connsiteY4" fmla="*/ 23 h 2580834"/>
                  <a:gd name="connsiteX0" fmla="*/ 0 w 4693920"/>
                  <a:gd name="connsiteY0" fmla="*/ 2579019 h 2584270"/>
                  <a:gd name="connsiteX1" fmla="*/ 365760 w 4693920"/>
                  <a:gd name="connsiteY1" fmla="*/ 2396139 h 2584270"/>
                  <a:gd name="connsiteX2" fmla="*/ 1554375 w 4693920"/>
                  <a:gd name="connsiteY2" fmla="*/ 1344208 h 2584270"/>
                  <a:gd name="connsiteX3" fmla="*/ 3062821 w 4693920"/>
                  <a:gd name="connsiteY3" fmla="*/ 186212 h 2584270"/>
                  <a:gd name="connsiteX4" fmla="*/ 4693920 w 4693920"/>
                  <a:gd name="connsiteY4" fmla="*/ 3459 h 2584270"/>
                  <a:gd name="connsiteX0" fmla="*/ 0 w 4587247"/>
                  <a:gd name="connsiteY0" fmla="*/ 2578839 h 2584111"/>
                  <a:gd name="connsiteX1" fmla="*/ 259087 w 4587247"/>
                  <a:gd name="connsiteY1" fmla="*/ 2396139 h 2584111"/>
                  <a:gd name="connsiteX2" fmla="*/ 1447702 w 4587247"/>
                  <a:gd name="connsiteY2" fmla="*/ 1344208 h 2584111"/>
                  <a:gd name="connsiteX3" fmla="*/ 2956148 w 4587247"/>
                  <a:gd name="connsiteY3" fmla="*/ 186212 h 2584111"/>
                  <a:gd name="connsiteX4" fmla="*/ 4587247 w 4587247"/>
                  <a:gd name="connsiteY4" fmla="*/ 3459 h 258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247" h="2584111">
                    <a:moveTo>
                      <a:pt x="0" y="2578839"/>
                    </a:moveTo>
                    <a:cubicBezTo>
                      <a:pt x="77470" y="2590269"/>
                      <a:pt x="17803" y="2601911"/>
                      <a:pt x="259087" y="2396139"/>
                    </a:cubicBezTo>
                    <a:cubicBezTo>
                      <a:pt x="500371" y="2190367"/>
                      <a:pt x="998192" y="1712529"/>
                      <a:pt x="1447702" y="1344208"/>
                    </a:cubicBezTo>
                    <a:cubicBezTo>
                      <a:pt x="1897212" y="975887"/>
                      <a:pt x="2387188" y="409732"/>
                      <a:pt x="2956148" y="186212"/>
                    </a:cubicBezTo>
                    <a:cubicBezTo>
                      <a:pt x="3525108" y="-37308"/>
                      <a:pt x="3661417" y="2189"/>
                      <a:pt x="4587247" y="34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33" name="צורה חופשית 32"/>
              <p:cNvSpPr/>
              <p:nvPr/>
            </p:nvSpPr>
            <p:spPr>
              <a:xfrm>
                <a:off x="2174789" y="3858752"/>
                <a:ext cx="4283649" cy="1503521"/>
              </a:xfrm>
              <a:custGeom>
                <a:avLst/>
                <a:gdLst>
                  <a:gd name="connsiteX0" fmla="*/ 0 w 4053840"/>
                  <a:gd name="connsiteY0" fmla="*/ 1432915 h 1534101"/>
                  <a:gd name="connsiteX1" fmla="*/ 259080 w 4053840"/>
                  <a:gd name="connsiteY1" fmla="*/ 1432915 h 1534101"/>
                  <a:gd name="connsiteX2" fmla="*/ 1173480 w 4053840"/>
                  <a:gd name="connsiteY2" fmla="*/ 381355 h 1534101"/>
                  <a:gd name="connsiteX3" fmla="*/ 1722120 w 4053840"/>
                  <a:gd name="connsiteY3" fmla="*/ 61315 h 1534101"/>
                  <a:gd name="connsiteX4" fmla="*/ 4053840 w 4053840"/>
                  <a:gd name="connsiteY4" fmla="*/ 355 h 1534101"/>
                  <a:gd name="connsiteX0" fmla="*/ 0 w 4130040"/>
                  <a:gd name="connsiteY0" fmla="*/ 1524355 h 1585140"/>
                  <a:gd name="connsiteX1" fmla="*/ 335280 w 4130040"/>
                  <a:gd name="connsiteY1" fmla="*/ 1432915 h 1585140"/>
                  <a:gd name="connsiteX2" fmla="*/ 1249680 w 4130040"/>
                  <a:gd name="connsiteY2" fmla="*/ 381355 h 1585140"/>
                  <a:gd name="connsiteX3" fmla="*/ 1798320 w 4130040"/>
                  <a:gd name="connsiteY3" fmla="*/ 61315 h 1585140"/>
                  <a:gd name="connsiteX4" fmla="*/ 4130040 w 4130040"/>
                  <a:gd name="connsiteY4" fmla="*/ 355 h 1585140"/>
                  <a:gd name="connsiteX0" fmla="*/ 0 w 4160520"/>
                  <a:gd name="connsiteY0" fmla="*/ 1615795 h 1653861"/>
                  <a:gd name="connsiteX1" fmla="*/ 365760 w 4160520"/>
                  <a:gd name="connsiteY1" fmla="*/ 1432915 h 1653861"/>
                  <a:gd name="connsiteX2" fmla="*/ 1280160 w 4160520"/>
                  <a:gd name="connsiteY2" fmla="*/ 381355 h 1653861"/>
                  <a:gd name="connsiteX3" fmla="*/ 1828800 w 4160520"/>
                  <a:gd name="connsiteY3" fmla="*/ 61315 h 1653861"/>
                  <a:gd name="connsiteX4" fmla="*/ 4160520 w 4160520"/>
                  <a:gd name="connsiteY4" fmla="*/ 355 h 1653861"/>
                  <a:gd name="connsiteX0" fmla="*/ 0 w 4160520"/>
                  <a:gd name="connsiteY0" fmla="*/ 1615795 h 1621039"/>
                  <a:gd name="connsiteX1" fmla="*/ 365760 w 4160520"/>
                  <a:gd name="connsiteY1" fmla="*/ 1432915 h 1621039"/>
                  <a:gd name="connsiteX2" fmla="*/ 1280160 w 4160520"/>
                  <a:gd name="connsiteY2" fmla="*/ 381355 h 1621039"/>
                  <a:gd name="connsiteX3" fmla="*/ 1828800 w 4160520"/>
                  <a:gd name="connsiteY3" fmla="*/ 61315 h 1621039"/>
                  <a:gd name="connsiteX4" fmla="*/ 4160520 w 4160520"/>
                  <a:gd name="connsiteY4" fmla="*/ 355 h 1621039"/>
                  <a:gd name="connsiteX0" fmla="*/ 0 w 4160520"/>
                  <a:gd name="connsiteY0" fmla="*/ 1655654 h 1660898"/>
                  <a:gd name="connsiteX1" fmla="*/ 365760 w 4160520"/>
                  <a:gd name="connsiteY1" fmla="*/ 1472774 h 1660898"/>
                  <a:gd name="connsiteX2" fmla="*/ 1280160 w 4160520"/>
                  <a:gd name="connsiteY2" fmla="*/ 421214 h 1660898"/>
                  <a:gd name="connsiteX3" fmla="*/ 2011680 w 4160520"/>
                  <a:gd name="connsiteY3" fmla="*/ 24974 h 1660898"/>
                  <a:gd name="connsiteX4" fmla="*/ 4160520 w 4160520"/>
                  <a:gd name="connsiteY4" fmla="*/ 40214 h 1660898"/>
                  <a:gd name="connsiteX0" fmla="*/ 0 w 4160520"/>
                  <a:gd name="connsiteY0" fmla="*/ 1655654 h 1656606"/>
                  <a:gd name="connsiteX1" fmla="*/ 365760 w 4160520"/>
                  <a:gd name="connsiteY1" fmla="*/ 1472774 h 1656606"/>
                  <a:gd name="connsiteX2" fmla="*/ 1056476 w 4160520"/>
                  <a:gd name="connsiteY2" fmla="*/ 1049146 h 1656606"/>
                  <a:gd name="connsiteX3" fmla="*/ 1280160 w 4160520"/>
                  <a:gd name="connsiteY3" fmla="*/ 421214 h 1656606"/>
                  <a:gd name="connsiteX4" fmla="*/ 2011680 w 4160520"/>
                  <a:gd name="connsiteY4" fmla="*/ 24974 h 1656606"/>
                  <a:gd name="connsiteX5" fmla="*/ 4160520 w 4160520"/>
                  <a:gd name="connsiteY5" fmla="*/ 40214 h 1656606"/>
                  <a:gd name="connsiteX0" fmla="*/ 0 w 4160520"/>
                  <a:gd name="connsiteY0" fmla="*/ 1655654 h 1657321"/>
                  <a:gd name="connsiteX1" fmla="*/ 396240 w 4160520"/>
                  <a:gd name="connsiteY1" fmla="*/ 1518494 h 1657321"/>
                  <a:gd name="connsiteX2" fmla="*/ 1056476 w 4160520"/>
                  <a:gd name="connsiteY2" fmla="*/ 1049146 h 1657321"/>
                  <a:gd name="connsiteX3" fmla="*/ 1280160 w 4160520"/>
                  <a:gd name="connsiteY3" fmla="*/ 421214 h 1657321"/>
                  <a:gd name="connsiteX4" fmla="*/ 2011680 w 4160520"/>
                  <a:gd name="connsiteY4" fmla="*/ 24974 h 1657321"/>
                  <a:gd name="connsiteX5" fmla="*/ 4160520 w 4160520"/>
                  <a:gd name="connsiteY5" fmla="*/ 40214 h 1657321"/>
                  <a:gd name="connsiteX0" fmla="*/ 0 w 4160520"/>
                  <a:gd name="connsiteY0" fmla="*/ 1656769 h 1658436"/>
                  <a:gd name="connsiteX1" fmla="*/ 396240 w 4160520"/>
                  <a:gd name="connsiteY1" fmla="*/ 1519609 h 1658436"/>
                  <a:gd name="connsiteX2" fmla="*/ 1056476 w 4160520"/>
                  <a:gd name="connsiteY2" fmla="*/ 1050261 h 1658436"/>
                  <a:gd name="connsiteX3" fmla="*/ 1508760 w 4160520"/>
                  <a:gd name="connsiteY3" fmla="*/ 437569 h 1658436"/>
                  <a:gd name="connsiteX4" fmla="*/ 2011680 w 4160520"/>
                  <a:gd name="connsiteY4" fmla="*/ 26089 h 1658436"/>
                  <a:gd name="connsiteX5" fmla="*/ 4160520 w 4160520"/>
                  <a:gd name="connsiteY5" fmla="*/ 41329 h 1658436"/>
                  <a:gd name="connsiteX0" fmla="*/ 0 w 4160520"/>
                  <a:gd name="connsiteY0" fmla="*/ 1625462 h 1627129"/>
                  <a:gd name="connsiteX1" fmla="*/ 396240 w 4160520"/>
                  <a:gd name="connsiteY1" fmla="*/ 1488302 h 1627129"/>
                  <a:gd name="connsiteX2" fmla="*/ 1056476 w 4160520"/>
                  <a:gd name="connsiteY2" fmla="*/ 1018954 h 1627129"/>
                  <a:gd name="connsiteX3" fmla="*/ 1508760 w 4160520"/>
                  <a:gd name="connsiteY3" fmla="*/ 406262 h 1627129"/>
                  <a:gd name="connsiteX4" fmla="*/ 2468880 w 4160520"/>
                  <a:gd name="connsiteY4" fmla="*/ 40502 h 1627129"/>
                  <a:gd name="connsiteX5" fmla="*/ 4160520 w 4160520"/>
                  <a:gd name="connsiteY5" fmla="*/ 10022 h 1627129"/>
                  <a:gd name="connsiteX0" fmla="*/ 0 w 4160520"/>
                  <a:gd name="connsiteY0" fmla="*/ 1626446 h 1628113"/>
                  <a:gd name="connsiteX1" fmla="*/ 396240 w 4160520"/>
                  <a:gd name="connsiteY1" fmla="*/ 1489286 h 1628113"/>
                  <a:gd name="connsiteX2" fmla="*/ 1056476 w 4160520"/>
                  <a:gd name="connsiteY2" fmla="*/ 1019938 h 1628113"/>
                  <a:gd name="connsiteX3" fmla="*/ 1630680 w 4160520"/>
                  <a:gd name="connsiteY3" fmla="*/ 422486 h 1628113"/>
                  <a:gd name="connsiteX4" fmla="*/ 2468880 w 4160520"/>
                  <a:gd name="connsiteY4" fmla="*/ 41486 h 1628113"/>
                  <a:gd name="connsiteX5" fmla="*/ 4160520 w 4160520"/>
                  <a:gd name="connsiteY5" fmla="*/ 11006 h 1628113"/>
                  <a:gd name="connsiteX0" fmla="*/ 0 w 4160520"/>
                  <a:gd name="connsiteY0" fmla="*/ 1626446 h 1627537"/>
                  <a:gd name="connsiteX1" fmla="*/ 396240 w 4160520"/>
                  <a:gd name="connsiteY1" fmla="*/ 1489286 h 1627537"/>
                  <a:gd name="connsiteX2" fmla="*/ 1498436 w 4160520"/>
                  <a:gd name="connsiteY2" fmla="*/ 1218172 h 1627537"/>
                  <a:gd name="connsiteX3" fmla="*/ 1630680 w 4160520"/>
                  <a:gd name="connsiteY3" fmla="*/ 422486 h 1627537"/>
                  <a:gd name="connsiteX4" fmla="*/ 2468880 w 4160520"/>
                  <a:gd name="connsiteY4" fmla="*/ 41486 h 1627537"/>
                  <a:gd name="connsiteX5" fmla="*/ 4160520 w 4160520"/>
                  <a:gd name="connsiteY5" fmla="*/ 11006 h 1627537"/>
                  <a:gd name="connsiteX0" fmla="*/ 0 w 4160520"/>
                  <a:gd name="connsiteY0" fmla="*/ 1628624 h 1629715"/>
                  <a:gd name="connsiteX1" fmla="*/ 396240 w 4160520"/>
                  <a:gd name="connsiteY1" fmla="*/ 1491464 h 1629715"/>
                  <a:gd name="connsiteX2" fmla="*/ 1498436 w 4160520"/>
                  <a:gd name="connsiteY2" fmla="*/ 1220350 h 1629715"/>
                  <a:gd name="connsiteX3" fmla="*/ 2057400 w 4160520"/>
                  <a:gd name="connsiteY3" fmla="*/ 457703 h 1629715"/>
                  <a:gd name="connsiteX4" fmla="*/ 2468880 w 4160520"/>
                  <a:gd name="connsiteY4" fmla="*/ 43664 h 1629715"/>
                  <a:gd name="connsiteX5" fmla="*/ 4160520 w 4160520"/>
                  <a:gd name="connsiteY5" fmla="*/ 13184 h 1629715"/>
                  <a:gd name="connsiteX0" fmla="*/ 0 w 4160520"/>
                  <a:gd name="connsiteY0" fmla="*/ 1628624 h 1629715"/>
                  <a:gd name="connsiteX1" fmla="*/ 396240 w 4160520"/>
                  <a:gd name="connsiteY1" fmla="*/ 1491464 h 1629715"/>
                  <a:gd name="connsiteX2" fmla="*/ 1498436 w 4160520"/>
                  <a:gd name="connsiteY2" fmla="*/ 1220350 h 1629715"/>
                  <a:gd name="connsiteX3" fmla="*/ 2057400 w 4160520"/>
                  <a:gd name="connsiteY3" fmla="*/ 457703 h 1629715"/>
                  <a:gd name="connsiteX4" fmla="*/ 2667000 w 4160520"/>
                  <a:gd name="connsiteY4" fmla="*/ 43664 h 1629715"/>
                  <a:gd name="connsiteX5" fmla="*/ 4160520 w 4160520"/>
                  <a:gd name="connsiteY5" fmla="*/ 13184 h 1629715"/>
                  <a:gd name="connsiteX0" fmla="*/ 0 w 3962400"/>
                  <a:gd name="connsiteY0" fmla="*/ 1628625 h 1629716"/>
                  <a:gd name="connsiteX1" fmla="*/ 396240 w 3962400"/>
                  <a:gd name="connsiteY1" fmla="*/ 1491465 h 1629716"/>
                  <a:gd name="connsiteX2" fmla="*/ 1498436 w 3962400"/>
                  <a:gd name="connsiteY2" fmla="*/ 1220351 h 1629716"/>
                  <a:gd name="connsiteX3" fmla="*/ 2057400 w 3962400"/>
                  <a:gd name="connsiteY3" fmla="*/ 457704 h 1629716"/>
                  <a:gd name="connsiteX4" fmla="*/ 2667000 w 3962400"/>
                  <a:gd name="connsiteY4" fmla="*/ 43665 h 1629716"/>
                  <a:gd name="connsiteX5" fmla="*/ 3962400 w 3962400"/>
                  <a:gd name="connsiteY5" fmla="*/ 13185 h 1629716"/>
                  <a:gd name="connsiteX0" fmla="*/ 0 w 3962400"/>
                  <a:gd name="connsiteY0" fmla="*/ 1628625 h 1630292"/>
                  <a:gd name="connsiteX1" fmla="*/ 396240 w 3962400"/>
                  <a:gd name="connsiteY1" fmla="*/ 1491465 h 1630292"/>
                  <a:gd name="connsiteX2" fmla="*/ 1483196 w 3962400"/>
                  <a:gd name="connsiteY2" fmla="*/ 1022117 h 1630292"/>
                  <a:gd name="connsiteX3" fmla="*/ 2057400 w 3962400"/>
                  <a:gd name="connsiteY3" fmla="*/ 457704 h 1630292"/>
                  <a:gd name="connsiteX4" fmla="*/ 2667000 w 3962400"/>
                  <a:gd name="connsiteY4" fmla="*/ 43665 h 1630292"/>
                  <a:gd name="connsiteX5" fmla="*/ 3962400 w 3962400"/>
                  <a:gd name="connsiteY5" fmla="*/ 13185 h 1630292"/>
                  <a:gd name="connsiteX0" fmla="*/ 0 w 3962400"/>
                  <a:gd name="connsiteY0" fmla="*/ 1628625 h 1630292"/>
                  <a:gd name="connsiteX1" fmla="*/ 396240 w 3962400"/>
                  <a:gd name="connsiteY1" fmla="*/ 1491465 h 1630292"/>
                  <a:gd name="connsiteX2" fmla="*/ 1483196 w 3962400"/>
                  <a:gd name="connsiteY2" fmla="*/ 1022117 h 1630292"/>
                  <a:gd name="connsiteX3" fmla="*/ 2057400 w 3962400"/>
                  <a:gd name="connsiteY3" fmla="*/ 457704 h 1630292"/>
                  <a:gd name="connsiteX4" fmla="*/ 2667000 w 3962400"/>
                  <a:gd name="connsiteY4" fmla="*/ 43665 h 1630292"/>
                  <a:gd name="connsiteX5" fmla="*/ 3962400 w 3962400"/>
                  <a:gd name="connsiteY5" fmla="*/ 13185 h 1630292"/>
                  <a:gd name="connsiteX0" fmla="*/ 0 w 3962400"/>
                  <a:gd name="connsiteY0" fmla="*/ 1628625 h 1630292"/>
                  <a:gd name="connsiteX1" fmla="*/ 396240 w 3962400"/>
                  <a:gd name="connsiteY1" fmla="*/ 1491465 h 1630292"/>
                  <a:gd name="connsiteX2" fmla="*/ 1483196 w 3962400"/>
                  <a:gd name="connsiteY2" fmla="*/ 1022117 h 1630292"/>
                  <a:gd name="connsiteX3" fmla="*/ 2118360 w 3962400"/>
                  <a:gd name="connsiteY3" fmla="*/ 540337 h 1630292"/>
                  <a:gd name="connsiteX4" fmla="*/ 2667000 w 3962400"/>
                  <a:gd name="connsiteY4" fmla="*/ 43665 h 1630292"/>
                  <a:gd name="connsiteX5" fmla="*/ 3962400 w 3962400"/>
                  <a:gd name="connsiteY5" fmla="*/ 13185 h 1630292"/>
                  <a:gd name="connsiteX0" fmla="*/ 0 w 3962400"/>
                  <a:gd name="connsiteY0" fmla="*/ 1628625 h 1630292"/>
                  <a:gd name="connsiteX1" fmla="*/ 396240 w 3962400"/>
                  <a:gd name="connsiteY1" fmla="*/ 1491465 h 1630292"/>
                  <a:gd name="connsiteX2" fmla="*/ 1483196 w 3962400"/>
                  <a:gd name="connsiteY2" fmla="*/ 1022117 h 1630292"/>
                  <a:gd name="connsiteX3" fmla="*/ 2118360 w 3962400"/>
                  <a:gd name="connsiteY3" fmla="*/ 540337 h 1630292"/>
                  <a:gd name="connsiteX4" fmla="*/ 2880360 w 3962400"/>
                  <a:gd name="connsiteY4" fmla="*/ 43665 h 1630292"/>
                  <a:gd name="connsiteX5" fmla="*/ 3962400 w 3962400"/>
                  <a:gd name="connsiteY5" fmla="*/ 13185 h 1630292"/>
                  <a:gd name="connsiteX0" fmla="*/ 0 w 4282440"/>
                  <a:gd name="connsiteY0" fmla="*/ 1628625 h 1630292"/>
                  <a:gd name="connsiteX1" fmla="*/ 396240 w 4282440"/>
                  <a:gd name="connsiteY1" fmla="*/ 1491465 h 1630292"/>
                  <a:gd name="connsiteX2" fmla="*/ 1483196 w 4282440"/>
                  <a:gd name="connsiteY2" fmla="*/ 1022117 h 1630292"/>
                  <a:gd name="connsiteX3" fmla="*/ 2118360 w 4282440"/>
                  <a:gd name="connsiteY3" fmla="*/ 540337 h 1630292"/>
                  <a:gd name="connsiteX4" fmla="*/ 2880360 w 4282440"/>
                  <a:gd name="connsiteY4" fmla="*/ 43665 h 1630292"/>
                  <a:gd name="connsiteX5" fmla="*/ 4282440 w 4282440"/>
                  <a:gd name="connsiteY5" fmla="*/ 13185 h 163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2440" h="1630292">
                    <a:moveTo>
                      <a:pt x="0" y="1628625"/>
                    </a:moveTo>
                    <a:cubicBezTo>
                      <a:pt x="77470" y="1640055"/>
                      <a:pt x="149041" y="1592550"/>
                      <a:pt x="396240" y="1491465"/>
                    </a:cubicBezTo>
                    <a:cubicBezTo>
                      <a:pt x="643439" y="1390380"/>
                      <a:pt x="1330796" y="1197377"/>
                      <a:pt x="1483196" y="1022117"/>
                    </a:cubicBezTo>
                    <a:cubicBezTo>
                      <a:pt x="1696556" y="846857"/>
                      <a:pt x="1885500" y="703412"/>
                      <a:pt x="2118360" y="540337"/>
                    </a:cubicBezTo>
                    <a:cubicBezTo>
                      <a:pt x="2351220" y="377262"/>
                      <a:pt x="2562860" y="117752"/>
                      <a:pt x="2880360" y="43665"/>
                    </a:cubicBezTo>
                    <a:cubicBezTo>
                      <a:pt x="3197860" y="-30422"/>
                      <a:pt x="3356610" y="11915"/>
                      <a:pt x="4282440" y="13185"/>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34" name="צורה חופשית 33"/>
              <p:cNvSpPr/>
              <p:nvPr/>
            </p:nvSpPr>
            <p:spPr>
              <a:xfrm>
                <a:off x="2027132" y="3684109"/>
                <a:ext cx="4466236" cy="1665463"/>
              </a:xfrm>
              <a:custGeom>
                <a:avLst/>
                <a:gdLst>
                  <a:gd name="connsiteX0" fmla="*/ 0 w 4099560"/>
                  <a:gd name="connsiteY0" fmla="*/ 1604010 h 1604010"/>
                  <a:gd name="connsiteX1" fmla="*/ 365760 w 4099560"/>
                  <a:gd name="connsiteY1" fmla="*/ 1146810 h 1604010"/>
                  <a:gd name="connsiteX2" fmla="*/ 594360 w 4099560"/>
                  <a:gd name="connsiteY2" fmla="*/ 765810 h 1604010"/>
                  <a:gd name="connsiteX3" fmla="*/ 1066800 w 4099560"/>
                  <a:gd name="connsiteY3" fmla="*/ 186690 h 1604010"/>
                  <a:gd name="connsiteX4" fmla="*/ 1859280 w 4099560"/>
                  <a:gd name="connsiteY4" fmla="*/ 19050 h 1604010"/>
                  <a:gd name="connsiteX5" fmla="*/ 2712720 w 4099560"/>
                  <a:gd name="connsiteY5" fmla="*/ 3810 h 1604010"/>
                  <a:gd name="connsiteX6" fmla="*/ 4099560 w 4099560"/>
                  <a:gd name="connsiteY6" fmla="*/ 19050 h 1604010"/>
                  <a:gd name="connsiteX0" fmla="*/ 0 w 4511040"/>
                  <a:gd name="connsiteY0" fmla="*/ 1604010 h 1604010"/>
                  <a:gd name="connsiteX1" fmla="*/ 365760 w 4511040"/>
                  <a:gd name="connsiteY1" fmla="*/ 1146810 h 1604010"/>
                  <a:gd name="connsiteX2" fmla="*/ 594360 w 4511040"/>
                  <a:gd name="connsiteY2" fmla="*/ 765810 h 1604010"/>
                  <a:gd name="connsiteX3" fmla="*/ 1066800 w 4511040"/>
                  <a:gd name="connsiteY3" fmla="*/ 186690 h 1604010"/>
                  <a:gd name="connsiteX4" fmla="*/ 1859280 w 4511040"/>
                  <a:gd name="connsiteY4" fmla="*/ 19050 h 1604010"/>
                  <a:gd name="connsiteX5" fmla="*/ 2712720 w 4511040"/>
                  <a:gd name="connsiteY5" fmla="*/ 3810 h 1604010"/>
                  <a:gd name="connsiteX6" fmla="*/ 4511040 w 4511040"/>
                  <a:gd name="connsiteY6" fmla="*/ 19050 h 1604010"/>
                  <a:gd name="connsiteX0" fmla="*/ 0 w 4465326"/>
                  <a:gd name="connsiteY0" fmla="*/ 1665629 h 1665629"/>
                  <a:gd name="connsiteX1" fmla="*/ 320046 w 4465326"/>
                  <a:gd name="connsiteY1" fmla="*/ 1146810 h 1665629"/>
                  <a:gd name="connsiteX2" fmla="*/ 548646 w 4465326"/>
                  <a:gd name="connsiteY2" fmla="*/ 765810 h 1665629"/>
                  <a:gd name="connsiteX3" fmla="*/ 1021086 w 4465326"/>
                  <a:gd name="connsiteY3" fmla="*/ 186690 h 1665629"/>
                  <a:gd name="connsiteX4" fmla="*/ 1813566 w 4465326"/>
                  <a:gd name="connsiteY4" fmla="*/ 19050 h 1665629"/>
                  <a:gd name="connsiteX5" fmla="*/ 2667006 w 4465326"/>
                  <a:gd name="connsiteY5" fmla="*/ 3810 h 1665629"/>
                  <a:gd name="connsiteX6" fmla="*/ 4465326 w 4465326"/>
                  <a:gd name="connsiteY6" fmla="*/ 19050 h 16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5326" h="1665629">
                    <a:moveTo>
                      <a:pt x="0" y="1665629"/>
                    </a:moveTo>
                    <a:cubicBezTo>
                      <a:pt x="133350" y="1506879"/>
                      <a:pt x="228605" y="1296780"/>
                      <a:pt x="320046" y="1146810"/>
                    </a:cubicBezTo>
                    <a:cubicBezTo>
                      <a:pt x="411487" y="996840"/>
                      <a:pt x="431806" y="925830"/>
                      <a:pt x="548646" y="765810"/>
                    </a:cubicBezTo>
                    <a:cubicBezTo>
                      <a:pt x="665486" y="605790"/>
                      <a:pt x="810266" y="311150"/>
                      <a:pt x="1021086" y="186690"/>
                    </a:cubicBezTo>
                    <a:cubicBezTo>
                      <a:pt x="1231906" y="62230"/>
                      <a:pt x="1539246" y="49530"/>
                      <a:pt x="1813566" y="19050"/>
                    </a:cubicBezTo>
                    <a:cubicBezTo>
                      <a:pt x="2087886" y="-11430"/>
                      <a:pt x="2225046" y="3810"/>
                      <a:pt x="2667006" y="3810"/>
                    </a:cubicBezTo>
                    <a:lnTo>
                      <a:pt x="4465326" y="19050"/>
                    </a:lnTo>
                  </a:path>
                </a:pathLst>
              </a:cu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35" name="צורה חופשית 34"/>
              <p:cNvSpPr/>
              <p:nvPr/>
            </p:nvSpPr>
            <p:spPr>
              <a:xfrm>
                <a:off x="1982676" y="2717219"/>
                <a:ext cx="4617069" cy="2586311"/>
              </a:xfrm>
              <a:custGeom>
                <a:avLst/>
                <a:gdLst>
                  <a:gd name="connsiteX0" fmla="*/ 0 w 4632960"/>
                  <a:gd name="connsiteY0" fmla="*/ 2463905 h 2463905"/>
                  <a:gd name="connsiteX1" fmla="*/ 426720 w 4632960"/>
                  <a:gd name="connsiteY1" fmla="*/ 1930505 h 2463905"/>
                  <a:gd name="connsiteX2" fmla="*/ 944880 w 4632960"/>
                  <a:gd name="connsiteY2" fmla="*/ 1168505 h 2463905"/>
                  <a:gd name="connsiteX3" fmla="*/ 1722120 w 4632960"/>
                  <a:gd name="connsiteY3" fmla="*/ 513185 h 2463905"/>
                  <a:gd name="connsiteX4" fmla="*/ 2545080 w 4632960"/>
                  <a:gd name="connsiteY4" fmla="*/ 116945 h 2463905"/>
                  <a:gd name="connsiteX5" fmla="*/ 4069080 w 4632960"/>
                  <a:gd name="connsiteY5" fmla="*/ 10265 h 2463905"/>
                  <a:gd name="connsiteX6" fmla="*/ 4632960 w 4632960"/>
                  <a:gd name="connsiteY6" fmla="*/ 10265 h 2463905"/>
                  <a:gd name="connsiteX0" fmla="*/ 0 w 4617718"/>
                  <a:gd name="connsiteY0" fmla="*/ 2585935 h 2585935"/>
                  <a:gd name="connsiteX1" fmla="*/ 411478 w 4617718"/>
                  <a:gd name="connsiteY1" fmla="*/ 1930505 h 2585935"/>
                  <a:gd name="connsiteX2" fmla="*/ 929638 w 4617718"/>
                  <a:gd name="connsiteY2" fmla="*/ 1168505 h 2585935"/>
                  <a:gd name="connsiteX3" fmla="*/ 1706878 w 4617718"/>
                  <a:gd name="connsiteY3" fmla="*/ 513185 h 2585935"/>
                  <a:gd name="connsiteX4" fmla="*/ 2529838 w 4617718"/>
                  <a:gd name="connsiteY4" fmla="*/ 116945 h 2585935"/>
                  <a:gd name="connsiteX5" fmla="*/ 4053838 w 4617718"/>
                  <a:gd name="connsiteY5" fmla="*/ 10265 h 2585935"/>
                  <a:gd name="connsiteX6" fmla="*/ 4617718 w 4617718"/>
                  <a:gd name="connsiteY6" fmla="*/ 10265 h 258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7718" h="2585935">
                    <a:moveTo>
                      <a:pt x="0" y="2585935"/>
                    </a:moveTo>
                    <a:cubicBezTo>
                      <a:pt x="134620" y="2427185"/>
                      <a:pt x="256538" y="2166743"/>
                      <a:pt x="411478" y="1930505"/>
                    </a:cubicBezTo>
                    <a:cubicBezTo>
                      <a:pt x="566418" y="1694267"/>
                      <a:pt x="713738" y="1404725"/>
                      <a:pt x="929638" y="1168505"/>
                    </a:cubicBezTo>
                    <a:cubicBezTo>
                      <a:pt x="1145538" y="932285"/>
                      <a:pt x="1440178" y="688445"/>
                      <a:pt x="1706878" y="513185"/>
                    </a:cubicBezTo>
                    <a:cubicBezTo>
                      <a:pt x="1973578" y="337925"/>
                      <a:pt x="2138678" y="200765"/>
                      <a:pt x="2529838" y="116945"/>
                    </a:cubicBezTo>
                    <a:cubicBezTo>
                      <a:pt x="2920998" y="33125"/>
                      <a:pt x="3705858" y="28045"/>
                      <a:pt x="4053838" y="10265"/>
                    </a:cubicBezTo>
                    <a:cubicBezTo>
                      <a:pt x="4401818" y="-7515"/>
                      <a:pt x="4509768" y="1375"/>
                      <a:pt x="4617718" y="1026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48498" name="מלבן 9"/>
              <p:cNvSpPr>
                <a:spLocks noChangeArrowheads="1"/>
              </p:cNvSpPr>
              <p:nvPr/>
            </p:nvSpPr>
            <p:spPr bwMode="auto">
              <a:xfrm>
                <a:off x="4586427" y="4149080"/>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FF6600"/>
                    </a:solidFill>
                  </a:rPr>
                  <a:t>3</a:t>
                </a:r>
              </a:p>
            </p:txBody>
          </p:sp>
          <p:sp>
            <p:nvSpPr>
              <p:cNvPr id="148499" name="מלבן 15"/>
              <p:cNvSpPr>
                <a:spLocks noChangeArrowheads="1"/>
              </p:cNvSpPr>
              <p:nvPr/>
            </p:nvSpPr>
            <p:spPr bwMode="auto">
              <a:xfrm>
                <a:off x="3956815" y="3859213"/>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B050"/>
                    </a:solidFill>
                  </a:rPr>
                  <a:t>1</a:t>
                </a:r>
              </a:p>
            </p:txBody>
          </p:sp>
          <p:sp>
            <p:nvSpPr>
              <p:cNvPr id="148500" name="מלבן 16"/>
              <p:cNvSpPr>
                <a:spLocks noChangeArrowheads="1"/>
              </p:cNvSpPr>
              <p:nvPr/>
            </p:nvSpPr>
            <p:spPr bwMode="auto">
              <a:xfrm>
                <a:off x="4738827" y="3086100"/>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B0F0"/>
                    </a:solidFill>
                  </a:rPr>
                  <a:t>5</a:t>
                </a:r>
              </a:p>
            </p:txBody>
          </p:sp>
          <p:sp>
            <p:nvSpPr>
              <p:cNvPr id="148501" name="מלבן 17"/>
              <p:cNvSpPr>
                <a:spLocks noChangeArrowheads="1"/>
              </p:cNvSpPr>
              <p:nvPr/>
            </p:nvSpPr>
            <p:spPr bwMode="auto">
              <a:xfrm>
                <a:off x="2987824" y="3810526"/>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FD30FF"/>
                    </a:solidFill>
                  </a:rPr>
                  <a:t>2</a:t>
                </a:r>
              </a:p>
            </p:txBody>
          </p:sp>
          <p:sp>
            <p:nvSpPr>
              <p:cNvPr id="148502" name="מלבן 18"/>
              <p:cNvSpPr>
                <a:spLocks noChangeArrowheads="1"/>
              </p:cNvSpPr>
              <p:nvPr/>
            </p:nvSpPr>
            <p:spPr bwMode="auto">
              <a:xfrm>
                <a:off x="4078903" y="2514184"/>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FF0000"/>
                    </a:solidFill>
                  </a:rPr>
                  <a:t>6</a:t>
                </a:r>
              </a:p>
            </p:txBody>
          </p:sp>
          <p:sp>
            <p:nvSpPr>
              <p:cNvPr id="148503" name="מלבן 14"/>
              <p:cNvSpPr>
                <a:spLocks noChangeArrowheads="1"/>
              </p:cNvSpPr>
              <p:nvPr/>
            </p:nvSpPr>
            <p:spPr bwMode="auto">
              <a:xfrm>
                <a:off x="6815773" y="5253931"/>
                <a:ext cx="4555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זמן</a:t>
                </a:r>
                <a:endParaRPr lang="he-IL" sz="1600" b="1">
                  <a:solidFill>
                    <a:srgbClr val="000000"/>
                  </a:solidFill>
                </a:endParaRPr>
              </a:p>
            </p:txBody>
          </p:sp>
          <p:sp>
            <p:nvSpPr>
              <p:cNvPr id="148504" name="מלבן 20"/>
              <p:cNvSpPr>
                <a:spLocks noChangeArrowheads="1"/>
              </p:cNvSpPr>
              <p:nvPr/>
            </p:nvSpPr>
            <p:spPr bwMode="auto">
              <a:xfrm>
                <a:off x="930022" y="3015982"/>
                <a:ext cx="9781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לוג מספר</a:t>
                </a:r>
              </a:p>
              <a:p>
                <a:r>
                  <a:rPr lang="he-IL" sz="1600" b="1">
                    <a:solidFill>
                      <a:srgbClr val="1F497D"/>
                    </a:solidFill>
                  </a:rPr>
                  <a:t>חיידקים</a:t>
                </a:r>
                <a:endParaRPr lang="he-IL" sz="1600" b="1">
                  <a:solidFill>
                    <a:srgbClr val="000000"/>
                  </a:solidFill>
                </a:endParaRPr>
              </a:p>
            </p:txBody>
          </p:sp>
        </p:grpSp>
        <p:sp>
          <p:nvSpPr>
            <p:cNvPr id="148489" name="מלבן 26"/>
            <p:cNvSpPr>
              <a:spLocks noChangeArrowheads="1"/>
            </p:cNvSpPr>
            <p:nvPr/>
          </p:nvSpPr>
          <p:spPr bwMode="auto">
            <a:xfrm>
              <a:off x="5056971" y="4589046"/>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CC66FF"/>
                  </a:solidFill>
                </a:rPr>
                <a:t>4</a:t>
              </a:r>
            </a:p>
          </p:txBody>
        </p:sp>
        <p:cxnSp>
          <p:nvCxnSpPr>
            <p:cNvPr id="28" name="מחבר ישר 27"/>
            <p:cNvCxnSpPr/>
            <p:nvPr/>
          </p:nvCxnSpPr>
          <p:spPr>
            <a:xfrm flipV="1">
              <a:off x="2222618" y="4988924"/>
              <a:ext cx="4235836" cy="17460"/>
            </a:xfrm>
            <a:prstGeom prst="line">
              <a:avLst/>
            </a:prstGeom>
            <a:ln w="25400">
              <a:solidFill>
                <a:srgbClr val="CC66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476250"/>
            <a:ext cx="8183563" cy="6461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8:</a:t>
            </a:r>
            <a:r>
              <a:rPr lang="he-IL" dirty="0" smtClean="0">
                <a:solidFill>
                  <a:srgbClr val="000000"/>
                </a:solidFill>
                <a:latin typeface="Times New Roman" pitchFamily="18" charset="0"/>
                <a:cs typeface="Times New Roman" pitchFamily="18" charset="0"/>
              </a:rPr>
              <a:t> </a:t>
            </a:r>
          </a:p>
          <a:p>
            <a:pPr eaLnBrk="1" hangingPunct="1">
              <a:defRPr/>
            </a:pPr>
            <a:endParaRPr lang="he-IL" dirty="0">
              <a:solidFill>
                <a:srgbClr val="FF6600"/>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649CBC3-2395-476D-B6D9-A49E372DA4AE}" type="slidenum">
              <a:rPr lang="he-IL" sz="1100" smtClean="0">
                <a:solidFill>
                  <a:prstClr val="white">
                    <a:lumMod val="75000"/>
                  </a:prstClr>
                </a:solidFill>
              </a:rPr>
              <a:pPr fontAlgn="base">
                <a:spcBef>
                  <a:spcPct val="0"/>
                </a:spcBef>
                <a:spcAft>
                  <a:spcPct val="0"/>
                </a:spcAft>
                <a:defRPr/>
              </a:pPr>
              <a:t>29</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 8 א'</a:t>
            </a:r>
            <a:endParaRPr lang="he-IL" sz="1800" b="1" dirty="0" smtClean="0">
              <a:solidFill>
                <a:schemeClr val="accent6">
                  <a:lumMod val="50000"/>
                  <a:lumOff val="50000"/>
                </a:schemeClr>
              </a:solidFill>
            </a:endParaRPr>
          </a:p>
        </p:txBody>
      </p:sp>
      <p:sp>
        <p:nvSpPr>
          <p:cNvPr id="22" name="Rectangle 12"/>
          <p:cNvSpPr/>
          <p:nvPr/>
        </p:nvSpPr>
        <p:spPr>
          <a:xfrm>
            <a:off x="485775" y="2636838"/>
            <a:ext cx="8072438" cy="40322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chemeClr val="tx1"/>
                </a:solidFill>
              </a:rPr>
              <a:t>א. </a:t>
            </a:r>
            <a:r>
              <a:rPr lang="he-IL" u="sng" dirty="0">
                <a:solidFill>
                  <a:srgbClr val="000000"/>
                </a:solidFill>
              </a:rPr>
              <a:t>עקום 1 – מבחנה ד' בלי טיפול</a:t>
            </a:r>
            <a:r>
              <a:rPr lang="he-IL" dirty="0">
                <a:solidFill>
                  <a:srgbClr val="000000"/>
                </a:solidFill>
              </a:rPr>
              <a:t> .</a:t>
            </a:r>
          </a:p>
          <a:p>
            <a:pPr>
              <a:lnSpc>
                <a:spcPct val="120000"/>
              </a:lnSpc>
              <a:defRPr/>
            </a:pPr>
            <a:r>
              <a:rPr lang="he-IL" u="sng" dirty="0">
                <a:solidFill>
                  <a:schemeClr val="tx1"/>
                </a:solidFill>
              </a:rPr>
              <a:t>עקום 2 – מבחנה א'</a:t>
            </a:r>
            <a:r>
              <a:rPr lang="he-IL" dirty="0">
                <a:solidFill>
                  <a:schemeClr val="tx1"/>
                </a:solidFill>
              </a:rPr>
              <a:t>. תרבית החיידקים הועשרה בחמצן דרך פעפוע מתמיד של חמצן אל תוך המבחנה. קצב הגידול בשלב הגידול </a:t>
            </a:r>
            <a:r>
              <a:rPr lang="he-IL" dirty="0" err="1">
                <a:solidFill>
                  <a:schemeClr val="tx1"/>
                </a:solidFill>
              </a:rPr>
              <a:t>המעריכי</a:t>
            </a:r>
            <a:r>
              <a:rPr lang="he-IL" dirty="0">
                <a:solidFill>
                  <a:schemeClr val="tx1"/>
                </a:solidFill>
              </a:rPr>
              <a:t> גדול יותר מאשר בעקום 1 (מבחנה בלי טיפול). מכאן אפשר להסיק שהחמצן היה </a:t>
            </a:r>
            <a:r>
              <a:rPr lang="he-IL" b="1" dirty="0">
                <a:solidFill>
                  <a:schemeClr val="accent3"/>
                </a:solidFill>
              </a:rPr>
              <a:t>גורם מגביל </a:t>
            </a:r>
            <a:r>
              <a:rPr lang="he-IL" dirty="0">
                <a:solidFill>
                  <a:schemeClr val="tx1"/>
                </a:solidFill>
              </a:rPr>
              <a:t>בשלב הגידול המעריכי, ולכן הוספת חמצן גרמה להגדלת קצב הגידול.</a:t>
            </a:r>
          </a:p>
          <a:p>
            <a:pPr>
              <a:lnSpc>
                <a:spcPct val="120000"/>
              </a:lnSpc>
              <a:defRPr/>
            </a:pPr>
            <a:r>
              <a:rPr lang="he-IL" u="sng" dirty="0">
                <a:solidFill>
                  <a:schemeClr val="tx1"/>
                </a:solidFill>
              </a:rPr>
              <a:t>עקום 3 – מבחנה ג'</a:t>
            </a:r>
            <a:r>
              <a:rPr lang="he-IL" dirty="0">
                <a:solidFill>
                  <a:schemeClr val="tx1"/>
                </a:solidFill>
              </a:rPr>
              <a:t>. החיידק</a:t>
            </a:r>
            <a:r>
              <a:rPr lang="he-IL" dirty="0">
                <a:solidFill>
                  <a:srgbClr val="000000"/>
                </a:solidFill>
              </a:rPr>
              <a:t>ים הרגישים לאנטיביוטיקה מתו, ונשארו </a:t>
            </a:r>
            <a:r>
              <a:rPr lang="he-IL">
                <a:solidFill>
                  <a:srgbClr val="000000"/>
                </a:solidFill>
              </a:rPr>
              <a:t>רק </a:t>
            </a:r>
            <a:r>
              <a:rPr lang="he-IL" smtClean="0">
                <a:solidFill>
                  <a:srgbClr val="000000"/>
                </a:solidFill>
              </a:rPr>
              <a:t>העמידים. </a:t>
            </a:r>
            <a:r>
              <a:rPr lang="he-IL" dirty="0">
                <a:solidFill>
                  <a:srgbClr val="000000"/>
                </a:solidFill>
              </a:rPr>
              <a:t>מכיוון שמספר החיידקים היה קטן יותר, קצב ההתרבות של האוכלוסייה היה קטן יותר. אפשר לראות זאת בהבדל בשיפוע הגרף בשלב הגידול המעריכי </a:t>
            </a:r>
            <a:r>
              <a:rPr lang="he-IL" dirty="0">
                <a:solidFill>
                  <a:schemeClr val="tx1"/>
                </a:solidFill>
              </a:rPr>
              <a:t>לעומת</a:t>
            </a:r>
            <a:r>
              <a:rPr lang="he-IL" dirty="0">
                <a:solidFill>
                  <a:srgbClr val="000000"/>
                </a:solidFill>
              </a:rPr>
              <a:t> עקום 1.</a:t>
            </a:r>
            <a:endParaRPr lang="en-US" dirty="0">
              <a:solidFill>
                <a:srgbClr val="000000"/>
              </a:solidFill>
            </a:endParaRPr>
          </a:p>
          <a:p>
            <a:pPr>
              <a:lnSpc>
                <a:spcPct val="120000"/>
              </a:lnSpc>
              <a:defRPr/>
            </a:pPr>
            <a:r>
              <a:rPr lang="he-IL" u="sng" dirty="0">
                <a:solidFill>
                  <a:schemeClr val="tx1"/>
                </a:solidFill>
              </a:rPr>
              <a:t>עקום 4 – מבחנה ב'</a:t>
            </a:r>
            <a:r>
              <a:rPr lang="he-IL" dirty="0">
                <a:solidFill>
                  <a:schemeClr val="tx1"/>
                </a:solidFill>
              </a:rPr>
              <a:t>. לפני הכנסת החיידקים הוספה אנטיביוטיקה </a:t>
            </a:r>
            <a:r>
              <a:rPr lang="en-US" dirty="0">
                <a:solidFill>
                  <a:schemeClr val="tx1"/>
                </a:solidFill>
              </a:rPr>
              <a:t>A </a:t>
            </a:r>
            <a:r>
              <a:rPr lang="he-IL" dirty="0">
                <a:solidFill>
                  <a:schemeClr val="tx1"/>
                </a:solidFill>
              </a:rPr>
              <a:t> לתמיסת המזון הסטרילית. ידוע כי החיידקים בתרבית רגישים לאנטיביוטיקה </a:t>
            </a:r>
            <a:r>
              <a:rPr lang="en-US" dirty="0">
                <a:solidFill>
                  <a:schemeClr val="tx1"/>
                </a:solidFill>
              </a:rPr>
              <a:t>A</a:t>
            </a:r>
            <a:r>
              <a:rPr lang="he-IL" dirty="0">
                <a:solidFill>
                  <a:schemeClr val="tx1"/>
                </a:solidFill>
              </a:rPr>
              <a:t>. כל החיידקים מתו עקב רגישותם לאנטיביוטיקה.</a:t>
            </a:r>
          </a:p>
          <a:p>
            <a:pPr>
              <a:lnSpc>
                <a:spcPct val="120000"/>
              </a:lnSpc>
              <a:defRPr/>
            </a:pPr>
            <a:endParaRPr lang="he-IL" dirty="0">
              <a:solidFill>
                <a:srgbClr val="000000"/>
              </a:solidFill>
            </a:endParaRPr>
          </a:p>
        </p:txBody>
      </p:sp>
      <p:grpSp>
        <p:nvGrpSpPr>
          <p:cNvPr id="149511" name="קבוצה 32"/>
          <p:cNvGrpSpPr>
            <a:grpSpLocks/>
          </p:cNvGrpSpPr>
          <p:nvPr/>
        </p:nvGrpSpPr>
        <p:grpSpPr bwMode="auto">
          <a:xfrm>
            <a:off x="1460500" y="446088"/>
            <a:ext cx="5602288" cy="2092325"/>
            <a:chOff x="930275" y="2154392"/>
            <a:chExt cx="6345180" cy="3045621"/>
          </a:xfrm>
        </p:grpSpPr>
        <p:grpSp>
          <p:nvGrpSpPr>
            <p:cNvPr id="149512" name="קבוצה 21"/>
            <p:cNvGrpSpPr>
              <a:grpSpLocks/>
            </p:cNvGrpSpPr>
            <p:nvPr/>
          </p:nvGrpSpPr>
          <p:grpSpPr bwMode="auto">
            <a:xfrm>
              <a:off x="930275" y="2154392"/>
              <a:ext cx="6345180" cy="3045621"/>
              <a:chOff x="930022" y="2514184"/>
              <a:chExt cx="6345453" cy="3046541"/>
            </a:xfrm>
          </p:grpSpPr>
          <p:cxnSp>
            <p:nvCxnSpPr>
              <p:cNvPr id="37" name="מחבר חץ ישר 36"/>
              <p:cNvCxnSpPr/>
              <p:nvPr/>
            </p:nvCxnSpPr>
            <p:spPr>
              <a:xfrm flipH="1" flipV="1">
                <a:off x="1967519" y="2558102"/>
                <a:ext cx="12586" cy="28870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מחבר חץ ישר 37"/>
              <p:cNvCxnSpPr/>
              <p:nvPr/>
            </p:nvCxnSpPr>
            <p:spPr>
              <a:xfrm>
                <a:off x="1980105" y="5424346"/>
                <a:ext cx="48404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צורה חופשית 38"/>
              <p:cNvSpPr/>
              <p:nvPr/>
            </p:nvSpPr>
            <p:spPr>
              <a:xfrm>
                <a:off x="2005279" y="3746206"/>
                <a:ext cx="4464653" cy="1645779"/>
              </a:xfrm>
              <a:custGeom>
                <a:avLst/>
                <a:gdLst>
                  <a:gd name="connsiteX0" fmla="*/ 0 w 4053840"/>
                  <a:gd name="connsiteY0" fmla="*/ 1432915 h 1534101"/>
                  <a:gd name="connsiteX1" fmla="*/ 259080 w 4053840"/>
                  <a:gd name="connsiteY1" fmla="*/ 1432915 h 1534101"/>
                  <a:gd name="connsiteX2" fmla="*/ 1173480 w 4053840"/>
                  <a:gd name="connsiteY2" fmla="*/ 381355 h 1534101"/>
                  <a:gd name="connsiteX3" fmla="*/ 1722120 w 4053840"/>
                  <a:gd name="connsiteY3" fmla="*/ 61315 h 1534101"/>
                  <a:gd name="connsiteX4" fmla="*/ 4053840 w 4053840"/>
                  <a:gd name="connsiteY4" fmla="*/ 355 h 1534101"/>
                  <a:gd name="connsiteX0" fmla="*/ 0 w 4130040"/>
                  <a:gd name="connsiteY0" fmla="*/ 1524355 h 1585140"/>
                  <a:gd name="connsiteX1" fmla="*/ 335280 w 4130040"/>
                  <a:gd name="connsiteY1" fmla="*/ 1432915 h 1585140"/>
                  <a:gd name="connsiteX2" fmla="*/ 1249680 w 4130040"/>
                  <a:gd name="connsiteY2" fmla="*/ 381355 h 1585140"/>
                  <a:gd name="connsiteX3" fmla="*/ 1798320 w 4130040"/>
                  <a:gd name="connsiteY3" fmla="*/ 61315 h 1585140"/>
                  <a:gd name="connsiteX4" fmla="*/ 4130040 w 4130040"/>
                  <a:gd name="connsiteY4" fmla="*/ 355 h 1585140"/>
                  <a:gd name="connsiteX0" fmla="*/ 0 w 4160520"/>
                  <a:gd name="connsiteY0" fmla="*/ 1615795 h 1653861"/>
                  <a:gd name="connsiteX1" fmla="*/ 365760 w 4160520"/>
                  <a:gd name="connsiteY1" fmla="*/ 1432915 h 1653861"/>
                  <a:gd name="connsiteX2" fmla="*/ 1280160 w 4160520"/>
                  <a:gd name="connsiteY2" fmla="*/ 381355 h 1653861"/>
                  <a:gd name="connsiteX3" fmla="*/ 1828800 w 4160520"/>
                  <a:gd name="connsiteY3" fmla="*/ 61315 h 1653861"/>
                  <a:gd name="connsiteX4" fmla="*/ 4160520 w 4160520"/>
                  <a:gd name="connsiteY4" fmla="*/ 355 h 1653861"/>
                  <a:gd name="connsiteX0" fmla="*/ 0 w 4160520"/>
                  <a:gd name="connsiteY0" fmla="*/ 1615795 h 1621039"/>
                  <a:gd name="connsiteX1" fmla="*/ 365760 w 4160520"/>
                  <a:gd name="connsiteY1" fmla="*/ 1432915 h 1621039"/>
                  <a:gd name="connsiteX2" fmla="*/ 1280160 w 4160520"/>
                  <a:gd name="connsiteY2" fmla="*/ 381355 h 1621039"/>
                  <a:gd name="connsiteX3" fmla="*/ 1828800 w 4160520"/>
                  <a:gd name="connsiteY3" fmla="*/ 61315 h 1621039"/>
                  <a:gd name="connsiteX4" fmla="*/ 4160520 w 4160520"/>
                  <a:gd name="connsiteY4" fmla="*/ 355 h 1621039"/>
                  <a:gd name="connsiteX0" fmla="*/ 0 w 4160520"/>
                  <a:gd name="connsiteY0" fmla="*/ 1655654 h 1660898"/>
                  <a:gd name="connsiteX1" fmla="*/ 365760 w 4160520"/>
                  <a:gd name="connsiteY1" fmla="*/ 1472774 h 1660898"/>
                  <a:gd name="connsiteX2" fmla="*/ 1280160 w 4160520"/>
                  <a:gd name="connsiteY2" fmla="*/ 421214 h 1660898"/>
                  <a:gd name="connsiteX3" fmla="*/ 2011680 w 4160520"/>
                  <a:gd name="connsiteY3" fmla="*/ 24974 h 1660898"/>
                  <a:gd name="connsiteX4" fmla="*/ 4160520 w 4160520"/>
                  <a:gd name="connsiteY4" fmla="*/ 40214 h 1660898"/>
                  <a:gd name="connsiteX0" fmla="*/ 0 w 4160520"/>
                  <a:gd name="connsiteY0" fmla="*/ 1655654 h 1660896"/>
                  <a:gd name="connsiteX1" fmla="*/ 365760 w 4160520"/>
                  <a:gd name="connsiteY1" fmla="*/ 1472774 h 1660896"/>
                  <a:gd name="connsiteX2" fmla="*/ 1554362 w 4160520"/>
                  <a:gd name="connsiteY2" fmla="*/ 421309 h 1660896"/>
                  <a:gd name="connsiteX3" fmla="*/ 2011680 w 4160520"/>
                  <a:gd name="connsiteY3" fmla="*/ 24974 h 1660896"/>
                  <a:gd name="connsiteX4" fmla="*/ 4160520 w 4160520"/>
                  <a:gd name="connsiteY4" fmla="*/ 40214 h 1660896"/>
                  <a:gd name="connsiteX0" fmla="*/ 0 w 4160520"/>
                  <a:gd name="connsiteY0" fmla="*/ 1643940 h 1649182"/>
                  <a:gd name="connsiteX1" fmla="*/ 365760 w 4160520"/>
                  <a:gd name="connsiteY1" fmla="*/ 1461060 h 1649182"/>
                  <a:gd name="connsiteX2" fmla="*/ 1554362 w 4160520"/>
                  <a:gd name="connsiteY2" fmla="*/ 409595 h 1649182"/>
                  <a:gd name="connsiteX3" fmla="*/ 2316304 w 4160520"/>
                  <a:gd name="connsiteY3" fmla="*/ 28509 h 1649182"/>
                  <a:gd name="connsiteX4" fmla="*/ 4160520 w 4160520"/>
                  <a:gd name="connsiteY4" fmla="*/ 28500 h 1649182"/>
                  <a:gd name="connsiteX0" fmla="*/ 0 w 4464980"/>
                  <a:gd name="connsiteY0" fmla="*/ 1640406 h 1645648"/>
                  <a:gd name="connsiteX1" fmla="*/ 365760 w 4464980"/>
                  <a:gd name="connsiteY1" fmla="*/ 1457526 h 1645648"/>
                  <a:gd name="connsiteX2" fmla="*/ 1554362 w 4464980"/>
                  <a:gd name="connsiteY2" fmla="*/ 406061 h 1645648"/>
                  <a:gd name="connsiteX3" fmla="*/ 2316304 w 4464980"/>
                  <a:gd name="connsiteY3" fmla="*/ 24975 h 1645648"/>
                  <a:gd name="connsiteX4" fmla="*/ 4464980 w 4464980"/>
                  <a:gd name="connsiteY4" fmla="*/ 40216 h 1645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980" h="1645648">
                    <a:moveTo>
                      <a:pt x="0" y="1640406"/>
                    </a:moveTo>
                    <a:cubicBezTo>
                      <a:pt x="77470" y="1651836"/>
                      <a:pt x="106700" y="1663250"/>
                      <a:pt x="365760" y="1457526"/>
                    </a:cubicBezTo>
                    <a:cubicBezTo>
                      <a:pt x="624820" y="1251802"/>
                      <a:pt x="1229271" y="644819"/>
                      <a:pt x="1554362" y="406061"/>
                    </a:cubicBezTo>
                    <a:cubicBezTo>
                      <a:pt x="1879453" y="167303"/>
                      <a:pt x="1836244" y="88475"/>
                      <a:pt x="2316304" y="24975"/>
                    </a:cubicBezTo>
                    <a:cubicBezTo>
                      <a:pt x="2796364" y="-38525"/>
                      <a:pt x="3539150" y="38946"/>
                      <a:pt x="4464980" y="4021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40" name="צורה חופשית 39"/>
              <p:cNvSpPr/>
              <p:nvPr/>
            </p:nvSpPr>
            <p:spPr>
              <a:xfrm>
                <a:off x="2014270" y="2782317"/>
                <a:ext cx="4588720" cy="2584243"/>
              </a:xfrm>
              <a:custGeom>
                <a:avLst/>
                <a:gdLst>
                  <a:gd name="connsiteX0" fmla="*/ 0 w 4053840"/>
                  <a:gd name="connsiteY0" fmla="*/ 1432915 h 1534101"/>
                  <a:gd name="connsiteX1" fmla="*/ 259080 w 4053840"/>
                  <a:gd name="connsiteY1" fmla="*/ 1432915 h 1534101"/>
                  <a:gd name="connsiteX2" fmla="*/ 1173480 w 4053840"/>
                  <a:gd name="connsiteY2" fmla="*/ 381355 h 1534101"/>
                  <a:gd name="connsiteX3" fmla="*/ 1722120 w 4053840"/>
                  <a:gd name="connsiteY3" fmla="*/ 61315 h 1534101"/>
                  <a:gd name="connsiteX4" fmla="*/ 4053840 w 4053840"/>
                  <a:gd name="connsiteY4" fmla="*/ 355 h 1534101"/>
                  <a:gd name="connsiteX0" fmla="*/ 0 w 4130040"/>
                  <a:gd name="connsiteY0" fmla="*/ 1524355 h 1585140"/>
                  <a:gd name="connsiteX1" fmla="*/ 335280 w 4130040"/>
                  <a:gd name="connsiteY1" fmla="*/ 1432915 h 1585140"/>
                  <a:gd name="connsiteX2" fmla="*/ 1249680 w 4130040"/>
                  <a:gd name="connsiteY2" fmla="*/ 381355 h 1585140"/>
                  <a:gd name="connsiteX3" fmla="*/ 1798320 w 4130040"/>
                  <a:gd name="connsiteY3" fmla="*/ 61315 h 1585140"/>
                  <a:gd name="connsiteX4" fmla="*/ 4130040 w 4130040"/>
                  <a:gd name="connsiteY4" fmla="*/ 355 h 1585140"/>
                  <a:gd name="connsiteX0" fmla="*/ 0 w 4160520"/>
                  <a:gd name="connsiteY0" fmla="*/ 1615795 h 1653861"/>
                  <a:gd name="connsiteX1" fmla="*/ 365760 w 4160520"/>
                  <a:gd name="connsiteY1" fmla="*/ 1432915 h 1653861"/>
                  <a:gd name="connsiteX2" fmla="*/ 1280160 w 4160520"/>
                  <a:gd name="connsiteY2" fmla="*/ 381355 h 1653861"/>
                  <a:gd name="connsiteX3" fmla="*/ 1828800 w 4160520"/>
                  <a:gd name="connsiteY3" fmla="*/ 61315 h 1653861"/>
                  <a:gd name="connsiteX4" fmla="*/ 4160520 w 4160520"/>
                  <a:gd name="connsiteY4" fmla="*/ 355 h 1653861"/>
                  <a:gd name="connsiteX0" fmla="*/ 0 w 4160520"/>
                  <a:gd name="connsiteY0" fmla="*/ 1615795 h 1621039"/>
                  <a:gd name="connsiteX1" fmla="*/ 365760 w 4160520"/>
                  <a:gd name="connsiteY1" fmla="*/ 1432915 h 1621039"/>
                  <a:gd name="connsiteX2" fmla="*/ 1280160 w 4160520"/>
                  <a:gd name="connsiteY2" fmla="*/ 381355 h 1621039"/>
                  <a:gd name="connsiteX3" fmla="*/ 1828800 w 4160520"/>
                  <a:gd name="connsiteY3" fmla="*/ 61315 h 1621039"/>
                  <a:gd name="connsiteX4" fmla="*/ 4160520 w 4160520"/>
                  <a:gd name="connsiteY4" fmla="*/ 355 h 1621039"/>
                  <a:gd name="connsiteX0" fmla="*/ 0 w 4160520"/>
                  <a:gd name="connsiteY0" fmla="*/ 2380929 h 2386173"/>
                  <a:gd name="connsiteX1" fmla="*/ 365760 w 4160520"/>
                  <a:gd name="connsiteY1" fmla="*/ 2198049 h 2386173"/>
                  <a:gd name="connsiteX2" fmla="*/ 1280160 w 4160520"/>
                  <a:gd name="connsiteY2" fmla="*/ 1146489 h 2386173"/>
                  <a:gd name="connsiteX3" fmla="*/ 2545080 w 4160520"/>
                  <a:gd name="connsiteY3" fmla="*/ 3489 h 2386173"/>
                  <a:gd name="connsiteX4" fmla="*/ 4160520 w 4160520"/>
                  <a:gd name="connsiteY4" fmla="*/ 765489 h 2386173"/>
                  <a:gd name="connsiteX0" fmla="*/ 0 w 4693920"/>
                  <a:gd name="connsiteY0" fmla="*/ 2576905 h 2582149"/>
                  <a:gd name="connsiteX1" fmla="*/ 365760 w 4693920"/>
                  <a:gd name="connsiteY1" fmla="*/ 2394025 h 2582149"/>
                  <a:gd name="connsiteX2" fmla="*/ 1280160 w 4693920"/>
                  <a:gd name="connsiteY2" fmla="*/ 1342465 h 2582149"/>
                  <a:gd name="connsiteX3" fmla="*/ 2545080 w 4693920"/>
                  <a:gd name="connsiteY3" fmla="*/ 199465 h 2582149"/>
                  <a:gd name="connsiteX4" fmla="*/ 4693920 w 4693920"/>
                  <a:gd name="connsiteY4" fmla="*/ 1345 h 2582149"/>
                  <a:gd name="connsiteX0" fmla="*/ 0 w 4693920"/>
                  <a:gd name="connsiteY0" fmla="*/ 2576905 h 2582156"/>
                  <a:gd name="connsiteX1" fmla="*/ 365760 w 4693920"/>
                  <a:gd name="connsiteY1" fmla="*/ 2394025 h 2582156"/>
                  <a:gd name="connsiteX2" fmla="*/ 1554375 w 4693920"/>
                  <a:gd name="connsiteY2" fmla="*/ 1342094 h 2582156"/>
                  <a:gd name="connsiteX3" fmla="*/ 2545080 w 4693920"/>
                  <a:gd name="connsiteY3" fmla="*/ 199465 h 2582156"/>
                  <a:gd name="connsiteX4" fmla="*/ 4693920 w 4693920"/>
                  <a:gd name="connsiteY4" fmla="*/ 1345 h 2582156"/>
                  <a:gd name="connsiteX0" fmla="*/ 0 w 4693920"/>
                  <a:gd name="connsiteY0" fmla="*/ 2575583 h 2580834"/>
                  <a:gd name="connsiteX1" fmla="*/ 365760 w 4693920"/>
                  <a:gd name="connsiteY1" fmla="*/ 2392703 h 2580834"/>
                  <a:gd name="connsiteX2" fmla="*/ 1554375 w 4693920"/>
                  <a:gd name="connsiteY2" fmla="*/ 1340772 h 2580834"/>
                  <a:gd name="connsiteX3" fmla="*/ 3123988 w 4693920"/>
                  <a:gd name="connsiteY3" fmla="*/ 274267 h 2580834"/>
                  <a:gd name="connsiteX4" fmla="*/ 4693920 w 4693920"/>
                  <a:gd name="connsiteY4" fmla="*/ 23 h 2580834"/>
                  <a:gd name="connsiteX0" fmla="*/ 0 w 4693920"/>
                  <a:gd name="connsiteY0" fmla="*/ 2579019 h 2584270"/>
                  <a:gd name="connsiteX1" fmla="*/ 365760 w 4693920"/>
                  <a:gd name="connsiteY1" fmla="*/ 2396139 h 2584270"/>
                  <a:gd name="connsiteX2" fmla="*/ 1554375 w 4693920"/>
                  <a:gd name="connsiteY2" fmla="*/ 1344208 h 2584270"/>
                  <a:gd name="connsiteX3" fmla="*/ 3062821 w 4693920"/>
                  <a:gd name="connsiteY3" fmla="*/ 186212 h 2584270"/>
                  <a:gd name="connsiteX4" fmla="*/ 4693920 w 4693920"/>
                  <a:gd name="connsiteY4" fmla="*/ 3459 h 2584270"/>
                  <a:gd name="connsiteX0" fmla="*/ 0 w 4587247"/>
                  <a:gd name="connsiteY0" fmla="*/ 2578839 h 2584111"/>
                  <a:gd name="connsiteX1" fmla="*/ 259087 w 4587247"/>
                  <a:gd name="connsiteY1" fmla="*/ 2396139 h 2584111"/>
                  <a:gd name="connsiteX2" fmla="*/ 1447702 w 4587247"/>
                  <a:gd name="connsiteY2" fmla="*/ 1344208 h 2584111"/>
                  <a:gd name="connsiteX3" fmla="*/ 2956148 w 4587247"/>
                  <a:gd name="connsiteY3" fmla="*/ 186212 h 2584111"/>
                  <a:gd name="connsiteX4" fmla="*/ 4587247 w 4587247"/>
                  <a:gd name="connsiteY4" fmla="*/ 3459 h 258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247" h="2584111">
                    <a:moveTo>
                      <a:pt x="0" y="2578839"/>
                    </a:moveTo>
                    <a:cubicBezTo>
                      <a:pt x="77470" y="2590269"/>
                      <a:pt x="17803" y="2601911"/>
                      <a:pt x="259087" y="2396139"/>
                    </a:cubicBezTo>
                    <a:cubicBezTo>
                      <a:pt x="500371" y="2190367"/>
                      <a:pt x="998192" y="1712529"/>
                      <a:pt x="1447702" y="1344208"/>
                    </a:cubicBezTo>
                    <a:cubicBezTo>
                      <a:pt x="1897212" y="975887"/>
                      <a:pt x="2387188" y="409732"/>
                      <a:pt x="2956148" y="186212"/>
                    </a:cubicBezTo>
                    <a:cubicBezTo>
                      <a:pt x="3525108" y="-37308"/>
                      <a:pt x="3661417" y="2189"/>
                      <a:pt x="4587247" y="34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41" name="צורה חופשית 40"/>
              <p:cNvSpPr/>
              <p:nvPr/>
            </p:nvSpPr>
            <p:spPr>
              <a:xfrm>
                <a:off x="2174299" y="3859470"/>
                <a:ext cx="4283046" cy="1502467"/>
              </a:xfrm>
              <a:custGeom>
                <a:avLst/>
                <a:gdLst>
                  <a:gd name="connsiteX0" fmla="*/ 0 w 4053840"/>
                  <a:gd name="connsiteY0" fmla="*/ 1432915 h 1534101"/>
                  <a:gd name="connsiteX1" fmla="*/ 259080 w 4053840"/>
                  <a:gd name="connsiteY1" fmla="*/ 1432915 h 1534101"/>
                  <a:gd name="connsiteX2" fmla="*/ 1173480 w 4053840"/>
                  <a:gd name="connsiteY2" fmla="*/ 381355 h 1534101"/>
                  <a:gd name="connsiteX3" fmla="*/ 1722120 w 4053840"/>
                  <a:gd name="connsiteY3" fmla="*/ 61315 h 1534101"/>
                  <a:gd name="connsiteX4" fmla="*/ 4053840 w 4053840"/>
                  <a:gd name="connsiteY4" fmla="*/ 355 h 1534101"/>
                  <a:gd name="connsiteX0" fmla="*/ 0 w 4130040"/>
                  <a:gd name="connsiteY0" fmla="*/ 1524355 h 1585140"/>
                  <a:gd name="connsiteX1" fmla="*/ 335280 w 4130040"/>
                  <a:gd name="connsiteY1" fmla="*/ 1432915 h 1585140"/>
                  <a:gd name="connsiteX2" fmla="*/ 1249680 w 4130040"/>
                  <a:gd name="connsiteY2" fmla="*/ 381355 h 1585140"/>
                  <a:gd name="connsiteX3" fmla="*/ 1798320 w 4130040"/>
                  <a:gd name="connsiteY3" fmla="*/ 61315 h 1585140"/>
                  <a:gd name="connsiteX4" fmla="*/ 4130040 w 4130040"/>
                  <a:gd name="connsiteY4" fmla="*/ 355 h 1585140"/>
                  <a:gd name="connsiteX0" fmla="*/ 0 w 4160520"/>
                  <a:gd name="connsiteY0" fmla="*/ 1615795 h 1653861"/>
                  <a:gd name="connsiteX1" fmla="*/ 365760 w 4160520"/>
                  <a:gd name="connsiteY1" fmla="*/ 1432915 h 1653861"/>
                  <a:gd name="connsiteX2" fmla="*/ 1280160 w 4160520"/>
                  <a:gd name="connsiteY2" fmla="*/ 381355 h 1653861"/>
                  <a:gd name="connsiteX3" fmla="*/ 1828800 w 4160520"/>
                  <a:gd name="connsiteY3" fmla="*/ 61315 h 1653861"/>
                  <a:gd name="connsiteX4" fmla="*/ 4160520 w 4160520"/>
                  <a:gd name="connsiteY4" fmla="*/ 355 h 1653861"/>
                  <a:gd name="connsiteX0" fmla="*/ 0 w 4160520"/>
                  <a:gd name="connsiteY0" fmla="*/ 1615795 h 1621039"/>
                  <a:gd name="connsiteX1" fmla="*/ 365760 w 4160520"/>
                  <a:gd name="connsiteY1" fmla="*/ 1432915 h 1621039"/>
                  <a:gd name="connsiteX2" fmla="*/ 1280160 w 4160520"/>
                  <a:gd name="connsiteY2" fmla="*/ 381355 h 1621039"/>
                  <a:gd name="connsiteX3" fmla="*/ 1828800 w 4160520"/>
                  <a:gd name="connsiteY3" fmla="*/ 61315 h 1621039"/>
                  <a:gd name="connsiteX4" fmla="*/ 4160520 w 4160520"/>
                  <a:gd name="connsiteY4" fmla="*/ 355 h 1621039"/>
                  <a:gd name="connsiteX0" fmla="*/ 0 w 4160520"/>
                  <a:gd name="connsiteY0" fmla="*/ 1655654 h 1660898"/>
                  <a:gd name="connsiteX1" fmla="*/ 365760 w 4160520"/>
                  <a:gd name="connsiteY1" fmla="*/ 1472774 h 1660898"/>
                  <a:gd name="connsiteX2" fmla="*/ 1280160 w 4160520"/>
                  <a:gd name="connsiteY2" fmla="*/ 421214 h 1660898"/>
                  <a:gd name="connsiteX3" fmla="*/ 2011680 w 4160520"/>
                  <a:gd name="connsiteY3" fmla="*/ 24974 h 1660898"/>
                  <a:gd name="connsiteX4" fmla="*/ 4160520 w 4160520"/>
                  <a:gd name="connsiteY4" fmla="*/ 40214 h 1660898"/>
                  <a:gd name="connsiteX0" fmla="*/ 0 w 4160520"/>
                  <a:gd name="connsiteY0" fmla="*/ 1655654 h 1656606"/>
                  <a:gd name="connsiteX1" fmla="*/ 365760 w 4160520"/>
                  <a:gd name="connsiteY1" fmla="*/ 1472774 h 1656606"/>
                  <a:gd name="connsiteX2" fmla="*/ 1056476 w 4160520"/>
                  <a:gd name="connsiteY2" fmla="*/ 1049146 h 1656606"/>
                  <a:gd name="connsiteX3" fmla="*/ 1280160 w 4160520"/>
                  <a:gd name="connsiteY3" fmla="*/ 421214 h 1656606"/>
                  <a:gd name="connsiteX4" fmla="*/ 2011680 w 4160520"/>
                  <a:gd name="connsiteY4" fmla="*/ 24974 h 1656606"/>
                  <a:gd name="connsiteX5" fmla="*/ 4160520 w 4160520"/>
                  <a:gd name="connsiteY5" fmla="*/ 40214 h 1656606"/>
                  <a:gd name="connsiteX0" fmla="*/ 0 w 4160520"/>
                  <a:gd name="connsiteY0" fmla="*/ 1655654 h 1657321"/>
                  <a:gd name="connsiteX1" fmla="*/ 396240 w 4160520"/>
                  <a:gd name="connsiteY1" fmla="*/ 1518494 h 1657321"/>
                  <a:gd name="connsiteX2" fmla="*/ 1056476 w 4160520"/>
                  <a:gd name="connsiteY2" fmla="*/ 1049146 h 1657321"/>
                  <a:gd name="connsiteX3" fmla="*/ 1280160 w 4160520"/>
                  <a:gd name="connsiteY3" fmla="*/ 421214 h 1657321"/>
                  <a:gd name="connsiteX4" fmla="*/ 2011680 w 4160520"/>
                  <a:gd name="connsiteY4" fmla="*/ 24974 h 1657321"/>
                  <a:gd name="connsiteX5" fmla="*/ 4160520 w 4160520"/>
                  <a:gd name="connsiteY5" fmla="*/ 40214 h 1657321"/>
                  <a:gd name="connsiteX0" fmla="*/ 0 w 4160520"/>
                  <a:gd name="connsiteY0" fmla="*/ 1656769 h 1658436"/>
                  <a:gd name="connsiteX1" fmla="*/ 396240 w 4160520"/>
                  <a:gd name="connsiteY1" fmla="*/ 1519609 h 1658436"/>
                  <a:gd name="connsiteX2" fmla="*/ 1056476 w 4160520"/>
                  <a:gd name="connsiteY2" fmla="*/ 1050261 h 1658436"/>
                  <a:gd name="connsiteX3" fmla="*/ 1508760 w 4160520"/>
                  <a:gd name="connsiteY3" fmla="*/ 437569 h 1658436"/>
                  <a:gd name="connsiteX4" fmla="*/ 2011680 w 4160520"/>
                  <a:gd name="connsiteY4" fmla="*/ 26089 h 1658436"/>
                  <a:gd name="connsiteX5" fmla="*/ 4160520 w 4160520"/>
                  <a:gd name="connsiteY5" fmla="*/ 41329 h 1658436"/>
                  <a:gd name="connsiteX0" fmla="*/ 0 w 4160520"/>
                  <a:gd name="connsiteY0" fmla="*/ 1625462 h 1627129"/>
                  <a:gd name="connsiteX1" fmla="*/ 396240 w 4160520"/>
                  <a:gd name="connsiteY1" fmla="*/ 1488302 h 1627129"/>
                  <a:gd name="connsiteX2" fmla="*/ 1056476 w 4160520"/>
                  <a:gd name="connsiteY2" fmla="*/ 1018954 h 1627129"/>
                  <a:gd name="connsiteX3" fmla="*/ 1508760 w 4160520"/>
                  <a:gd name="connsiteY3" fmla="*/ 406262 h 1627129"/>
                  <a:gd name="connsiteX4" fmla="*/ 2468880 w 4160520"/>
                  <a:gd name="connsiteY4" fmla="*/ 40502 h 1627129"/>
                  <a:gd name="connsiteX5" fmla="*/ 4160520 w 4160520"/>
                  <a:gd name="connsiteY5" fmla="*/ 10022 h 1627129"/>
                  <a:gd name="connsiteX0" fmla="*/ 0 w 4160520"/>
                  <a:gd name="connsiteY0" fmla="*/ 1626446 h 1628113"/>
                  <a:gd name="connsiteX1" fmla="*/ 396240 w 4160520"/>
                  <a:gd name="connsiteY1" fmla="*/ 1489286 h 1628113"/>
                  <a:gd name="connsiteX2" fmla="*/ 1056476 w 4160520"/>
                  <a:gd name="connsiteY2" fmla="*/ 1019938 h 1628113"/>
                  <a:gd name="connsiteX3" fmla="*/ 1630680 w 4160520"/>
                  <a:gd name="connsiteY3" fmla="*/ 422486 h 1628113"/>
                  <a:gd name="connsiteX4" fmla="*/ 2468880 w 4160520"/>
                  <a:gd name="connsiteY4" fmla="*/ 41486 h 1628113"/>
                  <a:gd name="connsiteX5" fmla="*/ 4160520 w 4160520"/>
                  <a:gd name="connsiteY5" fmla="*/ 11006 h 1628113"/>
                  <a:gd name="connsiteX0" fmla="*/ 0 w 4160520"/>
                  <a:gd name="connsiteY0" fmla="*/ 1626446 h 1627537"/>
                  <a:gd name="connsiteX1" fmla="*/ 396240 w 4160520"/>
                  <a:gd name="connsiteY1" fmla="*/ 1489286 h 1627537"/>
                  <a:gd name="connsiteX2" fmla="*/ 1498436 w 4160520"/>
                  <a:gd name="connsiteY2" fmla="*/ 1218172 h 1627537"/>
                  <a:gd name="connsiteX3" fmla="*/ 1630680 w 4160520"/>
                  <a:gd name="connsiteY3" fmla="*/ 422486 h 1627537"/>
                  <a:gd name="connsiteX4" fmla="*/ 2468880 w 4160520"/>
                  <a:gd name="connsiteY4" fmla="*/ 41486 h 1627537"/>
                  <a:gd name="connsiteX5" fmla="*/ 4160520 w 4160520"/>
                  <a:gd name="connsiteY5" fmla="*/ 11006 h 1627537"/>
                  <a:gd name="connsiteX0" fmla="*/ 0 w 4160520"/>
                  <a:gd name="connsiteY0" fmla="*/ 1628624 h 1629715"/>
                  <a:gd name="connsiteX1" fmla="*/ 396240 w 4160520"/>
                  <a:gd name="connsiteY1" fmla="*/ 1491464 h 1629715"/>
                  <a:gd name="connsiteX2" fmla="*/ 1498436 w 4160520"/>
                  <a:gd name="connsiteY2" fmla="*/ 1220350 h 1629715"/>
                  <a:gd name="connsiteX3" fmla="*/ 2057400 w 4160520"/>
                  <a:gd name="connsiteY3" fmla="*/ 457703 h 1629715"/>
                  <a:gd name="connsiteX4" fmla="*/ 2468880 w 4160520"/>
                  <a:gd name="connsiteY4" fmla="*/ 43664 h 1629715"/>
                  <a:gd name="connsiteX5" fmla="*/ 4160520 w 4160520"/>
                  <a:gd name="connsiteY5" fmla="*/ 13184 h 1629715"/>
                  <a:gd name="connsiteX0" fmla="*/ 0 w 4160520"/>
                  <a:gd name="connsiteY0" fmla="*/ 1628624 h 1629715"/>
                  <a:gd name="connsiteX1" fmla="*/ 396240 w 4160520"/>
                  <a:gd name="connsiteY1" fmla="*/ 1491464 h 1629715"/>
                  <a:gd name="connsiteX2" fmla="*/ 1498436 w 4160520"/>
                  <a:gd name="connsiteY2" fmla="*/ 1220350 h 1629715"/>
                  <a:gd name="connsiteX3" fmla="*/ 2057400 w 4160520"/>
                  <a:gd name="connsiteY3" fmla="*/ 457703 h 1629715"/>
                  <a:gd name="connsiteX4" fmla="*/ 2667000 w 4160520"/>
                  <a:gd name="connsiteY4" fmla="*/ 43664 h 1629715"/>
                  <a:gd name="connsiteX5" fmla="*/ 4160520 w 4160520"/>
                  <a:gd name="connsiteY5" fmla="*/ 13184 h 1629715"/>
                  <a:gd name="connsiteX0" fmla="*/ 0 w 3962400"/>
                  <a:gd name="connsiteY0" fmla="*/ 1628625 h 1629716"/>
                  <a:gd name="connsiteX1" fmla="*/ 396240 w 3962400"/>
                  <a:gd name="connsiteY1" fmla="*/ 1491465 h 1629716"/>
                  <a:gd name="connsiteX2" fmla="*/ 1498436 w 3962400"/>
                  <a:gd name="connsiteY2" fmla="*/ 1220351 h 1629716"/>
                  <a:gd name="connsiteX3" fmla="*/ 2057400 w 3962400"/>
                  <a:gd name="connsiteY3" fmla="*/ 457704 h 1629716"/>
                  <a:gd name="connsiteX4" fmla="*/ 2667000 w 3962400"/>
                  <a:gd name="connsiteY4" fmla="*/ 43665 h 1629716"/>
                  <a:gd name="connsiteX5" fmla="*/ 3962400 w 3962400"/>
                  <a:gd name="connsiteY5" fmla="*/ 13185 h 1629716"/>
                  <a:gd name="connsiteX0" fmla="*/ 0 w 3962400"/>
                  <a:gd name="connsiteY0" fmla="*/ 1628625 h 1630292"/>
                  <a:gd name="connsiteX1" fmla="*/ 396240 w 3962400"/>
                  <a:gd name="connsiteY1" fmla="*/ 1491465 h 1630292"/>
                  <a:gd name="connsiteX2" fmla="*/ 1483196 w 3962400"/>
                  <a:gd name="connsiteY2" fmla="*/ 1022117 h 1630292"/>
                  <a:gd name="connsiteX3" fmla="*/ 2057400 w 3962400"/>
                  <a:gd name="connsiteY3" fmla="*/ 457704 h 1630292"/>
                  <a:gd name="connsiteX4" fmla="*/ 2667000 w 3962400"/>
                  <a:gd name="connsiteY4" fmla="*/ 43665 h 1630292"/>
                  <a:gd name="connsiteX5" fmla="*/ 3962400 w 3962400"/>
                  <a:gd name="connsiteY5" fmla="*/ 13185 h 1630292"/>
                  <a:gd name="connsiteX0" fmla="*/ 0 w 3962400"/>
                  <a:gd name="connsiteY0" fmla="*/ 1628625 h 1630292"/>
                  <a:gd name="connsiteX1" fmla="*/ 396240 w 3962400"/>
                  <a:gd name="connsiteY1" fmla="*/ 1491465 h 1630292"/>
                  <a:gd name="connsiteX2" fmla="*/ 1483196 w 3962400"/>
                  <a:gd name="connsiteY2" fmla="*/ 1022117 h 1630292"/>
                  <a:gd name="connsiteX3" fmla="*/ 2057400 w 3962400"/>
                  <a:gd name="connsiteY3" fmla="*/ 457704 h 1630292"/>
                  <a:gd name="connsiteX4" fmla="*/ 2667000 w 3962400"/>
                  <a:gd name="connsiteY4" fmla="*/ 43665 h 1630292"/>
                  <a:gd name="connsiteX5" fmla="*/ 3962400 w 3962400"/>
                  <a:gd name="connsiteY5" fmla="*/ 13185 h 1630292"/>
                  <a:gd name="connsiteX0" fmla="*/ 0 w 3962400"/>
                  <a:gd name="connsiteY0" fmla="*/ 1628625 h 1630292"/>
                  <a:gd name="connsiteX1" fmla="*/ 396240 w 3962400"/>
                  <a:gd name="connsiteY1" fmla="*/ 1491465 h 1630292"/>
                  <a:gd name="connsiteX2" fmla="*/ 1483196 w 3962400"/>
                  <a:gd name="connsiteY2" fmla="*/ 1022117 h 1630292"/>
                  <a:gd name="connsiteX3" fmla="*/ 2118360 w 3962400"/>
                  <a:gd name="connsiteY3" fmla="*/ 540337 h 1630292"/>
                  <a:gd name="connsiteX4" fmla="*/ 2667000 w 3962400"/>
                  <a:gd name="connsiteY4" fmla="*/ 43665 h 1630292"/>
                  <a:gd name="connsiteX5" fmla="*/ 3962400 w 3962400"/>
                  <a:gd name="connsiteY5" fmla="*/ 13185 h 1630292"/>
                  <a:gd name="connsiteX0" fmla="*/ 0 w 3962400"/>
                  <a:gd name="connsiteY0" fmla="*/ 1628625 h 1630292"/>
                  <a:gd name="connsiteX1" fmla="*/ 396240 w 3962400"/>
                  <a:gd name="connsiteY1" fmla="*/ 1491465 h 1630292"/>
                  <a:gd name="connsiteX2" fmla="*/ 1483196 w 3962400"/>
                  <a:gd name="connsiteY2" fmla="*/ 1022117 h 1630292"/>
                  <a:gd name="connsiteX3" fmla="*/ 2118360 w 3962400"/>
                  <a:gd name="connsiteY3" fmla="*/ 540337 h 1630292"/>
                  <a:gd name="connsiteX4" fmla="*/ 2880360 w 3962400"/>
                  <a:gd name="connsiteY4" fmla="*/ 43665 h 1630292"/>
                  <a:gd name="connsiteX5" fmla="*/ 3962400 w 3962400"/>
                  <a:gd name="connsiteY5" fmla="*/ 13185 h 1630292"/>
                  <a:gd name="connsiteX0" fmla="*/ 0 w 4282440"/>
                  <a:gd name="connsiteY0" fmla="*/ 1628625 h 1630292"/>
                  <a:gd name="connsiteX1" fmla="*/ 396240 w 4282440"/>
                  <a:gd name="connsiteY1" fmla="*/ 1491465 h 1630292"/>
                  <a:gd name="connsiteX2" fmla="*/ 1483196 w 4282440"/>
                  <a:gd name="connsiteY2" fmla="*/ 1022117 h 1630292"/>
                  <a:gd name="connsiteX3" fmla="*/ 2118360 w 4282440"/>
                  <a:gd name="connsiteY3" fmla="*/ 540337 h 1630292"/>
                  <a:gd name="connsiteX4" fmla="*/ 2880360 w 4282440"/>
                  <a:gd name="connsiteY4" fmla="*/ 43665 h 1630292"/>
                  <a:gd name="connsiteX5" fmla="*/ 4282440 w 4282440"/>
                  <a:gd name="connsiteY5" fmla="*/ 13185 h 163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2440" h="1630292">
                    <a:moveTo>
                      <a:pt x="0" y="1628625"/>
                    </a:moveTo>
                    <a:cubicBezTo>
                      <a:pt x="77470" y="1640055"/>
                      <a:pt x="149041" y="1592550"/>
                      <a:pt x="396240" y="1491465"/>
                    </a:cubicBezTo>
                    <a:cubicBezTo>
                      <a:pt x="643439" y="1390380"/>
                      <a:pt x="1330796" y="1197377"/>
                      <a:pt x="1483196" y="1022117"/>
                    </a:cubicBezTo>
                    <a:cubicBezTo>
                      <a:pt x="1696556" y="846857"/>
                      <a:pt x="1885500" y="703412"/>
                      <a:pt x="2118360" y="540337"/>
                    </a:cubicBezTo>
                    <a:cubicBezTo>
                      <a:pt x="2351220" y="377262"/>
                      <a:pt x="2562860" y="117752"/>
                      <a:pt x="2880360" y="43665"/>
                    </a:cubicBezTo>
                    <a:cubicBezTo>
                      <a:pt x="3197860" y="-30422"/>
                      <a:pt x="3356610" y="11915"/>
                      <a:pt x="4282440" y="13185"/>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42" name="צורה חופשית 41"/>
              <p:cNvSpPr/>
              <p:nvPr/>
            </p:nvSpPr>
            <p:spPr>
              <a:xfrm>
                <a:off x="2026856" y="3683797"/>
                <a:ext cx="4466451" cy="1666582"/>
              </a:xfrm>
              <a:custGeom>
                <a:avLst/>
                <a:gdLst>
                  <a:gd name="connsiteX0" fmla="*/ 0 w 4099560"/>
                  <a:gd name="connsiteY0" fmla="*/ 1604010 h 1604010"/>
                  <a:gd name="connsiteX1" fmla="*/ 365760 w 4099560"/>
                  <a:gd name="connsiteY1" fmla="*/ 1146810 h 1604010"/>
                  <a:gd name="connsiteX2" fmla="*/ 594360 w 4099560"/>
                  <a:gd name="connsiteY2" fmla="*/ 765810 h 1604010"/>
                  <a:gd name="connsiteX3" fmla="*/ 1066800 w 4099560"/>
                  <a:gd name="connsiteY3" fmla="*/ 186690 h 1604010"/>
                  <a:gd name="connsiteX4" fmla="*/ 1859280 w 4099560"/>
                  <a:gd name="connsiteY4" fmla="*/ 19050 h 1604010"/>
                  <a:gd name="connsiteX5" fmla="*/ 2712720 w 4099560"/>
                  <a:gd name="connsiteY5" fmla="*/ 3810 h 1604010"/>
                  <a:gd name="connsiteX6" fmla="*/ 4099560 w 4099560"/>
                  <a:gd name="connsiteY6" fmla="*/ 19050 h 1604010"/>
                  <a:gd name="connsiteX0" fmla="*/ 0 w 4511040"/>
                  <a:gd name="connsiteY0" fmla="*/ 1604010 h 1604010"/>
                  <a:gd name="connsiteX1" fmla="*/ 365760 w 4511040"/>
                  <a:gd name="connsiteY1" fmla="*/ 1146810 h 1604010"/>
                  <a:gd name="connsiteX2" fmla="*/ 594360 w 4511040"/>
                  <a:gd name="connsiteY2" fmla="*/ 765810 h 1604010"/>
                  <a:gd name="connsiteX3" fmla="*/ 1066800 w 4511040"/>
                  <a:gd name="connsiteY3" fmla="*/ 186690 h 1604010"/>
                  <a:gd name="connsiteX4" fmla="*/ 1859280 w 4511040"/>
                  <a:gd name="connsiteY4" fmla="*/ 19050 h 1604010"/>
                  <a:gd name="connsiteX5" fmla="*/ 2712720 w 4511040"/>
                  <a:gd name="connsiteY5" fmla="*/ 3810 h 1604010"/>
                  <a:gd name="connsiteX6" fmla="*/ 4511040 w 4511040"/>
                  <a:gd name="connsiteY6" fmla="*/ 19050 h 1604010"/>
                  <a:gd name="connsiteX0" fmla="*/ 0 w 4465326"/>
                  <a:gd name="connsiteY0" fmla="*/ 1665629 h 1665629"/>
                  <a:gd name="connsiteX1" fmla="*/ 320046 w 4465326"/>
                  <a:gd name="connsiteY1" fmla="*/ 1146810 h 1665629"/>
                  <a:gd name="connsiteX2" fmla="*/ 548646 w 4465326"/>
                  <a:gd name="connsiteY2" fmla="*/ 765810 h 1665629"/>
                  <a:gd name="connsiteX3" fmla="*/ 1021086 w 4465326"/>
                  <a:gd name="connsiteY3" fmla="*/ 186690 h 1665629"/>
                  <a:gd name="connsiteX4" fmla="*/ 1813566 w 4465326"/>
                  <a:gd name="connsiteY4" fmla="*/ 19050 h 1665629"/>
                  <a:gd name="connsiteX5" fmla="*/ 2667006 w 4465326"/>
                  <a:gd name="connsiteY5" fmla="*/ 3810 h 1665629"/>
                  <a:gd name="connsiteX6" fmla="*/ 4465326 w 4465326"/>
                  <a:gd name="connsiteY6" fmla="*/ 19050 h 16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5326" h="1665629">
                    <a:moveTo>
                      <a:pt x="0" y="1665629"/>
                    </a:moveTo>
                    <a:cubicBezTo>
                      <a:pt x="133350" y="1506879"/>
                      <a:pt x="228605" y="1296780"/>
                      <a:pt x="320046" y="1146810"/>
                    </a:cubicBezTo>
                    <a:cubicBezTo>
                      <a:pt x="411487" y="996840"/>
                      <a:pt x="431806" y="925830"/>
                      <a:pt x="548646" y="765810"/>
                    </a:cubicBezTo>
                    <a:cubicBezTo>
                      <a:pt x="665486" y="605790"/>
                      <a:pt x="810266" y="311150"/>
                      <a:pt x="1021086" y="186690"/>
                    </a:cubicBezTo>
                    <a:cubicBezTo>
                      <a:pt x="1231906" y="62230"/>
                      <a:pt x="1539246" y="49530"/>
                      <a:pt x="1813566" y="19050"/>
                    </a:cubicBezTo>
                    <a:cubicBezTo>
                      <a:pt x="2087886" y="-11430"/>
                      <a:pt x="2225046" y="3810"/>
                      <a:pt x="2667006" y="3810"/>
                    </a:cubicBezTo>
                    <a:lnTo>
                      <a:pt x="4465326" y="19050"/>
                    </a:lnTo>
                  </a:path>
                </a:pathLst>
              </a:cu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43" name="צורה חופשית 42"/>
              <p:cNvSpPr/>
              <p:nvPr/>
            </p:nvSpPr>
            <p:spPr>
              <a:xfrm>
                <a:off x="1981904" y="2717595"/>
                <a:ext cx="4617490" cy="2586554"/>
              </a:xfrm>
              <a:custGeom>
                <a:avLst/>
                <a:gdLst>
                  <a:gd name="connsiteX0" fmla="*/ 0 w 4632960"/>
                  <a:gd name="connsiteY0" fmla="*/ 2463905 h 2463905"/>
                  <a:gd name="connsiteX1" fmla="*/ 426720 w 4632960"/>
                  <a:gd name="connsiteY1" fmla="*/ 1930505 h 2463905"/>
                  <a:gd name="connsiteX2" fmla="*/ 944880 w 4632960"/>
                  <a:gd name="connsiteY2" fmla="*/ 1168505 h 2463905"/>
                  <a:gd name="connsiteX3" fmla="*/ 1722120 w 4632960"/>
                  <a:gd name="connsiteY3" fmla="*/ 513185 h 2463905"/>
                  <a:gd name="connsiteX4" fmla="*/ 2545080 w 4632960"/>
                  <a:gd name="connsiteY4" fmla="*/ 116945 h 2463905"/>
                  <a:gd name="connsiteX5" fmla="*/ 4069080 w 4632960"/>
                  <a:gd name="connsiteY5" fmla="*/ 10265 h 2463905"/>
                  <a:gd name="connsiteX6" fmla="*/ 4632960 w 4632960"/>
                  <a:gd name="connsiteY6" fmla="*/ 10265 h 2463905"/>
                  <a:gd name="connsiteX0" fmla="*/ 0 w 4617718"/>
                  <a:gd name="connsiteY0" fmla="*/ 2585935 h 2585935"/>
                  <a:gd name="connsiteX1" fmla="*/ 411478 w 4617718"/>
                  <a:gd name="connsiteY1" fmla="*/ 1930505 h 2585935"/>
                  <a:gd name="connsiteX2" fmla="*/ 929638 w 4617718"/>
                  <a:gd name="connsiteY2" fmla="*/ 1168505 h 2585935"/>
                  <a:gd name="connsiteX3" fmla="*/ 1706878 w 4617718"/>
                  <a:gd name="connsiteY3" fmla="*/ 513185 h 2585935"/>
                  <a:gd name="connsiteX4" fmla="*/ 2529838 w 4617718"/>
                  <a:gd name="connsiteY4" fmla="*/ 116945 h 2585935"/>
                  <a:gd name="connsiteX5" fmla="*/ 4053838 w 4617718"/>
                  <a:gd name="connsiteY5" fmla="*/ 10265 h 2585935"/>
                  <a:gd name="connsiteX6" fmla="*/ 4617718 w 4617718"/>
                  <a:gd name="connsiteY6" fmla="*/ 10265 h 258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7718" h="2585935">
                    <a:moveTo>
                      <a:pt x="0" y="2585935"/>
                    </a:moveTo>
                    <a:cubicBezTo>
                      <a:pt x="134620" y="2427185"/>
                      <a:pt x="256538" y="2166743"/>
                      <a:pt x="411478" y="1930505"/>
                    </a:cubicBezTo>
                    <a:cubicBezTo>
                      <a:pt x="566418" y="1694267"/>
                      <a:pt x="713738" y="1404725"/>
                      <a:pt x="929638" y="1168505"/>
                    </a:cubicBezTo>
                    <a:cubicBezTo>
                      <a:pt x="1145538" y="932285"/>
                      <a:pt x="1440178" y="688445"/>
                      <a:pt x="1706878" y="513185"/>
                    </a:cubicBezTo>
                    <a:cubicBezTo>
                      <a:pt x="1973578" y="337925"/>
                      <a:pt x="2138678" y="200765"/>
                      <a:pt x="2529838" y="116945"/>
                    </a:cubicBezTo>
                    <a:cubicBezTo>
                      <a:pt x="2920998" y="33125"/>
                      <a:pt x="3705858" y="28045"/>
                      <a:pt x="4053838" y="10265"/>
                    </a:cubicBezTo>
                    <a:cubicBezTo>
                      <a:pt x="4401818" y="-7515"/>
                      <a:pt x="4509768" y="1375"/>
                      <a:pt x="4617718" y="1026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49522" name="מלבן 9"/>
              <p:cNvSpPr>
                <a:spLocks noChangeArrowheads="1"/>
              </p:cNvSpPr>
              <p:nvPr/>
            </p:nvSpPr>
            <p:spPr bwMode="auto">
              <a:xfrm>
                <a:off x="4586427" y="4149080"/>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FF6600"/>
                    </a:solidFill>
                  </a:rPr>
                  <a:t>3</a:t>
                </a:r>
              </a:p>
            </p:txBody>
          </p:sp>
          <p:sp>
            <p:nvSpPr>
              <p:cNvPr id="149523" name="מלבן 15"/>
              <p:cNvSpPr>
                <a:spLocks noChangeArrowheads="1"/>
              </p:cNvSpPr>
              <p:nvPr/>
            </p:nvSpPr>
            <p:spPr bwMode="auto">
              <a:xfrm>
                <a:off x="3956815" y="3859213"/>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B050"/>
                    </a:solidFill>
                  </a:rPr>
                  <a:t>1</a:t>
                </a:r>
              </a:p>
            </p:txBody>
          </p:sp>
          <p:sp>
            <p:nvSpPr>
              <p:cNvPr id="149524" name="מלבן 16"/>
              <p:cNvSpPr>
                <a:spLocks noChangeArrowheads="1"/>
              </p:cNvSpPr>
              <p:nvPr/>
            </p:nvSpPr>
            <p:spPr bwMode="auto">
              <a:xfrm>
                <a:off x="4738827" y="3086100"/>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B0F0"/>
                    </a:solidFill>
                  </a:rPr>
                  <a:t>5</a:t>
                </a:r>
              </a:p>
            </p:txBody>
          </p:sp>
          <p:sp>
            <p:nvSpPr>
              <p:cNvPr id="149525" name="מלבן 17"/>
              <p:cNvSpPr>
                <a:spLocks noChangeArrowheads="1"/>
              </p:cNvSpPr>
              <p:nvPr/>
            </p:nvSpPr>
            <p:spPr bwMode="auto">
              <a:xfrm>
                <a:off x="2987824" y="3810526"/>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FD30FF"/>
                    </a:solidFill>
                  </a:rPr>
                  <a:t>2</a:t>
                </a:r>
              </a:p>
            </p:txBody>
          </p:sp>
          <p:sp>
            <p:nvSpPr>
              <p:cNvPr id="149526" name="מלבן 18"/>
              <p:cNvSpPr>
                <a:spLocks noChangeArrowheads="1"/>
              </p:cNvSpPr>
              <p:nvPr/>
            </p:nvSpPr>
            <p:spPr bwMode="auto">
              <a:xfrm>
                <a:off x="4078903" y="2514184"/>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FF0000"/>
                    </a:solidFill>
                  </a:rPr>
                  <a:t>6</a:t>
                </a:r>
              </a:p>
            </p:txBody>
          </p:sp>
          <p:sp>
            <p:nvSpPr>
              <p:cNvPr id="149527" name="מלבן 14"/>
              <p:cNvSpPr>
                <a:spLocks noChangeArrowheads="1"/>
              </p:cNvSpPr>
              <p:nvPr/>
            </p:nvSpPr>
            <p:spPr bwMode="auto">
              <a:xfrm>
                <a:off x="6819900" y="5222171"/>
                <a:ext cx="455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זמן</a:t>
                </a:r>
                <a:endParaRPr lang="he-IL" sz="1600" b="1">
                  <a:solidFill>
                    <a:srgbClr val="000000"/>
                  </a:solidFill>
                </a:endParaRPr>
              </a:p>
            </p:txBody>
          </p:sp>
          <p:sp>
            <p:nvSpPr>
              <p:cNvPr id="149528" name="מלבן 20"/>
              <p:cNvSpPr>
                <a:spLocks noChangeArrowheads="1"/>
              </p:cNvSpPr>
              <p:nvPr/>
            </p:nvSpPr>
            <p:spPr bwMode="auto">
              <a:xfrm>
                <a:off x="930022" y="3015982"/>
                <a:ext cx="9781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לוג מספר</a:t>
                </a:r>
              </a:p>
              <a:p>
                <a:r>
                  <a:rPr lang="he-IL" sz="1600" b="1">
                    <a:solidFill>
                      <a:srgbClr val="1F497D"/>
                    </a:solidFill>
                  </a:rPr>
                  <a:t>חיידקים</a:t>
                </a:r>
                <a:endParaRPr lang="he-IL" sz="1600" b="1">
                  <a:solidFill>
                    <a:srgbClr val="000000"/>
                  </a:solidFill>
                </a:endParaRPr>
              </a:p>
            </p:txBody>
          </p:sp>
        </p:grpSp>
        <p:sp>
          <p:nvSpPr>
            <p:cNvPr id="149513" name="מלבן 34"/>
            <p:cNvSpPr>
              <a:spLocks noChangeArrowheads="1"/>
            </p:cNvSpPr>
            <p:nvPr/>
          </p:nvSpPr>
          <p:spPr bwMode="auto">
            <a:xfrm>
              <a:off x="5056971" y="4589046"/>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CC66FF"/>
                  </a:solidFill>
                </a:rPr>
                <a:t>4</a:t>
              </a:r>
            </a:p>
          </p:txBody>
        </p:sp>
        <p:cxnSp>
          <p:nvCxnSpPr>
            <p:cNvPr id="36" name="מחבר ישר 35"/>
            <p:cNvCxnSpPr/>
            <p:nvPr/>
          </p:nvCxnSpPr>
          <p:spPr>
            <a:xfrm flipV="1">
              <a:off x="2223045" y="4989730"/>
              <a:ext cx="4234314" cy="16176"/>
            </a:xfrm>
            <a:prstGeom prst="line">
              <a:avLst/>
            </a:prstGeom>
            <a:ln w="25400">
              <a:solidFill>
                <a:srgbClr val="CC66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141288" y="44450"/>
            <a:ext cx="8559800" cy="441325"/>
          </a:xfrm>
        </p:spPr>
        <p:txBody>
          <a:bodyPr/>
          <a:lstStyle/>
          <a:p>
            <a:pPr fontAlgn="auto">
              <a:defRPr/>
            </a:pPr>
            <a:r>
              <a:rPr lang="he-IL" sz="1800" b="1" dirty="0" smtClean="0">
                <a:solidFill>
                  <a:schemeClr val="accent3"/>
                </a:solidFill>
                <a:ea typeface="+mn-ea"/>
              </a:rPr>
              <a:t>צמחים ובעלי חיים הם המקור לשיעור ניכר מן התרופות</a:t>
            </a:r>
            <a:endParaRPr lang="he-IL" sz="1800" dirty="0" smtClean="0">
              <a:solidFill>
                <a:schemeClr val="accent3"/>
              </a:solidFill>
            </a:endParaRP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מלבן 11"/>
          <p:cNvSpPr/>
          <p:nvPr/>
        </p:nvSpPr>
        <p:spPr>
          <a:xfrm>
            <a:off x="552450" y="544513"/>
            <a:ext cx="8051800" cy="5908675"/>
          </a:xfrm>
          <a:prstGeom prst="rect">
            <a:avLst/>
          </a:prstGeom>
        </p:spPr>
        <p:txBody>
          <a:bodyPr>
            <a:spAutoFit/>
          </a:bodyPr>
          <a:lstStyle/>
          <a:p>
            <a:pPr>
              <a:defRPr/>
            </a:pPr>
            <a:r>
              <a:rPr lang="he-IL" dirty="0">
                <a:solidFill>
                  <a:prstClr val="black"/>
                </a:solidFill>
              </a:rPr>
              <a:t>עוד </a:t>
            </a:r>
            <a:r>
              <a:rPr lang="he-IL" dirty="0"/>
              <a:t>משחר ההיסטוריה של התרבות האנושית, היו צמחים ובעלי חיים המקור להפקת תרופות מגוונות. ברוב המקרים, החומרים המיוצרים על ידי הצמחים ובעלי החיים הם </a:t>
            </a:r>
          </a:p>
          <a:p>
            <a:pPr>
              <a:defRPr/>
            </a:pPr>
            <a:r>
              <a:rPr lang="he-IL" dirty="0"/>
              <a:t>חלק ממנגנון ההגנה </a:t>
            </a:r>
            <a:r>
              <a:rPr lang="he-IL" dirty="0">
                <a:solidFill>
                  <a:prstClr val="black"/>
                </a:solidFill>
              </a:rPr>
              <a:t>שלהם בפני טורפים או חיידקים וּוירוסים גורמי מחלות.  </a:t>
            </a:r>
          </a:p>
          <a:p>
            <a:pPr>
              <a:defRPr/>
            </a:pPr>
            <a:r>
              <a:rPr lang="he-IL" dirty="0">
                <a:solidFill>
                  <a:prstClr val="black"/>
                </a:solidFill>
              </a:rPr>
              <a:t>חלק גדול מן התרופות המיוצרות בימינו מכילות מרכיבים טבעיים שמוצו מאורגניזמים</a:t>
            </a:r>
          </a:p>
          <a:p>
            <a:pPr>
              <a:defRPr/>
            </a:pPr>
            <a:r>
              <a:rPr lang="he-IL" dirty="0">
                <a:solidFill>
                  <a:prstClr val="black"/>
                </a:solidFill>
              </a:rPr>
              <a:t>שונים או פותחו מהם.</a:t>
            </a:r>
          </a:p>
          <a:p>
            <a:pPr>
              <a:defRPr/>
            </a:pPr>
            <a:r>
              <a:rPr lang="he-IL" dirty="0">
                <a:solidFill>
                  <a:prstClr val="black"/>
                </a:solidFill>
              </a:rPr>
              <a:t/>
            </a:r>
            <a:br>
              <a:rPr lang="he-IL" dirty="0">
                <a:solidFill>
                  <a:prstClr val="black"/>
                </a:solidFill>
              </a:rPr>
            </a:br>
            <a:r>
              <a:rPr lang="he-IL" u="sng" dirty="0">
                <a:solidFill>
                  <a:prstClr val="black"/>
                </a:solidFill>
              </a:rPr>
              <a:t>דוגמאות</a:t>
            </a:r>
            <a:r>
              <a:rPr lang="he-IL" dirty="0">
                <a:solidFill>
                  <a:prstClr val="black"/>
                </a:solidFill>
              </a:rPr>
              <a:t>:</a:t>
            </a:r>
          </a:p>
          <a:p>
            <a:pPr marL="285750" indent="-285750">
              <a:buFont typeface="Wingdings" pitchFamily="2" charset="2"/>
              <a:buChar char="§"/>
              <a:defRPr/>
            </a:pPr>
            <a:r>
              <a:rPr lang="he-IL" u="sng" dirty="0"/>
              <a:t>כינין</a:t>
            </a:r>
            <a:r>
              <a:rPr lang="he-IL" dirty="0"/>
              <a:t> (תרופה נגד מלריה) – פותחה מקליפת עץ הכינין.</a:t>
            </a:r>
          </a:p>
          <a:p>
            <a:pPr marL="285750" indent="-285750">
              <a:buFont typeface="Wingdings" pitchFamily="2" charset="2"/>
              <a:buChar char="§"/>
              <a:defRPr/>
            </a:pPr>
            <a:r>
              <a:rPr lang="he-IL" u="sng" dirty="0"/>
              <a:t>האנטיביוטיקות</a:t>
            </a:r>
            <a:r>
              <a:rPr lang="he-IL" dirty="0"/>
              <a:t> הראשונות פותחו מפטריות.</a:t>
            </a:r>
          </a:p>
          <a:p>
            <a:pPr marL="285750" indent="-285750">
              <a:buFont typeface="Wingdings" pitchFamily="2" charset="2"/>
              <a:buChar char="§"/>
              <a:defRPr/>
            </a:pPr>
            <a:r>
              <a:rPr lang="he-IL" u="sng" dirty="0"/>
              <a:t>מורפיום</a:t>
            </a:r>
            <a:r>
              <a:rPr lang="he-IL" dirty="0"/>
              <a:t> – (תרופה להרדמה ולשיכוך כאבים קשים) </a:t>
            </a:r>
          </a:p>
          <a:p>
            <a:pPr>
              <a:defRPr/>
            </a:pPr>
            <a:r>
              <a:rPr lang="he-IL" dirty="0"/>
              <a:t>    מופק ממין של צמח הפרג.</a:t>
            </a:r>
          </a:p>
          <a:p>
            <a:pPr marL="285750" indent="-285750">
              <a:buFont typeface="Wingdings" pitchFamily="2" charset="2"/>
              <a:buChar char="§"/>
              <a:defRPr/>
            </a:pPr>
            <a:r>
              <a:rPr lang="he-IL" u="sng" noProof="1"/>
              <a:t>דיגיטליס</a:t>
            </a:r>
            <a:r>
              <a:rPr lang="he-IL" dirty="0"/>
              <a:t> (תרופה ללב) – פותחה מן הצמח אצבעונית </a:t>
            </a:r>
          </a:p>
          <a:p>
            <a:pPr>
              <a:defRPr/>
            </a:pPr>
            <a:r>
              <a:rPr lang="he-IL" dirty="0"/>
              <a:t>     ארגמנית.</a:t>
            </a:r>
          </a:p>
          <a:p>
            <a:pPr marL="285750" indent="-285750">
              <a:buFont typeface="Wingdings" pitchFamily="2" charset="2"/>
              <a:buChar char="§"/>
              <a:defRPr/>
            </a:pPr>
            <a:r>
              <a:rPr lang="he-IL" u="sng" dirty="0"/>
              <a:t>תרופה להורדת לחץ דם</a:t>
            </a:r>
            <a:r>
              <a:rPr lang="he-IL" dirty="0"/>
              <a:t> – פותחה מצפרדעים </a:t>
            </a:r>
          </a:p>
          <a:p>
            <a:pPr>
              <a:defRPr/>
            </a:pPr>
            <a:r>
              <a:rPr lang="he-IL" dirty="0"/>
              <a:t>    רעילות ומנחשים (הם מהממים את הטרף שלהם </a:t>
            </a:r>
          </a:p>
          <a:p>
            <a:pPr>
              <a:defRPr/>
            </a:pPr>
            <a:r>
              <a:rPr lang="he-IL" dirty="0"/>
              <a:t>    דרך הורדת לחץ הדם שלו).</a:t>
            </a:r>
          </a:p>
          <a:p>
            <a:pPr marL="285750" indent="-285750">
              <a:buFont typeface="Wingdings" pitchFamily="2" charset="2"/>
              <a:buChar char="§"/>
              <a:defRPr/>
            </a:pPr>
            <a:r>
              <a:rPr lang="he-IL" u="sng" noProof="1"/>
              <a:t>הסטטינים</a:t>
            </a:r>
            <a:r>
              <a:rPr lang="he-IL" noProof="1"/>
              <a:t> </a:t>
            </a:r>
            <a:r>
              <a:rPr lang="he-IL" dirty="0"/>
              <a:t>(תרופות להורדת כולסטרול) – פותחו </a:t>
            </a:r>
          </a:p>
          <a:p>
            <a:pPr>
              <a:defRPr/>
            </a:pPr>
            <a:r>
              <a:rPr lang="he-IL" dirty="0"/>
              <a:t>    מפטריות.</a:t>
            </a:r>
          </a:p>
          <a:p>
            <a:pPr>
              <a:defRPr/>
            </a:pPr>
            <a:endParaRPr lang="he-IL" dirty="0">
              <a:solidFill>
                <a:prstClr val="black"/>
              </a:solidFill>
            </a:endParaRPr>
          </a:p>
          <a:p>
            <a:pPr>
              <a:defRPr/>
            </a:pPr>
            <a:r>
              <a:rPr lang="he-IL" dirty="0">
                <a:solidFill>
                  <a:prstClr val="black"/>
                </a:solidFill>
              </a:rPr>
              <a:t>צמצום מגוון המינים בטבע בהשפעת האדם יקטין את </a:t>
            </a:r>
          </a:p>
          <a:p>
            <a:pPr>
              <a:defRPr/>
            </a:pPr>
            <a:r>
              <a:rPr lang="he-IL" dirty="0">
                <a:solidFill>
                  <a:prstClr val="black"/>
                </a:solidFill>
              </a:rPr>
              <a:t>האפשרויות לפיתוח עוד תרופות לתועלת האנושות.</a:t>
            </a:r>
          </a:p>
        </p:txBody>
      </p:sp>
      <p:pic>
        <p:nvPicPr>
          <p:cNvPr id="1228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33563"/>
            <a:ext cx="268922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7" name="מלבן 4"/>
          <p:cNvSpPr>
            <a:spLocks noChangeArrowheads="1"/>
          </p:cNvSpPr>
          <p:nvPr/>
        </p:nvSpPr>
        <p:spPr bwMode="auto">
          <a:xfrm>
            <a:off x="541338" y="6381750"/>
            <a:ext cx="28575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lnSpc>
                <a:spcPts val="1438"/>
              </a:lnSpc>
              <a:spcBef>
                <a:spcPts val="2400"/>
              </a:spcBef>
              <a:spcAft>
                <a:spcPts val="125"/>
              </a:spcAft>
            </a:pPr>
            <a:r>
              <a:rPr lang="en-US" sz="1100">
                <a:solidFill>
                  <a:srgbClr val="000000"/>
                </a:solidFill>
                <a:cs typeface="Times New Roman" pitchFamily="18" charset="0"/>
                <a:hlinkClick r:id="rId4"/>
              </a:rPr>
              <a:t>Fagus/Kısa yollar  at the Turkish Wikipedia</a:t>
            </a:r>
            <a:endParaRPr lang="en-US" sz="1100" b="1">
              <a:solidFill>
                <a:srgbClr val="365F91"/>
              </a:solidFill>
              <a:latin typeface="Cambria" pitchFamily="18" charset="0"/>
              <a:cs typeface="Times New Roman" pitchFamily="18" charset="0"/>
            </a:endParaRPr>
          </a:p>
        </p:txBody>
      </p:sp>
      <p:sp>
        <p:nvSpPr>
          <p:cNvPr id="122888" name="Slide Number Placeholder 6"/>
          <p:cNvSpPr txBox="1">
            <a:spLocks noGrp="1"/>
          </p:cNvSpPr>
          <p:nvPr/>
        </p:nvSpPr>
        <p:spPr bwMode="auto">
          <a:xfrm>
            <a:off x="193675" y="6503988"/>
            <a:ext cx="428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29BB1519-EF50-47AC-A7C4-FADA52CFC6EE}" type="slidenum">
              <a:rPr lang="he-IL" sz="1200">
                <a:solidFill>
                  <a:srgbClr val="A6A6A6"/>
                </a:solidFill>
              </a:rPr>
              <a:pPr algn="l" eaLnBrk="1" hangingPunct="1"/>
              <a:t>3</a:t>
            </a:fld>
            <a:endParaRPr lang="he-IL" sz="1200">
              <a:solidFill>
                <a:srgbClr val="A6A6A6"/>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307975" y="523875"/>
            <a:ext cx="8183563" cy="2400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8:</a:t>
            </a:r>
            <a:r>
              <a:rPr lang="he-IL" dirty="0" smtClean="0">
                <a:solidFill>
                  <a:srgbClr val="000000"/>
                </a:solidFill>
                <a:latin typeface="Times New Roman" pitchFamily="18" charset="0"/>
                <a:cs typeface="Times New Roman" pitchFamily="18" charset="0"/>
              </a:rPr>
              <a:t> </a:t>
            </a:r>
          </a:p>
          <a:p>
            <a:pPr eaLnBrk="1" hangingPunct="1">
              <a:defRPr/>
            </a:pPr>
            <a:r>
              <a:rPr lang="he-IL" sz="1600" u="sng" dirty="0">
                <a:solidFill>
                  <a:srgbClr val="1F497D"/>
                </a:solidFill>
              </a:rPr>
              <a:t>מבחנה א</a:t>
            </a:r>
            <a:r>
              <a:rPr lang="he-IL" sz="1600" dirty="0">
                <a:solidFill>
                  <a:srgbClr val="1F497D"/>
                </a:solidFill>
              </a:rPr>
              <a:t>': תרבית החיידקים </a:t>
            </a:r>
            <a:r>
              <a:rPr lang="he-IL" sz="1600" dirty="0">
                <a:solidFill>
                  <a:schemeClr val="tx2"/>
                </a:solidFill>
              </a:rPr>
              <a:t>הועשרה </a:t>
            </a:r>
            <a:r>
              <a:rPr lang="he-IL" sz="1600" dirty="0" smtClean="0">
                <a:solidFill>
                  <a:schemeClr val="tx2"/>
                </a:solidFill>
              </a:rPr>
              <a:t>בחמצן דרך </a:t>
            </a:r>
            <a:r>
              <a:rPr lang="he-IL" sz="1600" dirty="0">
                <a:solidFill>
                  <a:schemeClr val="tx2"/>
                </a:solidFill>
              </a:rPr>
              <a:t>פעפוע מתמיד של חמצן אל תוך המבחנה.</a:t>
            </a:r>
          </a:p>
          <a:p>
            <a:pPr eaLnBrk="1" hangingPunct="1">
              <a:defRPr/>
            </a:pPr>
            <a:r>
              <a:rPr lang="he-IL" sz="1600" u="sng" dirty="0">
                <a:solidFill>
                  <a:schemeClr val="tx2"/>
                </a:solidFill>
              </a:rPr>
              <a:t>מבחנה ב</a:t>
            </a:r>
            <a:r>
              <a:rPr lang="he-IL" sz="1600" dirty="0">
                <a:solidFill>
                  <a:schemeClr val="tx2"/>
                </a:solidFill>
              </a:rPr>
              <a:t>': לפני הכנסת החיידקים הוספה אנטיביוטיקה </a:t>
            </a:r>
            <a:r>
              <a:rPr lang="en-US" sz="1600" dirty="0">
                <a:solidFill>
                  <a:schemeClr val="tx2"/>
                </a:solidFill>
              </a:rPr>
              <a:t>A</a:t>
            </a:r>
            <a:r>
              <a:rPr lang="he-IL" sz="1600" dirty="0">
                <a:solidFill>
                  <a:schemeClr val="tx2"/>
                </a:solidFill>
              </a:rPr>
              <a:t> לתמיסת המזון הסטרילית. </a:t>
            </a:r>
          </a:p>
          <a:p>
            <a:pPr eaLnBrk="1" hangingPunct="1">
              <a:defRPr/>
            </a:pPr>
            <a:r>
              <a:rPr lang="he-IL" sz="1600" dirty="0">
                <a:solidFill>
                  <a:schemeClr val="tx2"/>
                </a:solidFill>
              </a:rPr>
              <a:t>ידוע כי החיידקים בתרבית רגישים לאנטיביוטיקה </a:t>
            </a:r>
            <a:r>
              <a:rPr lang="en-US" sz="1600" dirty="0">
                <a:solidFill>
                  <a:schemeClr val="tx2"/>
                </a:solidFill>
              </a:rPr>
              <a:t>A</a:t>
            </a:r>
            <a:r>
              <a:rPr lang="he-IL" sz="1600" dirty="0">
                <a:solidFill>
                  <a:schemeClr val="tx2"/>
                </a:solidFill>
              </a:rPr>
              <a:t>.</a:t>
            </a:r>
          </a:p>
          <a:p>
            <a:pPr eaLnBrk="1" hangingPunct="1">
              <a:defRPr/>
            </a:pPr>
            <a:r>
              <a:rPr lang="he-IL" sz="1600" u="sng" dirty="0">
                <a:solidFill>
                  <a:schemeClr val="tx2"/>
                </a:solidFill>
              </a:rPr>
              <a:t>מבחנה ג</a:t>
            </a:r>
            <a:r>
              <a:rPr lang="he-IL" sz="1600" dirty="0">
                <a:solidFill>
                  <a:schemeClr val="tx2"/>
                </a:solidFill>
              </a:rPr>
              <a:t>': לפני הכנסת החיידקים הוכנסה אנטיביוטיקה </a:t>
            </a:r>
            <a:r>
              <a:rPr lang="en-US" sz="1600" dirty="0">
                <a:solidFill>
                  <a:schemeClr val="tx2"/>
                </a:solidFill>
              </a:rPr>
              <a:t>B</a:t>
            </a:r>
            <a:r>
              <a:rPr lang="he-IL" sz="1600" dirty="0">
                <a:solidFill>
                  <a:schemeClr val="tx2"/>
                </a:solidFill>
              </a:rPr>
              <a:t>. ידוע כי החיידקים רגישים לאנטיביוטיקה </a:t>
            </a:r>
            <a:r>
              <a:rPr lang="en-US" sz="1600" dirty="0">
                <a:solidFill>
                  <a:schemeClr val="tx2"/>
                </a:solidFill>
              </a:rPr>
              <a:t>B</a:t>
            </a:r>
            <a:r>
              <a:rPr lang="he-IL" sz="1600" dirty="0">
                <a:solidFill>
                  <a:schemeClr val="tx2"/>
                </a:solidFill>
              </a:rPr>
              <a:t>, אך יש </a:t>
            </a:r>
            <a:r>
              <a:rPr lang="he-IL" sz="1600" dirty="0" smtClean="0">
                <a:solidFill>
                  <a:schemeClr val="tx2"/>
                </a:solidFill>
              </a:rPr>
              <a:t>ביניהם </a:t>
            </a:r>
            <a:r>
              <a:rPr lang="he-IL" sz="1600" dirty="0">
                <a:solidFill>
                  <a:schemeClr val="tx2"/>
                </a:solidFill>
              </a:rPr>
              <a:t>גם מוטנטים </a:t>
            </a:r>
            <a:r>
              <a:rPr lang="he-IL" sz="1600" dirty="0">
                <a:solidFill>
                  <a:srgbClr val="1F497D"/>
                </a:solidFill>
              </a:rPr>
              <a:t>העמידים בפניה.</a:t>
            </a:r>
          </a:p>
          <a:p>
            <a:pPr eaLnBrk="1" hangingPunct="1">
              <a:defRPr/>
            </a:pPr>
            <a:r>
              <a:rPr lang="he-IL" sz="1600" u="sng" dirty="0">
                <a:solidFill>
                  <a:srgbClr val="1F497D"/>
                </a:solidFill>
              </a:rPr>
              <a:t>מבחנה ד</a:t>
            </a:r>
            <a:r>
              <a:rPr lang="he-IL" sz="1600" dirty="0">
                <a:solidFill>
                  <a:srgbClr val="1F497D"/>
                </a:solidFill>
              </a:rPr>
              <a:t>': מבחנה בלי טיפול.</a:t>
            </a:r>
          </a:p>
          <a:p>
            <a:pPr eaLnBrk="1" hangingPunct="1">
              <a:defRPr/>
            </a:pPr>
            <a:r>
              <a:rPr lang="he-IL" dirty="0" smtClean="0">
                <a:solidFill>
                  <a:srgbClr val="1F497D"/>
                </a:solidFill>
              </a:rPr>
              <a:t>.</a:t>
            </a:r>
            <a:endParaRPr lang="he-IL" dirty="0">
              <a:solidFill>
                <a:srgbClr val="1F497D"/>
              </a:solidFill>
            </a:endParaRPr>
          </a:p>
          <a:p>
            <a:pPr eaLnBrk="1" hangingPunct="1">
              <a:defRPr/>
            </a:pPr>
            <a:endParaRPr lang="he-IL" dirty="0">
              <a:solidFill>
                <a:srgbClr val="FF6600"/>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7C664D4-DF97-4069-9962-73A1925F8E39}" type="slidenum">
              <a:rPr lang="he-IL" sz="1100" smtClean="0">
                <a:solidFill>
                  <a:prstClr val="white">
                    <a:lumMod val="75000"/>
                  </a:prstClr>
                </a:solidFill>
              </a:rPr>
              <a:pPr fontAlgn="base">
                <a:spcBef>
                  <a:spcPct val="0"/>
                </a:spcBef>
                <a:spcAft>
                  <a:spcPct val="0"/>
                </a:spcAft>
                <a:defRPr/>
              </a:pPr>
              <a:t>30</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8 סעיף ב'</a:t>
            </a:r>
            <a:endParaRPr lang="he-IL" sz="1800" b="1" dirty="0" smtClean="0">
              <a:solidFill>
                <a:schemeClr val="accent6">
                  <a:lumMod val="50000"/>
                  <a:lumOff val="50000"/>
                </a:schemeClr>
              </a:solidFill>
            </a:endParaRPr>
          </a:p>
        </p:txBody>
      </p:sp>
      <p:sp>
        <p:nvSpPr>
          <p:cNvPr id="150534" name="מלבן 22"/>
          <p:cNvSpPr>
            <a:spLocks noChangeArrowheads="1"/>
          </p:cNvSpPr>
          <p:nvPr/>
        </p:nvSpPr>
        <p:spPr bwMode="auto">
          <a:xfrm>
            <a:off x="482600" y="5732463"/>
            <a:ext cx="8208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1F497D"/>
                </a:solidFill>
              </a:rPr>
              <a:t>ב. לניסוי הוספה מבחנה ה'. נפח התמיסה, מספר החיידקים, הטמפרטורה והרכב המזון במבחנה היו זהים לשאר המבחנות, אך </a:t>
            </a:r>
            <a:r>
              <a:rPr lang="he-IL" u="sng">
                <a:solidFill>
                  <a:srgbClr val="1F497D"/>
                </a:solidFill>
              </a:rPr>
              <a:t>כמות</a:t>
            </a:r>
            <a:r>
              <a:rPr lang="he-IL">
                <a:solidFill>
                  <a:srgbClr val="1F497D"/>
                </a:solidFill>
              </a:rPr>
              <a:t> המזון שבה הייתה גדולה הרבה יותר.</a:t>
            </a:r>
          </a:p>
          <a:p>
            <a:r>
              <a:rPr lang="he-IL">
                <a:solidFill>
                  <a:srgbClr val="1F497D"/>
                </a:solidFill>
              </a:rPr>
              <a:t>איזה משני העקומים 5 או 6 מתאר את גידול החיידקים במבחנה ה'? נמקו.</a:t>
            </a:r>
          </a:p>
        </p:txBody>
      </p:sp>
      <p:grpSp>
        <p:nvGrpSpPr>
          <p:cNvPr id="150535" name="קבוצה 1"/>
          <p:cNvGrpSpPr>
            <a:grpSpLocks/>
          </p:cNvGrpSpPr>
          <p:nvPr/>
        </p:nvGrpSpPr>
        <p:grpSpPr bwMode="auto">
          <a:xfrm>
            <a:off x="930275" y="2371725"/>
            <a:ext cx="5889625" cy="3433763"/>
            <a:chOff x="930275" y="1989138"/>
            <a:chExt cx="5889625" cy="3433762"/>
          </a:xfrm>
        </p:grpSpPr>
        <p:grpSp>
          <p:nvGrpSpPr>
            <p:cNvPr id="150536" name="קבוצה 21"/>
            <p:cNvGrpSpPr>
              <a:grpSpLocks/>
            </p:cNvGrpSpPr>
            <p:nvPr/>
          </p:nvGrpSpPr>
          <p:grpSpPr bwMode="auto">
            <a:xfrm>
              <a:off x="930275" y="1989138"/>
              <a:ext cx="5889625" cy="3433762"/>
              <a:chOff x="930022" y="2348880"/>
              <a:chExt cx="5889878" cy="3434799"/>
            </a:xfrm>
          </p:grpSpPr>
          <p:cxnSp>
            <p:nvCxnSpPr>
              <p:cNvPr id="3" name="מחבר חץ ישר 2"/>
              <p:cNvCxnSpPr/>
              <p:nvPr/>
            </p:nvCxnSpPr>
            <p:spPr>
              <a:xfrm flipH="1" flipV="1">
                <a:off x="1966705" y="2348880"/>
                <a:ext cx="12701" cy="30965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a:off x="1979405" y="5423207"/>
                <a:ext cx="48404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צורה חופשית 10"/>
              <p:cNvSpPr/>
              <p:nvPr/>
            </p:nvSpPr>
            <p:spPr>
              <a:xfrm>
                <a:off x="2004806" y="3746301"/>
                <a:ext cx="4465829" cy="1645146"/>
              </a:xfrm>
              <a:custGeom>
                <a:avLst/>
                <a:gdLst>
                  <a:gd name="connsiteX0" fmla="*/ 0 w 4053840"/>
                  <a:gd name="connsiteY0" fmla="*/ 1432915 h 1534101"/>
                  <a:gd name="connsiteX1" fmla="*/ 259080 w 4053840"/>
                  <a:gd name="connsiteY1" fmla="*/ 1432915 h 1534101"/>
                  <a:gd name="connsiteX2" fmla="*/ 1173480 w 4053840"/>
                  <a:gd name="connsiteY2" fmla="*/ 381355 h 1534101"/>
                  <a:gd name="connsiteX3" fmla="*/ 1722120 w 4053840"/>
                  <a:gd name="connsiteY3" fmla="*/ 61315 h 1534101"/>
                  <a:gd name="connsiteX4" fmla="*/ 4053840 w 4053840"/>
                  <a:gd name="connsiteY4" fmla="*/ 355 h 1534101"/>
                  <a:gd name="connsiteX0" fmla="*/ 0 w 4130040"/>
                  <a:gd name="connsiteY0" fmla="*/ 1524355 h 1585140"/>
                  <a:gd name="connsiteX1" fmla="*/ 335280 w 4130040"/>
                  <a:gd name="connsiteY1" fmla="*/ 1432915 h 1585140"/>
                  <a:gd name="connsiteX2" fmla="*/ 1249680 w 4130040"/>
                  <a:gd name="connsiteY2" fmla="*/ 381355 h 1585140"/>
                  <a:gd name="connsiteX3" fmla="*/ 1798320 w 4130040"/>
                  <a:gd name="connsiteY3" fmla="*/ 61315 h 1585140"/>
                  <a:gd name="connsiteX4" fmla="*/ 4130040 w 4130040"/>
                  <a:gd name="connsiteY4" fmla="*/ 355 h 1585140"/>
                  <a:gd name="connsiteX0" fmla="*/ 0 w 4160520"/>
                  <a:gd name="connsiteY0" fmla="*/ 1615795 h 1653861"/>
                  <a:gd name="connsiteX1" fmla="*/ 365760 w 4160520"/>
                  <a:gd name="connsiteY1" fmla="*/ 1432915 h 1653861"/>
                  <a:gd name="connsiteX2" fmla="*/ 1280160 w 4160520"/>
                  <a:gd name="connsiteY2" fmla="*/ 381355 h 1653861"/>
                  <a:gd name="connsiteX3" fmla="*/ 1828800 w 4160520"/>
                  <a:gd name="connsiteY3" fmla="*/ 61315 h 1653861"/>
                  <a:gd name="connsiteX4" fmla="*/ 4160520 w 4160520"/>
                  <a:gd name="connsiteY4" fmla="*/ 355 h 1653861"/>
                  <a:gd name="connsiteX0" fmla="*/ 0 w 4160520"/>
                  <a:gd name="connsiteY0" fmla="*/ 1615795 h 1621039"/>
                  <a:gd name="connsiteX1" fmla="*/ 365760 w 4160520"/>
                  <a:gd name="connsiteY1" fmla="*/ 1432915 h 1621039"/>
                  <a:gd name="connsiteX2" fmla="*/ 1280160 w 4160520"/>
                  <a:gd name="connsiteY2" fmla="*/ 381355 h 1621039"/>
                  <a:gd name="connsiteX3" fmla="*/ 1828800 w 4160520"/>
                  <a:gd name="connsiteY3" fmla="*/ 61315 h 1621039"/>
                  <a:gd name="connsiteX4" fmla="*/ 4160520 w 4160520"/>
                  <a:gd name="connsiteY4" fmla="*/ 355 h 1621039"/>
                  <a:gd name="connsiteX0" fmla="*/ 0 w 4160520"/>
                  <a:gd name="connsiteY0" fmla="*/ 1655654 h 1660898"/>
                  <a:gd name="connsiteX1" fmla="*/ 365760 w 4160520"/>
                  <a:gd name="connsiteY1" fmla="*/ 1472774 h 1660898"/>
                  <a:gd name="connsiteX2" fmla="*/ 1280160 w 4160520"/>
                  <a:gd name="connsiteY2" fmla="*/ 421214 h 1660898"/>
                  <a:gd name="connsiteX3" fmla="*/ 2011680 w 4160520"/>
                  <a:gd name="connsiteY3" fmla="*/ 24974 h 1660898"/>
                  <a:gd name="connsiteX4" fmla="*/ 4160520 w 4160520"/>
                  <a:gd name="connsiteY4" fmla="*/ 40214 h 1660898"/>
                  <a:gd name="connsiteX0" fmla="*/ 0 w 4160520"/>
                  <a:gd name="connsiteY0" fmla="*/ 1655654 h 1660896"/>
                  <a:gd name="connsiteX1" fmla="*/ 365760 w 4160520"/>
                  <a:gd name="connsiteY1" fmla="*/ 1472774 h 1660896"/>
                  <a:gd name="connsiteX2" fmla="*/ 1554362 w 4160520"/>
                  <a:gd name="connsiteY2" fmla="*/ 421309 h 1660896"/>
                  <a:gd name="connsiteX3" fmla="*/ 2011680 w 4160520"/>
                  <a:gd name="connsiteY3" fmla="*/ 24974 h 1660896"/>
                  <a:gd name="connsiteX4" fmla="*/ 4160520 w 4160520"/>
                  <a:gd name="connsiteY4" fmla="*/ 40214 h 1660896"/>
                  <a:gd name="connsiteX0" fmla="*/ 0 w 4160520"/>
                  <a:gd name="connsiteY0" fmla="*/ 1643940 h 1649182"/>
                  <a:gd name="connsiteX1" fmla="*/ 365760 w 4160520"/>
                  <a:gd name="connsiteY1" fmla="*/ 1461060 h 1649182"/>
                  <a:gd name="connsiteX2" fmla="*/ 1554362 w 4160520"/>
                  <a:gd name="connsiteY2" fmla="*/ 409595 h 1649182"/>
                  <a:gd name="connsiteX3" fmla="*/ 2316304 w 4160520"/>
                  <a:gd name="connsiteY3" fmla="*/ 28509 h 1649182"/>
                  <a:gd name="connsiteX4" fmla="*/ 4160520 w 4160520"/>
                  <a:gd name="connsiteY4" fmla="*/ 28500 h 1649182"/>
                  <a:gd name="connsiteX0" fmla="*/ 0 w 4464980"/>
                  <a:gd name="connsiteY0" fmla="*/ 1640406 h 1645648"/>
                  <a:gd name="connsiteX1" fmla="*/ 365760 w 4464980"/>
                  <a:gd name="connsiteY1" fmla="*/ 1457526 h 1645648"/>
                  <a:gd name="connsiteX2" fmla="*/ 1554362 w 4464980"/>
                  <a:gd name="connsiteY2" fmla="*/ 406061 h 1645648"/>
                  <a:gd name="connsiteX3" fmla="*/ 2316304 w 4464980"/>
                  <a:gd name="connsiteY3" fmla="*/ 24975 h 1645648"/>
                  <a:gd name="connsiteX4" fmla="*/ 4464980 w 4464980"/>
                  <a:gd name="connsiteY4" fmla="*/ 40216 h 1645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980" h="1645648">
                    <a:moveTo>
                      <a:pt x="0" y="1640406"/>
                    </a:moveTo>
                    <a:cubicBezTo>
                      <a:pt x="77470" y="1651836"/>
                      <a:pt x="106700" y="1663250"/>
                      <a:pt x="365760" y="1457526"/>
                    </a:cubicBezTo>
                    <a:cubicBezTo>
                      <a:pt x="624820" y="1251802"/>
                      <a:pt x="1229271" y="644819"/>
                      <a:pt x="1554362" y="406061"/>
                    </a:cubicBezTo>
                    <a:cubicBezTo>
                      <a:pt x="1879453" y="167303"/>
                      <a:pt x="1836244" y="88475"/>
                      <a:pt x="2316304" y="24975"/>
                    </a:cubicBezTo>
                    <a:cubicBezTo>
                      <a:pt x="2796364" y="-38525"/>
                      <a:pt x="3539150" y="38946"/>
                      <a:pt x="4464980" y="4021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3" name="צורה חופשית 12"/>
              <p:cNvSpPr/>
              <p:nvPr/>
            </p:nvSpPr>
            <p:spPr>
              <a:xfrm>
                <a:off x="2014332" y="2782399"/>
                <a:ext cx="4588072" cy="2585230"/>
              </a:xfrm>
              <a:custGeom>
                <a:avLst/>
                <a:gdLst>
                  <a:gd name="connsiteX0" fmla="*/ 0 w 4053840"/>
                  <a:gd name="connsiteY0" fmla="*/ 1432915 h 1534101"/>
                  <a:gd name="connsiteX1" fmla="*/ 259080 w 4053840"/>
                  <a:gd name="connsiteY1" fmla="*/ 1432915 h 1534101"/>
                  <a:gd name="connsiteX2" fmla="*/ 1173480 w 4053840"/>
                  <a:gd name="connsiteY2" fmla="*/ 381355 h 1534101"/>
                  <a:gd name="connsiteX3" fmla="*/ 1722120 w 4053840"/>
                  <a:gd name="connsiteY3" fmla="*/ 61315 h 1534101"/>
                  <a:gd name="connsiteX4" fmla="*/ 4053840 w 4053840"/>
                  <a:gd name="connsiteY4" fmla="*/ 355 h 1534101"/>
                  <a:gd name="connsiteX0" fmla="*/ 0 w 4130040"/>
                  <a:gd name="connsiteY0" fmla="*/ 1524355 h 1585140"/>
                  <a:gd name="connsiteX1" fmla="*/ 335280 w 4130040"/>
                  <a:gd name="connsiteY1" fmla="*/ 1432915 h 1585140"/>
                  <a:gd name="connsiteX2" fmla="*/ 1249680 w 4130040"/>
                  <a:gd name="connsiteY2" fmla="*/ 381355 h 1585140"/>
                  <a:gd name="connsiteX3" fmla="*/ 1798320 w 4130040"/>
                  <a:gd name="connsiteY3" fmla="*/ 61315 h 1585140"/>
                  <a:gd name="connsiteX4" fmla="*/ 4130040 w 4130040"/>
                  <a:gd name="connsiteY4" fmla="*/ 355 h 1585140"/>
                  <a:gd name="connsiteX0" fmla="*/ 0 w 4160520"/>
                  <a:gd name="connsiteY0" fmla="*/ 1615795 h 1653861"/>
                  <a:gd name="connsiteX1" fmla="*/ 365760 w 4160520"/>
                  <a:gd name="connsiteY1" fmla="*/ 1432915 h 1653861"/>
                  <a:gd name="connsiteX2" fmla="*/ 1280160 w 4160520"/>
                  <a:gd name="connsiteY2" fmla="*/ 381355 h 1653861"/>
                  <a:gd name="connsiteX3" fmla="*/ 1828800 w 4160520"/>
                  <a:gd name="connsiteY3" fmla="*/ 61315 h 1653861"/>
                  <a:gd name="connsiteX4" fmla="*/ 4160520 w 4160520"/>
                  <a:gd name="connsiteY4" fmla="*/ 355 h 1653861"/>
                  <a:gd name="connsiteX0" fmla="*/ 0 w 4160520"/>
                  <a:gd name="connsiteY0" fmla="*/ 1615795 h 1621039"/>
                  <a:gd name="connsiteX1" fmla="*/ 365760 w 4160520"/>
                  <a:gd name="connsiteY1" fmla="*/ 1432915 h 1621039"/>
                  <a:gd name="connsiteX2" fmla="*/ 1280160 w 4160520"/>
                  <a:gd name="connsiteY2" fmla="*/ 381355 h 1621039"/>
                  <a:gd name="connsiteX3" fmla="*/ 1828800 w 4160520"/>
                  <a:gd name="connsiteY3" fmla="*/ 61315 h 1621039"/>
                  <a:gd name="connsiteX4" fmla="*/ 4160520 w 4160520"/>
                  <a:gd name="connsiteY4" fmla="*/ 355 h 1621039"/>
                  <a:gd name="connsiteX0" fmla="*/ 0 w 4160520"/>
                  <a:gd name="connsiteY0" fmla="*/ 2380929 h 2386173"/>
                  <a:gd name="connsiteX1" fmla="*/ 365760 w 4160520"/>
                  <a:gd name="connsiteY1" fmla="*/ 2198049 h 2386173"/>
                  <a:gd name="connsiteX2" fmla="*/ 1280160 w 4160520"/>
                  <a:gd name="connsiteY2" fmla="*/ 1146489 h 2386173"/>
                  <a:gd name="connsiteX3" fmla="*/ 2545080 w 4160520"/>
                  <a:gd name="connsiteY3" fmla="*/ 3489 h 2386173"/>
                  <a:gd name="connsiteX4" fmla="*/ 4160520 w 4160520"/>
                  <a:gd name="connsiteY4" fmla="*/ 765489 h 2386173"/>
                  <a:gd name="connsiteX0" fmla="*/ 0 w 4693920"/>
                  <a:gd name="connsiteY0" fmla="*/ 2576905 h 2582149"/>
                  <a:gd name="connsiteX1" fmla="*/ 365760 w 4693920"/>
                  <a:gd name="connsiteY1" fmla="*/ 2394025 h 2582149"/>
                  <a:gd name="connsiteX2" fmla="*/ 1280160 w 4693920"/>
                  <a:gd name="connsiteY2" fmla="*/ 1342465 h 2582149"/>
                  <a:gd name="connsiteX3" fmla="*/ 2545080 w 4693920"/>
                  <a:gd name="connsiteY3" fmla="*/ 199465 h 2582149"/>
                  <a:gd name="connsiteX4" fmla="*/ 4693920 w 4693920"/>
                  <a:gd name="connsiteY4" fmla="*/ 1345 h 2582149"/>
                  <a:gd name="connsiteX0" fmla="*/ 0 w 4693920"/>
                  <a:gd name="connsiteY0" fmla="*/ 2576905 h 2582156"/>
                  <a:gd name="connsiteX1" fmla="*/ 365760 w 4693920"/>
                  <a:gd name="connsiteY1" fmla="*/ 2394025 h 2582156"/>
                  <a:gd name="connsiteX2" fmla="*/ 1554375 w 4693920"/>
                  <a:gd name="connsiteY2" fmla="*/ 1342094 h 2582156"/>
                  <a:gd name="connsiteX3" fmla="*/ 2545080 w 4693920"/>
                  <a:gd name="connsiteY3" fmla="*/ 199465 h 2582156"/>
                  <a:gd name="connsiteX4" fmla="*/ 4693920 w 4693920"/>
                  <a:gd name="connsiteY4" fmla="*/ 1345 h 2582156"/>
                  <a:gd name="connsiteX0" fmla="*/ 0 w 4693920"/>
                  <a:gd name="connsiteY0" fmla="*/ 2575583 h 2580834"/>
                  <a:gd name="connsiteX1" fmla="*/ 365760 w 4693920"/>
                  <a:gd name="connsiteY1" fmla="*/ 2392703 h 2580834"/>
                  <a:gd name="connsiteX2" fmla="*/ 1554375 w 4693920"/>
                  <a:gd name="connsiteY2" fmla="*/ 1340772 h 2580834"/>
                  <a:gd name="connsiteX3" fmla="*/ 3123988 w 4693920"/>
                  <a:gd name="connsiteY3" fmla="*/ 274267 h 2580834"/>
                  <a:gd name="connsiteX4" fmla="*/ 4693920 w 4693920"/>
                  <a:gd name="connsiteY4" fmla="*/ 23 h 2580834"/>
                  <a:gd name="connsiteX0" fmla="*/ 0 w 4693920"/>
                  <a:gd name="connsiteY0" fmla="*/ 2579019 h 2584270"/>
                  <a:gd name="connsiteX1" fmla="*/ 365760 w 4693920"/>
                  <a:gd name="connsiteY1" fmla="*/ 2396139 h 2584270"/>
                  <a:gd name="connsiteX2" fmla="*/ 1554375 w 4693920"/>
                  <a:gd name="connsiteY2" fmla="*/ 1344208 h 2584270"/>
                  <a:gd name="connsiteX3" fmla="*/ 3062821 w 4693920"/>
                  <a:gd name="connsiteY3" fmla="*/ 186212 h 2584270"/>
                  <a:gd name="connsiteX4" fmla="*/ 4693920 w 4693920"/>
                  <a:gd name="connsiteY4" fmla="*/ 3459 h 2584270"/>
                  <a:gd name="connsiteX0" fmla="*/ 0 w 4587247"/>
                  <a:gd name="connsiteY0" fmla="*/ 2578839 h 2584111"/>
                  <a:gd name="connsiteX1" fmla="*/ 259087 w 4587247"/>
                  <a:gd name="connsiteY1" fmla="*/ 2396139 h 2584111"/>
                  <a:gd name="connsiteX2" fmla="*/ 1447702 w 4587247"/>
                  <a:gd name="connsiteY2" fmla="*/ 1344208 h 2584111"/>
                  <a:gd name="connsiteX3" fmla="*/ 2956148 w 4587247"/>
                  <a:gd name="connsiteY3" fmla="*/ 186212 h 2584111"/>
                  <a:gd name="connsiteX4" fmla="*/ 4587247 w 4587247"/>
                  <a:gd name="connsiteY4" fmla="*/ 3459 h 258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247" h="2584111">
                    <a:moveTo>
                      <a:pt x="0" y="2578839"/>
                    </a:moveTo>
                    <a:cubicBezTo>
                      <a:pt x="77470" y="2590269"/>
                      <a:pt x="17803" y="2601911"/>
                      <a:pt x="259087" y="2396139"/>
                    </a:cubicBezTo>
                    <a:cubicBezTo>
                      <a:pt x="500371" y="2190367"/>
                      <a:pt x="998192" y="1712529"/>
                      <a:pt x="1447702" y="1344208"/>
                    </a:cubicBezTo>
                    <a:cubicBezTo>
                      <a:pt x="1897212" y="975887"/>
                      <a:pt x="2387188" y="409732"/>
                      <a:pt x="2956148" y="186212"/>
                    </a:cubicBezTo>
                    <a:cubicBezTo>
                      <a:pt x="3525108" y="-37308"/>
                      <a:pt x="3661417" y="2189"/>
                      <a:pt x="4587247" y="34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4" name="צורה חופשית 13"/>
              <p:cNvSpPr/>
              <p:nvPr/>
            </p:nvSpPr>
            <p:spPr>
              <a:xfrm>
                <a:off x="2174675" y="3859048"/>
                <a:ext cx="4283259" cy="1503816"/>
              </a:xfrm>
              <a:custGeom>
                <a:avLst/>
                <a:gdLst>
                  <a:gd name="connsiteX0" fmla="*/ 0 w 4053840"/>
                  <a:gd name="connsiteY0" fmla="*/ 1432915 h 1534101"/>
                  <a:gd name="connsiteX1" fmla="*/ 259080 w 4053840"/>
                  <a:gd name="connsiteY1" fmla="*/ 1432915 h 1534101"/>
                  <a:gd name="connsiteX2" fmla="*/ 1173480 w 4053840"/>
                  <a:gd name="connsiteY2" fmla="*/ 381355 h 1534101"/>
                  <a:gd name="connsiteX3" fmla="*/ 1722120 w 4053840"/>
                  <a:gd name="connsiteY3" fmla="*/ 61315 h 1534101"/>
                  <a:gd name="connsiteX4" fmla="*/ 4053840 w 4053840"/>
                  <a:gd name="connsiteY4" fmla="*/ 355 h 1534101"/>
                  <a:gd name="connsiteX0" fmla="*/ 0 w 4130040"/>
                  <a:gd name="connsiteY0" fmla="*/ 1524355 h 1585140"/>
                  <a:gd name="connsiteX1" fmla="*/ 335280 w 4130040"/>
                  <a:gd name="connsiteY1" fmla="*/ 1432915 h 1585140"/>
                  <a:gd name="connsiteX2" fmla="*/ 1249680 w 4130040"/>
                  <a:gd name="connsiteY2" fmla="*/ 381355 h 1585140"/>
                  <a:gd name="connsiteX3" fmla="*/ 1798320 w 4130040"/>
                  <a:gd name="connsiteY3" fmla="*/ 61315 h 1585140"/>
                  <a:gd name="connsiteX4" fmla="*/ 4130040 w 4130040"/>
                  <a:gd name="connsiteY4" fmla="*/ 355 h 1585140"/>
                  <a:gd name="connsiteX0" fmla="*/ 0 w 4160520"/>
                  <a:gd name="connsiteY0" fmla="*/ 1615795 h 1653861"/>
                  <a:gd name="connsiteX1" fmla="*/ 365760 w 4160520"/>
                  <a:gd name="connsiteY1" fmla="*/ 1432915 h 1653861"/>
                  <a:gd name="connsiteX2" fmla="*/ 1280160 w 4160520"/>
                  <a:gd name="connsiteY2" fmla="*/ 381355 h 1653861"/>
                  <a:gd name="connsiteX3" fmla="*/ 1828800 w 4160520"/>
                  <a:gd name="connsiteY3" fmla="*/ 61315 h 1653861"/>
                  <a:gd name="connsiteX4" fmla="*/ 4160520 w 4160520"/>
                  <a:gd name="connsiteY4" fmla="*/ 355 h 1653861"/>
                  <a:gd name="connsiteX0" fmla="*/ 0 w 4160520"/>
                  <a:gd name="connsiteY0" fmla="*/ 1615795 h 1621039"/>
                  <a:gd name="connsiteX1" fmla="*/ 365760 w 4160520"/>
                  <a:gd name="connsiteY1" fmla="*/ 1432915 h 1621039"/>
                  <a:gd name="connsiteX2" fmla="*/ 1280160 w 4160520"/>
                  <a:gd name="connsiteY2" fmla="*/ 381355 h 1621039"/>
                  <a:gd name="connsiteX3" fmla="*/ 1828800 w 4160520"/>
                  <a:gd name="connsiteY3" fmla="*/ 61315 h 1621039"/>
                  <a:gd name="connsiteX4" fmla="*/ 4160520 w 4160520"/>
                  <a:gd name="connsiteY4" fmla="*/ 355 h 1621039"/>
                  <a:gd name="connsiteX0" fmla="*/ 0 w 4160520"/>
                  <a:gd name="connsiteY0" fmla="*/ 1655654 h 1660898"/>
                  <a:gd name="connsiteX1" fmla="*/ 365760 w 4160520"/>
                  <a:gd name="connsiteY1" fmla="*/ 1472774 h 1660898"/>
                  <a:gd name="connsiteX2" fmla="*/ 1280160 w 4160520"/>
                  <a:gd name="connsiteY2" fmla="*/ 421214 h 1660898"/>
                  <a:gd name="connsiteX3" fmla="*/ 2011680 w 4160520"/>
                  <a:gd name="connsiteY3" fmla="*/ 24974 h 1660898"/>
                  <a:gd name="connsiteX4" fmla="*/ 4160520 w 4160520"/>
                  <a:gd name="connsiteY4" fmla="*/ 40214 h 1660898"/>
                  <a:gd name="connsiteX0" fmla="*/ 0 w 4160520"/>
                  <a:gd name="connsiteY0" fmla="*/ 1655654 h 1656606"/>
                  <a:gd name="connsiteX1" fmla="*/ 365760 w 4160520"/>
                  <a:gd name="connsiteY1" fmla="*/ 1472774 h 1656606"/>
                  <a:gd name="connsiteX2" fmla="*/ 1056476 w 4160520"/>
                  <a:gd name="connsiteY2" fmla="*/ 1049146 h 1656606"/>
                  <a:gd name="connsiteX3" fmla="*/ 1280160 w 4160520"/>
                  <a:gd name="connsiteY3" fmla="*/ 421214 h 1656606"/>
                  <a:gd name="connsiteX4" fmla="*/ 2011680 w 4160520"/>
                  <a:gd name="connsiteY4" fmla="*/ 24974 h 1656606"/>
                  <a:gd name="connsiteX5" fmla="*/ 4160520 w 4160520"/>
                  <a:gd name="connsiteY5" fmla="*/ 40214 h 1656606"/>
                  <a:gd name="connsiteX0" fmla="*/ 0 w 4160520"/>
                  <a:gd name="connsiteY0" fmla="*/ 1655654 h 1657321"/>
                  <a:gd name="connsiteX1" fmla="*/ 396240 w 4160520"/>
                  <a:gd name="connsiteY1" fmla="*/ 1518494 h 1657321"/>
                  <a:gd name="connsiteX2" fmla="*/ 1056476 w 4160520"/>
                  <a:gd name="connsiteY2" fmla="*/ 1049146 h 1657321"/>
                  <a:gd name="connsiteX3" fmla="*/ 1280160 w 4160520"/>
                  <a:gd name="connsiteY3" fmla="*/ 421214 h 1657321"/>
                  <a:gd name="connsiteX4" fmla="*/ 2011680 w 4160520"/>
                  <a:gd name="connsiteY4" fmla="*/ 24974 h 1657321"/>
                  <a:gd name="connsiteX5" fmla="*/ 4160520 w 4160520"/>
                  <a:gd name="connsiteY5" fmla="*/ 40214 h 1657321"/>
                  <a:gd name="connsiteX0" fmla="*/ 0 w 4160520"/>
                  <a:gd name="connsiteY0" fmla="*/ 1656769 h 1658436"/>
                  <a:gd name="connsiteX1" fmla="*/ 396240 w 4160520"/>
                  <a:gd name="connsiteY1" fmla="*/ 1519609 h 1658436"/>
                  <a:gd name="connsiteX2" fmla="*/ 1056476 w 4160520"/>
                  <a:gd name="connsiteY2" fmla="*/ 1050261 h 1658436"/>
                  <a:gd name="connsiteX3" fmla="*/ 1508760 w 4160520"/>
                  <a:gd name="connsiteY3" fmla="*/ 437569 h 1658436"/>
                  <a:gd name="connsiteX4" fmla="*/ 2011680 w 4160520"/>
                  <a:gd name="connsiteY4" fmla="*/ 26089 h 1658436"/>
                  <a:gd name="connsiteX5" fmla="*/ 4160520 w 4160520"/>
                  <a:gd name="connsiteY5" fmla="*/ 41329 h 1658436"/>
                  <a:gd name="connsiteX0" fmla="*/ 0 w 4160520"/>
                  <a:gd name="connsiteY0" fmla="*/ 1625462 h 1627129"/>
                  <a:gd name="connsiteX1" fmla="*/ 396240 w 4160520"/>
                  <a:gd name="connsiteY1" fmla="*/ 1488302 h 1627129"/>
                  <a:gd name="connsiteX2" fmla="*/ 1056476 w 4160520"/>
                  <a:gd name="connsiteY2" fmla="*/ 1018954 h 1627129"/>
                  <a:gd name="connsiteX3" fmla="*/ 1508760 w 4160520"/>
                  <a:gd name="connsiteY3" fmla="*/ 406262 h 1627129"/>
                  <a:gd name="connsiteX4" fmla="*/ 2468880 w 4160520"/>
                  <a:gd name="connsiteY4" fmla="*/ 40502 h 1627129"/>
                  <a:gd name="connsiteX5" fmla="*/ 4160520 w 4160520"/>
                  <a:gd name="connsiteY5" fmla="*/ 10022 h 1627129"/>
                  <a:gd name="connsiteX0" fmla="*/ 0 w 4160520"/>
                  <a:gd name="connsiteY0" fmla="*/ 1626446 h 1628113"/>
                  <a:gd name="connsiteX1" fmla="*/ 396240 w 4160520"/>
                  <a:gd name="connsiteY1" fmla="*/ 1489286 h 1628113"/>
                  <a:gd name="connsiteX2" fmla="*/ 1056476 w 4160520"/>
                  <a:gd name="connsiteY2" fmla="*/ 1019938 h 1628113"/>
                  <a:gd name="connsiteX3" fmla="*/ 1630680 w 4160520"/>
                  <a:gd name="connsiteY3" fmla="*/ 422486 h 1628113"/>
                  <a:gd name="connsiteX4" fmla="*/ 2468880 w 4160520"/>
                  <a:gd name="connsiteY4" fmla="*/ 41486 h 1628113"/>
                  <a:gd name="connsiteX5" fmla="*/ 4160520 w 4160520"/>
                  <a:gd name="connsiteY5" fmla="*/ 11006 h 1628113"/>
                  <a:gd name="connsiteX0" fmla="*/ 0 w 4160520"/>
                  <a:gd name="connsiteY0" fmla="*/ 1626446 h 1627537"/>
                  <a:gd name="connsiteX1" fmla="*/ 396240 w 4160520"/>
                  <a:gd name="connsiteY1" fmla="*/ 1489286 h 1627537"/>
                  <a:gd name="connsiteX2" fmla="*/ 1498436 w 4160520"/>
                  <a:gd name="connsiteY2" fmla="*/ 1218172 h 1627537"/>
                  <a:gd name="connsiteX3" fmla="*/ 1630680 w 4160520"/>
                  <a:gd name="connsiteY3" fmla="*/ 422486 h 1627537"/>
                  <a:gd name="connsiteX4" fmla="*/ 2468880 w 4160520"/>
                  <a:gd name="connsiteY4" fmla="*/ 41486 h 1627537"/>
                  <a:gd name="connsiteX5" fmla="*/ 4160520 w 4160520"/>
                  <a:gd name="connsiteY5" fmla="*/ 11006 h 1627537"/>
                  <a:gd name="connsiteX0" fmla="*/ 0 w 4160520"/>
                  <a:gd name="connsiteY0" fmla="*/ 1628624 h 1629715"/>
                  <a:gd name="connsiteX1" fmla="*/ 396240 w 4160520"/>
                  <a:gd name="connsiteY1" fmla="*/ 1491464 h 1629715"/>
                  <a:gd name="connsiteX2" fmla="*/ 1498436 w 4160520"/>
                  <a:gd name="connsiteY2" fmla="*/ 1220350 h 1629715"/>
                  <a:gd name="connsiteX3" fmla="*/ 2057400 w 4160520"/>
                  <a:gd name="connsiteY3" fmla="*/ 457703 h 1629715"/>
                  <a:gd name="connsiteX4" fmla="*/ 2468880 w 4160520"/>
                  <a:gd name="connsiteY4" fmla="*/ 43664 h 1629715"/>
                  <a:gd name="connsiteX5" fmla="*/ 4160520 w 4160520"/>
                  <a:gd name="connsiteY5" fmla="*/ 13184 h 1629715"/>
                  <a:gd name="connsiteX0" fmla="*/ 0 w 4160520"/>
                  <a:gd name="connsiteY0" fmla="*/ 1628624 h 1629715"/>
                  <a:gd name="connsiteX1" fmla="*/ 396240 w 4160520"/>
                  <a:gd name="connsiteY1" fmla="*/ 1491464 h 1629715"/>
                  <a:gd name="connsiteX2" fmla="*/ 1498436 w 4160520"/>
                  <a:gd name="connsiteY2" fmla="*/ 1220350 h 1629715"/>
                  <a:gd name="connsiteX3" fmla="*/ 2057400 w 4160520"/>
                  <a:gd name="connsiteY3" fmla="*/ 457703 h 1629715"/>
                  <a:gd name="connsiteX4" fmla="*/ 2667000 w 4160520"/>
                  <a:gd name="connsiteY4" fmla="*/ 43664 h 1629715"/>
                  <a:gd name="connsiteX5" fmla="*/ 4160520 w 4160520"/>
                  <a:gd name="connsiteY5" fmla="*/ 13184 h 1629715"/>
                  <a:gd name="connsiteX0" fmla="*/ 0 w 3962400"/>
                  <a:gd name="connsiteY0" fmla="*/ 1628625 h 1629716"/>
                  <a:gd name="connsiteX1" fmla="*/ 396240 w 3962400"/>
                  <a:gd name="connsiteY1" fmla="*/ 1491465 h 1629716"/>
                  <a:gd name="connsiteX2" fmla="*/ 1498436 w 3962400"/>
                  <a:gd name="connsiteY2" fmla="*/ 1220351 h 1629716"/>
                  <a:gd name="connsiteX3" fmla="*/ 2057400 w 3962400"/>
                  <a:gd name="connsiteY3" fmla="*/ 457704 h 1629716"/>
                  <a:gd name="connsiteX4" fmla="*/ 2667000 w 3962400"/>
                  <a:gd name="connsiteY4" fmla="*/ 43665 h 1629716"/>
                  <a:gd name="connsiteX5" fmla="*/ 3962400 w 3962400"/>
                  <a:gd name="connsiteY5" fmla="*/ 13185 h 1629716"/>
                  <a:gd name="connsiteX0" fmla="*/ 0 w 3962400"/>
                  <a:gd name="connsiteY0" fmla="*/ 1628625 h 1630292"/>
                  <a:gd name="connsiteX1" fmla="*/ 396240 w 3962400"/>
                  <a:gd name="connsiteY1" fmla="*/ 1491465 h 1630292"/>
                  <a:gd name="connsiteX2" fmla="*/ 1483196 w 3962400"/>
                  <a:gd name="connsiteY2" fmla="*/ 1022117 h 1630292"/>
                  <a:gd name="connsiteX3" fmla="*/ 2057400 w 3962400"/>
                  <a:gd name="connsiteY3" fmla="*/ 457704 h 1630292"/>
                  <a:gd name="connsiteX4" fmla="*/ 2667000 w 3962400"/>
                  <a:gd name="connsiteY4" fmla="*/ 43665 h 1630292"/>
                  <a:gd name="connsiteX5" fmla="*/ 3962400 w 3962400"/>
                  <a:gd name="connsiteY5" fmla="*/ 13185 h 1630292"/>
                  <a:gd name="connsiteX0" fmla="*/ 0 w 3962400"/>
                  <a:gd name="connsiteY0" fmla="*/ 1628625 h 1630292"/>
                  <a:gd name="connsiteX1" fmla="*/ 396240 w 3962400"/>
                  <a:gd name="connsiteY1" fmla="*/ 1491465 h 1630292"/>
                  <a:gd name="connsiteX2" fmla="*/ 1483196 w 3962400"/>
                  <a:gd name="connsiteY2" fmla="*/ 1022117 h 1630292"/>
                  <a:gd name="connsiteX3" fmla="*/ 2057400 w 3962400"/>
                  <a:gd name="connsiteY3" fmla="*/ 457704 h 1630292"/>
                  <a:gd name="connsiteX4" fmla="*/ 2667000 w 3962400"/>
                  <a:gd name="connsiteY4" fmla="*/ 43665 h 1630292"/>
                  <a:gd name="connsiteX5" fmla="*/ 3962400 w 3962400"/>
                  <a:gd name="connsiteY5" fmla="*/ 13185 h 1630292"/>
                  <a:gd name="connsiteX0" fmla="*/ 0 w 3962400"/>
                  <a:gd name="connsiteY0" fmla="*/ 1628625 h 1630292"/>
                  <a:gd name="connsiteX1" fmla="*/ 396240 w 3962400"/>
                  <a:gd name="connsiteY1" fmla="*/ 1491465 h 1630292"/>
                  <a:gd name="connsiteX2" fmla="*/ 1483196 w 3962400"/>
                  <a:gd name="connsiteY2" fmla="*/ 1022117 h 1630292"/>
                  <a:gd name="connsiteX3" fmla="*/ 2118360 w 3962400"/>
                  <a:gd name="connsiteY3" fmla="*/ 540337 h 1630292"/>
                  <a:gd name="connsiteX4" fmla="*/ 2667000 w 3962400"/>
                  <a:gd name="connsiteY4" fmla="*/ 43665 h 1630292"/>
                  <a:gd name="connsiteX5" fmla="*/ 3962400 w 3962400"/>
                  <a:gd name="connsiteY5" fmla="*/ 13185 h 1630292"/>
                  <a:gd name="connsiteX0" fmla="*/ 0 w 3962400"/>
                  <a:gd name="connsiteY0" fmla="*/ 1628625 h 1630292"/>
                  <a:gd name="connsiteX1" fmla="*/ 396240 w 3962400"/>
                  <a:gd name="connsiteY1" fmla="*/ 1491465 h 1630292"/>
                  <a:gd name="connsiteX2" fmla="*/ 1483196 w 3962400"/>
                  <a:gd name="connsiteY2" fmla="*/ 1022117 h 1630292"/>
                  <a:gd name="connsiteX3" fmla="*/ 2118360 w 3962400"/>
                  <a:gd name="connsiteY3" fmla="*/ 540337 h 1630292"/>
                  <a:gd name="connsiteX4" fmla="*/ 2880360 w 3962400"/>
                  <a:gd name="connsiteY4" fmla="*/ 43665 h 1630292"/>
                  <a:gd name="connsiteX5" fmla="*/ 3962400 w 3962400"/>
                  <a:gd name="connsiteY5" fmla="*/ 13185 h 1630292"/>
                  <a:gd name="connsiteX0" fmla="*/ 0 w 4282440"/>
                  <a:gd name="connsiteY0" fmla="*/ 1628625 h 1630292"/>
                  <a:gd name="connsiteX1" fmla="*/ 396240 w 4282440"/>
                  <a:gd name="connsiteY1" fmla="*/ 1491465 h 1630292"/>
                  <a:gd name="connsiteX2" fmla="*/ 1483196 w 4282440"/>
                  <a:gd name="connsiteY2" fmla="*/ 1022117 h 1630292"/>
                  <a:gd name="connsiteX3" fmla="*/ 2118360 w 4282440"/>
                  <a:gd name="connsiteY3" fmla="*/ 540337 h 1630292"/>
                  <a:gd name="connsiteX4" fmla="*/ 2880360 w 4282440"/>
                  <a:gd name="connsiteY4" fmla="*/ 43665 h 1630292"/>
                  <a:gd name="connsiteX5" fmla="*/ 4282440 w 4282440"/>
                  <a:gd name="connsiteY5" fmla="*/ 13185 h 163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2440" h="1630292">
                    <a:moveTo>
                      <a:pt x="0" y="1628625"/>
                    </a:moveTo>
                    <a:cubicBezTo>
                      <a:pt x="77470" y="1640055"/>
                      <a:pt x="149041" y="1592550"/>
                      <a:pt x="396240" y="1491465"/>
                    </a:cubicBezTo>
                    <a:cubicBezTo>
                      <a:pt x="643439" y="1390380"/>
                      <a:pt x="1330796" y="1197377"/>
                      <a:pt x="1483196" y="1022117"/>
                    </a:cubicBezTo>
                    <a:cubicBezTo>
                      <a:pt x="1696556" y="846857"/>
                      <a:pt x="1885500" y="703412"/>
                      <a:pt x="2118360" y="540337"/>
                    </a:cubicBezTo>
                    <a:cubicBezTo>
                      <a:pt x="2351220" y="377262"/>
                      <a:pt x="2562860" y="117752"/>
                      <a:pt x="2880360" y="43665"/>
                    </a:cubicBezTo>
                    <a:cubicBezTo>
                      <a:pt x="3197860" y="-30422"/>
                      <a:pt x="3356610" y="11915"/>
                      <a:pt x="4282440" y="13185"/>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5" name="צורה חופשית 4"/>
              <p:cNvSpPr/>
              <p:nvPr/>
            </p:nvSpPr>
            <p:spPr>
              <a:xfrm>
                <a:off x="2027032" y="3684371"/>
                <a:ext cx="4465829" cy="1665789"/>
              </a:xfrm>
              <a:custGeom>
                <a:avLst/>
                <a:gdLst>
                  <a:gd name="connsiteX0" fmla="*/ 0 w 4099560"/>
                  <a:gd name="connsiteY0" fmla="*/ 1604010 h 1604010"/>
                  <a:gd name="connsiteX1" fmla="*/ 365760 w 4099560"/>
                  <a:gd name="connsiteY1" fmla="*/ 1146810 h 1604010"/>
                  <a:gd name="connsiteX2" fmla="*/ 594360 w 4099560"/>
                  <a:gd name="connsiteY2" fmla="*/ 765810 h 1604010"/>
                  <a:gd name="connsiteX3" fmla="*/ 1066800 w 4099560"/>
                  <a:gd name="connsiteY3" fmla="*/ 186690 h 1604010"/>
                  <a:gd name="connsiteX4" fmla="*/ 1859280 w 4099560"/>
                  <a:gd name="connsiteY4" fmla="*/ 19050 h 1604010"/>
                  <a:gd name="connsiteX5" fmla="*/ 2712720 w 4099560"/>
                  <a:gd name="connsiteY5" fmla="*/ 3810 h 1604010"/>
                  <a:gd name="connsiteX6" fmla="*/ 4099560 w 4099560"/>
                  <a:gd name="connsiteY6" fmla="*/ 19050 h 1604010"/>
                  <a:gd name="connsiteX0" fmla="*/ 0 w 4511040"/>
                  <a:gd name="connsiteY0" fmla="*/ 1604010 h 1604010"/>
                  <a:gd name="connsiteX1" fmla="*/ 365760 w 4511040"/>
                  <a:gd name="connsiteY1" fmla="*/ 1146810 h 1604010"/>
                  <a:gd name="connsiteX2" fmla="*/ 594360 w 4511040"/>
                  <a:gd name="connsiteY2" fmla="*/ 765810 h 1604010"/>
                  <a:gd name="connsiteX3" fmla="*/ 1066800 w 4511040"/>
                  <a:gd name="connsiteY3" fmla="*/ 186690 h 1604010"/>
                  <a:gd name="connsiteX4" fmla="*/ 1859280 w 4511040"/>
                  <a:gd name="connsiteY4" fmla="*/ 19050 h 1604010"/>
                  <a:gd name="connsiteX5" fmla="*/ 2712720 w 4511040"/>
                  <a:gd name="connsiteY5" fmla="*/ 3810 h 1604010"/>
                  <a:gd name="connsiteX6" fmla="*/ 4511040 w 4511040"/>
                  <a:gd name="connsiteY6" fmla="*/ 19050 h 1604010"/>
                  <a:gd name="connsiteX0" fmla="*/ 0 w 4465326"/>
                  <a:gd name="connsiteY0" fmla="*/ 1665629 h 1665629"/>
                  <a:gd name="connsiteX1" fmla="*/ 320046 w 4465326"/>
                  <a:gd name="connsiteY1" fmla="*/ 1146810 h 1665629"/>
                  <a:gd name="connsiteX2" fmla="*/ 548646 w 4465326"/>
                  <a:gd name="connsiteY2" fmla="*/ 765810 h 1665629"/>
                  <a:gd name="connsiteX3" fmla="*/ 1021086 w 4465326"/>
                  <a:gd name="connsiteY3" fmla="*/ 186690 h 1665629"/>
                  <a:gd name="connsiteX4" fmla="*/ 1813566 w 4465326"/>
                  <a:gd name="connsiteY4" fmla="*/ 19050 h 1665629"/>
                  <a:gd name="connsiteX5" fmla="*/ 2667006 w 4465326"/>
                  <a:gd name="connsiteY5" fmla="*/ 3810 h 1665629"/>
                  <a:gd name="connsiteX6" fmla="*/ 4465326 w 4465326"/>
                  <a:gd name="connsiteY6" fmla="*/ 19050 h 16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5326" h="1665629">
                    <a:moveTo>
                      <a:pt x="0" y="1665629"/>
                    </a:moveTo>
                    <a:cubicBezTo>
                      <a:pt x="133350" y="1506879"/>
                      <a:pt x="228605" y="1296780"/>
                      <a:pt x="320046" y="1146810"/>
                    </a:cubicBezTo>
                    <a:cubicBezTo>
                      <a:pt x="411487" y="996840"/>
                      <a:pt x="431806" y="925830"/>
                      <a:pt x="548646" y="765810"/>
                    </a:cubicBezTo>
                    <a:cubicBezTo>
                      <a:pt x="665486" y="605790"/>
                      <a:pt x="810266" y="311150"/>
                      <a:pt x="1021086" y="186690"/>
                    </a:cubicBezTo>
                    <a:cubicBezTo>
                      <a:pt x="1231906" y="62230"/>
                      <a:pt x="1539246" y="49530"/>
                      <a:pt x="1813566" y="19050"/>
                    </a:cubicBezTo>
                    <a:cubicBezTo>
                      <a:pt x="2087886" y="-11430"/>
                      <a:pt x="2225046" y="3810"/>
                      <a:pt x="2667006" y="3810"/>
                    </a:cubicBezTo>
                    <a:lnTo>
                      <a:pt x="4465326" y="19050"/>
                    </a:lnTo>
                  </a:path>
                </a:pathLst>
              </a:cu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7" name="צורה חופשית 6"/>
              <p:cNvSpPr/>
              <p:nvPr/>
            </p:nvSpPr>
            <p:spPr>
              <a:xfrm>
                <a:off x="1982580" y="2717291"/>
                <a:ext cx="4616648" cy="2586818"/>
              </a:xfrm>
              <a:custGeom>
                <a:avLst/>
                <a:gdLst>
                  <a:gd name="connsiteX0" fmla="*/ 0 w 4632960"/>
                  <a:gd name="connsiteY0" fmla="*/ 2463905 h 2463905"/>
                  <a:gd name="connsiteX1" fmla="*/ 426720 w 4632960"/>
                  <a:gd name="connsiteY1" fmla="*/ 1930505 h 2463905"/>
                  <a:gd name="connsiteX2" fmla="*/ 944880 w 4632960"/>
                  <a:gd name="connsiteY2" fmla="*/ 1168505 h 2463905"/>
                  <a:gd name="connsiteX3" fmla="*/ 1722120 w 4632960"/>
                  <a:gd name="connsiteY3" fmla="*/ 513185 h 2463905"/>
                  <a:gd name="connsiteX4" fmla="*/ 2545080 w 4632960"/>
                  <a:gd name="connsiteY4" fmla="*/ 116945 h 2463905"/>
                  <a:gd name="connsiteX5" fmla="*/ 4069080 w 4632960"/>
                  <a:gd name="connsiteY5" fmla="*/ 10265 h 2463905"/>
                  <a:gd name="connsiteX6" fmla="*/ 4632960 w 4632960"/>
                  <a:gd name="connsiteY6" fmla="*/ 10265 h 2463905"/>
                  <a:gd name="connsiteX0" fmla="*/ 0 w 4617718"/>
                  <a:gd name="connsiteY0" fmla="*/ 2585935 h 2585935"/>
                  <a:gd name="connsiteX1" fmla="*/ 411478 w 4617718"/>
                  <a:gd name="connsiteY1" fmla="*/ 1930505 h 2585935"/>
                  <a:gd name="connsiteX2" fmla="*/ 929638 w 4617718"/>
                  <a:gd name="connsiteY2" fmla="*/ 1168505 h 2585935"/>
                  <a:gd name="connsiteX3" fmla="*/ 1706878 w 4617718"/>
                  <a:gd name="connsiteY3" fmla="*/ 513185 h 2585935"/>
                  <a:gd name="connsiteX4" fmla="*/ 2529838 w 4617718"/>
                  <a:gd name="connsiteY4" fmla="*/ 116945 h 2585935"/>
                  <a:gd name="connsiteX5" fmla="*/ 4053838 w 4617718"/>
                  <a:gd name="connsiteY5" fmla="*/ 10265 h 2585935"/>
                  <a:gd name="connsiteX6" fmla="*/ 4617718 w 4617718"/>
                  <a:gd name="connsiteY6" fmla="*/ 10265 h 258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7718" h="2585935">
                    <a:moveTo>
                      <a:pt x="0" y="2585935"/>
                    </a:moveTo>
                    <a:cubicBezTo>
                      <a:pt x="134620" y="2427185"/>
                      <a:pt x="256538" y="2166743"/>
                      <a:pt x="411478" y="1930505"/>
                    </a:cubicBezTo>
                    <a:cubicBezTo>
                      <a:pt x="566418" y="1694267"/>
                      <a:pt x="713738" y="1404725"/>
                      <a:pt x="929638" y="1168505"/>
                    </a:cubicBezTo>
                    <a:cubicBezTo>
                      <a:pt x="1145538" y="932285"/>
                      <a:pt x="1440178" y="688445"/>
                      <a:pt x="1706878" y="513185"/>
                    </a:cubicBezTo>
                    <a:cubicBezTo>
                      <a:pt x="1973578" y="337925"/>
                      <a:pt x="2138678" y="200765"/>
                      <a:pt x="2529838" y="116945"/>
                    </a:cubicBezTo>
                    <a:cubicBezTo>
                      <a:pt x="2920998" y="33125"/>
                      <a:pt x="3705858" y="28045"/>
                      <a:pt x="4053838" y="10265"/>
                    </a:cubicBezTo>
                    <a:cubicBezTo>
                      <a:pt x="4401818" y="-7515"/>
                      <a:pt x="4509768" y="1375"/>
                      <a:pt x="4617718" y="1026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50546" name="מלבן 9"/>
              <p:cNvSpPr>
                <a:spLocks noChangeArrowheads="1"/>
              </p:cNvSpPr>
              <p:nvPr/>
            </p:nvSpPr>
            <p:spPr bwMode="auto">
              <a:xfrm>
                <a:off x="4586427" y="4149080"/>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FF6600"/>
                    </a:solidFill>
                  </a:rPr>
                  <a:t>3</a:t>
                </a:r>
              </a:p>
            </p:txBody>
          </p:sp>
          <p:sp>
            <p:nvSpPr>
              <p:cNvPr id="150547" name="מלבן 15"/>
              <p:cNvSpPr>
                <a:spLocks noChangeArrowheads="1"/>
              </p:cNvSpPr>
              <p:nvPr/>
            </p:nvSpPr>
            <p:spPr bwMode="auto">
              <a:xfrm>
                <a:off x="3956815" y="3859213"/>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B050"/>
                    </a:solidFill>
                  </a:rPr>
                  <a:t>1</a:t>
                </a:r>
              </a:p>
            </p:txBody>
          </p:sp>
          <p:sp>
            <p:nvSpPr>
              <p:cNvPr id="150548" name="מלבן 16"/>
              <p:cNvSpPr>
                <a:spLocks noChangeArrowheads="1"/>
              </p:cNvSpPr>
              <p:nvPr/>
            </p:nvSpPr>
            <p:spPr bwMode="auto">
              <a:xfrm>
                <a:off x="4738827" y="3086100"/>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B0F0"/>
                    </a:solidFill>
                  </a:rPr>
                  <a:t>5</a:t>
                </a:r>
              </a:p>
            </p:txBody>
          </p:sp>
          <p:sp>
            <p:nvSpPr>
              <p:cNvPr id="150549" name="מלבן 17"/>
              <p:cNvSpPr>
                <a:spLocks noChangeArrowheads="1"/>
              </p:cNvSpPr>
              <p:nvPr/>
            </p:nvSpPr>
            <p:spPr bwMode="auto">
              <a:xfrm>
                <a:off x="2987824" y="3810526"/>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FD30FF"/>
                    </a:solidFill>
                  </a:rPr>
                  <a:t>2</a:t>
                </a:r>
              </a:p>
            </p:txBody>
          </p:sp>
          <p:sp>
            <p:nvSpPr>
              <p:cNvPr id="150550" name="מלבן 18"/>
              <p:cNvSpPr>
                <a:spLocks noChangeArrowheads="1"/>
              </p:cNvSpPr>
              <p:nvPr/>
            </p:nvSpPr>
            <p:spPr bwMode="auto">
              <a:xfrm>
                <a:off x="4078903" y="2514184"/>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FF0000"/>
                    </a:solidFill>
                  </a:rPr>
                  <a:t>6</a:t>
                </a:r>
              </a:p>
            </p:txBody>
          </p:sp>
          <p:sp>
            <p:nvSpPr>
              <p:cNvPr id="150551" name="מלבן 14"/>
              <p:cNvSpPr>
                <a:spLocks noChangeArrowheads="1"/>
              </p:cNvSpPr>
              <p:nvPr/>
            </p:nvSpPr>
            <p:spPr bwMode="auto">
              <a:xfrm>
                <a:off x="6158110" y="5445125"/>
                <a:ext cx="4555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זמן</a:t>
                </a:r>
                <a:endParaRPr lang="he-IL" sz="1600" b="1">
                  <a:solidFill>
                    <a:srgbClr val="000000"/>
                  </a:solidFill>
                </a:endParaRPr>
              </a:p>
            </p:txBody>
          </p:sp>
          <p:sp>
            <p:nvSpPr>
              <p:cNvPr id="150552" name="מלבן 20"/>
              <p:cNvSpPr>
                <a:spLocks noChangeArrowheads="1"/>
              </p:cNvSpPr>
              <p:nvPr/>
            </p:nvSpPr>
            <p:spPr bwMode="auto">
              <a:xfrm>
                <a:off x="930022" y="3015982"/>
                <a:ext cx="9781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לוג מספר</a:t>
                </a:r>
              </a:p>
              <a:p>
                <a:r>
                  <a:rPr lang="he-IL" sz="1600" b="1">
                    <a:solidFill>
                      <a:srgbClr val="1F497D"/>
                    </a:solidFill>
                  </a:rPr>
                  <a:t>חיידקים</a:t>
                </a:r>
                <a:endParaRPr lang="he-IL" sz="1600" b="1">
                  <a:solidFill>
                    <a:srgbClr val="000000"/>
                  </a:solidFill>
                </a:endParaRPr>
              </a:p>
            </p:txBody>
          </p:sp>
        </p:grpSp>
        <p:sp>
          <p:nvSpPr>
            <p:cNvPr id="150537" name="מלבן 21"/>
            <p:cNvSpPr>
              <a:spLocks noChangeArrowheads="1"/>
            </p:cNvSpPr>
            <p:nvPr/>
          </p:nvSpPr>
          <p:spPr bwMode="auto">
            <a:xfrm>
              <a:off x="5056971" y="4589046"/>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CC66FF"/>
                  </a:solidFill>
                </a:rPr>
                <a:t>4</a:t>
              </a:r>
            </a:p>
          </p:txBody>
        </p:sp>
        <p:cxnSp>
          <p:nvCxnSpPr>
            <p:cNvPr id="23" name="מחבר ישר 22"/>
            <p:cNvCxnSpPr/>
            <p:nvPr/>
          </p:nvCxnSpPr>
          <p:spPr>
            <a:xfrm flipV="1">
              <a:off x="2224088" y="4989512"/>
              <a:ext cx="4233862" cy="17463"/>
            </a:xfrm>
            <a:prstGeom prst="line">
              <a:avLst/>
            </a:prstGeom>
            <a:ln w="25400">
              <a:solidFill>
                <a:srgbClr val="CC66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476250"/>
            <a:ext cx="8183563" cy="6461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4:</a:t>
            </a:r>
            <a:r>
              <a:rPr lang="he-IL" dirty="0" smtClean="0">
                <a:solidFill>
                  <a:srgbClr val="000000"/>
                </a:solidFill>
                <a:latin typeface="Times New Roman" pitchFamily="18" charset="0"/>
                <a:cs typeface="Times New Roman" pitchFamily="18" charset="0"/>
              </a:rPr>
              <a:t> </a:t>
            </a:r>
          </a:p>
          <a:p>
            <a:pPr eaLnBrk="1" hangingPunct="1">
              <a:defRPr/>
            </a:pPr>
            <a:endParaRPr lang="he-IL" dirty="0">
              <a:solidFill>
                <a:srgbClr val="FF6600"/>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86C6B0-CF1E-4331-B82D-1247C29AA262}" type="slidenum">
              <a:rPr lang="he-IL" sz="1100" smtClean="0">
                <a:solidFill>
                  <a:prstClr val="white">
                    <a:lumMod val="75000"/>
                  </a:prstClr>
                </a:solidFill>
              </a:rPr>
              <a:pPr fontAlgn="base">
                <a:spcBef>
                  <a:spcPct val="0"/>
                </a:spcBef>
                <a:spcAft>
                  <a:spcPct val="0"/>
                </a:spcAft>
                <a:defRPr/>
              </a:pPr>
              <a:t>31</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 8 ב': המונח "הגורם המגביל"</a:t>
            </a:r>
            <a:endParaRPr lang="he-IL" sz="1800" b="1" dirty="0" smtClean="0">
              <a:solidFill>
                <a:schemeClr val="accent6">
                  <a:lumMod val="50000"/>
                  <a:lumOff val="50000"/>
                </a:schemeClr>
              </a:solidFill>
            </a:endParaRPr>
          </a:p>
        </p:txBody>
      </p:sp>
      <p:sp>
        <p:nvSpPr>
          <p:cNvPr id="22" name="Rectangle 12"/>
          <p:cNvSpPr/>
          <p:nvPr/>
        </p:nvSpPr>
        <p:spPr>
          <a:xfrm>
            <a:off x="485775" y="4149725"/>
            <a:ext cx="8072438" cy="23749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ב. עקום 5. </a:t>
            </a:r>
            <a:r>
              <a:rPr lang="he-IL" dirty="0">
                <a:solidFill>
                  <a:schemeClr val="tx1"/>
                </a:solidFill>
              </a:rPr>
              <a:t>הוספת מזון לא תשנה את קצב הגידול בשלב הגידול המעריכי, מכיוון שבשלב זה יש מזון בשפע, והגורם המגביל הוא כמות החמצן (כפי שאפשר לראות בהשוואה לגרף 2).</a:t>
            </a:r>
          </a:p>
          <a:p>
            <a:pPr>
              <a:lnSpc>
                <a:spcPct val="120000"/>
              </a:lnSpc>
              <a:defRPr/>
            </a:pPr>
            <a:r>
              <a:rPr lang="he-IL" dirty="0">
                <a:solidFill>
                  <a:schemeClr val="tx1"/>
                </a:solidFill>
              </a:rPr>
              <a:t>כמות המזון היא גורם מגביל בסוף שלב הגידול המעריכי, כאשר כמות המזון מידלדלת, ובעקבות זאת חל המעבר לשלב העמידה. תוספת מזון תגרום להארכת שלב הגידול המעריכי, כמו שאפשר לראות בגרף 5.  </a:t>
            </a:r>
          </a:p>
        </p:txBody>
      </p:sp>
      <p:grpSp>
        <p:nvGrpSpPr>
          <p:cNvPr id="151559" name="קבוצה 32"/>
          <p:cNvGrpSpPr>
            <a:grpSpLocks/>
          </p:cNvGrpSpPr>
          <p:nvPr/>
        </p:nvGrpSpPr>
        <p:grpSpPr bwMode="auto">
          <a:xfrm>
            <a:off x="1512888" y="1701800"/>
            <a:ext cx="5602287" cy="2205038"/>
            <a:chOff x="930275" y="1989138"/>
            <a:chExt cx="6345180" cy="3210875"/>
          </a:xfrm>
        </p:grpSpPr>
        <p:grpSp>
          <p:nvGrpSpPr>
            <p:cNvPr id="151561" name="קבוצה 21"/>
            <p:cNvGrpSpPr>
              <a:grpSpLocks/>
            </p:cNvGrpSpPr>
            <p:nvPr/>
          </p:nvGrpSpPr>
          <p:grpSpPr bwMode="auto">
            <a:xfrm>
              <a:off x="930275" y="1989138"/>
              <a:ext cx="6345180" cy="3210875"/>
              <a:chOff x="930022" y="2348880"/>
              <a:chExt cx="6345453" cy="3211845"/>
            </a:xfrm>
          </p:grpSpPr>
          <p:cxnSp>
            <p:nvCxnSpPr>
              <p:cNvPr id="37" name="מחבר חץ ישר 36"/>
              <p:cNvCxnSpPr/>
              <p:nvPr/>
            </p:nvCxnSpPr>
            <p:spPr>
              <a:xfrm flipH="1" flipV="1">
                <a:off x="1967518" y="2348880"/>
                <a:ext cx="12587" cy="30962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מחבר חץ ישר 37"/>
              <p:cNvCxnSpPr/>
              <p:nvPr/>
            </p:nvCxnSpPr>
            <p:spPr>
              <a:xfrm>
                <a:off x="1980106" y="5424296"/>
                <a:ext cx="48404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צורה חופשית 38"/>
              <p:cNvSpPr/>
              <p:nvPr/>
            </p:nvSpPr>
            <p:spPr>
              <a:xfrm>
                <a:off x="2005279" y="3745535"/>
                <a:ext cx="4464653" cy="1646388"/>
              </a:xfrm>
              <a:custGeom>
                <a:avLst/>
                <a:gdLst>
                  <a:gd name="connsiteX0" fmla="*/ 0 w 4053840"/>
                  <a:gd name="connsiteY0" fmla="*/ 1432915 h 1534101"/>
                  <a:gd name="connsiteX1" fmla="*/ 259080 w 4053840"/>
                  <a:gd name="connsiteY1" fmla="*/ 1432915 h 1534101"/>
                  <a:gd name="connsiteX2" fmla="*/ 1173480 w 4053840"/>
                  <a:gd name="connsiteY2" fmla="*/ 381355 h 1534101"/>
                  <a:gd name="connsiteX3" fmla="*/ 1722120 w 4053840"/>
                  <a:gd name="connsiteY3" fmla="*/ 61315 h 1534101"/>
                  <a:gd name="connsiteX4" fmla="*/ 4053840 w 4053840"/>
                  <a:gd name="connsiteY4" fmla="*/ 355 h 1534101"/>
                  <a:gd name="connsiteX0" fmla="*/ 0 w 4130040"/>
                  <a:gd name="connsiteY0" fmla="*/ 1524355 h 1585140"/>
                  <a:gd name="connsiteX1" fmla="*/ 335280 w 4130040"/>
                  <a:gd name="connsiteY1" fmla="*/ 1432915 h 1585140"/>
                  <a:gd name="connsiteX2" fmla="*/ 1249680 w 4130040"/>
                  <a:gd name="connsiteY2" fmla="*/ 381355 h 1585140"/>
                  <a:gd name="connsiteX3" fmla="*/ 1798320 w 4130040"/>
                  <a:gd name="connsiteY3" fmla="*/ 61315 h 1585140"/>
                  <a:gd name="connsiteX4" fmla="*/ 4130040 w 4130040"/>
                  <a:gd name="connsiteY4" fmla="*/ 355 h 1585140"/>
                  <a:gd name="connsiteX0" fmla="*/ 0 w 4160520"/>
                  <a:gd name="connsiteY0" fmla="*/ 1615795 h 1653861"/>
                  <a:gd name="connsiteX1" fmla="*/ 365760 w 4160520"/>
                  <a:gd name="connsiteY1" fmla="*/ 1432915 h 1653861"/>
                  <a:gd name="connsiteX2" fmla="*/ 1280160 w 4160520"/>
                  <a:gd name="connsiteY2" fmla="*/ 381355 h 1653861"/>
                  <a:gd name="connsiteX3" fmla="*/ 1828800 w 4160520"/>
                  <a:gd name="connsiteY3" fmla="*/ 61315 h 1653861"/>
                  <a:gd name="connsiteX4" fmla="*/ 4160520 w 4160520"/>
                  <a:gd name="connsiteY4" fmla="*/ 355 h 1653861"/>
                  <a:gd name="connsiteX0" fmla="*/ 0 w 4160520"/>
                  <a:gd name="connsiteY0" fmla="*/ 1615795 h 1621039"/>
                  <a:gd name="connsiteX1" fmla="*/ 365760 w 4160520"/>
                  <a:gd name="connsiteY1" fmla="*/ 1432915 h 1621039"/>
                  <a:gd name="connsiteX2" fmla="*/ 1280160 w 4160520"/>
                  <a:gd name="connsiteY2" fmla="*/ 381355 h 1621039"/>
                  <a:gd name="connsiteX3" fmla="*/ 1828800 w 4160520"/>
                  <a:gd name="connsiteY3" fmla="*/ 61315 h 1621039"/>
                  <a:gd name="connsiteX4" fmla="*/ 4160520 w 4160520"/>
                  <a:gd name="connsiteY4" fmla="*/ 355 h 1621039"/>
                  <a:gd name="connsiteX0" fmla="*/ 0 w 4160520"/>
                  <a:gd name="connsiteY0" fmla="*/ 1655654 h 1660898"/>
                  <a:gd name="connsiteX1" fmla="*/ 365760 w 4160520"/>
                  <a:gd name="connsiteY1" fmla="*/ 1472774 h 1660898"/>
                  <a:gd name="connsiteX2" fmla="*/ 1280160 w 4160520"/>
                  <a:gd name="connsiteY2" fmla="*/ 421214 h 1660898"/>
                  <a:gd name="connsiteX3" fmla="*/ 2011680 w 4160520"/>
                  <a:gd name="connsiteY3" fmla="*/ 24974 h 1660898"/>
                  <a:gd name="connsiteX4" fmla="*/ 4160520 w 4160520"/>
                  <a:gd name="connsiteY4" fmla="*/ 40214 h 1660898"/>
                  <a:gd name="connsiteX0" fmla="*/ 0 w 4160520"/>
                  <a:gd name="connsiteY0" fmla="*/ 1655654 h 1660896"/>
                  <a:gd name="connsiteX1" fmla="*/ 365760 w 4160520"/>
                  <a:gd name="connsiteY1" fmla="*/ 1472774 h 1660896"/>
                  <a:gd name="connsiteX2" fmla="*/ 1554362 w 4160520"/>
                  <a:gd name="connsiteY2" fmla="*/ 421309 h 1660896"/>
                  <a:gd name="connsiteX3" fmla="*/ 2011680 w 4160520"/>
                  <a:gd name="connsiteY3" fmla="*/ 24974 h 1660896"/>
                  <a:gd name="connsiteX4" fmla="*/ 4160520 w 4160520"/>
                  <a:gd name="connsiteY4" fmla="*/ 40214 h 1660896"/>
                  <a:gd name="connsiteX0" fmla="*/ 0 w 4160520"/>
                  <a:gd name="connsiteY0" fmla="*/ 1643940 h 1649182"/>
                  <a:gd name="connsiteX1" fmla="*/ 365760 w 4160520"/>
                  <a:gd name="connsiteY1" fmla="*/ 1461060 h 1649182"/>
                  <a:gd name="connsiteX2" fmla="*/ 1554362 w 4160520"/>
                  <a:gd name="connsiteY2" fmla="*/ 409595 h 1649182"/>
                  <a:gd name="connsiteX3" fmla="*/ 2316304 w 4160520"/>
                  <a:gd name="connsiteY3" fmla="*/ 28509 h 1649182"/>
                  <a:gd name="connsiteX4" fmla="*/ 4160520 w 4160520"/>
                  <a:gd name="connsiteY4" fmla="*/ 28500 h 1649182"/>
                  <a:gd name="connsiteX0" fmla="*/ 0 w 4464980"/>
                  <a:gd name="connsiteY0" fmla="*/ 1640406 h 1645648"/>
                  <a:gd name="connsiteX1" fmla="*/ 365760 w 4464980"/>
                  <a:gd name="connsiteY1" fmla="*/ 1457526 h 1645648"/>
                  <a:gd name="connsiteX2" fmla="*/ 1554362 w 4464980"/>
                  <a:gd name="connsiteY2" fmla="*/ 406061 h 1645648"/>
                  <a:gd name="connsiteX3" fmla="*/ 2316304 w 4464980"/>
                  <a:gd name="connsiteY3" fmla="*/ 24975 h 1645648"/>
                  <a:gd name="connsiteX4" fmla="*/ 4464980 w 4464980"/>
                  <a:gd name="connsiteY4" fmla="*/ 40216 h 1645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980" h="1645648">
                    <a:moveTo>
                      <a:pt x="0" y="1640406"/>
                    </a:moveTo>
                    <a:cubicBezTo>
                      <a:pt x="77470" y="1651836"/>
                      <a:pt x="106700" y="1663250"/>
                      <a:pt x="365760" y="1457526"/>
                    </a:cubicBezTo>
                    <a:cubicBezTo>
                      <a:pt x="624820" y="1251802"/>
                      <a:pt x="1229271" y="644819"/>
                      <a:pt x="1554362" y="406061"/>
                    </a:cubicBezTo>
                    <a:cubicBezTo>
                      <a:pt x="1879453" y="167303"/>
                      <a:pt x="1836244" y="88475"/>
                      <a:pt x="2316304" y="24975"/>
                    </a:cubicBezTo>
                    <a:cubicBezTo>
                      <a:pt x="2796364" y="-38525"/>
                      <a:pt x="3539150" y="38946"/>
                      <a:pt x="4464980" y="4021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40" name="צורה חופשית 39"/>
              <p:cNvSpPr/>
              <p:nvPr/>
            </p:nvSpPr>
            <p:spPr>
              <a:xfrm>
                <a:off x="2014269" y="2781289"/>
                <a:ext cx="4588721" cy="2585199"/>
              </a:xfrm>
              <a:custGeom>
                <a:avLst/>
                <a:gdLst>
                  <a:gd name="connsiteX0" fmla="*/ 0 w 4053840"/>
                  <a:gd name="connsiteY0" fmla="*/ 1432915 h 1534101"/>
                  <a:gd name="connsiteX1" fmla="*/ 259080 w 4053840"/>
                  <a:gd name="connsiteY1" fmla="*/ 1432915 h 1534101"/>
                  <a:gd name="connsiteX2" fmla="*/ 1173480 w 4053840"/>
                  <a:gd name="connsiteY2" fmla="*/ 381355 h 1534101"/>
                  <a:gd name="connsiteX3" fmla="*/ 1722120 w 4053840"/>
                  <a:gd name="connsiteY3" fmla="*/ 61315 h 1534101"/>
                  <a:gd name="connsiteX4" fmla="*/ 4053840 w 4053840"/>
                  <a:gd name="connsiteY4" fmla="*/ 355 h 1534101"/>
                  <a:gd name="connsiteX0" fmla="*/ 0 w 4130040"/>
                  <a:gd name="connsiteY0" fmla="*/ 1524355 h 1585140"/>
                  <a:gd name="connsiteX1" fmla="*/ 335280 w 4130040"/>
                  <a:gd name="connsiteY1" fmla="*/ 1432915 h 1585140"/>
                  <a:gd name="connsiteX2" fmla="*/ 1249680 w 4130040"/>
                  <a:gd name="connsiteY2" fmla="*/ 381355 h 1585140"/>
                  <a:gd name="connsiteX3" fmla="*/ 1798320 w 4130040"/>
                  <a:gd name="connsiteY3" fmla="*/ 61315 h 1585140"/>
                  <a:gd name="connsiteX4" fmla="*/ 4130040 w 4130040"/>
                  <a:gd name="connsiteY4" fmla="*/ 355 h 1585140"/>
                  <a:gd name="connsiteX0" fmla="*/ 0 w 4160520"/>
                  <a:gd name="connsiteY0" fmla="*/ 1615795 h 1653861"/>
                  <a:gd name="connsiteX1" fmla="*/ 365760 w 4160520"/>
                  <a:gd name="connsiteY1" fmla="*/ 1432915 h 1653861"/>
                  <a:gd name="connsiteX2" fmla="*/ 1280160 w 4160520"/>
                  <a:gd name="connsiteY2" fmla="*/ 381355 h 1653861"/>
                  <a:gd name="connsiteX3" fmla="*/ 1828800 w 4160520"/>
                  <a:gd name="connsiteY3" fmla="*/ 61315 h 1653861"/>
                  <a:gd name="connsiteX4" fmla="*/ 4160520 w 4160520"/>
                  <a:gd name="connsiteY4" fmla="*/ 355 h 1653861"/>
                  <a:gd name="connsiteX0" fmla="*/ 0 w 4160520"/>
                  <a:gd name="connsiteY0" fmla="*/ 1615795 h 1621039"/>
                  <a:gd name="connsiteX1" fmla="*/ 365760 w 4160520"/>
                  <a:gd name="connsiteY1" fmla="*/ 1432915 h 1621039"/>
                  <a:gd name="connsiteX2" fmla="*/ 1280160 w 4160520"/>
                  <a:gd name="connsiteY2" fmla="*/ 381355 h 1621039"/>
                  <a:gd name="connsiteX3" fmla="*/ 1828800 w 4160520"/>
                  <a:gd name="connsiteY3" fmla="*/ 61315 h 1621039"/>
                  <a:gd name="connsiteX4" fmla="*/ 4160520 w 4160520"/>
                  <a:gd name="connsiteY4" fmla="*/ 355 h 1621039"/>
                  <a:gd name="connsiteX0" fmla="*/ 0 w 4160520"/>
                  <a:gd name="connsiteY0" fmla="*/ 2380929 h 2386173"/>
                  <a:gd name="connsiteX1" fmla="*/ 365760 w 4160520"/>
                  <a:gd name="connsiteY1" fmla="*/ 2198049 h 2386173"/>
                  <a:gd name="connsiteX2" fmla="*/ 1280160 w 4160520"/>
                  <a:gd name="connsiteY2" fmla="*/ 1146489 h 2386173"/>
                  <a:gd name="connsiteX3" fmla="*/ 2545080 w 4160520"/>
                  <a:gd name="connsiteY3" fmla="*/ 3489 h 2386173"/>
                  <a:gd name="connsiteX4" fmla="*/ 4160520 w 4160520"/>
                  <a:gd name="connsiteY4" fmla="*/ 765489 h 2386173"/>
                  <a:gd name="connsiteX0" fmla="*/ 0 w 4693920"/>
                  <a:gd name="connsiteY0" fmla="*/ 2576905 h 2582149"/>
                  <a:gd name="connsiteX1" fmla="*/ 365760 w 4693920"/>
                  <a:gd name="connsiteY1" fmla="*/ 2394025 h 2582149"/>
                  <a:gd name="connsiteX2" fmla="*/ 1280160 w 4693920"/>
                  <a:gd name="connsiteY2" fmla="*/ 1342465 h 2582149"/>
                  <a:gd name="connsiteX3" fmla="*/ 2545080 w 4693920"/>
                  <a:gd name="connsiteY3" fmla="*/ 199465 h 2582149"/>
                  <a:gd name="connsiteX4" fmla="*/ 4693920 w 4693920"/>
                  <a:gd name="connsiteY4" fmla="*/ 1345 h 2582149"/>
                  <a:gd name="connsiteX0" fmla="*/ 0 w 4693920"/>
                  <a:gd name="connsiteY0" fmla="*/ 2576905 h 2582156"/>
                  <a:gd name="connsiteX1" fmla="*/ 365760 w 4693920"/>
                  <a:gd name="connsiteY1" fmla="*/ 2394025 h 2582156"/>
                  <a:gd name="connsiteX2" fmla="*/ 1554375 w 4693920"/>
                  <a:gd name="connsiteY2" fmla="*/ 1342094 h 2582156"/>
                  <a:gd name="connsiteX3" fmla="*/ 2545080 w 4693920"/>
                  <a:gd name="connsiteY3" fmla="*/ 199465 h 2582156"/>
                  <a:gd name="connsiteX4" fmla="*/ 4693920 w 4693920"/>
                  <a:gd name="connsiteY4" fmla="*/ 1345 h 2582156"/>
                  <a:gd name="connsiteX0" fmla="*/ 0 w 4693920"/>
                  <a:gd name="connsiteY0" fmla="*/ 2575583 h 2580834"/>
                  <a:gd name="connsiteX1" fmla="*/ 365760 w 4693920"/>
                  <a:gd name="connsiteY1" fmla="*/ 2392703 h 2580834"/>
                  <a:gd name="connsiteX2" fmla="*/ 1554375 w 4693920"/>
                  <a:gd name="connsiteY2" fmla="*/ 1340772 h 2580834"/>
                  <a:gd name="connsiteX3" fmla="*/ 3123988 w 4693920"/>
                  <a:gd name="connsiteY3" fmla="*/ 274267 h 2580834"/>
                  <a:gd name="connsiteX4" fmla="*/ 4693920 w 4693920"/>
                  <a:gd name="connsiteY4" fmla="*/ 23 h 2580834"/>
                  <a:gd name="connsiteX0" fmla="*/ 0 w 4693920"/>
                  <a:gd name="connsiteY0" fmla="*/ 2579019 h 2584270"/>
                  <a:gd name="connsiteX1" fmla="*/ 365760 w 4693920"/>
                  <a:gd name="connsiteY1" fmla="*/ 2396139 h 2584270"/>
                  <a:gd name="connsiteX2" fmla="*/ 1554375 w 4693920"/>
                  <a:gd name="connsiteY2" fmla="*/ 1344208 h 2584270"/>
                  <a:gd name="connsiteX3" fmla="*/ 3062821 w 4693920"/>
                  <a:gd name="connsiteY3" fmla="*/ 186212 h 2584270"/>
                  <a:gd name="connsiteX4" fmla="*/ 4693920 w 4693920"/>
                  <a:gd name="connsiteY4" fmla="*/ 3459 h 2584270"/>
                  <a:gd name="connsiteX0" fmla="*/ 0 w 4587247"/>
                  <a:gd name="connsiteY0" fmla="*/ 2578839 h 2584111"/>
                  <a:gd name="connsiteX1" fmla="*/ 259087 w 4587247"/>
                  <a:gd name="connsiteY1" fmla="*/ 2396139 h 2584111"/>
                  <a:gd name="connsiteX2" fmla="*/ 1447702 w 4587247"/>
                  <a:gd name="connsiteY2" fmla="*/ 1344208 h 2584111"/>
                  <a:gd name="connsiteX3" fmla="*/ 2956148 w 4587247"/>
                  <a:gd name="connsiteY3" fmla="*/ 186212 h 2584111"/>
                  <a:gd name="connsiteX4" fmla="*/ 4587247 w 4587247"/>
                  <a:gd name="connsiteY4" fmla="*/ 3459 h 258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247" h="2584111">
                    <a:moveTo>
                      <a:pt x="0" y="2578839"/>
                    </a:moveTo>
                    <a:cubicBezTo>
                      <a:pt x="77470" y="2590269"/>
                      <a:pt x="17803" y="2601911"/>
                      <a:pt x="259087" y="2396139"/>
                    </a:cubicBezTo>
                    <a:cubicBezTo>
                      <a:pt x="500371" y="2190367"/>
                      <a:pt x="998192" y="1712529"/>
                      <a:pt x="1447702" y="1344208"/>
                    </a:cubicBezTo>
                    <a:cubicBezTo>
                      <a:pt x="1897212" y="975887"/>
                      <a:pt x="2387188" y="409732"/>
                      <a:pt x="2956148" y="186212"/>
                    </a:cubicBezTo>
                    <a:cubicBezTo>
                      <a:pt x="3525108" y="-37308"/>
                      <a:pt x="3661417" y="2189"/>
                      <a:pt x="4587247" y="34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41" name="צורה חופשית 40"/>
              <p:cNvSpPr/>
              <p:nvPr/>
            </p:nvSpPr>
            <p:spPr>
              <a:xfrm>
                <a:off x="2174299" y="3858841"/>
                <a:ext cx="4283046" cy="1503023"/>
              </a:xfrm>
              <a:custGeom>
                <a:avLst/>
                <a:gdLst>
                  <a:gd name="connsiteX0" fmla="*/ 0 w 4053840"/>
                  <a:gd name="connsiteY0" fmla="*/ 1432915 h 1534101"/>
                  <a:gd name="connsiteX1" fmla="*/ 259080 w 4053840"/>
                  <a:gd name="connsiteY1" fmla="*/ 1432915 h 1534101"/>
                  <a:gd name="connsiteX2" fmla="*/ 1173480 w 4053840"/>
                  <a:gd name="connsiteY2" fmla="*/ 381355 h 1534101"/>
                  <a:gd name="connsiteX3" fmla="*/ 1722120 w 4053840"/>
                  <a:gd name="connsiteY3" fmla="*/ 61315 h 1534101"/>
                  <a:gd name="connsiteX4" fmla="*/ 4053840 w 4053840"/>
                  <a:gd name="connsiteY4" fmla="*/ 355 h 1534101"/>
                  <a:gd name="connsiteX0" fmla="*/ 0 w 4130040"/>
                  <a:gd name="connsiteY0" fmla="*/ 1524355 h 1585140"/>
                  <a:gd name="connsiteX1" fmla="*/ 335280 w 4130040"/>
                  <a:gd name="connsiteY1" fmla="*/ 1432915 h 1585140"/>
                  <a:gd name="connsiteX2" fmla="*/ 1249680 w 4130040"/>
                  <a:gd name="connsiteY2" fmla="*/ 381355 h 1585140"/>
                  <a:gd name="connsiteX3" fmla="*/ 1798320 w 4130040"/>
                  <a:gd name="connsiteY3" fmla="*/ 61315 h 1585140"/>
                  <a:gd name="connsiteX4" fmla="*/ 4130040 w 4130040"/>
                  <a:gd name="connsiteY4" fmla="*/ 355 h 1585140"/>
                  <a:gd name="connsiteX0" fmla="*/ 0 w 4160520"/>
                  <a:gd name="connsiteY0" fmla="*/ 1615795 h 1653861"/>
                  <a:gd name="connsiteX1" fmla="*/ 365760 w 4160520"/>
                  <a:gd name="connsiteY1" fmla="*/ 1432915 h 1653861"/>
                  <a:gd name="connsiteX2" fmla="*/ 1280160 w 4160520"/>
                  <a:gd name="connsiteY2" fmla="*/ 381355 h 1653861"/>
                  <a:gd name="connsiteX3" fmla="*/ 1828800 w 4160520"/>
                  <a:gd name="connsiteY3" fmla="*/ 61315 h 1653861"/>
                  <a:gd name="connsiteX4" fmla="*/ 4160520 w 4160520"/>
                  <a:gd name="connsiteY4" fmla="*/ 355 h 1653861"/>
                  <a:gd name="connsiteX0" fmla="*/ 0 w 4160520"/>
                  <a:gd name="connsiteY0" fmla="*/ 1615795 h 1621039"/>
                  <a:gd name="connsiteX1" fmla="*/ 365760 w 4160520"/>
                  <a:gd name="connsiteY1" fmla="*/ 1432915 h 1621039"/>
                  <a:gd name="connsiteX2" fmla="*/ 1280160 w 4160520"/>
                  <a:gd name="connsiteY2" fmla="*/ 381355 h 1621039"/>
                  <a:gd name="connsiteX3" fmla="*/ 1828800 w 4160520"/>
                  <a:gd name="connsiteY3" fmla="*/ 61315 h 1621039"/>
                  <a:gd name="connsiteX4" fmla="*/ 4160520 w 4160520"/>
                  <a:gd name="connsiteY4" fmla="*/ 355 h 1621039"/>
                  <a:gd name="connsiteX0" fmla="*/ 0 w 4160520"/>
                  <a:gd name="connsiteY0" fmla="*/ 1655654 h 1660898"/>
                  <a:gd name="connsiteX1" fmla="*/ 365760 w 4160520"/>
                  <a:gd name="connsiteY1" fmla="*/ 1472774 h 1660898"/>
                  <a:gd name="connsiteX2" fmla="*/ 1280160 w 4160520"/>
                  <a:gd name="connsiteY2" fmla="*/ 421214 h 1660898"/>
                  <a:gd name="connsiteX3" fmla="*/ 2011680 w 4160520"/>
                  <a:gd name="connsiteY3" fmla="*/ 24974 h 1660898"/>
                  <a:gd name="connsiteX4" fmla="*/ 4160520 w 4160520"/>
                  <a:gd name="connsiteY4" fmla="*/ 40214 h 1660898"/>
                  <a:gd name="connsiteX0" fmla="*/ 0 w 4160520"/>
                  <a:gd name="connsiteY0" fmla="*/ 1655654 h 1656606"/>
                  <a:gd name="connsiteX1" fmla="*/ 365760 w 4160520"/>
                  <a:gd name="connsiteY1" fmla="*/ 1472774 h 1656606"/>
                  <a:gd name="connsiteX2" fmla="*/ 1056476 w 4160520"/>
                  <a:gd name="connsiteY2" fmla="*/ 1049146 h 1656606"/>
                  <a:gd name="connsiteX3" fmla="*/ 1280160 w 4160520"/>
                  <a:gd name="connsiteY3" fmla="*/ 421214 h 1656606"/>
                  <a:gd name="connsiteX4" fmla="*/ 2011680 w 4160520"/>
                  <a:gd name="connsiteY4" fmla="*/ 24974 h 1656606"/>
                  <a:gd name="connsiteX5" fmla="*/ 4160520 w 4160520"/>
                  <a:gd name="connsiteY5" fmla="*/ 40214 h 1656606"/>
                  <a:gd name="connsiteX0" fmla="*/ 0 w 4160520"/>
                  <a:gd name="connsiteY0" fmla="*/ 1655654 h 1657321"/>
                  <a:gd name="connsiteX1" fmla="*/ 396240 w 4160520"/>
                  <a:gd name="connsiteY1" fmla="*/ 1518494 h 1657321"/>
                  <a:gd name="connsiteX2" fmla="*/ 1056476 w 4160520"/>
                  <a:gd name="connsiteY2" fmla="*/ 1049146 h 1657321"/>
                  <a:gd name="connsiteX3" fmla="*/ 1280160 w 4160520"/>
                  <a:gd name="connsiteY3" fmla="*/ 421214 h 1657321"/>
                  <a:gd name="connsiteX4" fmla="*/ 2011680 w 4160520"/>
                  <a:gd name="connsiteY4" fmla="*/ 24974 h 1657321"/>
                  <a:gd name="connsiteX5" fmla="*/ 4160520 w 4160520"/>
                  <a:gd name="connsiteY5" fmla="*/ 40214 h 1657321"/>
                  <a:gd name="connsiteX0" fmla="*/ 0 w 4160520"/>
                  <a:gd name="connsiteY0" fmla="*/ 1656769 h 1658436"/>
                  <a:gd name="connsiteX1" fmla="*/ 396240 w 4160520"/>
                  <a:gd name="connsiteY1" fmla="*/ 1519609 h 1658436"/>
                  <a:gd name="connsiteX2" fmla="*/ 1056476 w 4160520"/>
                  <a:gd name="connsiteY2" fmla="*/ 1050261 h 1658436"/>
                  <a:gd name="connsiteX3" fmla="*/ 1508760 w 4160520"/>
                  <a:gd name="connsiteY3" fmla="*/ 437569 h 1658436"/>
                  <a:gd name="connsiteX4" fmla="*/ 2011680 w 4160520"/>
                  <a:gd name="connsiteY4" fmla="*/ 26089 h 1658436"/>
                  <a:gd name="connsiteX5" fmla="*/ 4160520 w 4160520"/>
                  <a:gd name="connsiteY5" fmla="*/ 41329 h 1658436"/>
                  <a:gd name="connsiteX0" fmla="*/ 0 w 4160520"/>
                  <a:gd name="connsiteY0" fmla="*/ 1625462 h 1627129"/>
                  <a:gd name="connsiteX1" fmla="*/ 396240 w 4160520"/>
                  <a:gd name="connsiteY1" fmla="*/ 1488302 h 1627129"/>
                  <a:gd name="connsiteX2" fmla="*/ 1056476 w 4160520"/>
                  <a:gd name="connsiteY2" fmla="*/ 1018954 h 1627129"/>
                  <a:gd name="connsiteX3" fmla="*/ 1508760 w 4160520"/>
                  <a:gd name="connsiteY3" fmla="*/ 406262 h 1627129"/>
                  <a:gd name="connsiteX4" fmla="*/ 2468880 w 4160520"/>
                  <a:gd name="connsiteY4" fmla="*/ 40502 h 1627129"/>
                  <a:gd name="connsiteX5" fmla="*/ 4160520 w 4160520"/>
                  <a:gd name="connsiteY5" fmla="*/ 10022 h 1627129"/>
                  <a:gd name="connsiteX0" fmla="*/ 0 w 4160520"/>
                  <a:gd name="connsiteY0" fmla="*/ 1626446 h 1628113"/>
                  <a:gd name="connsiteX1" fmla="*/ 396240 w 4160520"/>
                  <a:gd name="connsiteY1" fmla="*/ 1489286 h 1628113"/>
                  <a:gd name="connsiteX2" fmla="*/ 1056476 w 4160520"/>
                  <a:gd name="connsiteY2" fmla="*/ 1019938 h 1628113"/>
                  <a:gd name="connsiteX3" fmla="*/ 1630680 w 4160520"/>
                  <a:gd name="connsiteY3" fmla="*/ 422486 h 1628113"/>
                  <a:gd name="connsiteX4" fmla="*/ 2468880 w 4160520"/>
                  <a:gd name="connsiteY4" fmla="*/ 41486 h 1628113"/>
                  <a:gd name="connsiteX5" fmla="*/ 4160520 w 4160520"/>
                  <a:gd name="connsiteY5" fmla="*/ 11006 h 1628113"/>
                  <a:gd name="connsiteX0" fmla="*/ 0 w 4160520"/>
                  <a:gd name="connsiteY0" fmla="*/ 1626446 h 1627537"/>
                  <a:gd name="connsiteX1" fmla="*/ 396240 w 4160520"/>
                  <a:gd name="connsiteY1" fmla="*/ 1489286 h 1627537"/>
                  <a:gd name="connsiteX2" fmla="*/ 1498436 w 4160520"/>
                  <a:gd name="connsiteY2" fmla="*/ 1218172 h 1627537"/>
                  <a:gd name="connsiteX3" fmla="*/ 1630680 w 4160520"/>
                  <a:gd name="connsiteY3" fmla="*/ 422486 h 1627537"/>
                  <a:gd name="connsiteX4" fmla="*/ 2468880 w 4160520"/>
                  <a:gd name="connsiteY4" fmla="*/ 41486 h 1627537"/>
                  <a:gd name="connsiteX5" fmla="*/ 4160520 w 4160520"/>
                  <a:gd name="connsiteY5" fmla="*/ 11006 h 1627537"/>
                  <a:gd name="connsiteX0" fmla="*/ 0 w 4160520"/>
                  <a:gd name="connsiteY0" fmla="*/ 1628624 h 1629715"/>
                  <a:gd name="connsiteX1" fmla="*/ 396240 w 4160520"/>
                  <a:gd name="connsiteY1" fmla="*/ 1491464 h 1629715"/>
                  <a:gd name="connsiteX2" fmla="*/ 1498436 w 4160520"/>
                  <a:gd name="connsiteY2" fmla="*/ 1220350 h 1629715"/>
                  <a:gd name="connsiteX3" fmla="*/ 2057400 w 4160520"/>
                  <a:gd name="connsiteY3" fmla="*/ 457703 h 1629715"/>
                  <a:gd name="connsiteX4" fmla="*/ 2468880 w 4160520"/>
                  <a:gd name="connsiteY4" fmla="*/ 43664 h 1629715"/>
                  <a:gd name="connsiteX5" fmla="*/ 4160520 w 4160520"/>
                  <a:gd name="connsiteY5" fmla="*/ 13184 h 1629715"/>
                  <a:gd name="connsiteX0" fmla="*/ 0 w 4160520"/>
                  <a:gd name="connsiteY0" fmla="*/ 1628624 h 1629715"/>
                  <a:gd name="connsiteX1" fmla="*/ 396240 w 4160520"/>
                  <a:gd name="connsiteY1" fmla="*/ 1491464 h 1629715"/>
                  <a:gd name="connsiteX2" fmla="*/ 1498436 w 4160520"/>
                  <a:gd name="connsiteY2" fmla="*/ 1220350 h 1629715"/>
                  <a:gd name="connsiteX3" fmla="*/ 2057400 w 4160520"/>
                  <a:gd name="connsiteY3" fmla="*/ 457703 h 1629715"/>
                  <a:gd name="connsiteX4" fmla="*/ 2667000 w 4160520"/>
                  <a:gd name="connsiteY4" fmla="*/ 43664 h 1629715"/>
                  <a:gd name="connsiteX5" fmla="*/ 4160520 w 4160520"/>
                  <a:gd name="connsiteY5" fmla="*/ 13184 h 1629715"/>
                  <a:gd name="connsiteX0" fmla="*/ 0 w 3962400"/>
                  <a:gd name="connsiteY0" fmla="*/ 1628625 h 1629716"/>
                  <a:gd name="connsiteX1" fmla="*/ 396240 w 3962400"/>
                  <a:gd name="connsiteY1" fmla="*/ 1491465 h 1629716"/>
                  <a:gd name="connsiteX2" fmla="*/ 1498436 w 3962400"/>
                  <a:gd name="connsiteY2" fmla="*/ 1220351 h 1629716"/>
                  <a:gd name="connsiteX3" fmla="*/ 2057400 w 3962400"/>
                  <a:gd name="connsiteY3" fmla="*/ 457704 h 1629716"/>
                  <a:gd name="connsiteX4" fmla="*/ 2667000 w 3962400"/>
                  <a:gd name="connsiteY4" fmla="*/ 43665 h 1629716"/>
                  <a:gd name="connsiteX5" fmla="*/ 3962400 w 3962400"/>
                  <a:gd name="connsiteY5" fmla="*/ 13185 h 1629716"/>
                  <a:gd name="connsiteX0" fmla="*/ 0 w 3962400"/>
                  <a:gd name="connsiteY0" fmla="*/ 1628625 h 1630292"/>
                  <a:gd name="connsiteX1" fmla="*/ 396240 w 3962400"/>
                  <a:gd name="connsiteY1" fmla="*/ 1491465 h 1630292"/>
                  <a:gd name="connsiteX2" fmla="*/ 1483196 w 3962400"/>
                  <a:gd name="connsiteY2" fmla="*/ 1022117 h 1630292"/>
                  <a:gd name="connsiteX3" fmla="*/ 2057400 w 3962400"/>
                  <a:gd name="connsiteY3" fmla="*/ 457704 h 1630292"/>
                  <a:gd name="connsiteX4" fmla="*/ 2667000 w 3962400"/>
                  <a:gd name="connsiteY4" fmla="*/ 43665 h 1630292"/>
                  <a:gd name="connsiteX5" fmla="*/ 3962400 w 3962400"/>
                  <a:gd name="connsiteY5" fmla="*/ 13185 h 1630292"/>
                  <a:gd name="connsiteX0" fmla="*/ 0 w 3962400"/>
                  <a:gd name="connsiteY0" fmla="*/ 1628625 h 1630292"/>
                  <a:gd name="connsiteX1" fmla="*/ 396240 w 3962400"/>
                  <a:gd name="connsiteY1" fmla="*/ 1491465 h 1630292"/>
                  <a:gd name="connsiteX2" fmla="*/ 1483196 w 3962400"/>
                  <a:gd name="connsiteY2" fmla="*/ 1022117 h 1630292"/>
                  <a:gd name="connsiteX3" fmla="*/ 2057400 w 3962400"/>
                  <a:gd name="connsiteY3" fmla="*/ 457704 h 1630292"/>
                  <a:gd name="connsiteX4" fmla="*/ 2667000 w 3962400"/>
                  <a:gd name="connsiteY4" fmla="*/ 43665 h 1630292"/>
                  <a:gd name="connsiteX5" fmla="*/ 3962400 w 3962400"/>
                  <a:gd name="connsiteY5" fmla="*/ 13185 h 1630292"/>
                  <a:gd name="connsiteX0" fmla="*/ 0 w 3962400"/>
                  <a:gd name="connsiteY0" fmla="*/ 1628625 h 1630292"/>
                  <a:gd name="connsiteX1" fmla="*/ 396240 w 3962400"/>
                  <a:gd name="connsiteY1" fmla="*/ 1491465 h 1630292"/>
                  <a:gd name="connsiteX2" fmla="*/ 1483196 w 3962400"/>
                  <a:gd name="connsiteY2" fmla="*/ 1022117 h 1630292"/>
                  <a:gd name="connsiteX3" fmla="*/ 2118360 w 3962400"/>
                  <a:gd name="connsiteY3" fmla="*/ 540337 h 1630292"/>
                  <a:gd name="connsiteX4" fmla="*/ 2667000 w 3962400"/>
                  <a:gd name="connsiteY4" fmla="*/ 43665 h 1630292"/>
                  <a:gd name="connsiteX5" fmla="*/ 3962400 w 3962400"/>
                  <a:gd name="connsiteY5" fmla="*/ 13185 h 1630292"/>
                  <a:gd name="connsiteX0" fmla="*/ 0 w 3962400"/>
                  <a:gd name="connsiteY0" fmla="*/ 1628625 h 1630292"/>
                  <a:gd name="connsiteX1" fmla="*/ 396240 w 3962400"/>
                  <a:gd name="connsiteY1" fmla="*/ 1491465 h 1630292"/>
                  <a:gd name="connsiteX2" fmla="*/ 1483196 w 3962400"/>
                  <a:gd name="connsiteY2" fmla="*/ 1022117 h 1630292"/>
                  <a:gd name="connsiteX3" fmla="*/ 2118360 w 3962400"/>
                  <a:gd name="connsiteY3" fmla="*/ 540337 h 1630292"/>
                  <a:gd name="connsiteX4" fmla="*/ 2880360 w 3962400"/>
                  <a:gd name="connsiteY4" fmla="*/ 43665 h 1630292"/>
                  <a:gd name="connsiteX5" fmla="*/ 3962400 w 3962400"/>
                  <a:gd name="connsiteY5" fmla="*/ 13185 h 1630292"/>
                  <a:gd name="connsiteX0" fmla="*/ 0 w 4282440"/>
                  <a:gd name="connsiteY0" fmla="*/ 1628625 h 1630292"/>
                  <a:gd name="connsiteX1" fmla="*/ 396240 w 4282440"/>
                  <a:gd name="connsiteY1" fmla="*/ 1491465 h 1630292"/>
                  <a:gd name="connsiteX2" fmla="*/ 1483196 w 4282440"/>
                  <a:gd name="connsiteY2" fmla="*/ 1022117 h 1630292"/>
                  <a:gd name="connsiteX3" fmla="*/ 2118360 w 4282440"/>
                  <a:gd name="connsiteY3" fmla="*/ 540337 h 1630292"/>
                  <a:gd name="connsiteX4" fmla="*/ 2880360 w 4282440"/>
                  <a:gd name="connsiteY4" fmla="*/ 43665 h 1630292"/>
                  <a:gd name="connsiteX5" fmla="*/ 4282440 w 4282440"/>
                  <a:gd name="connsiteY5" fmla="*/ 13185 h 163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2440" h="1630292">
                    <a:moveTo>
                      <a:pt x="0" y="1628625"/>
                    </a:moveTo>
                    <a:cubicBezTo>
                      <a:pt x="77470" y="1640055"/>
                      <a:pt x="149041" y="1592550"/>
                      <a:pt x="396240" y="1491465"/>
                    </a:cubicBezTo>
                    <a:cubicBezTo>
                      <a:pt x="643439" y="1390380"/>
                      <a:pt x="1330796" y="1197377"/>
                      <a:pt x="1483196" y="1022117"/>
                    </a:cubicBezTo>
                    <a:cubicBezTo>
                      <a:pt x="1696556" y="846857"/>
                      <a:pt x="1885500" y="703412"/>
                      <a:pt x="2118360" y="540337"/>
                    </a:cubicBezTo>
                    <a:cubicBezTo>
                      <a:pt x="2351220" y="377262"/>
                      <a:pt x="2562860" y="117752"/>
                      <a:pt x="2880360" y="43665"/>
                    </a:cubicBezTo>
                    <a:cubicBezTo>
                      <a:pt x="3197860" y="-30422"/>
                      <a:pt x="3356610" y="11915"/>
                      <a:pt x="4282440" y="13185"/>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42" name="צורה חופשית 41"/>
              <p:cNvSpPr/>
              <p:nvPr/>
            </p:nvSpPr>
            <p:spPr>
              <a:xfrm>
                <a:off x="2026856" y="3685414"/>
                <a:ext cx="4466451" cy="1664887"/>
              </a:xfrm>
              <a:custGeom>
                <a:avLst/>
                <a:gdLst>
                  <a:gd name="connsiteX0" fmla="*/ 0 w 4099560"/>
                  <a:gd name="connsiteY0" fmla="*/ 1604010 h 1604010"/>
                  <a:gd name="connsiteX1" fmla="*/ 365760 w 4099560"/>
                  <a:gd name="connsiteY1" fmla="*/ 1146810 h 1604010"/>
                  <a:gd name="connsiteX2" fmla="*/ 594360 w 4099560"/>
                  <a:gd name="connsiteY2" fmla="*/ 765810 h 1604010"/>
                  <a:gd name="connsiteX3" fmla="*/ 1066800 w 4099560"/>
                  <a:gd name="connsiteY3" fmla="*/ 186690 h 1604010"/>
                  <a:gd name="connsiteX4" fmla="*/ 1859280 w 4099560"/>
                  <a:gd name="connsiteY4" fmla="*/ 19050 h 1604010"/>
                  <a:gd name="connsiteX5" fmla="*/ 2712720 w 4099560"/>
                  <a:gd name="connsiteY5" fmla="*/ 3810 h 1604010"/>
                  <a:gd name="connsiteX6" fmla="*/ 4099560 w 4099560"/>
                  <a:gd name="connsiteY6" fmla="*/ 19050 h 1604010"/>
                  <a:gd name="connsiteX0" fmla="*/ 0 w 4511040"/>
                  <a:gd name="connsiteY0" fmla="*/ 1604010 h 1604010"/>
                  <a:gd name="connsiteX1" fmla="*/ 365760 w 4511040"/>
                  <a:gd name="connsiteY1" fmla="*/ 1146810 h 1604010"/>
                  <a:gd name="connsiteX2" fmla="*/ 594360 w 4511040"/>
                  <a:gd name="connsiteY2" fmla="*/ 765810 h 1604010"/>
                  <a:gd name="connsiteX3" fmla="*/ 1066800 w 4511040"/>
                  <a:gd name="connsiteY3" fmla="*/ 186690 h 1604010"/>
                  <a:gd name="connsiteX4" fmla="*/ 1859280 w 4511040"/>
                  <a:gd name="connsiteY4" fmla="*/ 19050 h 1604010"/>
                  <a:gd name="connsiteX5" fmla="*/ 2712720 w 4511040"/>
                  <a:gd name="connsiteY5" fmla="*/ 3810 h 1604010"/>
                  <a:gd name="connsiteX6" fmla="*/ 4511040 w 4511040"/>
                  <a:gd name="connsiteY6" fmla="*/ 19050 h 1604010"/>
                  <a:gd name="connsiteX0" fmla="*/ 0 w 4465326"/>
                  <a:gd name="connsiteY0" fmla="*/ 1665629 h 1665629"/>
                  <a:gd name="connsiteX1" fmla="*/ 320046 w 4465326"/>
                  <a:gd name="connsiteY1" fmla="*/ 1146810 h 1665629"/>
                  <a:gd name="connsiteX2" fmla="*/ 548646 w 4465326"/>
                  <a:gd name="connsiteY2" fmla="*/ 765810 h 1665629"/>
                  <a:gd name="connsiteX3" fmla="*/ 1021086 w 4465326"/>
                  <a:gd name="connsiteY3" fmla="*/ 186690 h 1665629"/>
                  <a:gd name="connsiteX4" fmla="*/ 1813566 w 4465326"/>
                  <a:gd name="connsiteY4" fmla="*/ 19050 h 1665629"/>
                  <a:gd name="connsiteX5" fmla="*/ 2667006 w 4465326"/>
                  <a:gd name="connsiteY5" fmla="*/ 3810 h 1665629"/>
                  <a:gd name="connsiteX6" fmla="*/ 4465326 w 4465326"/>
                  <a:gd name="connsiteY6" fmla="*/ 19050 h 16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5326" h="1665629">
                    <a:moveTo>
                      <a:pt x="0" y="1665629"/>
                    </a:moveTo>
                    <a:cubicBezTo>
                      <a:pt x="133350" y="1506879"/>
                      <a:pt x="228605" y="1296780"/>
                      <a:pt x="320046" y="1146810"/>
                    </a:cubicBezTo>
                    <a:cubicBezTo>
                      <a:pt x="411487" y="996840"/>
                      <a:pt x="431806" y="925830"/>
                      <a:pt x="548646" y="765810"/>
                    </a:cubicBezTo>
                    <a:cubicBezTo>
                      <a:pt x="665486" y="605790"/>
                      <a:pt x="810266" y="311150"/>
                      <a:pt x="1021086" y="186690"/>
                    </a:cubicBezTo>
                    <a:cubicBezTo>
                      <a:pt x="1231906" y="62230"/>
                      <a:pt x="1539246" y="49530"/>
                      <a:pt x="1813566" y="19050"/>
                    </a:cubicBezTo>
                    <a:cubicBezTo>
                      <a:pt x="2087886" y="-11430"/>
                      <a:pt x="2225046" y="3810"/>
                      <a:pt x="2667006" y="3810"/>
                    </a:cubicBezTo>
                    <a:lnTo>
                      <a:pt x="4465326" y="19050"/>
                    </a:lnTo>
                  </a:path>
                </a:pathLst>
              </a:cu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43" name="צורה חופשית 42"/>
              <p:cNvSpPr/>
              <p:nvPr/>
            </p:nvSpPr>
            <p:spPr>
              <a:xfrm>
                <a:off x="1981903" y="2716543"/>
                <a:ext cx="4617491" cy="2587511"/>
              </a:xfrm>
              <a:custGeom>
                <a:avLst/>
                <a:gdLst>
                  <a:gd name="connsiteX0" fmla="*/ 0 w 4632960"/>
                  <a:gd name="connsiteY0" fmla="*/ 2463905 h 2463905"/>
                  <a:gd name="connsiteX1" fmla="*/ 426720 w 4632960"/>
                  <a:gd name="connsiteY1" fmla="*/ 1930505 h 2463905"/>
                  <a:gd name="connsiteX2" fmla="*/ 944880 w 4632960"/>
                  <a:gd name="connsiteY2" fmla="*/ 1168505 h 2463905"/>
                  <a:gd name="connsiteX3" fmla="*/ 1722120 w 4632960"/>
                  <a:gd name="connsiteY3" fmla="*/ 513185 h 2463905"/>
                  <a:gd name="connsiteX4" fmla="*/ 2545080 w 4632960"/>
                  <a:gd name="connsiteY4" fmla="*/ 116945 h 2463905"/>
                  <a:gd name="connsiteX5" fmla="*/ 4069080 w 4632960"/>
                  <a:gd name="connsiteY5" fmla="*/ 10265 h 2463905"/>
                  <a:gd name="connsiteX6" fmla="*/ 4632960 w 4632960"/>
                  <a:gd name="connsiteY6" fmla="*/ 10265 h 2463905"/>
                  <a:gd name="connsiteX0" fmla="*/ 0 w 4617718"/>
                  <a:gd name="connsiteY0" fmla="*/ 2585935 h 2585935"/>
                  <a:gd name="connsiteX1" fmla="*/ 411478 w 4617718"/>
                  <a:gd name="connsiteY1" fmla="*/ 1930505 h 2585935"/>
                  <a:gd name="connsiteX2" fmla="*/ 929638 w 4617718"/>
                  <a:gd name="connsiteY2" fmla="*/ 1168505 h 2585935"/>
                  <a:gd name="connsiteX3" fmla="*/ 1706878 w 4617718"/>
                  <a:gd name="connsiteY3" fmla="*/ 513185 h 2585935"/>
                  <a:gd name="connsiteX4" fmla="*/ 2529838 w 4617718"/>
                  <a:gd name="connsiteY4" fmla="*/ 116945 h 2585935"/>
                  <a:gd name="connsiteX5" fmla="*/ 4053838 w 4617718"/>
                  <a:gd name="connsiteY5" fmla="*/ 10265 h 2585935"/>
                  <a:gd name="connsiteX6" fmla="*/ 4617718 w 4617718"/>
                  <a:gd name="connsiteY6" fmla="*/ 10265 h 258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7718" h="2585935">
                    <a:moveTo>
                      <a:pt x="0" y="2585935"/>
                    </a:moveTo>
                    <a:cubicBezTo>
                      <a:pt x="134620" y="2427185"/>
                      <a:pt x="256538" y="2166743"/>
                      <a:pt x="411478" y="1930505"/>
                    </a:cubicBezTo>
                    <a:cubicBezTo>
                      <a:pt x="566418" y="1694267"/>
                      <a:pt x="713738" y="1404725"/>
                      <a:pt x="929638" y="1168505"/>
                    </a:cubicBezTo>
                    <a:cubicBezTo>
                      <a:pt x="1145538" y="932285"/>
                      <a:pt x="1440178" y="688445"/>
                      <a:pt x="1706878" y="513185"/>
                    </a:cubicBezTo>
                    <a:cubicBezTo>
                      <a:pt x="1973578" y="337925"/>
                      <a:pt x="2138678" y="200765"/>
                      <a:pt x="2529838" y="116945"/>
                    </a:cubicBezTo>
                    <a:cubicBezTo>
                      <a:pt x="2920998" y="33125"/>
                      <a:pt x="3705858" y="28045"/>
                      <a:pt x="4053838" y="10265"/>
                    </a:cubicBezTo>
                    <a:cubicBezTo>
                      <a:pt x="4401818" y="-7515"/>
                      <a:pt x="4509768" y="1375"/>
                      <a:pt x="4617718" y="1026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51571" name="מלבן 9"/>
              <p:cNvSpPr>
                <a:spLocks noChangeArrowheads="1"/>
              </p:cNvSpPr>
              <p:nvPr/>
            </p:nvSpPr>
            <p:spPr bwMode="auto">
              <a:xfrm>
                <a:off x="4586427" y="4149080"/>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FF6600"/>
                    </a:solidFill>
                  </a:rPr>
                  <a:t>3</a:t>
                </a:r>
              </a:p>
            </p:txBody>
          </p:sp>
          <p:sp>
            <p:nvSpPr>
              <p:cNvPr id="151572" name="מלבן 15"/>
              <p:cNvSpPr>
                <a:spLocks noChangeArrowheads="1"/>
              </p:cNvSpPr>
              <p:nvPr/>
            </p:nvSpPr>
            <p:spPr bwMode="auto">
              <a:xfrm>
                <a:off x="3956815" y="3859213"/>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B050"/>
                    </a:solidFill>
                  </a:rPr>
                  <a:t>1</a:t>
                </a:r>
              </a:p>
            </p:txBody>
          </p:sp>
          <p:sp>
            <p:nvSpPr>
              <p:cNvPr id="151573" name="מלבן 16"/>
              <p:cNvSpPr>
                <a:spLocks noChangeArrowheads="1"/>
              </p:cNvSpPr>
              <p:nvPr/>
            </p:nvSpPr>
            <p:spPr bwMode="auto">
              <a:xfrm>
                <a:off x="4738827" y="3086100"/>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B0F0"/>
                    </a:solidFill>
                  </a:rPr>
                  <a:t>5</a:t>
                </a:r>
              </a:p>
            </p:txBody>
          </p:sp>
          <p:sp>
            <p:nvSpPr>
              <p:cNvPr id="151574" name="מלבן 17"/>
              <p:cNvSpPr>
                <a:spLocks noChangeArrowheads="1"/>
              </p:cNvSpPr>
              <p:nvPr/>
            </p:nvSpPr>
            <p:spPr bwMode="auto">
              <a:xfrm>
                <a:off x="2987824" y="3810526"/>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FD30FF"/>
                    </a:solidFill>
                  </a:rPr>
                  <a:t>2</a:t>
                </a:r>
              </a:p>
            </p:txBody>
          </p:sp>
          <p:sp>
            <p:nvSpPr>
              <p:cNvPr id="151575" name="מלבן 18"/>
              <p:cNvSpPr>
                <a:spLocks noChangeArrowheads="1"/>
              </p:cNvSpPr>
              <p:nvPr/>
            </p:nvSpPr>
            <p:spPr bwMode="auto">
              <a:xfrm>
                <a:off x="4078903" y="2514184"/>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FF0000"/>
                    </a:solidFill>
                  </a:rPr>
                  <a:t>6</a:t>
                </a:r>
              </a:p>
            </p:txBody>
          </p:sp>
          <p:sp>
            <p:nvSpPr>
              <p:cNvPr id="151576" name="מלבן 14"/>
              <p:cNvSpPr>
                <a:spLocks noChangeArrowheads="1"/>
              </p:cNvSpPr>
              <p:nvPr/>
            </p:nvSpPr>
            <p:spPr bwMode="auto">
              <a:xfrm>
                <a:off x="6819900" y="5222171"/>
                <a:ext cx="455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זמן</a:t>
                </a:r>
                <a:endParaRPr lang="he-IL" sz="1600" b="1">
                  <a:solidFill>
                    <a:srgbClr val="000000"/>
                  </a:solidFill>
                </a:endParaRPr>
              </a:p>
            </p:txBody>
          </p:sp>
          <p:sp>
            <p:nvSpPr>
              <p:cNvPr id="151577" name="מלבן 20"/>
              <p:cNvSpPr>
                <a:spLocks noChangeArrowheads="1"/>
              </p:cNvSpPr>
              <p:nvPr/>
            </p:nvSpPr>
            <p:spPr bwMode="auto">
              <a:xfrm>
                <a:off x="930022" y="3015982"/>
                <a:ext cx="9781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לוג מספר</a:t>
                </a:r>
              </a:p>
              <a:p>
                <a:r>
                  <a:rPr lang="he-IL" sz="1600" b="1">
                    <a:solidFill>
                      <a:srgbClr val="1F497D"/>
                    </a:solidFill>
                  </a:rPr>
                  <a:t>חיידקים</a:t>
                </a:r>
                <a:endParaRPr lang="he-IL" sz="1600" b="1">
                  <a:solidFill>
                    <a:srgbClr val="000000"/>
                  </a:solidFill>
                </a:endParaRPr>
              </a:p>
            </p:txBody>
          </p:sp>
        </p:grpSp>
        <p:sp>
          <p:nvSpPr>
            <p:cNvPr id="151562" name="מלבן 34"/>
            <p:cNvSpPr>
              <a:spLocks noChangeArrowheads="1"/>
            </p:cNvSpPr>
            <p:nvPr/>
          </p:nvSpPr>
          <p:spPr bwMode="auto">
            <a:xfrm>
              <a:off x="5056971" y="4589046"/>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CC66FF"/>
                  </a:solidFill>
                </a:rPr>
                <a:t>4</a:t>
              </a:r>
            </a:p>
          </p:txBody>
        </p:sp>
        <p:cxnSp>
          <p:nvCxnSpPr>
            <p:cNvPr id="36" name="מחבר ישר 35"/>
            <p:cNvCxnSpPr/>
            <p:nvPr/>
          </p:nvCxnSpPr>
          <p:spPr>
            <a:xfrm flipV="1">
              <a:off x="2223044" y="4989653"/>
              <a:ext cx="4234316" cy="16182"/>
            </a:xfrm>
            <a:prstGeom prst="line">
              <a:avLst/>
            </a:prstGeom>
            <a:ln w="25400">
              <a:solidFill>
                <a:srgbClr val="CC66FF"/>
              </a:solidFill>
            </a:ln>
          </p:spPr>
          <p:style>
            <a:lnRef idx="1">
              <a:schemeClr val="accent1"/>
            </a:lnRef>
            <a:fillRef idx="0">
              <a:schemeClr val="accent1"/>
            </a:fillRef>
            <a:effectRef idx="0">
              <a:schemeClr val="accent1"/>
            </a:effectRef>
            <a:fontRef idx="minor">
              <a:schemeClr val="tx1"/>
            </a:fontRef>
          </p:style>
        </p:cxnSp>
      </p:grpSp>
      <p:sp>
        <p:nvSpPr>
          <p:cNvPr id="151560" name="מלבן 22"/>
          <p:cNvSpPr>
            <a:spLocks noChangeArrowheads="1"/>
          </p:cNvSpPr>
          <p:nvPr/>
        </p:nvSpPr>
        <p:spPr bwMode="auto">
          <a:xfrm>
            <a:off x="209550" y="765175"/>
            <a:ext cx="82089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1F497D"/>
                </a:solidFill>
              </a:rPr>
              <a:t>ב. לניסוי הוספה מבחנה ה'. נפח התמיסה, מספר החיידקים, הטמפרטורה והרכב המזון במבחנה היו זהים לשאר המבחנות, אך </a:t>
            </a:r>
            <a:r>
              <a:rPr lang="he-IL" u="sng">
                <a:solidFill>
                  <a:srgbClr val="1F497D"/>
                </a:solidFill>
              </a:rPr>
              <a:t>כמות</a:t>
            </a:r>
            <a:r>
              <a:rPr lang="he-IL">
                <a:solidFill>
                  <a:srgbClr val="1F497D"/>
                </a:solidFill>
              </a:rPr>
              <a:t> המזון שבה הייתה גדולה הרבה יותר.</a:t>
            </a:r>
          </a:p>
          <a:p>
            <a:r>
              <a:rPr lang="he-IL">
                <a:solidFill>
                  <a:srgbClr val="1F497D"/>
                </a:solidFill>
              </a:rPr>
              <a:t>איזה משני העקומים 5 או 6 מתאר את גידול החיידקים במבחנה ה' ? נמקו.</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492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306388" y="836613"/>
            <a:ext cx="8429625" cy="31432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תרופת הסולפה מעכבת תהליך חיוני המתרחש בחיידקים, בשל היותה מעכב תחרותי.</a:t>
            </a:r>
          </a:p>
          <a:p>
            <a:pPr>
              <a:lnSpc>
                <a:spcPct val="150000"/>
              </a:lnSpc>
              <a:buFontTx/>
              <a:buBlip>
                <a:blip r:embed="rId3"/>
              </a:buBlip>
              <a:defRPr/>
            </a:pPr>
            <a:r>
              <a:rPr lang="he-IL" dirty="0">
                <a:solidFill>
                  <a:prstClr val="black"/>
                </a:solidFill>
              </a:rPr>
              <a:t> האנטיביוטיקות העיקריות הנמצאות בשימוש רפואי פוגעות ביצירת דופן בחיידקים </a:t>
            </a:r>
          </a:p>
          <a:p>
            <a:pPr>
              <a:lnSpc>
                <a:spcPct val="150000"/>
              </a:lnSpc>
              <a:defRPr/>
            </a:pPr>
            <a:r>
              <a:rPr lang="he-IL" dirty="0">
                <a:solidFill>
                  <a:prstClr val="black"/>
                </a:solidFill>
              </a:rPr>
              <a:t>  (לדוגמה: פניצילין) או ביצירת חלבונים בחיידקים (לדוגמה: סטרפטומיצין). </a:t>
            </a:r>
          </a:p>
          <a:p>
            <a:pPr>
              <a:lnSpc>
                <a:spcPct val="150000"/>
              </a:lnSpc>
              <a:defRPr/>
            </a:pPr>
            <a:r>
              <a:rPr lang="he-IL" dirty="0">
                <a:solidFill>
                  <a:prstClr val="black"/>
                </a:solidFill>
              </a:rPr>
              <a:t>  תאי האדם אינם </a:t>
            </a:r>
            <a:r>
              <a:rPr lang="he-IL" dirty="0">
                <a:solidFill>
                  <a:schemeClr val="tx1"/>
                </a:solidFill>
              </a:rPr>
              <a:t>נפגעים מהאנטיביוטיקה, מכיוון שבתאי האדם אין דופן, ומבנה </a:t>
            </a:r>
          </a:p>
          <a:p>
            <a:pPr>
              <a:lnSpc>
                <a:spcPct val="150000"/>
              </a:lnSpc>
              <a:defRPr/>
            </a:pPr>
            <a:r>
              <a:rPr lang="he-IL" dirty="0">
                <a:solidFill>
                  <a:schemeClr val="tx1"/>
                </a:solidFill>
              </a:rPr>
              <a:t>  הריבוזומים שלו שונה מן הריבוזומים של החיידקים.</a:t>
            </a:r>
          </a:p>
          <a:p>
            <a:pPr>
              <a:lnSpc>
                <a:spcPct val="150000"/>
              </a:lnSpc>
              <a:buFontTx/>
              <a:buBlip>
                <a:blip r:embed="rId3"/>
              </a:buBlip>
              <a:defRPr/>
            </a:pPr>
            <a:r>
              <a:rPr lang="he-IL" dirty="0">
                <a:solidFill>
                  <a:schemeClr val="tx1"/>
                </a:solidFill>
              </a:rPr>
              <a:t> גילוי האנטיביוטיקה הוא אחד המאורעות החשובים בתולדות האנושות. הוא הביא לירידה </a:t>
            </a:r>
          </a:p>
          <a:p>
            <a:pPr>
              <a:lnSpc>
                <a:spcPct val="150000"/>
              </a:lnSpc>
              <a:defRPr/>
            </a:pPr>
            <a:r>
              <a:rPr lang="he-IL" dirty="0">
                <a:solidFill>
                  <a:schemeClr val="tx1"/>
                </a:solidFill>
              </a:rPr>
              <a:t>  ניכרת בשיעור התמותה ממחלות </a:t>
            </a:r>
            <a:r>
              <a:rPr lang="he-IL" dirty="0">
                <a:solidFill>
                  <a:prstClr val="black"/>
                </a:solidFill>
              </a:rPr>
              <a:t>הנגרמות על ידי חיידקים.</a:t>
            </a: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ביניים: אנטיביוטיקה וסולפה</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1967EA0-434A-46FF-8F0D-6A4F884ED443}" type="slidenum">
              <a:rPr lang="he-IL" sz="1100" smtClean="0">
                <a:solidFill>
                  <a:prstClr val="white">
                    <a:lumMod val="75000"/>
                  </a:prstClr>
                </a:solidFill>
              </a:rPr>
              <a:pPr fontAlgn="base">
                <a:spcBef>
                  <a:spcPct val="0"/>
                </a:spcBef>
                <a:spcAft>
                  <a:spcPct val="0"/>
                </a:spcAft>
                <a:defRPr/>
              </a:pPr>
              <a:t>32</a:t>
            </a:fld>
            <a:endParaRPr lang="he-IL" sz="1100" dirty="0" smtClean="0">
              <a:solidFill>
                <a:prstClr val="white">
                  <a:lumMod val="75000"/>
                </a:prstClr>
              </a:solidFill>
            </a:endParaRPr>
          </a:p>
        </p:txBody>
      </p:sp>
      <p:sp>
        <p:nvSpPr>
          <p:cNvPr id="7" name="TextBox 6"/>
          <p:cNvSpPr txBox="1"/>
          <p:nvPr/>
        </p:nvSpPr>
        <p:spPr>
          <a:xfrm>
            <a:off x="457200" y="5805488"/>
            <a:ext cx="8183563"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השימוש הנרחב באנטיביוטיקה גרם לבעיה: היווצרות אוכלוסיות חיידקים עמידות בפני האנטיביוטיקות השונות, ועל כך – בשקפים הבאים.</a:t>
            </a:r>
          </a:p>
        </p:txBody>
      </p:sp>
      <p:sp>
        <p:nvSpPr>
          <p:cNvPr id="9" name="TextBox 8"/>
          <p:cNvSpPr txBox="1"/>
          <p:nvPr/>
        </p:nvSpPr>
        <p:spPr>
          <a:xfrm>
            <a:off x="552450" y="4292600"/>
            <a:ext cx="8183563" cy="6461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מונחים (מהסילבוס)</a:t>
            </a:r>
            <a:r>
              <a:rPr lang="he-IL" b="1" dirty="0" smtClean="0">
                <a:solidFill>
                  <a:srgbClr val="1F497D"/>
                </a:solidFill>
                <a:cs typeface="Arial"/>
              </a:rPr>
              <a:t>:</a:t>
            </a:r>
            <a:r>
              <a:rPr lang="he-IL" dirty="0" smtClean="0">
                <a:solidFill>
                  <a:srgbClr val="000000"/>
                </a:solidFill>
                <a:latin typeface="Times New Roman" pitchFamily="18" charset="0"/>
                <a:cs typeface="Arial"/>
              </a:rPr>
              <a:t> </a:t>
            </a:r>
          </a:p>
          <a:p>
            <a:pPr eaLnBrk="1" hangingPunct="1">
              <a:defRPr/>
            </a:pPr>
            <a:r>
              <a:rPr lang="he-IL" dirty="0" smtClean="0"/>
              <a:t>סולפה, פניצילין, תרופות אנטיביוטיות, תרופות אנטיביוטיות סינתטיות, חוקר: פלמינג.</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346075" y="484188"/>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כאשר החל השימוש הנרחב באנטיביוטיקה חשבו שנמצא הפתרון לכל המחלות בעולם הנגרמות על ידי חיידקים, אבל עם הזמן התפתחו אוכלוסיות חיידקים העמידות לאנטיביוטיקה הנמצאת בשימוש. הרפואה הגיבה בפיתוח אנטיביוטיקות חדשות, אבל התפתחו אוכלוסיות חיידקים העמידות גם להן.</a:t>
            </a:r>
            <a:endParaRPr lang="he-IL" dirty="0" smtClean="0"/>
          </a:p>
          <a:p>
            <a:pPr eaLnBrk="1" hangingPunct="1">
              <a:defRPr/>
            </a:pPr>
            <a:r>
              <a:rPr lang="he-IL" dirty="0" smtClean="0"/>
              <a:t>לפי המסתמן, ה"מרוץ" הזה בין החיידקים לבני האדם הולך ומסתיים ב"ניצחון" החיידקים, והאנושות צריכה למצוא פתרונות אחרים לטיפול במחלות.</a:t>
            </a:r>
          </a:p>
          <a:p>
            <a:pPr eaLnBrk="1" hangingPunct="1">
              <a:defRPr/>
            </a:pPr>
            <a:endParaRPr lang="he-IL" dirty="0" smtClean="0"/>
          </a:p>
          <a:p>
            <a:pPr eaLnBrk="1" hangingPunct="1">
              <a:defRPr/>
            </a:pPr>
            <a:r>
              <a:rPr lang="he-IL" dirty="0" smtClean="0"/>
              <a:t>תהליך התפתחות אוכלוסיות חיידקים עמידות לאנטיביוטיקה</a:t>
            </a:r>
            <a:r>
              <a:rPr lang="he-IL" dirty="0" smtClean="0">
                <a:solidFill>
                  <a:prstClr val="black"/>
                </a:solidFill>
              </a:rPr>
              <a:t>:</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425D49E-8B0C-437B-B07C-4ED5578500A9}" type="slidenum">
              <a:rPr lang="he-IL" sz="1100" smtClean="0">
                <a:solidFill>
                  <a:prstClr val="white">
                    <a:lumMod val="75000"/>
                  </a:prstClr>
                </a:solidFill>
              </a:rPr>
              <a:pPr fontAlgn="base">
                <a:spcBef>
                  <a:spcPct val="0"/>
                </a:spcBef>
                <a:spcAft>
                  <a:spcPct val="0"/>
                </a:spcAft>
                <a:defRPr/>
              </a:pPr>
              <a:t>33</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התפתחות חיידקים עמידים לאנטיביוטיקה</a:t>
            </a:r>
            <a:endParaRPr lang="he-IL" sz="1800" dirty="0" smtClean="0"/>
          </a:p>
        </p:txBody>
      </p:sp>
      <p:grpSp>
        <p:nvGrpSpPr>
          <p:cNvPr id="153606" name="קבוצה 1"/>
          <p:cNvGrpSpPr>
            <a:grpSpLocks/>
          </p:cNvGrpSpPr>
          <p:nvPr/>
        </p:nvGrpSpPr>
        <p:grpSpPr bwMode="auto">
          <a:xfrm>
            <a:off x="1377950" y="2779713"/>
            <a:ext cx="7064375" cy="3097212"/>
            <a:chOff x="1378214" y="3151188"/>
            <a:chExt cx="7064879" cy="3096989"/>
          </a:xfrm>
        </p:grpSpPr>
        <p:grpSp>
          <p:nvGrpSpPr>
            <p:cNvPr id="153608" name="קבוצה 10"/>
            <p:cNvGrpSpPr>
              <a:grpSpLocks/>
            </p:cNvGrpSpPr>
            <p:nvPr/>
          </p:nvGrpSpPr>
          <p:grpSpPr bwMode="auto">
            <a:xfrm>
              <a:off x="1378214" y="3151188"/>
              <a:ext cx="7064879" cy="3096989"/>
              <a:chOff x="1733342" y="3151544"/>
              <a:chExt cx="7065578" cy="3096857"/>
            </a:xfrm>
          </p:grpSpPr>
          <p:cxnSp>
            <p:nvCxnSpPr>
              <p:cNvPr id="3" name="מחבר חץ ישר 2"/>
              <p:cNvCxnSpPr/>
              <p:nvPr/>
            </p:nvCxnSpPr>
            <p:spPr>
              <a:xfrm flipV="1">
                <a:off x="2339870" y="3151544"/>
                <a:ext cx="0" cy="22936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a:off x="2339870" y="5445218"/>
                <a:ext cx="43203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צורה חופשית 7"/>
              <p:cNvSpPr/>
              <p:nvPr/>
            </p:nvSpPr>
            <p:spPr>
              <a:xfrm>
                <a:off x="2500236" y="3792820"/>
                <a:ext cx="4159958" cy="1527000"/>
              </a:xfrm>
              <a:custGeom>
                <a:avLst/>
                <a:gdLst>
                  <a:gd name="connsiteX0" fmla="*/ 0 w 4160520"/>
                  <a:gd name="connsiteY0" fmla="*/ 129049 h 1587275"/>
                  <a:gd name="connsiteX1" fmla="*/ 502920 w 4160520"/>
                  <a:gd name="connsiteY1" fmla="*/ 129049 h 1587275"/>
                  <a:gd name="connsiteX2" fmla="*/ 1097280 w 4160520"/>
                  <a:gd name="connsiteY2" fmla="*/ 1470169 h 1587275"/>
                  <a:gd name="connsiteX3" fmla="*/ 1661160 w 4160520"/>
                  <a:gd name="connsiteY3" fmla="*/ 1470169 h 1587275"/>
                  <a:gd name="connsiteX4" fmla="*/ 2392680 w 4160520"/>
                  <a:gd name="connsiteY4" fmla="*/ 1043449 h 1587275"/>
                  <a:gd name="connsiteX5" fmla="*/ 2773680 w 4160520"/>
                  <a:gd name="connsiteY5" fmla="*/ 677689 h 1587275"/>
                  <a:gd name="connsiteX6" fmla="*/ 3474720 w 4160520"/>
                  <a:gd name="connsiteY6" fmla="*/ 129049 h 1587275"/>
                  <a:gd name="connsiteX7" fmla="*/ 4160520 w 4160520"/>
                  <a:gd name="connsiteY7" fmla="*/ 68089 h 1587275"/>
                  <a:gd name="connsiteX0" fmla="*/ 0 w 4160520"/>
                  <a:gd name="connsiteY0" fmla="*/ 105938 h 1609884"/>
                  <a:gd name="connsiteX1" fmla="*/ 502920 w 4160520"/>
                  <a:gd name="connsiteY1" fmla="*/ 151658 h 1609884"/>
                  <a:gd name="connsiteX2" fmla="*/ 1097280 w 4160520"/>
                  <a:gd name="connsiteY2" fmla="*/ 1492778 h 1609884"/>
                  <a:gd name="connsiteX3" fmla="*/ 1661160 w 4160520"/>
                  <a:gd name="connsiteY3" fmla="*/ 1492778 h 1609884"/>
                  <a:gd name="connsiteX4" fmla="*/ 2392680 w 4160520"/>
                  <a:gd name="connsiteY4" fmla="*/ 1066058 h 1609884"/>
                  <a:gd name="connsiteX5" fmla="*/ 2773680 w 4160520"/>
                  <a:gd name="connsiteY5" fmla="*/ 700298 h 1609884"/>
                  <a:gd name="connsiteX6" fmla="*/ 3474720 w 4160520"/>
                  <a:gd name="connsiteY6" fmla="*/ 151658 h 1609884"/>
                  <a:gd name="connsiteX7" fmla="*/ 4160520 w 4160520"/>
                  <a:gd name="connsiteY7" fmla="*/ 90698 h 1609884"/>
                  <a:gd name="connsiteX0" fmla="*/ 0 w 4160520"/>
                  <a:gd name="connsiteY0" fmla="*/ 80598 h 1584544"/>
                  <a:gd name="connsiteX1" fmla="*/ 502920 w 4160520"/>
                  <a:gd name="connsiteY1" fmla="*/ 126318 h 1584544"/>
                  <a:gd name="connsiteX2" fmla="*/ 1097280 w 4160520"/>
                  <a:gd name="connsiteY2" fmla="*/ 1467438 h 1584544"/>
                  <a:gd name="connsiteX3" fmla="*/ 1661160 w 4160520"/>
                  <a:gd name="connsiteY3" fmla="*/ 1467438 h 1584544"/>
                  <a:gd name="connsiteX4" fmla="*/ 2392680 w 4160520"/>
                  <a:gd name="connsiteY4" fmla="*/ 1040718 h 1584544"/>
                  <a:gd name="connsiteX5" fmla="*/ 2773680 w 4160520"/>
                  <a:gd name="connsiteY5" fmla="*/ 674958 h 1584544"/>
                  <a:gd name="connsiteX6" fmla="*/ 3474720 w 4160520"/>
                  <a:gd name="connsiteY6" fmla="*/ 126318 h 1584544"/>
                  <a:gd name="connsiteX7" fmla="*/ 4160520 w 4160520"/>
                  <a:gd name="connsiteY7" fmla="*/ 65358 h 1584544"/>
                  <a:gd name="connsiteX0" fmla="*/ 0 w 4160520"/>
                  <a:gd name="connsiteY0" fmla="*/ 31832 h 1525847"/>
                  <a:gd name="connsiteX1" fmla="*/ 548640 w 4160520"/>
                  <a:gd name="connsiteY1" fmla="*/ 214712 h 1525847"/>
                  <a:gd name="connsiteX2" fmla="*/ 1097280 w 4160520"/>
                  <a:gd name="connsiteY2" fmla="*/ 1418672 h 1525847"/>
                  <a:gd name="connsiteX3" fmla="*/ 1661160 w 4160520"/>
                  <a:gd name="connsiteY3" fmla="*/ 1418672 h 1525847"/>
                  <a:gd name="connsiteX4" fmla="*/ 2392680 w 4160520"/>
                  <a:gd name="connsiteY4" fmla="*/ 991952 h 1525847"/>
                  <a:gd name="connsiteX5" fmla="*/ 2773680 w 4160520"/>
                  <a:gd name="connsiteY5" fmla="*/ 626192 h 1525847"/>
                  <a:gd name="connsiteX6" fmla="*/ 3474720 w 4160520"/>
                  <a:gd name="connsiteY6" fmla="*/ 77552 h 1525847"/>
                  <a:gd name="connsiteX7" fmla="*/ 4160520 w 4160520"/>
                  <a:gd name="connsiteY7" fmla="*/ 16592 h 152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520" h="1525847">
                    <a:moveTo>
                      <a:pt x="0" y="31832"/>
                    </a:moveTo>
                    <a:cubicBezTo>
                      <a:pt x="281940" y="-3728"/>
                      <a:pt x="365760" y="-16428"/>
                      <a:pt x="548640" y="214712"/>
                    </a:cubicBezTo>
                    <a:cubicBezTo>
                      <a:pt x="731520" y="445852"/>
                      <a:pt x="911860" y="1218012"/>
                      <a:pt x="1097280" y="1418672"/>
                    </a:cubicBezTo>
                    <a:cubicBezTo>
                      <a:pt x="1282700" y="1619332"/>
                      <a:pt x="1445260" y="1489792"/>
                      <a:pt x="1661160" y="1418672"/>
                    </a:cubicBezTo>
                    <a:cubicBezTo>
                      <a:pt x="1877060" y="1347552"/>
                      <a:pt x="2207260" y="1124032"/>
                      <a:pt x="2392680" y="991952"/>
                    </a:cubicBezTo>
                    <a:cubicBezTo>
                      <a:pt x="2578100" y="859872"/>
                      <a:pt x="2593340" y="778592"/>
                      <a:pt x="2773680" y="626192"/>
                    </a:cubicBezTo>
                    <a:cubicBezTo>
                      <a:pt x="2954020" y="473792"/>
                      <a:pt x="3243580" y="179152"/>
                      <a:pt x="3474720" y="77552"/>
                    </a:cubicBezTo>
                    <a:cubicBezTo>
                      <a:pt x="3705860" y="-24048"/>
                      <a:pt x="3933190" y="-3728"/>
                      <a:pt x="4160520" y="165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3614" name="מלבן 9"/>
              <p:cNvSpPr>
                <a:spLocks noChangeArrowheads="1"/>
              </p:cNvSpPr>
              <p:nvPr/>
            </p:nvSpPr>
            <p:spPr bwMode="auto">
              <a:xfrm>
                <a:off x="2474394" y="3172326"/>
                <a:ext cx="19639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0000"/>
                    </a:solidFill>
                  </a:rPr>
                  <a:t>חשיפה לאנטיביוטיקה</a:t>
                </a:r>
              </a:p>
            </p:txBody>
          </p:sp>
          <p:sp>
            <p:nvSpPr>
              <p:cNvPr id="153615" name="מלבן 11"/>
              <p:cNvSpPr>
                <a:spLocks noChangeArrowheads="1"/>
              </p:cNvSpPr>
              <p:nvPr/>
            </p:nvSpPr>
            <p:spPr bwMode="auto">
              <a:xfrm>
                <a:off x="1733342" y="5663626"/>
                <a:ext cx="3554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000000"/>
                    </a:solidFill>
                  </a:rPr>
                  <a:t>החיידקים הרגישים לאנטיביוטיקה מתים. </a:t>
                </a:r>
              </a:p>
              <a:p>
                <a:r>
                  <a:rPr lang="he-IL" sz="1600" b="1">
                    <a:solidFill>
                      <a:srgbClr val="000000"/>
                    </a:solidFill>
                  </a:rPr>
                  <a:t>החיידקים העמידים שורדים.</a:t>
                </a:r>
              </a:p>
            </p:txBody>
          </p:sp>
          <p:sp>
            <p:nvSpPr>
              <p:cNvPr id="153616" name="מלבן 12"/>
              <p:cNvSpPr>
                <a:spLocks noChangeArrowheads="1"/>
              </p:cNvSpPr>
              <p:nvPr/>
            </p:nvSpPr>
            <p:spPr bwMode="auto">
              <a:xfrm>
                <a:off x="4783567" y="3151544"/>
                <a:ext cx="4015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000000"/>
                    </a:solidFill>
                  </a:rPr>
                  <a:t>שיעור החיידקים העמידים באוכלוסייה עלה,</a:t>
                </a:r>
              </a:p>
              <a:p>
                <a:r>
                  <a:rPr lang="he-IL" sz="1600" b="1">
                    <a:solidFill>
                      <a:srgbClr val="000000"/>
                    </a:solidFill>
                  </a:rPr>
                  <a:t>כי הם צאצאי החיידקים העמידים ששרדו</a:t>
                </a:r>
              </a:p>
              <a:p>
                <a:r>
                  <a:rPr lang="he-IL" sz="1600" b="1">
                    <a:solidFill>
                      <a:srgbClr val="000000"/>
                    </a:solidFill>
                  </a:rPr>
                  <a:t>והתרבו.</a:t>
                </a:r>
              </a:p>
            </p:txBody>
          </p:sp>
        </p:grpSp>
        <p:cxnSp>
          <p:nvCxnSpPr>
            <p:cNvPr id="19" name="מחבר חץ ישר 18"/>
            <p:cNvCxnSpPr/>
            <p:nvPr/>
          </p:nvCxnSpPr>
          <p:spPr>
            <a:xfrm>
              <a:off x="2556223" y="3511524"/>
              <a:ext cx="0" cy="2825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flipV="1">
              <a:off x="3419885" y="5456072"/>
              <a:ext cx="0" cy="2873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3607" name="מלבן 22"/>
          <p:cNvSpPr>
            <a:spLocks noChangeArrowheads="1"/>
          </p:cNvSpPr>
          <p:nvPr/>
        </p:nvSpPr>
        <p:spPr bwMode="auto">
          <a:xfrm>
            <a:off x="488950" y="5876925"/>
            <a:ext cx="806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u="sng">
                <a:solidFill>
                  <a:srgbClr val="000000"/>
                </a:solidFill>
              </a:rPr>
              <a:t>העמידות לא נוצרה עקב החשיפה לתרופה</a:t>
            </a:r>
            <a:r>
              <a:rPr lang="he-IL">
                <a:solidFill>
                  <a:srgbClr val="000000"/>
                </a:solidFill>
              </a:rPr>
              <a:t>, אלא בהשפעות מוטציות מקריות המתרחשות בחיידקים. אך החשיפה לאנטיביוטיקה נתנה יתרון תחרותי לחיידקים העמידים לעומת החיידקים הלא־עמידים (תהליך ברירה).</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468313" y="549275"/>
            <a:ext cx="8183562" cy="59086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u="sng" dirty="0" smtClean="0">
                <a:solidFill>
                  <a:prstClr val="black"/>
                </a:solidFill>
              </a:rPr>
              <a:t>העמידות של חיידקים בפני אנטיביוטיקות שונות מוקנית עקב</a:t>
            </a:r>
            <a:r>
              <a:rPr lang="he-IL" dirty="0" smtClean="0">
                <a:solidFill>
                  <a:prstClr val="black"/>
                </a:solidFill>
              </a:rPr>
              <a:t>:</a:t>
            </a:r>
          </a:p>
          <a:p>
            <a:pPr eaLnBrk="1" hangingPunct="1">
              <a:defRPr/>
            </a:pPr>
            <a:r>
              <a:rPr lang="he-IL" dirty="0">
                <a:solidFill>
                  <a:prstClr val="black"/>
                </a:solidFill>
              </a:rPr>
              <a:t> </a:t>
            </a:r>
            <a:r>
              <a:rPr lang="he-IL" dirty="0" smtClean="0">
                <a:solidFill>
                  <a:prstClr val="black"/>
                </a:solidFill>
              </a:rPr>
              <a:t>    א. </a:t>
            </a:r>
            <a:r>
              <a:rPr lang="he-IL" b="1" dirty="0" smtClean="0">
                <a:solidFill>
                  <a:srgbClr val="FF6600"/>
                </a:solidFill>
              </a:rPr>
              <a:t>מוטציות</a:t>
            </a:r>
            <a:r>
              <a:rPr lang="he-IL" dirty="0" smtClean="0">
                <a:solidFill>
                  <a:prstClr val="black"/>
                </a:solidFill>
              </a:rPr>
              <a:t> (שינויים גנטיים) המתרחשות ישירות בחיידק ומועברות גם לצאצאיו.</a:t>
            </a:r>
          </a:p>
          <a:p>
            <a:pPr eaLnBrk="1" hangingPunct="1">
              <a:defRPr/>
            </a:pPr>
            <a:r>
              <a:rPr lang="he-IL" dirty="0">
                <a:solidFill>
                  <a:prstClr val="black"/>
                </a:solidFill>
              </a:rPr>
              <a:t> </a:t>
            </a:r>
            <a:r>
              <a:rPr lang="he-IL" dirty="0" smtClean="0">
                <a:solidFill>
                  <a:prstClr val="black"/>
                </a:solidFill>
              </a:rPr>
              <a:t>    לדוגמה, מוטציות הגורמות ל:</a:t>
            </a:r>
            <a:endParaRPr lang="he-IL" dirty="0">
              <a:solidFill>
                <a:prstClr val="black"/>
              </a:solidFill>
            </a:endParaRPr>
          </a:p>
          <a:p>
            <a:pPr marL="285750" indent="-285750" eaLnBrk="1" hangingPunct="1">
              <a:defRPr/>
            </a:pPr>
            <a:endParaRPr lang="he-IL" dirty="0" smtClean="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defRPr/>
            </a:pPr>
            <a:endParaRPr lang="he-IL" dirty="0" smtClean="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endParaRPr lang="he-IL" b="1" dirty="0" smtClean="0">
              <a:solidFill>
                <a:schemeClr val="accent3"/>
              </a:solidFill>
            </a:endParaRPr>
          </a:p>
          <a:p>
            <a:pPr eaLnBrk="1" hangingPunct="1">
              <a:defRPr/>
            </a:pPr>
            <a:r>
              <a:rPr lang="he-IL" b="1" dirty="0" smtClean="0">
                <a:solidFill>
                  <a:schemeClr val="accent3"/>
                </a:solidFill>
              </a:rPr>
              <a:t>     ב. קבלת מקטע </a:t>
            </a:r>
            <a:r>
              <a:rPr lang="en-US" b="1" dirty="0" smtClean="0">
                <a:solidFill>
                  <a:schemeClr val="accent3"/>
                </a:solidFill>
              </a:rPr>
              <a:t>DNA</a:t>
            </a:r>
            <a:r>
              <a:rPr lang="he-IL" b="1" dirty="0" smtClean="0">
                <a:solidFill>
                  <a:schemeClr val="accent3"/>
                </a:solidFill>
              </a:rPr>
              <a:t> המכיל את הגן מחיידק עמיד שעבר מוטציה בתהליך </a:t>
            </a:r>
            <a:r>
              <a:rPr lang="he-IL" b="1" dirty="0" smtClean="0">
                <a:solidFill>
                  <a:srgbClr val="FF6600"/>
                </a:solidFill>
              </a:rPr>
              <a:t>קוניוגציה,   </a:t>
            </a:r>
          </a:p>
          <a:p>
            <a:pPr eaLnBrk="1" hangingPunct="1">
              <a:defRPr/>
            </a:pPr>
            <a:r>
              <a:rPr lang="he-IL" b="1" dirty="0" smtClean="0">
                <a:solidFill>
                  <a:srgbClr val="FF6600"/>
                </a:solidFill>
              </a:rPr>
              <a:t>         טרנספורמציה או טרנסדוקציה</a:t>
            </a:r>
            <a:r>
              <a:rPr lang="he-IL" dirty="0" smtClean="0">
                <a:solidFill>
                  <a:prstClr val="black"/>
                </a:solidFill>
              </a:rPr>
              <a:t>. (ראו מצגת מיוחדת לתהליכים </a:t>
            </a:r>
            <a:r>
              <a:rPr lang="he-IL" dirty="0" smtClean="0"/>
              <a:t>אלו).</a:t>
            </a:r>
          </a:p>
        </p:txBody>
      </p:sp>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153AD31-5798-4156-AA6E-5EB46B51C205}" type="slidenum">
              <a:rPr lang="he-IL" sz="1100" smtClean="0">
                <a:solidFill>
                  <a:prstClr val="white">
                    <a:lumMod val="75000"/>
                  </a:prstClr>
                </a:solidFill>
              </a:rPr>
              <a:pPr fontAlgn="base">
                <a:spcBef>
                  <a:spcPct val="0"/>
                </a:spcBef>
                <a:spcAft>
                  <a:spcPct val="0"/>
                </a:spcAft>
                <a:defRPr/>
              </a:pPr>
              <a:t>34</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מנגנוני עמידות חיידקים לאנטיביוטיקה</a:t>
            </a:r>
            <a:endParaRPr lang="he-IL" sz="1800" dirty="0" smtClean="0"/>
          </a:p>
        </p:txBody>
      </p:sp>
      <p:grpSp>
        <p:nvGrpSpPr>
          <p:cNvPr id="154630" name="קבוצה 27"/>
          <p:cNvGrpSpPr>
            <a:grpSpLocks/>
          </p:cNvGrpSpPr>
          <p:nvPr/>
        </p:nvGrpSpPr>
        <p:grpSpPr bwMode="auto">
          <a:xfrm>
            <a:off x="539750" y="1443038"/>
            <a:ext cx="7691438" cy="3997325"/>
            <a:chOff x="1136273" y="1373408"/>
            <a:chExt cx="7691229" cy="3998067"/>
          </a:xfrm>
        </p:grpSpPr>
        <p:pic>
          <p:nvPicPr>
            <p:cNvPr id="154632" name="Picture 6" descr="File:Average prokaryote cell- unlabled.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45980">
              <a:off x="2532855" y="1945927"/>
              <a:ext cx="361315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916106" y="1835456"/>
              <a:ext cx="2911396" cy="64623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שינוי בקרום הגורם לו להיות </a:t>
              </a:r>
              <a:r>
                <a:rPr lang="he-IL" dirty="0" smtClean="0"/>
                <a:t>בלתי חדיר </a:t>
              </a:r>
              <a:r>
                <a:rPr lang="he-IL" dirty="0" smtClean="0">
                  <a:solidFill>
                    <a:prstClr val="black"/>
                  </a:solidFill>
                </a:rPr>
                <a:t>לאנטיביוטיקה</a:t>
              </a:r>
            </a:p>
          </p:txBody>
        </p:sp>
        <p:sp>
          <p:nvSpPr>
            <p:cNvPr id="20" name="TextBox 19"/>
            <p:cNvSpPr txBox="1"/>
            <p:nvPr/>
          </p:nvSpPr>
          <p:spPr>
            <a:xfrm>
              <a:off x="1136273" y="1373408"/>
              <a:ext cx="2911396" cy="92409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הפעלת משאבה בקרום, המוציאה את האנטיביוטיקה  אל מחוץ לתא</a:t>
              </a:r>
            </a:p>
          </p:txBody>
        </p:sp>
        <p:sp>
          <p:nvSpPr>
            <p:cNvPr id="21" name="TextBox 20"/>
            <p:cNvSpPr txBox="1"/>
            <p:nvPr/>
          </p:nvSpPr>
          <p:spPr>
            <a:xfrm>
              <a:off x="3420624" y="4725242"/>
              <a:ext cx="2909808" cy="64623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ייצור אנזים המפרק את האנטיביוטיקה</a:t>
              </a:r>
            </a:p>
          </p:txBody>
        </p:sp>
        <p:cxnSp>
          <p:nvCxnSpPr>
            <p:cNvPr id="5" name="מחבר חץ ישר 4"/>
            <p:cNvCxnSpPr/>
            <p:nvPr/>
          </p:nvCxnSpPr>
          <p:spPr>
            <a:xfrm flipH="1">
              <a:off x="5292235" y="2205412"/>
              <a:ext cx="655620" cy="27627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a:off x="5220800" y="2326085"/>
              <a:ext cx="142871" cy="31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מחבר חץ ישר 28"/>
            <p:cNvCxnSpPr/>
            <p:nvPr/>
          </p:nvCxnSpPr>
          <p:spPr>
            <a:xfrm>
              <a:off x="3060271" y="2326085"/>
              <a:ext cx="503224" cy="3366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flipH="1" flipV="1">
              <a:off x="2880889" y="2468986"/>
              <a:ext cx="503223" cy="3366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אליפסה 24"/>
            <p:cNvSpPr/>
            <p:nvPr/>
          </p:nvSpPr>
          <p:spPr>
            <a:xfrm>
              <a:off x="6006591" y="1976770"/>
              <a:ext cx="215894" cy="2286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אליפסה 33"/>
            <p:cNvSpPr/>
            <p:nvPr/>
          </p:nvSpPr>
          <p:spPr>
            <a:xfrm>
              <a:off x="2633245" y="2322909"/>
              <a:ext cx="217481" cy="2286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אליפסה 34"/>
            <p:cNvSpPr/>
            <p:nvPr/>
          </p:nvSpPr>
          <p:spPr>
            <a:xfrm>
              <a:off x="3820663" y="4869732"/>
              <a:ext cx="215894" cy="2270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154643"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2549" y="4869160"/>
              <a:ext cx="2952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מחבר חץ ישר 37"/>
            <p:cNvCxnSpPr/>
            <p:nvPr/>
          </p:nvCxnSpPr>
          <p:spPr>
            <a:xfrm flipH="1">
              <a:off x="3060271" y="5012633"/>
              <a:ext cx="679432"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54631" name="מלבן 1"/>
          <p:cNvSpPr>
            <a:spLocks noChangeArrowheads="1"/>
          </p:cNvSpPr>
          <p:nvPr/>
        </p:nvSpPr>
        <p:spPr bwMode="auto">
          <a:xfrm>
            <a:off x="684213" y="4508500"/>
            <a:ext cx="3248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r>
              <a:rPr lang="en-US" sz="800">
                <a:solidFill>
                  <a:srgbClr val="000000"/>
                </a:solidFill>
              </a:rPr>
              <a:t>© Mariana Ruiz Villarreal (LadyofHats). Wikimedia commons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50825" y="500063"/>
            <a:ext cx="8218488"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mn-cs"/>
              </a:rPr>
              <a:t>שאלה 9:</a:t>
            </a:r>
            <a:r>
              <a:rPr lang="he-IL" dirty="0" smtClean="0">
                <a:solidFill>
                  <a:schemeClr val="tx2"/>
                </a:solidFill>
                <a:latin typeface="Times New Roman" pitchFamily="18" charset="0"/>
                <a:cs typeface="+mn-cs"/>
              </a:rPr>
              <a:t> מבחינת בגרות</a:t>
            </a:r>
          </a:p>
          <a:p>
            <a:pPr eaLnBrk="1" hangingPunct="1">
              <a:defRPr/>
            </a:pPr>
            <a:r>
              <a:rPr lang="he-IL" dirty="0" smtClean="0">
                <a:solidFill>
                  <a:srgbClr val="1F497D"/>
                </a:solidFill>
              </a:rPr>
              <a:t>ידוע כי בבתי החולים מתפתחות אוכלוסיות חיידקים שהן עמידות בפני סוגים רבים של אנטיביוטיקה. תארו את התהליך המביא להתפתחות אוכלוסיות עמידות כאלה דווקא בבתי חולים. </a:t>
            </a:r>
            <a:endParaRPr lang="he-IL" dirty="0">
              <a:solidFill>
                <a:srgbClr val="FF6600"/>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0C28D80-5E9E-4F23-AADD-ED21A0880D09}" type="slidenum">
              <a:rPr lang="he-IL" sz="1100" smtClean="0">
                <a:solidFill>
                  <a:prstClr val="white">
                    <a:lumMod val="75000"/>
                  </a:prstClr>
                </a:solidFill>
              </a:rPr>
              <a:pPr fontAlgn="base">
                <a:spcBef>
                  <a:spcPct val="0"/>
                </a:spcBef>
                <a:spcAft>
                  <a:spcPct val="0"/>
                </a:spcAft>
                <a:defRPr/>
              </a:pPr>
              <a:t>35</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9: התפתחות אוכלוסיות חיידקים עמידות בבתי חולים</a:t>
            </a:r>
            <a:endParaRPr lang="he-IL" sz="1800" b="1" dirty="0" smtClean="0">
              <a:solidFill>
                <a:schemeClr val="accent6">
                  <a:lumMod val="50000"/>
                  <a:lumOff val="5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9:</a:t>
            </a:r>
            <a:r>
              <a:rPr lang="he-IL" dirty="0" smtClean="0">
                <a:solidFill>
                  <a:srgbClr val="1F497D"/>
                </a:solidFill>
                <a:latin typeface="Times New Roman" pitchFamily="18" charset="0"/>
                <a:cs typeface="Arial"/>
              </a:rPr>
              <a:t> מבחינת בגרות</a:t>
            </a:r>
          </a:p>
          <a:p>
            <a:pPr eaLnBrk="1" hangingPunct="1">
              <a:defRPr/>
            </a:pPr>
            <a:r>
              <a:rPr lang="he-IL" dirty="0" smtClean="0">
                <a:solidFill>
                  <a:srgbClr val="1F497D"/>
                </a:solidFill>
              </a:rPr>
              <a:t>ידוע כי בבתי החולים מתפתחות אוכלוסיות חיידקים שהן עמידות בפני סוגים רבים של אנטיביוטיקה. תארו את התהליך המביא להתפתחות אוכלוסיות עמידות כאלה דווקא בבתי חולים. </a:t>
            </a:r>
            <a:endParaRPr lang="he-IL" dirty="0">
              <a:solidFill>
                <a:srgbClr val="FF6600"/>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63F8213-D033-43F2-AF20-E3ED5B23AB95}" type="slidenum">
              <a:rPr lang="he-IL" sz="1100" smtClean="0">
                <a:solidFill>
                  <a:prstClr val="white">
                    <a:lumMod val="75000"/>
                  </a:prstClr>
                </a:solidFill>
              </a:rPr>
              <a:pPr fontAlgn="base">
                <a:spcBef>
                  <a:spcPct val="0"/>
                </a:spcBef>
                <a:spcAft>
                  <a:spcPct val="0"/>
                </a:spcAft>
                <a:defRPr/>
              </a:pPr>
              <a:t>36</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a:t>
            </a:r>
            <a:endParaRPr lang="he-IL" sz="1800" b="1" dirty="0" smtClean="0">
              <a:solidFill>
                <a:schemeClr val="accent6">
                  <a:lumMod val="50000"/>
                  <a:lumOff val="50000"/>
                </a:schemeClr>
              </a:solidFill>
            </a:endParaRPr>
          </a:p>
        </p:txBody>
      </p:sp>
      <p:sp>
        <p:nvSpPr>
          <p:cNvPr id="7" name="Rectangle 12"/>
          <p:cNvSpPr/>
          <p:nvPr/>
        </p:nvSpPr>
        <p:spPr>
          <a:xfrm>
            <a:off x="485775" y="2133600"/>
            <a:ext cx="8072438" cy="19431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בבתי חולים מרבים להשתמש </a:t>
            </a:r>
            <a:r>
              <a:rPr lang="he-IL" dirty="0">
                <a:solidFill>
                  <a:schemeClr val="tx1"/>
                </a:solidFill>
              </a:rPr>
              <a:t>בטיפולים באנטיביוטיקה. בסביבה כזאת יש יתרון לחיידקים עמידים והם שורדים ומתרבים – זה תהליך ברירה טבעית.</a:t>
            </a:r>
          </a:p>
          <a:p>
            <a:pPr>
              <a:lnSpc>
                <a:spcPct val="120000"/>
              </a:lnSpc>
              <a:defRPr/>
            </a:pPr>
            <a:r>
              <a:rPr lang="he-IL" dirty="0">
                <a:solidFill>
                  <a:schemeClr val="tx1"/>
                </a:solidFill>
              </a:rPr>
              <a:t>עם הזמן, נוצרות בבית החולים אוכלוסיות חיידקים עמידות בפני האנטיביוטיקות הנמצאות  בשימוש.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mn-cs"/>
              </a:rPr>
              <a:t>שאלה 10:</a:t>
            </a:r>
            <a:r>
              <a:rPr lang="he-IL" dirty="0" smtClean="0">
                <a:solidFill>
                  <a:schemeClr val="tx2"/>
                </a:solidFill>
                <a:latin typeface="Times New Roman" pitchFamily="18" charset="0"/>
                <a:cs typeface="+mn-cs"/>
              </a:rPr>
              <a:t> בגרות </a:t>
            </a:r>
            <a:r>
              <a:rPr lang="he-IL" dirty="0" smtClean="0">
                <a:solidFill>
                  <a:schemeClr val="tx2"/>
                </a:solidFill>
                <a:cs typeface="+mn-cs"/>
              </a:rPr>
              <a:t>תשס"ז</a:t>
            </a:r>
            <a:endParaRPr lang="he-IL" dirty="0">
              <a:solidFill>
                <a:schemeClr val="tx2"/>
              </a:solidFill>
              <a:cs typeface="+mn-cs"/>
            </a:endParaRPr>
          </a:p>
          <a:p>
            <a:pPr eaLnBrk="1" hangingPunct="1">
              <a:defRPr/>
            </a:pPr>
            <a:r>
              <a:rPr lang="he-IL" dirty="0" smtClean="0">
                <a:solidFill>
                  <a:srgbClr val="1F497D"/>
                </a:solidFill>
              </a:rPr>
              <a:t> </a:t>
            </a:r>
            <a:r>
              <a:rPr lang="he-IL" dirty="0">
                <a:solidFill>
                  <a:srgbClr val="1F497D"/>
                </a:solidFill>
              </a:rPr>
              <a:t>יש המציעים להשתמש במקרים מסוימים בבקטריופאג'ים במקום באנטיביוטיקה.</a:t>
            </a:r>
          </a:p>
          <a:p>
            <a:pPr eaLnBrk="1" hangingPunct="1">
              <a:defRPr/>
            </a:pPr>
            <a:r>
              <a:rPr lang="he-IL" dirty="0">
                <a:solidFill>
                  <a:srgbClr val="1F497D"/>
                </a:solidFill>
              </a:rPr>
              <a:t> </a:t>
            </a:r>
            <a:r>
              <a:rPr lang="he-IL" dirty="0" smtClean="0">
                <a:solidFill>
                  <a:srgbClr val="1F497D"/>
                </a:solidFill>
              </a:rPr>
              <a:t>א</a:t>
            </a:r>
            <a:r>
              <a:rPr lang="he-IL" dirty="0">
                <a:solidFill>
                  <a:srgbClr val="1F497D"/>
                </a:solidFill>
              </a:rPr>
              <a:t>. </a:t>
            </a:r>
            <a:r>
              <a:rPr lang="he-IL" dirty="0" smtClean="0">
                <a:solidFill>
                  <a:srgbClr val="1F497D"/>
                </a:solidFill>
              </a:rPr>
              <a:t>הסבירו </a:t>
            </a:r>
            <a:r>
              <a:rPr lang="he-IL" dirty="0">
                <a:solidFill>
                  <a:srgbClr val="1F497D"/>
                </a:solidFill>
              </a:rPr>
              <a:t>מדוע בקטריופאג'ים עשויים לשמש תחליף </a:t>
            </a:r>
            <a:r>
              <a:rPr lang="he-IL" dirty="0" smtClean="0">
                <a:solidFill>
                  <a:srgbClr val="1F497D"/>
                </a:solidFill>
              </a:rPr>
              <a:t>לאנטיביוטיקה.</a:t>
            </a:r>
          </a:p>
          <a:p>
            <a:pPr eaLnBrk="1" hangingPunct="1">
              <a:defRPr/>
            </a:pPr>
            <a:r>
              <a:rPr lang="he-IL" dirty="0" smtClean="0">
                <a:solidFill>
                  <a:srgbClr val="1F497D"/>
                </a:solidFill>
              </a:rPr>
              <a:t> ב</a:t>
            </a:r>
            <a:r>
              <a:rPr lang="he-IL" dirty="0">
                <a:solidFill>
                  <a:srgbClr val="1F497D"/>
                </a:solidFill>
              </a:rPr>
              <a:t>. </a:t>
            </a:r>
            <a:r>
              <a:rPr lang="he-IL" dirty="0" smtClean="0">
                <a:solidFill>
                  <a:srgbClr val="1F497D"/>
                </a:solidFill>
              </a:rPr>
              <a:t>תארו </a:t>
            </a:r>
            <a:r>
              <a:rPr lang="he-IL" dirty="0">
                <a:solidFill>
                  <a:srgbClr val="1F497D"/>
                </a:solidFill>
              </a:rPr>
              <a:t>את התהליך שבגללו נוצר הצורך למצוא תחליף </a:t>
            </a:r>
            <a:r>
              <a:rPr lang="he-IL" dirty="0" smtClean="0">
                <a:solidFill>
                  <a:srgbClr val="1F497D"/>
                </a:solidFill>
              </a:rPr>
              <a:t>לאנטיביוטיקה.</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4A74D03-36C6-4833-8E66-F6BCB212ADA9}" type="slidenum">
              <a:rPr lang="he-IL" sz="1100" smtClean="0">
                <a:solidFill>
                  <a:prstClr val="white">
                    <a:lumMod val="75000"/>
                  </a:prstClr>
                </a:solidFill>
              </a:rPr>
              <a:pPr fontAlgn="base">
                <a:spcBef>
                  <a:spcPct val="0"/>
                </a:spcBef>
                <a:spcAft>
                  <a:spcPct val="0"/>
                </a:spcAft>
                <a:defRPr/>
              </a:pPr>
              <a:t>37</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10</a:t>
            </a:r>
            <a:endParaRPr lang="he-IL" sz="1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7513D83-CA1D-49D2-8756-44B4BFC70DF7}" type="slidenum">
              <a:rPr lang="he-IL" sz="1100" smtClean="0">
                <a:solidFill>
                  <a:prstClr val="white">
                    <a:lumMod val="75000"/>
                  </a:prstClr>
                </a:solidFill>
              </a:rPr>
              <a:pPr fontAlgn="base">
                <a:spcBef>
                  <a:spcPct val="0"/>
                </a:spcBef>
                <a:spcAft>
                  <a:spcPct val="0"/>
                </a:spcAft>
                <a:defRPr/>
              </a:pPr>
              <a:t>38</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485775" y="2133600"/>
            <a:ext cx="8072438" cy="33829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א. </a:t>
            </a:r>
            <a:r>
              <a:rPr lang="he-IL" dirty="0">
                <a:solidFill>
                  <a:schemeClr val="tx1"/>
                </a:solidFill>
              </a:rPr>
              <a:t>בקטריופאג'ים הם נגיפים התוקפים חיידקים בדרך ייחודית ולכן הם עשויים לשמש תרופה נגד חיידקים הגורמים למחלות. כל </a:t>
            </a:r>
            <a:r>
              <a:rPr lang="he-IL" dirty="0" err="1">
                <a:solidFill>
                  <a:schemeClr val="tx1"/>
                </a:solidFill>
              </a:rPr>
              <a:t>בקטריופאג</a:t>
            </a:r>
            <a:r>
              <a:rPr lang="he-IL" dirty="0">
                <a:solidFill>
                  <a:schemeClr val="tx1"/>
                </a:solidFill>
              </a:rPr>
              <a:t>' פוגע בחיידק ממין מסוים, ולכן לא יפגע בחיידקים ה"טובים", בגוף, ובוודאי שלא בתאי האדם.</a:t>
            </a:r>
          </a:p>
          <a:p>
            <a:pPr>
              <a:lnSpc>
                <a:spcPct val="120000"/>
              </a:lnSpc>
              <a:defRPr/>
            </a:pPr>
            <a:endParaRPr lang="he-IL" dirty="0">
              <a:solidFill>
                <a:schemeClr val="tx1"/>
              </a:solidFill>
            </a:endParaRPr>
          </a:p>
          <a:p>
            <a:pPr>
              <a:lnSpc>
                <a:spcPct val="120000"/>
              </a:lnSpc>
              <a:defRPr/>
            </a:pPr>
            <a:r>
              <a:rPr lang="he-IL" dirty="0">
                <a:solidFill>
                  <a:schemeClr val="tx1"/>
                </a:solidFill>
              </a:rPr>
              <a:t>ב. באוכלוסיות החיידקים נוצרים מדי פעם בפעם חיידקים עמידים לאנטיביוטיקות שונות. החשיפה לאנטיביוטיקה גורמת לתהליך ברירה: החיידקים הרגישים מתים, ואילו החיידקים העמידים שורדים ומתרבים. וכך, שיעור החיידקים העמידים </a:t>
            </a:r>
            <a:r>
              <a:rPr lang="he-IL" dirty="0">
                <a:solidFill>
                  <a:srgbClr val="000000"/>
                </a:solidFill>
              </a:rPr>
              <a:t>באוכלוסיית החיידקים עולה, והאנטיביוטיקה כבר אינה משפיעה.</a:t>
            </a:r>
          </a:p>
          <a:p>
            <a:pPr>
              <a:lnSpc>
                <a:spcPct val="120000"/>
              </a:lnSpc>
              <a:defRPr/>
            </a:pPr>
            <a:endParaRPr lang="he-IL" dirty="0">
              <a:solidFill>
                <a:srgbClr val="000000"/>
              </a:solidFill>
            </a:endParaRPr>
          </a:p>
        </p:txBody>
      </p:sp>
      <p:sp>
        <p:nvSpPr>
          <p:cNvPr id="8" name="TextBox 7"/>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mn-cs"/>
              </a:rPr>
              <a:t>שאלה 10:</a:t>
            </a:r>
            <a:r>
              <a:rPr lang="he-IL" dirty="0" smtClean="0">
                <a:solidFill>
                  <a:schemeClr val="tx2"/>
                </a:solidFill>
                <a:latin typeface="Times New Roman" pitchFamily="18" charset="0"/>
                <a:cs typeface="+mn-cs"/>
              </a:rPr>
              <a:t> בגרות </a:t>
            </a:r>
            <a:r>
              <a:rPr lang="he-IL" dirty="0" smtClean="0">
                <a:solidFill>
                  <a:schemeClr val="tx2"/>
                </a:solidFill>
                <a:cs typeface="+mn-cs"/>
              </a:rPr>
              <a:t>תשס"ז</a:t>
            </a:r>
            <a:endParaRPr lang="he-IL" dirty="0">
              <a:solidFill>
                <a:schemeClr val="tx2"/>
              </a:solidFill>
              <a:cs typeface="+mn-cs"/>
            </a:endParaRPr>
          </a:p>
          <a:p>
            <a:pPr eaLnBrk="1" hangingPunct="1">
              <a:defRPr/>
            </a:pPr>
            <a:r>
              <a:rPr lang="he-IL" dirty="0" smtClean="0">
                <a:solidFill>
                  <a:srgbClr val="1F497D"/>
                </a:solidFill>
              </a:rPr>
              <a:t> </a:t>
            </a:r>
            <a:r>
              <a:rPr lang="he-IL" dirty="0">
                <a:solidFill>
                  <a:srgbClr val="1F497D"/>
                </a:solidFill>
              </a:rPr>
              <a:t>יש המציעים להשתמש במקרים מסוימים בבקטריופאג'ים במקום באנטיביוטיקה.</a:t>
            </a:r>
          </a:p>
          <a:p>
            <a:pPr eaLnBrk="1" hangingPunct="1">
              <a:defRPr/>
            </a:pPr>
            <a:r>
              <a:rPr lang="he-IL" dirty="0">
                <a:solidFill>
                  <a:srgbClr val="1F497D"/>
                </a:solidFill>
              </a:rPr>
              <a:t> </a:t>
            </a:r>
            <a:r>
              <a:rPr lang="he-IL" dirty="0" smtClean="0">
                <a:solidFill>
                  <a:srgbClr val="1F497D"/>
                </a:solidFill>
              </a:rPr>
              <a:t>א</a:t>
            </a:r>
            <a:r>
              <a:rPr lang="he-IL" dirty="0">
                <a:solidFill>
                  <a:srgbClr val="1F497D"/>
                </a:solidFill>
              </a:rPr>
              <a:t>. </a:t>
            </a:r>
            <a:r>
              <a:rPr lang="he-IL" dirty="0" smtClean="0">
                <a:solidFill>
                  <a:srgbClr val="1F497D"/>
                </a:solidFill>
              </a:rPr>
              <a:t>הסבירו </a:t>
            </a:r>
            <a:r>
              <a:rPr lang="he-IL" dirty="0">
                <a:solidFill>
                  <a:srgbClr val="1F497D"/>
                </a:solidFill>
              </a:rPr>
              <a:t>מדוע בקטריופאג'ים עשויים לשמש תחליף </a:t>
            </a:r>
            <a:r>
              <a:rPr lang="he-IL" dirty="0" smtClean="0">
                <a:solidFill>
                  <a:srgbClr val="1F497D"/>
                </a:solidFill>
              </a:rPr>
              <a:t>לאנטיביוטיקה.</a:t>
            </a:r>
          </a:p>
          <a:p>
            <a:pPr eaLnBrk="1" hangingPunct="1">
              <a:defRPr/>
            </a:pPr>
            <a:r>
              <a:rPr lang="he-IL" dirty="0" smtClean="0">
                <a:solidFill>
                  <a:srgbClr val="1F497D"/>
                </a:solidFill>
              </a:rPr>
              <a:t> ב</a:t>
            </a:r>
            <a:r>
              <a:rPr lang="he-IL" dirty="0">
                <a:solidFill>
                  <a:srgbClr val="1F497D"/>
                </a:solidFill>
              </a:rPr>
              <a:t>. </a:t>
            </a:r>
            <a:r>
              <a:rPr lang="he-IL" dirty="0" smtClean="0">
                <a:solidFill>
                  <a:srgbClr val="1F497D"/>
                </a:solidFill>
              </a:rPr>
              <a:t>תארו </a:t>
            </a:r>
            <a:r>
              <a:rPr lang="he-IL" dirty="0">
                <a:solidFill>
                  <a:srgbClr val="1F497D"/>
                </a:solidFill>
              </a:rPr>
              <a:t>את התהליך שבגללו נוצר הצורך למצוא תחליף </a:t>
            </a:r>
            <a:r>
              <a:rPr lang="he-IL" dirty="0" smtClean="0">
                <a:solidFill>
                  <a:srgbClr val="1F497D"/>
                </a:solidFill>
              </a:rPr>
              <a:t>לאנטיביוטיקה.</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474C8E-EA36-4706-BC7C-0A9B64918B60}" type="slidenum">
              <a:rPr lang="he-IL" sz="1100" smtClean="0">
                <a:solidFill>
                  <a:prstClr val="white">
                    <a:lumMod val="75000"/>
                  </a:prstClr>
                </a:solidFill>
              </a:rPr>
              <a:pPr fontAlgn="base">
                <a:spcBef>
                  <a:spcPct val="0"/>
                </a:spcBef>
                <a:spcAft>
                  <a:spcPct val="0"/>
                </a:spcAft>
                <a:defRPr/>
              </a:pPr>
              <a:t>39</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11</a:t>
            </a:r>
            <a:endParaRPr lang="he-IL" sz="1800" dirty="0" smtClean="0"/>
          </a:p>
        </p:txBody>
      </p:sp>
      <p:sp>
        <p:nvSpPr>
          <p:cNvPr id="8" name="TextBox 7"/>
          <p:cNvSpPr txBox="1"/>
          <p:nvPr/>
        </p:nvSpPr>
        <p:spPr>
          <a:xfrm>
            <a:off x="285750" y="500063"/>
            <a:ext cx="8183563" cy="258603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11:</a:t>
            </a:r>
            <a:r>
              <a:rPr lang="he-IL" dirty="0" smtClean="0">
                <a:solidFill>
                  <a:srgbClr val="000000"/>
                </a:solidFill>
                <a:latin typeface="Times New Roman" pitchFamily="18" charset="0"/>
                <a:cs typeface="Times New Roman" pitchFamily="18" charset="0"/>
              </a:rPr>
              <a:t> </a:t>
            </a:r>
            <a:r>
              <a:rPr lang="he-IL" dirty="0" smtClean="0">
                <a:solidFill>
                  <a:srgbClr val="1F497D"/>
                </a:solidFill>
              </a:rPr>
              <a:t>בגרות תשס"ט (מלבד סעיף ג')</a:t>
            </a:r>
          </a:p>
          <a:p>
            <a:pPr eaLnBrk="1" hangingPunct="1">
              <a:defRPr/>
            </a:pPr>
            <a:r>
              <a:rPr lang="he-IL" dirty="0" smtClean="0">
                <a:solidFill>
                  <a:schemeClr val="tx2"/>
                </a:solidFill>
              </a:rPr>
              <a:t>מקצת ההמלצות </a:t>
            </a:r>
            <a:r>
              <a:rPr lang="he-IL" dirty="0">
                <a:solidFill>
                  <a:schemeClr val="tx2"/>
                </a:solidFill>
              </a:rPr>
              <a:t>המקובלות בשימוש בתרופות אנטיביוטיות נגד זיהומים הנגרמים </a:t>
            </a:r>
            <a:r>
              <a:rPr lang="he-IL" dirty="0" smtClean="0">
                <a:solidFill>
                  <a:schemeClr val="tx2"/>
                </a:solidFill>
              </a:rPr>
              <a:t>על</a:t>
            </a:r>
          </a:p>
          <a:p>
            <a:pPr eaLnBrk="1" hangingPunct="1">
              <a:defRPr/>
            </a:pPr>
            <a:r>
              <a:rPr lang="he-IL" dirty="0" smtClean="0">
                <a:solidFill>
                  <a:schemeClr val="tx2"/>
                </a:solidFill>
              </a:rPr>
              <a:t>ידי </a:t>
            </a:r>
            <a:r>
              <a:rPr lang="he-IL" dirty="0">
                <a:solidFill>
                  <a:schemeClr val="tx2"/>
                </a:solidFill>
              </a:rPr>
              <a:t>חיידקים הן</a:t>
            </a:r>
            <a:r>
              <a:rPr lang="he-IL" dirty="0" smtClean="0">
                <a:solidFill>
                  <a:schemeClr val="tx2"/>
                </a:solidFill>
              </a:rPr>
              <a:t>:</a:t>
            </a:r>
          </a:p>
          <a:p>
            <a:pPr eaLnBrk="1" hangingPunct="1">
              <a:defRPr/>
            </a:pPr>
            <a:r>
              <a:rPr lang="he-IL" dirty="0" smtClean="0">
                <a:solidFill>
                  <a:schemeClr val="tx2"/>
                </a:solidFill>
              </a:rPr>
              <a:t>א. לקחת </a:t>
            </a:r>
            <a:r>
              <a:rPr lang="he-IL" dirty="0">
                <a:solidFill>
                  <a:schemeClr val="tx2"/>
                </a:solidFill>
              </a:rPr>
              <a:t>דגימה של החיידקים לפני מתן התרופה </a:t>
            </a:r>
            <a:r>
              <a:rPr lang="he-IL" dirty="0" smtClean="0">
                <a:solidFill>
                  <a:schemeClr val="tx2"/>
                </a:solidFill>
              </a:rPr>
              <a:t>האנטיביוטית.  </a:t>
            </a:r>
          </a:p>
          <a:p>
            <a:pPr eaLnBrk="1" hangingPunct="1">
              <a:defRPr/>
            </a:pPr>
            <a:r>
              <a:rPr lang="he-IL" dirty="0" smtClean="0">
                <a:solidFill>
                  <a:schemeClr val="tx2"/>
                </a:solidFill>
              </a:rPr>
              <a:t>ב. אם </a:t>
            </a:r>
            <a:r>
              <a:rPr lang="he-IL" dirty="0">
                <a:solidFill>
                  <a:schemeClr val="tx2"/>
                </a:solidFill>
              </a:rPr>
              <a:t>השימוש באנטיביוטיקה ממושך, יש הממליצים לקחת גם תוספת של </a:t>
            </a:r>
            <a:r>
              <a:rPr lang="he-IL" dirty="0" smtClean="0">
                <a:solidFill>
                  <a:schemeClr val="tx2"/>
                </a:solidFill>
              </a:rPr>
              <a:t>ויטמינים.</a:t>
            </a:r>
          </a:p>
          <a:p>
            <a:pPr eaLnBrk="1" hangingPunct="1">
              <a:defRPr/>
            </a:pPr>
            <a:r>
              <a:rPr lang="he-IL" dirty="0" smtClean="0">
                <a:solidFill>
                  <a:schemeClr val="tx2"/>
                </a:solidFill>
              </a:rPr>
              <a:t>ג. יש </a:t>
            </a:r>
            <a:r>
              <a:rPr lang="he-IL" dirty="0">
                <a:solidFill>
                  <a:schemeClr val="tx2"/>
                </a:solidFill>
              </a:rPr>
              <a:t>לסיים את כל מנת </a:t>
            </a:r>
            <a:r>
              <a:rPr lang="he-IL" dirty="0" smtClean="0">
                <a:solidFill>
                  <a:srgbClr val="1F497D"/>
                </a:solidFill>
              </a:rPr>
              <a:t>האנטיביוטיקה אפילו </a:t>
            </a:r>
            <a:r>
              <a:rPr lang="he-IL" dirty="0">
                <a:solidFill>
                  <a:srgbClr val="1F497D"/>
                </a:solidFill>
              </a:rPr>
              <a:t>אם </a:t>
            </a:r>
            <a:r>
              <a:rPr lang="he-IL" dirty="0" smtClean="0">
                <a:solidFill>
                  <a:srgbClr val="1F497D"/>
                </a:solidFill>
              </a:rPr>
              <a:t>מרגישים </a:t>
            </a:r>
            <a:r>
              <a:rPr lang="he-IL" dirty="0">
                <a:solidFill>
                  <a:srgbClr val="1F497D"/>
                </a:solidFill>
              </a:rPr>
              <a:t>טוב כבר אחרי כמה </a:t>
            </a:r>
            <a:r>
              <a:rPr lang="he-IL" dirty="0" smtClean="0">
                <a:solidFill>
                  <a:srgbClr val="1F497D"/>
                </a:solidFill>
              </a:rPr>
              <a:t>ימים.</a:t>
            </a:r>
            <a:endParaRPr lang="he-IL" dirty="0">
              <a:solidFill>
                <a:srgbClr val="1F497D"/>
              </a:solidFill>
            </a:endParaRPr>
          </a:p>
          <a:p>
            <a:pPr eaLnBrk="1" hangingPunct="1">
              <a:defRPr/>
            </a:pPr>
            <a:r>
              <a:rPr lang="he-IL" dirty="0">
                <a:solidFill>
                  <a:srgbClr val="1F497D"/>
                </a:solidFill>
              </a:rPr>
              <a:t> </a:t>
            </a:r>
            <a:endParaRPr lang="he-IL" dirty="0" smtClean="0">
              <a:solidFill>
                <a:srgbClr val="1F497D"/>
              </a:solidFill>
            </a:endParaRPr>
          </a:p>
          <a:p>
            <a:pPr eaLnBrk="1" hangingPunct="1">
              <a:defRPr/>
            </a:pPr>
            <a:r>
              <a:rPr lang="he-IL" dirty="0" smtClean="0">
                <a:solidFill>
                  <a:srgbClr val="1F497D"/>
                </a:solidFill>
              </a:rPr>
              <a:t>הסבירו </a:t>
            </a:r>
            <a:r>
              <a:rPr lang="he-IL" dirty="0">
                <a:solidFill>
                  <a:srgbClr val="1F497D"/>
                </a:solidFill>
              </a:rPr>
              <a:t>את הסיבה לכל אחת </a:t>
            </a:r>
            <a:r>
              <a:rPr lang="he-IL" dirty="0" smtClean="0">
                <a:solidFill>
                  <a:srgbClr val="1F497D"/>
                </a:solidFill>
              </a:rPr>
              <a:t>מן המלצות האלה</a:t>
            </a:r>
            <a:r>
              <a:rPr lang="he-IL" dirty="0">
                <a:solidFill>
                  <a:srgbClr val="1F497D"/>
                </a:solidFill>
              </a:rPr>
              <a:t>. </a:t>
            </a:r>
            <a:endParaRPr lang="he-IL" dirty="0" smtClean="0">
              <a:solidFill>
                <a:srgbClr val="1F497D"/>
              </a:solidFill>
            </a:endParaRPr>
          </a:p>
          <a:p>
            <a:pPr eaLnBrk="1" hangingPunct="1">
              <a:defRPr/>
            </a:pPr>
            <a:endParaRPr lang="he-IL" dirty="0" smtClean="0">
              <a:solidFill>
                <a:srgbClr val="1F497D"/>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285750" y="0"/>
            <a:ext cx="8559800" cy="441325"/>
          </a:xfrm>
        </p:spPr>
        <p:txBody>
          <a:bodyPr/>
          <a:lstStyle/>
          <a:p>
            <a:pPr fontAlgn="auto">
              <a:defRPr/>
            </a:pPr>
            <a:r>
              <a:rPr lang="he-IL" sz="1800" b="1" dirty="0" smtClean="0">
                <a:solidFill>
                  <a:schemeClr val="accent3"/>
                </a:solidFill>
                <a:ea typeface="+mn-ea"/>
              </a:rPr>
              <a:t>צמחים ובעלי חיים הם המקור לשיעור ניכר מן התרופות</a:t>
            </a:r>
            <a:endParaRPr lang="he-IL" sz="1800" dirty="0" smtClean="0">
              <a:solidFill>
                <a:schemeClr val="accent3"/>
              </a:solidFill>
            </a:endParaRP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123909" name="מלבן 8"/>
          <p:cNvSpPr>
            <a:spLocks noChangeArrowheads="1"/>
          </p:cNvSpPr>
          <p:nvPr/>
        </p:nvSpPr>
        <p:spPr bwMode="auto">
          <a:xfrm>
            <a:off x="3851275" y="620713"/>
            <a:ext cx="4778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אחת הדרכים לאיתור צמחי מרפא היא מציאת צמחים ששבטי ילידים במקומות שונים בעולם משתמשים בהם. כך לדוגמה, אותר ופותח חומר המשמש כיום בכל חדרי הניתוח לשיתוק השרירים בזמן ניתוח. החומר פותח מן הצמח קוררה, שילידים ביערות האמזונס משתמשים בו בתור רעל ומורחים אותו על קצות חִצי הציד שלהם.</a:t>
            </a:r>
          </a:p>
        </p:txBody>
      </p:sp>
      <p:pic>
        <p:nvPicPr>
          <p:cNvPr id="1239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692150"/>
            <a:ext cx="2579688"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1" name="Rectangle 9"/>
          <p:cNvSpPr>
            <a:spLocks noChangeArrowheads="1"/>
          </p:cNvSpPr>
          <p:nvPr/>
        </p:nvSpPr>
        <p:spPr bwMode="auto">
          <a:xfrm>
            <a:off x="922338" y="4713288"/>
            <a:ext cx="28575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rtl="0" eaLnBrk="0" hangingPunct="0"/>
            <a:r>
              <a:rPr lang="en-US" sz="1000">
                <a:solidFill>
                  <a:srgbClr val="333333"/>
                </a:solidFill>
                <a:latin typeface="Calibri" pitchFamily="34" charset="0"/>
                <a:cs typeface="Times New Roman" pitchFamily="18" charset="0"/>
              </a:rPr>
              <a:t>Library of Congress, Prints &amp; Photographs Division, </a:t>
            </a:r>
          </a:p>
          <a:p>
            <a:pPr algn="l" rtl="0" eaLnBrk="0" hangingPunct="0"/>
            <a:r>
              <a:rPr lang="en-US" sz="1000">
                <a:solidFill>
                  <a:srgbClr val="333333"/>
                </a:solidFill>
                <a:latin typeface="Calibri" pitchFamily="34" charset="0"/>
                <a:cs typeface="Times New Roman" pitchFamily="18" charset="0"/>
              </a:rPr>
              <a:t>Edward S. Curtis Collection, [</a:t>
            </a:r>
            <a:r>
              <a:rPr lang="en-US" sz="1100">
                <a:solidFill>
                  <a:srgbClr val="000000"/>
                </a:solidFill>
                <a:latin typeface="Calibri" pitchFamily="34" charset="0"/>
              </a:rPr>
              <a:t>LC-USZ62-130161</a:t>
            </a:r>
            <a:r>
              <a:rPr lang="en-US" sz="1000">
                <a:solidFill>
                  <a:srgbClr val="333333"/>
                </a:solidFill>
                <a:latin typeface="Calibri" pitchFamily="34" charset="0"/>
                <a:cs typeface="Times New Roman" pitchFamily="18" charset="0"/>
              </a:rPr>
              <a:t>]</a:t>
            </a:r>
            <a:endParaRPr lang="en-US" sz="1100">
              <a:solidFill>
                <a:srgbClr val="000000"/>
              </a:solidFill>
            </a:endParaRPr>
          </a:p>
          <a:p>
            <a:pPr algn="l" rtl="0" eaLnBrk="0" hangingPunct="0"/>
            <a:endParaRPr lang="en-US">
              <a:solidFill>
                <a:srgbClr val="000000"/>
              </a:solidFill>
            </a:endParaRPr>
          </a:p>
        </p:txBody>
      </p:sp>
      <p:sp>
        <p:nvSpPr>
          <p:cNvPr id="111624" name="מלבן 1"/>
          <p:cNvSpPr>
            <a:spLocks noChangeArrowheads="1"/>
          </p:cNvSpPr>
          <p:nvPr/>
        </p:nvSpPr>
        <p:spPr bwMode="auto">
          <a:xfrm>
            <a:off x="401638" y="5395913"/>
            <a:ext cx="8228012" cy="923925"/>
          </a:xfrm>
          <a:prstGeom prst="rect">
            <a:avLst/>
          </a:prstGeom>
          <a:noFill/>
          <a:ln>
            <a:noFill/>
          </a:ln>
          <a:extLst/>
        </p:spPr>
        <p:txBody>
          <a:bodyPr>
            <a:spAutoFit/>
          </a:bodyPr>
          <a:lstStyle/>
          <a:p>
            <a:pPr>
              <a:defRPr/>
            </a:pPr>
            <a:r>
              <a:rPr lang="he-IL" u="sng" dirty="0">
                <a:solidFill>
                  <a:srgbClr val="000000"/>
                </a:solidFill>
              </a:rPr>
              <a:t>במצגת זו נדון בעיקר בשני סוגי תרופות</a:t>
            </a:r>
            <a:r>
              <a:rPr lang="he-IL" dirty="0">
                <a:solidFill>
                  <a:srgbClr val="000000"/>
                </a:solidFill>
              </a:rPr>
              <a:t>:</a:t>
            </a:r>
          </a:p>
          <a:p>
            <a:pPr>
              <a:defRPr/>
            </a:pPr>
            <a:r>
              <a:rPr lang="he-IL" dirty="0">
                <a:solidFill>
                  <a:srgbClr val="000000"/>
                </a:solidFill>
              </a:rPr>
              <a:t>א. </a:t>
            </a:r>
            <a:r>
              <a:rPr lang="he-IL" b="1" dirty="0">
                <a:solidFill>
                  <a:schemeClr val="accent3"/>
                </a:solidFill>
              </a:rPr>
              <a:t>תרופת הסולפה</a:t>
            </a:r>
          </a:p>
          <a:p>
            <a:pPr>
              <a:defRPr/>
            </a:pPr>
            <a:r>
              <a:rPr lang="he-IL" dirty="0">
                <a:solidFill>
                  <a:srgbClr val="000000"/>
                </a:solidFill>
              </a:rPr>
              <a:t>ב. </a:t>
            </a:r>
            <a:r>
              <a:rPr lang="he-IL" b="1" dirty="0">
                <a:solidFill>
                  <a:schemeClr val="accent3"/>
                </a:solidFill>
              </a:rPr>
              <a:t>אנטיביוטיקה</a:t>
            </a:r>
          </a:p>
        </p:txBody>
      </p:sp>
      <p:sp>
        <p:nvSpPr>
          <p:cNvPr id="123913" name="Slide Number Placeholder 6"/>
          <p:cNvSpPr txBox="1">
            <a:spLocks noGrp="1"/>
          </p:cNvSpPr>
          <p:nvPr/>
        </p:nvSpPr>
        <p:spPr bwMode="auto">
          <a:xfrm>
            <a:off x="193675" y="6503988"/>
            <a:ext cx="428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5B57B8E9-6F4C-4FA5-BA24-540CC4F8687A}" type="slidenum">
              <a:rPr lang="he-IL" sz="1200">
                <a:solidFill>
                  <a:srgbClr val="A6A6A6"/>
                </a:solidFill>
              </a:rPr>
              <a:pPr algn="l" eaLnBrk="1" hangingPunct="1"/>
              <a:t>4</a:t>
            </a:fld>
            <a:endParaRPr lang="he-IL" sz="1200">
              <a:solidFill>
                <a:srgbClr val="A6A6A6"/>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B177A5F-14EE-4790-A78B-0C258F82DB89}" type="slidenum">
              <a:rPr lang="he-IL" sz="1100" smtClean="0">
                <a:solidFill>
                  <a:prstClr val="white">
                    <a:lumMod val="75000"/>
                  </a:prstClr>
                </a:solidFill>
              </a:rPr>
              <a:pPr fontAlgn="base">
                <a:spcBef>
                  <a:spcPct val="0"/>
                </a:spcBef>
                <a:spcAft>
                  <a:spcPct val="0"/>
                </a:spcAft>
                <a:defRPr/>
              </a:pPr>
              <a:t>40</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382588" y="2636838"/>
            <a:ext cx="8072437" cy="40322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א. יש לברר את סוג החיידק ולבדוק את רגישותו לאנטיביוטיקות שונות, כדי לבחור את   </a:t>
            </a:r>
          </a:p>
          <a:p>
            <a:pPr>
              <a:lnSpc>
                <a:spcPct val="120000"/>
              </a:lnSpc>
              <a:defRPr/>
            </a:pPr>
            <a:r>
              <a:rPr lang="he-IL" dirty="0">
                <a:solidFill>
                  <a:srgbClr val="000000"/>
                </a:solidFill>
              </a:rPr>
              <a:t>    האנטיביוטיקה המתאימה.</a:t>
            </a:r>
          </a:p>
          <a:p>
            <a:pPr marL="400050" indent="-400050">
              <a:lnSpc>
                <a:spcPct val="120000"/>
              </a:lnSpc>
              <a:buFontTx/>
              <a:buAutoNum type="romanLcPeriod"/>
              <a:defRPr/>
            </a:pPr>
            <a:endParaRPr lang="he-IL" dirty="0">
              <a:solidFill>
                <a:srgbClr val="000000"/>
              </a:solidFill>
            </a:endParaRPr>
          </a:p>
          <a:p>
            <a:pPr marL="400050" indent="-400050">
              <a:lnSpc>
                <a:spcPct val="120000"/>
              </a:lnSpc>
              <a:buFontTx/>
              <a:buAutoNum type="romanLcPeriod"/>
              <a:defRPr/>
            </a:pPr>
            <a:endParaRPr lang="he-IL" dirty="0">
              <a:solidFill>
                <a:srgbClr val="000000"/>
              </a:solidFill>
            </a:endParaRPr>
          </a:p>
          <a:p>
            <a:pPr marL="400050" indent="-400050">
              <a:lnSpc>
                <a:spcPct val="120000"/>
              </a:lnSpc>
              <a:buFontTx/>
              <a:buAutoNum type="romanLcPeriod"/>
              <a:defRPr/>
            </a:pPr>
            <a:endParaRPr lang="he-IL" dirty="0">
              <a:solidFill>
                <a:srgbClr val="000000"/>
              </a:solidFill>
            </a:endParaRPr>
          </a:p>
          <a:p>
            <a:pPr marL="400050" indent="-400050">
              <a:lnSpc>
                <a:spcPct val="120000"/>
              </a:lnSpc>
              <a:buFontTx/>
              <a:buAutoNum type="romanLcPeriod"/>
              <a:defRPr/>
            </a:pPr>
            <a:endParaRPr lang="he-IL" dirty="0">
              <a:solidFill>
                <a:srgbClr val="000000"/>
              </a:solidFill>
            </a:endParaRPr>
          </a:p>
          <a:p>
            <a:pPr>
              <a:lnSpc>
                <a:spcPct val="120000"/>
              </a:lnSpc>
              <a:defRPr/>
            </a:pPr>
            <a:r>
              <a:rPr lang="he-IL" dirty="0">
                <a:solidFill>
                  <a:srgbClr val="000000"/>
                </a:solidFill>
              </a:rPr>
              <a:t>ב. </a:t>
            </a:r>
            <a:r>
              <a:rPr lang="he-IL" dirty="0">
                <a:solidFill>
                  <a:schemeClr val="tx1"/>
                </a:solidFill>
              </a:rPr>
              <a:t>האנטיביוטיקה פוגעת גם בחיידקים ה"טובים" מייצרי הוויטמינים, החיים באופן טבעי    </a:t>
            </a:r>
          </a:p>
          <a:p>
            <a:pPr>
              <a:lnSpc>
                <a:spcPct val="120000"/>
              </a:lnSpc>
              <a:defRPr/>
            </a:pPr>
            <a:r>
              <a:rPr lang="he-IL" dirty="0">
                <a:solidFill>
                  <a:schemeClr val="tx1"/>
                </a:solidFill>
              </a:rPr>
              <a:t>    במערכת העיכול, ולכן בתקופת הטיפול יש צורך בתוספת ויטמינים.</a:t>
            </a:r>
          </a:p>
          <a:p>
            <a:pPr>
              <a:lnSpc>
                <a:spcPct val="120000"/>
              </a:lnSpc>
              <a:defRPr/>
            </a:pPr>
            <a:r>
              <a:rPr lang="he-IL" dirty="0">
                <a:solidFill>
                  <a:schemeClr val="tx1"/>
                </a:solidFill>
              </a:rPr>
              <a:t>ג. לאחר כמה ימים של נטילת אנטיביוטיקה יש ירידה במספר החיידקים גורמי המחלה   </a:t>
            </a:r>
          </a:p>
          <a:p>
            <a:pPr>
              <a:lnSpc>
                <a:spcPct val="120000"/>
              </a:lnSpc>
              <a:defRPr/>
            </a:pPr>
            <a:r>
              <a:rPr lang="he-IL" dirty="0">
                <a:solidFill>
                  <a:schemeClr val="tx1"/>
                </a:solidFill>
              </a:rPr>
              <a:t>   בגוף, ולכן יש הקלה בתסמיני המחלה, אך לא כל החיידקים מתו. בעקבות הפסקת </a:t>
            </a:r>
          </a:p>
          <a:p>
            <a:pPr>
              <a:lnSpc>
                <a:spcPct val="120000"/>
              </a:lnSpc>
              <a:defRPr/>
            </a:pPr>
            <a:r>
              <a:rPr lang="he-IL" dirty="0">
                <a:solidFill>
                  <a:schemeClr val="tx1"/>
                </a:solidFill>
              </a:rPr>
              <a:t>   נטילת האנטיביוטיקה הם יוכלו לשוב ולהתרבות ולגרום </a:t>
            </a:r>
            <a:r>
              <a:rPr lang="he-IL" dirty="0">
                <a:solidFill>
                  <a:srgbClr val="000000"/>
                </a:solidFill>
              </a:rPr>
              <a:t>שוב להתעוררות המחלה.</a:t>
            </a:r>
          </a:p>
        </p:txBody>
      </p:sp>
      <p:pic>
        <p:nvPicPr>
          <p:cNvPr id="16077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3457575"/>
            <a:ext cx="172561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5" name="מלבן 1"/>
          <p:cNvSpPr>
            <a:spLocks noChangeArrowheads="1"/>
          </p:cNvSpPr>
          <p:nvPr/>
        </p:nvSpPr>
        <p:spPr bwMode="auto">
          <a:xfrm>
            <a:off x="3921125" y="4900613"/>
            <a:ext cx="9969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lnSpc>
                <a:spcPct val="115000"/>
              </a:lnSpc>
            </a:pPr>
            <a:r>
              <a:rPr lang="en-US" sz="800">
                <a:solidFill>
                  <a:srgbClr val="000000"/>
                </a:solidFill>
                <a:cs typeface="Calibri" pitchFamily="34" charset="0"/>
                <a:hlinkClick r:id="rId4"/>
              </a:rPr>
              <a:t>CDC/Don Stalons</a:t>
            </a:r>
            <a:endParaRPr lang="en-US" sz="3200">
              <a:latin typeface="Calibri" pitchFamily="34" charset="0"/>
              <a:cs typeface="Calibri" pitchFamily="34" charset="0"/>
            </a:endParaRPr>
          </a:p>
        </p:txBody>
      </p:sp>
      <p:sp>
        <p:nvSpPr>
          <p:cNvPr id="11" name="TextBox 10"/>
          <p:cNvSpPr txBox="1"/>
          <p:nvPr/>
        </p:nvSpPr>
        <p:spPr>
          <a:xfrm>
            <a:off x="285750" y="50006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11:</a:t>
            </a:r>
            <a:r>
              <a:rPr lang="he-IL" dirty="0" smtClean="0">
                <a:solidFill>
                  <a:srgbClr val="000000"/>
                </a:solidFill>
                <a:latin typeface="Times New Roman" pitchFamily="18" charset="0"/>
                <a:cs typeface="Times New Roman" pitchFamily="18" charset="0"/>
              </a:rPr>
              <a:t> </a:t>
            </a:r>
            <a:r>
              <a:rPr lang="he-IL" dirty="0" smtClean="0">
                <a:solidFill>
                  <a:srgbClr val="1F497D"/>
                </a:solidFill>
              </a:rPr>
              <a:t>בגרות תשס"ט (מלבד סעיף ג')</a:t>
            </a:r>
          </a:p>
          <a:p>
            <a:pPr eaLnBrk="1" hangingPunct="1">
              <a:defRPr/>
            </a:pPr>
            <a:r>
              <a:rPr lang="he-IL" dirty="0" smtClean="0">
                <a:solidFill>
                  <a:schemeClr val="tx2"/>
                </a:solidFill>
              </a:rPr>
              <a:t>מקצת ההמלצות המקובלות בשימוש בתרופות אנטיביוטיות נגד זיהומים הנגרמים על</a:t>
            </a:r>
          </a:p>
          <a:p>
            <a:pPr eaLnBrk="1" hangingPunct="1">
              <a:defRPr/>
            </a:pPr>
            <a:r>
              <a:rPr lang="he-IL" dirty="0" smtClean="0">
                <a:solidFill>
                  <a:schemeClr val="tx2"/>
                </a:solidFill>
              </a:rPr>
              <a:t>ידי חיידקים הן:</a:t>
            </a:r>
          </a:p>
          <a:p>
            <a:pPr eaLnBrk="1" hangingPunct="1">
              <a:defRPr/>
            </a:pPr>
            <a:r>
              <a:rPr lang="he-IL" dirty="0" smtClean="0">
                <a:solidFill>
                  <a:schemeClr val="tx2"/>
                </a:solidFill>
              </a:rPr>
              <a:t>א. לקחת דגימה של החיידקים לפני מתן התרופה האנטיביוטית.  </a:t>
            </a:r>
          </a:p>
          <a:p>
            <a:pPr eaLnBrk="1" hangingPunct="1">
              <a:defRPr/>
            </a:pPr>
            <a:r>
              <a:rPr lang="he-IL" dirty="0" smtClean="0">
                <a:solidFill>
                  <a:schemeClr val="tx2"/>
                </a:solidFill>
              </a:rPr>
              <a:t>ב. אם השימוש באנטיביוטיקה </a:t>
            </a:r>
            <a:r>
              <a:rPr lang="he-IL" dirty="0" smtClean="0">
                <a:solidFill>
                  <a:srgbClr val="1F497D"/>
                </a:solidFill>
              </a:rPr>
              <a:t>ממושך, יש הממליצים לקחת גם תוספת של ויטמינים.</a:t>
            </a:r>
          </a:p>
          <a:p>
            <a:pPr eaLnBrk="1" hangingPunct="1">
              <a:defRPr/>
            </a:pPr>
            <a:r>
              <a:rPr lang="he-IL" dirty="0" smtClean="0">
                <a:solidFill>
                  <a:srgbClr val="1F497D"/>
                </a:solidFill>
              </a:rPr>
              <a:t>ג. יש לסיים את כל מנת האנטיביוטיקה אפילו אם מרגישים טוב כבר אחרי כמה ימים.</a:t>
            </a:r>
          </a:p>
          <a:p>
            <a:pPr eaLnBrk="1" hangingPunct="1">
              <a:defRPr/>
            </a:pPr>
            <a:r>
              <a:rPr lang="he-IL" dirty="0" smtClean="0">
                <a:solidFill>
                  <a:srgbClr val="1F497D"/>
                </a:solidFill>
              </a:rPr>
              <a:t> הסבירו את הסיבה לכל אחת מן המלצות האלה. </a:t>
            </a:r>
          </a:p>
          <a:p>
            <a:pPr eaLnBrk="1" hangingPunct="1">
              <a:defRPr/>
            </a:pPr>
            <a:endParaRPr lang="he-IL" dirty="0" smtClean="0">
              <a:solidFill>
                <a:srgbClr val="1F497D"/>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a:t>
            </a:r>
            <a:r>
              <a:rPr lang="he-IL" b="1" noProof="1" smtClean="0">
                <a:solidFill>
                  <a:srgbClr val="1F497D"/>
                </a:solidFill>
              </a:rPr>
              <a:t>12</a:t>
            </a:r>
            <a:r>
              <a:rPr lang="he-IL" b="1" dirty="0" smtClean="0">
                <a:solidFill>
                  <a:srgbClr val="1F497D"/>
                </a:solidFill>
              </a:rPr>
              <a:t>:</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chemeClr val="tx2"/>
                </a:solidFill>
              </a:rPr>
              <a:t>ברפתות מודרניות נהוג לתת לפרות בקביעות טיפול באנטיביוטיקה. ברפת אחת נמצאה מחלה הנגרמת על ידי חיידקים. הפרות ברפת הסמוכה, שלא נדבקו במחלה, קיבלו במשך שבועיים טיפול מונע באנטיביוטיקה אחרת, הפוגעת בסוגים רבים של חיידקים. התברר שהפרות שקיבלו את הטיפול המונע לא חלו, אך ירדו במשקל.</a:t>
            </a:r>
          </a:p>
          <a:p>
            <a:pPr eaLnBrk="1" hangingPunct="1">
              <a:defRPr/>
            </a:pPr>
            <a:r>
              <a:rPr lang="he-IL" dirty="0" smtClean="0">
                <a:solidFill>
                  <a:schemeClr val="tx2"/>
                </a:solidFill>
              </a:rPr>
              <a:t>א. הסבירו כיצד ייתכן שהפרות ברפת הראשונה חלו במחלה הנגרמת על ידי חיידקים, אף </a:t>
            </a:r>
          </a:p>
          <a:p>
            <a:pPr eaLnBrk="1" hangingPunct="1">
              <a:defRPr/>
            </a:pPr>
            <a:r>
              <a:rPr lang="he-IL" dirty="0">
                <a:solidFill>
                  <a:schemeClr val="tx2"/>
                </a:solidFill>
              </a:rPr>
              <a:t> </a:t>
            </a:r>
            <a:r>
              <a:rPr lang="he-IL" dirty="0" smtClean="0">
                <a:solidFill>
                  <a:schemeClr val="tx2"/>
                </a:solidFill>
              </a:rPr>
              <a:t>   על פי שקיבלו אנטיביוטיקה בקביעות.</a:t>
            </a:r>
          </a:p>
          <a:p>
            <a:pPr eaLnBrk="1" hangingPunct="1">
              <a:defRPr/>
            </a:pPr>
            <a:r>
              <a:rPr lang="he-IL" dirty="0" smtClean="0">
                <a:solidFill>
                  <a:schemeClr val="tx2"/>
                </a:solidFill>
              </a:rPr>
              <a:t>ב. מהי הסיבה לירידה במשקל של הפרות </a:t>
            </a:r>
            <a:r>
              <a:rPr lang="he-IL" dirty="0" smtClean="0">
                <a:solidFill>
                  <a:srgbClr val="1F497D"/>
                </a:solidFill>
              </a:rPr>
              <a:t>ברפת הסמוכה?</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5E6A9E5-8DC7-4117-8901-6C8189E77F40}" type="slidenum">
              <a:rPr lang="he-IL" sz="1100" smtClean="0">
                <a:solidFill>
                  <a:prstClr val="white">
                    <a:lumMod val="75000"/>
                  </a:prstClr>
                </a:solidFill>
              </a:rPr>
              <a:pPr fontAlgn="base">
                <a:spcBef>
                  <a:spcPct val="0"/>
                </a:spcBef>
                <a:spcAft>
                  <a:spcPct val="0"/>
                </a:spcAft>
                <a:defRPr/>
              </a:pPr>
              <a:t>41</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a:t>
            </a:r>
            <a:r>
              <a:rPr lang="he-IL" sz="1800" b="1" noProof="1" smtClean="0">
                <a:solidFill>
                  <a:srgbClr val="FF6600"/>
                </a:solidFill>
                <a:ea typeface="+mn-ea"/>
              </a:rPr>
              <a:t>12</a:t>
            </a:r>
            <a:r>
              <a:rPr lang="he-IL" sz="1800" b="1" dirty="0" smtClean="0">
                <a:solidFill>
                  <a:srgbClr val="FF6600"/>
                </a:solidFill>
                <a:ea typeface="+mn-ea"/>
              </a:rPr>
              <a:t>: מתן אנטיביוטיקה לפרות</a:t>
            </a:r>
            <a:endParaRPr lang="he-IL" sz="1800" dirty="0" smtClean="0"/>
          </a:p>
        </p:txBody>
      </p:sp>
      <p:grpSp>
        <p:nvGrpSpPr>
          <p:cNvPr id="161798" name="קבוצה 6"/>
          <p:cNvGrpSpPr>
            <a:grpSpLocks/>
          </p:cNvGrpSpPr>
          <p:nvPr/>
        </p:nvGrpSpPr>
        <p:grpSpPr bwMode="auto">
          <a:xfrm>
            <a:off x="1184275" y="2924175"/>
            <a:ext cx="3332163" cy="2941638"/>
            <a:chOff x="4840288" y="2762250"/>
            <a:chExt cx="3332162" cy="2942239"/>
          </a:xfrm>
        </p:grpSpPr>
        <p:grpSp>
          <p:nvGrpSpPr>
            <p:cNvPr id="161799" name="קבוצה 7"/>
            <p:cNvGrpSpPr>
              <a:grpSpLocks/>
            </p:cNvGrpSpPr>
            <p:nvPr/>
          </p:nvGrpSpPr>
          <p:grpSpPr bwMode="auto">
            <a:xfrm>
              <a:off x="4840289" y="5443466"/>
              <a:ext cx="2330450" cy="261023"/>
              <a:chOff x="4917285" y="6461282"/>
              <a:chExt cx="2330433" cy="261678"/>
            </a:xfrm>
          </p:grpSpPr>
          <p:sp>
            <p:nvSpPr>
              <p:cNvPr id="161801" name="מלבן 4"/>
              <p:cNvSpPr>
                <a:spLocks noChangeArrowheads="1"/>
              </p:cNvSpPr>
              <p:nvPr/>
            </p:nvSpPr>
            <p:spPr bwMode="auto">
              <a:xfrm>
                <a:off x="4917285" y="6461350"/>
                <a:ext cx="23304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100"/>
                  <a:t>Photo by Scott Bauer</a:t>
                </a:r>
                <a:endParaRPr lang="he-IL" sz="1100"/>
              </a:p>
            </p:txBody>
          </p:sp>
          <p:sp>
            <p:nvSpPr>
              <p:cNvPr id="161802" name="מלבן 6"/>
              <p:cNvSpPr>
                <a:spLocks noChangeArrowheads="1"/>
              </p:cNvSpPr>
              <p:nvPr/>
            </p:nvSpPr>
            <p:spPr bwMode="auto">
              <a:xfrm>
                <a:off x="6185647" y="6461282"/>
                <a:ext cx="7954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t>/usda.gov</a:t>
                </a:r>
                <a:endParaRPr lang="he-IL" sz="1100"/>
              </a:p>
            </p:txBody>
          </p:sp>
        </p:grpSp>
        <p:pic>
          <p:nvPicPr>
            <p:cNvPr id="1618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288" y="2762250"/>
              <a:ext cx="3332162"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02B623A-033A-46CB-8A80-81CA684545FC}" type="slidenum">
              <a:rPr lang="he-IL" sz="1100" smtClean="0">
                <a:solidFill>
                  <a:prstClr val="white">
                    <a:lumMod val="75000"/>
                  </a:prstClr>
                </a:solidFill>
              </a:rPr>
              <a:pPr fontAlgn="base">
                <a:spcBef>
                  <a:spcPct val="0"/>
                </a:spcBef>
                <a:spcAft>
                  <a:spcPct val="0"/>
                </a:spcAft>
                <a:defRPr/>
              </a:pPr>
              <a:t>42</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431800" y="3802063"/>
            <a:ext cx="8072438" cy="27225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א. החיידקים </a:t>
            </a:r>
            <a:r>
              <a:rPr lang="he-IL" dirty="0">
                <a:solidFill>
                  <a:schemeClr val="tx1"/>
                </a:solidFill>
              </a:rPr>
              <a:t>שגרמו למחלה לא היו רגישים לאנטיביוטיקה המסוימת שקיבלו בקביעות (לדוגמה: חיידקי גרם חיוביים אינם רגישים לפניצילין).</a:t>
            </a:r>
          </a:p>
          <a:p>
            <a:pPr>
              <a:lnSpc>
                <a:spcPct val="120000"/>
              </a:lnSpc>
              <a:defRPr/>
            </a:pPr>
            <a:endParaRPr lang="he-IL" dirty="0">
              <a:solidFill>
                <a:schemeClr val="tx1"/>
              </a:solidFill>
            </a:endParaRPr>
          </a:p>
          <a:p>
            <a:pPr>
              <a:lnSpc>
                <a:spcPct val="120000"/>
              </a:lnSpc>
              <a:defRPr/>
            </a:pPr>
            <a:r>
              <a:rPr lang="he-IL" dirty="0">
                <a:solidFill>
                  <a:schemeClr val="tx1"/>
                </a:solidFill>
              </a:rPr>
              <a:t>ב. הפרות ברפת הסמוכה, שקיבלו אנטיביוטיקה אחרת, לא חלו כי החיידקים שגרמו למחלה היו רגישים לאנטיביוטיקה זו. אך מכיוון שהאנטיביוטיקה פוגעת בסוגים רבים של חיידקים, היא פגעה גם בחיידקים מפרקי התאית החיים בקיבת </a:t>
            </a:r>
            <a:r>
              <a:rPr lang="he-IL" dirty="0">
                <a:solidFill>
                  <a:srgbClr val="000000"/>
                </a:solidFill>
              </a:rPr>
              <a:t>הפרה. עקב כך חלה ירידה בספיגת המזון ממערכת העיכול אל גוף הפרה, ולכן נגרמה ירידה במשקל.</a:t>
            </a:r>
          </a:p>
        </p:txBody>
      </p:sp>
      <p:sp>
        <p:nvSpPr>
          <p:cNvPr id="8" name="TextBox 7"/>
          <p:cNvSpPr txBox="1"/>
          <p:nvPr/>
        </p:nvSpPr>
        <p:spPr>
          <a:xfrm>
            <a:off x="285750" y="50006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a:t>
            </a:r>
            <a:r>
              <a:rPr lang="he-IL" b="1" noProof="1" smtClean="0">
                <a:solidFill>
                  <a:srgbClr val="1F497D"/>
                </a:solidFill>
              </a:rPr>
              <a:t>12</a:t>
            </a:r>
            <a:r>
              <a:rPr lang="he-IL" b="1" dirty="0" smtClean="0">
                <a:solidFill>
                  <a:srgbClr val="1F497D"/>
                </a:solidFill>
              </a:rPr>
              <a:t>:</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chemeClr val="tx2"/>
                </a:solidFill>
              </a:rPr>
              <a:t>ברפתות מודרניות נהוג לתת לפרות בקביעות טיפול באנטיביוטיקה. ברפת אחת נמצאה מחלה הנגרמת על ידי חיידקים. הפרות ברפת הסמוכה, שלא נדבקו במחלה, קיבלו במשך שבועיים טיפול מונע באנטיביוטיקה אחרת, הפוגעת בסוגים רבים של חיידקים. התברר שהפרות שקיבלו את הטיפול המונע לא חלו, אך ירדו במשקל.</a:t>
            </a:r>
          </a:p>
          <a:p>
            <a:pPr eaLnBrk="1" hangingPunct="1">
              <a:defRPr/>
            </a:pPr>
            <a:r>
              <a:rPr lang="he-IL" dirty="0" smtClean="0">
                <a:solidFill>
                  <a:schemeClr val="tx2"/>
                </a:solidFill>
              </a:rPr>
              <a:t>א. הסבירו כיצד ייתכן שהפרות ברפת הראשונה חלו במחלה הנגרמת על ידי חיידקים, אף </a:t>
            </a:r>
          </a:p>
          <a:p>
            <a:pPr eaLnBrk="1" hangingPunct="1">
              <a:defRPr/>
            </a:pPr>
            <a:r>
              <a:rPr lang="he-IL" dirty="0" smtClean="0">
                <a:solidFill>
                  <a:schemeClr val="tx2"/>
                </a:solidFill>
              </a:rPr>
              <a:t>    על פי שקיבלו אנטיביוטיקה בקביעות.</a:t>
            </a:r>
          </a:p>
          <a:p>
            <a:pPr eaLnBrk="1" hangingPunct="1">
              <a:defRPr/>
            </a:pPr>
            <a:r>
              <a:rPr lang="he-IL" dirty="0" smtClean="0">
                <a:solidFill>
                  <a:schemeClr val="tx2"/>
                </a:solidFill>
              </a:rPr>
              <a:t>ב. מהי הסיבה לירידה במשקל של הפרות ברפת </a:t>
            </a:r>
            <a:r>
              <a:rPr lang="he-IL" dirty="0" smtClean="0">
                <a:solidFill>
                  <a:srgbClr val="1F497D"/>
                </a:solidFill>
              </a:rPr>
              <a:t>הסמוכה?</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a:t>
            </a:r>
            <a:r>
              <a:rPr lang="he-IL" b="1" dirty="0" smtClean="0">
                <a:solidFill>
                  <a:schemeClr val="tx2"/>
                </a:solidFill>
                <a:cs typeface="+mn-cs"/>
              </a:rPr>
              <a:t>אלה 13:</a:t>
            </a:r>
            <a:r>
              <a:rPr lang="he-IL" dirty="0" smtClean="0">
                <a:solidFill>
                  <a:schemeClr val="tx2"/>
                </a:solidFill>
                <a:latin typeface="Times New Roman" pitchFamily="18" charset="0"/>
                <a:cs typeface="+mn-cs"/>
              </a:rPr>
              <a:t> בגרות </a:t>
            </a:r>
            <a:r>
              <a:rPr lang="he-IL" dirty="0" smtClean="0">
                <a:solidFill>
                  <a:schemeClr val="tx2"/>
                </a:solidFill>
                <a:cs typeface="+mn-cs"/>
              </a:rPr>
              <a:t>תשס"ו</a:t>
            </a:r>
          </a:p>
          <a:p>
            <a:pPr eaLnBrk="1" hangingPunct="1">
              <a:defRPr/>
            </a:pPr>
            <a:r>
              <a:rPr lang="he-IL" dirty="0" smtClean="0">
                <a:solidFill>
                  <a:srgbClr val="1F497D"/>
                </a:solidFill>
              </a:rPr>
              <a:t>אצל </a:t>
            </a:r>
            <a:r>
              <a:rPr lang="he-IL" dirty="0">
                <a:solidFill>
                  <a:srgbClr val="1F497D"/>
                </a:solidFill>
              </a:rPr>
              <a:t>תינוקות שמקבלים כמויות גדולות של </a:t>
            </a:r>
            <a:r>
              <a:rPr lang="he-IL" dirty="0" smtClean="0">
                <a:solidFill>
                  <a:srgbClr val="1F497D"/>
                </a:solidFill>
              </a:rPr>
              <a:t>אנטיביוטיקה </a:t>
            </a:r>
            <a:r>
              <a:rPr lang="he-IL" dirty="0">
                <a:solidFill>
                  <a:srgbClr val="1F497D"/>
                </a:solidFill>
              </a:rPr>
              <a:t>לאורך </a:t>
            </a:r>
            <a:r>
              <a:rPr lang="he-IL" dirty="0">
                <a:solidFill>
                  <a:schemeClr val="tx2"/>
                </a:solidFill>
              </a:rPr>
              <a:t>זמן </a:t>
            </a:r>
            <a:r>
              <a:rPr lang="he-IL" dirty="0" smtClean="0">
                <a:solidFill>
                  <a:schemeClr val="tx2"/>
                </a:solidFill>
              </a:rPr>
              <a:t>רב, </a:t>
            </a:r>
            <a:r>
              <a:rPr lang="he-IL" dirty="0">
                <a:solidFill>
                  <a:schemeClr val="tx2"/>
                </a:solidFill>
              </a:rPr>
              <a:t>עלולים </a:t>
            </a:r>
            <a:endParaRPr lang="he-IL" dirty="0" smtClean="0">
              <a:solidFill>
                <a:schemeClr val="tx2"/>
              </a:solidFill>
            </a:endParaRPr>
          </a:p>
          <a:p>
            <a:pPr eaLnBrk="1" hangingPunct="1">
              <a:defRPr/>
            </a:pPr>
            <a:r>
              <a:rPr lang="he-IL" dirty="0" smtClean="0">
                <a:solidFill>
                  <a:schemeClr val="tx2"/>
                </a:solidFill>
              </a:rPr>
              <a:t>להתפתח </a:t>
            </a:r>
            <a:r>
              <a:rPr lang="he-IL" dirty="0">
                <a:solidFill>
                  <a:schemeClr val="tx2"/>
                </a:solidFill>
              </a:rPr>
              <a:t>פצעים בפה, הנגרמים מפטרייה. </a:t>
            </a:r>
            <a:r>
              <a:rPr lang="he-IL" dirty="0" smtClean="0">
                <a:solidFill>
                  <a:schemeClr val="tx2"/>
                </a:solidFill>
              </a:rPr>
              <a:t>הסבירו </a:t>
            </a:r>
            <a:r>
              <a:rPr lang="he-IL" dirty="0">
                <a:solidFill>
                  <a:schemeClr val="tx2"/>
                </a:solidFill>
              </a:rPr>
              <a:t>מדוע.   </a:t>
            </a:r>
            <a:endParaRPr lang="he-IL" dirty="0" smtClean="0">
              <a:solidFill>
                <a:schemeClr val="tx2"/>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BE1405E-BD66-4477-9A6E-29A5734B05FD}" type="slidenum">
              <a:rPr lang="he-IL" sz="1100" smtClean="0">
                <a:solidFill>
                  <a:prstClr val="white">
                    <a:lumMod val="75000"/>
                  </a:prstClr>
                </a:solidFill>
              </a:rPr>
              <a:pPr fontAlgn="base">
                <a:spcBef>
                  <a:spcPct val="0"/>
                </a:spcBef>
                <a:spcAft>
                  <a:spcPct val="0"/>
                </a:spcAft>
                <a:defRPr/>
              </a:pPr>
              <a:t>43</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13</a:t>
            </a:r>
            <a:endParaRPr lang="he-IL" sz="1800" dirty="0" smtClean="0"/>
          </a:p>
        </p:txBody>
      </p:sp>
      <p:grpSp>
        <p:nvGrpSpPr>
          <p:cNvPr id="163846" name="קבוצה 6"/>
          <p:cNvGrpSpPr>
            <a:grpSpLocks/>
          </p:cNvGrpSpPr>
          <p:nvPr/>
        </p:nvGrpSpPr>
        <p:grpSpPr bwMode="auto">
          <a:xfrm>
            <a:off x="2344738" y="1630363"/>
            <a:ext cx="4527550" cy="3244850"/>
            <a:chOff x="4122897" y="2474913"/>
            <a:chExt cx="4527391" cy="3245366"/>
          </a:xfrm>
        </p:grpSpPr>
        <p:sp>
          <p:nvSpPr>
            <p:cNvPr id="163847" name="מלבן 1"/>
            <p:cNvSpPr>
              <a:spLocks noChangeArrowheads="1"/>
            </p:cNvSpPr>
            <p:nvPr/>
          </p:nvSpPr>
          <p:spPr bwMode="auto">
            <a:xfrm>
              <a:off x="4122897" y="5350947"/>
              <a:ext cx="4513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זיהום בפה הנגרם על ידי פטריית הקנדידה</a:t>
              </a:r>
            </a:p>
          </p:txBody>
        </p:sp>
        <p:pic>
          <p:nvPicPr>
            <p:cNvPr id="16384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950" y="2474913"/>
              <a:ext cx="43513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0"/>
            <p:cNvSpPr/>
            <p:nvPr/>
          </p:nvSpPr>
          <p:spPr>
            <a:xfrm>
              <a:off x="4262592" y="5085178"/>
              <a:ext cx="1992242" cy="254040"/>
            </a:xfrm>
            <a:prstGeom prst="rect">
              <a:avLst/>
            </a:prstGeom>
          </p:spPr>
          <p:txBody>
            <a:bodyPr wrap="none">
              <a:spAutoFit/>
            </a:bodyPr>
            <a:lstStyle/>
            <a:p>
              <a:pPr>
                <a:defRPr/>
              </a:pPr>
              <a:r>
                <a:rPr lang="en-US" sz="1050" dirty="0">
                  <a:solidFill>
                    <a:srgbClr val="000000"/>
                  </a:solidFill>
                  <a:latin typeface="Arial"/>
                  <a:ea typeface="Times New Roman"/>
                  <a:cs typeface="Arial"/>
                </a:rPr>
                <a:t>AJ Cann </a:t>
              </a:r>
              <a:r>
                <a:rPr lang="en-US" sz="1050" b="1" dirty="0">
                  <a:solidFill>
                    <a:srgbClr val="000000"/>
                  </a:solidFill>
                  <a:latin typeface="Arial"/>
                  <a:ea typeface="Times New Roman"/>
                  <a:cs typeface="Arial"/>
                </a:rPr>
                <a:t>, </a:t>
              </a:r>
              <a:r>
                <a:rPr lang="en-US" sz="900" b="1" u="sng" dirty="0">
                  <a:solidFill>
                    <a:srgbClr val="0000FF"/>
                  </a:solidFill>
                  <a:latin typeface="Arial"/>
                  <a:ea typeface="Times New Roman"/>
                  <a:cs typeface="Arial"/>
                  <a:hlinkClick r:id="rId4"/>
                </a:rPr>
                <a:t>Flickr</a:t>
              </a:r>
              <a:r>
                <a:rPr lang="en-US" sz="900" b="1" dirty="0">
                  <a:solidFill>
                    <a:srgbClr val="000000"/>
                  </a:solidFill>
                  <a:latin typeface="Arial"/>
                  <a:ea typeface="Times New Roman"/>
                  <a:cs typeface="Arial"/>
                </a:rPr>
                <a:t> </a:t>
              </a:r>
              <a:r>
                <a:rPr lang="en-US" sz="900" dirty="0">
                  <a:solidFill>
                    <a:prstClr val="black"/>
                  </a:solidFill>
                  <a:latin typeface="Times New Roman"/>
                  <a:ea typeface="Times New Roman"/>
                  <a:cs typeface="Arial"/>
                </a:rPr>
                <a:t>(</a:t>
              </a:r>
              <a:r>
                <a:rPr lang="en-US" sz="900" b="1" u="sng" dirty="0">
                  <a:solidFill>
                    <a:srgbClr val="0000FF"/>
                  </a:solidFill>
                  <a:latin typeface="Times New Roman"/>
                  <a:ea typeface="Times New Roman"/>
                  <a:cs typeface="Arial"/>
                  <a:hlinkClick r:id="rId5"/>
                </a:rPr>
                <a:t>CC BY-NC 2.0</a:t>
              </a:r>
              <a:r>
                <a:rPr lang="en-US" sz="900" dirty="0">
                  <a:solidFill>
                    <a:prstClr val="black"/>
                  </a:solidFill>
                  <a:latin typeface="Times New Roman"/>
                  <a:ea typeface="Times New Roman"/>
                  <a:cs typeface="Arial"/>
                </a:rPr>
                <a:t>)</a:t>
              </a:r>
              <a:r>
                <a:rPr lang="en-US" sz="900" b="1" dirty="0">
                  <a:solidFill>
                    <a:prstClr val="black"/>
                  </a:solidFill>
                  <a:latin typeface="Times New Roman"/>
                  <a:ea typeface="Times New Roman"/>
                  <a:cs typeface="Arial"/>
                </a:rPr>
                <a:t> </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a:t>
            </a:r>
            <a:r>
              <a:rPr lang="he-IL" b="1" dirty="0" smtClean="0">
                <a:solidFill>
                  <a:schemeClr val="tx2"/>
                </a:solidFill>
                <a:cs typeface="Arial"/>
              </a:rPr>
              <a:t>אלה 13:</a:t>
            </a:r>
            <a:r>
              <a:rPr lang="he-IL" dirty="0" smtClean="0">
                <a:solidFill>
                  <a:schemeClr val="tx2"/>
                </a:solidFill>
                <a:latin typeface="Times New Roman" pitchFamily="18" charset="0"/>
                <a:cs typeface="Arial"/>
              </a:rPr>
              <a:t> בגרות </a:t>
            </a:r>
            <a:r>
              <a:rPr lang="he-IL" dirty="0" smtClean="0">
                <a:solidFill>
                  <a:schemeClr val="tx2"/>
                </a:solidFill>
                <a:cs typeface="Arial"/>
              </a:rPr>
              <a:t>תשס"ו</a:t>
            </a:r>
          </a:p>
          <a:p>
            <a:pPr eaLnBrk="1" hangingPunct="1">
              <a:defRPr/>
            </a:pPr>
            <a:r>
              <a:rPr lang="he-IL" dirty="0" smtClean="0">
                <a:solidFill>
                  <a:srgbClr val="1F497D"/>
                </a:solidFill>
              </a:rPr>
              <a:t>אצל </a:t>
            </a:r>
            <a:r>
              <a:rPr lang="he-IL" dirty="0">
                <a:solidFill>
                  <a:srgbClr val="1F497D"/>
                </a:solidFill>
              </a:rPr>
              <a:t>תינוקות שמקבלים כמויות גדולות של </a:t>
            </a:r>
            <a:r>
              <a:rPr lang="he-IL" dirty="0" smtClean="0">
                <a:solidFill>
                  <a:schemeClr val="tx2"/>
                </a:solidFill>
              </a:rPr>
              <a:t>אנטיביוטיקה, </a:t>
            </a:r>
            <a:r>
              <a:rPr lang="he-IL" dirty="0">
                <a:solidFill>
                  <a:schemeClr val="tx2"/>
                </a:solidFill>
              </a:rPr>
              <a:t>לאורך זמן </a:t>
            </a:r>
            <a:r>
              <a:rPr lang="he-IL" dirty="0" smtClean="0">
                <a:solidFill>
                  <a:schemeClr val="tx2"/>
                </a:solidFill>
              </a:rPr>
              <a:t>רב, </a:t>
            </a:r>
            <a:r>
              <a:rPr lang="he-IL" dirty="0">
                <a:solidFill>
                  <a:schemeClr val="tx2"/>
                </a:solidFill>
              </a:rPr>
              <a:t>עלולים להתפתח פצעים בפה, הנגרמים מפטרייה. </a:t>
            </a:r>
            <a:r>
              <a:rPr lang="he-IL" dirty="0" smtClean="0">
                <a:solidFill>
                  <a:schemeClr val="tx2"/>
                </a:solidFill>
              </a:rPr>
              <a:t>הסבירו </a:t>
            </a:r>
            <a:r>
              <a:rPr lang="he-IL" dirty="0">
                <a:solidFill>
                  <a:schemeClr val="tx2"/>
                </a:solidFill>
              </a:rPr>
              <a:t>מדוע.   </a:t>
            </a:r>
            <a:endParaRPr lang="he-IL" dirty="0" smtClean="0">
              <a:solidFill>
                <a:schemeClr val="tx2"/>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19CF22-8359-4A33-B287-055076E7E6AA}" type="slidenum">
              <a:rPr lang="he-IL" sz="1100" smtClean="0">
                <a:solidFill>
                  <a:prstClr val="white">
                    <a:lumMod val="75000"/>
                  </a:prstClr>
                </a:solidFill>
              </a:rPr>
              <a:pPr fontAlgn="base">
                <a:spcBef>
                  <a:spcPct val="0"/>
                </a:spcBef>
                <a:spcAft>
                  <a:spcPct val="0"/>
                </a:spcAft>
                <a:defRPr/>
              </a:pPr>
              <a:t>44</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431800" y="1700213"/>
            <a:ext cx="8072438" cy="18002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האנטיביוטיקה פגעה </a:t>
            </a:r>
            <a:r>
              <a:rPr lang="he-IL" dirty="0">
                <a:solidFill>
                  <a:schemeClr val="tx1"/>
                </a:solidFill>
              </a:rPr>
              <a:t>בחיידקים ה"טובים" החיים בפה. הפטרייה היא אורגניזם  אאוקריוטי, והיא לא נפגעה מן האנטיביוטיקה. בשל הפגיעה בחיידקים והקטנת התחרות אִתם, יכלה הפטרייה להתבסס ולגרום לדלקת המתבטאת </a:t>
            </a:r>
            <a:r>
              <a:rPr lang="he-IL" dirty="0">
                <a:solidFill>
                  <a:srgbClr val="000000"/>
                </a:solidFill>
              </a:rPr>
              <a:t>בפצעים.</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323850" y="476250"/>
            <a:ext cx="8183563" cy="61864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accent3"/>
                </a:solidFill>
              </a:rPr>
              <a:t>אינטרפרון</a:t>
            </a:r>
          </a:p>
          <a:p>
            <a:pPr eaLnBrk="1" hangingPunct="1">
              <a:defRPr/>
            </a:pPr>
            <a:r>
              <a:rPr lang="he-IL" dirty="0"/>
              <a:t>האינטרפרונים הם חלבונים המופרשים </a:t>
            </a:r>
            <a:r>
              <a:rPr lang="he-IL" dirty="0" smtClean="0"/>
              <a:t>מתאי גוף עקב חדירת נגיפים לתא. הם מונעים התקפת תאים נוספים על ידי הנגיפים ומפעילים את מערכת החיסון נגדם. השימוש באינטרפרונים בתור תרופה אינו נרחב עקב תופעות הלוואי שלהם.</a:t>
            </a:r>
          </a:p>
          <a:p>
            <a:pPr eaLnBrk="1" hangingPunct="1">
              <a:defRPr/>
            </a:pPr>
            <a:endParaRPr lang="he-IL" b="1" dirty="0">
              <a:solidFill>
                <a:srgbClr val="1F497D"/>
              </a:solidFill>
            </a:endParaRPr>
          </a:p>
          <a:p>
            <a:pPr eaLnBrk="1" hangingPunct="1">
              <a:defRPr/>
            </a:pPr>
            <a:r>
              <a:rPr lang="he-IL" b="1" dirty="0" smtClean="0">
                <a:solidFill>
                  <a:schemeClr val="accent3"/>
                </a:solidFill>
              </a:rPr>
              <a:t>כינין </a:t>
            </a:r>
          </a:p>
          <a:p>
            <a:pPr eaLnBrk="1" hangingPunct="1">
              <a:defRPr/>
            </a:pPr>
            <a:r>
              <a:rPr lang="he-IL" dirty="0" smtClean="0"/>
              <a:t>תרופה נגד טפיל המלריה. </a:t>
            </a:r>
          </a:p>
          <a:p>
            <a:pPr eaLnBrk="1" hangingPunct="1">
              <a:defRPr/>
            </a:pPr>
            <a:r>
              <a:rPr lang="he-IL" dirty="0" smtClean="0"/>
              <a:t>מופקת מקליפת עץ </a:t>
            </a:r>
          </a:p>
          <a:p>
            <a:pPr eaLnBrk="1" hangingPunct="1">
              <a:defRPr/>
            </a:pPr>
            <a:r>
              <a:rPr lang="he-IL" dirty="0" smtClean="0"/>
              <a:t>הגדל בדרום אמריקה</a:t>
            </a:r>
            <a:r>
              <a:rPr lang="he-IL" dirty="0" smtClean="0">
                <a:solidFill>
                  <a:srgbClr val="1F497D"/>
                </a:solidFill>
              </a:rPr>
              <a:t>.</a:t>
            </a: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a:p>
            <a:pPr eaLnBrk="1" hangingPunct="1">
              <a:defRPr/>
            </a:pPr>
            <a:endParaRPr lang="he-IL" dirty="0" smtClean="0"/>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r>
              <a:rPr lang="he-IL" b="1" dirty="0" smtClean="0">
                <a:solidFill>
                  <a:schemeClr val="accent3"/>
                </a:solidFill>
              </a:rPr>
              <a:t>קוקטיל תרופות נגד נגיף האיידס</a:t>
            </a:r>
          </a:p>
          <a:p>
            <a:pPr eaLnBrk="1" hangingPunct="1">
              <a:defRPr/>
            </a:pPr>
            <a:r>
              <a:rPr lang="he-IL" dirty="0" smtClean="0"/>
              <a:t>תערובת תרופות נגד נגיף האיידס, הכוללת בין היתר את החומר </a:t>
            </a:r>
            <a:r>
              <a:rPr lang="en-US" dirty="0" smtClean="0"/>
              <a:t>AZT</a:t>
            </a:r>
            <a:r>
              <a:rPr lang="he-IL" dirty="0" smtClean="0"/>
              <a:t>, שהוא חומר המשבש את פעילות האנזים ריברס טרנסקריפטאז, ההופך את ה</a:t>
            </a:r>
            <a:r>
              <a:rPr lang="he-IL" dirty="0" smtClean="0">
                <a:latin typeface="Arial"/>
                <a:cs typeface="Arial"/>
              </a:rPr>
              <a:t>־</a:t>
            </a:r>
            <a:r>
              <a:rPr lang="en-US" dirty="0" smtClean="0"/>
              <a:t>RNA</a:t>
            </a:r>
            <a:r>
              <a:rPr lang="he-IL" dirty="0" smtClean="0"/>
              <a:t> של הווירוס ל</a:t>
            </a:r>
            <a:r>
              <a:rPr lang="he-IL" dirty="0" smtClean="0">
                <a:latin typeface="Arial"/>
                <a:cs typeface="Arial"/>
              </a:rPr>
              <a:t>־</a:t>
            </a:r>
            <a:r>
              <a:rPr lang="en-US" dirty="0" smtClean="0"/>
              <a:t>DNA</a:t>
            </a:r>
            <a:r>
              <a:rPr lang="he-IL" dirty="0" smtClean="0"/>
              <a:t>. בתפקוד רגיל פעולה זו אינה מתבצעת בתאי האדם ולכן האדם אינו נפגע ממנה.</a:t>
            </a:r>
          </a:p>
        </p:txBody>
      </p:sp>
      <p:sp>
        <p:nvSpPr>
          <p:cNvPr id="21515" name="Slide Number Placeholder 15"/>
          <p:cNvSpPr>
            <a:spLocks noGrp="1"/>
          </p:cNvSpPr>
          <p:nvPr>
            <p:ph type="sldNum" sz="quarter" idx="12"/>
          </p:nvPr>
        </p:nvSpPr>
        <p:spPr bwMode="auto">
          <a:xfrm>
            <a:off x="-36513" y="6613525"/>
            <a:ext cx="2133601"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F4B6D9A-BAD8-46A7-9F99-113293F4578C}" type="slidenum">
              <a:rPr lang="he-IL" sz="1100" smtClean="0">
                <a:solidFill>
                  <a:prstClr val="white">
                    <a:lumMod val="75000"/>
                  </a:prstClr>
                </a:solidFill>
              </a:rPr>
              <a:pPr fontAlgn="base">
                <a:spcBef>
                  <a:spcPct val="0"/>
                </a:spcBef>
                <a:spcAft>
                  <a:spcPct val="0"/>
                </a:spcAft>
                <a:defRPr/>
              </a:pPr>
              <a:t>45</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עוד תרופות: אינטרפרון, כינין, קוקטיל תרופות נגד איידס</a:t>
            </a:r>
            <a:endParaRPr lang="he-IL" sz="1800" dirty="0" smtClean="0"/>
          </a:p>
        </p:txBody>
      </p:sp>
      <p:pic>
        <p:nvPicPr>
          <p:cNvPr id="165894" name="Picture 7" descr="File:Cinchona officinalis 00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916113"/>
            <a:ext cx="1865312"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0" y="1963738"/>
            <a:ext cx="176371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מלבן 9"/>
          <p:cNvSpPr/>
          <p:nvPr/>
        </p:nvSpPr>
        <p:spPr>
          <a:xfrm>
            <a:off x="285750" y="500063"/>
            <a:ext cx="8216900" cy="1273175"/>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11" name="מלבן 10"/>
          <p:cNvSpPr/>
          <p:nvPr/>
        </p:nvSpPr>
        <p:spPr>
          <a:xfrm>
            <a:off x="296863" y="1762125"/>
            <a:ext cx="8216900" cy="346710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12" name="מלבן 11"/>
          <p:cNvSpPr/>
          <p:nvPr/>
        </p:nvSpPr>
        <p:spPr>
          <a:xfrm>
            <a:off x="323850" y="5400675"/>
            <a:ext cx="8216900" cy="1457325"/>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b="1" dirty="0">
              <a:solidFill>
                <a:schemeClr val="tx1"/>
              </a:solidFill>
            </a:endParaRPr>
          </a:p>
        </p:txBody>
      </p:sp>
      <p:sp>
        <p:nvSpPr>
          <p:cNvPr id="165899" name="מלבן 1"/>
          <p:cNvSpPr>
            <a:spLocks noChangeArrowheads="1"/>
          </p:cNvSpPr>
          <p:nvPr/>
        </p:nvSpPr>
        <p:spPr bwMode="auto">
          <a:xfrm>
            <a:off x="989013" y="4365625"/>
            <a:ext cx="24304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900">
                <a:latin typeface="Calibri" pitchFamily="34" charset="0"/>
                <a:cs typeface="Calibri" pitchFamily="34" charset="0"/>
              </a:rPr>
              <a:t>H. Zell, Wikimedia commons&lt;</a:t>
            </a:r>
            <a:r>
              <a:rPr lang="en-US" sz="900" u="sng">
                <a:solidFill>
                  <a:srgbClr val="0000FF"/>
                </a:solidFill>
                <a:latin typeface="Calibri" pitchFamily="34" charset="0"/>
                <a:cs typeface="Calibri" pitchFamily="34" charset="0"/>
                <a:hlinkClick r:id="rId6"/>
              </a:rPr>
              <a:t>http://commons.wikimedia.org/wiki/File:Cinchona_officinalis_002.JPG</a:t>
            </a:r>
            <a:r>
              <a:rPr lang="en-US" sz="900">
                <a:latin typeface="Calibri" pitchFamily="34" charset="0"/>
                <a:cs typeface="Calibri" pitchFamily="34" charset="0"/>
              </a:rPr>
              <a:t>&gt; (CC BY-SA 3.0&lt;</a:t>
            </a:r>
            <a:r>
              <a:rPr lang="en-US" sz="900" u="sng">
                <a:solidFill>
                  <a:srgbClr val="0000FF"/>
                </a:solidFill>
                <a:latin typeface="Calibri" pitchFamily="34" charset="0"/>
                <a:cs typeface="Calibri" pitchFamily="34" charset="0"/>
                <a:hlinkClick r:id="rId7"/>
              </a:rPr>
              <a:t>http://creativecommons.org/licenses/by-sa/3.0/deed.en</a:t>
            </a:r>
            <a:r>
              <a:rPr lang="en-US" sz="900">
                <a:latin typeface="Calibri" pitchFamily="34" charset="0"/>
                <a:cs typeface="Calibri" pitchFamily="34" charset="0"/>
              </a:rPr>
              <a:t>&gt;)</a:t>
            </a:r>
          </a:p>
          <a:p>
            <a:pPr algn="l"/>
            <a:r>
              <a:rPr lang="he-IL" sz="1000">
                <a:latin typeface="Calibri" pitchFamily="34" charset="0"/>
                <a:cs typeface="Calibri" pitchFamily="34" charset="0"/>
              </a:rPr>
              <a:t> </a:t>
            </a:r>
            <a:endParaRPr lang="en-US" sz="1000">
              <a:latin typeface="Calibri" pitchFamily="34" charset="0"/>
              <a:cs typeface="Calibri" pitchFamily="34" charset="0"/>
            </a:endParaRPr>
          </a:p>
        </p:txBody>
      </p:sp>
      <p:sp>
        <p:nvSpPr>
          <p:cNvPr id="165900" name="מלבן 2"/>
          <p:cNvSpPr>
            <a:spLocks noChangeArrowheads="1"/>
          </p:cNvSpPr>
          <p:nvPr/>
        </p:nvSpPr>
        <p:spPr bwMode="auto">
          <a:xfrm>
            <a:off x="4032250" y="4318000"/>
            <a:ext cx="2376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900">
                <a:latin typeface="Calibri" pitchFamily="34" charset="0"/>
                <a:cs typeface="Calibri" pitchFamily="34" charset="0"/>
              </a:rPr>
              <a:t>H. Zell, Wikimedia commons&lt;</a:t>
            </a:r>
            <a:r>
              <a:rPr lang="en-US" sz="900" u="sng">
                <a:solidFill>
                  <a:srgbClr val="0000FF"/>
                </a:solidFill>
                <a:latin typeface="Calibri" pitchFamily="34" charset="0"/>
                <a:cs typeface="Calibri" pitchFamily="34" charset="0"/>
                <a:hlinkClick r:id="rId6"/>
              </a:rPr>
              <a:t>http://commons.wikimedia.org/wiki/File:Cinchona_officinalis_002.JPG</a:t>
            </a:r>
            <a:r>
              <a:rPr lang="en-US" sz="900">
                <a:latin typeface="Calibri" pitchFamily="34" charset="0"/>
                <a:cs typeface="Calibri" pitchFamily="34" charset="0"/>
              </a:rPr>
              <a:t>&gt; (CC BY-SA 3.0&lt;</a:t>
            </a:r>
            <a:r>
              <a:rPr lang="en-US" sz="900" u="sng">
                <a:solidFill>
                  <a:srgbClr val="0000FF"/>
                </a:solidFill>
                <a:latin typeface="Calibri" pitchFamily="34" charset="0"/>
                <a:cs typeface="Calibri" pitchFamily="34" charset="0"/>
                <a:hlinkClick r:id="rId7"/>
              </a:rPr>
              <a:t>http://creativecommons.org/licenses/by-sa/3.0/deed.en</a:t>
            </a:r>
            <a:r>
              <a:rPr lang="en-US" sz="900">
                <a:latin typeface="Calibri" pitchFamily="34" charset="0"/>
                <a:cs typeface="Calibri" pitchFamily="34" charset="0"/>
              </a:rPr>
              <a:t>&gt;)</a:t>
            </a:r>
          </a:p>
          <a:p>
            <a:pPr algn="l"/>
            <a:r>
              <a:rPr lang="he-IL" sz="900">
                <a:latin typeface="Calibri" pitchFamily="34" charset="0"/>
                <a:cs typeface="Calibri" pitchFamily="34" charset="0"/>
              </a:rPr>
              <a:t> </a:t>
            </a:r>
            <a:endParaRPr lang="en-US" sz="9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492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306388" y="549275"/>
            <a:ext cx="8429625" cy="58213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עמידות </a:t>
            </a:r>
            <a:r>
              <a:rPr lang="he-IL" dirty="0">
                <a:solidFill>
                  <a:schemeClr val="tx1"/>
                </a:solidFill>
              </a:rPr>
              <a:t>החיידקים נגד אנטיביוטיקה מוקנית עקב:</a:t>
            </a:r>
          </a:p>
          <a:p>
            <a:pPr>
              <a:lnSpc>
                <a:spcPct val="150000"/>
              </a:lnSpc>
              <a:defRPr/>
            </a:pPr>
            <a:r>
              <a:rPr lang="he-IL" dirty="0">
                <a:solidFill>
                  <a:schemeClr val="tx1"/>
                </a:solidFill>
              </a:rPr>
              <a:t>  מוטציות מקריות הגורמות לשינויים כגון: יצירת אנזים המפרק את האנטיביוטיקה, יצירת    </a:t>
            </a:r>
          </a:p>
          <a:p>
            <a:pPr>
              <a:lnSpc>
                <a:spcPct val="150000"/>
              </a:lnSpc>
              <a:defRPr/>
            </a:pPr>
            <a:r>
              <a:rPr lang="he-IL" dirty="0">
                <a:solidFill>
                  <a:schemeClr val="tx1"/>
                </a:solidFill>
              </a:rPr>
              <a:t>  משאבה המוציאה את האנטיביוטיקה שחדרה לתא החוצה.</a:t>
            </a:r>
          </a:p>
          <a:p>
            <a:pPr>
              <a:lnSpc>
                <a:spcPct val="150000"/>
              </a:lnSpc>
              <a:defRPr/>
            </a:pPr>
            <a:r>
              <a:rPr lang="he-IL" dirty="0">
                <a:solidFill>
                  <a:schemeClr val="tx1"/>
                </a:solidFill>
              </a:rPr>
              <a:t>  מעבר מקטע </a:t>
            </a:r>
            <a:r>
              <a:rPr lang="en-US" dirty="0">
                <a:solidFill>
                  <a:schemeClr val="tx1"/>
                </a:solidFill>
              </a:rPr>
              <a:t>DNA</a:t>
            </a:r>
            <a:r>
              <a:rPr lang="he-IL" dirty="0">
                <a:solidFill>
                  <a:schemeClr val="tx1"/>
                </a:solidFill>
              </a:rPr>
              <a:t> הכולל את הגן לעמידות מן החיידק העמיד אל חיידקים אחרים בתהליך    </a:t>
            </a:r>
          </a:p>
          <a:p>
            <a:pPr>
              <a:lnSpc>
                <a:spcPct val="150000"/>
              </a:lnSpc>
              <a:defRPr/>
            </a:pPr>
            <a:r>
              <a:rPr lang="he-IL" dirty="0">
                <a:solidFill>
                  <a:schemeClr val="tx1"/>
                </a:solidFill>
              </a:rPr>
              <a:t>  קוניוגציה, טרנספורמציה או טרנסדוקציה (ראו מצגת מיוחדת לנושא זה).</a:t>
            </a:r>
          </a:p>
          <a:p>
            <a:pPr>
              <a:lnSpc>
                <a:spcPct val="150000"/>
              </a:lnSpc>
              <a:buFontTx/>
              <a:buBlip>
                <a:blip r:embed="rId3"/>
              </a:buBlip>
              <a:defRPr/>
            </a:pPr>
            <a:r>
              <a:rPr lang="he-IL" dirty="0">
                <a:solidFill>
                  <a:schemeClr val="tx1"/>
                </a:solidFill>
              </a:rPr>
              <a:t> השימוש הנרחב באנטיביוטיקה ברחבי העולם גורם לעליית שיעור החיידקים העמידים  </a:t>
            </a:r>
          </a:p>
          <a:p>
            <a:pPr>
              <a:lnSpc>
                <a:spcPct val="150000"/>
              </a:lnSpc>
              <a:defRPr/>
            </a:pPr>
            <a:r>
              <a:rPr lang="he-IL" dirty="0">
                <a:solidFill>
                  <a:schemeClr val="tx1"/>
                </a:solidFill>
              </a:rPr>
              <a:t>  באוכלוסיות החיידקים, עקב תמותת החיידקים הרגישים לאנטיביוטיקה והתרבות החיידקים  </a:t>
            </a:r>
          </a:p>
          <a:p>
            <a:pPr>
              <a:lnSpc>
                <a:spcPct val="150000"/>
              </a:lnSpc>
              <a:defRPr/>
            </a:pPr>
            <a:r>
              <a:rPr lang="he-IL" dirty="0">
                <a:solidFill>
                  <a:schemeClr val="tx1"/>
                </a:solidFill>
              </a:rPr>
              <a:t>  העמידים (תהליך ברירה טבעית).</a:t>
            </a:r>
          </a:p>
          <a:p>
            <a:pPr>
              <a:lnSpc>
                <a:spcPct val="150000"/>
              </a:lnSpc>
              <a:buFontTx/>
              <a:buBlip>
                <a:blip r:embed="rId3"/>
              </a:buBlip>
              <a:defRPr/>
            </a:pPr>
            <a:r>
              <a:rPr lang="he-IL" dirty="0">
                <a:solidFill>
                  <a:schemeClr val="tx1"/>
                </a:solidFill>
              </a:rPr>
              <a:t> עקב בעיית העמידות יש צורך לפתח כל הזמן אנטיביוטיקות חדשות.</a:t>
            </a:r>
          </a:p>
          <a:p>
            <a:pPr>
              <a:lnSpc>
                <a:spcPct val="150000"/>
              </a:lnSpc>
              <a:buFontTx/>
              <a:buBlip>
                <a:blip r:embed="rId3"/>
              </a:buBlip>
              <a:defRPr/>
            </a:pPr>
            <a:r>
              <a:rPr lang="he-IL" dirty="0">
                <a:solidFill>
                  <a:schemeClr val="tx1"/>
                </a:solidFill>
              </a:rPr>
              <a:t> שימוש באנטיביוטיקה עלול לגרום לפגיעה ב"חיידקים הטובים" בגוף, שמקצתם מייצרים</a:t>
            </a:r>
          </a:p>
          <a:p>
            <a:pPr>
              <a:lnSpc>
                <a:spcPct val="150000"/>
              </a:lnSpc>
              <a:defRPr/>
            </a:pPr>
            <a:r>
              <a:rPr lang="he-IL" dirty="0">
                <a:solidFill>
                  <a:schemeClr val="tx1"/>
                </a:solidFill>
              </a:rPr>
              <a:t>  ויטמינים. כמו כן, הם מתחרים במיקרואורגניזמים גורמי מחלות ולכן הפגיעה בהם עלולה</a:t>
            </a:r>
          </a:p>
          <a:p>
            <a:pPr>
              <a:lnSpc>
                <a:spcPct val="150000"/>
              </a:lnSpc>
              <a:defRPr/>
            </a:pPr>
            <a:r>
              <a:rPr lang="he-IL" dirty="0">
                <a:solidFill>
                  <a:schemeClr val="tx1"/>
                </a:solidFill>
              </a:rPr>
              <a:t>  לגרום להגדלת הרגישות לגורמי מחלה אחרים.</a:t>
            </a:r>
          </a:p>
          <a:p>
            <a:pPr>
              <a:lnSpc>
                <a:spcPct val="150000"/>
              </a:lnSpc>
              <a:buFontTx/>
              <a:buBlip>
                <a:blip r:embed="rId3"/>
              </a:buBlip>
              <a:defRPr/>
            </a:pPr>
            <a:r>
              <a:rPr lang="he-IL" dirty="0">
                <a:solidFill>
                  <a:schemeClr val="tx1"/>
                </a:solidFill>
              </a:rPr>
              <a:t> תרופות אחרות הנמצאות בשימוש ברפואה:</a:t>
            </a:r>
          </a:p>
          <a:p>
            <a:pPr>
              <a:lnSpc>
                <a:spcPct val="150000"/>
              </a:lnSpc>
              <a:defRPr/>
            </a:pPr>
            <a:r>
              <a:rPr lang="he-IL" dirty="0">
                <a:solidFill>
                  <a:schemeClr val="tx1"/>
                </a:solidFill>
              </a:rPr>
              <a:t>  אינטרפרון נגד נגיפים, כינין נגד טפיל המלריה וקוקטיל התרופות נגד נגיף</a:t>
            </a:r>
            <a:r>
              <a:rPr lang="he-IL" dirty="0">
                <a:solidFill>
                  <a:prstClr val="black"/>
                </a:solidFill>
              </a:rPr>
              <a:t> האיידס.</a:t>
            </a:r>
          </a:p>
          <a:p>
            <a:pPr>
              <a:lnSpc>
                <a:spcPct val="150000"/>
              </a:lnSpc>
              <a:defRPr/>
            </a:pPr>
            <a:endParaRPr lang="he-IL" dirty="0">
              <a:solidFill>
                <a:prstClr val="black"/>
              </a:solidFill>
            </a:endParaRP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תרופות</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AC5EE30-15C9-4ECD-AA07-16CB732562AF}" type="slidenum">
              <a:rPr lang="he-IL" sz="1100" smtClean="0">
                <a:solidFill>
                  <a:prstClr val="white">
                    <a:lumMod val="75000"/>
                  </a:prstClr>
                </a:solidFill>
              </a:rPr>
              <a:pPr fontAlgn="base">
                <a:spcBef>
                  <a:spcPct val="0"/>
                </a:spcBef>
                <a:spcAft>
                  <a:spcPct val="0"/>
                </a:spcAft>
                <a:defRPr/>
              </a:pPr>
              <a:t>46</a:t>
            </a:fld>
            <a:endParaRPr lang="he-IL" sz="1100" dirty="0" smtClean="0">
              <a:solidFill>
                <a:prstClr val="white">
                  <a:lumMod val="75000"/>
                </a:prstClr>
              </a:solidFill>
            </a:endParaRPr>
          </a:p>
        </p:txBody>
      </p:sp>
      <p:sp>
        <p:nvSpPr>
          <p:cNvPr id="10" name="TextBox 9"/>
          <p:cNvSpPr txBox="1"/>
          <p:nvPr/>
        </p:nvSpPr>
        <p:spPr>
          <a:xfrm>
            <a:off x="309563" y="6396038"/>
            <a:ext cx="8183562"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מונחים (מהסילבוס)</a:t>
            </a:r>
            <a:r>
              <a:rPr lang="he-IL" b="1" dirty="0" smtClean="0">
                <a:solidFill>
                  <a:srgbClr val="1F497D"/>
                </a:solidFill>
                <a:cs typeface="Arial"/>
              </a:rPr>
              <a:t>:</a:t>
            </a:r>
            <a:r>
              <a:rPr lang="he-IL" dirty="0" smtClean="0">
                <a:solidFill>
                  <a:srgbClr val="000000"/>
                </a:solidFill>
                <a:latin typeface="Times New Roman" pitchFamily="18" charset="0"/>
                <a:cs typeface="Arial"/>
              </a:rPr>
              <a:t> א</a:t>
            </a:r>
            <a:r>
              <a:rPr lang="he-IL" dirty="0" smtClean="0"/>
              <a:t>ינטרפרון, כינין, תרופות </a:t>
            </a:r>
            <a:r>
              <a:rPr lang="he-IL" smtClean="0"/>
              <a:t>לטיפול באיידס. </a:t>
            </a:r>
            <a:endParaRPr lang="he-IL"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38" y="419100"/>
            <a:ext cx="8215312"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115888" y="0"/>
            <a:ext cx="8559800" cy="441325"/>
          </a:xfrm>
        </p:spPr>
        <p:txBody>
          <a:bodyPr/>
          <a:lstStyle/>
          <a:p>
            <a:pPr fontAlgn="auto">
              <a:defRPr/>
            </a:pPr>
            <a:r>
              <a:rPr lang="he-IL" sz="1800" b="1" dirty="0" smtClean="0">
                <a:solidFill>
                  <a:schemeClr val="accent3"/>
                </a:solidFill>
                <a:ea typeface="+mn-ea"/>
              </a:rPr>
              <a:t>תרופות הסולפה + שאלה 1</a:t>
            </a:r>
            <a:endParaRPr lang="he-IL" sz="1800" dirty="0" smtClean="0">
              <a:solidFill>
                <a:schemeClr val="accent3"/>
              </a:solidFill>
            </a:endParaRP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124933" name="מלבן 8"/>
          <p:cNvSpPr>
            <a:spLocks noChangeArrowheads="1"/>
          </p:cNvSpPr>
          <p:nvPr/>
        </p:nvSpPr>
        <p:spPr bwMode="auto">
          <a:xfrm>
            <a:off x="357188" y="549275"/>
            <a:ext cx="80899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התרופה סולפה התגלתה על ידי המדען היהודי גרמני פאול ארליך.</a:t>
            </a:r>
          </a:p>
          <a:p>
            <a:r>
              <a:rPr lang="he-IL">
                <a:solidFill>
                  <a:srgbClr val="000000"/>
                </a:solidFill>
              </a:rPr>
              <a:t>החומר פוגע בעיקר בחיידקי גרם חיוביים, משום שהיא מעכבת את פעילות אחד מאנזימי החיידקים. האנזים מייצר ויטמין החיוני לחיידק. מחסור בוויטמין עקב עיכוב האנזים פוגע בחיידק וגורם למותו. השימוש בסולפה הביא להצלת חולים רבים בעיקר בדלקות ריאה והרעלות דם. כיום כמעט </a:t>
            </a:r>
            <a:r>
              <a:rPr lang="he-IL"/>
              <a:t>לא </a:t>
            </a:r>
            <a:r>
              <a:rPr lang="he-IL">
                <a:solidFill>
                  <a:srgbClr val="000000"/>
                </a:solidFill>
              </a:rPr>
              <a:t>משתמשים בתרופות סולפה עקב תופעות הלוואי שלה.</a:t>
            </a:r>
          </a:p>
        </p:txBody>
      </p:sp>
      <p:pic>
        <p:nvPicPr>
          <p:cNvPr id="124934" name="תמונה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227388"/>
            <a:ext cx="1387475"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935" name="קבוצה 11"/>
          <p:cNvGrpSpPr>
            <a:grpSpLocks/>
          </p:cNvGrpSpPr>
          <p:nvPr/>
        </p:nvGrpSpPr>
        <p:grpSpPr bwMode="auto">
          <a:xfrm>
            <a:off x="2273300" y="3159125"/>
            <a:ext cx="1668463" cy="2587625"/>
            <a:chOff x="3757492" y="1830727"/>
            <a:chExt cx="2116661" cy="3282115"/>
          </a:xfrm>
        </p:grpSpPr>
        <p:pic>
          <p:nvPicPr>
            <p:cNvPr id="124940" name="תמונה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3493" y="1853208"/>
              <a:ext cx="1801547" cy="325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41" name="מלבן 10"/>
            <p:cNvSpPr>
              <a:spLocks noChangeArrowheads="1"/>
            </p:cNvSpPr>
            <p:nvPr/>
          </p:nvSpPr>
          <p:spPr bwMode="auto">
            <a:xfrm>
              <a:off x="3757492" y="1830727"/>
              <a:ext cx="2116661" cy="585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000000"/>
                  </a:solidFill>
                </a:rPr>
                <a:t>SO</a:t>
              </a:r>
              <a:r>
                <a:rPr lang="en-US" sz="2400" baseline="-25000">
                  <a:solidFill>
                    <a:srgbClr val="000000"/>
                  </a:solidFill>
                </a:rPr>
                <a:t>2</a:t>
              </a:r>
              <a:r>
                <a:rPr lang="en-US" sz="2400">
                  <a:solidFill>
                    <a:srgbClr val="000000"/>
                  </a:solidFill>
                </a:rPr>
                <a:t>NH</a:t>
              </a:r>
              <a:r>
                <a:rPr lang="en-US" sz="2400" baseline="-25000">
                  <a:solidFill>
                    <a:srgbClr val="000000"/>
                  </a:solidFill>
                </a:rPr>
                <a:t>2</a:t>
              </a:r>
              <a:endParaRPr lang="he-IL" sz="2400" baseline="-25000"/>
            </a:p>
          </p:txBody>
        </p:sp>
      </p:grpSp>
      <p:sp>
        <p:nvSpPr>
          <p:cNvPr id="124936" name="Text Box 7"/>
          <p:cNvSpPr txBox="1">
            <a:spLocks noChangeArrowheads="1"/>
          </p:cNvSpPr>
          <p:nvPr/>
        </p:nvSpPr>
        <p:spPr bwMode="auto">
          <a:xfrm>
            <a:off x="3779838" y="2865438"/>
            <a:ext cx="49323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chemeClr val="tx2"/>
                </a:solidFill>
              </a:rPr>
              <a:t>שאלה 1:</a:t>
            </a:r>
          </a:p>
          <a:p>
            <a:pPr eaLnBrk="1" hangingPunct="1"/>
            <a:r>
              <a:rPr lang="he-IL">
                <a:solidFill>
                  <a:schemeClr val="tx2"/>
                </a:solidFill>
              </a:rPr>
              <a:t>לפניכם מבנה מולקולת הסולפה, ומולקולת חומר</a:t>
            </a:r>
          </a:p>
          <a:p>
            <a:pPr eaLnBrk="1" hangingPunct="1"/>
            <a:r>
              <a:rPr lang="he-IL">
                <a:solidFill>
                  <a:schemeClr val="tx2"/>
                </a:solidFill>
              </a:rPr>
              <a:t>הנקרא </a:t>
            </a:r>
            <a:r>
              <a:rPr lang="en-US">
                <a:solidFill>
                  <a:schemeClr val="tx2"/>
                </a:solidFill>
              </a:rPr>
              <a:t>PABA</a:t>
            </a:r>
            <a:r>
              <a:rPr lang="he-IL">
                <a:solidFill>
                  <a:schemeClr val="tx2"/>
                </a:solidFill>
              </a:rPr>
              <a:t>. ה־</a:t>
            </a:r>
            <a:r>
              <a:rPr lang="en-US">
                <a:solidFill>
                  <a:schemeClr val="tx2"/>
                </a:solidFill>
              </a:rPr>
              <a:t>PABA</a:t>
            </a:r>
            <a:r>
              <a:rPr lang="he-IL">
                <a:solidFill>
                  <a:schemeClr val="tx2"/>
                </a:solidFill>
              </a:rPr>
              <a:t> הוא המצע של האנזים</a:t>
            </a:r>
          </a:p>
          <a:p>
            <a:pPr eaLnBrk="1" hangingPunct="1"/>
            <a:r>
              <a:rPr lang="he-IL">
                <a:solidFill>
                  <a:schemeClr val="tx2"/>
                </a:solidFill>
              </a:rPr>
              <a:t>שהסולפה מעכב אותו.</a:t>
            </a:r>
          </a:p>
          <a:p>
            <a:pPr eaLnBrk="1" hangingPunct="1"/>
            <a:r>
              <a:rPr lang="he-IL">
                <a:solidFill>
                  <a:schemeClr val="tx2"/>
                </a:solidFill>
              </a:rPr>
              <a:t>שערו מהו מנגנון העיכוב.</a:t>
            </a:r>
          </a:p>
        </p:txBody>
      </p:sp>
      <p:sp>
        <p:nvSpPr>
          <p:cNvPr id="124937" name="מלבן 14"/>
          <p:cNvSpPr>
            <a:spLocks noChangeArrowheads="1"/>
          </p:cNvSpPr>
          <p:nvPr/>
        </p:nvSpPr>
        <p:spPr bwMode="auto">
          <a:xfrm>
            <a:off x="971550" y="2708275"/>
            <a:ext cx="782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PABA</a:t>
            </a:r>
            <a:endParaRPr lang="he-IL"/>
          </a:p>
        </p:txBody>
      </p:sp>
      <p:sp>
        <p:nvSpPr>
          <p:cNvPr id="124938" name="מלבן 19"/>
          <p:cNvSpPr>
            <a:spLocks noChangeArrowheads="1"/>
          </p:cNvSpPr>
          <p:nvPr/>
        </p:nvSpPr>
        <p:spPr bwMode="auto">
          <a:xfrm>
            <a:off x="2752725" y="270827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SULFA</a:t>
            </a:r>
            <a:endParaRPr lang="he-IL"/>
          </a:p>
        </p:txBody>
      </p:sp>
      <p:sp>
        <p:nvSpPr>
          <p:cNvPr id="124939" name="מלבן 1"/>
          <p:cNvSpPr>
            <a:spLocks noChangeArrowheads="1"/>
          </p:cNvSpPr>
          <p:nvPr/>
        </p:nvSpPr>
        <p:spPr bwMode="auto">
          <a:xfrm>
            <a:off x="0" y="6105525"/>
            <a:ext cx="2254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Calibri" pitchFamily="34" charset="0"/>
                <a:cs typeface="Calibri" pitchFamily="34" charset="0"/>
                <a:hlinkClick r:id="rId5"/>
              </a:rPr>
              <a:t>Yikrazuul at Wikimedia commons</a:t>
            </a:r>
            <a:endParaRPr lang="en-US" sz="12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38" y="419100"/>
            <a:ext cx="8215312"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115888" y="0"/>
            <a:ext cx="8559800" cy="441325"/>
          </a:xfrm>
        </p:spPr>
        <p:txBody>
          <a:bodyPr/>
          <a:lstStyle/>
          <a:p>
            <a:pPr fontAlgn="auto">
              <a:defRPr/>
            </a:pPr>
            <a:r>
              <a:rPr lang="he-IL" sz="1800" b="1" dirty="0" smtClean="0">
                <a:solidFill>
                  <a:schemeClr val="accent3"/>
                </a:solidFill>
                <a:ea typeface="+mn-ea"/>
              </a:rPr>
              <a:t>תשובה</a:t>
            </a:r>
            <a:endParaRPr lang="he-IL" sz="1800" dirty="0" smtClean="0">
              <a:solidFill>
                <a:schemeClr val="accent3"/>
              </a:solidFill>
            </a:endParaRP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pic>
        <p:nvPicPr>
          <p:cNvPr id="125957" name="תמונה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600325"/>
            <a:ext cx="1387475"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958" name="קבוצה 11"/>
          <p:cNvGrpSpPr>
            <a:grpSpLocks/>
          </p:cNvGrpSpPr>
          <p:nvPr/>
        </p:nvGrpSpPr>
        <p:grpSpPr bwMode="auto">
          <a:xfrm>
            <a:off x="1965325" y="2543175"/>
            <a:ext cx="1743075" cy="2570163"/>
            <a:chOff x="3973493" y="1853208"/>
            <a:chExt cx="2211112" cy="3259634"/>
          </a:xfrm>
        </p:grpSpPr>
        <p:pic>
          <p:nvPicPr>
            <p:cNvPr id="125964" name="תמונה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3493" y="1853208"/>
              <a:ext cx="1801547" cy="325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5" name="מלבן 10"/>
            <p:cNvSpPr>
              <a:spLocks noChangeArrowheads="1"/>
            </p:cNvSpPr>
            <p:nvPr/>
          </p:nvSpPr>
          <p:spPr bwMode="auto">
            <a:xfrm>
              <a:off x="4067944" y="1853208"/>
              <a:ext cx="2116661" cy="585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000000"/>
                  </a:solidFill>
                </a:rPr>
                <a:t>SO</a:t>
              </a:r>
              <a:r>
                <a:rPr lang="en-US" sz="2400" baseline="-25000">
                  <a:solidFill>
                    <a:srgbClr val="000000"/>
                  </a:solidFill>
                </a:rPr>
                <a:t>2</a:t>
              </a:r>
              <a:r>
                <a:rPr lang="en-US" sz="2400">
                  <a:solidFill>
                    <a:srgbClr val="000000"/>
                  </a:solidFill>
                </a:rPr>
                <a:t>NH</a:t>
              </a:r>
              <a:r>
                <a:rPr lang="en-US" sz="2400" baseline="-25000">
                  <a:solidFill>
                    <a:srgbClr val="000000"/>
                  </a:solidFill>
                </a:rPr>
                <a:t>2</a:t>
              </a:r>
              <a:endParaRPr lang="he-IL" sz="2400" baseline="-25000">
                <a:solidFill>
                  <a:srgbClr val="000000"/>
                </a:solidFill>
              </a:endParaRPr>
            </a:p>
          </p:txBody>
        </p:sp>
      </p:grpSp>
      <p:sp>
        <p:nvSpPr>
          <p:cNvPr id="125959" name="מלבן 14"/>
          <p:cNvSpPr>
            <a:spLocks noChangeArrowheads="1"/>
          </p:cNvSpPr>
          <p:nvPr/>
        </p:nvSpPr>
        <p:spPr bwMode="auto">
          <a:xfrm>
            <a:off x="1027113" y="2070100"/>
            <a:ext cx="782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PABA</a:t>
            </a:r>
            <a:endParaRPr lang="he-IL">
              <a:solidFill>
                <a:srgbClr val="000000"/>
              </a:solidFill>
            </a:endParaRPr>
          </a:p>
        </p:txBody>
      </p:sp>
      <p:sp>
        <p:nvSpPr>
          <p:cNvPr id="125960" name="מלבן 19"/>
          <p:cNvSpPr>
            <a:spLocks noChangeArrowheads="1"/>
          </p:cNvSpPr>
          <p:nvPr/>
        </p:nvSpPr>
        <p:spPr bwMode="auto">
          <a:xfrm>
            <a:off x="2555875" y="206057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SULFA</a:t>
            </a:r>
            <a:endParaRPr lang="he-IL">
              <a:solidFill>
                <a:srgbClr val="000000"/>
              </a:solidFill>
            </a:endParaRPr>
          </a:p>
        </p:txBody>
      </p:sp>
      <p:sp>
        <p:nvSpPr>
          <p:cNvPr id="14" name="Rectangle 12"/>
          <p:cNvSpPr/>
          <p:nvPr/>
        </p:nvSpPr>
        <p:spPr>
          <a:xfrm>
            <a:off x="4041775" y="2543175"/>
            <a:ext cx="4616450" cy="26146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הסולפה דומה במבנה המרחבי למולקולת המצע (הסובסטרט) של האנזים, ולכן היא מתחרה אתה על הקשירה לאתר הפעיל של האנזים. קישור הסולפה לאנזים גורם לירידת כמות מולקולות האנזים הפעילות ולירידה בקצב הפעילות.</a:t>
            </a:r>
          </a:p>
          <a:p>
            <a:pPr>
              <a:lnSpc>
                <a:spcPct val="120000"/>
              </a:lnSpc>
              <a:defRPr/>
            </a:pPr>
            <a:r>
              <a:rPr lang="he-IL" dirty="0">
                <a:solidFill>
                  <a:srgbClr val="000000"/>
                </a:solidFill>
              </a:rPr>
              <a:t>כלומר הסולפה היא </a:t>
            </a:r>
            <a:r>
              <a:rPr lang="he-IL" dirty="0">
                <a:solidFill>
                  <a:schemeClr val="accent3"/>
                </a:solidFill>
              </a:rPr>
              <a:t>מעכב תחרותי </a:t>
            </a:r>
            <a:r>
              <a:rPr lang="he-IL" dirty="0">
                <a:solidFill>
                  <a:srgbClr val="000000"/>
                </a:solidFill>
              </a:rPr>
              <a:t>של האנזים.</a:t>
            </a:r>
          </a:p>
        </p:txBody>
      </p:sp>
      <p:sp>
        <p:nvSpPr>
          <p:cNvPr id="125962" name="Text Box 7"/>
          <p:cNvSpPr txBox="1">
            <a:spLocks noChangeArrowheads="1"/>
          </p:cNvSpPr>
          <p:nvPr/>
        </p:nvSpPr>
        <p:spPr bwMode="auto">
          <a:xfrm>
            <a:off x="539750" y="620713"/>
            <a:ext cx="8042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chemeClr val="tx2"/>
                </a:solidFill>
              </a:rPr>
              <a:t>שאלה 1:</a:t>
            </a:r>
          </a:p>
          <a:p>
            <a:pPr eaLnBrk="1" hangingPunct="1"/>
            <a:r>
              <a:rPr lang="he-IL">
                <a:solidFill>
                  <a:schemeClr val="tx2"/>
                </a:solidFill>
              </a:rPr>
              <a:t>לפניכם מבנה מולקולת הסולפה, ומולקולת חומר הנקרא </a:t>
            </a:r>
            <a:r>
              <a:rPr lang="en-US">
                <a:solidFill>
                  <a:schemeClr val="tx2"/>
                </a:solidFill>
              </a:rPr>
              <a:t>PABA</a:t>
            </a:r>
            <a:r>
              <a:rPr lang="he-IL">
                <a:solidFill>
                  <a:schemeClr val="tx2"/>
                </a:solidFill>
              </a:rPr>
              <a:t>. ה־</a:t>
            </a:r>
            <a:r>
              <a:rPr lang="en-US">
                <a:solidFill>
                  <a:schemeClr val="tx2"/>
                </a:solidFill>
              </a:rPr>
              <a:t>PABA</a:t>
            </a:r>
            <a:r>
              <a:rPr lang="he-IL">
                <a:solidFill>
                  <a:schemeClr val="tx2"/>
                </a:solidFill>
              </a:rPr>
              <a:t> הוא המצע של האנזים שהסולפה מעכב אותו.</a:t>
            </a:r>
          </a:p>
          <a:p>
            <a:pPr eaLnBrk="1" hangingPunct="1"/>
            <a:r>
              <a:rPr lang="he-IL">
                <a:solidFill>
                  <a:schemeClr val="tx2"/>
                </a:solidFill>
              </a:rPr>
              <a:t>שערו מהו מנגנון העיכוב.</a:t>
            </a:r>
          </a:p>
        </p:txBody>
      </p:sp>
      <p:sp>
        <p:nvSpPr>
          <p:cNvPr id="125963" name="מלבן 1"/>
          <p:cNvSpPr>
            <a:spLocks noChangeArrowheads="1"/>
          </p:cNvSpPr>
          <p:nvPr/>
        </p:nvSpPr>
        <p:spPr bwMode="auto">
          <a:xfrm>
            <a:off x="0" y="5478463"/>
            <a:ext cx="2254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Calibri" pitchFamily="34" charset="0"/>
                <a:cs typeface="Calibri" pitchFamily="34" charset="0"/>
                <a:hlinkClick r:id="rId5"/>
              </a:rPr>
              <a:t>Yikrazuul at Wikimedia commons</a:t>
            </a:r>
            <a:endParaRPr lang="en-US" sz="12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0" y="1293813"/>
            <a:ext cx="8732838" cy="199548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0000"/>
                </a:solidFill>
              </a:rPr>
              <a:t>האנטיביוטיקה הראשונה – פניצילין, </a:t>
            </a:r>
            <a:r>
              <a:rPr lang="he-IL" dirty="0" smtClean="0"/>
              <a:t>התגלתה </a:t>
            </a:r>
            <a:r>
              <a:rPr lang="he-IL" dirty="0" smtClean="0">
                <a:solidFill>
                  <a:srgbClr val="000000"/>
                </a:solidFill>
              </a:rPr>
              <a:t>במקרה ע"י </a:t>
            </a:r>
            <a:r>
              <a:rPr lang="he-IL" b="1" dirty="0" smtClean="0">
                <a:solidFill>
                  <a:schemeClr val="accent3"/>
                </a:solidFill>
              </a:rPr>
              <a:t>החוקר אלכסנדר פלמינג, </a:t>
            </a:r>
            <a:r>
              <a:rPr lang="he-IL" dirty="0" smtClean="0">
                <a:solidFill>
                  <a:srgbClr val="000000"/>
                </a:solidFill>
              </a:rPr>
              <a:t>שהבחין בפטרייה (פניציליום) שגדלה במקרה בצלחת פטרי </a:t>
            </a:r>
            <a:r>
              <a:rPr lang="he-IL" dirty="0" smtClean="0"/>
              <a:t>שזרע בה חיידקים. סביב הפטרייה לא היו מושבות של חיידקים. הסיבה לכך, כפי שהתברר מאוחר יותר, היא שהפטרייה הפרישה חומרים שגרמו למות החיידקים. </a:t>
            </a:r>
          </a:p>
        </p:txBody>
      </p:sp>
      <p:sp>
        <p:nvSpPr>
          <p:cNvPr id="126979" name="Slide Number Placeholder 6"/>
          <p:cNvSpPr txBox="1">
            <a:spLocks noGrp="1"/>
          </p:cNvSpPr>
          <p:nvPr/>
        </p:nvSpPr>
        <p:spPr bwMode="auto">
          <a:xfrm>
            <a:off x="250825" y="6524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42009DBA-86A3-4FAC-B91E-98E4EDF9FD83}" type="slidenum">
              <a:rPr lang="he-IL" sz="1200">
                <a:solidFill>
                  <a:srgbClr val="A6A6A6"/>
                </a:solidFill>
              </a:rPr>
              <a:pPr algn="l" eaLnBrk="1" hangingPunct="1"/>
              <a:t>7</a:t>
            </a:fld>
            <a:endParaRPr lang="he-IL" sz="1200">
              <a:solidFill>
                <a:srgbClr val="A6A6A6"/>
              </a:solidFill>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6981"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אנטיביוטיקה</a:t>
            </a:r>
            <a:endParaRPr lang="he-IL" sz="1800" smtClean="0">
              <a:solidFill>
                <a:srgbClr val="FF6600"/>
              </a:solidFill>
            </a:endParaRPr>
          </a:p>
        </p:txBody>
      </p:sp>
      <p:cxnSp>
        <p:nvCxnSpPr>
          <p:cNvPr id="126982" name="מחבר חץ ישר 13"/>
          <p:cNvCxnSpPr>
            <a:cxnSpLocks noChangeShapeType="1"/>
          </p:cNvCxnSpPr>
          <p:nvPr/>
        </p:nvCxnSpPr>
        <p:spPr bwMode="auto">
          <a:xfrm>
            <a:off x="4246563" y="4362450"/>
            <a:ext cx="0" cy="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26983" name="Text Box 13"/>
          <p:cNvSpPr txBox="1">
            <a:spLocks noChangeArrowheads="1"/>
          </p:cNvSpPr>
          <p:nvPr/>
        </p:nvSpPr>
        <p:spPr bwMode="auto">
          <a:xfrm>
            <a:off x="971550" y="728663"/>
            <a:ext cx="7705725" cy="369887"/>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solidFill>
                  <a:srgbClr val="000000"/>
                </a:solidFill>
              </a:rPr>
              <a:t>חומר אנטיביוטי הוא חומר שנוצר על ידי אורגניזם חי </a:t>
            </a:r>
            <a:r>
              <a:rPr lang="he-IL"/>
              <a:t>ופועל נגד </a:t>
            </a:r>
            <a:r>
              <a:rPr lang="he-IL">
                <a:solidFill>
                  <a:srgbClr val="000000"/>
                </a:solidFill>
              </a:rPr>
              <a:t>אורגניזם אחר.</a:t>
            </a:r>
            <a:endParaRPr lang="en-US">
              <a:solidFill>
                <a:srgbClr val="000000"/>
              </a:solidFill>
            </a:endParaRPr>
          </a:p>
        </p:txBody>
      </p:sp>
      <p:grpSp>
        <p:nvGrpSpPr>
          <p:cNvPr id="126984" name="Group 15"/>
          <p:cNvGrpSpPr>
            <a:grpSpLocks/>
          </p:cNvGrpSpPr>
          <p:nvPr/>
        </p:nvGrpSpPr>
        <p:grpSpPr bwMode="auto">
          <a:xfrm>
            <a:off x="684213" y="2852738"/>
            <a:ext cx="3570287" cy="3019425"/>
            <a:chOff x="295" y="2251"/>
            <a:chExt cx="2249" cy="1902"/>
          </a:xfrm>
        </p:grpSpPr>
        <p:pic>
          <p:nvPicPr>
            <p:cNvPr id="12698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2251"/>
              <a:ext cx="2244" cy="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655" y="3702"/>
              <a:ext cx="889" cy="2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solidFill>
                    <a:prstClr val="white"/>
                  </a:solidFill>
                </a:rPr>
                <a:t>פטריית עובש</a:t>
              </a:r>
            </a:p>
          </p:txBody>
        </p:sp>
        <p:sp>
          <p:nvSpPr>
            <p:cNvPr id="126991" name="Line 14"/>
            <p:cNvSpPr>
              <a:spLocks noChangeShapeType="1"/>
            </p:cNvSpPr>
            <p:nvPr/>
          </p:nvSpPr>
          <p:spPr bwMode="auto">
            <a:xfrm flipH="1" flipV="1">
              <a:off x="1882" y="3521"/>
              <a:ext cx="318" cy="227"/>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grpSp>
      <p:sp>
        <p:nvSpPr>
          <p:cNvPr id="122889" name="Text Box 18"/>
          <p:cNvSpPr txBox="1">
            <a:spLocks noChangeArrowheads="1"/>
          </p:cNvSpPr>
          <p:nvPr/>
        </p:nvSpPr>
        <p:spPr bwMode="auto">
          <a:xfrm>
            <a:off x="4576763" y="2565400"/>
            <a:ext cx="4176712" cy="2862263"/>
          </a:xfrm>
          <a:prstGeom prst="rect">
            <a:avLst/>
          </a:prstGeom>
          <a:noFill/>
          <a:ln w="9525">
            <a:noFill/>
            <a:miter lim="800000"/>
            <a:headEnd/>
            <a:tailEnd/>
          </a:ln>
        </p:spPr>
        <p:txBody>
          <a:bodyPr>
            <a:spAutoFit/>
          </a:bodyPr>
          <a:lstStyle/>
          <a:p>
            <a:pPr>
              <a:spcBef>
                <a:spcPct val="50000"/>
              </a:spcBef>
              <a:defRPr/>
            </a:pPr>
            <a:r>
              <a:rPr lang="he-IL" dirty="0">
                <a:solidFill>
                  <a:srgbClr val="000000"/>
                </a:solidFill>
              </a:rPr>
              <a:t>פלמינג הצליח להפיק מהפטריה חומר שהוא כינה </a:t>
            </a:r>
            <a:r>
              <a:rPr lang="he-IL" dirty="0">
                <a:solidFill>
                  <a:srgbClr val="FF6600"/>
                </a:solidFill>
              </a:rPr>
              <a:t>פנצילין, </a:t>
            </a:r>
            <a:r>
              <a:rPr lang="he-IL" dirty="0">
                <a:solidFill>
                  <a:srgbClr val="000000"/>
                </a:solidFill>
              </a:rPr>
              <a:t>והוכיח </a:t>
            </a:r>
            <a:r>
              <a:rPr lang="he-IL" dirty="0"/>
              <a:t>שאפשר לרפא </a:t>
            </a:r>
            <a:r>
              <a:rPr lang="he-IL" dirty="0">
                <a:solidFill>
                  <a:srgbClr val="000000"/>
                </a:solidFill>
              </a:rPr>
              <a:t>בעזרת חומר זה מחלות שנגרמות על ידי חיידקים.</a:t>
            </a:r>
          </a:p>
          <a:p>
            <a:pPr>
              <a:spcBef>
                <a:spcPct val="50000"/>
              </a:spcBef>
              <a:defRPr/>
            </a:pPr>
            <a:endParaRPr lang="he-IL" b="1" dirty="0">
              <a:solidFill>
                <a:srgbClr val="FF6600"/>
              </a:solidFill>
            </a:endParaRPr>
          </a:p>
          <a:p>
            <a:pPr>
              <a:spcBef>
                <a:spcPct val="50000"/>
              </a:spcBef>
              <a:defRPr/>
            </a:pPr>
            <a:r>
              <a:rPr lang="he-IL" b="1" dirty="0">
                <a:solidFill>
                  <a:srgbClr val="FF6600"/>
                </a:solidFill>
              </a:rPr>
              <a:t>גילוי האנטיביוטיקה הוא אחד מאירועי המפתח בתולדות האנושות משום שהוא הפחית </a:t>
            </a:r>
            <a:r>
              <a:rPr lang="he-IL" b="1" dirty="0">
                <a:solidFill>
                  <a:schemeClr val="accent3"/>
                </a:solidFill>
              </a:rPr>
              <a:t>במידה רבה מאד את התמותה ממחלות זיהומיות, בייחוד בקרב תינוקות ומבוגרים.</a:t>
            </a:r>
            <a:endParaRPr lang="he-IL" u="sng" dirty="0">
              <a:solidFill>
                <a:schemeClr val="accent3"/>
              </a:solidFill>
            </a:endParaRPr>
          </a:p>
        </p:txBody>
      </p:sp>
      <p:sp>
        <p:nvSpPr>
          <p:cNvPr id="2" name="לב 1"/>
          <p:cNvSpPr/>
          <p:nvPr/>
        </p:nvSpPr>
        <p:spPr>
          <a:xfrm>
            <a:off x="7951788" y="6237288"/>
            <a:ext cx="287337" cy="182562"/>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6987" name="מלבן 2"/>
          <p:cNvSpPr>
            <a:spLocks noChangeArrowheads="1"/>
          </p:cNvSpPr>
          <p:nvPr/>
        </p:nvSpPr>
        <p:spPr bwMode="auto">
          <a:xfrm>
            <a:off x="1095375" y="6156325"/>
            <a:ext cx="76533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he-IL" sz="1600">
                <a:solidFill>
                  <a:srgbClr val="000000"/>
                </a:solidFill>
              </a:rPr>
              <a:t>שימו       ! </a:t>
            </a:r>
            <a:r>
              <a:rPr lang="he-IL" sz="1600"/>
              <a:t>לעתים קרובות בבחינות הבגרות מופיעות שאלות העוסקות באנטיביוטיקה.                     </a:t>
            </a:r>
            <a:r>
              <a:rPr lang="he-IL" sz="1600" u="sng"/>
              <a:t>חשוב מאוד לתרגל </a:t>
            </a:r>
            <a:r>
              <a:rPr lang="he-IL" sz="1600" u="sng">
                <a:solidFill>
                  <a:srgbClr val="000000"/>
                </a:solidFill>
              </a:rPr>
              <a:t>את השאלות הנכללות בהמשך</a:t>
            </a:r>
            <a:r>
              <a:rPr lang="he-IL" sz="1600">
                <a:solidFill>
                  <a:srgbClr val="000000"/>
                </a:solidFill>
              </a:rPr>
              <a:t>!</a:t>
            </a:r>
          </a:p>
        </p:txBody>
      </p:sp>
      <p:sp>
        <p:nvSpPr>
          <p:cNvPr id="126988" name="מלבן 2"/>
          <p:cNvSpPr>
            <a:spLocks noChangeArrowheads="1"/>
          </p:cNvSpPr>
          <p:nvPr/>
        </p:nvSpPr>
        <p:spPr bwMode="auto">
          <a:xfrm>
            <a:off x="611188" y="5805488"/>
            <a:ext cx="1701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solidFill>
                  <a:srgbClr val="000000"/>
                </a:solidFill>
                <a:latin typeface="Calibri" pitchFamily="34" charset="0"/>
                <a:cs typeface="Calibri" pitchFamily="34" charset="0"/>
              </a:rPr>
              <a:t>©istockphoto.com/Zirafek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6"/>
          <p:cNvSpPr txBox="1">
            <a:spLocks noGrp="1"/>
          </p:cNvSpPr>
          <p:nvPr/>
        </p:nvSpPr>
        <p:spPr bwMode="auto">
          <a:xfrm>
            <a:off x="250825" y="6524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F47570E-A128-420F-AF27-CB6B94EA5BB2}" type="slidenum">
              <a:rPr lang="he-IL" sz="1200">
                <a:solidFill>
                  <a:srgbClr val="A6A6A6"/>
                </a:solidFill>
              </a:rPr>
              <a:pPr algn="l" eaLnBrk="1" hangingPunct="1"/>
              <a:t>8</a:t>
            </a:fld>
            <a:endParaRPr lang="he-IL" sz="1200">
              <a:solidFill>
                <a:srgbClr val="A6A6A6"/>
              </a:solidFill>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1141" name="כותרת 12"/>
          <p:cNvSpPr>
            <a:spLocks noGrp="1"/>
          </p:cNvSpPr>
          <p:nvPr>
            <p:ph type="title" idx="4294967295"/>
          </p:nvPr>
        </p:nvSpPr>
        <p:spPr bwMode="auto">
          <a:xfrm>
            <a:off x="457200" y="44450"/>
            <a:ext cx="8229600" cy="368300"/>
          </a:xfrm>
          <a:prstGeom prst="rect">
            <a:avLst/>
          </a:prstGeom>
          <a:extLst/>
        </p:spPr>
        <p:txBody>
          <a:bodyPr/>
          <a:lstStyle/>
          <a:p>
            <a:pPr>
              <a:defRPr/>
            </a:pPr>
            <a:r>
              <a:rPr lang="he-IL" sz="1800" b="1" dirty="0" smtClean="0">
                <a:solidFill>
                  <a:srgbClr val="FF6600"/>
                </a:solidFill>
              </a:rPr>
              <a:t>סוגי האנטיביוטיקות</a:t>
            </a:r>
            <a:endParaRPr lang="he-IL" sz="1800" dirty="0" smtClean="0">
              <a:solidFill>
                <a:schemeClr val="accent6">
                  <a:lumMod val="50000"/>
                  <a:lumOff val="50000"/>
                </a:schemeClr>
              </a:solidFill>
            </a:endParaRPr>
          </a:p>
        </p:txBody>
      </p:sp>
      <p:cxnSp>
        <p:nvCxnSpPr>
          <p:cNvPr id="128005" name="מחבר חץ ישר 13"/>
          <p:cNvCxnSpPr>
            <a:cxnSpLocks noChangeShapeType="1"/>
          </p:cNvCxnSpPr>
          <p:nvPr/>
        </p:nvCxnSpPr>
        <p:spPr bwMode="auto">
          <a:xfrm>
            <a:off x="4246563" y="4362450"/>
            <a:ext cx="0" cy="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7" name="מלבן 8"/>
          <p:cNvSpPr>
            <a:spLocks noChangeArrowheads="1"/>
          </p:cNvSpPr>
          <p:nvPr/>
        </p:nvSpPr>
        <p:spPr bwMode="auto">
          <a:xfrm>
            <a:off x="357188" y="549275"/>
            <a:ext cx="8089900" cy="2032000"/>
          </a:xfrm>
          <a:prstGeom prst="rect">
            <a:avLst/>
          </a:prstGeom>
          <a:noFill/>
          <a:ln>
            <a:noFill/>
          </a:ln>
          <a:extLst/>
        </p:spPr>
        <p:txBody>
          <a:bodyPr>
            <a:spAutoFit/>
          </a:bodyPr>
          <a:lstStyle/>
          <a:p>
            <a:pPr>
              <a:defRPr/>
            </a:pPr>
            <a:r>
              <a:rPr lang="he-IL" b="1" dirty="0">
                <a:solidFill>
                  <a:schemeClr val="accent3"/>
                </a:solidFill>
              </a:rPr>
              <a:t>אנטיביוטיקות טבעיות                                                                                                          </a:t>
            </a:r>
            <a:r>
              <a:rPr lang="he-IL" dirty="0">
                <a:solidFill>
                  <a:srgbClr val="000000"/>
                </a:solidFill>
              </a:rPr>
              <a:t>אנטיביוטיקות המופקות מאורגניזמים שונים.                                                                                                              לאחר גילוי הפניצילין התגלו עוד פטריות וחיידקים המייצרים סוגי אנטיביוטיקה אחרים.</a:t>
            </a:r>
          </a:p>
          <a:p>
            <a:pPr>
              <a:defRPr/>
            </a:pPr>
            <a:endParaRPr lang="he-IL" dirty="0">
              <a:solidFill>
                <a:srgbClr val="000000"/>
              </a:solidFill>
            </a:endParaRPr>
          </a:p>
          <a:p>
            <a:pPr>
              <a:defRPr/>
            </a:pPr>
            <a:r>
              <a:rPr lang="he-IL" b="1" dirty="0">
                <a:solidFill>
                  <a:schemeClr val="accent3"/>
                </a:solidFill>
              </a:rPr>
              <a:t>אנטיביוטיקות סינתטיות                                                                                                  </a:t>
            </a:r>
            <a:r>
              <a:rPr lang="he-IL" dirty="0">
                <a:solidFill>
                  <a:srgbClr val="000000"/>
                </a:solidFill>
              </a:rPr>
              <a:t>אנטיביוטיקות </a:t>
            </a:r>
            <a:r>
              <a:rPr lang="he-IL" dirty="0"/>
              <a:t>המיוצרות בדרך מלאכותית במעבדה, בדרך כלל מאנטיביוטיקות טבעיות שעברו שינוי כימי.</a:t>
            </a:r>
          </a:p>
        </p:txBody>
      </p:sp>
      <p:pic>
        <p:nvPicPr>
          <p:cNvPr id="1280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852738"/>
            <a:ext cx="4722812"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8" name="מלבן 1"/>
          <p:cNvSpPr>
            <a:spLocks noChangeArrowheads="1"/>
          </p:cNvSpPr>
          <p:nvPr/>
        </p:nvSpPr>
        <p:spPr bwMode="auto">
          <a:xfrm>
            <a:off x="2484438" y="6021388"/>
            <a:ext cx="18446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lnSpc>
                <a:spcPct val="115000"/>
              </a:lnSpc>
            </a:pPr>
            <a:r>
              <a:rPr lang="en-US" sz="1100">
                <a:solidFill>
                  <a:srgbClr val="000000"/>
                </a:solidFill>
                <a:cs typeface="Calibri" pitchFamily="34" charset="0"/>
              </a:rPr>
              <a:t>Photo: Rob Brewer</a:t>
            </a:r>
            <a:r>
              <a:rPr lang="en-US" sz="1100">
                <a:cs typeface="Calibri" pitchFamily="34" charset="0"/>
              </a:rPr>
              <a:t> </a:t>
            </a:r>
            <a:r>
              <a:rPr lang="en-US" sz="1100" u="sng">
                <a:solidFill>
                  <a:srgbClr val="0000FF"/>
                </a:solidFill>
                <a:cs typeface="Calibri" pitchFamily="34" charset="0"/>
                <a:hlinkClick r:id="rId4"/>
              </a:rPr>
              <a:t>(Flickr)</a:t>
            </a:r>
            <a:endParaRPr lang="en-US" sz="11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6"/>
          <p:cNvSpPr txBox="1">
            <a:spLocks noGrp="1"/>
          </p:cNvSpPr>
          <p:nvPr/>
        </p:nvSpPr>
        <p:spPr bwMode="auto">
          <a:xfrm>
            <a:off x="250825" y="6524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9C0974F-EF6E-4583-B787-2E8A522495FF}" type="slidenum">
              <a:rPr lang="he-IL" sz="1200">
                <a:solidFill>
                  <a:srgbClr val="A6A6A6"/>
                </a:solidFill>
              </a:rPr>
              <a:pPr algn="l" eaLnBrk="1" hangingPunct="1"/>
              <a:t>9</a:t>
            </a:fld>
            <a:endParaRPr lang="he-IL" sz="1200">
              <a:solidFill>
                <a:srgbClr val="A6A6A6"/>
              </a:solidFill>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1141" name="כותרת 12"/>
          <p:cNvSpPr>
            <a:spLocks noGrp="1"/>
          </p:cNvSpPr>
          <p:nvPr>
            <p:ph type="title" idx="4294967295"/>
          </p:nvPr>
        </p:nvSpPr>
        <p:spPr bwMode="auto">
          <a:xfrm>
            <a:off x="457200" y="44450"/>
            <a:ext cx="8229600" cy="368300"/>
          </a:xfrm>
          <a:prstGeom prst="rect">
            <a:avLst/>
          </a:prstGeom>
          <a:extLst/>
        </p:spPr>
        <p:txBody>
          <a:bodyPr/>
          <a:lstStyle/>
          <a:p>
            <a:pPr>
              <a:defRPr/>
            </a:pPr>
            <a:r>
              <a:rPr lang="he-IL" sz="1800" b="1" dirty="0" smtClean="0">
                <a:solidFill>
                  <a:srgbClr val="FF6600"/>
                </a:solidFill>
              </a:rPr>
              <a:t>מנגנוני הפעולה של האנטיביוטיקה: עיכוב יצירת דופן</a:t>
            </a:r>
            <a:endParaRPr lang="he-IL" sz="1800" dirty="0" smtClean="0">
              <a:solidFill>
                <a:schemeClr val="accent6">
                  <a:lumMod val="50000"/>
                  <a:lumOff val="50000"/>
                </a:schemeClr>
              </a:solidFill>
            </a:endParaRPr>
          </a:p>
        </p:txBody>
      </p:sp>
      <p:sp>
        <p:nvSpPr>
          <p:cNvPr id="7" name="TextBox 6"/>
          <p:cNvSpPr txBox="1"/>
          <p:nvPr/>
        </p:nvSpPr>
        <p:spPr>
          <a:xfrm>
            <a:off x="547688" y="6454775"/>
            <a:ext cx="3849687" cy="50323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t>* ראו תזכורת לתהליך האוסמוזה בשקף הבא.</a:t>
            </a:r>
          </a:p>
        </p:txBody>
      </p:sp>
      <p:sp>
        <p:nvSpPr>
          <p:cNvPr id="124935" name="מלבן 1"/>
          <p:cNvSpPr>
            <a:spLocks noChangeArrowheads="1"/>
          </p:cNvSpPr>
          <p:nvPr/>
        </p:nvSpPr>
        <p:spPr bwMode="auto">
          <a:xfrm>
            <a:off x="3419475" y="2997200"/>
            <a:ext cx="5238750" cy="3692525"/>
          </a:xfrm>
          <a:prstGeom prst="rect">
            <a:avLst/>
          </a:prstGeom>
          <a:noFill/>
          <a:ln>
            <a:noFill/>
          </a:ln>
          <a:extLst/>
        </p:spPr>
        <p:txBody>
          <a:bodyPr>
            <a:spAutoFit/>
          </a:bodyPr>
          <a:lstStyle/>
          <a:p>
            <a:pPr marL="285750" indent="-285750">
              <a:buFont typeface="Wingdings" pitchFamily="2" charset="2"/>
              <a:buChar char="§"/>
              <a:defRPr/>
            </a:pPr>
            <a:r>
              <a:rPr lang="he-IL" dirty="0">
                <a:solidFill>
                  <a:srgbClr val="000000"/>
                </a:solidFill>
              </a:rPr>
              <a:t>הפניצילין מעכב יצירת דופן חדשה </a:t>
            </a:r>
          </a:p>
          <a:p>
            <a:pPr>
              <a:defRPr/>
            </a:pPr>
            <a:r>
              <a:rPr lang="he-IL" dirty="0">
                <a:solidFill>
                  <a:srgbClr val="000000"/>
                </a:solidFill>
              </a:rPr>
              <a:t>    (הוא אינו פוגע בדופן קיימת).</a:t>
            </a:r>
          </a:p>
          <a:p>
            <a:pPr>
              <a:defRPr/>
            </a:pPr>
            <a:endParaRPr lang="he-IL" dirty="0">
              <a:solidFill>
                <a:srgbClr val="000000"/>
              </a:solidFill>
            </a:endParaRPr>
          </a:p>
          <a:p>
            <a:pPr>
              <a:defRPr/>
            </a:pPr>
            <a:endParaRPr lang="he-IL" dirty="0">
              <a:solidFill>
                <a:srgbClr val="000000"/>
              </a:solidFill>
            </a:endParaRPr>
          </a:p>
          <a:p>
            <a:pPr marL="285750" indent="-285750">
              <a:buFont typeface="Wingdings" pitchFamily="2" charset="2"/>
              <a:buChar char="§"/>
              <a:defRPr/>
            </a:pPr>
            <a:r>
              <a:rPr lang="he-IL" dirty="0">
                <a:solidFill>
                  <a:srgbClr val="000000"/>
                </a:solidFill>
              </a:rPr>
              <a:t>בהשפעת הפניצילין נוצרים בזמן התחלקות </a:t>
            </a:r>
          </a:p>
          <a:p>
            <a:pPr>
              <a:defRPr/>
            </a:pPr>
            <a:r>
              <a:rPr lang="he-IL" dirty="0">
                <a:solidFill>
                  <a:srgbClr val="000000"/>
                </a:solidFill>
              </a:rPr>
              <a:t>    התאים תאי חיידקים בעלי דופן בלתי שלמה.</a:t>
            </a:r>
          </a:p>
          <a:p>
            <a:pPr>
              <a:defRPr/>
            </a:pPr>
            <a:endParaRPr lang="he-IL" dirty="0">
              <a:solidFill>
                <a:srgbClr val="000000"/>
              </a:solidFill>
            </a:endParaRPr>
          </a:p>
          <a:p>
            <a:pPr>
              <a:defRPr/>
            </a:pPr>
            <a:endParaRPr lang="he-IL" dirty="0">
              <a:solidFill>
                <a:srgbClr val="000000"/>
              </a:solidFill>
            </a:endParaRPr>
          </a:p>
          <a:p>
            <a:pPr marL="285750" indent="-285750">
              <a:buFont typeface="Wingdings" pitchFamily="2" charset="2"/>
              <a:buChar char="§"/>
              <a:defRPr/>
            </a:pPr>
            <a:r>
              <a:rPr lang="he-IL" dirty="0">
                <a:solidFill>
                  <a:srgbClr val="000000"/>
                </a:solidFill>
              </a:rPr>
              <a:t>בדרך כלל, ריכוז המומסים בתאי החיידקים גבוה </a:t>
            </a:r>
          </a:p>
          <a:p>
            <a:pPr>
              <a:defRPr/>
            </a:pPr>
            <a:r>
              <a:rPr lang="he-IL" dirty="0">
                <a:solidFill>
                  <a:srgbClr val="000000"/>
                </a:solidFill>
              </a:rPr>
              <a:t>    מריכוז המומסים בסביבה, ולכן מים חודרים לתאים   </a:t>
            </a:r>
          </a:p>
          <a:p>
            <a:pPr>
              <a:defRPr/>
            </a:pPr>
            <a:r>
              <a:rPr lang="he-IL" dirty="0">
                <a:solidFill>
                  <a:srgbClr val="000000"/>
                </a:solidFill>
              </a:rPr>
              <a:t>    בתהליך אוסמוזה*, והתאים מתנפחים ומתפוצצים. </a:t>
            </a:r>
          </a:p>
          <a:p>
            <a:pPr>
              <a:defRPr/>
            </a:pPr>
            <a:r>
              <a:rPr lang="he-IL" dirty="0">
                <a:solidFill>
                  <a:srgbClr val="000000"/>
                </a:solidFill>
              </a:rPr>
              <a:t>    אילו הייתה לתאים דופן, היא הייתה מונעת את </a:t>
            </a:r>
          </a:p>
          <a:p>
            <a:pPr>
              <a:defRPr/>
            </a:pPr>
            <a:r>
              <a:rPr lang="he-IL" dirty="0">
                <a:solidFill>
                  <a:srgbClr val="000000"/>
                </a:solidFill>
              </a:rPr>
              <a:t>    התפוצצות התא.</a:t>
            </a:r>
          </a:p>
        </p:txBody>
      </p:sp>
      <p:grpSp>
        <p:nvGrpSpPr>
          <p:cNvPr id="129031" name="קבוצה 5"/>
          <p:cNvGrpSpPr>
            <a:grpSpLocks/>
          </p:cNvGrpSpPr>
          <p:nvPr/>
        </p:nvGrpSpPr>
        <p:grpSpPr bwMode="auto">
          <a:xfrm>
            <a:off x="611188" y="2492375"/>
            <a:ext cx="3522662" cy="4032250"/>
            <a:chOff x="865807" y="980728"/>
            <a:chExt cx="3523631" cy="4032448"/>
          </a:xfrm>
        </p:grpSpPr>
        <p:grpSp>
          <p:nvGrpSpPr>
            <p:cNvPr id="129033" name="קבוצה 2"/>
            <p:cNvGrpSpPr>
              <a:grpSpLocks/>
            </p:cNvGrpSpPr>
            <p:nvPr/>
          </p:nvGrpSpPr>
          <p:grpSpPr bwMode="auto">
            <a:xfrm>
              <a:off x="865807" y="980728"/>
              <a:ext cx="3523631" cy="4032448"/>
              <a:chOff x="722932" y="1682653"/>
              <a:chExt cx="3523631" cy="4032448"/>
            </a:xfrm>
          </p:grpSpPr>
          <p:cxnSp>
            <p:nvCxnSpPr>
              <p:cNvPr id="129037" name="מחבר חץ ישר 13"/>
              <p:cNvCxnSpPr>
                <a:cxnSpLocks noChangeShapeType="1"/>
              </p:cNvCxnSpPr>
              <p:nvPr/>
            </p:nvCxnSpPr>
            <p:spPr bwMode="auto">
              <a:xfrm>
                <a:off x="4246563" y="4362450"/>
                <a:ext cx="0" cy="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pic>
            <p:nvPicPr>
              <p:cNvPr id="12903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47" y="2695825"/>
                <a:ext cx="25336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17" y="3575424"/>
                <a:ext cx="3000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4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5507" y="4524476"/>
                <a:ext cx="12287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4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932" y="4524476"/>
                <a:ext cx="12287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4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2994" y="1682653"/>
                <a:ext cx="14573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903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3480048"/>
              <a:ext cx="5810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2708920"/>
              <a:ext cx="5810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1599" y="1700808"/>
              <a:ext cx="5810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Box 25"/>
          <p:cNvSpPr txBox="1"/>
          <p:nvPr/>
        </p:nvSpPr>
        <p:spPr>
          <a:xfrm>
            <a:off x="1090613" y="569913"/>
            <a:ext cx="7545387" cy="199548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0000"/>
                </a:solidFill>
              </a:rPr>
              <a:t>נתאר </a:t>
            </a:r>
            <a:r>
              <a:rPr lang="he-IL" dirty="0" smtClean="0"/>
              <a:t>את מנגנוני הפעולה של האנטיביוטיקות העיקריות הנמצאות בשימוש ברפואה. המשותף ביניהן הוא שהן מזיקות לתאי החיידקים אך הן אינן מזיקות לתאי האדם, מכיוון שהן תוקפות אתרים </a:t>
            </a:r>
            <a:r>
              <a:rPr lang="he-IL" dirty="0" smtClean="0">
                <a:solidFill>
                  <a:srgbClr val="000000"/>
                </a:solidFill>
              </a:rPr>
              <a:t>בתאי החיידקים שאינם מצויים בתאים </a:t>
            </a:r>
            <a:r>
              <a:rPr lang="he-IL" dirty="0" err="1" smtClean="0">
                <a:solidFill>
                  <a:srgbClr val="000000"/>
                </a:solidFill>
              </a:rPr>
              <a:t>אאוקריוטים</a:t>
            </a:r>
            <a:r>
              <a:rPr lang="he-IL" dirty="0" smtClean="0">
                <a:solidFill>
                  <a:srgbClr val="000000"/>
                </a:solidFill>
              </a:rPr>
              <a:t> או שמבנם שונה.</a:t>
            </a:r>
          </a:p>
          <a:p>
            <a:pPr eaLnBrk="1" hangingPunct="1">
              <a:defRPr/>
            </a:pPr>
            <a:endParaRPr lang="he-IL" b="1" dirty="0" smtClean="0">
              <a:solidFill>
                <a:schemeClr val="accent3"/>
              </a:solidFill>
            </a:endParaRPr>
          </a:p>
          <a:p>
            <a:pPr eaLnBrk="1" hangingPunct="1">
              <a:defRPr/>
            </a:pPr>
            <a:r>
              <a:rPr lang="he-IL" b="1" u="sng" dirty="0" smtClean="0">
                <a:solidFill>
                  <a:schemeClr val="accent3"/>
                </a:solidFill>
              </a:rPr>
              <a:t>עיכוב יצירת דופן תא החיידק</a:t>
            </a:r>
            <a:r>
              <a:rPr lang="he-IL" b="1" dirty="0" smtClean="0">
                <a:solidFill>
                  <a:schemeClr val="accent3"/>
                </a:solidFill>
              </a:rPr>
              <a:t> </a:t>
            </a:r>
            <a:r>
              <a:rPr lang="he-IL" dirty="0" smtClean="0"/>
              <a:t>(לדוגמה </a:t>
            </a:r>
            <a:r>
              <a:rPr lang="he-IL" dirty="0" smtClean="0">
                <a:solidFill>
                  <a:srgbClr val="000000"/>
                </a:solidFill>
              </a:rPr>
              <a:t>פניצילין)</a:t>
            </a:r>
            <a:endParaRPr lang="he-IL" dirty="0">
              <a:solidFill>
                <a:srgbClr val="000000"/>
              </a:solidFill>
            </a:endParaRPr>
          </a:p>
          <a:p>
            <a:pPr eaLnBrk="1" hangingPunct="1">
              <a:defRPr/>
            </a:pPr>
            <a:r>
              <a:rPr lang="he-IL" dirty="0" smtClean="0">
                <a:solidFill>
                  <a:srgbClr val="000000"/>
                </a:solidFill>
              </a:rPr>
              <a:t>פניצילין מעכב את אחד האנזימים בחיידקים  גרם חיוביים, המעורב ביצירת החומר פפטידוגליקן. הפפטידוגליקן הוא המרכיב העיקרי בדופן תא החיידק.</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2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2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2.xml><?xml version="1.0" encoding="utf-8"?>
<a:theme xmlns:a="http://schemas.openxmlformats.org/drawingml/2006/main" name="Office Theme">
  <a:themeElements>
    <a:clrScheme name="nahshon">
      <a:dk1>
        <a:sysClr val="windowText" lastClr="000000"/>
      </a:dk1>
      <a:lt1>
        <a:sysClr val="window" lastClr="FFFFFF"/>
      </a:lt1>
      <a:dk2>
        <a:srgbClr val="3F3F3F"/>
      </a:dk2>
      <a:lt2>
        <a:srgbClr val="FFFFFF"/>
      </a:lt2>
      <a:accent1>
        <a:srgbClr val="7F7F7F"/>
      </a:accent1>
      <a:accent2>
        <a:srgbClr val="5F5F5F"/>
      </a:accent2>
      <a:accent3>
        <a:srgbClr val="FF6600"/>
      </a:accent3>
      <a:accent4>
        <a:srgbClr val="7F7F7F"/>
      </a:accent4>
      <a:accent5>
        <a:srgbClr val="77A7A9"/>
      </a:accent5>
      <a:accent6>
        <a:srgbClr val="5F0060"/>
      </a:accent6>
      <a:hlink>
        <a:srgbClr val="00B0F0"/>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bg1"/>
            </a:gs>
            <a:gs pos="50000">
              <a:schemeClr val="bg2">
                <a:lumMod val="95000"/>
              </a:schemeClr>
            </a:gs>
          </a:gsLst>
          <a:lin ang="5400000" scaled="0"/>
        </a:gradFill>
        <a:ln w="12700">
          <a:solidFill>
            <a:schemeClr val="bg1">
              <a:lumMod val="75000"/>
            </a:schemeClr>
          </a:solidFill>
        </a:ln>
      </a:spPr>
      <a:bodyPr rtlCol="1"/>
      <a:lstStyle>
        <a:defPPr algn="r" rtl="1" fontAlgn="auto">
          <a:spcBef>
            <a:spcPts val="0"/>
          </a:spcBef>
          <a:spcAft>
            <a:spcPts val="0"/>
          </a:spcAft>
          <a:defRPr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95000"/>
          </a:schemeClr>
        </a:solidFill>
        <a:ln w="22225">
          <a:solidFill>
            <a:schemeClr val="bg1">
              <a:lumMod val="85000"/>
            </a:schemeClr>
          </a:solidFill>
        </a:ln>
        <a:effectLst/>
      </a:spPr>
      <a:bodyPr wrap="none" rtlCol="1" anchor="ctr">
        <a:normAutofit/>
      </a:bodyPr>
      <a:lstStyle>
        <a:defPPr algn="ctr" rtl="1" fontAlgn="auto">
          <a:spcBef>
            <a:spcPts val="0"/>
          </a:spcBef>
          <a:spcAft>
            <a:spcPts val="0"/>
          </a:spcAft>
          <a:defRPr sz="1400" u="sng" dirty="0">
            <a:solidFill>
              <a:srgbClr val="00B0F0"/>
            </a:solidFill>
            <a:latin typeface="+mn-lt"/>
            <a:cs typeface="+mn-cs"/>
          </a:defRPr>
        </a:defPPr>
      </a:lstStyle>
    </a:txDef>
  </a:objectDefaults>
  <a:extraClrSchemeLst/>
</a:theme>
</file>

<file path=ppt/theme/theme23.xml><?xml version="1.0" encoding="utf-8"?>
<a:theme xmlns:a="http://schemas.openxmlformats.org/drawingml/2006/main" name="2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4.xml><?xml version="1.0" encoding="utf-8"?>
<a:theme xmlns:a="http://schemas.openxmlformats.org/drawingml/2006/main" name="2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10641</TotalTime>
  <Words>4099</Words>
  <Application>Microsoft Office PowerPoint</Application>
  <PresentationFormat>‫הצגה על המסך (4:3)</PresentationFormat>
  <Paragraphs>651</Paragraphs>
  <Slides>46</Slides>
  <Notes>2</Notes>
  <HiddenSlides>0</HiddenSlides>
  <MMClips>0</MMClips>
  <ScaleCrop>false</ScaleCrop>
  <HeadingPairs>
    <vt:vector size="4" baseType="variant">
      <vt:variant>
        <vt:lpstr>ערכת נושא</vt:lpstr>
      </vt:variant>
      <vt:variant>
        <vt:i4>24</vt:i4>
      </vt:variant>
      <vt:variant>
        <vt:lpstr>כותרות שקופיות</vt:lpstr>
      </vt:variant>
      <vt:variant>
        <vt:i4>46</vt:i4>
      </vt:variant>
    </vt:vector>
  </HeadingPairs>
  <TitlesOfParts>
    <vt:vector size="70"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Office Theme</vt:lpstr>
      <vt:lpstr>22_Office Theme</vt:lpstr>
      <vt:lpstr>23_Office Theme</vt:lpstr>
      <vt:lpstr>מצגת של PowerPoint</vt:lpstr>
      <vt:lpstr>דרכים למניעת מחלות וריפויין</vt:lpstr>
      <vt:lpstr>צמחים ובעלי חיים הם המקור לשיעור ניכר מן התרופות</vt:lpstr>
      <vt:lpstr>צמחים ובעלי חיים הם המקור לשיעור ניכר מן התרופות</vt:lpstr>
      <vt:lpstr>תרופות הסולפה + שאלה 1</vt:lpstr>
      <vt:lpstr>תשובה</vt:lpstr>
      <vt:lpstr>אנטיביוטיקה</vt:lpstr>
      <vt:lpstr>סוגי האנטיביוטיקות</vt:lpstr>
      <vt:lpstr>מנגנוני הפעולה של האנטיביוטיקה: עיכוב יצירת דופן</vt:lpstr>
      <vt:lpstr>מצגת של PowerPoint</vt:lpstr>
      <vt:lpstr>מנגנוני הפעולה של האנטיביוטיקה: עיכוב יצירת חלבוני החיידקים</vt:lpstr>
      <vt:lpstr>מנגנוני הפעולה של האנטיביוטיקה: עיכוב יצירת חלבוני החיידקים + שאלה 2</vt:lpstr>
      <vt:lpstr>תשובה</vt:lpstr>
      <vt:lpstr>שאלה 3: משטח גרון</vt:lpstr>
      <vt:lpstr>תשובה</vt:lpstr>
      <vt:lpstr>שאלה 4: בדיקת רגישות החיידק לאנטיביוטיקות שונות</vt:lpstr>
      <vt:lpstr>תשובה</vt:lpstr>
      <vt:lpstr>תזכורת: שלבי הגידול של חיידקים</vt:lpstr>
      <vt:lpstr>שאלה 5 סעיפים א'–ג':</vt:lpstr>
      <vt:lpstr>תשובה 5 א'–ג'</vt:lpstr>
      <vt:lpstr>שאלה 5 סעיף ד'</vt:lpstr>
      <vt:lpstr>תשובה 5 ד'</vt:lpstr>
      <vt:lpstr>שאלה 6</vt:lpstr>
      <vt:lpstr>תשובה</vt:lpstr>
      <vt:lpstr>שאלה 7 (פניצילין וסטרפטומיצין)</vt:lpstr>
      <vt:lpstr>תשובה:</vt:lpstr>
      <vt:lpstr>שאלה 8</vt:lpstr>
      <vt:lpstr>שאלה  8 סעיף א'</vt:lpstr>
      <vt:lpstr>תשובה 8 א'</vt:lpstr>
      <vt:lpstr>שאלה 8 סעיף ב'</vt:lpstr>
      <vt:lpstr>תשובה 8 ב': המונח "הגורם המגביל"</vt:lpstr>
      <vt:lpstr>סיכום ביניים: אנטיביוטיקה וסולפה</vt:lpstr>
      <vt:lpstr>התפתחות חיידקים עמידים לאנטיביוטיקה</vt:lpstr>
      <vt:lpstr>מנגנוני עמידות חיידקים לאנטיביוטיקה</vt:lpstr>
      <vt:lpstr>שאלה 9: התפתחות אוכלוסיות חיידקים עמידות בבתי חולים</vt:lpstr>
      <vt:lpstr>תשובה</vt:lpstr>
      <vt:lpstr>שאלה 10</vt:lpstr>
      <vt:lpstr>תשובה</vt:lpstr>
      <vt:lpstr>שאלה 11</vt:lpstr>
      <vt:lpstr>תשובה</vt:lpstr>
      <vt:lpstr>שאלה 12: מתן אנטיביוטיקה לפרות</vt:lpstr>
      <vt:lpstr>תשובה</vt:lpstr>
      <vt:lpstr>שאלה 13</vt:lpstr>
      <vt:lpstr>תשובה</vt:lpstr>
      <vt:lpstr>עוד תרופות: אינטרפרון, כינין, קוקטיל תרופות נגד איידס</vt:lpstr>
      <vt:lpstr>סיכום: תרופות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824</cp:revision>
  <dcterms:created xsi:type="dcterms:W3CDTF">2010-09-05T07:07:37Z</dcterms:created>
  <dcterms:modified xsi:type="dcterms:W3CDTF">2015-11-24T03:55:47Z</dcterms:modified>
</cp:coreProperties>
</file>