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1.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0.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5.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28.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3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12" r:id="rId2"/>
    <p:sldMasterId id="2147483997" r:id="rId3"/>
    <p:sldMasterId id="2147484029" r:id="rId4"/>
    <p:sldMasterId id="2147484033" r:id="rId5"/>
    <p:sldMasterId id="2147484038" r:id="rId6"/>
    <p:sldMasterId id="2147484043" r:id="rId7"/>
    <p:sldMasterId id="2147484881" r:id="rId8"/>
    <p:sldMasterId id="2147485166" r:id="rId9"/>
    <p:sldMasterId id="2147486669" r:id="rId10"/>
    <p:sldMasterId id="2147488263" r:id="rId11"/>
    <p:sldMasterId id="2147489115" r:id="rId12"/>
    <p:sldMasterId id="2147489120" r:id="rId13"/>
    <p:sldMasterId id="2147489126" r:id="rId14"/>
    <p:sldMasterId id="2147489132" r:id="rId15"/>
    <p:sldMasterId id="2147489138" r:id="rId16"/>
    <p:sldMasterId id="2147489144" r:id="rId17"/>
    <p:sldMasterId id="2147489150" r:id="rId18"/>
    <p:sldMasterId id="2147489156" r:id="rId19"/>
    <p:sldMasterId id="2147489163" r:id="rId20"/>
    <p:sldMasterId id="2147489656" r:id="rId21"/>
    <p:sldMasterId id="2147489995" r:id="rId22"/>
    <p:sldMasterId id="2147490001" r:id="rId23"/>
    <p:sldMasterId id="2147491994" r:id="rId24"/>
    <p:sldMasterId id="2147493153" r:id="rId25"/>
    <p:sldMasterId id="2147493160" r:id="rId26"/>
    <p:sldMasterId id="2147493167" r:id="rId27"/>
    <p:sldMasterId id="2147493174" r:id="rId28"/>
    <p:sldMasterId id="2147493181" r:id="rId29"/>
    <p:sldMasterId id="2147495167" r:id="rId30"/>
    <p:sldMasterId id="2147495174" r:id="rId31"/>
  </p:sldMasterIdLst>
  <p:notesMasterIdLst>
    <p:notesMasterId r:id="rId69"/>
  </p:notesMasterIdLst>
  <p:handoutMasterIdLst>
    <p:handoutMasterId r:id="rId70"/>
  </p:handoutMasterIdLst>
  <p:sldIdLst>
    <p:sldId id="574" r:id="rId32"/>
    <p:sldId id="800" r:id="rId33"/>
    <p:sldId id="833" r:id="rId34"/>
    <p:sldId id="836" r:id="rId35"/>
    <p:sldId id="805" r:id="rId36"/>
    <p:sldId id="881" r:id="rId37"/>
    <p:sldId id="885" r:id="rId38"/>
    <p:sldId id="819" r:id="rId39"/>
    <p:sldId id="824" r:id="rId40"/>
    <p:sldId id="820" r:id="rId41"/>
    <p:sldId id="821" r:id="rId42"/>
    <p:sldId id="807" r:id="rId43"/>
    <p:sldId id="809" r:id="rId44"/>
    <p:sldId id="764" r:id="rId45"/>
    <p:sldId id="765" r:id="rId46"/>
    <p:sldId id="794" r:id="rId47"/>
    <p:sldId id="795" r:id="rId48"/>
    <p:sldId id="842" r:id="rId49"/>
    <p:sldId id="844" r:id="rId50"/>
    <p:sldId id="867" r:id="rId51"/>
    <p:sldId id="868" r:id="rId52"/>
    <p:sldId id="863" r:id="rId53"/>
    <p:sldId id="864" r:id="rId54"/>
    <p:sldId id="886" r:id="rId55"/>
    <p:sldId id="866" r:id="rId56"/>
    <p:sldId id="889" r:id="rId57"/>
    <p:sldId id="870" r:id="rId58"/>
    <p:sldId id="890" r:id="rId59"/>
    <p:sldId id="891" r:id="rId60"/>
    <p:sldId id="855" r:id="rId61"/>
    <p:sldId id="831" r:id="rId62"/>
    <p:sldId id="849" r:id="rId63"/>
    <p:sldId id="850" r:id="rId64"/>
    <p:sldId id="851" r:id="rId65"/>
    <p:sldId id="852" r:id="rId66"/>
    <p:sldId id="878" r:id="rId67"/>
    <p:sldId id="879" r:id="rId68"/>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EED"/>
    <a:srgbClr val="FF6600"/>
    <a:srgbClr val="FFFF99"/>
    <a:srgbClr val="1D4C72"/>
    <a:srgbClr val="FF9999"/>
    <a:srgbClr val="E9B391"/>
    <a:srgbClr val="FFCC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סגנון ביניים 1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סגנון ביניים 1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85" autoAdjust="0"/>
    <p:restoredTop sz="86387" autoAdjust="0"/>
  </p:normalViewPr>
  <p:slideViewPr>
    <p:cSldViewPr>
      <p:cViewPr>
        <p:scale>
          <a:sx n="70" d="100"/>
          <a:sy n="70" d="100"/>
        </p:scale>
        <p:origin x="-1152" y="-66"/>
      </p:cViewPr>
      <p:guideLst>
        <p:guide orient="horz" pos="2160"/>
        <p:guide pos="2880"/>
      </p:guideLst>
    </p:cSldViewPr>
  </p:slideViewPr>
  <p:outlineViewPr>
    <p:cViewPr>
      <p:scale>
        <a:sx n="33" d="100"/>
        <a:sy n="33" d="100"/>
      </p:scale>
      <p:origin x="0" y="333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61" Type="http://schemas.openxmlformats.org/officeDocument/2006/relationships/slide" Target="slides/slide3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838" y="0"/>
            <a:ext cx="2889250" cy="496888"/>
          </a:xfrm>
          <a:prstGeom prst="rect">
            <a:avLst/>
          </a:prstGeom>
        </p:spPr>
        <p:txBody>
          <a:bodyPr vert="horz" lIns="91440" tIns="45720" rIns="91440" bIns="45720" rtlCol="1"/>
          <a:lstStyle>
            <a:lvl1pPr algn="r">
              <a:defRPr sz="1200"/>
            </a:lvl1pPr>
          </a:lstStyle>
          <a:p>
            <a:pPr>
              <a:defRPr/>
            </a:pPr>
            <a:endParaRPr lang="he-IL" dirty="0"/>
          </a:p>
        </p:txBody>
      </p:sp>
      <p:sp>
        <p:nvSpPr>
          <p:cNvPr id="3" name="מציין מיקום של תאריך 2"/>
          <p:cNvSpPr>
            <a:spLocks noGrp="1"/>
          </p:cNvSpPr>
          <p:nvPr>
            <p:ph type="dt" sz="quarter" idx="1"/>
          </p:nvPr>
        </p:nvSpPr>
        <p:spPr>
          <a:xfrm>
            <a:off x="1588" y="0"/>
            <a:ext cx="2889250" cy="496888"/>
          </a:xfrm>
          <a:prstGeom prst="rect">
            <a:avLst/>
          </a:prstGeom>
        </p:spPr>
        <p:txBody>
          <a:bodyPr vert="horz" lIns="91440" tIns="45720" rIns="91440" bIns="45720" rtlCol="1"/>
          <a:lstStyle>
            <a:lvl1pPr algn="l">
              <a:defRPr sz="1200"/>
            </a:lvl1pPr>
          </a:lstStyle>
          <a:p>
            <a:pPr>
              <a:defRPr/>
            </a:pPr>
            <a:fld id="{E442C3A1-9972-400D-A42D-1C4C8F237A01}" type="datetimeFigureOut">
              <a:rPr lang="he-IL"/>
              <a:pPr>
                <a:defRPr/>
              </a:pPr>
              <a:t>י"א/אלול/תשע"ז</a:t>
            </a:fld>
            <a:endParaRPr lang="he-IL" dirty="0"/>
          </a:p>
        </p:txBody>
      </p:sp>
      <p:sp>
        <p:nvSpPr>
          <p:cNvPr id="4" name="מציין מיקום של כותרת תחתונה 3"/>
          <p:cNvSpPr>
            <a:spLocks noGrp="1"/>
          </p:cNvSpPr>
          <p:nvPr>
            <p:ph type="ftr" sz="quarter" idx="2"/>
          </p:nvPr>
        </p:nvSpPr>
        <p:spPr>
          <a:xfrm>
            <a:off x="3779838" y="9428163"/>
            <a:ext cx="2889250" cy="496887"/>
          </a:xfrm>
          <a:prstGeom prst="rect">
            <a:avLst/>
          </a:prstGeom>
        </p:spPr>
        <p:txBody>
          <a:bodyPr vert="horz" lIns="91440" tIns="45720" rIns="91440" bIns="45720" rtlCol="1" anchor="b"/>
          <a:lstStyle>
            <a:lvl1pPr algn="r">
              <a:defRPr sz="1200"/>
            </a:lvl1pPr>
          </a:lstStyle>
          <a:p>
            <a:pPr>
              <a:defRPr/>
            </a:pPr>
            <a:endParaRPr lang="he-IL" dirty="0"/>
          </a:p>
        </p:txBody>
      </p:sp>
      <p:sp>
        <p:nvSpPr>
          <p:cNvPr id="5" name="מציין מיקום של מספר שקופית 4"/>
          <p:cNvSpPr>
            <a:spLocks noGrp="1"/>
          </p:cNvSpPr>
          <p:nvPr>
            <p:ph type="sldNum" sz="quarter" idx="3"/>
          </p:nvPr>
        </p:nvSpPr>
        <p:spPr>
          <a:xfrm>
            <a:off x="1588" y="9428163"/>
            <a:ext cx="2889250" cy="496887"/>
          </a:xfrm>
          <a:prstGeom prst="rect">
            <a:avLst/>
          </a:prstGeom>
        </p:spPr>
        <p:txBody>
          <a:bodyPr vert="horz" lIns="91440" tIns="45720" rIns="91440" bIns="45720" rtlCol="1" anchor="b"/>
          <a:lstStyle>
            <a:lvl1pPr algn="l">
              <a:defRPr sz="1200"/>
            </a:lvl1pPr>
          </a:lstStyle>
          <a:p>
            <a:pPr>
              <a:defRPr/>
            </a:pPr>
            <a:fld id="{E7A91841-FAB7-440B-A39D-38E7F52BF4B8}" type="slidenum">
              <a:rPr lang="he-IL"/>
              <a:pPr>
                <a:defRPr/>
              </a:pPr>
              <a:t>‹#›</a:t>
            </a:fld>
            <a:endParaRPr lang="he-IL" dirty="0"/>
          </a:p>
        </p:txBody>
      </p:sp>
    </p:spTree>
    <p:extLst>
      <p:ext uri="{BB962C8B-B14F-4D97-AF65-F5344CB8AC3E}">
        <p14:creationId xmlns:p14="http://schemas.microsoft.com/office/powerpoint/2010/main" val="3651508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dirty="0"/>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16BDCF3B-D65E-4D7A-874F-47EB0B6CEFB9}" type="datetimeFigureOut">
              <a:rPr lang="he-IL"/>
              <a:pPr>
                <a:defRPr/>
              </a:pPr>
              <a:t>י"א/אלול/תשע"ז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dirty="0"/>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598DD740-9438-40C3-B47A-46F7B8865A93}" type="slidenum">
              <a:rPr lang="he-IL"/>
              <a:pPr>
                <a:defRPr/>
              </a:pPr>
              <a:t>‹#›</a:t>
            </a:fld>
            <a:endParaRPr lang="he-IL" dirty="0"/>
          </a:p>
        </p:txBody>
      </p:sp>
    </p:spTree>
    <p:extLst>
      <p:ext uri="{BB962C8B-B14F-4D97-AF65-F5344CB8AC3E}">
        <p14:creationId xmlns:p14="http://schemas.microsoft.com/office/powerpoint/2010/main" val="3135065434"/>
      </p:ext>
    </p:extLst>
  </p:cSld>
  <p:clrMap bg1="lt1" tx1="dk1" bg2="lt2" tx2="dk2" accent1="accent1" accent2="accent2" accent3="accent3" accent4="accent4" accent5="accent5" accent6="accent6" hlink="hlink" folHlink="folHlink"/>
  <p:hf hdr="0" ftr="0" dt="0"/>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E89629-5CDB-4402-B05C-389D3B8FD836}" type="slidenum">
              <a:rPr lang="he-IL">
                <a:solidFill>
                  <a:prstClr val="black"/>
                </a:solidFill>
              </a:rPr>
              <a:pPr>
                <a:defRPr/>
              </a:pPr>
              <a:t>1</a:t>
            </a:fld>
            <a:endParaRPr lang="he-IL"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6A337808-BC50-4195-9A4B-C024FB62623F}" type="slidenum">
              <a:rPr lang="he-IL">
                <a:solidFill>
                  <a:prstClr val="black"/>
                </a:solidFill>
              </a:rPr>
              <a:pPr>
                <a:defRPr/>
              </a:pPr>
              <a:t>28</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DF5DAFB2-9C15-42EF-B825-881A9A2C9585}" type="slidenum">
              <a:rPr lang="he-IL" smtClean="0"/>
              <a:pPr>
                <a:defRPr/>
              </a:pPr>
              <a:t>29</a:t>
            </a:fld>
            <a:endParaRPr lang="he-I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36</a:t>
            </a:fld>
            <a:endParaRPr lang="he-IL"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dirty="0" smtClean="0"/>
          </a:p>
        </p:txBody>
      </p:sp>
      <p:sp>
        <p:nvSpPr>
          <p:cNvPr id="4" name="מציין מיקום של מספר שקופית 3"/>
          <p:cNvSpPr>
            <a:spLocks noGrp="1"/>
          </p:cNvSpPr>
          <p:nvPr>
            <p:ph type="sldNum" sz="quarter" idx="5"/>
          </p:nvPr>
        </p:nvSpPr>
        <p:spPr/>
        <p:txBody>
          <a:bodyPr/>
          <a:lstStyle/>
          <a:p>
            <a:pPr>
              <a:defRPr/>
            </a:pPr>
            <a:fld id="{87BF41CA-2818-4C85-9470-E30F41D32B65}" type="slidenum">
              <a:rPr lang="he-IL">
                <a:solidFill>
                  <a:prstClr val="black"/>
                </a:solidFill>
              </a:rPr>
              <a:pPr>
                <a:defRPr/>
              </a:pPr>
              <a:t>37</a:t>
            </a:fld>
            <a:endParaRPr lang="he-IL"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308BDAC-5C89-4970-8580-F60C6DFFCCD6}"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67B7460-F460-4D85-92AD-DAC6E232C250}" type="slidenum">
              <a:rPr lang="he-IL"/>
              <a:pPr>
                <a:defRPr/>
              </a:pPr>
              <a:t>‹#›</a:t>
            </a:fld>
            <a:endParaRPr lang="he-IL" dirty="0"/>
          </a:p>
        </p:txBody>
      </p:sp>
    </p:spTree>
    <p:extLst>
      <p:ext uri="{BB962C8B-B14F-4D97-AF65-F5344CB8AC3E}">
        <p14:creationId xmlns:p14="http://schemas.microsoft.com/office/powerpoint/2010/main" val="28908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51F3B7E-7383-4AB8-80CB-7D827EAE52C3}"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054BC82-6D1D-4C4D-81D7-A1F737C171F1}" type="slidenum">
              <a:rPr lang="he-IL"/>
              <a:pPr>
                <a:defRPr/>
              </a:pPr>
              <a:t>‹#›</a:t>
            </a:fld>
            <a:endParaRPr lang="he-IL" dirty="0"/>
          </a:p>
        </p:txBody>
      </p:sp>
    </p:spTree>
    <p:extLst>
      <p:ext uri="{BB962C8B-B14F-4D97-AF65-F5344CB8AC3E}">
        <p14:creationId xmlns:p14="http://schemas.microsoft.com/office/powerpoint/2010/main" val="1449903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8EBB365E-E7BF-43A5-BF8C-7CA29B7F5376}" type="slidenum">
              <a:rPr lang="he-IL"/>
              <a:pPr>
                <a:defRPr/>
              </a:pPr>
              <a:t>‹#›</a:t>
            </a:fld>
            <a:endParaRPr lang="he-IL" dirty="0"/>
          </a:p>
        </p:txBody>
      </p:sp>
    </p:spTree>
    <p:extLst>
      <p:ext uri="{BB962C8B-B14F-4D97-AF65-F5344CB8AC3E}">
        <p14:creationId xmlns:p14="http://schemas.microsoft.com/office/powerpoint/2010/main" val="15610018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791E99CD-6D81-459F-A73C-D6E4B73B5943}" type="slidenum">
              <a:rPr lang="he-IL"/>
              <a:pPr>
                <a:defRPr/>
              </a:pPr>
              <a:t>‹#›</a:t>
            </a:fld>
            <a:endParaRPr lang="he-IL" dirty="0"/>
          </a:p>
        </p:txBody>
      </p:sp>
    </p:spTree>
    <p:extLst>
      <p:ext uri="{BB962C8B-B14F-4D97-AF65-F5344CB8AC3E}">
        <p14:creationId xmlns:p14="http://schemas.microsoft.com/office/powerpoint/2010/main" val="3998493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47D32F2-5F07-4E0D-847C-477326CDCCFD}"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5B16539C-0487-4B78-936F-3CDC276AD600}" type="slidenum">
              <a:rPr lang="he-IL"/>
              <a:pPr>
                <a:defRPr/>
              </a:pPr>
              <a:t>‹#›</a:t>
            </a:fld>
            <a:endParaRPr lang="he-IL" dirty="0"/>
          </a:p>
        </p:txBody>
      </p:sp>
    </p:spTree>
    <p:extLst>
      <p:ext uri="{BB962C8B-B14F-4D97-AF65-F5344CB8AC3E}">
        <p14:creationId xmlns:p14="http://schemas.microsoft.com/office/powerpoint/2010/main" val="9547492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701E405-9420-4D2F-AD47-4981C94F0200}"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5764C99-334E-4BE8-A6C8-ADB1FAC19F0B}" type="slidenum">
              <a:rPr lang="he-IL"/>
              <a:pPr>
                <a:defRPr/>
              </a:pPr>
              <a:t>‹#›</a:t>
            </a:fld>
            <a:endParaRPr lang="he-IL" dirty="0"/>
          </a:p>
        </p:txBody>
      </p:sp>
    </p:spTree>
    <p:extLst>
      <p:ext uri="{BB962C8B-B14F-4D97-AF65-F5344CB8AC3E}">
        <p14:creationId xmlns:p14="http://schemas.microsoft.com/office/powerpoint/2010/main" val="7753774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11C1FA3-146C-46BA-9FF3-BC834CF16DEE}" type="slidenum">
              <a:rPr lang="he-IL"/>
              <a:pPr>
                <a:defRPr/>
              </a:pPr>
              <a:t>‹#›</a:t>
            </a:fld>
            <a:endParaRPr lang="he-IL" dirty="0"/>
          </a:p>
        </p:txBody>
      </p:sp>
    </p:spTree>
    <p:extLst>
      <p:ext uri="{BB962C8B-B14F-4D97-AF65-F5344CB8AC3E}">
        <p14:creationId xmlns:p14="http://schemas.microsoft.com/office/powerpoint/2010/main" val="24496926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55D3A93-0AAE-4611-A48E-53354AFA954F}" type="slidenum">
              <a:rPr lang="he-IL"/>
              <a:pPr>
                <a:defRPr/>
              </a:pPr>
              <a:t>‹#›</a:t>
            </a:fld>
            <a:endParaRPr lang="he-IL" dirty="0"/>
          </a:p>
        </p:txBody>
      </p:sp>
    </p:spTree>
    <p:extLst>
      <p:ext uri="{BB962C8B-B14F-4D97-AF65-F5344CB8AC3E}">
        <p14:creationId xmlns:p14="http://schemas.microsoft.com/office/powerpoint/2010/main" val="35036849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1AA6934E-5032-4232-BED9-2638D58A874A}" type="slidenum">
              <a:rPr lang="he-IL"/>
              <a:pPr>
                <a:defRPr/>
              </a:pPr>
              <a:t>‹#›</a:t>
            </a:fld>
            <a:endParaRPr lang="he-IL" dirty="0"/>
          </a:p>
        </p:txBody>
      </p:sp>
    </p:spTree>
    <p:extLst>
      <p:ext uri="{BB962C8B-B14F-4D97-AF65-F5344CB8AC3E}">
        <p14:creationId xmlns:p14="http://schemas.microsoft.com/office/powerpoint/2010/main" val="20913582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2B3CFF4E-93AD-448D-8781-89DA04968824}" type="slidenum">
              <a:rPr lang="he-IL"/>
              <a:pPr>
                <a:defRPr/>
              </a:pPr>
              <a:t>‹#›</a:t>
            </a:fld>
            <a:endParaRPr lang="he-IL" dirty="0"/>
          </a:p>
        </p:txBody>
      </p:sp>
    </p:spTree>
    <p:extLst>
      <p:ext uri="{BB962C8B-B14F-4D97-AF65-F5344CB8AC3E}">
        <p14:creationId xmlns:p14="http://schemas.microsoft.com/office/powerpoint/2010/main" val="10464131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012D586A-B2F6-4B65-9EF8-BEF700675B87}"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AE5C0363-2CD3-450E-813D-F2C261B9E477}" type="slidenum">
              <a:rPr lang="he-IL"/>
              <a:pPr>
                <a:defRPr/>
              </a:pPr>
              <a:t>‹#›</a:t>
            </a:fld>
            <a:endParaRPr lang="he-IL" dirty="0"/>
          </a:p>
        </p:txBody>
      </p:sp>
    </p:spTree>
    <p:extLst>
      <p:ext uri="{BB962C8B-B14F-4D97-AF65-F5344CB8AC3E}">
        <p14:creationId xmlns:p14="http://schemas.microsoft.com/office/powerpoint/2010/main" val="23735555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BC29D45-B48D-4F7F-85C4-B98CD5EECB09}"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1C469A2-404B-4E5A-B978-A71214402ADE}" type="slidenum">
              <a:rPr lang="he-IL"/>
              <a:pPr>
                <a:defRPr/>
              </a:pPr>
              <a:t>‹#›</a:t>
            </a:fld>
            <a:endParaRPr lang="he-IL" dirty="0"/>
          </a:p>
        </p:txBody>
      </p:sp>
    </p:spTree>
    <p:extLst>
      <p:ext uri="{BB962C8B-B14F-4D97-AF65-F5344CB8AC3E}">
        <p14:creationId xmlns:p14="http://schemas.microsoft.com/office/powerpoint/2010/main" val="297517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32A8421-B8B9-4BD8-B0F7-264B0B801E83}" type="slidenum">
              <a:rPr lang="he-IL"/>
              <a:pPr>
                <a:defRPr/>
              </a:pPr>
              <a:t>‹#›</a:t>
            </a:fld>
            <a:endParaRPr lang="he-IL" dirty="0"/>
          </a:p>
        </p:txBody>
      </p:sp>
    </p:spTree>
    <p:extLst>
      <p:ext uri="{BB962C8B-B14F-4D97-AF65-F5344CB8AC3E}">
        <p14:creationId xmlns:p14="http://schemas.microsoft.com/office/powerpoint/2010/main" val="16137620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CCC772F-1029-4425-91BE-B63BAA562756}" type="slidenum">
              <a:rPr lang="he-IL"/>
              <a:pPr>
                <a:defRPr/>
              </a:pPr>
              <a:t>‹#›</a:t>
            </a:fld>
            <a:endParaRPr lang="he-IL" dirty="0"/>
          </a:p>
        </p:txBody>
      </p:sp>
    </p:spTree>
    <p:extLst>
      <p:ext uri="{BB962C8B-B14F-4D97-AF65-F5344CB8AC3E}">
        <p14:creationId xmlns:p14="http://schemas.microsoft.com/office/powerpoint/2010/main" val="13824844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94AB8CA-58C0-48E5-8F5B-846B250BA744}" type="slidenum">
              <a:rPr lang="he-IL"/>
              <a:pPr>
                <a:defRPr/>
              </a:pPr>
              <a:t>‹#›</a:t>
            </a:fld>
            <a:endParaRPr lang="he-IL" dirty="0"/>
          </a:p>
        </p:txBody>
      </p:sp>
    </p:spTree>
    <p:extLst>
      <p:ext uri="{BB962C8B-B14F-4D97-AF65-F5344CB8AC3E}">
        <p14:creationId xmlns:p14="http://schemas.microsoft.com/office/powerpoint/2010/main" val="42281145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96FBD814-A4F4-4D70-9AF1-460957C67177}" type="slidenum">
              <a:rPr lang="he-IL"/>
              <a:pPr>
                <a:defRPr/>
              </a:pPr>
              <a:t>‹#›</a:t>
            </a:fld>
            <a:endParaRPr lang="he-IL" dirty="0"/>
          </a:p>
        </p:txBody>
      </p:sp>
    </p:spTree>
    <p:extLst>
      <p:ext uri="{BB962C8B-B14F-4D97-AF65-F5344CB8AC3E}">
        <p14:creationId xmlns:p14="http://schemas.microsoft.com/office/powerpoint/2010/main" val="10334804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BEE8DE4-BBB0-48E9-B40F-3B1DFD35F388}"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7C7C6FC6-AB9F-40CD-BADA-4C1FF4960480}" type="slidenum">
              <a:rPr lang="he-IL"/>
              <a:pPr>
                <a:defRPr/>
              </a:pPr>
              <a:t>‹#›</a:t>
            </a:fld>
            <a:endParaRPr lang="he-IL" dirty="0"/>
          </a:p>
        </p:txBody>
      </p:sp>
    </p:spTree>
    <p:extLst>
      <p:ext uri="{BB962C8B-B14F-4D97-AF65-F5344CB8AC3E}">
        <p14:creationId xmlns:p14="http://schemas.microsoft.com/office/powerpoint/2010/main" val="17033282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6EA83D2-508A-4A22-8E79-BD4DBE9723C9}"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76EC9FD-9305-4652-B015-B5D7D213F918}" type="slidenum">
              <a:rPr lang="he-IL"/>
              <a:pPr>
                <a:defRPr/>
              </a:pPr>
              <a:t>‹#›</a:t>
            </a:fld>
            <a:endParaRPr lang="he-IL" dirty="0"/>
          </a:p>
        </p:txBody>
      </p:sp>
    </p:spTree>
    <p:extLst>
      <p:ext uri="{BB962C8B-B14F-4D97-AF65-F5344CB8AC3E}">
        <p14:creationId xmlns:p14="http://schemas.microsoft.com/office/powerpoint/2010/main" val="29413548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31AA66C-875A-4CB0-B8EF-867BFB5A2451}" type="slidenum">
              <a:rPr lang="he-IL"/>
              <a:pPr>
                <a:defRPr/>
              </a:pPr>
              <a:t>‹#›</a:t>
            </a:fld>
            <a:endParaRPr lang="he-IL" dirty="0"/>
          </a:p>
        </p:txBody>
      </p:sp>
    </p:spTree>
    <p:extLst>
      <p:ext uri="{BB962C8B-B14F-4D97-AF65-F5344CB8AC3E}">
        <p14:creationId xmlns:p14="http://schemas.microsoft.com/office/powerpoint/2010/main" val="32724002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4F06046-51DE-4888-967B-72F31CCEAFC3}" type="slidenum">
              <a:rPr lang="he-IL"/>
              <a:pPr>
                <a:defRPr/>
              </a:pPr>
              <a:t>‹#›</a:t>
            </a:fld>
            <a:endParaRPr lang="he-IL" dirty="0"/>
          </a:p>
        </p:txBody>
      </p:sp>
    </p:spTree>
    <p:extLst>
      <p:ext uri="{BB962C8B-B14F-4D97-AF65-F5344CB8AC3E}">
        <p14:creationId xmlns:p14="http://schemas.microsoft.com/office/powerpoint/2010/main" val="10309836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7F36C291-5115-4D71-91FF-DFED16336D08}" type="slidenum">
              <a:rPr lang="he-IL"/>
              <a:pPr>
                <a:defRPr/>
              </a:pPr>
              <a:t>‹#›</a:t>
            </a:fld>
            <a:endParaRPr lang="he-IL" dirty="0"/>
          </a:p>
        </p:txBody>
      </p:sp>
    </p:spTree>
    <p:extLst>
      <p:ext uri="{BB962C8B-B14F-4D97-AF65-F5344CB8AC3E}">
        <p14:creationId xmlns:p14="http://schemas.microsoft.com/office/powerpoint/2010/main" val="40428446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ECCE9536-CEE0-4227-9D28-5BEB1921DC77}" type="slidenum">
              <a:rPr lang="he-IL"/>
              <a:pPr>
                <a:defRPr/>
              </a:pPr>
              <a:t>‹#›</a:t>
            </a:fld>
            <a:endParaRPr lang="he-IL" dirty="0"/>
          </a:p>
        </p:txBody>
      </p:sp>
    </p:spTree>
    <p:extLst>
      <p:ext uri="{BB962C8B-B14F-4D97-AF65-F5344CB8AC3E}">
        <p14:creationId xmlns:p14="http://schemas.microsoft.com/office/powerpoint/2010/main" val="1309006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52C9FC91-AF3A-4AFB-B086-6C0816AB752D}"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B57203E-D9C7-47B2-8882-D7B7FA4AB58D}" type="slidenum">
              <a:rPr lang="he-IL"/>
              <a:pPr>
                <a:defRPr/>
              </a:pPr>
              <a:t>‹#›</a:t>
            </a:fld>
            <a:endParaRPr lang="he-IL" dirty="0"/>
          </a:p>
        </p:txBody>
      </p:sp>
    </p:spTree>
    <p:extLst>
      <p:ext uri="{BB962C8B-B14F-4D97-AF65-F5344CB8AC3E}">
        <p14:creationId xmlns:p14="http://schemas.microsoft.com/office/powerpoint/2010/main" val="322078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5D37B35-959C-41E2-838F-F86C29DDE874}" type="slidenum">
              <a:rPr lang="he-IL"/>
              <a:pPr>
                <a:defRPr/>
              </a:pPr>
              <a:t>‹#›</a:t>
            </a:fld>
            <a:endParaRPr lang="he-IL" dirty="0"/>
          </a:p>
        </p:txBody>
      </p:sp>
    </p:spTree>
    <p:extLst>
      <p:ext uri="{BB962C8B-B14F-4D97-AF65-F5344CB8AC3E}">
        <p14:creationId xmlns:p14="http://schemas.microsoft.com/office/powerpoint/2010/main" val="26142596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07A2BD6-98F2-4EEA-A118-3CFC1A6AF91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D689D2B-933E-47A1-B800-D9C768FA7B4A}" type="slidenum">
              <a:rPr lang="he-IL"/>
              <a:pPr>
                <a:defRPr/>
              </a:pPr>
              <a:t>‹#›</a:t>
            </a:fld>
            <a:endParaRPr lang="he-IL" dirty="0"/>
          </a:p>
        </p:txBody>
      </p:sp>
    </p:spTree>
    <p:extLst>
      <p:ext uri="{BB962C8B-B14F-4D97-AF65-F5344CB8AC3E}">
        <p14:creationId xmlns:p14="http://schemas.microsoft.com/office/powerpoint/2010/main" val="15606736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FDE18E4-2B8E-4D86-AD59-054BBCB1F2F8}" type="slidenum">
              <a:rPr lang="he-IL"/>
              <a:pPr>
                <a:defRPr/>
              </a:pPr>
              <a:t>‹#›</a:t>
            </a:fld>
            <a:endParaRPr lang="he-IL" dirty="0"/>
          </a:p>
        </p:txBody>
      </p:sp>
    </p:spTree>
    <p:extLst>
      <p:ext uri="{BB962C8B-B14F-4D97-AF65-F5344CB8AC3E}">
        <p14:creationId xmlns:p14="http://schemas.microsoft.com/office/powerpoint/2010/main" val="35245900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C4F4190-A182-44B4-8AB3-3A068E338F04}" type="slidenum">
              <a:rPr lang="he-IL"/>
              <a:pPr>
                <a:defRPr/>
              </a:pPr>
              <a:t>‹#›</a:t>
            </a:fld>
            <a:endParaRPr lang="he-IL" dirty="0"/>
          </a:p>
        </p:txBody>
      </p:sp>
    </p:spTree>
    <p:extLst>
      <p:ext uri="{BB962C8B-B14F-4D97-AF65-F5344CB8AC3E}">
        <p14:creationId xmlns:p14="http://schemas.microsoft.com/office/powerpoint/2010/main" val="12202645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041CDDB-DAAE-41DA-8D9B-6C6ED43D20F0}"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B6A9DE39-FFFE-438F-AD4F-A96A48A16E72}" type="slidenum">
              <a:rPr lang="he-IL"/>
              <a:pPr>
                <a:defRPr/>
              </a:pPr>
              <a:t>‹#›</a:t>
            </a:fld>
            <a:endParaRPr lang="he-IL" dirty="0"/>
          </a:p>
        </p:txBody>
      </p:sp>
    </p:spTree>
    <p:extLst>
      <p:ext uri="{BB962C8B-B14F-4D97-AF65-F5344CB8AC3E}">
        <p14:creationId xmlns:p14="http://schemas.microsoft.com/office/powerpoint/2010/main" val="8949967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4A12599-8AE9-47D0-8202-64DDF877C111}"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DA59A59E-787D-401D-B25C-63D37414EBEF}" type="slidenum">
              <a:rPr lang="he-IL"/>
              <a:pPr>
                <a:defRPr/>
              </a:pPr>
              <a:t>‹#›</a:t>
            </a:fld>
            <a:endParaRPr lang="he-IL" dirty="0"/>
          </a:p>
        </p:txBody>
      </p:sp>
    </p:spTree>
    <p:extLst>
      <p:ext uri="{BB962C8B-B14F-4D97-AF65-F5344CB8AC3E}">
        <p14:creationId xmlns:p14="http://schemas.microsoft.com/office/powerpoint/2010/main" val="12020863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76047438-84CD-4436-8DCC-EC4D076BE550}" type="slidenum">
              <a:rPr lang="he-IL"/>
              <a:pPr>
                <a:defRPr/>
              </a:pPr>
              <a:t>‹#›</a:t>
            </a:fld>
            <a:endParaRPr lang="he-IL" dirty="0"/>
          </a:p>
        </p:txBody>
      </p:sp>
    </p:spTree>
    <p:extLst>
      <p:ext uri="{BB962C8B-B14F-4D97-AF65-F5344CB8AC3E}">
        <p14:creationId xmlns:p14="http://schemas.microsoft.com/office/powerpoint/2010/main" val="8774639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82D70BB-7176-4FA3-A050-3CB8F665D5BC}"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FC05C1A-6AD4-485C-9E45-2B69399A5187}" type="slidenum">
              <a:rPr lang="he-IL"/>
              <a:pPr>
                <a:defRPr/>
              </a:pPr>
              <a:t>‹#›</a:t>
            </a:fld>
            <a:endParaRPr lang="he-IL" dirty="0"/>
          </a:p>
        </p:txBody>
      </p:sp>
    </p:spTree>
    <p:extLst>
      <p:ext uri="{BB962C8B-B14F-4D97-AF65-F5344CB8AC3E}">
        <p14:creationId xmlns:p14="http://schemas.microsoft.com/office/powerpoint/2010/main" val="12191162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E3221D7-2F1E-4DA2-8DC6-CE025994B9C8}" type="slidenum">
              <a:rPr lang="he-IL"/>
              <a:pPr>
                <a:defRPr/>
              </a:pPr>
              <a:t>‹#›</a:t>
            </a:fld>
            <a:endParaRPr lang="he-IL" dirty="0"/>
          </a:p>
        </p:txBody>
      </p:sp>
    </p:spTree>
    <p:extLst>
      <p:ext uri="{BB962C8B-B14F-4D97-AF65-F5344CB8AC3E}">
        <p14:creationId xmlns:p14="http://schemas.microsoft.com/office/powerpoint/2010/main" val="13410611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56C408D-3573-45A2-AB16-F475018A3DED}" type="slidenum">
              <a:rPr lang="he-IL"/>
              <a:pPr>
                <a:defRPr/>
              </a:pPr>
              <a:t>‹#›</a:t>
            </a:fld>
            <a:endParaRPr lang="he-IL" dirty="0"/>
          </a:p>
        </p:txBody>
      </p:sp>
    </p:spTree>
    <p:extLst>
      <p:ext uri="{BB962C8B-B14F-4D97-AF65-F5344CB8AC3E}">
        <p14:creationId xmlns:p14="http://schemas.microsoft.com/office/powerpoint/2010/main" val="1229425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dirty="0"/>
            </a:lvl1pPr>
          </a:lstStyle>
          <a:p>
            <a:pPr>
              <a:defRPr/>
            </a:pPr>
            <a:endParaRPr lang="he-IL" dirty="0"/>
          </a:p>
        </p:txBody>
      </p:sp>
      <p:sp>
        <p:nvSpPr>
          <p:cNvPr id="3" name="Footer Placeholder 4"/>
          <p:cNvSpPr>
            <a:spLocks noGrp="1"/>
          </p:cNvSpPr>
          <p:nvPr>
            <p:ph type="ftr" sz="quarter" idx="11"/>
          </p:nvPr>
        </p:nvSpPr>
        <p:spPr/>
        <p:txBody>
          <a:bodyPr/>
          <a:lstStyle>
            <a:lvl1pPr>
              <a:defRPr dirty="0"/>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C841ED48-22BE-468E-9FEA-4A4F8A779784}" type="slidenum">
              <a:rPr lang="he-IL"/>
              <a:pPr>
                <a:defRPr/>
              </a:pPr>
              <a:t>‹#›</a:t>
            </a:fld>
            <a:endParaRPr lang="he-IL" dirty="0"/>
          </a:p>
        </p:txBody>
      </p:sp>
    </p:spTree>
    <p:extLst>
      <p:ext uri="{BB962C8B-B14F-4D97-AF65-F5344CB8AC3E}">
        <p14:creationId xmlns:p14="http://schemas.microsoft.com/office/powerpoint/2010/main" val="71286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4DDE0A2-39E0-49F0-9FF0-FD171B41F8A7}"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1451E74-282A-4A88-8026-C197D58F44F1}" type="slidenum">
              <a:rPr lang="he-IL"/>
              <a:pPr>
                <a:defRPr/>
              </a:pPr>
              <a:t>‹#›</a:t>
            </a:fld>
            <a:endParaRPr lang="he-IL" dirty="0"/>
          </a:p>
        </p:txBody>
      </p:sp>
    </p:spTree>
    <p:extLst>
      <p:ext uri="{BB962C8B-B14F-4D97-AF65-F5344CB8AC3E}">
        <p14:creationId xmlns:p14="http://schemas.microsoft.com/office/powerpoint/2010/main" val="397715696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7C8A5F5E-A5B9-4EA9-BA01-FB7B0A5E7A9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1431EECD-A872-4120-804C-E659077BC76D}" type="slidenum">
              <a:rPr lang="he-IL"/>
              <a:pPr>
                <a:defRPr/>
              </a:pPr>
              <a:t>‹#›</a:t>
            </a:fld>
            <a:endParaRPr lang="he-IL" dirty="0"/>
          </a:p>
        </p:txBody>
      </p:sp>
    </p:spTree>
    <p:extLst>
      <p:ext uri="{BB962C8B-B14F-4D97-AF65-F5344CB8AC3E}">
        <p14:creationId xmlns:p14="http://schemas.microsoft.com/office/powerpoint/2010/main" val="4124657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465C173-2839-4994-80A1-E61F01D6608C}" type="datetime8">
              <a:rPr lang="he-IL">
                <a:solidFill>
                  <a:prstClr val="black">
                    <a:tint val="75000"/>
                  </a:prstClr>
                </a:solidFill>
              </a:rPr>
              <a:pPr>
                <a:defRPr/>
              </a:pPr>
              <a:t>02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E58A80F-DCA2-4755-A2FD-BE06B8EC238B}" type="slidenum">
              <a:rPr lang="he-IL"/>
              <a:pPr>
                <a:defRPr/>
              </a:pPr>
              <a:t>‹#›</a:t>
            </a:fld>
            <a:endParaRPr lang="he-IL" dirty="0"/>
          </a:p>
        </p:txBody>
      </p:sp>
    </p:spTree>
    <p:extLst>
      <p:ext uri="{BB962C8B-B14F-4D97-AF65-F5344CB8AC3E}">
        <p14:creationId xmlns:p14="http://schemas.microsoft.com/office/powerpoint/2010/main" val="5408011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D6EC4DC-7845-4B7C-8B25-1CC960C921A0}" type="slidenum">
              <a:rPr lang="he-IL"/>
              <a:pPr>
                <a:defRPr/>
              </a:pPr>
              <a:t>‹#›</a:t>
            </a:fld>
            <a:endParaRPr lang="he-IL" dirty="0"/>
          </a:p>
        </p:txBody>
      </p:sp>
    </p:spTree>
    <p:extLst>
      <p:ext uri="{BB962C8B-B14F-4D97-AF65-F5344CB8AC3E}">
        <p14:creationId xmlns:p14="http://schemas.microsoft.com/office/powerpoint/2010/main" val="347210806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CD4E2E7-6C13-4F92-9A24-B38E897B5C8D}" type="slidenum">
              <a:rPr lang="he-IL"/>
              <a:pPr>
                <a:defRPr/>
              </a:pPr>
              <a:t>‹#›</a:t>
            </a:fld>
            <a:endParaRPr lang="he-IL" dirty="0"/>
          </a:p>
        </p:txBody>
      </p:sp>
    </p:spTree>
    <p:extLst>
      <p:ext uri="{BB962C8B-B14F-4D97-AF65-F5344CB8AC3E}">
        <p14:creationId xmlns:p14="http://schemas.microsoft.com/office/powerpoint/2010/main" val="23553218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E53E5DF-8912-464C-93A1-D881AD4FA182}" type="datetime8">
              <a:rPr lang="he-IL">
                <a:solidFill>
                  <a:prstClr val="black">
                    <a:tint val="75000"/>
                  </a:prstClr>
                </a:solidFill>
              </a:rPr>
              <a:pPr>
                <a:defRPr/>
              </a:pPr>
              <a:t>02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055968-BF66-4DD1-9012-F945395E358D}" type="slidenum">
              <a:rPr lang="he-IL"/>
              <a:pPr>
                <a:defRPr/>
              </a:pPr>
              <a:t>‹#›</a:t>
            </a:fld>
            <a:endParaRPr lang="he-IL" dirty="0"/>
          </a:p>
        </p:txBody>
      </p:sp>
    </p:spTree>
    <p:extLst>
      <p:ext uri="{BB962C8B-B14F-4D97-AF65-F5344CB8AC3E}">
        <p14:creationId xmlns:p14="http://schemas.microsoft.com/office/powerpoint/2010/main" val="3647721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DD2FF5-3C9D-4FB7-B06B-EF5B7866A0D4}" type="datetime8">
              <a:rPr lang="he-IL">
                <a:solidFill>
                  <a:prstClr val="black">
                    <a:tint val="75000"/>
                  </a:prstClr>
                </a:solidFill>
              </a:rPr>
              <a:pPr>
                <a:defRPr/>
              </a:pPr>
              <a:t>02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dirty="0">
              <a:solidFill>
                <a:prstClr val="black">
                  <a:tint val="75000"/>
                </a:prstClr>
              </a:solidFill>
            </a:endParaRPr>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35B5659-0D8A-478B-B874-AF921E1AC628}" type="slidenum">
              <a:rPr lang="he-IL"/>
              <a:pPr>
                <a:defRPr/>
              </a:pPr>
              <a:t>‹#›</a:t>
            </a:fld>
            <a:endParaRPr lang="he-IL" dirty="0"/>
          </a:p>
        </p:txBody>
      </p:sp>
    </p:spTree>
    <p:extLst>
      <p:ext uri="{BB962C8B-B14F-4D97-AF65-F5344CB8AC3E}">
        <p14:creationId xmlns:p14="http://schemas.microsoft.com/office/powerpoint/2010/main" val="2102293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D71665F-4CE9-4A97-B98D-2D5AFFAF5C50}" type="slidenum">
              <a:rPr lang="he-IL"/>
              <a:pPr>
                <a:defRPr/>
              </a:pPr>
              <a:t>‹#›</a:t>
            </a:fld>
            <a:endParaRPr lang="he-IL" dirty="0"/>
          </a:p>
        </p:txBody>
      </p:sp>
    </p:spTree>
    <p:extLst>
      <p:ext uri="{BB962C8B-B14F-4D97-AF65-F5344CB8AC3E}">
        <p14:creationId xmlns:p14="http://schemas.microsoft.com/office/powerpoint/2010/main" val="1195095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B629854-C500-4899-BCDA-07C24C58B7C9}" type="slidenum">
              <a:rPr lang="he-IL"/>
              <a:pPr>
                <a:defRPr/>
              </a:pPr>
              <a:t>‹#›</a:t>
            </a:fld>
            <a:endParaRPr lang="he-IL" dirty="0"/>
          </a:p>
        </p:txBody>
      </p:sp>
    </p:spTree>
    <p:extLst>
      <p:ext uri="{BB962C8B-B14F-4D97-AF65-F5344CB8AC3E}">
        <p14:creationId xmlns:p14="http://schemas.microsoft.com/office/powerpoint/2010/main" val="3136555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9E3E6EF-9D20-4A8B-9274-B23FE56D2B4A}"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B152708-D719-486A-900A-70D13554C798}" type="slidenum">
              <a:rPr lang="he-IL"/>
              <a:pPr>
                <a:defRPr/>
              </a:pPr>
              <a:t>‹#›</a:t>
            </a:fld>
            <a:endParaRPr lang="he-IL" dirty="0"/>
          </a:p>
        </p:txBody>
      </p:sp>
    </p:spTree>
    <p:extLst>
      <p:ext uri="{BB962C8B-B14F-4D97-AF65-F5344CB8AC3E}">
        <p14:creationId xmlns:p14="http://schemas.microsoft.com/office/powerpoint/2010/main" val="2805633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BDA5DFB-D4B3-4C8A-9525-C0C3FF717467}" type="slidenum">
              <a:rPr lang="he-IL"/>
              <a:pPr>
                <a:defRPr/>
              </a:pPr>
              <a:t>‹#›</a:t>
            </a:fld>
            <a:endParaRPr lang="he-IL" dirty="0"/>
          </a:p>
        </p:txBody>
      </p:sp>
    </p:spTree>
    <p:extLst>
      <p:ext uri="{BB962C8B-B14F-4D97-AF65-F5344CB8AC3E}">
        <p14:creationId xmlns:p14="http://schemas.microsoft.com/office/powerpoint/2010/main" val="2999506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8F8A58B-3425-4D47-AF3C-C58BE455EEB9}" type="slidenum">
              <a:rPr lang="he-IL"/>
              <a:pPr>
                <a:defRPr/>
              </a:pPr>
              <a:t>‹#›</a:t>
            </a:fld>
            <a:endParaRPr lang="he-IL" dirty="0"/>
          </a:p>
        </p:txBody>
      </p:sp>
    </p:spTree>
    <p:extLst>
      <p:ext uri="{BB962C8B-B14F-4D97-AF65-F5344CB8AC3E}">
        <p14:creationId xmlns:p14="http://schemas.microsoft.com/office/powerpoint/2010/main" val="1826296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EA940FF-DE01-40DD-AE11-1137F6ADFD75}"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AB0D9F4-05F9-4263-A09F-62A827523C7B}" type="slidenum">
              <a:rPr lang="he-IL"/>
              <a:pPr>
                <a:defRPr/>
              </a:pPr>
              <a:t>‹#›</a:t>
            </a:fld>
            <a:endParaRPr lang="he-IL" dirty="0"/>
          </a:p>
        </p:txBody>
      </p:sp>
    </p:spTree>
    <p:extLst>
      <p:ext uri="{BB962C8B-B14F-4D97-AF65-F5344CB8AC3E}">
        <p14:creationId xmlns:p14="http://schemas.microsoft.com/office/powerpoint/2010/main" val="3731067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5402006-705A-47E8-9982-18FC5012C173}" type="slidenum">
              <a:rPr lang="he-IL"/>
              <a:pPr>
                <a:defRPr/>
              </a:pPr>
              <a:t>‹#›</a:t>
            </a:fld>
            <a:endParaRPr lang="he-IL" dirty="0"/>
          </a:p>
        </p:txBody>
      </p:sp>
    </p:spTree>
    <p:extLst>
      <p:ext uri="{BB962C8B-B14F-4D97-AF65-F5344CB8AC3E}">
        <p14:creationId xmlns:p14="http://schemas.microsoft.com/office/powerpoint/2010/main" val="1644938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621AEB7-25C7-4B5C-927D-06DD41D4F665}" type="slidenum">
              <a:rPr lang="he-IL"/>
              <a:pPr>
                <a:defRPr/>
              </a:pPr>
              <a:t>‹#›</a:t>
            </a:fld>
            <a:endParaRPr lang="he-IL" dirty="0"/>
          </a:p>
        </p:txBody>
      </p:sp>
    </p:spTree>
    <p:extLst>
      <p:ext uri="{BB962C8B-B14F-4D97-AF65-F5344CB8AC3E}">
        <p14:creationId xmlns:p14="http://schemas.microsoft.com/office/powerpoint/2010/main" val="1201856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92A122D-A7E5-4AA4-854B-B22663696C0C}" type="slidenum">
              <a:rPr lang="he-IL"/>
              <a:pPr>
                <a:defRPr/>
              </a:pPr>
              <a:t>‹#›</a:t>
            </a:fld>
            <a:endParaRPr lang="he-IL" dirty="0"/>
          </a:p>
        </p:txBody>
      </p:sp>
    </p:spTree>
    <p:extLst>
      <p:ext uri="{BB962C8B-B14F-4D97-AF65-F5344CB8AC3E}">
        <p14:creationId xmlns:p14="http://schemas.microsoft.com/office/powerpoint/2010/main" val="336042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72F46F7-5473-4889-958C-1F5B0974D823}"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353EB4C-9090-4EBA-822B-ABC5763028C5}" type="slidenum">
              <a:rPr lang="he-IL"/>
              <a:pPr>
                <a:defRPr/>
              </a:pPr>
              <a:t>‹#›</a:t>
            </a:fld>
            <a:endParaRPr lang="he-IL" dirty="0"/>
          </a:p>
        </p:txBody>
      </p:sp>
    </p:spTree>
    <p:extLst>
      <p:ext uri="{BB962C8B-B14F-4D97-AF65-F5344CB8AC3E}">
        <p14:creationId xmlns:p14="http://schemas.microsoft.com/office/powerpoint/2010/main" val="1211719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DAADD70-2641-47A4-AC41-A68917E19758}" type="slidenum">
              <a:rPr lang="he-IL"/>
              <a:pPr>
                <a:defRPr/>
              </a:pPr>
              <a:t>‹#›</a:t>
            </a:fld>
            <a:endParaRPr lang="he-IL" dirty="0"/>
          </a:p>
        </p:txBody>
      </p:sp>
    </p:spTree>
    <p:extLst>
      <p:ext uri="{BB962C8B-B14F-4D97-AF65-F5344CB8AC3E}">
        <p14:creationId xmlns:p14="http://schemas.microsoft.com/office/powerpoint/2010/main" val="1157143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C446924-8A48-48D4-87DE-B3DA79C1617E}" type="slidenum">
              <a:rPr lang="he-IL"/>
              <a:pPr>
                <a:defRPr/>
              </a:pPr>
              <a:t>‹#›</a:t>
            </a:fld>
            <a:endParaRPr lang="he-IL" dirty="0"/>
          </a:p>
        </p:txBody>
      </p:sp>
    </p:spTree>
    <p:extLst>
      <p:ext uri="{BB962C8B-B14F-4D97-AF65-F5344CB8AC3E}">
        <p14:creationId xmlns:p14="http://schemas.microsoft.com/office/powerpoint/2010/main" val="51636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0DD7AA2-795C-493B-AAF1-A2A0CD7A1C31}"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A5A376F-6833-4588-AE59-BDBEA7311B17}" type="slidenum">
              <a:rPr lang="he-IL"/>
              <a:pPr>
                <a:defRPr/>
              </a:pPr>
              <a:t>‹#›</a:t>
            </a:fld>
            <a:endParaRPr lang="he-IL" dirty="0"/>
          </a:p>
        </p:txBody>
      </p:sp>
    </p:spTree>
    <p:extLst>
      <p:ext uri="{BB962C8B-B14F-4D97-AF65-F5344CB8AC3E}">
        <p14:creationId xmlns:p14="http://schemas.microsoft.com/office/powerpoint/2010/main" val="3565081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A868858-89A9-4BF8-A9A0-B9DB1E6FE708}" type="slidenum">
              <a:rPr lang="he-IL"/>
              <a:pPr>
                <a:defRPr/>
              </a:pPr>
              <a:t>‹#›</a:t>
            </a:fld>
            <a:endParaRPr lang="he-IL" dirty="0"/>
          </a:p>
        </p:txBody>
      </p:sp>
    </p:spTree>
    <p:extLst>
      <p:ext uri="{BB962C8B-B14F-4D97-AF65-F5344CB8AC3E}">
        <p14:creationId xmlns:p14="http://schemas.microsoft.com/office/powerpoint/2010/main" val="3452915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076A949-28C6-42C1-89BA-1E1BBBB04CF9}" type="slidenum">
              <a:rPr lang="he-IL"/>
              <a:pPr>
                <a:defRPr/>
              </a:pPr>
              <a:t>‹#›</a:t>
            </a:fld>
            <a:endParaRPr lang="he-IL" dirty="0"/>
          </a:p>
        </p:txBody>
      </p:sp>
    </p:spTree>
    <p:extLst>
      <p:ext uri="{BB962C8B-B14F-4D97-AF65-F5344CB8AC3E}">
        <p14:creationId xmlns:p14="http://schemas.microsoft.com/office/powerpoint/2010/main" val="831845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FC52009-16B4-4970-9E5F-37EA42873F41}"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AB3CF1B-7686-464D-87E3-90D32A987311}" type="slidenum">
              <a:rPr lang="he-IL"/>
              <a:pPr>
                <a:defRPr/>
              </a:pPr>
              <a:t>‹#›</a:t>
            </a:fld>
            <a:endParaRPr lang="he-IL" dirty="0"/>
          </a:p>
        </p:txBody>
      </p:sp>
    </p:spTree>
    <p:extLst>
      <p:ext uri="{BB962C8B-B14F-4D97-AF65-F5344CB8AC3E}">
        <p14:creationId xmlns:p14="http://schemas.microsoft.com/office/powerpoint/2010/main" val="54904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7E4EF16-BE8C-436A-9494-84D55F248980}" type="slidenum">
              <a:rPr lang="he-IL"/>
              <a:pPr>
                <a:defRPr/>
              </a:pPr>
              <a:t>‹#›</a:t>
            </a:fld>
            <a:endParaRPr lang="he-IL" dirty="0"/>
          </a:p>
        </p:txBody>
      </p:sp>
    </p:spTree>
    <p:extLst>
      <p:ext uri="{BB962C8B-B14F-4D97-AF65-F5344CB8AC3E}">
        <p14:creationId xmlns:p14="http://schemas.microsoft.com/office/powerpoint/2010/main" val="133991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F3A300D-9683-4183-B71E-FACF5A4DB966}" type="slidenum">
              <a:rPr lang="he-IL"/>
              <a:pPr>
                <a:defRPr/>
              </a:pPr>
              <a:t>‹#›</a:t>
            </a:fld>
            <a:endParaRPr lang="he-IL" dirty="0"/>
          </a:p>
        </p:txBody>
      </p:sp>
    </p:spTree>
    <p:extLst>
      <p:ext uri="{BB962C8B-B14F-4D97-AF65-F5344CB8AC3E}">
        <p14:creationId xmlns:p14="http://schemas.microsoft.com/office/powerpoint/2010/main" val="155110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08906F-E2C6-4F99-AF28-ECB5426C3288}" type="slidenum">
              <a:rPr lang="he-IL"/>
              <a:pPr>
                <a:defRPr/>
              </a:pPr>
              <a:t>‹#›</a:t>
            </a:fld>
            <a:endParaRPr lang="he-IL" dirty="0"/>
          </a:p>
        </p:txBody>
      </p:sp>
    </p:spTree>
    <p:extLst>
      <p:ext uri="{BB962C8B-B14F-4D97-AF65-F5344CB8AC3E}">
        <p14:creationId xmlns:p14="http://schemas.microsoft.com/office/powerpoint/2010/main" val="782485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85F65A1-ECE4-4D77-99AE-5B4A738805AC}"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9077C9A7-D03B-4BA3-9630-CBA73B72AA34}" type="slidenum">
              <a:rPr lang="he-IL"/>
              <a:pPr>
                <a:defRPr/>
              </a:pPr>
              <a:t>‹#›</a:t>
            </a:fld>
            <a:endParaRPr lang="he-IL" dirty="0"/>
          </a:p>
        </p:txBody>
      </p:sp>
    </p:spTree>
    <p:extLst>
      <p:ext uri="{BB962C8B-B14F-4D97-AF65-F5344CB8AC3E}">
        <p14:creationId xmlns:p14="http://schemas.microsoft.com/office/powerpoint/2010/main" val="1266468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19C59DA-32B5-4F8B-9565-E3A78D82544C}"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1D9EEDD-AE3D-4D67-8ABA-65B7BBAF0388}" type="slidenum">
              <a:rPr lang="he-IL"/>
              <a:pPr>
                <a:defRPr/>
              </a:pPr>
              <a:t>‹#›</a:t>
            </a:fld>
            <a:endParaRPr lang="he-IL" dirty="0"/>
          </a:p>
        </p:txBody>
      </p:sp>
    </p:spTree>
    <p:extLst>
      <p:ext uri="{BB962C8B-B14F-4D97-AF65-F5344CB8AC3E}">
        <p14:creationId xmlns:p14="http://schemas.microsoft.com/office/powerpoint/2010/main" val="3020570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D766CF2-DE9E-4A3F-BC34-1584DDAFD6E8}" type="slidenum">
              <a:rPr lang="he-IL"/>
              <a:pPr>
                <a:defRPr/>
              </a:pPr>
              <a:t>‹#›</a:t>
            </a:fld>
            <a:endParaRPr lang="he-IL" dirty="0"/>
          </a:p>
        </p:txBody>
      </p:sp>
    </p:spTree>
    <p:extLst>
      <p:ext uri="{BB962C8B-B14F-4D97-AF65-F5344CB8AC3E}">
        <p14:creationId xmlns:p14="http://schemas.microsoft.com/office/powerpoint/2010/main" val="1858930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585CC73-AA0E-42E3-AD1E-E5C014354FC9}" type="slidenum">
              <a:rPr lang="he-IL"/>
              <a:pPr>
                <a:defRPr/>
              </a:pPr>
              <a:t>‹#›</a:t>
            </a:fld>
            <a:endParaRPr lang="he-IL" dirty="0"/>
          </a:p>
        </p:txBody>
      </p:sp>
    </p:spTree>
    <p:extLst>
      <p:ext uri="{BB962C8B-B14F-4D97-AF65-F5344CB8AC3E}">
        <p14:creationId xmlns:p14="http://schemas.microsoft.com/office/powerpoint/2010/main" val="2347696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Date Placeholder 3"/>
          <p:cNvSpPr>
            <a:spLocks noGrp="1"/>
          </p:cNvSpPr>
          <p:nvPr>
            <p:ph type="dt" sz="half" idx="10"/>
          </p:nvPr>
        </p:nvSpPr>
        <p:spPr/>
        <p:txBody>
          <a:bodyPr/>
          <a:lstStyle>
            <a:lvl1pPr>
              <a:defRPr/>
            </a:lvl1pPr>
          </a:lstStyle>
          <a:p>
            <a:pPr>
              <a:defRPr/>
            </a:pPr>
            <a:fld id="{ECB773CF-5247-4E7E-BEB8-4F0F8C83F97D}"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2AA07C38-291E-4B11-9432-C137E481CDAA}" type="slidenum">
              <a:rPr lang="he-IL"/>
              <a:pPr>
                <a:defRPr/>
              </a:pPr>
              <a:t>‹#›</a:t>
            </a:fld>
            <a:endParaRPr lang="he-IL" dirty="0"/>
          </a:p>
        </p:txBody>
      </p:sp>
    </p:spTree>
    <p:extLst>
      <p:ext uri="{BB962C8B-B14F-4D97-AF65-F5344CB8AC3E}">
        <p14:creationId xmlns:p14="http://schemas.microsoft.com/office/powerpoint/2010/main" val="40157606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70AF45-248B-4A49-B791-EAA4780D30C0}" type="datetime8">
              <a:rPr lang="he-IL"/>
              <a:pPr>
                <a:defRPr/>
              </a:pPr>
              <a:t>02 ספטמבר 17</a:t>
            </a:fld>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CA880F96-4C74-4EC6-9112-585185FDD58C}" type="slidenum">
              <a:rPr lang="he-IL"/>
              <a:pPr>
                <a:defRPr/>
              </a:pPr>
              <a:t>‹#›</a:t>
            </a:fld>
            <a:endParaRPr lang="he-IL" dirty="0"/>
          </a:p>
        </p:txBody>
      </p:sp>
    </p:spTree>
    <p:extLst>
      <p:ext uri="{BB962C8B-B14F-4D97-AF65-F5344CB8AC3E}">
        <p14:creationId xmlns:p14="http://schemas.microsoft.com/office/powerpoint/2010/main" val="1701179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404DF6E-A644-475F-A9C4-27BE3E9D92BA}"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2524640-3C57-480F-BF2D-6185CCDA0062}" type="slidenum">
              <a:rPr lang="he-IL"/>
              <a:pPr>
                <a:defRPr/>
              </a:pPr>
              <a:t>‹#›</a:t>
            </a:fld>
            <a:endParaRPr lang="he-IL" dirty="0"/>
          </a:p>
        </p:txBody>
      </p:sp>
    </p:spTree>
    <p:extLst>
      <p:ext uri="{BB962C8B-B14F-4D97-AF65-F5344CB8AC3E}">
        <p14:creationId xmlns:p14="http://schemas.microsoft.com/office/powerpoint/2010/main" val="1147188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3E5142C-8AC4-4051-842E-D70CAA82460B}" type="slidenum">
              <a:rPr lang="he-IL"/>
              <a:pPr>
                <a:defRPr/>
              </a:pPr>
              <a:t>‹#›</a:t>
            </a:fld>
            <a:endParaRPr lang="he-IL" dirty="0"/>
          </a:p>
        </p:txBody>
      </p:sp>
    </p:spTree>
    <p:extLst>
      <p:ext uri="{BB962C8B-B14F-4D97-AF65-F5344CB8AC3E}">
        <p14:creationId xmlns:p14="http://schemas.microsoft.com/office/powerpoint/2010/main" val="317850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82B4CC5-CE6A-432B-9994-734AD07178B1}" type="slidenum">
              <a:rPr lang="he-IL"/>
              <a:pPr>
                <a:defRPr/>
              </a:pPr>
              <a:t>‹#›</a:t>
            </a:fld>
            <a:endParaRPr lang="he-IL" dirty="0"/>
          </a:p>
        </p:txBody>
      </p:sp>
    </p:spTree>
    <p:extLst>
      <p:ext uri="{BB962C8B-B14F-4D97-AF65-F5344CB8AC3E}">
        <p14:creationId xmlns:p14="http://schemas.microsoft.com/office/powerpoint/2010/main" val="170678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B9C2442F-41DE-47CF-8FAE-6DB08C4AABA7}" type="slidenum">
              <a:rPr lang="he-IL"/>
              <a:pPr>
                <a:defRPr/>
              </a:pPr>
              <a:t>‹#›</a:t>
            </a:fld>
            <a:endParaRPr lang="he-IL" dirty="0"/>
          </a:p>
        </p:txBody>
      </p:sp>
    </p:spTree>
    <p:extLst>
      <p:ext uri="{BB962C8B-B14F-4D97-AF65-F5344CB8AC3E}">
        <p14:creationId xmlns:p14="http://schemas.microsoft.com/office/powerpoint/2010/main" val="190347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68A0471A-E1A8-4E35-8B3D-8B35B481320B}" type="slidenum">
              <a:rPr lang="he-IL"/>
              <a:pPr>
                <a:defRPr/>
              </a:pPr>
              <a:t>‹#›</a:t>
            </a:fld>
            <a:endParaRPr lang="he-IL" dirty="0"/>
          </a:p>
        </p:txBody>
      </p:sp>
    </p:spTree>
    <p:extLst>
      <p:ext uri="{BB962C8B-B14F-4D97-AF65-F5344CB8AC3E}">
        <p14:creationId xmlns:p14="http://schemas.microsoft.com/office/powerpoint/2010/main" val="3845633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137E2B2-B0CD-4D64-BD73-E3006AE7962F}"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53197D0-73D4-41B3-8008-159F5EBB124F}" type="slidenum">
              <a:rPr lang="he-IL"/>
              <a:pPr>
                <a:defRPr/>
              </a:pPr>
              <a:t>‹#›</a:t>
            </a:fld>
            <a:endParaRPr lang="he-IL" dirty="0"/>
          </a:p>
        </p:txBody>
      </p:sp>
    </p:spTree>
    <p:extLst>
      <p:ext uri="{BB962C8B-B14F-4D97-AF65-F5344CB8AC3E}">
        <p14:creationId xmlns:p14="http://schemas.microsoft.com/office/powerpoint/2010/main" val="2284042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878496F-53C0-4A97-B777-B7E118DB23BB}" type="slidenum">
              <a:rPr lang="he-IL"/>
              <a:pPr>
                <a:defRPr/>
              </a:pPr>
              <a:t>‹#›</a:t>
            </a:fld>
            <a:endParaRPr lang="he-IL" dirty="0"/>
          </a:p>
        </p:txBody>
      </p:sp>
    </p:spTree>
    <p:extLst>
      <p:ext uri="{BB962C8B-B14F-4D97-AF65-F5344CB8AC3E}">
        <p14:creationId xmlns:p14="http://schemas.microsoft.com/office/powerpoint/2010/main" val="27923230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F2EE58E-F610-4DC2-B848-8D91772FEC9C}" type="slidenum">
              <a:rPr lang="he-IL"/>
              <a:pPr>
                <a:defRPr/>
              </a:pPr>
              <a:t>‹#›</a:t>
            </a:fld>
            <a:endParaRPr lang="he-IL" dirty="0"/>
          </a:p>
        </p:txBody>
      </p:sp>
    </p:spTree>
    <p:extLst>
      <p:ext uri="{BB962C8B-B14F-4D97-AF65-F5344CB8AC3E}">
        <p14:creationId xmlns:p14="http://schemas.microsoft.com/office/powerpoint/2010/main" val="4080244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A86C154-B6EA-4A0D-8923-DD2DD88DC6D9}"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E639407-ADC2-4897-98AE-D2CAAB4284FA}" type="slidenum">
              <a:rPr lang="he-IL"/>
              <a:pPr>
                <a:defRPr/>
              </a:pPr>
              <a:t>‹#›</a:t>
            </a:fld>
            <a:endParaRPr lang="he-IL" dirty="0"/>
          </a:p>
        </p:txBody>
      </p:sp>
    </p:spTree>
    <p:extLst>
      <p:ext uri="{BB962C8B-B14F-4D97-AF65-F5344CB8AC3E}">
        <p14:creationId xmlns:p14="http://schemas.microsoft.com/office/powerpoint/2010/main" val="336120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25CAB3E-A634-4711-B14D-5D17EEEAF5DD}" type="slidenum">
              <a:rPr lang="he-IL"/>
              <a:pPr>
                <a:defRPr/>
              </a:pPr>
              <a:t>‹#›</a:t>
            </a:fld>
            <a:endParaRPr lang="he-IL" dirty="0"/>
          </a:p>
        </p:txBody>
      </p:sp>
    </p:spTree>
    <p:extLst>
      <p:ext uri="{BB962C8B-B14F-4D97-AF65-F5344CB8AC3E}">
        <p14:creationId xmlns:p14="http://schemas.microsoft.com/office/powerpoint/2010/main" val="3542468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327E901-C1AC-4BD8-A15E-0C9CA39A4CCE}" type="slidenum">
              <a:rPr lang="he-IL"/>
              <a:pPr>
                <a:defRPr/>
              </a:pPr>
              <a:t>‹#›</a:t>
            </a:fld>
            <a:endParaRPr lang="he-IL" dirty="0"/>
          </a:p>
        </p:txBody>
      </p:sp>
    </p:spTree>
    <p:extLst>
      <p:ext uri="{BB962C8B-B14F-4D97-AF65-F5344CB8AC3E}">
        <p14:creationId xmlns:p14="http://schemas.microsoft.com/office/powerpoint/2010/main" val="8020312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5D3D5394-1FFF-47E2-8878-264E4BFAE47F}" type="slidenum">
              <a:rPr lang="he-IL"/>
              <a:pPr>
                <a:defRPr/>
              </a:pPr>
              <a:t>‹#›</a:t>
            </a:fld>
            <a:endParaRPr lang="he-IL" dirty="0"/>
          </a:p>
        </p:txBody>
      </p:sp>
    </p:spTree>
    <p:extLst>
      <p:ext uri="{BB962C8B-B14F-4D97-AF65-F5344CB8AC3E}">
        <p14:creationId xmlns:p14="http://schemas.microsoft.com/office/powerpoint/2010/main" val="230474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5C63E50-F3D7-4277-8EA2-126AD0DE6581}"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DD8A1DB-962B-4225-A5C9-80237FF56BC9}" type="slidenum">
              <a:rPr lang="he-IL"/>
              <a:pPr>
                <a:defRPr/>
              </a:pPr>
              <a:t>‹#›</a:t>
            </a:fld>
            <a:endParaRPr lang="he-IL" dirty="0"/>
          </a:p>
        </p:txBody>
      </p:sp>
    </p:spTree>
    <p:extLst>
      <p:ext uri="{BB962C8B-B14F-4D97-AF65-F5344CB8AC3E}">
        <p14:creationId xmlns:p14="http://schemas.microsoft.com/office/powerpoint/2010/main" val="37605058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1E2C66B-2795-4329-92A2-5162A10E4713}" type="slidenum">
              <a:rPr lang="he-IL"/>
              <a:pPr>
                <a:defRPr/>
              </a:pPr>
              <a:t>‹#›</a:t>
            </a:fld>
            <a:endParaRPr lang="he-IL" dirty="0"/>
          </a:p>
        </p:txBody>
      </p:sp>
    </p:spTree>
    <p:extLst>
      <p:ext uri="{BB962C8B-B14F-4D97-AF65-F5344CB8AC3E}">
        <p14:creationId xmlns:p14="http://schemas.microsoft.com/office/powerpoint/2010/main" val="53605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chemeClr val="bg2">
                    <a:lumMod val="65000"/>
                  </a:schemeClr>
                </a:solidFill>
              </a:defRPr>
            </a:lvl1pPr>
          </a:lstStyle>
          <a:p>
            <a:pPr>
              <a:defRPr/>
            </a:pPr>
            <a:fld id="{B3752475-BA22-4687-A0FF-F0E64CEF3F3A}" type="slidenum">
              <a:rPr lang="he-IL"/>
              <a:pPr>
                <a:defRPr/>
              </a:pPr>
              <a:t>‹#›</a:t>
            </a:fld>
            <a:endParaRPr lang="he-IL" dirty="0"/>
          </a:p>
        </p:txBody>
      </p:sp>
    </p:spTree>
    <p:extLst>
      <p:ext uri="{BB962C8B-B14F-4D97-AF65-F5344CB8AC3E}">
        <p14:creationId xmlns:p14="http://schemas.microsoft.com/office/powerpoint/2010/main" val="3963860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5AB30A9-79EF-46AF-AF3C-A9136093B9CF}" type="slidenum">
              <a:rPr lang="he-IL"/>
              <a:pPr>
                <a:defRPr/>
              </a:pPr>
              <a:t>‹#›</a:t>
            </a:fld>
            <a:endParaRPr lang="he-IL" dirty="0"/>
          </a:p>
        </p:txBody>
      </p:sp>
    </p:spTree>
    <p:extLst>
      <p:ext uri="{BB962C8B-B14F-4D97-AF65-F5344CB8AC3E}">
        <p14:creationId xmlns:p14="http://schemas.microsoft.com/office/powerpoint/2010/main" val="42396906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7217CA3-60DE-4913-92E6-D2B0D812DDAB}" type="slidenum">
              <a:rPr lang="he-IL"/>
              <a:pPr>
                <a:defRPr/>
              </a:pPr>
              <a:t>‹#›</a:t>
            </a:fld>
            <a:endParaRPr lang="he-IL" dirty="0"/>
          </a:p>
        </p:txBody>
      </p:sp>
    </p:spTree>
    <p:extLst>
      <p:ext uri="{BB962C8B-B14F-4D97-AF65-F5344CB8AC3E}">
        <p14:creationId xmlns:p14="http://schemas.microsoft.com/office/powerpoint/2010/main" val="3597861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877483C-F17F-40B2-B55E-A05B18CC1A9B}"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F0E151D-0AB7-4044-A976-F1A3B3EBD469}" type="slidenum">
              <a:rPr lang="he-IL"/>
              <a:pPr>
                <a:defRPr/>
              </a:pPr>
              <a:t>‹#›</a:t>
            </a:fld>
            <a:endParaRPr lang="he-IL" dirty="0"/>
          </a:p>
        </p:txBody>
      </p:sp>
    </p:spTree>
    <p:extLst>
      <p:ext uri="{BB962C8B-B14F-4D97-AF65-F5344CB8AC3E}">
        <p14:creationId xmlns:p14="http://schemas.microsoft.com/office/powerpoint/2010/main" val="21675648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461FBCE-A3CF-4B2C-9B33-1492ADA8ED8D}" type="slidenum">
              <a:rPr lang="he-IL"/>
              <a:pPr>
                <a:defRPr/>
              </a:pPr>
              <a:t>‹#›</a:t>
            </a:fld>
            <a:endParaRPr lang="he-IL" dirty="0"/>
          </a:p>
        </p:txBody>
      </p:sp>
    </p:spTree>
    <p:extLst>
      <p:ext uri="{BB962C8B-B14F-4D97-AF65-F5344CB8AC3E}">
        <p14:creationId xmlns:p14="http://schemas.microsoft.com/office/powerpoint/2010/main" val="4120807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3911DAC-61C2-4177-B0F0-89D9305011B2}" type="slidenum">
              <a:rPr lang="he-IL"/>
              <a:pPr>
                <a:defRPr/>
              </a:pPr>
              <a:t>‹#›</a:t>
            </a:fld>
            <a:endParaRPr lang="he-IL" dirty="0"/>
          </a:p>
        </p:txBody>
      </p:sp>
    </p:spTree>
    <p:extLst>
      <p:ext uri="{BB962C8B-B14F-4D97-AF65-F5344CB8AC3E}">
        <p14:creationId xmlns:p14="http://schemas.microsoft.com/office/powerpoint/2010/main" val="2441681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08F15DE-C83A-4D51-9282-CF0723FC6C2D}"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1E86BAD7-A1FD-4DE4-A783-D4C6BC27D59B}" type="slidenum">
              <a:rPr lang="he-IL"/>
              <a:pPr>
                <a:defRPr/>
              </a:pPr>
              <a:t>‹#›</a:t>
            </a:fld>
            <a:endParaRPr lang="he-IL" dirty="0"/>
          </a:p>
        </p:txBody>
      </p:sp>
    </p:spTree>
    <p:extLst>
      <p:ext uri="{BB962C8B-B14F-4D97-AF65-F5344CB8AC3E}">
        <p14:creationId xmlns:p14="http://schemas.microsoft.com/office/powerpoint/2010/main" val="970411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42509B0A-BBBF-4618-ADBE-08434B8DC621}"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D77AA24-977F-48E0-A323-F2704119C833}" type="slidenum">
              <a:rPr lang="he-IL"/>
              <a:pPr>
                <a:defRPr/>
              </a:pPr>
              <a:t>‹#›</a:t>
            </a:fld>
            <a:endParaRPr lang="he-IL" dirty="0"/>
          </a:p>
        </p:txBody>
      </p:sp>
    </p:spTree>
    <p:extLst>
      <p:ext uri="{BB962C8B-B14F-4D97-AF65-F5344CB8AC3E}">
        <p14:creationId xmlns:p14="http://schemas.microsoft.com/office/powerpoint/2010/main" val="31600282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889661B-16EE-45E4-A993-7F80E119A12C}" type="slidenum">
              <a:rPr lang="he-IL"/>
              <a:pPr>
                <a:defRPr/>
              </a:pPr>
              <a:t>‹#›</a:t>
            </a:fld>
            <a:endParaRPr lang="he-IL" dirty="0"/>
          </a:p>
        </p:txBody>
      </p:sp>
    </p:spTree>
    <p:extLst>
      <p:ext uri="{BB962C8B-B14F-4D97-AF65-F5344CB8AC3E}">
        <p14:creationId xmlns:p14="http://schemas.microsoft.com/office/powerpoint/2010/main" val="24515353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14451A3-C928-494C-90D1-814EADBF3614}" type="slidenum">
              <a:rPr lang="he-IL"/>
              <a:pPr>
                <a:defRPr/>
              </a:pPr>
              <a:t>‹#›</a:t>
            </a:fld>
            <a:endParaRPr lang="he-IL" dirty="0"/>
          </a:p>
        </p:txBody>
      </p:sp>
    </p:spTree>
    <p:extLst>
      <p:ext uri="{BB962C8B-B14F-4D97-AF65-F5344CB8AC3E}">
        <p14:creationId xmlns:p14="http://schemas.microsoft.com/office/powerpoint/2010/main" val="2282344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DF45070-1A0F-4AB8-BFFB-A6ECB4988322}"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6F79DEC3-C20F-4B53-9556-4AFE8FBFA57B}" type="slidenum">
              <a:rPr lang="he-IL"/>
              <a:pPr>
                <a:defRPr/>
              </a:pPr>
              <a:t>‹#›</a:t>
            </a:fld>
            <a:endParaRPr lang="he-IL" dirty="0"/>
          </a:p>
        </p:txBody>
      </p:sp>
    </p:spTree>
    <p:extLst>
      <p:ext uri="{BB962C8B-B14F-4D97-AF65-F5344CB8AC3E}">
        <p14:creationId xmlns:p14="http://schemas.microsoft.com/office/powerpoint/2010/main" val="332313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9EA26159-727E-42BC-BE62-3B08C7FC3EB9}"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B404820-515F-49B9-87E9-8E35033CC064}" type="slidenum">
              <a:rPr lang="he-IL"/>
              <a:pPr>
                <a:defRPr/>
              </a:pPr>
              <a:t>‹#›</a:t>
            </a:fld>
            <a:endParaRPr lang="he-IL" dirty="0"/>
          </a:p>
        </p:txBody>
      </p:sp>
    </p:spTree>
    <p:extLst>
      <p:ext uri="{BB962C8B-B14F-4D97-AF65-F5344CB8AC3E}">
        <p14:creationId xmlns:p14="http://schemas.microsoft.com/office/powerpoint/2010/main" val="29730864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41AD93B-6AEE-4CB7-B884-79E45FE4A9A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EED3773-808E-4594-919B-38B8DDF4786B}" type="slidenum">
              <a:rPr lang="he-IL"/>
              <a:pPr>
                <a:defRPr/>
              </a:pPr>
              <a:t>‹#›</a:t>
            </a:fld>
            <a:endParaRPr lang="he-IL" dirty="0"/>
          </a:p>
        </p:txBody>
      </p:sp>
    </p:spTree>
    <p:extLst>
      <p:ext uri="{BB962C8B-B14F-4D97-AF65-F5344CB8AC3E}">
        <p14:creationId xmlns:p14="http://schemas.microsoft.com/office/powerpoint/2010/main" val="28709210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8465B51-09E4-4731-B3B4-B4B4C0E9D893}" type="slidenum">
              <a:rPr lang="he-IL"/>
              <a:pPr>
                <a:defRPr/>
              </a:pPr>
              <a:t>‹#›</a:t>
            </a:fld>
            <a:endParaRPr lang="he-IL" dirty="0"/>
          </a:p>
        </p:txBody>
      </p:sp>
    </p:spTree>
    <p:extLst>
      <p:ext uri="{BB962C8B-B14F-4D97-AF65-F5344CB8AC3E}">
        <p14:creationId xmlns:p14="http://schemas.microsoft.com/office/powerpoint/2010/main" val="3439060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5A9A14F-9BD1-4BF7-A72C-282A60051D17}" type="slidenum">
              <a:rPr lang="he-IL"/>
              <a:pPr>
                <a:defRPr/>
              </a:pPr>
              <a:t>‹#›</a:t>
            </a:fld>
            <a:endParaRPr lang="he-IL" dirty="0"/>
          </a:p>
        </p:txBody>
      </p:sp>
    </p:spTree>
    <p:extLst>
      <p:ext uri="{BB962C8B-B14F-4D97-AF65-F5344CB8AC3E}">
        <p14:creationId xmlns:p14="http://schemas.microsoft.com/office/powerpoint/2010/main" val="14502743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5F4B207-7723-41AE-AF5C-877F42EE1AEF}"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C9A5C42A-8135-4909-989C-B8FD5B47C0A0}" type="slidenum">
              <a:rPr lang="he-IL"/>
              <a:pPr>
                <a:defRPr/>
              </a:pPr>
              <a:t>‹#›</a:t>
            </a:fld>
            <a:endParaRPr lang="he-IL" dirty="0"/>
          </a:p>
        </p:txBody>
      </p:sp>
    </p:spTree>
    <p:extLst>
      <p:ext uri="{BB962C8B-B14F-4D97-AF65-F5344CB8AC3E}">
        <p14:creationId xmlns:p14="http://schemas.microsoft.com/office/powerpoint/2010/main" val="15462166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10FEBBD-FC09-4CBC-807C-BC15BBE7C389}"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7A34CC5-69F7-4B08-9D28-32E8B5FC9F8A}" type="slidenum">
              <a:rPr lang="he-IL"/>
              <a:pPr>
                <a:defRPr/>
              </a:pPr>
              <a:t>‹#›</a:t>
            </a:fld>
            <a:endParaRPr lang="he-IL" dirty="0"/>
          </a:p>
        </p:txBody>
      </p:sp>
    </p:spTree>
    <p:extLst>
      <p:ext uri="{BB962C8B-B14F-4D97-AF65-F5344CB8AC3E}">
        <p14:creationId xmlns:p14="http://schemas.microsoft.com/office/powerpoint/2010/main" val="7388080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D0CC3D9-8DDB-43F0-AB68-9C569148B384}"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41B2AE6-762D-4323-9014-B7E29BE77C25}" type="slidenum">
              <a:rPr lang="he-IL"/>
              <a:pPr>
                <a:defRPr/>
              </a:pPr>
              <a:t>‹#›</a:t>
            </a:fld>
            <a:endParaRPr lang="he-IL" dirty="0"/>
          </a:p>
        </p:txBody>
      </p:sp>
    </p:spTree>
    <p:extLst>
      <p:ext uri="{BB962C8B-B14F-4D97-AF65-F5344CB8AC3E}">
        <p14:creationId xmlns:p14="http://schemas.microsoft.com/office/powerpoint/2010/main" val="4258259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1BA664B-7328-4386-B28D-4827D6614C65}" type="slidenum">
              <a:rPr lang="he-IL"/>
              <a:pPr>
                <a:defRPr/>
              </a:pPr>
              <a:t>‹#›</a:t>
            </a:fld>
            <a:endParaRPr lang="he-IL" dirty="0"/>
          </a:p>
        </p:txBody>
      </p:sp>
    </p:spTree>
    <p:extLst>
      <p:ext uri="{BB962C8B-B14F-4D97-AF65-F5344CB8AC3E}">
        <p14:creationId xmlns:p14="http://schemas.microsoft.com/office/powerpoint/2010/main" val="26210632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E2C3FF5E-3359-410E-8515-288AF511BB4E}" type="slidenum">
              <a:rPr lang="he-IL"/>
              <a:pPr>
                <a:defRPr/>
              </a:pPr>
              <a:t>‹#›</a:t>
            </a:fld>
            <a:endParaRPr lang="he-IL" dirty="0"/>
          </a:p>
        </p:txBody>
      </p:sp>
    </p:spTree>
    <p:extLst>
      <p:ext uri="{BB962C8B-B14F-4D97-AF65-F5344CB8AC3E}">
        <p14:creationId xmlns:p14="http://schemas.microsoft.com/office/powerpoint/2010/main" val="1778396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76EAF77-6D5D-4C5A-B4E5-39AC28F301DC}"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E3FF598A-4763-476F-BE30-449EE47EDD5C}" type="slidenum">
              <a:rPr lang="he-IL"/>
              <a:pPr>
                <a:defRPr/>
              </a:pPr>
              <a:t>‹#›</a:t>
            </a:fld>
            <a:endParaRPr lang="he-IL" dirty="0"/>
          </a:p>
        </p:txBody>
      </p:sp>
    </p:spTree>
    <p:extLst>
      <p:ext uri="{BB962C8B-B14F-4D97-AF65-F5344CB8AC3E}">
        <p14:creationId xmlns:p14="http://schemas.microsoft.com/office/powerpoint/2010/main" val="9678167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9494D4D-0ECA-4289-8BCC-7D66BDDCF201}"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32CD7351-8481-4976-8726-85762474BF8F}" type="slidenum">
              <a:rPr lang="he-IL"/>
              <a:pPr>
                <a:defRPr/>
              </a:pPr>
              <a:t>‹#›</a:t>
            </a:fld>
            <a:endParaRPr lang="he-IL" dirty="0"/>
          </a:p>
        </p:txBody>
      </p:sp>
    </p:spTree>
    <p:extLst>
      <p:ext uri="{BB962C8B-B14F-4D97-AF65-F5344CB8AC3E}">
        <p14:creationId xmlns:p14="http://schemas.microsoft.com/office/powerpoint/2010/main" val="221385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7B92DA0-675C-4E10-9179-6703DA609774}"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3FD52C4-9AC3-4617-B857-ED35739B6FC3}" type="slidenum">
              <a:rPr lang="he-IL"/>
              <a:pPr>
                <a:defRPr/>
              </a:pPr>
              <a:t>‹#›</a:t>
            </a:fld>
            <a:endParaRPr lang="he-IL" dirty="0"/>
          </a:p>
        </p:txBody>
      </p:sp>
    </p:spTree>
    <p:extLst>
      <p:ext uri="{BB962C8B-B14F-4D97-AF65-F5344CB8AC3E}">
        <p14:creationId xmlns:p14="http://schemas.microsoft.com/office/powerpoint/2010/main" val="29347136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9988A3F-FF30-48AD-AC66-4559DA4FF85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EC24040-4AE2-4EA6-8779-2186BC42C19A}" type="slidenum">
              <a:rPr lang="he-IL"/>
              <a:pPr>
                <a:defRPr/>
              </a:pPr>
              <a:t>‹#›</a:t>
            </a:fld>
            <a:endParaRPr lang="he-IL" dirty="0"/>
          </a:p>
        </p:txBody>
      </p:sp>
    </p:spTree>
    <p:extLst>
      <p:ext uri="{BB962C8B-B14F-4D97-AF65-F5344CB8AC3E}">
        <p14:creationId xmlns:p14="http://schemas.microsoft.com/office/powerpoint/2010/main" val="5821142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F57AEE1-E8B0-46AD-A61B-2D112EE15A17}" type="slidenum">
              <a:rPr lang="he-IL"/>
              <a:pPr>
                <a:defRPr/>
              </a:pPr>
              <a:t>‹#›</a:t>
            </a:fld>
            <a:endParaRPr lang="he-IL" dirty="0"/>
          </a:p>
        </p:txBody>
      </p:sp>
    </p:spTree>
    <p:extLst>
      <p:ext uri="{BB962C8B-B14F-4D97-AF65-F5344CB8AC3E}">
        <p14:creationId xmlns:p14="http://schemas.microsoft.com/office/powerpoint/2010/main" val="2667574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A347E9F-D6F5-400F-BD52-D3FD038293B8}" type="slidenum">
              <a:rPr lang="he-IL"/>
              <a:pPr>
                <a:defRPr/>
              </a:pPr>
              <a:t>‹#›</a:t>
            </a:fld>
            <a:endParaRPr lang="he-IL" dirty="0"/>
          </a:p>
        </p:txBody>
      </p:sp>
    </p:spTree>
    <p:extLst>
      <p:ext uri="{BB962C8B-B14F-4D97-AF65-F5344CB8AC3E}">
        <p14:creationId xmlns:p14="http://schemas.microsoft.com/office/powerpoint/2010/main" val="19266495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A1994937-22E6-4DE5-8313-17E11AA697A4}"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A4DC921D-E6CD-4A0A-9F6C-F1D2ACA78556}" type="slidenum">
              <a:rPr lang="he-IL"/>
              <a:pPr>
                <a:defRPr/>
              </a:pPr>
              <a:t>‹#›</a:t>
            </a:fld>
            <a:endParaRPr lang="he-IL" dirty="0"/>
          </a:p>
        </p:txBody>
      </p:sp>
    </p:spTree>
    <p:extLst>
      <p:ext uri="{BB962C8B-B14F-4D97-AF65-F5344CB8AC3E}">
        <p14:creationId xmlns:p14="http://schemas.microsoft.com/office/powerpoint/2010/main" val="2562528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E4A198F-ADB2-47AB-9715-C6316D26B531}"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91B3DACD-9C82-4378-9506-279F7F8D99DD}" type="slidenum">
              <a:rPr lang="he-IL"/>
              <a:pPr>
                <a:defRPr/>
              </a:pPr>
              <a:t>‹#›</a:t>
            </a:fld>
            <a:endParaRPr lang="he-IL" dirty="0"/>
          </a:p>
        </p:txBody>
      </p:sp>
    </p:spTree>
    <p:extLst>
      <p:ext uri="{BB962C8B-B14F-4D97-AF65-F5344CB8AC3E}">
        <p14:creationId xmlns:p14="http://schemas.microsoft.com/office/powerpoint/2010/main" val="41813879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6204D2F-2431-435E-AAFD-0A467B2C32C1}"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7896340-AA15-4ECF-8FCC-22EB10A4992D}" type="slidenum">
              <a:rPr lang="he-IL"/>
              <a:pPr>
                <a:defRPr/>
              </a:pPr>
              <a:t>‹#›</a:t>
            </a:fld>
            <a:endParaRPr lang="he-IL" dirty="0"/>
          </a:p>
        </p:txBody>
      </p:sp>
    </p:spTree>
    <p:extLst>
      <p:ext uri="{BB962C8B-B14F-4D97-AF65-F5344CB8AC3E}">
        <p14:creationId xmlns:p14="http://schemas.microsoft.com/office/powerpoint/2010/main" val="6976012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97FC67F-52F3-4EF4-B36D-C1F931235643}" type="slidenum">
              <a:rPr lang="he-IL"/>
              <a:pPr>
                <a:defRPr/>
              </a:pPr>
              <a:t>‹#›</a:t>
            </a:fld>
            <a:endParaRPr lang="he-IL" dirty="0"/>
          </a:p>
        </p:txBody>
      </p:sp>
    </p:spTree>
    <p:extLst>
      <p:ext uri="{BB962C8B-B14F-4D97-AF65-F5344CB8AC3E}">
        <p14:creationId xmlns:p14="http://schemas.microsoft.com/office/powerpoint/2010/main" val="4171016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3CC8C60-3C4D-4634-9AB8-B0A167B1FBE9}" type="slidenum">
              <a:rPr lang="he-IL"/>
              <a:pPr>
                <a:defRPr/>
              </a:pPr>
              <a:t>‹#›</a:t>
            </a:fld>
            <a:endParaRPr lang="he-IL" dirty="0"/>
          </a:p>
        </p:txBody>
      </p:sp>
    </p:spTree>
    <p:extLst>
      <p:ext uri="{BB962C8B-B14F-4D97-AF65-F5344CB8AC3E}">
        <p14:creationId xmlns:p14="http://schemas.microsoft.com/office/powerpoint/2010/main" val="3629064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85876543-817A-4976-AB8C-F3242C9C4721}" type="slidenum">
              <a:rPr lang="he-IL"/>
              <a:pPr>
                <a:defRPr/>
              </a:pPr>
              <a:t>‹#›</a:t>
            </a:fld>
            <a:endParaRPr lang="he-IL" dirty="0"/>
          </a:p>
        </p:txBody>
      </p:sp>
    </p:spTree>
    <p:extLst>
      <p:ext uri="{BB962C8B-B14F-4D97-AF65-F5344CB8AC3E}">
        <p14:creationId xmlns:p14="http://schemas.microsoft.com/office/powerpoint/2010/main" val="18824731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813833F-814B-4687-9698-11AA0ED7D52C}"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1FD0C250-EF25-41A1-81F5-E21681763EB8}" type="slidenum">
              <a:rPr lang="he-IL"/>
              <a:pPr>
                <a:defRPr/>
              </a:pPr>
              <a:t>‹#›</a:t>
            </a:fld>
            <a:endParaRPr lang="he-IL" dirty="0"/>
          </a:p>
        </p:txBody>
      </p:sp>
    </p:spTree>
    <p:extLst>
      <p:ext uri="{BB962C8B-B14F-4D97-AF65-F5344CB8AC3E}">
        <p14:creationId xmlns:p14="http://schemas.microsoft.com/office/powerpoint/2010/main" val="347328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182BF6D-5912-47F0-A2ED-0CC9B6262DF9}" type="slidenum">
              <a:rPr lang="he-IL"/>
              <a:pPr>
                <a:defRPr/>
              </a:pPr>
              <a:t>‹#›</a:t>
            </a:fld>
            <a:endParaRPr lang="he-IL" dirty="0"/>
          </a:p>
        </p:txBody>
      </p:sp>
    </p:spTree>
    <p:extLst>
      <p:ext uri="{BB962C8B-B14F-4D97-AF65-F5344CB8AC3E}">
        <p14:creationId xmlns:p14="http://schemas.microsoft.com/office/powerpoint/2010/main" val="11789093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2CFEE73-DC5A-4724-AA31-1C0D488BA501}"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5A60AA5-DF16-4BCF-96DA-9ECC70B42632}" type="slidenum">
              <a:rPr lang="he-IL"/>
              <a:pPr>
                <a:defRPr/>
              </a:pPr>
              <a:t>‹#›</a:t>
            </a:fld>
            <a:endParaRPr lang="he-IL" dirty="0"/>
          </a:p>
        </p:txBody>
      </p:sp>
    </p:spTree>
    <p:extLst>
      <p:ext uri="{BB962C8B-B14F-4D97-AF65-F5344CB8AC3E}">
        <p14:creationId xmlns:p14="http://schemas.microsoft.com/office/powerpoint/2010/main" val="2859046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34E9AC2-193C-46E9-8FDF-4AED82BE0DFB}" type="slidenum">
              <a:rPr lang="he-IL"/>
              <a:pPr>
                <a:defRPr/>
              </a:pPr>
              <a:t>‹#›</a:t>
            </a:fld>
            <a:endParaRPr lang="he-IL" dirty="0"/>
          </a:p>
        </p:txBody>
      </p:sp>
    </p:spTree>
    <p:extLst>
      <p:ext uri="{BB962C8B-B14F-4D97-AF65-F5344CB8AC3E}">
        <p14:creationId xmlns:p14="http://schemas.microsoft.com/office/powerpoint/2010/main" val="27713585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FF4BD23-8038-440D-BFC1-F57135459377}" type="slidenum">
              <a:rPr lang="he-IL"/>
              <a:pPr>
                <a:defRPr/>
              </a:pPr>
              <a:t>‹#›</a:t>
            </a:fld>
            <a:endParaRPr lang="he-IL" dirty="0"/>
          </a:p>
        </p:txBody>
      </p:sp>
    </p:spTree>
    <p:extLst>
      <p:ext uri="{BB962C8B-B14F-4D97-AF65-F5344CB8AC3E}">
        <p14:creationId xmlns:p14="http://schemas.microsoft.com/office/powerpoint/2010/main" val="34221959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F8CBEA2E-EDCB-4D37-AEF7-9A42CC456D65}" type="slidenum">
              <a:rPr lang="he-IL"/>
              <a:pPr>
                <a:defRPr/>
              </a:pPr>
              <a:t>‹#›</a:t>
            </a:fld>
            <a:endParaRPr lang="he-IL" dirty="0"/>
          </a:p>
        </p:txBody>
      </p:sp>
    </p:spTree>
    <p:extLst>
      <p:ext uri="{BB962C8B-B14F-4D97-AF65-F5344CB8AC3E}">
        <p14:creationId xmlns:p14="http://schemas.microsoft.com/office/powerpoint/2010/main" val="39761242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D807152-568B-4361-8BFE-D73473F86554}"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F742538-B1A3-40DF-A42D-9C80D8905339}" type="slidenum">
              <a:rPr lang="he-IL"/>
              <a:pPr>
                <a:defRPr/>
              </a:pPr>
              <a:t>‹#›</a:t>
            </a:fld>
            <a:endParaRPr lang="he-IL" dirty="0"/>
          </a:p>
        </p:txBody>
      </p:sp>
    </p:spTree>
    <p:extLst>
      <p:ext uri="{BB962C8B-B14F-4D97-AF65-F5344CB8AC3E}">
        <p14:creationId xmlns:p14="http://schemas.microsoft.com/office/powerpoint/2010/main" val="2165885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F78749C-206F-41ED-A7E6-7DF48FD0A94A}" type="slidenum">
              <a:rPr lang="he-IL"/>
              <a:pPr>
                <a:defRPr/>
              </a:pPr>
              <a:t>‹#›</a:t>
            </a:fld>
            <a:endParaRPr lang="he-IL" dirty="0"/>
          </a:p>
        </p:txBody>
      </p:sp>
    </p:spTree>
    <p:extLst>
      <p:ext uri="{BB962C8B-B14F-4D97-AF65-F5344CB8AC3E}">
        <p14:creationId xmlns:p14="http://schemas.microsoft.com/office/powerpoint/2010/main" val="7291610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5FA97B5-F63B-4FAD-AA74-7CA43A3376FB}" type="slidenum">
              <a:rPr lang="he-IL"/>
              <a:pPr>
                <a:defRPr/>
              </a:pPr>
              <a:t>‹#›</a:t>
            </a:fld>
            <a:endParaRPr lang="he-IL" dirty="0"/>
          </a:p>
        </p:txBody>
      </p:sp>
    </p:spTree>
    <p:extLst>
      <p:ext uri="{BB962C8B-B14F-4D97-AF65-F5344CB8AC3E}">
        <p14:creationId xmlns:p14="http://schemas.microsoft.com/office/powerpoint/2010/main" val="337182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4F4E4F0-CD29-428C-A4D8-BA77574F4E41}" type="slidenum">
              <a:rPr lang="he-IL"/>
              <a:pPr>
                <a:defRPr/>
              </a:pPr>
              <a:t>‹#›</a:t>
            </a:fld>
            <a:endParaRPr lang="he-IL" dirty="0"/>
          </a:p>
        </p:txBody>
      </p:sp>
    </p:spTree>
    <p:extLst>
      <p:ext uri="{BB962C8B-B14F-4D97-AF65-F5344CB8AC3E}">
        <p14:creationId xmlns:p14="http://schemas.microsoft.com/office/powerpoint/2010/main" val="22147775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5FD2ADF-A2B3-4AC3-9BA5-3538FB1567F7}"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9A9BD44A-2721-4CA8-8845-D626AD46E941}" type="slidenum">
              <a:rPr lang="he-IL"/>
              <a:pPr>
                <a:defRPr/>
              </a:pPr>
              <a:t>‹#›</a:t>
            </a:fld>
            <a:endParaRPr lang="he-IL" dirty="0"/>
          </a:p>
        </p:txBody>
      </p:sp>
    </p:spTree>
    <p:extLst>
      <p:ext uri="{BB962C8B-B14F-4D97-AF65-F5344CB8AC3E}">
        <p14:creationId xmlns:p14="http://schemas.microsoft.com/office/powerpoint/2010/main" val="3632236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E7A9093-A525-416F-875F-E1F26012D4A2}" type="slidenum">
              <a:rPr lang="he-IL"/>
              <a:pPr>
                <a:defRPr/>
              </a:pPr>
              <a:t>‹#›</a:t>
            </a:fld>
            <a:endParaRPr lang="he-IL" dirty="0"/>
          </a:p>
        </p:txBody>
      </p:sp>
    </p:spTree>
    <p:extLst>
      <p:ext uri="{BB962C8B-B14F-4D97-AF65-F5344CB8AC3E}">
        <p14:creationId xmlns:p14="http://schemas.microsoft.com/office/powerpoint/2010/main" val="40049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93CD5D9-F351-4B62-8D91-49B926712C1F}" type="slidenum">
              <a:rPr lang="he-IL"/>
              <a:pPr>
                <a:defRPr/>
              </a:pPr>
              <a:t>‹#›</a:t>
            </a:fld>
            <a:endParaRPr lang="he-IL" dirty="0"/>
          </a:p>
        </p:txBody>
      </p:sp>
    </p:spTree>
    <p:extLst>
      <p:ext uri="{BB962C8B-B14F-4D97-AF65-F5344CB8AC3E}">
        <p14:creationId xmlns:p14="http://schemas.microsoft.com/office/powerpoint/2010/main" val="14015943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E8771B2-E340-4AD0-82F6-BDD51CCCBA8C}" type="slidenum">
              <a:rPr lang="he-IL"/>
              <a:pPr>
                <a:defRPr/>
              </a:pPr>
              <a:t>‹#›</a:t>
            </a:fld>
            <a:endParaRPr lang="he-IL" dirty="0"/>
          </a:p>
        </p:txBody>
      </p:sp>
    </p:spTree>
    <p:extLst>
      <p:ext uri="{BB962C8B-B14F-4D97-AF65-F5344CB8AC3E}">
        <p14:creationId xmlns:p14="http://schemas.microsoft.com/office/powerpoint/2010/main" val="6682596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A5864142-EDE0-4FD0-A121-0D7444CFC797}" type="slidenum">
              <a:rPr lang="he-IL"/>
              <a:pPr>
                <a:defRPr/>
              </a:pPr>
              <a:t>‹#›</a:t>
            </a:fld>
            <a:endParaRPr lang="he-IL" dirty="0"/>
          </a:p>
        </p:txBody>
      </p:sp>
    </p:spTree>
    <p:extLst>
      <p:ext uri="{BB962C8B-B14F-4D97-AF65-F5344CB8AC3E}">
        <p14:creationId xmlns:p14="http://schemas.microsoft.com/office/powerpoint/2010/main" val="6802736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B2A7776-C64B-42D7-B8AD-4DA9BF213633}"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25DC09A-B72B-4239-B14C-5B4804C744AC}" type="slidenum">
              <a:rPr lang="he-IL"/>
              <a:pPr>
                <a:defRPr/>
              </a:pPr>
              <a:t>‹#›</a:t>
            </a:fld>
            <a:endParaRPr lang="he-IL" dirty="0"/>
          </a:p>
        </p:txBody>
      </p:sp>
    </p:spTree>
    <p:extLst>
      <p:ext uri="{BB962C8B-B14F-4D97-AF65-F5344CB8AC3E}">
        <p14:creationId xmlns:p14="http://schemas.microsoft.com/office/powerpoint/2010/main" val="17694238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AD6FD7FA-69C4-469D-94AF-D1AE360E16B4}" type="slidenum">
              <a:rPr lang="he-IL"/>
              <a:pPr>
                <a:defRPr/>
              </a:pPr>
              <a:t>‹#›</a:t>
            </a:fld>
            <a:endParaRPr lang="he-IL" dirty="0"/>
          </a:p>
        </p:txBody>
      </p:sp>
    </p:spTree>
    <p:extLst>
      <p:ext uri="{BB962C8B-B14F-4D97-AF65-F5344CB8AC3E}">
        <p14:creationId xmlns:p14="http://schemas.microsoft.com/office/powerpoint/2010/main" val="10634722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4864FC0-703C-4E20-AFFE-7210325F254A}" type="slidenum">
              <a:rPr lang="he-IL"/>
              <a:pPr>
                <a:defRPr/>
              </a:pPr>
              <a:t>‹#›</a:t>
            </a:fld>
            <a:endParaRPr lang="he-IL" dirty="0"/>
          </a:p>
        </p:txBody>
      </p:sp>
    </p:spTree>
    <p:extLst>
      <p:ext uri="{BB962C8B-B14F-4D97-AF65-F5344CB8AC3E}">
        <p14:creationId xmlns:p14="http://schemas.microsoft.com/office/powerpoint/2010/main" val="12499692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7FE01DAA-6F25-429E-82A7-B332427BCFEC}" type="slidenum">
              <a:rPr lang="he-IL"/>
              <a:pPr>
                <a:defRPr/>
              </a:pPr>
              <a:t>‹#›</a:t>
            </a:fld>
            <a:endParaRPr lang="he-IL" dirty="0"/>
          </a:p>
        </p:txBody>
      </p:sp>
    </p:spTree>
    <p:extLst>
      <p:ext uri="{BB962C8B-B14F-4D97-AF65-F5344CB8AC3E}">
        <p14:creationId xmlns:p14="http://schemas.microsoft.com/office/powerpoint/2010/main" val="20228091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2A9247C8-D64A-4062-BAA6-5835ECB56C8E}"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D1F52B2-D7F1-49EA-8F2A-38152BA21C26}" type="slidenum">
              <a:rPr lang="he-IL"/>
              <a:pPr>
                <a:defRPr/>
              </a:pPr>
              <a:t>‹#›</a:t>
            </a:fld>
            <a:endParaRPr lang="he-IL" dirty="0"/>
          </a:p>
        </p:txBody>
      </p:sp>
    </p:spTree>
    <p:extLst>
      <p:ext uri="{BB962C8B-B14F-4D97-AF65-F5344CB8AC3E}">
        <p14:creationId xmlns:p14="http://schemas.microsoft.com/office/powerpoint/2010/main" val="21578884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FBDF45E-AD33-4A47-B42F-8181EC62D290}" type="datetime8">
              <a:rPr lang="he-IL"/>
              <a:pPr>
                <a:defRPr/>
              </a:pPr>
              <a:t>02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849D134-4AE7-4BF2-A823-CB8D96B9A606}" type="slidenum">
              <a:rPr lang="he-IL"/>
              <a:pPr>
                <a:defRPr/>
              </a:pPr>
              <a:t>‹#›</a:t>
            </a:fld>
            <a:endParaRPr lang="he-IL" dirty="0"/>
          </a:p>
        </p:txBody>
      </p:sp>
    </p:spTree>
    <p:extLst>
      <p:ext uri="{BB962C8B-B14F-4D97-AF65-F5344CB8AC3E}">
        <p14:creationId xmlns:p14="http://schemas.microsoft.com/office/powerpoint/2010/main" val="3760413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1F5C74D-9DA3-4C16-A0A6-16296D858638}" type="slidenum">
              <a:rPr lang="he-IL"/>
              <a:pPr>
                <a:defRPr/>
              </a:pPr>
              <a:t>‹#›</a:t>
            </a:fld>
            <a:endParaRPr lang="he-IL" dirty="0"/>
          </a:p>
        </p:txBody>
      </p:sp>
    </p:spTree>
    <p:extLst>
      <p:ext uri="{BB962C8B-B14F-4D97-AF65-F5344CB8AC3E}">
        <p14:creationId xmlns:p14="http://schemas.microsoft.com/office/powerpoint/2010/main" val="19289740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D9E0C09-41BE-406B-8445-36E54F7ED26E}" type="slidenum">
              <a:rPr lang="he-IL"/>
              <a:pPr>
                <a:defRPr/>
              </a:pPr>
              <a:t>‹#›</a:t>
            </a:fld>
            <a:endParaRPr lang="he-IL" dirty="0"/>
          </a:p>
        </p:txBody>
      </p:sp>
    </p:spTree>
    <p:extLst>
      <p:ext uri="{BB962C8B-B14F-4D97-AF65-F5344CB8AC3E}">
        <p14:creationId xmlns:p14="http://schemas.microsoft.com/office/powerpoint/2010/main" val="283390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10.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1.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4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1.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5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1.png"/><Relationship Id="rId5" Type="http://schemas.openxmlformats.org/officeDocument/2006/relationships/theme" Target="../theme/theme16.xml"/><Relationship Id="rId4" Type="http://schemas.openxmlformats.org/officeDocument/2006/relationships/slideLayout" Target="../slideLayouts/slideLayout5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1.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17.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67.xml"/><Relationship Id="rId7" Type="http://schemas.openxmlformats.org/officeDocument/2006/relationships/image" Target="../media/image1.png"/><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18.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1.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19.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1.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20.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image" Target="../media/image1.png"/><Relationship Id="rId5" Type="http://schemas.openxmlformats.org/officeDocument/2006/relationships/theme" Target="../theme/theme21.xml"/><Relationship Id="rId4" Type="http://schemas.openxmlformats.org/officeDocument/2006/relationships/slideLayout" Target="../slideLayouts/slideLayout83.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8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image" Target="../media/image1.png"/><Relationship Id="rId5" Type="http://schemas.openxmlformats.org/officeDocument/2006/relationships/theme" Target="../theme/theme22.xml"/><Relationship Id="rId4" Type="http://schemas.openxmlformats.org/officeDocument/2006/relationships/slideLayout" Target="../slideLayouts/slideLayout87.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image" Target="../media/image1.png"/><Relationship Id="rId5" Type="http://schemas.openxmlformats.org/officeDocument/2006/relationships/theme" Target="../theme/theme23.xml"/><Relationship Id="rId4" Type="http://schemas.openxmlformats.org/officeDocument/2006/relationships/slideLayout" Target="../slideLayouts/slideLayout91.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94.xml"/><Relationship Id="rId7" Type="http://schemas.openxmlformats.org/officeDocument/2006/relationships/image" Target="../media/image1.pn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theme" Target="../theme/theme24.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theme" Target="../theme/theme25.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theme" Target="../theme/theme26.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111.xml"/><Relationship Id="rId7"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theme" Target="../theme/theme27.xml"/><Relationship Id="rId5" Type="http://schemas.openxmlformats.org/officeDocument/2006/relationships/slideLayout" Target="../slideLayouts/slideLayout113.xml"/><Relationship Id="rId4" Type="http://schemas.openxmlformats.org/officeDocument/2006/relationships/slideLayout" Target="../slideLayouts/slideLayout112.xml"/></Relationships>
</file>

<file path=ppt/slideMasters/_rels/slideMaster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theme" Target="../theme/theme28.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5" Type="http://schemas.openxmlformats.org/officeDocument/2006/relationships/slideLayout" Target="../slideLayouts/slideLayout118.xml"/><Relationship Id="rId4" Type="http://schemas.openxmlformats.org/officeDocument/2006/relationships/slideLayout" Target="../slideLayouts/slideLayout117.xml"/></Relationships>
</file>

<file path=ppt/slideMasters/_rels/slideMaster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2.xml"/><Relationship Id="rId7" Type="http://schemas.openxmlformats.org/officeDocument/2006/relationships/theme" Target="../theme/theme29.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4" Type="http://schemas.openxmlformats.org/officeDocument/2006/relationships/slideLayout" Target="../slideLayouts/slideLayout1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slideLayout" Target="../slideLayouts/slideLayout128.xml"/><Relationship Id="rId7" Type="http://schemas.openxmlformats.org/officeDocument/2006/relationships/image" Target="../media/image1.png"/><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theme" Target="../theme/theme30.xml"/><Relationship Id="rId5" Type="http://schemas.openxmlformats.org/officeDocument/2006/relationships/slideLayout" Target="../slideLayouts/slideLayout130.xml"/><Relationship Id="rId4" Type="http://schemas.openxmlformats.org/officeDocument/2006/relationships/slideLayout" Target="../slideLayouts/slideLayout129.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133.xml"/><Relationship Id="rId7" Type="http://schemas.openxmlformats.org/officeDocument/2006/relationships/image" Target="../media/image1.png"/><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theme" Target="../theme/theme31.xml"/><Relationship Id="rId5" Type="http://schemas.openxmlformats.org/officeDocument/2006/relationships/slideLayout" Target="../slideLayouts/slideLayout135.xml"/><Relationship Id="rId4"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876C132-E5EE-4817-9F55-519072C6DA20}"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68F8B41-1A0C-408B-AEAC-D4D2C47E1EE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47" r:id="rId1"/>
    <p:sldLayoutId id="2147495048" r:id="rId2"/>
    <p:sldLayoutId id="2147495049" r:id="rId3"/>
    <p:sldLayoutId id="2147495050" r:id="rId4"/>
    <p:sldLayoutId id="2147495051" r:id="rId5"/>
    <p:sldLayoutId id="2147495052"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E49EF1A-DB54-47B5-958C-5BC5256A5A5B}"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BA4D05A-6DEC-4E91-8EA9-C05212AA2C0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77" r:id="rId1"/>
    <p:sldLayoutId id="2147495078" r:id="rId2"/>
    <p:sldLayoutId id="2147495079" r:id="rId3"/>
    <p:sldLayoutId id="2147495039" r:id="rId4"/>
    <p:sldLayoutId id="214749504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CFED0C2-B0D1-4D63-9763-2616C86C25E5}"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F8BEB05-3597-4C8E-B3A7-123ED137D30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80" r:id="rId1"/>
    <p:sldLayoutId id="2147495081" r:id="rId2"/>
    <p:sldLayoutId id="2147495082" r:id="rId3"/>
    <p:sldLayoutId id="214749508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199B263-B54A-4E1C-8985-8FBDD088DCBD}"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D66F230-205A-43AA-9108-0B20479F8B8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84" r:id="rId1"/>
    <p:sldLayoutId id="2147495085" r:id="rId2"/>
    <p:sldLayoutId id="2147495086"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54F23E0F-6913-48AB-851D-8007F064808F}"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1192873-D081-4C77-B986-594D629D57B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87" r:id="rId1"/>
    <p:sldLayoutId id="2147495088" r:id="rId2"/>
    <p:sldLayoutId id="2147495089" r:id="rId3"/>
    <p:sldLayoutId id="214749509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CC946DA-5CAE-452A-9275-3BF296E188EF}"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D7B2677-0BD4-4CA0-B696-7CE56D5BD1C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91" r:id="rId1"/>
    <p:sldLayoutId id="2147495092" r:id="rId2"/>
    <p:sldLayoutId id="2147495093" r:id="rId3"/>
    <p:sldLayoutId id="214749509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EA198A9-1956-4FE7-AC10-9AC973448E7D}"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8A2EF22-A492-4570-8743-6E85528B3DE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95" r:id="rId1"/>
    <p:sldLayoutId id="2147495096" r:id="rId2"/>
    <p:sldLayoutId id="2147495097" r:id="rId3"/>
    <p:sldLayoutId id="214749504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9BDB164-D672-40A1-B57E-BDB654A11962}"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461DE9C-13D9-45B4-89AC-D4DA99B4F3A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98" r:id="rId1"/>
    <p:sldLayoutId id="2147495099" r:id="rId2"/>
    <p:sldLayoutId id="2147495100" r:id="rId3"/>
    <p:sldLayoutId id="214749504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566564A-D257-4D76-9F1F-BB1D0B073084}"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0FFB7D8-D092-4F43-BDA4-E7D16787037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01" r:id="rId1"/>
    <p:sldLayoutId id="2147495102" r:id="rId2"/>
    <p:sldLayoutId id="2147495103" r:id="rId3"/>
    <p:sldLayoutId id="2147495043" r:id="rId4"/>
    <p:sldLayoutId id="2147495104"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7CFD829-429C-4C1B-A777-2071D816A4F2}"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7C5B2E9-9DE5-47B9-A330-118B10D7890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05" r:id="rId1"/>
    <p:sldLayoutId id="2147495106" r:id="rId2"/>
    <p:sldLayoutId id="2147495107" r:id="rId3"/>
    <p:sldLayoutId id="2147495044" r:id="rId4"/>
    <p:sldLayoutId id="214749510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D65BB31-BF6C-4558-A6C8-BBCA41133625}"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4FA95F5-1331-4FD7-AAFE-F7106684659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09" r:id="rId1"/>
    <p:sldLayoutId id="2147495110" r:id="rId2"/>
    <p:sldLayoutId id="2147495111" r:id="rId3"/>
    <p:sldLayoutId id="2147495045" r:id="rId4"/>
    <p:sldLayoutId id="214749511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757A7FA-D6B0-4855-A6D8-452F5ADA2F06}"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D2F088E-C049-41E6-B45C-3BD34A0CA08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53" r:id="rId1"/>
    <p:sldLayoutId id="2147495054" r:id="rId2"/>
    <p:sldLayoutId id="214749505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06FC709-6068-4030-9E0B-D3E8D506EC2A}"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B6FD7CC-F27F-448D-A705-92A3C73DE3C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13" r:id="rId1"/>
    <p:sldLayoutId id="2147495114" r:id="rId2"/>
    <p:sldLayoutId id="2147495115" r:id="rId3"/>
    <p:sldLayoutId id="2147495116" r:id="rId4"/>
    <p:sldLayoutId id="2147495118"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0237749-67F0-4383-9C07-5A06244EA9B3}"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C22686B-52D4-40DD-9EEE-7351F5A66B0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19" r:id="rId1"/>
    <p:sldLayoutId id="2147495120" r:id="rId2"/>
    <p:sldLayoutId id="2147495121" r:id="rId3"/>
    <p:sldLayoutId id="214749512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C451F68-28D5-4B39-91CF-85600AF4B0D4}"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8048DF8-6644-4847-9E56-AC7066989F7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25" r:id="rId1"/>
    <p:sldLayoutId id="2147495126" r:id="rId2"/>
    <p:sldLayoutId id="2147495127" r:id="rId3"/>
    <p:sldLayoutId id="214749512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451FB1E5-CAE7-4BF3-98C0-D871AD5B2CC9}"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B68A5D9-ADA6-4188-9A33-13F3C5CF4AC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29" r:id="rId1"/>
    <p:sldLayoutId id="2147495130" r:id="rId2"/>
    <p:sldLayoutId id="2147495131" r:id="rId3"/>
    <p:sldLayoutId id="214749513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7291B6A-EFEF-42C2-B514-EC0C4399B3CE}"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FD16F9B-20B3-43A2-9B2B-6D56A2FA967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33" r:id="rId1"/>
    <p:sldLayoutId id="2147495134" r:id="rId2"/>
    <p:sldLayoutId id="2147495135" r:id="rId3"/>
    <p:sldLayoutId id="2147495136" r:id="rId4"/>
    <p:sldLayoutId id="214749513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3F60361-170E-49A5-852B-60EAB82C65D1}"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9AF299F4-451D-49AF-A853-5E31ADCD10F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38" r:id="rId1"/>
    <p:sldLayoutId id="2147495139" r:id="rId2"/>
    <p:sldLayoutId id="2147495140" r:id="rId3"/>
    <p:sldLayoutId id="2147495141" r:id="rId4"/>
    <p:sldLayoutId id="2147495142" r:id="rId5"/>
    <p:sldLayoutId id="2147495143"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4DB99DD-87BB-4EE4-989A-9F6A0C10637F}"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58090FE-2421-4E71-9465-070DA6A400E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44" r:id="rId1"/>
    <p:sldLayoutId id="2147495145" r:id="rId2"/>
    <p:sldLayoutId id="2147495146" r:id="rId3"/>
    <p:sldLayoutId id="2147495147" r:id="rId4"/>
    <p:sldLayoutId id="2147495148" r:id="rId5"/>
    <p:sldLayoutId id="2147495149"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0BF9EAC-82A0-4F71-BD89-4A6CA8CE39D8}"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A1EEBE8-3B06-4E66-B8C6-F3F516A6342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50" r:id="rId1"/>
    <p:sldLayoutId id="2147495151" r:id="rId2"/>
    <p:sldLayoutId id="2147495152" r:id="rId3"/>
    <p:sldLayoutId id="2147495153" r:id="rId4"/>
    <p:sldLayoutId id="2147495155"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ACF0A03-3B21-4088-9E86-113673FCEB83}"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01CD54A-988A-4226-BDC7-6CA89F16FF3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56" r:id="rId1"/>
    <p:sldLayoutId id="2147495157" r:id="rId2"/>
    <p:sldLayoutId id="2147495158" r:id="rId3"/>
    <p:sldLayoutId id="2147495159" r:id="rId4"/>
    <p:sldLayoutId id="2147495160" r:id="rId5"/>
    <p:sldLayoutId id="2147495161"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7611176-DE71-453D-8981-1B7D21A87012}"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C2115E1-26E6-4AE3-862F-560F5CB8D57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162" r:id="rId1"/>
    <p:sldLayoutId id="2147495163" r:id="rId2"/>
    <p:sldLayoutId id="2147495164" r:id="rId3"/>
    <p:sldLayoutId id="2147495046" r:id="rId4"/>
    <p:sldLayoutId id="2147495165" r:id="rId5"/>
    <p:sldLayoutId id="2147495166"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3EB743C-2795-49EC-A8E7-A79801A97463}"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666A3A3-5128-4B70-9CE9-A45C466E6255}"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56" r:id="rId1"/>
    <p:sldLayoutId id="2147495057" r:id="rId2"/>
    <p:sldLayoutId id="2147495058"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691AC96-650C-4850-88FB-9AB6BCB5566F}"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5875119-3BA6-456A-BCFF-626D564B396A}" type="slidenum">
              <a:rPr lang="he-IL"/>
              <a:pPr>
                <a:defRPr/>
              </a:pPr>
              <a:t>‹#›</a:t>
            </a:fld>
            <a:endParaRPr lang="he-IL" dirty="0"/>
          </a:p>
        </p:txBody>
      </p:sp>
    </p:spTree>
    <p:extLst>
      <p:ext uri="{BB962C8B-B14F-4D97-AF65-F5344CB8AC3E}">
        <p14:creationId xmlns:p14="http://schemas.microsoft.com/office/powerpoint/2010/main" val="2026371055"/>
      </p:ext>
    </p:extLst>
  </p:cSld>
  <p:clrMap bg1="lt1" tx1="dk1" bg2="lt2" tx2="dk2" accent1="accent1" accent2="accent2" accent3="accent3" accent4="accent4" accent5="accent5" accent6="accent6" hlink="hlink" folHlink="folHlink"/>
  <p:sldLayoutIdLst>
    <p:sldLayoutId id="2147495168" r:id="rId1"/>
    <p:sldLayoutId id="2147495169" r:id="rId2"/>
    <p:sldLayoutId id="2147495170" r:id="rId3"/>
    <p:sldLayoutId id="2147495171" r:id="rId4"/>
    <p:sldLayoutId id="214749517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9FA4CC6-3F0D-48C2-B632-77D919203181}" type="datetime8">
              <a:rPr lang="he-IL">
                <a:solidFill>
                  <a:prstClr val="black">
                    <a:tint val="75000"/>
                  </a:prstClr>
                </a:solidFill>
              </a:rPr>
              <a:pPr>
                <a:defRPr/>
              </a:pPr>
              <a:t>02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dirty="0">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CF4A3EC-C4C0-4FD4-B577-5C73B9B36588}" type="slidenum">
              <a:rPr lang="he-IL"/>
              <a:pPr>
                <a:defRPr/>
              </a:pPr>
              <a:t>‹#›</a:t>
            </a:fld>
            <a:endParaRPr lang="he-IL" dirty="0"/>
          </a:p>
        </p:txBody>
      </p:sp>
    </p:spTree>
    <p:extLst>
      <p:ext uri="{BB962C8B-B14F-4D97-AF65-F5344CB8AC3E}">
        <p14:creationId xmlns:p14="http://schemas.microsoft.com/office/powerpoint/2010/main" val="2982360797"/>
      </p:ext>
    </p:extLst>
  </p:cSld>
  <p:clrMap bg1="lt1" tx1="dk1" bg2="lt2" tx2="dk2" accent1="accent1" accent2="accent2" accent3="accent3" accent4="accent4" accent5="accent5" accent6="accent6" hlink="hlink" folHlink="folHlink"/>
  <p:sldLayoutIdLst>
    <p:sldLayoutId id="2147495175" r:id="rId1"/>
    <p:sldLayoutId id="2147495176" r:id="rId2"/>
    <p:sldLayoutId id="2147495177" r:id="rId3"/>
    <p:sldLayoutId id="2147495178" r:id="rId4"/>
    <p:sldLayoutId id="2147495179"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11DA499-583F-4686-A53E-D11EA6A82322}"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7E81B8B-8842-47B7-9700-551D3644AC2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59" r:id="rId1"/>
    <p:sldLayoutId id="2147495060" r:id="rId2"/>
    <p:sldLayoutId id="214749506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2825DDC-8B64-4038-8E5A-D4FC0DDA9A50}"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E729DF9-DBFB-44DE-B828-1D1B6771B84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62" r:id="rId1"/>
    <p:sldLayoutId id="2147495063" r:id="rId2"/>
    <p:sldLayoutId id="214749506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49F87E2-2DA8-45E6-B547-CD1F2BAF693D}"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9C13894-A939-4C49-B2E5-5A8027CB976A}"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65" r:id="rId1"/>
    <p:sldLayoutId id="2147495066" r:id="rId2"/>
    <p:sldLayoutId id="2147495067"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BE69415-A974-449F-9AF6-A924CD106E14}"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D89A6CD-8BDE-4377-AABE-89621EDABA8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68" r:id="rId1"/>
    <p:sldLayoutId id="2147495069" r:id="rId2"/>
    <p:sldLayoutId id="2147495070"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FE82B2F-ED6D-49D5-938C-BCBFCBF72A54}"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3E49E87-C0CD-400F-B76A-018FE7A35A0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71" r:id="rId1"/>
    <p:sldLayoutId id="2147495072" r:id="rId2"/>
    <p:sldLayoutId id="2147495073"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FCE4832-FDE2-4298-8D3F-7B51B28131CF}" type="datetime8">
              <a:rPr lang="he-IL"/>
              <a:pPr>
                <a:defRPr/>
              </a:pPr>
              <a:t>02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B8EC958-FA7E-4056-B6D7-F86621D3A68C}"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95074" r:id="rId1"/>
    <p:sldLayoutId id="2147495075" r:id="rId2"/>
    <p:sldLayoutId id="2147495076" r:id="rId3"/>
    <p:sldLayoutId id="214749503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ommons.wikimedia.org/wiki/File:Glowing_tobacco_plant.jpg"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creativecommons.org/licenses/by-sa/2.0/de/deed.he" TargetMode="External"/><Relationship Id="rId4" Type="http://schemas.openxmlformats.org/officeDocument/2006/relationships/image" Target="../media/image4.png"/><Relationship Id="rId9" Type="http://schemas.openxmlformats.org/officeDocument/2006/relationships/hyperlink" Target="http://he.wikipedia.org/wiki/%D7%A7%D7%95%D7%91%D7%A5:Lampyris_noctiluca.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jpeg"/><Relationship Id="rId7" Type="http://schemas.openxmlformats.org/officeDocument/2006/relationships/image" Target="../media/image37.jpe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hyperlink" Target="http://www.cdc.gov/media/subtopic/library/diseases.htm"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hyperlink" Target="http://commons.wikimedia.org/wiki/File:Glowing_tobacco_plant.jpg" TargetMode="External"/><Relationship Id="rId2" Type="http://schemas.openxmlformats.org/officeDocument/2006/relationships/image" Target="../media/image39.png"/><Relationship Id="rId1" Type="http://schemas.openxmlformats.org/officeDocument/2006/relationships/slideLayout" Target="../slideLayouts/slideLayout74.xml"/><Relationship Id="rId6" Type="http://schemas.openxmlformats.org/officeDocument/2006/relationships/hyperlink" Target="http://creativecommons.org/licenses/by-sa/2.0" TargetMode="External"/><Relationship Id="rId5" Type="http://schemas.openxmlformats.org/officeDocument/2006/relationships/hyperlink" Target="http://www.geograph.org.uk/profile/9715"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2.xml.rels><?xml version="1.0" encoding="UTF-8" standalone="yes"?>
<Relationships xmlns="http://schemas.openxmlformats.org/package/2006/relationships"><Relationship Id="rId3" Type="http://schemas.openxmlformats.org/officeDocument/2006/relationships/hyperlink" Target="http://www.biomedcentral.com/1471-2407/12/21" TargetMode="External"/><Relationship Id="rId2" Type="http://schemas.openxmlformats.org/officeDocument/2006/relationships/image" Target="../media/image40.png"/><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upload.wikimedia.org/wikipedia/commons/a/ad/Yeast_membrane_proteins.jpg" TargetMode="External"/><Relationship Id="rId1" Type="http://schemas.openxmlformats.org/officeDocument/2006/relationships/slideLayout" Target="../slideLayouts/slideLayout107.xml"/><Relationship Id="rId5" Type="http://schemas.openxmlformats.org/officeDocument/2006/relationships/hyperlink" Target="http://commons.wikimedia.org/wiki/File:Yeast_membrane_proteins.jpg" TargetMode="Externa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hyperlink" Target="http://biology.plosjournals.org/perlserv/?request=get-document&amp;doi=10.1371/journal.pbio.0040029" TargetMode="External"/><Relationship Id="rId2" Type="http://schemas.openxmlformats.org/officeDocument/2006/relationships/image" Target="../media/image2.gif"/><Relationship Id="rId1" Type="http://schemas.openxmlformats.org/officeDocument/2006/relationships/slideLayout" Target="../slideLayouts/slideLayout10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hyperlink" Target="//upload.wikimedia.org/wikipedia/commons/0/0d/GFPneuron.png"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he.wikipedia.org/wiki/%D7%A7%D7%95%D7%91%D7%A5:Lampyris_noctiluca.jpg" TargetMode="External"/><Relationship Id="rId3" Type="http://schemas.openxmlformats.org/officeDocument/2006/relationships/image" Target="../media/image44.png"/><Relationship Id="rId7" Type="http://schemas.openxmlformats.org/officeDocument/2006/relationships/hyperlink" Target="http://creativecommons.org/licenses/by-sa/2.0/deed.en" TargetMode="External"/><Relationship Id="rId2" Type="http://schemas.openxmlformats.org/officeDocument/2006/relationships/image" Target="../media/image6.png"/><Relationship Id="rId1" Type="http://schemas.openxmlformats.org/officeDocument/2006/relationships/slideLayout" Target="../slideLayouts/slideLayout118.xml"/><Relationship Id="rId6" Type="http://schemas.openxmlformats.org/officeDocument/2006/relationships/hyperlink" Target="http://www.flickr.com/photos/16849297@N00/181210602/" TargetMode="External"/><Relationship Id="rId5" Type="http://schemas.openxmlformats.org/officeDocument/2006/relationships/hyperlink" Target="http://commons.wikimedia.org/wiki/File:Glowing_tobacco_plant.jpg" TargetMode="External"/><Relationship Id="rId4" Type="http://schemas.openxmlformats.org/officeDocument/2006/relationships/image" Target="../media/image7.png"/><Relationship Id="rId9" Type="http://schemas.openxmlformats.org/officeDocument/2006/relationships/hyperlink" Target="http://creativecommons.org/licenses/by-sa/2.0/de/deed.h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User:AndrewHires" TargetMode="External"/><Relationship Id="rId7" Type="http://schemas.openxmlformats.org/officeDocument/2006/relationships/image" Target="../media/image45.jpeg"/><Relationship Id="rId2" Type="http://schemas.openxmlformats.org/officeDocument/2006/relationships/image" Target="../media/image2.gif"/><Relationship Id="rId1" Type="http://schemas.openxmlformats.org/officeDocument/2006/relationships/slideLayout" Target="../slideLayouts/slideLayout118.xml"/><Relationship Id="rId6" Type="http://schemas.openxmlformats.org/officeDocument/2006/relationships/hyperlink" Target="//upload.wikimedia.org/wikipedia/commons/7/7b/FPbeachTsien.jpg" TargetMode="Externa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File:FPbeachTsien.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19.xml"/><Relationship Id="rId4" Type="http://schemas.openxmlformats.org/officeDocument/2006/relationships/hyperlink" Target="http://science.energy.gov/be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hyperlink" Target="http://www.flickr.com/photos/emeryjl/4374127051" TargetMode="External"/><Relationship Id="rId3" Type="http://schemas.openxmlformats.org/officeDocument/2006/relationships/image" Target="../media/image49.jpe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34.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File:Clown_chili_peppers.jpg" TargetMode="Externa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9.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5.xml"/><Relationship Id="rId1" Type="http://schemas.openxmlformats.org/officeDocument/2006/relationships/slideLayout" Target="../slideLayouts/slideLayout134.xml"/><Relationship Id="rId6" Type="http://schemas.openxmlformats.org/officeDocument/2006/relationships/hyperlink" Target="http://commons.wikimedia.org/wiki/File:Clown_chili_peppers.jpg" TargetMode="External"/><Relationship Id="rId5" Type="http://schemas.openxmlformats.org/officeDocument/2006/relationships/image" Target="../media/image52.png"/><Relationship Id="rId4" Type="http://schemas.openxmlformats.org/officeDocument/2006/relationships/image" Target="../media/image2.gif"/><Relationship Id="rId9" Type="http://schemas.openxmlformats.org/officeDocument/2006/relationships/hyperlink" Target="http://www.flickr.com/photos/emeryjl/437412705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9.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hyperlink" Target="http://commons.wikimedia.org/wiki/File:Insulin_pen.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hyperlink" Target="http://www.ars.usda.gov/is/graphics/photos/sep04/k7188-18.htm" TargetMode="External"/><Relationship Id="rId4" Type="http://schemas.openxmlformats.org/officeDocument/2006/relationships/hyperlink" Target="http://commons.wikimedia.org/wiki/File:Bacteriarazorback.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 name="מציין מיקום של מספר שקופית 14"/>
          <p:cNvSpPr>
            <a:spLocks noGrp="1"/>
          </p:cNvSpPr>
          <p:nvPr>
            <p:ph type="sldNum" sz="quarter" idx="12"/>
          </p:nvPr>
        </p:nvSpPr>
        <p:spPr>
          <a:xfrm>
            <a:off x="357188" y="6572250"/>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1B54842F-B2C1-4C19-9367-33B899C5DA5A}" type="slidenum">
              <a:rPr lang="he-IL" sz="1200" smtClean="0">
                <a:solidFill>
                  <a:schemeClr val="bg2">
                    <a:lumMod val="65000"/>
                  </a:schemeClr>
                </a:solidFill>
              </a:rPr>
              <a:pPr>
                <a:defRPr/>
              </a:pPr>
              <a:t>1</a:t>
            </a:fld>
            <a:endParaRPr lang="he-IL" sz="1200" dirty="0" smtClean="0">
              <a:solidFill>
                <a:schemeClr val="bg2">
                  <a:lumMod val="65000"/>
                </a:schemeClr>
              </a:solidFill>
            </a:endParaRPr>
          </a:p>
        </p:txBody>
      </p:sp>
      <p:sp>
        <p:nvSpPr>
          <p:cNvPr id="17" name="TextBox 16"/>
          <p:cNvSpPr txBox="1"/>
          <p:nvPr/>
        </p:nvSpPr>
        <p:spPr>
          <a:xfrm>
            <a:off x="801563" y="404813"/>
            <a:ext cx="8162925" cy="769441"/>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sz="4400" b="1" dirty="0" smtClean="0">
                <a:solidFill>
                  <a:schemeClr val="tx2"/>
                </a:solidFill>
              </a:rPr>
              <a:t>התא – מבנה ותפקוד</a:t>
            </a:r>
            <a:endParaRPr lang="he-IL" sz="4400" b="1" noProof="1">
              <a:solidFill>
                <a:schemeClr val="tx2"/>
              </a:solidFill>
            </a:endParaRPr>
          </a:p>
        </p:txBody>
      </p:sp>
      <p:sp>
        <p:nvSpPr>
          <p:cNvPr id="19" name="Rectangle 17"/>
          <p:cNvSpPr/>
          <p:nvPr/>
        </p:nvSpPr>
        <p:spPr>
          <a:xfrm>
            <a:off x="211138" y="2133600"/>
            <a:ext cx="8647112" cy="37449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30000"/>
              </a:lnSpc>
              <a:buFontTx/>
              <a:buBlip>
                <a:blip r:embed="rId4"/>
              </a:buBlip>
              <a:defRPr/>
            </a:pPr>
            <a:r>
              <a:rPr lang="he-IL" dirty="0">
                <a:solidFill>
                  <a:schemeClr val="tx1"/>
                </a:solidFill>
              </a:rPr>
              <a:t> </a:t>
            </a:r>
            <a:r>
              <a:rPr lang="he-IL" dirty="0">
                <a:solidFill>
                  <a:prstClr val="black"/>
                </a:solidFill>
              </a:rPr>
              <a:t>הנדסה </a:t>
            </a:r>
            <a:r>
              <a:rPr lang="he-IL" dirty="0" smtClean="0">
                <a:solidFill>
                  <a:prstClr val="black"/>
                </a:solidFill>
              </a:rPr>
              <a:t>גנטית: </a:t>
            </a:r>
            <a:r>
              <a:rPr lang="he-IL" dirty="0">
                <a:solidFill>
                  <a:prstClr val="black"/>
                </a:solidFill>
              </a:rPr>
              <a:t>שיטות בסיסיות </a:t>
            </a:r>
          </a:p>
          <a:p>
            <a:pPr>
              <a:lnSpc>
                <a:spcPct val="130000"/>
              </a:lnSpc>
              <a:defRPr/>
            </a:pPr>
            <a:endParaRPr lang="he-IL" dirty="0">
              <a:solidFill>
                <a:prstClr val="black"/>
              </a:solidFill>
            </a:endParaRPr>
          </a:p>
          <a:p>
            <a:pPr>
              <a:lnSpc>
                <a:spcPct val="130000"/>
              </a:lnSpc>
              <a:defRPr/>
            </a:pPr>
            <a:r>
              <a:rPr lang="he-IL" u="sng" dirty="0">
                <a:solidFill>
                  <a:prstClr val="black"/>
                </a:solidFill>
              </a:rPr>
              <a:t>דוגמאות ליישומי ההנדסה הגנטית</a:t>
            </a:r>
            <a:r>
              <a:rPr lang="he-IL" dirty="0">
                <a:solidFill>
                  <a:prstClr val="black"/>
                </a:solidFill>
              </a:rPr>
              <a:t>:</a:t>
            </a:r>
          </a:p>
          <a:p>
            <a:pPr>
              <a:lnSpc>
                <a:spcPct val="130000"/>
              </a:lnSpc>
              <a:buFontTx/>
              <a:buBlip>
                <a:blip r:embed="rId4"/>
              </a:buBlip>
              <a:defRPr/>
            </a:pPr>
            <a:r>
              <a:rPr lang="he-IL" dirty="0">
                <a:solidFill>
                  <a:prstClr val="black"/>
                </a:solidFill>
              </a:rPr>
              <a:t> </a:t>
            </a:r>
            <a:r>
              <a:rPr lang="he-IL" u="sng" dirty="0">
                <a:solidFill>
                  <a:prstClr val="black"/>
                </a:solidFill>
              </a:rPr>
              <a:t>ברפואה</a:t>
            </a:r>
            <a:r>
              <a:rPr lang="he-IL" dirty="0">
                <a:solidFill>
                  <a:prstClr val="black"/>
                </a:solidFill>
              </a:rPr>
              <a:t>: ייצור </a:t>
            </a:r>
            <a:r>
              <a:rPr lang="he-IL" dirty="0" smtClean="0">
                <a:solidFill>
                  <a:prstClr val="black"/>
                </a:solidFill>
              </a:rPr>
              <a:t>הורמונים, </a:t>
            </a:r>
            <a:r>
              <a:rPr lang="he-IL" dirty="0">
                <a:solidFill>
                  <a:prstClr val="black"/>
                </a:solidFill>
              </a:rPr>
              <a:t>יישומי הנדסה גנטית </a:t>
            </a:r>
          </a:p>
          <a:p>
            <a:pPr>
              <a:lnSpc>
                <a:spcPct val="130000"/>
              </a:lnSpc>
              <a:buFontTx/>
              <a:buBlip>
                <a:blip r:embed="rId4"/>
              </a:buBlip>
              <a:defRPr/>
            </a:pPr>
            <a:r>
              <a:rPr lang="he-IL" dirty="0">
                <a:solidFill>
                  <a:prstClr val="black"/>
                </a:solidFill>
              </a:rPr>
              <a:t> </a:t>
            </a:r>
            <a:r>
              <a:rPr lang="he-IL" u="sng" dirty="0">
                <a:solidFill>
                  <a:prstClr val="black"/>
                </a:solidFill>
              </a:rPr>
              <a:t>בחקלאות</a:t>
            </a:r>
            <a:r>
              <a:rPr lang="he-IL" dirty="0">
                <a:solidFill>
                  <a:prstClr val="black"/>
                </a:solidFill>
              </a:rPr>
              <a:t>: השבחת צמחים, הקניית עמידות </a:t>
            </a:r>
          </a:p>
          <a:p>
            <a:pPr>
              <a:lnSpc>
                <a:spcPct val="130000"/>
              </a:lnSpc>
              <a:defRPr/>
            </a:pPr>
            <a:r>
              <a:rPr lang="he-IL" dirty="0">
                <a:solidFill>
                  <a:prstClr val="black"/>
                </a:solidFill>
              </a:rPr>
              <a:t>  לצמחים נגד מזיקים</a:t>
            </a:r>
          </a:p>
          <a:p>
            <a:pPr>
              <a:lnSpc>
                <a:spcPct val="130000"/>
              </a:lnSpc>
              <a:defRPr/>
            </a:pPr>
            <a:endParaRPr lang="he-IL" dirty="0">
              <a:solidFill>
                <a:prstClr val="black"/>
              </a:solidFill>
            </a:endParaRPr>
          </a:p>
          <a:p>
            <a:pPr>
              <a:lnSpc>
                <a:spcPct val="130000"/>
              </a:lnSpc>
              <a:buFontTx/>
              <a:buBlip>
                <a:blip r:embed="rId4"/>
              </a:buBlip>
              <a:defRPr/>
            </a:pPr>
            <a:r>
              <a:rPr lang="he-IL" dirty="0">
                <a:solidFill>
                  <a:prstClr val="black"/>
                </a:solidFill>
              </a:rPr>
              <a:t> שיבוט (של תאים ושל אורגניזמים שלמים)</a:t>
            </a:r>
          </a:p>
          <a:p>
            <a:pPr>
              <a:lnSpc>
                <a:spcPct val="130000"/>
              </a:lnSpc>
              <a:defRPr/>
            </a:pPr>
            <a:endParaRPr lang="he-IL" dirty="0">
              <a:solidFill>
                <a:prstClr val="black"/>
              </a:solidFill>
            </a:endParaRPr>
          </a:p>
          <a:p>
            <a:pPr>
              <a:lnSpc>
                <a:spcPct val="130000"/>
              </a:lnSpc>
              <a:buFontTx/>
              <a:buBlip>
                <a:blip r:embed="rId4"/>
              </a:buBlip>
              <a:defRPr/>
            </a:pPr>
            <a:r>
              <a:rPr lang="he-IL" dirty="0">
                <a:solidFill>
                  <a:prstClr val="black"/>
                </a:solidFill>
              </a:rPr>
              <a:t> הסכנות בהנדסה הגנטית.</a:t>
            </a:r>
          </a:p>
          <a:p>
            <a:pPr>
              <a:lnSpc>
                <a:spcPct val="130000"/>
              </a:lnSpc>
              <a:defRPr/>
            </a:pPr>
            <a:endParaRPr lang="he-IL" dirty="0">
              <a:solidFill>
                <a:schemeClr val="tx1"/>
              </a:solidFill>
            </a:endParaRPr>
          </a:p>
          <a:p>
            <a:pPr>
              <a:lnSpc>
                <a:spcPct val="130000"/>
              </a:lnSpc>
              <a:buFontTx/>
              <a:buBlip>
                <a:blip r:embed="rId4"/>
              </a:buBlip>
              <a:defRPr/>
            </a:pPr>
            <a:endParaRPr lang="he-IL" dirty="0">
              <a:solidFill>
                <a:schemeClr val="tx1"/>
              </a:solidFill>
            </a:endParaRPr>
          </a:p>
          <a:p>
            <a:pPr>
              <a:lnSpc>
                <a:spcPct val="130000"/>
              </a:lnSpc>
              <a:buFontTx/>
              <a:buBlip>
                <a:blip r:embed="rId4"/>
              </a:buBlip>
              <a:defRPr/>
            </a:pPr>
            <a:endParaRPr lang="he-IL" dirty="0">
              <a:solidFill>
                <a:schemeClr val="tx1"/>
              </a:solidFill>
            </a:endParaRPr>
          </a:p>
        </p:txBody>
      </p:sp>
      <p:sp>
        <p:nvSpPr>
          <p:cNvPr id="153606" name="Rectangle 18"/>
          <p:cNvSpPr>
            <a:spLocks noChangeArrowheads="1"/>
          </p:cNvSpPr>
          <p:nvPr/>
        </p:nvSpPr>
        <p:spPr bwMode="auto">
          <a:xfrm>
            <a:off x="7418388" y="1773238"/>
            <a:ext cx="1439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rPr>
              <a:t>נושאי השיעור</a:t>
            </a:r>
          </a:p>
        </p:txBody>
      </p:sp>
      <p:sp>
        <p:nvSpPr>
          <p:cNvPr id="153607" name="כותרת 6"/>
          <p:cNvSpPr txBox="1">
            <a:spLocks/>
          </p:cNvSpPr>
          <p:nvPr/>
        </p:nvSpPr>
        <p:spPr bwMode="auto">
          <a:xfrm>
            <a:off x="366713" y="1131888"/>
            <a:ext cx="85725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sz="3600" b="1" dirty="0">
                <a:solidFill>
                  <a:srgbClr val="FF6600"/>
                </a:solidFill>
              </a:rPr>
              <a:t>הנדסה גנטית </a:t>
            </a:r>
            <a:r>
              <a:rPr lang="he-IL" sz="3600" b="1" dirty="0" smtClean="0">
                <a:solidFill>
                  <a:srgbClr val="FF6600"/>
                </a:solidFill>
              </a:rPr>
              <a:t>ויישומיה</a:t>
            </a:r>
            <a:endParaRPr lang="he-IL" sz="3600" b="1" dirty="0">
              <a:solidFill>
                <a:srgbClr val="FF6600"/>
              </a:solidFill>
            </a:endParaRPr>
          </a:p>
        </p:txBody>
      </p:sp>
      <p:sp>
        <p:nvSpPr>
          <p:cNvPr id="153608" name="Rectangle 18"/>
          <p:cNvSpPr>
            <a:spLocks noChangeArrowheads="1"/>
          </p:cNvSpPr>
          <p:nvPr/>
        </p:nvSpPr>
        <p:spPr bwMode="auto">
          <a:xfrm>
            <a:off x="6227763" y="5949280"/>
            <a:ext cx="2587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dirty="0">
                <a:solidFill>
                  <a:srgbClr val="1D4C72"/>
                </a:solidFill>
              </a:rPr>
              <a:t>מצגת המשך:</a:t>
            </a:r>
          </a:p>
          <a:p>
            <a:r>
              <a:rPr lang="he-IL" dirty="0"/>
              <a:t>יישומי הידע על גנום האדם</a:t>
            </a:r>
          </a:p>
        </p:txBody>
      </p:sp>
      <p:grpSp>
        <p:nvGrpSpPr>
          <p:cNvPr id="153609" name="קבוצה 1"/>
          <p:cNvGrpSpPr>
            <a:grpSpLocks/>
          </p:cNvGrpSpPr>
          <p:nvPr/>
        </p:nvGrpSpPr>
        <p:grpSpPr bwMode="auto">
          <a:xfrm>
            <a:off x="211138" y="2128838"/>
            <a:ext cx="4505325" cy="3532187"/>
            <a:chOff x="67350" y="1978025"/>
            <a:chExt cx="4504650" cy="3531786"/>
          </a:xfrm>
        </p:grpSpPr>
        <p:pic>
          <p:nvPicPr>
            <p:cNvPr id="1536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3754438"/>
              <a:ext cx="885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1"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9550" y="2501900"/>
              <a:ext cx="153035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12"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388" y="2501900"/>
              <a:ext cx="1573212"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3" name="מלבן 1"/>
            <p:cNvSpPr>
              <a:spLocks noChangeArrowheads="1"/>
            </p:cNvSpPr>
            <p:nvPr/>
          </p:nvSpPr>
          <p:spPr bwMode="auto">
            <a:xfrm>
              <a:off x="578643" y="1978025"/>
              <a:ext cx="3233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 העברת גן המקודד לאנזים שפעילותו </a:t>
              </a:r>
            </a:p>
            <a:p>
              <a:r>
                <a:rPr lang="he-IL" sz="1400" b="1" dirty="0">
                  <a:solidFill>
                    <a:srgbClr val="000000"/>
                  </a:solidFill>
                </a:rPr>
                <a:t>גורמת לפליטת אור מגחלילית לצמח טבק</a:t>
              </a:r>
              <a:endParaRPr lang="he-IL" sz="1400" b="1" dirty="0"/>
            </a:p>
          </p:txBody>
        </p:sp>
        <p:sp>
          <p:nvSpPr>
            <p:cNvPr id="13" name="חץ למטה 12"/>
            <p:cNvSpPr/>
            <p:nvPr/>
          </p:nvSpPr>
          <p:spPr bwMode="auto">
            <a:xfrm rot="16200000">
              <a:off x="1791104" y="3309808"/>
              <a:ext cx="695246" cy="1222192"/>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3615" name="מלבן 1"/>
            <p:cNvSpPr>
              <a:spLocks noChangeArrowheads="1"/>
            </p:cNvSpPr>
            <p:nvPr/>
          </p:nvSpPr>
          <p:spPr bwMode="auto">
            <a:xfrm>
              <a:off x="2349500" y="5125090"/>
              <a:ext cx="22225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800" dirty="0">
                  <a:solidFill>
                    <a:srgbClr val="000000"/>
                  </a:solidFill>
                  <a:hlinkClick r:id="rId8"/>
                </a:rPr>
                <a:t>Keith Wood (of DeLuca lab) for Science Magazine at wikimedia</a:t>
              </a:r>
              <a:r>
                <a:rPr lang="en-US" sz="1100" dirty="0">
                  <a:solidFill>
                    <a:srgbClr val="000000"/>
                  </a:solidFill>
                  <a:hlinkClick r:id="rId8"/>
                </a:rPr>
                <a:t> </a:t>
              </a:r>
              <a:endParaRPr lang="he-IL" sz="1100" dirty="0">
                <a:solidFill>
                  <a:srgbClr val="000000"/>
                </a:solidFill>
              </a:endParaRPr>
            </a:p>
          </p:txBody>
        </p:sp>
        <p:sp>
          <p:nvSpPr>
            <p:cNvPr id="153616" name="מלבן 17"/>
            <p:cNvSpPr>
              <a:spLocks noChangeArrowheads="1"/>
            </p:cNvSpPr>
            <p:nvPr/>
          </p:nvSpPr>
          <p:spPr bwMode="auto">
            <a:xfrm>
              <a:off x="67350" y="5129213"/>
              <a:ext cx="17972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800" dirty="0">
                  <a:latin typeface="Calibri" pitchFamily="34" charset="0"/>
                  <a:cs typeface="Calibri" pitchFamily="34" charset="0"/>
                </a:rPr>
                <a:t>Wofl at </a:t>
              </a:r>
              <a:r>
                <a:rPr lang="en-US" sz="800" u="sng" dirty="0">
                  <a:solidFill>
                    <a:srgbClr val="0000FF"/>
                  </a:solidFill>
                  <a:latin typeface="Calibri" pitchFamily="34" charset="0"/>
                  <a:cs typeface="Calibri" pitchFamily="34" charset="0"/>
                  <a:hlinkClick r:id="rId9"/>
                </a:rPr>
                <a:t>he.wikipedia</a:t>
              </a:r>
              <a:r>
                <a:rPr lang="en-US" sz="800" dirty="0">
                  <a:latin typeface="Calibri" pitchFamily="34" charset="0"/>
                  <a:cs typeface="Calibri" pitchFamily="34" charset="0"/>
                </a:rPr>
                <a:t> </a:t>
              </a:r>
              <a:r>
                <a:rPr lang="en-US" sz="800" b="1" dirty="0">
                  <a:cs typeface="Calibri" pitchFamily="34" charset="0"/>
                </a:rPr>
                <a:t>(</a:t>
              </a:r>
              <a:r>
                <a:rPr lang="en-US" sz="800" u="sng" dirty="0">
                  <a:solidFill>
                    <a:srgbClr val="0000FF"/>
                  </a:solidFill>
                  <a:cs typeface="Calibri" pitchFamily="34" charset="0"/>
                  <a:hlinkClick r:id="rId10"/>
                </a:rPr>
                <a:t>CC BY-SA 2.0</a:t>
              </a:r>
              <a:r>
                <a:rPr lang="en-US" sz="800" b="1" dirty="0">
                  <a:cs typeface="Calibri" pitchFamily="34" charset="0"/>
                </a:rPr>
                <a:t>)</a:t>
              </a:r>
              <a:endParaRPr lang="he-IL" sz="800" dirty="0"/>
            </a:p>
          </p:txBody>
        </p:sp>
      </p:grpSp>
      <p:sp>
        <p:nvSpPr>
          <p:cNvPr id="18" name="Rectangle 3"/>
          <p:cNvSpPr/>
          <p:nvPr/>
        </p:nvSpPr>
        <p:spPr>
          <a:xfrm>
            <a:off x="461143" y="1150715"/>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7629B742-021A-41B2-8106-12C62BA00192}" type="slidenum">
              <a:rPr lang="he-IL" sz="1200">
                <a:solidFill>
                  <a:srgbClr val="A6A6A6"/>
                </a:solidFill>
              </a:rPr>
              <a:pPr algn="l" eaLnBrk="1" hangingPunct="1"/>
              <a:t>10</a:t>
            </a:fld>
            <a:endParaRPr lang="he-IL" sz="1200" dirty="0">
              <a:solidFill>
                <a:srgbClr val="A6A6A6"/>
              </a:solidFill>
            </a:endParaRPr>
          </a:p>
        </p:txBody>
      </p:sp>
      <p:sp>
        <p:nvSpPr>
          <p:cNvPr id="173060" name="כותרת 6"/>
          <p:cNvSpPr>
            <a:spLocks noGrp="1"/>
          </p:cNvSpPr>
          <p:nvPr>
            <p:ph type="title" idx="4294967295"/>
          </p:nvPr>
        </p:nvSpPr>
        <p:spPr bwMode="auto">
          <a:xfrm>
            <a:off x="357188" y="44624"/>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שאלה 3: העלאת רעיונות להשבחת צמחי מאכל וחיות משק</a:t>
            </a:r>
          </a:p>
        </p:txBody>
      </p:sp>
      <p:sp>
        <p:nvSpPr>
          <p:cNvPr id="6" name="TextBox 5"/>
          <p:cNvSpPr txBox="1"/>
          <p:nvPr/>
        </p:nvSpPr>
        <p:spPr>
          <a:xfrm>
            <a:off x="231775" y="548680"/>
            <a:ext cx="8377238"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3: </a:t>
            </a:r>
          </a:p>
          <a:p>
            <a:pPr fontAlgn="auto">
              <a:spcBef>
                <a:spcPts val="0"/>
              </a:spcBef>
              <a:spcAft>
                <a:spcPts val="0"/>
              </a:spcAft>
              <a:defRPr/>
            </a:pPr>
            <a:r>
              <a:rPr lang="he-IL" dirty="0">
                <a:solidFill>
                  <a:srgbClr val="1D4C72"/>
                </a:solidFill>
                <a:latin typeface="Arial"/>
                <a:cs typeface="Arial"/>
              </a:rPr>
              <a:t>חשבו והעלו </a:t>
            </a:r>
            <a:r>
              <a:rPr lang="he-IL" dirty="0">
                <a:solidFill>
                  <a:schemeClr val="tx2"/>
                </a:solidFill>
                <a:latin typeface="Arial"/>
                <a:cs typeface="Arial"/>
              </a:rPr>
              <a:t>רעיונות:</a:t>
            </a:r>
            <a:endParaRPr lang="he-IL" i="1" dirty="0">
              <a:solidFill>
                <a:schemeClr val="tx2"/>
              </a:solidFill>
              <a:latin typeface="Arial"/>
              <a:cs typeface="Arial"/>
            </a:endParaRPr>
          </a:p>
          <a:p>
            <a:pPr>
              <a:defRPr/>
            </a:pPr>
            <a:r>
              <a:rPr lang="he-IL" dirty="0">
                <a:solidFill>
                  <a:schemeClr val="tx2"/>
                </a:solidFill>
                <a:latin typeface="Arial"/>
                <a:cs typeface="Arial"/>
              </a:rPr>
              <a:t>מה </a:t>
            </a:r>
            <a:r>
              <a:rPr lang="he-IL" dirty="0" smtClean="0">
                <a:solidFill>
                  <a:schemeClr val="tx2"/>
                </a:solidFill>
                <a:latin typeface="Arial"/>
                <a:cs typeface="Arial"/>
              </a:rPr>
              <a:t>אפשר לשנות </a:t>
            </a:r>
            <a:r>
              <a:rPr lang="he-IL" dirty="0">
                <a:solidFill>
                  <a:schemeClr val="tx2"/>
                </a:solidFill>
                <a:latin typeface="Arial"/>
                <a:cs typeface="Arial"/>
              </a:rPr>
              <a:t>ולשפר בצמחי מאכל </a:t>
            </a:r>
            <a:r>
              <a:rPr lang="he-IL" dirty="0" smtClean="0">
                <a:solidFill>
                  <a:schemeClr val="tx2"/>
                </a:solidFill>
                <a:latin typeface="Arial"/>
                <a:cs typeface="Arial"/>
              </a:rPr>
              <a:t>ובחיות </a:t>
            </a:r>
            <a:r>
              <a:rPr lang="he-IL" dirty="0">
                <a:solidFill>
                  <a:schemeClr val="tx2"/>
                </a:solidFill>
                <a:latin typeface="Arial"/>
                <a:cs typeface="Arial"/>
              </a:rPr>
              <a:t>משק בעזרת </a:t>
            </a:r>
            <a:r>
              <a:rPr lang="he-IL" dirty="0">
                <a:solidFill>
                  <a:srgbClr val="1D4C72"/>
                </a:solidFill>
                <a:latin typeface="Arial"/>
                <a:cs typeface="Arial"/>
              </a:rPr>
              <a:t>הנדסה </a:t>
            </a:r>
            <a:r>
              <a:rPr lang="he-IL" dirty="0" smtClean="0">
                <a:solidFill>
                  <a:srgbClr val="1D4C72"/>
                </a:solidFill>
                <a:latin typeface="Arial"/>
                <a:cs typeface="Arial"/>
              </a:rPr>
              <a:t>גנטית? </a:t>
            </a:r>
            <a:r>
              <a:rPr lang="he-IL" dirty="0">
                <a:solidFill>
                  <a:srgbClr val="1D4C72"/>
                </a:solidFill>
                <a:latin typeface="Arial"/>
                <a:cs typeface="Arial"/>
              </a:rPr>
              <a:t>תנו דוגמאות.</a:t>
            </a:r>
            <a:endParaRPr lang="en-US" dirty="0">
              <a:solidFill>
                <a:srgbClr val="1D4C72"/>
              </a:solidFill>
            </a:endParaRP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9"/>
          <p:cNvSpPr>
            <a:spLocks noGrp="1"/>
          </p:cNvSpPr>
          <p:nvPr>
            <p:ph type="title"/>
          </p:nvPr>
        </p:nvSpPr>
        <p:spPr>
          <a:xfrm>
            <a:off x="285750" y="44624"/>
            <a:ext cx="8229600" cy="439737"/>
          </a:xfrm>
        </p:spPr>
        <p:txBody>
          <a:bodyPr/>
          <a:lstStyle/>
          <a:p>
            <a:pPr fontAlgn="auto">
              <a:defRPr/>
            </a:pPr>
            <a:r>
              <a:rPr lang="he-IL" sz="1800" b="1" dirty="0" smtClean="0">
                <a:solidFill>
                  <a:srgbClr val="FF6600"/>
                </a:solidFill>
                <a:ea typeface="+mn-ea"/>
              </a:rPr>
              <a:t>תשובה</a:t>
            </a:r>
            <a:endParaRPr lang="he-IL" dirty="0"/>
          </a:p>
        </p:txBody>
      </p:sp>
      <p:sp>
        <p:nvSpPr>
          <p:cNvPr id="7" name="Rectangle 12"/>
          <p:cNvSpPr/>
          <p:nvPr/>
        </p:nvSpPr>
        <p:spPr>
          <a:xfrm>
            <a:off x="352425" y="2205038"/>
            <a:ext cx="8358188" cy="403227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just" fontAlgn="auto">
              <a:spcBef>
                <a:spcPts val="0"/>
              </a:spcBef>
              <a:spcAft>
                <a:spcPts val="0"/>
              </a:spcAft>
              <a:defRPr/>
            </a:pPr>
            <a:r>
              <a:rPr lang="he-IL" b="1" dirty="0">
                <a:solidFill>
                  <a:prstClr val="black"/>
                </a:solidFill>
              </a:rPr>
              <a:t>תשובה:</a:t>
            </a:r>
          </a:p>
          <a:p>
            <a:pPr algn="just" fontAlgn="auto">
              <a:spcBef>
                <a:spcPts val="0"/>
              </a:spcBef>
              <a:spcAft>
                <a:spcPts val="0"/>
              </a:spcAft>
              <a:buFontTx/>
              <a:buBlip>
                <a:blip r:embed="rId2"/>
              </a:buBlip>
              <a:defRPr/>
            </a:pPr>
            <a:r>
              <a:rPr lang="he-IL" dirty="0">
                <a:solidFill>
                  <a:prstClr val="black"/>
                </a:solidFill>
              </a:rPr>
              <a:t> זירוז קצב הגידול של </a:t>
            </a:r>
            <a:r>
              <a:rPr lang="he-IL" dirty="0">
                <a:solidFill>
                  <a:schemeClr val="tx1"/>
                </a:solidFill>
              </a:rPr>
              <a:t>צמחים ובעלי חיים (כך </a:t>
            </a:r>
            <a:r>
              <a:rPr lang="he-IL" dirty="0" smtClean="0">
                <a:solidFill>
                  <a:schemeClr val="tx1"/>
                </a:solidFill>
              </a:rPr>
              <a:t>יהיה אפשר לגדל </a:t>
            </a:r>
            <a:r>
              <a:rPr lang="he-IL" dirty="0">
                <a:solidFill>
                  <a:schemeClr val="tx1"/>
                </a:solidFill>
              </a:rPr>
              <a:t>מזון רב יותר באותו </a:t>
            </a:r>
            <a:r>
              <a:rPr lang="he-IL" dirty="0" smtClean="0">
                <a:solidFill>
                  <a:schemeClr val="tx1"/>
                </a:solidFill>
              </a:rPr>
              <a:t>פרק זמן</a:t>
            </a:r>
            <a:r>
              <a:rPr lang="he-IL" dirty="0">
                <a:solidFill>
                  <a:schemeClr val="tx1"/>
                </a:solidFill>
              </a:rPr>
              <a:t>).</a:t>
            </a:r>
          </a:p>
          <a:p>
            <a:pPr algn="just" fontAlgn="auto">
              <a:spcBef>
                <a:spcPts val="0"/>
              </a:spcBef>
              <a:spcAft>
                <a:spcPts val="0"/>
              </a:spcAft>
              <a:buFontTx/>
              <a:buBlip>
                <a:blip r:embed="rId2"/>
              </a:buBlip>
              <a:defRPr/>
            </a:pPr>
            <a:endParaRPr lang="he-IL" dirty="0">
              <a:solidFill>
                <a:schemeClr val="tx1"/>
              </a:solidFill>
            </a:endParaRPr>
          </a:p>
          <a:p>
            <a:pPr algn="just" fontAlgn="auto">
              <a:spcBef>
                <a:spcPts val="0"/>
              </a:spcBef>
              <a:spcAft>
                <a:spcPts val="0"/>
              </a:spcAft>
              <a:buFontTx/>
              <a:buBlip>
                <a:blip r:embed="rId2"/>
              </a:buBlip>
              <a:defRPr/>
            </a:pPr>
            <a:r>
              <a:rPr lang="he-IL" dirty="0">
                <a:solidFill>
                  <a:schemeClr val="tx1"/>
                </a:solidFill>
              </a:rPr>
              <a:t> שיפור הערך התזונתי של התוצרת החקלאית (פחות שומן בחלב, יותר חלבון בביצים, </a:t>
            </a:r>
          </a:p>
          <a:p>
            <a:pPr algn="just" fontAlgn="auto">
              <a:spcBef>
                <a:spcPts val="0"/>
              </a:spcBef>
              <a:spcAft>
                <a:spcPts val="0"/>
              </a:spcAft>
              <a:defRPr/>
            </a:pPr>
            <a:r>
              <a:rPr lang="he-IL" dirty="0">
                <a:solidFill>
                  <a:schemeClr val="tx1"/>
                </a:solidFill>
              </a:rPr>
              <a:t>   יותר ויטמינים בירקות).</a:t>
            </a:r>
          </a:p>
          <a:p>
            <a:pPr algn="just" fontAlgn="auto">
              <a:spcBef>
                <a:spcPts val="0"/>
              </a:spcBef>
              <a:spcAft>
                <a:spcPts val="0"/>
              </a:spcAft>
              <a:defRPr/>
            </a:pPr>
            <a:endParaRPr lang="he-IL" dirty="0">
              <a:solidFill>
                <a:schemeClr val="tx1"/>
              </a:solidFill>
            </a:endParaRPr>
          </a:p>
          <a:p>
            <a:pPr algn="just" fontAlgn="auto">
              <a:spcBef>
                <a:spcPts val="0"/>
              </a:spcBef>
              <a:spcAft>
                <a:spcPts val="0"/>
              </a:spcAft>
              <a:buFontTx/>
              <a:buBlip>
                <a:blip r:embed="rId2"/>
              </a:buBlip>
              <a:defRPr/>
            </a:pPr>
            <a:r>
              <a:rPr lang="he-IL" dirty="0">
                <a:solidFill>
                  <a:schemeClr val="tx1"/>
                </a:solidFill>
              </a:rPr>
              <a:t> שיפור הטעם של התוצרת החקלאית (</a:t>
            </a:r>
            <a:r>
              <a:rPr lang="he-IL" dirty="0" smtClean="0">
                <a:solidFill>
                  <a:schemeClr val="tx1"/>
                </a:solidFill>
              </a:rPr>
              <a:t>פֵּרות </a:t>
            </a:r>
            <a:r>
              <a:rPr lang="he-IL" dirty="0">
                <a:solidFill>
                  <a:schemeClr val="tx1"/>
                </a:solidFill>
              </a:rPr>
              <a:t>מתוקים יותר, ירקות עסיסיים יותר).</a:t>
            </a:r>
          </a:p>
          <a:p>
            <a:pPr algn="just" fontAlgn="auto">
              <a:spcBef>
                <a:spcPts val="0"/>
              </a:spcBef>
              <a:spcAft>
                <a:spcPts val="0"/>
              </a:spcAft>
              <a:buFontTx/>
              <a:buBlip>
                <a:blip r:embed="rId2"/>
              </a:buBlip>
              <a:defRPr/>
            </a:pPr>
            <a:endParaRPr lang="he-IL" dirty="0">
              <a:solidFill>
                <a:schemeClr val="tx1"/>
              </a:solidFill>
            </a:endParaRPr>
          </a:p>
          <a:p>
            <a:pPr algn="just" fontAlgn="auto">
              <a:spcBef>
                <a:spcPts val="0"/>
              </a:spcBef>
              <a:spcAft>
                <a:spcPts val="0"/>
              </a:spcAft>
              <a:buFontTx/>
              <a:buBlip>
                <a:blip r:embed="rId2"/>
              </a:buBlip>
              <a:defRPr/>
            </a:pPr>
            <a:r>
              <a:rPr lang="he-IL" dirty="0">
                <a:solidFill>
                  <a:schemeClr val="tx1"/>
                </a:solidFill>
              </a:rPr>
              <a:t> הארכת חיי המדף של </a:t>
            </a:r>
            <a:r>
              <a:rPr lang="he-IL" dirty="0" smtClean="0">
                <a:solidFill>
                  <a:schemeClr val="tx1"/>
                </a:solidFill>
              </a:rPr>
              <a:t>פֵּרות </a:t>
            </a:r>
            <a:r>
              <a:rPr lang="he-IL" dirty="0">
                <a:solidFill>
                  <a:schemeClr val="tx1"/>
                </a:solidFill>
              </a:rPr>
              <a:t>וירקות.</a:t>
            </a:r>
          </a:p>
          <a:p>
            <a:pPr algn="just" fontAlgn="auto">
              <a:spcBef>
                <a:spcPts val="0"/>
              </a:spcBef>
              <a:spcAft>
                <a:spcPts val="0"/>
              </a:spcAft>
              <a:buFontTx/>
              <a:buBlip>
                <a:blip r:embed="rId2"/>
              </a:buBlip>
              <a:defRPr/>
            </a:pPr>
            <a:endParaRPr lang="he-IL" dirty="0">
              <a:solidFill>
                <a:schemeClr val="tx1"/>
              </a:solidFill>
            </a:endParaRPr>
          </a:p>
          <a:p>
            <a:pPr algn="just" fontAlgn="auto">
              <a:spcBef>
                <a:spcPts val="0"/>
              </a:spcBef>
              <a:spcAft>
                <a:spcPts val="0"/>
              </a:spcAft>
              <a:buFontTx/>
              <a:buBlip>
                <a:blip r:embed="rId2"/>
              </a:buBlip>
              <a:defRPr/>
            </a:pPr>
            <a:r>
              <a:rPr lang="he-IL" dirty="0">
                <a:solidFill>
                  <a:schemeClr val="tx1"/>
                </a:solidFill>
              </a:rPr>
              <a:t> הקניית עמידות בפני מזיקים לצמחים (כך אפשר להימנע מריסוס בחומרי הדברה רעילים).</a:t>
            </a:r>
          </a:p>
          <a:p>
            <a:pPr algn="just" fontAlgn="auto">
              <a:spcBef>
                <a:spcPts val="0"/>
              </a:spcBef>
              <a:spcAft>
                <a:spcPts val="0"/>
              </a:spcAft>
              <a:defRPr/>
            </a:pPr>
            <a:endParaRPr lang="he-IL" dirty="0">
              <a:solidFill>
                <a:schemeClr val="tx1"/>
              </a:solidFill>
            </a:endParaRPr>
          </a:p>
          <a:p>
            <a:pPr algn="just" fontAlgn="auto">
              <a:spcBef>
                <a:spcPts val="0"/>
              </a:spcBef>
              <a:spcAft>
                <a:spcPts val="0"/>
              </a:spcAft>
              <a:buFontTx/>
              <a:buBlip>
                <a:blip r:embed="rId2"/>
              </a:buBlip>
              <a:defRPr/>
            </a:pPr>
            <a:r>
              <a:rPr lang="he-IL" dirty="0">
                <a:solidFill>
                  <a:schemeClr val="tx1"/>
                </a:solidFill>
              </a:rPr>
              <a:t> טיפוח צמחים שעמידים גם בתנאי סביבה קשים </a:t>
            </a:r>
            <a:r>
              <a:rPr lang="he-IL" dirty="0" smtClean="0">
                <a:solidFill>
                  <a:schemeClr val="tx1"/>
                </a:solidFill>
              </a:rPr>
              <a:t>כגון יובש או </a:t>
            </a:r>
            <a:r>
              <a:rPr lang="he-IL" dirty="0">
                <a:solidFill>
                  <a:schemeClr val="tx1"/>
                </a:solidFill>
              </a:rPr>
              <a:t>טמפרטורות קיצוניות.</a:t>
            </a:r>
          </a:p>
          <a:p>
            <a:pPr fontAlgn="auto">
              <a:spcBef>
                <a:spcPts val="0"/>
              </a:spcBef>
              <a:spcAft>
                <a:spcPts val="0"/>
              </a:spcAft>
              <a:defRPr/>
            </a:pPr>
            <a:r>
              <a:rPr lang="he-IL" dirty="0">
                <a:solidFill>
                  <a:schemeClr val="tx1"/>
                </a:solidFill>
              </a:rPr>
              <a:t> </a:t>
            </a:r>
          </a:p>
        </p:txBody>
      </p:sp>
      <p:sp>
        <p:nvSpPr>
          <p:cNvPr id="16" name="TextBox 15"/>
          <p:cNvSpPr txBox="1"/>
          <p:nvPr/>
        </p:nvSpPr>
        <p:spPr>
          <a:xfrm>
            <a:off x="231775" y="548680"/>
            <a:ext cx="8377238" cy="92333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rPr>
              <a:t>שאלה 3: </a:t>
            </a:r>
          </a:p>
          <a:p>
            <a:pPr fontAlgn="auto">
              <a:spcBef>
                <a:spcPts val="0"/>
              </a:spcBef>
              <a:spcAft>
                <a:spcPts val="0"/>
              </a:spcAft>
              <a:defRPr/>
            </a:pPr>
            <a:r>
              <a:rPr lang="he-IL" dirty="0">
                <a:solidFill>
                  <a:srgbClr val="1D4C72"/>
                </a:solidFill>
                <a:latin typeface="Arial"/>
                <a:cs typeface="Arial"/>
              </a:rPr>
              <a:t>חשבו והעלו רעיונות:</a:t>
            </a:r>
            <a:endParaRPr lang="he-IL" i="1" dirty="0">
              <a:solidFill>
                <a:srgbClr val="1D4C72"/>
              </a:solidFill>
              <a:latin typeface="Arial"/>
              <a:cs typeface="Arial"/>
            </a:endParaRPr>
          </a:p>
          <a:p>
            <a:pPr>
              <a:defRPr/>
            </a:pPr>
            <a:r>
              <a:rPr lang="he-IL" dirty="0">
                <a:solidFill>
                  <a:srgbClr val="1D4C72"/>
                </a:solidFill>
                <a:latin typeface="Arial"/>
                <a:cs typeface="Arial"/>
              </a:rPr>
              <a:t>מה אפשר לשנות ולשפר </a:t>
            </a:r>
            <a:r>
              <a:rPr lang="he-IL" dirty="0">
                <a:solidFill>
                  <a:schemeClr val="tx2"/>
                </a:solidFill>
                <a:latin typeface="Arial"/>
                <a:cs typeface="Arial"/>
              </a:rPr>
              <a:t>בצמחי מאכל </a:t>
            </a:r>
            <a:r>
              <a:rPr lang="he-IL" dirty="0" smtClean="0">
                <a:solidFill>
                  <a:schemeClr val="tx2"/>
                </a:solidFill>
                <a:latin typeface="Arial"/>
                <a:cs typeface="Arial"/>
              </a:rPr>
              <a:t>ובחיות </a:t>
            </a:r>
            <a:r>
              <a:rPr lang="he-IL" dirty="0">
                <a:solidFill>
                  <a:schemeClr val="tx2"/>
                </a:solidFill>
                <a:latin typeface="Arial"/>
                <a:cs typeface="Arial"/>
              </a:rPr>
              <a:t>משק </a:t>
            </a:r>
            <a:r>
              <a:rPr lang="he-IL" dirty="0">
                <a:solidFill>
                  <a:srgbClr val="1D4C72"/>
                </a:solidFill>
                <a:latin typeface="Arial"/>
                <a:cs typeface="Arial"/>
              </a:rPr>
              <a:t>בעזרת הנדסה </a:t>
            </a:r>
            <a:r>
              <a:rPr lang="he-IL" dirty="0" smtClean="0">
                <a:solidFill>
                  <a:srgbClr val="1D4C72"/>
                </a:solidFill>
                <a:latin typeface="Arial"/>
                <a:cs typeface="Arial"/>
              </a:rPr>
              <a:t>גנטית? </a:t>
            </a:r>
            <a:r>
              <a:rPr lang="he-IL" dirty="0">
                <a:solidFill>
                  <a:srgbClr val="1D4C72"/>
                </a:solidFill>
                <a:latin typeface="Arial"/>
                <a:cs typeface="Arial"/>
              </a:rPr>
              <a:t>תנו דוגמאות.</a:t>
            </a:r>
            <a:endParaRPr lang="en-US" dirty="0">
              <a:solidFill>
                <a:srgbClr val="1D4C72"/>
              </a:solidFill>
            </a:endParaRPr>
          </a:p>
        </p:txBody>
      </p:sp>
      <p:sp>
        <p:nvSpPr>
          <p:cNvPr id="8" name="Slide Number Placeholder 6"/>
          <p:cNvSpPr>
            <a:spLocks noGrp="1"/>
          </p:cNvSpPr>
          <p:nvPr>
            <p:ph type="sldNum" sz="quarter" idx="12"/>
          </p:nvPr>
        </p:nvSpPr>
        <p:spPr bwMode="auto">
          <a:xfrm>
            <a:off x="188913" y="6526213"/>
            <a:ext cx="371475" cy="365125"/>
          </a:xfrm>
          <a:ln>
            <a:miter lim="800000"/>
            <a:headEnd/>
            <a:tailEnd/>
          </a:ln>
        </p:spPr>
        <p:txBody>
          <a:bodyPr vert="horz" wrap="square" lIns="91440" tIns="45720" rIns="91440" bIns="45720" numCol="1" rtlCol="1" anchor="t" anchorCtr="0" compatLnSpc="1">
            <a:prstTxWarp prst="textNoShape">
              <a:avLst/>
            </a:prstTxWarp>
          </a:bodyPr>
          <a:lstStyle/>
          <a:p>
            <a:pPr algn="r">
              <a:defRPr/>
            </a:pPr>
            <a:fld id="{B949753D-4537-4342-B1C4-E35E0BE68A16}" type="slidenum">
              <a:rPr lang="he-IL" sz="1200" smtClean="0">
                <a:solidFill>
                  <a:srgbClr val="A6A6A6"/>
                </a:solidFill>
              </a:rPr>
              <a:pPr algn="r">
                <a:defRPr/>
              </a:pPr>
              <a:t>11</a:t>
            </a:fld>
            <a:endParaRPr lang="he-IL" sz="1200" dirty="0" smtClean="0">
              <a:solidFill>
                <a:srgbClr val="A6A6A6"/>
              </a:solidFill>
            </a:endParaRP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9CB72BF5-AF79-4866-A6B7-8350FCCBDE22}" type="slidenum">
              <a:rPr lang="he-IL" sz="1200">
                <a:solidFill>
                  <a:srgbClr val="A6A6A6"/>
                </a:solidFill>
              </a:rPr>
              <a:pPr algn="l" eaLnBrk="1" hangingPunct="1"/>
              <a:t>12</a:t>
            </a:fld>
            <a:endParaRPr lang="he-IL" sz="1200" dirty="0">
              <a:solidFill>
                <a:srgbClr val="A6A6A6"/>
              </a:solidFill>
            </a:endParaRPr>
          </a:p>
        </p:txBody>
      </p:sp>
      <p:sp>
        <p:nvSpPr>
          <p:cNvPr id="175108"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שאלה 4: ההנדסה הגנטית שוברת את מחסום המינים</a:t>
            </a:r>
            <a:endParaRPr lang="he-IL" sz="1800" dirty="0" smtClean="0">
              <a:solidFill>
                <a:srgbClr val="FF6600"/>
              </a:solidFill>
            </a:endParaRPr>
          </a:p>
        </p:txBody>
      </p:sp>
      <p:sp>
        <p:nvSpPr>
          <p:cNvPr id="17" name="TextBox 16"/>
          <p:cNvSpPr txBox="1"/>
          <p:nvPr/>
        </p:nvSpPr>
        <p:spPr>
          <a:xfrm>
            <a:off x="406400" y="549275"/>
            <a:ext cx="8183563" cy="1754326"/>
          </a:xfrm>
          <a:prstGeom prst="rect">
            <a:avLst/>
          </a:prstGeom>
          <a:noFill/>
          <a:ln w="19050">
            <a:noFill/>
          </a:ln>
          <a:effectLst>
            <a:outerShdw sx="102000" sy="102000" algn="tl" rotWithShape="0">
              <a:schemeClr val="bg1">
                <a:lumMod val="65000"/>
                <a:alpha val="0"/>
              </a:schemeClr>
            </a:outerShdw>
          </a:effec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4: </a:t>
            </a:r>
          </a:p>
          <a:p>
            <a:pPr eaLnBrk="1" hangingPunct="1">
              <a:defRPr/>
            </a:pPr>
            <a:r>
              <a:rPr lang="he-IL" dirty="0" smtClean="0">
                <a:solidFill>
                  <a:schemeClr val="tx2"/>
                </a:solidFill>
              </a:rPr>
              <a:t>משחר ההיסטוריה השביחו בני האדם צמחים ובעלי חיים חקלאיים בעזרת הכלאות, בחירת </a:t>
            </a:r>
          </a:p>
          <a:p>
            <a:pPr eaLnBrk="1" hangingPunct="1">
              <a:defRPr/>
            </a:pPr>
            <a:r>
              <a:rPr lang="he-IL" dirty="0" smtClean="0">
                <a:solidFill>
                  <a:schemeClr val="tx2"/>
                </a:solidFill>
              </a:rPr>
              <a:t>הצאצאים המובחרים, הכלאה ביניהם וחוזר חלילה.</a:t>
            </a:r>
          </a:p>
          <a:p>
            <a:pPr eaLnBrk="1" hangingPunct="1">
              <a:defRPr/>
            </a:pPr>
            <a:r>
              <a:rPr lang="he-IL" dirty="0" smtClean="0">
                <a:solidFill>
                  <a:schemeClr val="tx2"/>
                </a:solidFill>
              </a:rPr>
              <a:t>א. ההנדסה הגנטית מגדילה את אפשרויות ההשבחה משום שהיא שוברת את </a:t>
            </a:r>
          </a:p>
          <a:p>
            <a:pPr eaLnBrk="1" hangingPunct="1">
              <a:defRPr/>
            </a:pPr>
            <a:r>
              <a:rPr lang="he-IL" dirty="0" smtClean="0">
                <a:solidFill>
                  <a:schemeClr val="tx2"/>
                </a:solidFill>
              </a:rPr>
              <a:t>מחסום המינים. הסבירו מדוע.</a:t>
            </a:r>
          </a:p>
          <a:p>
            <a:pPr eaLnBrk="1" hangingPunct="1">
              <a:defRPr/>
            </a:pPr>
            <a:r>
              <a:rPr lang="he-IL" dirty="0" smtClean="0">
                <a:solidFill>
                  <a:schemeClr val="tx2"/>
                </a:solidFill>
              </a:rPr>
              <a:t>ב. ציינו שני יתרונות של ההנדסה הגנטית על פני השבחה  בעזרת הכלאות.</a:t>
            </a:r>
          </a:p>
        </p:txBody>
      </p:sp>
      <p:grpSp>
        <p:nvGrpSpPr>
          <p:cNvPr id="175110" name="קבוצה 17"/>
          <p:cNvGrpSpPr>
            <a:grpSpLocks/>
          </p:cNvGrpSpPr>
          <p:nvPr/>
        </p:nvGrpSpPr>
        <p:grpSpPr bwMode="auto">
          <a:xfrm>
            <a:off x="2003425" y="2525713"/>
            <a:ext cx="5138738" cy="3783012"/>
            <a:chOff x="2020888" y="2579688"/>
            <a:chExt cx="5138737" cy="3783012"/>
          </a:xfrm>
        </p:grpSpPr>
        <p:grpSp>
          <p:nvGrpSpPr>
            <p:cNvPr id="175111" name="קבוצה 24"/>
            <p:cNvGrpSpPr>
              <a:grpSpLocks/>
            </p:cNvGrpSpPr>
            <p:nvPr/>
          </p:nvGrpSpPr>
          <p:grpSpPr bwMode="auto">
            <a:xfrm>
              <a:off x="2020888" y="2579688"/>
              <a:ext cx="5138737" cy="3783012"/>
              <a:chOff x="918542" y="2132855"/>
              <a:chExt cx="5137874" cy="3782985"/>
            </a:xfrm>
          </p:grpSpPr>
          <p:grpSp>
            <p:nvGrpSpPr>
              <p:cNvPr id="175121" name="קבוצה 21"/>
              <p:cNvGrpSpPr>
                <a:grpSpLocks/>
              </p:cNvGrpSpPr>
              <p:nvPr/>
            </p:nvGrpSpPr>
            <p:grpSpPr bwMode="auto">
              <a:xfrm>
                <a:off x="918542" y="2132855"/>
                <a:ext cx="5137874" cy="3436473"/>
                <a:chOff x="918542" y="2132855"/>
                <a:chExt cx="5137874" cy="3436473"/>
              </a:xfrm>
            </p:grpSpPr>
            <p:pic>
              <p:nvPicPr>
                <p:cNvPr id="175123" name="Picture 3" descr="\\hps\Public\Sheila\p198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073" y="4681090"/>
                  <a:ext cx="1298343" cy="80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24" name="Picture 4" descr="\\hps\Public\Sheila\p198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542" y="4520379"/>
                  <a:ext cx="1450228" cy="99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25" name="Picture 5" descr="\\hps\Public\Sheila\p198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332" y="2348880"/>
                  <a:ext cx="859174" cy="45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26" name="Picture 6" descr="\\hps\Public\Sheila\p198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2132855"/>
                  <a:ext cx="2124318" cy="89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27" name="Picture 7" descr="\\hps\Public\Sheila\p198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5260" y="2132857"/>
                  <a:ext cx="1651156" cy="96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28" name="Picture 2" descr="\\hps\Public\Sheila\p198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0144" y="4599998"/>
                  <a:ext cx="1180862" cy="9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5122" name="מלבן 23"/>
              <p:cNvSpPr>
                <a:spLocks noChangeArrowheads="1"/>
              </p:cNvSpPr>
              <p:nvPr/>
            </p:nvSpPr>
            <p:spPr bwMode="auto">
              <a:xfrm>
                <a:off x="951471" y="5577286"/>
                <a:ext cx="4573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1D4C72"/>
                    </a:solidFill>
                  </a:rPr>
                  <a:t>ההנדסה הגנטית מאפשרת את שבירת מחסום המינים</a:t>
                </a:r>
                <a:endParaRPr lang="he-IL" sz="1600" b="1" dirty="0"/>
              </a:p>
            </p:txBody>
          </p:sp>
        </p:grpSp>
        <p:grpSp>
          <p:nvGrpSpPr>
            <p:cNvPr id="175112" name="קבוצה 27"/>
            <p:cNvGrpSpPr>
              <a:grpSpLocks/>
            </p:cNvGrpSpPr>
            <p:nvPr/>
          </p:nvGrpSpPr>
          <p:grpSpPr bwMode="auto">
            <a:xfrm>
              <a:off x="6334125" y="3595688"/>
              <a:ext cx="614363" cy="1371600"/>
              <a:chOff x="6333897" y="3596381"/>
              <a:chExt cx="614367" cy="1370848"/>
            </a:xfrm>
          </p:grpSpPr>
          <p:pic>
            <p:nvPicPr>
              <p:cNvPr id="175119"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02539">
                <a:off x="6485011" y="3791644"/>
                <a:ext cx="342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חץ למטה 29"/>
              <p:cNvSpPr/>
              <p:nvPr/>
            </p:nvSpPr>
            <p:spPr>
              <a:xfrm>
                <a:off x="6333897" y="3596381"/>
                <a:ext cx="614366" cy="1370848"/>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75113" name="קבוצה 32"/>
            <p:cNvGrpSpPr>
              <a:grpSpLocks/>
            </p:cNvGrpSpPr>
            <p:nvPr/>
          </p:nvGrpSpPr>
          <p:grpSpPr bwMode="auto">
            <a:xfrm>
              <a:off x="4119460" y="3595688"/>
              <a:ext cx="614363" cy="1371600"/>
              <a:chOff x="6167106" y="3596381"/>
              <a:chExt cx="614367" cy="1370848"/>
            </a:xfrm>
          </p:grpSpPr>
          <p:pic>
            <p:nvPicPr>
              <p:cNvPr id="175117"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02539">
                <a:off x="6325791" y="3791644"/>
                <a:ext cx="342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חץ למטה 27"/>
              <p:cNvSpPr/>
              <p:nvPr/>
            </p:nvSpPr>
            <p:spPr>
              <a:xfrm>
                <a:off x="6167209" y="3596381"/>
                <a:ext cx="614367" cy="1370848"/>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75114" name="קבוצה 35"/>
            <p:cNvGrpSpPr>
              <a:grpSpLocks/>
            </p:cNvGrpSpPr>
            <p:nvPr/>
          </p:nvGrpSpPr>
          <p:grpSpPr bwMode="auto">
            <a:xfrm>
              <a:off x="2201863" y="3558160"/>
              <a:ext cx="614362" cy="1370013"/>
              <a:chOff x="6333897" y="3623958"/>
              <a:chExt cx="614367" cy="1370848"/>
            </a:xfrm>
          </p:grpSpPr>
          <p:pic>
            <p:nvPicPr>
              <p:cNvPr id="175115"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02539">
                <a:off x="6485011" y="3791644"/>
                <a:ext cx="342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חץ למטה 25"/>
              <p:cNvSpPr/>
              <p:nvPr/>
            </p:nvSpPr>
            <p:spPr>
              <a:xfrm>
                <a:off x="6333897" y="3623386"/>
                <a:ext cx="614368" cy="1370847"/>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sp>
        <p:nvSpPr>
          <p:cNvPr id="25"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8CFE55D-996B-4B0F-B6D5-F5409C83ACC5}" type="slidenum">
              <a:rPr lang="he-IL" sz="1200">
                <a:solidFill>
                  <a:srgbClr val="A6A6A6"/>
                </a:solidFill>
              </a:rPr>
              <a:pPr algn="l" eaLnBrk="1" hangingPunct="1"/>
              <a:t>13</a:t>
            </a:fld>
            <a:endParaRPr lang="he-IL" sz="1200" dirty="0">
              <a:solidFill>
                <a:srgbClr val="A6A6A6"/>
              </a:solidFill>
            </a:endParaRPr>
          </a:p>
        </p:txBody>
      </p:sp>
      <p:sp>
        <p:nvSpPr>
          <p:cNvPr id="176132"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שאלה</a:t>
            </a:r>
            <a:endParaRPr lang="he-IL" sz="1800" dirty="0" smtClean="0">
              <a:solidFill>
                <a:srgbClr val="FF6600"/>
              </a:solidFill>
            </a:endParaRPr>
          </a:p>
        </p:txBody>
      </p:sp>
      <p:sp>
        <p:nvSpPr>
          <p:cNvPr id="17" name="TextBox 16"/>
          <p:cNvSpPr txBox="1"/>
          <p:nvPr/>
        </p:nvSpPr>
        <p:spPr>
          <a:xfrm>
            <a:off x="406400" y="549275"/>
            <a:ext cx="8183563"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marL="342900" indent="-342900" eaLnBrk="0" hangingPunct="0">
              <a:defRPr>
                <a:solidFill>
                  <a:schemeClr val="tx1"/>
                </a:solidFill>
                <a:latin typeface="Arial" pitchFamily="34" charset="0"/>
                <a:cs typeface="Arial" pitchFamily="34" charset="0"/>
              </a:defRPr>
            </a:lvl1pPr>
            <a:lvl2pPr marL="800100" indent="-342900" eaLnBrk="0" hangingPunct="0">
              <a:defRPr>
                <a:solidFill>
                  <a:schemeClr val="tx1"/>
                </a:solidFill>
                <a:latin typeface="Arial" pitchFamily="34" charset="0"/>
                <a:cs typeface="Arial" pitchFamily="34" charset="0"/>
              </a:defRPr>
            </a:lvl2pPr>
            <a:lvl3pPr marL="1257300" indent="-342900" eaLnBrk="0" hangingPunct="0">
              <a:defRPr>
                <a:solidFill>
                  <a:schemeClr val="tx1"/>
                </a:solidFill>
                <a:latin typeface="Arial" pitchFamily="34" charset="0"/>
                <a:cs typeface="Arial" pitchFamily="34" charset="0"/>
              </a:defRPr>
            </a:lvl3pPr>
            <a:lvl4pPr marL="1714500" indent="-342900" eaLnBrk="0" hangingPunct="0">
              <a:defRPr>
                <a:solidFill>
                  <a:schemeClr val="tx1"/>
                </a:solidFill>
                <a:latin typeface="Arial" pitchFamily="34" charset="0"/>
                <a:cs typeface="Arial" pitchFamily="34" charset="0"/>
              </a:defRPr>
            </a:lvl4pPr>
            <a:lvl5pPr marL="2171700" indent="-342900" eaLnBrk="0" hangingPunct="0">
              <a:defRPr>
                <a:solidFill>
                  <a:schemeClr val="tx1"/>
                </a:solidFill>
                <a:latin typeface="Arial" pitchFamily="34" charset="0"/>
                <a:cs typeface="Arial" pitchFamily="34" charset="0"/>
              </a:defRPr>
            </a:lvl5pPr>
            <a:lvl6pPr marL="2628900" indent="-34290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4:</a:t>
            </a:r>
            <a:endParaRPr lang="he-IL" dirty="0" smtClean="0">
              <a:solidFill>
                <a:srgbClr val="1D4C72"/>
              </a:solidFill>
            </a:endParaRPr>
          </a:p>
        </p:txBody>
      </p:sp>
      <p:sp>
        <p:nvSpPr>
          <p:cNvPr id="18" name="Rectangle 12"/>
          <p:cNvSpPr/>
          <p:nvPr/>
        </p:nvSpPr>
        <p:spPr>
          <a:xfrm>
            <a:off x="374650" y="952501"/>
            <a:ext cx="8482012" cy="56118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r>
              <a:rPr lang="he-IL" b="1" dirty="0" smtClean="0">
                <a:solidFill>
                  <a:srgbClr val="000000"/>
                </a:solidFill>
              </a:rPr>
              <a:t>:</a:t>
            </a:r>
          </a:p>
          <a:p>
            <a:pPr>
              <a:lnSpc>
                <a:spcPct val="120000"/>
              </a:lnSpc>
              <a:defRPr/>
            </a:pPr>
            <a:r>
              <a:rPr lang="he-IL" dirty="0" smtClean="0">
                <a:solidFill>
                  <a:srgbClr val="000000"/>
                </a:solidFill>
              </a:rPr>
              <a:t>א. </a:t>
            </a:r>
            <a:r>
              <a:rPr lang="he-IL" dirty="0" smtClean="0">
                <a:solidFill>
                  <a:schemeClr val="tx1"/>
                </a:solidFill>
              </a:rPr>
              <a:t>הכלאות מתאפשרות רק בין זכר לנקבה </a:t>
            </a:r>
          </a:p>
          <a:p>
            <a:pPr>
              <a:lnSpc>
                <a:spcPct val="120000"/>
              </a:lnSpc>
              <a:defRPr/>
            </a:pPr>
            <a:r>
              <a:rPr lang="he-IL" dirty="0" smtClean="0">
                <a:solidFill>
                  <a:schemeClr val="tx1"/>
                </a:solidFill>
              </a:rPr>
              <a:t>בני אותו המין. לעומת זאת, ההנדסה הגנטית </a:t>
            </a:r>
          </a:p>
          <a:p>
            <a:pPr>
              <a:lnSpc>
                <a:spcPct val="120000"/>
              </a:lnSpc>
              <a:defRPr/>
            </a:pPr>
            <a:r>
              <a:rPr lang="he-IL" dirty="0" smtClean="0">
                <a:solidFill>
                  <a:schemeClr val="tx1"/>
                </a:solidFill>
              </a:rPr>
              <a:t>מאפשרת העברת גן מיצור אחד ליצור אחר </a:t>
            </a:r>
          </a:p>
          <a:p>
            <a:pPr>
              <a:lnSpc>
                <a:spcPct val="120000"/>
              </a:lnSpc>
              <a:defRPr/>
            </a:pPr>
            <a:r>
              <a:rPr lang="he-IL" dirty="0" smtClean="0">
                <a:solidFill>
                  <a:schemeClr val="tx1"/>
                </a:solidFill>
              </a:rPr>
              <a:t>השייך למין אחר (כפי שרואים בתרשים).</a:t>
            </a:r>
          </a:p>
          <a:p>
            <a:pPr>
              <a:lnSpc>
                <a:spcPct val="120000"/>
              </a:lnSpc>
              <a:defRPr/>
            </a:pPr>
            <a:endParaRPr lang="he-IL" dirty="0">
              <a:solidFill>
                <a:schemeClr val="tx1"/>
              </a:solidFill>
            </a:endParaRPr>
          </a:p>
          <a:p>
            <a:pPr>
              <a:lnSpc>
                <a:spcPct val="120000"/>
              </a:lnSpc>
              <a:defRPr/>
            </a:pPr>
            <a:r>
              <a:rPr lang="he-IL" dirty="0" smtClean="0">
                <a:solidFill>
                  <a:srgbClr val="000000"/>
                </a:solidFill>
              </a:rPr>
              <a:t>ב. </a:t>
            </a:r>
            <a:endParaRPr lang="he-IL" dirty="0">
              <a:solidFill>
                <a:srgbClr val="000000"/>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522522443"/>
              </p:ext>
            </p:extLst>
          </p:nvPr>
        </p:nvGraphicFramePr>
        <p:xfrm>
          <a:off x="579437" y="3212976"/>
          <a:ext cx="7837488" cy="3054075"/>
        </p:xfrm>
        <a:graphic>
          <a:graphicData uri="http://schemas.openxmlformats.org/drawingml/2006/table">
            <a:tbl>
              <a:tblPr rtl="1" firstRow="1" bandRow="1">
                <a:tableStyleId>{5940675A-B579-460E-94D1-54222C63F5DA}</a:tableStyleId>
              </a:tblPr>
              <a:tblGrid>
                <a:gridCol w="3832603"/>
                <a:gridCol w="4004885"/>
              </a:tblGrid>
              <a:tr h="335379">
                <a:tc>
                  <a:txBody>
                    <a:bodyPr/>
                    <a:lstStyle/>
                    <a:p>
                      <a:pPr rtl="1"/>
                      <a:r>
                        <a:rPr lang="he-IL" sz="1600" dirty="0" smtClean="0">
                          <a:solidFill>
                            <a:schemeClr val="tx1"/>
                          </a:solidFill>
                        </a:rPr>
                        <a:t>השבחה קלָסית (הכלאות)</a:t>
                      </a:r>
                      <a:endParaRPr lang="he-IL" sz="1600" dirty="0">
                        <a:solidFill>
                          <a:schemeClr val="tx1"/>
                        </a:solidFill>
                      </a:endParaRPr>
                    </a:p>
                  </a:txBody>
                  <a:tcPr marL="91434" marR="91434" marT="45690" marB="45690"/>
                </a:tc>
                <a:tc>
                  <a:txBody>
                    <a:bodyPr/>
                    <a:lstStyle/>
                    <a:p>
                      <a:pPr rtl="1"/>
                      <a:r>
                        <a:rPr lang="he-IL" sz="1600" dirty="0" smtClean="0">
                          <a:solidFill>
                            <a:schemeClr val="tx1"/>
                          </a:solidFill>
                        </a:rPr>
                        <a:t>השבחה בהנדסה גנטית</a:t>
                      </a:r>
                      <a:endParaRPr lang="he-IL" sz="1600" dirty="0">
                        <a:solidFill>
                          <a:schemeClr val="tx1"/>
                        </a:solidFill>
                      </a:endParaRPr>
                    </a:p>
                  </a:txBody>
                  <a:tcPr marL="91434" marR="91434" marT="45690" marB="45690"/>
                </a:tc>
              </a:tr>
              <a:tr h="1362587">
                <a:tc>
                  <a:txBody>
                    <a:bodyPr/>
                    <a:lstStyle/>
                    <a:p>
                      <a:pPr rtl="1"/>
                      <a:r>
                        <a:rPr kumimoji="0" lang="he-IL" sz="1600" b="0" i="0" u="none" strike="noStrike" kern="1200" cap="none" spc="0" normalizeH="0" baseline="0" noProof="0" dirty="0" smtClean="0">
                          <a:ln>
                            <a:noFill/>
                          </a:ln>
                          <a:solidFill>
                            <a:schemeClr val="tx1"/>
                          </a:solidFill>
                          <a:effectLst/>
                          <a:uLnTx/>
                          <a:uFillTx/>
                          <a:latin typeface="+mn-lt"/>
                          <a:ea typeface="+mn-ea"/>
                          <a:cs typeface="+mn-cs"/>
                        </a:rPr>
                        <a:t>מאגר הגנים קטן יותר כי אפשר להכליא רק בין זכר ונקבה השייכים לאותו מין.</a:t>
                      </a:r>
                      <a:endParaRPr lang="he-IL" sz="1600" dirty="0">
                        <a:solidFill>
                          <a:schemeClr val="tx1"/>
                        </a:solidFill>
                      </a:endParaRPr>
                    </a:p>
                  </a:txBody>
                  <a:tcPr marL="91434" marR="91434" marT="45690" marB="45690"/>
                </a:tc>
                <a:tc>
                  <a:txBody>
                    <a:bodyPr/>
                    <a:lstStyle/>
                    <a:p>
                      <a:pPr marL="0" marR="0" lvl="0" indent="0" algn="r" defTabSz="914400" rtl="1" eaLnBrk="1" fontAlgn="base" latinLnBrk="0" hangingPunct="1">
                        <a:lnSpc>
                          <a:spcPct val="120000"/>
                        </a:lnSpc>
                        <a:spcBef>
                          <a:spcPct val="0"/>
                        </a:spcBef>
                        <a:spcAft>
                          <a:spcPct val="0"/>
                        </a:spcAft>
                        <a:buClrTx/>
                        <a:buSzTx/>
                        <a:buFontTx/>
                        <a:buNone/>
                        <a:tabLst/>
                        <a:defRPr/>
                      </a:pPr>
                      <a:r>
                        <a:rPr kumimoji="0" lang="he-IL" sz="1600" b="0" i="0" u="none" strike="noStrike" kern="1200" cap="none" spc="0" normalizeH="0" baseline="0" noProof="0" dirty="0" smtClean="0">
                          <a:ln>
                            <a:noFill/>
                          </a:ln>
                          <a:solidFill>
                            <a:schemeClr val="tx1"/>
                          </a:solidFill>
                          <a:effectLst/>
                          <a:uLnTx/>
                          <a:uFillTx/>
                          <a:latin typeface="+mn-lt"/>
                          <a:ea typeface="+mn-ea"/>
                          <a:cs typeface="+mn-cs"/>
                        </a:rPr>
                        <a:t>מאגר הגנים גדול מאוד. ההנדסה הגנטית מאפשרת העברת גנים בין יצורים ממינים שונים. אפשרות זו מגדילה מאוד את מאגר הגנים האפשרי.</a:t>
                      </a:r>
                    </a:p>
                    <a:p>
                      <a:pPr rtl="1"/>
                      <a:endParaRPr lang="he-IL" sz="1600" dirty="0">
                        <a:solidFill>
                          <a:schemeClr val="tx1"/>
                        </a:solidFill>
                      </a:endParaRPr>
                    </a:p>
                  </a:txBody>
                  <a:tcPr marL="91434" marR="91434" marT="45690" marB="45690"/>
                </a:tc>
              </a:tr>
              <a:tr h="1097783">
                <a:tc>
                  <a:txBody>
                    <a:bodyPr/>
                    <a:lstStyle/>
                    <a:p>
                      <a:pPr marL="0" marR="0" lvl="0" indent="0" algn="r" defTabSz="914400" rtl="1" eaLnBrk="1" fontAlgn="base" latinLnBrk="0" hangingPunct="1">
                        <a:lnSpc>
                          <a:spcPct val="120000"/>
                        </a:lnSpc>
                        <a:spcBef>
                          <a:spcPct val="0"/>
                        </a:spcBef>
                        <a:spcAft>
                          <a:spcPct val="0"/>
                        </a:spcAft>
                        <a:buClrTx/>
                        <a:buSzTx/>
                        <a:buFontTx/>
                        <a:buNone/>
                        <a:tabLst/>
                        <a:defRPr/>
                      </a:pPr>
                      <a:r>
                        <a:rPr kumimoji="0" lang="he-IL" sz="1600" b="0" i="0" u="none" strike="noStrike" kern="1200" cap="none" spc="0" normalizeH="0" baseline="0" noProof="0" dirty="0" smtClean="0">
                          <a:ln>
                            <a:noFill/>
                          </a:ln>
                          <a:solidFill>
                            <a:schemeClr val="tx1"/>
                          </a:solidFill>
                          <a:effectLst/>
                          <a:uLnTx/>
                          <a:uFillTx/>
                          <a:latin typeface="+mn-lt"/>
                          <a:ea typeface="+mn-ea"/>
                          <a:cs typeface="+mn-cs"/>
                        </a:rPr>
                        <a:t>לא תמיד מתקבלים צאצאים בעלי צירוף התכונות הרצוי, ולפעמים הצאצאים גם בעלי תכונות בלתי רצויות.</a:t>
                      </a:r>
                    </a:p>
                    <a:p>
                      <a:pPr rtl="1"/>
                      <a:endParaRPr lang="he-IL" sz="1600" dirty="0">
                        <a:solidFill>
                          <a:schemeClr val="tx1"/>
                        </a:solidFill>
                      </a:endParaRPr>
                    </a:p>
                  </a:txBody>
                  <a:tcPr marL="91434" marR="91434" marT="45690" marB="45690"/>
                </a:tc>
                <a:tc>
                  <a:txBody>
                    <a:bodyPr/>
                    <a:lstStyle/>
                    <a:p>
                      <a:pPr rtl="1"/>
                      <a:r>
                        <a:rPr lang="he-IL" sz="1600" dirty="0" smtClean="0">
                          <a:solidFill>
                            <a:schemeClr val="tx1"/>
                          </a:solidFill>
                        </a:rPr>
                        <a:t>אפשר לשלוט בדרך טובה יותר בצירוף התכונות של הצאצאים,</a:t>
                      </a:r>
                      <a:r>
                        <a:rPr lang="he-IL" sz="1600" baseline="0" dirty="0" smtClean="0">
                          <a:solidFill>
                            <a:schemeClr val="tx1"/>
                          </a:solidFill>
                        </a:rPr>
                        <a:t> כי הוא תלוי בגנים שהועברו.</a:t>
                      </a:r>
                      <a:endParaRPr lang="he-IL" sz="1600" dirty="0">
                        <a:solidFill>
                          <a:schemeClr val="tx1"/>
                        </a:solidFill>
                      </a:endParaRPr>
                    </a:p>
                  </a:txBody>
                  <a:tcPr marL="91434" marR="91434" marT="45690" marB="45690"/>
                </a:tc>
              </a:tr>
            </a:tbl>
          </a:graphicData>
        </a:graphic>
      </p:graphicFrame>
      <p:grpSp>
        <p:nvGrpSpPr>
          <p:cNvPr id="176149" name="קבוצה 20"/>
          <p:cNvGrpSpPr>
            <a:grpSpLocks/>
          </p:cNvGrpSpPr>
          <p:nvPr/>
        </p:nvGrpSpPr>
        <p:grpSpPr bwMode="auto">
          <a:xfrm>
            <a:off x="1055978" y="1111814"/>
            <a:ext cx="3326404" cy="1860788"/>
            <a:chOff x="2020888" y="2579688"/>
            <a:chExt cx="5138737" cy="3436498"/>
          </a:xfrm>
        </p:grpSpPr>
        <p:grpSp>
          <p:nvGrpSpPr>
            <p:cNvPr id="176150" name="קבוצה 21"/>
            <p:cNvGrpSpPr>
              <a:grpSpLocks/>
            </p:cNvGrpSpPr>
            <p:nvPr/>
          </p:nvGrpSpPr>
          <p:grpSpPr bwMode="auto">
            <a:xfrm>
              <a:off x="2020888" y="2579688"/>
              <a:ext cx="5138737" cy="3436498"/>
              <a:chOff x="918542" y="2132855"/>
              <a:chExt cx="5137874" cy="3436473"/>
            </a:xfrm>
          </p:grpSpPr>
          <p:pic>
            <p:nvPicPr>
              <p:cNvPr id="176160" name="Picture 3" descr="\\hps\Public\Sheila\p198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073" y="4681090"/>
                <a:ext cx="1298343" cy="80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61" name="Picture 4" descr="\\hps\Public\Sheila\p198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542" y="4520379"/>
                <a:ext cx="1450228" cy="99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62" name="Picture 5" descr="\\hps\Public\Sheila\p198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332" y="2348880"/>
                <a:ext cx="859174" cy="45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63" name="Picture 6" descr="\\hps\Public\Sheila\p198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2132855"/>
                <a:ext cx="2124318" cy="89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64" name="Picture 7" descr="\\hps\Public\Sheila\p198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5260" y="2132857"/>
                <a:ext cx="1651156" cy="96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65" name="Picture 2" descr="\\hps\Public\Sheila\p198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0144" y="4599998"/>
                <a:ext cx="1180862" cy="9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151" name="קבוצה 27"/>
            <p:cNvGrpSpPr>
              <a:grpSpLocks/>
            </p:cNvGrpSpPr>
            <p:nvPr/>
          </p:nvGrpSpPr>
          <p:grpSpPr bwMode="auto">
            <a:xfrm>
              <a:off x="6334125" y="3595688"/>
              <a:ext cx="614363" cy="1371600"/>
              <a:chOff x="6333897" y="3596381"/>
              <a:chExt cx="614367" cy="1370848"/>
            </a:xfrm>
          </p:grpSpPr>
          <p:pic>
            <p:nvPicPr>
              <p:cNvPr id="17615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02539">
                <a:off x="6485011" y="3791644"/>
                <a:ext cx="342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חץ למטה 31"/>
              <p:cNvSpPr/>
              <p:nvPr/>
            </p:nvSpPr>
            <p:spPr>
              <a:xfrm>
                <a:off x="6334280" y="3595551"/>
                <a:ext cx="614972" cy="1372432"/>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76152" name="קבוצה 32"/>
            <p:cNvGrpSpPr>
              <a:grpSpLocks/>
            </p:cNvGrpSpPr>
            <p:nvPr/>
          </p:nvGrpSpPr>
          <p:grpSpPr bwMode="auto">
            <a:xfrm>
              <a:off x="4119460" y="3595688"/>
              <a:ext cx="614363" cy="1371600"/>
              <a:chOff x="6167106" y="3596381"/>
              <a:chExt cx="614367" cy="1370848"/>
            </a:xfrm>
          </p:grpSpPr>
          <p:pic>
            <p:nvPicPr>
              <p:cNvPr id="176156"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02539">
                <a:off x="6325791" y="3791644"/>
                <a:ext cx="342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חץ למטה 29"/>
              <p:cNvSpPr/>
              <p:nvPr/>
            </p:nvSpPr>
            <p:spPr>
              <a:xfrm>
                <a:off x="6167828" y="3595551"/>
                <a:ext cx="612760" cy="1372432"/>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nvGrpSpPr>
            <p:cNvPr id="176153" name="קבוצה 35"/>
            <p:cNvGrpSpPr>
              <a:grpSpLocks/>
            </p:cNvGrpSpPr>
            <p:nvPr/>
          </p:nvGrpSpPr>
          <p:grpSpPr bwMode="auto">
            <a:xfrm>
              <a:off x="2201863" y="3558160"/>
              <a:ext cx="614362" cy="1370013"/>
              <a:chOff x="6333897" y="3623958"/>
              <a:chExt cx="614367" cy="1370848"/>
            </a:xfrm>
          </p:grpSpPr>
          <p:pic>
            <p:nvPicPr>
              <p:cNvPr id="17615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02539">
                <a:off x="6485011" y="3791644"/>
                <a:ext cx="342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חץ למטה 27"/>
              <p:cNvSpPr/>
              <p:nvPr/>
            </p:nvSpPr>
            <p:spPr>
              <a:xfrm>
                <a:off x="6334315" y="3622968"/>
                <a:ext cx="614972" cy="1371666"/>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sp>
        <p:nvSpPr>
          <p:cNvPr id="25"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548680"/>
            <a:ext cx="8183562" cy="17399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5: </a:t>
            </a:r>
            <a:r>
              <a:rPr lang="he-IL" dirty="0" smtClean="0">
                <a:solidFill>
                  <a:schemeClr val="tx2"/>
                </a:solidFill>
              </a:rPr>
              <a:t>בגרות תש"ע</a:t>
            </a:r>
          </a:p>
          <a:p>
            <a:pPr eaLnBrk="1" hangingPunct="1">
              <a:defRPr/>
            </a:pPr>
            <a:r>
              <a:rPr lang="he-IL" dirty="0" smtClean="0">
                <a:solidFill>
                  <a:schemeClr val="tx2"/>
                </a:solidFill>
              </a:rPr>
              <a:t>חיידקים מנוצלים על ידי האדם בשיטות של הנדסה גנטית.</a:t>
            </a:r>
          </a:p>
          <a:p>
            <a:pPr eaLnBrk="1" hangingPunct="1">
              <a:defRPr/>
            </a:pPr>
            <a:r>
              <a:rPr lang="he-IL" dirty="0" smtClean="0">
                <a:solidFill>
                  <a:schemeClr val="tx2"/>
                </a:solidFill>
              </a:rPr>
              <a:t>א. תארו בקצרה דוגמה לשימוש בחיידקים בהנדסה גנטית, שנועד להגן על צמחים </a:t>
            </a:r>
          </a:p>
          <a:p>
            <a:pPr eaLnBrk="1" hangingPunct="1">
              <a:defRPr/>
            </a:pPr>
            <a:r>
              <a:rPr lang="he-IL" dirty="0">
                <a:solidFill>
                  <a:schemeClr val="tx2"/>
                </a:solidFill>
              </a:rPr>
              <a:t> </a:t>
            </a:r>
            <a:r>
              <a:rPr lang="he-IL" dirty="0" smtClean="0">
                <a:solidFill>
                  <a:schemeClr val="tx2"/>
                </a:solidFill>
              </a:rPr>
              <a:t>   מפני מזיקים.</a:t>
            </a:r>
          </a:p>
          <a:p>
            <a:pPr eaLnBrk="1" hangingPunct="1">
              <a:defRPr/>
            </a:pPr>
            <a:r>
              <a:rPr lang="he-IL" dirty="0" smtClean="0">
                <a:solidFill>
                  <a:schemeClr val="tx2"/>
                </a:solidFill>
              </a:rPr>
              <a:t>ב. תארו בקצרה דוגמה לשימוש בחיידקים </a:t>
            </a:r>
            <a:r>
              <a:rPr lang="he-IL" dirty="0" smtClean="0">
                <a:solidFill>
                  <a:srgbClr val="1D4C72"/>
                </a:solidFill>
              </a:rPr>
              <a:t>בהנדסה גנטית בשירות הרפואה.</a:t>
            </a:r>
          </a:p>
          <a:p>
            <a:pPr eaLnBrk="1" hangingPunct="1">
              <a:defRPr/>
            </a:pPr>
            <a:endParaRPr lang="he-IL" dirty="0" smtClean="0">
              <a:solidFill>
                <a:srgbClr val="1D4C72"/>
              </a:solidFill>
            </a:endParaRPr>
          </a:p>
        </p:txBody>
      </p:sp>
      <p:sp>
        <p:nvSpPr>
          <p:cNvPr id="8199" name="Slide Number Placeholder 6"/>
          <p:cNvSpPr txBox="1">
            <a:spLocks noGrp="1"/>
          </p:cNvSpPr>
          <p:nvPr/>
        </p:nvSpPr>
        <p:spPr bwMode="auto">
          <a:xfrm>
            <a:off x="457200" y="6564313"/>
            <a:ext cx="2133600" cy="365125"/>
          </a:xfrm>
          <a:prstGeom prst="rect">
            <a:avLst/>
          </a:prstGeom>
          <a:noFill/>
          <a:ln>
            <a:miter lim="800000"/>
            <a:headEnd/>
            <a:tailEnd/>
          </a:ln>
        </p:spPr>
        <p:txBody>
          <a:bodyPr/>
          <a:lstStyle/>
          <a:p>
            <a:pPr algn="l" fontAlgn="auto">
              <a:spcBef>
                <a:spcPts val="0"/>
              </a:spcBef>
              <a:spcAft>
                <a:spcPts val="0"/>
              </a:spcAft>
              <a:defRPr/>
            </a:pPr>
            <a:fld id="{BE3980A1-9877-43EC-ACE0-C8C0849BD77C}" type="slidenum">
              <a:rPr lang="he-IL" sz="1200">
                <a:solidFill>
                  <a:schemeClr val="bg2">
                    <a:lumMod val="65000"/>
                  </a:schemeClr>
                </a:solidFill>
                <a:latin typeface="+mn-lt"/>
                <a:cs typeface="+mn-cs"/>
              </a:rPr>
              <a:pPr algn="l" fontAlgn="auto">
                <a:spcBef>
                  <a:spcPts val="0"/>
                </a:spcBef>
                <a:spcAft>
                  <a:spcPts val="0"/>
                </a:spcAft>
                <a:defRPr/>
              </a:pPr>
              <a:t>14</a:t>
            </a:fld>
            <a:endParaRPr lang="he-IL" sz="1200" dirty="0">
              <a:solidFill>
                <a:schemeClr val="bg2">
                  <a:lumMod val="65000"/>
                </a:schemeClr>
              </a:solidFill>
              <a:latin typeface="+mn-lt"/>
              <a:cs typeface="+mn-cs"/>
            </a:endParaRPr>
          </a:p>
        </p:txBody>
      </p:sp>
      <p:sp>
        <p:nvSpPr>
          <p:cNvPr id="131077" name="כותרת 6"/>
          <p:cNvSpPr>
            <a:spLocks noGrp="1"/>
          </p:cNvSpPr>
          <p:nvPr>
            <p:ph type="title" idx="4294967295"/>
          </p:nvPr>
        </p:nvSpPr>
        <p:spPr bwMode="auto">
          <a:xfrm>
            <a:off x="357188" y="44624"/>
            <a:ext cx="8229600" cy="368300"/>
          </a:xfrm>
          <a:prstGeom prst="rect">
            <a:avLst/>
          </a:prstGeom>
          <a:extLst/>
        </p:spPr>
        <p:txBody>
          <a:bodyPr/>
          <a:lstStyle/>
          <a:p>
            <a:pPr>
              <a:defRPr/>
            </a:pPr>
            <a:r>
              <a:rPr lang="he-IL" sz="1800" b="1" dirty="0" smtClean="0">
                <a:solidFill>
                  <a:srgbClr val="FF6600"/>
                </a:solidFill>
              </a:rPr>
              <a:t>שאלה 5: שימוש בחיידקים בהנדסה גנטית בחקלאות וברפואה</a:t>
            </a:r>
            <a:endParaRPr lang="he-IL" sz="1800" b="1" dirty="0" smtClean="0">
              <a:solidFill>
                <a:schemeClr val="accent6">
                  <a:lumMod val="50000"/>
                  <a:lumOff val="50000"/>
                </a:schemeClr>
              </a:solidFill>
            </a:endParaRP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txBox="1">
            <a:spLocks noGrp="1"/>
          </p:cNvSpPr>
          <p:nvPr/>
        </p:nvSpPr>
        <p:spPr bwMode="auto">
          <a:xfrm>
            <a:off x="457200" y="6564313"/>
            <a:ext cx="2133600" cy="365125"/>
          </a:xfrm>
          <a:prstGeom prst="rect">
            <a:avLst/>
          </a:prstGeom>
          <a:noFill/>
          <a:ln>
            <a:miter lim="800000"/>
            <a:headEnd/>
            <a:tailEnd/>
          </a:ln>
        </p:spPr>
        <p:txBody>
          <a:bodyPr/>
          <a:lstStyle/>
          <a:p>
            <a:pPr algn="l" fontAlgn="auto">
              <a:spcBef>
                <a:spcPts val="0"/>
              </a:spcBef>
              <a:spcAft>
                <a:spcPts val="0"/>
              </a:spcAft>
              <a:defRPr/>
            </a:pPr>
            <a:fld id="{DAA1DF55-B168-4B94-8AE5-934BED825771}" type="slidenum">
              <a:rPr lang="he-IL" sz="1200">
                <a:solidFill>
                  <a:schemeClr val="bg2">
                    <a:lumMod val="65000"/>
                  </a:schemeClr>
                </a:solidFill>
                <a:latin typeface="+mn-lt"/>
                <a:cs typeface="+mn-cs"/>
              </a:rPr>
              <a:pPr algn="l" fontAlgn="auto">
                <a:spcBef>
                  <a:spcPts val="0"/>
                </a:spcBef>
                <a:spcAft>
                  <a:spcPts val="0"/>
                </a:spcAft>
                <a:defRPr/>
              </a:pPr>
              <a:t>15</a:t>
            </a:fld>
            <a:endParaRPr lang="he-IL" sz="1200" dirty="0">
              <a:solidFill>
                <a:schemeClr val="bg2">
                  <a:lumMod val="65000"/>
                </a:schemeClr>
              </a:solidFill>
              <a:latin typeface="+mn-lt"/>
              <a:cs typeface="+mn-cs"/>
            </a:endParaRPr>
          </a:p>
        </p:txBody>
      </p:sp>
      <p:sp>
        <p:nvSpPr>
          <p:cNvPr id="178180" name="כותרת 6"/>
          <p:cNvSpPr>
            <a:spLocks noGrp="1"/>
          </p:cNvSpPr>
          <p:nvPr>
            <p:ph type="title" idx="4294967295"/>
          </p:nvPr>
        </p:nvSpPr>
        <p:spPr bwMode="auto">
          <a:xfrm>
            <a:off x="357188" y="44624"/>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תשובה</a:t>
            </a:r>
          </a:p>
        </p:txBody>
      </p:sp>
      <p:sp>
        <p:nvSpPr>
          <p:cNvPr id="10" name="Rectangle 12"/>
          <p:cNvSpPr/>
          <p:nvPr/>
        </p:nvSpPr>
        <p:spPr>
          <a:xfrm>
            <a:off x="539750" y="2420888"/>
            <a:ext cx="8072438" cy="3927401"/>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20000"/>
              </a:lnSpc>
              <a:defRPr/>
            </a:pPr>
            <a:r>
              <a:rPr lang="he-IL" b="1" dirty="0">
                <a:solidFill>
                  <a:srgbClr val="000000"/>
                </a:solidFill>
              </a:rPr>
              <a:t>תשובה:</a:t>
            </a:r>
            <a:endParaRPr lang="he-IL" b="1" dirty="0">
              <a:solidFill>
                <a:schemeClr val="tx1"/>
              </a:solidFill>
            </a:endParaRPr>
          </a:p>
          <a:p>
            <a:pPr>
              <a:lnSpc>
                <a:spcPct val="120000"/>
              </a:lnSpc>
              <a:defRPr/>
            </a:pPr>
            <a:r>
              <a:rPr lang="he-IL" dirty="0">
                <a:solidFill>
                  <a:schemeClr val="tx1"/>
                </a:solidFill>
              </a:rPr>
              <a:t>א.</a:t>
            </a:r>
            <a:r>
              <a:rPr lang="he-IL" b="1" dirty="0">
                <a:solidFill>
                  <a:schemeClr val="tx1"/>
                </a:solidFill>
              </a:rPr>
              <a:t> </a:t>
            </a:r>
            <a:r>
              <a:rPr lang="he-IL" dirty="0">
                <a:solidFill>
                  <a:schemeClr val="tx1"/>
                </a:solidFill>
              </a:rPr>
              <a:t>שימוש בהנדסה גנטית בתחום החקלאות: </a:t>
            </a:r>
            <a:endParaRPr lang="he-IL" b="1" dirty="0">
              <a:solidFill>
                <a:schemeClr val="tx1"/>
              </a:solidFill>
            </a:endParaRPr>
          </a:p>
          <a:p>
            <a:pPr>
              <a:lnSpc>
                <a:spcPct val="120000"/>
              </a:lnSpc>
              <a:defRPr/>
            </a:pPr>
            <a:r>
              <a:rPr lang="he-IL" dirty="0">
                <a:solidFill>
                  <a:schemeClr val="tx1"/>
                </a:solidFill>
              </a:rPr>
              <a:t>השתלת גן של החיידק </a:t>
            </a:r>
            <a:r>
              <a:rPr lang="en-US" dirty="0" smtClean="0">
                <a:solidFill>
                  <a:schemeClr val="tx1"/>
                </a:solidFill>
              </a:rPr>
              <a:t>Bt</a:t>
            </a:r>
            <a:r>
              <a:rPr lang="he-IL" dirty="0" smtClean="0">
                <a:solidFill>
                  <a:schemeClr val="tx1"/>
                </a:solidFill>
              </a:rPr>
              <a:t>, </a:t>
            </a:r>
            <a:r>
              <a:rPr lang="he-IL" dirty="0">
                <a:solidFill>
                  <a:schemeClr val="tx1"/>
                </a:solidFill>
              </a:rPr>
              <a:t>שאחראי לייצור רעלן </a:t>
            </a:r>
            <a:r>
              <a:rPr lang="he-IL" dirty="0" smtClean="0">
                <a:solidFill>
                  <a:schemeClr val="tx1"/>
                </a:solidFill>
              </a:rPr>
              <a:t>נגד </a:t>
            </a:r>
            <a:r>
              <a:rPr lang="he-IL" dirty="0">
                <a:solidFill>
                  <a:schemeClr val="tx1"/>
                </a:solidFill>
              </a:rPr>
              <a:t>חרקים מזיקים לצמחים, </a:t>
            </a:r>
            <a:r>
              <a:rPr lang="he-IL" dirty="0" smtClean="0">
                <a:solidFill>
                  <a:schemeClr val="tx1"/>
                </a:solidFill>
              </a:rPr>
              <a:t>מאפשרת </a:t>
            </a:r>
            <a:r>
              <a:rPr lang="he-IL" dirty="0">
                <a:solidFill>
                  <a:schemeClr val="tx1"/>
                </a:solidFill>
              </a:rPr>
              <a:t>לצמחים שהושתל בהם הגן לייצר את הרעלן הקוטל את החרקים המזיקים התוקפים אותם.</a:t>
            </a:r>
          </a:p>
          <a:p>
            <a:pPr>
              <a:lnSpc>
                <a:spcPct val="120000"/>
              </a:lnSpc>
              <a:defRPr/>
            </a:pPr>
            <a:endParaRPr lang="he-IL" dirty="0">
              <a:solidFill>
                <a:schemeClr val="tx1"/>
              </a:solidFill>
            </a:endParaRPr>
          </a:p>
          <a:p>
            <a:pPr>
              <a:lnSpc>
                <a:spcPct val="120000"/>
              </a:lnSpc>
              <a:defRPr/>
            </a:pPr>
            <a:r>
              <a:rPr lang="he-IL" dirty="0">
                <a:solidFill>
                  <a:schemeClr val="tx1"/>
                </a:solidFill>
              </a:rPr>
              <a:t>ב. שימוש בהנדסה גנטית בתחום הרפואה: </a:t>
            </a:r>
          </a:p>
          <a:p>
            <a:pPr marL="285750" indent="-285750">
              <a:lnSpc>
                <a:spcPct val="120000"/>
              </a:lnSpc>
              <a:buFont typeface="Wingdings" pitchFamily="2" charset="2"/>
              <a:buChar char="§"/>
              <a:defRPr/>
            </a:pPr>
            <a:r>
              <a:rPr lang="he-IL" dirty="0">
                <a:solidFill>
                  <a:schemeClr val="tx1"/>
                </a:solidFill>
              </a:rPr>
              <a:t>החדרת גן אנושי לייצור הורמונים כמו הורמון גדילה או אינסולין לחיידקים </a:t>
            </a:r>
            <a:r>
              <a:rPr lang="he-IL" dirty="0" smtClean="0">
                <a:solidFill>
                  <a:schemeClr val="tx1"/>
                </a:solidFill>
              </a:rPr>
              <a:t>מאפשרת</a:t>
            </a:r>
            <a:endParaRPr lang="he-IL" dirty="0">
              <a:solidFill>
                <a:schemeClr val="tx1"/>
              </a:solidFill>
            </a:endParaRPr>
          </a:p>
          <a:p>
            <a:pPr>
              <a:lnSpc>
                <a:spcPct val="120000"/>
              </a:lnSpc>
              <a:defRPr/>
            </a:pPr>
            <a:r>
              <a:rPr lang="he-IL" dirty="0">
                <a:solidFill>
                  <a:schemeClr val="tx1"/>
                </a:solidFill>
              </a:rPr>
              <a:t>    קבלת הורמונים </a:t>
            </a:r>
            <a:r>
              <a:rPr lang="he-IL" dirty="0" smtClean="0">
                <a:solidFill>
                  <a:schemeClr val="tx1"/>
                </a:solidFill>
              </a:rPr>
              <a:t>אלו בדרך </a:t>
            </a:r>
            <a:r>
              <a:rPr lang="he-IL" dirty="0">
                <a:solidFill>
                  <a:schemeClr val="tx1"/>
                </a:solidFill>
              </a:rPr>
              <a:t>מהירה, זולה ונקייה.</a:t>
            </a:r>
          </a:p>
          <a:p>
            <a:pPr marL="285750" indent="-285750">
              <a:lnSpc>
                <a:spcPct val="120000"/>
              </a:lnSpc>
              <a:buFont typeface="Wingdings" pitchFamily="2" charset="2"/>
              <a:buChar char="§"/>
              <a:defRPr/>
            </a:pPr>
            <a:r>
              <a:rPr lang="he-IL" dirty="0">
                <a:solidFill>
                  <a:schemeClr val="tx1"/>
                </a:solidFill>
              </a:rPr>
              <a:t>החדרת גן של מעטפת וירוס לחיידקים </a:t>
            </a:r>
            <a:r>
              <a:rPr lang="he-IL" dirty="0" smtClean="0">
                <a:solidFill>
                  <a:schemeClr val="tx1"/>
                </a:solidFill>
              </a:rPr>
              <a:t>מאפשרת </a:t>
            </a:r>
            <a:r>
              <a:rPr lang="he-IL" dirty="0">
                <a:solidFill>
                  <a:schemeClr val="tx1"/>
                </a:solidFill>
              </a:rPr>
              <a:t>קבלת תרכיבי חיסון פעיל בטוחים </a:t>
            </a:r>
            <a:r>
              <a:rPr lang="he-IL" dirty="0" smtClean="0">
                <a:solidFill>
                  <a:schemeClr val="tx1"/>
                </a:solidFill>
              </a:rPr>
              <a:t>נגד </a:t>
            </a:r>
            <a:endParaRPr lang="he-IL" dirty="0">
              <a:solidFill>
                <a:schemeClr val="tx1"/>
              </a:solidFill>
            </a:endParaRPr>
          </a:p>
          <a:p>
            <a:pPr>
              <a:lnSpc>
                <a:spcPct val="120000"/>
              </a:lnSpc>
              <a:defRPr/>
            </a:pPr>
            <a:r>
              <a:rPr lang="he-IL" dirty="0">
                <a:solidFill>
                  <a:schemeClr val="tx1"/>
                </a:solidFill>
              </a:rPr>
              <a:t>    מחלות </a:t>
            </a:r>
            <a:r>
              <a:rPr lang="he-IL" dirty="0" smtClean="0">
                <a:solidFill>
                  <a:schemeClr val="tx1"/>
                </a:solidFill>
              </a:rPr>
              <a:t>וירָליות </a:t>
            </a:r>
            <a:r>
              <a:rPr lang="he-IL" dirty="0">
                <a:solidFill>
                  <a:schemeClr val="tx1"/>
                </a:solidFill>
              </a:rPr>
              <a:t>באדם. </a:t>
            </a:r>
            <a:r>
              <a:rPr lang="he-IL" dirty="0" smtClean="0">
                <a:solidFill>
                  <a:schemeClr val="tx1"/>
                </a:solidFill>
              </a:rPr>
              <a:t>תרכיבי </a:t>
            </a:r>
            <a:r>
              <a:rPr lang="he-IL" dirty="0">
                <a:solidFill>
                  <a:schemeClr val="tx1"/>
                </a:solidFill>
              </a:rPr>
              <a:t>חיסון </a:t>
            </a:r>
            <a:r>
              <a:rPr lang="he-IL" dirty="0" smtClean="0">
                <a:solidFill>
                  <a:schemeClr val="tx1"/>
                </a:solidFill>
              </a:rPr>
              <a:t>אלו </a:t>
            </a:r>
            <a:r>
              <a:rPr lang="he-IL" dirty="0">
                <a:solidFill>
                  <a:schemeClr val="tx1"/>
                </a:solidFill>
              </a:rPr>
              <a:t>בטוחים יותר </a:t>
            </a:r>
            <a:r>
              <a:rPr lang="he-IL" dirty="0" smtClean="0">
                <a:solidFill>
                  <a:schemeClr val="tx1"/>
                </a:solidFill>
              </a:rPr>
              <a:t>מתרכיבים </a:t>
            </a:r>
            <a:r>
              <a:rPr lang="he-IL" dirty="0">
                <a:solidFill>
                  <a:schemeClr val="tx1"/>
                </a:solidFill>
              </a:rPr>
              <a:t>הכוללים את  </a:t>
            </a:r>
          </a:p>
          <a:p>
            <a:pPr>
              <a:lnSpc>
                <a:spcPct val="120000"/>
              </a:lnSpc>
              <a:defRPr/>
            </a:pPr>
            <a:r>
              <a:rPr lang="he-IL" dirty="0">
                <a:solidFill>
                  <a:schemeClr val="tx1"/>
                </a:solidFill>
              </a:rPr>
              <a:t>    הווירוס (נגיף) השלם כשהוא מוחלש.</a:t>
            </a:r>
          </a:p>
          <a:p>
            <a:pPr>
              <a:lnSpc>
                <a:spcPct val="120000"/>
              </a:lnSpc>
              <a:defRPr/>
            </a:pPr>
            <a:endParaRPr lang="he-IL" dirty="0">
              <a:solidFill>
                <a:srgbClr val="000000"/>
              </a:solidFill>
            </a:endParaRPr>
          </a:p>
          <a:p>
            <a:pPr>
              <a:lnSpc>
                <a:spcPct val="120000"/>
              </a:lnSpc>
              <a:defRPr/>
            </a:pPr>
            <a:endParaRPr lang="he-IL" dirty="0">
              <a:solidFill>
                <a:srgbClr val="000000"/>
              </a:solidFill>
            </a:endParaRPr>
          </a:p>
        </p:txBody>
      </p:sp>
      <p:sp>
        <p:nvSpPr>
          <p:cNvPr id="7" name="TextBox 6"/>
          <p:cNvSpPr txBox="1"/>
          <p:nvPr/>
        </p:nvSpPr>
        <p:spPr>
          <a:xfrm>
            <a:off x="338138" y="548680"/>
            <a:ext cx="8183562" cy="17399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D4C72"/>
                </a:solidFill>
              </a:rPr>
              <a:t>שאלה 5: </a:t>
            </a:r>
            <a:r>
              <a:rPr lang="he-IL" dirty="0" smtClean="0">
                <a:solidFill>
                  <a:srgbClr val="1D4C72"/>
                </a:solidFill>
              </a:rPr>
              <a:t>בגרות תש"ע</a:t>
            </a:r>
          </a:p>
          <a:p>
            <a:pPr eaLnBrk="1" hangingPunct="1">
              <a:defRPr/>
            </a:pPr>
            <a:r>
              <a:rPr lang="he-IL" dirty="0" smtClean="0">
                <a:solidFill>
                  <a:srgbClr val="1D4C72"/>
                </a:solidFill>
              </a:rPr>
              <a:t>חיידקים </a:t>
            </a:r>
            <a:r>
              <a:rPr lang="he-IL" dirty="0" smtClean="0">
                <a:solidFill>
                  <a:schemeClr val="tx2"/>
                </a:solidFill>
              </a:rPr>
              <a:t>מנוצלים על ידי האדם בשיטות של הנדסה גנטית.</a:t>
            </a:r>
          </a:p>
          <a:p>
            <a:pPr eaLnBrk="1" hangingPunct="1">
              <a:defRPr/>
            </a:pPr>
            <a:r>
              <a:rPr lang="he-IL" dirty="0" smtClean="0">
                <a:solidFill>
                  <a:schemeClr val="tx2"/>
                </a:solidFill>
              </a:rPr>
              <a:t>א. . תארו בקצרה דוגמה לשימוש בחיידקים בהנדסה גנטית, שנועד להגן על צמחים </a:t>
            </a:r>
          </a:p>
          <a:p>
            <a:pPr eaLnBrk="1" hangingPunct="1">
              <a:defRPr/>
            </a:pPr>
            <a:r>
              <a:rPr lang="he-IL" dirty="0" smtClean="0">
                <a:solidFill>
                  <a:schemeClr val="tx2"/>
                </a:solidFill>
              </a:rPr>
              <a:t>    מפני מזיקים.</a:t>
            </a:r>
          </a:p>
          <a:p>
            <a:pPr eaLnBrk="1" hangingPunct="1">
              <a:defRPr/>
            </a:pPr>
            <a:r>
              <a:rPr lang="he-IL" dirty="0" smtClean="0">
                <a:solidFill>
                  <a:schemeClr val="tx2"/>
                </a:solidFill>
              </a:rPr>
              <a:t>ב. תארו בקצרה דוגמה לשימוש בחיידקים בהנדסה גנטית בשירות הרפואה.</a:t>
            </a:r>
          </a:p>
          <a:p>
            <a:pPr eaLnBrk="1" hangingPunct="1">
              <a:defRPr/>
            </a:pPr>
            <a:endParaRPr lang="he-IL" dirty="0" smtClean="0">
              <a:solidFill>
                <a:schemeClr val="tx2"/>
              </a:solidFill>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CE4D279-9372-4710-B439-51F952B3AAE4}" type="slidenum">
              <a:rPr lang="he-IL" smtClean="0"/>
              <a:pPr fontAlgn="base">
                <a:spcBef>
                  <a:spcPct val="0"/>
                </a:spcBef>
                <a:spcAft>
                  <a:spcPct val="0"/>
                </a:spcAft>
                <a:defRPr/>
              </a:pPr>
              <a:t>16</a:t>
            </a:fld>
            <a:endParaRPr lang="he-IL" dirty="0" smtClean="0"/>
          </a:p>
        </p:txBody>
      </p:sp>
      <p:sp>
        <p:nvSpPr>
          <p:cNvPr id="19460" name="כותרת 9"/>
          <p:cNvSpPr>
            <a:spLocks noGrp="1"/>
          </p:cNvSpPr>
          <p:nvPr>
            <p:ph type="title"/>
          </p:nvPr>
        </p:nvSpPr>
        <p:spPr bwMode="auto">
          <a:xfrm>
            <a:off x="285750" y="71438"/>
            <a:ext cx="8229600" cy="439737"/>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rPr>
              <a:t>שאלה 6: המטרות העיקריות של הנדסה גנטית בחקלאות</a:t>
            </a:r>
            <a:r>
              <a:rPr lang="he-IL" sz="1800" dirty="0" smtClean="0">
                <a:solidFill>
                  <a:schemeClr val="accent6">
                    <a:lumMod val="50000"/>
                    <a:lumOff val="50000"/>
                  </a:schemeClr>
                </a:solidFill>
              </a:rPr>
              <a:t/>
            </a:r>
            <a:br>
              <a:rPr lang="he-IL" sz="1800" dirty="0" smtClean="0">
                <a:solidFill>
                  <a:schemeClr val="accent6">
                    <a:lumMod val="50000"/>
                    <a:lumOff val="50000"/>
                  </a:schemeClr>
                </a:solidFill>
              </a:rPr>
            </a:br>
            <a:endParaRPr lang="he-IL" dirty="0" smtClean="0">
              <a:solidFill>
                <a:schemeClr val="accent6">
                  <a:lumMod val="50000"/>
                  <a:lumOff val="50000"/>
                </a:schemeClr>
              </a:solidFill>
            </a:endParaRPr>
          </a:p>
        </p:txBody>
      </p:sp>
      <p:sp>
        <p:nvSpPr>
          <p:cNvPr id="7" name="TextBox 6"/>
          <p:cNvSpPr txBox="1"/>
          <p:nvPr/>
        </p:nvSpPr>
        <p:spPr>
          <a:xfrm>
            <a:off x="338138" y="548680"/>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 </a:t>
            </a:r>
            <a:r>
              <a:rPr lang="he-IL" dirty="0">
                <a:solidFill>
                  <a:srgbClr val="1D4C72"/>
                </a:solidFill>
              </a:rPr>
              <a:t>בחינת בגרות תשס"ד</a:t>
            </a:r>
            <a:endParaRPr lang="he-IL" dirty="0">
              <a:solidFill>
                <a:srgbClr val="1D4C72"/>
              </a:solidFill>
              <a:latin typeface="Arial"/>
              <a:cs typeface="Arial"/>
            </a:endParaRPr>
          </a:p>
          <a:p>
            <a:pPr>
              <a:defRPr/>
            </a:pPr>
            <a:r>
              <a:rPr lang="he-IL" dirty="0">
                <a:solidFill>
                  <a:srgbClr val="1D4C72"/>
                </a:solidFill>
                <a:latin typeface="Arial"/>
                <a:cs typeface="Arial"/>
              </a:rPr>
              <a:t>כיום משתמשים יותר ויותר בהנדסה גנטית בחקלאות.</a:t>
            </a:r>
          </a:p>
          <a:p>
            <a:pPr>
              <a:defRPr/>
            </a:pPr>
            <a:r>
              <a:rPr lang="he-IL" dirty="0">
                <a:solidFill>
                  <a:srgbClr val="1D4C72"/>
                </a:solidFill>
                <a:latin typeface="Arial"/>
                <a:cs typeface="Arial"/>
              </a:rPr>
              <a:t>מהן המטרות העיקריות לשימוש בהנדסה גנטית בחקלאות? תנו דוגמאות.</a:t>
            </a:r>
          </a:p>
          <a:p>
            <a:pPr>
              <a:defRPr/>
            </a:pPr>
            <a:endParaRPr lang="en-US" dirty="0">
              <a:solidFill>
                <a:srgbClr val="1D4C72"/>
              </a:solidFill>
              <a:latin typeface="Arial"/>
              <a:cs typeface="Arial"/>
            </a:endParaRPr>
          </a:p>
        </p:txBody>
      </p:sp>
      <p:sp>
        <p:nvSpPr>
          <p:cNvPr id="179206" name="Slide Number Placeholder 6"/>
          <p:cNvSpPr txBox="1">
            <a:spLocks/>
          </p:cNvSpPr>
          <p:nvPr/>
        </p:nvSpPr>
        <p:spPr bwMode="auto">
          <a:xfrm>
            <a:off x="188913" y="65262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040EC08-6ED1-442E-A5D9-EB96CB28507B}" type="slidenum">
              <a:rPr lang="he-IL" sz="1200">
                <a:solidFill>
                  <a:srgbClr val="A6A6A6"/>
                </a:solidFill>
              </a:rPr>
              <a:pPr eaLnBrk="1" hangingPunct="1"/>
              <a:t>16</a:t>
            </a:fld>
            <a:endParaRPr lang="he-IL" sz="1200" dirty="0">
              <a:solidFill>
                <a:srgbClr val="A6A6A6"/>
              </a:solidFill>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8A92FB-1DDA-4D65-BCCC-045A13FDF5C4}" type="slidenum">
              <a:rPr lang="he-IL" smtClean="0"/>
              <a:pPr fontAlgn="base">
                <a:spcBef>
                  <a:spcPct val="0"/>
                </a:spcBef>
                <a:spcAft>
                  <a:spcPct val="0"/>
                </a:spcAft>
                <a:defRPr/>
              </a:pPr>
              <a:t>17</a:t>
            </a:fld>
            <a:endParaRPr lang="he-IL" dirty="0" smtClean="0"/>
          </a:p>
        </p:txBody>
      </p:sp>
      <p:sp>
        <p:nvSpPr>
          <p:cNvPr id="180228"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dirty="0" smtClean="0"/>
          </a:p>
        </p:txBody>
      </p:sp>
      <p:sp>
        <p:nvSpPr>
          <p:cNvPr id="8" name="Rectangle 12"/>
          <p:cNvSpPr/>
          <p:nvPr/>
        </p:nvSpPr>
        <p:spPr>
          <a:xfrm>
            <a:off x="336550" y="2133600"/>
            <a:ext cx="8196263" cy="17859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lgn="just" fontAlgn="auto">
              <a:spcBef>
                <a:spcPts val="0"/>
              </a:spcBef>
              <a:spcAft>
                <a:spcPts val="0"/>
              </a:spcAft>
              <a:defRPr/>
            </a:pPr>
            <a:r>
              <a:rPr lang="he-IL" dirty="0">
                <a:solidFill>
                  <a:schemeClr val="tx1"/>
                </a:solidFill>
              </a:rPr>
              <a:t>המטרות העיקריות לשימוש בהנדסה גנטית בחקלאות הן השבחת התוצרת החקלאית של הגידולים וחיות המשק </a:t>
            </a:r>
            <a:r>
              <a:rPr lang="he-IL" dirty="0" smtClean="0">
                <a:solidFill>
                  <a:schemeClr val="tx1"/>
                </a:solidFill>
              </a:rPr>
              <a:t>דרך </a:t>
            </a:r>
            <a:r>
              <a:rPr lang="he-IL" dirty="0">
                <a:solidFill>
                  <a:schemeClr val="tx1"/>
                </a:solidFill>
              </a:rPr>
              <a:t>העלאת כמות התוצרת וכן שיפור האיכות </a:t>
            </a:r>
            <a:r>
              <a:rPr lang="he-IL" dirty="0" smtClean="0">
                <a:solidFill>
                  <a:schemeClr val="tx1"/>
                </a:solidFill>
              </a:rPr>
              <a:t>דרך העלאת </a:t>
            </a:r>
            <a:r>
              <a:rPr lang="he-IL" dirty="0">
                <a:solidFill>
                  <a:schemeClr val="tx1"/>
                </a:solidFill>
              </a:rPr>
              <a:t>הערך התזונתי ושיפור הטעם. </a:t>
            </a:r>
            <a:r>
              <a:rPr lang="he-IL" dirty="0" smtClean="0">
                <a:solidFill>
                  <a:schemeClr val="tx1"/>
                </a:solidFill>
              </a:rPr>
              <a:t>עוד מטרות של </a:t>
            </a:r>
            <a:r>
              <a:rPr lang="he-IL" dirty="0">
                <a:solidFill>
                  <a:schemeClr val="tx1"/>
                </a:solidFill>
              </a:rPr>
              <a:t>הנדסה הגנטית בצמחים הן הקניית עמידות בפני מזיקים או תנאי מחיה קיצוניים בבית </a:t>
            </a:r>
            <a:r>
              <a:rPr lang="he-IL" dirty="0" smtClean="0">
                <a:solidFill>
                  <a:schemeClr val="tx1"/>
                </a:solidFill>
              </a:rPr>
              <a:t>הגידול וכן הארכת </a:t>
            </a:r>
            <a:r>
              <a:rPr lang="he-IL" dirty="0">
                <a:solidFill>
                  <a:schemeClr val="tx1"/>
                </a:solidFill>
              </a:rPr>
              <a:t>חיי המדף.</a:t>
            </a:r>
          </a:p>
          <a:p>
            <a:pPr algn="just" fontAlgn="auto">
              <a:spcBef>
                <a:spcPts val="0"/>
              </a:spcBef>
              <a:spcAft>
                <a:spcPts val="0"/>
              </a:spcAft>
              <a:defRPr/>
            </a:pPr>
            <a:r>
              <a:rPr lang="he-IL" dirty="0" smtClean="0">
                <a:solidFill>
                  <a:schemeClr val="tx1"/>
                </a:solidFill>
              </a:rPr>
              <a:t>לדוגמה, </a:t>
            </a:r>
            <a:r>
              <a:rPr lang="he-IL" dirty="0">
                <a:solidFill>
                  <a:schemeClr val="tx1"/>
                </a:solidFill>
              </a:rPr>
              <a:t>יצירת </a:t>
            </a:r>
            <a:r>
              <a:rPr lang="he-IL" dirty="0" smtClean="0">
                <a:solidFill>
                  <a:schemeClr val="tx1"/>
                </a:solidFill>
              </a:rPr>
              <a:t>ירקות שנשמרים </a:t>
            </a:r>
            <a:r>
              <a:rPr lang="he-IL" dirty="0">
                <a:solidFill>
                  <a:schemeClr val="tx1"/>
                </a:solidFill>
              </a:rPr>
              <a:t>היטב במקרר </a:t>
            </a:r>
            <a:r>
              <a:rPr lang="he-IL" dirty="0" smtClean="0">
                <a:solidFill>
                  <a:schemeClr val="tx1"/>
                </a:solidFill>
              </a:rPr>
              <a:t>במשך </a:t>
            </a:r>
            <a:r>
              <a:rPr lang="he-IL" dirty="0">
                <a:solidFill>
                  <a:schemeClr val="tx1"/>
                </a:solidFill>
              </a:rPr>
              <a:t>שבועות</a:t>
            </a:r>
            <a:r>
              <a:rPr lang="he-IL" dirty="0">
                <a:solidFill>
                  <a:prstClr val="black"/>
                </a:solidFill>
              </a:rPr>
              <a:t>.</a:t>
            </a:r>
            <a:endParaRPr lang="he-IL" dirty="0">
              <a:solidFill>
                <a:prstClr val="black">
                  <a:lumMod val="65000"/>
                  <a:lumOff val="35000"/>
                </a:prstClr>
              </a:solidFill>
            </a:endParaRPr>
          </a:p>
        </p:txBody>
      </p:sp>
      <p:sp>
        <p:nvSpPr>
          <p:cNvPr id="11" name="TextBox 10"/>
          <p:cNvSpPr txBox="1"/>
          <p:nvPr/>
        </p:nvSpPr>
        <p:spPr>
          <a:xfrm>
            <a:off x="338138" y="62068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6: </a:t>
            </a:r>
            <a:r>
              <a:rPr lang="he-IL" dirty="0">
                <a:solidFill>
                  <a:srgbClr val="1D4C72"/>
                </a:solidFill>
              </a:rPr>
              <a:t>בחינת בגרות תשס"ד</a:t>
            </a:r>
            <a:endParaRPr lang="he-IL" dirty="0">
              <a:solidFill>
                <a:srgbClr val="1D4C72"/>
              </a:solidFill>
              <a:latin typeface="Arial"/>
              <a:cs typeface="Arial"/>
            </a:endParaRPr>
          </a:p>
          <a:p>
            <a:pPr>
              <a:defRPr/>
            </a:pPr>
            <a:r>
              <a:rPr lang="he-IL" dirty="0">
                <a:solidFill>
                  <a:srgbClr val="1D4C72"/>
                </a:solidFill>
                <a:latin typeface="Arial"/>
                <a:cs typeface="Arial"/>
              </a:rPr>
              <a:t>כיום משתמשים יותר ויותר בהנדסה גנטית בחקלאות.</a:t>
            </a:r>
          </a:p>
          <a:p>
            <a:pPr>
              <a:defRPr/>
            </a:pPr>
            <a:r>
              <a:rPr lang="he-IL" dirty="0">
                <a:solidFill>
                  <a:srgbClr val="1D4C72"/>
                </a:solidFill>
                <a:latin typeface="Arial"/>
                <a:cs typeface="Arial"/>
              </a:rPr>
              <a:t>מהן המטרות העיקריות לשימוש בהנדסה גנטית בחקלאות? תנו דוגמאות.</a:t>
            </a:r>
          </a:p>
          <a:p>
            <a:pPr>
              <a:defRPr/>
            </a:pPr>
            <a:endParaRPr lang="en-US" dirty="0">
              <a:solidFill>
                <a:srgbClr val="1D4C72"/>
              </a:solidFill>
              <a:latin typeface="Arial"/>
              <a:cs typeface="Arial"/>
            </a:endParaRPr>
          </a:p>
        </p:txBody>
      </p:sp>
      <p:sp>
        <p:nvSpPr>
          <p:cNvPr id="180231" name="Slide Number Placeholder 6"/>
          <p:cNvSpPr txBox="1">
            <a:spLocks/>
          </p:cNvSpPr>
          <p:nvPr/>
        </p:nvSpPr>
        <p:spPr bwMode="auto">
          <a:xfrm>
            <a:off x="188913" y="65262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C42C60B-D42E-4BEA-87ED-0EF79ECD3676}" type="slidenum">
              <a:rPr lang="he-IL" sz="1200">
                <a:solidFill>
                  <a:srgbClr val="A6A6A6"/>
                </a:solidFill>
              </a:rPr>
              <a:pPr eaLnBrk="1" hangingPunct="1"/>
              <a:t>17</a:t>
            </a:fld>
            <a:endParaRPr lang="he-IL" sz="1200" dirty="0">
              <a:solidFill>
                <a:srgbClr val="A6A6A6"/>
              </a:solidFill>
            </a:endParaRP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67FAB55-2D94-455F-A996-C266ACBD8358}" type="slidenum">
              <a:rPr lang="he-IL" smtClean="0"/>
              <a:pPr fontAlgn="base">
                <a:spcBef>
                  <a:spcPct val="0"/>
                </a:spcBef>
                <a:spcAft>
                  <a:spcPct val="0"/>
                </a:spcAft>
                <a:defRPr/>
              </a:pPr>
              <a:t>18</a:t>
            </a:fld>
            <a:endParaRPr lang="he-IL" dirty="0" smtClean="0"/>
          </a:p>
        </p:txBody>
      </p:sp>
      <p:sp>
        <p:nvSpPr>
          <p:cNvPr id="181252"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7: יתרונות וחסרונות ביישום הנדסה גנטית בחקלאות</a:t>
            </a:r>
            <a:r>
              <a:rPr lang="he-IL" sz="1800" dirty="0" smtClean="0"/>
              <a:t/>
            </a:r>
            <a:br>
              <a:rPr lang="he-IL" sz="1800" dirty="0" smtClean="0"/>
            </a:br>
            <a:endParaRPr lang="he-IL" dirty="0" smtClean="0"/>
          </a:p>
        </p:txBody>
      </p:sp>
      <p:sp>
        <p:nvSpPr>
          <p:cNvPr id="8" name="TextBox 7"/>
          <p:cNvSpPr txBox="1"/>
          <p:nvPr/>
        </p:nvSpPr>
        <p:spPr>
          <a:xfrm>
            <a:off x="338138" y="549275"/>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7: </a:t>
            </a:r>
            <a:r>
              <a:rPr lang="he-IL" dirty="0">
                <a:solidFill>
                  <a:schemeClr val="tx2"/>
                </a:solidFill>
              </a:rPr>
              <a:t>בגרות תשס"ד</a:t>
            </a:r>
            <a:endParaRPr lang="en-US" dirty="0">
              <a:solidFill>
                <a:schemeClr val="tx2"/>
              </a:solidFill>
            </a:endParaRPr>
          </a:p>
          <a:p>
            <a:pPr>
              <a:defRPr/>
            </a:pPr>
            <a:r>
              <a:rPr lang="he-IL" dirty="0">
                <a:solidFill>
                  <a:schemeClr val="tx2"/>
                </a:solidFill>
              </a:rPr>
              <a:t> כיום משתמשים יותר ויותר בהנדסה גנטית בחקלאות.</a:t>
            </a:r>
            <a:endParaRPr lang="en-US" dirty="0">
              <a:solidFill>
                <a:schemeClr val="tx2"/>
              </a:solidFill>
            </a:endParaRPr>
          </a:p>
          <a:p>
            <a:pPr>
              <a:defRPr/>
            </a:pPr>
            <a:r>
              <a:rPr lang="he-IL" dirty="0">
                <a:solidFill>
                  <a:schemeClr val="tx2"/>
                </a:solidFill>
              </a:rPr>
              <a:t> א. תארו את שיטת הטיפוח וההשבחה שהייתה מקובלת בחקלאות גם </a:t>
            </a:r>
            <a:r>
              <a:rPr lang="he-IL" dirty="0" smtClean="0">
                <a:solidFill>
                  <a:schemeClr val="tx2"/>
                </a:solidFill>
              </a:rPr>
              <a:t>בטרם הוכנס </a:t>
            </a:r>
            <a:endParaRPr lang="he-IL" dirty="0">
              <a:solidFill>
                <a:schemeClr val="tx2"/>
              </a:solidFill>
            </a:endParaRPr>
          </a:p>
          <a:p>
            <a:pPr>
              <a:defRPr/>
            </a:pPr>
            <a:r>
              <a:rPr lang="he-IL" dirty="0">
                <a:solidFill>
                  <a:schemeClr val="tx2"/>
                </a:solidFill>
              </a:rPr>
              <a:t>     השימוש בהנדסה גנטית.</a:t>
            </a:r>
            <a:endParaRPr lang="en-US" dirty="0">
              <a:solidFill>
                <a:schemeClr val="tx2"/>
              </a:solidFill>
            </a:endParaRPr>
          </a:p>
          <a:p>
            <a:pPr>
              <a:defRPr/>
            </a:pPr>
            <a:r>
              <a:rPr lang="he-IL" dirty="0">
                <a:solidFill>
                  <a:schemeClr val="tx2"/>
                </a:solidFill>
              </a:rPr>
              <a:t> ב. ציינו </a:t>
            </a:r>
            <a:r>
              <a:rPr lang="he-IL" u="sng" dirty="0">
                <a:solidFill>
                  <a:schemeClr val="tx2"/>
                </a:solidFill>
              </a:rPr>
              <a:t>יתרון</a:t>
            </a:r>
            <a:r>
              <a:rPr lang="he-IL" dirty="0">
                <a:solidFill>
                  <a:schemeClr val="tx2"/>
                </a:solidFill>
              </a:rPr>
              <a:t> אחד ו</a:t>
            </a:r>
            <a:r>
              <a:rPr lang="he-IL" u="sng" dirty="0">
                <a:solidFill>
                  <a:schemeClr val="tx2"/>
                </a:solidFill>
              </a:rPr>
              <a:t>חיסרון</a:t>
            </a:r>
            <a:r>
              <a:rPr lang="he-IL" dirty="0">
                <a:solidFill>
                  <a:schemeClr val="tx2"/>
                </a:solidFill>
              </a:rPr>
              <a:t> אחד של שימוש בהנדסה גנטית בחקלאות, לעומת השיטה  </a:t>
            </a:r>
          </a:p>
          <a:p>
            <a:pPr>
              <a:defRPr/>
            </a:pPr>
            <a:r>
              <a:rPr lang="he-IL" dirty="0">
                <a:solidFill>
                  <a:schemeClr val="tx2"/>
                </a:solidFill>
              </a:rPr>
              <a:t>    שתיארתם בסעיף ב.   </a:t>
            </a:r>
            <a:endParaRPr lang="en-US" dirty="0">
              <a:solidFill>
                <a:schemeClr val="tx2"/>
              </a:solidFill>
            </a:endParaRPr>
          </a:p>
          <a:p>
            <a:pPr>
              <a:defRPr/>
            </a:pPr>
            <a:r>
              <a:rPr lang="he-IL" dirty="0">
                <a:solidFill>
                  <a:schemeClr val="tx2"/>
                </a:solidFill>
              </a:rPr>
              <a:t> </a:t>
            </a:r>
            <a:endParaRPr lang="en-US" dirty="0">
              <a:solidFill>
                <a:schemeClr val="tx2"/>
              </a:solidFill>
            </a:endParaRPr>
          </a:p>
        </p:txBody>
      </p:sp>
      <p:sp>
        <p:nvSpPr>
          <p:cNvPr id="181254" name="Slide Number Placeholder 6"/>
          <p:cNvSpPr txBox="1">
            <a:spLocks/>
          </p:cNvSpPr>
          <p:nvPr/>
        </p:nvSpPr>
        <p:spPr bwMode="auto">
          <a:xfrm>
            <a:off x="188913" y="65262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350313-D28D-4E5E-B04F-689773E1EAAD}" type="slidenum">
              <a:rPr lang="he-IL" sz="1200">
                <a:solidFill>
                  <a:srgbClr val="A6A6A6"/>
                </a:solidFill>
              </a:rPr>
              <a:pPr eaLnBrk="1" hangingPunct="1"/>
              <a:t>18</a:t>
            </a:fld>
            <a:endParaRPr lang="he-IL" sz="1200" dirty="0">
              <a:solidFill>
                <a:srgbClr val="A6A6A6"/>
              </a:solidFill>
            </a:endParaRP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A6BF41-49AC-47CD-A0E4-5252270CDC58}" type="slidenum">
              <a:rPr lang="he-IL" smtClean="0"/>
              <a:pPr fontAlgn="base">
                <a:spcBef>
                  <a:spcPct val="0"/>
                </a:spcBef>
                <a:spcAft>
                  <a:spcPct val="0"/>
                </a:spcAft>
                <a:defRPr/>
              </a:pPr>
              <a:t>19</a:t>
            </a:fld>
            <a:endParaRPr lang="he-IL" dirty="0" smtClean="0"/>
          </a:p>
        </p:txBody>
      </p:sp>
      <p:sp>
        <p:nvSpPr>
          <p:cNvPr id="182276"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dirty="0" smtClean="0"/>
          </a:p>
        </p:txBody>
      </p:sp>
      <p:sp>
        <p:nvSpPr>
          <p:cNvPr id="6" name="Rectangle 12"/>
          <p:cNvSpPr/>
          <p:nvPr/>
        </p:nvSpPr>
        <p:spPr>
          <a:xfrm>
            <a:off x="250825" y="2852936"/>
            <a:ext cx="8196263" cy="24479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lgn="just" fontAlgn="auto">
              <a:spcBef>
                <a:spcPts val="0"/>
              </a:spcBef>
              <a:spcAft>
                <a:spcPts val="0"/>
              </a:spcAft>
              <a:defRPr/>
            </a:pPr>
            <a:r>
              <a:rPr lang="he-IL" dirty="0">
                <a:solidFill>
                  <a:prstClr val="black"/>
                </a:solidFill>
              </a:rPr>
              <a:t>א. היו </a:t>
            </a:r>
            <a:r>
              <a:rPr lang="he-IL" dirty="0">
                <a:solidFill>
                  <a:schemeClr val="tx1"/>
                </a:solidFill>
              </a:rPr>
              <a:t>מבצעים הכלאות חוזרות ונשנות בין פרטים שיש בהם יותר מן התכונה </a:t>
            </a:r>
            <a:endParaRPr lang="he-IL" dirty="0" smtClean="0">
              <a:solidFill>
                <a:schemeClr val="tx1"/>
              </a:solidFill>
            </a:endParaRPr>
          </a:p>
          <a:p>
            <a:pPr algn="just" fontAlgn="auto">
              <a:spcBef>
                <a:spcPts val="0"/>
              </a:spcBef>
              <a:spcAft>
                <a:spcPts val="0"/>
              </a:spcAft>
              <a:defRPr/>
            </a:pPr>
            <a:r>
              <a:rPr lang="he-IL" dirty="0">
                <a:solidFill>
                  <a:schemeClr val="tx1"/>
                </a:solidFill>
              </a:rPr>
              <a:t> </a:t>
            </a:r>
            <a:r>
              <a:rPr lang="he-IL" dirty="0" smtClean="0">
                <a:solidFill>
                  <a:schemeClr val="tx1"/>
                </a:solidFill>
              </a:rPr>
              <a:t>   המבוקשת לעומת פרטים </a:t>
            </a:r>
            <a:r>
              <a:rPr lang="he-IL" dirty="0">
                <a:solidFill>
                  <a:schemeClr val="tx1"/>
                </a:solidFill>
              </a:rPr>
              <a:t>אחרים, עד לקבלת פרטים בעלי רמה גבוהה של </a:t>
            </a:r>
            <a:endParaRPr lang="he-IL" dirty="0" smtClean="0">
              <a:solidFill>
                <a:schemeClr val="tx1"/>
              </a:solidFill>
            </a:endParaRPr>
          </a:p>
          <a:p>
            <a:pPr algn="just" fontAlgn="auto">
              <a:spcBef>
                <a:spcPts val="0"/>
              </a:spcBef>
              <a:spcAft>
                <a:spcPts val="0"/>
              </a:spcAft>
              <a:defRPr/>
            </a:pPr>
            <a:r>
              <a:rPr lang="he-IL" dirty="0">
                <a:solidFill>
                  <a:schemeClr val="tx1"/>
                </a:solidFill>
              </a:rPr>
              <a:t> </a:t>
            </a:r>
            <a:r>
              <a:rPr lang="he-IL" dirty="0" smtClean="0">
                <a:solidFill>
                  <a:schemeClr val="tx1"/>
                </a:solidFill>
              </a:rPr>
              <a:t>   התכונה המבוקשת. לדוגמה</a:t>
            </a:r>
            <a:r>
              <a:rPr lang="he-IL" dirty="0">
                <a:solidFill>
                  <a:schemeClr val="tx1"/>
                </a:solidFill>
              </a:rPr>
              <a:t>: תנובת חלב בפרות.</a:t>
            </a:r>
          </a:p>
          <a:p>
            <a:pPr algn="just" fontAlgn="auto">
              <a:spcBef>
                <a:spcPts val="0"/>
              </a:spcBef>
              <a:spcAft>
                <a:spcPts val="0"/>
              </a:spcAft>
              <a:defRPr/>
            </a:pPr>
            <a:endParaRPr lang="he-IL" dirty="0">
              <a:solidFill>
                <a:schemeClr val="tx1"/>
              </a:solidFill>
            </a:endParaRPr>
          </a:p>
          <a:p>
            <a:pPr algn="just" fontAlgn="auto">
              <a:spcBef>
                <a:spcPts val="0"/>
              </a:spcBef>
              <a:spcAft>
                <a:spcPts val="0"/>
              </a:spcAft>
              <a:defRPr/>
            </a:pPr>
            <a:r>
              <a:rPr lang="he-IL" dirty="0">
                <a:solidFill>
                  <a:schemeClr val="tx1"/>
                </a:solidFill>
              </a:rPr>
              <a:t>ב. יתרונות: מהירות, דיוק, בידוד מלא של התכונה הנדרשת.</a:t>
            </a:r>
          </a:p>
          <a:p>
            <a:pPr algn="just" fontAlgn="auto">
              <a:spcBef>
                <a:spcPts val="0"/>
              </a:spcBef>
              <a:spcAft>
                <a:spcPts val="0"/>
              </a:spcAft>
              <a:defRPr/>
            </a:pPr>
            <a:r>
              <a:rPr lang="he-IL" dirty="0">
                <a:solidFill>
                  <a:schemeClr val="tx1"/>
                </a:solidFill>
              </a:rPr>
              <a:t>    חסרונות: </a:t>
            </a:r>
            <a:r>
              <a:rPr lang="he-IL" dirty="0" smtClean="0">
                <a:solidFill>
                  <a:schemeClr val="tx1"/>
                </a:solidFill>
              </a:rPr>
              <a:t>להחדרת גן חדש עלולות להיות תוצאות לוואי בלתי רצויות.</a:t>
            </a:r>
            <a:endParaRPr lang="he-IL" dirty="0">
              <a:solidFill>
                <a:schemeClr val="tx1"/>
              </a:solidFill>
            </a:endParaRPr>
          </a:p>
          <a:p>
            <a:pPr algn="just" fontAlgn="auto">
              <a:spcBef>
                <a:spcPts val="0"/>
              </a:spcBef>
              <a:spcAft>
                <a:spcPts val="0"/>
              </a:spcAft>
              <a:defRPr/>
            </a:pPr>
            <a:r>
              <a:rPr lang="he-IL" dirty="0">
                <a:solidFill>
                  <a:schemeClr val="tx1"/>
                </a:solidFill>
              </a:rPr>
              <a:t>    </a:t>
            </a:r>
            <a:r>
              <a:rPr lang="he-IL" u="sng" dirty="0">
                <a:solidFill>
                  <a:schemeClr val="tx1"/>
                </a:solidFill>
              </a:rPr>
              <a:t>נעסוק בעוד חסרונות בסוף המצגת</a:t>
            </a:r>
            <a:r>
              <a:rPr lang="he-IL" dirty="0">
                <a:solidFill>
                  <a:schemeClr val="tx1"/>
                </a:solidFill>
              </a:rPr>
              <a:t>.</a:t>
            </a:r>
          </a:p>
        </p:txBody>
      </p:sp>
      <p:sp>
        <p:nvSpPr>
          <p:cNvPr id="8" name="TextBox 7"/>
          <p:cNvSpPr txBox="1"/>
          <p:nvPr/>
        </p:nvSpPr>
        <p:spPr>
          <a:xfrm>
            <a:off x="338138" y="549275"/>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7: </a:t>
            </a:r>
            <a:r>
              <a:rPr lang="he-IL" dirty="0">
                <a:solidFill>
                  <a:schemeClr val="tx2"/>
                </a:solidFill>
              </a:rPr>
              <a:t>בגרות תשס"ד</a:t>
            </a:r>
            <a:endParaRPr lang="en-US" dirty="0">
              <a:solidFill>
                <a:schemeClr val="tx2"/>
              </a:solidFill>
            </a:endParaRPr>
          </a:p>
          <a:p>
            <a:pPr>
              <a:defRPr/>
            </a:pPr>
            <a:r>
              <a:rPr lang="he-IL" dirty="0">
                <a:solidFill>
                  <a:schemeClr val="tx2"/>
                </a:solidFill>
              </a:rPr>
              <a:t> כיום משתמשים יותר ויותר בהנדסה גנטית בחקלאות.</a:t>
            </a:r>
            <a:endParaRPr lang="en-US" dirty="0">
              <a:solidFill>
                <a:schemeClr val="tx2"/>
              </a:solidFill>
            </a:endParaRPr>
          </a:p>
          <a:p>
            <a:pPr>
              <a:defRPr/>
            </a:pPr>
            <a:r>
              <a:rPr lang="he-IL" dirty="0">
                <a:solidFill>
                  <a:schemeClr val="tx2"/>
                </a:solidFill>
              </a:rPr>
              <a:t> א. תארו את שיטת הטיפוח וההשבחה שהייתה מקובלת בחקלאות גם </a:t>
            </a:r>
            <a:r>
              <a:rPr lang="he-IL" dirty="0" smtClean="0">
                <a:solidFill>
                  <a:schemeClr val="tx2"/>
                </a:solidFill>
              </a:rPr>
              <a:t>בטרם הוכנס </a:t>
            </a:r>
            <a:endParaRPr lang="he-IL" dirty="0">
              <a:solidFill>
                <a:schemeClr val="tx2"/>
              </a:solidFill>
            </a:endParaRPr>
          </a:p>
          <a:p>
            <a:pPr>
              <a:defRPr/>
            </a:pPr>
            <a:r>
              <a:rPr lang="he-IL" dirty="0">
                <a:solidFill>
                  <a:schemeClr val="tx2"/>
                </a:solidFill>
              </a:rPr>
              <a:t>     השימוש בהנדסה גנטית.</a:t>
            </a:r>
            <a:endParaRPr lang="en-US" dirty="0">
              <a:solidFill>
                <a:schemeClr val="tx2"/>
              </a:solidFill>
            </a:endParaRPr>
          </a:p>
          <a:p>
            <a:pPr>
              <a:defRPr/>
            </a:pPr>
            <a:r>
              <a:rPr lang="he-IL" dirty="0">
                <a:solidFill>
                  <a:schemeClr val="tx2"/>
                </a:solidFill>
              </a:rPr>
              <a:t> ב. ציינו </a:t>
            </a:r>
            <a:r>
              <a:rPr lang="he-IL" u="sng" dirty="0">
                <a:solidFill>
                  <a:schemeClr val="tx2"/>
                </a:solidFill>
              </a:rPr>
              <a:t>יתרון</a:t>
            </a:r>
            <a:r>
              <a:rPr lang="he-IL" dirty="0">
                <a:solidFill>
                  <a:schemeClr val="tx2"/>
                </a:solidFill>
              </a:rPr>
              <a:t> אחד ו</a:t>
            </a:r>
            <a:r>
              <a:rPr lang="he-IL" u="sng" dirty="0">
                <a:solidFill>
                  <a:schemeClr val="tx2"/>
                </a:solidFill>
              </a:rPr>
              <a:t>חיסרון</a:t>
            </a:r>
            <a:r>
              <a:rPr lang="he-IL" dirty="0">
                <a:solidFill>
                  <a:schemeClr val="tx2"/>
                </a:solidFill>
              </a:rPr>
              <a:t> אחד של שימוש בהנדסה גנטית בחקלאות, לעומת השיטה  </a:t>
            </a:r>
          </a:p>
          <a:p>
            <a:pPr>
              <a:defRPr/>
            </a:pPr>
            <a:r>
              <a:rPr lang="he-IL" dirty="0">
                <a:solidFill>
                  <a:schemeClr val="tx2"/>
                </a:solidFill>
              </a:rPr>
              <a:t>    שתיארתם בסעיף ב.   </a:t>
            </a:r>
            <a:endParaRPr lang="en-US" dirty="0">
              <a:solidFill>
                <a:schemeClr val="tx2"/>
              </a:solidFill>
            </a:endParaRPr>
          </a:p>
          <a:p>
            <a:pPr>
              <a:defRPr/>
            </a:pPr>
            <a:r>
              <a:rPr lang="he-IL" dirty="0">
                <a:solidFill>
                  <a:schemeClr val="tx2"/>
                </a:solidFill>
              </a:rPr>
              <a:t> </a:t>
            </a:r>
            <a:endParaRPr lang="en-US" dirty="0">
              <a:solidFill>
                <a:schemeClr val="tx2"/>
              </a:solidFill>
            </a:endParaRPr>
          </a:p>
        </p:txBody>
      </p:sp>
      <p:sp>
        <p:nvSpPr>
          <p:cNvPr id="182279" name="Slide Number Placeholder 6"/>
          <p:cNvSpPr txBox="1">
            <a:spLocks/>
          </p:cNvSpPr>
          <p:nvPr/>
        </p:nvSpPr>
        <p:spPr bwMode="auto">
          <a:xfrm>
            <a:off x="188913" y="65262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DD893FA-157A-4291-AC61-F6AE79EE62BA}" type="slidenum">
              <a:rPr lang="he-IL" sz="1200">
                <a:solidFill>
                  <a:srgbClr val="A6A6A6"/>
                </a:solidFill>
              </a:rPr>
              <a:pPr eaLnBrk="1" hangingPunct="1"/>
              <a:t>19</a:t>
            </a:fld>
            <a:endParaRPr lang="he-IL" sz="1200" dirty="0">
              <a:solidFill>
                <a:srgbClr val="A6A6A6"/>
              </a:solidFill>
            </a:endParaRP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31775" y="549275"/>
            <a:ext cx="8358188" cy="30956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הידע והשיטות המצויים </a:t>
            </a:r>
            <a:r>
              <a:rPr lang="he-IL" dirty="0" smtClean="0">
                <a:solidFill>
                  <a:srgbClr val="000000"/>
                </a:solidFill>
              </a:rPr>
              <a:t>כיום בתחום הגנטיקה מאפשרים לאדם להעביר </a:t>
            </a:r>
            <a:r>
              <a:rPr lang="en-US" dirty="0" smtClean="0">
                <a:solidFill>
                  <a:srgbClr val="000000"/>
                </a:solidFill>
              </a:rPr>
              <a:t/>
            </a:r>
            <a:br>
              <a:rPr lang="en-US" dirty="0" smtClean="0">
                <a:solidFill>
                  <a:srgbClr val="000000"/>
                </a:solidFill>
              </a:rPr>
            </a:br>
            <a:r>
              <a:rPr lang="he-IL" dirty="0" smtClean="0">
                <a:solidFill>
                  <a:srgbClr val="000000"/>
                </a:solidFill>
              </a:rPr>
              <a:t>לחיידקים ולאורגניזמים אחרים גנים של יצורים אחרים. </a:t>
            </a:r>
          </a:p>
          <a:p>
            <a:pPr eaLnBrk="1" hangingPunct="1">
              <a:defRPr/>
            </a:pPr>
            <a:r>
              <a:rPr lang="he-IL" dirty="0" smtClean="0">
                <a:solidFill>
                  <a:srgbClr val="000000"/>
                </a:solidFill>
              </a:rPr>
              <a:t>תהליך זה נקרא </a:t>
            </a:r>
            <a:r>
              <a:rPr lang="he-IL" b="1" dirty="0" smtClean="0">
                <a:solidFill>
                  <a:schemeClr val="accent3"/>
                </a:solidFill>
              </a:rPr>
              <a:t>הנדסה גנטית</a:t>
            </a:r>
            <a:r>
              <a:rPr lang="he-IL" dirty="0" smtClean="0">
                <a:solidFill>
                  <a:srgbClr val="000000"/>
                </a:solidFill>
              </a:rPr>
              <a:t>.</a:t>
            </a:r>
          </a:p>
          <a:p>
            <a:pPr eaLnBrk="1" hangingPunct="1">
              <a:defRPr/>
            </a:pPr>
            <a:r>
              <a:rPr lang="he-IL" dirty="0" smtClean="0">
                <a:solidFill>
                  <a:srgbClr val="000000"/>
                </a:solidFill>
              </a:rPr>
              <a:t>הגנים הזרים </a:t>
            </a:r>
            <a:r>
              <a:rPr lang="he-IL" dirty="0" smtClean="0"/>
              <a:t>מתבטאים באורגניזמים המהונדסים כאילו היו הגנים המקוריים שלהם.</a:t>
            </a:r>
          </a:p>
          <a:p>
            <a:pPr eaLnBrk="1" hangingPunct="1">
              <a:defRPr/>
            </a:pPr>
            <a:r>
              <a:rPr lang="he-IL" dirty="0" smtClean="0"/>
              <a:t>לדוגמה: חיידק שהוחדר אליו גן של בני אדם המקודד ליצירת אינסולין, ייצר אינסולין. </a:t>
            </a:r>
            <a:r>
              <a:rPr lang="en-US" dirty="0" smtClean="0"/>
              <a:t/>
            </a:r>
            <a:br>
              <a:rPr lang="en-US" dirty="0" smtClean="0"/>
            </a:br>
            <a:r>
              <a:rPr lang="he-IL" dirty="0" smtClean="0"/>
              <a:t>האינסולין המופק בדרך זו זול פי 600(!) מאינסולין המופק מבקר. </a:t>
            </a:r>
          </a:p>
          <a:p>
            <a:pPr eaLnBrk="1" hangingPunct="1">
              <a:defRPr/>
            </a:pPr>
            <a:endParaRPr lang="he-IL" dirty="0" smtClean="0"/>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r>
              <a:rPr lang="he-IL" dirty="0" smtClean="0">
                <a:solidFill>
                  <a:srgbClr val="000000"/>
                </a:solidFill>
              </a:rPr>
              <a:t>   </a:t>
            </a:r>
            <a:endParaRPr lang="he-IL" dirty="0" smtClean="0"/>
          </a:p>
          <a:p>
            <a:pPr eaLnBrk="1" hangingPunct="1">
              <a:defRPr/>
            </a:pPr>
            <a:r>
              <a:rPr lang="he-IL" dirty="0" smtClean="0"/>
              <a:t>טכניקות ההנדסה הגנטית מנוצלות גם לשינוי תכונות של אורגניזמים אחרים. לדוגמה: </a:t>
            </a:r>
          </a:p>
          <a:p>
            <a:pPr eaLnBrk="1" hangingPunct="1">
              <a:defRPr/>
            </a:pPr>
            <a:r>
              <a:rPr lang="he-IL" sz="1600" u="sng" dirty="0" smtClean="0"/>
              <a:t>יצירת צמח תירס עמיד לחרקים מזיקים</a:t>
            </a:r>
            <a:r>
              <a:rPr lang="he-IL" dirty="0"/>
              <a:t> </a:t>
            </a:r>
            <a:r>
              <a:rPr lang="he-IL" dirty="0" smtClean="0"/>
              <a:t>   </a:t>
            </a:r>
            <a:r>
              <a:rPr lang="he-IL" sz="1600" u="sng" dirty="0" smtClean="0"/>
              <a:t>עגבנייה עמידה לקרה</a:t>
            </a:r>
            <a:r>
              <a:rPr lang="he-IL" sz="1600" dirty="0" smtClean="0"/>
              <a:t>       </a:t>
            </a:r>
            <a:r>
              <a:rPr lang="he-IL" sz="1600" u="sng" dirty="0" smtClean="0"/>
              <a:t>אורז בעל תכולת חלבון גבוהה</a:t>
            </a:r>
          </a:p>
          <a:p>
            <a:pPr eaLnBrk="1" hangingPunct="1">
              <a:defRPr/>
            </a:pPr>
            <a:endParaRPr lang="he-IL" dirty="0" smtClean="0"/>
          </a:p>
          <a:p>
            <a:pPr eaLnBrk="1" hangingPunct="1">
              <a:defRPr/>
            </a:pPr>
            <a:endParaRPr lang="he-IL" dirty="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a:p>
            <a:pPr eaLnBrk="1" hangingPunct="1">
              <a:defRPr/>
            </a:pPr>
            <a:endParaRPr lang="he-IL" dirty="0" smtClean="0">
              <a:solidFill>
                <a:srgbClr val="000000"/>
              </a:solidFill>
            </a:endParaRPr>
          </a:p>
        </p:txBody>
      </p:sp>
      <p:sp>
        <p:nvSpPr>
          <p:cNvPr id="10243" name="Slide Number Placeholder 6"/>
          <p:cNvSpPr>
            <a:spLocks noGrp="1"/>
          </p:cNvSpPr>
          <p:nvPr>
            <p:ph type="sldNum" sz="quarter" idx="10"/>
          </p:nvPr>
        </p:nvSpPr>
        <p:spPr bwMode="auto">
          <a:xfrm>
            <a:off x="188913" y="6526213"/>
            <a:ext cx="371475" cy="365125"/>
          </a:xfrm>
          <a:ln>
            <a:miter lim="800000"/>
            <a:headEnd/>
            <a:tailEnd/>
          </a:ln>
        </p:spPr>
        <p:txBody>
          <a:bodyPr vert="horz" wrap="square" lIns="91440" tIns="45720" rIns="91440" bIns="45720" numCol="1" anchor="t" anchorCtr="0" compatLnSpc="1">
            <a:prstTxWarp prst="textNoShape">
              <a:avLst/>
            </a:prstTxWarp>
          </a:bodyPr>
          <a:lstStyle/>
          <a:p>
            <a:pPr>
              <a:defRPr/>
            </a:pPr>
            <a:fld id="{27B1413C-ABD7-4AB0-BA6A-2301483311B8}" type="slidenum">
              <a:rPr lang="he-IL" smtClean="0">
                <a:solidFill>
                  <a:srgbClr val="A6A6A6"/>
                </a:solidFill>
              </a:rPr>
              <a:pPr>
                <a:defRPr/>
              </a:pPr>
              <a:t>2</a:t>
            </a:fld>
            <a:endParaRPr lang="he-IL" dirty="0" smtClean="0">
              <a:solidFill>
                <a:srgbClr val="A6A6A6"/>
              </a:solidFill>
            </a:endParaRPr>
          </a:p>
        </p:txBody>
      </p:sp>
      <p:sp>
        <p:nvSpPr>
          <p:cNvPr id="154629"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הנדסה גנטית</a:t>
            </a:r>
            <a:endParaRPr lang="he-IL" sz="1800" dirty="0" smtClean="0">
              <a:solidFill>
                <a:srgbClr val="FF6600"/>
              </a:solidFill>
            </a:endParaRPr>
          </a:p>
        </p:txBody>
      </p:sp>
      <p:pic>
        <p:nvPicPr>
          <p:cNvPr id="154630" name="Picture 2" descr="\\hps\Public\Sheila\p198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9175" y="4752975"/>
            <a:ext cx="1846263"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1" name="Picture 4" descr="\\hps\Public\Sheila\p198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638" y="4941888"/>
            <a:ext cx="18589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2" name="Picture 3" descr="\\hps\Public\Sheila\p198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088" y="4757738"/>
            <a:ext cx="243363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2675" y="2349500"/>
            <a:ext cx="16129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4" name="מלבן 4"/>
          <p:cNvSpPr>
            <a:spLocks noChangeArrowheads="1"/>
          </p:cNvSpPr>
          <p:nvPr/>
        </p:nvSpPr>
        <p:spPr bwMode="auto">
          <a:xfrm>
            <a:off x="5219700" y="2565400"/>
            <a:ext cx="140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u="sng" dirty="0">
                <a:solidFill>
                  <a:srgbClr val="000000"/>
                </a:solidFill>
              </a:rPr>
              <a:t>חיידק מהונדס</a:t>
            </a:r>
          </a:p>
          <a:p>
            <a:r>
              <a:rPr lang="he-IL" sz="1600" u="sng" dirty="0">
                <a:solidFill>
                  <a:srgbClr val="000000"/>
                </a:solidFill>
              </a:rPr>
              <a:t>המייצר אינסולין</a:t>
            </a:r>
            <a:endParaRPr lang="he-IL" dirty="0"/>
          </a:p>
        </p:txBody>
      </p:sp>
      <p:sp>
        <p:nvSpPr>
          <p:cNvPr id="154635" name="מלבן 13"/>
          <p:cNvSpPr>
            <a:spLocks noChangeArrowheads="1"/>
          </p:cNvSpPr>
          <p:nvPr/>
        </p:nvSpPr>
        <p:spPr bwMode="auto">
          <a:xfrm>
            <a:off x="3379788" y="3644900"/>
            <a:ext cx="2055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dirty="0">
                <a:hlinkClick r:id="rId6"/>
              </a:rPr>
              <a:t>Janice Haney Carr, Centers for Disease Control and Prevention</a:t>
            </a:r>
            <a:endParaRPr lang="he-IL" sz="1000" dirty="0"/>
          </a:p>
        </p:txBody>
      </p:sp>
      <p:sp>
        <p:nvSpPr>
          <p:cNvPr id="12" name="TextBox 11"/>
          <p:cNvSpPr txBox="1"/>
          <p:nvPr/>
        </p:nvSpPr>
        <p:spPr>
          <a:xfrm>
            <a:off x="3532188" y="6259513"/>
            <a:ext cx="4775200" cy="339725"/>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200" kern="0" dirty="0">
                <a:solidFill>
                  <a:prstClr val="black"/>
                </a:solidFill>
                <a:latin typeface="Arial"/>
                <a:cs typeface="Arial"/>
              </a:rPr>
              <a:t>התמונות לקוחות מהספר </a:t>
            </a:r>
            <a:r>
              <a:rPr lang="he-IL" sz="1200" b="1" kern="0" dirty="0">
                <a:solidFill>
                  <a:prstClr val="black"/>
                </a:solidFill>
                <a:latin typeface="Arial"/>
                <a:cs typeface="Arial"/>
              </a:rPr>
              <a:t>חידת </a:t>
            </a:r>
            <a:r>
              <a:rPr lang="he-IL" sz="1200" b="1" kern="0" dirty="0" smtClean="0">
                <a:solidFill>
                  <a:prstClr val="black"/>
                </a:solidFill>
                <a:latin typeface="Arial"/>
                <a:cs typeface="Arial"/>
              </a:rPr>
              <a:t>התורשה</a:t>
            </a:r>
            <a:r>
              <a:rPr lang="he-IL" sz="1200" kern="0" dirty="0" smtClean="0">
                <a:solidFill>
                  <a:prstClr val="black"/>
                </a:solidFill>
                <a:latin typeface="Arial"/>
                <a:cs typeface="Arial"/>
              </a:rPr>
              <a:t>, מטח</a:t>
            </a:r>
            <a:r>
              <a:rPr lang="he-IL" sz="1600" kern="0" dirty="0">
                <a:solidFill>
                  <a:prstClr val="black"/>
                </a:solidFill>
                <a:latin typeface="Arial"/>
                <a:cs typeface="Arial"/>
              </a:rPr>
              <a:t>.</a:t>
            </a:r>
          </a:p>
        </p:txBody>
      </p:sp>
      <p:sp>
        <p:nvSpPr>
          <p:cNvPr id="14"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58A4CDB-9BE1-491D-9AC6-BC31A9C25E66}" type="slidenum">
              <a:rPr lang="he-IL" smtClean="0"/>
              <a:pPr fontAlgn="base">
                <a:spcBef>
                  <a:spcPct val="0"/>
                </a:spcBef>
                <a:spcAft>
                  <a:spcPct val="0"/>
                </a:spcAft>
                <a:defRPr/>
              </a:pPr>
              <a:t>20</a:t>
            </a:fld>
            <a:endParaRPr lang="he-IL" dirty="0" smtClean="0"/>
          </a:p>
        </p:txBody>
      </p:sp>
      <p:sp>
        <p:nvSpPr>
          <p:cNvPr id="147460" name="כותרת 9"/>
          <p:cNvSpPr>
            <a:spLocks noGrp="1"/>
          </p:cNvSpPr>
          <p:nvPr>
            <p:ph type="title"/>
          </p:nvPr>
        </p:nvSpPr>
        <p:spPr bwMode="auto">
          <a:xfrm>
            <a:off x="285750" y="71438"/>
            <a:ext cx="8229600" cy="439737"/>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שיבוט של תאים ושל אורגניזמים</a:t>
            </a:r>
            <a:endParaRPr lang="he-IL" dirty="0" smtClean="0">
              <a:solidFill>
                <a:schemeClr val="accent3"/>
              </a:solidFill>
            </a:endParaRPr>
          </a:p>
        </p:txBody>
      </p:sp>
      <p:sp>
        <p:nvSpPr>
          <p:cNvPr id="8" name="TextBox 7"/>
          <p:cNvSpPr txBox="1"/>
          <p:nvPr/>
        </p:nvSpPr>
        <p:spPr>
          <a:xfrm>
            <a:off x="338138" y="503238"/>
            <a:ext cx="8183562"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prstClr val="black"/>
                </a:solidFill>
              </a:rPr>
              <a:t>משמעות המונח שיבוט בגנטיקה היא יצירת עותקים רבים (שבט): </a:t>
            </a:r>
          </a:p>
        </p:txBody>
      </p:sp>
      <p:sp>
        <p:nvSpPr>
          <p:cNvPr id="185350" name="מלבן 1"/>
          <p:cNvSpPr>
            <a:spLocks noChangeArrowheads="1"/>
          </p:cNvSpPr>
          <p:nvPr/>
        </p:nvSpPr>
        <p:spPr bwMode="auto">
          <a:xfrm>
            <a:off x="4781550" y="981075"/>
            <a:ext cx="418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של קטעי </a:t>
            </a:r>
            <a:r>
              <a:rPr lang="en-US" dirty="0">
                <a:solidFill>
                  <a:srgbClr val="000000"/>
                </a:solidFill>
              </a:rPr>
              <a:t>DNA</a:t>
            </a:r>
            <a:r>
              <a:rPr lang="he-IL" dirty="0">
                <a:solidFill>
                  <a:srgbClr val="000000"/>
                </a:solidFill>
              </a:rPr>
              <a:t> (המכילים </a:t>
            </a:r>
            <a:r>
              <a:rPr lang="he-IL" dirty="0"/>
              <a:t>גן) </a:t>
            </a:r>
            <a:r>
              <a:rPr lang="he-IL" dirty="0" smtClean="0"/>
              <a:t>בעזרת </a:t>
            </a:r>
            <a:r>
              <a:rPr lang="he-IL" dirty="0"/>
              <a:t>הכנסתו לפלסמיד או נגיף, המתרבים בתאים.</a:t>
            </a:r>
          </a:p>
          <a:p>
            <a:r>
              <a:rPr lang="he-IL" dirty="0"/>
              <a:t>עד כה דנו במצגת בדוגמאות רבות לשיבוט מסוג זה.</a:t>
            </a:r>
          </a:p>
        </p:txBody>
      </p:sp>
      <p:sp>
        <p:nvSpPr>
          <p:cNvPr id="185351" name="מלבן 6"/>
          <p:cNvSpPr>
            <a:spLocks noChangeArrowheads="1"/>
          </p:cNvSpPr>
          <p:nvPr/>
        </p:nvSpPr>
        <p:spPr bwMode="auto">
          <a:xfrm>
            <a:off x="312738" y="925513"/>
            <a:ext cx="4183062"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של </a:t>
            </a:r>
            <a:r>
              <a:rPr lang="he-IL" dirty="0"/>
              <a:t>גנום שלם של אורגניזם </a:t>
            </a:r>
            <a:r>
              <a:rPr lang="he-IL" dirty="0" smtClean="0"/>
              <a:t>בעזרת </a:t>
            </a:r>
            <a:r>
              <a:rPr lang="he-IL" dirty="0"/>
              <a:t>החדרת גרעין של תא דפלואידי לתוך תא ביצה בלתי מופרית, שגרעינה ההפלואידי המקורי הוצא ממנה. הביצה מתפתחת ליצור </a:t>
            </a:r>
            <a:r>
              <a:rPr lang="he-IL" dirty="0" smtClean="0"/>
              <a:t>שכל </a:t>
            </a:r>
            <a:r>
              <a:rPr lang="he-IL" dirty="0"/>
              <a:t>תאיו </a:t>
            </a:r>
            <a:r>
              <a:rPr lang="he-IL" dirty="0" smtClean="0"/>
              <a:t>מכילים </a:t>
            </a:r>
            <a:r>
              <a:rPr lang="he-IL" dirty="0"/>
              <a:t>את הגנום שהוחדר.</a:t>
            </a:r>
          </a:p>
          <a:p>
            <a:endParaRPr lang="he-IL" sz="1600" dirty="0"/>
          </a:p>
          <a:p>
            <a:r>
              <a:rPr lang="he-IL" sz="1600" dirty="0"/>
              <a:t>דוגמה: הכבשה המפורסמת </a:t>
            </a:r>
            <a:r>
              <a:rPr lang="he-IL" sz="1600" dirty="0" smtClean="0"/>
              <a:t>דולי, </a:t>
            </a:r>
            <a:r>
              <a:rPr lang="he-IL" sz="1600" dirty="0"/>
              <a:t>ששובטה בשנת </a:t>
            </a:r>
            <a:r>
              <a:rPr lang="he-IL" sz="1600" noProof="1" smtClean="0"/>
              <a:t>1996</a:t>
            </a:r>
            <a:r>
              <a:rPr lang="he-IL" sz="1600" dirty="0" smtClean="0"/>
              <a:t> </a:t>
            </a:r>
            <a:r>
              <a:rPr lang="he-IL" sz="1600" dirty="0"/>
              <a:t>ו"נכנסה להיסטוריה" בשל היותה </a:t>
            </a:r>
            <a:r>
              <a:rPr lang="he-IL" sz="1600" dirty="0">
                <a:solidFill>
                  <a:srgbClr val="000000"/>
                </a:solidFill>
              </a:rPr>
              <a:t>היונק הראשון ששובט.</a:t>
            </a:r>
            <a:endParaRPr lang="en-US" sz="1600" dirty="0">
              <a:solidFill>
                <a:srgbClr val="000000"/>
              </a:solidFill>
            </a:endParaRPr>
          </a:p>
        </p:txBody>
      </p:sp>
      <p:pic>
        <p:nvPicPr>
          <p:cNvPr id="1853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0325" y="3592513"/>
            <a:ext cx="194627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3" name="מלבן 12"/>
          <p:cNvSpPr>
            <a:spLocks noChangeArrowheads="1"/>
          </p:cNvSpPr>
          <p:nvPr/>
        </p:nvSpPr>
        <p:spPr bwMode="auto">
          <a:xfrm>
            <a:off x="107950" y="6329363"/>
            <a:ext cx="4051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srgbClr val="000000"/>
                </a:solidFill>
              </a:rPr>
              <a:t>פוחלץ של דולי</a:t>
            </a:r>
            <a:r>
              <a:rPr lang="he-IL" sz="1600" dirty="0"/>
              <a:t>, </a:t>
            </a:r>
            <a:r>
              <a:rPr lang="he-IL" sz="1600" dirty="0" smtClean="0"/>
              <a:t>במוזאון </a:t>
            </a:r>
            <a:r>
              <a:rPr lang="he-IL" sz="1600" dirty="0">
                <a:solidFill>
                  <a:srgbClr val="000000"/>
                </a:solidFill>
              </a:rPr>
              <a:t>הלאומי בסקוטלנד.</a:t>
            </a:r>
            <a:endParaRPr lang="en-US" sz="1600" dirty="0">
              <a:solidFill>
                <a:srgbClr val="000000"/>
              </a:solidFill>
            </a:endParaRPr>
          </a:p>
        </p:txBody>
      </p:sp>
      <p:sp>
        <p:nvSpPr>
          <p:cNvPr id="9" name="מלבן 8"/>
          <p:cNvSpPr/>
          <p:nvPr/>
        </p:nvSpPr>
        <p:spPr>
          <a:xfrm>
            <a:off x="4716463" y="908050"/>
            <a:ext cx="4300537" cy="593566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מלבן 14"/>
          <p:cNvSpPr/>
          <p:nvPr/>
        </p:nvSpPr>
        <p:spPr>
          <a:xfrm>
            <a:off x="231775" y="892175"/>
            <a:ext cx="4302125" cy="578167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85356" name="Slide Number Placeholder 6"/>
          <p:cNvSpPr txBox="1">
            <a:spLocks/>
          </p:cNvSpPr>
          <p:nvPr/>
        </p:nvSpPr>
        <p:spPr bwMode="auto">
          <a:xfrm>
            <a:off x="-107950" y="6592888"/>
            <a:ext cx="3698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CAF9930-73D4-4BCE-8498-88E8D2CC409B}" type="slidenum">
              <a:rPr lang="he-IL" sz="1200">
                <a:solidFill>
                  <a:srgbClr val="A6A6A6"/>
                </a:solidFill>
              </a:rPr>
              <a:pPr eaLnBrk="1" hangingPunct="1"/>
              <a:t>20</a:t>
            </a:fld>
            <a:endParaRPr lang="he-IL" sz="1200" dirty="0">
              <a:solidFill>
                <a:srgbClr val="A6A6A6"/>
              </a:solidFill>
            </a:endParaRPr>
          </a:p>
        </p:txBody>
      </p:sp>
      <p:sp>
        <p:nvSpPr>
          <p:cNvPr id="185357" name="מלבן 1"/>
          <p:cNvSpPr>
            <a:spLocks noChangeArrowheads="1"/>
          </p:cNvSpPr>
          <p:nvPr/>
        </p:nvSpPr>
        <p:spPr bwMode="auto">
          <a:xfrm>
            <a:off x="6300788" y="6197600"/>
            <a:ext cx="2001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hlinkClick r:id="rId3"/>
              </a:rPr>
              <a:t>Keith Wood (of DeLuca lab) for Science Magazine at wikimedia </a:t>
            </a:r>
            <a:endParaRPr lang="he-IL" sz="1000" dirty="0">
              <a:solidFill>
                <a:srgbClr val="000000"/>
              </a:solidFill>
            </a:endParaRPr>
          </a:p>
        </p:txBody>
      </p:sp>
      <p:pic>
        <p:nvPicPr>
          <p:cNvPr id="185358"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3141663"/>
            <a:ext cx="1790700" cy="307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59" name="מלבן 5"/>
          <p:cNvSpPr>
            <a:spLocks noChangeArrowheads="1"/>
          </p:cNvSpPr>
          <p:nvPr/>
        </p:nvSpPr>
        <p:spPr bwMode="auto">
          <a:xfrm>
            <a:off x="900113" y="5775325"/>
            <a:ext cx="30241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dirty="0">
                <a:solidFill>
                  <a:srgbClr val="000000"/>
                </a:solidFill>
              </a:rPr>
              <a:t>© Copyright </a:t>
            </a:r>
            <a:r>
              <a:rPr lang="en-US" sz="1100" dirty="0">
                <a:solidFill>
                  <a:srgbClr val="000000"/>
                </a:solidFill>
                <a:hlinkClick r:id="rId5"/>
              </a:rPr>
              <a:t>Mike Pennington </a:t>
            </a:r>
            <a:r>
              <a:rPr lang="en-US" sz="1100" dirty="0">
                <a:solidFill>
                  <a:srgbClr val="000000"/>
                </a:solidFill>
              </a:rPr>
              <a:t>and licensed for reuse under </a:t>
            </a:r>
            <a:r>
              <a:rPr lang="en-US" sz="1100" dirty="0">
                <a:solidFill>
                  <a:srgbClr val="000000"/>
                </a:solidFill>
                <a:hlinkClick r:id="rId6"/>
              </a:rPr>
              <a:t>(CC BY-SA 2.0</a:t>
            </a:r>
            <a:r>
              <a:rPr lang="en-US" sz="1100" dirty="0">
                <a:solidFill>
                  <a:srgbClr val="000000"/>
                </a:solidFill>
              </a:rPr>
              <a:t>)</a:t>
            </a:r>
          </a:p>
        </p:txBody>
      </p:sp>
      <p:sp>
        <p:nvSpPr>
          <p:cNvPr id="185360" name="מלבן 5"/>
          <p:cNvSpPr>
            <a:spLocks noChangeArrowheads="1"/>
          </p:cNvSpPr>
          <p:nvPr/>
        </p:nvSpPr>
        <p:spPr bwMode="auto">
          <a:xfrm>
            <a:off x="4718050" y="2074863"/>
            <a:ext cx="40513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u="sng" dirty="0">
                <a:solidFill>
                  <a:srgbClr val="000000"/>
                </a:solidFill>
              </a:rPr>
              <a:t>עוד דוגמאות – שיבוט </a:t>
            </a:r>
            <a:r>
              <a:rPr lang="he-IL" sz="1600" u="sng" dirty="0" smtClean="0"/>
              <a:t>לצורכי </a:t>
            </a:r>
            <a:r>
              <a:rPr lang="he-IL" sz="1600" u="sng" dirty="0"/>
              <a:t>מחקר</a:t>
            </a:r>
            <a:r>
              <a:rPr lang="he-IL" sz="1600" dirty="0"/>
              <a:t>:</a:t>
            </a:r>
          </a:p>
          <a:p>
            <a:r>
              <a:rPr lang="he-IL" sz="1600" dirty="0"/>
              <a:t>צמח טבק שהוחדר אליו גן המקודד </a:t>
            </a:r>
            <a:r>
              <a:rPr lang="he-IL" sz="1600" dirty="0">
                <a:solidFill>
                  <a:srgbClr val="000000"/>
                </a:solidFill>
              </a:rPr>
              <a:t>לחלבון שפעילותו גורמת לפליטת אור.</a:t>
            </a:r>
            <a:endParaRPr lang="he-IL" dirty="0">
              <a:solidFill>
                <a:srgbClr val="000000"/>
              </a:solidFill>
            </a:endParaRPr>
          </a:p>
          <a:p>
            <a:endParaRPr lang="en-US" sz="1600" dirty="0">
              <a:solidFill>
                <a:srgbClr val="000000"/>
              </a:solidFill>
            </a:endParaRPr>
          </a:p>
        </p:txBody>
      </p:sp>
      <p:sp>
        <p:nvSpPr>
          <p:cNvPr id="1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89EED028-D757-4E62-B971-2EB511B2E376}" type="slidenum">
              <a:rPr lang="he-IL" sz="1200">
                <a:solidFill>
                  <a:srgbClr val="A6A6A6"/>
                </a:solidFill>
              </a:rPr>
              <a:pPr algn="l" eaLnBrk="1" hangingPunct="1"/>
              <a:t>21</a:t>
            </a:fld>
            <a:endParaRPr lang="he-IL" sz="1200" dirty="0">
              <a:solidFill>
                <a:srgbClr val="A6A6A6"/>
              </a:solidFill>
            </a:endParaRPr>
          </a:p>
        </p:txBody>
      </p:sp>
      <p:sp>
        <p:nvSpPr>
          <p:cNvPr id="186372" name="כותרת 12"/>
          <p:cNvSpPr>
            <a:spLocks noGrp="1"/>
          </p:cNvSpPr>
          <p:nvPr>
            <p:ph type="title" idx="4294967295"/>
          </p:nvPr>
        </p:nvSpPr>
        <p:spPr bwMode="auto">
          <a:xfrm>
            <a:off x="457200" y="44624"/>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סיכום: יישום ההנדסה הגנטית לתועלת האדם</a:t>
            </a:r>
          </a:p>
        </p:txBody>
      </p:sp>
      <p:grpSp>
        <p:nvGrpSpPr>
          <p:cNvPr id="186373" name="Group 89"/>
          <p:cNvGrpSpPr>
            <a:grpSpLocks/>
          </p:cNvGrpSpPr>
          <p:nvPr/>
        </p:nvGrpSpPr>
        <p:grpSpPr bwMode="auto">
          <a:xfrm>
            <a:off x="214313" y="1382713"/>
            <a:ext cx="8785225" cy="4752975"/>
            <a:chOff x="113" y="618"/>
            <a:chExt cx="5534" cy="2994"/>
          </a:xfrm>
        </p:grpSpPr>
        <p:sp>
          <p:nvSpPr>
            <p:cNvPr id="15" name="תרשים זרימה: תהליך חלופי 14"/>
            <p:cNvSpPr/>
            <p:nvPr/>
          </p:nvSpPr>
          <p:spPr>
            <a:xfrm>
              <a:off x="4876" y="1752"/>
              <a:ext cx="590" cy="4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prstClr val="black"/>
                  </a:solidFill>
                  <a:latin typeface="Calibri" pitchFamily="34" charset="0"/>
                </a:rPr>
                <a:t>תעשייה</a:t>
              </a:r>
            </a:p>
          </p:txBody>
        </p:sp>
        <p:sp>
          <p:nvSpPr>
            <p:cNvPr id="16" name="תרשים זרימה: תהליך חלופי 15"/>
            <p:cNvSpPr/>
            <p:nvPr/>
          </p:nvSpPr>
          <p:spPr>
            <a:xfrm>
              <a:off x="3152" y="1752"/>
              <a:ext cx="997" cy="4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prstClr val="black"/>
                  </a:solidFill>
                  <a:latin typeface="Calibri" pitchFamily="34" charset="0"/>
                </a:rPr>
                <a:t>רפואה</a:t>
              </a:r>
            </a:p>
          </p:txBody>
        </p:sp>
        <p:sp>
          <p:nvSpPr>
            <p:cNvPr id="17" name="תרשים זרימה: תהליך חלופי 16"/>
            <p:cNvSpPr/>
            <p:nvPr/>
          </p:nvSpPr>
          <p:spPr>
            <a:xfrm>
              <a:off x="1519" y="1752"/>
              <a:ext cx="998" cy="4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prstClr val="black"/>
                  </a:solidFill>
                  <a:latin typeface="Calibri" pitchFamily="34" charset="0"/>
                </a:rPr>
                <a:t>חקלאות</a:t>
              </a:r>
            </a:p>
          </p:txBody>
        </p:sp>
        <p:sp>
          <p:nvSpPr>
            <p:cNvPr id="27" name="תרשים זרימה: תהליך חלופי 26"/>
            <p:cNvSpPr/>
            <p:nvPr/>
          </p:nvSpPr>
          <p:spPr>
            <a:xfrm>
              <a:off x="204" y="1752"/>
              <a:ext cx="680" cy="4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prstClr val="black"/>
                  </a:solidFill>
                  <a:latin typeface="Calibri" pitchFamily="34" charset="0"/>
                </a:rPr>
                <a:t>סביבה</a:t>
              </a:r>
            </a:p>
          </p:txBody>
        </p:sp>
        <p:sp>
          <p:nvSpPr>
            <p:cNvPr id="2" name="תרשים זרימה: תהליך חלופי 26"/>
            <p:cNvSpPr/>
            <p:nvPr/>
          </p:nvSpPr>
          <p:spPr>
            <a:xfrm>
              <a:off x="2925" y="2659"/>
              <a:ext cx="681" cy="5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prstClr val="black"/>
                  </a:solidFill>
                  <a:latin typeface="Calibri" pitchFamily="34" charset="0"/>
                </a:rPr>
                <a:t>ריפוי גני</a:t>
              </a:r>
            </a:p>
          </p:txBody>
        </p:sp>
        <p:sp>
          <p:nvSpPr>
            <p:cNvPr id="3" name="תרשים זרימה: תהליך חלופי 26"/>
            <p:cNvSpPr/>
            <p:nvPr/>
          </p:nvSpPr>
          <p:spPr>
            <a:xfrm>
              <a:off x="3742" y="2659"/>
              <a:ext cx="771" cy="81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schemeClr val="tx1"/>
                  </a:solidFill>
                  <a:latin typeface="Calibri" pitchFamily="34" charset="0"/>
                </a:rPr>
                <a:t>החדרת גן אנושי </a:t>
              </a:r>
              <a:r>
                <a:rPr lang="he-IL" sz="1400" dirty="0" smtClean="0">
                  <a:solidFill>
                    <a:schemeClr val="tx1"/>
                  </a:solidFill>
                  <a:latin typeface="Calibri" pitchFamily="34" charset="0"/>
                </a:rPr>
                <a:t>לחיידקים לשם ייצור </a:t>
              </a:r>
              <a:r>
                <a:rPr lang="he-IL" sz="1400" dirty="0">
                  <a:solidFill>
                    <a:schemeClr val="tx1"/>
                  </a:solidFill>
                  <a:latin typeface="Calibri" pitchFamily="34" charset="0"/>
                </a:rPr>
                <a:t>הורמונים</a:t>
              </a:r>
            </a:p>
          </p:txBody>
        </p:sp>
        <p:sp>
          <p:nvSpPr>
            <p:cNvPr id="4" name="תרשים זרימה: תהליך חלופי 26"/>
            <p:cNvSpPr/>
            <p:nvPr/>
          </p:nvSpPr>
          <p:spPr>
            <a:xfrm>
              <a:off x="1066" y="2614"/>
              <a:ext cx="681" cy="90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prstClr val="black"/>
                  </a:solidFill>
                  <a:latin typeface="Calibri" pitchFamily="34" charset="0"/>
                </a:rPr>
                <a:t>החדרת גן של חיידקים המייצר </a:t>
              </a:r>
              <a:r>
                <a:rPr lang="he-IL" sz="1400" dirty="0">
                  <a:solidFill>
                    <a:schemeClr val="tx1"/>
                  </a:solidFill>
                  <a:latin typeface="Calibri" pitchFamily="34" charset="0"/>
                </a:rPr>
                <a:t>רעלן </a:t>
              </a:r>
              <a:r>
                <a:rPr lang="he-IL" sz="1400" dirty="0" smtClean="0">
                  <a:solidFill>
                    <a:schemeClr val="tx1"/>
                  </a:solidFill>
                  <a:latin typeface="Calibri" pitchFamily="34" charset="0"/>
                </a:rPr>
                <a:t>נגד </a:t>
              </a:r>
              <a:r>
                <a:rPr lang="he-IL" sz="1400" dirty="0">
                  <a:solidFill>
                    <a:schemeClr val="tx1"/>
                  </a:solidFill>
                  <a:latin typeface="Calibri" pitchFamily="34" charset="0"/>
                </a:rPr>
                <a:t>מזיקים </a:t>
              </a:r>
              <a:r>
                <a:rPr lang="he-IL" sz="1400" dirty="0" smtClean="0">
                  <a:solidFill>
                    <a:schemeClr val="tx1"/>
                  </a:solidFill>
                  <a:latin typeface="Calibri" pitchFamily="34" charset="0"/>
                </a:rPr>
                <a:t>לצמחים</a:t>
              </a:r>
              <a:endParaRPr lang="he-IL" sz="1400" dirty="0">
                <a:solidFill>
                  <a:schemeClr val="tx1"/>
                </a:solidFill>
                <a:latin typeface="Calibri" pitchFamily="34" charset="0"/>
              </a:endParaRPr>
            </a:p>
          </p:txBody>
        </p:sp>
        <p:sp>
          <p:nvSpPr>
            <p:cNvPr id="5" name="תרשים זרימה: תהליך חלופי 26"/>
            <p:cNvSpPr/>
            <p:nvPr/>
          </p:nvSpPr>
          <p:spPr>
            <a:xfrm>
              <a:off x="2018" y="2659"/>
              <a:ext cx="771" cy="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schemeClr val="tx1"/>
                  </a:solidFill>
                  <a:latin typeface="Calibri" pitchFamily="34" charset="0"/>
                </a:rPr>
                <a:t>החדרת גנים לצמחים </a:t>
              </a:r>
              <a:r>
                <a:rPr lang="he-IL" sz="1400" dirty="0" smtClean="0">
                  <a:solidFill>
                    <a:schemeClr val="tx1"/>
                  </a:solidFill>
                  <a:latin typeface="Calibri" pitchFamily="34" charset="0"/>
                </a:rPr>
                <a:t>ולבעלי חיים,</a:t>
              </a:r>
              <a:endParaRPr lang="he-IL" sz="1400" dirty="0">
                <a:solidFill>
                  <a:schemeClr val="tx1"/>
                </a:solidFill>
                <a:latin typeface="Calibri" pitchFamily="34" charset="0"/>
              </a:endParaRPr>
            </a:p>
            <a:p>
              <a:pPr algn="ctr">
                <a:defRPr/>
              </a:pPr>
              <a:r>
                <a:rPr lang="he-IL" sz="1400" dirty="0">
                  <a:solidFill>
                    <a:schemeClr val="tx1"/>
                  </a:solidFill>
                  <a:latin typeface="Calibri" pitchFamily="34" charset="0"/>
                </a:rPr>
                <a:t>הגורמים להשבחתם</a:t>
              </a:r>
            </a:p>
          </p:txBody>
        </p:sp>
        <p:sp>
          <p:nvSpPr>
            <p:cNvPr id="6" name="תרשים זרימה: תהליך חלופי 15"/>
            <p:cNvSpPr/>
            <p:nvPr/>
          </p:nvSpPr>
          <p:spPr>
            <a:xfrm>
              <a:off x="1927" y="618"/>
              <a:ext cx="1951" cy="40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dirty="0">
                  <a:solidFill>
                    <a:prstClr val="black"/>
                  </a:solidFill>
                  <a:latin typeface="Calibri" pitchFamily="34" charset="0"/>
                </a:rPr>
                <a:t>שימוש בחיידקים בהנדסה גנטית </a:t>
              </a:r>
            </a:p>
          </p:txBody>
        </p:sp>
        <p:sp>
          <p:nvSpPr>
            <p:cNvPr id="7" name="תרשים זרימה: תהליך חלופי 26"/>
            <p:cNvSpPr/>
            <p:nvPr/>
          </p:nvSpPr>
          <p:spPr>
            <a:xfrm>
              <a:off x="4627" y="2704"/>
              <a:ext cx="1020" cy="7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schemeClr val="tx1"/>
                  </a:solidFill>
                  <a:latin typeface="Calibri" pitchFamily="34" charset="0"/>
                </a:rPr>
                <a:t>החדרת </a:t>
              </a:r>
              <a:r>
                <a:rPr lang="he-IL" sz="1400" dirty="0" smtClean="0">
                  <a:solidFill>
                    <a:schemeClr val="tx1"/>
                  </a:solidFill>
                  <a:latin typeface="Calibri" pitchFamily="34" charset="0"/>
                </a:rPr>
                <a:t>גנים למיקרואורגניזמים</a:t>
              </a:r>
            </a:p>
            <a:p>
              <a:pPr algn="ctr">
                <a:defRPr/>
              </a:pPr>
              <a:r>
                <a:rPr lang="he-IL" sz="1400" dirty="0" smtClean="0">
                  <a:solidFill>
                    <a:schemeClr val="tx1"/>
                  </a:solidFill>
                  <a:latin typeface="Calibri" pitchFamily="34" charset="0"/>
                </a:rPr>
                <a:t>לשם ייצור </a:t>
              </a:r>
              <a:r>
                <a:rPr lang="he-IL" sz="1400" dirty="0">
                  <a:solidFill>
                    <a:schemeClr val="tx1"/>
                  </a:solidFill>
                  <a:latin typeface="Calibri" pitchFamily="34" charset="0"/>
                </a:rPr>
                <a:t>חומרים </a:t>
              </a:r>
              <a:r>
                <a:rPr lang="he-IL" sz="1400" dirty="0" smtClean="0">
                  <a:solidFill>
                    <a:schemeClr val="tx1"/>
                  </a:solidFill>
                  <a:latin typeface="Calibri" pitchFamily="34" charset="0"/>
                </a:rPr>
                <a:t>שונים</a:t>
              </a:r>
              <a:endParaRPr lang="he-IL" sz="1400" dirty="0">
                <a:solidFill>
                  <a:schemeClr val="tx1"/>
                </a:solidFill>
                <a:latin typeface="Calibri" pitchFamily="34" charset="0"/>
              </a:endParaRPr>
            </a:p>
          </p:txBody>
        </p:sp>
        <p:sp>
          <p:nvSpPr>
            <p:cNvPr id="9" name="תרשים זרימה: תהליך חלופי 26"/>
            <p:cNvSpPr/>
            <p:nvPr/>
          </p:nvSpPr>
          <p:spPr>
            <a:xfrm>
              <a:off x="113" y="2523"/>
              <a:ext cx="771" cy="108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dirty="0">
                  <a:solidFill>
                    <a:prstClr val="black"/>
                  </a:solidFill>
                  <a:latin typeface="Calibri" pitchFamily="34" charset="0"/>
                </a:rPr>
                <a:t>השתלת גנים לפירוק חומרים </a:t>
              </a:r>
              <a:r>
                <a:rPr lang="he-IL" sz="1400" dirty="0">
                  <a:solidFill>
                    <a:schemeClr val="tx1"/>
                  </a:solidFill>
                  <a:latin typeface="Calibri" pitchFamily="34" charset="0"/>
                </a:rPr>
                <a:t>רעילים בסביבה באוכלוסייה </a:t>
              </a:r>
              <a:r>
                <a:rPr lang="he-IL" sz="1400" dirty="0" smtClean="0">
                  <a:solidFill>
                    <a:schemeClr val="tx1"/>
                  </a:solidFill>
                  <a:latin typeface="Calibri" pitchFamily="34" charset="0"/>
                </a:rPr>
                <a:t>טבעית </a:t>
              </a:r>
              <a:r>
                <a:rPr lang="he-IL" sz="1400" dirty="0">
                  <a:solidFill>
                    <a:schemeClr val="tx1"/>
                  </a:solidFill>
                  <a:latin typeface="Calibri" pitchFamily="34" charset="0"/>
                </a:rPr>
                <a:t>של חיידקים</a:t>
              </a:r>
            </a:p>
          </p:txBody>
        </p:sp>
        <p:sp>
          <p:nvSpPr>
            <p:cNvPr id="186386" name="Line 71"/>
            <p:cNvSpPr>
              <a:spLocks noChangeShapeType="1"/>
            </p:cNvSpPr>
            <p:nvPr/>
          </p:nvSpPr>
          <p:spPr bwMode="auto">
            <a:xfrm>
              <a:off x="2880" y="1026"/>
              <a:ext cx="0"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p>
          </p:txBody>
        </p:sp>
        <p:sp>
          <p:nvSpPr>
            <p:cNvPr id="186387" name="Line 76"/>
            <p:cNvSpPr>
              <a:spLocks noChangeShapeType="1"/>
            </p:cNvSpPr>
            <p:nvPr/>
          </p:nvSpPr>
          <p:spPr bwMode="auto">
            <a:xfrm flipH="1">
              <a:off x="2018" y="1162"/>
              <a:ext cx="862"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86388" name="Line 77"/>
            <p:cNvSpPr>
              <a:spLocks noChangeShapeType="1"/>
            </p:cNvSpPr>
            <p:nvPr/>
          </p:nvSpPr>
          <p:spPr bwMode="auto">
            <a:xfrm flipH="1">
              <a:off x="521" y="1162"/>
              <a:ext cx="2359"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86389" name="Line 78"/>
            <p:cNvSpPr>
              <a:spLocks noChangeShapeType="1"/>
            </p:cNvSpPr>
            <p:nvPr/>
          </p:nvSpPr>
          <p:spPr bwMode="auto">
            <a:xfrm>
              <a:off x="2880" y="1162"/>
              <a:ext cx="726"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86390" name="Line 79"/>
            <p:cNvSpPr>
              <a:spLocks noChangeShapeType="1"/>
            </p:cNvSpPr>
            <p:nvPr/>
          </p:nvSpPr>
          <p:spPr bwMode="auto">
            <a:xfrm>
              <a:off x="2880" y="1162"/>
              <a:ext cx="2268"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86391" name="Line 80"/>
            <p:cNvSpPr>
              <a:spLocks noChangeShapeType="1"/>
            </p:cNvSpPr>
            <p:nvPr/>
          </p:nvSpPr>
          <p:spPr bwMode="auto">
            <a:xfrm>
              <a:off x="521" y="2160"/>
              <a:ext cx="0" cy="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86392" name="Line 81"/>
            <p:cNvSpPr>
              <a:spLocks noChangeShapeType="1"/>
            </p:cNvSpPr>
            <p:nvPr/>
          </p:nvSpPr>
          <p:spPr bwMode="auto">
            <a:xfrm>
              <a:off x="1973"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p>
          </p:txBody>
        </p:sp>
        <p:sp>
          <p:nvSpPr>
            <p:cNvPr id="186393" name="Line 82"/>
            <p:cNvSpPr>
              <a:spLocks noChangeShapeType="1"/>
            </p:cNvSpPr>
            <p:nvPr/>
          </p:nvSpPr>
          <p:spPr bwMode="auto">
            <a:xfrm flipH="1">
              <a:off x="1383" y="2341"/>
              <a:ext cx="59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86394" name="Line 83"/>
            <p:cNvSpPr>
              <a:spLocks noChangeShapeType="1"/>
            </p:cNvSpPr>
            <p:nvPr/>
          </p:nvSpPr>
          <p:spPr bwMode="auto">
            <a:xfrm>
              <a:off x="1973" y="2341"/>
              <a:ext cx="453"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86395" name="Line 84"/>
            <p:cNvSpPr>
              <a:spLocks noChangeShapeType="1"/>
            </p:cNvSpPr>
            <p:nvPr/>
          </p:nvSpPr>
          <p:spPr bwMode="auto">
            <a:xfrm>
              <a:off x="3696" y="216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p>
          </p:txBody>
        </p:sp>
        <p:sp>
          <p:nvSpPr>
            <p:cNvPr id="186396" name="Line 85"/>
            <p:cNvSpPr>
              <a:spLocks noChangeShapeType="1"/>
            </p:cNvSpPr>
            <p:nvPr/>
          </p:nvSpPr>
          <p:spPr bwMode="auto">
            <a:xfrm flipH="1">
              <a:off x="3243" y="2341"/>
              <a:ext cx="453"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86397" name="Line 86"/>
            <p:cNvSpPr>
              <a:spLocks noChangeShapeType="1"/>
            </p:cNvSpPr>
            <p:nvPr/>
          </p:nvSpPr>
          <p:spPr bwMode="auto">
            <a:xfrm>
              <a:off x="3696" y="2341"/>
              <a:ext cx="409" cy="31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86398" name="Line 87"/>
            <p:cNvSpPr>
              <a:spLocks noChangeShapeType="1"/>
            </p:cNvSpPr>
            <p:nvPr/>
          </p:nvSpPr>
          <p:spPr bwMode="auto">
            <a:xfrm>
              <a:off x="5193" y="2160"/>
              <a:ext cx="0" cy="5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p>
          </p:txBody>
        </p:sp>
        <p:sp>
          <p:nvSpPr>
            <p:cNvPr id="186399" name="Text Box 88"/>
            <p:cNvSpPr txBox="1">
              <a:spLocks noChangeArrowheads="1"/>
            </p:cNvSpPr>
            <p:nvPr/>
          </p:nvSpPr>
          <p:spPr bwMode="auto">
            <a:xfrm>
              <a:off x="1565" y="1117"/>
              <a:ext cx="72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400" dirty="0">
                  <a:solidFill>
                    <a:srgbClr val="000000"/>
                  </a:solidFill>
                </a:rPr>
                <a:t>בתחומים של </a:t>
              </a:r>
              <a:endParaRPr lang="en-US" sz="1400" dirty="0">
                <a:solidFill>
                  <a:srgbClr val="000000"/>
                </a:solidFill>
              </a:endParaRPr>
            </a:p>
          </p:txBody>
        </p:sp>
      </p:grpSp>
      <p:sp>
        <p:nvSpPr>
          <p:cNvPr id="186374" name="מלבן 9"/>
          <p:cNvSpPr>
            <a:spLocks noChangeArrowheads="1"/>
          </p:cNvSpPr>
          <p:nvPr/>
        </p:nvSpPr>
        <p:spPr bwMode="auto">
          <a:xfrm>
            <a:off x="179388" y="558800"/>
            <a:ext cx="8637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בתרשים הבא מתוארים יישומי ההנדסה גנטית בתחומי החקלאות והרפואה שדנו בהם </a:t>
            </a:r>
          </a:p>
          <a:p>
            <a:r>
              <a:rPr lang="he-IL" dirty="0">
                <a:solidFill>
                  <a:srgbClr val="000000"/>
                </a:solidFill>
              </a:rPr>
              <a:t>במצגת </a:t>
            </a:r>
            <a:r>
              <a:rPr lang="he-IL" dirty="0" smtClean="0">
                <a:solidFill>
                  <a:srgbClr val="000000"/>
                </a:solidFill>
              </a:rPr>
              <a:t>זו, ועוד </a:t>
            </a:r>
            <a:r>
              <a:rPr lang="he-IL" dirty="0">
                <a:solidFill>
                  <a:srgbClr val="000000"/>
                </a:solidFill>
              </a:rPr>
              <a:t>שימושים.</a:t>
            </a:r>
          </a:p>
        </p:txBody>
      </p:sp>
      <p:sp>
        <p:nvSpPr>
          <p:cNvPr id="32"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Number Placeholder 6"/>
          <p:cNvSpPr txBox="1">
            <a:spLocks noGrp="1"/>
          </p:cNvSpPr>
          <p:nvPr/>
        </p:nvSpPr>
        <p:spPr bwMode="auto">
          <a:xfrm>
            <a:off x="277813" y="65341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220BBF6-E7B6-4896-A448-9DD921C4027F}" type="slidenum">
              <a:rPr lang="he-IL" sz="1200">
                <a:solidFill>
                  <a:srgbClr val="A6A6A6"/>
                </a:solidFill>
              </a:rPr>
              <a:pPr algn="l" eaLnBrk="1" hangingPunct="1"/>
              <a:t>22</a:t>
            </a:fld>
            <a:endParaRPr lang="he-IL" sz="1200" dirty="0">
              <a:solidFill>
                <a:srgbClr val="A6A6A6"/>
              </a:solidFill>
            </a:endParaRPr>
          </a:p>
        </p:txBody>
      </p:sp>
      <p:sp>
        <p:nvSpPr>
          <p:cNvPr id="187396"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הנדסה גנטית  במחקר המדעי: שימוש בגן מדווח (הרחבה)</a:t>
            </a:r>
            <a:endParaRPr lang="he-IL" sz="1800" dirty="0" smtClean="0">
              <a:solidFill>
                <a:srgbClr val="FF6600"/>
              </a:solidFill>
            </a:endParaRPr>
          </a:p>
        </p:txBody>
      </p:sp>
      <p:sp>
        <p:nvSpPr>
          <p:cNvPr id="187397" name="מלבן 5"/>
          <p:cNvSpPr>
            <a:spLocks noChangeArrowheads="1"/>
          </p:cNvSpPr>
          <p:nvPr/>
        </p:nvSpPr>
        <p:spPr bwMode="auto">
          <a:xfrm>
            <a:off x="450850" y="447675"/>
            <a:ext cx="81581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כאשר מעבירים לאורגניזם גן כלשהו, קשה להבחין האם אכן הגן חדר ומתבטא באורגניזם המהונדס. </a:t>
            </a:r>
            <a:r>
              <a:rPr lang="he-IL" dirty="0" smtClean="0">
                <a:solidFill>
                  <a:srgbClr val="000000"/>
                </a:solidFill>
              </a:rPr>
              <a:t>לכן </a:t>
            </a:r>
            <a:r>
              <a:rPr lang="he-IL" dirty="0"/>
              <a:t>במקרים רבים מכניסים לאורגניזמים מקטע </a:t>
            </a:r>
            <a:r>
              <a:rPr lang="en-US" dirty="0"/>
              <a:t>DNA</a:t>
            </a:r>
            <a:r>
              <a:rPr lang="he-IL" dirty="0"/>
              <a:t> הכולל שני גנים: הגן </a:t>
            </a:r>
            <a:r>
              <a:rPr lang="he-IL" dirty="0" smtClean="0"/>
              <a:t>הרצוי </a:t>
            </a:r>
            <a:r>
              <a:rPr lang="he-IL" dirty="0"/>
              <a:t>וגן אחר שפעילותו מתבטאת </a:t>
            </a:r>
            <a:r>
              <a:rPr lang="he-IL" dirty="0" smtClean="0"/>
              <a:t>בבירור</a:t>
            </a:r>
            <a:r>
              <a:rPr lang="he-IL" dirty="0"/>
              <a:t>. גן כזה נקרא גן מדווח. פעילות הגן </a:t>
            </a:r>
            <a:r>
              <a:rPr lang="he-IL" dirty="0" smtClean="0"/>
              <a:t>המדווח, </a:t>
            </a:r>
            <a:r>
              <a:rPr lang="he-IL" dirty="0"/>
              <a:t>המועבר </a:t>
            </a:r>
            <a:r>
              <a:rPr lang="he-IL" dirty="0" smtClean="0"/>
              <a:t>עם </a:t>
            </a:r>
            <a:r>
              <a:rPr lang="he-IL" dirty="0"/>
              <a:t>הגן הנחקר, מצביעה על כך שהעברת הגן הצליחה.</a:t>
            </a:r>
          </a:p>
          <a:p>
            <a:r>
              <a:rPr lang="he-IL" dirty="0"/>
              <a:t>לאורגניזמים/תאים המופיעים </a:t>
            </a:r>
            <a:r>
              <a:rPr lang="he-IL" dirty="0" smtClean="0"/>
              <a:t>בתמונות המופיעות בשקף זה ובשקפים הבאים </a:t>
            </a:r>
            <a:r>
              <a:rPr lang="he-IL" dirty="0"/>
              <a:t>הוכנס גן מדווח המקודד לחלבון פלואורוסנטי, שמקורו באצות ים. גן זה נמצא בשימוש נרחב ביותר במחקרים </a:t>
            </a:r>
            <a:r>
              <a:rPr lang="he-IL" dirty="0" smtClean="0"/>
              <a:t>מדעיים. שימוש </a:t>
            </a:r>
            <a:r>
              <a:rPr lang="he-IL" dirty="0"/>
              <a:t>זה מייעל את תהליך ההנדסה הגנטית. </a:t>
            </a:r>
            <a:endParaRPr lang="he-IL" dirty="0" smtClean="0"/>
          </a:p>
          <a:p>
            <a:r>
              <a:rPr lang="he-IL" dirty="0" smtClean="0"/>
              <a:t>בשנת </a:t>
            </a:r>
            <a:r>
              <a:rPr lang="he-IL" noProof="1" smtClean="0"/>
              <a:t>2008</a:t>
            </a:r>
            <a:r>
              <a:rPr lang="he-IL" dirty="0" smtClean="0"/>
              <a:t> זכו מגלי הגן הזה בפרס נובל על תגליתם.</a:t>
            </a:r>
            <a:endParaRPr lang="he-IL" dirty="0"/>
          </a:p>
        </p:txBody>
      </p:sp>
      <p:pic>
        <p:nvPicPr>
          <p:cNvPr id="1873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955491"/>
            <a:ext cx="3843338"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9" name="מלבן 5"/>
          <p:cNvSpPr>
            <a:spLocks noChangeArrowheads="1"/>
          </p:cNvSpPr>
          <p:nvPr/>
        </p:nvSpPr>
        <p:spPr bwMode="auto">
          <a:xfrm>
            <a:off x="4870538" y="3789040"/>
            <a:ext cx="3657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he-IL" sz="1600" dirty="0" smtClean="0">
                <a:solidFill>
                  <a:srgbClr val="000000"/>
                </a:solidFill>
              </a:rPr>
              <a:t>בהיותם </a:t>
            </a:r>
            <a:r>
              <a:rPr lang="he-IL" sz="1600" dirty="0"/>
              <a:t>בשלב הביצה </a:t>
            </a:r>
            <a:r>
              <a:rPr lang="he-IL" sz="1600" dirty="0" smtClean="0"/>
              <a:t>המופרית</a:t>
            </a:r>
            <a:r>
              <a:rPr lang="he-IL" sz="1600" dirty="0"/>
              <a:t>, </a:t>
            </a:r>
            <a:r>
              <a:rPr lang="he-IL" sz="1600" dirty="0" smtClean="0"/>
              <a:t>הוחדרו לעכברי מעבדה גן </a:t>
            </a:r>
            <a:r>
              <a:rPr lang="he-IL" sz="1600" dirty="0"/>
              <a:t>המקודד לחלבון פלואורסנטי ירוק המתבטא בעיניים, </a:t>
            </a:r>
            <a:r>
              <a:rPr lang="he-IL" sz="1600" dirty="0" smtClean="0"/>
              <a:t>בקצה </a:t>
            </a:r>
            <a:r>
              <a:rPr lang="he-IL" sz="1600" dirty="0"/>
              <a:t>הפה, באוזניים </a:t>
            </a:r>
            <a:r>
              <a:rPr lang="he-IL" sz="1600" dirty="0" smtClean="0"/>
              <a:t>ובזנב, </a:t>
            </a:r>
            <a:r>
              <a:rPr lang="he-IL" sz="1600" dirty="0"/>
              <a:t>וגן המקודד לחלבון כחול המתבטא </a:t>
            </a:r>
            <a:r>
              <a:rPr lang="he-IL" sz="1600" dirty="0" smtClean="0"/>
              <a:t>ברוב </a:t>
            </a:r>
            <a:r>
              <a:rPr lang="he-IL" sz="1600" dirty="0"/>
              <a:t>חלקי הגוף</a:t>
            </a:r>
            <a:r>
              <a:rPr lang="he-IL" sz="1600" dirty="0" smtClean="0"/>
              <a:t>.</a:t>
            </a:r>
            <a:endParaRPr lang="he-IL" sz="1600" dirty="0"/>
          </a:p>
        </p:txBody>
      </p:sp>
      <p:sp>
        <p:nvSpPr>
          <p:cNvPr id="187400" name="מלבן 1"/>
          <p:cNvSpPr>
            <a:spLocks noChangeArrowheads="1"/>
          </p:cNvSpPr>
          <p:nvPr/>
        </p:nvSpPr>
        <p:spPr bwMode="auto">
          <a:xfrm>
            <a:off x="971599" y="5542876"/>
            <a:ext cx="47990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he-IL" sz="1600" dirty="0">
                <a:solidFill>
                  <a:srgbClr val="000000"/>
                </a:solidFill>
                <a:latin typeface="Calibri" pitchFamily="34" charset="0"/>
                <a:cs typeface="Calibri" pitchFamily="34" charset="0"/>
              </a:rPr>
              <a:t>:&lt;</a:t>
            </a:r>
            <a:r>
              <a:rPr lang="en-US" sz="1000" u="sng" dirty="0">
                <a:solidFill>
                  <a:srgbClr val="0000FF"/>
                </a:solidFill>
                <a:latin typeface="Calibri" pitchFamily="34" charset="0"/>
                <a:cs typeface="Calibri" pitchFamily="34" charset="0"/>
                <a:hlinkClick r:id="rId3"/>
              </a:rPr>
              <a:t>http://www.biomedcentral.com/1471-2407/12/21</a:t>
            </a:r>
            <a:r>
              <a:rPr lang="he-IL" sz="1000" dirty="0">
                <a:solidFill>
                  <a:srgbClr val="000000"/>
                </a:solidFill>
                <a:latin typeface="Calibri" pitchFamily="34" charset="0"/>
                <a:cs typeface="Calibri" pitchFamily="34" charset="0"/>
              </a:rPr>
              <a:t>&gt;</a:t>
            </a:r>
            <a:endParaRPr lang="en-US" sz="1000" dirty="0">
              <a:solidFill>
                <a:srgbClr val="000000"/>
              </a:solidFill>
              <a:latin typeface="Calibri" pitchFamily="34" charset="0"/>
              <a:cs typeface="Calibri" pitchFamily="34" charset="0"/>
            </a:endParaRPr>
          </a:p>
          <a:p>
            <a:pPr algn="l"/>
            <a:r>
              <a:rPr lang="en-US" sz="1000" dirty="0">
                <a:solidFill>
                  <a:srgbClr val="000000"/>
                </a:solidFill>
                <a:latin typeface="Calibri" pitchFamily="34" charset="0"/>
                <a:cs typeface="Calibri" pitchFamily="34" charset="0"/>
              </a:rPr>
              <a:t>Ingrid Moen, Charlotte Jevne, Jian Wang, Karl-Henning Kalland, Martha Chekenya, Lars A Akslen, Linda Sleire, Per Ø Enger, Rolf K Reed, Anne M Øyan and Linda EB Stuhr. In: BMC Cancer.2012, 12:21. doi:10.1186/1471-2407-12-21 PDF&lt;</a:t>
            </a:r>
            <a:r>
              <a:rPr lang="en-US" sz="1000" u="sng" dirty="0">
                <a:solidFill>
                  <a:srgbClr val="0000FF"/>
                </a:solidFill>
                <a:latin typeface="Calibri" pitchFamily="34" charset="0"/>
                <a:cs typeface="Calibri" pitchFamily="34" charset="0"/>
                <a:hlinkClick r:id="rId3"/>
              </a:rPr>
              <a:t>http://www.biomedcentral.com/1471-2407/12/21</a:t>
            </a:r>
            <a:r>
              <a:rPr lang="en-US" sz="1000" dirty="0">
                <a:solidFill>
                  <a:srgbClr val="000000"/>
                </a:solidFill>
                <a:latin typeface="Calibri" pitchFamily="34" charset="0"/>
                <a:cs typeface="Calibri" pitchFamily="34" charset="0"/>
              </a:rPr>
              <a:t>&gt;</a:t>
            </a:r>
          </a:p>
        </p:txBody>
      </p:sp>
      <p:sp>
        <p:nvSpPr>
          <p:cNvPr id="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6"/>
          <p:cNvSpPr txBox="1">
            <a:spLocks noGrp="1"/>
          </p:cNvSpPr>
          <p:nvPr/>
        </p:nvSpPr>
        <p:spPr bwMode="auto">
          <a:xfrm>
            <a:off x="277813" y="65341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F6B51C2-9A7C-47A9-BB85-720D54F9B90C}" type="slidenum">
              <a:rPr lang="he-IL" sz="1200">
                <a:solidFill>
                  <a:srgbClr val="A6A6A6"/>
                </a:solidFill>
              </a:rPr>
              <a:pPr algn="l" eaLnBrk="1" hangingPunct="1"/>
              <a:t>23</a:t>
            </a:fld>
            <a:endParaRPr lang="he-IL" sz="1200" dirty="0">
              <a:solidFill>
                <a:srgbClr val="A6A6A6"/>
              </a:solidFill>
            </a:endParaRPr>
          </a:p>
        </p:txBody>
      </p:sp>
      <p:sp>
        <p:nvSpPr>
          <p:cNvPr id="188420"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הנדסה גנטית: יישומים בתחום המחקר המדעי (הרחבה)</a:t>
            </a:r>
            <a:endParaRPr lang="he-IL" sz="1800" dirty="0" smtClean="0">
              <a:solidFill>
                <a:srgbClr val="FF6600"/>
              </a:solidFill>
            </a:endParaRPr>
          </a:p>
        </p:txBody>
      </p:sp>
      <p:sp>
        <p:nvSpPr>
          <p:cNvPr id="188421" name="מלבן 5"/>
          <p:cNvSpPr>
            <a:spLocks noChangeArrowheads="1"/>
          </p:cNvSpPr>
          <p:nvPr/>
        </p:nvSpPr>
        <p:spPr bwMode="auto">
          <a:xfrm>
            <a:off x="839788" y="500063"/>
            <a:ext cx="762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תאי </a:t>
            </a:r>
            <a:r>
              <a:rPr lang="he-IL" dirty="0"/>
              <a:t>שמרים </a:t>
            </a:r>
            <a:r>
              <a:rPr lang="he-IL" dirty="0" smtClean="0"/>
              <a:t>שהוחדרו ואליהם שני </a:t>
            </a:r>
            <a:r>
              <a:rPr lang="he-IL" dirty="0"/>
              <a:t>גנים המקודדים לחלבונים הנמצאים בקרום התא: </a:t>
            </a:r>
          </a:p>
          <a:p>
            <a:r>
              <a:rPr lang="he-IL" dirty="0"/>
              <a:t>האחד מקודד לחלבון כחול, והאחר לחלבון ירוק. </a:t>
            </a:r>
          </a:p>
          <a:p>
            <a:r>
              <a:rPr lang="he-IL" dirty="0" smtClean="0"/>
              <a:t>כאשר </a:t>
            </a:r>
            <a:r>
              <a:rPr lang="he-IL" dirty="0"/>
              <a:t>שני הגנים מתבטאים </a:t>
            </a:r>
            <a:r>
              <a:rPr lang="he-IL" dirty="0">
                <a:solidFill>
                  <a:srgbClr val="000000"/>
                </a:solidFill>
              </a:rPr>
              <a:t>מתקבל אור צהוב.</a:t>
            </a:r>
          </a:p>
          <a:p>
            <a:endParaRPr lang="en-US" dirty="0">
              <a:solidFill>
                <a:srgbClr val="000000"/>
              </a:solidFill>
            </a:endParaRPr>
          </a:p>
        </p:txBody>
      </p:sp>
      <p:pic>
        <p:nvPicPr>
          <p:cNvPr id="188422" name="Picture 9" descr="File:Yeast membrane proteins.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557338"/>
            <a:ext cx="3719513"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3" name="מלבן 5"/>
          <p:cNvSpPr>
            <a:spLocks noChangeArrowheads="1"/>
          </p:cNvSpPr>
          <p:nvPr/>
        </p:nvSpPr>
        <p:spPr bwMode="auto">
          <a:xfrm>
            <a:off x="354013" y="5949280"/>
            <a:ext cx="8235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העברת גן מאורגניזם אחד לאורגניזם אחר במחקר </a:t>
            </a:r>
            <a:r>
              <a:rPr lang="he-IL" dirty="0"/>
              <a:t>המדעי, מאפשרת </a:t>
            </a:r>
            <a:r>
              <a:rPr lang="he-IL" dirty="0" smtClean="0"/>
              <a:t>לדוגמה, </a:t>
            </a:r>
            <a:endParaRPr lang="he-IL" dirty="0"/>
          </a:p>
          <a:p>
            <a:r>
              <a:rPr lang="he-IL" dirty="0"/>
              <a:t>להבין את תפקוד </a:t>
            </a:r>
            <a:r>
              <a:rPr lang="he-IL" dirty="0" smtClean="0"/>
              <a:t>הגן, </a:t>
            </a:r>
            <a:r>
              <a:rPr lang="he-IL" dirty="0"/>
              <a:t>על פי השינויים שחלו באורגניזם המהונדס</a:t>
            </a:r>
            <a:r>
              <a:rPr lang="he-IL" dirty="0" smtClean="0"/>
              <a:t>.</a:t>
            </a:r>
            <a:endParaRPr lang="he-IL" dirty="0"/>
          </a:p>
        </p:txBody>
      </p:sp>
      <p:sp>
        <p:nvSpPr>
          <p:cNvPr id="12" name="Rectangle 3"/>
          <p:cNvSpPr/>
          <p:nvPr/>
        </p:nvSpPr>
        <p:spPr>
          <a:xfrm>
            <a:off x="263525" y="5661025"/>
            <a:ext cx="8215313"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88425" name="מלבן 1"/>
          <p:cNvSpPr>
            <a:spLocks noChangeArrowheads="1"/>
          </p:cNvSpPr>
          <p:nvPr/>
        </p:nvSpPr>
        <p:spPr bwMode="auto">
          <a:xfrm>
            <a:off x="3276142" y="5229225"/>
            <a:ext cx="2095958" cy="29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5000"/>
              </a:lnSpc>
              <a:spcAft>
                <a:spcPts val="1000"/>
              </a:spcAft>
            </a:pPr>
            <a:r>
              <a:rPr lang="en-US" sz="1200" dirty="0">
                <a:latin typeface="Calibri" pitchFamily="34" charset="0"/>
              </a:rPr>
              <a:t>Masur at </a:t>
            </a:r>
            <a:r>
              <a:rPr lang="en-US" sz="1200" u="sng" dirty="0">
                <a:solidFill>
                  <a:srgbClr val="0000FF"/>
                </a:solidFill>
                <a:latin typeface="Calibri" pitchFamily="34" charset="0"/>
                <a:hlinkClick r:id="rId5"/>
              </a:rPr>
              <a:t>Wikimedia commons</a:t>
            </a:r>
            <a:endParaRPr lang="en-US" sz="1200" dirty="0">
              <a:latin typeface="Calibri" pitchFamily="34" charset="0"/>
            </a:endParaRPr>
          </a:p>
        </p:txBody>
      </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6"/>
          <p:cNvSpPr txBox="1">
            <a:spLocks noGrp="1"/>
          </p:cNvSpPr>
          <p:nvPr/>
        </p:nvSpPr>
        <p:spPr bwMode="auto">
          <a:xfrm>
            <a:off x="277813" y="65341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F6B51C2-9A7C-47A9-BB85-720D54F9B90C}" type="slidenum">
              <a:rPr lang="he-IL" sz="1200">
                <a:solidFill>
                  <a:srgbClr val="A6A6A6"/>
                </a:solidFill>
              </a:rPr>
              <a:pPr algn="l" eaLnBrk="1" hangingPunct="1"/>
              <a:t>24</a:t>
            </a:fld>
            <a:endParaRPr lang="he-IL" sz="1200" dirty="0">
              <a:solidFill>
                <a:srgbClr val="A6A6A6"/>
              </a:solidFill>
            </a:endParaRPr>
          </a:p>
        </p:txBody>
      </p:sp>
      <p:sp>
        <p:nvSpPr>
          <p:cNvPr id="188420"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הנדסה גנטית: יישומים בתחום המחקר המדעי (הרחבה)</a:t>
            </a:r>
            <a:endParaRPr lang="he-IL" sz="1800" dirty="0" smtClean="0">
              <a:solidFill>
                <a:srgbClr val="FF6600"/>
              </a:solidFill>
            </a:endParaRPr>
          </a:p>
        </p:txBody>
      </p:sp>
      <p:sp>
        <p:nvSpPr>
          <p:cNvPr id="12" name="Rectangle 3"/>
          <p:cNvSpPr/>
          <p:nvPr/>
        </p:nvSpPr>
        <p:spPr>
          <a:xfrm>
            <a:off x="263525" y="566102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0" name="קבוצה 9"/>
          <p:cNvGrpSpPr/>
          <p:nvPr/>
        </p:nvGrpSpPr>
        <p:grpSpPr>
          <a:xfrm>
            <a:off x="395536" y="765175"/>
            <a:ext cx="8311902" cy="5422751"/>
            <a:chOff x="395536" y="765175"/>
            <a:chExt cx="8311902" cy="5422751"/>
          </a:xfrm>
        </p:grpSpPr>
        <p:sp>
          <p:nvSpPr>
            <p:cNvPr id="11" name="מלבן 5"/>
            <p:cNvSpPr>
              <a:spLocks noChangeArrowheads="1"/>
            </p:cNvSpPr>
            <p:nvPr/>
          </p:nvSpPr>
          <p:spPr bwMode="auto">
            <a:xfrm>
              <a:off x="4411663" y="5013325"/>
              <a:ext cx="4295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dirty="0">
                  <a:solidFill>
                    <a:srgbClr val="000000"/>
                  </a:solidFill>
                </a:rPr>
                <a:t>תא עצב </a:t>
              </a:r>
              <a:r>
                <a:rPr lang="he-IL" sz="1600" dirty="0" smtClean="0"/>
                <a:t>שהוכנס אליו גן </a:t>
              </a:r>
              <a:r>
                <a:rPr lang="he-IL" sz="1600" dirty="0"/>
                <a:t>המקודד לחלבון פלואורוסנטי ירוק. בתאים שסביבו מתבטא </a:t>
              </a:r>
              <a:r>
                <a:rPr lang="he-IL" sz="1600" dirty="0">
                  <a:solidFill>
                    <a:srgbClr val="000000"/>
                  </a:solidFill>
                </a:rPr>
                <a:t>גן המקודד לחלבון פלואורוסנטי אדום.</a:t>
              </a:r>
            </a:p>
          </p:txBody>
        </p:sp>
        <p:grpSp>
          <p:nvGrpSpPr>
            <p:cNvPr id="13" name="קבוצה 1"/>
            <p:cNvGrpSpPr>
              <a:grpSpLocks/>
            </p:cNvGrpSpPr>
            <p:nvPr/>
          </p:nvGrpSpPr>
          <p:grpSpPr bwMode="auto">
            <a:xfrm>
              <a:off x="457200" y="765175"/>
              <a:ext cx="7997825" cy="4002088"/>
              <a:chOff x="457200" y="1052735"/>
              <a:chExt cx="7998551" cy="4003213"/>
            </a:xfrm>
          </p:grpSpPr>
          <p:sp>
            <p:nvSpPr>
              <p:cNvPr id="15" name="מלבן 1"/>
              <p:cNvSpPr>
                <a:spLocks noChangeArrowheads="1"/>
              </p:cNvSpPr>
              <p:nvPr/>
            </p:nvSpPr>
            <p:spPr bwMode="auto">
              <a:xfrm>
                <a:off x="4664800" y="4040285"/>
                <a:ext cx="3790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latin typeface="Calibri" pitchFamily="34" charset="0"/>
                    <a:ea typeface="Calibri" pitchFamily="34" charset="0"/>
                    <a:cs typeface="Consolas" pitchFamily="49" charset="0"/>
                  </a:rPr>
                  <a:t>Dynamic Remodeling of Dendritic Arbors in GABAergic Interneurons of Adult Visual Cortex Wei-Chung Allen Lee, Hayden Huang, Guoping Feng, Joshua R. Sanes, Emery N. Brown, Peter T. So, Elly Nedivi PLoS Biology Vol. 4, No. 2, e29 DOI: 10.1371/journal.pbio.0040029&lt;</a:t>
                </a:r>
                <a:r>
                  <a:rPr lang="en-US" sz="1000" u="sng" dirty="0">
                    <a:solidFill>
                      <a:srgbClr val="0000FF"/>
                    </a:solidFill>
                    <a:latin typeface="Calibri" pitchFamily="34" charset="0"/>
                    <a:ea typeface="Calibri" pitchFamily="34" charset="0"/>
                    <a:cs typeface="Consolas" pitchFamily="49" charset="0"/>
                    <a:hlinkClick r:id="rId3"/>
                  </a:rPr>
                  <a:t>http://biology.plosjournals.org/perlserv/?request=get-document&amp;doi=10.1371/journal.pbio.0040029</a:t>
                </a:r>
                <a:r>
                  <a:rPr lang="en-US" sz="1000" dirty="0">
                    <a:solidFill>
                      <a:srgbClr val="000000"/>
                    </a:solidFill>
                    <a:latin typeface="Calibri" pitchFamily="34" charset="0"/>
                    <a:ea typeface="Calibri" pitchFamily="34" charset="0"/>
                    <a:cs typeface="Consolas" pitchFamily="49" charset="0"/>
                  </a:rPr>
                  <a:t>&gt;</a:t>
                </a:r>
              </a:p>
            </p:txBody>
          </p:sp>
          <p:pic>
            <p:nvPicPr>
              <p:cNvPr id="16" name="Picture 10" descr="File:GFPneuron.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4801" y="1052735"/>
                <a:ext cx="379095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Z:\Sheila\נחשון\התא\גרעין\מצגות\חידושי המדע\תמונות עוברי עכברים טרנסגניים\KO40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1060952"/>
                <a:ext cx="4014762" cy="300943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57200" y="4053953"/>
                <a:ext cx="4024678" cy="465269"/>
              </a:xfrm>
              <a:prstGeom prst="rect">
                <a:avLst/>
              </a:prstGeom>
              <a:noFill/>
              <a:ln w="22225">
                <a:noFill/>
              </a:ln>
              <a:effectLst>
                <a:outerShdw sx="101000" sy="101000" algn="ctr" rotWithShape="0">
                  <a:schemeClr val="bg1">
                    <a:lumMod val="75000"/>
                  </a:schemeClr>
                </a:outerShdw>
              </a:effectLst>
            </p:spPr>
            <p:txBody>
              <a:bodyPr/>
              <a:lstStyle/>
              <a:p>
                <a:pPr rtl="0">
                  <a:defRPr/>
                </a:pPr>
                <a:r>
                  <a:rPr lang="en-US" sz="1200" dirty="0">
                    <a:solidFill>
                      <a:prstClr val="black"/>
                    </a:solidFill>
                  </a:rPr>
                  <a:t>© </a:t>
                </a:r>
                <a:r>
                  <a:rPr lang="he-IL" sz="1200" dirty="0">
                    <a:solidFill>
                      <a:prstClr val="black"/>
                    </a:solidFill>
                  </a:rPr>
                  <a:t> </a:t>
                </a:r>
                <a:r>
                  <a:rPr lang="he-IL" sz="1100" dirty="0">
                    <a:solidFill>
                      <a:prstClr val="black"/>
                    </a:solidFill>
                  </a:rPr>
                  <a:t>באדיבות ד"ר אברהם ירון, מכון ויצמן למדע</a:t>
                </a:r>
              </a:p>
            </p:txBody>
          </p:sp>
        </p:grpSp>
        <p:sp>
          <p:nvSpPr>
            <p:cNvPr id="14" name="TextBox 13"/>
            <p:cNvSpPr txBox="1"/>
            <p:nvPr/>
          </p:nvSpPr>
          <p:spPr>
            <a:xfrm>
              <a:off x="395536" y="5013176"/>
              <a:ext cx="3816350" cy="1174750"/>
            </a:xfrm>
            <a:prstGeom prst="rect">
              <a:avLst/>
            </a:prstGeom>
            <a:noFill/>
            <a:ln w="12700">
              <a:noFill/>
            </a:ln>
            <a:effectLst>
              <a:outerShdw sx="101000" sy="101000" algn="ctr" rotWithShape="0">
                <a:schemeClr val="bg1">
                  <a:lumMod val="75000"/>
                </a:schemeClr>
              </a:outerShdw>
            </a:effectLst>
          </p:spPr>
          <p:txBody>
            <a:bodyPr/>
            <a:lstStyle/>
            <a:p>
              <a:pPr>
                <a:defRPr/>
              </a:pPr>
              <a:r>
                <a:rPr lang="he-IL" sz="1600" dirty="0">
                  <a:solidFill>
                    <a:prstClr val="black"/>
                  </a:solidFill>
                </a:rPr>
                <a:t>עובר של עכבר טרנסגני שהוחדר </a:t>
              </a:r>
              <a:r>
                <a:rPr lang="he-IL" sz="1600" dirty="0" smtClean="0">
                  <a:solidFill>
                    <a:prstClr val="black"/>
                  </a:solidFill>
                </a:rPr>
                <a:t>אליו </a:t>
              </a:r>
              <a:endParaRPr lang="he-IL" sz="1600" dirty="0">
                <a:solidFill>
                  <a:prstClr val="black"/>
                </a:solidFill>
              </a:endParaRPr>
            </a:p>
            <a:p>
              <a:pPr>
                <a:defRPr/>
              </a:pPr>
              <a:r>
                <a:rPr lang="he-IL" sz="1600" dirty="0">
                  <a:solidFill>
                    <a:prstClr val="black"/>
                  </a:solidFill>
                </a:rPr>
                <a:t>גן המקודד לחלבון כחול.</a:t>
              </a:r>
            </a:p>
            <a:p>
              <a:pPr>
                <a:defRPr/>
              </a:pPr>
              <a:r>
                <a:rPr lang="he-IL" sz="1600" dirty="0">
                  <a:solidFill>
                    <a:prstClr val="black"/>
                  </a:solidFill>
                </a:rPr>
                <a:t>הגן מתבטא בתאי עצב של מערכת העצבים התחושתית.</a:t>
              </a:r>
              <a:endParaRPr lang="en-US" sz="1600" dirty="0">
                <a:solidFill>
                  <a:prstClr val="black"/>
                </a:solidFill>
              </a:endParaRPr>
            </a:p>
            <a:p>
              <a:pPr>
                <a:defRPr/>
              </a:pPr>
              <a:endParaRPr lang="he-IL" sz="1600" b="1" dirty="0">
                <a:solidFill>
                  <a:prstClr val="black"/>
                </a:solidFill>
              </a:endParaRPr>
            </a:p>
          </p:txBody>
        </p:sp>
      </p:grpSp>
      <p:sp>
        <p:nvSpPr>
          <p:cNvPr id="19"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804442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Number Placeholder 6"/>
          <p:cNvSpPr txBox="1">
            <a:spLocks noGrp="1"/>
          </p:cNvSpPr>
          <p:nvPr/>
        </p:nvSpPr>
        <p:spPr bwMode="auto">
          <a:xfrm>
            <a:off x="277813" y="65341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68E336A-C873-4BEC-BA4C-66119FD39507}" type="slidenum">
              <a:rPr lang="he-IL" sz="1200">
                <a:solidFill>
                  <a:srgbClr val="A6A6A6"/>
                </a:solidFill>
              </a:rPr>
              <a:pPr algn="l" eaLnBrk="1" hangingPunct="1"/>
              <a:t>25</a:t>
            </a:fld>
            <a:endParaRPr lang="he-IL" sz="1200" dirty="0">
              <a:solidFill>
                <a:srgbClr val="A6A6A6"/>
              </a:solidFill>
            </a:endParaRPr>
          </a:p>
        </p:txBody>
      </p:sp>
      <p:sp>
        <p:nvSpPr>
          <p:cNvPr id="191492"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הנדסה גנטית: יישומים בתחום המחקר המדעי (הרחבה)</a:t>
            </a:r>
            <a:endParaRPr lang="he-IL" sz="1800" dirty="0" smtClean="0">
              <a:solidFill>
                <a:srgbClr val="FF6600"/>
              </a:solidFill>
            </a:endParaRPr>
          </a:p>
        </p:txBody>
      </p:sp>
      <p:grpSp>
        <p:nvGrpSpPr>
          <p:cNvPr id="191493" name="קבוצה 5"/>
          <p:cNvGrpSpPr>
            <a:grpSpLocks/>
          </p:cNvGrpSpPr>
          <p:nvPr/>
        </p:nvGrpSpPr>
        <p:grpSpPr bwMode="auto">
          <a:xfrm>
            <a:off x="1446213" y="765175"/>
            <a:ext cx="6797675" cy="5976938"/>
            <a:chOff x="1553284" y="1052736"/>
            <a:chExt cx="6798628" cy="5977481"/>
          </a:xfrm>
        </p:grpSpPr>
        <p:pic>
          <p:nvPicPr>
            <p:cNvPr id="191497"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052736"/>
              <a:ext cx="22225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413" y="1196312"/>
              <a:ext cx="1990594" cy="192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0224" y="3646118"/>
              <a:ext cx="1572971" cy="262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חץ ימינה 2"/>
            <p:cNvSpPr/>
            <p:nvPr/>
          </p:nvSpPr>
          <p:spPr>
            <a:xfrm>
              <a:off x="4482632" y="2205366"/>
              <a:ext cx="1313047" cy="431839"/>
            </a:xfrm>
            <a:prstGeom prst="righ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1501" name="מלבן 3"/>
            <p:cNvSpPr>
              <a:spLocks noChangeArrowheads="1"/>
            </p:cNvSpPr>
            <p:nvPr/>
          </p:nvSpPr>
          <p:spPr bwMode="auto">
            <a:xfrm>
              <a:off x="4788024" y="5356921"/>
              <a:ext cx="35638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dirty="0">
                  <a:solidFill>
                    <a:srgbClr val="000000"/>
                  </a:solidFill>
                </a:rPr>
                <a:t>צמח טבק שהוחדר אליו גן המקודד לאנזים שפעילותו גורמת לפליטת אור. מקור הגן הוא </a:t>
              </a:r>
              <a:r>
                <a:rPr lang="he-IL" sz="1600" b="1" dirty="0" smtClean="0">
                  <a:solidFill>
                    <a:srgbClr val="000000"/>
                  </a:solidFill>
                </a:rPr>
                <a:t>זבוב</a:t>
              </a:r>
              <a:r>
                <a:rPr lang="he-IL" sz="1600" b="1" dirty="0" smtClean="0">
                  <a:solidFill>
                    <a:srgbClr val="000000"/>
                  </a:solidFill>
                  <a:latin typeface="Arial"/>
                  <a:cs typeface="Arial"/>
                </a:rPr>
                <a:t>־</a:t>
              </a:r>
              <a:r>
                <a:rPr lang="he-IL" sz="1600" b="1" dirty="0" smtClean="0">
                  <a:solidFill>
                    <a:srgbClr val="000000"/>
                  </a:solidFill>
                </a:rPr>
                <a:t>אש </a:t>
              </a:r>
              <a:r>
                <a:rPr lang="he-IL" sz="1600" b="1" dirty="0">
                  <a:solidFill>
                    <a:srgbClr val="000000"/>
                  </a:solidFill>
                </a:rPr>
                <a:t>או גחליליות.</a:t>
              </a:r>
            </a:p>
            <a:p>
              <a:endParaRPr lang="en-US" sz="1600" b="1" dirty="0">
                <a:solidFill>
                  <a:srgbClr val="000000"/>
                </a:solidFill>
              </a:endParaRPr>
            </a:p>
          </p:txBody>
        </p:sp>
        <p:sp>
          <p:nvSpPr>
            <p:cNvPr id="191502" name="מלבן 4"/>
            <p:cNvSpPr>
              <a:spLocks noChangeArrowheads="1"/>
            </p:cNvSpPr>
            <p:nvPr/>
          </p:nvSpPr>
          <p:spPr bwMode="auto">
            <a:xfrm>
              <a:off x="3094970" y="3234534"/>
              <a:ext cx="8883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000000"/>
                  </a:solidFill>
                </a:rPr>
                <a:t>זבוב אש</a:t>
              </a:r>
              <a:endParaRPr lang="he-IL" b="1" dirty="0">
                <a:solidFill>
                  <a:srgbClr val="000000"/>
                </a:solidFill>
              </a:endParaRPr>
            </a:p>
          </p:txBody>
        </p:sp>
        <p:sp>
          <p:nvSpPr>
            <p:cNvPr id="191503" name="מלבן 17"/>
            <p:cNvSpPr>
              <a:spLocks noChangeArrowheads="1"/>
            </p:cNvSpPr>
            <p:nvPr/>
          </p:nvSpPr>
          <p:spPr bwMode="auto">
            <a:xfrm>
              <a:off x="1553284" y="6445442"/>
              <a:ext cx="30833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dirty="0">
                  <a:solidFill>
                    <a:srgbClr val="000000"/>
                  </a:solidFill>
                </a:rPr>
                <a:t>הגחלילית מייצרת </a:t>
              </a:r>
              <a:r>
                <a:rPr lang="he-IL" sz="1600" b="1" dirty="0" smtClean="0">
                  <a:solidFill>
                    <a:srgbClr val="000000"/>
                  </a:solidFill>
                </a:rPr>
                <a:t>הבזקי אור</a:t>
              </a:r>
              <a:endParaRPr lang="he-IL" sz="1600" b="1" dirty="0">
                <a:solidFill>
                  <a:srgbClr val="000000"/>
                </a:solidFill>
              </a:endParaRPr>
            </a:p>
            <a:p>
              <a:r>
                <a:rPr lang="he-IL" sz="1600" b="1" dirty="0">
                  <a:solidFill>
                    <a:srgbClr val="000000"/>
                  </a:solidFill>
                </a:rPr>
                <a:t>       כדי למשוך </a:t>
              </a:r>
              <a:r>
                <a:rPr lang="he-IL" sz="1600" b="1" dirty="0" smtClean="0">
                  <a:solidFill>
                    <a:srgbClr val="000000"/>
                  </a:solidFill>
                </a:rPr>
                <a:t>בני זוג</a:t>
              </a:r>
              <a:endParaRPr lang="he-IL" sz="1600" b="1" dirty="0">
                <a:solidFill>
                  <a:srgbClr val="000000"/>
                </a:solidFill>
              </a:endParaRPr>
            </a:p>
          </p:txBody>
        </p:sp>
      </p:grpSp>
      <p:sp>
        <p:nvSpPr>
          <p:cNvPr id="191494" name="מלבן 1"/>
          <p:cNvSpPr>
            <a:spLocks noChangeArrowheads="1"/>
          </p:cNvSpPr>
          <p:nvPr/>
        </p:nvSpPr>
        <p:spPr bwMode="auto">
          <a:xfrm>
            <a:off x="5805488" y="4581525"/>
            <a:ext cx="22225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100" dirty="0">
                <a:solidFill>
                  <a:srgbClr val="000000"/>
                </a:solidFill>
                <a:hlinkClick r:id="rId5"/>
              </a:rPr>
              <a:t>Keith Wood (of DeLuca lab) for Science Magazine at wikimedia </a:t>
            </a:r>
            <a:endParaRPr lang="he-IL" sz="1100" dirty="0">
              <a:solidFill>
                <a:srgbClr val="000000"/>
              </a:solidFill>
            </a:endParaRPr>
          </a:p>
        </p:txBody>
      </p:sp>
      <p:sp>
        <p:nvSpPr>
          <p:cNvPr id="191495" name="מלבן 1"/>
          <p:cNvSpPr>
            <a:spLocks noChangeArrowheads="1"/>
          </p:cNvSpPr>
          <p:nvPr/>
        </p:nvSpPr>
        <p:spPr bwMode="auto">
          <a:xfrm>
            <a:off x="1674813" y="2781300"/>
            <a:ext cx="28860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a:r>
              <a:rPr lang="en-US" sz="1000" dirty="0">
                <a:solidFill>
                  <a:srgbClr val="000000"/>
                </a:solidFill>
                <a:cs typeface="Times New Roman" pitchFamily="18" charset="0"/>
              </a:rPr>
              <a:t>terry priest (</a:t>
            </a:r>
            <a:r>
              <a:rPr lang="en-US" sz="1000" u="sng" dirty="0">
                <a:solidFill>
                  <a:srgbClr val="0000FF"/>
                </a:solidFill>
                <a:cs typeface="Times New Roman" pitchFamily="18" charset="0"/>
                <a:hlinkClick r:id="rId6"/>
              </a:rPr>
              <a:t>art farmer at flickr</a:t>
            </a:r>
            <a:r>
              <a:rPr lang="en-US" sz="1000" dirty="0">
                <a:cs typeface="Times New Roman" pitchFamily="18" charset="0"/>
              </a:rPr>
              <a:t>)</a:t>
            </a:r>
            <a:r>
              <a:rPr lang="en-US" sz="1000" dirty="0">
                <a:solidFill>
                  <a:srgbClr val="000000"/>
                </a:solidFill>
                <a:cs typeface="Times New Roman" pitchFamily="18" charset="0"/>
              </a:rPr>
              <a:t> </a:t>
            </a:r>
            <a:r>
              <a:rPr lang="en-US" sz="1000" dirty="0">
                <a:cs typeface="Times New Roman" pitchFamily="18" charset="0"/>
              </a:rPr>
              <a:t>(</a:t>
            </a:r>
            <a:r>
              <a:rPr lang="en-US" sz="1000" u="sng" dirty="0">
                <a:solidFill>
                  <a:srgbClr val="0000FF"/>
                </a:solidFill>
                <a:cs typeface="Times New Roman" pitchFamily="18" charset="0"/>
                <a:hlinkClick r:id="rId7"/>
              </a:rPr>
              <a:t>CC BY-SA 2.0</a:t>
            </a:r>
            <a:r>
              <a:rPr lang="en-US" sz="1100" dirty="0">
                <a:cs typeface="Times New Roman" pitchFamily="18" charset="0"/>
              </a:rPr>
              <a:t>) </a:t>
            </a:r>
            <a:endParaRPr lang="en-US" sz="1100" b="1" dirty="0">
              <a:latin typeface="Times New Roman" pitchFamily="18" charset="0"/>
              <a:cs typeface="Times New Roman" pitchFamily="18" charset="0"/>
            </a:endParaRPr>
          </a:p>
        </p:txBody>
      </p:sp>
      <p:sp>
        <p:nvSpPr>
          <p:cNvPr id="191496" name="מלבן 3"/>
          <p:cNvSpPr>
            <a:spLocks noChangeArrowheads="1"/>
          </p:cNvSpPr>
          <p:nvPr/>
        </p:nvSpPr>
        <p:spPr bwMode="auto">
          <a:xfrm>
            <a:off x="2144713" y="5961063"/>
            <a:ext cx="2184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latin typeface="Calibri" pitchFamily="34" charset="0"/>
                <a:cs typeface="Calibri" pitchFamily="34" charset="0"/>
              </a:rPr>
              <a:t>Wofl at </a:t>
            </a:r>
            <a:r>
              <a:rPr lang="en-US" sz="1000" u="sng" dirty="0">
                <a:solidFill>
                  <a:srgbClr val="0000FF"/>
                </a:solidFill>
                <a:latin typeface="Calibri" pitchFamily="34" charset="0"/>
                <a:cs typeface="Calibri" pitchFamily="34" charset="0"/>
                <a:hlinkClick r:id="rId8"/>
              </a:rPr>
              <a:t>he.wikipedia</a:t>
            </a:r>
            <a:r>
              <a:rPr lang="en-US" sz="1000" dirty="0">
                <a:latin typeface="Calibri" pitchFamily="34" charset="0"/>
                <a:cs typeface="Calibri" pitchFamily="34" charset="0"/>
              </a:rPr>
              <a:t> </a:t>
            </a:r>
            <a:r>
              <a:rPr lang="en-US" sz="1000" b="1" dirty="0">
                <a:cs typeface="Calibri" pitchFamily="34" charset="0"/>
              </a:rPr>
              <a:t>(</a:t>
            </a:r>
            <a:r>
              <a:rPr lang="en-US" sz="1000" u="sng" dirty="0">
                <a:solidFill>
                  <a:srgbClr val="0000FF"/>
                </a:solidFill>
                <a:cs typeface="Calibri" pitchFamily="34" charset="0"/>
                <a:hlinkClick r:id="rId9"/>
              </a:rPr>
              <a:t>CC BY-SA 2.0</a:t>
            </a:r>
            <a:r>
              <a:rPr lang="en-US" sz="1000" b="1" dirty="0">
                <a:cs typeface="Calibri" pitchFamily="34" charset="0"/>
              </a:rPr>
              <a:t>)</a:t>
            </a:r>
            <a:endParaRPr lang="he-IL" sz="1000" dirty="0"/>
          </a:p>
        </p:txBody>
      </p:sp>
      <p:sp>
        <p:nvSpPr>
          <p:cNvPr id="16"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Number Placeholder 6"/>
          <p:cNvSpPr txBox="1">
            <a:spLocks noGrp="1"/>
          </p:cNvSpPr>
          <p:nvPr/>
        </p:nvSpPr>
        <p:spPr bwMode="auto">
          <a:xfrm>
            <a:off x="277813" y="65341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1F6B51C2-9A7C-47A9-BB85-720D54F9B90C}" type="slidenum">
              <a:rPr lang="he-IL" sz="1200">
                <a:solidFill>
                  <a:srgbClr val="A6A6A6"/>
                </a:solidFill>
              </a:rPr>
              <a:pPr algn="l" eaLnBrk="1" hangingPunct="1"/>
              <a:t>26</a:t>
            </a:fld>
            <a:endParaRPr lang="he-IL" sz="1200" dirty="0">
              <a:solidFill>
                <a:srgbClr val="A6A6A6"/>
              </a:solidFill>
            </a:endParaRPr>
          </a:p>
        </p:txBody>
      </p:sp>
      <p:sp>
        <p:nvSpPr>
          <p:cNvPr id="188420"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chemeClr val="accent3"/>
                </a:solidFill>
              </a:rPr>
              <a:t>אפשר גם ל"צייר" בעזרת ההנדסה הגנטית</a:t>
            </a:r>
            <a:endParaRPr lang="he-IL" sz="1800" dirty="0" smtClean="0">
              <a:solidFill>
                <a:schemeClr val="accent3"/>
              </a:solidFill>
            </a:endParaRPr>
          </a:p>
        </p:txBody>
      </p:sp>
      <p:sp>
        <p:nvSpPr>
          <p:cNvPr id="12" name="Rectangle 3"/>
          <p:cNvSpPr/>
          <p:nvPr/>
        </p:nvSpPr>
        <p:spPr>
          <a:xfrm>
            <a:off x="263525" y="566102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grpSp>
        <p:nvGrpSpPr>
          <p:cNvPr id="19" name="קבוצה 18"/>
          <p:cNvGrpSpPr/>
          <p:nvPr/>
        </p:nvGrpSpPr>
        <p:grpSpPr>
          <a:xfrm>
            <a:off x="457200" y="571500"/>
            <a:ext cx="8166100" cy="5495925"/>
            <a:chOff x="457200" y="571500"/>
            <a:chExt cx="8166100" cy="5495925"/>
          </a:xfrm>
        </p:grpSpPr>
        <p:sp>
          <p:nvSpPr>
            <p:cNvPr id="20" name="מלבן 1"/>
            <p:cNvSpPr>
              <a:spLocks noChangeArrowheads="1"/>
            </p:cNvSpPr>
            <p:nvPr/>
          </p:nvSpPr>
          <p:spPr bwMode="auto">
            <a:xfrm>
              <a:off x="2051050" y="5805488"/>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u="sng" dirty="0">
                  <a:solidFill>
                    <a:srgbClr val="0000FF"/>
                  </a:solidFill>
                  <a:cs typeface="Calibri" pitchFamily="34" charset="0"/>
                  <a:hlinkClick r:id="rId3" tooltip="en:User:AndrewHires"/>
                </a:rPr>
                <a:t>AndrewHires</a:t>
              </a:r>
              <a:r>
                <a:rPr lang="en-US" sz="1100" dirty="0">
                  <a:solidFill>
                    <a:srgbClr val="000000"/>
                  </a:solidFill>
                  <a:cs typeface="Calibri" pitchFamily="34" charset="0"/>
                </a:rPr>
                <a:t> at the </a:t>
              </a:r>
              <a:r>
                <a:rPr lang="en-US" sz="1100" u="sng" dirty="0">
                  <a:solidFill>
                    <a:srgbClr val="0000FF"/>
                  </a:solidFill>
                  <a:cs typeface="Calibri" pitchFamily="34" charset="0"/>
                  <a:hlinkClick r:id="rId4"/>
                </a:rPr>
                <a:t>English language Wikipedia</a:t>
              </a:r>
              <a:r>
                <a:rPr lang="en-US" sz="1100" dirty="0">
                  <a:solidFill>
                    <a:srgbClr val="000000"/>
                  </a:solidFill>
                  <a:cs typeface="Calibri" pitchFamily="34" charset="0"/>
                </a:rPr>
                <a:t> (</a:t>
              </a:r>
              <a:r>
                <a:rPr lang="en-US" sz="1100" u="sng" dirty="0">
                  <a:solidFill>
                    <a:srgbClr val="0000FF"/>
                  </a:solidFill>
                  <a:cs typeface="Calibri" pitchFamily="34" charset="0"/>
                  <a:hlinkClick r:id="rId5"/>
                </a:rPr>
                <a:t>CC BY-SA 3.0</a:t>
              </a:r>
              <a:r>
                <a:rPr lang="en-US" sz="1100" dirty="0">
                  <a:solidFill>
                    <a:srgbClr val="000000"/>
                  </a:solidFill>
                  <a:cs typeface="Calibri" pitchFamily="34" charset="0"/>
                </a:rPr>
                <a:t>)</a:t>
              </a:r>
              <a:endParaRPr lang="he-IL" sz="1100" dirty="0">
                <a:solidFill>
                  <a:srgbClr val="000000"/>
                </a:solidFill>
              </a:endParaRPr>
            </a:p>
          </p:txBody>
        </p:sp>
        <p:pic>
          <p:nvPicPr>
            <p:cNvPr id="21" name="Picture 13" descr="File:FPbeachTsien.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1413" y="1557338"/>
              <a:ext cx="42481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מלבן 5"/>
            <p:cNvSpPr>
              <a:spLocks noChangeArrowheads="1"/>
            </p:cNvSpPr>
            <p:nvPr/>
          </p:nvSpPr>
          <p:spPr bwMode="auto">
            <a:xfrm>
              <a:off x="457200" y="571500"/>
              <a:ext cx="8166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"ציור" שהתקבל </a:t>
              </a:r>
              <a:r>
                <a:rPr lang="he-IL" dirty="0">
                  <a:solidFill>
                    <a:prstClr val="black"/>
                  </a:solidFill>
                </a:rPr>
                <a:t>מזריעת מיני חיידקים שונים על צלחת פטרי. בכל מין חיידקים הוכנס גן המקודד לחלבון פלואורוסנטי בצבע </a:t>
              </a:r>
              <a:r>
                <a:rPr lang="he-IL" dirty="0" smtClean="0">
                  <a:solidFill>
                    <a:prstClr val="black"/>
                  </a:solidFill>
                </a:rPr>
                <a:t>אחר. </a:t>
              </a:r>
              <a:endParaRPr lang="he-IL" dirty="0">
                <a:solidFill>
                  <a:prstClr val="black"/>
                </a:solidFill>
              </a:endParaRPr>
            </a:p>
          </p:txBody>
        </p:sp>
      </p:gr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1678941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Number Placeholder 6"/>
          <p:cNvSpPr txBox="1">
            <a:spLocks noGrp="1"/>
          </p:cNvSpPr>
          <p:nvPr/>
        </p:nvSpPr>
        <p:spPr bwMode="auto">
          <a:xfrm>
            <a:off x="277813" y="65341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905C9A94-A462-453A-9056-AE0AA6FBF53D}" type="slidenum">
              <a:rPr lang="he-IL" sz="1200">
                <a:solidFill>
                  <a:srgbClr val="A6A6A6"/>
                </a:solidFill>
              </a:rPr>
              <a:pPr algn="l" eaLnBrk="1" hangingPunct="1"/>
              <a:t>27</a:t>
            </a:fld>
            <a:endParaRPr lang="he-IL" sz="1200" dirty="0">
              <a:solidFill>
                <a:srgbClr val="A6A6A6"/>
              </a:solidFill>
            </a:endParaRPr>
          </a:p>
        </p:txBody>
      </p:sp>
      <p:sp>
        <p:nvSpPr>
          <p:cNvPr id="192516" name="כותרת 12"/>
          <p:cNvSpPr>
            <a:spLocks noGrp="1"/>
          </p:cNvSpPr>
          <p:nvPr>
            <p:ph type="title" idx="4294967295"/>
          </p:nvPr>
        </p:nvSpPr>
        <p:spPr bwMode="auto">
          <a:xfrm>
            <a:off x="-180528" y="44450"/>
            <a:ext cx="8867328"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chemeClr val="accent3"/>
                </a:solidFill>
              </a:rPr>
              <a:t>דוגמה ליישום ההנדסה הגנטית בתעשייה הרפואית: ייצור קולגן אנושי בצמחי טבק (הרחבה)</a:t>
            </a:r>
            <a:endParaRPr lang="he-IL" sz="1800" dirty="0" smtClean="0">
              <a:solidFill>
                <a:schemeClr val="accent3"/>
              </a:solidFill>
            </a:endParaRPr>
          </a:p>
        </p:txBody>
      </p:sp>
      <p:sp>
        <p:nvSpPr>
          <p:cNvPr id="192519" name="מלבן 5"/>
          <p:cNvSpPr>
            <a:spLocks noChangeArrowheads="1"/>
          </p:cNvSpPr>
          <p:nvPr/>
        </p:nvSpPr>
        <p:spPr bwMode="auto">
          <a:xfrm>
            <a:off x="396297" y="548680"/>
            <a:ext cx="84550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he-IL" dirty="0" smtClean="0"/>
              <a:t>החלבון </a:t>
            </a:r>
            <a:r>
              <a:rPr lang="he-IL" dirty="0"/>
              <a:t>קולגן נמצא בגופם של </a:t>
            </a:r>
            <a:r>
              <a:rPr lang="he-IL" dirty="0" smtClean="0"/>
              <a:t>בעלי חיים בחלקים </a:t>
            </a:r>
            <a:r>
              <a:rPr lang="he-IL" dirty="0"/>
              <a:t>שונים, בעיקר בגידים, בעור </a:t>
            </a:r>
            <a:r>
              <a:rPr lang="he-IL" dirty="0" smtClean="0"/>
              <a:t>ובעצמות.</a:t>
            </a:r>
            <a:endParaRPr lang="he-IL" dirty="0"/>
          </a:p>
          <a:p>
            <a:pPr>
              <a:lnSpc>
                <a:spcPct val="150000"/>
              </a:lnSpc>
            </a:pPr>
            <a:r>
              <a:rPr lang="he-IL" dirty="0" smtClean="0"/>
              <a:t>יש </a:t>
            </a:r>
            <a:r>
              <a:rPr lang="he-IL" dirty="0"/>
              <a:t>סוגי פציעות </a:t>
            </a:r>
            <a:r>
              <a:rPr lang="he-IL" dirty="0" smtClean="0"/>
              <a:t>שמחייבות </a:t>
            </a:r>
            <a:r>
              <a:rPr lang="he-IL" dirty="0"/>
              <a:t>השתלה של קולגן (קריעת גידים, פצעים גדולים בעור</a:t>
            </a:r>
            <a:r>
              <a:rPr lang="he-IL" dirty="0" smtClean="0"/>
              <a:t>).</a:t>
            </a:r>
            <a:endParaRPr lang="he-IL" dirty="0"/>
          </a:p>
          <a:p>
            <a:pPr>
              <a:lnSpc>
                <a:spcPct val="150000"/>
              </a:lnSpc>
            </a:pPr>
            <a:r>
              <a:rPr lang="he-IL" dirty="0"/>
              <a:t>עד היום קולגן להשתלה הופק מבעלי חיים או מגופות של בני אדם.</a:t>
            </a:r>
          </a:p>
          <a:p>
            <a:pPr>
              <a:lnSpc>
                <a:spcPct val="150000"/>
              </a:lnSpc>
            </a:pPr>
            <a:r>
              <a:rPr lang="he-IL" dirty="0"/>
              <a:t>חברת </a:t>
            </a:r>
            <a:r>
              <a:rPr lang="he-IL" dirty="0" smtClean="0"/>
              <a:t>"קולפלאנט" בישראל </a:t>
            </a:r>
            <a:r>
              <a:rPr lang="he-IL" dirty="0"/>
              <a:t>הצליחה </a:t>
            </a:r>
            <a:r>
              <a:rPr lang="he-IL" dirty="0" smtClean="0"/>
              <a:t>לייצר </a:t>
            </a:r>
            <a:r>
              <a:rPr lang="he-IL" dirty="0"/>
              <a:t>קולגן אנושי בצמחי טבק </a:t>
            </a:r>
            <a:r>
              <a:rPr lang="he-IL" dirty="0" smtClean="0"/>
              <a:t>טרנסגניים דרך </a:t>
            </a:r>
            <a:r>
              <a:rPr lang="he-IL" dirty="0"/>
              <a:t>החדרה של חמישה גנים לגנום של </a:t>
            </a:r>
            <a:r>
              <a:rPr lang="he-IL" dirty="0" smtClean="0"/>
              <a:t>הצמח. הקולגן שהחברה מייצרת יוכל </a:t>
            </a:r>
            <a:r>
              <a:rPr lang="he-IL" dirty="0"/>
              <a:t>לשמש במקרים </a:t>
            </a:r>
            <a:r>
              <a:rPr lang="he-IL" dirty="0" smtClean="0"/>
              <a:t>שמתעוררת </a:t>
            </a:r>
            <a:r>
              <a:rPr lang="he-IL" dirty="0"/>
              <a:t>תגובה חיסונית </a:t>
            </a:r>
            <a:r>
              <a:rPr lang="he-IL" dirty="0" smtClean="0"/>
              <a:t>נגד </a:t>
            </a:r>
            <a:r>
              <a:rPr lang="he-IL" dirty="0"/>
              <a:t>קולגן מבעלי חיים</a:t>
            </a:r>
            <a:r>
              <a:rPr lang="he-IL" dirty="0" smtClean="0"/>
              <a:t>.</a:t>
            </a:r>
            <a:endParaRPr lang="he-IL" dirty="0"/>
          </a:p>
        </p:txBody>
      </p:sp>
      <p:grpSp>
        <p:nvGrpSpPr>
          <p:cNvPr id="2" name="קבוצה 1"/>
          <p:cNvGrpSpPr/>
          <p:nvPr/>
        </p:nvGrpSpPr>
        <p:grpSpPr>
          <a:xfrm>
            <a:off x="2915816" y="3864577"/>
            <a:ext cx="3748242" cy="2732527"/>
            <a:chOff x="3081498" y="3547757"/>
            <a:chExt cx="3748242" cy="2732527"/>
          </a:xfrm>
        </p:grpSpPr>
        <p:pic>
          <p:nvPicPr>
            <p:cNvPr id="192517" name="Picture 2" descr="http://www.collplant.com/images/globals/collplant_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1498" y="5417442"/>
              <a:ext cx="1136923" cy="7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20" name="Picture 4" descr="http://digitalisrael.net/wp-content/uploads/2011/05/collplant-tobacco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39" y="3547757"/>
              <a:ext cx="3697901" cy="206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3649960" y="5848484"/>
              <a:ext cx="2859088" cy="431800"/>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smtClean="0">
                  <a:latin typeface="+mn-lt"/>
                  <a:cs typeface="+mn-cs"/>
                </a:rPr>
                <a:t>צמחי הטבק הטרנסגניים, המייצרים קולגן אנושי</a:t>
              </a:r>
              <a:endParaRPr lang="he-IL" sz="1400" dirty="0">
                <a:latin typeface="+mn-lt"/>
                <a:cs typeface="+mn-cs"/>
              </a:endParaRPr>
            </a:p>
          </p:txBody>
        </p:sp>
      </p:grpSp>
      <p:sp>
        <p:nvSpPr>
          <p:cNvPr id="1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כותרת 9"/>
          <p:cNvSpPr>
            <a:spLocks noGrp="1"/>
          </p:cNvSpPr>
          <p:nvPr>
            <p:ph type="title"/>
          </p:nvPr>
        </p:nvSpPr>
        <p:spPr bwMode="auto">
          <a:xfrm>
            <a:off x="285750" y="44624"/>
            <a:ext cx="8229600" cy="439737"/>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פרויקט הגנום האנושי</a:t>
            </a:r>
            <a:endParaRPr lang="he-IL" dirty="0" smtClean="0">
              <a:solidFill>
                <a:schemeClr val="accent3"/>
              </a:solidFill>
            </a:endParaRPr>
          </a:p>
        </p:txBody>
      </p:sp>
      <p:sp>
        <p:nvSpPr>
          <p:cNvPr id="8" name="TextBox 7"/>
          <p:cNvSpPr txBox="1"/>
          <p:nvPr/>
        </p:nvSpPr>
        <p:spPr>
          <a:xfrm>
            <a:off x="338138" y="549275"/>
            <a:ext cx="8266112" cy="2031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כיום </a:t>
            </a:r>
            <a:r>
              <a:rPr lang="he-IL" dirty="0" smtClean="0"/>
              <a:t>רצף </a:t>
            </a:r>
            <a:r>
              <a:rPr lang="he-IL" dirty="0"/>
              <a:t>הבסיסים של גנום </a:t>
            </a:r>
            <a:r>
              <a:rPr lang="he-IL" dirty="0" smtClean="0"/>
              <a:t>האדם ושל הגנום של אורגניזמים </a:t>
            </a:r>
            <a:r>
              <a:rPr lang="he-IL" dirty="0"/>
              <a:t>רבים </a:t>
            </a:r>
            <a:r>
              <a:rPr lang="he-IL" dirty="0" smtClean="0"/>
              <a:t>אחרים ידוע. ידע </a:t>
            </a:r>
            <a:r>
              <a:rPr lang="he-IL" dirty="0"/>
              <a:t>זה הוא פרי של </a:t>
            </a:r>
            <a:r>
              <a:rPr lang="he-IL" dirty="0">
                <a:solidFill>
                  <a:schemeClr val="accent3"/>
                </a:solidFill>
              </a:rPr>
              <a:t>פרויקט הגנום האנושי</a:t>
            </a:r>
            <a:r>
              <a:rPr lang="he-IL" dirty="0"/>
              <a:t>. </a:t>
            </a:r>
          </a:p>
          <a:p>
            <a:pPr fontAlgn="auto">
              <a:spcBef>
                <a:spcPts val="0"/>
              </a:spcBef>
              <a:spcAft>
                <a:spcPts val="0"/>
              </a:spcAft>
              <a:defRPr/>
            </a:pPr>
            <a:r>
              <a:rPr lang="he-IL" dirty="0"/>
              <a:t>בפרויקט הגנום האנושי מדענים מרחבי העולם, </a:t>
            </a:r>
            <a:r>
              <a:rPr lang="he-IL" dirty="0" smtClean="0"/>
              <a:t>בהם גם </a:t>
            </a:r>
            <a:r>
              <a:rPr lang="he-IL" dirty="0"/>
              <a:t>מדענים ישראלים, שיתפו פעולה על מנת לרצף את הגנום, כלומר לגלות את רצף הבסיסים </a:t>
            </a:r>
            <a:r>
              <a:rPr lang="he-IL" dirty="0" smtClean="0"/>
              <a:t>ב</a:t>
            </a:r>
            <a:r>
              <a:rPr lang="he-IL" dirty="0" smtClean="0">
                <a:latin typeface="Arial"/>
                <a:cs typeface="Arial"/>
              </a:rPr>
              <a:t>־</a:t>
            </a:r>
            <a:r>
              <a:rPr lang="en-US" dirty="0" smtClean="0"/>
              <a:t>DNA</a:t>
            </a:r>
            <a:r>
              <a:rPr lang="he-IL" dirty="0" smtClean="0"/>
              <a:t> </a:t>
            </a:r>
            <a:r>
              <a:rPr lang="he-IL" dirty="0"/>
              <a:t>של האדם. </a:t>
            </a:r>
          </a:p>
          <a:p>
            <a:pPr fontAlgn="auto">
              <a:spcBef>
                <a:spcPts val="0"/>
              </a:spcBef>
              <a:spcAft>
                <a:spcPts val="0"/>
              </a:spcAft>
              <a:defRPr/>
            </a:pPr>
            <a:r>
              <a:rPr lang="he-IL" dirty="0" smtClean="0"/>
              <a:t>ואולם אף על פי שהרצף </a:t>
            </a:r>
            <a:r>
              <a:rPr lang="he-IL" dirty="0"/>
              <a:t>ידוע, לא כל הגנים הכלולים ברצף </a:t>
            </a:r>
            <a:r>
              <a:rPr lang="he-IL" dirty="0" smtClean="0"/>
              <a:t>זה </a:t>
            </a:r>
            <a:r>
              <a:rPr lang="he-IL" dirty="0"/>
              <a:t>ידועים. המשימה הבאה </a:t>
            </a:r>
          </a:p>
          <a:p>
            <a:pPr fontAlgn="auto">
              <a:spcBef>
                <a:spcPts val="0"/>
              </a:spcBef>
              <a:spcAft>
                <a:spcPts val="0"/>
              </a:spcAft>
              <a:defRPr/>
            </a:pPr>
            <a:r>
              <a:rPr lang="he-IL" dirty="0"/>
              <a:t>העומדת בפני המדענים </a:t>
            </a:r>
            <a:r>
              <a:rPr lang="he-IL" dirty="0" smtClean="0"/>
              <a:t>היא לזהות </a:t>
            </a:r>
            <a:r>
              <a:rPr lang="he-IL" dirty="0"/>
              <a:t>את כל הגנים </a:t>
            </a:r>
            <a:r>
              <a:rPr lang="he-IL" dirty="0" smtClean="0"/>
              <a:t>ב</a:t>
            </a:r>
            <a:r>
              <a:rPr lang="he-IL" dirty="0" smtClean="0">
                <a:latin typeface="Arial"/>
                <a:cs typeface="Arial"/>
              </a:rPr>
              <a:t>־</a:t>
            </a:r>
            <a:r>
              <a:rPr lang="en-US" dirty="0" smtClean="0"/>
              <a:t>DNA</a:t>
            </a:r>
            <a:r>
              <a:rPr lang="he-IL" dirty="0" smtClean="0"/>
              <a:t> </a:t>
            </a:r>
            <a:r>
              <a:rPr lang="he-IL" dirty="0"/>
              <a:t>ואת תוצריהם החלבוניים ותפקידיהם. </a:t>
            </a:r>
          </a:p>
        </p:txBody>
      </p:sp>
      <p:sp>
        <p:nvSpPr>
          <p:cNvPr id="61445" name="Slide Number Placeholder 6"/>
          <p:cNvSpPr txBox="1">
            <a:spLocks/>
          </p:cNvSpPr>
          <p:nvPr/>
        </p:nvSpPr>
        <p:spPr bwMode="auto">
          <a:xfrm>
            <a:off x="179388" y="6573838"/>
            <a:ext cx="427037"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E765F0CA-2D55-4EDF-9CDA-856A42D3BF58}" type="slidenum">
              <a:rPr lang="he-IL" sz="1200">
                <a:solidFill>
                  <a:srgbClr val="A6A6A6"/>
                </a:solidFill>
              </a:rPr>
              <a:pPr algn="l" eaLnBrk="1" hangingPunct="1"/>
              <a:t>28</a:t>
            </a:fld>
            <a:endParaRPr lang="he-IL" sz="1200" dirty="0">
              <a:solidFill>
                <a:srgbClr val="A6A6A6"/>
              </a:solidFill>
            </a:endParaRPr>
          </a:p>
        </p:txBody>
      </p:sp>
      <p:sp>
        <p:nvSpPr>
          <p:cNvPr id="61447" name="מלבן 4"/>
          <p:cNvSpPr>
            <a:spLocks noChangeArrowheads="1"/>
          </p:cNvSpPr>
          <p:nvPr/>
        </p:nvSpPr>
        <p:spPr bwMode="auto">
          <a:xfrm>
            <a:off x="2665413" y="3080466"/>
            <a:ext cx="5962650" cy="2585323"/>
          </a:xfrm>
          <a:prstGeom prst="rect">
            <a:avLst/>
          </a:prstGeom>
          <a:noFill/>
          <a:ln>
            <a:noFill/>
          </a:ln>
          <a:extLst/>
        </p:spPr>
        <p:txBody>
          <a:bodyPr>
            <a:spAutoFit/>
          </a:bodyPr>
          <a:lstStyle/>
          <a:p>
            <a:pPr>
              <a:defRPr/>
            </a:pPr>
            <a:r>
              <a:rPr lang="he-IL" dirty="0">
                <a:solidFill>
                  <a:srgbClr val="000000"/>
                </a:solidFill>
              </a:rPr>
              <a:t>ל</a:t>
            </a:r>
            <a:r>
              <a:rPr lang="he-IL" dirty="0"/>
              <a:t>פני </a:t>
            </a:r>
            <a:r>
              <a:rPr lang="he-IL" dirty="0" smtClean="0"/>
              <a:t>כעשר שנים עלתה </a:t>
            </a:r>
            <a:r>
              <a:rPr lang="he-IL" dirty="0"/>
              <a:t>בדיקת </a:t>
            </a:r>
            <a:r>
              <a:rPr lang="he-IL" dirty="0" smtClean="0"/>
              <a:t>רצף </a:t>
            </a:r>
            <a:r>
              <a:rPr lang="he-IL" dirty="0"/>
              <a:t>הבסיסים בגנום של אדם </a:t>
            </a:r>
          </a:p>
          <a:p>
            <a:pPr>
              <a:defRPr/>
            </a:pPr>
            <a:r>
              <a:rPr lang="he-IL" dirty="0" smtClean="0"/>
              <a:t>מאה מיליון </a:t>
            </a:r>
            <a:r>
              <a:rPr lang="he-IL" dirty="0"/>
              <a:t>דולר לאדם. כיום, עם התקדמות הידע </a:t>
            </a:r>
          </a:p>
          <a:p>
            <a:pPr>
              <a:defRPr/>
            </a:pPr>
            <a:r>
              <a:rPr lang="he-IL" dirty="0"/>
              <a:t>ושיטות </a:t>
            </a:r>
            <a:r>
              <a:rPr lang="he-IL" dirty="0" smtClean="0"/>
              <a:t>הבדיקה, העלות </a:t>
            </a:r>
            <a:r>
              <a:rPr lang="he-IL" dirty="0"/>
              <a:t>עומדת על </a:t>
            </a:r>
            <a:r>
              <a:rPr lang="he-IL" dirty="0" smtClean="0"/>
              <a:t>כאלף </a:t>
            </a:r>
            <a:r>
              <a:rPr lang="he-IL" dirty="0"/>
              <a:t>דולר לאדם.</a:t>
            </a:r>
          </a:p>
          <a:p>
            <a:pPr>
              <a:defRPr/>
            </a:pPr>
            <a:endParaRPr lang="he-IL" dirty="0"/>
          </a:p>
          <a:p>
            <a:pPr>
              <a:defRPr/>
            </a:pPr>
            <a:r>
              <a:rPr lang="he-IL" dirty="0"/>
              <a:t>יש </a:t>
            </a:r>
            <a:r>
              <a:rPr lang="he-IL" dirty="0" smtClean="0"/>
              <a:t>הסוברים </a:t>
            </a:r>
            <a:r>
              <a:rPr lang="he-IL" dirty="0"/>
              <a:t>שלא ירחק היום שבו </a:t>
            </a:r>
            <a:r>
              <a:rPr lang="he-IL" dirty="0" smtClean="0"/>
              <a:t>יוחדר צ'יפ קטן לכל </a:t>
            </a:r>
            <a:r>
              <a:rPr lang="he-IL" dirty="0"/>
              <a:t>אחד </a:t>
            </a:r>
            <a:endParaRPr lang="he-IL" dirty="0" smtClean="0"/>
          </a:p>
          <a:p>
            <a:pPr>
              <a:defRPr/>
            </a:pPr>
            <a:r>
              <a:rPr lang="he-IL" dirty="0" smtClean="0"/>
              <a:t>מאתנו, שבו </a:t>
            </a:r>
            <a:r>
              <a:rPr lang="he-IL" dirty="0"/>
              <a:t>אגור המידע על הגנום שלו. </a:t>
            </a:r>
          </a:p>
          <a:p>
            <a:pPr>
              <a:defRPr/>
            </a:pPr>
            <a:endParaRPr lang="he-IL" dirty="0"/>
          </a:p>
          <a:p>
            <a:pPr>
              <a:defRPr/>
            </a:pPr>
            <a:r>
              <a:rPr lang="he-IL" dirty="0"/>
              <a:t>איך אפשר לנצל את הידע הזה?</a:t>
            </a:r>
          </a:p>
          <a:p>
            <a:pPr>
              <a:defRPr/>
            </a:pPr>
            <a:r>
              <a:rPr lang="he-IL" dirty="0">
                <a:solidFill>
                  <a:srgbClr val="000000"/>
                </a:solidFill>
              </a:rPr>
              <a:t>על כך – בשקף הבא.</a:t>
            </a:r>
          </a:p>
        </p:txBody>
      </p:sp>
      <p:sp>
        <p:nvSpPr>
          <p:cNvPr id="17" name="הסבר מלבני מעוגל 16"/>
          <p:cNvSpPr/>
          <p:nvPr/>
        </p:nvSpPr>
        <p:spPr>
          <a:xfrm>
            <a:off x="3276600" y="2908660"/>
            <a:ext cx="5543550" cy="2757130"/>
          </a:xfrm>
          <a:prstGeom prst="wedgeRoundRectCallout">
            <a:avLst>
              <a:gd name="adj1" fmla="val -5438"/>
              <a:gd name="adj2" fmla="val 9312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61449" name="מלבן 1"/>
          <p:cNvSpPr>
            <a:spLocks noChangeArrowheads="1"/>
          </p:cNvSpPr>
          <p:nvPr/>
        </p:nvSpPr>
        <p:spPr bwMode="auto">
          <a:xfrm>
            <a:off x="711264" y="6505401"/>
            <a:ext cx="2308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dirty="0">
                <a:solidFill>
                  <a:srgbClr val="000000"/>
                </a:solidFill>
              </a:rPr>
              <a:t>הלוגו של פרויקט הגנום האנושי</a:t>
            </a:r>
            <a:endParaRPr lang="he-IL"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183" y="2276872"/>
            <a:ext cx="2271207" cy="397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56325" y="6151557"/>
            <a:ext cx="4572000" cy="507831"/>
          </a:xfrm>
          <a:prstGeom prst="rect">
            <a:avLst/>
          </a:prstGeom>
        </p:spPr>
        <p:txBody>
          <a:bodyPr>
            <a:spAutoFit/>
          </a:bodyPr>
          <a:lstStyle/>
          <a:p>
            <a:pPr algn="l">
              <a:spcAft>
                <a:spcPts val="0"/>
              </a:spcAft>
            </a:pPr>
            <a:r>
              <a:rPr lang="en-US" sz="900" dirty="0">
                <a:latin typeface="Calibri"/>
                <a:ea typeface="Calibri"/>
                <a:cs typeface="Arial"/>
              </a:rPr>
              <a:t>Office of Biological and Environmental Research of the U.S. Department of Energy Office of Science. science.energy.gov/</a:t>
            </a:r>
            <a:r>
              <a:rPr lang="en-US" sz="900" dirty="0" err="1">
                <a:latin typeface="Calibri"/>
                <a:ea typeface="Calibri"/>
                <a:cs typeface="Arial"/>
              </a:rPr>
              <a:t>ber</a:t>
            </a:r>
            <a:r>
              <a:rPr lang="en-US" sz="900" dirty="0">
                <a:latin typeface="Calibri"/>
                <a:ea typeface="Calibri"/>
                <a:cs typeface="Arial"/>
              </a:rPr>
              <a:t>/&lt;</a:t>
            </a:r>
            <a:r>
              <a:rPr lang="en-US" sz="900" u="sng" dirty="0">
                <a:solidFill>
                  <a:srgbClr val="0000FF"/>
                </a:solidFill>
                <a:latin typeface="Calibri"/>
                <a:ea typeface="Calibri"/>
                <a:cs typeface="Arial"/>
                <a:hlinkClick r:id="rId4"/>
              </a:rPr>
              <a:t>http://science.energy.gov/ber</a:t>
            </a:r>
            <a:r>
              <a:rPr lang="en-US" sz="900" u="sng" dirty="0" smtClean="0">
                <a:solidFill>
                  <a:srgbClr val="0000FF"/>
                </a:solidFill>
                <a:latin typeface="Calibri"/>
                <a:ea typeface="Calibri"/>
                <a:cs typeface="Arial"/>
                <a:hlinkClick r:id="rId4"/>
              </a:rPr>
              <a:t>/</a:t>
            </a:r>
            <a:r>
              <a:rPr lang="en-US" sz="900" dirty="0" smtClean="0">
                <a:latin typeface="Calibri"/>
                <a:ea typeface="Calibri"/>
                <a:cs typeface="Arial"/>
              </a:rPr>
              <a:t>&gt;</a:t>
            </a:r>
            <a:r>
              <a:rPr lang="he-IL" sz="900" dirty="0">
                <a:latin typeface="Calibri"/>
                <a:ea typeface="Calibri"/>
                <a:cs typeface="Arial"/>
              </a:rPr>
              <a:t> </a:t>
            </a:r>
            <a:endParaRPr lang="en-US" sz="900" dirty="0">
              <a:latin typeface="Calibri"/>
              <a:ea typeface="Calibri"/>
              <a:cs typeface="Arial"/>
            </a:endParaRPr>
          </a:p>
          <a:p>
            <a:pPr algn="l">
              <a:spcAft>
                <a:spcPts val="0"/>
              </a:spcAft>
            </a:pPr>
            <a:r>
              <a:rPr lang="he-IL" sz="900" dirty="0">
                <a:latin typeface="Calibri"/>
                <a:ea typeface="Calibri"/>
                <a:cs typeface="Arial"/>
              </a:rPr>
              <a:t> </a:t>
            </a:r>
            <a:endParaRPr lang="en-US" sz="900" dirty="0">
              <a:effectLst/>
              <a:latin typeface="Calibri"/>
              <a:ea typeface="Calibri"/>
              <a:cs typeface="Arial"/>
            </a:endParaRPr>
          </a:p>
        </p:txBody>
      </p:sp>
      <p:sp>
        <p:nvSpPr>
          <p:cNvPr id="11"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435746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717" y="1701799"/>
            <a:ext cx="2053119" cy="359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460" name="כותרת 9"/>
          <p:cNvSpPr>
            <a:spLocks noGrp="1"/>
          </p:cNvSpPr>
          <p:nvPr>
            <p:ph type="title"/>
          </p:nvPr>
        </p:nvSpPr>
        <p:spPr bwMode="auto">
          <a:xfrm>
            <a:off x="285750" y="44624"/>
            <a:ext cx="8229600" cy="439737"/>
          </a:xfrm>
          <a:ln>
            <a:miter lim="800000"/>
            <a:headEnd/>
            <a:tailEnd/>
          </a:ln>
        </p:spPr>
        <p:txBody>
          <a:bodyPr vert="horz" wrap="square" lIns="91440" tIns="45720" rIns="91440" bIns="45720" numCol="1" anchor="t" anchorCtr="0" compatLnSpc="1">
            <a:prstTxWarp prst="textNoShape">
              <a:avLst/>
            </a:prstTxWarp>
          </a:bodyPr>
          <a:lstStyle/>
          <a:p>
            <a:pPr>
              <a:defRPr/>
            </a:pPr>
            <a:r>
              <a:rPr lang="he-IL" sz="1800" b="1" dirty="0" smtClean="0">
                <a:solidFill>
                  <a:schemeClr val="accent3"/>
                </a:solidFill>
              </a:rPr>
              <a:t>יישומי הידע על גנום האדם</a:t>
            </a:r>
            <a:endParaRPr lang="he-IL" dirty="0" smtClean="0">
              <a:solidFill>
                <a:schemeClr val="accent3"/>
              </a:solidFill>
            </a:endParaRPr>
          </a:p>
        </p:txBody>
      </p:sp>
      <p:sp>
        <p:nvSpPr>
          <p:cNvPr id="6" name="TextBox 5"/>
          <p:cNvSpPr txBox="1"/>
          <p:nvPr/>
        </p:nvSpPr>
        <p:spPr>
          <a:xfrm>
            <a:off x="441325" y="538163"/>
            <a:ext cx="8328025" cy="3698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u="sng" dirty="0">
                <a:solidFill>
                  <a:prstClr val="black"/>
                </a:solidFill>
              </a:rPr>
              <a:t>הידע על גנום האדם מיושם (או צפוי שייושם בעתיד) בתחומים שונים כגון</a:t>
            </a:r>
            <a:r>
              <a:rPr lang="he-IL" dirty="0">
                <a:solidFill>
                  <a:prstClr val="black"/>
                </a:solidFill>
              </a:rPr>
              <a:t>:</a:t>
            </a:r>
          </a:p>
        </p:txBody>
      </p:sp>
      <p:sp>
        <p:nvSpPr>
          <p:cNvPr id="62469" name="Slide Number Placeholder 6"/>
          <p:cNvSpPr txBox="1">
            <a:spLocks/>
          </p:cNvSpPr>
          <p:nvPr/>
        </p:nvSpPr>
        <p:spPr bwMode="auto">
          <a:xfrm>
            <a:off x="184150" y="6608763"/>
            <a:ext cx="42703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E657BC2A-6A61-4D24-AEBB-8762FD8F8E4F}" type="slidenum">
              <a:rPr lang="he-IL" sz="1200">
                <a:solidFill>
                  <a:srgbClr val="A6A6A6"/>
                </a:solidFill>
              </a:rPr>
              <a:pPr algn="l" eaLnBrk="1" hangingPunct="1"/>
              <a:t>29</a:t>
            </a:fld>
            <a:endParaRPr lang="he-IL" sz="1200" dirty="0">
              <a:solidFill>
                <a:srgbClr val="A6A6A6"/>
              </a:solidFill>
            </a:endParaRPr>
          </a:p>
        </p:txBody>
      </p:sp>
      <p:grpSp>
        <p:nvGrpSpPr>
          <p:cNvPr id="62471" name="קבוצה 16"/>
          <p:cNvGrpSpPr>
            <a:grpSpLocks/>
          </p:cNvGrpSpPr>
          <p:nvPr/>
        </p:nvGrpSpPr>
        <p:grpSpPr bwMode="auto">
          <a:xfrm>
            <a:off x="107950" y="981075"/>
            <a:ext cx="8645525" cy="5040516"/>
            <a:chOff x="87089" y="2363441"/>
            <a:chExt cx="8645624" cy="5040559"/>
          </a:xfrm>
        </p:grpSpPr>
        <p:sp>
          <p:nvSpPr>
            <p:cNvPr id="7" name="TextBox 6"/>
            <p:cNvSpPr txBox="1"/>
            <p:nvPr/>
          </p:nvSpPr>
          <p:spPr>
            <a:xfrm>
              <a:off x="5248111" y="2434880"/>
              <a:ext cx="3340138" cy="230824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accent3"/>
                  </a:solidFill>
                </a:rPr>
                <a:t>הנדסה גנטית</a:t>
              </a:r>
            </a:p>
            <a:p>
              <a:pPr fontAlgn="auto">
                <a:spcBef>
                  <a:spcPts val="0"/>
                </a:spcBef>
                <a:spcAft>
                  <a:spcPts val="0"/>
                </a:spcAft>
                <a:defRPr/>
              </a:pPr>
              <a:r>
                <a:rPr lang="he-IL" dirty="0">
                  <a:solidFill>
                    <a:prstClr val="black"/>
                  </a:solidFill>
                </a:rPr>
                <a:t>מקצת היישומים המופיעים בתרשים </a:t>
              </a:r>
              <a:r>
                <a:rPr lang="he-IL" dirty="0" smtClean="0">
                  <a:solidFill>
                    <a:prstClr val="black"/>
                  </a:solidFill>
                </a:rPr>
                <a:t>זה </a:t>
              </a:r>
              <a:r>
                <a:rPr lang="he-IL" dirty="0">
                  <a:solidFill>
                    <a:prstClr val="black"/>
                  </a:solidFill>
                </a:rPr>
                <a:t>ויישומים בתחומים אחרים (התעשייה, החקלאות, המדע  ואיכות הסביבה) מבוססים על טכניקות של הנדסה גנטית.</a:t>
              </a:r>
            </a:p>
            <a:p>
              <a:pPr fontAlgn="auto">
                <a:spcBef>
                  <a:spcPts val="0"/>
                </a:spcBef>
                <a:spcAft>
                  <a:spcPts val="0"/>
                </a:spcAft>
                <a:defRPr/>
              </a:pPr>
              <a:r>
                <a:rPr lang="he-IL" dirty="0">
                  <a:solidFill>
                    <a:prstClr val="black"/>
                  </a:solidFill>
                </a:rPr>
                <a:t>נעסוק בהנדסה הגנטית במצגת: הנדסה גנטית ויישום הידע הגנטי</a:t>
              </a:r>
              <a:r>
                <a:rPr lang="he-IL" dirty="0" smtClean="0">
                  <a:solidFill>
                    <a:prstClr val="black"/>
                  </a:solidFill>
                </a:rPr>
                <a:t>".</a:t>
              </a:r>
              <a:endParaRPr lang="he-IL" dirty="0">
                <a:solidFill>
                  <a:prstClr val="black"/>
                </a:solidFill>
              </a:endParaRPr>
            </a:p>
          </p:txBody>
        </p:sp>
        <p:sp>
          <p:nvSpPr>
            <p:cNvPr id="9" name="TextBox 8"/>
            <p:cNvSpPr txBox="1"/>
            <p:nvPr/>
          </p:nvSpPr>
          <p:spPr>
            <a:xfrm>
              <a:off x="5417975" y="5228903"/>
              <a:ext cx="3170274" cy="20304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accent3"/>
                  </a:solidFill>
                </a:rPr>
                <a:t>זיהוי גנטי (בדיקת "טביעת האצבעות" של </a:t>
              </a:r>
              <a:r>
                <a:rPr lang="he-IL" b="1" dirty="0" smtClean="0">
                  <a:solidFill>
                    <a:schemeClr val="accent3"/>
                  </a:solidFill>
                </a:rPr>
                <a:t>ה</a:t>
              </a:r>
              <a:r>
                <a:rPr lang="he-IL" b="1" dirty="0" smtClean="0">
                  <a:solidFill>
                    <a:schemeClr val="accent3"/>
                  </a:solidFill>
                  <a:latin typeface="Arial"/>
                  <a:cs typeface="Arial"/>
                </a:rPr>
                <a:t>־</a:t>
              </a:r>
              <a:r>
                <a:rPr lang="en-US" b="1" dirty="0" smtClean="0">
                  <a:solidFill>
                    <a:schemeClr val="accent3"/>
                  </a:solidFill>
                </a:rPr>
                <a:t>DNA</a:t>
              </a:r>
              <a:r>
                <a:rPr lang="he-IL" b="1" dirty="0">
                  <a:solidFill>
                    <a:schemeClr val="accent3"/>
                  </a:solidFill>
                </a:rPr>
                <a:t>) לצורך:</a:t>
              </a:r>
            </a:p>
            <a:p>
              <a:pPr fontAlgn="auto">
                <a:spcBef>
                  <a:spcPts val="0"/>
                </a:spcBef>
                <a:spcAft>
                  <a:spcPts val="0"/>
                </a:spcAft>
                <a:defRPr/>
              </a:pPr>
              <a:r>
                <a:rPr lang="he-IL" dirty="0">
                  <a:solidFill>
                    <a:prstClr val="black"/>
                  </a:solidFill>
                </a:rPr>
                <a:t>אבחון מחלות תורשתיות וייעוץ גנטי, קביעת קרבה משפחתית (</a:t>
              </a:r>
              <a:r>
                <a:rPr lang="he-IL" dirty="0" smtClean="0"/>
                <a:t>לדוגמה, אבהות</a:t>
              </a:r>
              <a:r>
                <a:rPr lang="he-IL" dirty="0"/>
                <a:t>), זיהוי פלילי,</a:t>
              </a:r>
            </a:p>
            <a:p>
              <a:pPr fontAlgn="auto">
                <a:spcBef>
                  <a:spcPts val="0"/>
                </a:spcBef>
                <a:spcAft>
                  <a:spcPts val="0"/>
                </a:spcAft>
                <a:defRPr/>
              </a:pPr>
              <a:r>
                <a:rPr lang="he-IL" dirty="0"/>
                <a:t>הבנת מוצא האדם </a:t>
              </a:r>
              <a:r>
                <a:rPr lang="he-IL" dirty="0">
                  <a:solidFill>
                    <a:prstClr val="black"/>
                  </a:solidFill>
                </a:rPr>
                <a:t>והקשרים בין אוכלוסיות בני </a:t>
              </a:r>
              <a:r>
                <a:rPr lang="he-IL" dirty="0" smtClean="0">
                  <a:solidFill>
                    <a:prstClr val="black"/>
                  </a:solidFill>
                </a:rPr>
                <a:t>האדם.</a:t>
              </a:r>
              <a:endParaRPr lang="he-IL" dirty="0">
                <a:solidFill>
                  <a:prstClr val="black"/>
                </a:solidFill>
              </a:endParaRPr>
            </a:p>
          </p:txBody>
        </p:sp>
        <p:sp>
          <p:nvSpPr>
            <p:cNvPr id="10" name="TextBox 9"/>
            <p:cNvSpPr txBox="1"/>
            <p:nvPr/>
          </p:nvSpPr>
          <p:spPr>
            <a:xfrm>
              <a:off x="1709533" y="3084172"/>
              <a:ext cx="1046175" cy="36989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accent3"/>
                  </a:solidFill>
                </a:rPr>
                <a:t>ריפוי גני</a:t>
              </a:r>
            </a:p>
          </p:txBody>
        </p:sp>
        <p:sp>
          <p:nvSpPr>
            <p:cNvPr id="11" name="TextBox 10"/>
            <p:cNvSpPr txBox="1"/>
            <p:nvPr/>
          </p:nvSpPr>
          <p:spPr>
            <a:xfrm>
              <a:off x="604620" y="4379583"/>
              <a:ext cx="1992336" cy="175420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accent3"/>
                  </a:solidFill>
                </a:rPr>
                <a:t>פיתוח תרופות חדישות והתאמה אישית </a:t>
              </a:r>
            </a:p>
            <a:p>
              <a:pPr fontAlgn="auto">
                <a:spcBef>
                  <a:spcPts val="0"/>
                </a:spcBef>
                <a:spcAft>
                  <a:spcPts val="0"/>
                </a:spcAft>
                <a:defRPr/>
              </a:pPr>
              <a:r>
                <a:rPr lang="he-IL" b="1" dirty="0">
                  <a:solidFill>
                    <a:schemeClr val="accent3"/>
                  </a:solidFill>
                </a:rPr>
                <a:t>של תרופות </a:t>
              </a:r>
            </a:p>
            <a:p>
              <a:pPr fontAlgn="auto">
                <a:spcBef>
                  <a:spcPts val="0"/>
                </a:spcBef>
                <a:spcAft>
                  <a:spcPts val="0"/>
                </a:spcAft>
                <a:defRPr/>
              </a:pPr>
              <a:r>
                <a:rPr lang="he-IL" dirty="0">
                  <a:solidFill>
                    <a:prstClr val="black"/>
                  </a:solidFill>
                </a:rPr>
                <a:t>על פי הפרופיל הגנטי של המטופל</a:t>
              </a:r>
            </a:p>
          </p:txBody>
        </p:sp>
        <p:sp>
          <p:nvSpPr>
            <p:cNvPr id="2" name="מלבן 1"/>
            <p:cNvSpPr/>
            <p:nvPr/>
          </p:nvSpPr>
          <p:spPr>
            <a:xfrm>
              <a:off x="1842884" y="2939709"/>
              <a:ext cx="912823" cy="749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מלבן 11"/>
            <p:cNvSpPr/>
            <p:nvPr/>
          </p:nvSpPr>
          <p:spPr>
            <a:xfrm>
              <a:off x="709396" y="4379583"/>
              <a:ext cx="1974873" cy="175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סוגר מסולסל ימני 2"/>
            <p:cNvSpPr/>
            <p:nvPr/>
          </p:nvSpPr>
          <p:spPr>
            <a:xfrm rot="16200000" flipH="1">
              <a:off x="-648720" y="4251785"/>
              <a:ext cx="3492530" cy="2020911"/>
            </a:xfrm>
            <a:custGeom>
              <a:avLst/>
              <a:gdLst>
                <a:gd name="connsiteX0" fmla="*/ 0 w 2088232"/>
                <a:gd name="connsiteY0" fmla="*/ 0 h 1988839"/>
                <a:gd name="connsiteX1" fmla="*/ 1044116 w 2088232"/>
                <a:gd name="connsiteY1" fmla="*/ 165730 h 1988839"/>
                <a:gd name="connsiteX2" fmla="*/ 1044116 w 2088232"/>
                <a:gd name="connsiteY2" fmla="*/ 828690 h 1988839"/>
                <a:gd name="connsiteX3" fmla="*/ 2088232 w 2088232"/>
                <a:gd name="connsiteY3" fmla="*/ 994420 h 1988839"/>
                <a:gd name="connsiteX4" fmla="*/ 1044116 w 2088232"/>
                <a:gd name="connsiteY4" fmla="*/ 1160150 h 1988839"/>
                <a:gd name="connsiteX5" fmla="*/ 1044116 w 2088232"/>
                <a:gd name="connsiteY5" fmla="*/ 1823109 h 1988839"/>
                <a:gd name="connsiteX6" fmla="*/ 0 w 2088232"/>
                <a:gd name="connsiteY6" fmla="*/ 1988839 h 1988839"/>
                <a:gd name="connsiteX7" fmla="*/ 0 w 2088232"/>
                <a:gd name="connsiteY7" fmla="*/ 0 h 1988839"/>
                <a:gd name="connsiteX0" fmla="*/ 0 w 2088232"/>
                <a:gd name="connsiteY0" fmla="*/ 0 h 1988839"/>
                <a:gd name="connsiteX1" fmla="*/ 1044116 w 2088232"/>
                <a:gd name="connsiteY1" fmla="*/ 165730 h 1988839"/>
                <a:gd name="connsiteX2" fmla="*/ 1044116 w 2088232"/>
                <a:gd name="connsiteY2" fmla="*/ 828690 h 1988839"/>
                <a:gd name="connsiteX3" fmla="*/ 2088232 w 2088232"/>
                <a:gd name="connsiteY3" fmla="*/ 994420 h 1988839"/>
                <a:gd name="connsiteX4" fmla="*/ 1044116 w 2088232"/>
                <a:gd name="connsiteY4" fmla="*/ 1160150 h 1988839"/>
                <a:gd name="connsiteX5" fmla="*/ 1044116 w 2088232"/>
                <a:gd name="connsiteY5" fmla="*/ 1823109 h 1988839"/>
                <a:gd name="connsiteX6" fmla="*/ 0 w 2088232"/>
                <a:gd name="connsiteY6" fmla="*/ 1988839 h 1988839"/>
                <a:gd name="connsiteX0" fmla="*/ 668738 w 2756970"/>
                <a:gd name="connsiteY0" fmla="*/ 1 h 1988840"/>
                <a:gd name="connsiteX1" fmla="*/ 1712854 w 2756970"/>
                <a:gd name="connsiteY1" fmla="*/ 165731 h 1988840"/>
                <a:gd name="connsiteX2" fmla="*/ 1712854 w 2756970"/>
                <a:gd name="connsiteY2" fmla="*/ 828691 h 1988840"/>
                <a:gd name="connsiteX3" fmla="*/ 2756970 w 2756970"/>
                <a:gd name="connsiteY3" fmla="*/ 994421 h 1988840"/>
                <a:gd name="connsiteX4" fmla="*/ 1712854 w 2756970"/>
                <a:gd name="connsiteY4" fmla="*/ 1160151 h 1988840"/>
                <a:gd name="connsiteX5" fmla="*/ 1712854 w 2756970"/>
                <a:gd name="connsiteY5" fmla="*/ 1823110 h 1988840"/>
                <a:gd name="connsiteX6" fmla="*/ 668738 w 2756970"/>
                <a:gd name="connsiteY6" fmla="*/ 1988840 h 1988840"/>
                <a:gd name="connsiteX7" fmla="*/ 668738 w 2756970"/>
                <a:gd name="connsiteY7" fmla="*/ 1 h 1988840"/>
                <a:gd name="connsiteX0" fmla="*/ 0 w 2756970"/>
                <a:gd name="connsiteY0" fmla="*/ 0 h 1988840"/>
                <a:gd name="connsiteX1" fmla="*/ 1712854 w 2756970"/>
                <a:gd name="connsiteY1" fmla="*/ 165731 h 1988840"/>
                <a:gd name="connsiteX2" fmla="*/ 1712854 w 2756970"/>
                <a:gd name="connsiteY2" fmla="*/ 828691 h 1988840"/>
                <a:gd name="connsiteX3" fmla="*/ 2756970 w 2756970"/>
                <a:gd name="connsiteY3" fmla="*/ 994421 h 1988840"/>
                <a:gd name="connsiteX4" fmla="*/ 1712854 w 2756970"/>
                <a:gd name="connsiteY4" fmla="*/ 1160151 h 1988840"/>
                <a:gd name="connsiteX5" fmla="*/ 1712854 w 2756970"/>
                <a:gd name="connsiteY5" fmla="*/ 1823110 h 1988840"/>
                <a:gd name="connsiteX6" fmla="*/ 668738 w 2756970"/>
                <a:gd name="connsiteY6" fmla="*/ 1988840 h 1988840"/>
                <a:gd name="connsiteX0" fmla="*/ 1134201 w 3222433"/>
                <a:gd name="connsiteY0" fmla="*/ 2 h 1988841"/>
                <a:gd name="connsiteX1" fmla="*/ 2178317 w 3222433"/>
                <a:gd name="connsiteY1" fmla="*/ 165732 h 1988841"/>
                <a:gd name="connsiteX2" fmla="*/ 2178317 w 3222433"/>
                <a:gd name="connsiteY2" fmla="*/ 828692 h 1988841"/>
                <a:gd name="connsiteX3" fmla="*/ 3222433 w 3222433"/>
                <a:gd name="connsiteY3" fmla="*/ 994422 h 1988841"/>
                <a:gd name="connsiteX4" fmla="*/ 2178317 w 3222433"/>
                <a:gd name="connsiteY4" fmla="*/ 1160152 h 1988841"/>
                <a:gd name="connsiteX5" fmla="*/ 2178317 w 3222433"/>
                <a:gd name="connsiteY5" fmla="*/ 1823111 h 1988841"/>
                <a:gd name="connsiteX6" fmla="*/ 1134201 w 3222433"/>
                <a:gd name="connsiteY6" fmla="*/ 1988841 h 1988841"/>
                <a:gd name="connsiteX7" fmla="*/ 1134201 w 3222433"/>
                <a:gd name="connsiteY7" fmla="*/ 2 h 1988841"/>
                <a:gd name="connsiteX0" fmla="*/ 1 w 3222433"/>
                <a:gd name="connsiteY0" fmla="*/ 0 h 1988841"/>
                <a:gd name="connsiteX1" fmla="*/ 2178317 w 3222433"/>
                <a:gd name="connsiteY1" fmla="*/ 165732 h 1988841"/>
                <a:gd name="connsiteX2" fmla="*/ 2178317 w 3222433"/>
                <a:gd name="connsiteY2" fmla="*/ 828692 h 1988841"/>
                <a:gd name="connsiteX3" fmla="*/ 3222433 w 3222433"/>
                <a:gd name="connsiteY3" fmla="*/ 994422 h 1988841"/>
                <a:gd name="connsiteX4" fmla="*/ 2178317 w 3222433"/>
                <a:gd name="connsiteY4" fmla="*/ 1160152 h 1988841"/>
                <a:gd name="connsiteX5" fmla="*/ 2178317 w 3222433"/>
                <a:gd name="connsiteY5" fmla="*/ 1823111 h 1988841"/>
                <a:gd name="connsiteX6" fmla="*/ 1134201 w 3222433"/>
                <a:gd name="connsiteY6" fmla="*/ 1988841 h 1988841"/>
                <a:gd name="connsiteX0" fmla="*/ 1134199 w 3222431"/>
                <a:gd name="connsiteY0" fmla="*/ 2 h 1988841"/>
                <a:gd name="connsiteX1" fmla="*/ 2178315 w 3222431"/>
                <a:gd name="connsiteY1" fmla="*/ 165732 h 1988841"/>
                <a:gd name="connsiteX2" fmla="*/ 2178315 w 3222431"/>
                <a:gd name="connsiteY2" fmla="*/ 828692 h 1988841"/>
                <a:gd name="connsiteX3" fmla="*/ 3222431 w 3222431"/>
                <a:gd name="connsiteY3" fmla="*/ 994422 h 1988841"/>
                <a:gd name="connsiteX4" fmla="*/ 2178315 w 3222431"/>
                <a:gd name="connsiteY4" fmla="*/ 1160152 h 1988841"/>
                <a:gd name="connsiteX5" fmla="*/ 2178315 w 3222431"/>
                <a:gd name="connsiteY5" fmla="*/ 1823111 h 1988841"/>
                <a:gd name="connsiteX6" fmla="*/ 1134199 w 3222431"/>
                <a:gd name="connsiteY6" fmla="*/ 1988841 h 1988841"/>
                <a:gd name="connsiteX7" fmla="*/ 1134199 w 3222431"/>
                <a:gd name="connsiteY7" fmla="*/ 2 h 1988841"/>
                <a:gd name="connsiteX0" fmla="*/ -1 w 3222431"/>
                <a:gd name="connsiteY0" fmla="*/ 0 h 1988841"/>
                <a:gd name="connsiteX1" fmla="*/ 2178315 w 3222431"/>
                <a:gd name="connsiteY1" fmla="*/ 165732 h 1988841"/>
                <a:gd name="connsiteX2" fmla="*/ 2178315 w 3222431"/>
                <a:gd name="connsiteY2" fmla="*/ 828692 h 1988841"/>
                <a:gd name="connsiteX3" fmla="*/ 2903958 w 3222431"/>
                <a:gd name="connsiteY3" fmla="*/ 994422 h 1988841"/>
                <a:gd name="connsiteX4" fmla="*/ 2178315 w 3222431"/>
                <a:gd name="connsiteY4" fmla="*/ 1160152 h 1988841"/>
                <a:gd name="connsiteX5" fmla="*/ 2178315 w 3222431"/>
                <a:gd name="connsiteY5" fmla="*/ 1823111 h 1988841"/>
                <a:gd name="connsiteX6" fmla="*/ 1134199 w 3222431"/>
                <a:gd name="connsiteY6" fmla="*/ 1988841 h 1988841"/>
                <a:gd name="connsiteX0" fmla="*/ 3541197 w 5629429"/>
                <a:gd name="connsiteY0" fmla="*/ 0 h 1988839"/>
                <a:gd name="connsiteX1" fmla="*/ 4585313 w 5629429"/>
                <a:gd name="connsiteY1" fmla="*/ 165730 h 1988839"/>
                <a:gd name="connsiteX2" fmla="*/ 4585313 w 5629429"/>
                <a:gd name="connsiteY2" fmla="*/ 828690 h 1988839"/>
                <a:gd name="connsiteX3" fmla="*/ 5629429 w 5629429"/>
                <a:gd name="connsiteY3" fmla="*/ 994420 h 1988839"/>
                <a:gd name="connsiteX4" fmla="*/ 4585313 w 5629429"/>
                <a:gd name="connsiteY4" fmla="*/ 1160150 h 1988839"/>
                <a:gd name="connsiteX5" fmla="*/ 4585313 w 5629429"/>
                <a:gd name="connsiteY5" fmla="*/ 1823109 h 1988839"/>
                <a:gd name="connsiteX6" fmla="*/ 3541197 w 5629429"/>
                <a:gd name="connsiteY6" fmla="*/ 1988839 h 1988839"/>
                <a:gd name="connsiteX7" fmla="*/ 3541197 w 5629429"/>
                <a:gd name="connsiteY7" fmla="*/ 0 h 1988839"/>
                <a:gd name="connsiteX0" fmla="*/ 1 w 5629429"/>
                <a:gd name="connsiteY0" fmla="*/ 502843 h 1988839"/>
                <a:gd name="connsiteX1" fmla="*/ 4585313 w 5629429"/>
                <a:gd name="connsiteY1" fmla="*/ 165730 h 1988839"/>
                <a:gd name="connsiteX2" fmla="*/ 4585313 w 5629429"/>
                <a:gd name="connsiteY2" fmla="*/ 828690 h 1988839"/>
                <a:gd name="connsiteX3" fmla="*/ 5310956 w 5629429"/>
                <a:gd name="connsiteY3" fmla="*/ 994420 h 1988839"/>
                <a:gd name="connsiteX4" fmla="*/ 4585313 w 5629429"/>
                <a:gd name="connsiteY4" fmla="*/ 1160150 h 1988839"/>
                <a:gd name="connsiteX5" fmla="*/ 4585313 w 5629429"/>
                <a:gd name="connsiteY5" fmla="*/ 1823109 h 1988839"/>
                <a:gd name="connsiteX6" fmla="*/ 3541197 w 5629429"/>
                <a:gd name="connsiteY6" fmla="*/ 1988839 h 1988839"/>
                <a:gd name="connsiteX0" fmla="*/ 3541197 w 5629429"/>
                <a:gd name="connsiteY0" fmla="*/ 0 h 2019314"/>
                <a:gd name="connsiteX1" fmla="*/ 4585313 w 5629429"/>
                <a:gd name="connsiteY1" fmla="*/ 165730 h 2019314"/>
                <a:gd name="connsiteX2" fmla="*/ 4585313 w 5629429"/>
                <a:gd name="connsiteY2" fmla="*/ 828690 h 2019314"/>
                <a:gd name="connsiteX3" fmla="*/ 5629429 w 5629429"/>
                <a:gd name="connsiteY3" fmla="*/ 994420 h 2019314"/>
                <a:gd name="connsiteX4" fmla="*/ 4585313 w 5629429"/>
                <a:gd name="connsiteY4" fmla="*/ 1160150 h 2019314"/>
                <a:gd name="connsiteX5" fmla="*/ 4585313 w 5629429"/>
                <a:gd name="connsiteY5" fmla="*/ 1823109 h 2019314"/>
                <a:gd name="connsiteX6" fmla="*/ 3541197 w 5629429"/>
                <a:gd name="connsiteY6" fmla="*/ 1988839 h 2019314"/>
                <a:gd name="connsiteX7" fmla="*/ 3541197 w 5629429"/>
                <a:gd name="connsiteY7" fmla="*/ 0 h 2019314"/>
                <a:gd name="connsiteX0" fmla="*/ 1 w 5629429"/>
                <a:gd name="connsiteY0" fmla="*/ 502843 h 2019314"/>
                <a:gd name="connsiteX1" fmla="*/ 4585313 w 5629429"/>
                <a:gd name="connsiteY1" fmla="*/ 165730 h 2019314"/>
                <a:gd name="connsiteX2" fmla="*/ 4585313 w 5629429"/>
                <a:gd name="connsiteY2" fmla="*/ 828690 h 2019314"/>
                <a:gd name="connsiteX3" fmla="*/ 5310956 w 5629429"/>
                <a:gd name="connsiteY3" fmla="*/ 994420 h 2019314"/>
                <a:gd name="connsiteX4" fmla="*/ 4585313 w 5629429"/>
                <a:gd name="connsiteY4" fmla="*/ 1160150 h 2019314"/>
                <a:gd name="connsiteX5" fmla="*/ 4585313 w 5629429"/>
                <a:gd name="connsiteY5" fmla="*/ 1823109 h 2019314"/>
                <a:gd name="connsiteX6" fmla="*/ 4031235 w 5629429"/>
                <a:gd name="connsiteY6" fmla="*/ 2019314 h 2019314"/>
                <a:gd name="connsiteX0" fmla="*/ 4227239 w 6315471"/>
                <a:gd name="connsiteY0" fmla="*/ 0 h 2019314"/>
                <a:gd name="connsiteX1" fmla="*/ 5271355 w 6315471"/>
                <a:gd name="connsiteY1" fmla="*/ 165730 h 2019314"/>
                <a:gd name="connsiteX2" fmla="*/ 5271355 w 6315471"/>
                <a:gd name="connsiteY2" fmla="*/ 828690 h 2019314"/>
                <a:gd name="connsiteX3" fmla="*/ 6315471 w 6315471"/>
                <a:gd name="connsiteY3" fmla="*/ 994420 h 2019314"/>
                <a:gd name="connsiteX4" fmla="*/ 5271355 w 6315471"/>
                <a:gd name="connsiteY4" fmla="*/ 1160150 h 2019314"/>
                <a:gd name="connsiteX5" fmla="*/ 5271355 w 6315471"/>
                <a:gd name="connsiteY5" fmla="*/ 1823109 h 2019314"/>
                <a:gd name="connsiteX6" fmla="*/ 4227239 w 6315471"/>
                <a:gd name="connsiteY6" fmla="*/ 1988839 h 2019314"/>
                <a:gd name="connsiteX7" fmla="*/ 4227239 w 6315471"/>
                <a:gd name="connsiteY7" fmla="*/ 0 h 2019314"/>
                <a:gd name="connsiteX0" fmla="*/ -1 w 6315471"/>
                <a:gd name="connsiteY0" fmla="*/ 1721861 h 2019314"/>
                <a:gd name="connsiteX1" fmla="*/ 5271355 w 6315471"/>
                <a:gd name="connsiteY1" fmla="*/ 165730 h 2019314"/>
                <a:gd name="connsiteX2" fmla="*/ 5271355 w 6315471"/>
                <a:gd name="connsiteY2" fmla="*/ 828690 h 2019314"/>
                <a:gd name="connsiteX3" fmla="*/ 5996998 w 6315471"/>
                <a:gd name="connsiteY3" fmla="*/ 994420 h 2019314"/>
                <a:gd name="connsiteX4" fmla="*/ 5271355 w 6315471"/>
                <a:gd name="connsiteY4" fmla="*/ 1160150 h 2019314"/>
                <a:gd name="connsiteX5" fmla="*/ 5271355 w 6315471"/>
                <a:gd name="connsiteY5" fmla="*/ 1823109 h 2019314"/>
                <a:gd name="connsiteX6" fmla="*/ 4717277 w 6315471"/>
                <a:gd name="connsiteY6" fmla="*/ 2019314 h 2019314"/>
                <a:gd name="connsiteX0" fmla="*/ 4227239 w 6315471"/>
                <a:gd name="connsiteY0" fmla="*/ 0 h 2019314"/>
                <a:gd name="connsiteX1" fmla="*/ 5271355 w 6315471"/>
                <a:gd name="connsiteY1" fmla="*/ 165730 h 2019314"/>
                <a:gd name="connsiteX2" fmla="*/ 5271355 w 6315471"/>
                <a:gd name="connsiteY2" fmla="*/ 828690 h 2019314"/>
                <a:gd name="connsiteX3" fmla="*/ 6315471 w 6315471"/>
                <a:gd name="connsiteY3" fmla="*/ 994420 h 2019314"/>
                <a:gd name="connsiteX4" fmla="*/ 5271355 w 6315471"/>
                <a:gd name="connsiteY4" fmla="*/ 1160150 h 2019314"/>
                <a:gd name="connsiteX5" fmla="*/ 5271355 w 6315471"/>
                <a:gd name="connsiteY5" fmla="*/ 1823109 h 2019314"/>
                <a:gd name="connsiteX6" fmla="*/ 4227239 w 6315471"/>
                <a:gd name="connsiteY6" fmla="*/ 1988839 h 2019314"/>
                <a:gd name="connsiteX7" fmla="*/ 4227239 w 6315471"/>
                <a:gd name="connsiteY7" fmla="*/ 0 h 2019314"/>
                <a:gd name="connsiteX0" fmla="*/ -1 w 6315471"/>
                <a:gd name="connsiteY0" fmla="*/ 1721861 h 2019314"/>
                <a:gd name="connsiteX1" fmla="*/ 1556525 w 6315471"/>
                <a:gd name="connsiteY1" fmla="*/ 486819 h 2019314"/>
                <a:gd name="connsiteX2" fmla="*/ 5271355 w 6315471"/>
                <a:gd name="connsiteY2" fmla="*/ 165730 h 2019314"/>
                <a:gd name="connsiteX3" fmla="*/ 5271355 w 6315471"/>
                <a:gd name="connsiteY3" fmla="*/ 828690 h 2019314"/>
                <a:gd name="connsiteX4" fmla="*/ 5996998 w 6315471"/>
                <a:gd name="connsiteY4" fmla="*/ 994420 h 2019314"/>
                <a:gd name="connsiteX5" fmla="*/ 5271355 w 6315471"/>
                <a:gd name="connsiteY5" fmla="*/ 1160150 h 2019314"/>
                <a:gd name="connsiteX6" fmla="*/ 5271355 w 6315471"/>
                <a:gd name="connsiteY6" fmla="*/ 1823109 h 2019314"/>
                <a:gd name="connsiteX7" fmla="*/ 4717277 w 6315471"/>
                <a:gd name="connsiteY7" fmla="*/ 2019314 h 2019314"/>
                <a:gd name="connsiteX0" fmla="*/ 4227239 w 6315471"/>
                <a:gd name="connsiteY0" fmla="*/ 0 h 2019314"/>
                <a:gd name="connsiteX1" fmla="*/ 5271355 w 6315471"/>
                <a:gd name="connsiteY1" fmla="*/ 165730 h 2019314"/>
                <a:gd name="connsiteX2" fmla="*/ 5271355 w 6315471"/>
                <a:gd name="connsiteY2" fmla="*/ 828690 h 2019314"/>
                <a:gd name="connsiteX3" fmla="*/ 6315471 w 6315471"/>
                <a:gd name="connsiteY3" fmla="*/ 994420 h 2019314"/>
                <a:gd name="connsiteX4" fmla="*/ 5271355 w 6315471"/>
                <a:gd name="connsiteY4" fmla="*/ 1160150 h 2019314"/>
                <a:gd name="connsiteX5" fmla="*/ 5271355 w 6315471"/>
                <a:gd name="connsiteY5" fmla="*/ 1823109 h 2019314"/>
                <a:gd name="connsiteX6" fmla="*/ 4227239 w 6315471"/>
                <a:gd name="connsiteY6" fmla="*/ 1988839 h 2019314"/>
                <a:gd name="connsiteX7" fmla="*/ 4227239 w 6315471"/>
                <a:gd name="connsiteY7" fmla="*/ 0 h 2019314"/>
                <a:gd name="connsiteX0" fmla="*/ -1 w 6315471"/>
                <a:gd name="connsiteY0" fmla="*/ 1721861 h 2019314"/>
                <a:gd name="connsiteX1" fmla="*/ 1556525 w 6315471"/>
                <a:gd name="connsiteY1" fmla="*/ 486819 h 2019314"/>
                <a:gd name="connsiteX2" fmla="*/ 5271354 w 6315471"/>
                <a:gd name="connsiteY2" fmla="*/ 348583 h 2019314"/>
                <a:gd name="connsiteX3" fmla="*/ 5271355 w 6315471"/>
                <a:gd name="connsiteY3" fmla="*/ 828690 h 2019314"/>
                <a:gd name="connsiteX4" fmla="*/ 5996998 w 6315471"/>
                <a:gd name="connsiteY4" fmla="*/ 994420 h 2019314"/>
                <a:gd name="connsiteX5" fmla="*/ 5271355 w 6315471"/>
                <a:gd name="connsiteY5" fmla="*/ 1160150 h 2019314"/>
                <a:gd name="connsiteX6" fmla="*/ 5271355 w 6315471"/>
                <a:gd name="connsiteY6" fmla="*/ 1823109 h 2019314"/>
                <a:gd name="connsiteX7" fmla="*/ 4717277 w 6315471"/>
                <a:gd name="connsiteY7" fmla="*/ 2019314 h 2019314"/>
                <a:gd name="connsiteX0" fmla="*/ 4227239 w 6315471"/>
                <a:gd name="connsiteY0" fmla="*/ 0 h 2019314"/>
                <a:gd name="connsiteX1" fmla="*/ 5271355 w 6315471"/>
                <a:gd name="connsiteY1" fmla="*/ 165730 h 2019314"/>
                <a:gd name="connsiteX2" fmla="*/ 5271355 w 6315471"/>
                <a:gd name="connsiteY2" fmla="*/ 828690 h 2019314"/>
                <a:gd name="connsiteX3" fmla="*/ 6315471 w 6315471"/>
                <a:gd name="connsiteY3" fmla="*/ 994420 h 2019314"/>
                <a:gd name="connsiteX4" fmla="*/ 5271355 w 6315471"/>
                <a:gd name="connsiteY4" fmla="*/ 1160150 h 2019314"/>
                <a:gd name="connsiteX5" fmla="*/ 5271355 w 6315471"/>
                <a:gd name="connsiteY5" fmla="*/ 1823109 h 2019314"/>
                <a:gd name="connsiteX6" fmla="*/ 4227239 w 6315471"/>
                <a:gd name="connsiteY6" fmla="*/ 1988839 h 2019314"/>
                <a:gd name="connsiteX7" fmla="*/ 4227239 w 6315471"/>
                <a:gd name="connsiteY7" fmla="*/ 0 h 2019314"/>
                <a:gd name="connsiteX0" fmla="*/ -1 w 6315471"/>
                <a:gd name="connsiteY0" fmla="*/ 1721861 h 2019314"/>
                <a:gd name="connsiteX1" fmla="*/ 1556525 w 6315471"/>
                <a:gd name="connsiteY1" fmla="*/ 486819 h 2019314"/>
                <a:gd name="connsiteX2" fmla="*/ 5271354 w 6315471"/>
                <a:gd name="connsiteY2" fmla="*/ 348583 h 2019314"/>
                <a:gd name="connsiteX3" fmla="*/ 5271355 w 6315471"/>
                <a:gd name="connsiteY3" fmla="*/ 828690 h 2019314"/>
                <a:gd name="connsiteX4" fmla="*/ 5996998 w 6315471"/>
                <a:gd name="connsiteY4" fmla="*/ 994420 h 2019314"/>
                <a:gd name="connsiteX5" fmla="*/ 5271355 w 6315471"/>
                <a:gd name="connsiteY5" fmla="*/ 1160150 h 2019314"/>
                <a:gd name="connsiteX6" fmla="*/ 5271355 w 6315471"/>
                <a:gd name="connsiteY6" fmla="*/ 1823109 h 2019314"/>
                <a:gd name="connsiteX7" fmla="*/ 4717277 w 6315471"/>
                <a:gd name="connsiteY7" fmla="*/ 2019314 h 201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5471" h="2019314" stroke="0" extrusionOk="0">
                  <a:moveTo>
                    <a:pt x="4227239" y="0"/>
                  </a:moveTo>
                  <a:cubicBezTo>
                    <a:pt x="4803888" y="0"/>
                    <a:pt x="5271355" y="74200"/>
                    <a:pt x="5271355" y="165730"/>
                  </a:cubicBezTo>
                  <a:lnTo>
                    <a:pt x="5271355" y="828690"/>
                  </a:lnTo>
                  <a:cubicBezTo>
                    <a:pt x="5271355" y="920220"/>
                    <a:pt x="5738822" y="994420"/>
                    <a:pt x="6315471" y="994420"/>
                  </a:cubicBezTo>
                  <a:cubicBezTo>
                    <a:pt x="5738822" y="994420"/>
                    <a:pt x="5271355" y="1068620"/>
                    <a:pt x="5271355" y="1160150"/>
                  </a:cubicBezTo>
                  <a:lnTo>
                    <a:pt x="5271355" y="1823109"/>
                  </a:lnTo>
                  <a:cubicBezTo>
                    <a:pt x="5271355" y="1914639"/>
                    <a:pt x="4803888" y="1988839"/>
                    <a:pt x="4227239" y="1988839"/>
                  </a:cubicBezTo>
                  <a:lnTo>
                    <a:pt x="4227239" y="0"/>
                  </a:lnTo>
                  <a:close/>
                </a:path>
                <a:path w="6315471" h="2019314" fill="none">
                  <a:moveTo>
                    <a:pt x="-1" y="1721861"/>
                  </a:moveTo>
                  <a:cubicBezTo>
                    <a:pt x="422764" y="1599828"/>
                    <a:pt x="677966" y="746174"/>
                    <a:pt x="1556525" y="486819"/>
                  </a:cubicBezTo>
                  <a:cubicBezTo>
                    <a:pt x="2435084" y="227464"/>
                    <a:pt x="4782892" y="207797"/>
                    <a:pt x="5271354" y="348583"/>
                  </a:cubicBezTo>
                  <a:cubicBezTo>
                    <a:pt x="5271354" y="569570"/>
                    <a:pt x="5271355" y="607703"/>
                    <a:pt x="5271355" y="828690"/>
                  </a:cubicBezTo>
                  <a:cubicBezTo>
                    <a:pt x="5271355" y="920220"/>
                    <a:pt x="5420349" y="994420"/>
                    <a:pt x="5996998" y="994420"/>
                  </a:cubicBezTo>
                  <a:cubicBezTo>
                    <a:pt x="5420349" y="994420"/>
                    <a:pt x="5271355" y="1068620"/>
                    <a:pt x="5271355" y="1160150"/>
                  </a:cubicBezTo>
                  <a:lnTo>
                    <a:pt x="5271355" y="1823109"/>
                  </a:lnTo>
                  <a:cubicBezTo>
                    <a:pt x="5271355" y="1914639"/>
                    <a:pt x="5293926" y="2019314"/>
                    <a:pt x="4717277" y="2019314"/>
                  </a:cubicBezTo>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4" name="TextBox 13"/>
            <p:cNvSpPr txBox="1"/>
            <p:nvPr/>
          </p:nvSpPr>
          <p:spPr>
            <a:xfrm>
              <a:off x="231554" y="6757678"/>
              <a:ext cx="2276501" cy="64611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t>יישומים </a:t>
              </a:r>
              <a:r>
                <a:rPr lang="he-IL" dirty="0" smtClean="0"/>
                <a:t>אלו עדיין </a:t>
              </a:r>
              <a:endParaRPr lang="he-IL" dirty="0"/>
            </a:p>
            <a:p>
              <a:pPr fontAlgn="auto">
                <a:spcBef>
                  <a:spcPts val="0"/>
                </a:spcBef>
                <a:spcAft>
                  <a:spcPts val="0"/>
                </a:spcAft>
                <a:defRPr/>
              </a:pPr>
              <a:r>
                <a:rPr lang="he-IL" dirty="0"/>
                <a:t>בראשית </a:t>
              </a:r>
              <a:r>
                <a:rPr lang="he-IL" dirty="0" smtClean="0"/>
                <a:t>דרכם</a:t>
              </a:r>
              <a:r>
                <a:rPr lang="he-IL" dirty="0" smtClean="0">
                  <a:solidFill>
                    <a:prstClr val="black"/>
                  </a:solidFill>
                </a:rPr>
                <a:t>.</a:t>
              </a:r>
              <a:endParaRPr lang="he-IL" dirty="0">
                <a:solidFill>
                  <a:prstClr val="black"/>
                </a:solidFill>
              </a:endParaRPr>
            </a:p>
          </p:txBody>
        </p:sp>
        <p:sp>
          <p:nvSpPr>
            <p:cNvPr id="15" name="מלבן 14"/>
            <p:cNvSpPr/>
            <p:nvPr/>
          </p:nvSpPr>
          <p:spPr>
            <a:xfrm>
              <a:off x="5251286" y="5155878"/>
              <a:ext cx="3481427" cy="21034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מלבן 15"/>
            <p:cNvSpPr/>
            <p:nvPr/>
          </p:nvSpPr>
          <p:spPr>
            <a:xfrm>
              <a:off x="5251286" y="2363441"/>
              <a:ext cx="3481427" cy="25844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3" name="מחבר חץ ישר 12"/>
            <p:cNvCxnSpPr/>
            <p:nvPr/>
          </p:nvCxnSpPr>
          <p:spPr>
            <a:xfrm>
              <a:off x="4844881" y="3538201"/>
              <a:ext cx="406405" cy="0"/>
            </a:xfrm>
            <a:prstGeom prst="straightConnector1">
              <a:avLst/>
            </a:prstGeom>
            <a:ln w="254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rot="16200000">
              <a:off x="5046497" y="5401941"/>
              <a:ext cx="0" cy="403230"/>
            </a:xfrm>
            <a:prstGeom prst="straightConnector1">
              <a:avLst/>
            </a:prstGeom>
            <a:ln w="254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flipH="1">
              <a:off x="2781108" y="3260387"/>
              <a:ext cx="911235" cy="0"/>
            </a:xfrm>
            <a:prstGeom prst="straightConnector1">
              <a:avLst/>
            </a:prstGeom>
            <a:ln w="254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מחבר חץ ישר 30"/>
            <p:cNvCxnSpPr/>
            <p:nvPr/>
          </p:nvCxnSpPr>
          <p:spPr>
            <a:xfrm flipH="1">
              <a:off x="2716019" y="5819458"/>
              <a:ext cx="976324" cy="0"/>
            </a:xfrm>
            <a:prstGeom prst="straightConnector1">
              <a:avLst/>
            </a:prstGeom>
            <a:ln w="254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6"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569342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38" y="1666875"/>
            <a:ext cx="6599237"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חץ מעוקל שמאלה 7"/>
          <p:cNvSpPr/>
          <p:nvPr/>
        </p:nvSpPr>
        <p:spPr>
          <a:xfrm>
            <a:off x="7019925" y="1239838"/>
            <a:ext cx="655638" cy="1555750"/>
          </a:xfrm>
          <a:prstGeom prst="curvedLef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8C6278F-C50B-4791-96E6-EE771C6F8A99}" type="slidenum">
              <a:rPr lang="he-IL" smtClean="0"/>
              <a:pPr fontAlgn="base">
                <a:spcBef>
                  <a:spcPct val="0"/>
                </a:spcBef>
                <a:spcAft>
                  <a:spcPct val="0"/>
                </a:spcAft>
                <a:defRPr/>
              </a:pPr>
              <a:t>3</a:t>
            </a:fld>
            <a:endParaRPr lang="he-IL" dirty="0" smtClean="0"/>
          </a:p>
        </p:txBody>
      </p:sp>
      <p:sp>
        <p:nvSpPr>
          <p:cNvPr id="10" name="כותרת 9"/>
          <p:cNvSpPr>
            <a:spLocks noGrp="1"/>
          </p:cNvSpPr>
          <p:nvPr>
            <p:ph type="title"/>
          </p:nvPr>
        </p:nvSpPr>
        <p:spPr>
          <a:xfrm>
            <a:off x="285750" y="44624"/>
            <a:ext cx="8229600" cy="439737"/>
          </a:xfrm>
        </p:spPr>
        <p:txBody>
          <a:bodyPr/>
          <a:lstStyle/>
          <a:p>
            <a:pPr fontAlgn="auto">
              <a:defRPr/>
            </a:pPr>
            <a:r>
              <a:rPr lang="he-IL" sz="1800" b="1" dirty="0" smtClean="0">
                <a:solidFill>
                  <a:srgbClr val="FF6600"/>
                </a:solidFill>
                <a:ea typeface="+mn-ea"/>
              </a:rPr>
              <a:t>אחידות הקוד הגנטי בכל האורגניזמים מאפשרת את ההנדסה הגנטית</a:t>
            </a:r>
            <a:endParaRPr lang="he-IL" dirty="0"/>
          </a:p>
        </p:txBody>
      </p:sp>
      <p:sp>
        <p:nvSpPr>
          <p:cNvPr id="9" name="TextBox 8"/>
          <p:cNvSpPr txBox="1"/>
          <p:nvPr/>
        </p:nvSpPr>
        <p:spPr>
          <a:xfrm>
            <a:off x="204788" y="547688"/>
            <a:ext cx="8521700" cy="360362"/>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u="sng" dirty="0"/>
              <a:t>ההנדסה הגנטית מתאפשרת הודות לאחידות הקיימת בעולם היצורים החיים</a:t>
            </a:r>
            <a:r>
              <a:rPr lang="he-IL" dirty="0"/>
              <a:t>:</a:t>
            </a:r>
          </a:p>
          <a:p>
            <a:pPr algn="just">
              <a:defRPr/>
            </a:pPr>
            <a:endParaRPr lang="en-US" dirty="0">
              <a:solidFill>
                <a:prstClr val="black"/>
              </a:solidFill>
            </a:endParaRPr>
          </a:p>
        </p:txBody>
      </p:sp>
      <p:sp>
        <p:nvSpPr>
          <p:cNvPr id="107528" name="מלבן 2"/>
          <p:cNvSpPr>
            <a:spLocks noChangeArrowheads="1"/>
          </p:cNvSpPr>
          <p:nvPr/>
        </p:nvSpPr>
        <p:spPr bwMode="auto">
          <a:xfrm>
            <a:off x="2195513" y="1055688"/>
            <a:ext cx="6251575" cy="369887"/>
          </a:xfrm>
          <a:prstGeom prst="rect">
            <a:avLst/>
          </a:prstGeom>
          <a:solidFill>
            <a:schemeClr val="bg1"/>
          </a:solidFill>
          <a:ln w="3175">
            <a:solidFill>
              <a:schemeClr val="tx1"/>
            </a:solidFill>
            <a:miter lim="800000"/>
            <a:headEnd/>
            <a:tailEnd/>
          </a:ln>
        </p:spPr>
        <p:txBody>
          <a:bodyPr>
            <a:spAutoFit/>
          </a:bodyPr>
          <a:lstStyle/>
          <a:p>
            <a:pPr>
              <a:defRPr/>
            </a:pPr>
            <a:r>
              <a:rPr lang="he-IL" b="1" dirty="0">
                <a:solidFill>
                  <a:schemeClr val="accent3"/>
                </a:solidFill>
              </a:rPr>
              <a:t>א. המבנה הבסיסי של </a:t>
            </a:r>
            <a:r>
              <a:rPr lang="he-IL" b="1" dirty="0" smtClean="0">
                <a:solidFill>
                  <a:schemeClr val="accent3"/>
                </a:solidFill>
              </a:rPr>
              <a:t>ה</a:t>
            </a:r>
            <a:r>
              <a:rPr lang="he-IL" b="1" dirty="0" smtClean="0">
                <a:solidFill>
                  <a:schemeClr val="accent3"/>
                </a:solidFill>
                <a:latin typeface="Arial"/>
                <a:cs typeface="Arial"/>
              </a:rPr>
              <a:t>־</a:t>
            </a:r>
            <a:r>
              <a:rPr lang="en-US" b="1" dirty="0" smtClean="0">
                <a:solidFill>
                  <a:schemeClr val="accent3"/>
                </a:solidFill>
              </a:rPr>
              <a:t>DNA</a:t>
            </a:r>
            <a:r>
              <a:rPr lang="he-IL" b="1" dirty="0" smtClean="0">
                <a:solidFill>
                  <a:schemeClr val="accent3"/>
                </a:solidFill>
              </a:rPr>
              <a:t> </a:t>
            </a:r>
            <a:r>
              <a:rPr lang="he-IL" b="1" dirty="0">
                <a:solidFill>
                  <a:schemeClr val="accent3"/>
                </a:solidFill>
              </a:rPr>
              <a:t>זהה בכל היצורים החיים</a:t>
            </a:r>
            <a:r>
              <a:rPr lang="he-IL" dirty="0"/>
              <a:t>.</a:t>
            </a:r>
          </a:p>
        </p:txBody>
      </p:sp>
      <p:sp>
        <p:nvSpPr>
          <p:cNvPr id="12" name="חץ מעוקל שמאלה 11"/>
          <p:cNvSpPr/>
          <p:nvPr/>
        </p:nvSpPr>
        <p:spPr>
          <a:xfrm flipV="1">
            <a:off x="7092950" y="3379788"/>
            <a:ext cx="719138" cy="2136775"/>
          </a:xfrm>
          <a:prstGeom prst="curvedLef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107530" name="מלבן 6"/>
          <p:cNvSpPr>
            <a:spLocks noChangeArrowheads="1"/>
          </p:cNvSpPr>
          <p:nvPr/>
        </p:nvSpPr>
        <p:spPr bwMode="auto">
          <a:xfrm>
            <a:off x="468313" y="5373688"/>
            <a:ext cx="8372475" cy="1200329"/>
          </a:xfrm>
          <a:prstGeom prst="rect">
            <a:avLst/>
          </a:prstGeom>
          <a:solidFill>
            <a:schemeClr val="bg1"/>
          </a:solidFill>
          <a:ln w="3175">
            <a:solidFill>
              <a:schemeClr val="tx1"/>
            </a:solidFill>
            <a:miter lim="800000"/>
            <a:headEnd/>
            <a:tailEnd/>
          </a:ln>
        </p:spPr>
        <p:txBody>
          <a:bodyPr>
            <a:spAutoFit/>
          </a:bodyPr>
          <a:lstStyle/>
          <a:p>
            <a:pPr>
              <a:defRPr/>
            </a:pPr>
            <a:r>
              <a:rPr lang="he-IL" dirty="0"/>
              <a:t>ב. </a:t>
            </a:r>
            <a:r>
              <a:rPr lang="he-IL" b="1" dirty="0">
                <a:solidFill>
                  <a:schemeClr val="accent3"/>
                </a:solidFill>
              </a:rPr>
              <a:t>הקוד הגנטי הוא אוניברסלי, כלומר, זהה כמעט לחלוטין בכל היצורים החיים</a:t>
            </a:r>
            <a:r>
              <a:rPr lang="he-IL" dirty="0"/>
              <a:t>: </a:t>
            </a:r>
          </a:p>
          <a:p>
            <a:pPr>
              <a:defRPr/>
            </a:pPr>
            <a:r>
              <a:rPr lang="he-IL" dirty="0"/>
              <a:t>    </a:t>
            </a:r>
            <a:r>
              <a:rPr lang="he-IL" dirty="0" smtClean="0"/>
              <a:t>בחיידקים</a:t>
            </a:r>
            <a:r>
              <a:rPr lang="he-IL" dirty="0"/>
              <a:t>, </a:t>
            </a:r>
            <a:r>
              <a:rPr lang="he-IL" dirty="0" smtClean="0"/>
              <a:t>בצמחים</a:t>
            </a:r>
            <a:r>
              <a:rPr lang="he-IL" dirty="0"/>
              <a:t>, </a:t>
            </a:r>
            <a:r>
              <a:rPr lang="he-IL" dirty="0" smtClean="0"/>
              <a:t>בבעלי חיים ובאדם, כל קודון </a:t>
            </a:r>
            <a:r>
              <a:rPr lang="he-IL" dirty="0"/>
              <a:t>מתורגם בכל </a:t>
            </a:r>
            <a:r>
              <a:rPr lang="he-IL" dirty="0" smtClean="0"/>
              <a:t>היצורים </a:t>
            </a:r>
            <a:r>
              <a:rPr lang="he-IL" dirty="0"/>
              <a:t>לאותה </a:t>
            </a:r>
            <a:r>
              <a:rPr lang="he-IL" dirty="0" smtClean="0"/>
              <a:t>החומצה   </a:t>
            </a:r>
          </a:p>
          <a:p>
            <a:pPr>
              <a:defRPr/>
            </a:pPr>
            <a:r>
              <a:rPr lang="he-IL" dirty="0" smtClean="0"/>
              <a:t>    האמינית בדיוק</a:t>
            </a:r>
            <a:r>
              <a:rPr lang="he-IL" dirty="0"/>
              <a:t>! לכן אפשר להעביר גנים מיצור אחד ליצור אחר גם כאשר שני היצורים אינם </a:t>
            </a:r>
            <a:endParaRPr lang="he-IL" dirty="0" smtClean="0"/>
          </a:p>
          <a:p>
            <a:pPr>
              <a:defRPr/>
            </a:pPr>
            <a:r>
              <a:rPr lang="he-IL" dirty="0" smtClean="0"/>
              <a:t>    מאותו המין</a:t>
            </a:r>
            <a:r>
              <a:rPr lang="he-IL" dirty="0"/>
              <a:t>.</a:t>
            </a:r>
          </a:p>
        </p:txBody>
      </p:sp>
      <p:sp>
        <p:nvSpPr>
          <p:cNvPr id="155659" name="Slide Number Placeholder 6"/>
          <p:cNvSpPr txBox="1">
            <a:spLocks/>
          </p:cNvSpPr>
          <p:nvPr/>
        </p:nvSpPr>
        <p:spPr bwMode="auto">
          <a:xfrm>
            <a:off x="188913" y="65262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47D856A-84EA-4BB3-8603-11065A833F28}" type="slidenum">
              <a:rPr lang="he-IL" sz="1200">
                <a:solidFill>
                  <a:srgbClr val="A6A6A6"/>
                </a:solidFill>
              </a:rPr>
              <a:pPr eaLnBrk="1" hangingPunct="1"/>
              <a:t>3</a:t>
            </a:fld>
            <a:endParaRPr lang="he-IL" sz="1200" dirty="0">
              <a:solidFill>
                <a:srgbClr val="A6A6A6"/>
              </a:solidFill>
            </a:endParaRPr>
          </a:p>
        </p:txBody>
      </p:sp>
      <p:sp>
        <p:nvSpPr>
          <p:cNvPr id="13"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כותרת 7"/>
          <p:cNvSpPr>
            <a:spLocks noGrp="1"/>
          </p:cNvSpPr>
          <p:nvPr>
            <p:ph type="title" idx="4294967295"/>
          </p:nvPr>
        </p:nvSpPr>
        <p:spPr bwMode="auto">
          <a:xfrm>
            <a:off x="336550" y="44450"/>
            <a:ext cx="8229600"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סיכום: הנדסה גנטית</a:t>
            </a:r>
          </a:p>
        </p:txBody>
      </p:sp>
      <p:sp>
        <p:nvSpPr>
          <p:cNvPr id="14" name="Rectangle 13"/>
          <p:cNvSpPr/>
          <p:nvPr/>
        </p:nvSpPr>
        <p:spPr bwMode="auto">
          <a:xfrm>
            <a:off x="539750" y="549275"/>
            <a:ext cx="8072438" cy="59039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buFontTx/>
              <a:buBlip>
                <a:blip r:embed="rId2"/>
              </a:buBlip>
              <a:defRPr/>
            </a:pPr>
            <a:r>
              <a:rPr lang="he-IL" dirty="0">
                <a:solidFill>
                  <a:srgbClr val="000000"/>
                </a:solidFill>
              </a:rPr>
              <a:t> הנדסה גנטית היא תהליך העברת </a:t>
            </a:r>
            <a:r>
              <a:rPr lang="he-IL" dirty="0" smtClean="0">
                <a:solidFill>
                  <a:srgbClr val="000000"/>
                </a:solidFill>
              </a:rPr>
              <a:t>גנים </a:t>
            </a:r>
            <a:r>
              <a:rPr lang="he-IL" dirty="0">
                <a:solidFill>
                  <a:srgbClr val="000000"/>
                </a:solidFill>
              </a:rPr>
              <a:t>או גנום שלם שמקורם ביצור </a:t>
            </a:r>
            <a:r>
              <a:rPr lang="he-IL" dirty="0" smtClean="0">
                <a:solidFill>
                  <a:srgbClr val="000000"/>
                </a:solidFill>
              </a:rPr>
              <a:t>אחד </a:t>
            </a:r>
            <a:r>
              <a:rPr lang="he-IL" dirty="0">
                <a:solidFill>
                  <a:srgbClr val="000000"/>
                </a:solidFill>
              </a:rPr>
              <a:t>ליצור אחר.</a:t>
            </a:r>
          </a:p>
          <a:p>
            <a:pPr>
              <a:lnSpc>
                <a:spcPct val="150000"/>
              </a:lnSpc>
              <a:buFontTx/>
              <a:buBlip>
                <a:blip r:embed="rId2"/>
              </a:buBlip>
              <a:defRPr/>
            </a:pPr>
            <a:r>
              <a:rPr lang="he-IL" dirty="0">
                <a:solidFill>
                  <a:srgbClr val="000000"/>
                </a:solidFill>
              </a:rPr>
              <a:t> ההנדסה </a:t>
            </a:r>
            <a:r>
              <a:rPr lang="he-IL" dirty="0">
                <a:solidFill>
                  <a:schemeClr val="tx1"/>
                </a:solidFill>
              </a:rPr>
              <a:t>הגנטית מתאפשרת בשל אחידות הקוד הגנטי בכל האורגניזמים.</a:t>
            </a:r>
          </a:p>
          <a:p>
            <a:pPr>
              <a:lnSpc>
                <a:spcPct val="150000"/>
              </a:lnSpc>
              <a:buFontTx/>
              <a:buBlip>
                <a:blip r:embed="rId2"/>
              </a:buBlip>
              <a:defRPr/>
            </a:pPr>
            <a:r>
              <a:rPr lang="he-IL" dirty="0">
                <a:solidFill>
                  <a:schemeClr val="tx1"/>
                </a:solidFill>
              </a:rPr>
              <a:t> ההנדסה הגנטית מאפשרת את פריצת מחסום המינים, כלומר יצירת אורגניזמים שיש  </a:t>
            </a:r>
          </a:p>
          <a:p>
            <a:pPr>
              <a:lnSpc>
                <a:spcPct val="150000"/>
              </a:lnSpc>
              <a:defRPr/>
            </a:pPr>
            <a:r>
              <a:rPr lang="he-IL" dirty="0">
                <a:solidFill>
                  <a:schemeClr val="tx1"/>
                </a:solidFill>
              </a:rPr>
              <a:t>  בהם צירוף גנים של אורגניזמים ממינים שונים. צירופים </a:t>
            </a:r>
            <a:r>
              <a:rPr lang="he-IL" dirty="0" smtClean="0">
                <a:solidFill>
                  <a:schemeClr val="tx1"/>
                </a:solidFill>
              </a:rPr>
              <a:t>אלו לא </a:t>
            </a:r>
            <a:r>
              <a:rPr lang="he-IL" dirty="0">
                <a:solidFill>
                  <a:schemeClr val="tx1"/>
                </a:solidFill>
              </a:rPr>
              <a:t>היו מתאפשרים בדרך </a:t>
            </a:r>
          </a:p>
          <a:p>
            <a:pPr>
              <a:lnSpc>
                <a:spcPct val="150000"/>
              </a:lnSpc>
              <a:defRPr/>
            </a:pPr>
            <a:r>
              <a:rPr lang="he-IL" dirty="0">
                <a:solidFill>
                  <a:schemeClr val="tx1"/>
                </a:solidFill>
              </a:rPr>
              <a:t>  הטבעית של רבייה מינית.</a:t>
            </a:r>
          </a:p>
          <a:p>
            <a:pPr>
              <a:lnSpc>
                <a:spcPct val="150000"/>
              </a:lnSpc>
              <a:defRPr/>
            </a:pPr>
            <a:endParaRPr lang="he-IL" dirty="0">
              <a:solidFill>
                <a:srgbClr val="000000"/>
              </a:solidFill>
            </a:endParaRPr>
          </a:p>
          <a:p>
            <a:pPr>
              <a:lnSpc>
                <a:spcPct val="150000"/>
              </a:lnSpc>
              <a:defRPr/>
            </a:pPr>
            <a:r>
              <a:rPr lang="he-IL" dirty="0">
                <a:solidFill>
                  <a:srgbClr val="000000"/>
                </a:solidFill>
              </a:rPr>
              <a:t> </a:t>
            </a:r>
            <a:r>
              <a:rPr lang="he-IL" u="sng" dirty="0">
                <a:solidFill>
                  <a:srgbClr val="000000"/>
                </a:solidFill>
              </a:rPr>
              <a:t>שלבי שיבוט גן</a:t>
            </a:r>
          </a:p>
          <a:p>
            <a:pPr>
              <a:lnSpc>
                <a:spcPct val="150000"/>
              </a:lnSpc>
              <a:buFontTx/>
              <a:buBlip>
                <a:blip r:embed="rId2"/>
              </a:buBlip>
              <a:defRPr/>
            </a:pPr>
            <a:r>
              <a:rPr lang="he-IL" dirty="0">
                <a:solidFill>
                  <a:srgbClr val="000000"/>
                </a:solidFill>
              </a:rPr>
              <a:t> בידוד מקטע </a:t>
            </a:r>
            <a:r>
              <a:rPr lang="en-US" dirty="0">
                <a:solidFill>
                  <a:srgbClr val="000000"/>
                </a:solidFill>
              </a:rPr>
              <a:t>DNA </a:t>
            </a:r>
            <a:r>
              <a:rPr lang="he-IL" dirty="0">
                <a:solidFill>
                  <a:srgbClr val="000000"/>
                </a:solidFill>
              </a:rPr>
              <a:t> המכיל את הגן </a:t>
            </a:r>
            <a:r>
              <a:rPr lang="he-IL" dirty="0" smtClean="0">
                <a:solidFill>
                  <a:srgbClr val="000000"/>
                </a:solidFill>
              </a:rPr>
              <a:t>הרצוי</a:t>
            </a:r>
            <a:r>
              <a:rPr lang="he-IL" dirty="0" smtClean="0">
                <a:solidFill>
                  <a:schemeClr val="tx1"/>
                </a:solidFill>
              </a:rPr>
              <a:t>.</a:t>
            </a:r>
          </a:p>
          <a:p>
            <a:pPr>
              <a:lnSpc>
                <a:spcPct val="150000"/>
              </a:lnSpc>
              <a:buFontTx/>
              <a:buBlip>
                <a:blip r:embed="rId2"/>
              </a:buBlip>
              <a:defRPr/>
            </a:pPr>
            <a:r>
              <a:rPr lang="he-IL" dirty="0" smtClean="0">
                <a:solidFill>
                  <a:schemeClr val="tx1"/>
                </a:solidFill>
              </a:rPr>
              <a:t> החדרת מקטע ה</a:t>
            </a:r>
            <a:r>
              <a:rPr lang="he-IL" dirty="0" smtClean="0">
                <a:solidFill>
                  <a:schemeClr val="tx1"/>
                </a:solidFill>
                <a:latin typeface="Arial"/>
                <a:cs typeface="Arial"/>
              </a:rPr>
              <a:t>־</a:t>
            </a:r>
            <a:r>
              <a:rPr lang="en-US" dirty="0" smtClean="0">
                <a:solidFill>
                  <a:schemeClr val="tx1"/>
                </a:solidFill>
              </a:rPr>
              <a:t>DNA</a:t>
            </a:r>
            <a:r>
              <a:rPr lang="he-IL" dirty="0" smtClean="0">
                <a:solidFill>
                  <a:schemeClr val="tx1"/>
                </a:solidFill>
              </a:rPr>
              <a:t> </a:t>
            </a:r>
            <a:r>
              <a:rPr lang="he-IL" dirty="0" err="1" smtClean="0">
                <a:solidFill>
                  <a:schemeClr val="tx1"/>
                </a:solidFill>
              </a:rPr>
              <a:t>לנשא</a:t>
            </a:r>
            <a:r>
              <a:rPr lang="he-IL" dirty="0" smtClean="0">
                <a:solidFill>
                  <a:schemeClr val="tx1"/>
                </a:solidFill>
              </a:rPr>
              <a:t> של חומר תורשתי [פלסמיד או נגיף (וירוס)].</a:t>
            </a:r>
          </a:p>
          <a:p>
            <a:pPr>
              <a:lnSpc>
                <a:spcPct val="150000"/>
              </a:lnSpc>
              <a:buFontTx/>
              <a:buBlip>
                <a:blip r:embed="rId2"/>
              </a:buBlip>
              <a:defRPr/>
            </a:pPr>
            <a:r>
              <a:rPr lang="he-IL" dirty="0" smtClean="0">
                <a:solidFill>
                  <a:schemeClr val="tx1"/>
                </a:solidFill>
              </a:rPr>
              <a:t> </a:t>
            </a:r>
            <a:r>
              <a:rPr lang="he-IL" dirty="0">
                <a:solidFill>
                  <a:schemeClr val="tx1"/>
                </a:solidFill>
              </a:rPr>
              <a:t>החדרת הנשא לתאי אורגניזם (לדוגמה חיידק). האורגניזם המהונדס נקרא אורגניזם   </a:t>
            </a:r>
          </a:p>
          <a:p>
            <a:pPr>
              <a:lnSpc>
                <a:spcPct val="150000"/>
              </a:lnSpc>
              <a:defRPr/>
            </a:pPr>
            <a:r>
              <a:rPr lang="he-IL" dirty="0">
                <a:solidFill>
                  <a:schemeClr val="tx1"/>
                </a:solidFill>
              </a:rPr>
              <a:t>  טרנסגני.</a:t>
            </a:r>
          </a:p>
          <a:p>
            <a:pPr>
              <a:lnSpc>
                <a:spcPct val="150000"/>
              </a:lnSpc>
              <a:buFontTx/>
              <a:buBlip>
                <a:blip r:embed="rId2"/>
              </a:buBlip>
              <a:defRPr/>
            </a:pPr>
            <a:r>
              <a:rPr lang="he-IL" dirty="0">
                <a:solidFill>
                  <a:schemeClr val="tx1"/>
                </a:solidFill>
              </a:rPr>
              <a:t> הגן מתבטא באורגניזם </a:t>
            </a:r>
            <a:r>
              <a:rPr lang="he-IL" dirty="0" smtClean="0">
                <a:solidFill>
                  <a:schemeClr val="tx1"/>
                </a:solidFill>
              </a:rPr>
              <a:t>הטרנסגני, </a:t>
            </a:r>
            <a:r>
              <a:rPr lang="he-IL" dirty="0">
                <a:solidFill>
                  <a:schemeClr val="tx1"/>
                </a:solidFill>
              </a:rPr>
              <a:t>כלומר, עובר תעתוק ותרגום ומתקבל </a:t>
            </a:r>
            <a:r>
              <a:rPr lang="he-IL" dirty="0">
                <a:solidFill>
                  <a:srgbClr val="000000"/>
                </a:solidFill>
              </a:rPr>
              <a:t>תוצר חלבוני  </a:t>
            </a:r>
          </a:p>
          <a:p>
            <a:pPr>
              <a:lnSpc>
                <a:spcPct val="150000"/>
              </a:lnSpc>
              <a:defRPr/>
            </a:pPr>
            <a:r>
              <a:rPr lang="he-IL" dirty="0">
                <a:solidFill>
                  <a:srgbClr val="000000"/>
                </a:solidFill>
              </a:rPr>
              <a:t>  (לדוגמה אינסולין). </a:t>
            </a:r>
          </a:p>
          <a:p>
            <a:pPr>
              <a:lnSpc>
                <a:spcPct val="150000"/>
              </a:lnSpc>
              <a:buFontTx/>
              <a:buBlip>
                <a:blip r:embed="rId2"/>
              </a:buBlip>
              <a:defRPr/>
            </a:pPr>
            <a:r>
              <a:rPr lang="he-IL" dirty="0">
                <a:solidFill>
                  <a:srgbClr val="000000"/>
                </a:solidFill>
              </a:rPr>
              <a:t> הגן עובר גם לתאים הנוצרים </a:t>
            </a:r>
            <a:r>
              <a:rPr lang="he-IL" dirty="0" smtClean="0">
                <a:solidFill>
                  <a:srgbClr val="000000"/>
                </a:solidFill>
              </a:rPr>
              <a:t>מן התא </a:t>
            </a:r>
            <a:r>
              <a:rPr lang="he-IL" dirty="0">
                <a:solidFill>
                  <a:srgbClr val="000000"/>
                </a:solidFill>
              </a:rPr>
              <a:t>המהונדס.</a:t>
            </a:r>
          </a:p>
          <a:p>
            <a:pPr>
              <a:lnSpc>
                <a:spcPct val="150000"/>
              </a:lnSpc>
              <a:buFontTx/>
              <a:buBlip>
                <a:blip r:embed="rId2"/>
              </a:buBlip>
              <a:defRPr/>
            </a:pPr>
            <a:endParaRPr lang="he-IL" dirty="0">
              <a:solidFill>
                <a:srgbClr val="000000"/>
              </a:solidFill>
            </a:endParaRPr>
          </a:p>
          <a:p>
            <a:pPr>
              <a:lnSpc>
                <a:spcPct val="150000"/>
              </a:lnSpc>
              <a:defRPr/>
            </a:pPr>
            <a:r>
              <a:rPr lang="he-IL" dirty="0">
                <a:solidFill>
                  <a:srgbClr val="000000"/>
                </a:solidFill>
              </a:rPr>
              <a:t> </a:t>
            </a:r>
            <a:endParaRPr lang="he-IL" dirty="0">
              <a:solidFill>
                <a:prstClr val="black"/>
              </a:solidFill>
            </a:endParaRPr>
          </a:p>
          <a:p>
            <a:pPr>
              <a:lnSpc>
                <a:spcPct val="150000"/>
              </a:lnSpc>
              <a:defRPr/>
            </a:pPr>
            <a:endParaRPr lang="he-IL" dirty="0">
              <a:solidFill>
                <a:prstClr val="black"/>
              </a:solidFill>
            </a:endParaRPr>
          </a:p>
        </p:txBody>
      </p:sp>
      <p:sp>
        <p:nvSpPr>
          <p:cNvPr id="11" name="Slide Number Placeholder 6"/>
          <p:cNvSpPr>
            <a:spLocks noGrp="1"/>
          </p:cNvSpPr>
          <p:nvPr>
            <p:ph type="sldNum" sz="quarter" idx="12"/>
          </p:nvPr>
        </p:nvSpPr>
        <p:spPr bwMode="auto">
          <a:xfrm>
            <a:off x="179388" y="6524625"/>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4C9C55F7-CB18-49F0-A2FB-71A139DDCF2F}" type="slidenum">
              <a:rPr lang="he-IL" sz="1200" smtClean="0">
                <a:solidFill>
                  <a:srgbClr val="FFFFFF">
                    <a:lumMod val="65000"/>
                  </a:srgbClr>
                </a:solidFill>
              </a:rPr>
              <a:pPr>
                <a:defRPr/>
              </a:pPr>
              <a:t>30</a:t>
            </a:fld>
            <a:endParaRPr lang="he-IL" sz="1200" dirty="0" smtClean="0">
              <a:solidFill>
                <a:srgbClr val="FFFFFF">
                  <a:lumMod val="65000"/>
                </a:srgbClr>
              </a:solidFill>
            </a:endParaRPr>
          </a:p>
        </p:txBody>
      </p:sp>
      <p:sp>
        <p:nvSpPr>
          <p:cNvPr id="6"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כותרת 7"/>
          <p:cNvSpPr>
            <a:spLocks noGrp="1"/>
          </p:cNvSpPr>
          <p:nvPr>
            <p:ph type="title" idx="4294967295"/>
          </p:nvPr>
        </p:nvSpPr>
        <p:spPr bwMode="auto">
          <a:xfrm>
            <a:off x="336550" y="85725"/>
            <a:ext cx="8229600" cy="357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סיכום: הנדסה גנטית – יישומים</a:t>
            </a:r>
          </a:p>
        </p:txBody>
      </p:sp>
      <p:sp>
        <p:nvSpPr>
          <p:cNvPr id="14" name="Rectangle 13"/>
          <p:cNvSpPr/>
          <p:nvPr/>
        </p:nvSpPr>
        <p:spPr bwMode="auto">
          <a:xfrm>
            <a:off x="428625" y="676275"/>
            <a:ext cx="8072438" cy="47688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nSpc>
                <a:spcPct val="150000"/>
              </a:lnSpc>
            </a:pPr>
            <a:r>
              <a:rPr lang="he-IL" u="sng" dirty="0">
                <a:solidFill>
                  <a:srgbClr val="000000"/>
                </a:solidFill>
              </a:rPr>
              <a:t>להנדסה הגנטית יישומים בתחומים רבים. דוגמאות</a:t>
            </a:r>
            <a:r>
              <a:rPr lang="he-IL" dirty="0">
                <a:solidFill>
                  <a:srgbClr val="000000"/>
                </a:solidFill>
              </a:rPr>
              <a:t>:</a:t>
            </a:r>
          </a:p>
          <a:p>
            <a:pPr>
              <a:lnSpc>
                <a:spcPct val="150000"/>
              </a:lnSpc>
              <a:buFontTx/>
              <a:buBlip>
                <a:blip r:embed="rId2"/>
              </a:buBlip>
            </a:pPr>
            <a:r>
              <a:rPr lang="he-IL" dirty="0">
                <a:solidFill>
                  <a:srgbClr val="000000"/>
                </a:solidFill>
              </a:rPr>
              <a:t> </a:t>
            </a:r>
            <a:r>
              <a:rPr lang="he-IL" u="sng" dirty="0">
                <a:solidFill>
                  <a:srgbClr val="000000"/>
                </a:solidFill>
              </a:rPr>
              <a:t>ברפואה ובתעשייה</a:t>
            </a:r>
            <a:r>
              <a:rPr lang="he-IL" dirty="0">
                <a:solidFill>
                  <a:schemeClr val="tx1"/>
                </a:solidFill>
              </a:rPr>
              <a:t>: </a:t>
            </a:r>
            <a:r>
              <a:rPr lang="he-IL" dirty="0" smtClean="0">
                <a:solidFill>
                  <a:schemeClr val="tx1"/>
                </a:solidFill>
              </a:rPr>
              <a:t>ייצור </a:t>
            </a:r>
            <a:r>
              <a:rPr lang="he-IL" dirty="0">
                <a:solidFill>
                  <a:schemeClr val="tx1"/>
                </a:solidFill>
              </a:rPr>
              <a:t>תרופות (הורמונים, תרכיבי חיסון) וחומרים שונים.</a:t>
            </a:r>
          </a:p>
          <a:p>
            <a:pPr>
              <a:lnSpc>
                <a:spcPct val="150000"/>
              </a:lnSpc>
            </a:pPr>
            <a:r>
              <a:rPr lang="he-IL" dirty="0">
                <a:solidFill>
                  <a:schemeClr val="tx1"/>
                </a:solidFill>
              </a:rPr>
              <a:t>  תהליך ייצור החומרים מהיר וזול יותר, ואפשר לבחור בדיוק את הגן לחומר הרצוי ולקבל   </a:t>
            </a:r>
          </a:p>
          <a:p>
            <a:pPr>
              <a:lnSpc>
                <a:spcPct val="150000"/>
              </a:lnSpc>
            </a:pPr>
            <a:r>
              <a:rPr lang="he-IL" dirty="0">
                <a:solidFill>
                  <a:schemeClr val="tx1"/>
                </a:solidFill>
              </a:rPr>
              <a:t>   מוצר נקי </a:t>
            </a:r>
            <a:r>
              <a:rPr lang="he-IL" dirty="0" smtClean="0">
                <a:solidFill>
                  <a:schemeClr val="tx1"/>
                </a:solidFill>
              </a:rPr>
              <a:t>המקטין את הסיכון לזיהום </a:t>
            </a:r>
            <a:r>
              <a:rPr lang="he-IL" dirty="0">
                <a:solidFill>
                  <a:schemeClr val="tx1"/>
                </a:solidFill>
              </a:rPr>
              <a:t>בחומרים אחרים או בגורמי מחלות.</a:t>
            </a:r>
          </a:p>
          <a:p>
            <a:pPr>
              <a:lnSpc>
                <a:spcPct val="150000"/>
              </a:lnSpc>
              <a:buFontTx/>
              <a:buBlip>
                <a:blip r:embed="rId2"/>
              </a:buBlip>
            </a:pPr>
            <a:r>
              <a:rPr lang="he-IL" dirty="0">
                <a:solidFill>
                  <a:schemeClr val="tx1"/>
                </a:solidFill>
              </a:rPr>
              <a:t> </a:t>
            </a:r>
            <a:r>
              <a:rPr lang="he-IL" u="sng" dirty="0">
                <a:solidFill>
                  <a:schemeClr val="tx1"/>
                </a:solidFill>
              </a:rPr>
              <a:t>בחקלאות</a:t>
            </a:r>
            <a:r>
              <a:rPr lang="he-IL" dirty="0">
                <a:solidFill>
                  <a:schemeClr val="tx1"/>
                </a:solidFill>
              </a:rPr>
              <a:t>: הגדלת כמות היבול ואיכותו. </a:t>
            </a:r>
            <a:r>
              <a:rPr lang="he-IL" dirty="0" smtClean="0">
                <a:solidFill>
                  <a:schemeClr val="tx1"/>
                </a:solidFill>
              </a:rPr>
              <a:t>לדוגמה, דרך </a:t>
            </a:r>
            <a:r>
              <a:rPr lang="he-IL" dirty="0">
                <a:solidFill>
                  <a:schemeClr val="tx1"/>
                </a:solidFill>
              </a:rPr>
              <a:t>יצירת זני צמחים עמידים </a:t>
            </a:r>
          </a:p>
          <a:p>
            <a:pPr>
              <a:lnSpc>
                <a:spcPct val="150000"/>
              </a:lnSpc>
            </a:pPr>
            <a:r>
              <a:rPr lang="he-IL" dirty="0">
                <a:solidFill>
                  <a:schemeClr val="tx1"/>
                </a:solidFill>
              </a:rPr>
              <a:t>   למזיקים </a:t>
            </a:r>
            <a:r>
              <a:rPr lang="he-IL" dirty="0" smtClean="0">
                <a:solidFill>
                  <a:schemeClr val="tx1"/>
                </a:solidFill>
              </a:rPr>
              <a:t>(שהגן </a:t>
            </a:r>
            <a:r>
              <a:rPr lang="he-IL" dirty="0">
                <a:solidFill>
                  <a:schemeClr val="tx1"/>
                </a:solidFill>
              </a:rPr>
              <a:t>ליצירת רעלן </a:t>
            </a:r>
            <a:r>
              <a:rPr lang="he-IL" dirty="0" smtClean="0">
                <a:solidFill>
                  <a:schemeClr val="tx1"/>
                </a:solidFill>
              </a:rPr>
              <a:t>הועבר אליהם מהחיידק </a:t>
            </a:r>
            <a:r>
              <a:rPr lang="en-US" dirty="0">
                <a:solidFill>
                  <a:schemeClr val="tx1"/>
                </a:solidFill>
              </a:rPr>
              <a:t>Bt</a:t>
            </a:r>
            <a:r>
              <a:rPr lang="he-IL" dirty="0">
                <a:solidFill>
                  <a:schemeClr val="tx1"/>
                </a:solidFill>
              </a:rPr>
              <a:t>).</a:t>
            </a:r>
          </a:p>
          <a:p>
            <a:pPr>
              <a:lnSpc>
                <a:spcPct val="150000"/>
              </a:lnSpc>
              <a:buFontTx/>
              <a:buBlip>
                <a:blip r:embed="rId2"/>
              </a:buBlip>
            </a:pPr>
            <a:r>
              <a:rPr lang="he-IL" dirty="0">
                <a:solidFill>
                  <a:schemeClr val="tx1"/>
                </a:solidFill>
              </a:rPr>
              <a:t> </a:t>
            </a:r>
            <a:r>
              <a:rPr lang="he-IL" u="sng" dirty="0">
                <a:solidFill>
                  <a:schemeClr val="tx1"/>
                </a:solidFill>
              </a:rPr>
              <a:t>במחקר המדעי</a:t>
            </a:r>
            <a:r>
              <a:rPr lang="he-IL" dirty="0">
                <a:solidFill>
                  <a:schemeClr val="tx1"/>
                </a:solidFill>
              </a:rPr>
              <a:t>: לדוגמה: העברת גנים מיצור ליצור מאפשרת להבין את תפקיד הגן.</a:t>
            </a:r>
          </a:p>
          <a:p>
            <a:pPr>
              <a:lnSpc>
                <a:spcPct val="150000"/>
              </a:lnSpc>
              <a:buFontTx/>
              <a:buBlip>
                <a:blip r:embed="rId2"/>
              </a:buBlip>
            </a:pPr>
            <a:r>
              <a:rPr lang="he-IL" dirty="0">
                <a:solidFill>
                  <a:schemeClr val="tx1"/>
                </a:solidFill>
              </a:rPr>
              <a:t> </a:t>
            </a:r>
            <a:r>
              <a:rPr lang="he-IL" u="sng" dirty="0">
                <a:solidFill>
                  <a:schemeClr val="tx1"/>
                </a:solidFill>
              </a:rPr>
              <a:t>ריפוי </a:t>
            </a:r>
            <a:r>
              <a:rPr lang="he-IL" u="sng" dirty="0" smtClean="0">
                <a:solidFill>
                  <a:schemeClr val="tx1"/>
                </a:solidFill>
              </a:rPr>
              <a:t>גני</a:t>
            </a:r>
          </a:p>
          <a:p>
            <a:pPr>
              <a:lnSpc>
                <a:spcPct val="150000"/>
              </a:lnSpc>
            </a:pPr>
            <a:endParaRPr lang="he-IL" dirty="0">
              <a:solidFill>
                <a:schemeClr val="tx1"/>
              </a:solidFill>
            </a:endParaRPr>
          </a:p>
          <a:p>
            <a:pPr>
              <a:lnSpc>
                <a:spcPct val="150000"/>
              </a:lnSpc>
            </a:pPr>
            <a:r>
              <a:rPr lang="he-IL" dirty="0" smtClean="0">
                <a:solidFill>
                  <a:schemeClr val="tx1"/>
                </a:solidFill>
              </a:rPr>
              <a:t>ההנדסה </a:t>
            </a:r>
            <a:r>
              <a:rPr lang="he-IL" dirty="0">
                <a:solidFill>
                  <a:schemeClr val="tx1"/>
                </a:solidFill>
              </a:rPr>
              <a:t>הגנטית טומנת בחובה סיכויים גדולים לאנושות אך גם </a:t>
            </a:r>
            <a:r>
              <a:rPr lang="he-IL" dirty="0">
                <a:solidFill>
                  <a:srgbClr val="000000"/>
                </a:solidFill>
              </a:rPr>
              <a:t>סיכונים ודילמות מוסריות, </a:t>
            </a:r>
          </a:p>
          <a:p>
            <a:pPr>
              <a:lnSpc>
                <a:spcPct val="150000"/>
              </a:lnSpc>
            </a:pPr>
            <a:r>
              <a:rPr lang="he-IL" dirty="0" smtClean="0">
                <a:solidFill>
                  <a:srgbClr val="000000"/>
                </a:solidFill>
              </a:rPr>
              <a:t>ובכך </a:t>
            </a:r>
            <a:r>
              <a:rPr lang="he-IL" dirty="0">
                <a:solidFill>
                  <a:srgbClr val="000000"/>
                </a:solidFill>
              </a:rPr>
              <a:t>נדון בהמשך המצגת.</a:t>
            </a:r>
          </a:p>
          <a:p>
            <a:pPr>
              <a:lnSpc>
                <a:spcPct val="150000"/>
              </a:lnSpc>
            </a:pPr>
            <a:endParaRPr lang="he-IL" dirty="0">
              <a:solidFill>
                <a:srgbClr val="000000"/>
              </a:solidFill>
            </a:endParaRPr>
          </a:p>
          <a:p>
            <a:pPr>
              <a:lnSpc>
                <a:spcPct val="150000"/>
              </a:lnSpc>
              <a:buFontTx/>
              <a:buBlip>
                <a:blip r:embed="rId2"/>
              </a:buBlip>
            </a:pPr>
            <a:endParaRPr lang="he-IL" dirty="0">
              <a:solidFill>
                <a:srgbClr val="000000"/>
              </a:solidFill>
            </a:endParaRPr>
          </a:p>
        </p:txBody>
      </p:sp>
      <p:sp>
        <p:nvSpPr>
          <p:cNvPr id="11" name="Slide Number Placeholder 6"/>
          <p:cNvSpPr>
            <a:spLocks noGrp="1"/>
          </p:cNvSpPr>
          <p:nvPr>
            <p:ph type="sldNum" sz="quarter" idx="12"/>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D74867A8-EC7C-4270-956E-A3996EBA07BE}" type="slidenum">
              <a:rPr lang="he-IL" sz="1200" smtClean="0">
                <a:solidFill>
                  <a:srgbClr val="FFFFFF">
                    <a:lumMod val="65000"/>
                  </a:srgbClr>
                </a:solidFill>
              </a:rPr>
              <a:pPr>
                <a:defRPr/>
              </a:pPr>
              <a:t>31</a:t>
            </a:fld>
            <a:endParaRPr lang="he-IL" sz="1200" dirty="0" smtClean="0">
              <a:solidFill>
                <a:srgbClr val="FFFFFF">
                  <a:lumMod val="65000"/>
                </a:srgbClr>
              </a:solidFill>
            </a:endParaRP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E75C98A-EC6F-48B1-B2EA-A830C37C9F62}" type="slidenum">
              <a:rPr lang="he-IL" smtClean="0"/>
              <a:pPr fontAlgn="base">
                <a:spcBef>
                  <a:spcPct val="0"/>
                </a:spcBef>
                <a:spcAft>
                  <a:spcPct val="0"/>
                </a:spcAft>
                <a:defRPr/>
              </a:pPr>
              <a:t>32</a:t>
            </a:fld>
            <a:endParaRPr lang="he-IL" dirty="0" smtClean="0"/>
          </a:p>
        </p:txBody>
      </p:sp>
      <p:sp>
        <p:nvSpPr>
          <p:cNvPr id="195588" name="כותרת 9"/>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הסיכונים בהנדסה גנטית</a:t>
            </a:r>
            <a:endParaRPr lang="he-IL" dirty="0" smtClean="0"/>
          </a:p>
        </p:txBody>
      </p:sp>
      <p:sp>
        <p:nvSpPr>
          <p:cNvPr id="3" name="מלבן 2"/>
          <p:cNvSpPr/>
          <p:nvPr/>
        </p:nvSpPr>
        <p:spPr>
          <a:xfrm>
            <a:off x="309563" y="1014983"/>
            <a:ext cx="8370887" cy="5078313"/>
          </a:xfrm>
          <a:prstGeom prst="rect">
            <a:avLst/>
          </a:prstGeom>
        </p:spPr>
        <p:txBody>
          <a:bodyPr>
            <a:spAutoFit/>
          </a:bodyPr>
          <a:lstStyle/>
          <a:p>
            <a:pPr>
              <a:defRPr/>
            </a:pPr>
            <a:r>
              <a:rPr lang="he-IL" b="1" dirty="0">
                <a:solidFill>
                  <a:schemeClr val="accent3"/>
                </a:solidFill>
              </a:rPr>
              <a:t>נזקים אקולוגיים</a:t>
            </a:r>
          </a:p>
          <a:p>
            <a:pPr marL="285750" indent="-285750">
              <a:buFont typeface="Wingdings" pitchFamily="2" charset="2"/>
              <a:buChar char="§"/>
              <a:defRPr/>
            </a:pPr>
            <a:r>
              <a:rPr lang="he-IL" dirty="0">
                <a:solidFill>
                  <a:schemeClr val="accent3"/>
                </a:solidFill>
              </a:rPr>
              <a:t>פגיעה במגוון המינים ובאיזון במערכת האקולוגית</a:t>
            </a:r>
          </a:p>
          <a:p>
            <a:pPr>
              <a:defRPr/>
            </a:pPr>
            <a:r>
              <a:rPr lang="he-IL" dirty="0">
                <a:solidFill>
                  <a:prstClr val="black"/>
                </a:solidFill>
              </a:rPr>
              <a:t>    אורגניזמים מהונדסים עלולים להתחרות בפרטים בני אותו המין (שלא הונדסו גנטית),  </a:t>
            </a:r>
          </a:p>
          <a:p>
            <a:pPr>
              <a:defRPr/>
            </a:pPr>
            <a:r>
              <a:rPr lang="he-IL" dirty="0">
                <a:solidFill>
                  <a:prstClr val="black"/>
                </a:solidFill>
              </a:rPr>
              <a:t>    להתרבות ולדחוק את צמחי הבר ובעלי החיים בטבע, או לגרום להם מחלות, וכך לפגוע   </a:t>
            </a:r>
          </a:p>
          <a:p>
            <a:pPr>
              <a:defRPr/>
            </a:pPr>
            <a:r>
              <a:rPr lang="he-IL" dirty="0">
                <a:solidFill>
                  <a:prstClr val="black"/>
                </a:solidFill>
              </a:rPr>
              <a:t>    במערכת האקולוגית.</a:t>
            </a:r>
          </a:p>
          <a:p>
            <a:pPr>
              <a:defRPr/>
            </a:pPr>
            <a:endParaRPr lang="he-IL" dirty="0">
              <a:solidFill>
                <a:prstClr val="black"/>
              </a:solidFill>
            </a:endParaRPr>
          </a:p>
          <a:p>
            <a:pPr marL="285750" indent="-285750">
              <a:buFont typeface="Wingdings" pitchFamily="2" charset="2"/>
              <a:buChar char="§"/>
              <a:defRPr/>
            </a:pPr>
            <a:r>
              <a:rPr lang="he-IL" dirty="0">
                <a:solidFill>
                  <a:schemeClr val="accent3"/>
                </a:solidFill>
              </a:rPr>
              <a:t>הקטנת השונות הגנטית</a:t>
            </a:r>
          </a:p>
          <a:p>
            <a:pPr>
              <a:defRPr/>
            </a:pPr>
            <a:r>
              <a:rPr lang="he-IL" dirty="0">
                <a:solidFill>
                  <a:prstClr val="black"/>
                </a:solidFill>
              </a:rPr>
              <a:t> </a:t>
            </a:r>
            <a:r>
              <a:rPr lang="he-IL" dirty="0" smtClean="0">
                <a:solidFill>
                  <a:prstClr val="black"/>
                </a:solidFill>
              </a:rPr>
              <a:t>   </a:t>
            </a:r>
            <a:r>
              <a:rPr lang="he-IL" dirty="0" smtClean="0"/>
              <a:t>אורגניזמים מהונדסים עלולים </a:t>
            </a:r>
            <a:r>
              <a:rPr lang="he-IL" dirty="0"/>
              <a:t>לפגוע בשונות הגנטית וליצור אחידות גנטית רבה מדי. שינוי </a:t>
            </a:r>
            <a:r>
              <a:rPr lang="en-US" dirty="0" smtClean="0"/>
              <a:t/>
            </a:r>
            <a:br>
              <a:rPr lang="en-US" dirty="0" smtClean="0"/>
            </a:br>
            <a:r>
              <a:rPr lang="he-IL" dirty="0" smtClean="0"/>
              <a:t>    ניכר בתנאי </a:t>
            </a:r>
            <a:r>
              <a:rPr lang="he-IL" dirty="0"/>
              <a:t>הסביבה </a:t>
            </a:r>
            <a:r>
              <a:rPr lang="he-IL" dirty="0">
                <a:solidFill>
                  <a:prstClr val="black"/>
                </a:solidFill>
              </a:rPr>
              <a:t>עלול לפגוע אנושות במין שפרטיו זהים זה לזה.</a:t>
            </a:r>
          </a:p>
          <a:p>
            <a:pPr>
              <a:defRPr/>
            </a:pPr>
            <a:endParaRPr lang="he-IL" dirty="0">
              <a:solidFill>
                <a:prstClr val="black"/>
              </a:solidFill>
            </a:endParaRPr>
          </a:p>
          <a:p>
            <a:pPr marL="285750" indent="-285750">
              <a:buFont typeface="Wingdings" pitchFamily="2" charset="2"/>
              <a:buChar char="§"/>
              <a:defRPr/>
            </a:pPr>
            <a:r>
              <a:rPr lang="he-IL" dirty="0">
                <a:solidFill>
                  <a:schemeClr val="accent3"/>
                </a:solidFill>
              </a:rPr>
              <a:t>יצירה </a:t>
            </a:r>
            <a:r>
              <a:rPr lang="he-IL" dirty="0" smtClean="0">
                <a:solidFill>
                  <a:schemeClr val="accent3"/>
                </a:solidFill>
              </a:rPr>
              <a:t>לא</a:t>
            </a:r>
            <a:r>
              <a:rPr lang="he-IL" dirty="0" smtClean="0">
                <a:solidFill>
                  <a:schemeClr val="accent3"/>
                </a:solidFill>
                <a:latin typeface="Arial"/>
                <a:cs typeface="Arial"/>
              </a:rPr>
              <a:t>־</a:t>
            </a:r>
            <a:r>
              <a:rPr lang="he-IL" dirty="0" smtClean="0">
                <a:solidFill>
                  <a:schemeClr val="accent3"/>
                </a:solidFill>
              </a:rPr>
              <a:t>מכוונת </a:t>
            </a:r>
            <a:r>
              <a:rPr lang="he-IL" dirty="0">
                <a:solidFill>
                  <a:schemeClr val="accent3"/>
                </a:solidFill>
              </a:rPr>
              <a:t>של  צמחים/בעלי חיים/חיידקים מזיקים בעלי תכונות בלתי רצויות</a:t>
            </a:r>
          </a:p>
          <a:p>
            <a:pPr>
              <a:defRPr/>
            </a:pPr>
            <a:r>
              <a:rPr lang="he-IL" dirty="0">
                <a:solidFill>
                  <a:prstClr val="black"/>
                </a:solidFill>
              </a:rPr>
              <a:t>    לדוגמה: העברת גנים בלתי רצויים (</a:t>
            </a:r>
            <a:r>
              <a:rPr lang="he-IL" dirty="0" smtClean="0">
                <a:solidFill>
                  <a:prstClr val="black"/>
                </a:solidFill>
              </a:rPr>
              <a:t>לדוגמה, </a:t>
            </a:r>
            <a:r>
              <a:rPr lang="he-IL" dirty="0">
                <a:solidFill>
                  <a:prstClr val="black"/>
                </a:solidFill>
              </a:rPr>
              <a:t>עמידות לחומרי הדברה נגד עשבים מזיקים)  </a:t>
            </a:r>
          </a:p>
          <a:p>
            <a:pPr>
              <a:defRPr/>
            </a:pPr>
            <a:r>
              <a:rPr lang="he-IL" dirty="0">
                <a:solidFill>
                  <a:prstClr val="black"/>
                </a:solidFill>
              </a:rPr>
              <a:t>    מצמחים חקלאיים </a:t>
            </a:r>
            <a:r>
              <a:rPr lang="he-IL" dirty="0"/>
              <a:t>מהונדסים אל צמחי הבר </a:t>
            </a:r>
            <a:r>
              <a:rPr lang="he-IL" dirty="0" smtClean="0"/>
              <a:t>דרך </a:t>
            </a:r>
            <a:r>
              <a:rPr lang="he-IL" dirty="0"/>
              <a:t>הכלאות של צמחים מהונדסים עם </a:t>
            </a:r>
          </a:p>
          <a:p>
            <a:pPr>
              <a:defRPr/>
            </a:pPr>
            <a:r>
              <a:rPr lang="he-IL" dirty="0"/>
              <a:t>    צמחי הבר – כך יכולים להיווצר מינים של עשבים מזיקים העמידים לחומרי </a:t>
            </a:r>
            <a:r>
              <a:rPr lang="he-IL" dirty="0" smtClean="0"/>
              <a:t>הדברה;</a:t>
            </a:r>
            <a:endParaRPr lang="he-IL" dirty="0"/>
          </a:p>
          <a:p>
            <a:pPr>
              <a:defRPr/>
            </a:pPr>
            <a:r>
              <a:rPr lang="he-IL" dirty="0"/>
              <a:t>    או "זליגה" בלתי מכוונת </a:t>
            </a:r>
            <a:r>
              <a:rPr lang="he-IL" dirty="0" smtClean="0"/>
              <a:t>ממעבדות המחקר, של </a:t>
            </a:r>
            <a:r>
              <a:rPr lang="he-IL" dirty="0"/>
              <a:t>אורגניזמים מסוכנים כגון חיידקים </a:t>
            </a:r>
            <a:r>
              <a:rPr lang="he-IL" dirty="0" smtClean="0"/>
              <a:t>מהונדסים   </a:t>
            </a:r>
          </a:p>
          <a:p>
            <a:pPr>
              <a:defRPr/>
            </a:pPr>
            <a:r>
              <a:rPr lang="he-IL" dirty="0" smtClean="0"/>
              <a:t>    עמידים לאנטיביוטיקה, עקב רשלנות.</a:t>
            </a:r>
            <a:endParaRPr lang="he-IL" dirty="0"/>
          </a:p>
          <a:p>
            <a:pPr>
              <a:defRPr/>
            </a:pPr>
            <a:r>
              <a:rPr lang="he-IL" dirty="0">
                <a:solidFill>
                  <a:prstClr val="black"/>
                </a:solidFill>
              </a:rPr>
              <a:t/>
            </a:r>
            <a:br>
              <a:rPr lang="he-IL" dirty="0">
                <a:solidFill>
                  <a:prstClr val="black"/>
                </a:solidFill>
              </a:rPr>
            </a:br>
            <a:endParaRPr lang="he-IL" dirty="0">
              <a:solidFill>
                <a:prstClr val="black"/>
              </a:solidFill>
            </a:endParaRPr>
          </a:p>
        </p:txBody>
      </p:sp>
      <p:sp>
        <p:nvSpPr>
          <p:cNvPr id="195590" name="מלבן 11"/>
          <p:cNvSpPr>
            <a:spLocks noChangeArrowheads="1"/>
          </p:cNvSpPr>
          <p:nvPr/>
        </p:nvSpPr>
        <p:spPr bwMode="auto">
          <a:xfrm>
            <a:off x="179388" y="548680"/>
            <a:ext cx="863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פיתוח אורגניזמים מהונדסים טומן בחובו </a:t>
            </a:r>
            <a:r>
              <a:rPr lang="he-IL" dirty="0" smtClean="0"/>
              <a:t>סכנות </a:t>
            </a:r>
            <a:r>
              <a:rPr lang="he-IL" u="sng" dirty="0" smtClean="0"/>
              <a:t>שטרם </a:t>
            </a:r>
            <a:r>
              <a:rPr lang="he-IL" u="sng" dirty="0"/>
              <a:t>התממשו</a:t>
            </a:r>
            <a:r>
              <a:rPr lang="he-IL" dirty="0">
                <a:solidFill>
                  <a:srgbClr val="000000"/>
                </a:solidFill>
              </a:rPr>
              <a:t>, </a:t>
            </a:r>
            <a:r>
              <a:rPr lang="he-IL" dirty="0" smtClean="0">
                <a:solidFill>
                  <a:srgbClr val="000000"/>
                </a:solidFill>
              </a:rPr>
              <a:t>הכוללות, </a:t>
            </a:r>
            <a:r>
              <a:rPr lang="he-IL" dirty="0">
                <a:solidFill>
                  <a:srgbClr val="000000"/>
                </a:solidFill>
              </a:rPr>
              <a:t>בין היתר:</a:t>
            </a:r>
          </a:p>
        </p:txBody>
      </p:sp>
      <p:sp>
        <p:nvSpPr>
          <p:cNvPr id="2" name="מלבן 1"/>
          <p:cNvSpPr/>
          <p:nvPr/>
        </p:nvSpPr>
        <p:spPr>
          <a:xfrm>
            <a:off x="520700" y="983903"/>
            <a:ext cx="8159750" cy="460533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195592" name="קבוצה 9"/>
          <p:cNvGrpSpPr>
            <a:grpSpLocks/>
          </p:cNvGrpSpPr>
          <p:nvPr/>
        </p:nvGrpSpPr>
        <p:grpSpPr bwMode="auto">
          <a:xfrm>
            <a:off x="4087813" y="5745435"/>
            <a:ext cx="4468812" cy="923925"/>
            <a:chOff x="4339431" y="5220027"/>
            <a:chExt cx="4469606" cy="923330"/>
          </a:xfrm>
        </p:grpSpPr>
        <p:sp>
          <p:nvSpPr>
            <p:cNvPr id="11" name="מלבן 10"/>
            <p:cNvSpPr/>
            <p:nvPr/>
          </p:nvSpPr>
          <p:spPr>
            <a:xfrm>
              <a:off x="4339431" y="5220027"/>
              <a:ext cx="4469606" cy="923330"/>
            </a:xfrm>
            <a:prstGeom prst="rect">
              <a:avLst/>
            </a:prstGeom>
          </p:spPr>
          <p:txBody>
            <a:bodyPr>
              <a:spAutoFit/>
            </a:bodyPr>
            <a:lstStyle/>
            <a:p>
              <a:pPr>
                <a:defRPr/>
              </a:pPr>
              <a:r>
                <a:rPr lang="he-IL" b="1" dirty="0">
                  <a:solidFill>
                    <a:schemeClr val="accent3"/>
                  </a:solidFill>
                </a:rPr>
                <a:t>שימוש לרעה</a:t>
              </a:r>
            </a:p>
            <a:p>
              <a:pPr>
                <a:defRPr/>
              </a:pPr>
              <a:r>
                <a:rPr lang="he-IL" b="1" dirty="0">
                  <a:solidFill>
                    <a:srgbClr val="FF6600"/>
                  </a:solidFill>
                </a:rPr>
                <a:t>סיכונים בריאותיים</a:t>
              </a:r>
            </a:p>
            <a:p>
              <a:pPr>
                <a:defRPr/>
              </a:pPr>
              <a:r>
                <a:rPr lang="he-IL" b="1" dirty="0">
                  <a:solidFill>
                    <a:srgbClr val="FF6600"/>
                  </a:solidFill>
                </a:rPr>
                <a:t>דילמה מוסרית</a:t>
              </a:r>
            </a:p>
          </p:txBody>
        </p:sp>
        <p:sp>
          <p:nvSpPr>
            <p:cNvPr id="7" name="סוגר מסולסל שמאלי 6"/>
            <p:cNvSpPr/>
            <p:nvPr/>
          </p:nvSpPr>
          <p:spPr>
            <a:xfrm>
              <a:off x="6479761" y="5220027"/>
              <a:ext cx="504915" cy="87256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sp>
          <p:nvSpPr>
            <p:cNvPr id="195596" name="מלבן 8"/>
            <p:cNvSpPr>
              <a:spLocks noChangeArrowheads="1"/>
            </p:cNvSpPr>
            <p:nvPr/>
          </p:nvSpPr>
          <p:spPr bwMode="auto">
            <a:xfrm>
              <a:off x="5243715" y="5457496"/>
              <a:ext cx="1250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dirty="0">
                  <a:solidFill>
                    <a:srgbClr val="000000"/>
                  </a:solidFill>
                </a:rPr>
                <a:t>בשקף הבא.</a:t>
              </a:r>
              <a:endParaRPr lang="he-IL" dirty="0"/>
            </a:p>
          </p:txBody>
        </p:sp>
      </p:grpSp>
      <p:sp>
        <p:nvSpPr>
          <p:cNvPr id="195593" name="Slide Number Placeholder 6"/>
          <p:cNvSpPr txBox="1">
            <a:spLocks/>
          </p:cNvSpPr>
          <p:nvPr/>
        </p:nvSpPr>
        <p:spPr bwMode="auto">
          <a:xfrm>
            <a:off x="188913" y="65262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10A8FEF-92AC-4487-B4B0-806D70A993D7}" type="slidenum">
              <a:rPr lang="he-IL" sz="1200">
                <a:solidFill>
                  <a:srgbClr val="A6A6A6"/>
                </a:solidFill>
              </a:rPr>
              <a:pPr eaLnBrk="1" hangingPunct="1"/>
              <a:t>32</a:t>
            </a:fld>
            <a:endParaRPr lang="he-IL" sz="1200" dirty="0">
              <a:solidFill>
                <a:srgbClr val="A6A6A6"/>
              </a:solidFill>
            </a:endParaRPr>
          </a:p>
        </p:txBody>
      </p:sp>
      <p:sp>
        <p:nvSpPr>
          <p:cNvPr id="13" name="Rectangle 3"/>
          <p:cNvSpPr/>
          <p:nvPr/>
        </p:nvSpPr>
        <p:spPr>
          <a:xfrm>
            <a:off x="461143" y="40466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4CC61F2-C977-4020-820B-4B0B47A40367}" type="slidenum">
              <a:rPr lang="he-IL" smtClean="0"/>
              <a:pPr fontAlgn="base">
                <a:spcBef>
                  <a:spcPct val="0"/>
                </a:spcBef>
                <a:spcAft>
                  <a:spcPct val="0"/>
                </a:spcAft>
                <a:defRPr/>
              </a:pPr>
              <a:t>33</a:t>
            </a:fld>
            <a:endParaRPr lang="he-IL" dirty="0" smtClean="0"/>
          </a:p>
        </p:txBody>
      </p:sp>
      <p:sp>
        <p:nvSpPr>
          <p:cNvPr id="196612"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הסיכונים בהנדסה גנטית</a:t>
            </a:r>
            <a:endParaRPr lang="he-IL" dirty="0" smtClean="0"/>
          </a:p>
        </p:txBody>
      </p:sp>
      <p:sp>
        <p:nvSpPr>
          <p:cNvPr id="196613" name="מלבן 10"/>
          <p:cNvSpPr>
            <a:spLocks noChangeArrowheads="1"/>
          </p:cNvSpPr>
          <p:nvPr/>
        </p:nvSpPr>
        <p:spPr bwMode="auto">
          <a:xfrm>
            <a:off x="755650" y="1196975"/>
            <a:ext cx="7781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dirty="0">
                <a:solidFill>
                  <a:srgbClr val="FF6600"/>
                </a:solidFill>
              </a:rPr>
              <a:t>שימוש לרעה</a:t>
            </a:r>
          </a:p>
          <a:p>
            <a:r>
              <a:rPr lang="he-IL" dirty="0">
                <a:solidFill>
                  <a:srgbClr val="000000"/>
                </a:solidFill>
              </a:rPr>
              <a:t>יצירת חיידקים אלימים עמידים לכל סוגי האנטיביוטיקה </a:t>
            </a:r>
            <a:r>
              <a:rPr lang="he-IL" dirty="0"/>
              <a:t>לשימוש </a:t>
            </a:r>
            <a:r>
              <a:rPr lang="he-IL" dirty="0" smtClean="0"/>
              <a:t>בתור נשק </a:t>
            </a:r>
            <a:r>
              <a:rPr lang="he-IL" dirty="0" smtClean="0">
                <a:solidFill>
                  <a:srgbClr val="000000"/>
                </a:solidFill>
              </a:rPr>
              <a:t>ביולוגי </a:t>
            </a:r>
            <a:endParaRPr lang="he-IL" dirty="0">
              <a:solidFill>
                <a:srgbClr val="000000"/>
              </a:solidFill>
            </a:endParaRPr>
          </a:p>
          <a:p>
            <a:r>
              <a:rPr lang="he-IL" dirty="0">
                <a:solidFill>
                  <a:srgbClr val="000000"/>
                </a:solidFill>
              </a:rPr>
              <a:t>(או יצורים מהונדסים אחרים מזיקים).</a:t>
            </a:r>
          </a:p>
          <a:p>
            <a:endParaRPr lang="he-IL" dirty="0">
              <a:solidFill>
                <a:srgbClr val="000000"/>
              </a:solidFill>
            </a:endParaRPr>
          </a:p>
        </p:txBody>
      </p:sp>
      <p:sp>
        <p:nvSpPr>
          <p:cNvPr id="196614" name="מלבן 4"/>
          <p:cNvSpPr>
            <a:spLocks noChangeArrowheads="1"/>
          </p:cNvSpPr>
          <p:nvPr/>
        </p:nvSpPr>
        <p:spPr bwMode="auto">
          <a:xfrm>
            <a:off x="539750" y="4078288"/>
            <a:ext cx="7997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dirty="0">
                <a:solidFill>
                  <a:srgbClr val="FF6600"/>
                </a:solidFill>
              </a:rPr>
              <a:t>בעיה מוסרית</a:t>
            </a:r>
          </a:p>
          <a:p>
            <a:r>
              <a:rPr lang="he-IL" dirty="0">
                <a:solidFill>
                  <a:srgbClr val="000000"/>
                </a:solidFill>
              </a:rPr>
              <a:t>באיזו זכות בני האדם </a:t>
            </a:r>
            <a:r>
              <a:rPr lang="he-IL" dirty="0"/>
              <a:t>משנים </a:t>
            </a:r>
            <a:r>
              <a:rPr lang="he-IL" dirty="0" smtClean="0"/>
              <a:t>כרצונם </a:t>
            </a:r>
            <a:r>
              <a:rPr lang="he-IL" dirty="0" smtClean="0">
                <a:solidFill>
                  <a:srgbClr val="000000"/>
                </a:solidFill>
              </a:rPr>
              <a:t>תכונות </a:t>
            </a:r>
            <a:r>
              <a:rPr lang="he-IL" dirty="0">
                <a:solidFill>
                  <a:srgbClr val="000000"/>
                </a:solidFill>
              </a:rPr>
              <a:t>של יצורים </a:t>
            </a:r>
            <a:r>
              <a:rPr lang="he-IL" dirty="0" smtClean="0">
                <a:solidFill>
                  <a:srgbClr val="000000"/>
                </a:solidFill>
              </a:rPr>
              <a:t>חיים?</a:t>
            </a:r>
            <a:endParaRPr lang="he-IL" dirty="0">
              <a:solidFill>
                <a:srgbClr val="000000"/>
              </a:solidFill>
            </a:endParaRPr>
          </a:p>
        </p:txBody>
      </p:sp>
      <p:sp>
        <p:nvSpPr>
          <p:cNvPr id="196615" name="מלבן 7"/>
          <p:cNvSpPr>
            <a:spLocks noChangeArrowheads="1"/>
          </p:cNvSpPr>
          <p:nvPr/>
        </p:nvSpPr>
        <p:spPr bwMode="auto">
          <a:xfrm>
            <a:off x="3995738" y="2852738"/>
            <a:ext cx="453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b="1" dirty="0">
                <a:solidFill>
                  <a:srgbClr val="FF6600"/>
                </a:solidFill>
              </a:rPr>
              <a:t>סיכונים בריאותיים </a:t>
            </a:r>
          </a:p>
          <a:p>
            <a:r>
              <a:rPr lang="he-IL" dirty="0">
                <a:solidFill>
                  <a:srgbClr val="000000"/>
                </a:solidFill>
              </a:rPr>
              <a:t>רעילות ואלרגניות </a:t>
            </a:r>
            <a:r>
              <a:rPr lang="he-IL" dirty="0" smtClean="0"/>
              <a:t>למזון </a:t>
            </a:r>
            <a:r>
              <a:rPr lang="he-IL" dirty="0">
                <a:solidFill>
                  <a:srgbClr val="000000"/>
                </a:solidFill>
              </a:rPr>
              <a:t>שנוצר בהנדסה גנטית.</a:t>
            </a:r>
          </a:p>
        </p:txBody>
      </p:sp>
      <p:sp>
        <p:nvSpPr>
          <p:cNvPr id="196616" name="מלבן 11"/>
          <p:cNvSpPr>
            <a:spLocks noChangeArrowheads="1"/>
          </p:cNvSpPr>
          <p:nvPr/>
        </p:nvSpPr>
        <p:spPr bwMode="auto">
          <a:xfrm>
            <a:off x="179388" y="538832"/>
            <a:ext cx="863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פיתוח אורגניזמים מהונדסים טומן בחובו סכנות</a:t>
            </a:r>
            <a:r>
              <a:rPr lang="he-IL" dirty="0"/>
              <a:t>, </a:t>
            </a:r>
            <a:r>
              <a:rPr lang="he-IL" u="sng" dirty="0" smtClean="0"/>
              <a:t>שטרם </a:t>
            </a:r>
            <a:r>
              <a:rPr lang="he-IL" u="sng" dirty="0"/>
              <a:t>התממשו</a:t>
            </a:r>
            <a:r>
              <a:rPr lang="he-IL" dirty="0">
                <a:solidFill>
                  <a:srgbClr val="000000"/>
                </a:solidFill>
              </a:rPr>
              <a:t>, </a:t>
            </a:r>
            <a:r>
              <a:rPr lang="he-IL" dirty="0" smtClean="0">
                <a:solidFill>
                  <a:srgbClr val="000000"/>
                </a:solidFill>
              </a:rPr>
              <a:t>הכוללות, </a:t>
            </a:r>
            <a:r>
              <a:rPr lang="he-IL" dirty="0">
                <a:solidFill>
                  <a:srgbClr val="000000"/>
                </a:solidFill>
              </a:rPr>
              <a:t>בין היתר:</a:t>
            </a:r>
          </a:p>
        </p:txBody>
      </p:sp>
      <p:sp>
        <p:nvSpPr>
          <p:cNvPr id="13" name="מלבן 12"/>
          <p:cNvSpPr/>
          <p:nvPr/>
        </p:nvSpPr>
        <p:spPr>
          <a:xfrm>
            <a:off x="684213" y="1020763"/>
            <a:ext cx="8001000" cy="137636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4" name="מלבן 13"/>
          <p:cNvSpPr/>
          <p:nvPr/>
        </p:nvSpPr>
        <p:spPr>
          <a:xfrm>
            <a:off x="684213" y="2708275"/>
            <a:ext cx="8021637" cy="99853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מלבן 14"/>
          <p:cNvSpPr/>
          <p:nvPr/>
        </p:nvSpPr>
        <p:spPr>
          <a:xfrm>
            <a:off x="684213" y="3908425"/>
            <a:ext cx="8021637" cy="9969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6620" name="Slide Number Placeholder 6"/>
          <p:cNvSpPr txBox="1">
            <a:spLocks/>
          </p:cNvSpPr>
          <p:nvPr/>
        </p:nvSpPr>
        <p:spPr bwMode="auto">
          <a:xfrm>
            <a:off x="188913" y="65262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B21B0A-B3B8-4FF3-A952-24922D8A2AD6}" type="slidenum">
              <a:rPr lang="he-IL" sz="1200">
                <a:solidFill>
                  <a:srgbClr val="A6A6A6"/>
                </a:solidFill>
              </a:rPr>
              <a:pPr eaLnBrk="1" hangingPunct="1"/>
              <a:t>33</a:t>
            </a:fld>
            <a:endParaRPr lang="he-IL" sz="1200" dirty="0">
              <a:solidFill>
                <a:srgbClr val="A6A6A6"/>
              </a:solidFill>
            </a:endParaRPr>
          </a:p>
        </p:txBody>
      </p:sp>
      <p:sp>
        <p:nvSpPr>
          <p:cNvPr id="16"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6C66BD9-ED7B-40B5-8BA2-C68EBAD0BB65}" type="slidenum">
              <a:rPr lang="he-IL" smtClean="0"/>
              <a:pPr fontAlgn="base">
                <a:spcBef>
                  <a:spcPct val="0"/>
                </a:spcBef>
                <a:spcAft>
                  <a:spcPct val="0"/>
                </a:spcAft>
                <a:defRPr/>
              </a:pPr>
              <a:t>34</a:t>
            </a:fld>
            <a:endParaRPr lang="he-IL" dirty="0" smtClean="0"/>
          </a:p>
        </p:txBody>
      </p:sp>
      <p:sp>
        <p:nvSpPr>
          <p:cNvPr id="197636" name="כותרת 9"/>
          <p:cNvSpPr>
            <a:spLocks noGrp="1"/>
          </p:cNvSpPr>
          <p:nvPr>
            <p:ph type="title"/>
          </p:nvPr>
        </p:nvSpPr>
        <p:spPr bwMode="auto">
          <a:xfrm>
            <a:off x="285750" y="44624"/>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שאלה 8: הסכנות בהנדסה גנטית בחקלאות</a:t>
            </a:r>
            <a:r>
              <a:rPr lang="he-IL" sz="1800" dirty="0" smtClean="0"/>
              <a:t/>
            </a:r>
            <a:br>
              <a:rPr lang="he-IL" sz="1800" dirty="0" smtClean="0"/>
            </a:br>
            <a:endParaRPr lang="he-IL" dirty="0" smtClean="0"/>
          </a:p>
        </p:txBody>
      </p:sp>
      <p:sp>
        <p:nvSpPr>
          <p:cNvPr id="8" name="TextBox 7"/>
          <p:cNvSpPr txBox="1"/>
          <p:nvPr/>
        </p:nvSpPr>
        <p:spPr>
          <a:xfrm>
            <a:off x="338138" y="64293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8: </a:t>
            </a:r>
            <a:r>
              <a:rPr lang="he-IL" dirty="0">
                <a:solidFill>
                  <a:srgbClr val="1D4C72"/>
                </a:solidFill>
              </a:rPr>
              <a:t>בחינת בגרות תשס"ד</a:t>
            </a:r>
            <a:endParaRPr lang="he-IL" dirty="0">
              <a:solidFill>
                <a:srgbClr val="1D4C72"/>
              </a:solidFill>
              <a:latin typeface="Arial"/>
              <a:cs typeface="Arial"/>
            </a:endParaRPr>
          </a:p>
          <a:p>
            <a:pPr>
              <a:defRPr/>
            </a:pPr>
            <a:r>
              <a:rPr lang="he-IL" dirty="0">
                <a:solidFill>
                  <a:srgbClr val="1D4C72"/>
                </a:solidFill>
              </a:rPr>
              <a:t>המתנגדים לשימוש בהנדסה גנטית </a:t>
            </a:r>
            <a:r>
              <a:rPr lang="he-IL" dirty="0" smtClean="0">
                <a:solidFill>
                  <a:srgbClr val="1D4C72"/>
                </a:solidFill>
              </a:rPr>
              <a:t>בחקלאות </a:t>
            </a:r>
            <a:r>
              <a:rPr lang="he-IL" dirty="0">
                <a:solidFill>
                  <a:srgbClr val="1D4C72"/>
                </a:solidFill>
              </a:rPr>
              <a:t>טוענים כי עלולות להיות סכנות ביצירת </a:t>
            </a:r>
            <a:r>
              <a:rPr lang="he-IL" dirty="0">
                <a:solidFill>
                  <a:schemeClr val="tx2"/>
                </a:solidFill>
              </a:rPr>
              <a:t>אורגניזם טרנסגני (יצור שהוחדרו לתוכו קטעי </a:t>
            </a:r>
            <a:r>
              <a:rPr lang="en-US" dirty="0">
                <a:solidFill>
                  <a:schemeClr val="tx2"/>
                </a:solidFill>
              </a:rPr>
              <a:t>DNA</a:t>
            </a:r>
            <a:r>
              <a:rPr lang="he-IL" dirty="0">
                <a:solidFill>
                  <a:schemeClr val="tx2"/>
                </a:solidFill>
              </a:rPr>
              <a:t> שמקורם ביצור אחר).</a:t>
            </a:r>
          </a:p>
          <a:p>
            <a:pPr>
              <a:defRPr/>
            </a:pPr>
            <a:r>
              <a:rPr lang="he-IL" dirty="0" smtClean="0">
                <a:solidFill>
                  <a:schemeClr val="tx2"/>
                </a:solidFill>
              </a:rPr>
              <a:t>לדעתכם, מהן הסכנות </a:t>
            </a:r>
            <a:r>
              <a:rPr lang="he-IL" dirty="0">
                <a:solidFill>
                  <a:srgbClr val="1D4C72"/>
                </a:solidFill>
              </a:rPr>
              <a:t>האפשריות? </a:t>
            </a:r>
            <a:endParaRPr lang="en-US" dirty="0">
              <a:solidFill>
                <a:srgbClr val="1D4C72"/>
              </a:solidFill>
            </a:endParaRPr>
          </a:p>
        </p:txBody>
      </p:sp>
      <p:sp>
        <p:nvSpPr>
          <p:cNvPr id="197638" name="Slide Number Placeholder 6"/>
          <p:cNvSpPr txBox="1">
            <a:spLocks/>
          </p:cNvSpPr>
          <p:nvPr/>
        </p:nvSpPr>
        <p:spPr bwMode="auto">
          <a:xfrm>
            <a:off x="188913" y="65262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16CCAEA-A9F1-4F64-A315-8AC1EE6E3B21}" type="slidenum">
              <a:rPr lang="he-IL" sz="1200">
                <a:solidFill>
                  <a:srgbClr val="A6A6A6"/>
                </a:solidFill>
              </a:rPr>
              <a:pPr eaLnBrk="1" hangingPunct="1"/>
              <a:t>34</a:t>
            </a:fld>
            <a:endParaRPr lang="he-IL" sz="1200" dirty="0">
              <a:solidFill>
                <a:srgbClr val="A6A6A6"/>
              </a:solidFill>
            </a:endParaRP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FF5F2D3-D399-4B91-94A5-A9BEF4B2866B}" type="slidenum">
              <a:rPr lang="he-IL" smtClean="0"/>
              <a:pPr fontAlgn="base">
                <a:spcBef>
                  <a:spcPct val="0"/>
                </a:spcBef>
                <a:spcAft>
                  <a:spcPct val="0"/>
                </a:spcAft>
                <a:defRPr/>
              </a:pPr>
              <a:t>35</a:t>
            </a:fld>
            <a:endParaRPr lang="he-IL" dirty="0" smtClean="0"/>
          </a:p>
        </p:txBody>
      </p:sp>
      <p:sp>
        <p:nvSpPr>
          <p:cNvPr id="198660"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dirty="0" smtClean="0">
                <a:solidFill>
                  <a:srgbClr val="FF6600"/>
                </a:solidFill>
              </a:rPr>
              <a:t>תשובה</a:t>
            </a:r>
            <a:endParaRPr lang="he-IL" dirty="0" smtClean="0"/>
          </a:p>
        </p:txBody>
      </p:sp>
      <p:sp>
        <p:nvSpPr>
          <p:cNvPr id="9" name="Rectangle 12"/>
          <p:cNvSpPr/>
          <p:nvPr/>
        </p:nvSpPr>
        <p:spPr>
          <a:xfrm>
            <a:off x="338138" y="2492375"/>
            <a:ext cx="8108950" cy="36734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marL="285750" indent="-285750" fontAlgn="auto">
              <a:spcBef>
                <a:spcPts val="0"/>
              </a:spcBef>
              <a:spcAft>
                <a:spcPts val="0"/>
              </a:spcAft>
              <a:buFont typeface="Wingdings" pitchFamily="2" charset="2"/>
              <a:buChar char="§"/>
              <a:defRPr/>
            </a:pPr>
            <a:r>
              <a:rPr lang="he-IL" u="sng" dirty="0">
                <a:solidFill>
                  <a:schemeClr val="tx1"/>
                </a:solidFill>
              </a:rPr>
              <a:t>סכנות להפרת האיזון האקולוגי</a:t>
            </a:r>
            <a:r>
              <a:rPr lang="he-IL" dirty="0">
                <a:solidFill>
                  <a:schemeClr val="tx1"/>
                </a:solidFill>
              </a:rPr>
              <a:t>:</a:t>
            </a:r>
          </a:p>
          <a:p>
            <a:pPr fontAlgn="auto">
              <a:spcBef>
                <a:spcPts val="0"/>
              </a:spcBef>
              <a:spcAft>
                <a:spcPts val="0"/>
              </a:spcAft>
              <a:defRPr/>
            </a:pPr>
            <a:r>
              <a:rPr lang="he-IL" dirty="0">
                <a:solidFill>
                  <a:schemeClr val="tx1"/>
                </a:solidFill>
              </a:rPr>
              <a:t>    סכנה שהגנים המהונדסים יעברו לצמחי בר דרך </a:t>
            </a:r>
            <a:r>
              <a:rPr lang="he-IL" dirty="0" smtClean="0">
                <a:solidFill>
                  <a:schemeClr val="tx1"/>
                </a:solidFill>
              </a:rPr>
              <a:t>הכלאות, </a:t>
            </a:r>
            <a:r>
              <a:rPr lang="he-IL" dirty="0">
                <a:solidFill>
                  <a:schemeClr val="tx1"/>
                </a:solidFill>
              </a:rPr>
              <a:t>ועקב </a:t>
            </a:r>
            <a:r>
              <a:rPr lang="he-IL" dirty="0" smtClean="0">
                <a:solidFill>
                  <a:schemeClr val="tx1"/>
                </a:solidFill>
              </a:rPr>
              <a:t>כך יהפכו צמחי </a:t>
            </a:r>
            <a:r>
              <a:rPr lang="he-IL" dirty="0">
                <a:solidFill>
                  <a:schemeClr val="tx1"/>
                </a:solidFill>
              </a:rPr>
              <a:t>הבר</a:t>
            </a:r>
          </a:p>
          <a:p>
            <a:pPr fontAlgn="auto">
              <a:spcBef>
                <a:spcPts val="0"/>
              </a:spcBef>
              <a:spcAft>
                <a:spcPts val="0"/>
              </a:spcAft>
              <a:defRPr/>
            </a:pPr>
            <a:r>
              <a:rPr lang="he-IL" dirty="0" smtClean="0">
                <a:solidFill>
                  <a:schemeClr val="tx1"/>
                </a:solidFill>
              </a:rPr>
              <a:t>למזיקים</a:t>
            </a:r>
            <a:r>
              <a:rPr lang="he-IL" dirty="0">
                <a:solidFill>
                  <a:schemeClr val="tx1"/>
                </a:solidFill>
              </a:rPr>
              <a:t>.</a:t>
            </a:r>
          </a:p>
          <a:p>
            <a:pPr fontAlgn="auto">
              <a:spcBef>
                <a:spcPts val="0"/>
              </a:spcBef>
              <a:spcAft>
                <a:spcPts val="0"/>
              </a:spcAft>
              <a:defRPr/>
            </a:pPr>
            <a:endParaRPr lang="he-IL" dirty="0">
              <a:solidFill>
                <a:schemeClr val="tx1"/>
              </a:solidFill>
            </a:endParaRPr>
          </a:p>
          <a:p>
            <a:pPr marL="285750" indent="-285750" fontAlgn="auto">
              <a:spcBef>
                <a:spcPts val="0"/>
              </a:spcBef>
              <a:spcAft>
                <a:spcPts val="0"/>
              </a:spcAft>
              <a:buFont typeface="Wingdings" pitchFamily="2" charset="2"/>
              <a:buChar char="§"/>
              <a:defRPr/>
            </a:pPr>
            <a:r>
              <a:rPr lang="he-IL" u="sng" dirty="0">
                <a:solidFill>
                  <a:schemeClr val="tx1"/>
                </a:solidFill>
              </a:rPr>
              <a:t>הקטנת המגוון הגנטי בצמחים החקלאיים ובחיות המשק ועקב כך הגברת הרגישות למחלות ולשינוי בתנאי הסביבה.</a:t>
            </a:r>
          </a:p>
          <a:p>
            <a:pPr fontAlgn="auto">
              <a:spcBef>
                <a:spcPts val="0"/>
              </a:spcBef>
              <a:spcAft>
                <a:spcPts val="0"/>
              </a:spcAft>
              <a:defRPr/>
            </a:pPr>
            <a:r>
              <a:rPr lang="he-IL" dirty="0">
                <a:solidFill>
                  <a:schemeClr val="tx1"/>
                </a:solidFill>
              </a:rPr>
              <a:t>    לדוגמה: עקב השימוש בצמחים מהונדסים מאותו הסוג, ייווצר מצב שכל שהעצים בכל   </a:t>
            </a:r>
          </a:p>
          <a:p>
            <a:pPr fontAlgn="auto">
              <a:spcBef>
                <a:spcPts val="0"/>
              </a:spcBef>
              <a:spcAft>
                <a:spcPts val="0"/>
              </a:spcAft>
              <a:defRPr/>
            </a:pPr>
            <a:r>
              <a:rPr lang="he-IL" dirty="0">
                <a:solidFill>
                  <a:schemeClr val="tx1"/>
                </a:solidFill>
              </a:rPr>
              <a:t>    המטע </a:t>
            </a:r>
            <a:r>
              <a:rPr lang="he-IL" dirty="0" smtClean="0">
                <a:solidFill>
                  <a:schemeClr val="tx1"/>
                </a:solidFill>
              </a:rPr>
              <a:t>יהיו אחידים </a:t>
            </a:r>
            <a:r>
              <a:rPr lang="he-IL" dirty="0">
                <a:solidFill>
                  <a:schemeClr val="tx1"/>
                </a:solidFill>
              </a:rPr>
              <a:t>מבחינה גנטית, ואם </a:t>
            </a:r>
            <a:r>
              <a:rPr lang="he-IL" dirty="0" smtClean="0">
                <a:solidFill>
                  <a:schemeClr val="tx1"/>
                </a:solidFill>
              </a:rPr>
              <a:t>הם יותקפו במחלה שהם רגישים אליה, ייפגעו כל </a:t>
            </a:r>
            <a:endParaRPr lang="he-IL" dirty="0">
              <a:solidFill>
                <a:schemeClr val="tx1"/>
              </a:solidFill>
            </a:endParaRPr>
          </a:p>
          <a:p>
            <a:pPr fontAlgn="auto">
              <a:spcBef>
                <a:spcPts val="0"/>
              </a:spcBef>
              <a:spcAft>
                <a:spcPts val="0"/>
              </a:spcAft>
              <a:defRPr/>
            </a:pPr>
            <a:r>
              <a:rPr lang="he-IL" dirty="0">
                <a:solidFill>
                  <a:schemeClr val="tx1"/>
                </a:solidFill>
              </a:rPr>
              <a:t>    </a:t>
            </a:r>
            <a:r>
              <a:rPr lang="he-IL" dirty="0" smtClean="0">
                <a:solidFill>
                  <a:schemeClr val="tx1"/>
                </a:solidFill>
              </a:rPr>
              <a:t>העצים.</a:t>
            </a:r>
            <a:endParaRPr lang="he-IL" dirty="0">
              <a:solidFill>
                <a:schemeClr val="tx1"/>
              </a:solidFill>
            </a:endParaRPr>
          </a:p>
          <a:p>
            <a:pPr fontAlgn="auto">
              <a:spcBef>
                <a:spcPts val="0"/>
              </a:spcBef>
              <a:spcAft>
                <a:spcPts val="0"/>
              </a:spcAft>
              <a:defRPr/>
            </a:pPr>
            <a:endParaRPr lang="he-IL" dirty="0">
              <a:solidFill>
                <a:schemeClr val="tx1"/>
              </a:solidFill>
            </a:endParaRPr>
          </a:p>
          <a:p>
            <a:pPr marL="285750" indent="-285750" fontAlgn="auto">
              <a:spcBef>
                <a:spcPts val="0"/>
              </a:spcBef>
              <a:spcAft>
                <a:spcPts val="0"/>
              </a:spcAft>
              <a:buFont typeface="Wingdings" pitchFamily="2" charset="2"/>
              <a:buChar char="§"/>
              <a:defRPr/>
            </a:pPr>
            <a:r>
              <a:rPr lang="he-IL" dirty="0">
                <a:solidFill>
                  <a:schemeClr val="tx1"/>
                </a:solidFill>
              </a:rPr>
              <a:t>סכנה שהיבול של הגידולים/בעלי החיים המהונדסים גורם לאדם נזק שאיננו מודעים לו.</a:t>
            </a:r>
          </a:p>
        </p:txBody>
      </p:sp>
      <p:sp>
        <p:nvSpPr>
          <p:cNvPr id="10" name="TextBox 9"/>
          <p:cNvSpPr txBox="1"/>
          <p:nvPr/>
        </p:nvSpPr>
        <p:spPr>
          <a:xfrm>
            <a:off x="338138" y="642938"/>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8: </a:t>
            </a:r>
            <a:r>
              <a:rPr lang="he-IL" dirty="0">
                <a:solidFill>
                  <a:srgbClr val="1D4C72"/>
                </a:solidFill>
              </a:rPr>
              <a:t>בחינת בגרות תשס"ד</a:t>
            </a:r>
            <a:endParaRPr lang="he-IL" dirty="0">
              <a:solidFill>
                <a:srgbClr val="1D4C72"/>
              </a:solidFill>
              <a:latin typeface="Arial"/>
              <a:cs typeface="Arial"/>
            </a:endParaRPr>
          </a:p>
          <a:p>
            <a:pPr>
              <a:defRPr/>
            </a:pPr>
            <a:r>
              <a:rPr lang="he-IL" dirty="0" smtClean="0">
                <a:solidFill>
                  <a:srgbClr val="1D4C72"/>
                </a:solidFill>
              </a:rPr>
              <a:t>המתנגדים לשימוש בהנדסה גנטית בחקלאות טוענים כי עלולות להיות סכנות ביצירת </a:t>
            </a:r>
            <a:r>
              <a:rPr lang="he-IL" dirty="0" smtClean="0">
                <a:solidFill>
                  <a:schemeClr val="tx2"/>
                </a:solidFill>
              </a:rPr>
              <a:t>אורגניזם טרנסגני (יצור שהוחדרו לתוכו קטעי </a:t>
            </a:r>
            <a:r>
              <a:rPr lang="en-US" dirty="0" smtClean="0">
                <a:solidFill>
                  <a:schemeClr val="tx2"/>
                </a:solidFill>
              </a:rPr>
              <a:t>DNA</a:t>
            </a:r>
            <a:r>
              <a:rPr lang="he-IL" dirty="0" smtClean="0">
                <a:solidFill>
                  <a:schemeClr val="tx2"/>
                </a:solidFill>
              </a:rPr>
              <a:t> שמקורם ביצור אחר).</a:t>
            </a:r>
          </a:p>
          <a:p>
            <a:pPr>
              <a:defRPr/>
            </a:pPr>
            <a:r>
              <a:rPr lang="he-IL" dirty="0" smtClean="0">
                <a:solidFill>
                  <a:schemeClr val="tx2"/>
                </a:solidFill>
              </a:rPr>
              <a:t>לדעתכם, מהן הסכנות האפשריות</a:t>
            </a:r>
            <a:r>
              <a:rPr lang="he-IL" dirty="0" smtClean="0">
                <a:solidFill>
                  <a:srgbClr val="1D4C72"/>
                </a:solidFill>
              </a:rPr>
              <a:t>? </a:t>
            </a:r>
            <a:endParaRPr lang="en-US" dirty="0">
              <a:solidFill>
                <a:srgbClr val="1D4C72"/>
              </a:solidFill>
            </a:endParaRPr>
          </a:p>
        </p:txBody>
      </p:sp>
      <p:sp>
        <p:nvSpPr>
          <p:cNvPr id="198663" name="Slide Number Placeholder 6"/>
          <p:cNvSpPr txBox="1">
            <a:spLocks/>
          </p:cNvSpPr>
          <p:nvPr/>
        </p:nvSpPr>
        <p:spPr bwMode="auto">
          <a:xfrm>
            <a:off x="188913" y="65262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D9FBF9-52EC-4FCA-9207-B5467031B8D6}" type="slidenum">
              <a:rPr lang="he-IL" sz="1200">
                <a:solidFill>
                  <a:srgbClr val="A6A6A6"/>
                </a:solidFill>
              </a:rPr>
              <a:pPr eaLnBrk="1" hangingPunct="1"/>
              <a:t>35</a:t>
            </a:fld>
            <a:endParaRPr lang="he-IL" sz="1200" dirty="0">
              <a:solidFill>
                <a:srgbClr val="A6A6A6"/>
              </a:solidFill>
            </a:endParaRP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36</a:t>
            </a:fld>
            <a:endParaRPr lang="he-IL" dirty="0" smtClean="0"/>
          </a:p>
        </p:txBody>
      </p:sp>
      <p:sp>
        <p:nvSpPr>
          <p:cNvPr id="6" name="כותרת 5"/>
          <p:cNvSpPr>
            <a:spLocks noGrp="1"/>
          </p:cNvSpPr>
          <p:nvPr>
            <p:ph type="ctrTitle"/>
          </p:nvPr>
        </p:nvSpPr>
        <p:spPr>
          <a:xfrm>
            <a:off x="914300" y="44624"/>
            <a:ext cx="7772400" cy="1008112"/>
          </a:xfrm>
        </p:spPr>
        <p:txBody>
          <a:bodyPr/>
          <a:lstStyle/>
          <a:p>
            <a:pPr fontAlgn="auto">
              <a:defRPr/>
            </a:pPr>
            <a:r>
              <a:rPr lang="he-IL" sz="1800" b="1" dirty="0" smtClean="0">
                <a:solidFill>
                  <a:srgbClr val="FF6600"/>
                </a:solidFill>
                <a:ea typeface="+mn-ea"/>
              </a:rPr>
              <a:t>שאלה 9: ביולוגיה בחיוך</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36</a:t>
            </a:fld>
            <a:endParaRPr lang="he-IL" sz="1100" dirty="0" smtClean="0">
              <a:solidFill>
                <a:srgbClr val="BFBFBF"/>
              </a:solidFill>
            </a:endParaRPr>
          </a:p>
        </p:txBody>
      </p:sp>
      <p:sp>
        <p:nvSpPr>
          <p:cNvPr id="8" name="TextBox 7"/>
          <p:cNvSpPr txBox="1"/>
          <p:nvPr/>
        </p:nvSpPr>
        <p:spPr>
          <a:xfrm>
            <a:off x="1979613" y="548680"/>
            <a:ext cx="6638925" cy="6186309"/>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9:</a:t>
            </a:r>
          </a:p>
          <a:p>
            <a:pPr eaLnBrk="1" hangingPunct="1">
              <a:defRPr/>
            </a:pPr>
            <a:r>
              <a:rPr lang="he-IL" dirty="0">
                <a:solidFill>
                  <a:srgbClr val="1F497D"/>
                </a:solidFill>
                <a:latin typeface="Arial"/>
                <a:cs typeface="Arial"/>
              </a:rPr>
              <a:t>בובו </a:t>
            </a:r>
            <a:r>
              <a:rPr lang="he-IL" dirty="0">
                <a:solidFill>
                  <a:schemeClr val="tx2"/>
                </a:solidFill>
                <a:latin typeface="Arial"/>
                <a:cs typeface="Arial"/>
              </a:rPr>
              <a:t>הליצן מעוניין לחסוך בהוצאות האיפור ומחפש </a:t>
            </a:r>
          </a:p>
          <a:p>
            <a:pPr eaLnBrk="1" hangingPunct="1">
              <a:defRPr/>
            </a:pPr>
            <a:r>
              <a:rPr lang="he-IL" dirty="0">
                <a:solidFill>
                  <a:schemeClr val="tx2"/>
                </a:solidFill>
                <a:latin typeface="Arial"/>
                <a:cs typeface="Arial"/>
              </a:rPr>
              <a:t>דרך לצבוע את האף באדום </a:t>
            </a:r>
            <a:r>
              <a:rPr lang="he-IL" dirty="0" smtClean="0">
                <a:solidFill>
                  <a:schemeClr val="tx2"/>
                </a:solidFill>
                <a:latin typeface="Arial"/>
                <a:cs typeface="Arial"/>
              </a:rPr>
              <a:t>בקביעות.</a:t>
            </a:r>
          </a:p>
          <a:p>
            <a:pPr eaLnBrk="1" hangingPunct="1">
              <a:defRPr/>
            </a:pPr>
            <a:endParaRPr lang="he-IL" dirty="0">
              <a:solidFill>
                <a:schemeClr val="tx2"/>
              </a:solidFill>
              <a:latin typeface="Arial"/>
              <a:cs typeface="Arial"/>
            </a:endParaRPr>
          </a:p>
          <a:p>
            <a:pPr eaLnBrk="1" hangingPunct="1">
              <a:defRPr/>
            </a:pPr>
            <a:r>
              <a:rPr lang="he-IL" dirty="0" smtClean="0">
                <a:solidFill>
                  <a:schemeClr val="tx2"/>
                </a:solidFill>
                <a:latin typeface="Arial"/>
                <a:cs typeface="Arial"/>
              </a:rPr>
              <a:t>א. כיצד אפשר לעזור לבובו בשיטות </a:t>
            </a:r>
            <a:r>
              <a:rPr lang="he-IL" dirty="0">
                <a:solidFill>
                  <a:schemeClr val="tx2"/>
                </a:solidFill>
                <a:latin typeface="Arial"/>
                <a:cs typeface="Arial"/>
              </a:rPr>
              <a:t>של הנדסה </a:t>
            </a:r>
            <a:r>
              <a:rPr lang="he-IL" dirty="0" smtClean="0">
                <a:solidFill>
                  <a:schemeClr val="tx2"/>
                </a:solidFill>
                <a:latin typeface="Arial"/>
                <a:cs typeface="Arial"/>
              </a:rPr>
              <a:t>גנטית?</a:t>
            </a:r>
            <a:endParaRPr lang="he-IL" dirty="0">
              <a:solidFill>
                <a:schemeClr val="tx2"/>
              </a:solidFill>
              <a:latin typeface="Arial"/>
              <a:cs typeface="Arial"/>
            </a:endParaRPr>
          </a:p>
          <a:p>
            <a:pPr eaLnBrk="1" hangingPunct="1">
              <a:defRPr/>
            </a:pPr>
            <a:endParaRPr lang="he-IL" dirty="0">
              <a:solidFill>
                <a:schemeClr val="tx2"/>
              </a:solidFill>
              <a:latin typeface="Arial"/>
              <a:cs typeface="Arial"/>
            </a:endParaRPr>
          </a:p>
          <a:p>
            <a:pPr eaLnBrk="1" hangingPunct="1">
              <a:defRPr/>
            </a:pPr>
            <a:endParaRPr lang="he-IL" dirty="0">
              <a:solidFill>
                <a:schemeClr val="tx2"/>
              </a:solidFill>
              <a:latin typeface="Arial"/>
              <a:cs typeface="Arial"/>
            </a:endParaRPr>
          </a:p>
          <a:p>
            <a:pPr eaLnBrk="1" hangingPunct="1">
              <a:defRPr/>
            </a:pPr>
            <a:endParaRPr lang="he-IL" dirty="0">
              <a:solidFill>
                <a:schemeClr val="tx2"/>
              </a:solidFill>
              <a:latin typeface="Arial"/>
              <a:cs typeface="Arial"/>
            </a:endParaRPr>
          </a:p>
          <a:p>
            <a:pPr eaLnBrk="1" hangingPunct="1">
              <a:defRPr/>
            </a:pPr>
            <a:endParaRPr lang="he-IL" dirty="0">
              <a:solidFill>
                <a:schemeClr val="tx2"/>
              </a:solidFill>
              <a:latin typeface="Arial"/>
              <a:cs typeface="Arial"/>
            </a:endParaRPr>
          </a:p>
          <a:p>
            <a:pPr eaLnBrk="1" hangingPunct="1">
              <a:defRPr/>
            </a:pPr>
            <a:endParaRPr lang="he-IL" dirty="0">
              <a:solidFill>
                <a:schemeClr val="tx2"/>
              </a:solidFill>
              <a:latin typeface="Arial"/>
              <a:cs typeface="Arial"/>
            </a:endParaRPr>
          </a:p>
          <a:p>
            <a:pPr eaLnBrk="1" hangingPunct="1">
              <a:defRPr/>
            </a:pPr>
            <a:endParaRPr lang="he-IL" dirty="0">
              <a:solidFill>
                <a:schemeClr val="tx2"/>
              </a:solidFill>
              <a:latin typeface="Arial"/>
              <a:cs typeface="Arial"/>
            </a:endParaRPr>
          </a:p>
          <a:p>
            <a:pPr eaLnBrk="1" hangingPunct="1">
              <a:defRPr/>
            </a:pPr>
            <a:endParaRPr lang="he-IL" dirty="0">
              <a:solidFill>
                <a:schemeClr val="tx2"/>
              </a:solidFill>
              <a:latin typeface="Arial"/>
              <a:cs typeface="Arial"/>
            </a:endParaRPr>
          </a:p>
          <a:p>
            <a:pPr eaLnBrk="1" hangingPunct="1">
              <a:defRPr/>
            </a:pPr>
            <a:endParaRPr lang="he-IL" dirty="0" smtClean="0">
              <a:solidFill>
                <a:schemeClr val="tx2"/>
              </a:solidFill>
              <a:latin typeface="Arial"/>
              <a:cs typeface="Arial"/>
            </a:endParaRPr>
          </a:p>
          <a:p>
            <a:pPr eaLnBrk="1" hangingPunct="1">
              <a:defRPr/>
            </a:pPr>
            <a:endParaRPr lang="he-IL" dirty="0">
              <a:solidFill>
                <a:schemeClr val="tx2"/>
              </a:solidFill>
              <a:latin typeface="Arial"/>
              <a:cs typeface="Arial"/>
            </a:endParaRPr>
          </a:p>
          <a:p>
            <a:pPr eaLnBrk="1" hangingPunct="1">
              <a:defRPr/>
            </a:pPr>
            <a:endParaRPr lang="he-IL" dirty="0" smtClean="0">
              <a:solidFill>
                <a:schemeClr val="tx2"/>
              </a:solidFill>
              <a:latin typeface="Arial"/>
              <a:cs typeface="Arial"/>
            </a:endParaRPr>
          </a:p>
          <a:p>
            <a:pPr eaLnBrk="1" hangingPunct="1">
              <a:defRPr/>
            </a:pPr>
            <a:endParaRPr lang="he-IL" dirty="0">
              <a:solidFill>
                <a:schemeClr val="tx2"/>
              </a:solidFill>
              <a:latin typeface="Arial"/>
              <a:cs typeface="Arial"/>
            </a:endParaRPr>
          </a:p>
          <a:p>
            <a:pPr eaLnBrk="1" hangingPunct="1">
              <a:defRPr/>
            </a:pPr>
            <a:endParaRPr lang="he-IL" dirty="0" smtClean="0">
              <a:solidFill>
                <a:schemeClr val="tx2"/>
              </a:solidFill>
              <a:latin typeface="Arial"/>
              <a:cs typeface="Arial"/>
            </a:endParaRPr>
          </a:p>
          <a:p>
            <a:pPr eaLnBrk="1" hangingPunct="1">
              <a:defRPr/>
            </a:pPr>
            <a:endParaRPr lang="he-IL" dirty="0">
              <a:solidFill>
                <a:schemeClr val="tx2"/>
              </a:solidFill>
              <a:latin typeface="Arial"/>
              <a:cs typeface="Arial"/>
            </a:endParaRPr>
          </a:p>
          <a:p>
            <a:pPr eaLnBrk="1" hangingPunct="1">
              <a:defRPr/>
            </a:pPr>
            <a:endParaRPr lang="he-IL" dirty="0" smtClean="0">
              <a:solidFill>
                <a:schemeClr val="tx2"/>
              </a:solidFill>
              <a:latin typeface="Arial"/>
              <a:cs typeface="Arial"/>
            </a:endParaRPr>
          </a:p>
          <a:p>
            <a:pPr eaLnBrk="1" hangingPunct="1">
              <a:defRPr/>
            </a:pPr>
            <a:endParaRPr lang="he-IL" dirty="0" smtClean="0">
              <a:solidFill>
                <a:schemeClr val="tx2"/>
              </a:solidFill>
              <a:latin typeface="Arial"/>
              <a:cs typeface="Arial"/>
            </a:endParaRPr>
          </a:p>
          <a:p>
            <a:pPr eaLnBrk="1" hangingPunct="1">
              <a:defRPr/>
            </a:pPr>
            <a:r>
              <a:rPr lang="he-IL" dirty="0" smtClean="0">
                <a:solidFill>
                  <a:schemeClr val="tx2"/>
                </a:solidFill>
                <a:latin typeface="Arial"/>
                <a:cs typeface="Arial"/>
              </a:rPr>
              <a:t>ב. האם ילדיו </a:t>
            </a:r>
            <a:r>
              <a:rPr lang="he-IL" dirty="0">
                <a:solidFill>
                  <a:schemeClr val="tx2"/>
                </a:solidFill>
                <a:latin typeface="Arial"/>
                <a:cs typeface="Arial"/>
              </a:rPr>
              <a:t>של בובו ייולדו </a:t>
            </a:r>
            <a:r>
              <a:rPr lang="he-IL" dirty="0" smtClean="0">
                <a:solidFill>
                  <a:schemeClr val="tx2"/>
                </a:solidFill>
                <a:latin typeface="Arial"/>
                <a:cs typeface="Arial"/>
              </a:rPr>
              <a:t>אף הם עם </a:t>
            </a:r>
            <a:r>
              <a:rPr lang="he-IL" dirty="0">
                <a:solidFill>
                  <a:schemeClr val="tx2"/>
                </a:solidFill>
                <a:latin typeface="Arial"/>
                <a:cs typeface="Arial"/>
              </a:rPr>
              <a:t>אף אדום ויהיו </a:t>
            </a:r>
            <a:endParaRPr lang="he-IL" dirty="0" smtClean="0">
              <a:solidFill>
                <a:schemeClr val="tx2"/>
              </a:solidFill>
              <a:latin typeface="Arial"/>
              <a:cs typeface="Arial"/>
            </a:endParaRPr>
          </a:p>
          <a:p>
            <a:pPr eaLnBrk="1" hangingPunct="1">
              <a:defRPr/>
            </a:pPr>
            <a:r>
              <a:rPr lang="he-IL" dirty="0" smtClean="0">
                <a:solidFill>
                  <a:schemeClr val="tx2"/>
                </a:solidFill>
                <a:latin typeface="Arial"/>
                <a:cs typeface="Arial"/>
              </a:rPr>
              <a:t>    חייבים לרשת </a:t>
            </a:r>
            <a:r>
              <a:rPr lang="he-IL" dirty="0">
                <a:solidFill>
                  <a:schemeClr val="tx2"/>
                </a:solidFill>
                <a:latin typeface="Arial"/>
                <a:cs typeface="Arial"/>
              </a:rPr>
              <a:t>את </a:t>
            </a:r>
            <a:r>
              <a:rPr lang="he-IL" dirty="0" smtClean="0">
                <a:solidFill>
                  <a:schemeClr val="tx2"/>
                </a:solidFill>
                <a:latin typeface="Arial"/>
                <a:cs typeface="Arial"/>
              </a:rPr>
              <a:t>אביהם </a:t>
            </a:r>
            <a:r>
              <a:rPr lang="he-IL" dirty="0">
                <a:solidFill>
                  <a:schemeClr val="tx2"/>
                </a:solidFill>
                <a:latin typeface="Arial"/>
                <a:cs typeface="Arial"/>
              </a:rPr>
              <a:t>במקצוע הליצנות?</a:t>
            </a:r>
            <a:endParaRPr lang="he-IL" dirty="0" smtClean="0">
              <a:solidFill>
                <a:schemeClr val="tx2"/>
              </a:solidFill>
              <a:latin typeface="Arial"/>
              <a:cs typeface="Arial"/>
            </a:endParaRPr>
          </a:p>
        </p:txBody>
      </p:sp>
      <p:grpSp>
        <p:nvGrpSpPr>
          <p:cNvPr id="9" name="קבוצה 8"/>
          <p:cNvGrpSpPr/>
          <p:nvPr/>
        </p:nvGrpSpPr>
        <p:grpSpPr>
          <a:xfrm>
            <a:off x="892400" y="2083364"/>
            <a:ext cx="7049054" cy="4288672"/>
            <a:chOff x="-4062237" y="736504"/>
            <a:chExt cx="7049054" cy="4288672"/>
          </a:xfrm>
        </p:grpSpPr>
        <p:pic>
          <p:nvPicPr>
            <p:cNvPr id="10"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468" y="736504"/>
              <a:ext cx="228505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מלבן 10"/>
            <p:cNvSpPr/>
            <p:nvPr/>
          </p:nvSpPr>
          <p:spPr>
            <a:xfrm>
              <a:off x="562004" y="3616824"/>
              <a:ext cx="2424813" cy="923330"/>
            </a:xfrm>
            <a:prstGeom prst="rect">
              <a:avLst/>
            </a:prstGeom>
          </p:spPr>
          <p:txBody>
            <a:bodyPr wrap="square">
              <a:spAutoFit/>
            </a:bodyPr>
            <a:lstStyle/>
            <a:p>
              <a:pPr algn="l">
                <a:spcAft>
                  <a:spcPts val="0"/>
                </a:spcAft>
              </a:pPr>
              <a:r>
                <a:rPr lang="en-US" sz="900" dirty="0" smtClean="0">
                  <a:effectLst/>
                  <a:latin typeface="Calibri"/>
                  <a:ea typeface="Calibri"/>
                  <a:cs typeface="Arial"/>
                </a:rPr>
                <a:t>By Rick Dikeman, Wikimedia commons&lt;</a:t>
              </a:r>
              <a:r>
                <a:rPr lang="en-US" sz="900" u="sng" dirty="0" smtClean="0">
                  <a:solidFill>
                    <a:srgbClr val="0000FF"/>
                  </a:solidFill>
                  <a:effectLst/>
                  <a:latin typeface="Calibri"/>
                  <a:ea typeface="Calibri"/>
                  <a:cs typeface="Arial"/>
                  <a:hlinkClick r:id="rId5"/>
                </a:rPr>
                <a:t>http://commons.wikimedia.org/wiki/File:Clown_chili_peppers.jpg</a:t>
              </a:r>
              <a:r>
                <a:rPr lang="en-US" sz="900" dirty="0" smtClean="0">
                  <a:effectLst/>
                  <a:latin typeface="Calibri"/>
                  <a:ea typeface="Calibri"/>
                  <a:cs typeface="Arial"/>
                </a:rPr>
                <a:t>&gt; (CC BY-SA 3.0&lt;</a:t>
              </a:r>
              <a:r>
                <a:rPr lang="en-US" sz="900" u="sng" dirty="0" smtClean="0">
                  <a:solidFill>
                    <a:srgbClr val="0000FF"/>
                  </a:solidFill>
                  <a:effectLst/>
                  <a:latin typeface="Calibri"/>
                  <a:ea typeface="Calibri"/>
                  <a:cs typeface="Arial"/>
                  <a:hlinkClick r:id="rId6"/>
                </a:rPr>
                <a:t>http://creativecommons.org/licenses/by-sa/3.0/deed.en</a:t>
              </a:r>
              <a:r>
                <a:rPr lang="en-US" sz="900" dirty="0" smtClean="0">
                  <a:effectLst/>
                  <a:latin typeface="Calibri"/>
                  <a:ea typeface="Calibri"/>
                  <a:cs typeface="Arial"/>
                </a:rPr>
                <a:t>&gt;)</a:t>
              </a:r>
            </a:p>
            <a:p>
              <a:pPr algn="l">
                <a:spcAft>
                  <a:spcPts val="0"/>
                </a:spcAft>
              </a:pPr>
              <a:r>
                <a:rPr lang="he-IL" sz="900" dirty="0" smtClean="0">
                  <a:effectLst/>
                  <a:latin typeface="Calibri"/>
                  <a:ea typeface="Calibri"/>
                  <a:cs typeface="Arial"/>
                </a:rPr>
                <a:t> </a:t>
              </a:r>
              <a:endParaRPr lang="en-US" sz="900" dirty="0">
                <a:effectLst/>
                <a:latin typeface="Calibri"/>
                <a:ea typeface="Calibri"/>
                <a:cs typeface="Arial"/>
              </a:endParaRPr>
            </a:p>
          </p:txBody>
        </p:sp>
        <p:pic>
          <p:nvPicPr>
            <p:cNvPr id="12"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2237" y="2664935"/>
              <a:ext cx="2894983" cy="236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מלבן 12"/>
          <p:cNvSpPr/>
          <p:nvPr/>
        </p:nvSpPr>
        <p:spPr>
          <a:xfrm>
            <a:off x="539552" y="6372036"/>
            <a:ext cx="4572000" cy="369332"/>
          </a:xfrm>
          <a:prstGeom prst="rect">
            <a:avLst/>
          </a:prstGeom>
        </p:spPr>
        <p:txBody>
          <a:bodyPr>
            <a:spAutoFit/>
          </a:bodyPr>
          <a:lstStyle/>
          <a:p>
            <a:pPr algn="l">
              <a:spcAft>
                <a:spcPts val="0"/>
              </a:spcAft>
            </a:pPr>
            <a:r>
              <a:rPr lang="en-US" sz="900" dirty="0" smtClean="0">
                <a:effectLst/>
                <a:latin typeface="Calibri"/>
                <a:ea typeface="Calibri"/>
                <a:cs typeface="Arial"/>
              </a:rPr>
              <a:t>James Emery, Flickr&lt;</a:t>
            </a:r>
            <a:r>
              <a:rPr lang="en-US" sz="900" u="sng" dirty="0" smtClean="0">
                <a:solidFill>
                  <a:srgbClr val="0000FF"/>
                </a:solidFill>
                <a:effectLst/>
                <a:latin typeface="Calibri"/>
                <a:ea typeface="Calibri"/>
                <a:cs typeface="Arial"/>
                <a:hlinkClick r:id="rId8"/>
              </a:rPr>
              <a:t>http://www.flickr.com/photos/emeryjl/4374127051</a:t>
            </a:r>
            <a:r>
              <a:rPr lang="en-US" sz="900" dirty="0" smtClean="0">
                <a:effectLst/>
                <a:latin typeface="Calibri"/>
                <a:ea typeface="Calibri"/>
                <a:cs typeface="Arial"/>
              </a:rPr>
              <a:t>&gt;</a:t>
            </a:r>
          </a:p>
          <a:p>
            <a:pPr algn="l">
              <a:spcAft>
                <a:spcPts val="0"/>
              </a:spcAft>
            </a:pPr>
            <a:r>
              <a:rPr lang="he-IL" sz="900" dirty="0" smtClean="0">
                <a:effectLst/>
                <a:latin typeface="Calibri"/>
                <a:ea typeface="Calibri"/>
                <a:cs typeface="Arial"/>
              </a:rPr>
              <a:t>  </a:t>
            </a:r>
            <a:endParaRPr lang="en-US" sz="900" dirty="0">
              <a:effectLst/>
              <a:latin typeface="Calibri"/>
              <a:ea typeface="Calibri"/>
              <a:cs typeface="Arial"/>
            </a:endParaRPr>
          </a:p>
        </p:txBody>
      </p:sp>
      <p:sp>
        <p:nvSpPr>
          <p:cNvPr id="14" name="Rectangle 3"/>
          <p:cNvSpPr/>
          <p:nvPr/>
        </p:nvSpPr>
        <p:spPr>
          <a:xfrm flipV="1">
            <a:off x="6372200" y="404664"/>
            <a:ext cx="2304256" cy="45719"/>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5907607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6" descr="C:\Users\O_B\Documents\א נחשון\camel1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0" y="419100"/>
            <a:ext cx="4954588" cy="46038"/>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BE0AA4-52C2-49B6-9236-A43EB769DE1D}" type="slidenum">
              <a:rPr lang="he-IL" smtClean="0"/>
              <a:pPr fontAlgn="base">
                <a:spcBef>
                  <a:spcPct val="0"/>
                </a:spcBef>
                <a:spcAft>
                  <a:spcPct val="0"/>
                </a:spcAft>
                <a:defRPr/>
              </a:pPr>
              <a:t>37</a:t>
            </a:fld>
            <a:endParaRPr lang="he-IL" dirty="0" smtClean="0"/>
          </a:p>
        </p:txBody>
      </p:sp>
      <p:sp>
        <p:nvSpPr>
          <p:cNvPr id="6" name="כותרת 5"/>
          <p:cNvSpPr>
            <a:spLocks noGrp="1"/>
          </p:cNvSpPr>
          <p:nvPr>
            <p:ph type="ctrTitle"/>
          </p:nvPr>
        </p:nvSpPr>
        <p:spPr>
          <a:xfrm>
            <a:off x="890588" y="35346"/>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8944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6D3C5A4C-5CEE-4677-A7D3-BE46523BC328}" type="slidenum">
              <a:rPr lang="he-IL" sz="1100" smtClean="0">
                <a:solidFill>
                  <a:srgbClr val="BFBFBF"/>
                </a:solidFill>
              </a:rPr>
              <a:pPr algn="l" eaLnBrk="1" hangingPunct="1"/>
              <a:t>37</a:t>
            </a:fld>
            <a:endParaRPr lang="he-IL" sz="1100" dirty="0" smtClean="0">
              <a:solidFill>
                <a:srgbClr val="BFBFBF"/>
              </a:solidFill>
            </a:endParaRPr>
          </a:p>
        </p:txBody>
      </p:sp>
      <p:sp>
        <p:nvSpPr>
          <p:cNvPr id="8" name="TextBox 7"/>
          <p:cNvSpPr txBox="1"/>
          <p:nvPr/>
        </p:nvSpPr>
        <p:spPr>
          <a:xfrm>
            <a:off x="1979613" y="479425"/>
            <a:ext cx="6638925" cy="175432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9:</a:t>
            </a:r>
          </a:p>
          <a:p>
            <a:pPr eaLnBrk="1" hangingPunct="1">
              <a:defRPr/>
            </a:pPr>
            <a:r>
              <a:rPr lang="he-IL" dirty="0" smtClean="0">
                <a:solidFill>
                  <a:srgbClr val="1F497D"/>
                </a:solidFill>
                <a:latin typeface="Arial"/>
                <a:cs typeface="Arial"/>
              </a:rPr>
              <a:t>בובו </a:t>
            </a:r>
            <a:r>
              <a:rPr lang="he-IL" dirty="0" smtClean="0">
                <a:solidFill>
                  <a:schemeClr val="tx2"/>
                </a:solidFill>
                <a:latin typeface="Arial"/>
                <a:cs typeface="Arial"/>
              </a:rPr>
              <a:t>הליצן מעוניין לחסוך בהוצאות האיפור ומחפש </a:t>
            </a:r>
          </a:p>
          <a:p>
            <a:pPr eaLnBrk="1" hangingPunct="1">
              <a:defRPr/>
            </a:pPr>
            <a:r>
              <a:rPr lang="he-IL" dirty="0" smtClean="0">
                <a:solidFill>
                  <a:schemeClr val="tx2"/>
                </a:solidFill>
                <a:latin typeface="Arial"/>
                <a:cs typeface="Arial"/>
              </a:rPr>
              <a:t>דרך לצבוע את האף באדום בקביעות.</a:t>
            </a:r>
          </a:p>
          <a:p>
            <a:pPr eaLnBrk="1" hangingPunct="1">
              <a:defRPr/>
            </a:pPr>
            <a:r>
              <a:rPr lang="he-IL" dirty="0" smtClean="0">
                <a:solidFill>
                  <a:schemeClr val="tx2"/>
                </a:solidFill>
                <a:latin typeface="Arial"/>
                <a:cs typeface="Arial"/>
              </a:rPr>
              <a:t>א . כיצד אפשר לעזור לבובו בשיטות של הנדסה גנטית?</a:t>
            </a:r>
          </a:p>
          <a:p>
            <a:pPr eaLnBrk="1" hangingPunct="1">
              <a:defRPr/>
            </a:pPr>
            <a:r>
              <a:rPr lang="he-IL" dirty="0" smtClean="0">
                <a:solidFill>
                  <a:schemeClr val="tx2"/>
                </a:solidFill>
                <a:latin typeface="Arial"/>
                <a:cs typeface="Arial"/>
              </a:rPr>
              <a:t>ב. האם ילדיו של בובו ייולדו אף הם עם אף אדום ויהיו </a:t>
            </a:r>
          </a:p>
          <a:p>
            <a:pPr eaLnBrk="1" hangingPunct="1">
              <a:defRPr/>
            </a:pPr>
            <a:r>
              <a:rPr lang="he-IL" dirty="0" smtClean="0">
                <a:solidFill>
                  <a:schemeClr val="tx2"/>
                </a:solidFill>
                <a:latin typeface="Arial"/>
                <a:cs typeface="Arial"/>
              </a:rPr>
              <a:t>    חייבים לרשת את אביהם במקצוע הליצנות?</a:t>
            </a:r>
          </a:p>
        </p:txBody>
      </p:sp>
      <p:grpSp>
        <p:nvGrpSpPr>
          <p:cNvPr id="9" name="קבוצה 8"/>
          <p:cNvGrpSpPr/>
          <p:nvPr/>
        </p:nvGrpSpPr>
        <p:grpSpPr>
          <a:xfrm>
            <a:off x="4378359" y="2233751"/>
            <a:ext cx="4756180" cy="2602612"/>
            <a:chOff x="-1024487" y="1192074"/>
            <a:chExt cx="4756180" cy="2602612"/>
          </a:xfrm>
        </p:grpSpPr>
        <p:pic>
          <p:nvPicPr>
            <p:cNvPr id="1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9571" y="1192074"/>
              <a:ext cx="1365421" cy="172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מלבן 10"/>
            <p:cNvSpPr/>
            <p:nvPr/>
          </p:nvSpPr>
          <p:spPr>
            <a:xfrm>
              <a:off x="1306880" y="2871356"/>
              <a:ext cx="2424813" cy="923330"/>
            </a:xfrm>
            <a:prstGeom prst="rect">
              <a:avLst/>
            </a:prstGeom>
          </p:spPr>
          <p:txBody>
            <a:bodyPr wrap="square">
              <a:spAutoFit/>
            </a:bodyPr>
            <a:lstStyle/>
            <a:p>
              <a:pPr algn="l">
                <a:spcAft>
                  <a:spcPts val="0"/>
                </a:spcAft>
              </a:pPr>
              <a:r>
                <a:rPr lang="en-US" sz="900" dirty="0">
                  <a:solidFill>
                    <a:prstClr val="black"/>
                  </a:solidFill>
                  <a:latin typeface="Calibri"/>
                  <a:ea typeface="Calibri"/>
                  <a:cs typeface="Arial"/>
                </a:rPr>
                <a:t>By Rick Dikeman, Wikimedia commons&lt;</a:t>
              </a:r>
              <a:r>
                <a:rPr lang="en-US" sz="900" u="sng" dirty="0">
                  <a:solidFill>
                    <a:srgbClr val="0000FF"/>
                  </a:solidFill>
                  <a:latin typeface="Calibri"/>
                  <a:ea typeface="Calibri"/>
                  <a:cs typeface="Arial"/>
                  <a:hlinkClick r:id="rId6"/>
                </a:rPr>
                <a:t>http://commons.wikimedia.org/wiki/File:Clown_chili_peppers.jpg</a:t>
              </a:r>
              <a:r>
                <a:rPr lang="en-US" sz="900" dirty="0">
                  <a:solidFill>
                    <a:prstClr val="black"/>
                  </a:solidFill>
                  <a:latin typeface="Calibri"/>
                  <a:ea typeface="Calibri"/>
                  <a:cs typeface="Arial"/>
                </a:rPr>
                <a:t>&gt; (CC BY-SA 3.0&lt;</a:t>
              </a:r>
              <a:r>
                <a:rPr lang="en-US" sz="900" u="sng" dirty="0">
                  <a:solidFill>
                    <a:srgbClr val="0000FF"/>
                  </a:solidFill>
                  <a:latin typeface="Calibri"/>
                  <a:ea typeface="Calibri"/>
                  <a:cs typeface="Arial"/>
                  <a:hlinkClick r:id="rId7"/>
                </a:rPr>
                <a:t>http://creativecommons.org/licenses/by-sa/3.0/deed.en</a:t>
              </a:r>
              <a:r>
                <a:rPr lang="en-US" sz="900" dirty="0">
                  <a:solidFill>
                    <a:prstClr val="black"/>
                  </a:solidFill>
                  <a:latin typeface="Calibri"/>
                  <a:ea typeface="Calibri"/>
                  <a:cs typeface="Arial"/>
                </a:rPr>
                <a:t>&gt;)</a:t>
              </a:r>
            </a:p>
            <a:p>
              <a:pPr algn="l">
                <a:spcAft>
                  <a:spcPts val="0"/>
                </a:spcAft>
              </a:pPr>
              <a:r>
                <a:rPr lang="he-IL" sz="900" dirty="0">
                  <a:solidFill>
                    <a:prstClr val="black"/>
                  </a:solidFill>
                  <a:latin typeface="Calibri"/>
                  <a:ea typeface="Calibri"/>
                  <a:cs typeface="Arial"/>
                </a:rPr>
                <a:t> </a:t>
              </a:r>
              <a:endParaRPr lang="en-US" sz="900" dirty="0">
                <a:solidFill>
                  <a:prstClr val="black"/>
                </a:solidFill>
                <a:latin typeface="Calibri"/>
                <a:ea typeface="Calibri"/>
                <a:cs typeface="Arial"/>
              </a:endParaRPr>
            </a:p>
          </p:txBody>
        </p:sp>
        <p:pic>
          <p:nvPicPr>
            <p:cNvPr id="12"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4487" y="1212260"/>
              <a:ext cx="2086301" cy="170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מלבן 12"/>
          <p:cNvSpPr/>
          <p:nvPr/>
        </p:nvSpPr>
        <p:spPr>
          <a:xfrm>
            <a:off x="3953847" y="3873670"/>
            <a:ext cx="2065335" cy="646331"/>
          </a:xfrm>
          <a:prstGeom prst="rect">
            <a:avLst/>
          </a:prstGeom>
        </p:spPr>
        <p:txBody>
          <a:bodyPr wrap="square">
            <a:spAutoFit/>
          </a:bodyPr>
          <a:lstStyle/>
          <a:p>
            <a:pPr algn="l">
              <a:spcAft>
                <a:spcPts val="0"/>
              </a:spcAft>
            </a:pPr>
            <a:r>
              <a:rPr lang="en-US" sz="900" dirty="0">
                <a:solidFill>
                  <a:prstClr val="black"/>
                </a:solidFill>
                <a:latin typeface="Calibri"/>
                <a:ea typeface="Calibri"/>
                <a:cs typeface="Arial"/>
              </a:rPr>
              <a:t>James Emery, Flickr&lt;</a:t>
            </a:r>
            <a:r>
              <a:rPr lang="en-US" sz="900" u="sng" dirty="0">
                <a:solidFill>
                  <a:srgbClr val="0000FF"/>
                </a:solidFill>
                <a:latin typeface="Calibri"/>
                <a:ea typeface="Calibri"/>
                <a:cs typeface="Arial"/>
                <a:hlinkClick r:id="rId9"/>
              </a:rPr>
              <a:t>http://www.flickr.com/photos/emeryjl/4374127051</a:t>
            </a:r>
            <a:r>
              <a:rPr lang="en-US" sz="900" dirty="0">
                <a:solidFill>
                  <a:prstClr val="black"/>
                </a:solidFill>
                <a:latin typeface="Calibri"/>
                <a:ea typeface="Calibri"/>
                <a:cs typeface="Arial"/>
              </a:rPr>
              <a:t>&gt;</a:t>
            </a:r>
          </a:p>
          <a:p>
            <a:pPr algn="l">
              <a:spcAft>
                <a:spcPts val="0"/>
              </a:spcAft>
            </a:pPr>
            <a:r>
              <a:rPr lang="he-IL" sz="900" dirty="0">
                <a:solidFill>
                  <a:prstClr val="black"/>
                </a:solidFill>
                <a:latin typeface="Calibri"/>
                <a:ea typeface="Calibri"/>
                <a:cs typeface="Arial"/>
              </a:rPr>
              <a:t>  </a:t>
            </a:r>
            <a:endParaRPr lang="en-US" sz="900" dirty="0">
              <a:solidFill>
                <a:prstClr val="black"/>
              </a:solidFill>
              <a:latin typeface="Calibri"/>
              <a:ea typeface="Calibri"/>
              <a:cs typeface="Arial"/>
            </a:endParaRPr>
          </a:p>
        </p:txBody>
      </p:sp>
      <p:sp>
        <p:nvSpPr>
          <p:cNvPr id="14" name="Rectangle 12"/>
          <p:cNvSpPr/>
          <p:nvPr/>
        </p:nvSpPr>
        <p:spPr>
          <a:xfrm>
            <a:off x="684213" y="4797152"/>
            <a:ext cx="8108950" cy="184971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smtClean="0">
                <a:solidFill>
                  <a:schemeClr val="tx1"/>
                </a:solidFill>
              </a:rPr>
              <a:t>א. אפשר להחדיר </a:t>
            </a:r>
            <a:r>
              <a:rPr lang="he-IL" dirty="0">
                <a:solidFill>
                  <a:schemeClr val="tx1"/>
                </a:solidFill>
              </a:rPr>
              <a:t>לתאי העור באף של בובו גן המקודד </a:t>
            </a:r>
            <a:r>
              <a:rPr lang="he-IL" dirty="0" smtClean="0">
                <a:solidFill>
                  <a:schemeClr val="tx1"/>
                </a:solidFill>
              </a:rPr>
              <a:t>לאנזים שהתוצר שלו הוא חומר </a:t>
            </a:r>
          </a:p>
          <a:p>
            <a:pPr fontAlgn="auto">
              <a:spcBef>
                <a:spcPts val="0"/>
              </a:spcBef>
              <a:spcAft>
                <a:spcPts val="0"/>
              </a:spcAft>
              <a:defRPr/>
            </a:pPr>
            <a:r>
              <a:rPr lang="he-IL" dirty="0" smtClean="0">
                <a:solidFill>
                  <a:schemeClr val="tx1"/>
                </a:solidFill>
              </a:rPr>
              <a:t>    אדום. </a:t>
            </a:r>
            <a:r>
              <a:rPr lang="he-IL" dirty="0">
                <a:solidFill>
                  <a:schemeClr val="tx1"/>
                </a:solidFill>
              </a:rPr>
              <a:t>לאחר ההחדרה </a:t>
            </a:r>
            <a:r>
              <a:rPr lang="he-IL" dirty="0" smtClean="0">
                <a:solidFill>
                  <a:schemeClr val="tx1"/>
                </a:solidFill>
              </a:rPr>
              <a:t>התאים </a:t>
            </a:r>
            <a:r>
              <a:rPr lang="he-IL" dirty="0">
                <a:solidFill>
                  <a:schemeClr val="tx1"/>
                </a:solidFill>
              </a:rPr>
              <a:t>ייצרו </a:t>
            </a:r>
            <a:r>
              <a:rPr lang="he-IL" dirty="0" smtClean="0">
                <a:solidFill>
                  <a:schemeClr val="tx1"/>
                </a:solidFill>
              </a:rPr>
              <a:t>בקביעות את החומר והאף </a:t>
            </a:r>
            <a:r>
              <a:rPr lang="he-IL" dirty="0">
                <a:solidFill>
                  <a:schemeClr val="tx1"/>
                </a:solidFill>
              </a:rPr>
              <a:t>של בובו </a:t>
            </a:r>
            <a:r>
              <a:rPr lang="he-IL" dirty="0" smtClean="0">
                <a:solidFill>
                  <a:schemeClr val="tx1"/>
                </a:solidFill>
              </a:rPr>
              <a:t>ייצבע באדום.</a:t>
            </a:r>
            <a:endParaRPr lang="he-IL" dirty="0">
              <a:solidFill>
                <a:schemeClr val="tx1"/>
              </a:solidFill>
            </a:endParaRPr>
          </a:p>
          <a:p>
            <a:pPr fontAlgn="auto">
              <a:spcBef>
                <a:spcPts val="0"/>
              </a:spcBef>
              <a:spcAft>
                <a:spcPts val="0"/>
              </a:spcAft>
              <a:defRPr/>
            </a:pPr>
            <a:r>
              <a:rPr lang="he-IL" dirty="0" smtClean="0">
                <a:solidFill>
                  <a:schemeClr val="tx1"/>
                </a:solidFill>
              </a:rPr>
              <a:t>ב. כדי </a:t>
            </a:r>
            <a:r>
              <a:rPr lang="he-IL" dirty="0">
                <a:solidFill>
                  <a:schemeClr val="tx1"/>
                </a:solidFill>
              </a:rPr>
              <a:t>שתכונה טרנסגנית תועבר לדור הבא היא חייבת להתבטא בתאי </a:t>
            </a:r>
            <a:r>
              <a:rPr lang="he-IL" dirty="0" smtClean="0">
                <a:solidFill>
                  <a:schemeClr val="tx1"/>
                </a:solidFill>
              </a:rPr>
              <a:t>המין (תאי הזרע).   </a:t>
            </a:r>
          </a:p>
          <a:p>
            <a:pPr fontAlgn="auto">
              <a:spcBef>
                <a:spcPts val="0"/>
              </a:spcBef>
              <a:spcAft>
                <a:spcPts val="0"/>
              </a:spcAft>
              <a:defRPr/>
            </a:pPr>
            <a:r>
              <a:rPr lang="he-IL" dirty="0" smtClean="0">
                <a:solidFill>
                  <a:schemeClr val="tx1"/>
                </a:solidFill>
              </a:rPr>
              <a:t>    מכיוון שהגן יוחדר רק לתאי האף של בובו ולא לתאי המין, התכונה </a:t>
            </a:r>
            <a:r>
              <a:rPr lang="he-IL" dirty="0">
                <a:solidFill>
                  <a:schemeClr val="tx1"/>
                </a:solidFill>
              </a:rPr>
              <a:t>לא תעבור לצאצאיו </a:t>
            </a:r>
            <a:endParaRPr lang="he-IL" dirty="0" smtClean="0">
              <a:solidFill>
                <a:schemeClr val="tx1"/>
              </a:solidFill>
            </a:endParaRPr>
          </a:p>
          <a:p>
            <a:pPr fontAlgn="auto">
              <a:spcBef>
                <a:spcPts val="0"/>
              </a:spcBef>
              <a:spcAft>
                <a:spcPts val="0"/>
              </a:spcAft>
              <a:defRPr/>
            </a:pPr>
            <a:r>
              <a:rPr lang="he-IL" dirty="0" smtClean="0">
                <a:solidFill>
                  <a:schemeClr val="tx1"/>
                </a:solidFill>
              </a:rPr>
              <a:t>    והם </a:t>
            </a:r>
            <a:r>
              <a:rPr lang="he-IL" dirty="0">
                <a:solidFill>
                  <a:schemeClr val="tx1"/>
                </a:solidFill>
              </a:rPr>
              <a:t>יוכלו לבחור </a:t>
            </a:r>
            <a:r>
              <a:rPr lang="he-IL" dirty="0" smtClean="0">
                <a:solidFill>
                  <a:schemeClr val="tx1"/>
                </a:solidFill>
              </a:rPr>
              <a:t>לעצמם מקצוע "</a:t>
            </a:r>
            <a:r>
              <a:rPr lang="he-IL" dirty="0">
                <a:solidFill>
                  <a:schemeClr val="tx1"/>
                </a:solidFill>
              </a:rPr>
              <a:t>רציני".</a:t>
            </a:r>
          </a:p>
        </p:txBody>
      </p:sp>
    </p:spTree>
    <p:extLst>
      <p:ext uri="{BB962C8B-B14F-4D97-AF65-F5344CB8AC3E}">
        <p14:creationId xmlns:p14="http://schemas.microsoft.com/office/powerpoint/2010/main" val="262786195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D7F86BE-35F0-4BDD-A310-89EF8A8BC4D6}" type="slidenum">
              <a:rPr lang="he-IL" smtClean="0"/>
              <a:pPr fontAlgn="base">
                <a:spcBef>
                  <a:spcPct val="0"/>
                </a:spcBef>
                <a:spcAft>
                  <a:spcPct val="0"/>
                </a:spcAft>
                <a:defRPr/>
              </a:pPr>
              <a:t>4</a:t>
            </a:fld>
            <a:endParaRPr lang="he-IL" dirty="0" smtClean="0"/>
          </a:p>
        </p:txBody>
      </p:sp>
      <p:sp>
        <p:nvSpPr>
          <p:cNvPr id="10" name="כותרת 9"/>
          <p:cNvSpPr>
            <a:spLocks noGrp="1"/>
          </p:cNvSpPr>
          <p:nvPr>
            <p:ph type="title"/>
          </p:nvPr>
        </p:nvSpPr>
        <p:spPr>
          <a:xfrm>
            <a:off x="285750" y="44450"/>
            <a:ext cx="8229600" cy="439738"/>
          </a:xfrm>
        </p:spPr>
        <p:txBody>
          <a:bodyPr/>
          <a:lstStyle/>
          <a:p>
            <a:pPr fontAlgn="auto">
              <a:defRPr/>
            </a:pPr>
            <a:r>
              <a:rPr lang="he-IL" sz="1800" b="1" dirty="0" smtClean="0">
                <a:solidFill>
                  <a:srgbClr val="FF6600"/>
                </a:solidFill>
                <a:ea typeface="+mn-ea"/>
              </a:rPr>
              <a:t>שלבי ההנדסה הגנטית</a:t>
            </a:r>
            <a:endParaRPr lang="he-IL" dirty="0">
              <a:solidFill>
                <a:schemeClr val="accent6">
                  <a:lumMod val="50000"/>
                  <a:lumOff val="50000"/>
                </a:schemeClr>
              </a:solidFill>
            </a:endParaRPr>
          </a:p>
        </p:txBody>
      </p:sp>
      <p:sp>
        <p:nvSpPr>
          <p:cNvPr id="11" name="TextBox 10"/>
          <p:cNvSpPr txBox="1"/>
          <p:nvPr/>
        </p:nvSpPr>
        <p:spPr>
          <a:xfrm>
            <a:off x="534988" y="476250"/>
            <a:ext cx="8140700" cy="6083300"/>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dirty="0">
                <a:solidFill>
                  <a:prstClr val="black"/>
                </a:solidFill>
              </a:rPr>
              <a:t> </a:t>
            </a:r>
            <a:r>
              <a:rPr lang="he-IL" u="sng" dirty="0">
                <a:solidFill>
                  <a:prstClr val="black"/>
                </a:solidFill>
              </a:rPr>
              <a:t>שלבי ההנדסה הגנטית</a:t>
            </a:r>
          </a:p>
          <a:p>
            <a:pPr algn="just">
              <a:defRPr/>
            </a:pPr>
            <a:r>
              <a:rPr lang="he-IL" sz="1600" b="1" dirty="0" smtClean="0"/>
              <a:t>לדוגמה </a:t>
            </a:r>
            <a:r>
              <a:rPr lang="he-IL" sz="1600" b="1" dirty="0"/>
              <a:t>נתאר </a:t>
            </a:r>
            <a:r>
              <a:rPr lang="he-IL" sz="1600" b="1" dirty="0">
                <a:solidFill>
                  <a:prstClr val="black"/>
                </a:solidFill>
              </a:rPr>
              <a:t>את שלבי העברת הגן ליצירת אינסולין מאדם לחיידק.</a:t>
            </a:r>
          </a:p>
          <a:p>
            <a:pPr algn="just">
              <a:defRPr/>
            </a:pPr>
            <a:endParaRPr lang="he-IL" u="sng" dirty="0">
              <a:solidFill>
                <a:prstClr val="black"/>
              </a:solidFill>
            </a:endParaRPr>
          </a:p>
          <a:p>
            <a:pPr marL="361950" indent="-361950" algn="just">
              <a:defRPr/>
            </a:pPr>
            <a:r>
              <a:rPr lang="he-IL" dirty="0">
                <a:solidFill>
                  <a:prstClr val="black"/>
                </a:solidFill>
              </a:rPr>
              <a:t>א. בידוד מקטע </a:t>
            </a:r>
            <a:r>
              <a:rPr lang="en-US" dirty="0">
                <a:solidFill>
                  <a:prstClr val="black"/>
                </a:solidFill>
              </a:rPr>
              <a:t>DNA</a:t>
            </a:r>
            <a:r>
              <a:rPr lang="he-IL" dirty="0">
                <a:solidFill>
                  <a:prstClr val="black"/>
                </a:solidFill>
              </a:rPr>
              <a:t> המכיל את הגן ליצירת אינסולין.</a:t>
            </a:r>
          </a:p>
          <a:p>
            <a:pPr marL="361950" indent="-361950" algn="just">
              <a:defRPr/>
            </a:pPr>
            <a:endParaRPr lang="he-IL" dirty="0">
              <a:solidFill>
                <a:prstClr val="black"/>
              </a:solidFill>
            </a:endParaRPr>
          </a:p>
          <a:p>
            <a:pPr marL="361950" indent="-361950" algn="just">
              <a:defRPr/>
            </a:pPr>
            <a:r>
              <a:rPr lang="he-IL" dirty="0">
                <a:solidFill>
                  <a:prstClr val="black"/>
                </a:solidFill>
              </a:rPr>
              <a:t>ב. החדרת מקטע </a:t>
            </a:r>
            <a:r>
              <a:rPr lang="he-IL" dirty="0" smtClean="0">
                <a:solidFill>
                  <a:prstClr val="black"/>
                </a:solidFill>
              </a:rPr>
              <a:t>ה</a:t>
            </a:r>
            <a:r>
              <a:rPr lang="he-IL" dirty="0" smtClean="0">
                <a:solidFill>
                  <a:prstClr val="black"/>
                </a:solidFill>
                <a:latin typeface="Arial"/>
                <a:cs typeface="Arial"/>
              </a:rPr>
              <a:t>־</a:t>
            </a:r>
            <a:r>
              <a:rPr lang="en-US" dirty="0" smtClean="0">
                <a:solidFill>
                  <a:prstClr val="black"/>
                </a:solidFill>
              </a:rPr>
              <a:t>DNA</a:t>
            </a:r>
            <a:r>
              <a:rPr lang="he-IL" dirty="0" smtClean="0">
                <a:solidFill>
                  <a:prstClr val="black"/>
                </a:solidFill>
              </a:rPr>
              <a:t> </a:t>
            </a:r>
            <a:r>
              <a:rPr lang="he-IL" b="1" dirty="0">
                <a:solidFill>
                  <a:schemeClr val="accent3"/>
                </a:solidFill>
              </a:rPr>
              <a:t>לנשא של חומר תורשתי </a:t>
            </a:r>
            <a:r>
              <a:rPr lang="he-IL" dirty="0">
                <a:solidFill>
                  <a:prstClr val="black"/>
                </a:solidFill>
              </a:rPr>
              <a:t>[פלסמיד או נגיף (וירוס)].</a:t>
            </a:r>
          </a:p>
          <a:p>
            <a:pPr marL="361950" indent="-361950" algn="just">
              <a:defRPr/>
            </a:pPr>
            <a:endParaRPr lang="he-IL" dirty="0">
              <a:solidFill>
                <a:prstClr val="black"/>
              </a:solidFill>
            </a:endParaRPr>
          </a:p>
          <a:p>
            <a:pPr marL="361950" indent="-361950" algn="just">
              <a:defRPr/>
            </a:pPr>
            <a:r>
              <a:rPr lang="he-IL" dirty="0">
                <a:solidFill>
                  <a:prstClr val="black"/>
                </a:solidFill>
              </a:rPr>
              <a:t>ג. החדרת הנשא לתאי חיידק (או אורגניזם אחר). </a:t>
            </a:r>
          </a:p>
          <a:p>
            <a:pPr marL="361950" indent="-361950" algn="just">
              <a:defRPr/>
            </a:pPr>
            <a:r>
              <a:rPr lang="he-IL" dirty="0">
                <a:solidFill>
                  <a:prstClr val="black"/>
                </a:solidFill>
              </a:rPr>
              <a:t>   האורגניזם המהונדס נקרא </a:t>
            </a:r>
            <a:r>
              <a:rPr lang="he-IL" b="1" dirty="0">
                <a:solidFill>
                  <a:schemeClr val="accent3"/>
                </a:solidFill>
              </a:rPr>
              <a:t>אורגניזם טרנסגני</a:t>
            </a:r>
            <a:r>
              <a:rPr lang="he-IL" dirty="0">
                <a:solidFill>
                  <a:prstClr val="black"/>
                </a:solidFill>
              </a:rPr>
              <a:t>.</a:t>
            </a:r>
          </a:p>
          <a:p>
            <a:pPr marL="361950" indent="-361950" algn="just">
              <a:defRPr/>
            </a:pPr>
            <a:endParaRPr lang="he-IL" dirty="0">
              <a:solidFill>
                <a:prstClr val="black"/>
              </a:solidFill>
            </a:endParaRPr>
          </a:p>
          <a:p>
            <a:pPr marL="361950" indent="-361950" algn="just">
              <a:defRPr/>
            </a:pPr>
            <a:r>
              <a:rPr lang="he-IL" dirty="0">
                <a:solidFill>
                  <a:prstClr val="black"/>
                </a:solidFill>
              </a:rPr>
              <a:t>ד. הגן מתבטא בחיידק המהונדס, כלומר, עובר </a:t>
            </a:r>
          </a:p>
          <a:p>
            <a:pPr marL="361950" indent="-361950" algn="just">
              <a:defRPr/>
            </a:pPr>
            <a:r>
              <a:rPr lang="he-IL" dirty="0">
                <a:solidFill>
                  <a:prstClr val="black"/>
                </a:solidFill>
              </a:rPr>
              <a:t>    תעתוק ותרגום</a:t>
            </a:r>
            <a:r>
              <a:rPr lang="en-US" dirty="0">
                <a:solidFill>
                  <a:prstClr val="black"/>
                </a:solidFill>
              </a:rPr>
              <a:t> </a:t>
            </a:r>
            <a:r>
              <a:rPr lang="he-IL" dirty="0">
                <a:solidFill>
                  <a:prstClr val="black"/>
                </a:solidFill>
              </a:rPr>
              <a:t>ומתקבל תוצר חלבוני (אינסולין). </a:t>
            </a:r>
          </a:p>
          <a:p>
            <a:pPr marL="361950" indent="-361950" algn="just">
              <a:defRPr/>
            </a:pPr>
            <a:endParaRPr lang="en-US" dirty="0">
              <a:solidFill>
                <a:prstClr val="black"/>
              </a:solidFill>
            </a:endParaRPr>
          </a:p>
          <a:p>
            <a:pPr marL="361950" indent="-361950" algn="just">
              <a:defRPr/>
            </a:pPr>
            <a:r>
              <a:rPr lang="he-IL" dirty="0">
                <a:solidFill>
                  <a:prstClr val="black"/>
                </a:solidFill>
              </a:rPr>
              <a:t>ה.</a:t>
            </a:r>
            <a:r>
              <a:rPr lang="en-US" dirty="0">
                <a:solidFill>
                  <a:prstClr val="black"/>
                </a:solidFill>
              </a:rPr>
              <a:t> </a:t>
            </a:r>
            <a:r>
              <a:rPr lang="he-IL" dirty="0">
                <a:solidFill>
                  <a:prstClr val="black"/>
                </a:solidFill>
              </a:rPr>
              <a:t>הגן עובר גם לצאצאי החיידק. </a:t>
            </a: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r>
              <a:rPr lang="he-IL" dirty="0">
                <a:solidFill>
                  <a:prstClr val="black"/>
                </a:solidFill>
              </a:rPr>
              <a:t>   </a:t>
            </a:r>
            <a:r>
              <a:rPr lang="en-US" dirty="0">
                <a:solidFill>
                  <a:prstClr val="black"/>
                </a:solidFill>
              </a:rPr>
              <a:t> </a:t>
            </a:r>
            <a:r>
              <a:rPr lang="he-IL" dirty="0">
                <a:solidFill>
                  <a:prstClr val="black"/>
                </a:solidFill>
              </a:rPr>
              <a:t>כך נוצרים עותקים רבים של הגן בתוך החיידקים צאצאי החיידק המהונדס. </a:t>
            </a:r>
          </a:p>
          <a:p>
            <a:pPr algn="just">
              <a:defRPr/>
            </a:pPr>
            <a:r>
              <a:rPr lang="he-IL" dirty="0">
                <a:solidFill>
                  <a:prstClr val="black"/>
                </a:solidFill>
              </a:rPr>
              <a:t>    פעולה זו  נקראת </a:t>
            </a:r>
            <a:r>
              <a:rPr lang="he-IL" b="1" dirty="0">
                <a:solidFill>
                  <a:schemeClr val="accent3"/>
                </a:solidFill>
              </a:rPr>
              <a:t>שיבוט. </a:t>
            </a:r>
            <a:r>
              <a:rPr lang="he-IL" dirty="0"/>
              <a:t>(מהמילה שבט</a:t>
            </a:r>
            <a:r>
              <a:rPr lang="en-US" dirty="0"/>
              <a:t>(</a:t>
            </a:r>
            <a:r>
              <a:rPr lang="he-IL" dirty="0"/>
              <a:t>.</a:t>
            </a:r>
            <a:r>
              <a:rPr lang="en-US" dirty="0">
                <a:solidFill>
                  <a:prstClr val="black"/>
                </a:solidFill>
              </a:rPr>
              <a:t>	</a:t>
            </a:r>
            <a:endParaRPr lang="he-IL" dirty="0">
              <a:solidFill>
                <a:prstClr val="black"/>
              </a:solidFill>
            </a:endParaRPr>
          </a:p>
        </p:txBody>
      </p:sp>
      <p:sp>
        <p:nvSpPr>
          <p:cNvPr id="156679" name="Slide Number Placeholder 6"/>
          <p:cNvSpPr txBox="1">
            <a:spLocks/>
          </p:cNvSpPr>
          <p:nvPr/>
        </p:nvSpPr>
        <p:spPr bwMode="auto">
          <a:xfrm>
            <a:off x="188913" y="6526213"/>
            <a:ext cx="371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F1CBB0-4FC0-4263-8275-665951474547}" type="slidenum">
              <a:rPr lang="he-IL" sz="1200">
                <a:solidFill>
                  <a:srgbClr val="A6A6A6"/>
                </a:solidFill>
              </a:rPr>
              <a:pPr eaLnBrk="1" hangingPunct="1"/>
              <a:t>4</a:t>
            </a:fld>
            <a:endParaRPr lang="he-IL" sz="1200" dirty="0">
              <a:solidFill>
                <a:srgbClr val="A6A6A6"/>
              </a:solidFill>
            </a:endParaRPr>
          </a:p>
        </p:txBody>
      </p:sp>
      <p:pic>
        <p:nvPicPr>
          <p:cNvPr id="15668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1412875"/>
            <a:ext cx="5016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793875"/>
            <a:ext cx="8985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6682" name="קבוצה 5"/>
          <p:cNvGrpSpPr>
            <a:grpSpLocks/>
          </p:cNvGrpSpPr>
          <p:nvPr/>
        </p:nvGrpSpPr>
        <p:grpSpPr bwMode="auto">
          <a:xfrm>
            <a:off x="1619250" y="2451100"/>
            <a:ext cx="2039938" cy="1698625"/>
            <a:chOff x="1619672" y="2492895"/>
            <a:chExt cx="2040263" cy="1697416"/>
          </a:xfrm>
        </p:grpSpPr>
        <p:pic>
          <p:nvPicPr>
            <p:cNvPr id="15671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2492895"/>
              <a:ext cx="2040263" cy="11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מחבר מעוקל 2"/>
            <p:cNvCxnSpPr/>
            <p:nvPr/>
          </p:nvCxnSpPr>
          <p:spPr>
            <a:xfrm rot="5400000">
              <a:off x="2231908" y="3681817"/>
              <a:ext cx="360106" cy="142898"/>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מעוקל 14"/>
            <p:cNvCxnSpPr/>
            <p:nvPr/>
          </p:nvCxnSpPr>
          <p:spPr>
            <a:xfrm rot="16200000" flipH="1">
              <a:off x="2566129" y="3684197"/>
              <a:ext cx="358520" cy="142898"/>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6721" name="מלבן 4"/>
            <p:cNvSpPr>
              <a:spLocks noChangeArrowheads="1"/>
            </p:cNvSpPr>
            <p:nvPr/>
          </p:nvSpPr>
          <p:spPr bwMode="auto">
            <a:xfrm>
              <a:off x="2230887" y="3882534"/>
              <a:ext cx="7569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אינסולין</a:t>
              </a:r>
              <a:endParaRPr lang="he-IL" sz="1400" b="1" dirty="0"/>
            </a:p>
          </p:txBody>
        </p:sp>
      </p:grpSp>
      <p:grpSp>
        <p:nvGrpSpPr>
          <p:cNvPr id="156683" name="קבוצה 8"/>
          <p:cNvGrpSpPr>
            <a:grpSpLocks/>
          </p:cNvGrpSpPr>
          <p:nvPr/>
        </p:nvGrpSpPr>
        <p:grpSpPr bwMode="auto">
          <a:xfrm>
            <a:off x="554038" y="4411663"/>
            <a:ext cx="7905750" cy="1219200"/>
            <a:chOff x="865768" y="4411509"/>
            <a:chExt cx="7905735" cy="1218747"/>
          </a:xfrm>
        </p:grpSpPr>
        <p:grpSp>
          <p:nvGrpSpPr>
            <p:cNvPr id="156688" name="קבוצה 18"/>
            <p:cNvGrpSpPr>
              <a:grpSpLocks/>
            </p:cNvGrpSpPr>
            <p:nvPr/>
          </p:nvGrpSpPr>
          <p:grpSpPr bwMode="auto">
            <a:xfrm>
              <a:off x="865768" y="4422818"/>
              <a:ext cx="1328568" cy="1207438"/>
              <a:chOff x="1619672" y="2492895"/>
              <a:chExt cx="2040263" cy="1931101"/>
            </a:xfrm>
          </p:grpSpPr>
          <p:pic>
            <p:nvPicPr>
              <p:cNvPr id="15671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2492895"/>
                <a:ext cx="2040263" cy="11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מחבר מעוקל 20"/>
              <p:cNvCxnSpPr/>
              <p:nvPr/>
            </p:nvCxnSpPr>
            <p:spPr>
              <a:xfrm rot="5400000">
                <a:off x="2230570" y="3682044"/>
                <a:ext cx="360397" cy="143837"/>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מעוקל 21"/>
              <p:cNvCxnSpPr/>
              <p:nvPr/>
            </p:nvCxnSpPr>
            <p:spPr>
              <a:xfrm rot="16200000" flipH="1">
                <a:off x="2565831" y="3683315"/>
                <a:ext cx="357858" cy="143835"/>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6717" name="מלבן 22"/>
              <p:cNvSpPr>
                <a:spLocks noChangeArrowheads="1"/>
              </p:cNvSpPr>
              <p:nvPr/>
            </p:nvSpPr>
            <p:spPr bwMode="auto">
              <a:xfrm>
                <a:off x="1995548" y="3882534"/>
                <a:ext cx="1172267" cy="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אינסולי</a:t>
                </a:r>
                <a:r>
                  <a:rPr lang="he-IL" sz="1600" b="1" dirty="0">
                    <a:solidFill>
                      <a:srgbClr val="000000"/>
                    </a:solidFill>
                  </a:rPr>
                  <a:t>ן</a:t>
                </a:r>
                <a:endParaRPr lang="he-IL" sz="1600" b="1" dirty="0"/>
              </a:p>
            </p:txBody>
          </p:sp>
        </p:grpSp>
        <p:grpSp>
          <p:nvGrpSpPr>
            <p:cNvPr id="156689" name="קבוצה 23"/>
            <p:cNvGrpSpPr>
              <a:grpSpLocks/>
            </p:cNvGrpSpPr>
            <p:nvPr/>
          </p:nvGrpSpPr>
          <p:grpSpPr bwMode="auto">
            <a:xfrm>
              <a:off x="2204320" y="4426748"/>
              <a:ext cx="1328568" cy="1176661"/>
              <a:chOff x="1619672" y="2492895"/>
              <a:chExt cx="2040263" cy="1881878"/>
            </a:xfrm>
          </p:grpSpPr>
          <p:pic>
            <p:nvPicPr>
              <p:cNvPr id="15671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2492895"/>
                <a:ext cx="2040263" cy="11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מחבר מעוקל 25"/>
              <p:cNvCxnSpPr/>
              <p:nvPr/>
            </p:nvCxnSpPr>
            <p:spPr>
              <a:xfrm rot="5400000">
                <a:off x="2230120" y="3680835"/>
                <a:ext cx="360397" cy="143835"/>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מעוקל 26"/>
              <p:cNvCxnSpPr/>
              <p:nvPr/>
            </p:nvCxnSpPr>
            <p:spPr>
              <a:xfrm rot="16200000" flipH="1">
                <a:off x="2564113" y="3683373"/>
                <a:ext cx="360397" cy="143837"/>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6713" name="מלבן 27"/>
              <p:cNvSpPr>
                <a:spLocks noChangeArrowheads="1"/>
              </p:cNvSpPr>
              <p:nvPr/>
            </p:nvSpPr>
            <p:spPr bwMode="auto">
              <a:xfrm>
                <a:off x="1940271" y="3882534"/>
                <a:ext cx="1162419"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אינסולין</a:t>
                </a:r>
                <a:endParaRPr lang="he-IL" sz="1400" b="1" dirty="0"/>
              </a:p>
            </p:txBody>
          </p:sp>
        </p:grpSp>
        <p:grpSp>
          <p:nvGrpSpPr>
            <p:cNvPr id="156690" name="קבוצה 28"/>
            <p:cNvGrpSpPr>
              <a:grpSpLocks/>
            </p:cNvGrpSpPr>
            <p:nvPr/>
          </p:nvGrpSpPr>
          <p:grpSpPr bwMode="auto">
            <a:xfrm>
              <a:off x="3553791" y="4422818"/>
              <a:ext cx="1328568" cy="1176661"/>
              <a:chOff x="1619672" y="2492895"/>
              <a:chExt cx="2040263" cy="1881878"/>
            </a:xfrm>
          </p:grpSpPr>
          <p:pic>
            <p:nvPicPr>
              <p:cNvPr id="15670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2492895"/>
                <a:ext cx="2040263" cy="11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מחבר מעוקל 30"/>
              <p:cNvCxnSpPr/>
              <p:nvPr/>
            </p:nvCxnSpPr>
            <p:spPr>
              <a:xfrm rot="5400000">
                <a:off x="2229970" y="3682046"/>
                <a:ext cx="360397" cy="143835"/>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מחבר מעוקל 31"/>
              <p:cNvCxnSpPr/>
              <p:nvPr/>
            </p:nvCxnSpPr>
            <p:spPr>
              <a:xfrm rot="16200000" flipH="1">
                <a:off x="2563962" y="3684583"/>
                <a:ext cx="360397" cy="143837"/>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6709" name="מלבן 32"/>
              <p:cNvSpPr>
                <a:spLocks noChangeArrowheads="1"/>
              </p:cNvSpPr>
              <p:nvPr/>
            </p:nvSpPr>
            <p:spPr bwMode="auto">
              <a:xfrm>
                <a:off x="2025561" y="3882534"/>
                <a:ext cx="1162419"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אינסולין</a:t>
                </a:r>
                <a:endParaRPr lang="he-IL" sz="1400" b="1" dirty="0"/>
              </a:p>
            </p:txBody>
          </p:sp>
        </p:grpSp>
        <p:grpSp>
          <p:nvGrpSpPr>
            <p:cNvPr id="156691" name="קבוצה 33"/>
            <p:cNvGrpSpPr>
              <a:grpSpLocks/>
            </p:cNvGrpSpPr>
            <p:nvPr/>
          </p:nvGrpSpPr>
          <p:grpSpPr bwMode="auto">
            <a:xfrm>
              <a:off x="4862824" y="4422818"/>
              <a:ext cx="1328568" cy="1176661"/>
              <a:chOff x="1619672" y="2492895"/>
              <a:chExt cx="2040263" cy="1881878"/>
            </a:xfrm>
          </p:grpSpPr>
          <p:pic>
            <p:nvPicPr>
              <p:cNvPr id="156702"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2492895"/>
                <a:ext cx="2040263" cy="11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מחבר מעוקל 35"/>
              <p:cNvCxnSpPr/>
              <p:nvPr/>
            </p:nvCxnSpPr>
            <p:spPr>
              <a:xfrm rot="5400000">
                <a:off x="2230971" y="3682044"/>
                <a:ext cx="360397" cy="143837"/>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מחבר מעוקל 36"/>
              <p:cNvCxnSpPr/>
              <p:nvPr/>
            </p:nvCxnSpPr>
            <p:spPr>
              <a:xfrm rot="16200000" flipH="1">
                <a:off x="2564962" y="3684585"/>
                <a:ext cx="360397" cy="143835"/>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6705" name="מלבן 37"/>
              <p:cNvSpPr>
                <a:spLocks noChangeArrowheads="1"/>
              </p:cNvSpPr>
              <p:nvPr/>
            </p:nvSpPr>
            <p:spPr bwMode="auto">
              <a:xfrm>
                <a:off x="2059747" y="3882534"/>
                <a:ext cx="1162419"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אינסולין</a:t>
                </a:r>
                <a:endParaRPr lang="he-IL" sz="1400" b="1" dirty="0"/>
              </a:p>
            </p:txBody>
          </p:sp>
        </p:grpSp>
        <p:grpSp>
          <p:nvGrpSpPr>
            <p:cNvPr id="156692" name="קבוצה 38"/>
            <p:cNvGrpSpPr>
              <a:grpSpLocks/>
            </p:cNvGrpSpPr>
            <p:nvPr/>
          </p:nvGrpSpPr>
          <p:grpSpPr bwMode="auto">
            <a:xfrm>
              <a:off x="6159719" y="4411509"/>
              <a:ext cx="1328568" cy="1165705"/>
              <a:chOff x="1559986" y="2510417"/>
              <a:chExt cx="2040263" cy="1864356"/>
            </a:xfrm>
          </p:grpSpPr>
          <p:pic>
            <p:nvPicPr>
              <p:cNvPr id="15669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9986" y="2510417"/>
                <a:ext cx="2040263" cy="11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מחבר מעוקל 40"/>
              <p:cNvCxnSpPr/>
              <p:nvPr/>
            </p:nvCxnSpPr>
            <p:spPr>
              <a:xfrm rot="5400000">
                <a:off x="2232372" y="3682121"/>
                <a:ext cx="360397" cy="143837"/>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מחבר מעוקל 41"/>
              <p:cNvCxnSpPr/>
              <p:nvPr/>
            </p:nvCxnSpPr>
            <p:spPr>
              <a:xfrm rot="16200000" flipH="1">
                <a:off x="2566362" y="3684661"/>
                <a:ext cx="360397" cy="143835"/>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6701" name="מלבן 42"/>
              <p:cNvSpPr>
                <a:spLocks noChangeArrowheads="1"/>
              </p:cNvSpPr>
              <p:nvPr/>
            </p:nvSpPr>
            <p:spPr bwMode="auto">
              <a:xfrm>
                <a:off x="1998908" y="3882534"/>
                <a:ext cx="1162419"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אינסולין</a:t>
                </a:r>
                <a:endParaRPr lang="he-IL" sz="1400" b="1" dirty="0"/>
              </a:p>
            </p:txBody>
          </p:sp>
        </p:grpSp>
        <p:grpSp>
          <p:nvGrpSpPr>
            <p:cNvPr id="156693" name="קבוצה 43"/>
            <p:cNvGrpSpPr>
              <a:grpSpLocks/>
            </p:cNvGrpSpPr>
            <p:nvPr/>
          </p:nvGrpSpPr>
          <p:grpSpPr bwMode="auto">
            <a:xfrm>
              <a:off x="7442935" y="4425669"/>
              <a:ext cx="1328568" cy="1141670"/>
              <a:chOff x="1462416" y="2548857"/>
              <a:chExt cx="2040263" cy="1825916"/>
            </a:xfrm>
          </p:grpSpPr>
          <p:pic>
            <p:nvPicPr>
              <p:cNvPr id="15669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2416" y="2548857"/>
                <a:ext cx="2040263" cy="11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 name="מחבר מעוקל 45"/>
              <p:cNvCxnSpPr/>
              <p:nvPr/>
            </p:nvCxnSpPr>
            <p:spPr>
              <a:xfrm rot="5400000">
                <a:off x="2230303" y="3678932"/>
                <a:ext cx="360397" cy="146274"/>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מחבר מעוקל 46"/>
              <p:cNvCxnSpPr/>
              <p:nvPr/>
            </p:nvCxnSpPr>
            <p:spPr>
              <a:xfrm rot="16200000" flipH="1">
                <a:off x="2565513" y="3682688"/>
                <a:ext cx="360397" cy="143835"/>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6697" name="מלבן 47"/>
              <p:cNvSpPr>
                <a:spLocks noChangeArrowheads="1"/>
              </p:cNvSpPr>
              <p:nvPr/>
            </p:nvSpPr>
            <p:spPr bwMode="auto">
              <a:xfrm>
                <a:off x="2031773" y="3882534"/>
                <a:ext cx="1162419" cy="49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אינסולין</a:t>
                </a:r>
                <a:endParaRPr lang="he-IL" sz="1400" b="1" dirty="0"/>
              </a:p>
            </p:txBody>
          </p:sp>
        </p:grpSp>
      </p:grpSp>
      <p:sp>
        <p:nvSpPr>
          <p:cNvPr id="156684" name="מלבן 13"/>
          <p:cNvSpPr>
            <a:spLocks noChangeArrowheads="1"/>
          </p:cNvSpPr>
          <p:nvPr/>
        </p:nvSpPr>
        <p:spPr bwMode="auto">
          <a:xfrm>
            <a:off x="892175" y="1887538"/>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פלסמיד</a:t>
            </a:r>
            <a:endParaRPr lang="he-IL" sz="1400" b="1" dirty="0"/>
          </a:p>
        </p:txBody>
      </p:sp>
      <p:sp>
        <p:nvSpPr>
          <p:cNvPr id="156685" name="מלבן 50"/>
          <p:cNvSpPr>
            <a:spLocks noChangeArrowheads="1"/>
          </p:cNvSpPr>
          <p:nvPr/>
        </p:nvSpPr>
        <p:spPr bwMode="auto">
          <a:xfrm>
            <a:off x="1930400" y="2328863"/>
            <a:ext cx="1279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dirty="0">
                <a:solidFill>
                  <a:srgbClr val="000000"/>
                </a:solidFill>
              </a:rPr>
              <a:t>חיידק מהונדס</a:t>
            </a:r>
            <a:endParaRPr lang="he-IL" sz="1400" b="1" dirty="0"/>
          </a:p>
        </p:txBody>
      </p:sp>
      <p:sp>
        <p:nvSpPr>
          <p:cNvPr id="156686" name="מלבן 51"/>
          <p:cNvSpPr>
            <a:spLocks noChangeArrowheads="1"/>
          </p:cNvSpPr>
          <p:nvPr/>
        </p:nvSpPr>
        <p:spPr bwMode="auto">
          <a:xfrm>
            <a:off x="3021013" y="1268413"/>
            <a:ext cx="427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400" b="1" dirty="0">
                <a:solidFill>
                  <a:srgbClr val="000000"/>
                </a:solidFill>
              </a:rPr>
              <a:t>הגן</a:t>
            </a:r>
            <a:endParaRPr lang="he-IL" sz="1400" b="1" dirty="0"/>
          </a:p>
        </p:txBody>
      </p:sp>
      <p:sp>
        <p:nvSpPr>
          <p:cNvPr id="156687" name="מלבן 52"/>
          <p:cNvSpPr>
            <a:spLocks noChangeArrowheads="1"/>
          </p:cNvSpPr>
          <p:nvPr/>
        </p:nvSpPr>
        <p:spPr bwMode="auto">
          <a:xfrm>
            <a:off x="2484438" y="4221163"/>
            <a:ext cx="314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400" b="1" u="sng" dirty="0">
                <a:solidFill>
                  <a:srgbClr val="000000"/>
                </a:solidFill>
              </a:rPr>
              <a:t>שבט של חיידקים מהונדסים</a:t>
            </a:r>
            <a:endParaRPr lang="he-IL" sz="1400" b="1" u="sng" dirty="0"/>
          </a:p>
        </p:txBody>
      </p:sp>
      <p:sp>
        <p:nvSpPr>
          <p:cNvPr id="50"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66713" y="476250"/>
            <a:ext cx="8358187" cy="614363"/>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t>ייצור הורמונים </a:t>
            </a:r>
            <a:r>
              <a:rPr lang="he-IL" u="sng" dirty="0" smtClean="0">
                <a:solidFill>
                  <a:srgbClr val="000000"/>
                </a:solidFill>
              </a:rPr>
              <a:t>בעזרת העברת הגן לייצורם מתאי אדם לתאי חיידקים</a:t>
            </a:r>
            <a:r>
              <a:rPr lang="he-IL" dirty="0" smtClean="0">
                <a:solidFill>
                  <a:srgbClr val="000000"/>
                </a:solidFill>
              </a:rPr>
              <a:t>: </a:t>
            </a:r>
          </a:p>
          <a:p>
            <a:pPr eaLnBrk="1" hangingPunct="1">
              <a:defRPr/>
            </a:pPr>
            <a:endParaRPr lang="he-IL" b="1" dirty="0" smtClean="0">
              <a:solidFill>
                <a:schemeClr val="accent3"/>
              </a:solidFill>
            </a:endParaRPr>
          </a:p>
          <a:p>
            <a:pPr eaLnBrk="1" hangingPunct="1">
              <a:defRPr/>
            </a:pPr>
            <a:r>
              <a:rPr lang="he-IL" b="1" dirty="0" smtClean="0">
                <a:solidFill>
                  <a:schemeClr val="accent3"/>
                </a:solidFill>
              </a:rPr>
              <a:t>אינסולין</a:t>
            </a:r>
          </a:p>
          <a:p>
            <a:pPr eaLnBrk="1" hangingPunct="1">
              <a:defRPr/>
            </a:pPr>
            <a:r>
              <a:rPr lang="he-IL" dirty="0" smtClean="0"/>
              <a:t>הורמון הגורם להגברת</a:t>
            </a:r>
          </a:p>
          <a:p>
            <a:pPr eaLnBrk="1" hangingPunct="1">
              <a:defRPr/>
            </a:pPr>
            <a:r>
              <a:rPr lang="he-IL" dirty="0" smtClean="0"/>
              <a:t>קצב הכניסה של גלוקוז לתאי השריר ולתאים אחרים.</a:t>
            </a:r>
          </a:p>
          <a:p>
            <a:pPr eaLnBrk="1" hangingPunct="1">
              <a:defRPr/>
            </a:pPr>
            <a:r>
              <a:rPr lang="he-IL" dirty="0" smtClean="0"/>
              <a:t>בעבר הופק ההורמון מבלוטות </a:t>
            </a:r>
            <a:r>
              <a:rPr lang="he-IL" dirty="0"/>
              <a:t>היפופיזה </a:t>
            </a:r>
            <a:r>
              <a:rPr lang="he-IL" dirty="0" smtClean="0"/>
              <a:t>של</a:t>
            </a:r>
          </a:p>
          <a:p>
            <a:pPr eaLnBrk="1" hangingPunct="1">
              <a:defRPr/>
            </a:pPr>
            <a:r>
              <a:rPr lang="he-IL" dirty="0" smtClean="0"/>
              <a:t>פרות וחזירים. ההורמון המופק בהנדסה גנטית</a:t>
            </a:r>
          </a:p>
          <a:p>
            <a:pPr eaLnBrk="1" hangingPunct="1">
              <a:defRPr/>
            </a:pPr>
            <a:r>
              <a:rPr lang="he-IL" dirty="0" smtClean="0"/>
              <a:t>זול יותר ונקי יותר.</a:t>
            </a:r>
          </a:p>
          <a:p>
            <a:pPr eaLnBrk="1" hangingPunct="1">
              <a:defRPr/>
            </a:pPr>
            <a:endParaRPr lang="he-IL" dirty="0" smtClean="0"/>
          </a:p>
          <a:p>
            <a:pPr eaLnBrk="1" hangingPunct="1">
              <a:defRPr/>
            </a:pPr>
            <a:endParaRPr lang="he-IL" b="1" dirty="0">
              <a:solidFill>
                <a:schemeClr val="accent3"/>
              </a:solidFill>
            </a:endParaRPr>
          </a:p>
          <a:p>
            <a:pPr eaLnBrk="1" hangingPunct="1">
              <a:defRPr/>
            </a:pPr>
            <a:r>
              <a:rPr lang="he-IL" b="1" dirty="0" smtClean="0">
                <a:solidFill>
                  <a:schemeClr val="accent3"/>
                </a:solidFill>
              </a:rPr>
              <a:t>הורמון הגדילה </a:t>
            </a:r>
          </a:p>
          <a:p>
            <a:pPr eaLnBrk="1" hangingPunct="1">
              <a:defRPr/>
            </a:pPr>
            <a:r>
              <a:rPr lang="he-IL" dirty="0" smtClean="0">
                <a:solidFill>
                  <a:srgbClr val="000000"/>
                </a:solidFill>
              </a:rPr>
              <a:t>יוצר </a:t>
            </a:r>
            <a:r>
              <a:rPr lang="he-IL" dirty="0" smtClean="0"/>
              <a:t>לראשונה ב 1979. זה החומר הראשון </a:t>
            </a:r>
          </a:p>
          <a:p>
            <a:pPr eaLnBrk="1" hangingPunct="1">
              <a:defRPr/>
            </a:pPr>
            <a:r>
              <a:rPr lang="he-IL" dirty="0" smtClean="0"/>
              <a:t>בעולם שיוצר בשיטות של הנדסה גנטית</a:t>
            </a:r>
            <a:r>
              <a:rPr lang="he-IL" dirty="0"/>
              <a:t>.</a:t>
            </a:r>
            <a:endParaRPr lang="he-IL" dirty="0" smtClean="0"/>
          </a:p>
          <a:p>
            <a:pPr eaLnBrk="1" hangingPunct="1">
              <a:defRPr/>
            </a:pPr>
            <a:r>
              <a:rPr lang="he-IL" dirty="0" smtClean="0"/>
              <a:t>ההורמון גורם לגדילת העצמות, </a:t>
            </a:r>
          </a:p>
          <a:p>
            <a:pPr eaLnBrk="1" hangingPunct="1">
              <a:defRPr/>
            </a:pPr>
            <a:r>
              <a:rPr lang="he-IL" dirty="0" smtClean="0"/>
              <a:t>ןניתן לילדים שגידולם </a:t>
            </a:r>
            <a:r>
              <a:rPr lang="he-IL" dirty="0" smtClean="0">
                <a:solidFill>
                  <a:srgbClr val="000000"/>
                </a:solidFill>
              </a:rPr>
              <a:t>מעוכב.</a:t>
            </a:r>
          </a:p>
          <a:p>
            <a:pPr eaLnBrk="1" hangingPunct="1">
              <a:defRPr/>
            </a:pPr>
            <a:r>
              <a:rPr lang="he-IL" dirty="0" smtClean="0">
                <a:solidFill>
                  <a:srgbClr val="000000"/>
                </a:solidFill>
              </a:rPr>
              <a:t>מחסור קיצוני בהורמון בגוף עלול לגרום לגמדות.</a:t>
            </a:r>
          </a:p>
          <a:p>
            <a:pPr eaLnBrk="1" hangingPunct="1">
              <a:defRPr/>
            </a:pPr>
            <a:endParaRPr lang="he-IL" dirty="0">
              <a:solidFill>
                <a:srgbClr val="000000"/>
              </a:solidFill>
            </a:endParaRPr>
          </a:p>
          <a:p>
            <a:pPr eaLnBrk="1" hangingPunct="1">
              <a:defRPr/>
            </a:pPr>
            <a:r>
              <a:rPr lang="he-IL" b="1" dirty="0" smtClean="0">
                <a:solidFill>
                  <a:schemeClr val="accent3"/>
                </a:solidFill>
              </a:rPr>
              <a:t>ריפוי גני</a:t>
            </a:r>
          </a:p>
          <a:p>
            <a:pPr eaLnBrk="1" hangingPunct="1">
              <a:defRPr/>
            </a:pPr>
            <a:r>
              <a:rPr lang="he-IL" dirty="0" smtClean="0">
                <a:solidFill>
                  <a:srgbClr val="000000"/>
                </a:solidFill>
              </a:rPr>
              <a:t>החדרת גן תקין לתאיו של אדם הלוקה במחלה</a:t>
            </a:r>
          </a:p>
          <a:p>
            <a:pPr eaLnBrk="1" hangingPunct="1">
              <a:defRPr/>
            </a:pPr>
            <a:r>
              <a:rPr lang="he-IL" dirty="0" smtClean="0">
                <a:solidFill>
                  <a:srgbClr val="000000"/>
                </a:solidFill>
              </a:rPr>
              <a:t>תורשתית. יישום זה הוא עדיין בראשית דרכו.</a:t>
            </a:r>
          </a:p>
          <a:p>
            <a:pPr eaLnBrk="1" hangingPunct="1">
              <a:defRPr/>
            </a:pPr>
            <a:endParaRPr lang="he-IL" sz="1400" dirty="0" smtClean="0">
              <a:solidFill>
                <a:srgbClr val="000000"/>
              </a:solidFill>
            </a:endParaRPr>
          </a:p>
          <a:p>
            <a:pPr eaLnBrk="1" hangingPunct="1">
              <a:defRPr/>
            </a:pPr>
            <a:r>
              <a:rPr lang="he-IL" sz="1400" dirty="0" smtClean="0"/>
              <a:t>עוד </a:t>
            </a:r>
            <a:r>
              <a:rPr lang="he-IL" sz="1400" dirty="0" smtClean="0">
                <a:solidFill>
                  <a:srgbClr val="000000"/>
                </a:solidFill>
              </a:rPr>
              <a:t>על ריפוי גני – ראו במצגת: יישומי הידע על גנום האדם.</a:t>
            </a:r>
          </a:p>
          <a:p>
            <a:pPr eaLnBrk="1" hangingPunct="1">
              <a:defRPr/>
            </a:pPr>
            <a:endParaRPr lang="he-IL" dirty="0" smtClean="0">
              <a:solidFill>
                <a:srgbClr val="000000"/>
              </a:solidFill>
            </a:endParaRPr>
          </a:p>
          <a:p>
            <a:pPr eaLnBrk="1" hangingPunct="1">
              <a:defRPr/>
            </a:pPr>
            <a:endParaRPr lang="he-IL" dirty="0">
              <a:solidFill>
                <a:srgbClr val="000000"/>
              </a:solidFill>
            </a:endParaRPr>
          </a:p>
          <a:p>
            <a:pPr eaLnBrk="1" hangingPunct="1">
              <a:defRPr/>
            </a:pPr>
            <a:endParaRPr lang="he-IL" dirty="0" smtClean="0">
              <a:solidFill>
                <a:srgbClr val="000000"/>
              </a:solidFill>
            </a:endParaRPr>
          </a:p>
          <a:p>
            <a:pPr eaLnBrk="1" hangingPunct="1">
              <a:defRPr/>
            </a:pPr>
            <a:endParaRPr lang="he-IL" dirty="0">
              <a:solidFill>
                <a:srgbClr val="000000"/>
              </a:solidFill>
            </a:endParaRPr>
          </a:p>
          <a:p>
            <a:pPr eaLnBrk="1" hangingPunct="1">
              <a:defRPr/>
            </a:pPr>
            <a:endParaRPr lang="he-IL" b="1" dirty="0" smtClean="0">
              <a:solidFill>
                <a:srgbClr val="FF6600"/>
              </a:solidFill>
            </a:endParaRPr>
          </a:p>
          <a:p>
            <a:pPr eaLnBrk="1" hangingPunct="1">
              <a:defRPr/>
            </a:pPr>
            <a:endParaRPr lang="he-IL" b="1" dirty="0">
              <a:solidFill>
                <a:srgbClr val="FF6600"/>
              </a:solidFill>
            </a:endParaRPr>
          </a:p>
          <a:p>
            <a:pPr eaLnBrk="1" hangingPunct="1">
              <a:defRPr/>
            </a:pPr>
            <a:endParaRPr lang="he-IL" b="1" dirty="0" smtClean="0">
              <a:solidFill>
                <a:srgbClr val="FF6600"/>
              </a:solidFill>
            </a:endParaRPr>
          </a:p>
          <a:p>
            <a:pPr eaLnBrk="1" hangingPunct="1">
              <a:defRPr/>
            </a:pPr>
            <a:endParaRPr lang="he-IL" b="1" dirty="0">
              <a:solidFill>
                <a:srgbClr val="FF6600"/>
              </a:solidFill>
            </a:endParaRPr>
          </a:p>
          <a:p>
            <a:pPr eaLnBrk="1" hangingPunct="1">
              <a:defRPr/>
            </a:pPr>
            <a:endParaRPr lang="he-IL" b="1" dirty="0" smtClean="0">
              <a:solidFill>
                <a:srgbClr val="FF6600"/>
              </a:solidFill>
            </a:endParaRPr>
          </a:p>
          <a:p>
            <a:pPr eaLnBrk="1" hangingPunct="1">
              <a:defRPr/>
            </a:pPr>
            <a:endParaRPr lang="he-IL" b="1" dirty="0" smtClean="0">
              <a:solidFill>
                <a:srgbClr val="FF6600"/>
              </a:solidFill>
            </a:endParaRPr>
          </a:p>
          <a:p>
            <a:pPr eaLnBrk="1" hangingPunct="1">
              <a:defRPr/>
            </a:pPr>
            <a:endParaRPr lang="he-IL" b="1" dirty="0" smtClean="0">
              <a:solidFill>
                <a:srgbClr val="FF6600"/>
              </a:solidFill>
            </a:endParaRPr>
          </a:p>
        </p:txBody>
      </p:sp>
      <p:sp>
        <p:nvSpPr>
          <p:cNvPr id="166915" name="Slide Number Placeholder 6"/>
          <p:cNvSpPr txBox="1">
            <a:spLocks noGrp="1"/>
          </p:cNvSpPr>
          <p:nvPr/>
        </p:nvSpPr>
        <p:spPr bwMode="auto">
          <a:xfrm>
            <a:off x="277813" y="65341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F7BDFB55-4B43-4921-9DB5-83D764090098}" type="slidenum">
              <a:rPr lang="he-IL" sz="1200">
                <a:solidFill>
                  <a:srgbClr val="A6A6A6"/>
                </a:solidFill>
              </a:rPr>
              <a:pPr algn="l" eaLnBrk="1" hangingPunct="1"/>
              <a:t>5</a:t>
            </a:fld>
            <a:endParaRPr lang="he-IL" sz="1200" dirty="0">
              <a:solidFill>
                <a:srgbClr val="A6A6A6"/>
              </a:solidFill>
            </a:endParaRPr>
          </a:p>
        </p:txBody>
      </p:sp>
      <p:sp>
        <p:nvSpPr>
          <p:cNvPr id="166917"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הנדסה גנטית : דוגמאות ליישומים בתחום הרפואה: ייצור הורמונים וריפוי גני </a:t>
            </a:r>
            <a:endParaRPr lang="he-IL" sz="1800" dirty="0" smtClean="0">
              <a:solidFill>
                <a:srgbClr val="FF6600"/>
              </a:solidFill>
            </a:endParaRPr>
          </a:p>
        </p:txBody>
      </p:sp>
      <p:pic>
        <p:nvPicPr>
          <p:cNvPr id="16691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638" y="1096963"/>
            <a:ext cx="30368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6919" name="קבוצה 15"/>
          <p:cNvGrpSpPr>
            <a:grpSpLocks/>
          </p:cNvGrpSpPr>
          <p:nvPr/>
        </p:nvGrpSpPr>
        <p:grpSpPr bwMode="auto">
          <a:xfrm>
            <a:off x="347663" y="3832225"/>
            <a:ext cx="4359275" cy="2701925"/>
            <a:chOff x="3628667" y="3462338"/>
            <a:chExt cx="5871302" cy="3396751"/>
          </a:xfrm>
        </p:grpSpPr>
        <p:pic>
          <p:nvPicPr>
            <p:cNvPr id="16692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663" y="3462338"/>
              <a:ext cx="1852612"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628667" y="4793498"/>
              <a:ext cx="2702595" cy="928019"/>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u="sng" kern="0" dirty="0">
                  <a:solidFill>
                    <a:prstClr val="black"/>
                  </a:solidFill>
                  <a:latin typeface="Arial"/>
                  <a:cs typeface="Arial"/>
                </a:rPr>
                <a:t>אדם הסובל מגמדות</a:t>
              </a:r>
              <a:r>
                <a:rPr lang="he-IL" sz="1400" kern="0" dirty="0">
                  <a:solidFill>
                    <a:prstClr val="black"/>
                  </a:solidFill>
                  <a:latin typeface="Arial"/>
                  <a:cs typeface="Arial"/>
                </a:rPr>
                <a:t> </a:t>
              </a:r>
            </a:p>
            <a:p>
              <a:pPr fontAlgn="auto">
                <a:spcBef>
                  <a:spcPts val="0"/>
                </a:spcBef>
                <a:spcAft>
                  <a:spcPts val="0"/>
                </a:spcAft>
                <a:defRPr/>
              </a:pPr>
              <a:r>
                <a:rPr lang="he-IL" sz="1400" kern="0" dirty="0">
                  <a:solidFill>
                    <a:prstClr val="black"/>
                  </a:solidFill>
                  <a:latin typeface="Arial"/>
                  <a:cs typeface="Arial"/>
                </a:rPr>
                <a:t>מחסור בהורמון הגדילה </a:t>
              </a:r>
            </a:p>
            <a:p>
              <a:pPr fontAlgn="auto">
                <a:spcBef>
                  <a:spcPts val="0"/>
                </a:spcBef>
                <a:spcAft>
                  <a:spcPts val="0"/>
                </a:spcAft>
                <a:defRPr/>
              </a:pPr>
              <a:r>
                <a:rPr lang="he-IL" sz="1400" kern="0" dirty="0">
                  <a:solidFill>
                    <a:prstClr val="black"/>
                  </a:solidFill>
                  <a:latin typeface="Arial"/>
                  <a:cs typeface="Arial"/>
                </a:rPr>
                <a:t>הוא אחת הסיבות לגמדות</a:t>
              </a:r>
            </a:p>
          </p:txBody>
        </p:sp>
        <p:sp>
          <p:nvSpPr>
            <p:cNvPr id="166924" name="מלבן 4"/>
            <p:cNvSpPr>
              <a:spLocks noChangeArrowheads="1"/>
            </p:cNvSpPr>
            <p:nvPr/>
          </p:nvSpPr>
          <p:spPr bwMode="auto">
            <a:xfrm>
              <a:off x="6331318" y="6162675"/>
              <a:ext cx="3168651" cy="69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t>Library of Congress, Prints &amp; Photographs Division, </a:t>
              </a:r>
            </a:p>
            <a:p>
              <a:pPr algn="l"/>
              <a:r>
                <a:rPr lang="en-US" sz="1000" dirty="0"/>
                <a:t>LC-DIG-cwpbh-01950</a:t>
              </a:r>
              <a:endParaRPr lang="he-IL" sz="1000" dirty="0"/>
            </a:p>
          </p:txBody>
        </p:sp>
      </p:grpSp>
      <p:sp>
        <p:nvSpPr>
          <p:cNvPr id="20" name="TextBox 19"/>
          <p:cNvSpPr txBox="1"/>
          <p:nvPr/>
        </p:nvSpPr>
        <p:spPr>
          <a:xfrm>
            <a:off x="466725" y="3065463"/>
            <a:ext cx="3063875" cy="3063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400" kern="0" dirty="0">
                <a:solidFill>
                  <a:prstClr val="black"/>
                </a:solidFill>
                <a:latin typeface="Arial"/>
                <a:cs typeface="Arial"/>
              </a:rPr>
              <a:t>מזרק אינסולין המשמש אנשים חולי סוכרת</a:t>
            </a:r>
          </a:p>
        </p:txBody>
      </p:sp>
      <p:sp>
        <p:nvSpPr>
          <p:cNvPr id="166921" name="מלבן 1"/>
          <p:cNvSpPr>
            <a:spLocks noChangeArrowheads="1"/>
          </p:cNvSpPr>
          <p:nvPr/>
        </p:nvSpPr>
        <p:spPr bwMode="auto">
          <a:xfrm>
            <a:off x="452438" y="2852738"/>
            <a:ext cx="2252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latin typeface="Times New Roman" pitchFamily="18" charset="0"/>
                <a:cs typeface="Times New Roman" pitchFamily="18" charset="0"/>
                <a:hlinkClick r:id="rId4"/>
              </a:rPr>
              <a:t>Photo: </a:t>
            </a:r>
            <a:r>
              <a:rPr lang="en-US" sz="1000" dirty="0">
                <a:solidFill>
                  <a:srgbClr val="000000"/>
                </a:solidFill>
                <a:cs typeface="Times New Roman" pitchFamily="18" charset="0"/>
                <a:hlinkClick r:id="rId4"/>
              </a:rPr>
              <a:t> </a:t>
            </a:r>
            <a:r>
              <a:rPr lang="en-US" sz="1000" dirty="0">
                <a:cs typeface="Times New Roman" pitchFamily="18" charset="0"/>
                <a:hlinkClick r:id="rId4"/>
              </a:rPr>
              <a:t>PerPlex</a:t>
            </a:r>
            <a:r>
              <a:rPr lang="en-US" sz="1000" dirty="0">
                <a:latin typeface="Times New Roman" pitchFamily="18" charset="0"/>
                <a:cs typeface="Times New Roman" pitchFamily="18" charset="0"/>
                <a:hlinkClick r:id="rId4"/>
              </a:rPr>
              <a:t> (Wikimedia commons)</a:t>
            </a:r>
            <a:endParaRPr lang="he-IL" sz="1000" dirty="0"/>
          </a:p>
        </p:txBody>
      </p:sp>
      <p:sp>
        <p:nvSpPr>
          <p:cNvPr id="13"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138" y="620713"/>
            <a:ext cx="8183562" cy="175432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2: </a:t>
            </a:r>
            <a:r>
              <a:rPr lang="he-IL" dirty="0" smtClean="0">
                <a:solidFill>
                  <a:schemeClr val="tx2"/>
                </a:solidFill>
              </a:rPr>
              <a:t>לקוח מבגרות </a:t>
            </a:r>
            <a:r>
              <a:rPr lang="he-IL" dirty="0" err="1" smtClean="0">
                <a:solidFill>
                  <a:schemeClr val="tx2"/>
                </a:solidFill>
              </a:rPr>
              <a:t>תשס"ה+תשס"ז</a:t>
            </a:r>
            <a:r>
              <a:rPr lang="he-IL" dirty="0" smtClean="0">
                <a:solidFill>
                  <a:schemeClr val="tx2"/>
                </a:solidFill>
              </a:rPr>
              <a:t> </a:t>
            </a:r>
          </a:p>
          <a:p>
            <a:pPr eaLnBrk="1" hangingPunct="1">
              <a:defRPr/>
            </a:pPr>
            <a:r>
              <a:rPr lang="he-IL" dirty="0" smtClean="0">
                <a:solidFill>
                  <a:schemeClr val="tx2"/>
                </a:solidFill>
              </a:rPr>
              <a:t>כיום האינסולין שמזריקים לחולי סוכרת מופק מחיידקים שהונדסו גנטית במיוחד לשם </a:t>
            </a:r>
          </a:p>
          <a:p>
            <a:pPr eaLnBrk="1" hangingPunct="1">
              <a:defRPr/>
            </a:pPr>
            <a:r>
              <a:rPr lang="he-IL" dirty="0" smtClean="0">
                <a:solidFill>
                  <a:schemeClr val="tx2"/>
                </a:solidFill>
              </a:rPr>
              <a:t>הפקת אינסולין של אדם.</a:t>
            </a:r>
          </a:p>
          <a:p>
            <a:pPr eaLnBrk="1" hangingPunct="1">
              <a:defRPr/>
            </a:pPr>
            <a:r>
              <a:rPr lang="he-IL" dirty="0" smtClean="0">
                <a:solidFill>
                  <a:schemeClr val="tx2"/>
                </a:solidFill>
              </a:rPr>
              <a:t>א. איזו </a:t>
            </a:r>
            <a:r>
              <a:rPr lang="he-IL" dirty="0">
                <a:solidFill>
                  <a:schemeClr val="tx2"/>
                </a:solidFill>
              </a:rPr>
              <a:t>תכונה של הצופן (הקוד) הגנטי מאפשרת ייצור אינסולין בדרך זו?  </a:t>
            </a:r>
          </a:p>
          <a:p>
            <a:pPr eaLnBrk="1" hangingPunct="1">
              <a:defRPr/>
            </a:pPr>
            <a:r>
              <a:rPr lang="he-IL" dirty="0" smtClean="0">
                <a:solidFill>
                  <a:schemeClr val="tx2"/>
                </a:solidFill>
              </a:rPr>
              <a:t>ב. בעבר השתמשו באינסולין שהופק מבעלי חיים.</a:t>
            </a:r>
          </a:p>
          <a:p>
            <a:pPr eaLnBrk="1" hangingPunct="1">
              <a:defRPr/>
            </a:pPr>
            <a:r>
              <a:rPr lang="he-IL" dirty="0">
                <a:solidFill>
                  <a:schemeClr val="tx2"/>
                </a:solidFill>
              </a:rPr>
              <a:t> </a:t>
            </a:r>
            <a:r>
              <a:rPr lang="he-IL" dirty="0" smtClean="0">
                <a:solidFill>
                  <a:schemeClr val="tx2"/>
                </a:solidFill>
              </a:rPr>
              <a:t>  ציינו שני יתרונות שיש בהפקת אינסולין מחיידקים מהונדסים על פני הפקתו </a:t>
            </a:r>
            <a:r>
              <a:rPr lang="he-IL" dirty="0" smtClean="0">
                <a:solidFill>
                  <a:srgbClr val="1D4C72"/>
                </a:solidFill>
              </a:rPr>
              <a:t>מבעלי חיים.</a:t>
            </a:r>
          </a:p>
        </p:txBody>
      </p:sp>
      <p:sp>
        <p:nvSpPr>
          <p:cNvPr id="8199" name="Slide Number Placeholder 6"/>
          <p:cNvSpPr txBox="1">
            <a:spLocks noGrp="1"/>
          </p:cNvSpPr>
          <p:nvPr/>
        </p:nvSpPr>
        <p:spPr bwMode="auto">
          <a:xfrm>
            <a:off x="457200" y="6564313"/>
            <a:ext cx="2133600" cy="365125"/>
          </a:xfrm>
          <a:prstGeom prst="rect">
            <a:avLst/>
          </a:prstGeom>
          <a:noFill/>
          <a:ln>
            <a:miter lim="800000"/>
            <a:headEnd/>
            <a:tailEnd/>
          </a:ln>
        </p:spPr>
        <p:txBody>
          <a:bodyPr/>
          <a:lstStyle/>
          <a:p>
            <a:pPr algn="l" fontAlgn="auto">
              <a:spcBef>
                <a:spcPts val="0"/>
              </a:spcBef>
              <a:spcAft>
                <a:spcPts val="0"/>
              </a:spcAft>
              <a:defRPr/>
            </a:pPr>
            <a:fld id="{0AA57FB9-8E22-4346-9BE3-FB9A98F723F4}" type="slidenum">
              <a:rPr lang="he-IL" sz="1200">
                <a:solidFill>
                  <a:srgbClr val="FFFFFF">
                    <a:lumMod val="65000"/>
                  </a:srgbClr>
                </a:solidFill>
                <a:latin typeface="Arial"/>
                <a:cs typeface="Arial"/>
              </a:rPr>
              <a:pPr algn="l" fontAlgn="auto">
                <a:spcBef>
                  <a:spcPts val="0"/>
                </a:spcBef>
                <a:spcAft>
                  <a:spcPts val="0"/>
                </a:spcAft>
                <a:defRPr/>
              </a:pPr>
              <a:t>6</a:t>
            </a:fld>
            <a:endParaRPr lang="he-IL" sz="1200" dirty="0">
              <a:solidFill>
                <a:srgbClr val="FFFFFF">
                  <a:lumMod val="65000"/>
                </a:srgbClr>
              </a:solidFill>
              <a:latin typeface="Arial"/>
              <a:cs typeface="Arial"/>
            </a:endParaRPr>
          </a:p>
        </p:txBody>
      </p:sp>
      <p:sp>
        <p:nvSpPr>
          <p:cNvPr id="167941" name="כותרת 6"/>
          <p:cNvSpPr>
            <a:spLocks noGrp="1"/>
          </p:cNvSpPr>
          <p:nvPr>
            <p:ph type="title" idx="4294967295"/>
          </p:nvPr>
        </p:nvSpPr>
        <p:spPr bwMode="auto">
          <a:xfrm>
            <a:off x="357188" y="44624"/>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שאלה 2: יצור אינסולין</a:t>
            </a:r>
          </a:p>
        </p:txBody>
      </p:sp>
      <p:sp>
        <p:nvSpPr>
          <p:cNvPr id="7"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2211134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Slide Number Placeholder 6"/>
          <p:cNvSpPr txBox="1">
            <a:spLocks noGrp="1"/>
          </p:cNvSpPr>
          <p:nvPr/>
        </p:nvSpPr>
        <p:spPr bwMode="auto">
          <a:xfrm>
            <a:off x="457200" y="6564313"/>
            <a:ext cx="2133600" cy="365125"/>
          </a:xfrm>
          <a:prstGeom prst="rect">
            <a:avLst/>
          </a:prstGeom>
          <a:noFill/>
          <a:ln>
            <a:miter lim="800000"/>
            <a:headEnd/>
            <a:tailEnd/>
          </a:ln>
        </p:spPr>
        <p:txBody>
          <a:bodyPr/>
          <a:lstStyle/>
          <a:p>
            <a:pPr algn="l" fontAlgn="auto">
              <a:spcBef>
                <a:spcPts val="0"/>
              </a:spcBef>
              <a:spcAft>
                <a:spcPts val="0"/>
              </a:spcAft>
              <a:defRPr/>
            </a:pPr>
            <a:fld id="{0AA57FB9-8E22-4346-9BE3-FB9A98F723F4}" type="slidenum">
              <a:rPr lang="he-IL" sz="1200">
                <a:solidFill>
                  <a:srgbClr val="FFFFFF">
                    <a:lumMod val="65000"/>
                  </a:srgbClr>
                </a:solidFill>
                <a:latin typeface="Arial"/>
                <a:cs typeface="Arial"/>
              </a:rPr>
              <a:pPr algn="l" fontAlgn="auto">
                <a:spcBef>
                  <a:spcPts val="0"/>
                </a:spcBef>
                <a:spcAft>
                  <a:spcPts val="0"/>
                </a:spcAft>
                <a:defRPr/>
              </a:pPr>
              <a:t>7</a:t>
            </a:fld>
            <a:endParaRPr lang="he-IL" sz="1200" dirty="0">
              <a:solidFill>
                <a:srgbClr val="FFFFFF">
                  <a:lumMod val="65000"/>
                </a:srgbClr>
              </a:solidFill>
              <a:latin typeface="Arial"/>
              <a:cs typeface="Arial"/>
            </a:endParaRPr>
          </a:p>
        </p:txBody>
      </p:sp>
      <p:sp>
        <p:nvSpPr>
          <p:cNvPr id="167941" name="כותרת 6"/>
          <p:cNvSpPr>
            <a:spLocks noGrp="1"/>
          </p:cNvSpPr>
          <p:nvPr>
            <p:ph type="title" idx="4294967295"/>
          </p:nvPr>
        </p:nvSpPr>
        <p:spPr bwMode="auto">
          <a:xfrm>
            <a:off x="357188" y="44624"/>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תשובה</a:t>
            </a:r>
          </a:p>
        </p:txBody>
      </p:sp>
      <p:sp>
        <p:nvSpPr>
          <p:cNvPr id="7" name="Rectangle 12"/>
          <p:cNvSpPr/>
          <p:nvPr/>
        </p:nvSpPr>
        <p:spPr>
          <a:xfrm>
            <a:off x="604018" y="2595916"/>
            <a:ext cx="8072438" cy="349738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lgn="just" fontAlgn="auto">
              <a:spcBef>
                <a:spcPts val="0"/>
              </a:spcBef>
              <a:spcAft>
                <a:spcPts val="0"/>
              </a:spcAft>
              <a:defRPr/>
            </a:pPr>
            <a:r>
              <a:rPr lang="he-IL" dirty="0">
                <a:solidFill>
                  <a:prstClr val="black"/>
                </a:solidFill>
              </a:rPr>
              <a:t>א. </a:t>
            </a:r>
            <a:r>
              <a:rPr lang="he-IL" dirty="0">
                <a:solidFill>
                  <a:schemeClr val="tx1"/>
                </a:solidFill>
              </a:rPr>
              <a:t>האוניברסליות של מבנה </a:t>
            </a:r>
            <a:r>
              <a:rPr lang="he-IL" dirty="0" smtClean="0">
                <a:solidFill>
                  <a:schemeClr val="tx1"/>
                </a:solidFill>
              </a:rPr>
              <a:t>ה</a:t>
            </a:r>
            <a:r>
              <a:rPr lang="he-IL" dirty="0" smtClean="0">
                <a:solidFill>
                  <a:schemeClr val="tx1"/>
                </a:solidFill>
                <a:latin typeface="Arial"/>
                <a:cs typeface="Arial"/>
              </a:rPr>
              <a:t>־</a:t>
            </a:r>
            <a:r>
              <a:rPr lang="en-US" dirty="0" smtClean="0">
                <a:solidFill>
                  <a:schemeClr val="tx1"/>
                </a:solidFill>
              </a:rPr>
              <a:t>DNA</a:t>
            </a:r>
            <a:r>
              <a:rPr lang="he-IL" dirty="0" smtClean="0">
                <a:solidFill>
                  <a:schemeClr val="tx1"/>
                </a:solidFill>
              </a:rPr>
              <a:t> </a:t>
            </a:r>
            <a:r>
              <a:rPr lang="he-IL" dirty="0">
                <a:solidFill>
                  <a:schemeClr val="tx1"/>
                </a:solidFill>
              </a:rPr>
              <a:t>ושל הקוד הגנטי</a:t>
            </a:r>
            <a:r>
              <a:rPr lang="he-IL" dirty="0" smtClean="0">
                <a:solidFill>
                  <a:schemeClr val="tx1"/>
                </a:solidFill>
              </a:rPr>
              <a:t>.</a:t>
            </a:r>
          </a:p>
          <a:p>
            <a:pPr algn="just" fontAlgn="auto">
              <a:spcBef>
                <a:spcPts val="0"/>
              </a:spcBef>
              <a:spcAft>
                <a:spcPts val="0"/>
              </a:spcAft>
              <a:defRPr/>
            </a:pPr>
            <a:endParaRPr lang="he-IL" dirty="0">
              <a:solidFill>
                <a:schemeClr val="tx1"/>
              </a:solidFill>
            </a:endParaRPr>
          </a:p>
          <a:p>
            <a:pPr marL="342900" indent="-342900">
              <a:defRPr/>
            </a:pPr>
            <a:r>
              <a:rPr lang="he-IL" dirty="0">
                <a:solidFill>
                  <a:schemeClr val="tx1"/>
                </a:solidFill>
              </a:rPr>
              <a:t>ב. ב. ה</a:t>
            </a:r>
            <a:r>
              <a:rPr lang="he-IL" u="sng" dirty="0">
                <a:solidFill>
                  <a:schemeClr val="tx1"/>
                </a:solidFill>
              </a:rPr>
              <a:t>יתרונות בהפקת אינסולין מחיידקים מהונדסים</a:t>
            </a:r>
            <a:r>
              <a:rPr lang="he-IL" dirty="0">
                <a:solidFill>
                  <a:schemeClr val="tx1"/>
                </a:solidFill>
              </a:rPr>
              <a:t>:</a:t>
            </a:r>
          </a:p>
          <a:p>
            <a:pPr marL="342900" indent="-342900">
              <a:buFont typeface="Wingdings" pitchFamily="2" charset="2"/>
              <a:buChar char="§"/>
              <a:defRPr/>
            </a:pPr>
            <a:r>
              <a:rPr lang="he-IL" dirty="0">
                <a:solidFill>
                  <a:schemeClr val="tx1"/>
                </a:solidFill>
              </a:rPr>
              <a:t>אינסולין שהופק מחיידקים הוא אינסולין אנושי  (הופק מגן של תאי אדם) ולכן לא תהיה תגובה חיסונית של דחייה בגוף המקבל. כמו כן הוא מותאם יותר לרצפטורים בקרומי התאים ולכן יעיל יותר.</a:t>
            </a:r>
          </a:p>
          <a:p>
            <a:pPr marL="342900" indent="-342900">
              <a:buFont typeface="Wingdings" pitchFamily="2" charset="2"/>
              <a:buChar char="§"/>
              <a:defRPr/>
            </a:pPr>
            <a:r>
              <a:rPr lang="he-IL" dirty="0">
                <a:solidFill>
                  <a:schemeClr val="tx1"/>
                </a:solidFill>
              </a:rPr>
              <a:t>התהליך מהיר יותר בגלל קצב ההתרבות המהיר של החיידקים, ולכן אפשר להפיק כמויות גדולות יותר.</a:t>
            </a:r>
          </a:p>
          <a:p>
            <a:pPr marL="342900" indent="-342900">
              <a:buFont typeface="Wingdings" pitchFamily="2" charset="2"/>
              <a:buChar char="§"/>
              <a:defRPr/>
            </a:pPr>
            <a:r>
              <a:rPr lang="he-IL" dirty="0">
                <a:solidFill>
                  <a:srgbClr val="000000"/>
                </a:solidFill>
              </a:rPr>
              <a:t>עלות ההפקה נמוכה.</a:t>
            </a:r>
          </a:p>
          <a:p>
            <a:pPr marL="342900" indent="-342900">
              <a:buFont typeface="Wingdings" pitchFamily="2" charset="2"/>
              <a:buChar char="§"/>
              <a:defRPr/>
            </a:pPr>
            <a:r>
              <a:rPr lang="he-IL" dirty="0">
                <a:solidFill>
                  <a:srgbClr val="000000"/>
                </a:solidFill>
              </a:rPr>
              <a:t>קל יותר לקבל מוצר נקי. הסיכוי להעברת מחלות קטן יותר.</a:t>
            </a:r>
          </a:p>
        </p:txBody>
      </p:sp>
      <p:sp>
        <p:nvSpPr>
          <p:cNvPr id="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TextBox 8"/>
          <p:cNvSpPr txBox="1"/>
          <p:nvPr/>
        </p:nvSpPr>
        <p:spPr>
          <a:xfrm>
            <a:off x="338138" y="620713"/>
            <a:ext cx="8183562" cy="1754326"/>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2: </a:t>
            </a:r>
            <a:r>
              <a:rPr lang="he-IL" dirty="0" smtClean="0">
                <a:solidFill>
                  <a:schemeClr val="tx2"/>
                </a:solidFill>
              </a:rPr>
              <a:t>לקוח מבגרות תשס"ה + תשס"ז </a:t>
            </a:r>
          </a:p>
          <a:p>
            <a:pPr eaLnBrk="1" hangingPunct="1">
              <a:defRPr/>
            </a:pPr>
            <a:r>
              <a:rPr lang="he-IL" dirty="0" smtClean="0">
                <a:solidFill>
                  <a:schemeClr val="tx2"/>
                </a:solidFill>
              </a:rPr>
              <a:t>כיום האינסולין שמזריקים לחולי סוכרת מופק מחיידקים שהונדסו גנטית במיוחד לשם </a:t>
            </a:r>
          </a:p>
          <a:p>
            <a:pPr eaLnBrk="1" hangingPunct="1">
              <a:defRPr/>
            </a:pPr>
            <a:r>
              <a:rPr lang="he-IL" dirty="0" smtClean="0">
                <a:solidFill>
                  <a:schemeClr val="tx2"/>
                </a:solidFill>
              </a:rPr>
              <a:t>הפקת אינסולין של אדם.</a:t>
            </a:r>
          </a:p>
          <a:p>
            <a:pPr eaLnBrk="1" hangingPunct="1">
              <a:defRPr/>
            </a:pPr>
            <a:r>
              <a:rPr lang="he-IL" dirty="0" smtClean="0">
                <a:solidFill>
                  <a:schemeClr val="tx2"/>
                </a:solidFill>
              </a:rPr>
              <a:t>א. איזו </a:t>
            </a:r>
            <a:r>
              <a:rPr lang="he-IL" dirty="0">
                <a:solidFill>
                  <a:schemeClr val="tx2"/>
                </a:solidFill>
              </a:rPr>
              <a:t>תכונה של הצופן (הקוד) הגנטי מאפשרת ייצור אינסולין בדרך זו?  </a:t>
            </a:r>
          </a:p>
          <a:p>
            <a:pPr eaLnBrk="1" hangingPunct="1">
              <a:defRPr/>
            </a:pPr>
            <a:r>
              <a:rPr lang="he-IL" dirty="0" smtClean="0">
                <a:solidFill>
                  <a:schemeClr val="tx2"/>
                </a:solidFill>
              </a:rPr>
              <a:t>ב. בעבר השתמשו באינסולין שהופק מבעלי חיים.</a:t>
            </a:r>
          </a:p>
          <a:p>
            <a:pPr eaLnBrk="1" hangingPunct="1">
              <a:defRPr/>
            </a:pPr>
            <a:r>
              <a:rPr lang="he-IL" dirty="0">
                <a:solidFill>
                  <a:schemeClr val="tx2"/>
                </a:solidFill>
              </a:rPr>
              <a:t> </a:t>
            </a:r>
            <a:r>
              <a:rPr lang="he-IL" dirty="0" smtClean="0">
                <a:solidFill>
                  <a:schemeClr val="tx2"/>
                </a:solidFill>
              </a:rPr>
              <a:t>  ציינו שני יתרונות שיש בהפקת אינסולין מחיידקים מהונדסים על פני הפקתו </a:t>
            </a:r>
            <a:r>
              <a:rPr lang="he-IL" dirty="0" smtClean="0">
                <a:solidFill>
                  <a:srgbClr val="1D4C72"/>
                </a:solidFill>
              </a:rPr>
              <a:t>מבעלי חיים.</a:t>
            </a:r>
          </a:p>
        </p:txBody>
      </p:sp>
    </p:spTree>
    <p:extLst>
      <p:ext uri="{BB962C8B-B14F-4D97-AF65-F5344CB8AC3E}">
        <p14:creationId xmlns:p14="http://schemas.microsoft.com/office/powerpoint/2010/main" val="2823492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66713" y="549275"/>
            <a:ext cx="8358187" cy="3095625"/>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FF6600"/>
                </a:solidFill>
              </a:rPr>
              <a:t>השבחת צמחים חקלאיים (שיפור תכונות קיימות או החדרת תכונות חדשות).</a:t>
            </a:r>
          </a:p>
          <a:p>
            <a:pPr eaLnBrk="1" hangingPunct="1">
              <a:defRPr/>
            </a:pPr>
            <a:r>
              <a:rPr lang="he-IL" b="1" u="sng" dirty="0" smtClean="0">
                <a:solidFill>
                  <a:srgbClr val="FF6600"/>
                </a:solidFill>
              </a:rPr>
              <a:t>המטרות העיקריות</a:t>
            </a:r>
            <a:r>
              <a:rPr lang="he-IL" b="1" dirty="0" smtClean="0">
                <a:solidFill>
                  <a:srgbClr val="FF6600"/>
                </a:solidFill>
              </a:rPr>
              <a:t>: הגדלת כמות היבול ואיכותו.</a:t>
            </a:r>
          </a:p>
        </p:txBody>
      </p:sp>
      <p:sp>
        <p:nvSpPr>
          <p:cNvPr id="171011"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32F5F6F4-3B0D-4FE8-AD84-D7A9D4A1C26B}" type="slidenum">
              <a:rPr lang="he-IL" sz="1200">
                <a:solidFill>
                  <a:srgbClr val="A6A6A6"/>
                </a:solidFill>
              </a:rPr>
              <a:pPr algn="l" eaLnBrk="1" hangingPunct="1"/>
              <a:t>8</a:t>
            </a:fld>
            <a:endParaRPr lang="he-IL" sz="1200" dirty="0">
              <a:solidFill>
                <a:srgbClr val="A6A6A6"/>
              </a:solidFill>
            </a:endParaRPr>
          </a:p>
        </p:txBody>
      </p:sp>
      <p:sp>
        <p:nvSpPr>
          <p:cNvPr id="171013" name="כותרת 12"/>
          <p:cNvSpPr>
            <a:spLocks noGrp="1"/>
          </p:cNvSpPr>
          <p:nvPr>
            <p:ph type="title" idx="4294967295"/>
          </p:nvPr>
        </p:nvSpPr>
        <p:spPr bwMode="auto">
          <a:xfrm>
            <a:off x="457200" y="44450"/>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דוגמאות ליישומים ההנדסה הגנטית בתחום החקלאות: השבחת צמחים</a:t>
            </a:r>
            <a:endParaRPr lang="he-IL" sz="1800" dirty="0" smtClean="0">
              <a:solidFill>
                <a:srgbClr val="FF6600"/>
              </a:solidFill>
            </a:endParaRPr>
          </a:p>
        </p:txBody>
      </p:sp>
      <p:grpSp>
        <p:nvGrpSpPr>
          <p:cNvPr id="171014" name="קבוצה 5"/>
          <p:cNvGrpSpPr>
            <a:grpSpLocks/>
          </p:cNvGrpSpPr>
          <p:nvPr/>
        </p:nvGrpSpPr>
        <p:grpSpPr bwMode="auto">
          <a:xfrm>
            <a:off x="1000125" y="1778000"/>
            <a:ext cx="7099300" cy="3455988"/>
            <a:chOff x="333375" y="3751263"/>
            <a:chExt cx="6588125" cy="2963862"/>
          </a:xfrm>
        </p:grpSpPr>
        <p:pic>
          <p:nvPicPr>
            <p:cNvPr id="1710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1719" t="39063" r="15039" b="16992"/>
            <a:stretch>
              <a:fillRect/>
            </a:stretch>
          </p:blipFill>
          <p:spPr bwMode="auto">
            <a:xfrm>
              <a:off x="333375" y="3751263"/>
              <a:ext cx="658812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8" name="Picture 2" descr="\\hps\Public\Sheila\p198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938" y="4267200"/>
              <a:ext cx="8064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9" name="Picture 3" descr="\\hps\Public\Sheila\p198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4875" y="5922963"/>
              <a:ext cx="835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0" name="Picture 4" descr="\\hps\Public\Sheila\p198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0588" y="5106988"/>
              <a:ext cx="8318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1" name="Picture 5" descr="\\hps\Public\Sheila\p198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0950" y="5386388"/>
              <a:ext cx="5905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2" name="Picture 6" descr="\\hps\Public\Sheila\p198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2500" y="4500563"/>
              <a:ext cx="10858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23" name="Picture 7" descr="\\hps\Public\Sheila\p198f.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2675" y="6037263"/>
              <a:ext cx="9112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5745163" y="1417638"/>
            <a:ext cx="2354262"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600" u="sng" kern="0" dirty="0">
                <a:solidFill>
                  <a:prstClr val="black"/>
                </a:solidFill>
                <a:latin typeface="Arial"/>
                <a:cs typeface="Arial"/>
              </a:rPr>
              <a:t>דוגמאות</a:t>
            </a:r>
            <a:r>
              <a:rPr lang="he-IL" sz="1600" kern="0" dirty="0">
                <a:solidFill>
                  <a:prstClr val="black"/>
                </a:solidFill>
                <a:latin typeface="Arial"/>
                <a:cs typeface="Arial"/>
              </a:rPr>
              <a:t>:</a:t>
            </a:r>
          </a:p>
        </p:txBody>
      </p:sp>
      <p:sp>
        <p:nvSpPr>
          <p:cNvPr id="15" name="TextBox 14"/>
          <p:cNvSpPr txBox="1"/>
          <p:nvPr/>
        </p:nvSpPr>
        <p:spPr>
          <a:xfrm>
            <a:off x="3176588" y="5218113"/>
            <a:ext cx="4773612" cy="3381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sz="1200" kern="0" dirty="0">
                <a:solidFill>
                  <a:prstClr val="black"/>
                </a:solidFill>
                <a:latin typeface="Arial"/>
                <a:cs typeface="Arial"/>
              </a:rPr>
              <a:t>הטבלה והתמונות לקוחות </a:t>
            </a:r>
            <a:r>
              <a:rPr lang="he-IL" sz="1200" kern="0" dirty="0" smtClean="0">
                <a:solidFill>
                  <a:prstClr val="black"/>
                </a:solidFill>
                <a:latin typeface="Arial"/>
                <a:cs typeface="Arial"/>
              </a:rPr>
              <a:t>מן הספר </a:t>
            </a:r>
            <a:r>
              <a:rPr lang="he-IL" sz="1200" b="1" kern="0" dirty="0" smtClean="0">
                <a:solidFill>
                  <a:prstClr val="black"/>
                </a:solidFill>
                <a:latin typeface="Arial"/>
                <a:cs typeface="Arial"/>
              </a:rPr>
              <a:t>חידת התורשה</a:t>
            </a:r>
            <a:r>
              <a:rPr lang="he-IL" sz="1200" kern="0" dirty="0" smtClean="0">
                <a:solidFill>
                  <a:prstClr val="black"/>
                </a:solidFill>
                <a:latin typeface="Arial"/>
                <a:cs typeface="Arial"/>
              </a:rPr>
              <a:t>, </a:t>
            </a:r>
            <a:r>
              <a:rPr lang="he-IL" sz="1200" kern="0" dirty="0">
                <a:solidFill>
                  <a:prstClr val="black"/>
                </a:solidFill>
                <a:latin typeface="Arial"/>
                <a:cs typeface="Arial"/>
              </a:rPr>
              <a:t>מטח</a:t>
            </a:r>
            <a:r>
              <a:rPr lang="he-IL" sz="1600" kern="0" dirty="0">
                <a:solidFill>
                  <a:prstClr val="black"/>
                </a:solidFill>
                <a:latin typeface="Arial"/>
                <a:cs typeface="Arial"/>
              </a:rPr>
              <a:t>.</a:t>
            </a:r>
          </a:p>
        </p:txBody>
      </p:sp>
      <p:sp>
        <p:nvSpPr>
          <p:cNvPr id="16"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31775" y="577850"/>
            <a:ext cx="8358188" cy="3435350"/>
          </a:xfrm>
          <a:prstGeom prst="rect">
            <a:avLst/>
          </a:prstGeom>
          <a:noFill/>
          <a:ln w="22225">
            <a:noFill/>
          </a:ln>
          <a:effectLst>
            <a:outerShdw sx="101000" sy="101000" algn="ctr" rotWithShape="0">
              <a:schemeClr val="bg1">
                <a:lumMod val="75000"/>
              </a:schemeClr>
            </a:outerShdw>
          </a:effec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כיום, בכמה מן הגידולים החקלאיים כגון תירס משתמשים בצמחים מהונדסים שהוחדר אליהם </a:t>
            </a:r>
          </a:p>
          <a:p>
            <a:pPr eaLnBrk="1" hangingPunct="1">
              <a:defRPr/>
            </a:pPr>
            <a:r>
              <a:rPr lang="he-IL" dirty="0" smtClean="0"/>
              <a:t>גן המקנה להם עמידות בפני מזיקים (מזיקים הם חרקים או אורגניזמים אחרים שניזונים מן הצמח וגורמים לירידה בכמות היבול ובאיכותו).</a:t>
            </a:r>
            <a:endParaRPr lang="en-US" dirty="0" smtClean="0"/>
          </a:p>
        </p:txBody>
      </p:sp>
      <p:sp>
        <p:nvSpPr>
          <p:cNvPr id="172035" name="Slide Number Placeholder 6"/>
          <p:cNvSpPr txBox="1">
            <a:spLocks noGrp="1"/>
          </p:cNvSpPr>
          <p:nvPr/>
        </p:nvSpPr>
        <p:spPr bwMode="auto">
          <a:xfrm>
            <a:off x="457200" y="65643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206FC861-7A1A-465E-A1F1-4235609F7781}" type="slidenum">
              <a:rPr lang="he-IL" sz="1200">
                <a:solidFill>
                  <a:srgbClr val="A6A6A6"/>
                </a:solidFill>
              </a:rPr>
              <a:pPr algn="l" eaLnBrk="1" hangingPunct="1"/>
              <a:t>9</a:t>
            </a:fld>
            <a:endParaRPr lang="he-IL" sz="1200" dirty="0">
              <a:solidFill>
                <a:srgbClr val="A6A6A6"/>
              </a:solidFill>
            </a:endParaRPr>
          </a:p>
        </p:txBody>
      </p:sp>
      <p:sp>
        <p:nvSpPr>
          <p:cNvPr id="172037" name="כותרת 12"/>
          <p:cNvSpPr>
            <a:spLocks noGrp="1"/>
          </p:cNvSpPr>
          <p:nvPr>
            <p:ph type="title" idx="4294967295"/>
          </p:nvPr>
        </p:nvSpPr>
        <p:spPr bwMode="auto">
          <a:xfrm>
            <a:off x="457200" y="44624"/>
            <a:ext cx="82296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sz="1800" b="1" dirty="0" smtClean="0">
                <a:solidFill>
                  <a:srgbClr val="FF6600"/>
                </a:solidFill>
              </a:rPr>
              <a:t>יישומי ההנדסה הגנטית בחקלאות: העברת גנים לצמחים להקניית עמידות נגד מזיקים</a:t>
            </a:r>
            <a:endParaRPr lang="he-IL" sz="1800" dirty="0" smtClean="0">
              <a:solidFill>
                <a:srgbClr val="FF6600"/>
              </a:solidFill>
            </a:endParaRPr>
          </a:p>
        </p:txBody>
      </p:sp>
      <p:grpSp>
        <p:nvGrpSpPr>
          <p:cNvPr id="172038" name="קבוצה 11"/>
          <p:cNvGrpSpPr>
            <a:grpSpLocks/>
          </p:cNvGrpSpPr>
          <p:nvPr/>
        </p:nvGrpSpPr>
        <p:grpSpPr bwMode="auto">
          <a:xfrm>
            <a:off x="0" y="1557338"/>
            <a:ext cx="8928100" cy="4837222"/>
            <a:chOff x="-1" y="1556792"/>
            <a:chExt cx="8927977" cy="4838383"/>
          </a:xfrm>
        </p:grpSpPr>
        <p:grpSp>
          <p:nvGrpSpPr>
            <p:cNvPr id="172044" name="קבוצה 5"/>
            <p:cNvGrpSpPr>
              <a:grpSpLocks/>
            </p:cNvGrpSpPr>
            <p:nvPr/>
          </p:nvGrpSpPr>
          <p:grpSpPr bwMode="auto">
            <a:xfrm>
              <a:off x="-1" y="1556792"/>
              <a:ext cx="8927977" cy="3934134"/>
              <a:chOff x="-1" y="1701034"/>
              <a:chExt cx="8927977" cy="3934134"/>
            </a:xfrm>
          </p:grpSpPr>
          <p:pic>
            <p:nvPicPr>
              <p:cNvPr id="172047" name="Picture 7" descr="http://www.ars.usda.gov/is/graphics/photos/sep04/k7188-18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012" y="1717902"/>
                <a:ext cx="3259282" cy="21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upload.wikimedia.org/wikipedia/commons/f/f6/Bacteriarazorback.jpg"/>
              <p:cNvPicPr>
                <a:picLocks noChangeAspect="1" noChangeArrowheads="1"/>
              </p:cNvPicPr>
              <p:nvPr/>
            </p:nvPicPr>
            <p:blipFill>
              <a:blip r:embed="rId3" cstate="print">
                <a:extLst/>
              </a:blip>
              <a:srcRect/>
              <a:stretch>
                <a:fillRect/>
              </a:stretch>
            </p:blipFill>
            <p:spPr bwMode="auto">
              <a:xfrm>
                <a:off x="6246679" y="1701034"/>
                <a:ext cx="2312862" cy="1876775"/>
              </a:xfrm>
              <a:prstGeom prst="rect">
                <a:avLst/>
              </a:prstGeom>
              <a:noFill/>
              <a:ln>
                <a:noFill/>
              </a:ln>
              <a:scene3d>
                <a:camera prst="orthographicFront"/>
                <a:lightRig rig="threePt" dir="t"/>
              </a:scene3d>
              <a:sp3d>
                <a:bevelT/>
              </a:sp3d>
              <a:extLst/>
            </p:spPr>
          </p:pic>
          <p:sp>
            <p:nvSpPr>
              <p:cNvPr id="172049" name="מלבן 1"/>
              <p:cNvSpPr>
                <a:spLocks noChangeArrowheads="1"/>
              </p:cNvSpPr>
              <p:nvPr/>
            </p:nvSpPr>
            <p:spPr bwMode="auto">
              <a:xfrm>
                <a:off x="6419207" y="3492998"/>
                <a:ext cx="2170756" cy="36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libri" pitchFamily="34" charset="0"/>
                    <a:cs typeface="Times New Roman" pitchFamily="18" charset="0"/>
                  </a:rPr>
                  <a:t> </a:t>
                </a:r>
                <a:r>
                  <a:rPr lang="he-IL" sz="1100" dirty="0">
                    <a:latin typeface="Calibri" pitchFamily="34" charset="0"/>
                    <a:cs typeface="Times New Roman" pitchFamily="18" charset="0"/>
                  </a:rPr>
                  <a:t>©</a:t>
                </a:r>
                <a:r>
                  <a:rPr lang="en-US" dirty="0">
                    <a:latin typeface="Calibri" pitchFamily="34" charset="0"/>
                    <a:cs typeface="Times New Roman" pitchFamily="18" charset="0"/>
                  </a:rPr>
                  <a:t> </a:t>
                </a:r>
                <a:r>
                  <a:rPr lang="en-US" sz="1100" dirty="0">
                    <a:latin typeface="Calibri" pitchFamily="34" charset="0"/>
                    <a:cs typeface="Times New Roman" pitchFamily="18" charset="0"/>
                  </a:rPr>
                  <a:t>Anlace at </a:t>
                </a:r>
                <a:r>
                  <a:rPr lang="en-US" sz="1100" u="sng" dirty="0">
                    <a:solidFill>
                      <a:srgbClr val="0000FF"/>
                    </a:solidFill>
                    <a:latin typeface="Calibri" pitchFamily="34" charset="0"/>
                    <a:cs typeface="Times New Roman" pitchFamily="18" charset="0"/>
                    <a:hlinkClick r:id="rId4"/>
                  </a:rPr>
                  <a:t>Wikimedia commons</a:t>
                </a:r>
                <a:endParaRPr lang="he-IL" sz="1100" dirty="0"/>
              </a:p>
            </p:txBody>
          </p:sp>
          <p:sp>
            <p:nvSpPr>
              <p:cNvPr id="172050" name="מלבן 2"/>
              <p:cNvSpPr>
                <a:spLocks noChangeArrowheads="1"/>
              </p:cNvSpPr>
              <p:nvPr/>
            </p:nvSpPr>
            <p:spPr bwMode="auto">
              <a:xfrm>
                <a:off x="4355976" y="4157485"/>
                <a:ext cx="4572000" cy="147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1. </a:t>
                </a:r>
                <a:r>
                  <a:rPr lang="he-IL" u="sng" dirty="0">
                    <a:solidFill>
                      <a:srgbClr val="000000"/>
                    </a:solidFill>
                  </a:rPr>
                  <a:t>מקור הגן</a:t>
                </a:r>
                <a:r>
                  <a:rPr lang="he-IL" dirty="0">
                    <a:solidFill>
                      <a:srgbClr val="000000"/>
                    </a:solidFill>
                  </a:rPr>
                  <a:t>:</a:t>
                </a:r>
              </a:p>
              <a:p>
                <a:r>
                  <a:rPr lang="he-IL" dirty="0">
                    <a:solidFill>
                      <a:srgbClr val="000000"/>
                    </a:solidFill>
                  </a:rPr>
                  <a:t>החיידק בצילוס </a:t>
                </a:r>
                <a:r>
                  <a:rPr lang="he-IL" dirty="0" smtClean="0">
                    <a:solidFill>
                      <a:srgbClr val="000000"/>
                    </a:solidFill>
                  </a:rPr>
                  <a:t>תוריגנסיס </a:t>
                </a:r>
                <a:r>
                  <a:rPr lang="he-IL" dirty="0">
                    <a:solidFill>
                      <a:srgbClr val="000000"/>
                    </a:solidFill>
                  </a:rPr>
                  <a:t>(</a:t>
                </a:r>
                <a:r>
                  <a:rPr lang="en-US" dirty="0">
                    <a:solidFill>
                      <a:srgbClr val="000000"/>
                    </a:solidFill>
                  </a:rPr>
                  <a:t>Bt</a:t>
                </a:r>
                <a:r>
                  <a:rPr lang="he-IL" dirty="0" smtClean="0">
                    <a:solidFill>
                      <a:srgbClr val="000000"/>
                    </a:solidFill>
                  </a:rPr>
                  <a:t>) </a:t>
                </a:r>
                <a:endParaRPr lang="he-IL" dirty="0">
                  <a:solidFill>
                    <a:srgbClr val="000000"/>
                  </a:solidFill>
                </a:endParaRPr>
              </a:p>
              <a:p>
                <a:r>
                  <a:rPr lang="he-IL" dirty="0" smtClean="0"/>
                  <a:t>מייצר </a:t>
                </a:r>
                <a:r>
                  <a:rPr lang="he-IL" dirty="0"/>
                  <a:t>רעלן הגורם למותם של </a:t>
                </a:r>
                <a:r>
                  <a:rPr lang="he-IL" dirty="0" smtClean="0"/>
                  <a:t>חרקים </a:t>
                </a:r>
                <a:endParaRPr lang="he-IL" dirty="0"/>
              </a:p>
              <a:p>
                <a:r>
                  <a:rPr lang="he-IL" dirty="0"/>
                  <a:t>הניזונים </a:t>
                </a:r>
                <a:r>
                  <a:rPr lang="he-IL" dirty="0">
                    <a:solidFill>
                      <a:srgbClr val="000000"/>
                    </a:solidFill>
                  </a:rPr>
                  <a:t>ממזון המכיל את החיידק</a:t>
                </a:r>
                <a:r>
                  <a:rPr lang="he-IL" dirty="0" smtClean="0">
                    <a:solidFill>
                      <a:srgbClr val="000000"/>
                    </a:solidFill>
                  </a:rPr>
                  <a:t>.</a:t>
                </a:r>
              </a:p>
              <a:p>
                <a:r>
                  <a:rPr lang="he-IL" dirty="0" smtClean="0">
                    <a:solidFill>
                      <a:srgbClr val="000000"/>
                    </a:solidFill>
                  </a:rPr>
                  <a:t>(הרעל פוגע במעיים של החרקים).</a:t>
                </a:r>
                <a:endParaRPr lang="he-IL" dirty="0"/>
              </a:p>
            </p:txBody>
          </p:sp>
          <p:sp>
            <p:nvSpPr>
              <p:cNvPr id="172051" name="מלבן 10"/>
              <p:cNvSpPr>
                <a:spLocks noChangeArrowheads="1"/>
              </p:cNvSpPr>
              <p:nvPr/>
            </p:nvSpPr>
            <p:spPr bwMode="auto">
              <a:xfrm>
                <a:off x="3481733" y="1701034"/>
                <a:ext cx="27216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2. </a:t>
                </a:r>
              </a:p>
              <a:p>
                <a:r>
                  <a:rPr lang="he-IL" dirty="0">
                    <a:solidFill>
                      <a:srgbClr val="000000"/>
                    </a:solidFill>
                  </a:rPr>
                  <a:t>העבירו את הגן </a:t>
                </a:r>
              </a:p>
              <a:p>
                <a:r>
                  <a:rPr lang="he-IL" dirty="0">
                    <a:solidFill>
                      <a:srgbClr val="000000"/>
                    </a:solidFill>
                  </a:rPr>
                  <a:t>המקודד ליצירת הרעלן</a:t>
                </a:r>
              </a:p>
              <a:p>
                <a:r>
                  <a:rPr lang="he-IL" dirty="0" smtClean="0">
                    <a:solidFill>
                      <a:srgbClr val="000000"/>
                    </a:solidFill>
                  </a:rPr>
                  <a:t>מן החיידק </a:t>
                </a:r>
                <a:r>
                  <a:rPr lang="he-IL" dirty="0">
                    <a:solidFill>
                      <a:srgbClr val="000000"/>
                    </a:solidFill>
                  </a:rPr>
                  <a:t>לצמחי תירס.</a:t>
                </a:r>
                <a:endParaRPr lang="he-IL" dirty="0"/>
              </a:p>
            </p:txBody>
          </p:sp>
          <p:sp>
            <p:nvSpPr>
              <p:cNvPr id="172052" name="מלבן 3"/>
              <p:cNvSpPr>
                <a:spLocks noChangeArrowheads="1"/>
              </p:cNvSpPr>
              <p:nvPr/>
            </p:nvSpPr>
            <p:spPr bwMode="auto">
              <a:xfrm>
                <a:off x="-1" y="3861274"/>
                <a:ext cx="4007019" cy="1754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t>3. </a:t>
                </a:r>
              </a:p>
              <a:p>
                <a:r>
                  <a:rPr lang="he-IL" u="sng" dirty="0"/>
                  <a:t>התוצאה</a:t>
                </a:r>
                <a:r>
                  <a:rPr lang="he-IL" dirty="0"/>
                  <a:t>:</a:t>
                </a:r>
              </a:p>
              <a:p>
                <a:r>
                  <a:rPr lang="he-IL" dirty="0"/>
                  <a:t>הצמח המהונדס מייצר בעצמו את הרעלן וקוטל את המזיקים התוקפים </a:t>
                </a:r>
                <a:r>
                  <a:rPr lang="he-IL" dirty="0" smtClean="0"/>
                  <a:t>אותו.</a:t>
                </a:r>
                <a:endParaRPr lang="he-IL" dirty="0"/>
              </a:p>
              <a:p>
                <a:r>
                  <a:rPr lang="he-IL" dirty="0">
                    <a:solidFill>
                      <a:srgbClr val="000000"/>
                    </a:solidFill>
                  </a:rPr>
                  <a:t>הרעלן קטלני לחרקים </a:t>
                </a:r>
                <a:r>
                  <a:rPr lang="he-IL" dirty="0" smtClean="0">
                    <a:solidFill>
                      <a:srgbClr val="000000"/>
                    </a:solidFill>
                  </a:rPr>
                  <a:t>המזיקים </a:t>
                </a:r>
                <a:r>
                  <a:rPr lang="he-IL" dirty="0">
                    <a:solidFill>
                      <a:srgbClr val="000000"/>
                    </a:solidFill>
                  </a:rPr>
                  <a:t>אך אינו פוגע בבני </a:t>
                </a:r>
                <a:r>
                  <a:rPr lang="he-IL" dirty="0" smtClean="0">
                    <a:solidFill>
                      <a:srgbClr val="000000"/>
                    </a:solidFill>
                  </a:rPr>
                  <a:t>אדם, </a:t>
                </a:r>
                <a:r>
                  <a:rPr lang="he-IL" dirty="0">
                    <a:solidFill>
                      <a:srgbClr val="000000"/>
                    </a:solidFill>
                  </a:rPr>
                  <a:t>ולכן אין חשש לאכול את התירס.</a:t>
                </a:r>
              </a:p>
            </p:txBody>
          </p:sp>
        </p:grpSp>
        <p:sp>
          <p:nvSpPr>
            <p:cNvPr id="172045" name="מלבן 4"/>
            <p:cNvSpPr>
              <a:spLocks noChangeArrowheads="1"/>
            </p:cNvSpPr>
            <p:nvPr/>
          </p:nvSpPr>
          <p:spPr bwMode="auto">
            <a:xfrm>
              <a:off x="2123727" y="5748844"/>
              <a:ext cx="66372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dirty="0">
                  <a:solidFill>
                    <a:srgbClr val="000000"/>
                  </a:solidFill>
                </a:rPr>
                <a:t>4. </a:t>
              </a:r>
            </a:p>
            <a:p>
              <a:r>
                <a:rPr lang="he-IL" u="sng" dirty="0">
                  <a:solidFill>
                    <a:srgbClr val="000000"/>
                  </a:solidFill>
                </a:rPr>
                <a:t>היתרון</a:t>
              </a:r>
              <a:r>
                <a:rPr lang="he-IL" dirty="0">
                  <a:solidFill>
                    <a:srgbClr val="000000"/>
                  </a:solidFill>
                </a:rPr>
                <a:t>: אין צורך להשתמש בחומרי </a:t>
              </a:r>
              <a:r>
                <a:rPr lang="he-IL" dirty="0" smtClean="0">
                  <a:solidFill>
                    <a:srgbClr val="000000"/>
                  </a:solidFill>
                </a:rPr>
                <a:t>הדברה </a:t>
              </a:r>
              <a:r>
                <a:rPr lang="he-IL" dirty="0">
                  <a:solidFill>
                    <a:srgbClr val="000000"/>
                  </a:solidFill>
                </a:rPr>
                <a:t>הגורמים  נזק לסביבה. </a:t>
              </a:r>
              <a:endParaRPr lang="he-IL" dirty="0"/>
            </a:p>
          </p:txBody>
        </p:sp>
        <p:sp>
          <p:nvSpPr>
            <p:cNvPr id="7" name="חץ שמאלה 6"/>
            <p:cNvSpPr/>
            <p:nvPr/>
          </p:nvSpPr>
          <p:spPr>
            <a:xfrm>
              <a:off x="3911545" y="2706418"/>
              <a:ext cx="2301843" cy="290582"/>
            </a:xfrm>
            <a:prstGeom prst="left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172039" name="מלבן 2"/>
          <p:cNvSpPr>
            <a:spLocks noChangeArrowheads="1"/>
          </p:cNvSpPr>
          <p:nvPr/>
        </p:nvSpPr>
        <p:spPr bwMode="auto">
          <a:xfrm>
            <a:off x="652463" y="3744913"/>
            <a:ext cx="13509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dirty="0">
                <a:solidFill>
                  <a:srgbClr val="000000"/>
                </a:solidFill>
                <a:hlinkClick r:id="rId5"/>
              </a:rPr>
              <a:t>Doug Wilson</a:t>
            </a:r>
          </a:p>
          <a:p>
            <a:r>
              <a:rPr lang="en-US" sz="1100" b="1" dirty="0">
                <a:hlinkClick r:id="rId5"/>
              </a:rPr>
              <a:t>K7188-18/usda</a:t>
            </a:r>
            <a:endParaRPr lang="en-US" sz="1100" dirty="0"/>
          </a:p>
        </p:txBody>
      </p:sp>
      <p:sp>
        <p:nvSpPr>
          <p:cNvPr id="2" name="מלבן 1"/>
          <p:cNvSpPr/>
          <p:nvPr/>
        </p:nvSpPr>
        <p:spPr>
          <a:xfrm>
            <a:off x="6453604" y="3652242"/>
            <a:ext cx="1907895" cy="307777"/>
          </a:xfrm>
          <a:prstGeom prst="rect">
            <a:avLst/>
          </a:prstGeom>
        </p:spPr>
        <p:txBody>
          <a:bodyPr wrap="none">
            <a:spAutoFit/>
          </a:bodyPr>
          <a:lstStyle/>
          <a:p>
            <a:r>
              <a:rPr lang="he-IL" sz="1400" dirty="0" smtClean="0">
                <a:solidFill>
                  <a:srgbClr val="000000"/>
                </a:solidFill>
              </a:rPr>
              <a:t>חיידקי </a:t>
            </a:r>
            <a:r>
              <a:rPr lang="he-IL" sz="1400" dirty="0">
                <a:solidFill>
                  <a:srgbClr val="000000"/>
                </a:solidFill>
              </a:rPr>
              <a:t>בצילוס </a:t>
            </a:r>
            <a:r>
              <a:rPr lang="he-IL" sz="1400" dirty="0" smtClean="0">
                <a:solidFill>
                  <a:srgbClr val="000000"/>
                </a:solidFill>
              </a:rPr>
              <a:t>תוריגנסיס </a:t>
            </a:r>
            <a:endParaRPr lang="he-IL" sz="1400" dirty="0"/>
          </a:p>
        </p:txBody>
      </p:sp>
      <p:sp>
        <p:nvSpPr>
          <p:cNvPr id="18" name="Rectangle 3"/>
          <p:cNvSpPr/>
          <p:nvPr/>
        </p:nvSpPr>
        <p:spPr>
          <a:xfrm>
            <a:off x="461143" y="419894"/>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1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7.xml><?xml version="1.0" encoding="utf-8"?>
<a:theme xmlns:a="http://schemas.openxmlformats.org/drawingml/2006/main" name="1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8.xml><?xml version="1.0" encoding="utf-8"?>
<a:theme xmlns:a="http://schemas.openxmlformats.org/drawingml/2006/main" name="1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0.xml><?xml version="1.0" encoding="utf-8"?>
<a:theme xmlns:a="http://schemas.openxmlformats.org/drawingml/2006/main" name="2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1.xml><?xml version="1.0" encoding="utf-8"?>
<a:theme xmlns:a="http://schemas.openxmlformats.org/drawingml/2006/main" name="2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2.xml><?xml version="1.0" encoding="utf-8"?>
<a:theme xmlns:a="http://schemas.openxmlformats.org/drawingml/2006/main" name="2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3.xml><?xml version="1.0" encoding="utf-8"?>
<a:theme xmlns:a="http://schemas.openxmlformats.org/drawingml/2006/main" name="2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4.xml><?xml version="1.0" encoding="utf-8"?>
<a:theme xmlns:a="http://schemas.openxmlformats.org/drawingml/2006/main" name="2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5.xml><?xml version="1.0" encoding="utf-8"?>
<a:theme xmlns:a="http://schemas.openxmlformats.org/drawingml/2006/main" name="2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6.xml><?xml version="1.0" encoding="utf-8"?>
<a:theme xmlns:a="http://schemas.openxmlformats.org/drawingml/2006/main" name="2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7.xml><?xml version="1.0" encoding="utf-8"?>
<a:theme xmlns:a="http://schemas.openxmlformats.org/drawingml/2006/main" name="2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8.xml><?xml version="1.0" encoding="utf-8"?>
<a:theme xmlns:a="http://schemas.openxmlformats.org/drawingml/2006/main" name="2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9.xml><?xml version="1.0" encoding="utf-8"?>
<a:theme xmlns:a="http://schemas.openxmlformats.org/drawingml/2006/main" name="2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0.xml><?xml version="1.0" encoding="utf-8"?>
<a:theme xmlns:a="http://schemas.openxmlformats.org/drawingml/2006/main" name="3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1.xml><?xml version="1.0" encoding="utf-8"?>
<a:theme xmlns:a="http://schemas.openxmlformats.org/drawingml/2006/main" name="3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33684</TotalTime>
  <Words>3593</Words>
  <Application>Microsoft Office PowerPoint</Application>
  <PresentationFormat>‫הצגה על המסך (4:3)</PresentationFormat>
  <Paragraphs>547</Paragraphs>
  <Slides>37</Slides>
  <Notes>5</Notes>
  <HiddenSlides>0</HiddenSlides>
  <MMClips>0</MMClips>
  <ScaleCrop>false</ScaleCrop>
  <HeadingPairs>
    <vt:vector size="4" baseType="variant">
      <vt:variant>
        <vt:lpstr>ערכת נושא</vt:lpstr>
      </vt:variant>
      <vt:variant>
        <vt:i4>31</vt:i4>
      </vt:variant>
      <vt:variant>
        <vt:lpstr>כותרות שקופיות</vt:lpstr>
      </vt:variant>
      <vt:variant>
        <vt:i4>37</vt:i4>
      </vt:variant>
    </vt:vector>
  </HeadingPairs>
  <TitlesOfParts>
    <vt:vector size="68"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מצגת של PowerPoint</vt:lpstr>
      <vt:lpstr>הנדסה גנטית</vt:lpstr>
      <vt:lpstr>אחידות הקוד הגנטי בכל האורגניזמים מאפשרת את ההנדסה הגנטית</vt:lpstr>
      <vt:lpstr>שלבי ההנדסה הגנטית</vt:lpstr>
      <vt:lpstr>הנדסה גנטית : דוגמאות ליישומים בתחום הרפואה: ייצור הורמונים וריפוי גני </vt:lpstr>
      <vt:lpstr>שאלה 2: יצור אינסולין</vt:lpstr>
      <vt:lpstr>תשובה</vt:lpstr>
      <vt:lpstr>דוגמאות ליישומים ההנדסה הגנטית בתחום החקלאות: השבחת צמחים</vt:lpstr>
      <vt:lpstr>יישומי ההנדסה הגנטית בחקלאות: העברת גנים לצמחים להקניית עמידות נגד מזיקים</vt:lpstr>
      <vt:lpstr>שאלה 3: העלאת רעיונות להשבחת צמחי מאכל וחיות משק</vt:lpstr>
      <vt:lpstr>תשובה</vt:lpstr>
      <vt:lpstr>שאלה 4: ההנדסה הגנטית שוברת את מחסום המינים</vt:lpstr>
      <vt:lpstr>שאלה</vt:lpstr>
      <vt:lpstr>שאלה 5: שימוש בחיידקים בהנדסה גנטית בחקלאות וברפואה</vt:lpstr>
      <vt:lpstr>תשובה</vt:lpstr>
      <vt:lpstr>שאלה 6: המטרות העיקריות של הנדסה גנטית בחקלאות </vt:lpstr>
      <vt:lpstr>תשובה</vt:lpstr>
      <vt:lpstr>שאלה 7: יתרונות וחסרונות ביישום הנדסה גנטית בחקלאות </vt:lpstr>
      <vt:lpstr>תשובה</vt:lpstr>
      <vt:lpstr>שיבוט של תאים ושל אורגניזמים</vt:lpstr>
      <vt:lpstr>סיכום: יישום ההנדסה הגנטית לתועלת האדם</vt:lpstr>
      <vt:lpstr>הנדסה גנטית  במחקר המדעי: שימוש בגן מדווח (הרחבה)</vt:lpstr>
      <vt:lpstr>הנדסה גנטית: יישומים בתחום המחקר המדעי (הרחבה)</vt:lpstr>
      <vt:lpstr>הנדסה גנטית: יישומים בתחום המחקר המדעי (הרחבה)</vt:lpstr>
      <vt:lpstr>הנדסה גנטית: יישומים בתחום המחקר המדעי (הרחבה)</vt:lpstr>
      <vt:lpstr>אפשר גם ל"צייר" בעזרת ההנדסה הגנטית</vt:lpstr>
      <vt:lpstr>דוגמה ליישום ההנדסה הגנטית בתעשייה הרפואית: ייצור קולגן אנושי בצמחי טבק (הרחבה)</vt:lpstr>
      <vt:lpstr>פרויקט הגנום האנושי</vt:lpstr>
      <vt:lpstr>יישומי הידע על גנום האדם</vt:lpstr>
      <vt:lpstr>סיכום: הנדסה גנטית</vt:lpstr>
      <vt:lpstr>סיכום: הנדסה גנטית – יישומים</vt:lpstr>
      <vt:lpstr>הסיכונים בהנדסה גנטית</vt:lpstr>
      <vt:lpstr>הסיכונים בהנדסה גנטית</vt:lpstr>
      <vt:lpstr>שאלה 8: הסכנות בהנדסה גנטית בחקלאות </vt:lpstr>
      <vt:lpstr>תשובה</vt:lpstr>
      <vt:lpstr>שאלה 9: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1839</cp:revision>
  <dcterms:created xsi:type="dcterms:W3CDTF">2010-09-05T07:07:37Z</dcterms:created>
  <dcterms:modified xsi:type="dcterms:W3CDTF">2017-09-02T15:43:29Z</dcterms:modified>
</cp:coreProperties>
</file>