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1" r:id="rId1"/>
    <p:sldMasterId id="2147483912" r:id="rId2"/>
    <p:sldMasterId id="2147484173" r:id="rId3"/>
    <p:sldMasterId id="2147484178" r:id="rId4"/>
    <p:sldMasterId id="2147484183" r:id="rId5"/>
  </p:sldMasterIdLst>
  <p:notesMasterIdLst>
    <p:notesMasterId r:id="rId40"/>
  </p:notesMasterIdLst>
  <p:sldIdLst>
    <p:sldId id="463" r:id="rId6"/>
    <p:sldId id="366" r:id="rId7"/>
    <p:sldId id="389" r:id="rId8"/>
    <p:sldId id="404" r:id="rId9"/>
    <p:sldId id="451" r:id="rId10"/>
    <p:sldId id="452" r:id="rId11"/>
    <p:sldId id="453" r:id="rId12"/>
    <p:sldId id="454" r:id="rId13"/>
    <p:sldId id="455" r:id="rId14"/>
    <p:sldId id="456" r:id="rId15"/>
    <p:sldId id="458" r:id="rId16"/>
    <p:sldId id="459" r:id="rId17"/>
    <p:sldId id="460" r:id="rId18"/>
    <p:sldId id="461" r:id="rId19"/>
    <p:sldId id="450" r:id="rId20"/>
    <p:sldId id="418" r:id="rId21"/>
    <p:sldId id="367" r:id="rId22"/>
    <p:sldId id="419" r:id="rId23"/>
    <p:sldId id="420" r:id="rId24"/>
    <p:sldId id="421" r:id="rId25"/>
    <p:sldId id="414" r:id="rId26"/>
    <p:sldId id="434" r:id="rId27"/>
    <p:sldId id="433" r:id="rId28"/>
    <p:sldId id="441" r:id="rId29"/>
    <p:sldId id="436" r:id="rId30"/>
    <p:sldId id="435" r:id="rId31"/>
    <p:sldId id="429" r:id="rId32"/>
    <p:sldId id="447" r:id="rId33"/>
    <p:sldId id="442" r:id="rId34"/>
    <p:sldId id="430" r:id="rId35"/>
    <p:sldId id="431" r:id="rId36"/>
    <p:sldId id="432" r:id="rId37"/>
    <p:sldId id="462" r:id="rId38"/>
    <p:sldId id="446" r:id="rId39"/>
  </p:sldIdLst>
  <p:sldSz cx="9144000" cy="6858000" type="screen4x3"/>
  <p:notesSz cx="6669088" cy="992663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CC0000"/>
    <a:srgbClr val="717171"/>
    <a:srgbClr val="038EED"/>
    <a:srgbClr val="FF6600"/>
    <a:srgbClr val="1D4C72"/>
    <a:srgbClr val="FF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4615" autoAdjust="0"/>
    <p:restoredTop sz="86372" autoAdjust="0"/>
  </p:normalViewPr>
  <p:slideViewPr>
    <p:cSldViewPr>
      <p:cViewPr>
        <p:scale>
          <a:sx n="81" d="100"/>
          <a:sy n="81" d="100"/>
        </p:scale>
        <p:origin x="-822" y="-36"/>
      </p:cViewPr>
      <p:guideLst>
        <p:guide orient="horz" pos="2160"/>
        <p:guide pos="2880"/>
      </p:guideLst>
    </p:cSldViewPr>
  </p:slideViewPr>
  <p:outlineViewPr>
    <p:cViewPr>
      <p:scale>
        <a:sx n="33" d="100"/>
        <a:sy n="33" d="100"/>
      </p:scale>
      <p:origin x="0" y="190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700" y="-84"/>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1514;&#1512;&#1513;&#1497;&#1501;%20&#1489;-%20Microsoft%20PowerPoint"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360"/>
      <c:rAngAx val="0"/>
      <c:perspective val="30"/>
    </c:view3D>
    <c:floor>
      <c:thickness val="0"/>
    </c:floor>
    <c:sideWall>
      <c:thickness val="0"/>
    </c:sideWall>
    <c:backWall>
      <c:thickness val="0"/>
    </c:backWall>
    <c:plotArea>
      <c:layout/>
      <c:pie3DChart>
        <c:varyColors val="1"/>
        <c:ser>
          <c:idx val="0"/>
          <c:order val="0"/>
          <c:cat>
            <c:strRef>
              <c:f>'[תרשים ב- Microsoft PowerPoint]גיליון1'!$B$11:$B$12</c:f>
              <c:strCache>
                <c:ptCount val="2"/>
                <c:pt idx="0">
                  <c:v>אינטרפזה</c:v>
                </c:pt>
                <c:pt idx="1">
                  <c:v>מיטוזה</c:v>
                </c:pt>
              </c:strCache>
            </c:strRef>
          </c:cat>
          <c:val>
            <c:numRef>
              <c:f>'[תרשים ב- Microsoft PowerPoint]גיליון1'!$C$11:$C$12</c:f>
              <c:numCache>
                <c:formatCode>General</c:formatCode>
                <c:ptCount val="2"/>
                <c:pt idx="0">
                  <c:v>90</c:v>
                </c:pt>
                <c:pt idx="1">
                  <c:v>10</c:v>
                </c:pt>
              </c:numCache>
            </c:numRef>
          </c:val>
          <c:extLst xmlns:c16r2="http://schemas.microsoft.com/office/drawing/2015/06/chart">
            <c:ext xmlns:c16="http://schemas.microsoft.com/office/drawing/2014/chart" uri="{C3380CC4-5D6E-409C-BE32-E72D297353CC}">
              <c16:uniqueId val="{00000000-B9E9-44DF-9766-FB466CCDB252}"/>
            </c:ext>
          </c:extLst>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779838" y="0"/>
            <a:ext cx="2889250" cy="496888"/>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889250" cy="496888"/>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E98CED4A-05BA-406F-A54E-A7AC7CA1A4E5}" type="datetimeFigureOut">
              <a:rPr lang="he-IL"/>
              <a:pPr>
                <a:defRPr/>
              </a:pPr>
              <a:t>ט"ו/אלול/תשע"ז</a:t>
            </a:fld>
            <a:endParaRPr lang="he-IL"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1" anchor="ctr"/>
          <a:lstStyle/>
          <a:p>
            <a:pPr lvl="0"/>
            <a:endParaRPr lang="he-IL" noProof="0" dirty="0"/>
          </a:p>
        </p:txBody>
      </p:sp>
      <p:sp>
        <p:nvSpPr>
          <p:cNvPr id="5" name="Notes Placeholder 4"/>
          <p:cNvSpPr>
            <a:spLocks noGrp="1"/>
          </p:cNvSpPr>
          <p:nvPr>
            <p:ph type="body" sz="quarter" idx="3"/>
          </p:nvPr>
        </p:nvSpPr>
        <p:spPr>
          <a:xfrm>
            <a:off x="666750" y="4714875"/>
            <a:ext cx="5335588" cy="4467225"/>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779838" y="9428163"/>
            <a:ext cx="2889250" cy="496887"/>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9428163"/>
            <a:ext cx="2889250" cy="496887"/>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A72E5DF4-FBE5-4BB3-9B38-482831887E71}" type="slidenum">
              <a:rPr lang="he-IL"/>
              <a:pPr>
                <a:defRPr/>
              </a:pPr>
              <a:t>‹#›</a:t>
            </a:fld>
            <a:endParaRPr lang="he-IL" dirty="0"/>
          </a:p>
        </p:txBody>
      </p:sp>
    </p:spTree>
    <p:extLst>
      <p:ext uri="{BB962C8B-B14F-4D97-AF65-F5344CB8AC3E}">
        <p14:creationId xmlns:p14="http://schemas.microsoft.com/office/powerpoint/2010/main" val="1956714248"/>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102D0424-0B8C-45BD-A700-D6237E32859C}" type="slidenum">
              <a:rPr lang="he-IL" smtClean="0">
                <a:solidFill>
                  <a:prstClr val="black"/>
                </a:solidFill>
              </a:rPr>
              <a:pPr>
                <a:defRPr/>
              </a:pPr>
              <a:t>1</a:t>
            </a:fld>
            <a:endParaRPr lang="he-IL" dirty="0">
              <a:solidFill>
                <a:prstClr val="black"/>
              </a:solidFill>
            </a:endParaRPr>
          </a:p>
        </p:txBody>
      </p:sp>
    </p:spTree>
    <p:extLst>
      <p:ext uri="{BB962C8B-B14F-4D97-AF65-F5344CB8AC3E}">
        <p14:creationId xmlns:p14="http://schemas.microsoft.com/office/powerpoint/2010/main" val="2666145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p>
        </p:txBody>
      </p:sp>
      <p:sp>
        <p:nvSpPr>
          <p:cNvPr id="4" name="מציין מיקום של מספר שקופית 3"/>
          <p:cNvSpPr>
            <a:spLocks noGrp="1"/>
          </p:cNvSpPr>
          <p:nvPr>
            <p:ph type="sldNum" sz="quarter" idx="5"/>
          </p:nvPr>
        </p:nvSpPr>
        <p:spPr/>
        <p:txBody>
          <a:bodyPr/>
          <a:lstStyle/>
          <a:p>
            <a:pPr>
              <a:defRPr/>
            </a:pPr>
            <a:fld id="{718E4B7E-DEA4-4C9D-A566-97C980C3A78D}" type="slidenum">
              <a:rPr lang="he-IL">
                <a:solidFill>
                  <a:prstClr val="black"/>
                </a:solidFill>
              </a:rPr>
              <a:pPr>
                <a:defRPr/>
              </a:pPr>
              <a:t>28</a:t>
            </a:fld>
            <a:endParaRPr lang="he-IL" dirty="0">
              <a:solidFill>
                <a:prstClr val="black"/>
              </a:solidFill>
            </a:endParaRPr>
          </a:p>
        </p:txBody>
      </p:sp>
    </p:spTree>
    <p:extLst>
      <p:ext uri="{BB962C8B-B14F-4D97-AF65-F5344CB8AC3E}">
        <p14:creationId xmlns:p14="http://schemas.microsoft.com/office/powerpoint/2010/main" val="400776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6E7C3555-3CA0-4679-B62D-B35ED39B926A}" type="slidenum">
              <a:rPr lang="he-IL" smtClean="0"/>
              <a:pPr>
                <a:defRPr/>
              </a:pPr>
              <a:t>3</a:t>
            </a:fld>
            <a:endParaRPr lang="he-IL" dirty="0"/>
          </a:p>
        </p:txBody>
      </p:sp>
    </p:spTree>
    <p:extLst>
      <p:ext uri="{BB962C8B-B14F-4D97-AF65-F5344CB8AC3E}">
        <p14:creationId xmlns:p14="http://schemas.microsoft.com/office/powerpoint/2010/main" val="205835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6162CBCC-AF1A-496A-AE8D-71F94BD7A574}" type="slidenum">
              <a:rPr lang="he-IL">
                <a:solidFill>
                  <a:prstClr val="black"/>
                </a:solidFill>
              </a:rPr>
              <a:pPr>
                <a:defRPr/>
              </a:pPr>
              <a:t>4</a:t>
            </a:fld>
            <a:endParaRPr lang="he-IL" dirty="0">
              <a:solidFill>
                <a:prstClr val="black"/>
              </a:solidFill>
            </a:endParaRPr>
          </a:p>
        </p:txBody>
      </p:sp>
    </p:spTree>
    <p:extLst>
      <p:ext uri="{BB962C8B-B14F-4D97-AF65-F5344CB8AC3E}">
        <p14:creationId xmlns:p14="http://schemas.microsoft.com/office/powerpoint/2010/main" val="1736230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9908FCB0-6238-4D1D-8C1B-8E03BEE6C82D}" type="slidenum">
              <a:rPr lang="he-IL" smtClean="0">
                <a:solidFill>
                  <a:prstClr val="black"/>
                </a:solidFill>
              </a:rPr>
              <a:pPr>
                <a:defRPr/>
              </a:pPr>
              <a:t>10</a:t>
            </a:fld>
            <a:endParaRPr lang="he-IL" dirty="0">
              <a:solidFill>
                <a:prstClr val="black"/>
              </a:solidFill>
            </a:endParaRPr>
          </a:p>
        </p:txBody>
      </p:sp>
    </p:spTree>
    <p:extLst>
      <p:ext uri="{BB962C8B-B14F-4D97-AF65-F5344CB8AC3E}">
        <p14:creationId xmlns:p14="http://schemas.microsoft.com/office/powerpoint/2010/main" val="1166607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E9C79C11-806D-49A5-BB6A-51AE65747F37}" type="slidenum">
              <a:rPr lang="he-IL" smtClean="0">
                <a:solidFill>
                  <a:prstClr val="black"/>
                </a:solidFill>
              </a:rPr>
              <a:pPr>
                <a:defRPr/>
              </a:pPr>
              <a:t>12</a:t>
            </a:fld>
            <a:endParaRPr lang="he-IL" dirty="0">
              <a:solidFill>
                <a:prstClr val="black"/>
              </a:solidFill>
            </a:endParaRPr>
          </a:p>
        </p:txBody>
      </p:sp>
    </p:spTree>
    <p:extLst>
      <p:ext uri="{BB962C8B-B14F-4D97-AF65-F5344CB8AC3E}">
        <p14:creationId xmlns:p14="http://schemas.microsoft.com/office/powerpoint/2010/main" val="167533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F4559B70-3BD3-4276-90CF-F7541BE8229C}" type="slidenum">
              <a:rPr lang="he-IL">
                <a:solidFill>
                  <a:prstClr val="black"/>
                </a:solidFill>
              </a:rPr>
              <a:pPr>
                <a:defRPr/>
              </a:pPr>
              <a:t>13</a:t>
            </a:fld>
            <a:endParaRPr lang="he-IL" dirty="0">
              <a:solidFill>
                <a:prstClr val="black"/>
              </a:solidFill>
            </a:endParaRPr>
          </a:p>
        </p:txBody>
      </p:sp>
    </p:spTree>
    <p:extLst>
      <p:ext uri="{BB962C8B-B14F-4D97-AF65-F5344CB8AC3E}">
        <p14:creationId xmlns:p14="http://schemas.microsoft.com/office/powerpoint/2010/main" val="901780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CF5C795F-60A9-4070-945B-57EC69C1F66F}" type="slidenum">
              <a:rPr lang="he-IL">
                <a:solidFill>
                  <a:prstClr val="black"/>
                </a:solidFill>
              </a:rPr>
              <a:pPr>
                <a:defRPr/>
              </a:pPr>
              <a:t>14</a:t>
            </a:fld>
            <a:endParaRPr lang="he-IL" dirty="0">
              <a:solidFill>
                <a:prstClr val="black"/>
              </a:solidFill>
            </a:endParaRPr>
          </a:p>
        </p:txBody>
      </p:sp>
    </p:spTree>
    <p:extLst>
      <p:ext uri="{BB962C8B-B14F-4D97-AF65-F5344CB8AC3E}">
        <p14:creationId xmlns:p14="http://schemas.microsoft.com/office/powerpoint/2010/main" val="121657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0C1B8D83-92C1-4671-87A1-1106304DC3B2}" type="slidenum">
              <a:rPr lang="he-IL" smtClean="0"/>
              <a:pPr>
                <a:defRPr/>
              </a:pPr>
              <a:t>21</a:t>
            </a:fld>
            <a:endParaRPr lang="he-IL" dirty="0"/>
          </a:p>
        </p:txBody>
      </p:sp>
    </p:spTree>
    <p:extLst>
      <p:ext uri="{BB962C8B-B14F-4D97-AF65-F5344CB8AC3E}">
        <p14:creationId xmlns:p14="http://schemas.microsoft.com/office/powerpoint/2010/main" val="89848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he-IL" altLang="he-IL"/>
          </a:p>
        </p:txBody>
      </p:sp>
      <p:sp>
        <p:nvSpPr>
          <p:cNvPr id="4" name="מציין מיקום של מספר שקופית 3"/>
          <p:cNvSpPr>
            <a:spLocks noGrp="1"/>
          </p:cNvSpPr>
          <p:nvPr>
            <p:ph type="sldNum" sz="quarter" idx="5"/>
          </p:nvPr>
        </p:nvSpPr>
        <p:spPr/>
        <p:txBody>
          <a:bodyPr/>
          <a:lstStyle/>
          <a:p>
            <a:pPr>
              <a:defRPr/>
            </a:pPr>
            <a:fld id="{706EEC7B-A3DA-4141-B492-BECE66B01C58}" type="slidenum">
              <a:rPr lang="he-IL">
                <a:solidFill>
                  <a:prstClr val="black"/>
                </a:solidFill>
              </a:rPr>
              <a:pPr>
                <a:defRPr/>
              </a:pPr>
              <a:t>22</a:t>
            </a:fld>
            <a:endParaRPr lang="he-IL" dirty="0">
              <a:solidFill>
                <a:prstClr val="black"/>
              </a:solidFill>
            </a:endParaRPr>
          </a:p>
        </p:txBody>
      </p:sp>
    </p:spTree>
    <p:extLst>
      <p:ext uri="{BB962C8B-B14F-4D97-AF65-F5344CB8AC3E}">
        <p14:creationId xmlns:p14="http://schemas.microsoft.com/office/powerpoint/2010/main" val="3868865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D86F2844-7BF0-4A34-A476-06635DFE80B5}"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EE1FE08-0E4B-415F-96BF-E2BF51CC581C}" type="slidenum">
              <a:rPr lang="he-IL"/>
              <a:pPr>
                <a:defRPr/>
              </a:pPr>
              <a:t>‹#›</a:t>
            </a:fld>
            <a:endParaRPr lang="he-IL" dirty="0"/>
          </a:p>
        </p:txBody>
      </p:sp>
    </p:spTree>
    <p:extLst>
      <p:ext uri="{BB962C8B-B14F-4D97-AF65-F5344CB8AC3E}">
        <p14:creationId xmlns:p14="http://schemas.microsoft.com/office/powerpoint/2010/main" val="339333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EC1A5C9-C9F4-4E4F-AF99-C3DF3CB2FDE4}" type="slidenum">
              <a:rPr lang="he-IL"/>
              <a:pPr>
                <a:defRPr/>
              </a:pPr>
              <a:t>‹#›</a:t>
            </a:fld>
            <a:endParaRPr lang="he-IL" dirty="0"/>
          </a:p>
        </p:txBody>
      </p:sp>
    </p:spTree>
    <p:extLst>
      <p:ext uri="{BB962C8B-B14F-4D97-AF65-F5344CB8AC3E}">
        <p14:creationId xmlns:p14="http://schemas.microsoft.com/office/powerpoint/2010/main" val="199668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6C07745-55CA-4EA9-9B49-929F09A3E59A}" type="slidenum">
              <a:rPr lang="he-IL"/>
              <a:pPr>
                <a:defRPr/>
              </a:pPr>
              <a:t>‹#›</a:t>
            </a:fld>
            <a:endParaRPr lang="he-IL" dirty="0"/>
          </a:p>
        </p:txBody>
      </p:sp>
    </p:spTree>
    <p:extLst>
      <p:ext uri="{BB962C8B-B14F-4D97-AF65-F5344CB8AC3E}">
        <p14:creationId xmlns:p14="http://schemas.microsoft.com/office/powerpoint/2010/main" val="387452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F4C0D02-DEC0-4203-A1E8-B794A9AF5231}" type="datetime8">
              <a:rPr lang="he-IL">
                <a:solidFill>
                  <a:prstClr val="black">
                    <a:tint val="75000"/>
                  </a:prstClr>
                </a:solidFill>
              </a:rPr>
              <a:pPr>
                <a:defRPr/>
              </a:pPr>
              <a:t>06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59A5BC-2D9A-451C-A540-06C31A1936A3}" type="slidenum">
              <a:rPr lang="he-IL"/>
              <a:pPr>
                <a:defRPr/>
              </a:pPr>
              <a:t>‹#›</a:t>
            </a:fld>
            <a:endParaRPr lang="he-IL" dirty="0"/>
          </a:p>
        </p:txBody>
      </p:sp>
    </p:spTree>
    <p:extLst>
      <p:ext uri="{BB962C8B-B14F-4D97-AF65-F5344CB8AC3E}">
        <p14:creationId xmlns:p14="http://schemas.microsoft.com/office/powerpoint/2010/main" val="4045550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10F775D-4865-4EF9-AFCD-3368294E705B}" type="datetime8">
              <a:rPr lang="he-IL">
                <a:solidFill>
                  <a:prstClr val="black">
                    <a:tint val="75000"/>
                  </a:prstClr>
                </a:solidFill>
              </a:rPr>
              <a:pPr>
                <a:defRPr/>
              </a:pPr>
              <a:t>06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3527355-29FB-4A3C-820D-6B9A2EE7F8A9}" type="slidenum">
              <a:rPr lang="he-IL"/>
              <a:pPr>
                <a:defRPr/>
              </a:pPr>
              <a:t>‹#›</a:t>
            </a:fld>
            <a:endParaRPr lang="he-IL" dirty="0"/>
          </a:p>
        </p:txBody>
      </p:sp>
    </p:spTree>
    <p:extLst>
      <p:ext uri="{BB962C8B-B14F-4D97-AF65-F5344CB8AC3E}">
        <p14:creationId xmlns:p14="http://schemas.microsoft.com/office/powerpoint/2010/main" val="3897443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EC1A5C9-C9F4-4E4F-AF99-C3DF3CB2FDE4}" type="slidenum">
              <a:rPr lang="he-IL"/>
              <a:pPr>
                <a:defRPr/>
              </a:pPr>
              <a:t>‹#›</a:t>
            </a:fld>
            <a:endParaRPr lang="he-IL" dirty="0"/>
          </a:p>
        </p:txBody>
      </p:sp>
    </p:spTree>
    <p:extLst>
      <p:ext uri="{BB962C8B-B14F-4D97-AF65-F5344CB8AC3E}">
        <p14:creationId xmlns:p14="http://schemas.microsoft.com/office/powerpoint/2010/main" val="3473145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6C07745-55CA-4EA9-9B49-929F09A3E59A}" type="slidenum">
              <a:rPr lang="he-IL"/>
              <a:pPr>
                <a:defRPr/>
              </a:pPr>
              <a:t>‹#›</a:t>
            </a:fld>
            <a:endParaRPr lang="he-IL" dirty="0"/>
          </a:p>
        </p:txBody>
      </p:sp>
    </p:spTree>
    <p:extLst>
      <p:ext uri="{BB962C8B-B14F-4D97-AF65-F5344CB8AC3E}">
        <p14:creationId xmlns:p14="http://schemas.microsoft.com/office/powerpoint/2010/main" val="47546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10F775D-4865-4EF9-AFCD-3368294E705B}" type="datetime8">
              <a:rPr lang="he-IL">
                <a:solidFill>
                  <a:prstClr val="black">
                    <a:tint val="75000"/>
                  </a:prstClr>
                </a:solidFill>
              </a:rPr>
              <a:pPr>
                <a:defRPr/>
              </a:pPr>
              <a:t>06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3527355-29FB-4A3C-820D-6B9A2EE7F8A9}" type="slidenum">
              <a:rPr lang="he-IL"/>
              <a:pPr>
                <a:defRPr/>
              </a:pPr>
              <a:t>‹#›</a:t>
            </a:fld>
            <a:endParaRPr lang="he-IL" dirty="0"/>
          </a:p>
        </p:txBody>
      </p:sp>
    </p:spTree>
    <p:extLst>
      <p:ext uri="{BB962C8B-B14F-4D97-AF65-F5344CB8AC3E}">
        <p14:creationId xmlns:p14="http://schemas.microsoft.com/office/powerpoint/2010/main" val="129820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EC1A5C9-C9F4-4E4F-AF99-C3DF3CB2FDE4}" type="slidenum">
              <a:rPr lang="he-IL"/>
              <a:pPr>
                <a:defRPr/>
              </a:pPr>
              <a:t>‹#›</a:t>
            </a:fld>
            <a:endParaRPr lang="he-IL" dirty="0"/>
          </a:p>
        </p:txBody>
      </p:sp>
    </p:spTree>
    <p:extLst>
      <p:ext uri="{BB962C8B-B14F-4D97-AF65-F5344CB8AC3E}">
        <p14:creationId xmlns:p14="http://schemas.microsoft.com/office/powerpoint/2010/main" val="22124771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56C07745-55CA-4EA9-9B49-929F09A3E59A}" type="slidenum">
              <a:rPr lang="he-IL"/>
              <a:pPr>
                <a:defRPr/>
              </a:pPr>
              <a:t>‹#›</a:t>
            </a:fld>
            <a:endParaRPr lang="he-IL" dirty="0"/>
          </a:p>
        </p:txBody>
      </p:sp>
    </p:spTree>
    <p:extLst>
      <p:ext uri="{BB962C8B-B14F-4D97-AF65-F5344CB8AC3E}">
        <p14:creationId xmlns:p14="http://schemas.microsoft.com/office/powerpoint/2010/main" val="3359876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7F4C0D02-DEC0-4203-A1E8-B794A9AF5231}" type="datetime8">
              <a:rPr lang="he-IL">
                <a:solidFill>
                  <a:prstClr val="black">
                    <a:tint val="75000"/>
                  </a:prstClr>
                </a:solidFill>
              </a:rPr>
              <a:pPr>
                <a:defRPr/>
              </a:pPr>
              <a:t>06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D59A5BC-2D9A-451C-A540-06C31A1936A3}" type="slidenum">
              <a:rPr lang="he-IL"/>
              <a:pPr>
                <a:defRPr/>
              </a:pPr>
              <a:t>‹#›</a:t>
            </a:fld>
            <a:endParaRPr lang="he-IL" dirty="0"/>
          </a:p>
        </p:txBody>
      </p:sp>
    </p:spTree>
    <p:extLst>
      <p:ext uri="{BB962C8B-B14F-4D97-AF65-F5344CB8AC3E}">
        <p14:creationId xmlns:p14="http://schemas.microsoft.com/office/powerpoint/2010/main" val="164141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שאלות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CFA5F507-CC06-4EAF-99F3-56D272134796}" type="slidenum">
              <a:rPr lang="he-IL"/>
              <a:pPr>
                <a:defRPr/>
              </a:pPr>
              <a:t>‹#›</a:t>
            </a:fld>
            <a:endParaRPr lang="he-IL" dirty="0"/>
          </a:p>
        </p:txBody>
      </p:sp>
    </p:spTree>
    <p:extLst>
      <p:ext uri="{BB962C8B-B14F-4D97-AF65-F5344CB8AC3E}">
        <p14:creationId xmlns:p14="http://schemas.microsoft.com/office/powerpoint/2010/main" val="393825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mn-lt"/>
                <a:cs typeface="+mn-cs"/>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mn-lt"/>
                <a:cs typeface="+mn-cs"/>
              </a:rPr>
              <a:t>תשובות</a:t>
            </a:r>
          </a:p>
          <a:p>
            <a:pPr fontAlgn="auto">
              <a:spcBef>
                <a:spcPts val="0"/>
              </a:spcBef>
              <a:spcAft>
                <a:spcPts val="0"/>
              </a:spcAft>
              <a:defRPr/>
            </a:pPr>
            <a:endParaRPr lang="he-IL" sz="2000" dirty="0">
              <a:solidFill>
                <a:schemeClr val="tx1">
                  <a:lumMod val="50000"/>
                  <a:lumOff val="50000"/>
                </a:schemeClr>
              </a:solidFill>
              <a:latin typeface="+mn-lt"/>
              <a:cs typeface="+mn-cs"/>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44ABDA2-E9F0-40F7-88FB-729B79CEFC1C}" type="slidenum">
              <a:rPr lang="he-IL"/>
              <a:pPr>
                <a:defRPr/>
              </a:pPr>
              <a:t>‹#›</a:t>
            </a:fld>
            <a:endParaRPr lang="he-IL" dirty="0"/>
          </a:p>
        </p:txBody>
      </p:sp>
    </p:spTree>
    <p:extLst>
      <p:ext uri="{BB962C8B-B14F-4D97-AF65-F5344CB8AC3E}">
        <p14:creationId xmlns:p14="http://schemas.microsoft.com/office/powerpoint/2010/main" val="3263737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he-I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321CE1F2-8296-49FC-838C-4A7E0ABD0426}"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DD012BF-027C-489A-8D26-DAA711B75869}" type="slidenum">
              <a:rPr lang="he-IL"/>
              <a:pPr>
                <a:defRPr/>
              </a:pPr>
              <a:t>‹#›</a:t>
            </a:fld>
            <a:endParaRPr lang="he-IL" dirty="0"/>
          </a:p>
        </p:txBody>
      </p:sp>
    </p:spTree>
    <p:extLst>
      <p:ext uri="{BB962C8B-B14F-4D97-AF65-F5344CB8AC3E}">
        <p14:creationId xmlns:p14="http://schemas.microsoft.com/office/powerpoint/2010/main" val="231636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B6A9E768-3808-4190-8B39-652CA0A3BA86}"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888BD26F-3642-4974-A4AE-1ED77F59E3AE}" type="slidenum">
              <a:rPr lang="he-IL"/>
              <a:pPr>
                <a:defRPr/>
              </a:pPr>
              <a:t>‹#›</a:t>
            </a:fld>
            <a:endParaRPr lang="he-IL" dirty="0"/>
          </a:p>
        </p:txBody>
      </p:sp>
    </p:spTree>
    <p:extLst>
      <p:ext uri="{BB962C8B-B14F-4D97-AF65-F5344CB8AC3E}">
        <p14:creationId xmlns:p14="http://schemas.microsoft.com/office/powerpoint/2010/main" val="1719711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haelot">
    <p:spTree>
      <p:nvGrpSpPr>
        <p:cNvPr id="1" name=""/>
        <p:cNvGrpSpPr/>
        <p:nvPr/>
      </p:nvGrpSpPr>
      <p:grpSpPr>
        <a:xfrm>
          <a:off x="0" y="0"/>
          <a:ext cx="0" cy="0"/>
          <a:chOff x="0" y="0"/>
          <a:chExt cx="0" cy="0"/>
        </a:xfrm>
      </p:grpSpPr>
      <p:sp>
        <p:nvSpPr>
          <p:cNvPr id="3" name="Rectangle 6"/>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4" name="TextBox 3"/>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5" name="TextBox 4"/>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שאלות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6"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6" name="Slide Number Placeholder 5"/>
          <p:cNvSpPr>
            <a:spLocks noGrp="1"/>
          </p:cNvSpPr>
          <p:nvPr>
            <p:ph type="sldNum" sz="quarter" idx="11"/>
          </p:nvPr>
        </p:nvSpPr>
        <p:spPr/>
        <p:txBody>
          <a:bodyPr/>
          <a:lstStyle>
            <a:lvl1pPr algn="l">
              <a:defRPr>
                <a:solidFill>
                  <a:srgbClr val="FFFCF7"/>
                </a:solidFill>
              </a:defRPr>
            </a:lvl1pPr>
          </a:lstStyle>
          <a:p>
            <a:pPr>
              <a:defRPr/>
            </a:pPr>
            <a:fld id="{EDF874D0-5388-4C48-9CEF-88B4D4873B68}" type="slidenum">
              <a:rPr lang="he-IL"/>
              <a:pPr>
                <a:defRPr/>
              </a:pPr>
              <a:t>‹#›</a:t>
            </a:fld>
            <a:endParaRPr lang="he-IL" dirty="0"/>
          </a:p>
        </p:txBody>
      </p:sp>
    </p:spTree>
    <p:extLst>
      <p:ext uri="{BB962C8B-B14F-4D97-AF65-F5344CB8AC3E}">
        <p14:creationId xmlns:p14="http://schemas.microsoft.com/office/powerpoint/2010/main" val="3467924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haelot">
    <p:spTree>
      <p:nvGrpSpPr>
        <p:cNvPr id="1" name=""/>
        <p:cNvGrpSpPr/>
        <p:nvPr/>
      </p:nvGrpSpPr>
      <p:grpSpPr>
        <a:xfrm>
          <a:off x="0" y="0"/>
          <a:ext cx="0" cy="0"/>
          <a:chOff x="0" y="0"/>
          <a:chExt cx="0" cy="0"/>
        </a:xfrm>
      </p:grpSpPr>
      <p:sp>
        <p:nvSpPr>
          <p:cNvPr id="4" name="Rectangle 5"/>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5" name="TextBox 4"/>
          <p:cNvSpPr txBox="1"/>
          <p:nvPr userDrawn="1"/>
        </p:nvSpPr>
        <p:spPr>
          <a:xfrm>
            <a:off x="357188" y="142875"/>
            <a:ext cx="8143875" cy="3079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1400" b="1" dirty="0">
                <a:solidFill>
                  <a:srgbClr val="FF6600"/>
                </a:solidFill>
                <a:latin typeface="Arial"/>
                <a:cs typeface="Arial"/>
              </a:rPr>
              <a:t>מעבר חומרים דרך הקרום באמצעות דיפוזיה</a:t>
            </a:r>
          </a:p>
        </p:txBody>
      </p:sp>
      <p:sp>
        <p:nvSpPr>
          <p:cNvPr id="6" name="TextBox 5"/>
          <p:cNvSpPr txBox="1"/>
          <p:nvPr userDrawn="1"/>
        </p:nvSpPr>
        <p:spPr>
          <a:xfrm>
            <a:off x="4857750" y="500063"/>
            <a:ext cx="3643313" cy="357187"/>
          </a:xfrm>
          <a:prstGeom prst="rect">
            <a:avLst/>
          </a:prstGeom>
          <a:noFill/>
          <a:ln w="22225">
            <a:noFill/>
          </a:ln>
          <a:effectLst>
            <a:outerShdw sx="101000" sy="101000" algn="ctr" rotWithShape="0">
              <a:schemeClr val="bg1">
                <a:lumMod val="75000"/>
              </a:schemeClr>
            </a:outerShdw>
          </a:effectLst>
        </p:spPr>
        <p:txBody>
          <a:bodyPr wrap="none" rtlCol="1">
            <a:normAutofit/>
          </a:bodyPr>
          <a:lstStyle/>
          <a:p>
            <a:pPr fontAlgn="auto">
              <a:spcBef>
                <a:spcPts val="0"/>
              </a:spcBef>
              <a:spcAft>
                <a:spcPts val="0"/>
              </a:spcAft>
              <a:defRPr/>
            </a:pPr>
            <a:r>
              <a:rPr lang="he-IL" sz="1400" b="1" dirty="0">
                <a:solidFill>
                  <a:srgbClr val="1D4C72"/>
                </a:solidFill>
                <a:latin typeface="Arial"/>
                <a:cs typeface="Arial"/>
              </a:rPr>
              <a:t>תשובות</a:t>
            </a:r>
          </a:p>
          <a:p>
            <a:pPr fontAlgn="auto">
              <a:spcBef>
                <a:spcPts val="0"/>
              </a:spcBef>
              <a:spcAft>
                <a:spcPts val="0"/>
              </a:spcAft>
              <a:defRPr/>
            </a:pPr>
            <a:endParaRPr lang="he-IL" sz="2000" dirty="0">
              <a:solidFill>
                <a:prstClr val="black">
                  <a:lumMod val="50000"/>
                  <a:lumOff val="50000"/>
                </a:prstClr>
              </a:solidFill>
              <a:latin typeface="Arial"/>
              <a:cs typeface="Arial"/>
            </a:endParaRPr>
          </a:p>
        </p:txBody>
      </p:sp>
      <p:sp>
        <p:nvSpPr>
          <p:cNvPr id="19" name="Text Placeholder 15"/>
          <p:cNvSpPr>
            <a:spLocks noGrp="1"/>
          </p:cNvSpPr>
          <p:nvPr>
            <p:ph type="body" sz="quarter" idx="10"/>
          </p:nvPr>
        </p:nvSpPr>
        <p:spPr>
          <a:xfrm>
            <a:off x="214313" y="857250"/>
            <a:ext cx="8215312" cy="1357303"/>
          </a:xfrm>
          <a:prstGeom prst="rect">
            <a:avLst/>
          </a:prstGeom>
        </p:spPr>
        <p:txBody>
          <a:bodyPr/>
          <a:lstStyle>
            <a:lvl1pPr>
              <a:buFontTx/>
              <a:buNone/>
              <a:defRPr sz="3200"/>
            </a:lvl1pPr>
          </a:lstStyle>
          <a:p>
            <a:pPr lvl="0"/>
            <a:r>
              <a:rPr lang="he-IL"/>
              <a:t>לחץ כדי לערוך סגנונות טקסט של תבנית בסיס</a:t>
            </a:r>
          </a:p>
          <a:p>
            <a:pPr lvl="1"/>
            <a:r>
              <a:rPr lang="he-IL"/>
              <a:t>רמה שנייה</a:t>
            </a:r>
          </a:p>
        </p:txBody>
      </p:sp>
      <p:sp>
        <p:nvSpPr>
          <p:cNvPr id="21" name="Text Placeholder 20"/>
          <p:cNvSpPr>
            <a:spLocks noGrp="1"/>
          </p:cNvSpPr>
          <p:nvPr>
            <p:ph type="body" sz="quarter" idx="11"/>
          </p:nvPr>
        </p:nvSpPr>
        <p:spPr>
          <a:xfrm>
            <a:off x="214282" y="2500306"/>
            <a:ext cx="8215312" cy="1357312"/>
          </a:xfrm>
          <a:prstGeom prst="rect">
            <a:avLst/>
          </a:prstGeom>
          <a:gradFill>
            <a:gsLst>
              <a:gs pos="0">
                <a:schemeClr val="bg1"/>
              </a:gs>
              <a:gs pos="50000">
                <a:schemeClr val="bg1">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t"/>
          <a:lstStyle>
            <a:lvl1pPr marL="0" algn="r" defTabSz="914400" rtl="1" eaLnBrk="1" latinLnBrk="0" hangingPunct="1">
              <a:buNone/>
              <a:defRPr lang="he-IL" sz="1200" b="0" kern="1200" dirty="0" smtClean="0">
                <a:solidFill>
                  <a:schemeClr val="tx1"/>
                </a:solidFill>
                <a:latin typeface="+mn-lt"/>
                <a:ea typeface="+mn-ea"/>
                <a:cs typeface="+mn-cs"/>
              </a:defRPr>
            </a:lvl1pPr>
          </a:lstStyle>
          <a:p>
            <a:pPr lvl="0"/>
            <a:r>
              <a:rPr lang="he-IL"/>
              <a:t>לחץ כדי לערוך סגנונות טקסט של תבנית בסיס</a:t>
            </a:r>
          </a:p>
          <a:p>
            <a:pPr lvl="1"/>
            <a:r>
              <a:rPr lang="he-IL"/>
              <a:t>רמה שנייה</a:t>
            </a:r>
          </a:p>
          <a:p>
            <a:pPr lvl="2"/>
            <a:r>
              <a:rPr lang="he-IL"/>
              <a:t>רמה שלישית</a:t>
            </a:r>
          </a:p>
        </p:txBody>
      </p:sp>
      <p:sp>
        <p:nvSpPr>
          <p:cNvPr id="7" name="Slide Number Placeholder 5"/>
          <p:cNvSpPr>
            <a:spLocks noGrp="1"/>
          </p:cNvSpPr>
          <p:nvPr>
            <p:ph type="sldNum" sz="quarter" idx="12"/>
          </p:nvPr>
        </p:nvSpPr>
        <p:spPr/>
        <p:txBody>
          <a:bodyPr/>
          <a:lstStyle>
            <a:lvl1pPr algn="l">
              <a:defRPr>
                <a:solidFill>
                  <a:srgbClr val="FFFCF7"/>
                </a:solidFill>
              </a:defRPr>
            </a:lvl1pPr>
          </a:lstStyle>
          <a:p>
            <a:pPr>
              <a:defRPr/>
            </a:pPr>
            <a:fld id="{88A10AF1-353A-4515-9A8F-B2C1AE2142A0}" type="slidenum">
              <a:rPr lang="he-IL"/>
              <a:pPr>
                <a:defRPr/>
              </a:pPr>
              <a:t>‹#›</a:t>
            </a:fld>
            <a:endParaRPr lang="he-IL" dirty="0"/>
          </a:p>
        </p:txBody>
      </p:sp>
    </p:spTree>
    <p:extLst>
      <p:ext uri="{BB962C8B-B14F-4D97-AF65-F5344CB8AC3E}">
        <p14:creationId xmlns:p14="http://schemas.microsoft.com/office/powerpoint/2010/main" val="1671576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he-IL"/>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116FFD16-078B-49F0-A51D-55E6B19359DA}" type="datetime8">
              <a:rPr lang="he-IL"/>
              <a:pPr>
                <a:defRPr/>
              </a:pPr>
              <a:t>06 ספטמבר 17</a:t>
            </a:fld>
            <a:endParaRPr lang="he-IL" dirty="0"/>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a:xfrm>
            <a:off x="428625" y="6572250"/>
            <a:ext cx="2133600" cy="214313"/>
          </a:xfrm>
        </p:spPr>
        <p:txBody>
          <a:bodyPr/>
          <a:lstStyle>
            <a:lvl1pPr algn="l">
              <a:defRPr sz="1400">
                <a:solidFill>
                  <a:srgbClr val="FFFCF7"/>
                </a:solidFill>
              </a:defRPr>
            </a:lvl1pPr>
          </a:lstStyle>
          <a:p>
            <a:pPr>
              <a:defRPr/>
            </a:pPr>
            <a:fld id="{945C622C-7A46-42C4-90C5-4063D0FF66BA}" type="slidenum">
              <a:rPr lang="he-IL"/>
              <a:pPr>
                <a:defRPr/>
              </a:pPr>
              <a:t>‹#›</a:t>
            </a:fld>
            <a:endParaRPr lang="he-IL" dirty="0"/>
          </a:p>
        </p:txBody>
      </p:sp>
    </p:spTree>
    <p:extLst>
      <p:ext uri="{BB962C8B-B14F-4D97-AF65-F5344CB8AC3E}">
        <p14:creationId xmlns:p14="http://schemas.microsoft.com/office/powerpoint/2010/main" val="32216421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7"/>
          <p:cNvSpPr/>
          <p:nvPr userDrawn="1"/>
        </p:nvSpPr>
        <p:spPr>
          <a:xfrm>
            <a:off x="231775" y="419100"/>
            <a:ext cx="8215313" cy="46038"/>
          </a:xfrm>
          <a:prstGeom prst="rect">
            <a:avLst/>
          </a:prstGeom>
          <a:blipFill dpi="0" rotWithShape="1">
            <a:blip r:embed="rId2" cstate="print"/>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 name="Title 1"/>
          <p:cNvSpPr>
            <a:spLocks noGrp="1"/>
          </p:cNvSpPr>
          <p:nvPr>
            <p:ph type="ctrTitle"/>
          </p:nvPr>
        </p:nvSpPr>
        <p:spPr>
          <a:xfrm>
            <a:off x="785786" y="130161"/>
            <a:ext cx="7772400" cy="369881"/>
          </a:xfrm>
          <a:prstGeom prst="rect">
            <a:avLst/>
          </a:prstGeom>
        </p:spPr>
        <p:txBody>
          <a:bodyPr/>
          <a:lstStyle>
            <a:lvl1pPr marL="0" marR="0" indent="0" algn="r" defTabSz="914400" rtl="1" eaLnBrk="1" fontAlgn="auto" latinLnBrk="0" hangingPunct="1">
              <a:lnSpc>
                <a:spcPct val="100000"/>
              </a:lnSpc>
              <a:spcBef>
                <a:spcPts val="0"/>
              </a:spcBef>
              <a:spcAft>
                <a:spcPts val="0"/>
              </a:spcAft>
              <a:buClrTx/>
              <a:buSzTx/>
              <a:buFontTx/>
              <a:buNone/>
              <a:tabLst/>
              <a:defRPr lang="he-IL" sz="1800" b="1" smtClean="0"/>
            </a:lvl1pPr>
          </a:lstStyle>
          <a:p>
            <a:r>
              <a:rPr lang="he-IL" noProof="0"/>
              <a:t>לחץ כדי לערוך סגנון כותרת של תבנית בסיס</a:t>
            </a:r>
            <a:endParaRPr lang="he-IL" dirty="0"/>
          </a:p>
        </p:txBody>
      </p:sp>
      <p:sp>
        <p:nvSpPr>
          <p:cNvPr id="4" name="Date Placeholder 3"/>
          <p:cNvSpPr>
            <a:spLocks noGrp="1"/>
          </p:cNvSpPr>
          <p:nvPr>
            <p:ph type="dt" sz="half" idx="10"/>
          </p:nvPr>
        </p:nvSpPr>
        <p:spPr/>
        <p:txBody>
          <a:bodyPr/>
          <a:lstStyle>
            <a:lvl1pPr>
              <a:defRPr/>
            </a:lvl1pPr>
          </a:lstStyle>
          <a:p>
            <a:pPr>
              <a:defRPr/>
            </a:pPr>
            <a:fld id="{810F775D-4865-4EF9-AFCD-3368294E705B}" type="datetime8">
              <a:rPr lang="he-IL">
                <a:solidFill>
                  <a:prstClr val="black">
                    <a:tint val="75000"/>
                  </a:prstClr>
                </a:solidFill>
              </a:rPr>
              <a:pPr>
                <a:defRPr/>
              </a:pPr>
              <a:t>06 ספטמבר 17</a:t>
            </a:fld>
            <a:endParaRPr lang="he-IL"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he-IL">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solidFill>
                  <a:srgbClr val="FFFCF7"/>
                </a:solidFill>
              </a:defRPr>
            </a:lvl1pPr>
          </a:lstStyle>
          <a:p>
            <a:pPr>
              <a:defRPr/>
            </a:pPr>
            <a:fld id="{33527355-29FB-4A3C-820D-6B9A2EE7F8A9}" type="slidenum">
              <a:rPr lang="he-IL"/>
              <a:pPr>
                <a:defRPr/>
              </a:pPr>
              <a:t>‹#›</a:t>
            </a:fld>
            <a:endParaRPr lang="he-IL" dirty="0"/>
          </a:p>
        </p:txBody>
      </p:sp>
    </p:spTree>
    <p:extLst>
      <p:ext uri="{BB962C8B-B14F-4D97-AF65-F5344CB8AC3E}">
        <p14:creationId xmlns:p14="http://schemas.microsoft.com/office/powerpoint/2010/main" val="3425081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09FA31A-5D78-442F-98AF-1835CF18C471}" type="datetime8">
              <a:rPr lang="he-IL"/>
              <a:pPr>
                <a:defRPr/>
              </a:pPr>
              <a:t>06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7336C995-2109-4091-845B-F9325E3CD2B4}"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5"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prstClr val="black">
                    <a:tint val="75000"/>
                  </a:prstClr>
                </a:solidFill>
                <a:latin typeface="+mn-lt"/>
                <a:cs typeface="+mn-cs"/>
              </a:defRPr>
            </a:lvl1pPr>
          </a:lstStyle>
          <a:p>
            <a:pPr>
              <a:defRPr/>
            </a:pPr>
            <a:fld id="{C278BB7E-C4FA-4064-AA47-63A7B0EE1407}" type="datetime8">
              <a:rPr lang="he-IL"/>
              <a:pPr>
                <a:defRPr/>
              </a:pPr>
              <a:t>06 ספטמבר 17</a:t>
            </a:fld>
            <a:endParaRPr lang="he-IL"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he-IL"/>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8C40B0EC-AA29-4550-8E6F-1887E1616987}" type="slidenum">
              <a:rPr lang="he-IL"/>
              <a:pPr>
                <a:defRPr/>
              </a:pPr>
              <a:t>‹#›</a:t>
            </a:fld>
            <a:endParaRPr lang="he-IL" dirty="0"/>
          </a:p>
        </p:txBody>
      </p:sp>
    </p:spTree>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8D4CEB-9F2E-44D5-AFEA-98C3F3175511}" type="datetime8">
              <a:rPr lang="he-IL">
                <a:solidFill>
                  <a:prstClr val="black">
                    <a:tint val="75000"/>
                  </a:prstClr>
                </a:solidFill>
              </a:rPr>
              <a:pPr>
                <a:defRPr/>
              </a:pPr>
              <a:t>06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B2777D1-5546-4C87-ACA4-C7453BABF44B}" type="slidenum">
              <a:rPr lang="he-IL"/>
              <a:pPr>
                <a:defRPr/>
              </a:pPr>
              <a:t>‹#›</a:t>
            </a:fld>
            <a:endParaRPr lang="he-IL" dirty="0"/>
          </a:p>
        </p:txBody>
      </p:sp>
    </p:spTree>
    <p:extLst>
      <p:ext uri="{BB962C8B-B14F-4D97-AF65-F5344CB8AC3E}">
        <p14:creationId xmlns:p14="http://schemas.microsoft.com/office/powerpoint/2010/main" val="3505685617"/>
      </p:ext>
    </p:extLst>
  </p:cSld>
  <p:clrMap bg1="lt1" tx1="dk1" bg2="lt2" tx2="dk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8D4CEB-9F2E-44D5-AFEA-98C3F3175511}" type="datetime8">
              <a:rPr lang="he-IL">
                <a:solidFill>
                  <a:prstClr val="black">
                    <a:tint val="75000"/>
                  </a:prstClr>
                </a:solidFill>
              </a:rPr>
              <a:pPr>
                <a:defRPr/>
              </a:pPr>
              <a:t>06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B2777D1-5546-4C87-ACA4-C7453BABF44B}" type="slidenum">
              <a:rPr lang="he-IL"/>
              <a:pPr>
                <a:defRPr/>
              </a:pPr>
              <a:t>‹#›</a:t>
            </a:fld>
            <a:endParaRPr lang="he-IL" dirty="0"/>
          </a:p>
        </p:txBody>
      </p:sp>
    </p:spTree>
    <p:extLst>
      <p:ext uri="{BB962C8B-B14F-4D97-AF65-F5344CB8AC3E}">
        <p14:creationId xmlns:p14="http://schemas.microsoft.com/office/powerpoint/2010/main" val="1162137837"/>
      </p:ext>
    </p:extLst>
  </p:cSld>
  <p:clrMap bg1="lt1" tx1="dk1" bg2="lt2" tx2="dk2" accent1="accent1" accent2="accent2" accent3="accent3" accent4="accent4" accent5="accent5" accent6="accent6" hlink="hlink" folHlink="folHlink"/>
  <p:sldLayoutIdLst>
    <p:sldLayoutId id="2147484179" r:id="rId1"/>
    <p:sldLayoutId id="2147484180" r:id="rId2"/>
    <p:sldLayoutId id="2147484181" r:id="rId3"/>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38D4CEB-9F2E-44D5-AFEA-98C3F3175511}" type="datetime8">
              <a:rPr lang="he-IL">
                <a:solidFill>
                  <a:prstClr val="black">
                    <a:tint val="75000"/>
                  </a:prstClr>
                </a:solidFill>
              </a:rPr>
              <a:pPr>
                <a:defRPr/>
              </a:pPr>
              <a:t>06 ספטמבר 17</a:t>
            </a:fld>
            <a:endParaRPr lang="he-IL"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he-IL">
              <a:solidFill>
                <a:prstClr val="black">
                  <a:tint val="75000"/>
                </a:prstClr>
              </a:solidFill>
            </a:endParaRPr>
          </a:p>
        </p:txBody>
      </p:sp>
      <p:sp>
        <p:nvSpPr>
          <p:cNvPr id="7" name="Slide Number Placeholder 5"/>
          <p:cNvSpPr>
            <a:spLocks noGrp="1"/>
          </p:cNvSpPr>
          <p:nvPr>
            <p:ph type="sldNum" sz="quarter" idx="4"/>
          </p:nvPr>
        </p:nvSpPr>
        <p:spPr>
          <a:xfrm>
            <a:off x="428625" y="6564313"/>
            <a:ext cx="2133600" cy="365125"/>
          </a:xfrm>
          <a:prstGeom prst="rect">
            <a:avLst/>
          </a:prstGeom>
        </p:spPr>
        <p:txBody>
          <a:bodyPr/>
          <a:lstStyle>
            <a:lvl1pPr algn="l" fontAlgn="auto">
              <a:spcBef>
                <a:spcPts val="0"/>
              </a:spcBef>
              <a:spcAft>
                <a:spcPts val="0"/>
              </a:spcAft>
              <a:defRPr>
                <a:solidFill>
                  <a:srgbClr val="FFFCF7"/>
                </a:solidFill>
                <a:latin typeface="+mn-lt"/>
                <a:cs typeface="+mn-cs"/>
              </a:defRPr>
            </a:lvl1pPr>
          </a:lstStyle>
          <a:p>
            <a:pPr>
              <a:defRPr/>
            </a:pPr>
            <a:fld id="{1B2777D1-5546-4C87-ACA4-C7453BABF44B}" type="slidenum">
              <a:rPr lang="he-IL"/>
              <a:pPr>
                <a:defRPr/>
              </a:pPr>
              <a:t>‹#›</a:t>
            </a:fld>
            <a:endParaRPr lang="he-IL" dirty="0"/>
          </a:p>
        </p:txBody>
      </p:sp>
    </p:spTree>
    <p:extLst>
      <p:ext uri="{BB962C8B-B14F-4D97-AF65-F5344CB8AC3E}">
        <p14:creationId xmlns:p14="http://schemas.microsoft.com/office/powerpoint/2010/main" val="1854656359"/>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Lst>
  <p:hf hdr="0" ftr="0" dt="0"/>
  <p:txStyles>
    <p:titleStyle>
      <a:lvl1pPr algn="r" rtl="1" eaLnBrk="0" fontAlgn="base" hangingPunct="0">
        <a:spcBef>
          <a:spcPct val="0"/>
        </a:spcBef>
        <a:spcAft>
          <a:spcPct val="0"/>
        </a:spcAft>
        <a:defRPr sz="4400" kern="1200">
          <a:solidFill>
            <a:schemeClr val="tx1"/>
          </a:solidFill>
          <a:latin typeface="+mj-lt"/>
          <a:ea typeface="+mj-ea"/>
          <a:cs typeface="+mj-cs"/>
        </a:defRPr>
      </a:lvl1pPr>
      <a:lvl2pPr algn="r" rtl="1" eaLnBrk="0" fontAlgn="base" hangingPunct="0">
        <a:spcBef>
          <a:spcPct val="0"/>
        </a:spcBef>
        <a:spcAft>
          <a:spcPct val="0"/>
        </a:spcAft>
        <a:defRPr sz="4400">
          <a:solidFill>
            <a:schemeClr val="tx1"/>
          </a:solidFill>
          <a:latin typeface="Arial" pitchFamily="34" charset="0"/>
          <a:cs typeface="Arial" pitchFamily="34" charset="0"/>
        </a:defRPr>
      </a:lvl2pPr>
      <a:lvl3pPr algn="r" rtl="1" eaLnBrk="0" fontAlgn="base" hangingPunct="0">
        <a:spcBef>
          <a:spcPct val="0"/>
        </a:spcBef>
        <a:spcAft>
          <a:spcPct val="0"/>
        </a:spcAft>
        <a:defRPr sz="4400">
          <a:solidFill>
            <a:schemeClr val="tx1"/>
          </a:solidFill>
          <a:latin typeface="Arial" pitchFamily="34" charset="0"/>
          <a:cs typeface="Arial" pitchFamily="34" charset="0"/>
        </a:defRPr>
      </a:lvl3pPr>
      <a:lvl4pPr algn="r" rtl="1" eaLnBrk="0" fontAlgn="base" hangingPunct="0">
        <a:spcBef>
          <a:spcPct val="0"/>
        </a:spcBef>
        <a:spcAft>
          <a:spcPct val="0"/>
        </a:spcAft>
        <a:defRPr sz="4400">
          <a:solidFill>
            <a:schemeClr val="tx1"/>
          </a:solidFill>
          <a:latin typeface="Arial" pitchFamily="34" charset="0"/>
          <a:cs typeface="Arial" pitchFamily="34" charset="0"/>
        </a:defRPr>
      </a:lvl4pPr>
      <a:lvl5pPr algn="r" rtl="1" eaLnBrk="0" fontAlgn="base" hangingPunct="0">
        <a:spcBef>
          <a:spcPct val="0"/>
        </a:spcBef>
        <a:spcAft>
          <a:spcPct val="0"/>
        </a:spcAft>
        <a:defRPr sz="4400">
          <a:solidFill>
            <a:schemeClr val="tx1"/>
          </a:solidFill>
          <a:latin typeface="Arial" pitchFamily="34" charset="0"/>
          <a:cs typeface="Arial" pitchFamily="34" charset="0"/>
        </a:defRPr>
      </a:lvl5pPr>
      <a:lvl6pPr marL="457200" algn="r" rtl="1" fontAlgn="base">
        <a:spcBef>
          <a:spcPct val="0"/>
        </a:spcBef>
        <a:spcAft>
          <a:spcPct val="0"/>
        </a:spcAft>
        <a:defRPr sz="4400">
          <a:solidFill>
            <a:schemeClr val="tx1"/>
          </a:solidFill>
          <a:latin typeface="Calibri" pitchFamily="34" charset="0"/>
          <a:cs typeface="Times New Roman" pitchFamily="18" charset="0"/>
        </a:defRPr>
      </a:lvl6pPr>
      <a:lvl7pPr marL="914400" algn="r" rtl="1" fontAlgn="base">
        <a:spcBef>
          <a:spcPct val="0"/>
        </a:spcBef>
        <a:spcAft>
          <a:spcPct val="0"/>
        </a:spcAft>
        <a:defRPr sz="4400">
          <a:solidFill>
            <a:schemeClr val="tx1"/>
          </a:solidFill>
          <a:latin typeface="Calibri" pitchFamily="34" charset="0"/>
          <a:cs typeface="Times New Roman" pitchFamily="18" charset="0"/>
        </a:defRPr>
      </a:lvl7pPr>
      <a:lvl8pPr marL="1371600" algn="r" rtl="1" fontAlgn="base">
        <a:spcBef>
          <a:spcPct val="0"/>
        </a:spcBef>
        <a:spcAft>
          <a:spcPct val="0"/>
        </a:spcAft>
        <a:defRPr sz="4400">
          <a:solidFill>
            <a:schemeClr val="tx1"/>
          </a:solidFill>
          <a:latin typeface="Calibri" pitchFamily="34" charset="0"/>
          <a:cs typeface="Times New Roman" pitchFamily="18" charset="0"/>
        </a:defRPr>
      </a:lvl8pPr>
      <a:lvl9pPr marL="1828800" algn="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1615f07c-a35b-4fe9-abd4-4dfea78155c4/#?page=content-1" TargetMode="External"/><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hyperlink" Target="http://storage.cet.ac.il/Resources/biology/haluka/doubledna7.sw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mybag.ebaghigh.cet.ac.il/content/player.aspx?manifest=/api/manifests/item/he/69d0361d-de63-45db-867e-d0c2dbe05c0a/#?page=content-1" TargetMode="External"/><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9552" y="354013"/>
            <a:ext cx="8162925" cy="76944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sz="4400" b="1" dirty="0">
                <a:solidFill>
                  <a:srgbClr val="1D4C72"/>
                </a:solidFill>
                <a:latin typeface="Arial"/>
                <a:cs typeface="Arial"/>
              </a:rPr>
              <a:t>התא – מבנה ותפקוד</a:t>
            </a:r>
          </a:p>
        </p:txBody>
      </p:sp>
      <p:sp>
        <p:nvSpPr>
          <p:cNvPr id="5125" name="Rectangle 18"/>
          <p:cNvSpPr>
            <a:spLocks noChangeArrowheads="1"/>
          </p:cNvSpPr>
          <p:nvPr/>
        </p:nvSpPr>
        <p:spPr bwMode="auto">
          <a:xfrm>
            <a:off x="7296150" y="2267025"/>
            <a:ext cx="1439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נושאי השיעור</a:t>
            </a:r>
          </a:p>
        </p:txBody>
      </p:sp>
      <p:sp>
        <p:nvSpPr>
          <p:cNvPr id="10" name="TextBox 9"/>
          <p:cNvSpPr txBox="1"/>
          <p:nvPr/>
        </p:nvSpPr>
        <p:spPr>
          <a:xfrm>
            <a:off x="-180528" y="1229851"/>
            <a:ext cx="8863955" cy="769441"/>
          </a:xfrm>
          <a:prstGeom prst="rect">
            <a:avLst/>
          </a:prstGeom>
          <a:noFill/>
          <a:ln w="19050">
            <a:noFill/>
          </a:ln>
          <a:effectLst>
            <a:outerShdw sx="102000" sy="102000" algn="tl" rotWithShape="0">
              <a:sysClr val="window" lastClr="FFFFFF">
                <a:lumMod val="65000"/>
                <a:alpha val="0"/>
              </a:sysClr>
            </a:outerShdw>
          </a:effectLst>
        </p:spPr>
        <p:txBody>
          <a:bodyPr wrap="square" rtlCol="1">
            <a:spAutoFit/>
          </a:bodyPr>
          <a:lstStyle/>
          <a:p>
            <a:pPr fontAlgn="auto">
              <a:spcBef>
                <a:spcPts val="0"/>
              </a:spcBef>
              <a:spcAft>
                <a:spcPts val="0"/>
              </a:spcAft>
              <a:defRPr/>
            </a:pPr>
            <a:r>
              <a:rPr lang="he-IL" sz="4400" b="1" kern="0" dirty="0">
                <a:solidFill>
                  <a:srgbClr val="FF6600"/>
                </a:solidFill>
                <a:latin typeface="Arial"/>
                <a:cs typeface="Arial"/>
              </a:rPr>
              <a:t>מחזור התא ותהליך שכפול ה-</a:t>
            </a:r>
            <a:r>
              <a:rPr lang="en-US" sz="4400" b="1" kern="0" dirty="0">
                <a:solidFill>
                  <a:srgbClr val="FF6600"/>
                </a:solidFill>
                <a:latin typeface="Arial"/>
                <a:cs typeface="Arial"/>
              </a:rPr>
              <a:t>DNA</a:t>
            </a:r>
          </a:p>
        </p:txBody>
      </p:sp>
      <p:sp>
        <p:nvSpPr>
          <p:cNvPr id="5127" name="Rectangle 18"/>
          <p:cNvSpPr>
            <a:spLocks noChangeArrowheads="1"/>
          </p:cNvSpPr>
          <p:nvPr/>
        </p:nvSpPr>
        <p:spPr bwMode="auto">
          <a:xfrm>
            <a:off x="7368531" y="4571281"/>
            <a:ext cx="1346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latin typeface="Calibri" pitchFamily="34" charset="0"/>
              </a:rPr>
              <a:t>מצגת המשך</a:t>
            </a:r>
          </a:p>
        </p:txBody>
      </p:sp>
      <p:sp>
        <p:nvSpPr>
          <p:cNvPr id="9" name="Rectangle 3"/>
          <p:cNvSpPr/>
          <p:nvPr/>
        </p:nvSpPr>
        <p:spPr>
          <a:xfrm>
            <a:off x="344911" y="122272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1" name="Rectangle 17"/>
          <p:cNvSpPr/>
          <p:nvPr/>
        </p:nvSpPr>
        <p:spPr>
          <a:xfrm>
            <a:off x="601663" y="2613904"/>
            <a:ext cx="8143875" cy="14700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3"/>
              </a:buBlip>
              <a:defRPr/>
            </a:pPr>
            <a:r>
              <a:rPr lang="he-IL" sz="2000" dirty="0">
                <a:solidFill>
                  <a:schemeClr val="tx1"/>
                </a:solidFill>
              </a:rPr>
              <a:t> מעגל החיים (המונחים: זרע, ביצית, זיגוטה, הפריה, מיטוזה, התמיינות)</a:t>
            </a:r>
          </a:p>
          <a:p>
            <a:pPr fontAlgn="auto">
              <a:spcBef>
                <a:spcPts val="0"/>
              </a:spcBef>
              <a:spcAft>
                <a:spcPts val="0"/>
              </a:spcAft>
              <a:buFontTx/>
              <a:buBlip>
                <a:blip r:embed="rId3"/>
              </a:buBlip>
              <a:defRPr/>
            </a:pPr>
            <a:r>
              <a:rPr lang="he-IL" sz="2000" dirty="0">
                <a:solidFill>
                  <a:schemeClr val="tx1"/>
                </a:solidFill>
              </a:rPr>
              <a:t> תאי </a:t>
            </a:r>
            <a:r>
              <a:rPr lang="he-IL" sz="2000" noProof="1">
                <a:solidFill>
                  <a:schemeClr val="tx1"/>
                </a:solidFill>
              </a:rPr>
              <a:t>מין הפלואידים </a:t>
            </a:r>
            <a:r>
              <a:rPr lang="he-IL" sz="2000" dirty="0">
                <a:solidFill>
                  <a:schemeClr val="tx1"/>
                </a:solidFill>
              </a:rPr>
              <a:t>ושאר תאי הגוף דיפלואידים (המונח כרומוזומים הומולוגיים)</a:t>
            </a:r>
          </a:p>
          <a:p>
            <a:pPr fontAlgn="auto">
              <a:spcBef>
                <a:spcPts val="0"/>
              </a:spcBef>
              <a:spcAft>
                <a:spcPts val="0"/>
              </a:spcAft>
              <a:buFontTx/>
              <a:buBlip>
                <a:blip r:embed="rId3"/>
              </a:buBlip>
              <a:defRPr/>
            </a:pPr>
            <a:r>
              <a:rPr lang="he-IL" sz="2000" dirty="0">
                <a:solidFill>
                  <a:schemeClr val="tx1"/>
                </a:solidFill>
              </a:rPr>
              <a:t> מחזור התא</a:t>
            </a:r>
          </a:p>
          <a:p>
            <a:pPr fontAlgn="auto">
              <a:spcBef>
                <a:spcPts val="0"/>
              </a:spcBef>
              <a:spcAft>
                <a:spcPts val="0"/>
              </a:spcAft>
              <a:buFontTx/>
              <a:buBlip>
                <a:blip r:embed="rId3"/>
              </a:buBlip>
              <a:defRPr/>
            </a:pPr>
            <a:r>
              <a:rPr lang="he-IL" sz="2000" dirty="0">
                <a:solidFill>
                  <a:schemeClr val="tx1"/>
                </a:solidFill>
              </a:rPr>
              <a:t> שכפול ה-</a:t>
            </a:r>
            <a:r>
              <a:rPr lang="en-US" sz="2000" dirty="0">
                <a:solidFill>
                  <a:schemeClr val="tx1"/>
                </a:solidFill>
              </a:rPr>
              <a:t>DNA</a:t>
            </a:r>
            <a:r>
              <a:rPr lang="he-IL" sz="2000" dirty="0">
                <a:solidFill>
                  <a:schemeClr val="tx1"/>
                </a:solidFill>
              </a:rPr>
              <a:t> (המונח כרומטידות)</a:t>
            </a:r>
          </a:p>
        </p:txBody>
      </p:sp>
      <p:sp>
        <p:nvSpPr>
          <p:cNvPr id="12" name="Rectangle 17"/>
          <p:cNvSpPr/>
          <p:nvPr/>
        </p:nvSpPr>
        <p:spPr>
          <a:xfrm>
            <a:off x="592138" y="4986337"/>
            <a:ext cx="8143875" cy="48577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buFontTx/>
              <a:buBlip>
                <a:blip r:embed="rId3"/>
              </a:buBlip>
              <a:defRPr/>
            </a:pPr>
            <a:r>
              <a:rPr lang="he-IL" sz="2000" dirty="0">
                <a:solidFill>
                  <a:schemeClr val="tx1"/>
                </a:solidFill>
              </a:rPr>
              <a:t> תהליכי חלוקה: מיטוזה ומיוזה</a:t>
            </a:r>
          </a:p>
        </p:txBody>
      </p:sp>
    </p:spTree>
    <p:extLst>
      <p:ext uri="{BB962C8B-B14F-4D97-AF65-F5344CB8AC3E}">
        <p14:creationId xmlns:p14="http://schemas.microsoft.com/office/powerpoint/2010/main" val="186583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79413" y="558056"/>
            <a:ext cx="8215312" cy="157480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הכרומוזומים ההומולוגיים דומים באורכם ובהרכבם. בכל תאי הגוף, פרט לתאי הרבייה, נמצאים זוגות של כרומוזומים הומולוגיים</a:t>
            </a:r>
            <a:r>
              <a:rPr lang="en-US" dirty="0">
                <a:solidFill>
                  <a:prstClr val="black"/>
                </a:solidFill>
                <a:latin typeface="Arial"/>
                <a:cs typeface="Arial"/>
              </a:rPr>
              <a:t>;</a:t>
            </a:r>
            <a:r>
              <a:rPr lang="he-IL" dirty="0">
                <a:solidFill>
                  <a:prstClr val="black"/>
                </a:solidFill>
                <a:latin typeface="Arial"/>
                <a:cs typeface="Arial"/>
              </a:rPr>
              <a:t> האחד – מוצאו באם, והאחר – מוצאו באב. </a:t>
            </a:r>
          </a:p>
          <a:p>
            <a:pPr fontAlgn="auto">
              <a:spcBef>
                <a:spcPts val="0"/>
              </a:spcBef>
              <a:spcAft>
                <a:spcPts val="0"/>
              </a:spcAft>
              <a:defRPr/>
            </a:pPr>
            <a:r>
              <a:rPr lang="he-IL" dirty="0">
                <a:solidFill>
                  <a:prstClr val="black"/>
                </a:solidFill>
                <a:latin typeface="Arial"/>
                <a:cs typeface="Arial"/>
              </a:rPr>
              <a:t>בכל זוג כרומוזומים הומולוגיים יש אותם גנים, אבל לא בהכרח אותם אללים ("הוראות"). </a:t>
            </a:r>
          </a:p>
          <a:p>
            <a:pPr fontAlgn="auto">
              <a:spcBef>
                <a:spcPts val="0"/>
              </a:spcBef>
              <a:spcAft>
                <a:spcPts val="0"/>
              </a:spcAft>
              <a:defRPr/>
            </a:pPr>
            <a:r>
              <a:rPr lang="he-IL" dirty="0">
                <a:solidFill>
                  <a:prstClr val="black"/>
                </a:solidFill>
                <a:latin typeface="Arial"/>
                <a:cs typeface="Arial"/>
              </a:rPr>
              <a:t>דוגמה: ייתכן שבגן הקובע צבע עיניים באחד הכרומוזומים יהיה אלל לצבע כחול (</a:t>
            </a:r>
            <a:r>
              <a:rPr lang="en-US" dirty="0">
                <a:solidFill>
                  <a:prstClr val="black"/>
                </a:solidFill>
                <a:latin typeface="Arial"/>
                <a:cs typeface="Arial"/>
              </a:rPr>
              <a:t>(a</a:t>
            </a: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ובכרומוזום ההומולוגי יהיה אלל לצבע עיניים חום (</a:t>
            </a:r>
            <a:r>
              <a:rPr lang="en-US" dirty="0">
                <a:solidFill>
                  <a:prstClr val="black"/>
                </a:solidFill>
                <a:latin typeface="Arial"/>
                <a:cs typeface="Arial"/>
              </a:rPr>
              <a:t>(A</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כרומוזומים הומולוגיים</a:t>
            </a:r>
            <a:endParaRPr lang="he-IL" sz="1800" dirty="0"/>
          </a:p>
        </p:txBody>
      </p:sp>
      <p:sp>
        <p:nvSpPr>
          <p:cNvPr id="19" name="TextBox 18"/>
          <p:cNvSpPr txBox="1"/>
          <p:nvPr/>
        </p:nvSpPr>
        <p:spPr>
          <a:xfrm>
            <a:off x="379413" y="6121672"/>
            <a:ext cx="8215312" cy="54768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בתמונה רואים את הכרומוזומים של האדם, המורכבים מ-23 זוגות </a:t>
            </a:r>
            <a:r>
              <a:rPr lang="he-IL" noProof="1">
                <a:solidFill>
                  <a:prstClr val="black"/>
                </a:solidFill>
                <a:latin typeface="Arial"/>
                <a:cs typeface="Arial"/>
              </a:rPr>
              <a:t>כרומוזומים הומולוגיים</a:t>
            </a:r>
            <a:r>
              <a:rPr lang="he-IL" dirty="0">
                <a:solidFill>
                  <a:prstClr val="black"/>
                </a:solidFill>
                <a:latin typeface="Arial"/>
                <a:cs typeface="Arial"/>
              </a:rPr>
              <a:t>,</a:t>
            </a:r>
          </a:p>
          <a:p>
            <a:pPr fontAlgn="auto">
              <a:spcBef>
                <a:spcPts val="0"/>
              </a:spcBef>
              <a:spcAft>
                <a:spcPts val="0"/>
              </a:spcAft>
              <a:defRPr/>
            </a:pPr>
            <a:r>
              <a:rPr lang="he-IL" dirty="0">
                <a:solidFill>
                  <a:prstClr val="black"/>
                </a:solidFill>
                <a:latin typeface="Arial"/>
                <a:cs typeface="Arial"/>
              </a:rPr>
              <a:t>מלבד כרומוזומי המין בזכרים </a:t>
            </a:r>
            <a:r>
              <a:rPr lang="en-US" dirty="0">
                <a:solidFill>
                  <a:prstClr val="black"/>
                </a:solidFill>
                <a:latin typeface="Arial"/>
                <a:cs typeface="Arial"/>
              </a:rPr>
              <a:t>XY</a:t>
            </a:r>
            <a:r>
              <a:rPr lang="he-IL" dirty="0">
                <a:solidFill>
                  <a:prstClr val="black"/>
                </a:solidFill>
                <a:latin typeface="Arial"/>
                <a:cs typeface="Arial"/>
              </a:rPr>
              <a:t> שאינם הומולוגיים.</a:t>
            </a:r>
          </a:p>
          <a:p>
            <a:pPr fontAlgn="auto">
              <a:spcBef>
                <a:spcPts val="0"/>
              </a:spcBef>
              <a:spcAft>
                <a:spcPts val="0"/>
              </a:spcAft>
              <a:defRPr/>
            </a:pPr>
            <a:endParaRPr lang="he-IL" dirty="0">
              <a:solidFill>
                <a:prstClr val="black"/>
              </a:solidFill>
              <a:latin typeface="Arial"/>
              <a:cs typeface="Arial"/>
            </a:endParaRPr>
          </a:p>
        </p:txBody>
      </p:sp>
      <p:pic>
        <p:nvPicPr>
          <p:cNvPr id="1946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3550" y="2039938"/>
            <a:ext cx="38719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מלבן 1"/>
          <p:cNvSpPr>
            <a:spLocks noChangeArrowheads="1"/>
          </p:cNvSpPr>
          <p:nvPr/>
        </p:nvSpPr>
        <p:spPr bwMode="auto">
          <a:xfrm>
            <a:off x="2844948" y="5846763"/>
            <a:ext cx="1265090" cy="31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ct val="115000"/>
              </a:lnSpc>
              <a:spcAft>
                <a:spcPts val="1000"/>
              </a:spcAft>
            </a:pPr>
            <a:r>
              <a:rPr lang="en-US" altLang="he-IL" sz="1100" dirty="0" err="1">
                <a:solidFill>
                  <a:srgbClr val="1F497D"/>
                </a:solidFill>
              </a:rPr>
              <a:t>Dr</a:t>
            </a:r>
            <a:r>
              <a:rPr lang="en-US" altLang="he-IL" sz="1100" dirty="0">
                <a:solidFill>
                  <a:srgbClr val="1F497D"/>
                </a:solidFill>
              </a:rPr>
              <a:t> Ronit </a:t>
            </a:r>
            <a:r>
              <a:rPr lang="en-US" altLang="he-IL" sz="1100" dirty="0" err="1">
                <a:solidFill>
                  <a:srgbClr val="1F497D"/>
                </a:solidFill>
              </a:rPr>
              <a:t>Zamir</a:t>
            </a:r>
            <a:r>
              <a:rPr lang="he-IL" altLang="he-IL" sz="1400" dirty="0">
                <a:solidFill>
                  <a:srgbClr val="1F497D"/>
                </a:solidFill>
              </a:rPr>
              <a:t> </a:t>
            </a:r>
            <a:r>
              <a:rPr lang="he-IL" altLang="he-IL" sz="1200" dirty="0">
                <a:solidFill>
                  <a:srgbClr val="1F497D"/>
                </a:solidFill>
              </a:rPr>
              <a:t>©</a:t>
            </a:r>
            <a:endParaRPr lang="en-US" altLang="he-IL" sz="1200" dirty="0">
              <a:solidFill>
                <a:prstClr val="black"/>
              </a:solidFill>
              <a:latin typeface="Calibri" pitchFamily="34" charset="0"/>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a:spLocks noGrp="1"/>
          </p:cNvSpPr>
          <p:nvPr>
            <p:ph type="sldNum" sz="quarter" idx="12"/>
          </p:nvPr>
        </p:nvSpPr>
        <p:spPr bwMode="auto">
          <a:xfrm>
            <a:off x="197159" y="6237312"/>
            <a:ext cx="630425"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10</a:t>
            </a:fld>
            <a:endParaRPr lang="he-IL" sz="1100" dirty="0">
              <a:solidFill>
                <a:prstClr val="white">
                  <a:lumMod val="65000"/>
                </a:prstClr>
              </a:solidFill>
            </a:endParaRPr>
          </a:p>
        </p:txBody>
      </p:sp>
    </p:spTree>
    <p:extLst>
      <p:ext uri="{BB962C8B-B14F-4D97-AF65-F5344CB8AC3E}">
        <p14:creationId xmlns:p14="http://schemas.microsoft.com/office/powerpoint/2010/main" val="2216466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0A55F6C-9463-46F9-800C-A28C0D3D5BCE}" type="slidenum">
              <a:rPr lang="he-IL" smtClean="0"/>
              <a:pPr fontAlgn="base">
                <a:spcBef>
                  <a:spcPct val="0"/>
                </a:spcBef>
                <a:spcAft>
                  <a:spcPct val="0"/>
                </a:spcAft>
                <a:defRPr/>
              </a:pPr>
              <a:t>11</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3</a:t>
            </a:r>
            <a:endParaRPr lang="he-IL" sz="1800" dirty="0"/>
          </a:p>
        </p:txBody>
      </p:sp>
      <p:pic>
        <p:nvPicPr>
          <p:cNvPr id="215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8" y="2684463"/>
            <a:ext cx="8869362"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31763" y="620713"/>
            <a:ext cx="8491537"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3:</a:t>
            </a:r>
          </a:p>
          <a:p>
            <a:pPr fontAlgn="auto">
              <a:spcBef>
                <a:spcPts val="0"/>
              </a:spcBef>
              <a:spcAft>
                <a:spcPts val="0"/>
              </a:spcAft>
              <a:defRPr/>
            </a:pPr>
            <a:r>
              <a:rPr lang="he-IL" dirty="0">
                <a:solidFill>
                  <a:srgbClr val="1D4C72"/>
                </a:solidFill>
                <a:latin typeface="Arial"/>
                <a:cs typeface="Arial"/>
              </a:rPr>
              <a:t>א. בתרשים מתוארת זיגוטה של כלב, שיש בה 78 כרומוזומים. הזיגוטה מתחלקת בסדרה </a:t>
            </a:r>
          </a:p>
          <a:p>
            <a:pPr fontAlgn="auto">
              <a:spcBef>
                <a:spcPts val="0"/>
              </a:spcBef>
              <a:spcAft>
                <a:spcPts val="0"/>
              </a:spcAft>
              <a:defRPr/>
            </a:pPr>
            <a:r>
              <a:rPr lang="he-IL" dirty="0">
                <a:solidFill>
                  <a:srgbClr val="1D4C72"/>
                </a:solidFill>
                <a:latin typeface="Arial"/>
                <a:cs typeface="Arial"/>
              </a:rPr>
              <a:t>    של שלוש חלוקות לשמונה תאים.</a:t>
            </a:r>
          </a:p>
          <a:p>
            <a:pPr fontAlgn="auto">
              <a:spcBef>
                <a:spcPts val="0"/>
              </a:spcBef>
              <a:spcAft>
                <a:spcPts val="0"/>
              </a:spcAft>
              <a:defRPr/>
            </a:pPr>
            <a:r>
              <a:rPr lang="he-IL" dirty="0">
                <a:solidFill>
                  <a:srgbClr val="1D4C72"/>
                </a:solidFill>
                <a:latin typeface="Arial"/>
                <a:cs typeface="Arial"/>
              </a:rPr>
              <a:t>    כתבו בתאים </a:t>
            </a:r>
            <a:r>
              <a:rPr lang="he-IL" dirty="0">
                <a:solidFill>
                  <a:srgbClr val="1F497D"/>
                </a:solidFill>
                <a:latin typeface="Arial"/>
                <a:cs typeface="Arial"/>
              </a:rPr>
              <a:t>בכל אחד מן </a:t>
            </a:r>
            <a:r>
              <a:rPr lang="he-IL" dirty="0">
                <a:solidFill>
                  <a:srgbClr val="1D4C72"/>
                </a:solidFill>
                <a:latin typeface="Arial"/>
                <a:cs typeface="Arial"/>
              </a:rPr>
              <a:t>השלבים את מספר הכרומוזומים ואת הסימון המתאים (</a:t>
            </a:r>
            <a:r>
              <a:rPr lang="en-US" dirty="0">
                <a:solidFill>
                  <a:srgbClr val="1D4C72"/>
                </a:solidFill>
                <a:latin typeface="Arial"/>
                <a:cs typeface="Arial"/>
              </a:rPr>
              <a:t>n</a:t>
            </a:r>
            <a:r>
              <a:rPr lang="he-IL" dirty="0">
                <a:solidFill>
                  <a:srgbClr val="1D4C72"/>
                </a:solidFill>
                <a:latin typeface="Arial"/>
                <a:cs typeface="Arial"/>
              </a:rPr>
              <a:t> או </a:t>
            </a:r>
            <a:r>
              <a:rPr lang="en-US" dirty="0">
                <a:solidFill>
                  <a:srgbClr val="1D4C72"/>
                </a:solidFill>
                <a:latin typeface="Arial"/>
                <a:cs typeface="Arial"/>
              </a:rPr>
              <a:t>2n</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ב. מהו מספר הכרומוזומים בתא הזרע ובתא הביצית של הכלב?</a:t>
            </a:r>
            <a:endParaRPr lang="he-IL" dirty="0">
              <a:solidFill>
                <a:srgbClr val="FF6600"/>
              </a:solidFill>
              <a:latin typeface="Arial"/>
              <a:cs typeface="Aria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0"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11</a:t>
            </a:fld>
            <a:endParaRPr lang="he-IL" sz="1100" dirty="0">
              <a:solidFill>
                <a:prstClr val="white">
                  <a:lumMod val="65000"/>
                </a:prstClr>
              </a:solidFill>
            </a:endParaRPr>
          </a:p>
        </p:txBody>
      </p:sp>
    </p:spTree>
    <p:extLst>
      <p:ext uri="{BB962C8B-B14F-4D97-AF65-F5344CB8AC3E}">
        <p14:creationId xmlns:p14="http://schemas.microsoft.com/office/powerpoint/2010/main" val="41876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C3E4B5E-E918-41E5-91F5-C345BF558799}" type="slidenum">
              <a:rPr lang="he-IL" smtClean="0"/>
              <a:pPr fontAlgn="base">
                <a:spcBef>
                  <a:spcPct val="0"/>
                </a:spcBef>
                <a:spcAft>
                  <a:spcPct val="0"/>
                </a:spcAft>
                <a:defRPr/>
              </a:pPr>
              <a:t>12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grpSp>
        <p:nvGrpSpPr>
          <p:cNvPr id="22535" name="קבוצה 1"/>
          <p:cNvGrpSpPr>
            <a:grpSpLocks/>
          </p:cNvGrpSpPr>
          <p:nvPr/>
        </p:nvGrpSpPr>
        <p:grpSpPr bwMode="auto">
          <a:xfrm>
            <a:off x="63500" y="2684463"/>
            <a:ext cx="8869363" cy="2039937"/>
            <a:chOff x="141288" y="2683775"/>
            <a:chExt cx="8869362" cy="2041369"/>
          </a:xfrm>
        </p:grpSpPr>
        <p:pic>
          <p:nvPicPr>
            <p:cNvPr id="225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8" y="2683775"/>
              <a:ext cx="8869362" cy="204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27088" y="3489202"/>
              <a:ext cx="539750" cy="430515"/>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0" name="TextBox 9"/>
            <p:cNvSpPr txBox="1"/>
            <p:nvPr/>
          </p:nvSpPr>
          <p:spPr>
            <a:xfrm>
              <a:off x="2987676" y="3258853"/>
              <a:ext cx="538162"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1" name="TextBox 10"/>
            <p:cNvSpPr txBox="1"/>
            <p:nvPr/>
          </p:nvSpPr>
          <p:spPr>
            <a:xfrm>
              <a:off x="2987676" y="3830755"/>
              <a:ext cx="538162"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2" name="TextBox 11"/>
            <p:cNvSpPr txBox="1"/>
            <p:nvPr/>
          </p:nvSpPr>
          <p:spPr>
            <a:xfrm>
              <a:off x="5103812" y="3640121"/>
              <a:ext cx="539750"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3" name="TextBox 12"/>
            <p:cNvSpPr txBox="1"/>
            <p:nvPr/>
          </p:nvSpPr>
          <p:spPr>
            <a:xfrm>
              <a:off x="5648325" y="3301746"/>
              <a:ext cx="538162" cy="430515"/>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4" name="TextBox 13"/>
            <p:cNvSpPr txBox="1"/>
            <p:nvPr/>
          </p:nvSpPr>
          <p:spPr>
            <a:xfrm>
              <a:off x="5064125" y="3208018"/>
              <a:ext cx="538162"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5" name="TextBox 14"/>
            <p:cNvSpPr txBox="1"/>
            <p:nvPr/>
          </p:nvSpPr>
          <p:spPr>
            <a:xfrm>
              <a:off x="7480300" y="3060276"/>
              <a:ext cx="539750"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6" name="TextBox 15"/>
            <p:cNvSpPr txBox="1"/>
            <p:nvPr/>
          </p:nvSpPr>
          <p:spPr>
            <a:xfrm>
              <a:off x="7740650" y="3424069"/>
              <a:ext cx="538162"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7" name="TextBox 16"/>
            <p:cNvSpPr txBox="1"/>
            <p:nvPr/>
          </p:nvSpPr>
          <p:spPr>
            <a:xfrm>
              <a:off x="5602287" y="3737026"/>
              <a:ext cx="538163"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8" name="TextBox 17"/>
            <p:cNvSpPr txBox="1"/>
            <p:nvPr/>
          </p:nvSpPr>
          <p:spPr>
            <a:xfrm>
              <a:off x="7237412" y="3520974"/>
              <a:ext cx="538163"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19" name="TextBox 18"/>
            <p:cNvSpPr txBox="1"/>
            <p:nvPr/>
          </p:nvSpPr>
          <p:spPr>
            <a:xfrm>
              <a:off x="7524750" y="3878413"/>
              <a:ext cx="538162"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0" name="TextBox 19"/>
            <p:cNvSpPr txBox="1"/>
            <p:nvPr/>
          </p:nvSpPr>
          <p:spPr>
            <a:xfrm>
              <a:off x="8083550" y="3854583"/>
              <a:ext cx="538162"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1" name="TextBox 20"/>
            <p:cNvSpPr txBox="1"/>
            <p:nvPr/>
          </p:nvSpPr>
          <p:spPr>
            <a:xfrm>
              <a:off x="8288337" y="3449487"/>
              <a:ext cx="539750"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22" name="TextBox 21"/>
            <p:cNvSpPr txBox="1"/>
            <p:nvPr/>
          </p:nvSpPr>
          <p:spPr>
            <a:xfrm>
              <a:off x="8058150" y="2985612"/>
              <a:ext cx="538162" cy="432103"/>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78</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grpSp>
      <p:sp>
        <p:nvSpPr>
          <p:cNvPr id="23" name="Rectangle 12"/>
          <p:cNvSpPr/>
          <p:nvPr/>
        </p:nvSpPr>
        <p:spPr>
          <a:xfrm>
            <a:off x="400050" y="4868863"/>
            <a:ext cx="8196263" cy="8096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39 כרומוזומים בתא הזרע ו-39 כרומוזומים בתא הביצית. אלו תאים הפלואידים (</a:t>
            </a:r>
            <a:r>
              <a:rPr lang="en-US" dirty="0">
                <a:solidFill>
                  <a:prstClr val="black"/>
                </a:solidFill>
              </a:rPr>
              <a:t>n</a:t>
            </a:r>
            <a:r>
              <a:rPr lang="he-IL" dirty="0">
                <a:solidFill>
                  <a:prstClr val="black"/>
                </a:solidFill>
              </a:rPr>
              <a:t>).</a:t>
            </a:r>
            <a:r>
              <a:rPr lang="he-IL" dirty="0">
                <a:solidFill>
                  <a:srgbClr val="FF0000"/>
                </a:solidFill>
              </a:rPr>
              <a:t> </a:t>
            </a:r>
            <a:endParaRPr lang="he-IL" dirty="0">
              <a:solidFill>
                <a:prstClr val="black"/>
              </a:solidFill>
            </a:endParaRPr>
          </a:p>
        </p:txBody>
      </p:sp>
      <p:sp>
        <p:nvSpPr>
          <p:cNvPr id="24"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5"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12</a:t>
            </a:fld>
            <a:endParaRPr lang="he-IL" sz="1100" dirty="0">
              <a:solidFill>
                <a:prstClr val="white">
                  <a:lumMod val="65000"/>
                </a:prstClr>
              </a:solidFill>
            </a:endParaRPr>
          </a:p>
        </p:txBody>
      </p:sp>
      <p:sp>
        <p:nvSpPr>
          <p:cNvPr id="27" name="TextBox 26"/>
          <p:cNvSpPr txBox="1"/>
          <p:nvPr/>
        </p:nvSpPr>
        <p:spPr>
          <a:xfrm>
            <a:off x="131763" y="620713"/>
            <a:ext cx="8491537" cy="1477962"/>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3:</a:t>
            </a:r>
          </a:p>
          <a:p>
            <a:pPr fontAlgn="auto">
              <a:spcBef>
                <a:spcPts val="0"/>
              </a:spcBef>
              <a:spcAft>
                <a:spcPts val="0"/>
              </a:spcAft>
              <a:defRPr/>
            </a:pPr>
            <a:r>
              <a:rPr lang="he-IL" dirty="0">
                <a:solidFill>
                  <a:srgbClr val="1D4C72"/>
                </a:solidFill>
                <a:latin typeface="Arial"/>
                <a:cs typeface="Arial"/>
              </a:rPr>
              <a:t>א. בתרשים מתוארת זיגוטה של כלב, שיש בה 78 כרומוזומים. הזיגוטה מתחלקת בסדרה </a:t>
            </a:r>
          </a:p>
          <a:p>
            <a:pPr fontAlgn="auto">
              <a:spcBef>
                <a:spcPts val="0"/>
              </a:spcBef>
              <a:spcAft>
                <a:spcPts val="0"/>
              </a:spcAft>
              <a:defRPr/>
            </a:pPr>
            <a:r>
              <a:rPr lang="he-IL" dirty="0">
                <a:solidFill>
                  <a:srgbClr val="1D4C72"/>
                </a:solidFill>
                <a:latin typeface="Arial"/>
                <a:cs typeface="Arial"/>
              </a:rPr>
              <a:t>    של שלוש חלוקות לשמונה תאים.</a:t>
            </a:r>
          </a:p>
          <a:p>
            <a:pPr fontAlgn="auto">
              <a:spcBef>
                <a:spcPts val="0"/>
              </a:spcBef>
              <a:spcAft>
                <a:spcPts val="0"/>
              </a:spcAft>
              <a:defRPr/>
            </a:pPr>
            <a:r>
              <a:rPr lang="he-IL" dirty="0">
                <a:solidFill>
                  <a:srgbClr val="1D4C72"/>
                </a:solidFill>
                <a:latin typeface="Arial"/>
                <a:cs typeface="Arial"/>
              </a:rPr>
              <a:t>    כתבו בתאים </a:t>
            </a:r>
            <a:r>
              <a:rPr lang="he-IL" dirty="0">
                <a:solidFill>
                  <a:srgbClr val="1F497D"/>
                </a:solidFill>
                <a:latin typeface="Arial"/>
                <a:cs typeface="Arial"/>
              </a:rPr>
              <a:t>בכל אחד מן </a:t>
            </a:r>
            <a:r>
              <a:rPr lang="he-IL" dirty="0">
                <a:solidFill>
                  <a:srgbClr val="1D4C72"/>
                </a:solidFill>
                <a:latin typeface="Arial"/>
                <a:cs typeface="Arial"/>
              </a:rPr>
              <a:t>השלבים את מספר הכרומוזומים ואת הסימון המתאים (</a:t>
            </a:r>
            <a:r>
              <a:rPr lang="en-US" dirty="0">
                <a:solidFill>
                  <a:srgbClr val="1D4C72"/>
                </a:solidFill>
                <a:latin typeface="Arial"/>
                <a:cs typeface="Arial"/>
              </a:rPr>
              <a:t>n</a:t>
            </a:r>
            <a:r>
              <a:rPr lang="he-IL" dirty="0">
                <a:solidFill>
                  <a:srgbClr val="1D4C72"/>
                </a:solidFill>
                <a:latin typeface="Arial"/>
                <a:cs typeface="Arial"/>
              </a:rPr>
              <a:t> או </a:t>
            </a:r>
            <a:r>
              <a:rPr lang="en-US" dirty="0">
                <a:solidFill>
                  <a:srgbClr val="1D4C72"/>
                </a:solidFill>
                <a:latin typeface="Arial"/>
                <a:cs typeface="Arial"/>
              </a:rPr>
              <a:t>2n</a:t>
            </a:r>
            <a:r>
              <a:rPr lang="he-IL" dirty="0">
                <a:solidFill>
                  <a:srgbClr val="1D4C72"/>
                </a:solidFill>
                <a:latin typeface="Arial"/>
                <a:cs typeface="Arial"/>
              </a:rPr>
              <a:t>)</a:t>
            </a:r>
          </a:p>
          <a:p>
            <a:pPr fontAlgn="auto">
              <a:spcBef>
                <a:spcPts val="0"/>
              </a:spcBef>
              <a:spcAft>
                <a:spcPts val="0"/>
              </a:spcAft>
              <a:defRPr/>
            </a:pPr>
            <a:r>
              <a:rPr lang="he-IL" dirty="0">
                <a:solidFill>
                  <a:srgbClr val="1D4C72"/>
                </a:solidFill>
                <a:latin typeface="Arial"/>
                <a:cs typeface="Arial"/>
              </a:rPr>
              <a:t>ב. מהו מספר הכרומוזומים בתא הזרע ובתא הביצית של הכלב?</a:t>
            </a:r>
            <a:endParaRPr lang="he-IL" dirty="0">
              <a:solidFill>
                <a:srgbClr val="FF6600"/>
              </a:solidFill>
              <a:latin typeface="Arial"/>
              <a:cs typeface="Arial"/>
            </a:endParaRPr>
          </a:p>
        </p:txBody>
      </p:sp>
    </p:spTree>
    <p:extLst>
      <p:ext uri="{BB962C8B-B14F-4D97-AF65-F5344CB8AC3E}">
        <p14:creationId xmlns:p14="http://schemas.microsoft.com/office/powerpoint/2010/main" val="2619292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D33CE27-95C8-4B77-ACA6-66D7F061764A}" type="slidenum">
              <a:rPr lang="he-IL" smtClean="0"/>
              <a:pPr fontAlgn="base">
                <a:spcBef>
                  <a:spcPct val="0"/>
                </a:spcBef>
                <a:spcAft>
                  <a:spcPct val="0"/>
                </a:spcAft>
                <a:defRPr/>
              </a:pPr>
              <a:t>13</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4</a:t>
            </a:r>
            <a:endParaRPr lang="he-IL" sz="1800" dirty="0"/>
          </a:p>
        </p:txBody>
      </p:sp>
      <p:sp>
        <p:nvSpPr>
          <p:cNvPr id="7" name="TextBox 6"/>
          <p:cNvSpPr txBox="1"/>
          <p:nvPr/>
        </p:nvSpPr>
        <p:spPr>
          <a:xfrm>
            <a:off x="93663" y="620688"/>
            <a:ext cx="8491537"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4:</a:t>
            </a:r>
          </a:p>
          <a:p>
            <a:pPr fontAlgn="auto">
              <a:spcBef>
                <a:spcPts val="0"/>
              </a:spcBef>
              <a:spcAft>
                <a:spcPts val="0"/>
              </a:spcAft>
              <a:defRPr/>
            </a:pPr>
            <a:r>
              <a:rPr lang="he-IL" dirty="0">
                <a:solidFill>
                  <a:srgbClr val="1D4C72"/>
                </a:solidFill>
                <a:latin typeface="Arial"/>
                <a:cs typeface="Arial"/>
              </a:rPr>
              <a:t>א. בתא כלשהו של יתוש יש 3 כרומוזומים. </a:t>
            </a:r>
            <a:r>
              <a:rPr lang="he-IL" dirty="0">
                <a:solidFill>
                  <a:srgbClr val="1F497D"/>
                </a:solidFill>
                <a:latin typeface="Arial"/>
                <a:cs typeface="Arial"/>
              </a:rPr>
              <a:t>על סמך נתון זה, האם אפשר לקבוע אם זה </a:t>
            </a:r>
          </a:p>
          <a:p>
            <a:pPr fontAlgn="auto">
              <a:spcBef>
                <a:spcPts val="0"/>
              </a:spcBef>
              <a:spcAft>
                <a:spcPts val="0"/>
              </a:spcAft>
              <a:defRPr/>
            </a:pPr>
            <a:r>
              <a:rPr lang="he-IL" dirty="0">
                <a:solidFill>
                  <a:srgbClr val="1F497D"/>
                </a:solidFill>
                <a:latin typeface="Arial"/>
                <a:cs typeface="Arial"/>
              </a:rPr>
              <a:t>    תא רבייה (זרע או ביצית) או אחד מתאי הגוף?</a:t>
            </a:r>
          </a:p>
          <a:p>
            <a:pPr fontAlgn="auto">
              <a:spcBef>
                <a:spcPts val="0"/>
              </a:spcBef>
              <a:spcAft>
                <a:spcPts val="0"/>
              </a:spcAft>
              <a:defRPr/>
            </a:pPr>
            <a:r>
              <a:rPr lang="he-IL" dirty="0">
                <a:solidFill>
                  <a:srgbClr val="1F497D"/>
                </a:solidFill>
                <a:latin typeface="Arial"/>
                <a:cs typeface="Arial"/>
              </a:rPr>
              <a:t>ב. בתא כלשהו של קוף יש 24 כרומוזומים. על סמך נתון זה, האם אפשר לקבוע אם זה </a:t>
            </a:r>
          </a:p>
          <a:p>
            <a:pPr fontAlgn="auto">
              <a:spcBef>
                <a:spcPts val="0"/>
              </a:spcBef>
              <a:spcAft>
                <a:spcPts val="0"/>
              </a:spcAft>
              <a:defRPr/>
            </a:pPr>
            <a:r>
              <a:rPr lang="he-IL" dirty="0">
                <a:solidFill>
                  <a:srgbClr val="1F497D"/>
                </a:solidFill>
                <a:latin typeface="Arial"/>
                <a:cs typeface="Arial"/>
              </a:rPr>
              <a:t>   תא רבייה (זרע או ביצית) או אחד מתאי הגוף?</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13</a:t>
            </a:fld>
            <a:endParaRPr lang="he-IL" sz="1100" dirty="0">
              <a:solidFill>
                <a:prstClr val="white">
                  <a:lumMod val="65000"/>
                </a:prstClr>
              </a:solidFill>
            </a:endParaRPr>
          </a:p>
        </p:txBody>
      </p:sp>
    </p:spTree>
    <p:extLst>
      <p:ext uri="{BB962C8B-B14F-4D97-AF65-F5344CB8AC3E}">
        <p14:creationId xmlns:p14="http://schemas.microsoft.com/office/powerpoint/2010/main" val="112111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FD5BDB6-1B39-4FF6-8DFB-A38151FC191D}" type="slidenum">
              <a:rPr lang="he-IL" smtClean="0"/>
              <a:pPr fontAlgn="base">
                <a:spcBef>
                  <a:spcPct val="0"/>
                </a:spcBef>
                <a:spcAft>
                  <a:spcPct val="0"/>
                </a:spcAft>
                <a:defRPr/>
              </a:pPr>
              <a:t>14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sp>
        <p:nvSpPr>
          <p:cNvPr id="23" name="Rectangle 12"/>
          <p:cNvSpPr/>
          <p:nvPr/>
        </p:nvSpPr>
        <p:spPr>
          <a:xfrm>
            <a:off x="527050" y="3068638"/>
            <a:ext cx="8196263" cy="2952650"/>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אפשר לקבוע שמדובר בתא מין מכיוון שמספר הכרומוזומים אי-זוגי. בתאי גוף רגילים </a:t>
            </a:r>
          </a:p>
          <a:p>
            <a:pPr fontAlgn="auto">
              <a:spcBef>
                <a:spcPts val="0"/>
              </a:spcBef>
              <a:spcAft>
                <a:spcPts val="0"/>
              </a:spcAft>
              <a:defRPr/>
            </a:pPr>
            <a:r>
              <a:rPr lang="he-IL" dirty="0">
                <a:solidFill>
                  <a:prstClr val="black"/>
                </a:solidFill>
              </a:rPr>
              <a:t>    שמקורם בזיגוטה (הביצית המופרית), נמצאים זוגות של כרומוזומים הומולוגיים. </a:t>
            </a:r>
          </a:p>
          <a:p>
            <a:pPr fontAlgn="auto">
              <a:spcBef>
                <a:spcPts val="0"/>
              </a:spcBef>
              <a:spcAft>
                <a:spcPts val="0"/>
              </a:spcAft>
              <a:defRPr/>
            </a:pPr>
            <a:r>
              <a:rPr lang="he-IL" dirty="0">
                <a:solidFill>
                  <a:prstClr val="black"/>
                </a:solidFill>
              </a:rPr>
              <a:t>    מספרם של הכרומוזומים תמיד זוגי.</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ב. </a:t>
            </a:r>
            <a:r>
              <a:rPr lang="he-IL" u="sng" dirty="0">
                <a:solidFill>
                  <a:prstClr val="black"/>
                </a:solidFill>
              </a:rPr>
              <a:t>אי אפשר לקבוע. יש שתי אפשרויות</a:t>
            </a:r>
            <a:r>
              <a:rPr lang="he-IL" dirty="0">
                <a:solidFill>
                  <a:prstClr val="black"/>
                </a:solidFill>
              </a:rPr>
              <a:t>:</a:t>
            </a:r>
          </a:p>
          <a:p>
            <a:pPr fontAlgn="auto">
              <a:spcBef>
                <a:spcPts val="0"/>
              </a:spcBef>
              <a:spcAft>
                <a:spcPts val="0"/>
              </a:spcAft>
              <a:defRPr/>
            </a:pPr>
            <a:r>
              <a:rPr lang="he-IL" dirty="0">
                <a:solidFill>
                  <a:prstClr val="black"/>
                </a:solidFill>
              </a:rPr>
              <a:t>    אפשרות ראשונה: זה תא מין. במקרה כזה, בתאי הגוף יש 48 כרומוזומים.</a:t>
            </a:r>
          </a:p>
          <a:p>
            <a:pPr fontAlgn="auto">
              <a:spcBef>
                <a:spcPts val="0"/>
              </a:spcBef>
              <a:spcAft>
                <a:spcPts val="0"/>
              </a:spcAft>
              <a:defRPr/>
            </a:pPr>
            <a:r>
              <a:rPr lang="he-IL" dirty="0">
                <a:solidFill>
                  <a:prstClr val="black"/>
                </a:solidFill>
              </a:rPr>
              <a:t>    אפשרות שנייה: זה תא גוף. במקרה זה יש בתאי המין 24 כרומוזומים.</a:t>
            </a:r>
          </a:p>
          <a:p>
            <a:pPr fontAlgn="auto">
              <a:spcBef>
                <a:spcPts val="0"/>
              </a:spcBef>
              <a:spcAft>
                <a:spcPts val="0"/>
              </a:spcAft>
              <a:defRPr/>
            </a:pPr>
            <a:r>
              <a:rPr lang="he-IL" dirty="0">
                <a:solidFill>
                  <a:prstClr val="black"/>
                </a:solidFill>
              </a:rPr>
              <a:t>    (למעשה, אפשרות א' היא הנכונה. לקוף יש 48 כרומוזומים בתאי הגוף, ו-24  כרומוזומים    </a:t>
            </a:r>
          </a:p>
          <a:p>
            <a:pPr fontAlgn="auto">
              <a:spcBef>
                <a:spcPts val="0"/>
              </a:spcBef>
              <a:spcAft>
                <a:spcPts val="0"/>
              </a:spcAft>
              <a:defRPr/>
            </a:pPr>
            <a:r>
              <a:rPr lang="he-IL" dirty="0">
                <a:solidFill>
                  <a:prstClr val="black"/>
                </a:solidFill>
              </a:rPr>
              <a:t>    בכל אחד מתאי הרבייה.</a:t>
            </a:r>
          </a:p>
          <a:p>
            <a:pPr fontAlgn="auto">
              <a:spcBef>
                <a:spcPts val="0"/>
              </a:spcBef>
              <a:spcAft>
                <a:spcPts val="0"/>
              </a:spcAft>
              <a:defRPr/>
            </a:pPr>
            <a:r>
              <a:rPr lang="he-IL" dirty="0">
                <a:solidFill>
                  <a:prstClr val="black"/>
                </a:solidFill>
              </a:rPr>
              <a:t> </a:t>
            </a: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14</a:t>
            </a:fld>
            <a:endParaRPr lang="he-IL" sz="1100" dirty="0">
              <a:solidFill>
                <a:prstClr val="white">
                  <a:lumMod val="65000"/>
                </a:prstClr>
              </a:solidFill>
            </a:endParaRPr>
          </a:p>
        </p:txBody>
      </p:sp>
      <p:sp>
        <p:nvSpPr>
          <p:cNvPr id="10" name="TextBox 9"/>
          <p:cNvSpPr txBox="1"/>
          <p:nvPr/>
        </p:nvSpPr>
        <p:spPr>
          <a:xfrm>
            <a:off x="93663" y="620688"/>
            <a:ext cx="8491537" cy="20313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4:</a:t>
            </a:r>
          </a:p>
          <a:p>
            <a:pPr fontAlgn="auto">
              <a:spcBef>
                <a:spcPts val="0"/>
              </a:spcBef>
              <a:spcAft>
                <a:spcPts val="0"/>
              </a:spcAft>
              <a:defRPr/>
            </a:pPr>
            <a:r>
              <a:rPr lang="he-IL" dirty="0">
                <a:solidFill>
                  <a:srgbClr val="1D4C72"/>
                </a:solidFill>
                <a:latin typeface="Arial"/>
                <a:cs typeface="Arial"/>
              </a:rPr>
              <a:t>א. בתא כלשהו של יתוש יש 3 כרומוזומים. </a:t>
            </a:r>
            <a:r>
              <a:rPr lang="he-IL" dirty="0">
                <a:solidFill>
                  <a:srgbClr val="1F497D"/>
                </a:solidFill>
                <a:latin typeface="Arial"/>
                <a:cs typeface="Arial"/>
              </a:rPr>
              <a:t>על סמך נתון זה, האם אפשר לקבוע אם זה </a:t>
            </a:r>
          </a:p>
          <a:p>
            <a:pPr fontAlgn="auto">
              <a:spcBef>
                <a:spcPts val="0"/>
              </a:spcBef>
              <a:spcAft>
                <a:spcPts val="0"/>
              </a:spcAft>
              <a:defRPr/>
            </a:pPr>
            <a:r>
              <a:rPr lang="he-IL" dirty="0">
                <a:solidFill>
                  <a:srgbClr val="1F497D"/>
                </a:solidFill>
                <a:latin typeface="Arial"/>
                <a:cs typeface="Arial"/>
              </a:rPr>
              <a:t>    תא רבייה (זרע או ביצית) או אחד מתאי הגוף?</a:t>
            </a:r>
          </a:p>
          <a:p>
            <a:pPr fontAlgn="auto">
              <a:spcBef>
                <a:spcPts val="0"/>
              </a:spcBef>
              <a:spcAft>
                <a:spcPts val="0"/>
              </a:spcAft>
              <a:defRPr/>
            </a:pPr>
            <a:r>
              <a:rPr lang="he-IL" dirty="0">
                <a:solidFill>
                  <a:srgbClr val="1F497D"/>
                </a:solidFill>
                <a:latin typeface="Arial"/>
                <a:cs typeface="Arial"/>
              </a:rPr>
              <a:t>ב. בתא כלשהו של קוף יש 24 כרומוזומים. על סמך נתון זה, האם אפשר לקבוע אם זה </a:t>
            </a:r>
          </a:p>
          <a:p>
            <a:pPr fontAlgn="auto">
              <a:spcBef>
                <a:spcPts val="0"/>
              </a:spcBef>
              <a:spcAft>
                <a:spcPts val="0"/>
              </a:spcAft>
              <a:defRPr/>
            </a:pPr>
            <a:r>
              <a:rPr lang="he-IL" dirty="0">
                <a:solidFill>
                  <a:srgbClr val="1F497D"/>
                </a:solidFill>
                <a:latin typeface="Arial"/>
                <a:cs typeface="Arial"/>
              </a:rPr>
              <a:t>   תא רבייה (זרע או ביצית) או אחד מתאי הגוף?</a:t>
            </a:r>
          </a:p>
          <a:p>
            <a:pPr fontAlgn="auto">
              <a:spcBef>
                <a:spcPts val="0"/>
              </a:spcBef>
              <a:spcAft>
                <a:spcPts val="0"/>
              </a:spcAft>
              <a:defRPr/>
            </a:pPr>
            <a:endParaRPr lang="he-IL" dirty="0">
              <a:solidFill>
                <a:srgbClr val="1D4C72"/>
              </a:solidFill>
              <a:latin typeface="Arial"/>
              <a:cs typeface="Arial"/>
            </a:endParaRPr>
          </a:p>
          <a:p>
            <a:pPr fontAlgn="auto">
              <a:spcBef>
                <a:spcPts val="0"/>
              </a:spcBef>
              <a:spcAft>
                <a:spcPts val="0"/>
              </a:spcAft>
              <a:defRPr/>
            </a:pPr>
            <a:endParaRPr lang="he-IL" dirty="0">
              <a:solidFill>
                <a:srgbClr val="1D4C72"/>
              </a:solidFill>
              <a:latin typeface="Arial"/>
              <a:cs typeface="Arial"/>
            </a:endParaRPr>
          </a:p>
        </p:txBody>
      </p:sp>
    </p:spTree>
    <p:extLst>
      <p:ext uri="{BB962C8B-B14F-4D97-AF65-F5344CB8AC3E}">
        <p14:creationId xmlns:p14="http://schemas.microsoft.com/office/powerpoint/2010/main" val="291996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17128" y="665882"/>
            <a:ext cx="8215312" cy="585946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רצף ההתרחשויות בחייו של תא, המתחיל עם היווצרותו (בתהליך מיטוזה של תא קודם) </a:t>
            </a:r>
          </a:p>
          <a:p>
            <a:pPr fontAlgn="auto">
              <a:spcBef>
                <a:spcPts val="0"/>
              </a:spcBef>
              <a:spcAft>
                <a:spcPts val="0"/>
              </a:spcAft>
              <a:defRPr/>
            </a:pPr>
            <a:r>
              <a:rPr lang="he-IL" dirty="0">
                <a:solidFill>
                  <a:prstClr val="black"/>
                </a:solidFill>
                <a:latin typeface="Arial"/>
                <a:cs typeface="Arial"/>
              </a:rPr>
              <a:t>ועד התחלקותו לשני תאי בת, נקרא </a:t>
            </a:r>
            <a:r>
              <a:rPr lang="he-IL" dirty="0">
                <a:solidFill>
                  <a:srgbClr val="FF6600"/>
                </a:solidFill>
                <a:latin typeface="Arial"/>
                <a:cs typeface="Arial"/>
              </a:rPr>
              <a:t>מחזור התא</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u="sng"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3162715E-9C1D-4720-B5F3-4B36ACDB3CF7}" type="slidenum">
              <a:rPr lang="he-IL" smtClean="0"/>
              <a:pPr fontAlgn="base">
                <a:spcBef>
                  <a:spcPct val="0"/>
                </a:spcBef>
                <a:spcAft>
                  <a:spcPct val="0"/>
                </a:spcAft>
                <a:defRPr/>
              </a:pPr>
              <a:t>15</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מחזור התא</a:t>
            </a:r>
            <a:endParaRPr lang="he-IL" sz="1800" dirty="0"/>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15</a:t>
            </a:fld>
            <a:endParaRPr lang="he-IL" sz="1100" dirty="0">
              <a:solidFill>
                <a:prstClr val="white">
                  <a:lumMod val="65000"/>
                </a:prstClr>
              </a:solidFill>
            </a:endParaRPr>
          </a:p>
        </p:txBody>
      </p:sp>
      <p:graphicFrame>
        <p:nvGraphicFramePr>
          <p:cNvPr id="14" name="תרשים 13"/>
          <p:cNvGraphicFramePr>
            <a:graphicFrameLocks/>
          </p:cNvGraphicFramePr>
          <p:nvPr>
            <p:extLst>
              <p:ext uri="{D42A27DB-BD31-4B8C-83A1-F6EECF244321}">
                <p14:modId xmlns:p14="http://schemas.microsoft.com/office/powerpoint/2010/main" val="2519257799"/>
              </p:ext>
            </p:extLst>
          </p:nvPr>
        </p:nvGraphicFramePr>
        <p:xfrm>
          <a:off x="-991694" y="4385421"/>
          <a:ext cx="6922312" cy="2266004"/>
        </p:xfrm>
        <a:graphic>
          <a:graphicData uri="http://schemas.openxmlformats.org/drawingml/2006/chart">
            <c:chart xmlns:c="http://schemas.openxmlformats.org/drawingml/2006/chart" xmlns:r="http://schemas.openxmlformats.org/officeDocument/2006/relationships" r:id="rId2"/>
          </a:graphicData>
        </a:graphic>
      </p:graphicFrame>
      <p:sp>
        <p:nvSpPr>
          <p:cNvPr id="12" name="מלבן 11"/>
          <p:cNvSpPr/>
          <p:nvPr/>
        </p:nvSpPr>
        <p:spPr>
          <a:xfrm>
            <a:off x="4496791" y="4385421"/>
            <a:ext cx="4251673" cy="1107996"/>
          </a:xfrm>
          <a:prstGeom prst="rect">
            <a:avLst/>
          </a:prstGeom>
        </p:spPr>
        <p:txBody>
          <a:bodyPr wrap="square">
            <a:spAutoFit/>
          </a:bodyPr>
          <a:lstStyle/>
          <a:p>
            <a:pPr fontAlgn="auto">
              <a:spcBef>
                <a:spcPts val="0"/>
              </a:spcBef>
              <a:spcAft>
                <a:spcPts val="0"/>
              </a:spcAft>
              <a:defRPr/>
            </a:pPr>
            <a:r>
              <a:rPr lang="he-IL" sz="1600" dirty="0">
                <a:latin typeface="Arial"/>
                <a:cs typeface="Arial"/>
              </a:rPr>
              <a:t>    </a:t>
            </a:r>
            <a:r>
              <a:rPr lang="he-IL" b="1" dirty="0">
                <a:solidFill>
                  <a:schemeClr val="accent3"/>
                </a:solidFill>
                <a:latin typeface="Arial"/>
                <a:cs typeface="Arial"/>
              </a:rPr>
              <a:t>ב. מיטוזה</a:t>
            </a:r>
          </a:p>
          <a:p>
            <a:pPr fontAlgn="auto">
              <a:spcBef>
                <a:spcPts val="0"/>
              </a:spcBef>
              <a:spcAft>
                <a:spcPts val="0"/>
              </a:spcAft>
              <a:defRPr/>
            </a:pPr>
            <a:r>
              <a:rPr lang="he-IL" sz="1600" dirty="0">
                <a:latin typeface="Arial"/>
                <a:cs typeface="Arial"/>
              </a:rPr>
              <a:t>        התא מתחלק לשני תאי בת, הזהים לו מבחינה   </a:t>
            </a:r>
          </a:p>
          <a:p>
            <a:pPr fontAlgn="auto">
              <a:spcBef>
                <a:spcPts val="0"/>
              </a:spcBef>
              <a:spcAft>
                <a:spcPts val="0"/>
              </a:spcAft>
              <a:defRPr/>
            </a:pPr>
            <a:r>
              <a:rPr lang="he-IL" sz="1600" dirty="0">
                <a:latin typeface="Arial"/>
                <a:cs typeface="Arial"/>
              </a:rPr>
              <a:t>        גנטית. כל אחד משני תאי הבת מתחיל את </a:t>
            </a:r>
          </a:p>
          <a:p>
            <a:pPr fontAlgn="auto">
              <a:spcBef>
                <a:spcPts val="0"/>
              </a:spcBef>
              <a:spcAft>
                <a:spcPts val="0"/>
              </a:spcAft>
              <a:defRPr/>
            </a:pPr>
            <a:r>
              <a:rPr lang="he-IL" sz="1600" dirty="0">
                <a:latin typeface="Arial"/>
                <a:cs typeface="Arial"/>
              </a:rPr>
              <a:t>        מחזור התא שלו.</a:t>
            </a:r>
          </a:p>
        </p:txBody>
      </p:sp>
      <p:sp>
        <p:nvSpPr>
          <p:cNvPr id="13" name="מלבן 12"/>
          <p:cNvSpPr/>
          <p:nvPr/>
        </p:nvSpPr>
        <p:spPr>
          <a:xfrm>
            <a:off x="317127" y="1772816"/>
            <a:ext cx="8287321" cy="2585323"/>
          </a:xfrm>
          <a:prstGeom prst="rect">
            <a:avLst/>
          </a:prstGeom>
        </p:spPr>
        <p:txBody>
          <a:bodyPr wrap="square">
            <a:spAutoFit/>
          </a:bodyPr>
          <a:lstStyle/>
          <a:p>
            <a:pPr fontAlgn="auto">
              <a:spcBef>
                <a:spcPts val="0"/>
              </a:spcBef>
              <a:spcAft>
                <a:spcPts val="0"/>
              </a:spcAft>
              <a:defRPr/>
            </a:pPr>
            <a:r>
              <a:rPr lang="he-IL" b="1" dirty="0">
                <a:solidFill>
                  <a:srgbClr val="0066CC"/>
                </a:solidFill>
                <a:latin typeface="Arial"/>
                <a:cs typeface="Arial"/>
              </a:rPr>
              <a:t> </a:t>
            </a:r>
            <a:r>
              <a:rPr lang="he-IL" b="1" dirty="0">
                <a:solidFill>
                  <a:schemeClr val="accent3"/>
                </a:solidFill>
                <a:latin typeface="Arial"/>
                <a:cs typeface="Arial"/>
              </a:rPr>
              <a:t>א. </a:t>
            </a:r>
            <a:r>
              <a:rPr lang="he-IL" b="1" dirty="0" err="1">
                <a:solidFill>
                  <a:schemeClr val="accent3"/>
                </a:solidFill>
                <a:latin typeface="Arial"/>
                <a:cs typeface="Arial"/>
              </a:rPr>
              <a:t>אינטרפאזה</a:t>
            </a:r>
            <a:endParaRPr lang="he-IL" b="1" dirty="0">
              <a:solidFill>
                <a:schemeClr val="accent3"/>
              </a:solidFill>
              <a:latin typeface="Arial"/>
              <a:cs typeface="Arial"/>
            </a:endParaRPr>
          </a:p>
          <a:p>
            <a:pPr fontAlgn="auto">
              <a:spcBef>
                <a:spcPts val="0"/>
              </a:spcBef>
              <a:spcAft>
                <a:spcPts val="0"/>
              </a:spcAft>
              <a:defRPr/>
            </a:pPr>
            <a:r>
              <a:rPr lang="he-IL" sz="1600" dirty="0">
                <a:latin typeface="Arial"/>
                <a:cs typeface="Arial"/>
              </a:rPr>
              <a:t>      </a:t>
            </a:r>
            <a:r>
              <a:rPr lang="he-IL" sz="1600" u="sng" dirty="0">
                <a:latin typeface="Arial"/>
                <a:cs typeface="Arial"/>
              </a:rPr>
              <a:t>רצף ההתרחשויות מהיווצרות התא ועד תחילת חלוקתו. הוא כולל  3 שלבים</a:t>
            </a:r>
            <a:r>
              <a:rPr lang="he-IL" sz="1600" dirty="0">
                <a:latin typeface="Arial"/>
                <a:cs typeface="Arial"/>
              </a:rPr>
              <a:t>:</a:t>
            </a:r>
          </a:p>
          <a:p>
            <a:pPr fontAlgn="auto">
              <a:spcBef>
                <a:spcPts val="0"/>
              </a:spcBef>
              <a:spcAft>
                <a:spcPts val="0"/>
              </a:spcAft>
              <a:defRPr/>
            </a:pPr>
            <a:r>
              <a:rPr lang="he-IL" sz="1600" dirty="0">
                <a:latin typeface="Arial"/>
                <a:cs typeface="Arial"/>
              </a:rPr>
              <a:t>   </a:t>
            </a:r>
            <a:r>
              <a:rPr lang="he-IL" sz="1600" dirty="0">
                <a:solidFill>
                  <a:schemeClr val="accent3"/>
                </a:solidFill>
                <a:latin typeface="Arial"/>
                <a:cs typeface="Arial"/>
              </a:rPr>
              <a:t>-  שלב הגידול הראשון (</a:t>
            </a:r>
            <a:r>
              <a:rPr lang="en-US" sz="1600" dirty="0">
                <a:solidFill>
                  <a:schemeClr val="accent3"/>
                </a:solidFill>
                <a:latin typeface="Arial"/>
                <a:cs typeface="Arial"/>
              </a:rPr>
              <a:t>G</a:t>
            </a:r>
            <a:r>
              <a:rPr lang="en-US" sz="1600" baseline="-25000" dirty="0">
                <a:solidFill>
                  <a:schemeClr val="accent3"/>
                </a:solidFill>
                <a:latin typeface="Arial"/>
                <a:cs typeface="Arial"/>
              </a:rPr>
              <a:t>1</a:t>
            </a:r>
            <a:r>
              <a:rPr lang="he-IL" sz="1600" dirty="0">
                <a:solidFill>
                  <a:schemeClr val="accent3"/>
                </a:solidFill>
                <a:latin typeface="Arial"/>
                <a:cs typeface="Arial"/>
              </a:rPr>
              <a:t>)</a:t>
            </a:r>
          </a:p>
          <a:p>
            <a:pPr fontAlgn="auto">
              <a:spcBef>
                <a:spcPts val="0"/>
              </a:spcBef>
              <a:spcAft>
                <a:spcPts val="0"/>
              </a:spcAft>
              <a:defRPr/>
            </a:pPr>
            <a:r>
              <a:rPr lang="he-IL" sz="1600" dirty="0">
                <a:latin typeface="Arial"/>
                <a:cs typeface="Arial"/>
              </a:rPr>
              <a:t>      בשלב זה התא גדל בנפחו, נעשה בו חילוף חומרים נמרץ ומיוצרות מולקולות רבות של חלבונים,</a:t>
            </a:r>
          </a:p>
          <a:p>
            <a:pPr fontAlgn="auto">
              <a:spcBef>
                <a:spcPts val="0"/>
              </a:spcBef>
              <a:spcAft>
                <a:spcPts val="0"/>
              </a:spcAft>
              <a:defRPr/>
            </a:pPr>
            <a:r>
              <a:rPr lang="he-IL" sz="1600" dirty="0">
                <a:latin typeface="Arial"/>
                <a:cs typeface="Arial"/>
              </a:rPr>
              <a:t>      </a:t>
            </a:r>
            <a:r>
              <a:rPr lang="en-US" sz="1600" dirty="0">
                <a:latin typeface="Arial"/>
                <a:cs typeface="Arial"/>
              </a:rPr>
              <a:t>RNA</a:t>
            </a:r>
            <a:r>
              <a:rPr lang="he-IL" sz="1600" dirty="0">
                <a:latin typeface="Arial"/>
                <a:cs typeface="Arial"/>
              </a:rPr>
              <a:t> ומרכיבי תא נוספים.</a:t>
            </a:r>
          </a:p>
          <a:p>
            <a:pPr fontAlgn="auto">
              <a:spcBef>
                <a:spcPts val="0"/>
              </a:spcBef>
              <a:spcAft>
                <a:spcPts val="0"/>
              </a:spcAft>
              <a:defRPr/>
            </a:pPr>
            <a:r>
              <a:rPr lang="he-IL" sz="1600" dirty="0">
                <a:latin typeface="Arial"/>
                <a:cs typeface="Arial"/>
              </a:rPr>
              <a:t>   </a:t>
            </a:r>
            <a:r>
              <a:rPr lang="he-IL" sz="1600" dirty="0">
                <a:solidFill>
                  <a:schemeClr val="accent3"/>
                </a:solidFill>
                <a:latin typeface="Arial"/>
                <a:cs typeface="Arial"/>
              </a:rPr>
              <a:t>-  שלב שכפול ה-</a:t>
            </a:r>
            <a:r>
              <a:rPr lang="en-US" sz="1600" dirty="0">
                <a:solidFill>
                  <a:schemeClr val="accent3"/>
                </a:solidFill>
                <a:latin typeface="Arial"/>
                <a:cs typeface="Arial"/>
              </a:rPr>
              <a:t> DNA</a:t>
            </a:r>
            <a:r>
              <a:rPr lang="he-IL" sz="1600" dirty="0">
                <a:solidFill>
                  <a:schemeClr val="accent3"/>
                </a:solidFill>
                <a:latin typeface="Arial"/>
                <a:cs typeface="Arial"/>
              </a:rPr>
              <a:t>(</a:t>
            </a:r>
            <a:r>
              <a:rPr lang="en-US" sz="1600" dirty="0">
                <a:solidFill>
                  <a:schemeClr val="accent3"/>
                </a:solidFill>
                <a:latin typeface="Arial"/>
                <a:cs typeface="Arial"/>
              </a:rPr>
              <a:t>S</a:t>
            </a:r>
            <a:r>
              <a:rPr lang="he-IL" sz="1600" dirty="0">
                <a:solidFill>
                  <a:schemeClr val="accent3"/>
                </a:solidFill>
                <a:latin typeface="Arial"/>
                <a:cs typeface="Arial"/>
              </a:rPr>
              <a:t>)</a:t>
            </a:r>
          </a:p>
          <a:p>
            <a:pPr fontAlgn="auto">
              <a:spcBef>
                <a:spcPts val="0"/>
              </a:spcBef>
              <a:spcAft>
                <a:spcPts val="0"/>
              </a:spcAft>
              <a:defRPr/>
            </a:pPr>
            <a:r>
              <a:rPr lang="he-IL" sz="1600" dirty="0">
                <a:latin typeface="Arial"/>
                <a:cs typeface="Arial"/>
              </a:rPr>
              <a:t>      הכפלה של מולקולות ה-</a:t>
            </a:r>
            <a:r>
              <a:rPr lang="en-US" sz="1600" dirty="0">
                <a:latin typeface="Arial"/>
                <a:cs typeface="Arial"/>
              </a:rPr>
              <a:t>DNA</a:t>
            </a:r>
            <a:r>
              <a:rPr lang="he-IL" sz="1600" dirty="0">
                <a:latin typeface="Arial"/>
                <a:cs typeface="Arial"/>
              </a:rPr>
              <a:t> בתהליך הנקרא שכפול </a:t>
            </a:r>
            <a:r>
              <a:rPr lang="en-US" sz="1600" dirty="0">
                <a:latin typeface="Arial"/>
                <a:cs typeface="Arial"/>
              </a:rPr>
              <a:t>DNA</a:t>
            </a:r>
            <a:r>
              <a:rPr lang="he-IL" sz="1600" dirty="0">
                <a:latin typeface="Arial"/>
                <a:cs typeface="Arial"/>
              </a:rPr>
              <a:t>.  בתום השכפול יש בתא כמות    </a:t>
            </a:r>
          </a:p>
          <a:p>
            <a:pPr fontAlgn="auto">
              <a:spcBef>
                <a:spcPts val="0"/>
              </a:spcBef>
              <a:spcAft>
                <a:spcPts val="0"/>
              </a:spcAft>
              <a:defRPr/>
            </a:pPr>
            <a:r>
              <a:rPr lang="he-IL" sz="1600" dirty="0">
                <a:latin typeface="Arial"/>
                <a:cs typeface="Arial"/>
              </a:rPr>
              <a:t>      כפולה של </a:t>
            </a:r>
            <a:r>
              <a:rPr lang="en-US" sz="1600" dirty="0">
                <a:latin typeface="Arial"/>
                <a:cs typeface="Arial"/>
              </a:rPr>
              <a:t>DNA</a:t>
            </a:r>
            <a:r>
              <a:rPr lang="he-IL" sz="1600" dirty="0">
                <a:latin typeface="Arial"/>
                <a:cs typeface="Arial"/>
              </a:rPr>
              <a:t>.</a:t>
            </a:r>
          </a:p>
          <a:p>
            <a:pPr fontAlgn="auto">
              <a:spcBef>
                <a:spcPts val="0"/>
              </a:spcBef>
              <a:spcAft>
                <a:spcPts val="0"/>
              </a:spcAft>
              <a:defRPr/>
            </a:pPr>
            <a:r>
              <a:rPr lang="he-IL" sz="1600" dirty="0">
                <a:latin typeface="Arial"/>
                <a:cs typeface="Arial"/>
              </a:rPr>
              <a:t>   </a:t>
            </a:r>
            <a:r>
              <a:rPr lang="he-IL" sz="1600" dirty="0">
                <a:solidFill>
                  <a:schemeClr val="accent3"/>
                </a:solidFill>
                <a:latin typeface="Arial"/>
                <a:cs typeface="Arial"/>
              </a:rPr>
              <a:t>-  שלב הגידול השני (</a:t>
            </a:r>
            <a:r>
              <a:rPr lang="en-US" sz="1600" dirty="0">
                <a:solidFill>
                  <a:schemeClr val="accent3"/>
                </a:solidFill>
                <a:latin typeface="Arial"/>
                <a:cs typeface="Arial"/>
              </a:rPr>
              <a:t>G</a:t>
            </a:r>
            <a:r>
              <a:rPr lang="en-US" sz="1600" baseline="-25000" dirty="0">
                <a:solidFill>
                  <a:schemeClr val="accent3"/>
                </a:solidFill>
                <a:latin typeface="Arial"/>
                <a:cs typeface="Arial"/>
              </a:rPr>
              <a:t>2</a:t>
            </a:r>
            <a:r>
              <a:rPr lang="he-IL" sz="1600" dirty="0">
                <a:solidFill>
                  <a:schemeClr val="accent3"/>
                </a:solidFill>
                <a:latin typeface="Arial"/>
                <a:cs typeface="Arial"/>
              </a:rPr>
              <a:t>)</a:t>
            </a:r>
          </a:p>
          <a:p>
            <a:pPr fontAlgn="auto">
              <a:spcBef>
                <a:spcPts val="0"/>
              </a:spcBef>
              <a:spcAft>
                <a:spcPts val="0"/>
              </a:spcAft>
              <a:defRPr/>
            </a:pPr>
            <a:r>
              <a:rPr lang="he-IL" sz="1600" dirty="0">
                <a:latin typeface="Arial"/>
                <a:cs typeface="Arial"/>
              </a:rPr>
              <a:t>      גם הוא שלב של גידול ויצירת חומרים חיוניים לתא (כגון חלבונים,</a:t>
            </a:r>
            <a:r>
              <a:rPr lang="en-US" sz="1600" dirty="0">
                <a:latin typeface="Arial"/>
                <a:cs typeface="Arial"/>
              </a:rPr>
              <a:t>RNA</a:t>
            </a:r>
            <a:r>
              <a:rPr lang="he-IL" sz="1600" dirty="0">
                <a:latin typeface="Arial"/>
                <a:cs typeface="Arial"/>
              </a:rPr>
              <a:t>).</a:t>
            </a:r>
          </a:p>
        </p:txBody>
      </p:sp>
      <p:sp>
        <p:nvSpPr>
          <p:cNvPr id="15" name="מלבן 14"/>
          <p:cNvSpPr/>
          <p:nvPr/>
        </p:nvSpPr>
        <p:spPr>
          <a:xfrm>
            <a:off x="4522405" y="5483770"/>
            <a:ext cx="3794011" cy="1323439"/>
          </a:xfrm>
          <a:prstGeom prst="rect">
            <a:avLst/>
          </a:prstGeom>
        </p:spPr>
        <p:txBody>
          <a:bodyPr wrap="square">
            <a:spAutoFit/>
          </a:bodyPr>
          <a:lstStyle/>
          <a:p>
            <a:pPr fontAlgn="auto">
              <a:spcBef>
                <a:spcPts val="0"/>
              </a:spcBef>
              <a:spcAft>
                <a:spcPts val="0"/>
              </a:spcAft>
              <a:defRPr/>
            </a:pPr>
            <a:r>
              <a:rPr lang="he-IL" sz="1600" dirty="0">
                <a:solidFill>
                  <a:prstClr val="black"/>
                </a:solidFill>
                <a:latin typeface="Arial"/>
                <a:cs typeface="Arial"/>
              </a:rPr>
              <a:t>עד המיטוזה  אי אפשר להבחין בכרומוזומים בבירור, לקראת החלוקה הכרומוזומים מסתלסלים ונדחסים לגופים שאפשר לראותם במיקרוסקופ.</a:t>
            </a:r>
          </a:p>
          <a:p>
            <a:pPr fontAlgn="auto">
              <a:spcBef>
                <a:spcPts val="0"/>
              </a:spcBef>
              <a:spcAft>
                <a:spcPts val="0"/>
              </a:spcAft>
              <a:defRPr/>
            </a:pPr>
            <a:endParaRPr lang="he-IL" sz="1600" dirty="0">
              <a:solidFill>
                <a:prstClr val="black"/>
              </a:solidFill>
              <a:latin typeface="Arial"/>
              <a:cs typeface="Arial"/>
            </a:endParaRPr>
          </a:p>
        </p:txBody>
      </p:sp>
      <p:sp>
        <p:nvSpPr>
          <p:cNvPr id="16" name="מלבן 15"/>
          <p:cNvSpPr/>
          <p:nvPr/>
        </p:nvSpPr>
        <p:spPr>
          <a:xfrm>
            <a:off x="2757514" y="3778782"/>
            <a:ext cx="1107996" cy="369332"/>
          </a:xfrm>
          <a:prstGeom prst="rect">
            <a:avLst/>
          </a:prstGeom>
        </p:spPr>
        <p:txBody>
          <a:bodyPr wrap="none">
            <a:spAutoFit/>
          </a:bodyPr>
          <a:lstStyle/>
          <a:p>
            <a:r>
              <a:rPr lang="he-IL" b="1" dirty="0" err="1">
                <a:solidFill>
                  <a:prstClr val="white"/>
                </a:solidFill>
                <a:latin typeface="Arial"/>
                <a:cs typeface="Arial"/>
              </a:rPr>
              <a:t>אינטרפזה</a:t>
            </a:r>
            <a:endParaRPr lang="he-IL" b="1" dirty="0">
              <a:solidFill>
                <a:prstClr val="white"/>
              </a:solidFill>
            </a:endParaRPr>
          </a:p>
        </p:txBody>
      </p:sp>
      <p:sp>
        <p:nvSpPr>
          <p:cNvPr id="17" name="מלבן 16"/>
          <p:cNvSpPr/>
          <p:nvPr/>
        </p:nvSpPr>
        <p:spPr>
          <a:xfrm>
            <a:off x="2051720" y="3073122"/>
            <a:ext cx="835485" cy="369332"/>
          </a:xfrm>
          <a:prstGeom prst="rect">
            <a:avLst/>
          </a:prstGeom>
        </p:spPr>
        <p:txBody>
          <a:bodyPr wrap="none">
            <a:spAutoFit/>
          </a:bodyPr>
          <a:lstStyle/>
          <a:p>
            <a:pPr algn="ctr" fontAlgn="auto">
              <a:spcBef>
                <a:spcPts val="0"/>
              </a:spcBef>
              <a:spcAft>
                <a:spcPts val="0"/>
              </a:spcAft>
              <a:defRPr/>
            </a:pPr>
            <a:r>
              <a:rPr lang="he-IL" b="1" dirty="0">
                <a:solidFill>
                  <a:prstClr val="white"/>
                </a:solidFill>
                <a:latin typeface="Arial"/>
                <a:cs typeface="Arial"/>
              </a:rPr>
              <a:t>מיטוזה</a:t>
            </a:r>
          </a:p>
        </p:txBody>
      </p:sp>
      <p:sp>
        <p:nvSpPr>
          <p:cNvPr id="2" name="מלבן 1"/>
          <p:cNvSpPr/>
          <p:nvPr/>
        </p:nvSpPr>
        <p:spPr>
          <a:xfrm>
            <a:off x="1818484" y="4611723"/>
            <a:ext cx="766557" cy="338554"/>
          </a:xfrm>
          <a:prstGeom prst="rect">
            <a:avLst/>
          </a:prstGeom>
        </p:spPr>
        <p:txBody>
          <a:bodyPr wrap="none">
            <a:spAutoFit/>
          </a:bodyPr>
          <a:lstStyle/>
          <a:p>
            <a:pPr lvl="0" algn="ctr" fontAlgn="auto">
              <a:spcBef>
                <a:spcPts val="0"/>
              </a:spcBef>
              <a:spcAft>
                <a:spcPts val="0"/>
              </a:spcAft>
              <a:defRPr/>
            </a:pPr>
            <a:r>
              <a:rPr lang="he-IL" sz="1600" b="1" dirty="0">
                <a:solidFill>
                  <a:schemeClr val="accent3"/>
                </a:solidFill>
                <a:latin typeface="Arial"/>
                <a:cs typeface="Arial"/>
              </a:rPr>
              <a:t>מיטוזה</a:t>
            </a:r>
          </a:p>
        </p:txBody>
      </p:sp>
      <p:sp>
        <p:nvSpPr>
          <p:cNvPr id="18" name="מלבן 17"/>
          <p:cNvSpPr/>
          <p:nvPr/>
        </p:nvSpPr>
        <p:spPr>
          <a:xfrm>
            <a:off x="1798914" y="5231807"/>
            <a:ext cx="1620958" cy="523220"/>
          </a:xfrm>
          <a:prstGeom prst="rect">
            <a:avLst/>
          </a:prstGeom>
        </p:spPr>
        <p:txBody>
          <a:bodyPr wrap="none">
            <a:spAutoFit/>
          </a:bodyPr>
          <a:lstStyle/>
          <a:p>
            <a:pPr lvl="0" algn="ctr" fontAlgn="auto">
              <a:spcBef>
                <a:spcPts val="0"/>
              </a:spcBef>
              <a:spcAft>
                <a:spcPts val="0"/>
              </a:spcAft>
              <a:defRPr/>
            </a:pPr>
            <a:r>
              <a:rPr lang="he-IL" sz="2800" b="1" dirty="0" err="1">
                <a:solidFill>
                  <a:schemeClr val="accent3"/>
                </a:solidFill>
                <a:latin typeface="Arial"/>
                <a:cs typeface="Arial"/>
              </a:rPr>
              <a:t>אינטרפזה</a:t>
            </a:r>
            <a:endParaRPr lang="he-IL" sz="2800" b="1" dirty="0">
              <a:solidFill>
                <a:schemeClr val="accent3"/>
              </a:solidFill>
              <a:latin typeface="Arial"/>
              <a:cs typeface="Arial"/>
            </a:endParaRPr>
          </a:p>
        </p:txBody>
      </p:sp>
      <p:sp>
        <p:nvSpPr>
          <p:cNvPr id="3" name="מלבן 2"/>
          <p:cNvSpPr/>
          <p:nvPr/>
        </p:nvSpPr>
        <p:spPr>
          <a:xfrm>
            <a:off x="512371" y="1772816"/>
            <a:ext cx="8020069" cy="25922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מלבן 18"/>
          <p:cNvSpPr/>
          <p:nvPr/>
        </p:nvSpPr>
        <p:spPr>
          <a:xfrm>
            <a:off x="4243570" y="4365104"/>
            <a:ext cx="4288870" cy="22373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512371" y="4358140"/>
            <a:ext cx="3731198" cy="22442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לבן 3"/>
          <p:cNvSpPr/>
          <p:nvPr/>
        </p:nvSpPr>
        <p:spPr>
          <a:xfrm>
            <a:off x="4647634" y="1340768"/>
            <a:ext cx="3801041" cy="369332"/>
          </a:xfrm>
          <a:prstGeom prst="rect">
            <a:avLst/>
          </a:prstGeom>
        </p:spPr>
        <p:txBody>
          <a:bodyPr wrap="none">
            <a:spAutoFit/>
          </a:bodyPr>
          <a:lstStyle/>
          <a:p>
            <a:pPr fontAlgn="auto">
              <a:spcBef>
                <a:spcPts val="0"/>
              </a:spcBef>
              <a:spcAft>
                <a:spcPts val="0"/>
              </a:spcAft>
              <a:defRPr/>
            </a:pPr>
            <a:r>
              <a:rPr lang="he-IL" b="1" dirty="0">
                <a:solidFill>
                  <a:schemeClr val="accent3"/>
                </a:solidFill>
                <a:latin typeface="Arial"/>
                <a:cs typeface="Arial"/>
              </a:rPr>
              <a:t>שלבי מחזור התא </a:t>
            </a:r>
            <a:r>
              <a:rPr lang="he-IL" b="1" dirty="0" err="1">
                <a:solidFill>
                  <a:schemeClr val="accent3"/>
                </a:solidFill>
                <a:latin typeface="Arial"/>
                <a:cs typeface="Arial"/>
              </a:rPr>
              <a:t>האאוקריוטי</a:t>
            </a:r>
            <a:r>
              <a:rPr lang="he-IL" b="1" dirty="0">
                <a:solidFill>
                  <a:schemeClr val="accent3"/>
                </a:solidFill>
                <a:latin typeface="Arial"/>
                <a:cs typeface="Arial"/>
              </a:rPr>
              <a:t> (הרחבה)</a:t>
            </a:r>
          </a:p>
        </p:txBody>
      </p:sp>
    </p:spTree>
    <p:extLst>
      <p:ext uri="{BB962C8B-B14F-4D97-AF65-F5344CB8AC3E}">
        <p14:creationId xmlns:p14="http://schemas.microsoft.com/office/powerpoint/2010/main" val="2140030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73D9FCB-B93E-4ABA-B8A3-3505276267BC}" type="slidenum">
              <a:rPr lang="he-IL" smtClean="0"/>
              <a:pPr fontAlgn="base">
                <a:spcBef>
                  <a:spcPct val="0"/>
                </a:spcBef>
                <a:spcAft>
                  <a:spcPct val="0"/>
                </a:spcAft>
                <a:defRPr/>
              </a:pPr>
              <a:t>16</a:t>
            </a:fld>
            <a:endParaRPr lang="he-IL" dirty="0"/>
          </a:p>
        </p:txBody>
      </p:sp>
      <p:sp>
        <p:nvSpPr>
          <p:cNvPr id="2662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5</a:t>
            </a:r>
            <a:endParaRPr lang="he-IL" altLang="he-IL" sz="1800"/>
          </a:p>
        </p:txBody>
      </p:sp>
      <p:sp>
        <p:nvSpPr>
          <p:cNvPr id="6" name="TextBox 5"/>
          <p:cNvSpPr txBox="1"/>
          <p:nvPr/>
        </p:nvSpPr>
        <p:spPr>
          <a:xfrm>
            <a:off x="522288" y="616719"/>
            <a:ext cx="8185150"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5:</a:t>
            </a:r>
          </a:p>
          <a:p>
            <a:pPr>
              <a:defRPr/>
            </a:pPr>
            <a:r>
              <a:rPr lang="he-IL" dirty="0">
                <a:solidFill>
                  <a:schemeClr val="tx2"/>
                </a:solidFill>
                <a:latin typeface="Arial"/>
                <a:cs typeface="Arial"/>
              </a:rPr>
              <a:t>יש תאים בגוף שאינם מתחלקים לעולם. הם נשארים בשלב </a:t>
            </a:r>
            <a:r>
              <a:rPr lang="en-US" dirty="0">
                <a:solidFill>
                  <a:schemeClr val="tx2"/>
                </a:solidFill>
                <a:latin typeface="Arial"/>
                <a:cs typeface="Arial"/>
              </a:rPr>
              <a:t>G1</a:t>
            </a:r>
            <a:r>
              <a:rPr lang="he-IL" dirty="0">
                <a:solidFill>
                  <a:schemeClr val="tx2"/>
                </a:solidFill>
                <a:latin typeface="Arial"/>
                <a:cs typeface="Arial"/>
              </a:rPr>
              <a:t> ואין בהם שכפול של </a:t>
            </a:r>
          </a:p>
          <a:p>
            <a:pPr>
              <a:defRPr/>
            </a:pPr>
            <a:r>
              <a:rPr lang="he-IL" dirty="0">
                <a:solidFill>
                  <a:schemeClr val="tx2"/>
                </a:solidFill>
                <a:latin typeface="Arial"/>
                <a:cs typeface="Arial"/>
              </a:rPr>
              <a:t>ה-</a:t>
            </a:r>
            <a:r>
              <a:rPr lang="en-US" dirty="0">
                <a:solidFill>
                  <a:schemeClr val="tx2"/>
                </a:solidFill>
                <a:latin typeface="Arial"/>
                <a:cs typeface="Arial"/>
              </a:rPr>
              <a:t>DNA</a:t>
            </a:r>
            <a:r>
              <a:rPr lang="he-IL" dirty="0">
                <a:solidFill>
                  <a:schemeClr val="tx2"/>
                </a:solidFill>
                <a:latin typeface="Arial"/>
                <a:cs typeface="Arial"/>
              </a:rPr>
              <a:t>. לעומת זאת יש תאים המתחלקים שוב ושוב בהתמדה.</a:t>
            </a:r>
          </a:p>
          <a:p>
            <a:pPr>
              <a:defRPr/>
            </a:pPr>
            <a:r>
              <a:rPr lang="he-IL" dirty="0">
                <a:solidFill>
                  <a:schemeClr val="tx2"/>
                </a:solidFill>
                <a:latin typeface="Arial"/>
                <a:cs typeface="Arial"/>
              </a:rPr>
              <a:t>לדעתכם, לאילו משני טיפוסי התאים האלה משתייכים:</a:t>
            </a:r>
          </a:p>
          <a:p>
            <a:pPr>
              <a:defRPr/>
            </a:pPr>
            <a:r>
              <a:rPr lang="he-IL" dirty="0">
                <a:solidFill>
                  <a:schemeClr val="tx2"/>
                </a:solidFill>
                <a:latin typeface="Arial"/>
                <a:cs typeface="Arial"/>
              </a:rPr>
              <a:t>א. תאי גזע במח העצמות, שמהם נוצרים תאי הדם.</a:t>
            </a:r>
          </a:p>
          <a:p>
            <a:pPr>
              <a:defRPr/>
            </a:pPr>
            <a:r>
              <a:rPr lang="he-IL" dirty="0">
                <a:solidFill>
                  <a:schemeClr val="tx2"/>
                </a:solidFill>
                <a:latin typeface="Arial"/>
                <a:cs typeface="Arial"/>
              </a:rPr>
              <a:t>ב. תאי עצב בעמוד השדרה ובמוח.</a:t>
            </a:r>
          </a:p>
          <a:p>
            <a:pPr>
              <a:defRPr/>
            </a:pPr>
            <a:r>
              <a:rPr lang="he-IL" dirty="0">
                <a:solidFill>
                  <a:schemeClr val="tx2"/>
                </a:solidFill>
                <a:latin typeface="Arial"/>
                <a:cs typeface="Arial"/>
              </a:rPr>
              <a:t>ג. תאים באפיתל (שכבת התאים החיצונית הפונה לצינור העיכול) במעי הדק.</a:t>
            </a:r>
          </a:p>
          <a:p>
            <a:pPr>
              <a:defRPr/>
            </a:pPr>
            <a:r>
              <a:rPr lang="he-IL" dirty="0">
                <a:solidFill>
                  <a:schemeClr val="tx2"/>
                </a:solidFill>
                <a:latin typeface="Arial"/>
                <a:cs typeface="Arial"/>
              </a:rPr>
              <a:t>ד. תאי גזע בבסיס העור שמהם נוצרים תאי העור.</a:t>
            </a:r>
            <a:endParaRPr lang="he-IL" dirty="0">
              <a:solidFill>
                <a:srgbClr val="FF6600"/>
              </a:solidFill>
              <a:latin typeface="Arial"/>
              <a:cs typeface="Arial"/>
            </a:endParaRPr>
          </a:p>
        </p:txBody>
      </p:sp>
      <p:sp>
        <p:nvSpPr>
          <p:cNvPr id="7" name="TextBox 6"/>
          <p:cNvSpPr txBox="1"/>
          <p:nvPr/>
        </p:nvSpPr>
        <p:spPr>
          <a:xfrm>
            <a:off x="522288" y="3357563"/>
            <a:ext cx="8040687" cy="1477962"/>
          </a:xfrm>
          <a:prstGeom prst="rect">
            <a:avLst/>
          </a:prstGeom>
          <a:noFill/>
          <a:ln w="19050">
            <a:noFill/>
          </a:ln>
          <a:effectLst>
            <a:outerShdw sx="102000" sy="102000" algn="tl" rotWithShape="0">
              <a:sysClr val="window" lastClr="FFFFFF">
                <a:lumMod val="65000"/>
                <a:alpha val="0"/>
              </a:sysClr>
            </a:outerShdw>
          </a:effectLst>
        </p:spPr>
        <p:txBody>
          <a:bodyPr rtlCol="1">
            <a:spAutoFit/>
          </a:bodyPr>
          <a:lstStyle/>
          <a:p>
            <a:pPr fontAlgn="auto">
              <a:spcBef>
                <a:spcPts val="0"/>
              </a:spcBef>
              <a:spcAft>
                <a:spcPts val="0"/>
              </a:spcAft>
              <a:defRPr/>
            </a:pPr>
            <a:r>
              <a:rPr lang="he-IL" b="1" kern="0" dirty="0">
                <a:solidFill>
                  <a:srgbClr val="717171"/>
                </a:solidFill>
                <a:latin typeface="Arial"/>
                <a:cs typeface="Arial"/>
              </a:rPr>
              <a:t>רמזים:</a:t>
            </a:r>
          </a:p>
          <a:p>
            <a:pPr fontAlgn="auto">
              <a:spcBef>
                <a:spcPts val="0"/>
              </a:spcBef>
              <a:spcAft>
                <a:spcPts val="0"/>
              </a:spcAft>
              <a:defRPr/>
            </a:pPr>
            <a:r>
              <a:rPr lang="he-IL" kern="0" dirty="0">
                <a:solidFill>
                  <a:srgbClr val="717171"/>
                </a:solidFill>
                <a:latin typeface="Arial"/>
                <a:cs typeface="Arial"/>
              </a:rPr>
              <a:t>האם שיתוק שנגרם מפגיעה בתאי העצב בעמוד השדרה הוא מצב הפיך? האם תאי העצב נוצרים שוב?</a:t>
            </a:r>
            <a:r>
              <a:rPr lang="he-IL" b="1" kern="0" dirty="0">
                <a:solidFill>
                  <a:srgbClr val="717171"/>
                </a:solidFill>
                <a:latin typeface="Arial"/>
                <a:cs typeface="Arial"/>
              </a:rPr>
              <a:t> </a:t>
            </a:r>
          </a:p>
          <a:p>
            <a:pPr fontAlgn="auto">
              <a:spcBef>
                <a:spcPts val="0"/>
              </a:spcBef>
              <a:spcAft>
                <a:spcPts val="0"/>
              </a:spcAft>
              <a:defRPr/>
            </a:pPr>
            <a:r>
              <a:rPr lang="he-IL" kern="0" dirty="0">
                <a:solidFill>
                  <a:srgbClr val="717171"/>
                </a:solidFill>
                <a:latin typeface="Arial"/>
                <a:cs typeface="Arial"/>
              </a:rPr>
              <a:t>באברים שבהם מתרחשת שחיקה מתמדת של תאים, </a:t>
            </a:r>
            <a:r>
              <a:rPr lang="he-IL" kern="0" dirty="0">
                <a:solidFill>
                  <a:schemeClr val="bg1">
                    <a:lumMod val="50000"/>
                  </a:schemeClr>
                </a:solidFill>
                <a:latin typeface="Arial"/>
                <a:cs typeface="Arial"/>
              </a:rPr>
              <a:t>יש יצירה מוגברת של תאים.</a:t>
            </a:r>
          </a:p>
          <a:p>
            <a:pPr fontAlgn="auto">
              <a:spcBef>
                <a:spcPts val="0"/>
              </a:spcBef>
              <a:spcAft>
                <a:spcPts val="0"/>
              </a:spcAft>
              <a:defRPr/>
            </a:pPr>
            <a:r>
              <a:rPr lang="he-IL" kern="0" dirty="0">
                <a:solidFill>
                  <a:srgbClr val="717171"/>
                </a:solidFill>
                <a:latin typeface="Arial"/>
                <a:cs typeface="Arial"/>
              </a:rPr>
              <a:t> </a:t>
            </a:r>
            <a:endParaRPr lang="he-IL" kern="0" dirty="0">
              <a:solidFill>
                <a:srgbClr val="FF0000"/>
              </a:solidFill>
              <a:latin typeface="Arial"/>
              <a:cs typeface="Aria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16</a:t>
            </a:fld>
            <a:endParaRPr lang="he-IL" sz="1100" dirty="0">
              <a:solidFill>
                <a:prstClr val="white">
                  <a:lumMod val="65000"/>
                </a:prst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F4C050E-71FC-43A0-8499-5BBA8B81AB30}" type="slidenum">
              <a:rPr lang="he-IL" smtClean="0"/>
              <a:pPr fontAlgn="base">
                <a:spcBef>
                  <a:spcPct val="0"/>
                </a:spcBef>
                <a:spcAft>
                  <a:spcPct val="0"/>
                </a:spcAft>
                <a:defRPr/>
              </a:pPr>
              <a:t>17</a:t>
            </a:fld>
            <a:endParaRPr lang="he-IL" dirty="0"/>
          </a:p>
        </p:txBody>
      </p:sp>
      <p:sp>
        <p:nvSpPr>
          <p:cNvPr id="2765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6" name="TextBox 5"/>
          <p:cNvSpPr txBox="1"/>
          <p:nvPr/>
        </p:nvSpPr>
        <p:spPr>
          <a:xfrm>
            <a:off x="461963" y="616719"/>
            <a:ext cx="8183562" cy="23082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D4C72"/>
                </a:solidFill>
                <a:latin typeface="Arial"/>
                <a:cs typeface="Arial"/>
              </a:rPr>
              <a:t>שאלה  5:</a:t>
            </a:r>
          </a:p>
          <a:p>
            <a:pPr>
              <a:defRPr/>
            </a:pPr>
            <a:r>
              <a:rPr lang="he-IL" dirty="0">
                <a:solidFill>
                  <a:schemeClr val="tx2"/>
                </a:solidFill>
                <a:latin typeface="Arial"/>
                <a:cs typeface="Arial"/>
              </a:rPr>
              <a:t>יש תאים בגוף שאינם מתחלקים לעולם. הם נשארים בשלב </a:t>
            </a:r>
            <a:r>
              <a:rPr lang="en-US" dirty="0">
                <a:solidFill>
                  <a:schemeClr val="tx2"/>
                </a:solidFill>
                <a:latin typeface="Arial"/>
                <a:cs typeface="Arial"/>
              </a:rPr>
              <a:t>G1</a:t>
            </a:r>
            <a:r>
              <a:rPr lang="he-IL" dirty="0">
                <a:solidFill>
                  <a:schemeClr val="tx2"/>
                </a:solidFill>
                <a:latin typeface="Arial"/>
                <a:cs typeface="Arial"/>
              </a:rPr>
              <a:t> ואין בהם שכפול של </a:t>
            </a:r>
          </a:p>
          <a:p>
            <a:pPr>
              <a:defRPr/>
            </a:pPr>
            <a:r>
              <a:rPr lang="he-IL" dirty="0">
                <a:solidFill>
                  <a:schemeClr val="tx2"/>
                </a:solidFill>
                <a:latin typeface="Arial"/>
                <a:cs typeface="Arial"/>
              </a:rPr>
              <a:t>ה-</a:t>
            </a:r>
            <a:r>
              <a:rPr lang="en-US" dirty="0">
                <a:solidFill>
                  <a:schemeClr val="tx2"/>
                </a:solidFill>
                <a:latin typeface="Arial"/>
                <a:cs typeface="Arial"/>
              </a:rPr>
              <a:t>DNA</a:t>
            </a:r>
            <a:r>
              <a:rPr lang="he-IL" dirty="0">
                <a:solidFill>
                  <a:schemeClr val="tx2"/>
                </a:solidFill>
                <a:latin typeface="Arial"/>
                <a:cs typeface="Arial"/>
              </a:rPr>
              <a:t>. לעומת זאת יש תאים המתחלקים שוב ושוב בהתמדה.</a:t>
            </a:r>
          </a:p>
          <a:p>
            <a:pPr>
              <a:defRPr/>
            </a:pPr>
            <a:r>
              <a:rPr lang="he-IL" dirty="0">
                <a:solidFill>
                  <a:schemeClr val="tx2"/>
                </a:solidFill>
                <a:latin typeface="Arial"/>
                <a:cs typeface="Arial"/>
              </a:rPr>
              <a:t>לדעתכם, לאילו משני טיפוסי התאים האלה משתייכים:</a:t>
            </a:r>
          </a:p>
          <a:p>
            <a:pPr>
              <a:defRPr/>
            </a:pPr>
            <a:r>
              <a:rPr lang="he-IL" dirty="0">
                <a:solidFill>
                  <a:schemeClr val="tx2"/>
                </a:solidFill>
                <a:latin typeface="Arial"/>
                <a:cs typeface="Arial"/>
              </a:rPr>
              <a:t>א. תאי גזע במח העצמות, שמהם נוצרים תאי הדם.</a:t>
            </a:r>
          </a:p>
          <a:p>
            <a:pPr>
              <a:defRPr/>
            </a:pPr>
            <a:r>
              <a:rPr lang="he-IL" dirty="0">
                <a:solidFill>
                  <a:schemeClr val="tx2"/>
                </a:solidFill>
                <a:latin typeface="Arial"/>
                <a:cs typeface="Arial"/>
              </a:rPr>
              <a:t>ב. תאי עצב בעמוד השדרה ובמוח.</a:t>
            </a:r>
          </a:p>
          <a:p>
            <a:pPr>
              <a:defRPr/>
            </a:pPr>
            <a:r>
              <a:rPr lang="he-IL" dirty="0">
                <a:solidFill>
                  <a:schemeClr val="tx2"/>
                </a:solidFill>
                <a:latin typeface="Arial"/>
                <a:cs typeface="Arial"/>
              </a:rPr>
              <a:t>ג. תאים באפיתל (שכבת התאים החיצונית הפונה לצינור העיכול) במעי הדק.</a:t>
            </a:r>
          </a:p>
          <a:p>
            <a:pPr>
              <a:defRPr/>
            </a:pPr>
            <a:r>
              <a:rPr lang="he-IL" dirty="0">
                <a:solidFill>
                  <a:schemeClr val="tx2"/>
                </a:solidFill>
                <a:latin typeface="Arial"/>
                <a:cs typeface="Arial"/>
              </a:rPr>
              <a:t>ד. תאי גזע בבסיס העור שמהם נוצרים תאי העור.</a:t>
            </a:r>
            <a:endParaRPr lang="he-IL" dirty="0">
              <a:solidFill>
                <a:srgbClr val="FF6600"/>
              </a:solidFill>
              <a:latin typeface="Arial"/>
              <a:cs typeface="Arial"/>
            </a:endParaRPr>
          </a:p>
        </p:txBody>
      </p:sp>
      <p:sp>
        <p:nvSpPr>
          <p:cNvPr id="8" name="Rectangle 12"/>
          <p:cNvSpPr/>
          <p:nvPr/>
        </p:nvSpPr>
        <p:spPr>
          <a:xfrm>
            <a:off x="436563" y="3068638"/>
            <a:ext cx="8196262" cy="2016125"/>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 תאי גזע במח העצמות </a:t>
            </a:r>
            <a:r>
              <a:rPr lang="he-IL" dirty="0">
                <a:solidFill>
                  <a:schemeClr val="tx1"/>
                </a:solidFill>
              </a:rPr>
              <a:t>מתחלקים בהתמדה מכיוון שלאורך כל החיים יש יצירה </a:t>
            </a:r>
          </a:p>
          <a:p>
            <a:pPr fontAlgn="auto">
              <a:spcBef>
                <a:spcPts val="0"/>
              </a:spcBef>
              <a:spcAft>
                <a:spcPts val="0"/>
              </a:spcAft>
              <a:defRPr/>
            </a:pPr>
            <a:r>
              <a:rPr lang="he-IL" dirty="0">
                <a:solidFill>
                  <a:schemeClr val="tx1"/>
                </a:solidFill>
              </a:rPr>
              <a:t> מתמדת של תאי דם.</a:t>
            </a:r>
          </a:p>
          <a:p>
            <a:pPr fontAlgn="auto">
              <a:spcBef>
                <a:spcPts val="0"/>
              </a:spcBef>
              <a:spcAft>
                <a:spcPts val="0"/>
              </a:spcAft>
              <a:defRPr/>
            </a:pPr>
            <a:r>
              <a:rPr lang="he-IL" dirty="0">
                <a:solidFill>
                  <a:schemeClr val="tx1"/>
                </a:solidFill>
              </a:rPr>
              <a:t> באברים שבהם מתרחשת שחיקה מתמדת של תאים כמו העור שנשחק עקב מגע עם </a:t>
            </a:r>
          </a:p>
          <a:p>
            <a:pPr fontAlgn="auto">
              <a:spcBef>
                <a:spcPts val="0"/>
              </a:spcBef>
              <a:spcAft>
                <a:spcPts val="0"/>
              </a:spcAft>
              <a:defRPr/>
            </a:pPr>
            <a:r>
              <a:rPr lang="he-IL" dirty="0">
                <a:solidFill>
                  <a:schemeClr val="tx1"/>
                </a:solidFill>
              </a:rPr>
              <a:t> הסביבה ואפיתל המעי הדק שנשחק בעקבות מעבר המזון, מתרחשת חלוקת תאים מואצת.</a:t>
            </a:r>
          </a:p>
          <a:p>
            <a:pPr fontAlgn="auto">
              <a:spcBef>
                <a:spcPts val="0"/>
              </a:spcBef>
              <a:spcAft>
                <a:spcPts val="0"/>
              </a:spcAft>
              <a:defRPr/>
            </a:pPr>
            <a:r>
              <a:rPr lang="he-IL" dirty="0">
                <a:solidFill>
                  <a:schemeClr val="tx1"/>
                </a:solidFill>
              </a:rPr>
              <a:t> הרב המוחלט של תאי העצב במח ובעמוד השדרה אינם מתחלקים, לכן למשל, פגיעה בעצבי עמוד השדרה הגורמת לשיתוק, אינה הפיכה.  </a:t>
            </a: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17</a:t>
            </a:fld>
            <a:endParaRPr lang="he-IL" sz="1100" dirty="0">
              <a:solidFill>
                <a:prstClr val="white">
                  <a:lumMod val="65000"/>
                </a:prst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2D6EE97B-77F5-497C-84B4-0A0AAF91A6BF}" type="slidenum">
              <a:rPr lang="he-IL" smtClean="0"/>
              <a:pPr fontAlgn="base">
                <a:spcBef>
                  <a:spcPct val="0"/>
                </a:spcBef>
                <a:spcAft>
                  <a:spcPct val="0"/>
                </a:spcAft>
                <a:defRPr/>
              </a:pPr>
              <a:t>18</a:t>
            </a:fld>
            <a:endParaRPr lang="he-IL" dirty="0"/>
          </a:p>
        </p:txBody>
      </p:sp>
      <p:sp>
        <p:nvSpPr>
          <p:cNvPr id="28676"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6</a:t>
            </a:r>
            <a:endParaRPr lang="he-IL" altLang="he-IL" sz="1800"/>
          </a:p>
        </p:txBody>
      </p:sp>
      <p:sp>
        <p:nvSpPr>
          <p:cNvPr id="6" name="TextBox 5"/>
          <p:cNvSpPr txBox="1"/>
          <p:nvPr/>
        </p:nvSpPr>
        <p:spPr>
          <a:xfrm>
            <a:off x="385763" y="620688"/>
            <a:ext cx="8183562" cy="1476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chemeClr val="tx2"/>
                </a:solidFill>
                <a:latin typeface="Arial"/>
                <a:cs typeface="Arial"/>
              </a:rPr>
              <a:t>שאלה 6:</a:t>
            </a:r>
          </a:p>
          <a:p>
            <a:pPr>
              <a:defRPr/>
            </a:pPr>
            <a:r>
              <a:rPr lang="he-IL" dirty="0">
                <a:solidFill>
                  <a:schemeClr val="tx2"/>
                </a:solidFill>
                <a:latin typeface="Arial"/>
                <a:cs typeface="Arial"/>
              </a:rPr>
              <a:t>בגרף מתואר השינוי בכמות ה-</a:t>
            </a:r>
            <a:r>
              <a:rPr lang="en-US" dirty="0">
                <a:solidFill>
                  <a:schemeClr val="tx2"/>
                </a:solidFill>
                <a:latin typeface="Arial"/>
                <a:cs typeface="Arial"/>
              </a:rPr>
              <a:t>DNA</a:t>
            </a:r>
            <a:r>
              <a:rPr lang="he-IL" dirty="0">
                <a:solidFill>
                  <a:schemeClr val="tx2"/>
                </a:solidFill>
                <a:latin typeface="Arial"/>
                <a:cs typeface="Arial"/>
              </a:rPr>
              <a:t> בתא לאורך מחזור תא אחד. מתחו קו בין שלב המחזור לבין הספרה המתארת אותו בגרף</a:t>
            </a:r>
          </a:p>
          <a:p>
            <a:pPr>
              <a:defRPr/>
            </a:pPr>
            <a:r>
              <a:rPr lang="he-IL" dirty="0">
                <a:solidFill>
                  <a:schemeClr val="tx2"/>
                </a:solidFill>
                <a:latin typeface="Arial"/>
                <a:cs typeface="Arial"/>
              </a:rPr>
              <a:t> </a:t>
            </a:r>
          </a:p>
          <a:p>
            <a:pPr>
              <a:defRPr/>
            </a:pPr>
            <a:endParaRPr lang="he-IL" dirty="0">
              <a:solidFill>
                <a:srgbClr val="FF6600"/>
              </a:solidFill>
              <a:latin typeface="Arial"/>
              <a:cs typeface="Arial"/>
            </a:endParaRPr>
          </a:p>
        </p:txBody>
      </p:sp>
      <p:grpSp>
        <p:nvGrpSpPr>
          <p:cNvPr id="28678" name="קבוצה 7179"/>
          <p:cNvGrpSpPr>
            <a:grpSpLocks/>
          </p:cNvGrpSpPr>
          <p:nvPr/>
        </p:nvGrpSpPr>
        <p:grpSpPr bwMode="auto">
          <a:xfrm>
            <a:off x="611188" y="1644650"/>
            <a:ext cx="7596187" cy="4232275"/>
            <a:chOff x="718324" y="1491139"/>
            <a:chExt cx="6264682" cy="3367948"/>
          </a:xfrm>
        </p:grpSpPr>
        <p:cxnSp>
          <p:nvCxnSpPr>
            <p:cNvPr id="3" name="מחבר חץ ישר 2"/>
            <p:cNvCxnSpPr/>
            <p:nvPr/>
          </p:nvCxnSpPr>
          <p:spPr>
            <a:xfrm flipV="1">
              <a:off x="2411163" y="1491139"/>
              <a:ext cx="0" cy="1649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2411163" y="3141004"/>
              <a:ext cx="38164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2411163" y="2708957"/>
              <a:ext cx="108011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V="1">
              <a:off x="3491281" y="2230168"/>
              <a:ext cx="648070" cy="478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4139351" y="2230168"/>
              <a:ext cx="12241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5363485" y="2230168"/>
              <a:ext cx="216023" cy="4787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5579508" y="2708957"/>
              <a:ext cx="4320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a:off x="3491281" y="2708957"/>
              <a:ext cx="0" cy="43204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a:off x="4139351" y="2230168"/>
              <a:ext cx="0" cy="9108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a:off x="5363485" y="2230168"/>
              <a:ext cx="0" cy="91083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a:off x="5579508" y="2722853"/>
              <a:ext cx="0" cy="4181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0800000" flipV="1">
              <a:off x="718324" y="2024250"/>
              <a:ext cx="1649634" cy="58364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latin typeface="Arial"/>
                  <a:cs typeface="Arial"/>
                </a:rPr>
                <a:t>כמות ה-</a:t>
              </a:r>
              <a:r>
                <a:rPr lang="en-US" sz="1600" dirty="0">
                  <a:latin typeface="Arial"/>
                  <a:cs typeface="Arial"/>
                </a:rPr>
                <a:t>DNA</a:t>
              </a:r>
              <a:r>
                <a:rPr lang="he-IL" sz="1600" dirty="0">
                  <a:latin typeface="Arial"/>
                  <a:cs typeface="Arial"/>
                </a:rPr>
                <a:t> בתא</a:t>
              </a:r>
            </a:p>
          </p:txBody>
        </p:sp>
        <p:sp>
          <p:nvSpPr>
            <p:cNvPr id="31" name="TextBox 30"/>
            <p:cNvSpPr txBox="1"/>
            <p:nvPr/>
          </p:nvSpPr>
          <p:spPr>
            <a:xfrm rot="10800000" flipV="1">
              <a:off x="3810734" y="3158690"/>
              <a:ext cx="2480997" cy="33856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latin typeface="Arial"/>
                  <a:cs typeface="Arial"/>
                </a:rPr>
                <a:t>שלבי מחזור התא</a:t>
              </a:r>
            </a:p>
          </p:txBody>
        </p:sp>
        <p:sp>
          <p:nvSpPr>
            <p:cNvPr id="42" name="TextBox 41"/>
            <p:cNvSpPr txBox="1"/>
            <p:nvPr/>
          </p:nvSpPr>
          <p:spPr>
            <a:xfrm>
              <a:off x="5952640" y="3935618"/>
              <a:ext cx="1030366" cy="923469"/>
            </a:xfrm>
            <a:prstGeom prst="rect">
              <a:avLst/>
            </a:prstGeom>
            <a:noFill/>
            <a:ln w="19050">
              <a:solidFill>
                <a:schemeClr val="accent1">
                  <a:shade val="95000"/>
                  <a:satMod val="105000"/>
                </a:schemeClr>
              </a:solidFill>
            </a:ln>
            <a:effectLst>
              <a:outerShdw sx="102000" sy="102000" algn="tl" rotWithShape="0">
                <a:schemeClr val="bg1">
                  <a:lumMod val="65000"/>
                  <a:alpha val="0"/>
                </a:schemeClr>
              </a:outerShdw>
            </a:effectLst>
          </p:spPr>
          <p:txBody>
            <a:bodyPr rtlCol="1">
              <a:spAutoFit/>
            </a:bodyPr>
            <a:lstStyle/>
            <a:p>
              <a:pPr>
                <a:defRPr/>
              </a:pPr>
              <a:r>
                <a:rPr lang="he-IL" dirty="0">
                  <a:solidFill>
                    <a:schemeClr val="tx2"/>
                  </a:solidFill>
                  <a:latin typeface="Arial"/>
                  <a:cs typeface="Arial"/>
                </a:rPr>
                <a:t>חלוקת התא (מיטוזה)</a:t>
              </a:r>
            </a:p>
          </p:txBody>
        </p:sp>
        <p:sp>
          <p:nvSpPr>
            <p:cNvPr id="44" name="TextBox 43"/>
            <p:cNvSpPr txBox="1"/>
            <p:nvPr/>
          </p:nvSpPr>
          <p:spPr>
            <a:xfrm>
              <a:off x="4613293" y="3916668"/>
              <a:ext cx="1182238" cy="923470"/>
            </a:xfrm>
            <a:prstGeom prst="rect">
              <a:avLst/>
            </a:prstGeom>
            <a:noFill/>
            <a:ln w="19050">
              <a:solidFill>
                <a:schemeClr val="accent1">
                  <a:shade val="95000"/>
                  <a:satMod val="105000"/>
                </a:schemeClr>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שלב הגידול השני</a:t>
              </a:r>
              <a:endParaRPr lang="he-IL" dirty="0">
                <a:solidFill>
                  <a:schemeClr val="tx2"/>
                </a:solidFill>
                <a:latin typeface="Arial"/>
                <a:cs typeface="Arial"/>
              </a:endParaRPr>
            </a:p>
          </p:txBody>
        </p:sp>
        <p:sp>
          <p:nvSpPr>
            <p:cNvPr id="45" name="TextBox 44"/>
            <p:cNvSpPr txBox="1"/>
            <p:nvPr/>
          </p:nvSpPr>
          <p:spPr>
            <a:xfrm>
              <a:off x="3315843" y="3935618"/>
              <a:ext cx="1182237" cy="646808"/>
            </a:xfrm>
            <a:prstGeom prst="rect">
              <a:avLst/>
            </a:prstGeom>
            <a:noFill/>
            <a:ln w="19050">
              <a:solidFill>
                <a:schemeClr val="accent1">
                  <a:shade val="95000"/>
                  <a:satMod val="105000"/>
                </a:schemeClr>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שכפול </a:t>
              </a:r>
            </a:p>
            <a:p>
              <a:pPr>
                <a:defRPr/>
              </a:pPr>
              <a:r>
                <a:rPr lang="he-IL" dirty="0">
                  <a:solidFill>
                    <a:srgbClr val="1F497D"/>
                  </a:solidFill>
                  <a:latin typeface="Arial"/>
                  <a:cs typeface="Arial"/>
                </a:rPr>
                <a:t>ה-</a:t>
              </a:r>
              <a:r>
                <a:rPr lang="en-US" dirty="0">
                  <a:solidFill>
                    <a:srgbClr val="1F497D"/>
                  </a:solidFill>
                  <a:latin typeface="Arial"/>
                  <a:cs typeface="Arial"/>
                </a:rPr>
                <a:t>DNA</a:t>
              </a:r>
              <a:r>
                <a:rPr lang="he-IL" dirty="0">
                  <a:solidFill>
                    <a:srgbClr val="1F497D"/>
                  </a:solidFill>
                  <a:latin typeface="Arial"/>
                  <a:cs typeface="Arial"/>
                </a:rPr>
                <a:t> </a:t>
              </a:r>
              <a:endParaRPr lang="he-IL" dirty="0">
                <a:solidFill>
                  <a:schemeClr val="tx2"/>
                </a:solidFill>
                <a:latin typeface="Arial"/>
                <a:cs typeface="Arial"/>
              </a:endParaRPr>
            </a:p>
          </p:txBody>
        </p:sp>
        <p:sp>
          <p:nvSpPr>
            <p:cNvPr id="46" name="TextBox 45"/>
            <p:cNvSpPr txBox="1"/>
            <p:nvPr/>
          </p:nvSpPr>
          <p:spPr>
            <a:xfrm>
              <a:off x="1973879" y="3920458"/>
              <a:ext cx="1183547" cy="923469"/>
            </a:xfrm>
            <a:prstGeom prst="rect">
              <a:avLst/>
            </a:prstGeom>
            <a:noFill/>
            <a:ln w="19050">
              <a:solidFill>
                <a:schemeClr val="accent1">
                  <a:shade val="95000"/>
                  <a:satMod val="105000"/>
                </a:schemeClr>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שלב הגידול הראשון</a:t>
              </a:r>
            </a:p>
          </p:txBody>
        </p:sp>
        <p:sp>
          <p:nvSpPr>
            <p:cNvPr id="51" name="TextBox 50"/>
            <p:cNvSpPr txBox="1"/>
            <p:nvPr/>
          </p:nvSpPr>
          <p:spPr>
            <a:xfrm>
              <a:off x="2742399" y="2353971"/>
              <a:ext cx="418955" cy="368883"/>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1</a:t>
              </a:r>
            </a:p>
          </p:txBody>
        </p:sp>
        <p:sp>
          <p:nvSpPr>
            <p:cNvPr id="53" name="TextBox 52"/>
            <p:cNvSpPr txBox="1"/>
            <p:nvPr/>
          </p:nvSpPr>
          <p:spPr>
            <a:xfrm>
              <a:off x="3491281" y="2146790"/>
              <a:ext cx="420264" cy="37014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2</a:t>
              </a:r>
            </a:p>
          </p:txBody>
        </p:sp>
        <p:sp>
          <p:nvSpPr>
            <p:cNvPr id="54" name="TextBox 53"/>
            <p:cNvSpPr txBox="1"/>
            <p:nvPr/>
          </p:nvSpPr>
          <p:spPr>
            <a:xfrm>
              <a:off x="4542595" y="1909290"/>
              <a:ext cx="418955" cy="37014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3</a:t>
              </a:r>
            </a:p>
          </p:txBody>
        </p:sp>
        <p:sp>
          <p:nvSpPr>
            <p:cNvPr id="55" name="TextBox 54"/>
            <p:cNvSpPr txBox="1"/>
            <p:nvPr/>
          </p:nvSpPr>
          <p:spPr>
            <a:xfrm>
              <a:off x="5363485" y="2256697"/>
              <a:ext cx="420264" cy="370146"/>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4</a:t>
              </a:r>
            </a:p>
          </p:txBody>
        </p:sp>
      </p:grpSp>
      <p:sp>
        <p:nvSpPr>
          <p:cNvPr id="2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2"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18</a:t>
            </a:fld>
            <a:endParaRPr lang="he-IL" sz="1100" dirty="0">
              <a:solidFill>
                <a:prstClr val="white">
                  <a:lumMod val="65000"/>
                </a:prst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9FDBFB8-CCE7-406E-BF36-4514C461B017}" type="slidenum">
              <a:rPr lang="he-IL" smtClean="0"/>
              <a:pPr fontAlgn="base">
                <a:spcBef>
                  <a:spcPct val="0"/>
                </a:spcBef>
                <a:spcAft>
                  <a:spcPct val="0"/>
                </a:spcAft>
                <a:defRPr/>
              </a:pPr>
              <a:t>19</a:t>
            </a:fld>
            <a:endParaRPr lang="he-IL" dirty="0"/>
          </a:p>
        </p:txBody>
      </p:sp>
      <p:sp>
        <p:nvSpPr>
          <p:cNvPr id="2970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6" name="TextBox 5"/>
          <p:cNvSpPr txBox="1"/>
          <p:nvPr/>
        </p:nvSpPr>
        <p:spPr>
          <a:xfrm>
            <a:off x="369888" y="632867"/>
            <a:ext cx="8183562" cy="92392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6:</a:t>
            </a:r>
          </a:p>
          <a:p>
            <a:pPr>
              <a:defRPr/>
            </a:pPr>
            <a:r>
              <a:rPr lang="he-IL" dirty="0">
                <a:solidFill>
                  <a:srgbClr val="1F497D"/>
                </a:solidFill>
                <a:latin typeface="Arial"/>
                <a:cs typeface="Arial"/>
              </a:rPr>
              <a:t>בגרף מתואר השינוי בכמות ה-</a:t>
            </a:r>
            <a:r>
              <a:rPr lang="en-US" dirty="0">
                <a:solidFill>
                  <a:srgbClr val="1F497D"/>
                </a:solidFill>
                <a:latin typeface="Arial"/>
                <a:cs typeface="Arial"/>
              </a:rPr>
              <a:t>DNA</a:t>
            </a:r>
            <a:r>
              <a:rPr lang="he-IL" dirty="0">
                <a:solidFill>
                  <a:srgbClr val="1F497D"/>
                </a:solidFill>
                <a:latin typeface="Arial"/>
                <a:cs typeface="Arial"/>
              </a:rPr>
              <a:t> בתא לאורך מחזור תא אחד. מתחו קו בין שלב המחזור לבין הספרה המתארת אותו בגרף.</a:t>
            </a:r>
          </a:p>
        </p:txBody>
      </p:sp>
      <p:grpSp>
        <p:nvGrpSpPr>
          <p:cNvPr id="29702" name="קבוצה 20"/>
          <p:cNvGrpSpPr>
            <a:grpSpLocks/>
          </p:cNvGrpSpPr>
          <p:nvPr/>
        </p:nvGrpSpPr>
        <p:grpSpPr bwMode="auto">
          <a:xfrm>
            <a:off x="1520825" y="1706563"/>
            <a:ext cx="6042025" cy="3368675"/>
            <a:chOff x="971600" y="1491139"/>
            <a:chExt cx="6042020" cy="3367948"/>
          </a:xfrm>
        </p:grpSpPr>
        <p:cxnSp>
          <p:nvCxnSpPr>
            <p:cNvPr id="3" name="מחבר חץ ישר 2"/>
            <p:cNvCxnSpPr/>
            <p:nvPr/>
          </p:nvCxnSpPr>
          <p:spPr>
            <a:xfrm flipV="1">
              <a:off x="2411462" y="1491139"/>
              <a:ext cx="0" cy="1649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29704" name="קבוצה 18"/>
            <p:cNvGrpSpPr>
              <a:grpSpLocks/>
            </p:cNvGrpSpPr>
            <p:nvPr/>
          </p:nvGrpSpPr>
          <p:grpSpPr bwMode="auto">
            <a:xfrm>
              <a:off x="971600" y="1801866"/>
              <a:ext cx="6042020" cy="3057221"/>
              <a:chOff x="971600" y="1801866"/>
              <a:chExt cx="6042020" cy="3057221"/>
            </a:xfrm>
          </p:grpSpPr>
          <p:cxnSp>
            <p:nvCxnSpPr>
              <p:cNvPr id="8" name="מחבר חץ ישר 7"/>
              <p:cNvCxnSpPr/>
              <p:nvPr/>
            </p:nvCxnSpPr>
            <p:spPr>
              <a:xfrm>
                <a:off x="2411462" y="3141783"/>
                <a:ext cx="381634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a:off x="2411462" y="2708488"/>
                <a:ext cx="10810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מחבר ישר 11"/>
              <p:cNvCxnSpPr/>
              <p:nvPr/>
            </p:nvCxnSpPr>
            <p:spPr>
              <a:xfrm flipV="1">
                <a:off x="3492548" y="2230754"/>
                <a:ext cx="647699" cy="47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a:off x="4140247" y="2230754"/>
                <a:ext cx="122396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5364209" y="2230754"/>
                <a:ext cx="215900" cy="477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5580109" y="2708488"/>
                <a:ext cx="431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a:off x="3492548" y="2708488"/>
                <a:ext cx="0" cy="4332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a:off x="4140247" y="2230754"/>
                <a:ext cx="0" cy="91102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a:off x="5364209" y="2230754"/>
                <a:ext cx="0" cy="91102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a:off x="5580109" y="2722773"/>
                <a:ext cx="0" cy="41901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10800000" flipV="1">
                <a:off x="971600" y="1802222"/>
                <a:ext cx="1649412" cy="584074"/>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lgn="ctr">
                  <a:defRPr/>
                </a:pPr>
                <a:r>
                  <a:rPr lang="he-IL" sz="1600" dirty="0">
                    <a:solidFill>
                      <a:prstClr val="black"/>
                    </a:solidFill>
                    <a:latin typeface="Arial"/>
                    <a:cs typeface="Arial"/>
                  </a:rPr>
                  <a:t>כמות ה-</a:t>
                </a:r>
                <a:r>
                  <a:rPr lang="en-US" sz="1600" dirty="0">
                    <a:solidFill>
                      <a:prstClr val="black"/>
                    </a:solidFill>
                    <a:latin typeface="Arial"/>
                    <a:cs typeface="Arial"/>
                  </a:rPr>
                  <a:t>DNA</a:t>
                </a:r>
                <a:r>
                  <a:rPr lang="he-IL" sz="1600" dirty="0">
                    <a:solidFill>
                      <a:prstClr val="black"/>
                    </a:solidFill>
                    <a:latin typeface="Arial"/>
                    <a:cs typeface="Arial"/>
                  </a:rPr>
                  <a:t> בתא</a:t>
                </a:r>
              </a:p>
            </p:txBody>
          </p:sp>
          <p:sp>
            <p:nvSpPr>
              <p:cNvPr id="42" name="TextBox 41"/>
              <p:cNvSpPr txBox="1"/>
              <p:nvPr/>
            </p:nvSpPr>
            <p:spPr>
              <a:xfrm>
                <a:off x="5983334" y="3935361"/>
                <a:ext cx="1030286" cy="923726"/>
              </a:xfrm>
              <a:prstGeom prst="rect">
                <a:avLst/>
              </a:prstGeom>
              <a:noFill/>
              <a:ln w="19050">
                <a:solidFill>
                  <a:schemeClr val="accent1">
                    <a:shade val="95000"/>
                    <a:satMod val="105000"/>
                  </a:schemeClr>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חלוקת התא (מיטוזה)</a:t>
                </a:r>
              </a:p>
            </p:txBody>
          </p:sp>
          <p:sp>
            <p:nvSpPr>
              <p:cNvPr id="44" name="TextBox 43"/>
              <p:cNvSpPr txBox="1"/>
              <p:nvPr/>
            </p:nvSpPr>
            <p:spPr>
              <a:xfrm>
                <a:off x="4699047" y="3916316"/>
                <a:ext cx="1182687" cy="923726"/>
              </a:xfrm>
              <a:prstGeom prst="rect">
                <a:avLst/>
              </a:prstGeom>
              <a:noFill/>
              <a:ln w="19050">
                <a:solidFill>
                  <a:schemeClr val="accent1">
                    <a:shade val="95000"/>
                    <a:satMod val="105000"/>
                  </a:schemeClr>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שלב הגידול השני</a:t>
                </a:r>
              </a:p>
            </p:txBody>
          </p:sp>
          <p:sp>
            <p:nvSpPr>
              <p:cNvPr id="45" name="TextBox 44"/>
              <p:cNvSpPr txBox="1"/>
              <p:nvPr/>
            </p:nvSpPr>
            <p:spPr>
              <a:xfrm>
                <a:off x="3432223" y="3919490"/>
                <a:ext cx="1182687" cy="647560"/>
              </a:xfrm>
              <a:prstGeom prst="rect">
                <a:avLst/>
              </a:prstGeom>
              <a:noFill/>
              <a:ln w="19050">
                <a:solidFill>
                  <a:schemeClr val="accent1">
                    <a:shade val="95000"/>
                    <a:satMod val="105000"/>
                  </a:schemeClr>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שכפול </a:t>
                </a:r>
              </a:p>
              <a:p>
                <a:pPr>
                  <a:defRPr/>
                </a:pPr>
                <a:r>
                  <a:rPr lang="he-IL" dirty="0">
                    <a:solidFill>
                      <a:srgbClr val="1F497D"/>
                    </a:solidFill>
                    <a:latin typeface="Arial"/>
                    <a:cs typeface="Arial"/>
                  </a:rPr>
                  <a:t>ה-</a:t>
                </a:r>
                <a:r>
                  <a:rPr lang="en-US" dirty="0">
                    <a:solidFill>
                      <a:srgbClr val="1F497D"/>
                    </a:solidFill>
                    <a:latin typeface="Arial"/>
                    <a:cs typeface="Arial"/>
                  </a:rPr>
                  <a:t>DNA</a:t>
                </a:r>
                <a:r>
                  <a:rPr lang="he-IL" dirty="0">
                    <a:solidFill>
                      <a:srgbClr val="1F497D"/>
                    </a:solidFill>
                    <a:latin typeface="Arial"/>
                    <a:cs typeface="Arial"/>
                  </a:rPr>
                  <a:t> </a:t>
                </a:r>
              </a:p>
            </p:txBody>
          </p:sp>
          <p:sp>
            <p:nvSpPr>
              <p:cNvPr id="46" name="TextBox 45"/>
              <p:cNvSpPr txBox="1"/>
              <p:nvPr/>
            </p:nvSpPr>
            <p:spPr>
              <a:xfrm>
                <a:off x="2151112" y="3919490"/>
                <a:ext cx="1182686" cy="923726"/>
              </a:xfrm>
              <a:prstGeom prst="rect">
                <a:avLst/>
              </a:prstGeom>
              <a:noFill/>
              <a:ln w="19050">
                <a:solidFill>
                  <a:schemeClr val="accent1">
                    <a:shade val="95000"/>
                    <a:satMod val="105000"/>
                  </a:schemeClr>
                </a:solid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שלב הגידול הראשון</a:t>
                </a:r>
              </a:p>
            </p:txBody>
          </p:sp>
          <p:sp>
            <p:nvSpPr>
              <p:cNvPr id="51" name="TextBox 50"/>
              <p:cNvSpPr txBox="1"/>
              <p:nvPr/>
            </p:nvSpPr>
            <p:spPr>
              <a:xfrm>
                <a:off x="2741662" y="2354553"/>
                <a:ext cx="420687" cy="36822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1</a:t>
                </a:r>
              </a:p>
            </p:txBody>
          </p:sp>
          <p:sp>
            <p:nvSpPr>
              <p:cNvPr id="53" name="TextBox 52"/>
              <p:cNvSpPr txBox="1"/>
              <p:nvPr/>
            </p:nvSpPr>
            <p:spPr>
              <a:xfrm>
                <a:off x="3492548" y="2146635"/>
                <a:ext cx="419100" cy="369808"/>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2</a:t>
                </a:r>
              </a:p>
            </p:txBody>
          </p:sp>
          <p:sp>
            <p:nvSpPr>
              <p:cNvPr id="54" name="TextBox 53"/>
              <p:cNvSpPr txBox="1"/>
              <p:nvPr/>
            </p:nvSpPr>
            <p:spPr>
              <a:xfrm>
                <a:off x="4541885" y="1910149"/>
                <a:ext cx="420687" cy="36980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3</a:t>
                </a:r>
              </a:p>
            </p:txBody>
          </p:sp>
          <p:sp>
            <p:nvSpPr>
              <p:cNvPr id="55" name="TextBox 54"/>
              <p:cNvSpPr txBox="1"/>
              <p:nvPr/>
            </p:nvSpPr>
            <p:spPr>
              <a:xfrm>
                <a:off x="5364209" y="2257736"/>
                <a:ext cx="419100" cy="368221"/>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a:defRPr/>
                </a:pPr>
                <a:r>
                  <a:rPr lang="he-IL" dirty="0">
                    <a:solidFill>
                      <a:srgbClr val="1F497D"/>
                    </a:solidFill>
                    <a:latin typeface="Arial"/>
                    <a:cs typeface="Arial"/>
                  </a:rPr>
                  <a:t>4</a:t>
                </a:r>
              </a:p>
            </p:txBody>
          </p:sp>
          <p:cxnSp>
            <p:nvCxnSpPr>
              <p:cNvPr id="5" name="מחבר ישר 4"/>
              <p:cNvCxnSpPr/>
              <p:nvPr/>
            </p:nvCxnSpPr>
            <p:spPr>
              <a:xfrm flipV="1">
                <a:off x="2951211" y="3159241"/>
                <a:ext cx="0" cy="757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flipV="1">
                <a:off x="3811636" y="3141783"/>
                <a:ext cx="0" cy="7745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V="1">
                <a:off x="4962572" y="3141783"/>
                <a:ext cx="0" cy="793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מחבר ישר 16"/>
              <p:cNvCxnSpPr/>
              <p:nvPr/>
            </p:nvCxnSpPr>
            <p:spPr>
              <a:xfrm flipH="1" flipV="1">
                <a:off x="5472159" y="3159241"/>
                <a:ext cx="755649" cy="776120"/>
              </a:xfrm>
              <a:prstGeom prst="line">
                <a:avLst/>
              </a:prstGeom>
            </p:spPr>
            <p:style>
              <a:lnRef idx="1">
                <a:schemeClr val="accent1"/>
              </a:lnRef>
              <a:fillRef idx="0">
                <a:schemeClr val="accent1"/>
              </a:fillRef>
              <a:effectRef idx="0">
                <a:schemeClr val="accent1"/>
              </a:effectRef>
              <a:fontRef idx="minor">
                <a:schemeClr val="tx1"/>
              </a:fontRef>
            </p:style>
          </p:cxnSp>
        </p:grpSp>
      </p:grpSp>
      <p:sp>
        <p:nvSpPr>
          <p:cNvPr id="32"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3"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19</a:t>
            </a:fld>
            <a:endParaRPr lang="he-IL" sz="1100" dirty="0">
              <a:solidFill>
                <a:prstClr val="white">
                  <a:lumMod val="65000"/>
                </a:prst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7188" y="620713"/>
            <a:ext cx="8215312" cy="15843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כל ילוד הוא צאצא של שניים – אב ואם: </a:t>
            </a:r>
            <a:r>
              <a:rPr lang="he-IL" dirty="0">
                <a:solidFill>
                  <a:schemeClr val="accent3"/>
                </a:solidFill>
                <a:latin typeface="Arial"/>
                <a:cs typeface="Arial"/>
              </a:rPr>
              <a:t>זרע </a:t>
            </a:r>
            <a:r>
              <a:rPr lang="he-IL" dirty="0">
                <a:solidFill>
                  <a:prstClr val="black"/>
                </a:solidFill>
                <a:latin typeface="Arial"/>
                <a:cs typeface="Arial"/>
              </a:rPr>
              <a:t>האב מפרה </a:t>
            </a:r>
            <a:r>
              <a:rPr lang="he-IL" dirty="0">
                <a:solidFill>
                  <a:schemeClr val="accent3"/>
                </a:solidFill>
                <a:latin typeface="Arial"/>
                <a:cs typeface="Arial"/>
              </a:rPr>
              <a:t>ביצית</a:t>
            </a:r>
            <a:r>
              <a:rPr lang="he-IL" dirty="0">
                <a:solidFill>
                  <a:prstClr val="black"/>
                </a:solidFill>
                <a:latin typeface="Arial"/>
                <a:cs typeface="Arial"/>
              </a:rPr>
              <a:t> של האם. ב</a:t>
            </a:r>
            <a:r>
              <a:rPr lang="he-IL" dirty="0">
                <a:solidFill>
                  <a:schemeClr val="accent3"/>
                </a:solidFill>
                <a:latin typeface="Arial"/>
                <a:cs typeface="Arial"/>
              </a:rPr>
              <a:t>הפריה</a:t>
            </a:r>
            <a:r>
              <a:rPr lang="he-IL" dirty="0">
                <a:solidFill>
                  <a:prstClr val="black"/>
                </a:solidFill>
                <a:latin typeface="Arial"/>
                <a:cs typeface="Arial"/>
              </a:rPr>
              <a:t> מתמזגים שני תאי המין לתא אחד הנקרא </a:t>
            </a:r>
            <a:r>
              <a:rPr lang="he-IL" dirty="0">
                <a:solidFill>
                  <a:schemeClr val="accent3"/>
                </a:solidFill>
                <a:latin typeface="Arial"/>
                <a:cs typeface="Arial"/>
              </a:rPr>
              <a:t>זיגוטה </a:t>
            </a:r>
            <a:r>
              <a:rPr lang="he-IL" dirty="0">
                <a:solidFill>
                  <a:prstClr val="black"/>
                </a:solidFill>
                <a:latin typeface="Arial"/>
                <a:cs typeface="Arial"/>
              </a:rPr>
              <a:t>– התא הראשון של העובר. לאחר ההפריה, הזיגוטה מתחלקת חלוקות רבות ועוקבות (הקרויות חלוקות </a:t>
            </a:r>
            <a:r>
              <a:rPr lang="he-IL" dirty="0">
                <a:solidFill>
                  <a:schemeClr val="accent3"/>
                </a:solidFill>
                <a:latin typeface="Arial"/>
                <a:cs typeface="Arial"/>
              </a:rPr>
              <a:t>מיטוזה</a:t>
            </a:r>
            <a:r>
              <a:rPr lang="he-IL" dirty="0">
                <a:solidFill>
                  <a:prstClr val="black"/>
                </a:solidFill>
                <a:latin typeface="Arial"/>
                <a:cs typeface="Arial"/>
              </a:rPr>
              <a:t>) ומתפתח עובר. במהלך ההתפתחות, תאי העובר</a:t>
            </a:r>
            <a:r>
              <a:rPr lang="he-IL" dirty="0">
                <a:latin typeface="Arial"/>
                <a:cs typeface="Arial"/>
              </a:rPr>
              <a:t> מתמיינים </a:t>
            </a:r>
            <a:r>
              <a:rPr lang="he-IL" dirty="0">
                <a:solidFill>
                  <a:prstClr val="black"/>
                </a:solidFill>
                <a:latin typeface="Arial"/>
                <a:cs typeface="Arial"/>
              </a:rPr>
              <a:t>לתאים שונים, המרכיבים רקמות ואברים שונים. </a:t>
            </a:r>
          </a:p>
          <a:p>
            <a:pPr fontAlgn="auto">
              <a:spcBef>
                <a:spcPts val="0"/>
              </a:spcBef>
              <a:spcAft>
                <a:spcPts val="0"/>
              </a:spcAft>
              <a:defRPr/>
            </a:pPr>
            <a:r>
              <a:rPr lang="he-IL" dirty="0">
                <a:solidFill>
                  <a:prstClr val="black"/>
                </a:solidFill>
                <a:latin typeface="Arial"/>
                <a:cs typeface="Arial"/>
              </a:rPr>
              <a:t>כך נוצרות בעובּר כל מערכות הגוף. </a:t>
            </a:r>
          </a:p>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2A26BD4-CF13-4464-8D40-F9C8707564A6}" type="slidenum">
              <a:rPr lang="he-IL" smtClean="0"/>
              <a:pPr fontAlgn="base">
                <a:spcBef>
                  <a:spcPct val="0"/>
                </a:spcBef>
                <a:spcAft>
                  <a:spcPct val="0"/>
                </a:spcAft>
                <a:defRPr/>
              </a:pPr>
              <a:t>2</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מעגל החיים</a:t>
            </a:r>
            <a:endParaRPr lang="he-IL" sz="1800" dirty="0"/>
          </a:p>
        </p:txBody>
      </p:sp>
      <p:pic>
        <p:nvPicPr>
          <p:cNvPr id="112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204864"/>
            <a:ext cx="6075363"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a:t>
            </a:fld>
            <a:endParaRPr lang="he-IL" sz="1100" dirty="0">
              <a:solidFill>
                <a:prstClr val="white">
                  <a:lumMod val="65000"/>
                </a:prstClr>
              </a:solidFill>
            </a:endParaRPr>
          </a:p>
        </p:txBody>
      </p:sp>
      <p:sp>
        <p:nvSpPr>
          <p:cNvPr id="9" name="TextBox 8"/>
          <p:cNvSpPr txBox="1"/>
          <p:nvPr/>
        </p:nvSpPr>
        <p:spPr>
          <a:xfrm>
            <a:off x="395536" y="5849739"/>
            <a:ext cx="8215312" cy="9636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גם במהלך החיים לאחר הלידה ממשיכים תאים שונים בגוף להתחלק (למשל תאי גזע במח העצמות, או תאי גזע בדופן המעי).</a:t>
            </a:r>
          </a:p>
          <a:p>
            <a:pPr fontAlgn="auto">
              <a:spcBef>
                <a:spcPts val="0"/>
              </a:spcBef>
              <a:spcAft>
                <a:spcPts val="0"/>
              </a:spcAft>
              <a:defRPr/>
            </a:pPr>
            <a:endParaRPr lang="he-IL" dirty="0">
              <a:solidFill>
                <a:prstClr val="black"/>
              </a:solidFill>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39738" y="620713"/>
            <a:ext cx="8215312" cy="2087562"/>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latin typeface="Arial"/>
                <a:cs typeface="Arial"/>
              </a:rPr>
              <a:t>כפי שלמדנו, לפני חלוקת התא מתרחשת הכפלה של מולקולות ה-</a:t>
            </a:r>
            <a:r>
              <a:rPr lang="en-US" dirty="0">
                <a:latin typeface="Arial"/>
                <a:cs typeface="Arial"/>
              </a:rPr>
              <a:t>DNA</a:t>
            </a:r>
            <a:r>
              <a:rPr lang="he-IL" dirty="0">
                <a:latin typeface="Arial"/>
                <a:cs typeface="Arial"/>
              </a:rPr>
              <a:t> בתא. מכל מולקולת </a:t>
            </a:r>
            <a:r>
              <a:rPr lang="en-US" dirty="0">
                <a:latin typeface="Arial"/>
                <a:cs typeface="Arial"/>
              </a:rPr>
              <a:t>DNA</a:t>
            </a:r>
            <a:r>
              <a:rPr lang="he-IL" dirty="0">
                <a:latin typeface="Arial"/>
                <a:cs typeface="Arial"/>
              </a:rPr>
              <a:t> נוצרים שני העתקים זהים לחלוטין. מדוע יש צורך בכך?</a:t>
            </a:r>
          </a:p>
          <a:p>
            <a:pPr fontAlgn="auto">
              <a:spcBef>
                <a:spcPts val="0"/>
              </a:spcBef>
              <a:spcAft>
                <a:spcPts val="0"/>
              </a:spcAft>
              <a:defRPr/>
            </a:pPr>
            <a:r>
              <a:rPr lang="he-IL" dirty="0">
                <a:latin typeface="Arial"/>
                <a:cs typeface="Arial"/>
              </a:rPr>
              <a:t>כדי שכל אחד מתאי הבת שייווצרו לאחר המיטוזה יקבל עותק אחד מכל כרומוזום, וכך יהיו בכל אחד מתאי הבת כל הכרומוזומים שהיו בתא המקורי שממנו הם נוצרו.</a:t>
            </a:r>
          </a:p>
          <a:p>
            <a:pPr fontAlgn="auto">
              <a:spcBef>
                <a:spcPts val="0"/>
              </a:spcBef>
              <a:spcAft>
                <a:spcPts val="0"/>
              </a:spcAft>
              <a:defRPr/>
            </a:pPr>
            <a:endParaRPr lang="he-IL" dirty="0">
              <a:latin typeface="Arial"/>
              <a:cs typeface="Arial"/>
            </a:endParaRPr>
          </a:p>
          <a:p>
            <a:pPr fontAlgn="auto">
              <a:spcBef>
                <a:spcPts val="0"/>
              </a:spcBef>
              <a:spcAft>
                <a:spcPts val="0"/>
              </a:spcAft>
              <a:defRPr/>
            </a:pPr>
            <a:endParaRPr lang="he-IL" dirty="0">
              <a:latin typeface="Arial"/>
              <a:cs typeface="Arial"/>
            </a:endParaRPr>
          </a:p>
          <a:p>
            <a:pPr fontAlgn="auto">
              <a:spcBef>
                <a:spcPts val="0"/>
              </a:spcBef>
              <a:spcAft>
                <a:spcPts val="0"/>
              </a:spcAft>
              <a:defRPr/>
            </a:pPr>
            <a:r>
              <a:rPr lang="he-IL" dirty="0">
                <a:latin typeface="Arial"/>
                <a:cs typeface="Arial"/>
              </a:rPr>
              <a:t>                צפו בסימולציה המתארת את שלבי תהליך שכפול ה-</a:t>
            </a:r>
            <a:r>
              <a:rPr lang="en-US" dirty="0">
                <a:latin typeface="Arial"/>
                <a:cs typeface="Arial"/>
              </a:rPr>
              <a:t>DNA</a:t>
            </a:r>
            <a:r>
              <a:rPr lang="he-IL" dirty="0">
                <a:latin typeface="Arial"/>
                <a:cs typeface="Arial"/>
              </a:rPr>
              <a:t>.</a:t>
            </a:r>
          </a:p>
          <a:p>
            <a:pPr fontAlgn="auto">
              <a:spcBef>
                <a:spcPts val="0"/>
              </a:spcBef>
              <a:spcAft>
                <a:spcPts val="0"/>
              </a:spcAft>
              <a:defRPr/>
            </a:pPr>
            <a:endParaRPr lang="he-IL" dirty="0">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82E4F2D-E3B3-4B25-A482-B8600745AA4B}" type="slidenum">
              <a:rPr lang="he-IL" smtClean="0"/>
              <a:pPr fontAlgn="base">
                <a:spcBef>
                  <a:spcPct val="0"/>
                </a:spcBef>
                <a:spcAft>
                  <a:spcPct val="0"/>
                </a:spcAft>
                <a:defRPr/>
              </a:pPr>
              <a:t>20</a:t>
            </a:fld>
            <a:endParaRPr lang="he-IL" dirty="0"/>
          </a:p>
        </p:txBody>
      </p:sp>
      <p:sp>
        <p:nvSpPr>
          <p:cNvPr id="3072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שכפול ה-</a:t>
            </a:r>
            <a:r>
              <a:rPr lang="en-US" altLang="he-IL" sz="1800" b="1">
                <a:solidFill>
                  <a:srgbClr val="FF6600"/>
                </a:solidFill>
              </a:rPr>
              <a:t>DNA</a:t>
            </a:r>
            <a:endParaRPr lang="he-IL" altLang="he-IL" sz="1800"/>
          </a:p>
        </p:txBody>
      </p:sp>
      <p:pic>
        <p:nvPicPr>
          <p:cNvPr id="307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288" y="2708275"/>
            <a:ext cx="5946775"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7"/>
          <p:cNvSpPr/>
          <p:nvPr/>
        </p:nvSpPr>
        <p:spPr>
          <a:xfrm>
            <a:off x="1792288" y="4941888"/>
            <a:ext cx="5946775" cy="3730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algn="ctr" fontAlgn="auto">
              <a:spcBef>
                <a:spcPts val="0"/>
              </a:spcBef>
              <a:spcAft>
                <a:spcPts val="0"/>
              </a:spcAft>
              <a:defRPr/>
            </a:pPr>
            <a:r>
              <a:rPr lang="he-IL" sz="1600" dirty="0">
                <a:solidFill>
                  <a:schemeClr val="tx1"/>
                </a:solidFill>
                <a:hlinkClick r:id="rId3"/>
              </a:rPr>
              <a:t>שכפול ה-</a:t>
            </a:r>
            <a:r>
              <a:rPr lang="en-US" sz="1600" dirty="0">
                <a:solidFill>
                  <a:schemeClr val="tx1"/>
                </a:solidFill>
                <a:hlinkClick r:id="rId3"/>
              </a:rPr>
              <a:t>DNA</a:t>
            </a:r>
            <a:r>
              <a:rPr lang="he-IL" sz="1200" dirty="0">
                <a:solidFill>
                  <a:schemeClr val="tx1"/>
                </a:solidFill>
                <a:hlinkClick r:id="rId4"/>
              </a:rPr>
              <a:t> </a:t>
            </a:r>
            <a:endParaRPr lang="he-IL" sz="1200" dirty="0">
              <a:solidFill>
                <a:schemeClr val="tx1"/>
              </a:solidFill>
            </a:endParaRP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20</a:t>
            </a:fld>
            <a:endParaRPr lang="he-IL" sz="1100" dirty="0">
              <a:solidFill>
                <a:prstClr val="white">
                  <a:lumMod val="65000"/>
                </a:prst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B07CD800-1FD7-4EFD-810B-442C5BE2A279}" type="slidenum">
              <a:rPr lang="he-IL" smtClean="0"/>
              <a:pPr fontAlgn="base">
                <a:spcBef>
                  <a:spcPct val="0"/>
                </a:spcBef>
                <a:spcAft>
                  <a:spcPct val="0"/>
                </a:spcAft>
                <a:defRPr/>
              </a:pPr>
              <a:t>21</a:t>
            </a:fld>
            <a:endParaRPr lang="he-IL" dirty="0"/>
          </a:p>
        </p:txBody>
      </p:sp>
      <p:sp>
        <p:nvSpPr>
          <p:cNvPr id="3174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7: שלבי תהליך השכפול ה-</a:t>
            </a:r>
            <a:r>
              <a:rPr lang="en-US" altLang="he-IL" sz="1800" b="1">
                <a:solidFill>
                  <a:srgbClr val="FF6600"/>
                </a:solidFill>
              </a:rPr>
              <a:t>DNA</a:t>
            </a:r>
            <a:endParaRPr lang="he-IL" altLang="he-IL" sz="1800"/>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1941513"/>
            <a:ext cx="43926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1665288"/>
            <a:ext cx="44243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1363" y="4140200"/>
            <a:ext cx="4392612"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00" y="4140200"/>
            <a:ext cx="4421188" cy="153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23825" y="2820988"/>
            <a:ext cx="4214813" cy="107315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1F497D"/>
                </a:solidFill>
                <a:latin typeface="Arial"/>
                <a:cs typeface="Arial"/>
              </a:rPr>
              <a:t>1.</a:t>
            </a:r>
          </a:p>
        </p:txBody>
      </p:sp>
      <p:sp>
        <p:nvSpPr>
          <p:cNvPr id="21" name="TextBox 20"/>
          <p:cNvSpPr txBox="1"/>
          <p:nvPr/>
        </p:nvSpPr>
        <p:spPr>
          <a:xfrm>
            <a:off x="4729163" y="3100388"/>
            <a:ext cx="4214812" cy="1074737"/>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1F497D"/>
                </a:solidFill>
                <a:latin typeface="Arial"/>
                <a:cs typeface="Arial"/>
              </a:rPr>
              <a:t>2.</a:t>
            </a:r>
          </a:p>
        </p:txBody>
      </p:sp>
      <p:sp>
        <p:nvSpPr>
          <p:cNvPr id="22" name="TextBox 21"/>
          <p:cNvSpPr txBox="1"/>
          <p:nvPr/>
        </p:nvSpPr>
        <p:spPr>
          <a:xfrm>
            <a:off x="4684713" y="5654675"/>
            <a:ext cx="4214812" cy="10747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1F497D"/>
                </a:solidFill>
                <a:latin typeface="Arial"/>
                <a:cs typeface="Arial"/>
              </a:rPr>
              <a:t>3.</a:t>
            </a:r>
          </a:p>
        </p:txBody>
      </p:sp>
      <p:sp>
        <p:nvSpPr>
          <p:cNvPr id="23" name="TextBox 22"/>
          <p:cNvSpPr txBox="1"/>
          <p:nvPr/>
        </p:nvSpPr>
        <p:spPr>
          <a:xfrm>
            <a:off x="260350" y="5711825"/>
            <a:ext cx="4214813" cy="10747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1F497D"/>
                </a:solidFill>
                <a:latin typeface="Arial"/>
                <a:cs typeface="Arial"/>
              </a:rPr>
              <a:t>4.</a:t>
            </a:r>
          </a:p>
        </p:txBody>
      </p:sp>
      <p:sp>
        <p:nvSpPr>
          <p:cNvPr id="25" name="TextBox 24"/>
          <p:cNvSpPr txBox="1"/>
          <p:nvPr/>
        </p:nvSpPr>
        <p:spPr>
          <a:xfrm>
            <a:off x="611560" y="620688"/>
            <a:ext cx="8215312" cy="38576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rgbClr val="1F497D"/>
                </a:solidFill>
                <a:latin typeface="Arial"/>
                <a:cs typeface="Arial"/>
              </a:rPr>
              <a:t>שאלה 7:</a:t>
            </a:r>
          </a:p>
          <a:p>
            <a:pPr fontAlgn="auto">
              <a:spcBef>
                <a:spcPts val="0"/>
              </a:spcBef>
              <a:spcAft>
                <a:spcPts val="0"/>
              </a:spcAft>
              <a:defRPr/>
            </a:pPr>
            <a:r>
              <a:rPr lang="he-IL" dirty="0">
                <a:solidFill>
                  <a:srgbClr val="1F497D"/>
                </a:solidFill>
                <a:latin typeface="Arial"/>
                <a:cs typeface="Arial"/>
              </a:rPr>
              <a:t>בתמונות מתוארים שלבים בתהליך שכפול ה-</a:t>
            </a:r>
            <a:r>
              <a:rPr lang="en-US" dirty="0">
                <a:solidFill>
                  <a:srgbClr val="1F497D"/>
                </a:solidFill>
                <a:latin typeface="Arial"/>
                <a:cs typeface="Arial"/>
              </a:rPr>
              <a:t>DNA</a:t>
            </a: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כתבו ליד כל שלב מה מתרחש בו (בשלב האחרון של השכפול נדון בשאלה הבאה).</a:t>
            </a:r>
          </a:p>
        </p:txBody>
      </p:sp>
      <p:sp>
        <p:nvSpPr>
          <p:cNvPr id="14"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5"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21</a:t>
            </a:fld>
            <a:endParaRPr lang="he-IL" sz="1100" dirty="0">
              <a:solidFill>
                <a:prstClr val="white">
                  <a:lumMod val="65000"/>
                </a:prst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539552" y="579487"/>
            <a:ext cx="8215313" cy="38576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b="1" dirty="0">
                <a:solidFill>
                  <a:srgbClr val="1F497D"/>
                </a:solidFill>
                <a:latin typeface="Arial"/>
                <a:cs typeface="Arial"/>
              </a:rPr>
              <a:t>שאלה 7:</a:t>
            </a:r>
          </a:p>
          <a:p>
            <a:pPr fontAlgn="auto">
              <a:spcBef>
                <a:spcPts val="0"/>
              </a:spcBef>
              <a:spcAft>
                <a:spcPts val="0"/>
              </a:spcAft>
              <a:defRPr/>
            </a:pPr>
            <a:r>
              <a:rPr lang="he-IL" dirty="0">
                <a:solidFill>
                  <a:srgbClr val="1F497D"/>
                </a:solidFill>
                <a:latin typeface="Arial"/>
                <a:cs typeface="Arial"/>
              </a:rPr>
              <a:t>א. בתמונות מתוארים שלבים בתהליך שכפול ה-</a:t>
            </a:r>
            <a:r>
              <a:rPr lang="en-US" dirty="0">
                <a:solidFill>
                  <a:srgbClr val="1F497D"/>
                </a:solidFill>
                <a:latin typeface="Arial"/>
                <a:cs typeface="Arial"/>
              </a:rPr>
              <a:t>DNA</a:t>
            </a: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כתבו ליד כל שלב מה מתרחש בו.</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C4D77F-11F3-4043-A8D8-FAE0F68A4900}" type="slidenum">
              <a:rPr lang="he-IL" smtClean="0"/>
              <a:pPr fontAlgn="base">
                <a:spcBef>
                  <a:spcPct val="0"/>
                </a:spcBef>
                <a:spcAft>
                  <a:spcPct val="0"/>
                </a:spcAft>
                <a:defRPr/>
              </a:pPr>
              <a:t>22</a:t>
            </a:fld>
            <a:endParaRPr lang="he-IL" dirty="0"/>
          </a:p>
        </p:txBody>
      </p:sp>
      <p:sp>
        <p:nvSpPr>
          <p:cNvPr id="3277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pic>
        <p:nvPicPr>
          <p:cNvPr id="3277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8" y="1941513"/>
            <a:ext cx="4392613"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050" y="1665288"/>
            <a:ext cx="4424363"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3937000"/>
            <a:ext cx="4392613"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83113" y="3941763"/>
            <a:ext cx="4360862" cy="150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23825" y="2820988"/>
            <a:ext cx="4214813" cy="107315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1F497D"/>
                </a:solidFill>
                <a:latin typeface="Arial"/>
                <a:cs typeface="Arial"/>
              </a:rPr>
              <a:t>1. המצב לפני התחלת השכפול</a:t>
            </a:r>
          </a:p>
        </p:txBody>
      </p:sp>
      <p:sp>
        <p:nvSpPr>
          <p:cNvPr id="22" name="TextBox 21"/>
          <p:cNvSpPr txBox="1"/>
          <p:nvPr/>
        </p:nvSpPr>
        <p:spPr>
          <a:xfrm>
            <a:off x="4684713" y="5654675"/>
            <a:ext cx="4214812" cy="10747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1F497D"/>
                </a:solidFill>
                <a:latin typeface="Arial"/>
                <a:cs typeface="Arial"/>
              </a:rPr>
              <a:t>3.נוצר גדיל משלים על כל אחד משני </a:t>
            </a:r>
          </a:p>
          <a:p>
            <a:pPr fontAlgn="auto">
              <a:spcBef>
                <a:spcPts val="0"/>
              </a:spcBef>
              <a:spcAft>
                <a:spcPts val="0"/>
              </a:spcAft>
              <a:defRPr/>
            </a:pPr>
            <a:r>
              <a:rPr lang="he-IL" dirty="0">
                <a:solidFill>
                  <a:srgbClr val="1F497D"/>
                </a:solidFill>
                <a:latin typeface="Arial"/>
                <a:cs typeface="Arial"/>
              </a:rPr>
              <a:t>  הגדילים</a:t>
            </a:r>
          </a:p>
        </p:txBody>
      </p:sp>
      <p:sp>
        <p:nvSpPr>
          <p:cNvPr id="23" name="TextBox 22"/>
          <p:cNvSpPr txBox="1"/>
          <p:nvPr/>
        </p:nvSpPr>
        <p:spPr>
          <a:xfrm>
            <a:off x="260350" y="5711825"/>
            <a:ext cx="4214813" cy="10747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1F497D"/>
                </a:solidFill>
                <a:latin typeface="Arial"/>
                <a:cs typeface="Arial"/>
              </a:rPr>
              <a:t>4. השכפול נמשך לאורך כל הגדילים</a:t>
            </a:r>
          </a:p>
        </p:txBody>
      </p:sp>
      <p:sp>
        <p:nvSpPr>
          <p:cNvPr id="14" name="TextBox 13"/>
          <p:cNvSpPr txBox="1"/>
          <p:nvPr/>
        </p:nvSpPr>
        <p:spPr>
          <a:xfrm>
            <a:off x="4346575" y="3054350"/>
            <a:ext cx="4214813" cy="1074738"/>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srgbClr val="1F497D"/>
                </a:solidFill>
                <a:latin typeface="Arial"/>
                <a:cs typeface="Arial"/>
              </a:rPr>
              <a:t>2. שני גדילי ה-</a:t>
            </a:r>
            <a:r>
              <a:rPr lang="en-US" dirty="0">
                <a:solidFill>
                  <a:srgbClr val="1F497D"/>
                </a:solidFill>
                <a:latin typeface="Arial"/>
                <a:cs typeface="Arial"/>
              </a:rPr>
              <a:t>DNA</a:t>
            </a:r>
            <a:r>
              <a:rPr lang="he-IL" dirty="0">
                <a:solidFill>
                  <a:srgbClr val="1F497D"/>
                </a:solidFill>
                <a:latin typeface="Arial"/>
                <a:cs typeface="Arial"/>
              </a:rPr>
              <a:t> נפרדים</a:t>
            </a:r>
          </a:p>
        </p:txBody>
      </p:sp>
      <p:sp>
        <p:nvSpPr>
          <p:cNvPr id="15"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6"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22</a:t>
            </a:fld>
            <a:endParaRPr lang="he-IL" sz="1100" dirty="0">
              <a:solidFill>
                <a:prstClr val="white">
                  <a:lumMod val="65000"/>
                </a:prstClr>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39738" y="5445125"/>
            <a:ext cx="8215312" cy="1079500"/>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a:p>
            <a:pPr fontAlgn="auto">
              <a:spcBef>
                <a:spcPts val="0"/>
              </a:spcBef>
              <a:spcAft>
                <a:spcPts val="0"/>
              </a:spcAft>
              <a:defRPr/>
            </a:pPr>
            <a:endParaRPr lang="he-IL" dirty="0">
              <a:solidFill>
                <a:prstClr val="black">
                  <a:lumMod val="50000"/>
                  <a:lumOff val="50000"/>
                </a:prstClr>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6C26644B-E343-43ED-8409-4F577AE3E387}" type="slidenum">
              <a:rPr lang="he-IL" smtClean="0"/>
              <a:pPr fontAlgn="base">
                <a:spcBef>
                  <a:spcPct val="0"/>
                </a:spcBef>
                <a:spcAft>
                  <a:spcPct val="0"/>
                </a:spcAft>
                <a:defRPr/>
              </a:pPr>
              <a:t>23</a:t>
            </a:fld>
            <a:endParaRPr lang="he-IL" dirty="0"/>
          </a:p>
        </p:txBody>
      </p:sp>
      <p:sp>
        <p:nvSpPr>
          <p:cNvPr id="33797"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8</a:t>
            </a:r>
            <a:endParaRPr lang="he-IL" altLang="he-IL" sz="1800"/>
          </a:p>
        </p:txBody>
      </p:sp>
      <p:pic>
        <p:nvPicPr>
          <p:cNvPr id="337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1438"/>
            <a:ext cx="3619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9552" y="576957"/>
            <a:ext cx="8183563" cy="31400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8:</a:t>
            </a:r>
          </a:p>
          <a:p>
            <a:pPr fontAlgn="auto">
              <a:spcBef>
                <a:spcPts val="0"/>
              </a:spcBef>
              <a:spcAft>
                <a:spcPts val="0"/>
              </a:spcAft>
              <a:defRPr/>
            </a:pPr>
            <a:r>
              <a:rPr lang="he-IL" dirty="0">
                <a:solidFill>
                  <a:schemeClr val="tx2"/>
                </a:solidFill>
                <a:latin typeface="Arial"/>
                <a:cs typeface="Arial"/>
              </a:rPr>
              <a:t>בסוף התהליך נוצרות שתי מולקולות  </a:t>
            </a:r>
            <a:r>
              <a:rPr lang="en-US" dirty="0">
                <a:solidFill>
                  <a:schemeClr val="tx2"/>
                </a:solidFill>
                <a:latin typeface="Arial"/>
                <a:cs typeface="Arial"/>
              </a:rPr>
              <a:t>DNA</a:t>
            </a:r>
            <a:r>
              <a:rPr lang="he-IL" dirty="0">
                <a:solidFill>
                  <a:schemeClr val="tx2"/>
                </a:solidFill>
                <a:latin typeface="Arial"/>
                <a:cs typeface="Arial"/>
              </a:rPr>
              <a:t> נפרדות.</a:t>
            </a:r>
          </a:p>
          <a:p>
            <a:pPr fontAlgn="auto">
              <a:spcBef>
                <a:spcPts val="0"/>
              </a:spcBef>
              <a:spcAft>
                <a:spcPts val="0"/>
              </a:spcAft>
              <a:defRPr/>
            </a:pPr>
            <a:r>
              <a:rPr lang="he-IL" dirty="0">
                <a:solidFill>
                  <a:schemeClr val="tx2"/>
                </a:solidFill>
                <a:latin typeface="Arial"/>
                <a:cs typeface="Arial"/>
              </a:rPr>
              <a:t>כתבו נכון/לא נכון על כל אחד מהמשפטים הבאים:</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א. שתי המולקולות אינן זהות לחלוטין.</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ב. כל אחת מהמולקולות מורכבת מגדיל ישן וגדיל חדש.</a:t>
            </a:r>
          </a:p>
          <a:p>
            <a:pPr fontAlgn="auto">
              <a:spcBef>
                <a:spcPts val="0"/>
              </a:spcBef>
              <a:spcAft>
                <a:spcPts val="0"/>
              </a:spcAft>
              <a:defRPr/>
            </a:pPr>
            <a:endParaRPr lang="he-IL" dirty="0">
              <a:solidFill>
                <a:schemeClr val="tx2"/>
              </a:solidFill>
              <a:latin typeface="Arial"/>
              <a:cs typeface="Arial"/>
            </a:endParaRPr>
          </a:p>
          <a:p>
            <a:pPr fontAlgn="auto">
              <a:spcBef>
                <a:spcPts val="0"/>
              </a:spcBef>
              <a:spcAft>
                <a:spcPts val="0"/>
              </a:spcAft>
              <a:defRPr/>
            </a:pPr>
            <a:r>
              <a:rPr lang="he-IL" dirty="0">
                <a:solidFill>
                  <a:schemeClr val="tx2"/>
                </a:solidFill>
                <a:latin typeface="Arial"/>
                <a:cs typeface="Arial"/>
              </a:rPr>
              <a:t>ג. אל נוקליאוטיד </a:t>
            </a:r>
            <a:r>
              <a:rPr lang="en-US" dirty="0">
                <a:solidFill>
                  <a:schemeClr val="tx2"/>
                </a:solidFill>
                <a:latin typeface="Arial"/>
                <a:cs typeface="Arial"/>
              </a:rPr>
              <a:t>A</a:t>
            </a:r>
            <a:r>
              <a:rPr lang="he-IL" dirty="0">
                <a:solidFill>
                  <a:schemeClr val="tx2"/>
                </a:solidFill>
                <a:latin typeface="Arial"/>
                <a:cs typeface="Arial"/>
              </a:rPr>
              <a:t> נקשר נוקליאוטיד </a:t>
            </a:r>
            <a:r>
              <a:rPr lang="en-US" dirty="0">
                <a:solidFill>
                  <a:schemeClr val="tx2"/>
                </a:solidFill>
                <a:latin typeface="Arial"/>
                <a:cs typeface="Arial"/>
              </a:rPr>
              <a:t>T</a:t>
            </a:r>
            <a:r>
              <a:rPr lang="he-IL" dirty="0">
                <a:solidFill>
                  <a:schemeClr val="tx2"/>
                </a:solidFill>
                <a:latin typeface="Arial"/>
                <a:cs typeface="Arial"/>
              </a:rPr>
              <a:t>ולהפך,</a:t>
            </a:r>
          </a:p>
          <a:p>
            <a:pPr fontAlgn="auto">
              <a:spcBef>
                <a:spcPts val="0"/>
              </a:spcBef>
              <a:spcAft>
                <a:spcPts val="0"/>
              </a:spcAft>
              <a:defRPr/>
            </a:pPr>
            <a:r>
              <a:rPr lang="he-IL" dirty="0">
                <a:solidFill>
                  <a:schemeClr val="tx2"/>
                </a:solidFill>
                <a:latin typeface="Arial"/>
                <a:cs typeface="Arial"/>
              </a:rPr>
              <a:t>   ואל נוקליאוטיד </a:t>
            </a:r>
            <a:r>
              <a:rPr lang="en-US" dirty="0">
                <a:solidFill>
                  <a:schemeClr val="tx2"/>
                </a:solidFill>
                <a:latin typeface="Arial"/>
                <a:cs typeface="Arial"/>
              </a:rPr>
              <a:t>C</a:t>
            </a:r>
            <a:r>
              <a:rPr lang="he-IL" dirty="0">
                <a:solidFill>
                  <a:schemeClr val="tx2"/>
                </a:solidFill>
                <a:latin typeface="Arial"/>
                <a:cs typeface="Arial"/>
              </a:rPr>
              <a:t> נקשר נוקליאוטיד </a:t>
            </a:r>
            <a:r>
              <a:rPr lang="en-US" dirty="0">
                <a:solidFill>
                  <a:schemeClr val="tx2"/>
                </a:solidFill>
                <a:latin typeface="Arial"/>
                <a:cs typeface="Arial"/>
              </a:rPr>
              <a:t>G </a:t>
            </a:r>
            <a:r>
              <a:rPr lang="he-IL" dirty="0">
                <a:solidFill>
                  <a:schemeClr val="tx2"/>
                </a:solidFill>
                <a:latin typeface="Arial"/>
                <a:cs typeface="Arial"/>
              </a:rPr>
              <a:t> ולהפך.</a:t>
            </a: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23</a:t>
            </a:fld>
            <a:endParaRPr lang="he-IL" sz="1100" dirty="0">
              <a:solidFill>
                <a:prstClr val="white">
                  <a:lumMod val="65000"/>
                </a:prst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5C1FE167-0CC8-463A-919C-E9072BFDC45F}" type="slidenum">
              <a:rPr lang="he-IL" smtClean="0"/>
              <a:pPr fontAlgn="base">
                <a:spcBef>
                  <a:spcPct val="0"/>
                </a:spcBef>
                <a:spcAft>
                  <a:spcPct val="0"/>
                </a:spcAft>
                <a:defRPr/>
              </a:pPr>
              <a:t>24</a:t>
            </a:fld>
            <a:endParaRPr lang="he-IL" dirty="0"/>
          </a:p>
        </p:txBody>
      </p:sp>
      <p:sp>
        <p:nvSpPr>
          <p:cNvPr id="3482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pic>
        <p:nvPicPr>
          <p:cNvPr id="3482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41438"/>
            <a:ext cx="3619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369888" y="560809"/>
            <a:ext cx="8183562" cy="4524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8:</a:t>
            </a:r>
          </a:p>
          <a:p>
            <a:pPr fontAlgn="auto">
              <a:spcBef>
                <a:spcPts val="0"/>
              </a:spcBef>
              <a:spcAft>
                <a:spcPts val="0"/>
              </a:spcAft>
              <a:defRPr/>
            </a:pPr>
            <a:r>
              <a:rPr lang="he-IL" dirty="0">
                <a:solidFill>
                  <a:srgbClr val="1F497D"/>
                </a:solidFill>
                <a:latin typeface="Arial"/>
                <a:cs typeface="Arial"/>
              </a:rPr>
              <a:t>בסוף התהליך נוצרות שתי מולקולות  </a:t>
            </a:r>
            <a:r>
              <a:rPr lang="en-US" dirty="0">
                <a:solidFill>
                  <a:srgbClr val="1F497D"/>
                </a:solidFill>
                <a:latin typeface="Arial"/>
                <a:cs typeface="Arial"/>
              </a:rPr>
              <a:t>DNA</a:t>
            </a:r>
            <a:r>
              <a:rPr lang="he-IL" dirty="0">
                <a:solidFill>
                  <a:srgbClr val="1F497D"/>
                </a:solidFill>
                <a:latin typeface="Arial"/>
                <a:cs typeface="Arial"/>
              </a:rPr>
              <a:t> נפרדות.</a:t>
            </a:r>
          </a:p>
          <a:p>
            <a:pPr fontAlgn="auto">
              <a:spcBef>
                <a:spcPts val="0"/>
              </a:spcBef>
              <a:spcAft>
                <a:spcPts val="0"/>
              </a:spcAft>
              <a:defRPr/>
            </a:pPr>
            <a:r>
              <a:rPr lang="he-IL" dirty="0">
                <a:solidFill>
                  <a:schemeClr val="tx2"/>
                </a:solidFill>
                <a:latin typeface="Arial"/>
                <a:cs typeface="Arial"/>
              </a:rPr>
              <a:t>כתבו נכון/לא נכון על כל אחד מהמשפטים הבאים:</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א. שתי המולקולות אינן זהות לחלוטין.</a:t>
            </a:r>
          </a:p>
          <a:p>
            <a:pPr fontAlgn="auto">
              <a:spcBef>
                <a:spcPts val="0"/>
              </a:spcBef>
              <a:spcAft>
                <a:spcPts val="0"/>
              </a:spcAft>
              <a:defRPr/>
            </a:pPr>
            <a:r>
              <a:rPr lang="he-IL" dirty="0">
                <a:solidFill>
                  <a:srgbClr val="1F497D"/>
                </a:solidFill>
                <a:latin typeface="Arial"/>
                <a:cs typeface="Arial"/>
              </a:rPr>
              <a:t>    </a:t>
            </a:r>
            <a:r>
              <a:rPr lang="he-IL" dirty="0">
                <a:solidFill>
                  <a:schemeClr val="accent3"/>
                </a:solidFill>
                <a:latin typeface="Arial"/>
                <a:cs typeface="Arial"/>
              </a:rPr>
              <a:t>לא נכון</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ב. כל אחת מהמולקולות מורכבת מגדיל ישן </a:t>
            </a:r>
          </a:p>
          <a:p>
            <a:pPr fontAlgn="auto">
              <a:spcBef>
                <a:spcPts val="0"/>
              </a:spcBef>
              <a:spcAft>
                <a:spcPts val="0"/>
              </a:spcAft>
              <a:defRPr/>
            </a:pPr>
            <a:r>
              <a:rPr lang="he-IL" dirty="0">
                <a:solidFill>
                  <a:srgbClr val="1F497D"/>
                </a:solidFill>
                <a:latin typeface="Arial"/>
                <a:cs typeface="Arial"/>
              </a:rPr>
              <a:t>     וגדיל חדש. </a:t>
            </a:r>
            <a:r>
              <a:rPr lang="he-IL" dirty="0">
                <a:solidFill>
                  <a:schemeClr val="accent3"/>
                </a:solidFill>
                <a:latin typeface="Arial"/>
                <a:cs typeface="Arial"/>
              </a:rPr>
              <a:t>נכון</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dirty="0">
                <a:solidFill>
                  <a:srgbClr val="1F497D"/>
                </a:solidFill>
                <a:latin typeface="Arial"/>
                <a:cs typeface="Arial"/>
              </a:rPr>
              <a:t>ג. אל נוקליאוטיד </a:t>
            </a:r>
            <a:r>
              <a:rPr lang="en-US" dirty="0">
                <a:solidFill>
                  <a:srgbClr val="1F497D"/>
                </a:solidFill>
                <a:latin typeface="Arial"/>
                <a:cs typeface="Arial"/>
              </a:rPr>
              <a:t>A</a:t>
            </a:r>
            <a:r>
              <a:rPr lang="he-IL" dirty="0">
                <a:solidFill>
                  <a:srgbClr val="1F497D"/>
                </a:solidFill>
                <a:latin typeface="Arial"/>
                <a:cs typeface="Arial"/>
              </a:rPr>
              <a:t> נקשר נוקליאוטיד </a:t>
            </a:r>
            <a:r>
              <a:rPr lang="en-US" dirty="0">
                <a:solidFill>
                  <a:srgbClr val="1F497D"/>
                </a:solidFill>
                <a:latin typeface="Arial"/>
                <a:cs typeface="Arial"/>
              </a:rPr>
              <a:t>T</a:t>
            </a:r>
            <a:r>
              <a:rPr lang="he-IL" dirty="0">
                <a:solidFill>
                  <a:srgbClr val="1F497D"/>
                </a:solidFill>
                <a:latin typeface="Arial"/>
                <a:cs typeface="Arial"/>
              </a:rPr>
              <a:t>ולהפך,</a:t>
            </a:r>
          </a:p>
          <a:p>
            <a:pPr fontAlgn="auto">
              <a:spcBef>
                <a:spcPts val="0"/>
              </a:spcBef>
              <a:spcAft>
                <a:spcPts val="0"/>
              </a:spcAft>
              <a:defRPr/>
            </a:pPr>
            <a:r>
              <a:rPr lang="he-IL" dirty="0">
                <a:solidFill>
                  <a:srgbClr val="1F497D"/>
                </a:solidFill>
                <a:latin typeface="Arial"/>
                <a:cs typeface="Arial"/>
              </a:rPr>
              <a:t>   ואל נוקליאוטיד </a:t>
            </a:r>
            <a:r>
              <a:rPr lang="en-US" dirty="0">
                <a:solidFill>
                  <a:srgbClr val="1F497D"/>
                </a:solidFill>
                <a:latin typeface="Arial"/>
                <a:cs typeface="Arial"/>
              </a:rPr>
              <a:t>C</a:t>
            </a:r>
            <a:r>
              <a:rPr lang="he-IL" dirty="0">
                <a:solidFill>
                  <a:srgbClr val="1F497D"/>
                </a:solidFill>
                <a:latin typeface="Arial"/>
                <a:cs typeface="Arial"/>
              </a:rPr>
              <a:t> נקשר נוקליאוטיד </a:t>
            </a:r>
            <a:r>
              <a:rPr lang="en-US" dirty="0">
                <a:solidFill>
                  <a:srgbClr val="1F497D"/>
                </a:solidFill>
                <a:latin typeface="Arial"/>
                <a:cs typeface="Arial"/>
              </a:rPr>
              <a:t>G </a:t>
            </a:r>
            <a:r>
              <a:rPr lang="he-IL" dirty="0">
                <a:solidFill>
                  <a:srgbClr val="1F497D"/>
                </a:solidFill>
                <a:latin typeface="Arial"/>
                <a:cs typeface="Arial"/>
              </a:rPr>
              <a:t> ולהפך.</a:t>
            </a:r>
          </a:p>
          <a:p>
            <a:pPr fontAlgn="auto">
              <a:spcBef>
                <a:spcPts val="0"/>
              </a:spcBef>
              <a:spcAft>
                <a:spcPts val="0"/>
              </a:spcAft>
              <a:defRPr/>
            </a:pPr>
            <a:r>
              <a:rPr lang="he-IL" dirty="0">
                <a:solidFill>
                  <a:schemeClr val="accent3"/>
                </a:solidFill>
                <a:latin typeface="Arial"/>
                <a:cs typeface="Arial"/>
              </a:rPr>
              <a:t>   נכון</a:t>
            </a: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24</a:t>
            </a:fld>
            <a:endParaRPr lang="he-IL" sz="1100" dirty="0">
              <a:solidFill>
                <a:prstClr val="white">
                  <a:lumMod val="65000"/>
                </a:prstClr>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7B821EC-B2F5-4D14-BF6F-C791EF02A9A3}" type="slidenum">
              <a:rPr lang="he-IL" smtClean="0"/>
              <a:pPr fontAlgn="base">
                <a:spcBef>
                  <a:spcPct val="0"/>
                </a:spcBef>
                <a:spcAft>
                  <a:spcPct val="0"/>
                </a:spcAft>
                <a:defRPr/>
              </a:pPr>
              <a:t>25</a:t>
            </a:fld>
            <a:endParaRPr lang="he-IL" dirty="0"/>
          </a:p>
        </p:txBody>
      </p:sp>
      <p:sp>
        <p:nvSpPr>
          <p:cNvPr id="3584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9</a:t>
            </a:r>
            <a:endParaRPr lang="he-IL" altLang="he-IL" sz="1800"/>
          </a:p>
        </p:txBody>
      </p:sp>
      <p:sp>
        <p:nvSpPr>
          <p:cNvPr id="6" name="TextBox 5"/>
          <p:cNvSpPr txBox="1"/>
          <p:nvPr/>
        </p:nvSpPr>
        <p:spPr>
          <a:xfrm>
            <a:off x="369888" y="572666"/>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9:</a:t>
            </a:r>
          </a:p>
          <a:p>
            <a:pPr fontAlgn="auto">
              <a:spcBef>
                <a:spcPts val="0"/>
              </a:spcBef>
              <a:spcAft>
                <a:spcPts val="0"/>
              </a:spcAft>
              <a:defRPr/>
            </a:pPr>
            <a:r>
              <a:rPr lang="he-IL" dirty="0">
                <a:solidFill>
                  <a:srgbClr val="1F497D"/>
                </a:solidFill>
                <a:latin typeface="Arial"/>
                <a:cs typeface="Arial"/>
              </a:rPr>
              <a:t>א. "שכפלו" את קטע מולקולת ה-</a:t>
            </a:r>
            <a:r>
              <a:rPr lang="en-US" dirty="0">
                <a:solidFill>
                  <a:srgbClr val="1F497D"/>
                </a:solidFill>
                <a:latin typeface="Arial"/>
                <a:cs typeface="Arial"/>
              </a:rPr>
              <a:t>DNA</a:t>
            </a:r>
            <a:r>
              <a:rPr lang="he-IL" dirty="0">
                <a:solidFill>
                  <a:srgbClr val="1F497D"/>
                </a:solidFill>
                <a:latin typeface="Arial"/>
                <a:cs typeface="Arial"/>
              </a:rPr>
              <a:t> שבתרשים</a:t>
            </a:r>
            <a:r>
              <a:rPr lang="he-IL" dirty="0">
                <a:solidFill>
                  <a:schemeClr val="tx2"/>
                </a:solidFill>
                <a:latin typeface="Arial"/>
                <a:cs typeface="Arial"/>
              </a:rPr>
              <a:t> דרך </a:t>
            </a:r>
            <a:r>
              <a:rPr lang="he-IL" dirty="0">
                <a:solidFill>
                  <a:srgbClr val="1F497D"/>
                </a:solidFill>
                <a:latin typeface="Arial"/>
                <a:cs typeface="Arial"/>
              </a:rPr>
              <a:t>זיווג הבסיסים המשלימים.</a:t>
            </a:r>
          </a:p>
          <a:p>
            <a:pPr fontAlgn="auto">
              <a:spcBef>
                <a:spcPts val="0"/>
              </a:spcBef>
              <a:spcAft>
                <a:spcPts val="0"/>
              </a:spcAft>
              <a:defRPr/>
            </a:pPr>
            <a:r>
              <a:rPr lang="he-IL" dirty="0">
                <a:solidFill>
                  <a:srgbClr val="1F497D"/>
                </a:solidFill>
                <a:latin typeface="Arial"/>
                <a:cs typeface="Arial"/>
              </a:rPr>
              <a:t>ב. כתבו ליד כל אחד מהגדילים בכל המולקולות אם הוא חדש או ישן.</a:t>
            </a:r>
          </a:p>
          <a:p>
            <a:pPr fontAlgn="auto">
              <a:spcBef>
                <a:spcPts val="0"/>
              </a:spcBef>
              <a:spcAft>
                <a:spcPts val="0"/>
              </a:spcAft>
              <a:defRPr/>
            </a:pPr>
            <a:endParaRPr lang="he-IL" dirty="0">
              <a:solidFill>
                <a:srgbClr val="1F497D"/>
              </a:solidFill>
              <a:latin typeface="Arial"/>
              <a:cs typeface="Arial"/>
            </a:endParaRPr>
          </a:p>
        </p:txBody>
      </p:sp>
      <p:sp>
        <p:nvSpPr>
          <p:cNvPr id="7" name="TextBox 6"/>
          <p:cNvSpPr txBox="1"/>
          <p:nvPr/>
        </p:nvSpPr>
        <p:spPr>
          <a:xfrm>
            <a:off x="5340350" y="1989138"/>
            <a:ext cx="3059113" cy="5222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A T C G G A C T</a:t>
            </a:r>
            <a:endParaRPr lang="he-IL" sz="2800" dirty="0">
              <a:solidFill>
                <a:srgbClr val="1F497D"/>
              </a:solidFill>
              <a:latin typeface="Arial"/>
              <a:cs typeface="Arial"/>
            </a:endParaRPr>
          </a:p>
        </p:txBody>
      </p:sp>
      <p:sp>
        <p:nvSpPr>
          <p:cNvPr id="5" name="מלבן 4"/>
          <p:cNvSpPr/>
          <p:nvPr/>
        </p:nvSpPr>
        <p:spPr>
          <a:xfrm>
            <a:off x="5629275" y="1989138"/>
            <a:ext cx="2676525"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1" name="מלבן 10"/>
          <p:cNvSpPr/>
          <p:nvPr/>
        </p:nvSpPr>
        <p:spPr>
          <a:xfrm>
            <a:off x="5532438" y="4291013"/>
            <a:ext cx="28717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TextBox 11"/>
          <p:cNvSpPr txBox="1"/>
          <p:nvPr/>
        </p:nvSpPr>
        <p:spPr>
          <a:xfrm>
            <a:off x="738188" y="2733675"/>
            <a:ext cx="3059112"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A T C G G A C T</a:t>
            </a:r>
            <a:endParaRPr lang="he-IL" sz="2800" dirty="0">
              <a:solidFill>
                <a:srgbClr val="1F497D"/>
              </a:solidFill>
              <a:latin typeface="Arial"/>
              <a:cs typeface="Arial"/>
            </a:endParaRPr>
          </a:p>
        </p:txBody>
      </p:sp>
      <p:sp>
        <p:nvSpPr>
          <p:cNvPr id="13" name="TextBox 12"/>
          <p:cNvSpPr txBox="1"/>
          <p:nvPr/>
        </p:nvSpPr>
        <p:spPr>
          <a:xfrm>
            <a:off x="788988" y="3178175"/>
            <a:ext cx="3059112"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T A G C C T G  A</a:t>
            </a:r>
            <a:endParaRPr lang="he-IL" sz="2800" dirty="0">
              <a:solidFill>
                <a:srgbClr val="1F497D"/>
              </a:solidFill>
              <a:latin typeface="Arial"/>
              <a:cs typeface="Arial"/>
            </a:endParaRPr>
          </a:p>
        </p:txBody>
      </p:sp>
      <p:sp>
        <p:nvSpPr>
          <p:cNvPr id="14" name="מלבן 13"/>
          <p:cNvSpPr/>
          <p:nvPr/>
        </p:nvSpPr>
        <p:spPr>
          <a:xfrm>
            <a:off x="1047750" y="3663950"/>
            <a:ext cx="267652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1047750" y="2687638"/>
            <a:ext cx="2676525"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7" name="TextBox 16"/>
          <p:cNvSpPr txBox="1"/>
          <p:nvPr/>
        </p:nvSpPr>
        <p:spPr>
          <a:xfrm>
            <a:off x="5230813" y="3313113"/>
            <a:ext cx="3059112" cy="5222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A T C G G A C T</a:t>
            </a:r>
            <a:endParaRPr lang="he-IL" sz="2800" dirty="0">
              <a:solidFill>
                <a:srgbClr val="1F497D"/>
              </a:solidFill>
              <a:latin typeface="Arial"/>
              <a:cs typeface="Arial"/>
            </a:endParaRPr>
          </a:p>
        </p:txBody>
      </p:sp>
      <p:sp>
        <p:nvSpPr>
          <p:cNvPr id="18" name="מלבן 17"/>
          <p:cNvSpPr/>
          <p:nvPr/>
        </p:nvSpPr>
        <p:spPr>
          <a:xfrm>
            <a:off x="5722938" y="2903538"/>
            <a:ext cx="2676525"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18"/>
          <p:cNvSpPr/>
          <p:nvPr/>
        </p:nvSpPr>
        <p:spPr>
          <a:xfrm>
            <a:off x="5613400" y="3302000"/>
            <a:ext cx="267652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0"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25</a:t>
            </a:fld>
            <a:endParaRPr lang="he-IL" sz="1100" dirty="0">
              <a:solidFill>
                <a:prstClr val="white">
                  <a:lumMod val="65000"/>
                </a:prst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A730DA6-6872-4E83-A3A7-30DD8C2BB7AF}" type="slidenum">
              <a:rPr lang="he-IL" smtClean="0"/>
              <a:pPr fontAlgn="base">
                <a:spcBef>
                  <a:spcPct val="0"/>
                </a:spcBef>
                <a:spcAft>
                  <a:spcPct val="0"/>
                </a:spcAft>
                <a:defRPr/>
              </a:pPr>
              <a:t>26</a:t>
            </a:fld>
            <a:endParaRPr lang="he-IL" dirty="0"/>
          </a:p>
        </p:txBody>
      </p:sp>
      <p:sp>
        <p:nvSpPr>
          <p:cNvPr id="3686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7" name="TextBox 6"/>
          <p:cNvSpPr txBox="1"/>
          <p:nvPr/>
        </p:nvSpPr>
        <p:spPr>
          <a:xfrm>
            <a:off x="5340350" y="1989138"/>
            <a:ext cx="3059113" cy="5222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A T C G G A C T</a:t>
            </a:r>
            <a:endParaRPr lang="he-IL" sz="2800" dirty="0">
              <a:solidFill>
                <a:srgbClr val="1F497D"/>
              </a:solidFill>
              <a:latin typeface="Arial"/>
              <a:cs typeface="Arial"/>
            </a:endParaRPr>
          </a:p>
        </p:txBody>
      </p:sp>
      <p:sp>
        <p:nvSpPr>
          <p:cNvPr id="5" name="מלבן 4"/>
          <p:cNvSpPr/>
          <p:nvPr/>
        </p:nvSpPr>
        <p:spPr>
          <a:xfrm>
            <a:off x="5629275" y="1989138"/>
            <a:ext cx="2676525"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0" name="TextBox 9"/>
          <p:cNvSpPr txBox="1"/>
          <p:nvPr/>
        </p:nvSpPr>
        <p:spPr>
          <a:xfrm>
            <a:off x="5283200" y="3767138"/>
            <a:ext cx="3059113"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T A G C C T G  A</a:t>
            </a:r>
            <a:endParaRPr lang="he-IL" sz="2800" dirty="0">
              <a:solidFill>
                <a:srgbClr val="1F497D"/>
              </a:solidFill>
              <a:latin typeface="Arial"/>
              <a:cs typeface="Arial"/>
            </a:endParaRPr>
          </a:p>
        </p:txBody>
      </p:sp>
      <p:sp>
        <p:nvSpPr>
          <p:cNvPr id="11" name="מלבן 10"/>
          <p:cNvSpPr/>
          <p:nvPr/>
        </p:nvSpPr>
        <p:spPr>
          <a:xfrm>
            <a:off x="5532438" y="4291013"/>
            <a:ext cx="2871787" cy="44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2" name="TextBox 11"/>
          <p:cNvSpPr txBox="1"/>
          <p:nvPr/>
        </p:nvSpPr>
        <p:spPr>
          <a:xfrm>
            <a:off x="738188" y="2733675"/>
            <a:ext cx="3059112"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A T C G G A C T</a:t>
            </a:r>
            <a:endParaRPr lang="he-IL" sz="2800" dirty="0">
              <a:solidFill>
                <a:srgbClr val="1F497D"/>
              </a:solidFill>
              <a:latin typeface="Arial"/>
              <a:cs typeface="Arial"/>
            </a:endParaRPr>
          </a:p>
        </p:txBody>
      </p:sp>
      <p:sp>
        <p:nvSpPr>
          <p:cNvPr id="13" name="TextBox 12"/>
          <p:cNvSpPr txBox="1"/>
          <p:nvPr/>
        </p:nvSpPr>
        <p:spPr>
          <a:xfrm>
            <a:off x="788988" y="3178175"/>
            <a:ext cx="3059112"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T A G C C T G  A</a:t>
            </a:r>
            <a:endParaRPr lang="he-IL" sz="2800" dirty="0">
              <a:solidFill>
                <a:srgbClr val="1F497D"/>
              </a:solidFill>
              <a:latin typeface="Arial"/>
              <a:cs typeface="Arial"/>
            </a:endParaRPr>
          </a:p>
        </p:txBody>
      </p:sp>
      <p:sp>
        <p:nvSpPr>
          <p:cNvPr id="14" name="מלבן 13"/>
          <p:cNvSpPr/>
          <p:nvPr/>
        </p:nvSpPr>
        <p:spPr>
          <a:xfrm>
            <a:off x="1047750" y="3663950"/>
            <a:ext cx="267652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5" name="מלבן 14"/>
          <p:cNvSpPr/>
          <p:nvPr/>
        </p:nvSpPr>
        <p:spPr>
          <a:xfrm>
            <a:off x="1047750" y="2687638"/>
            <a:ext cx="2676525"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6" name="TextBox 15"/>
          <p:cNvSpPr txBox="1"/>
          <p:nvPr/>
        </p:nvSpPr>
        <p:spPr>
          <a:xfrm>
            <a:off x="5438775" y="2425700"/>
            <a:ext cx="3059113" cy="5238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T A G C C T G  A</a:t>
            </a:r>
            <a:endParaRPr lang="he-IL" sz="2800" dirty="0">
              <a:solidFill>
                <a:srgbClr val="1F497D"/>
              </a:solidFill>
              <a:latin typeface="Arial"/>
              <a:cs typeface="Arial"/>
            </a:endParaRPr>
          </a:p>
        </p:txBody>
      </p:sp>
      <p:sp>
        <p:nvSpPr>
          <p:cNvPr id="17" name="TextBox 16"/>
          <p:cNvSpPr txBox="1"/>
          <p:nvPr/>
        </p:nvSpPr>
        <p:spPr>
          <a:xfrm>
            <a:off x="5230813" y="3313113"/>
            <a:ext cx="3059112" cy="5222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en-US" sz="2800" dirty="0">
                <a:solidFill>
                  <a:srgbClr val="1F497D"/>
                </a:solidFill>
                <a:latin typeface="Arial"/>
                <a:cs typeface="Arial"/>
              </a:rPr>
              <a:t>A T C G G A C T</a:t>
            </a:r>
            <a:endParaRPr lang="he-IL" sz="2800" dirty="0">
              <a:solidFill>
                <a:srgbClr val="1F497D"/>
              </a:solidFill>
              <a:latin typeface="Arial"/>
              <a:cs typeface="Arial"/>
            </a:endParaRPr>
          </a:p>
        </p:txBody>
      </p:sp>
      <p:sp>
        <p:nvSpPr>
          <p:cNvPr id="18" name="מלבן 17"/>
          <p:cNvSpPr/>
          <p:nvPr/>
        </p:nvSpPr>
        <p:spPr>
          <a:xfrm>
            <a:off x="5722938" y="2903538"/>
            <a:ext cx="2676525" cy="46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19" name="מלבן 18"/>
          <p:cNvSpPr/>
          <p:nvPr/>
        </p:nvSpPr>
        <p:spPr>
          <a:xfrm>
            <a:off x="5613400" y="3302000"/>
            <a:ext cx="2676525" cy="46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20" name="TextBox 19"/>
          <p:cNvSpPr txBox="1"/>
          <p:nvPr/>
        </p:nvSpPr>
        <p:spPr>
          <a:xfrm>
            <a:off x="369888" y="572666"/>
            <a:ext cx="8183562" cy="120015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9:</a:t>
            </a:r>
          </a:p>
          <a:p>
            <a:pPr fontAlgn="auto">
              <a:spcBef>
                <a:spcPts val="0"/>
              </a:spcBef>
              <a:spcAft>
                <a:spcPts val="0"/>
              </a:spcAft>
              <a:defRPr/>
            </a:pPr>
            <a:r>
              <a:rPr lang="he-IL" dirty="0">
                <a:solidFill>
                  <a:srgbClr val="1F497D"/>
                </a:solidFill>
                <a:latin typeface="Arial"/>
                <a:cs typeface="Arial"/>
              </a:rPr>
              <a:t>א. "שכפלו" את קטע מולקולת ה-</a:t>
            </a:r>
            <a:r>
              <a:rPr lang="en-US" dirty="0">
                <a:solidFill>
                  <a:srgbClr val="1F497D"/>
                </a:solidFill>
                <a:latin typeface="Arial"/>
                <a:cs typeface="Arial"/>
              </a:rPr>
              <a:t>DNA</a:t>
            </a:r>
            <a:r>
              <a:rPr lang="he-IL" dirty="0">
                <a:solidFill>
                  <a:srgbClr val="1F497D"/>
                </a:solidFill>
                <a:latin typeface="Arial"/>
                <a:cs typeface="Arial"/>
              </a:rPr>
              <a:t> שבתרשים </a:t>
            </a:r>
            <a:r>
              <a:rPr lang="he-IL" dirty="0">
                <a:solidFill>
                  <a:schemeClr val="tx2"/>
                </a:solidFill>
                <a:latin typeface="Arial"/>
                <a:cs typeface="Arial"/>
              </a:rPr>
              <a:t>דרך</a:t>
            </a:r>
            <a:r>
              <a:rPr lang="he-IL" dirty="0">
                <a:solidFill>
                  <a:srgbClr val="1F497D"/>
                </a:solidFill>
                <a:latin typeface="Arial"/>
                <a:cs typeface="Arial"/>
              </a:rPr>
              <a:t> זיווג הבסיסים המשלימים.</a:t>
            </a:r>
          </a:p>
          <a:p>
            <a:pPr fontAlgn="auto">
              <a:spcBef>
                <a:spcPts val="0"/>
              </a:spcBef>
              <a:spcAft>
                <a:spcPts val="0"/>
              </a:spcAft>
              <a:defRPr/>
            </a:pPr>
            <a:r>
              <a:rPr lang="he-IL" dirty="0">
                <a:solidFill>
                  <a:srgbClr val="1F497D"/>
                </a:solidFill>
                <a:latin typeface="Arial"/>
                <a:cs typeface="Arial"/>
              </a:rPr>
              <a:t>ב. כתבו ליד כל אחד מהגדילים בכל המולקולות אם הוא חדש או ישן.</a:t>
            </a:r>
          </a:p>
          <a:p>
            <a:pPr fontAlgn="auto">
              <a:spcBef>
                <a:spcPts val="0"/>
              </a:spcBef>
              <a:spcAft>
                <a:spcPts val="0"/>
              </a:spcAft>
              <a:defRPr/>
            </a:pPr>
            <a:endParaRPr lang="he-IL" dirty="0">
              <a:solidFill>
                <a:srgbClr val="1F497D"/>
              </a:solidFill>
              <a:latin typeface="Arial"/>
              <a:cs typeface="Arial"/>
            </a:endParaRPr>
          </a:p>
        </p:txBody>
      </p:sp>
      <p:sp>
        <p:nvSpPr>
          <p:cNvPr id="21" name="TextBox 20"/>
          <p:cNvSpPr txBox="1"/>
          <p:nvPr/>
        </p:nvSpPr>
        <p:spPr>
          <a:xfrm>
            <a:off x="66675" y="2541588"/>
            <a:ext cx="1343025" cy="454025"/>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srgbClr val="1F497D"/>
                </a:solidFill>
                <a:latin typeface="Arial"/>
                <a:cs typeface="Arial"/>
              </a:rPr>
              <a:t>ישן</a:t>
            </a:r>
          </a:p>
        </p:txBody>
      </p:sp>
      <p:sp>
        <p:nvSpPr>
          <p:cNvPr id="22" name="TextBox 21"/>
          <p:cNvSpPr txBox="1"/>
          <p:nvPr/>
        </p:nvSpPr>
        <p:spPr>
          <a:xfrm>
            <a:off x="4668838" y="2676525"/>
            <a:ext cx="1343025" cy="454025"/>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srgbClr val="FF0000"/>
                </a:solidFill>
                <a:latin typeface="Arial"/>
                <a:cs typeface="Arial"/>
              </a:rPr>
              <a:t>חדש</a:t>
            </a:r>
          </a:p>
        </p:txBody>
      </p:sp>
      <p:sp>
        <p:nvSpPr>
          <p:cNvPr id="23" name="TextBox 22"/>
          <p:cNvSpPr txBox="1"/>
          <p:nvPr/>
        </p:nvSpPr>
        <p:spPr>
          <a:xfrm>
            <a:off x="4660900" y="1808163"/>
            <a:ext cx="1343025" cy="452437"/>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srgbClr val="1F497D"/>
                </a:solidFill>
                <a:latin typeface="Arial"/>
                <a:cs typeface="Arial"/>
              </a:rPr>
              <a:t>ישן</a:t>
            </a:r>
          </a:p>
        </p:txBody>
      </p:sp>
      <p:sp>
        <p:nvSpPr>
          <p:cNvPr id="24" name="TextBox 23"/>
          <p:cNvSpPr txBox="1"/>
          <p:nvPr/>
        </p:nvSpPr>
        <p:spPr>
          <a:xfrm>
            <a:off x="103188" y="3302000"/>
            <a:ext cx="1343025" cy="452438"/>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srgbClr val="1F497D"/>
                </a:solidFill>
                <a:latin typeface="Arial"/>
                <a:cs typeface="Arial"/>
              </a:rPr>
              <a:t>ישן</a:t>
            </a:r>
          </a:p>
        </p:txBody>
      </p:sp>
      <p:sp>
        <p:nvSpPr>
          <p:cNvPr id="25" name="TextBox 24"/>
          <p:cNvSpPr txBox="1"/>
          <p:nvPr/>
        </p:nvSpPr>
        <p:spPr>
          <a:xfrm>
            <a:off x="4668838" y="4064000"/>
            <a:ext cx="1343025" cy="452438"/>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srgbClr val="1F497D"/>
                </a:solidFill>
                <a:latin typeface="Arial"/>
                <a:cs typeface="Arial"/>
              </a:rPr>
              <a:t>ישן</a:t>
            </a:r>
          </a:p>
        </p:txBody>
      </p:sp>
      <p:sp>
        <p:nvSpPr>
          <p:cNvPr id="26" name="TextBox 25"/>
          <p:cNvSpPr txBox="1"/>
          <p:nvPr/>
        </p:nvSpPr>
        <p:spPr>
          <a:xfrm>
            <a:off x="4668838" y="3130550"/>
            <a:ext cx="1343025" cy="452438"/>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srgbClr val="FF0000"/>
                </a:solidFill>
                <a:latin typeface="Arial"/>
                <a:cs typeface="Arial"/>
              </a:rPr>
              <a:t>חדש</a:t>
            </a:r>
          </a:p>
        </p:txBody>
      </p:sp>
      <p:sp>
        <p:nvSpPr>
          <p:cNvPr id="2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26</a:t>
            </a:fld>
            <a:endParaRPr lang="he-IL" sz="1100" dirty="0">
              <a:solidFill>
                <a:prstClr val="white">
                  <a:lumMod val="65000"/>
                </a:prst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39738" y="692919"/>
            <a:ext cx="8215312" cy="2232025"/>
          </a:xfrm>
          <a:prstGeom prst="rect">
            <a:avLst/>
          </a:prstGeom>
          <a:noFill/>
          <a:ln w="22225">
            <a:noFill/>
          </a:ln>
          <a:effectLst>
            <a:outerShdw sx="101000" sy="101000" algn="ctr" rotWithShape="0">
              <a:schemeClr val="bg1">
                <a:lumMod val="75000"/>
              </a:schemeClr>
            </a:outerShdw>
          </a:effectLst>
        </p:spPr>
        <p:txBody>
          <a:bodyPr rtlCol="1"/>
          <a:lstStyle/>
          <a:p>
            <a:pPr marL="285750" indent="-285750" fontAlgn="auto">
              <a:spcBef>
                <a:spcPts val="0"/>
              </a:spcBef>
              <a:spcAft>
                <a:spcPts val="0"/>
              </a:spcAft>
              <a:buFont typeface="Wingdings" panose="05000000000000000000" pitchFamily="2" charset="2"/>
              <a:buChar char="§"/>
              <a:defRPr/>
            </a:pPr>
            <a:r>
              <a:rPr lang="he-IL" dirty="0">
                <a:latin typeface="Arial"/>
                <a:cs typeface="Arial"/>
              </a:rPr>
              <a:t>הכרומוזומים מורכבים ממולקולת </a:t>
            </a:r>
            <a:r>
              <a:rPr lang="en-US" dirty="0">
                <a:latin typeface="Arial"/>
                <a:cs typeface="Arial"/>
              </a:rPr>
              <a:t>DNA</a:t>
            </a:r>
            <a:r>
              <a:rPr lang="he-IL" dirty="0">
                <a:latin typeface="Arial"/>
                <a:cs typeface="Arial"/>
              </a:rPr>
              <a:t>. לפני השכפול הכרומוזום מורכב ממולקולת </a:t>
            </a:r>
            <a:r>
              <a:rPr lang="en-US" dirty="0">
                <a:latin typeface="Arial"/>
                <a:cs typeface="Arial"/>
              </a:rPr>
              <a:t>DNA</a:t>
            </a:r>
            <a:r>
              <a:rPr lang="he-IL" dirty="0">
                <a:latin typeface="Arial"/>
                <a:cs typeface="Arial"/>
              </a:rPr>
              <a:t> אחת. לאחר השכפול הוא מורכב משתי מולקולות זהות.</a:t>
            </a:r>
          </a:p>
          <a:p>
            <a:pPr fontAlgn="auto">
              <a:spcBef>
                <a:spcPts val="0"/>
              </a:spcBef>
              <a:spcAft>
                <a:spcPts val="0"/>
              </a:spcAft>
              <a:defRPr/>
            </a:pPr>
            <a:endParaRPr lang="he-IL" dirty="0">
              <a:latin typeface="Arial"/>
              <a:cs typeface="Arial"/>
            </a:endParaRPr>
          </a:p>
          <a:p>
            <a:pPr marL="285750" indent="-285750" fontAlgn="auto">
              <a:spcBef>
                <a:spcPts val="0"/>
              </a:spcBef>
              <a:spcAft>
                <a:spcPts val="0"/>
              </a:spcAft>
              <a:buFont typeface="Wingdings" panose="05000000000000000000" pitchFamily="2" charset="2"/>
              <a:buChar char="§"/>
              <a:defRPr/>
            </a:pPr>
            <a:r>
              <a:rPr lang="he-IL" dirty="0">
                <a:latin typeface="Arial"/>
                <a:cs typeface="Arial"/>
              </a:rPr>
              <a:t>עד חלוקת התא (מיטוזה), אי אפשר להבחין בכרומוזומים במיקרוסקופ בבירור. לקראת החלוקה, הכרומוזומים מסתלסלים ונדחסים לגופים שאפשר לראותם במיקרוסקופ, ואז אפשר לראות שכל כרומוזום מורכב משתי </a:t>
            </a:r>
            <a:r>
              <a:rPr lang="he-IL" noProof="1">
                <a:latin typeface="Arial"/>
                <a:cs typeface="Arial"/>
              </a:rPr>
              <a:t>כרומטידות</a:t>
            </a:r>
            <a:r>
              <a:rPr lang="he-IL" dirty="0">
                <a:latin typeface="Arial"/>
                <a:cs typeface="Arial"/>
              </a:rPr>
              <a:t>, שבכל אחת מהן יש מולקולת </a:t>
            </a:r>
            <a:r>
              <a:rPr lang="en-US" dirty="0">
                <a:latin typeface="Arial"/>
                <a:cs typeface="Arial"/>
              </a:rPr>
              <a:t>DNA</a:t>
            </a:r>
            <a:r>
              <a:rPr lang="he-IL" dirty="0">
                <a:latin typeface="Arial"/>
                <a:cs typeface="Arial"/>
              </a:rPr>
              <a:t> דחוסה ומפותלת.</a:t>
            </a:r>
          </a:p>
          <a:p>
            <a:pPr fontAlgn="auto">
              <a:spcBef>
                <a:spcPts val="0"/>
              </a:spcBef>
              <a:spcAft>
                <a:spcPts val="0"/>
              </a:spcAft>
              <a:defRPr/>
            </a:pPr>
            <a:endParaRPr lang="he-IL" dirty="0">
              <a:latin typeface="Arial"/>
              <a:cs typeface="Arial"/>
            </a:endParaRPr>
          </a:p>
          <a:p>
            <a:pPr marL="285750" indent="-285750" fontAlgn="auto">
              <a:spcBef>
                <a:spcPts val="0"/>
              </a:spcBef>
              <a:spcAft>
                <a:spcPts val="0"/>
              </a:spcAft>
              <a:buFont typeface="Wingdings" panose="05000000000000000000" pitchFamily="2" charset="2"/>
              <a:buChar char="§"/>
              <a:defRPr/>
            </a:pPr>
            <a:r>
              <a:rPr lang="he-IL" dirty="0">
                <a:latin typeface="Arial"/>
                <a:cs typeface="Arial"/>
              </a:rPr>
              <a:t>מולקולות ה-</a:t>
            </a:r>
            <a:r>
              <a:rPr lang="en-US" dirty="0">
                <a:latin typeface="Arial"/>
                <a:cs typeface="Arial"/>
              </a:rPr>
              <a:t>DNA</a:t>
            </a:r>
            <a:r>
              <a:rPr lang="he-IL" dirty="0">
                <a:latin typeface="Arial"/>
                <a:cs typeface="Arial"/>
              </a:rPr>
              <a:t> שבשתי הכרומטידות זהות לחלוטין, ועל כן אומרים גם ששתי הכרומטידות של הכרומוזום הן זהות. לעתים מכנים אותן כרומטידות אחיות.</a:t>
            </a:r>
          </a:p>
          <a:p>
            <a:pPr fontAlgn="auto">
              <a:spcBef>
                <a:spcPts val="0"/>
              </a:spcBef>
              <a:spcAft>
                <a:spcPts val="0"/>
              </a:spcAft>
              <a:defRPr/>
            </a:pPr>
            <a:endParaRPr lang="he-IL" dirty="0">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E3A3202-060C-48BD-9C31-2FD3692A8445}" type="slidenum">
              <a:rPr lang="he-IL" smtClean="0"/>
              <a:pPr fontAlgn="base">
                <a:spcBef>
                  <a:spcPct val="0"/>
                </a:spcBef>
                <a:spcAft>
                  <a:spcPct val="0"/>
                </a:spcAft>
                <a:defRPr/>
              </a:pPr>
              <a:t>27</a:t>
            </a:fld>
            <a:endParaRPr lang="he-IL" dirty="0"/>
          </a:p>
        </p:txBody>
      </p:sp>
      <p:sp>
        <p:nvSpPr>
          <p:cNvPr id="37893"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כל כרומוזום מורכב משתי כרומטידות זהות</a:t>
            </a:r>
            <a:endParaRPr lang="he-IL" altLang="he-IL" sz="1800"/>
          </a:p>
        </p:txBody>
      </p:sp>
      <p:sp>
        <p:nvSpPr>
          <p:cNvPr id="13"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5"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27</a:t>
            </a:fld>
            <a:endParaRPr lang="he-IL" sz="1100" dirty="0">
              <a:solidFill>
                <a:prstClr val="white">
                  <a:lumMod val="65000"/>
                </a:prstClr>
              </a:solidFill>
            </a:endParaRPr>
          </a:p>
        </p:txBody>
      </p:sp>
      <p:grpSp>
        <p:nvGrpSpPr>
          <p:cNvPr id="16" name="קבוצה 15"/>
          <p:cNvGrpSpPr/>
          <p:nvPr/>
        </p:nvGrpSpPr>
        <p:grpSpPr>
          <a:xfrm>
            <a:off x="2987823" y="4149080"/>
            <a:ext cx="3384376" cy="1656184"/>
            <a:chOff x="3494813" y="5301208"/>
            <a:chExt cx="2975730" cy="1092672"/>
          </a:xfrm>
        </p:grpSpPr>
        <p:grpSp>
          <p:nvGrpSpPr>
            <p:cNvPr id="18" name="קבוצה 9"/>
            <p:cNvGrpSpPr>
              <a:grpSpLocks/>
            </p:cNvGrpSpPr>
            <p:nvPr/>
          </p:nvGrpSpPr>
          <p:grpSpPr bwMode="auto">
            <a:xfrm>
              <a:off x="4681537" y="5301208"/>
              <a:ext cx="892969" cy="1092672"/>
              <a:chOff x="2042319" y="1484784"/>
              <a:chExt cx="892969" cy="1381125"/>
            </a:xfrm>
          </p:grpSpPr>
          <p:pic>
            <p:nvPicPr>
              <p:cNvPr id="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319"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2459038"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6492" y="2108671"/>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174" y="2098438"/>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Box 18"/>
            <p:cNvSpPr txBox="1"/>
            <p:nvPr/>
          </p:nvSpPr>
          <p:spPr bwMode="auto">
            <a:xfrm>
              <a:off x="5403743" y="5578493"/>
              <a:ext cx="1066800" cy="577850"/>
            </a:xfrm>
            <a:prstGeom prst="rect">
              <a:avLst/>
            </a:prstGeom>
            <a:noFill/>
            <a:ln w="22225">
              <a:noFill/>
            </a:ln>
            <a:effectLst>
              <a:outerShdw sx="101000" sy="101000" algn="ctr" rotWithShape="0">
                <a:schemeClr val="bg1">
                  <a:lumMod val="75000"/>
                </a:schemeClr>
              </a:outerShdw>
            </a:effectLst>
          </p:spPr>
          <p:txBody>
            <a:bodyPr/>
            <a:lstStyle/>
            <a:p>
              <a:pPr>
                <a:lnSpc>
                  <a:spcPct val="130000"/>
                </a:lnSpc>
                <a:defRPr/>
              </a:pPr>
              <a:r>
                <a:rPr lang="he-IL" sz="1400" b="1" dirty="0">
                  <a:solidFill>
                    <a:srgbClr val="000000"/>
                  </a:solidFill>
                </a:rPr>
                <a:t>כרומטידה</a:t>
              </a:r>
            </a:p>
            <a:p>
              <a:pPr>
                <a:defRPr/>
              </a:pPr>
              <a:endParaRPr lang="he-IL" dirty="0">
                <a:solidFill>
                  <a:srgbClr val="000000"/>
                </a:solidFill>
              </a:endParaRPr>
            </a:p>
            <a:p>
              <a:pPr>
                <a:defRPr/>
              </a:pPr>
              <a:endParaRPr lang="he-IL" dirty="0">
                <a:solidFill>
                  <a:srgbClr val="000000"/>
                </a:solidFill>
              </a:endParaRPr>
            </a:p>
          </p:txBody>
        </p:sp>
        <p:sp>
          <p:nvSpPr>
            <p:cNvPr id="20" name="TextBox 19"/>
            <p:cNvSpPr txBox="1"/>
            <p:nvPr/>
          </p:nvSpPr>
          <p:spPr bwMode="auto">
            <a:xfrm>
              <a:off x="3494813" y="5578493"/>
              <a:ext cx="1068388" cy="577850"/>
            </a:xfrm>
            <a:prstGeom prst="rect">
              <a:avLst/>
            </a:prstGeom>
            <a:noFill/>
            <a:ln w="22225">
              <a:noFill/>
            </a:ln>
            <a:effectLst>
              <a:outerShdw sx="101000" sy="101000" algn="ctr" rotWithShape="0">
                <a:schemeClr val="bg1">
                  <a:lumMod val="75000"/>
                </a:schemeClr>
              </a:outerShdw>
            </a:effectLst>
          </p:spPr>
          <p:txBody>
            <a:bodyPr/>
            <a:lstStyle/>
            <a:p>
              <a:pPr>
                <a:lnSpc>
                  <a:spcPct val="130000"/>
                </a:lnSpc>
                <a:defRPr/>
              </a:pPr>
              <a:r>
                <a:rPr lang="he-IL" sz="1400" b="1" dirty="0">
                  <a:solidFill>
                    <a:srgbClr val="000000"/>
                  </a:solidFill>
                </a:rPr>
                <a:t>כרומטידה</a:t>
              </a:r>
            </a:p>
            <a:p>
              <a:pPr>
                <a:defRPr/>
              </a:pPr>
              <a:endParaRPr lang="he-IL" dirty="0">
                <a:solidFill>
                  <a:srgbClr val="000000"/>
                </a:solidFill>
              </a:endParaRPr>
            </a:p>
            <a:p>
              <a:pPr>
                <a:defRPr/>
              </a:pPr>
              <a:endParaRPr lang="he-IL" dirty="0">
                <a:solidFill>
                  <a:srgbClr val="000000"/>
                </a:solidFill>
              </a:endParaRPr>
            </a:p>
          </p:txBody>
        </p:sp>
        <p:cxnSp>
          <p:nvCxnSpPr>
            <p:cNvPr id="21" name="מחבר חץ ישר 20"/>
            <p:cNvCxnSpPr/>
            <p:nvPr/>
          </p:nvCxnSpPr>
          <p:spPr bwMode="auto">
            <a:xfrm>
              <a:off x="4533232" y="5716332"/>
              <a:ext cx="2397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מחבר חץ ישר 21"/>
            <p:cNvCxnSpPr/>
            <p:nvPr/>
          </p:nvCxnSpPr>
          <p:spPr bwMode="auto">
            <a:xfrm flipH="1">
              <a:off x="5454649" y="5717895"/>
              <a:ext cx="2397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 name="מלבן 3"/>
          <p:cNvSpPr/>
          <p:nvPr/>
        </p:nvSpPr>
        <p:spPr>
          <a:xfrm>
            <a:off x="3131840" y="5970766"/>
            <a:ext cx="2701074" cy="338554"/>
          </a:xfrm>
          <a:prstGeom prst="rect">
            <a:avLst/>
          </a:prstGeom>
        </p:spPr>
        <p:txBody>
          <a:bodyPr wrap="square">
            <a:spAutoFit/>
          </a:bodyPr>
          <a:lstStyle/>
          <a:p>
            <a:r>
              <a:rPr lang="he-IL" altLang="he-IL" sz="1600" b="1" dirty="0">
                <a:solidFill>
                  <a:srgbClr val="000000"/>
                </a:solidFill>
              </a:rPr>
              <a:t> כרומוזום לאחר השכפול</a:t>
            </a:r>
            <a:endParaRPr lang="he-I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sz="1800" b="1">
                <a:solidFill>
                  <a:srgbClr val="FF6600"/>
                </a:solidFill>
              </a:rPr>
              <a:t>כרומטידות       כרומוזומים הומולוגיים</a:t>
            </a:r>
            <a:endParaRPr lang="he-IL" sz="1800"/>
          </a:p>
        </p:txBody>
      </p:sp>
      <p:sp>
        <p:nvSpPr>
          <p:cNvPr id="12" name="הסבר ענן 11"/>
          <p:cNvSpPr/>
          <p:nvPr/>
        </p:nvSpPr>
        <p:spPr>
          <a:xfrm>
            <a:off x="3783013" y="692697"/>
            <a:ext cx="1919287" cy="936104"/>
          </a:xfrm>
          <a:prstGeom prst="cloudCallout">
            <a:avLst>
              <a:gd name="adj1" fmla="val -166064"/>
              <a:gd name="adj2" fmla="val 19378"/>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9877" name="כותרת 5"/>
          <p:cNvSpPr txBox="1">
            <a:spLocks/>
          </p:cNvSpPr>
          <p:nvPr/>
        </p:nvSpPr>
        <p:spPr bwMode="auto">
          <a:xfrm>
            <a:off x="3617913" y="908050"/>
            <a:ext cx="17986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he-IL" b="1">
                <a:solidFill>
                  <a:srgbClr val="FF6600"/>
                </a:solidFill>
              </a:rPr>
              <a:t>שימו לב!!!</a:t>
            </a:r>
            <a:endParaRPr lang="he-IL">
              <a:solidFill>
                <a:srgbClr val="000000"/>
              </a:solidFill>
            </a:endParaRPr>
          </a:p>
        </p:txBody>
      </p:sp>
      <p:sp>
        <p:nvSpPr>
          <p:cNvPr id="79878" name="TextBox 6"/>
          <p:cNvSpPr txBox="1">
            <a:spLocks noChangeArrowheads="1"/>
          </p:cNvSpPr>
          <p:nvPr/>
        </p:nvSpPr>
        <p:spPr bwMode="auto">
          <a:xfrm>
            <a:off x="287623" y="1692097"/>
            <a:ext cx="8397875" cy="584775"/>
          </a:xfrm>
          <a:prstGeom prst="rect">
            <a:avLst/>
          </a:prstGeom>
          <a:noFill/>
          <a:ln w="9525">
            <a:noFill/>
            <a:miter lim="800000"/>
            <a:headEnd/>
            <a:tailEnd/>
          </a:ln>
          <a:effectLst>
            <a:outerShdw sx="102000" sy="102000" algn="tl" rotWithShape="0">
              <a:srgbClr val="A6A6A6">
                <a:alpha val="0"/>
              </a:srgbClr>
            </a:outerShdw>
          </a:effectLst>
        </p:spPr>
        <p:txBody>
          <a:bodyPr>
            <a:spAutoFit/>
          </a:bodyPr>
          <a:lstStyle/>
          <a:p>
            <a:pPr algn="ctr">
              <a:defRPr/>
            </a:pPr>
            <a:r>
              <a:rPr lang="he-IL" sz="1600" b="1" dirty="0">
                <a:solidFill>
                  <a:srgbClr val="000000"/>
                </a:solidFill>
                <a:latin typeface="Calibri" pitchFamily="34" charset="0"/>
              </a:rPr>
              <a:t>לעתים, תלמידים נוטים להתבלבל ולא להבחין בין </a:t>
            </a:r>
            <a:r>
              <a:rPr lang="he-IL" sz="1600" b="1" noProof="1">
                <a:solidFill>
                  <a:srgbClr val="000000"/>
                </a:solidFill>
                <a:latin typeface="Calibri" pitchFamily="34" charset="0"/>
              </a:rPr>
              <a:t>כרומטידות אחיות של אותו הכרומוזום </a:t>
            </a:r>
          </a:p>
          <a:p>
            <a:pPr algn="ctr">
              <a:defRPr/>
            </a:pPr>
            <a:r>
              <a:rPr lang="he-IL" sz="1600" b="1" noProof="1">
                <a:solidFill>
                  <a:srgbClr val="000000"/>
                </a:solidFill>
                <a:latin typeface="Calibri" pitchFamily="34" charset="0"/>
              </a:rPr>
              <a:t>לבין כרומוזומים הומולוגיים!</a:t>
            </a:r>
          </a:p>
        </p:txBody>
      </p:sp>
      <p:sp>
        <p:nvSpPr>
          <p:cNvPr id="79880" name="TextBox 6"/>
          <p:cNvSpPr txBox="1">
            <a:spLocks noChangeArrowheads="1"/>
          </p:cNvSpPr>
          <p:nvPr/>
        </p:nvSpPr>
        <p:spPr bwMode="auto">
          <a:xfrm>
            <a:off x="468313" y="5795392"/>
            <a:ext cx="7929562" cy="830997"/>
          </a:xfrm>
          <a:prstGeom prst="rect">
            <a:avLst/>
          </a:prstGeom>
          <a:noFill/>
          <a:ln w="9525">
            <a:noFill/>
            <a:miter lim="800000"/>
            <a:headEnd/>
            <a:tailEnd/>
          </a:ln>
          <a:effectLst>
            <a:outerShdw sx="102000" sy="102000" algn="tl" rotWithShape="0">
              <a:srgbClr val="A6A6A6">
                <a:alpha val="0"/>
              </a:srgbClr>
            </a:outerShdw>
          </a:effectLst>
        </p:spPr>
        <p:txBody>
          <a:bodyPr wrap="square">
            <a:spAutoFit/>
          </a:bodyPr>
          <a:lstStyle/>
          <a:p>
            <a:pPr>
              <a:defRPr/>
            </a:pPr>
            <a:r>
              <a:rPr lang="he-IL" sz="1600" u="sng" dirty="0">
                <a:solidFill>
                  <a:prstClr val="black"/>
                </a:solidFill>
                <a:latin typeface="Calibri" pitchFamily="34" charset="0"/>
              </a:rPr>
              <a:t>הכרומוזומים ההומולוגיים דומים בצורתם ומכילים אותם הגנים, </a:t>
            </a:r>
            <a:r>
              <a:rPr lang="he-IL" sz="1600" u="sng" dirty="0">
                <a:solidFill>
                  <a:prstClr val="black"/>
                </a:solidFill>
              </a:rPr>
              <a:t>אבל לא בהכרח אותם האללים</a:t>
            </a:r>
            <a:r>
              <a:rPr lang="he-IL" sz="1600" dirty="0">
                <a:solidFill>
                  <a:prstClr val="black"/>
                </a:solidFill>
              </a:rPr>
              <a:t>.</a:t>
            </a:r>
            <a:r>
              <a:rPr lang="he-IL" sz="1600" u="sng" dirty="0">
                <a:solidFill>
                  <a:prstClr val="black"/>
                </a:solidFill>
              </a:rPr>
              <a:t> </a:t>
            </a:r>
          </a:p>
          <a:p>
            <a:pPr>
              <a:defRPr/>
            </a:pPr>
            <a:r>
              <a:rPr lang="he-IL" sz="1600" dirty="0">
                <a:solidFill>
                  <a:srgbClr val="000000"/>
                </a:solidFill>
              </a:rPr>
              <a:t>דוגמה: ייתכן שבגן הקובע צבע עיניים, באחד הכרומוזומים יהיה אלל לצבע כחול (</a:t>
            </a:r>
            <a:r>
              <a:rPr lang="en-US" sz="1600" dirty="0">
                <a:solidFill>
                  <a:srgbClr val="000000"/>
                </a:solidFill>
              </a:rPr>
              <a:t>(a</a:t>
            </a:r>
            <a:endParaRPr lang="he-IL" sz="1600" dirty="0">
              <a:solidFill>
                <a:srgbClr val="000000"/>
              </a:solidFill>
            </a:endParaRPr>
          </a:p>
          <a:p>
            <a:pPr>
              <a:defRPr/>
            </a:pPr>
            <a:r>
              <a:rPr lang="he-IL" sz="1600" dirty="0">
                <a:solidFill>
                  <a:srgbClr val="000000"/>
                </a:solidFill>
              </a:rPr>
              <a:t>ובכרומוזום ההומולוגי יהיה אלל לצבע עיניים חום (</a:t>
            </a:r>
            <a:r>
              <a:rPr lang="en-US" sz="1600" dirty="0">
                <a:solidFill>
                  <a:srgbClr val="000000"/>
                </a:solidFill>
              </a:rPr>
              <a:t>(A</a:t>
            </a:r>
            <a:r>
              <a:rPr lang="he-IL" sz="1600" dirty="0">
                <a:solidFill>
                  <a:srgbClr val="000000"/>
                </a:solidFill>
              </a:rPr>
              <a:t>.</a:t>
            </a:r>
          </a:p>
        </p:txBody>
      </p:sp>
      <p:sp>
        <p:nvSpPr>
          <p:cNvPr id="2" name="לא שווה 1"/>
          <p:cNvSpPr/>
          <p:nvPr/>
        </p:nvSpPr>
        <p:spPr>
          <a:xfrm>
            <a:off x="7092950" y="153988"/>
            <a:ext cx="328613" cy="288925"/>
          </a:xfrm>
          <a:prstGeom prst="mathNotEqual">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7BCFCCED-9F69-4F83-AA46-1CE18D8BF2D3}" type="slidenum">
              <a:rPr lang="he-IL" sz="1200" smtClean="0">
                <a:solidFill>
                  <a:prstClr val="white">
                    <a:lumMod val="75000"/>
                  </a:prstClr>
                </a:solidFill>
              </a:rPr>
              <a:pPr fontAlgn="base">
                <a:spcBef>
                  <a:spcPct val="0"/>
                </a:spcBef>
                <a:spcAft>
                  <a:spcPct val="0"/>
                </a:spcAft>
                <a:defRPr/>
              </a:pPr>
              <a:t>28</a:t>
            </a:fld>
            <a:endParaRPr lang="he-IL" sz="1200" dirty="0">
              <a:solidFill>
                <a:prstClr val="white">
                  <a:lumMod val="75000"/>
                </a:prstClr>
              </a:solidFill>
            </a:endParaRPr>
          </a:p>
        </p:txBody>
      </p:sp>
      <p:grpSp>
        <p:nvGrpSpPr>
          <p:cNvPr id="6" name="קבוצה 5"/>
          <p:cNvGrpSpPr/>
          <p:nvPr/>
        </p:nvGrpSpPr>
        <p:grpSpPr>
          <a:xfrm>
            <a:off x="250825" y="2420888"/>
            <a:ext cx="8397875" cy="3156741"/>
            <a:chOff x="250825" y="2747913"/>
            <a:chExt cx="8397875" cy="3156741"/>
          </a:xfrm>
        </p:grpSpPr>
        <p:sp>
          <p:nvSpPr>
            <p:cNvPr id="44" name="מלבן 43"/>
            <p:cNvSpPr/>
            <p:nvPr/>
          </p:nvSpPr>
          <p:spPr>
            <a:xfrm>
              <a:off x="584774" y="3140968"/>
              <a:ext cx="3698828" cy="27636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43" name="מלבן 42"/>
            <p:cNvSpPr/>
            <p:nvPr/>
          </p:nvSpPr>
          <p:spPr>
            <a:xfrm>
              <a:off x="4572000" y="3140351"/>
              <a:ext cx="3698828" cy="27636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sp>
          <p:nvSpPr>
            <p:cNvPr id="79879" name="TextBox 6"/>
            <p:cNvSpPr txBox="1">
              <a:spLocks noChangeArrowheads="1"/>
            </p:cNvSpPr>
            <p:nvPr/>
          </p:nvSpPr>
          <p:spPr bwMode="auto">
            <a:xfrm>
              <a:off x="250825" y="2747913"/>
              <a:ext cx="8397875" cy="646331"/>
            </a:xfrm>
            <a:prstGeom prst="rect">
              <a:avLst/>
            </a:prstGeom>
            <a:noFill/>
            <a:ln w="9525">
              <a:noFill/>
              <a:miter lim="800000"/>
              <a:headEnd/>
              <a:tailEnd/>
            </a:ln>
            <a:effectLst>
              <a:outerShdw sx="102000" sy="102000" algn="tl" rotWithShape="0">
                <a:srgbClr val="A6A6A6">
                  <a:alpha val="0"/>
                </a:srgbClr>
              </a:outerShdw>
            </a:effectLst>
          </p:spPr>
          <p:txBody>
            <a:bodyPr>
              <a:spAutoFit/>
            </a:bodyPr>
            <a:lstStyle/>
            <a:p>
              <a:pPr algn="ctr">
                <a:defRPr/>
              </a:pPr>
              <a:r>
                <a:rPr lang="he-IL" b="1" noProof="1">
                  <a:solidFill>
                    <a:srgbClr val="0000FF"/>
                  </a:solidFill>
                  <a:latin typeface="Calibri" pitchFamily="34" charset="0"/>
                </a:rPr>
                <a:t>כרומוזומים הומולוגיים</a:t>
              </a:r>
            </a:p>
            <a:p>
              <a:pPr>
                <a:defRPr/>
              </a:pPr>
              <a:r>
                <a:rPr lang="he-IL" dirty="0">
                  <a:solidFill>
                    <a:srgbClr val="000000"/>
                  </a:solidFill>
                  <a:latin typeface="Calibri" pitchFamily="34" charset="0"/>
                </a:rPr>
                <a:t>                 </a:t>
              </a:r>
            </a:p>
          </p:txBody>
        </p:sp>
        <p:sp>
          <p:nvSpPr>
            <p:cNvPr id="79891" name="מלבן 2"/>
            <p:cNvSpPr>
              <a:spLocks noChangeArrowheads="1"/>
            </p:cNvSpPr>
            <p:nvPr/>
          </p:nvSpPr>
          <p:spPr bwMode="auto">
            <a:xfrm>
              <a:off x="315913" y="5115466"/>
              <a:ext cx="38041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dirty="0">
                  <a:solidFill>
                    <a:srgbClr val="000000"/>
                  </a:solidFill>
                  <a:latin typeface="Calibri" pitchFamily="34" charset="0"/>
                </a:rPr>
                <a:t>לאחר השכפול, </a:t>
              </a:r>
              <a:r>
                <a:rPr lang="he-IL" sz="1600" b="1" dirty="0">
                  <a:solidFill>
                    <a:prstClr val="black"/>
                  </a:solidFill>
                  <a:latin typeface="Calibri" pitchFamily="34" charset="0"/>
                </a:rPr>
                <a:t>כל אחד מן הכרומוזומים מורכב </a:t>
              </a:r>
              <a:r>
                <a:rPr lang="he-IL" sz="1600" b="1" u="sng" dirty="0">
                  <a:solidFill>
                    <a:prstClr val="black"/>
                  </a:solidFill>
                  <a:latin typeface="Calibri" pitchFamily="34" charset="0"/>
                </a:rPr>
                <a:t>משתי </a:t>
              </a:r>
              <a:r>
                <a:rPr lang="he-IL" sz="1600" b="1" u="sng" dirty="0" err="1">
                  <a:solidFill>
                    <a:prstClr val="black"/>
                  </a:solidFill>
                  <a:latin typeface="Calibri" pitchFamily="34" charset="0"/>
                </a:rPr>
                <a:t>כרומטידות</a:t>
              </a:r>
              <a:r>
                <a:rPr lang="he-IL" sz="1600" b="1" u="sng" dirty="0">
                  <a:solidFill>
                    <a:prstClr val="black"/>
                  </a:solidFill>
                  <a:latin typeface="Calibri" pitchFamily="34" charset="0"/>
                </a:rPr>
                <a:t> זהות לחלוטין</a:t>
              </a:r>
              <a:r>
                <a:rPr lang="he-IL" sz="1600" b="1" dirty="0">
                  <a:solidFill>
                    <a:prstClr val="black"/>
                  </a:solidFill>
                  <a:latin typeface="Calibri" pitchFamily="34" charset="0"/>
                </a:rPr>
                <a:t>.</a:t>
              </a:r>
            </a:p>
          </p:txBody>
        </p:sp>
        <p:sp>
          <p:nvSpPr>
            <p:cNvPr id="79893" name="מלבן 76"/>
            <p:cNvSpPr>
              <a:spLocks noChangeArrowheads="1"/>
            </p:cNvSpPr>
            <p:nvPr/>
          </p:nvSpPr>
          <p:spPr bwMode="auto">
            <a:xfrm>
              <a:off x="4481165" y="5115466"/>
              <a:ext cx="38041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he-IL" sz="1600" b="1" dirty="0">
                  <a:solidFill>
                    <a:srgbClr val="000000"/>
                  </a:solidFill>
                  <a:latin typeface="Calibri" pitchFamily="34" charset="0"/>
                </a:rPr>
                <a:t>לאחר השכפול, </a:t>
              </a:r>
              <a:r>
                <a:rPr lang="he-IL" sz="1600" b="1" dirty="0">
                  <a:solidFill>
                    <a:prstClr val="black"/>
                  </a:solidFill>
                  <a:latin typeface="Calibri" pitchFamily="34" charset="0"/>
                </a:rPr>
                <a:t>כל אחד מן הכרומוזומים מורכב </a:t>
              </a:r>
              <a:r>
                <a:rPr lang="he-IL" sz="1600" b="1" u="sng" dirty="0">
                  <a:solidFill>
                    <a:prstClr val="black"/>
                  </a:solidFill>
                  <a:latin typeface="Calibri" pitchFamily="34" charset="0"/>
                </a:rPr>
                <a:t>משתי </a:t>
              </a:r>
              <a:r>
                <a:rPr lang="he-IL" sz="1600" b="1" u="sng" dirty="0" err="1">
                  <a:solidFill>
                    <a:prstClr val="black"/>
                  </a:solidFill>
                  <a:latin typeface="Calibri" pitchFamily="34" charset="0"/>
                </a:rPr>
                <a:t>כרומטידות</a:t>
              </a:r>
              <a:r>
                <a:rPr lang="he-IL" sz="1600" b="1" u="sng" dirty="0">
                  <a:solidFill>
                    <a:prstClr val="black"/>
                  </a:solidFill>
                  <a:latin typeface="Calibri" pitchFamily="34" charset="0"/>
                </a:rPr>
                <a:t> זהות לחלוטין</a:t>
              </a:r>
              <a:r>
                <a:rPr lang="he-IL" sz="1600" b="1" dirty="0">
                  <a:solidFill>
                    <a:prstClr val="black"/>
                  </a:solidFill>
                  <a:latin typeface="Calibri" pitchFamily="34" charset="0"/>
                </a:rPr>
                <a:t>.</a:t>
              </a:r>
            </a:p>
          </p:txBody>
        </p:sp>
        <p:sp>
          <p:nvSpPr>
            <p:cNvPr id="79884" name="מלבן 2"/>
            <p:cNvSpPr>
              <a:spLocks noChangeArrowheads="1"/>
            </p:cNvSpPr>
            <p:nvPr/>
          </p:nvSpPr>
          <p:spPr bwMode="auto">
            <a:xfrm>
              <a:off x="5708144" y="3190875"/>
              <a:ext cx="16610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0000FF"/>
                  </a:solidFill>
                  <a:latin typeface="Calibri" pitchFamily="34" charset="0"/>
                </a:rPr>
                <a:t>אחד מקורו באבא </a:t>
              </a:r>
              <a:endParaRPr lang="he-IL" sz="1600" b="1" dirty="0">
                <a:solidFill>
                  <a:srgbClr val="0000FF"/>
                </a:solidFill>
              </a:endParaRPr>
            </a:p>
          </p:txBody>
        </p:sp>
        <p:sp>
          <p:nvSpPr>
            <p:cNvPr id="79885" name="מלבן 5"/>
            <p:cNvSpPr>
              <a:spLocks noChangeArrowheads="1"/>
            </p:cNvSpPr>
            <p:nvPr/>
          </p:nvSpPr>
          <p:spPr bwMode="auto">
            <a:xfrm>
              <a:off x="1509896" y="3179961"/>
              <a:ext cx="18485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he-IL" sz="1600" b="1" dirty="0">
                  <a:solidFill>
                    <a:srgbClr val="0000FF"/>
                  </a:solidFill>
                  <a:latin typeface="Calibri" pitchFamily="34" charset="0"/>
                </a:rPr>
                <a:t>והאחר מקורו באימא</a:t>
              </a:r>
            </a:p>
          </p:txBody>
        </p:sp>
        <p:grpSp>
          <p:nvGrpSpPr>
            <p:cNvPr id="3" name="קבוצה 2"/>
            <p:cNvGrpSpPr/>
            <p:nvPr/>
          </p:nvGrpSpPr>
          <p:grpSpPr>
            <a:xfrm>
              <a:off x="708695" y="3558286"/>
              <a:ext cx="3359249" cy="1427318"/>
              <a:chOff x="708695" y="3558286"/>
              <a:chExt cx="3359249" cy="1427318"/>
            </a:xfrm>
          </p:grpSpPr>
          <p:grpSp>
            <p:nvGrpSpPr>
              <p:cNvPr id="83" name="קבוצה 9"/>
              <p:cNvGrpSpPr>
                <a:grpSpLocks/>
              </p:cNvGrpSpPr>
              <p:nvPr/>
            </p:nvGrpSpPr>
            <p:grpSpPr bwMode="auto">
              <a:xfrm>
                <a:off x="1944290" y="3604571"/>
                <a:ext cx="892969" cy="1381033"/>
                <a:chOff x="2042319" y="1484784"/>
                <a:chExt cx="892969" cy="1381125"/>
              </a:xfrm>
            </p:grpSpPr>
            <p:pic>
              <p:nvPicPr>
                <p:cNvPr id="1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319"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59038"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492" y="2108671"/>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4" y="2098438"/>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8" name="TextBox 117"/>
              <p:cNvSpPr txBox="1"/>
              <p:nvPr/>
            </p:nvSpPr>
            <p:spPr bwMode="auto">
              <a:xfrm>
                <a:off x="1532266" y="3558286"/>
                <a:ext cx="528638" cy="265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en-US" sz="1600" b="1" dirty="0">
                    <a:solidFill>
                      <a:prstClr val="black"/>
                    </a:solidFill>
                    <a:latin typeface="Arial"/>
                    <a:cs typeface="Arial"/>
                  </a:rPr>
                  <a:t>A</a:t>
                </a:r>
                <a:endParaRPr lang="he-IL" sz="1600" b="1" dirty="0">
                  <a:solidFill>
                    <a:prstClr val="black"/>
                  </a:solidFill>
                  <a:latin typeface="Arial"/>
                  <a:cs typeface="Arial"/>
                </a:endParaRPr>
              </a:p>
            </p:txBody>
          </p:sp>
          <p:sp>
            <p:nvSpPr>
              <p:cNvPr id="119" name="TextBox 118"/>
              <p:cNvSpPr txBox="1"/>
              <p:nvPr/>
            </p:nvSpPr>
            <p:spPr bwMode="auto">
              <a:xfrm>
                <a:off x="2599133" y="3559175"/>
                <a:ext cx="528638" cy="265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en-US" sz="1600" b="1" dirty="0">
                    <a:solidFill>
                      <a:prstClr val="black"/>
                    </a:solidFill>
                    <a:latin typeface="Arial"/>
                    <a:cs typeface="Arial"/>
                  </a:rPr>
                  <a:t>A</a:t>
                </a:r>
                <a:endParaRPr lang="he-IL" sz="1600" b="1" dirty="0">
                  <a:solidFill>
                    <a:prstClr val="black"/>
                  </a:solidFill>
                  <a:latin typeface="Arial"/>
                  <a:cs typeface="Arial"/>
                </a:endParaRPr>
              </a:p>
            </p:txBody>
          </p:sp>
          <p:sp>
            <p:nvSpPr>
              <p:cNvPr id="120" name="TextBox 10"/>
              <p:cNvSpPr txBox="1"/>
              <p:nvPr/>
            </p:nvSpPr>
            <p:spPr bwMode="auto">
              <a:xfrm>
                <a:off x="708695" y="4023472"/>
                <a:ext cx="1343025" cy="452437"/>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sz="1600" b="1" dirty="0">
                    <a:solidFill>
                      <a:prstClr val="black"/>
                    </a:solidFill>
                    <a:latin typeface="Arial"/>
                    <a:cs typeface="Arial"/>
                  </a:rPr>
                  <a:t>כרומטידה</a:t>
                </a:r>
              </a:p>
            </p:txBody>
          </p:sp>
          <p:sp>
            <p:nvSpPr>
              <p:cNvPr id="121" name="TextBox 10"/>
              <p:cNvSpPr txBox="1"/>
              <p:nvPr/>
            </p:nvSpPr>
            <p:spPr bwMode="auto">
              <a:xfrm>
                <a:off x="2724919" y="4035532"/>
                <a:ext cx="1343025" cy="452437"/>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sz="1600" b="1" dirty="0">
                    <a:solidFill>
                      <a:prstClr val="black"/>
                    </a:solidFill>
                    <a:latin typeface="Arial"/>
                    <a:cs typeface="Arial"/>
                  </a:rPr>
                  <a:t>כרומטידה</a:t>
                </a:r>
              </a:p>
            </p:txBody>
          </p:sp>
          <p:cxnSp>
            <p:nvCxnSpPr>
              <p:cNvPr id="122" name="מחבר חץ ישר 121"/>
              <p:cNvCxnSpPr/>
              <p:nvPr/>
            </p:nvCxnSpPr>
            <p:spPr bwMode="auto">
              <a:xfrm flipH="1">
                <a:off x="2717402" y="4216355"/>
                <a:ext cx="2397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3" name="מחבר חץ ישר 122"/>
              <p:cNvCxnSpPr/>
              <p:nvPr/>
            </p:nvCxnSpPr>
            <p:spPr bwMode="auto">
              <a:xfrm>
                <a:off x="1812007" y="4222217"/>
                <a:ext cx="2397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4" name="קבוצה 123"/>
            <p:cNvGrpSpPr/>
            <p:nvPr/>
          </p:nvGrpSpPr>
          <p:grpSpPr>
            <a:xfrm>
              <a:off x="4742656" y="3604571"/>
              <a:ext cx="3359249" cy="1427318"/>
              <a:chOff x="708695" y="3558286"/>
              <a:chExt cx="3359249" cy="1427318"/>
            </a:xfrm>
          </p:grpSpPr>
          <p:grpSp>
            <p:nvGrpSpPr>
              <p:cNvPr id="125" name="קבוצה 9"/>
              <p:cNvGrpSpPr>
                <a:grpSpLocks/>
              </p:cNvGrpSpPr>
              <p:nvPr/>
            </p:nvGrpSpPr>
            <p:grpSpPr bwMode="auto">
              <a:xfrm>
                <a:off x="1944290" y="3604571"/>
                <a:ext cx="892969" cy="1381033"/>
                <a:chOff x="2042319" y="1484784"/>
                <a:chExt cx="892969" cy="1381125"/>
              </a:xfrm>
            </p:grpSpPr>
            <p:pic>
              <p:nvPicPr>
                <p:cNvPr id="1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2319"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459038" y="1484784"/>
                  <a:ext cx="4762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492" y="2108671"/>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6174" y="2098438"/>
                  <a:ext cx="85725"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6" name="TextBox 125"/>
              <p:cNvSpPr txBox="1"/>
              <p:nvPr/>
            </p:nvSpPr>
            <p:spPr bwMode="auto">
              <a:xfrm>
                <a:off x="1532266" y="3558286"/>
                <a:ext cx="528638" cy="265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en-US" sz="1600" b="1" dirty="0">
                    <a:solidFill>
                      <a:prstClr val="black"/>
                    </a:solidFill>
                    <a:latin typeface="Arial"/>
                    <a:cs typeface="Arial"/>
                  </a:rPr>
                  <a:t>a</a:t>
                </a:r>
                <a:endParaRPr lang="he-IL" sz="1600" b="1" dirty="0">
                  <a:solidFill>
                    <a:prstClr val="black"/>
                  </a:solidFill>
                  <a:latin typeface="Arial"/>
                  <a:cs typeface="Arial"/>
                </a:endParaRPr>
              </a:p>
            </p:txBody>
          </p:sp>
          <p:sp>
            <p:nvSpPr>
              <p:cNvPr id="127" name="TextBox 126"/>
              <p:cNvSpPr txBox="1"/>
              <p:nvPr/>
            </p:nvSpPr>
            <p:spPr bwMode="auto">
              <a:xfrm>
                <a:off x="2599133" y="3559175"/>
                <a:ext cx="528638" cy="26511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en-US" sz="1600" b="1" dirty="0">
                    <a:solidFill>
                      <a:prstClr val="black"/>
                    </a:solidFill>
                    <a:latin typeface="Arial"/>
                    <a:cs typeface="Arial"/>
                  </a:rPr>
                  <a:t>a</a:t>
                </a:r>
                <a:endParaRPr lang="he-IL" sz="1600" b="1" dirty="0">
                  <a:solidFill>
                    <a:prstClr val="black"/>
                  </a:solidFill>
                  <a:latin typeface="Arial"/>
                  <a:cs typeface="Arial"/>
                </a:endParaRPr>
              </a:p>
            </p:txBody>
          </p:sp>
          <p:sp>
            <p:nvSpPr>
              <p:cNvPr id="128" name="TextBox 10"/>
              <p:cNvSpPr txBox="1"/>
              <p:nvPr/>
            </p:nvSpPr>
            <p:spPr bwMode="auto">
              <a:xfrm>
                <a:off x="708695" y="4023472"/>
                <a:ext cx="1343025" cy="452437"/>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sz="1600" b="1" dirty="0">
                    <a:solidFill>
                      <a:prstClr val="black"/>
                    </a:solidFill>
                    <a:latin typeface="Arial"/>
                    <a:cs typeface="Arial"/>
                  </a:rPr>
                  <a:t>כרומטידה</a:t>
                </a:r>
              </a:p>
            </p:txBody>
          </p:sp>
          <p:sp>
            <p:nvSpPr>
              <p:cNvPr id="129" name="TextBox 10"/>
              <p:cNvSpPr txBox="1"/>
              <p:nvPr/>
            </p:nvSpPr>
            <p:spPr bwMode="auto">
              <a:xfrm>
                <a:off x="2724919" y="4035532"/>
                <a:ext cx="1343025" cy="452437"/>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sz="1600" b="1" dirty="0">
                    <a:solidFill>
                      <a:prstClr val="black"/>
                    </a:solidFill>
                    <a:latin typeface="Arial"/>
                    <a:cs typeface="Arial"/>
                  </a:rPr>
                  <a:t>כרומטידה</a:t>
                </a:r>
              </a:p>
            </p:txBody>
          </p:sp>
          <p:cxnSp>
            <p:nvCxnSpPr>
              <p:cNvPr id="130" name="מחבר חץ ישר 129"/>
              <p:cNvCxnSpPr/>
              <p:nvPr/>
            </p:nvCxnSpPr>
            <p:spPr bwMode="auto">
              <a:xfrm flipH="1">
                <a:off x="2717402" y="4216355"/>
                <a:ext cx="2397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מחבר חץ ישר 130"/>
              <p:cNvCxnSpPr/>
              <p:nvPr/>
            </p:nvCxnSpPr>
            <p:spPr bwMode="auto">
              <a:xfrm>
                <a:off x="1812007" y="4222217"/>
                <a:ext cx="2397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42"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3765157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2DB1D5E-5A3B-44A3-A9D7-AB960C9E86E9}" type="slidenum">
              <a:rPr lang="he-IL" smtClean="0"/>
              <a:pPr fontAlgn="base">
                <a:spcBef>
                  <a:spcPct val="0"/>
                </a:spcBef>
                <a:spcAft>
                  <a:spcPct val="0"/>
                </a:spcAft>
                <a:defRPr/>
              </a:pPr>
              <a:t>29</a:t>
            </a:fld>
            <a:endParaRPr lang="he-IL" dirty="0"/>
          </a:p>
        </p:txBody>
      </p:sp>
      <p:sp>
        <p:nvSpPr>
          <p:cNvPr id="3994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10</a:t>
            </a:r>
            <a:endParaRPr lang="he-IL" altLang="he-IL" sz="1800"/>
          </a:p>
        </p:txBody>
      </p:sp>
      <p:sp>
        <p:nvSpPr>
          <p:cNvPr id="6" name="TextBox 5"/>
          <p:cNvSpPr txBox="1"/>
          <p:nvPr/>
        </p:nvSpPr>
        <p:spPr>
          <a:xfrm>
            <a:off x="369888" y="560809"/>
            <a:ext cx="8183562" cy="4524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p>
          <a:p>
            <a:pPr fontAlgn="auto">
              <a:spcBef>
                <a:spcPts val="0"/>
              </a:spcBef>
              <a:spcAft>
                <a:spcPts val="0"/>
              </a:spcAft>
              <a:defRPr/>
            </a:pPr>
            <a:r>
              <a:rPr lang="he-IL" dirty="0">
                <a:solidFill>
                  <a:srgbClr val="1F497D"/>
                </a:solidFill>
                <a:latin typeface="Arial"/>
                <a:cs typeface="Arial"/>
              </a:rPr>
              <a:t>השלימו:</a:t>
            </a:r>
          </a:p>
          <a:p>
            <a:pPr fontAlgn="auto">
              <a:spcBef>
                <a:spcPts val="0"/>
              </a:spcBef>
              <a:spcAft>
                <a:spcPts val="0"/>
              </a:spcAft>
              <a:defRPr/>
            </a:pPr>
            <a:r>
              <a:rPr lang="he-IL" u="sng" dirty="0">
                <a:solidFill>
                  <a:srgbClr val="1F497D"/>
                </a:solidFill>
                <a:latin typeface="Arial"/>
                <a:cs typeface="Arial"/>
              </a:rPr>
              <a:t>בתא אדם </a:t>
            </a:r>
            <a:r>
              <a:rPr lang="he-IL" u="sng" dirty="0">
                <a:solidFill>
                  <a:srgbClr val="FF6600"/>
                </a:solidFill>
                <a:latin typeface="Arial"/>
                <a:cs typeface="Arial"/>
              </a:rPr>
              <a:t>לפני</a:t>
            </a:r>
            <a:r>
              <a:rPr lang="he-IL" u="sng" dirty="0">
                <a:solidFill>
                  <a:schemeClr val="accent3"/>
                </a:solidFill>
                <a:latin typeface="Arial"/>
                <a:cs typeface="Arial"/>
              </a:rPr>
              <a:t> שכפול </a:t>
            </a:r>
            <a:r>
              <a:rPr lang="he-IL" u="sng" dirty="0">
                <a:solidFill>
                  <a:srgbClr val="FF6600"/>
                </a:solidFill>
                <a:latin typeface="Arial"/>
                <a:cs typeface="Arial"/>
              </a:rPr>
              <a:t>ה-</a:t>
            </a:r>
            <a:r>
              <a:rPr lang="en-US" u="sng" dirty="0">
                <a:solidFill>
                  <a:srgbClr val="FF6600"/>
                </a:solidFill>
                <a:latin typeface="Arial"/>
                <a:cs typeface="Arial"/>
              </a:rPr>
              <a:t>DNA</a:t>
            </a:r>
            <a:r>
              <a:rPr lang="he-IL" u="sng" dirty="0">
                <a:solidFill>
                  <a:srgbClr val="FF6600"/>
                </a:solidFill>
                <a:latin typeface="Arial"/>
                <a:cs typeface="Arial"/>
              </a:rPr>
              <a:t> </a:t>
            </a:r>
            <a:r>
              <a:rPr lang="he-IL" u="sng" dirty="0">
                <a:solidFill>
                  <a:srgbClr val="1F497D"/>
                </a:solidFill>
                <a:latin typeface="Arial"/>
                <a:cs typeface="Arial"/>
              </a:rPr>
              <a:t>יש</a:t>
            </a:r>
            <a:r>
              <a:rPr lang="he-IL" dirty="0">
                <a:solidFill>
                  <a:srgbClr val="1F497D"/>
                </a:solidFill>
                <a:latin typeface="Arial"/>
                <a:cs typeface="Arial"/>
              </a:rPr>
              <a:t>:</a:t>
            </a:r>
          </a:p>
          <a:p>
            <a:pPr fontAlgn="auto">
              <a:spcBef>
                <a:spcPts val="0"/>
              </a:spcBef>
              <a:spcAft>
                <a:spcPts val="0"/>
              </a:spcAft>
              <a:defRPr/>
            </a:pPr>
            <a:r>
              <a:rPr lang="he-IL" dirty="0">
                <a:solidFill>
                  <a:srgbClr val="1F497D"/>
                </a:solidFill>
                <a:latin typeface="Arial"/>
                <a:cs typeface="Arial"/>
              </a:rPr>
              <a:t>_____ כרומוזומים.</a:t>
            </a:r>
          </a:p>
          <a:p>
            <a:pPr fontAlgn="auto">
              <a:spcBef>
                <a:spcPts val="0"/>
              </a:spcBef>
              <a:spcAft>
                <a:spcPts val="0"/>
              </a:spcAft>
              <a:defRPr/>
            </a:pPr>
            <a:r>
              <a:rPr lang="he-IL" dirty="0">
                <a:solidFill>
                  <a:srgbClr val="1F497D"/>
                </a:solidFill>
                <a:latin typeface="Arial"/>
                <a:cs typeface="Arial"/>
              </a:rPr>
              <a:t>הכוללים ______ זוגות כרומוזומים הומולוגיים.</a:t>
            </a:r>
          </a:p>
          <a:p>
            <a:pPr fontAlgn="auto">
              <a:spcBef>
                <a:spcPts val="0"/>
              </a:spcBef>
              <a:spcAft>
                <a:spcPts val="0"/>
              </a:spcAft>
              <a:defRPr/>
            </a:pPr>
            <a:r>
              <a:rPr lang="he-IL" dirty="0">
                <a:solidFill>
                  <a:srgbClr val="1F497D"/>
                </a:solidFill>
                <a:latin typeface="Arial"/>
                <a:cs typeface="Arial"/>
              </a:rPr>
              <a:t>כל כרומוזום מורכב ממולקולת </a:t>
            </a:r>
            <a:r>
              <a:rPr lang="en-US" dirty="0">
                <a:solidFill>
                  <a:srgbClr val="1F497D"/>
                </a:solidFill>
                <a:latin typeface="Arial"/>
                <a:cs typeface="Arial"/>
              </a:rPr>
              <a:t>DNA</a:t>
            </a:r>
            <a:r>
              <a:rPr lang="he-IL" dirty="0">
                <a:solidFill>
                  <a:srgbClr val="1F497D"/>
                </a:solidFill>
                <a:latin typeface="Arial"/>
                <a:cs typeface="Arial"/>
              </a:rPr>
              <a:t> אחת.</a:t>
            </a:r>
          </a:p>
          <a:p>
            <a:pPr fontAlgn="auto">
              <a:spcBef>
                <a:spcPts val="0"/>
              </a:spcBef>
              <a:spcAft>
                <a:spcPts val="0"/>
              </a:spcAft>
              <a:defRPr/>
            </a:pPr>
            <a:r>
              <a:rPr lang="he-IL" dirty="0">
                <a:solidFill>
                  <a:srgbClr val="1F497D"/>
                </a:solidFill>
                <a:latin typeface="Arial"/>
                <a:cs typeface="Arial"/>
              </a:rPr>
              <a:t>בסך</a:t>
            </a:r>
            <a:r>
              <a:rPr lang="he-IL" dirty="0">
                <a:solidFill>
                  <a:schemeClr val="tx2"/>
                </a:solidFill>
                <a:latin typeface="Arial"/>
                <a:cs typeface="Arial"/>
              </a:rPr>
              <a:t> הכול </a:t>
            </a:r>
            <a:r>
              <a:rPr lang="he-IL" dirty="0">
                <a:solidFill>
                  <a:srgbClr val="1F497D"/>
                </a:solidFill>
                <a:latin typeface="Arial"/>
                <a:cs typeface="Arial"/>
              </a:rPr>
              <a:t>יש בתא ____ מולקולות </a:t>
            </a:r>
            <a:r>
              <a:rPr lang="en-US" dirty="0">
                <a:solidFill>
                  <a:srgbClr val="1F497D"/>
                </a:solidFill>
                <a:latin typeface="Arial"/>
                <a:cs typeface="Arial"/>
              </a:rPr>
              <a:t>DNA</a:t>
            </a:r>
            <a:r>
              <a:rPr lang="he-IL" dirty="0">
                <a:solidFill>
                  <a:srgbClr val="1F497D"/>
                </a:solidFill>
                <a:latin typeface="Arial"/>
                <a:cs typeface="Arial"/>
              </a:rPr>
              <a:t>.</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u="sng" dirty="0">
                <a:solidFill>
                  <a:srgbClr val="1F497D"/>
                </a:solidFill>
                <a:latin typeface="Arial"/>
                <a:cs typeface="Arial"/>
              </a:rPr>
              <a:t>בתא אדם </a:t>
            </a:r>
            <a:r>
              <a:rPr lang="he-IL" u="sng" dirty="0">
                <a:solidFill>
                  <a:srgbClr val="FF6600"/>
                </a:solidFill>
                <a:latin typeface="Arial"/>
                <a:cs typeface="Arial"/>
              </a:rPr>
              <a:t>אחרי </a:t>
            </a:r>
            <a:r>
              <a:rPr lang="he-IL" u="sng" dirty="0">
                <a:solidFill>
                  <a:schemeClr val="accent3"/>
                </a:solidFill>
                <a:latin typeface="Arial"/>
                <a:cs typeface="Arial"/>
              </a:rPr>
              <a:t>שכפול</a:t>
            </a:r>
            <a:r>
              <a:rPr lang="he-IL" u="sng" dirty="0">
                <a:solidFill>
                  <a:srgbClr val="FF6600"/>
                </a:solidFill>
                <a:latin typeface="Arial"/>
                <a:cs typeface="Arial"/>
              </a:rPr>
              <a:t> ה-</a:t>
            </a:r>
            <a:r>
              <a:rPr lang="en-US" u="sng" dirty="0">
                <a:solidFill>
                  <a:srgbClr val="FF6600"/>
                </a:solidFill>
                <a:latin typeface="Arial"/>
                <a:cs typeface="Arial"/>
              </a:rPr>
              <a:t>DNA</a:t>
            </a:r>
            <a:r>
              <a:rPr lang="he-IL" u="sng" dirty="0">
                <a:solidFill>
                  <a:srgbClr val="1F497D"/>
                </a:solidFill>
                <a:latin typeface="Arial"/>
                <a:cs typeface="Arial"/>
              </a:rPr>
              <a:t> יש</a:t>
            </a:r>
            <a:r>
              <a:rPr lang="he-IL" dirty="0">
                <a:solidFill>
                  <a:srgbClr val="1F497D"/>
                </a:solidFill>
                <a:latin typeface="Arial"/>
                <a:cs typeface="Arial"/>
              </a:rPr>
              <a:t>:</a:t>
            </a:r>
          </a:p>
          <a:p>
            <a:pPr fontAlgn="auto">
              <a:spcBef>
                <a:spcPts val="0"/>
              </a:spcBef>
              <a:spcAft>
                <a:spcPts val="0"/>
              </a:spcAft>
              <a:defRPr/>
            </a:pPr>
            <a:r>
              <a:rPr lang="he-IL" dirty="0">
                <a:solidFill>
                  <a:srgbClr val="1F497D"/>
                </a:solidFill>
                <a:latin typeface="Arial"/>
                <a:cs typeface="Arial"/>
              </a:rPr>
              <a:t>_____ כרומוזומים.</a:t>
            </a:r>
          </a:p>
          <a:p>
            <a:pPr fontAlgn="auto">
              <a:spcBef>
                <a:spcPts val="0"/>
              </a:spcBef>
              <a:spcAft>
                <a:spcPts val="0"/>
              </a:spcAft>
              <a:defRPr/>
            </a:pPr>
            <a:r>
              <a:rPr lang="he-IL" dirty="0">
                <a:solidFill>
                  <a:srgbClr val="1F497D"/>
                </a:solidFill>
                <a:latin typeface="Arial"/>
                <a:cs typeface="Arial"/>
              </a:rPr>
              <a:t>הכוללים ______ זוגות כרומוזומים הומולוגיים.</a:t>
            </a:r>
          </a:p>
          <a:p>
            <a:pPr fontAlgn="auto">
              <a:spcBef>
                <a:spcPts val="0"/>
              </a:spcBef>
              <a:spcAft>
                <a:spcPts val="0"/>
              </a:spcAft>
              <a:defRPr/>
            </a:pPr>
            <a:r>
              <a:rPr lang="he-IL" dirty="0">
                <a:solidFill>
                  <a:srgbClr val="1F497D"/>
                </a:solidFill>
                <a:latin typeface="Arial"/>
                <a:cs typeface="Arial"/>
              </a:rPr>
              <a:t>כל כרומוזום מורכב מ____כרומטידות. בכל כרומטידה יש מולקולת </a:t>
            </a:r>
            <a:r>
              <a:rPr lang="en-US" dirty="0">
                <a:solidFill>
                  <a:srgbClr val="1F497D"/>
                </a:solidFill>
                <a:latin typeface="Arial"/>
                <a:cs typeface="Arial"/>
              </a:rPr>
              <a:t>DNA</a:t>
            </a:r>
            <a:r>
              <a:rPr lang="he-IL" dirty="0">
                <a:solidFill>
                  <a:srgbClr val="1F497D"/>
                </a:solidFill>
                <a:latin typeface="Arial"/>
                <a:cs typeface="Arial"/>
              </a:rPr>
              <a:t> אחת.</a:t>
            </a:r>
          </a:p>
          <a:p>
            <a:pPr fontAlgn="auto">
              <a:spcBef>
                <a:spcPts val="0"/>
              </a:spcBef>
              <a:spcAft>
                <a:spcPts val="0"/>
              </a:spcAft>
              <a:defRPr/>
            </a:pPr>
            <a:r>
              <a:rPr lang="he-IL" dirty="0">
                <a:solidFill>
                  <a:srgbClr val="1F497D"/>
                </a:solidFill>
                <a:latin typeface="Arial"/>
                <a:cs typeface="Arial"/>
              </a:rPr>
              <a:t>בסך</a:t>
            </a:r>
            <a:r>
              <a:rPr lang="he-IL" dirty="0">
                <a:solidFill>
                  <a:schemeClr val="tx2"/>
                </a:solidFill>
                <a:latin typeface="Arial"/>
                <a:cs typeface="Arial"/>
              </a:rPr>
              <a:t> הכול </a:t>
            </a:r>
            <a:r>
              <a:rPr lang="he-IL" dirty="0">
                <a:solidFill>
                  <a:srgbClr val="1F497D"/>
                </a:solidFill>
                <a:latin typeface="Arial"/>
                <a:cs typeface="Arial"/>
              </a:rPr>
              <a:t>יש בתא ____ מולקולות </a:t>
            </a:r>
            <a:r>
              <a:rPr lang="en-US" dirty="0">
                <a:solidFill>
                  <a:srgbClr val="1F497D"/>
                </a:solidFill>
                <a:latin typeface="Arial"/>
                <a:cs typeface="Arial"/>
              </a:rPr>
              <a:t>DNA</a:t>
            </a:r>
            <a:r>
              <a:rPr lang="he-IL" dirty="0">
                <a:solidFill>
                  <a:srgbClr val="1F497D"/>
                </a:solidFill>
                <a:latin typeface="Arial"/>
                <a:cs typeface="Arial"/>
              </a:rPr>
              <a:t>.</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29</a:t>
            </a:fld>
            <a:endParaRPr lang="he-IL" sz="1100" dirty="0">
              <a:solidFill>
                <a:prstClr val="white">
                  <a:lumMod val="65000"/>
                </a:prst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57188" y="620713"/>
            <a:ext cx="8215312" cy="15843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שאלה 1: מעגל החיים</a:t>
            </a:r>
            <a:endParaRPr lang="he-IL" sz="1800" dirty="0"/>
          </a:p>
        </p:txBody>
      </p:sp>
      <p:sp>
        <p:nvSpPr>
          <p:cNvPr id="10" name="TextBox 9"/>
          <p:cNvSpPr txBox="1"/>
          <p:nvPr/>
        </p:nvSpPr>
        <p:spPr>
          <a:xfrm>
            <a:off x="231775" y="5692775"/>
            <a:ext cx="8372475" cy="90487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schemeClr val="tx2"/>
                </a:solidFill>
                <a:latin typeface="Arial"/>
                <a:cs typeface="Arial"/>
              </a:rPr>
              <a:t>סמנו ליד הספרות בתרשים את המילים הבאות: תהליך הפריה, תא זרע, תאי רבייה (גמטות), זיגוטה (ביצית מופרית), סדרת חלוקות מיטוזה, תהליך התמיינות, תא ביצית.</a:t>
            </a:r>
          </a:p>
        </p:txBody>
      </p:sp>
      <p:grpSp>
        <p:nvGrpSpPr>
          <p:cNvPr id="12294" name="קבוצה 6"/>
          <p:cNvGrpSpPr>
            <a:grpSpLocks/>
          </p:cNvGrpSpPr>
          <p:nvPr/>
        </p:nvGrpSpPr>
        <p:grpSpPr bwMode="auto">
          <a:xfrm>
            <a:off x="357188" y="836613"/>
            <a:ext cx="8351837" cy="4568825"/>
            <a:chOff x="253444" y="836712"/>
            <a:chExt cx="8351024" cy="4568337"/>
          </a:xfrm>
        </p:grpSpPr>
        <p:pic>
          <p:nvPicPr>
            <p:cNvPr id="1229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72" y="836712"/>
              <a:ext cx="7887996" cy="45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867884" y="836712"/>
              <a:ext cx="357153" cy="431754"/>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1</a:t>
              </a:r>
            </a:p>
          </p:txBody>
        </p:sp>
        <p:sp>
          <p:nvSpPr>
            <p:cNvPr id="11" name="TextBox 10"/>
            <p:cNvSpPr txBox="1"/>
            <p:nvPr/>
          </p:nvSpPr>
          <p:spPr>
            <a:xfrm>
              <a:off x="5510732" y="2492297"/>
              <a:ext cx="357152" cy="433342"/>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2</a:t>
              </a:r>
            </a:p>
          </p:txBody>
        </p:sp>
        <p:sp>
          <p:nvSpPr>
            <p:cNvPr id="12" name="TextBox 11"/>
            <p:cNvSpPr txBox="1"/>
            <p:nvPr/>
          </p:nvSpPr>
          <p:spPr>
            <a:xfrm>
              <a:off x="4161489" y="2144672"/>
              <a:ext cx="357152" cy="433341"/>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3</a:t>
              </a:r>
            </a:p>
          </p:txBody>
        </p:sp>
        <p:sp>
          <p:nvSpPr>
            <p:cNvPr id="13" name="TextBox 12"/>
            <p:cNvSpPr txBox="1"/>
            <p:nvPr/>
          </p:nvSpPr>
          <p:spPr>
            <a:xfrm>
              <a:off x="2340803" y="2470075"/>
              <a:ext cx="357153" cy="433342"/>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4</a:t>
              </a:r>
            </a:p>
          </p:txBody>
        </p:sp>
        <p:sp>
          <p:nvSpPr>
            <p:cNvPr id="15" name="TextBox 14"/>
            <p:cNvSpPr txBox="1"/>
            <p:nvPr/>
          </p:nvSpPr>
          <p:spPr>
            <a:xfrm>
              <a:off x="1436016" y="949412"/>
              <a:ext cx="357153" cy="431754"/>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5</a:t>
              </a:r>
            </a:p>
          </p:txBody>
        </p:sp>
        <p:sp>
          <p:nvSpPr>
            <p:cNvPr id="17" name="TextBox 16"/>
            <p:cNvSpPr txBox="1"/>
            <p:nvPr/>
          </p:nvSpPr>
          <p:spPr>
            <a:xfrm>
              <a:off x="596311" y="1773237"/>
              <a:ext cx="357152" cy="431754"/>
            </a:xfrm>
            <a:prstGeom prst="rect">
              <a:avLst/>
            </a:prstGeom>
            <a:noFill/>
            <a:ln w="22225">
              <a:no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2000" dirty="0">
                  <a:solidFill>
                    <a:schemeClr val="tx1">
                      <a:lumMod val="50000"/>
                      <a:lumOff val="50000"/>
                    </a:schemeClr>
                  </a:solidFill>
                  <a:latin typeface="+mn-lt"/>
                  <a:cs typeface="+mn-cs"/>
                </a:rPr>
                <a:t>6</a:t>
              </a:r>
            </a:p>
          </p:txBody>
        </p:sp>
        <p:sp>
          <p:nvSpPr>
            <p:cNvPr id="19" name="TextBox 18"/>
            <p:cNvSpPr txBox="1"/>
            <p:nvPr/>
          </p:nvSpPr>
          <p:spPr>
            <a:xfrm>
              <a:off x="253444" y="1268466"/>
              <a:ext cx="1434960" cy="576200"/>
            </a:xfrm>
            <a:prstGeom prst="rect">
              <a:avLst/>
            </a:prstGeom>
            <a:noFill/>
            <a:ln w="22225">
              <a:noFill/>
            </a:ln>
            <a:effectLst>
              <a:outerShdw sx="101000" sy="101000" algn="ctr" rotWithShape="0">
                <a:schemeClr val="bg1">
                  <a:lumMod val="75000"/>
                </a:schemeClr>
              </a:outerShdw>
            </a:effectLst>
          </p:spPr>
          <p:txBody>
            <a:bodyPr rtlCol="1" anchor="ctr"/>
            <a:lstStyle/>
            <a:p>
              <a:pPr fontAlgn="auto">
                <a:spcBef>
                  <a:spcPts val="0"/>
                </a:spcBef>
                <a:spcAft>
                  <a:spcPts val="0"/>
                </a:spcAft>
                <a:defRPr/>
              </a:pPr>
              <a:r>
                <a:rPr lang="he-IL" dirty="0">
                  <a:latin typeface="Arial"/>
                  <a:cs typeface="Arial"/>
                </a:rPr>
                <a:t>ובו-בזמן</a:t>
              </a:r>
            </a:p>
            <a:p>
              <a:pPr fontAlgn="auto">
                <a:spcBef>
                  <a:spcPts val="0"/>
                </a:spcBef>
                <a:spcAft>
                  <a:spcPts val="0"/>
                </a:spcAft>
                <a:defRPr/>
              </a:pPr>
              <a:r>
                <a:rPr lang="he-IL" dirty="0">
                  <a:solidFill>
                    <a:prstClr val="black">
                      <a:lumMod val="50000"/>
                      <a:lumOff val="50000"/>
                    </a:prstClr>
                  </a:solidFill>
                  <a:latin typeface="Arial"/>
                  <a:cs typeface="Arial"/>
                </a:rPr>
                <a:t>       גם</a:t>
              </a:r>
            </a:p>
          </p:txBody>
        </p:sp>
      </p:grpSp>
      <p:sp>
        <p:nvSpPr>
          <p:cNvPr id="3" name="חץ מעוקל ימינה 2"/>
          <p:cNvSpPr/>
          <p:nvPr/>
        </p:nvSpPr>
        <p:spPr>
          <a:xfrm rot="20223940">
            <a:off x="558800" y="1011238"/>
            <a:ext cx="2401888" cy="5062537"/>
          </a:xfrm>
          <a:prstGeom prst="curvedRightArrow">
            <a:avLst>
              <a:gd name="adj1" fmla="val 25000"/>
              <a:gd name="adj2" fmla="val 38442"/>
              <a:gd name="adj3" fmla="val 1730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schemeClr val="tx1"/>
              </a:solidFill>
            </a:endParaRPr>
          </a:p>
        </p:txBody>
      </p:sp>
      <p:sp>
        <p:nvSpPr>
          <p:cNvPr id="12296" name="מלבן 20"/>
          <p:cNvSpPr>
            <a:spLocks noChangeArrowheads="1"/>
          </p:cNvSpPr>
          <p:nvPr/>
        </p:nvSpPr>
        <p:spPr bwMode="auto">
          <a:xfrm>
            <a:off x="7554913" y="540420"/>
            <a:ext cx="1009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b="1" dirty="0">
                <a:solidFill>
                  <a:srgbClr val="1D4C72"/>
                </a:solidFill>
              </a:rPr>
              <a:t>שאלה 1:</a:t>
            </a:r>
          </a:p>
        </p:txBody>
      </p:sp>
      <p:sp>
        <p:nvSpPr>
          <p:cNvPr id="18" name="TextBox 17"/>
          <p:cNvSpPr txBox="1"/>
          <p:nvPr/>
        </p:nvSpPr>
        <p:spPr bwMode="auto">
          <a:xfrm>
            <a:off x="2051050" y="4973638"/>
            <a:ext cx="750888" cy="431800"/>
          </a:xfrm>
          <a:prstGeom prst="rect">
            <a:avLst/>
          </a:prstGeom>
          <a:noFill/>
          <a:ln w="22225">
            <a:noFill/>
          </a:ln>
          <a:effectLst>
            <a:outerShdw sx="101000" sy="101000" algn="ctr" rotWithShape="0">
              <a:schemeClr val="bg1">
                <a:lumMod val="75000"/>
              </a:schemeClr>
            </a:outerShdw>
          </a:effectLst>
        </p:spPr>
        <p:txBody>
          <a:bodyPr rtlCol="1" anchor="ctr">
            <a:normAutofit fontScale="92500"/>
          </a:bodyPr>
          <a:lstStyle/>
          <a:p>
            <a:pPr fontAlgn="auto">
              <a:spcBef>
                <a:spcPts val="0"/>
              </a:spcBef>
              <a:spcAft>
                <a:spcPts val="0"/>
              </a:spcAft>
              <a:defRPr/>
            </a:pPr>
            <a:r>
              <a:rPr lang="he-IL" sz="2000" dirty="0">
                <a:solidFill>
                  <a:schemeClr val="tx1">
                    <a:lumMod val="50000"/>
                    <a:lumOff val="50000"/>
                  </a:schemeClr>
                </a:solidFill>
                <a:latin typeface="+mn-lt"/>
                <a:cs typeface="+mn-cs"/>
              </a:rPr>
              <a:t> 5 ו-6</a:t>
            </a:r>
          </a:p>
        </p:txBody>
      </p:sp>
      <p:sp>
        <p:nvSpPr>
          <p:cNvPr id="20"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1" name="Slide Number Placeholder 8"/>
          <p:cNvSpPr>
            <a:spLocks noGrp="1"/>
          </p:cNvSpPr>
          <p:nvPr>
            <p:ph type="sldNum" sz="quarter" idx="12"/>
          </p:nvPr>
        </p:nvSpPr>
        <p:spPr bwMode="auto">
          <a:xfrm>
            <a:off x="197159" y="6237312"/>
            <a:ext cx="630425"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3</a:t>
            </a:fld>
            <a:endParaRPr lang="he-IL" sz="1100" dirty="0">
              <a:solidFill>
                <a:prstClr val="white">
                  <a:lumMod val="65000"/>
                </a:prstClr>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02246EE6-51A7-455E-8FA6-A8B11AEF29D7}" type="slidenum">
              <a:rPr lang="he-IL" smtClean="0"/>
              <a:pPr fontAlgn="base">
                <a:spcBef>
                  <a:spcPct val="0"/>
                </a:spcBef>
                <a:spcAft>
                  <a:spcPct val="0"/>
                </a:spcAft>
                <a:defRPr/>
              </a:pPr>
              <a:t>30</a:t>
            </a:fld>
            <a:endParaRPr lang="he-IL" dirty="0"/>
          </a:p>
        </p:txBody>
      </p:sp>
      <p:sp>
        <p:nvSpPr>
          <p:cNvPr id="4096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6" name="TextBox 5"/>
          <p:cNvSpPr txBox="1"/>
          <p:nvPr/>
        </p:nvSpPr>
        <p:spPr>
          <a:xfrm>
            <a:off x="369888" y="632817"/>
            <a:ext cx="8183562" cy="4524375"/>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10:</a:t>
            </a:r>
          </a:p>
          <a:p>
            <a:pPr fontAlgn="auto">
              <a:spcBef>
                <a:spcPts val="0"/>
              </a:spcBef>
              <a:spcAft>
                <a:spcPts val="0"/>
              </a:spcAft>
              <a:defRPr/>
            </a:pPr>
            <a:r>
              <a:rPr lang="he-IL" dirty="0">
                <a:solidFill>
                  <a:srgbClr val="1F497D"/>
                </a:solidFill>
                <a:latin typeface="Arial"/>
                <a:cs typeface="Arial"/>
              </a:rPr>
              <a:t>השלימו:</a:t>
            </a:r>
            <a:endParaRPr lang="he-IL" dirty="0">
              <a:solidFill>
                <a:schemeClr val="accent3"/>
              </a:solidFill>
              <a:latin typeface="Arial"/>
              <a:cs typeface="Arial"/>
            </a:endParaRPr>
          </a:p>
          <a:p>
            <a:pPr fontAlgn="auto">
              <a:spcBef>
                <a:spcPts val="0"/>
              </a:spcBef>
              <a:spcAft>
                <a:spcPts val="0"/>
              </a:spcAft>
              <a:defRPr/>
            </a:pPr>
            <a:r>
              <a:rPr lang="he-IL" u="sng" dirty="0">
                <a:solidFill>
                  <a:schemeClr val="accent3"/>
                </a:solidFill>
                <a:latin typeface="Arial"/>
                <a:cs typeface="Arial"/>
              </a:rPr>
              <a:t>בתא אדם לפני שכפול ה-</a:t>
            </a:r>
            <a:r>
              <a:rPr lang="en-US" u="sng" dirty="0">
                <a:solidFill>
                  <a:schemeClr val="accent3"/>
                </a:solidFill>
                <a:latin typeface="Arial"/>
                <a:cs typeface="Arial"/>
              </a:rPr>
              <a:t>DNA</a:t>
            </a:r>
            <a:r>
              <a:rPr lang="he-IL" u="sng" dirty="0">
                <a:solidFill>
                  <a:schemeClr val="accent3"/>
                </a:solidFill>
                <a:latin typeface="Arial"/>
                <a:cs typeface="Arial"/>
              </a:rPr>
              <a:t> </a:t>
            </a:r>
            <a:r>
              <a:rPr lang="he-IL" u="sng" dirty="0">
                <a:solidFill>
                  <a:srgbClr val="1F497D"/>
                </a:solidFill>
                <a:latin typeface="Arial"/>
                <a:cs typeface="Arial"/>
              </a:rPr>
              <a:t>יש</a:t>
            </a:r>
            <a:r>
              <a:rPr lang="he-IL" dirty="0">
                <a:solidFill>
                  <a:srgbClr val="1F497D"/>
                </a:solidFill>
                <a:latin typeface="Arial"/>
                <a:cs typeface="Arial"/>
              </a:rPr>
              <a:t>:</a:t>
            </a:r>
          </a:p>
          <a:p>
            <a:pPr fontAlgn="auto">
              <a:spcBef>
                <a:spcPts val="0"/>
              </a:spcBef>
              <a:spcAft>
                <a:spcPts val="0"/>
              </a:spcAft>
              <a:defRPr/>
            </a:pPr>
            <a:r>
              <a:rPr lang="he-IL" dirty="0">
                <a:solidFill>
                  <a:srgbClr val="1F497D"/>
                </a:solidFill>
                <a:latin typeface="Arial"/>
                <a:cs typeface="Arial"/>
              </a:rPr>
              <a:t>46 כרומוזומים.</a:t>
            </a:r>
          </a:p>
          <a:p>
            <a:pPr fontAlgn="auto">
              <a:spcBef>
                <a:spcPts val="0"/>
              </a:spcBef>
              <a:spcAft>
                <a:spcPts val="0"/>
              </a:spcAft>
              <a:defRPr/>
            </a:pPr>
            <a:r>
              <a:rPr lang="he-IL" dirty="0">
                <a:solidFill>
                  <a:srgbClr val="1F497D"/>
                </a:solidFill>
                <a:latin typeface="Arial"/>
                <a:cs typeface="Arial"/>
              </a:rPr>
              <a:t>הכוללים 23 זוגות כרומוזומים הומולוגיים.</a:t>
            </a:r>
          </a:p>
          <a:p>
            <a:pPr fontAlgn="auto">
              <a:spcBef>
                <a:spcPts val="0"/>
              </a:spcBef>
              <a:spcAft>
                <a:spcPts val="0"/>
              </a:spcAft>
              <a:defRPr/>
            </a:pPr>
            <a:r>
              <a:rPr lang="he-IL" dirty="0">
                <a:solidFill>
                  <a:srgbClr val="1F497D"/>
                </a:solidFill>
                <a:latin typeface="Arial"/>
                <a:cs typeface="Arial"/>
              </a:rPr>
              <a:t>כל כרומוזום מורכב ממולקולת </a:t>
            </a:r>
            <a:r>
              <a:rPr lang="en-US" dirty="0">
                <a:solidFill>
                  <a:srgbClr val="1F497D"/>
                </a:solidFill>
                <a:latin typeface="Arial"/>
                <a:cs typeface="Arial"/>
              </a:rPr>
              <a:t>DNA</a:t>
            </a:r>
            <a:r>
              <a:rPr lang="he-IL" dirty="0">
                <a:solidFill>
                  <a:srgbClr val="1F497D"/>
                </a:solidFill>
                <a:latin typeface="Arial"/>
                <a:cs typeface="Arial"/>
              </a:rPr>
              <a:t> אחת.</a:t>
            </a:r>
          </a:p>
          <a:p>
            <a:pPr fontAlgn="auto">
              <a:spcBef>
                <a:spcPts val="0"/>
              </a:spcBef>
              <a:spcAft>
                <a:spcPts val="0"/>
              </a:spcAft>
              <a:defRPr/>
            </a:pPr>
            <a:r>
              <a:rPr lang="he-IL" dirty="0">
                <a:solidFill>
                  <a:srgbClr val="1F497D"/>
                </a:solidFill>
                <a:latin typeface="Arial"/>
                <a:cs typeface="Arial"/>
              </a:rPr>
              <a:t>בסך </a:t>
            </a:r>
            <a:r>
              <a:rPr lang="he-IL" dirty="0">
                <a:solidFill>
                  <a:schemeClr val="tx2"/>
                </a:solidFill>
                <a:latin typeface="Arial"/>
                <a:cs typeface="Arial"/>
              </a:rPr>
              <a:t>הכול </a:t>
            </a:r>
            <a:r>
              <a:rPr lang="he-IL" dirty="0">
                <a:solidFill>
                  <a:srgbClr val="1F497D"/>
                </a:solidFill>
                <a:latin typeface="Arial"/>
                <a:cs typeface="Arial"/>
              </a:rPr>
              <a:t>יש בתא 46 מולקולות </a:t>
            </a:r>
            <a:r>
              <a:rPr lang="en-US" dirty="0">
                <a:solidFill>
                  <a:srgbClr val="1F497D"/>
                </a:solidFill>
                <a:latin typeface="Arial"/>
                <a:cs typeface="Arial"/>
              </a:rPr>
              <a:t>DNA</a:t>
            </a:r>
            <a:r>
              <a:rPr lang="he-IL" dirty="0">
                <a:solidFill>
                  <a:srgbClr val="1F497D"/>
                </a:solidFill>
                <a:latin typeface="Arial"/>
                <a:cs typeface="Arial"/>
              </a:rPr>
              <a:t>.</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r>
              <a:rPr lang="he-IL" u="sng" dirty="0">
                <a:solidFill>
                  <a:srgbClr val="1F497D"/>
                </a:solidFill>
                <a:latin typeface="Arial"/>
                <a:cs typeface="Arial"/>
              </a:rPr>
              <a:t>בתא אדם </a:t>
            </a:r>
            <a:r>
              <a:rPr lang="he-IL" u="sng" dirty="0">
                <a:solidFill>
                  <a:schemeClr val="accent3"/>
                </a:solidFill>
                <a:latin typeface="Arial"/>
                <a:cs typeface="Arial"/>
              </a:rPr>
              <a:t>אחרי שכפול ה-</a:t>
            </a:r>
            <a:r>
              <a:rPr lang="en-US" u="sng" dirty="0">
                <a:solidFill>
                  <a:schemeClr val="accent3"/>
                </a:solidFill>
                <a:latin typeface="Arial"/>
                <a:cs typeface="Arial"/>
              </a:rPr>
              <a:t>DNA</a:t>
            </a:r>
            <a:r>
              <a:rPr lang="he-IL" u="sng" dirty="0">
                <a:solidFill>
                  <a:srgbClr val="1F497D"/>
                </a:solidFill>
                <a:latin typeface="Arial"/>
                <a:cs typeface="Arial"/>
              </a:rPr>
              <a:t> יש</a:t>
            </a:r>
            <a:r>
              <a:rPr lang="he-IL" dirty="0">
                <a:solidFill>
                  <a:srgbClr val="1F497D"/>
                </a:solidFill>
                <a:latin typeface="Arial"/>
                <a:cs typeface="Arial"/>
              </a:rPr>
              <a:t>:</a:t>
            </a:r>
          </a:p>
          <a:p>
            <a:pPr fontAlgn="auto">
              <a:spcBef>
                <a:spcPts val="0"/>
              </a:spcBef>
              <a:spcAft>
                <a:spcPts val="0"/>
              </a:spcAft>
              <a:defRPr/>
            </a:pPr>
            <a:r>
              <a:rPr lang="he-IL" dirty="0">
                <a:solidFill>
                  <a:srgbClr val="1F497D"/>
                </a:solidFill>
                <a:latin typeface="Arial"/>
                <a:cs typeface="Arial"/>
              </a:rPr>
              <a:t>46 כרומוזומים.</a:t>
            </a:r>
          </a:p>
          <a:p>
            <a:pPr fontAlgn="auto">
              <a:spcBef>
                <a:spcPts val="0"/>
              </a:spcBef>
              <a:spcAft>
                <a:spcPts val="0"/>
              </a:spcAft>
              <a:defRPr/>
            </a:pPr>
            <a:r>
              <a:rPr lang="he-IL" dirty="0">
                <a:solidFill>
                  <a:srgbClr val="1F497D"/>
                </a:solidFill>
                <a:latin typeface="Arial"/>
                <a:cs typeface="Arial"/>
              </a:rPr>
              <a:t>הכוללים 23 זוגות כרומוזומים הומולוגיים.</a:t>
            </a:r>
          </a:p>
          <a:p>
            <a:pPr fontAlgn="auto">
              <a:spcBef>
                <a:spcPts val="0"/>
              </a:spcBef>
              <a:spcAft>
                <a:spcPts val="0"/>
              </a:spcAft>
              <a:defRPr/>
            </a:pPr>
            <a:r>
              <a:rPr lang="he-IL" dirty="0">
                <a:solidFill>
                  <a:srgbClr val="1F497D"/>
                </a:solidFill>
                <a:latin typeface="Arial"/>
                <a:cs typeface="Arial"/>
              </a:rPr>
              <a:t>כל כרומוזום מורכב מ-2כרומטידות. בכל כרומטידה יש מולקולת </a:t>
            </a:r>
            <a:r>
              <a:rPr lang="en-US" dirty="0">
                <a:solidFill>
                  <a:srgbClr val="1F497D"/>
                </a:solidFill>
                <a:latin typeface="Arial"/>
                <a:cs typeface="Arial"/>
              </a:rPr>
              <a:t>DNA</a:t>
            </a:r>
            <a:r>
              <a:rPr lang="he-IL" dirty="0">
                <a:solidFill>
                  <a:srgbClr val="1F497D"/>
                </a:solidFill>
                <a:latin typeface="Arial"/>
                <a:cs typeface="Arial"/>
              </a:rPr>
              <a:t> אחת.</a:t>
            </a:r>
          </a:p>
          <a:p>
            <a:pPr fontAlgn="auto">
              <a:spcBef>
                <a:spcPts val="0"/>
              </a:spcBef>
              <a:spcAft>
                <a:spcPts val="0"/>
              </a:spcAft>
              <a:defRPr/>
            </a:pPr>
            <a:r>
              <a:rPr lang="he-IL" dirty="0">
                <a:solidFill>
                  <a:srgbClr val="1F497D"/>
                </a:solidFill>
                <a:latin typeface="Arial"/>
                <a:cs typeface="Arial"/>
              </a:rPr>
              <a:t>בסך</a:t>
            </a:r>
            <a:r>
              <a:rPr lang="he-IL" dirty="0">
                <a:solidFill>
                  <a:schemeClr val="tx2"/>
                </a:solidFill>
                <a:latin typeface="Arial"/>
                <a:cs typeface="Arial"/>
              </a:rPr>
              <a:t> הכול </a:t>
            </a:r>
            <a:r>
              <a:rPr lang="he-IL" dirty="0">
                <a:solidFill>
                  <a:srgbClr val="1F497D"/>
                </a:solidFill>
                <a:latin typeface="Arial"/>
                <a:cs typeface="Arial"/>
              </a:rPr>
              <a:t>יש בתא 92 מולקולות </a:t>
            </a:r>
            <a:r>
              <a:rPr lang="en-US" dirty="0">
                <a:solidFill>
                  <a:srgbClr val="1F497D"/>
                </a:solidFill>
                <a:latin typeface="Arial"/>
                <a:cs typeface="Arial"/>
              </a:rPr>
              <a:t>DNA</a:t>
            </a:r>
            <a:r>
              <a:rPr lang="he-IL" dirty="0">
                <a:solidFill>
                  <a:srgbClr val="1F497D"/>
                </a:solidFill>
                <a:latin typeface="Arial"/>
                <a:cs typeface="Arial"/>
              </a:rPr>
              <a:t>.</a:t>
            </a: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a:p>
            <a:pPr fontAlgn="auto">
              <a:spcBef>
                <a:spcPts val="0"/>
              </a:spcBef>
              <a:spcAft>
                <a:spcPts val="0"/>
              </a:spcAft>
              <a:defRPr/>
            </a:pPr>
            <a:endParaRPr lang="he-IL" dirty="0">
              <a:solidFill>
                <a:srgbClr val="1F497D"/>
              </a:solidFill>
              <a:latin typeface="Arial"/>
              <a:cs typeface="Aria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30</a:t>
            </a:fld>
            <a:endParaRPr lang="he-IL" sz="1100" dirty="0">
              <a:solidFill>
                <a:prstClr val="white">
                  <a:lumMod val="65000"/>
                </a:prstClr>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4D0A25E2-DA5A-4D0A-96A3-2C71F9F4C598}" type="slidenum">
              <a:rPr lang="he-IL" smtClean="0"/>
              <a:pPr fontAlgn="base">
                <a:spcBef>
                  <a:spcPct val="0"/>
                </a:spcBef>
                <a:spcAft>
                  <a:spcPct val="0"/>
                </a:spcAft>
                <a:defRPr/>
              </a:pPr>
              <a:t>31</a:t>
            </a:fld>
            <a:endParaRPr lang="he-IL" dirty="0"/>
          </a:p>
        </p:txBody>
      </p:sp>
      <p:sp>
        <p:nvSpPr>
          <p:cNvPr id="4198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11</a:t>
            </a:r>
            <a:endParaRPr lang="he-IL" altLang="he-IL" sz="1800"/>
          </a:p>
        </p:txBody>
      </p:sp>
      <p:sp>
        <p:nvSpPr>
          <p:cNvPr id="6" name="TextBox 5"/>
          <p:cNvSpPr txBox="1"/>
          <p:nvPr/>
        </p:nvSpPr>
        <p:spPr>
          <a:xfrm>
            <a:off x="369888" y="594693"/>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p>
          <a:p>
            <a:pPr>
              <a:defRPr/>
            </a:pPr>
            <a:r>
              <a:rPr lang="he-IL" dirty="0">
                <a:solidFill>
                  <a:schemeClr val="tx2"/>
                </a:solidFill>
                <a:latin typeface="Arial"/>
                <a:cs typeface="Arial"/>
              </a:rPr>
              <a:t>א. באחד </a:t>
            </a:r>
            <a:r>
              <a:rPr lang="he-IL" dirty="0">
                <a:solidFill>
                  <a:srgbClr val="1F497D"/>
                </a:solidFill>
                <a:latin typeface="Arial"/>
                <a:cs typeface="Arial"/>
              </a:rPr>
              <a:t>התהליכים המתרחשים בתאים, גדילי ה-</a:t>
            </a:r>
            <a:r>
              <a:rPr lang="en-US" dirty="0">
                <a:solidFill>
                  <a:srgbClr val="1F497D"/>
                </a:solidFill>
                <a:latin typeface="Arial"/>
                <a:cs typeface="Arial"/>
              </a:rPr>
              <a:t>DNA</a:t>
            </a:r>
            <a:r>
              <a:rPr lang="he-IL" dirty="0">
                <a:solidFill>
                  <a:srgbClr val="1F497D"/>
                </a:solidFill>
                <a:latin typeface="Arial"/>
                <a:cs typeface="Arial"/>
              </a:rPr>
              <a:t> משמשים כתבנית ליצירת </a:t>
            </a:r>
            <a:r>
              <a:rPr lang="en-US" dirty="0">
                <a:solidFill>
                  <a:srgbClr val="1F497D"/>
                </a:solidFill>
                <a:latin typeface="Arial"/>
                <a:cs typeface="Arial"/>
              </a:rPr>
              <a:t>RNA</a:t>
            </a:r>
            <a:r>
              <a:rPr lang="he-IL" dirty="0">
                <a:solidFill>
                  <a:srgbClr val="1F497D"/>
                </a:solidFill>
                <a:latin typeface="Arial"/>
                <a:cs typeface="Arial"/>
              </a:rPr>
              <a:t>,</a:t>
            </a:r>
          </a:p>
          <a:p>
            <a:pPr>
              <a:defRPr/>
            </a:pPr>
            <a:r>
              <a:rPr lang="he-IL" dirty="0">
                <a:solidFill>
                  <a:srgbClr val="1F497D"/>
                </a:solidFill>
                <a:latin typeface="Arial"/>
                <a:cs typeface="Arial"/>
              </a:rPr>
              <a:t>    ובתהליך אחר הם משמשים כתבנית ליצירת </a:t>
            </a:r>
            <a:r>
              <a:rPr lang="en-US" dirty="0">
                <a:solidFill>
                  <a:srgbClr val="1F497D"/>
                </a:solidFill>
                <a:latin typeface="Arial"/>
                <a:cs typeface="Arial"/>
              </a:rPr>
              <a:t>DNA</a:t>
            </a:r>
            <a:r>
              <a:rPr lang="he-IL" dirty="0">
                <a:solidFill>
                  <a:srgbClr val="1F497D"/>
                </a:solidFill>
                <a:latin typeface="Arial"/>
                <a:cs typeface="Arial"/>
              </a:rPr>
              <a:t>. באילו תהליכים מדובר?</a:t>
            </a:r>
          </a:p>
          <a:p>
            <a:pPr>
              <a:defRPr/>
            </a:pPr>
            <a:r>
              <a:rPr lang="he-IL" dirty="0">
                <a:solidFill>
                  <a:srgbClr val="1F497D"/>
                </a:solidFill>
                <a:latin typeface="Arial"/>
                <a:cs typeface="Arial"/>
              </a:rPr>
              <a:t>ב. מה הדומה ומה השונה בין שני התהליכים?</a:t>
            </a:r>
          </a:p>
          <a:p>
            <a:pPr>
              <a:defRPr/>
            </a:pPr>
            <a:r>
              <a:rPr lang="he-IL" dirty="0">
                <a:solidFill>
                  <a:srgbClr val="1F497D"/>
                </a:solidFill>
                <a:latin typeface="Arial"/>
                <a:cs typeface="Arial"/>
              </a:rPr>
              <a:t>ג. איזה משני התהליכים מתרחש יותר פעמים בתא?</a:t>
            </a:r>
          </a:p>
          <a:p>
            <a:pPr>
              <a:defRPr/>
            </a:pPr>
            <a:endParaRPr lang="he-IL" dirty="0">
              <a:solidFill>
                <a:srgbClr val="1F497D"/>
              </a:solidFill>
              <a:latin typeface="Arial"/>
              <a:cs typeface="Aria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31</a:t>
            </a:fld>
            <a:endParaRPr lang="he-IL" sz="1100" dirty="0">
              <a:solidFill>
                <a:prstClr val="white">
                  <a:lumMod val="65000"/>
                </a:prst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DBC0A466-5E9F-4D26-BE73-6B7C148460C9}" type="slidenum">
              <a:rPr lang="he-IL" smtClean="0"/>
              <a:pPr fontAlgn="base">
                <a:spcBef>
                  <a:spcPct val="0"/>
                </a:spcBef>
                <a:spcAft>
                  <a:spcPct val="0"/>
                </a:spcAft>
                <a:defRPr/>
              </a:pPr>
              <a:t>32</a:t>
            </a:fld>
            <a:endParaRPr lang="he-IL" dirty="0"/>
          </a:p>
        </p:txBody>
      </p:sp>
      <p:sp>
        <p:nvSpPr>
          <p:cNvPr id="43012"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6" name="TextBox 5"/>
          <p:cNvSpPr txBox="1"/>
          <p:nvPr/>
        </p:nvSpPr>
        <p:spPr>
          <a:xfrm>
            <a:off x="369888" y="594693"/>
            <a:ext cx="8183562" cy="1754187"/>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11:</a:t>
            </a:r>
          </a:p>
          <a:p>
            <a:pPr>
              <a:defRPr/>
            </a:pPr>
            <a:r>
              <a:rPr lang="he-IL" dirty="0">
                <a:solidFill>
                  <a:srgbClr val="1F497D"/>
                </a:solidFill>
                <a:latin typeface="Arial"/>
                <a:cs typeface="Arial"/>
              </a:rPr>
              <a:t>א. </a:t>
            </a:r>
            <a:r>
              <a:rPr lang="he-IL" dirty="0">
                <a:solidFill>
                  <a:schemeClr val="tx2"/>
                </a:solidFill>
                <a:latin typeface="Arial"/>
                <a:cs typeface="Arial"/>
              </a:rPr>
              <a:t>באחד ה</a:t>
            </a:r>
            <a:r>
              <a:rPr lang="he-IL" dirty="0">
                <a:solidFill>
                  <a:srgbClr val="1F497D"/>
                </a:solidFill>
                <a:latin typeface="Arial"/>
                <a:cs typeface="Arial"/>
              </a:rPr>
              <a:t>תהליכים המתרחשים בתאים, גדילי ה-</a:t>
            </a:r>
            <a:r>
              <a:rPr lang="en-US" dirty="0">
                <a:solidFill>
                  <a:srgbClr val="1F497D"/>
                </a:solidFill>
                <a:latin typeface="Arial"/>
                <a:cs typeface="Arial"/>
              </a:rPr>
              <a:t>DNA</a:t>
            </a:r>
            <a:r>
              <a:rPr lang="he-IL" dirty="0">
                <a:solidFill>
                  <a:srgbClr val="1F497D"/>
                </a:solidFill>
                <a:latin typeface="Arial"/>
                <a:cs typeface="Arial"/>
              </a:rPr>
              <a:t> משמשים כתבנית ליצירת </a:t>
            </a:r>
            <a:r>
              <a:rPr lang="en-US" dirty="0">
                <a:solidFill>
                  <a:srgbClr val="1F497D"/>
                </a:solidFill>
                <a:latin typeface="Arial"/>
                <a:cs typeface="Arial"/>
              </a:rPr>
              <a:t>RNA</a:t>
            </a:r>
            <a:r>
              <a:rPr lang="he-IL" dirty="0">
                <a:solidFill>
                  <a:srgbClr val="1F497D"/>
                </a:solidFill>
                <a:latin typeface="Arial"/>
                <a:cs typeface="Arial"/>
              </a:rPr>
              <a:t>,</a:t>
            </a:r>
          </a:p>
          <a:p>
            <a:pPr>
              <a:defRPr/>
            </a:pPr>
            <a:r>
              <a:rPr lang="he-IL" dirty="0">
                <a:solidFill>
                  <a:srgbClr val="1F497D"/>
                </a:solidFill>
                <a:latin typeface="Arial"/>
                <a:cs typeface="Arial"/>
              </a:rPr>
              <a:t>    ובתהליך אחר הם משמשים כתבנית ליצירת </a:t>
            </a:r>
            <a:r>
              <a:rPr lang="en-US" dirty="0">
                <a:solidFill>
                  <a:srgbClr val="1F497D"/>
                </a:solidFill>
                <a:latin typeface="Arial"/>
                <a:cs typeface="Arial"/>
              </a:rPr>
              <a:t>DNA</a:t>
            </a:r>
            <a:r>
              <a:rPr lang="he-IL" dirty="0">
                <a:solidFill>
                  <a:srgbClr val="1F497D"/>
                </a:solidFill>
                <a:latin typeface="Arial"/>
                <a:cs typeface="Arial"/>
              </a:rPr>
              <a:t>. באילו תהליכים מדובר?</a:t>
            </a:r>
          </a:p>
          <a:p>
            <a:pPr>
              <a:defRPr/>
            </a:pPr>
            <a:r>
              <a:rPr lang="he-IL" dirty="0">
                <a:solidFill>
                  <a:srgbClr val="1F497D"/>
                </a:solidFill>
                <a:latin typeface="Arial"/>
                <a:cs typeface="Arial"/>
              </a:rPr>
              <a:t>ב. מה הדומה ומה השונה בין שני התהליכים?</a:t>
            </a:r>
          </a:p>
          <a:p>
            <a:pPr>
              <a:defRPr/>
            </a:pPr>
            <a:r>
              <a:rPr lang="he-IL" dirty="0">
                <a:solidFill>
                  <a:srgbClr val="1F497D"/>
                </a:solidFill>
                <a:latin typeface="Arial"/>
                <a:cs typeface="Arial"/>
              </a:rPr>
              <a:t>ג. איזה משני התהליכים מתרחש יותר פעמים בתא?</a:t>
            </a:r>
          </a:p>
          <a:p>
            <a:pPr>
              <a:defRPr/>
            </a:pPr>
            <a:endParaRPr lang="he-IL" dirty="0">
              <a:solidFill>
                <a:srgbClr val="1F497D"/>
              </a:solidFill>
              <a:latin typeface="Arial"/>
              <a:cs typeface="Arial"/>
            </a:endParaRPr>
          </a:p>
        </p:txBody>
      </p:sp>
      <p:sp>
        <p:nvSpPr>
          <p:cNvPr id="7" name="Rectangle 12"/>
          <p:cNvSpPr/>
          <p:nvPr/>
        </p:nvSpPr>
        <p:spPr>
          <a:xfrm>
            <a:off x="514350" y="2270125"/>
            <a:ext cx="8196263" cy="4373563"/>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א. תהליך התעתוק ותהליך השכפול.</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 ב. הדומה:</a:t>
            </a:r>
          </a:p>
          <a:p>
            <a:pPr fontAlgn="auto">
              <a:spcBef>
                <a:spcPts val="0"/>
              </a:spcBef>
              <a:spcAft>
                <a:spcPts val="0"/>
              </a:spcAft>
              <a:defRPr/>
            </a:pPr>
            <a:r>
              <a:rPr lang="he-IL" dirty="0">
                <a:solidFill>
                  <a:prstClr val="black"/>
                </a:solidFill>
              </a:rPr>
              <a:t>     בשני התהליכים גדילי ה-</a:t>
            </a:r>
            <a:r>
              <a:rPr lang="en-US" dirty="0">
                <a:solidFill>
                  <a:prstClr val="black"/>
                </a:solidFill>
              </a:rPr>
              <a:t>DNA</a:t>
            </a:r>
            <a:r>
              <a:rPr lang="he-IL" dirty="0">
                <a:solidFill>
                  <a:prstClr val="black"/>
                </a:solidFill>
              </a:rPr>
              <a:t> משמשים כתבנית לבניית גדיל משלים, מול </a:t>
            </a:r>
            <a:r>
              <a:rPr lang="en-US" dirty="0">
                <a:solidFill>
                  <a:prstClr val="black"/>
                </a:solidFill>
              </a:rPr>
              <a:t>A</a:t>
            </a:r>
            <a:r>
              <a:rPr lang="he-IL" dirty="0">
                <a:solidFill>
                  <a:prstClr val="black"/>
                </a:solidFill>
              </a:rPr>
              <a:t> נוצר </a:t>
            </a:r>
            <a:r>
              <a:rPr lang="en-US" dirty="0">
                <a:solidFill>
                  <a:prstClr val="black"/>
                </a:solidFill>
              </a:rPr>
              <a:t>T</a:t>
            </a:r>
            <a:endParaRPr lang="he-IL" dirty="0">
              <a:solidFill>
                <a:prstClr val="black"/>
              </a:solidFill>
            </a:endParaRPr>
          </a:p>
          <a:p>
            <a:pPr fontAlgn="auto">
              <a:spcBef>
                <a:spcPts val="0"/>
              </a:spcBef>
              <a:spcAft>
                <a:spcPts val="0"/>
              </a:spcAft>
              <a:defRPr/>
            </a:pPr>
            <a:r>
              <a:rPr lang="he-IL" dirty="0">
                <a:solidFill>
                  <a:prstClr val="black"/>
                </a:solidFill>
              </a:rPr>
              <a:t>     (או</a:t>
            </a:r>
            <a:r>
              <a:rPr lang="en-US" dirty="0">
                <a:solidFill>
                  <a:prstClr val="black"/>
                </a:solidFill>
              </a:rPr>
              <a:t> U </a:t>
            </a:r>
            <a:r>
              <a:rPr lang="he-IL" dirty="0">
                <a:solidFill>
                  <a:prstClr val="black"/>
                </a:solidFill>
              </a:rPr>
              <a:t> במקרה של יצירת</a:t>
            </a:r>
            <a:r>
              <a:rPr lang="en-US" dirty="0">
                <a:solidFill>
                  <a:prstClr val="black"/>
                </a:solidFill>
              </a:rPr>
              <a:t>(RNA </a:t>
            </a:r>
            <a:r>
              <a:rPr lang="he-IL" dirty="0">
                <a:solidFill>
                  <a:prstClr val="black"/>
                </a:solidFill>
              </a:rPr>
              <a:t>, ומול </a:t>
            </a:r>
            <a:r>
              <a:rPr lang="en-US" dirty="0">
                <a:solidFill>
                  <a:prstClr val="black"/>
                </a:solidFill>
              </a:rPr>
              <a:t>G</a:t>
            </a:r>
            <a:r>
              <a:rPr lang="he-IL" dirty="0">
                <a:solidFill>
                  <a:prstClr val="black"/>
                </a:solidFill>
              </a:rPr>
              <a:t> נוצר </a:t>
            </a:r>
            <a:r>
              <a:rPr lang="en-US" dirty="0">
                <a:solidFill>
                  <a:prstClr val="black"/>
                </a:solidFill>
              </a:rPr>
              <a:t>C</a:t>
            </a:r>
            <a:r>
              <a:rPr lang="he-IL" dirty="0">
                <a:solidFill>
                  <a:prstClr val="black"/>
                </a:solidFill>
              </a:rPr>
              <a:t>.</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     השונה:</a:t>
            </a:r>
          </a:p>
          <a:p>
            <a:pPr fontAlgn="auto">
              <a:spcBef>
                <a:spcPts val="0"/>
              </a:spcBef>
              <a:spcAft>
                <a:spcPts val="0"/>
              </a:spcAft>
              <a:defRPr/>
            </a:pPr>
            <a:r>
              <a:rPr lang="he-IL" dirty="0">
                <a:solidFill>
                  <a:prstClr val="black"/>
                </a:solidFill>
              </a:rPr>
              <a:t>     בתהליך התעתוק נוצרת מולקולת </a:t>
            </a:r>
            <a:r>
              <a:rPr lang="en-US" dirty="0">
                <a:solidFill>
                  <a:prstClr val="black"/>
                </a:solidFill>
              </a:rPr>
              <a:t>RNA</a:t>
            </a:r>
            <a:r>
              <a:rPr lang="he-IL" dirty="0">
                <a:solidFill>
                  <a:prstClr val="black"/>
                </a:solidFill>
              </a:rPr>
              <a:t> על </a:t>
            </a:r>
            <a:r>
              <a:rPr lang="he-IL" u="sng" dirty="0">
                <a:solidFill>
                  <a:prstClr val="black"/>
                </a:solidFill>
              </a:rPr>
              <a:t>אחד</a:t>
            </a:r>
            <a:r>
              <a:rPr lang="he-IL" dirty="0">
                <a:solidFill>
                  <a:prstClr val="black"/>
                </a:solidFill>
              </a:rPr>
              <a:t> הגדילים של ה-</a:t>
            </a:r>
            <a:r>
              <a:rPr lang="en-US" dirty="0">
                <a:solidFill>
                  <a:prstClr val="black"/>
                </a:solidFill>
              </a:rPr>
              <a:t>DNA</a:t>
            </a:r>
            <a:r>
              <a:rPr lang="he-IL" dirty="0">
                <a:solidFill>
                  <a:prstClr val="black"/>
                </a:solidFill>
              </a:rPr>
              <a:t>, ואילו בתהליך    </a:t>
            </a:r>
          </a:p>
          <a:p>
            <a:pPr fontAlgn="auto">
              <a:spcBef>
                <a:spcPts val="0"/>
              </a:spcBef>
              <a:spcAft>
                <a:spcPts val="0"/>
              </a:spcAft>
              <a:defRPr/>
            </a:pPr>
            <a:r>
              <a:rPr lang="he-IL" dirty="0">
                <a:solidFill>
                  <a:prstClr val="black"/>
                </a:solidFill>
              </a:rPr>
              <a:t>     השכפול נוצרים גדילים משלימים של </a:t>
            </a:r>
            <a:r>
              <a:rPr lang="en-US" dirty="0">
                <a:solidFill>
                  <a:prstClr val="black"/>
                </a:solidFill>
              </a:rPr>
              <a:t>DNA</a:t>
            </a:r>
            <a:r>
              <a:rPr lang="he-IL" dirty="0">
                <a:solidFill>
                  <a:prstClr val="black"/>
                </a:solidFill>
              </a:rPr>
              <a:t> על כל אחד משני גדילי ה-</a:t>
            </a:r>
            <a:r>
              <a:rPr lang="en-US" dirty="0">
                <a:solidFill>
                  <a:prstClr val="black"/>
                </a:solidFill>
              </a:rPr>
              <a:t>DNA</a:t>
            </a:r>
            <a:r>
              <a:rPr lang="he-IL" dirty="0">
                <a:solidFill>
                  <a:prstClr val="black"/>
                </a:solidFill>
              </a:rPr>
              <a:t>.</a:t>
            </a:r>
          </a:p>
          <a:p>
            <a:pPr fontAlgn="auto">
              <a:spcBef>
                <a:spcPts val="0"/>
              </a:spcBef>
              <a:spcAft>
                <a:spcPts val="0"/>
              </a:spcAft>
              <a:defRPr/>
            </a:pPr>
            <a:r>
              <a:rPr lang="he-IL" dirty="0">
                <a:solidFill>
                  <a:schemeClr val="tx1"/>
                </a:solidFill>
              </a:rPr>
              <a:t>     בכל פעם, התעתוק מתרחש רק </a:t>
            </a:r>
            <a:r>
              <a:rPr lang="he-IL" dirty="0">
                <a:solidFill>
                  <a:prstClr val="black"/>
                </a:solidFill>
              </a:rPr>
              <a:t>על חלק קטן מה-</a:t>
            </a:r>
            <a:r>
              <a:rPr lang="en-US" dirty="0">
                <a:solidFill>
                  <a:prstClr val="black"/>
                </a:solidFill>
              </a:rPr>
              <a:t>DNA</a:t>
            </a:r>
            <a:r>
              <a:rPr lang="he-IL" dirty="0">
                <a:solidFill>
                  <a:prstClr val="black"/>
                </a:solidFill>
              </a:rPr>
              <a:t> (גן), ואילו השכפול הוא על כל </a:t>
            </a:r>
          </a:p>
          <a:p>
            <a:pPr fontAlgn="auto">
              <a:spcBef>
                <a:spcPts val="0"/>
              </a:spcBef>
              <a:spcAft>
                <a:spcPts val="0"/>
              </a:spcAft>
              <a:defRPr/>
            </a:pPr>
            <a:r>
              <a:rPr lang="he-IL" dirty="0">
                <a:solidFill>
                  <a:prstClr val="black"/>
                </a:solidFill>
              </a:rPr>
              <a:t>     המולקולה.</a:t>
            </a:r>
          </a:p>
          <a:p>
            <a:pPr fontAlgn="auto">
              <a:spcBef>
                <a:spcPts val="0"/>
              </a:spcBef>
              <a:spcAft>
                <a:spcPts val="0"/>
              </a:spcAft>
              <a:defRPr/>
            </a:pPr>
            <a:endParaRPr lang="he-IL" dirty="0">
              <a:solidFill>
                <a:prstClr val="black"/>
              </a:solidFill>
            </a:endParaRPr>
          </a:p>
          <a:p>
            <a:pPr fontAlgn="auto">
              <a:spcBef>
                <a:spcPts val="0"/>
              </a:spcBef>
              <a:spcAft>
                <a:spcPts val="0"/>
              </a:spcAft>
              <a:defRPr/>
            </a:pPr>
            <a:r>
              <a:rPr lang="he-IL" dirty="0">
                <a:solidFill>
                  <a:prstClr val="black"/>
                </a:solidFill>
              </a:rPr>
              <a:t>ג.  תעתוק מתרחש פעמים רבות לאורך חיי התא. זה השלב הראשון בתהליך יצירת </a:t>
            </a:r>
          </a:p>
          <a:p>
            <a:pPr fontAlgn="auto">
              <a:spcBef>
                <a:spcPts val="0"/>
              </a:spcBef>
              <a:spcAft>
                <a:spcPts val="0"/>
              </a:spcAft>
              <a:defRPr/>
            </a:pPr>
            <a:r>
              <a:rPr lang="he-IL" dirty="0">
                <a:solidFill>
                  <a:prstClr val="black"/>
                </a:solidFill>
              </a:rPr>
              <a:t>    החלבונים בתא. שכפול מתרחש רק פעם אחת ורק בתאים מתחלקים.</a:t>
            </a: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32</a:t>
            </a:fld>
            <a:endParaRPr lang="he-IL" sz="1100" dirty="0">
              <a:solidFill>
                <a:prstClr val="white">
                  <a:lumMod val="65000"/>
                </a:prstClr>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8313" y="620713"/>
            <a:ext cx="8215312" cy="20161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סימולציה: הכרומוזומים – מתאי הרבייה ועד העובר המתפתח</a:t>
            </a:r>
            <a:endParaRPr lang="he-IL" sz="1800" dirty="0">
              <a:solidFill>
                <a:schemeClr val="accent6">
                  <a:lumMod val="50000"/>
                  <a:lumOff val="50000"/>
                </a:schemeClr>
              </a:solidFill>
            </a:endParaRPr>
          </a:p>
        </p:txBody>
      </p:sp>
      <p:sp>
        <p:nvSpPr>
          <p:cNvPr id="7" name="TextBox 6"/>
          <p:cNvSpPr txBox="1"/>
          <p:nvPr/>
        </p:nvSpPr>
        <p:spPr>
          <a:xfrm>
            <a:off x="624681" y="572487"/>
            <a:ext cx="8183563" cy="1200329"/>
          </a:xfrm>
          <a:prstGeom prst="rect">
            <a:avLst/>
          </a:prstGeom>
          <a:noFill/>
          <a:ln w="19050">
            <a:noFill/>
          </a:ln>
          <a:effectLst>
            <a:outerShdw sx="102000" sy="102000" algn="tl" rotWithShape="0">
              <a:schemeClr val="bg1">
                <a:lumMod val="65000"/>
                <a:alpha val="0"/>
              </a:schemeClr>
            </a:outerShdw>
          </a:effectLst>
        </p:spPr>
        <p:txBody>
          <a:bodyPr>
            <a:spAutoFit/>
          </a:bodyPr>
          <a:lstStyle/>
          <a:p>
            <a:pPr>
              <a:defRPr/>
            </a:pPr>
            <a:r>
              <a:rPr lang="he-IL" dirty="0">
                <a:solidFill>
                  <a:prstClr val="black"/>
                </a:solidFill>
              </a:rPr>
              <a:t>בסימולציה הבאה מודגשים השינויים במספר הכרומוזומים בשלבי התפתחות שונים של יצור דמיוני בעל שני זוגות כרומוזומים הומולוגיים,  מתאי הרבייה (תא זרע ותא ביצית) עד העובר המתפתח. שימו לב לשינויים במצב התאים השונים (</a:t>
            </a:r>
            <a:r>
              <a:rPr lang="he-IL" dirty="0" err="1">
                <a:solidFill>
                  <a:prstClr val="black"/>
                </a:solidFill>
              </a:rPr>
              <a:t>הפלואידים</a:t>
            </a:r>
            <a:r>
              <a:rPr lang="he-IL" dirty="0">
                <a:solidFill>
                  <a:prstClr val="black"/>
                </a:solidFill>
              </a:rPr>
              <a:t>/</a:t>
            </a:r>
            <a:r>
              <a:rPr lang="he-IL" dirty="0" err="1">
                <a:solidFill>
                  <a:prstClr val="black"/>
                </a:solidFill>
              </a:rPr>
              <a:t>דיפלואידים</a:t>
            </a:r>
            <a:r>
              <a:rPr lang="he-IL" dirty="0">
                <a:solidFill>
                  <a:prstClr val="black"/>
                </a:solidFill>
              </a:rPr>
              <a:t>).</a:t>
            </a:r>
          </a:p>
          <a:p>
            <a:pPr>
              <a:defRPr/>
            </a:pPr>
            <a:endParaRPr lang="he-IL" dirty="0">
              <a:solidFill>
                <a:prstClr val="black"/>
              </a:solidFill>
            </a:endParaRPr>
          </a:p>
        </p:txBody>
      </p:sp>
      <p:sp>
        <p:nvSpPr>
          <p:cNvPr id="8" name="Slide Number Placeholder 8"/>
          <p:cNvSpPr>
            <a:spLocks noGrp="1"/>
          </p:cNvSpPr>
          <p:nvPr>
            <p:ph type="sldNum" sz="quarter" idx="12"/>
          </p:nvPr>
        </p:nvSpPr>
        <p:spPr bwMode="auto">
          <a:xfrm>
            <a:off x="379413" y="6530975"/>
            <a:ext cx="2133600" cy="365125"/>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A080DD-0ABB-4C6F-B168-588B5C103006}" type="slidenum">
              <a:rPr lang="he-IL" sz="1100" smtClean="0">
                <a:solidFill>
                  <a:prstClr val="white">
                    <a:lumMod val="75000"/>
                  </a:prstClr>
                </a:solidFill>
              </a:rPr>
              <a:pPr fontAlgn="base">
                <a:spcBef>
                  <a:spcPct val="0"/>
                </a:spcBef>
                <a:spcAft>
                  <a:spcPct val="0"/>
                </a:spcAft>
                <a:defRPr/>
              </a:pPr>
              <a:t>33</a:t>
            </a:fld>
            <a:endParaRPr lang="he-IL" sz="1100" dirty="0">
              <a:solidFill>
                <a:prstClr val="white">
                  <a:lumMod val="75000"/>
                </a:prst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27" y="1988840"/>
            <a:ext cx="8699153" cy="4037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מלבן 2"/>
          <p:cNvSpPr/>
          <p:nvPr/>
        </p:nvSpPr>
        <p:spPr>
          <a:xfrm>
            <a:off x="1043608" y="5970766"/>
            <a:ext cx="5958854" cy="338554"/>
          </a:xfrm>
          <a:prstGeom prst="rect">
            <a:avLst/>
          </a:prstGeom>
        </p:spPr>
        <p:txBody>
          <a:bodyPr wrap="square">
            <a:spAutoFit/>
          </a:bodyPr>
          <a:lstStyle/>
          <a:p>
            <a:r>
              <a:rPr lang="he-IL" sz="1600" dirty="0">
                <a:solidFill>
                  <a:prstClr val="black"/>
                </a:solidFill>
                <a:hlinkClick r:id="rId3"/>
              </a:rPr>
              <a:t>סימולציה: הכרומוזומים – מתאי הרבייה ועד העובר המתפתח</a:t>
            </a:r>
            <a:endParaRPr lang="he-IL" sz="1600" dirty="0">
              <a:solidFill>
                <a:prstClr val="black"/>
              </a:solidFill>
            </a:endParaRPr>
          </a:p>
        </p:txBody>
      </p:sp>
      <p:sp>
        <p:nvSpPr>
          <p:cNvPr id="9" name="Rectangle 3"/>
          <p:cNvSpPr/>
          <p:nvPr/>
        </p:nvSpPr>
        <p:spPr>
          <a:xfrm>
            <a:off x="468313" y="430213"/>
            <a:ext cx="8215312" cy="46037"/>
          </a:xfrm>
          <a:prstGeom prst="rect">
            <a:avLst/>
          </a:prstGeom>
          <a:solidFill>
            <a:sysClr val="window" lastClr="FFFFFF">
              <a:lumMod val="95000"/>
            </a:sysClr>
          </a:solidFill>
          <a:ln w="25400" cap="flat" cmpd="sng" algn="ctr">
            <a:solidFill>
              <a:sysClr val="window" lastClr="FFFFFF">
                <a:lumMod val="95000"/>
              </a:sysClr>
            </a:solidFill>
            <a:prstDash val="solid"/>
          </a:ln>
          <a:effectLst/>
        </p:spPr>
        <p:txBody>
          <a:bodyPr rtlCol="1" anchor="ctr"/>
          <a:lstStyle/>
          <a:p>
            <a:pPr algn="ctr" fontAlgn="auto">
              <a:spcBef>
                <a:spcPts val="0"/>
              </a:spcBef>
              <a:spcAft>
                <a:spcPts val="0"/>
              </a:spcAft>
              <a:defRPr/>
            </a:pPr>
            <a:endParaRPr lang="he-IL" kern="0" dirty="0">
              <a:solidFill>
                <a:prstClr val="white"/>
              </a:solidFill>
              <a:latin typeface="Arial"/>
              <a:cs typeface="Arial"/>
            </a:endParaRPr>
          </a:p>
        </p:txBody>
      </p:sp>
    </p:spTree>
    <p:extLst>
      <p:ext uri="{BB962C8B-B14F-4D97-AF65-F5344CB8AC3E}">
        <p14:creationId xmlns:p14="http://schemas.microsoft.com/office/powerpoint/2010/main" val="2480243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034F5EE-1BB8-4D7B-80A8-59F94A82BDD8}" type="slidenum">
              <a:rPr lang="he-IL" smtClean="0"/>
              <a:pPr fontAlgn="base">
                <a:spcBef>
                  <a:spcPct val="0"/>
                </a:spcBef>
                <a:spcAft>
                  <a:spcPct val="0"/>
                </a:spcAft>
                <a:defRPr/>
              </a:pPr>
              <a:t>34</a:t>
            </a:fld>
            <a:endParaRPr lang="he-IL" dirty="0"/>
          </a:p>
        </p:txBody>
      </p:sp>
      <p:sp>
        <p:nvSpPr>
          <p:cNvPr id="35844" name="כותרת 5"/>
          <p:cNvSpPr>
            <a:spLocks noGrp="1"/>
          </p:cNvSpPr>
          <p:nvPr>
            <p:ph type="ctrTitle"/>
          </p:nvPr>
        </p:nvSpPr>
        <p:spPr bwMode="auto">
          <a:xfrm>
            <a:off x="787400" y="44624"/>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dirty="0">
                <a:solidFill>
                  <a:srgbClr val="FF6600"/>
                </a:solidFill>
              </a:rPr>
              <a:t>סיכום: מחזור התא ותהליך שכפול ה-</a:t>
            </a:r>
            <a:r>
              <a:rPr lang="en-US" altLang="he-IL" sz="1800" b="1" dirty="0">
                <a:solidFill>
                  <a:srgbClr val="FF6600"/>
                </a:solidFill>
              </a:rPr>
              <a:t>DNA</a:t>
            </a:r>
            <a:endParaRPr lang="he-IL" altLang="he-IL" sz="1800" dirty="0"/>
          </a:p>
        </p:txBody>
      </p:sp>
      <p:sp>
        <p:nvSpPr>
          <p:cNvPr id="5" name="Rectangle 13"/>
          <p:cNvSpPr/>
          <p:nvPr/>
        </p:nvSpPr>
        <p:spPr>
          <a:xfrm>
            <a:off x="415925" y="620688"/>
            <a:ext cx="8143875" cy="5328592"/>
          </a:xfrm>
          <a:prstGeom prst="rect">
            <a:avLst/>
          </a:prstGeom>
          <a:gradFill>
            <a:gsLst>
              <a:gs pos="0">
                <a:sysClr val="window" lastClr="FFFFFF"/>
              </a:gs>
              <a:gs pos="50000">
                <a:srgbClr val="FFFFFF">
                  <a:lumMod val="95000"/>
                </a:srgbClr>
              </a:gs>
            </a:gsLst>
            <a:lin ang="5400000" scaled="0"/>
          </a:gradFill>
          <a:ln w="12700" cap="flat" cmpd="sng" algn="ctr">
            <a:solidFill>
              <a:sysClr val="window" lastClr="FFFFFF">
                <a:lumMod val="75000"/>
              </a:sysClr>
            </a:solidFill>
            <a:prstDash val="solid"/>
          </a:ln>
          <a:effectLst/>
        </p:spPr>
        <p:txBody>
          <a:bodyPr rtlCol="1"/>
          <a:lstStyle/>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buFontTx/>
              <a:buBlip>
                <a:blip r:embed="rId2"/>
              </a:buBlip>
              <a:defRPr/>
            </a:pPr>
            <a:r>
              <a:rPr lang="he-IL" kern="0" dirty="0">
                <a:solidFill>
                  <a:prstClr val="black"/>
                </a:solidFill>
                <a:latin typeface="Arial"/>
                <a:cs typeface="Arial"/>
              </a:rPr>
              <a:t> רצף ההתרחשויות בחייו של תא, המתחיל עם היווצרותו (בתהליך מיטוזה של תא קודם) </a:t>
            </a:r>
          </a:p>
          <a:p>
            <a:pPr fontAlgn="auto">
              <a:spcBef>
                <a:spcPts val="0"/>
              </a:spcBef>
              <a:spcAft>
                <a:spcPts val="0"/>
              </a:spcAft>
              <a:defRPr/>
            </a:pPr>
            <a:r>
              <a:rPr lang="he-IL" kern="0" dirty="0">
                <a:solidFill>
                  <a:prstClr val="black"/>
                </a:solidFill>
                <a:latin typeface="Arial"/>
                <a:cs typeface="Arial"/>
              </a:rPr>
              <a:t>   ועד התחלקותו לשני תאי בת, נקרא מחזור התא.</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buFontTx/>
              <a:buBlip>
                <a:blip r:embed="rId2"/>
              </a:buBlip>
              <a:defRPr/>
            </a:pPr>
            <a:r>
              <a:rPr lang="he-IL" kern="0" dirty="0">
                <a:solidFill>
                  <a:prstClr val="black"/>
                </a:solidFill>
                <a:latin typeface="Arial"/>
                <a:cs typeface="Arial"/>
              </a:rPr>
              <a:t> מחזור התא כולל שני שלבים:</a:t>
            </a:r>
          </a:p>
          <a:p>
            <a:pPr fontAlgn="auto">
              <a:spcBef>
                <a:spcPts val="0"/>
              </a:spcBef>
              <a:spcAft>
                <a:spcPts val="0"/>
              </a:spcAft>
              <a:defRPr/>
            </a:pPr>
            <a:r>
              <a:rPr lang="he-IL" kern="0" dirty="0">
                <a:solidFill>
                  <a:prstClr val="black"/>
                </a:solidFill>
                <a:latin typeface="Arial"/>
                <a:cs typeface="Arial"/>
              </a:rPr>
              <a:t>  </a:t>
            </a:r>
            <a:r>
              <a:rPr lang="he-IL" kern="0" dirty="0" err="1">
                <a:solidFill>
                  <a:prstClr val="black"/>
                </a:solidFill>
                <a:latin typeface="Arial"/>
                <a:cs typeface="Arial"/>
              </a:rPr>
              <a:t>האינטרפזה</a:t>
            </a:r>
            <a:r>
              <a:rPr lang="he-IL" kern="0" dirty="0">
                <a:solidFill>
                  <a:prstClr val="black"/>
                </a:solidFill>
                <a:latin typeface="Arial"/>
                <a:cs typeface="Arial"/>
              </a:rPr>
              <a:t> שהוא שלב גידול שבמהלכו מוכפל ה-</a:t>
            </a:r>
            <a:r>
              <a:rPr lang="en-US" kern="0" dirty="0">
                <a:solidFill>
                  <a:prstClr val="black"/>
                </a:solidFill>
                <a:latin typeface="Arial"/>
                <a:cs typeface="Arial"/>
              </a:rPr>
              <a:t>DNA</a:t>
            </a:r>
            <a:r>
              <a:rPr lang="he-IL" kern="0" dirty="0">
                <a:solidFill>
                  <a:prstClr val="black"/>
                </a:solidFill>
                <a:latin typeface="Arial"/>
                <a:cs typeface="Arial"/>
              </a:rPr>
              <a:t> ומיטוזה – חלוקת התא.</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buFontTx/>
              <a:buBlip>
                <a:blip r:embed="rId2"/>
              </a:buBlip>
              <a:defRPr/>
            </a:pPr>
            <a:r>
              <a:rPr lang="he-IL" kern="0" dirty="0">
                <a:solidFill>
                  <a:prstClr val="black"/>
                </a:solidFill>
                <a:latin typeface="Arial"/>
                <a:cs typeface="Arial"/>
              </a:rPr>
              <a:t> בתהליך שכפול ה-</a:t>
            </a:r>
            <a:r>
              <a:rPr lang="en-US" kern="0" dirty="0">
                <a:solidFill>
                  <a:prstClr val="black"/>
                </a:solidFill>
                <a:latin typeface="Arial"/>
                <a:cs typeface="Arial"/>
              </a:rPr>
              <a:t>DNA</a:t>
            </a:r>
            <a:r>
              <a:rPr lang="he-IL" kern="0" dirty="0">
                <a:solidFill>
                  <a:prstClr val="black"/>
                </a:solidFill>
                <a:latin typeface="Arial"/>
                <a:cs typeface="Arial"/>
              </a:rPr>
              <a:t> כל אחד משני הגדילים משמש כתבנית ליצירת גדיל משלים.</a:t>
            </a:r>
          </a:p>
          <a:p>
            <a:pPr fontAlgn="auto">
              <a:spcBef>
                <a:spcPts val="0"/>
              </a:spcBef>
              <a:spcAft>
                <a:spcPts val="0"/>
              </a:spcAft>
              <a:defRPr/>
            </a:pPr>
            <a:r>
              <a:rPr lang="he-IL" kern="0" dirty="0">
                <a:solidFill>
                  <a:prstClr val="black"/>
                </a:solidFill>
                <a:latin typeface="Arial"/>
                <a:cs typeface="Arial"/>
              </a:rPr>
              <a:t>  השכפול מבוצע על ידי אנזימים שמוסיפים את הבסיסים המשלימים (</a:t>
            </a:r>
            <a:r>
              <a:rPr lang="en-US" kern="0" dirty="0">
                <a:solidFill>
                  <a:prstClr val="black"/>
                </a:solidFill>
                <a:latin typeface="Arial"/>
                <a:cs typeface="Arial"/>
              </a:rPr>
              <a:t>A</a:t>
            </a:r>
            <a:r>
              <a:rPr lang="he-IL" kern="0" dirty="0">
                <a:solidFill>
                  <a:prstClr val="black"/>
                </a:solidFill>
                <a:latin typeface="Arial"/>
                <a:cs typeface="Arial"/>
              </a:rPr>
              <a:t> מול </a:t>
            </a:r>
            <a:r>
              <a:rPr lang="en-US" kern="0" dirty="0">
                <a:solidFill>
                  <a:prstClr val="black"/>
                </a:solidFill>
                <a:latin typeface="Arial"/>
                <a:cs typeface="Arial"/>
              </a:rPr>
              <a:t>T</a:t>
            </a:r>
            <a:r>
              <a:rPr lang="he-IL" kern="0" dirty="0">
                <a:solidFill>
                  <a:prstClr val="black"/>
                </a:solidFill>
                <a:latin typeface="Arial"/>
                <a:cs typeface="Arial"/>
              </a:rPr>
              <a:t> , ו-</a:t>
            </a:r>
            <a:r>
              <a:rPr lang="en-US" kern="0" dirty="0">
                <a:solidFill>
                  <a:prstClr val="black"/>
                </a:solidFill>
                <a:latin typeface="Arial"/>
                <a:cs typeface="Arial"/>
              </a:rPr>
              <a:t>C </a:t>
            </a:r>
            <a:r>
              <a:rPr lang="he-IL" kern="0" dirty="0">
                <a:solidFill>
                  <a:prstClr val="black"/>
                </a:solidFill>
                <a:latin typeface="Arial"/>
                <a:cs typeface="Arial"/>
              </a:rPr>
              <a:t> מול </a:t>
            </a:r>
            <a:r>
              <a:rPr lang="en-US" kern="0" dirty="0">
                <a:solidFill>
                  <a:prstClr val="black"/>
                </a:solidFill>
                <a:latin typeface="Arial"/>
                <a:cs typeface="Arial"/>
              </a:rPr>
              <a:t>G</a:t>
            </a:r>
            <a:r>
              <a:rPr lang="he-IL" kern="0" dirty="0">
                <a:solidFill>
                  <a:prstClr val="black"/>
                </a:solidFill>
                <a:latin typeface="Arial"/>
                <a:cs typeface="Arial"/>
              </a:rPr>
              <a:t>)</a:t>
            </a:r>
          </a:p>
          <a:p>
            <a:pPr fontAlgn="auto">
              <a:spcBef>
                <a:spcPts val="0"/>
              </a:spcBef>
              <a:spcAft>
                <a:spcPts val="0"/>
              </a:spcAft>
              <a:defRPr/>
            </a:pPr>
            <a:r>
              <a:rPr lang="he-IL" kern="0" dirty="0">
                <a:solidFill>
                  <a:prstClr val="black"/>
                </a:solidFill>
                <a:latin typeface="Arial"/>
                <a:cs typeface="Arial"/>
              </a:rPr>
              <a:t>  בתום השכפול נוצרות שתי מולקולות </a:t>
            </a:r>
            <a:r>
              <a:rPr lang="en-US" kern="0" dirty="0">
                <a:solidFill>
                  <a:prstClr val="black"/>
                </a:solidFill>
                <a:latin typeface="Arial"/>
                <a:cs typeface="Arial"/>
              </a:rPr>
              <a:t>DNA</a:t>
            </a:r>
            <a:r>
              <a:rPr lang="he-IL" kern="0" dirty="0">
                <a:solidFill>
                  <a:prstClr val="black"/>
                </a:solidFill>
                <a:latin typeface="Arial"/>
                <a:cs typeface="Arial"/>
              </a:rPr>
              <a:t> זהות לחלוטין.</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buFontTx/>
              <a:buBlip>
                <a:blip r:embed="rId2"/>
              </a:buBlip>
              <a:defRPr/>
            </a:pPr>
            <a:r>
              <a:rPr lang="he-IL" kern="0" dirty="0">
                <a:solidFill>
                  <a:prstClr val="black"/>
                </a:solidFill>
                <a:latin typeface="Arial"/>
                <a:cs typeface="Arial"/>
              </a:rPr>
              <a:t> עד חלוקת התא (מיטוזה), אי אפשר להבחין בכרומוזומים במיקרוסקופ בבירור. לקראת </a:t>
            </a:r>
          </a:p>
          <a:p>
            <a:pPr fontAlgn="auto">
              <a:spcBef>
                <a:spcPts val="0"/>
              </a:spcBef>
              <a:spcAft>
                <a:spcPts val="0"/>
              </a:spcAft>
              <a:defRPr/>
            </a:pPr>
            <a:r>
              <a:rPr lang="he-IL" kern="0" dirty="0">
                <a:solidFill>
                  <a:prstClr val="black"/>
                </a:solidFill>
                <a:latin typeface="Arial"/>
                <a:cs typeface="Arial"/>
              </a:rPr>
              <a:t>  החלוקה, הכרומוזומים מסתלסלים ונדחסים לגופים שאפשר לראותם במיקרוסקופ, ואז </a:t>
            </a:r>
          </a:p>
          <a:p>
            <a:pPr fontAlgn="auto">
              <a:spcBef>
                <a:spcPts val="0"/>
              </a:spcBef>
              <a:spcAft>
                <a:spcPts val="0"/>
              </a:spcAft>
              <a:defRPr/>
            </a:pPr>
            <a:r>
              <a:rPr lang="he-IL" kern="0" dirty="0">
                <a:solidFill>
                  <a:prstClr val="black"/>
                </a:solidFill>
                <a:latin typeface="Arial"/>
                <a:cs typeface="Arial"/>
              </a:rPr>
              <a:t>  אפשר לראות שכל כרומוזום מורכב משתי </a:t>
            </a:r>
            <a:r>
              <a:rPr lang="he-IL" kern="0" dirty="0" err="1">
                <a:solidFill>
                  <a:prstClr val="black"/>
                </a:solidFill>
                <a:latin typeface="Arial"/>
                <a:cs typeface="Arial"/>
              </a:rPr>
              <a:t>כרומטידות</a:t>
            </a:r>
            <a:r>
              <a:rPr lang="he-IL" kern="0" dirty="0">
                <a:solidFill>
                  <a:prstClr val="black"/>
                </a:solidFill>
                <a:latin typeface="Arial"/>
                <a:cs typeface="Arial"/>
              </a:rPr>
              <a:t>, שבכל אחת מהן יש מולקולת </a:t>
            </a:r>
            <a:r>
              <a:rPr lang="en-US" kern="0" dirty="0">
                <a:solidFill>
                  <a:prstClr val="black"/>
                </a:solidFill>
                <a:latin typeface="Arial"/>
                <a:cs typeface="Arial"/>
              </a:rPr>
              <a:t>DNA </a:t>
            </a:r>
            <a:endParaRPr lang="he-IL" kern="0" dirty="0">
              <a:solidFill>
                <a:prstClr val="black"/>
              </a:solidFill>
              <a:latin typeface="Arial"/>
              <a:cs typeface="Arial"/>
            </a:endParaRPr>
          </a:p>
          <a:p>
            <a:pPr fontAlgn="auto">
              <a:spcBef>
                <a:spcPts val="0"/>
              </a:spcBef>
              <a:spcAft>
                <a:spcPts val="0"/>
              </a:spcAft>
              <a:defRPr/>
            </a:pPr>
            <a:r>
              <a:rPr lang="he-IL" kern="0" dirty="0">
                <a:solidFill>
                  <a:prstClr val="black"/>
                </a:solidFill>
                <a:latin typeface="Arial"/>
                <a:cs typeface="Arial"/>
              </a:rPr>
              <a:t>  דחוסה ומפותלת (כאמור, שתי מולקולות ה-</a:t>
            </a:r>
            <a:r>
              <a:rPr lang="en-US" kern="0" dirty="0">
                <a:solidFill>
                  <a:prstClr val="black"/>
                </a:solidFill>
                <a:latin typeface="Arial"/>
                <a:cs typeface="Arial"/>
              </a:rPr>
              <a:t>DNA</a:t>
            </a:r>
            <a:r>
              <a:rPr lang="he-IL" kern="0" dirty="0">
                <a:solidFill>
                  <a:prstClr val="black"/>
                </a:solidFill>
                <a:latin typeface="Arial"/>
                <a:cs typeface="Arial"/>
              </a:rPr>
              <a:t>.</a:t>
            </a: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buFontTx/>
              <a:buBlip>
                <a:blip r:embed="rId2"/>
              </a:buBlip>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a:p>
            <a:pPr fontAlgn="auto">
              <a:spcBef>
                <a:spcPts val="0"/>
              </a:spcBef>
              <a:spcAft>
                <a:spcPts val="0"/>
              </a:spcAft>
              <a:defRPr/>
            </a:pPr>
            <a:endParaRPr lang="he-IL" kern="0" dirty="0">
              <a:solidFill>
                <a:prstClr val="black"/>
              </a:solidFill>
              <a:latin typeface="Arial"/>
              <a:cs typeface="Arial"/>
            </a:endParaRPr>
          </a:p>
        </p:txBody>
      </p:sp>
      <p:sp>
        <p:nvSpPr>
          <p:cNvPr id="6" name="Rectangle 3"/>
          <p:cNvSpPr/>
          <p:nvPr/>
        </p:nvSpPr>
        <p:spPr>
          <a:xfrm>
            <a:off x="317127" y="404664"/>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7" name="Slide Number Placeholder 8"/>
          <p:cNvSpPr txBox="1">
            <a:spLocks/>
          </p:cNvSpPr>
          <p:nvPr/>
        </p:nvSpPr>
        <p:spPr bwMode="auto">
          <a:xfrm>
            <a:off x="100712" y="6250838"/>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34</a:t>
            </a:fld>
            <a:endParaRPr lang="he-IL" sz="1100" dirty="0">
              <a:solidFill>
                <a:prstClr val="white">
                  <a:lumMod val="65000"/>
                </a:prstClr>
              </a:solidFill>
            </a:endParaRPr>
          </a:p>
        </p:txBody>
      </p:sp>
    </p:spTree>
    <p:extLst>
      <p:ext uri="{BB962C8B-B14F-4D97-AF65-F5344CB8AC3E}">
        <p14:creationId xmlns:p14="http://schemas.microsoft.com/office/powerpoint/2010/main" val="2030424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E717E6AA-B2B3-4267-87B6-8445FB67AABB}" type="slidenum">
              <a:rPr lang="he-IL" smtClean="0"/>
              <a:pPr fontAlgn="base">
                <a:spcBef>
                  <a:spcPct val="0"/>
                </a:spcBef>
                <a:spcAft>
                  <a:spcPct val="0"/>
                </a:spcAft>
                <a:defRPr/>
              </a:pPr>
              <a:t>4</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תשובה</a:t>
            </a:r>
            <a:endParaRPr lang="he-IL" sz="1800" dirty="0"/>
          </a:p>
        </p:txBody>
      </p:sp>
      <p:grpSp>
        <p:nvGrpSpPr>
          <p:cNvPr id="13317" name="קבוצה 4"/>
          <p:cNvGrpSpPr>
            <a:grpSpLocks/>
          </p:cNvGrpSpPr>
          <p:nvPr/>
        </p:nvGrpSpPr>
        <p:grpSpPr bwMode="auto">
          <a:xfrm>
            <a:off x="-432887" y="860425"/>
            <a:ext cx="9433048" cy="5453063"/>
            <a:chOff x="-972511" y="620713"/>
            <a:chExt cx="9576979" cy="5452333"/>
          </a:xfrm>
        </p:grpSpPr>
        <p:sp>
          <p:nvSpPr>
            <p:cNvPr id="26" name="TextBox 25"/>
            <p:cNvSpPr txBox="1"/>
            <p:nvPr/>
          </p:nvSpPr>
          <p:spPr>
            <a:xfrm>
              <a:off x="357478" y="620713"/>
              <a:ext cx="8215240" cy="158411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p:txBody>
        </p:sp>
        <p:pic>
          <p:nvPicPr>
            <p:cNvPr id="1331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72" y="836712"/>
              <a:ext cx="7887996" cy="45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חץ מעוקל ימינה 2"/>
            <p:cNvSpPr/>
            <p:nvPr/>
          </p:nvSpPr>
          <p:spPr>
            <a:xfrm rot="20223940">
              <a:off x="559089" y="1011186"/>
              <a:ext cx="2401866" cy="5061860"/>
            </a:xfrm>
            <a:prstGeom prst="curvedRightArrow">
              <a:avLst>
                <a:gd name="adj1" fmla="val 25000"/>
                <a:gd name="adj2" fmla="val 38442"/>
                <a:gd name="adj3" fmla="val 17305"/>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black"/>
                </a:solidFill>
              </a:endParaRPr>
            </a:p>
          </p:txBody>
        </p:sp>
        <p:sp>
          <p:nvSpPr>
            <p:cNvPr id="16" name="TextBox 15"/>
            <p:cNvSpPr txBox="1"/>
            <p:nvPr/>
          </p:nvSpPr>
          <p:spPr>
            <a:xfrm>
              <a:off x="-972511" y="1412770"/>
              <a:ext cx="1666860" cy="576185"/>
            </a:xfrm>
            <a:prstGeom prst="rect">
              <a:avLst/>
            </a:prstGeom>
            <a:noFill/>
            <a:ln w="22225">
              <a:noFill/>
            </a:ln>
            <a:effectLst>
              <a:outerShdw sx="101000" sy="101000" algn="ctr" rotWithShape="0">
                <a:schemeClr val="bg1">
                  <a:lumMod val="75000"/>
                </a:schemeClr>
              </a:outerShdw>
            </a:effectLst>
          </p:spPr>
          <p:txBody>
            <a:bodyPr rtlCol="1" anchor="ctr">
              <a:noAutofit/>
            </a:bodyPr>
            <a:lstStyle/>
            <a:p>
              <a:pPr fontAlgn="auto">
                <a:spcBef>
                  <a:spcPts val="0"/>
                </a:spcBef>
                <a:spcAft>
                  <a:spcPts val="0"/>
                </a:spcAft>
                <a:defRPr/>
              </a:pPr>
              <a:r>
                <a:rPr lang="he-IL" sz="1600" b="1" dirty="0">
                  <a:solidFill>
                    <a:schemeClr val="bg2">
                      <a:lumMod val="50000"/>
                    </a:schemeClr>
                  </a:solidFill>
                  <a:latin typeface="Arial"/>
                  <a:cs typeface="Arial"/>
                </a:rPr>
                <a:t>ובו-בזמן גם</a:t>
              </a:r>
            </a:p>
          </p:txBody>
        </p:sp>
        <p:sp>
          <p:nvSpPr>
            <p:cNvPr id="18" name="TextBox 17"/>
            <p:cNvSpPr txBox="1"/>
            <p:nvPr/>
          </p:nvSpPr>
          <p:spPr>
            <a:xfrm>
              <a:off x="2134860" y="2397210"/>
              <a:ext cx="718338" cy="431742"/>
            </a:xfrm>
            <a:prstGeom prst="rect">
              <a:avLst/>
            </a:prstGeom>
            <a:noFill/>
            <a:ln w="22225">
              <a:solidFill>
                <a:schemeClr val="accent1">
                  <a:shade val="50000"/>
                </a:schemeClr>
              </a:solidFill>
            </a:ln>
            <a:effectLst>
              <a:outerShdw sx="101000" sy="101000" algn="ctr" rotWithShape="0">
                <a:schemeClr val="bg1">
                  <a:lumMod val="75000"/>
                </a:schemeClr>
              </a:outerShdw>
            </a:effectLst>
          </p:spPr>
          <p:txBody>
            <a:bodyPr rtlCol="1" anchor="ctr">
              <a:normAutofit fontScale="92500"/>
            </a:bodyPr>
            <a:lstStyle/>
            <a:p>
              <a:pPr fontAlgn="auto">
                <a:spcBef>
                  <a:spcPts val="0"/>
                </a:spcBef>
                <a:spcAft>
                  <a:spcPts val="0"/>
                </a:spcAft>
                <a:defRPr/>
              </a:pPr>
              <a:r>
                <a:rPr lang="he-IL" sz="1600" b="1" dirty="0">
                  <a:solidFill>
                    <a:prstClr val="black">
                      <a:lumMod val="50000"/>
                      <a:lumOff val="50000"/>
                    </a:prstClr>
                  </a:solidFill>
                  <a:latin typeface="Arial"/>
                  <a:cs typeface="Arial"/>
                </a:rPr>
                <a:t>זיגוטה</a:t>
              </a:r>
            </a:p>
          </p:txBody>
        </p:sp>
        <p:sp>
          <p:nvSpPr>
            <p:cNvPr id="19" name="TextBox 18"/>
            <p:cNvSpPr txBox="1"/>
            <p:nvPr/>
          </p:nvSpPr>
          <p:spPr>
            <a:xfrm>
              <a:off x="5726702" y="800870"/>
              <a:ext cx="1010807" cy="431742"/>
            </a:xfrm>
            <a:prstGeom prst="rect">
              <a:avLst/>
            </a:prstGeom>
            <a:noFill/>
            <a:ln w="22225">
              <a:solidFill>
                <a:schemeClr val="accent1">
                  <a:shade val="50000"/>
                </a:schemeClr>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1600" b="1" dirty="0">
                  <a:solidFill>
                    <a:prstClr val="black">
                      <a:lumMod val="50000"/>
                      <a:lumOff val="50000"/>
                    </a:prstClr>
                  </a:solidFill>
                  <a:latin typeface="Arial"/>
                  <a:cs typeface="Arial"/>
                </a:rPr>
                <a:t>תא זרע</a:t>
              </a:r>
            </a:p>
          </p:txBody>
        </p:sp>
        <p:sp>
          <p:nvSpPr>
            <p:cNvPr id="20" name="TextBox 19"/>
            <p:cNvSpPr txBox="1"/>
            <p:nvPr/>
          </p:nvSpPr>
          <p:spPr>
            <a:xfrm>
              <a:off x="46084" y="750370"/>
              <a:ext cx="718337" cy="792057"/>
            </a:xfrm>
            <a:prstGeom prst="rect">
              <a:avLst/>
            </a:prstGeom>
            <a:noFill/>
            <a:ln w="22225">
              <a:solidFill>
                <a:schemeClr val="accent1">
                  <a:shade val="50000"/>
                </a:schemeClr>
              </a:solidFill>
            </a:ln>
            <a:effectLst>
              <a:outerShdw sx="101000" sy="101000" algn="ctr" rotWithShape="0">
                <a:schemeClr val="bg1">
                  <a:lumMod val="75000"/>
                </a:schemeClr>
              </a:outerShdw>
            </a:effectLst>
          </p:spPr>
          <p:txBody>
            <a:bodyPr rtlCol="1" anchor="ctr">
              <a:normAutofit fontScale="85000" lnSpcReduction="10000"/>
            </a:bodyPr>
            <a:lstStyle/>
            <a:p>
              <a:pPr fontAlgn="auto">
                <a:spcBef>
                  <a:spcPts val="0"/>
                </a:spcBef>
                <a:spcAft>
                  <a:spcPts val="0"/>
                </a:spcAft>
                <a:defRPr/>
              </a:pPr>
              <a:r>
                <a:rPr lang="he-IL" sz="1600" b="1" dirty="0">
                  <a:solidFill>
                    <a:prstClr val="black">
                      <a:lumMod val="50000"/>
                      <a:lumOff val="50000"/>
                    </a:prstClr>
                  </a:solidFill>
                  <a:latin typeface="Arial"/>
                  <a:cs typeface="Arial"/>
                </a:rPr>
                <a:t>סדרת חלוקות מיטוזה</a:t>
              </a:r>
            </a:p>
          </p:txBody>
        </p:sp>
        <p:sp>
          <p:nvSpPr>
            <p:cNvPr id="21" name="TextBox 20"/>
            <p:cNvSpPr txBox="1"/>
            <p:nvPr/>
          </p:nvSpPr>
          <p:spPr>
            <a:xfrm>
              <a:off x="-481158" y="1915940"/>
              <a:ext cx="1054483" cy="577773"/>
            </a:xfrm>
            <a:prstGeom prst="rect">
              <a:avLst/>
            </a:prstGeom>
            <a:noFill/>
            <a:ln w="22225">
              <a:solidFill>
                <a:schemeClr val="accent1">
                  <a:shade val="50000"/>
                </a:schemeClr>
              </a:solidFill>
            </a:ln>
            <a:effectLst>
              <a:outerShdw sx="101000" sy="101000" algn="ctr" rotWithShape="0">
                <a:schemeClr val="bg1">
                  <a:lumMod val="75000"/>
                </a:schemeClr>
              </a:outerShdw>
            </a:effectLst>
          </p:spPr>
          <p:txBody>
            <a:bodyPr rtlCol="1" anchor="ctr">
              <a:noAutofit/>
            </a:bodyPr>
            <a:lstStyle/>
            <a:p>
              <a:pPr fontAlgn="auto">
                <a:spcBef>
                  <a:spcPts val="0"/>
                </a:spcBef>
                <a:spcAft>
                  <a:spcPts val="0"/>
                </a:spcAft>
                <a:defRPr/>
              </a:pPr>
              <a:r>
                <a:rPr lang="he-IL" sz="1600" b="1" dirty="0">
                  <a:solidFill>
                    <a:prstClr val="black">
                      <a:lumMod val="50000"/>
                      <a:lumOff val="50000"/>
                    </a:prstClr>
                  </a:solidFill>
                  <a:latin typeface="Arial"/>
                  <a:cs typeface="Arial"/>
                </a:rPr>
                <a:t> תהליך</a:t>
              </a:r>
            </a:p>
            <a:p>
              <a:pPr fontAlgn="auto">
                <a:spcBef>
                  <a:spcPts val="0"/>
                </a:spcBef>
                <a:spcAft>
                  <a:spcPts val="0"/>
                </a:spcAft>
                <a:defRPr/>
              </a:pPr>
              <a:r>
                <a:rPr lang="he-IL" sz="1600" b="1" dirty="0">
                  <a:solidFill>
                    <a:prstClr val="black">
                      <a:lumMod val="50000"/>
                      <a:lumOff val="50000"/>
                    </a:prstClr>
                  </a:solidFill>
                  <a:latin typeface="Arial"/>
                  <a:cs typeface="Arial"/>
                </a:rPr>
                <a:t> התמיינות</a:t>
              </a:r>
            </a:p>
          </p:txBody>
        </p:sp>
        <p:sp>
          <p:nvSpPr>
            <p:cNvPr id="22" name="TextBox 21"/>
            <p:cNvSpPr txBox="1"/>
            <p:nvPr/>
          </p:nvSpPr>
          <p:spPr>
            <a:xfrm>
              <a:off x="3925303" y="2109216"/>
              <a:ext cx="719132" cy="431742"/>
            </a:xfrm>
            <a:prstGeom prst="rect">
              <a:avLst/>
            </a:prstGeom>
            <a:noFill/>
            <a:ln w="22225">
              <a:solidFill>
                <a:schemeClr val="accent1">
                  <a:shade val="50000"/>
                </a:schemeClr>
              </a:solidFill>
            </a:ln>
            <a:effectLst>
              <a:outerShdw sx="101000" sy="101000" algn="ctr" rotWithShape="0">
                <a:schemeClr val="bg1">
                  <a:lumMod val="75000"/>
                </a:schemeClr>
              </a:outerShdw>
            </a:effectLst>
          </p:spPr>
          <p:txBody>
            <a:bodyPr rtlCol="1" anchor="ctr">
              <a:normAutofit fontScale="92500"/>
            </a:bodyPr>
            <a:lstStyle/>
            <a:p>
              <a:pPr fontAlgn="auto">
                <a:spcBef>
                  <a:spcPts val="0"/>
                </a:spcBef>
                <a:spcAft>
                  <a:spcPts val="0"/>
                </a:spcAft>
                <a:defRPr/>
              </a:pPr>
              <a:r>
                <a:rPr lang="he-IL" sz="1600" b="1" dirty="0">
                  <a:solidFill>
                    <a:schemeClr val="bg1">
                      <a:lumMod val="50000"/>
                    </a:schemeClr>
                  </a:solidFill>
                  <a:latin typeface="Arial"/>
                  <a:cs typeface="Arial"/>
                </a:rPr>
                <a:t>הפריה</a:t>
              </a:r>
            </a:p>
          </p:txBody>
        </p:sp>
        <p:sp>
          <p:nvSpPr>
            <p:cNvPr id="23" name="TextBox 22"/>
            <p:cNvSpPr txBox="1"/>
            <p:nvPr/>
          </p:nvSpPr>
          <p:spPr>
            <a:xfrm>
              <a:off x="5218617" y="2469208"/>
              <a:ext cx="1048709" cy="431742"/>
            </a:xfrm>
            <a:prstGeom prst="rect">
              <a:avLst/>
            </a:prstGeom>
            <a:noFill/>
            <a:ln w="22225">
              <a:solidFill>
                <a:schemeClr val="accent1">
                  <a:shade val="50000"/>
                </a:schemeClr>
              </a:solidFill>
            </a:ln>
            <a:effectLst>
              <a:outerShdw sx="101000" sy="101000" algn="ctr" rotWithShape="0">
                <a:schemeClr val="bg1">
                  <a:lumMod val="75000"/>
                </a:schemeClr>
              </a:outerShdw>
            </a:effectLst>
          </p:spPr>
          <p:txBody>
            <a:bodyPr rtlCol="1" anchor="ctr">
              <a:normAutofit/>
            </a:bodyPr>
            <a:lstStyle/>
            <a:p>
              <a:pPr fontAlgn="auto">
                <a:spcBef>
                  <a:spcPts val="0"/>
                </a:spcBef>
                <a:spcAft>
                  <a:spcPts val="0"/>
                </a:spcAft>
                <a:defRPr/>
              </a:pPr>
              <a:r>
                <a:rPr lang="he-IL" sz="1600" b="1" dirty="0">
                  <a:solidFill>
                    <a:prstClr val="black">
                      <a:lumMod val="50000"/>
                      <a:lumOff val="50000"/>
                    </a:prstClr>
                  </a:solidFill>
                  <a:latin typeface="Arial"/>
                  <a:cs typeface="Arial"/>
                </a:rPr>
                <a:t>תא ביצית</a:t>
              </a:r>
            </a:p>
          </p:txBody>
        </p:sp>
      </p:grpSp>
      <p:sp>
        <p:nvSpPr>
          <p:cNvPr id="1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24"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4</a:t>
            </a:fld>
            <a:endParaRPr lang="he-IL" sz="1100" dirty="0">
              <a:solidFill>
                <a:prstClr val="white">
                  <a:lumMod val="65000"/>
                </a:prst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A2745CF2-AC0A-4E88-BBAC-53221011E25A}" type="slidenum">
              <a:rPr lang="he-IL" smtClean="0"/>
              <a:pPr fontAlgn="base">
                <a:spcBef>
                  <a:spcPct val="0"/>
                </a:spcBef>
                <a:spcAft>
                  <a:spcPct val="0"/>
                </a:spcAft>
                <a:defRPr/>
              </a:pPr>
              <a:t>5</a:t>
            </a:fld>
            <a:endParaRPr lang="he-IL" dirty="0"/>
          </a:p>
        </p:txBody>
      </p:sp>
      <p:sp>
        <p:nvSpPr>
          <p:cNvPr id="14340"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תהליך ההפריה</a:t>
            </a:r>
            <a:endParaRPr lang="he-IL" altLang="he-IL" sz="1800"/>
          </a:p>
        </p:txBody>
      </p:sp>
      <p:sp>
        <p:nvSpPr>
          <p:cNvPr id="14341" name="מלבן 9"/>
          <p:cNvSpPr>
            <a:spLocks noChangeArrowheads="1"/>
          </p:cNvSpPr>
          <p:nvPr/>
        </p:nvSpPr>
        <p:spPr bwMode="auto">
          <a:xfrm>
            <a:off x="1979613" y="4573588"/>
            <a:ext cx="2578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he-IL" sz="1200">
                <a:solidFill>
                  <a:srgbClr val="000000"/>
                </a:solidFill>
              </a:rPr>
              <a:t>© istockphoto.com/ Stephen Sweet</a:t>
            </a:r>
          </a:p>
        </p:txBody>
      </p:sp>
      <p:pic>
        <p:nvPicPr>
          <p:cNvPr id="1434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1412875"/>
            <a:ext cx="4792662" cy="314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5</a:t>
            </a:fld>
            <a:endParaRPr lang="he-IL" sz="1100" dirty="0">
              <a:solidFill>
                <a:prstClr val="white">
                  <a:lumMod val="65000"/>
                </a:prstClr>
              </a:solidFill>
            </a:endParaRPr>
          </a:p>
        </p:txBody>
      </p:sp>
    </p:spTree>
    <p:extLst>
      <p:ext uri="{BB962C8B-B14F-4D97-AF65-F5344CB8AC3E}">
        <p14:creationId xmlns:p14="http://schemas.microsoft.com/office/powerpoint/2010/main" val="293621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4627563" y="908720"/>
            <a:ext cx="3908425" cy="858838"/>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prstClr val="black"/>
                </a:solidFill>
                <a:latin typeface="Arial"/>
                <a:cs typeface="Arial"/>
              </a:rPr>
              <a:t>הזיגוטה מתחלקת חלוקות רבות ועוקבות. </a:t>
            </a:r>
          </a:p>
          <a:p>
            <a:pPr algn="ctr" fontAlgn="auto">
              <a:spcBef>
                <a:spcPts val="0"/>
              </a:spcBef>
              <a:spcAft>
                <a:spcPts val="0"/>
              </a:spcAft>
              <a:defRPr/>
            </a:pPr>
            <a:r>
              <a:rPr lang="he-IL" dirty="0">
                <a:solidFill>
                  <a:prstClr val="black"/>
                </a:solidFill>
                <a:latin typeface="Arial"/>
                <a:cs typeface="Arial"/>
              </a:rPr>
              <a:t>בשלבים הראשונים העובּר נראה ככדור </a:t>
            </a:r>
          </a:p>
          <a:p>
            <a:pPr algn="ctr" fontAlgn="auto">
              <a:spcBef>
                <a:spcPts val="0"/>
              </a:spcBef>
              <a:spcAft>
                <a:spcPts val="0"/>
              </a:spcAft>
              <a:defRPr/>
            </a:pPr>
            <a:r>
              <a:rPr lang="he-IL" dirty="0">
                <a:solidFill>
                  <a:prstClr val="black"/>
                </a:solidFill>
                <a:latin typeface="Arial"/>
                <a:cs typeface="Arial"/>
              </a:rPr>
              <a:t>המורכב מתָאים שעדיין לא עברו התמיינות </a:t>
            </a: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8D958D44-4F2F-49FC-987A-9F1A9BCFABCD}" type="slidenum">
              <a:rPr lang="he-IL" smtClean="0"/>
              <a:pPr fontAlgn="base">
                <a:spcBef>
                  <a:spcPct val="0"/>
                </a:spcBef>
                <a:spcAft>
                  <a:spcPct val="0"/>
                </a:spcAft>
                <a:defRPr/>
              </a:pPr>
              <a:t>6</a:t>
            </a:fld>
            <a:endParaRPr lang="he-IL" dirty="0"/>
          </a:p>
        </p:txBody>
      </p:sp>
      <p:sp>
        <p:nvSpPr>
          <p:cNvPr id="6" name="כותרת 5"/>
          <p:cNvSpPr>
            <a:spLocks noGrp="1"/>
          </p:cNvSpPr>
          <p:nvPr>
            <p:ph type="ctrTitle"/>
          </p:nvPr>
        </p:nvSpPr>
        <p:spPr>
          <a:xfrm>
            <a:off x="785813" y="71438"/>
            <a:ext cx="7772400" cy="441325"/>
          </a:xfrm>
        </p:spPr>
        <p:txBody>
          <a:bodyPr/>
          <a:lstStyle/>
          <a:p>
            <a:pPr fontAlgn="auto">
              <a:defRPr/>
            </a:pPr>
            <a:r>
              <a:rPr lang="he-IL" sz="1800" b="1" dirty="0">
                <a:solidFill>
                  <a:srgbClr val="FF6600"/>
                </a:solidFill>
                <a:ea typeface="+mn-ea"/>
              </a:rPr>
              <a:t>לאחר ההפריה: חלוקות מיטוזה ותהליך התמיינות</a:t>
            </a:r>
            <a:endParaRPr lang="he-IL" sz="1800" dirty="0"/>
          </a:p>
        </p:txBody>
      </p:sp>
      <p:pic>
        <p:nvPicPr>
          <p:cNvPr id="17414" name="תמונה 3" descr="image0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800225"/>
            <a:ext cx="3295650"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93725" y="906463"/>
            <a:ext cx="3638550" cy="893762"/>
          </a:xfrm>
          <a:prstGeom prst="rect">
            <a:avLst/>
          </a:prstGeom>
          <a:noFill/>
          <a:ln w="22225">
            <a:noFill/>
          </a:ln>
          <a:effectLst>
            <a:outerShdw sx="101000" sy="101000" algn="ctr" rotWithShape="0">
              <a:schemeClr val="bg1">
                <a:lumMod val="75000"/>
              </a:schemeClr>
            </a:outerShdw>
          </a:effectLst>
        </p:spPr>
        <p:txBody>
          <a:bodyPr rtlCol="1"/>
          <a:lstStyle/>
          <a:p>
            <a:pPr algn="ctr" fontAlgn="auto">
              <a:spcBef>
                <a:spcPts val="0"/>
              </a:spcBef>
              <a:spcAft>
                <a:spcPts val="0"/>
              </a:spcAft>
              <a:defRPr/>
            </a:pPr>
            <a:r>
              <a:rPr lang="he-IL" dirty="0">
                <a:solidFill>
                  <a:prstClr val="black"/>
                </a:solidFill>
                <a:latin typeface="Arial"/>
                <a:cs typeface="Arial"/>
              </a:rPr>
              <a:t>אחר כך חלה התמיינות לתאים </a:t>
            </a:r>
          </a:p>
          <a:p>
            <a:pPr algn="ctr" fontAlgn="auto">
              <a:spcBef>
                <a:spcPts val="0"/>
              </a:spcBef>
              <a:spcAft>
                <a:spcPts val="0"/>
              </a:spcAft>
              <a:defRPr/>
            </a:pPr>
            <a:r>
              <a:rPr lang="he-IL" dirty="0">
                <a:solidFill>
                  <a:prstClr val="black"/>
                </a:solidFill>
                <a:latin typeface="Arial"/>
                <a:cs typeface="Arial"/>
              </a:rPr>
              <a:t>שונים, המרכיבים רקמות ואברים </a:t>
            </a:r>
          </a:p>
          <a:p>
            <a:pPr algn="ctr" fontAlgn="auto">
              <a:spcBef>
                <a:spcPts val="0"/>
              </a:spcBef>
              <a:spcAft>
                <a:spcPts val="0"/>
              </a:spcAft>
              <a:defRPr/>
            </a:pPr>
            <a:r>
              <a:rPr lang="he-IL" dirty="0">
                <a:solidFill>
                  <a:prstClr val="black"/>
                </a:solidFill>
                <a:latin typeface="Arial"/>
                <a:cs typeface="Arial"/>
              </a:rPr>
              <a:t>שונים בגוף העובר</a:t>
            </a:r>
          </a:p>
        </p:txBody>
      </p:sp>
      <p:sp>
        <p:nvSpPr>
          <p:cNvPr id="2" name="חץ שמאלה 1"/>
          <p:cNvSpPr/>
          <p:nvPr/>
        </p:nvSpPr>
        <p:spPr>
          <a:xfrm>
            <a:off x="4060825" y="3357563"/>
            <a:ext cx="655638" cy="576262"/>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dirty="0">
              <a:solidFill>
                <a:prstClr val="white"/>
              </a:solidFill>
            </a:endParaRPr>
          </a:p>
        </p:txBody>
      </p:sp>
      <p:pic>
        <p:nvPicPr>
          <p:cNvPr id="174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275" y="1847850"/>
            <a:ext cx="3806825" cy="36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מלבן 2"/>
          <p:cNvSpPr>
            <a:spLocks noChangeArrowheads="1"/>
          </p:cNvSpPr>
          <p:nvPr/>
        </p:nvSpPr>
        <p:spPr bwMode="auto">
          <a:xfrm>
            <a:off x="6034088" y="5248275"/>
            <a:ext cx="2536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he-IL" altLang="he-IL" sz="1400">
                <a:solidFill>
                  <a:prstClr val="black"/>
                </a:solidFill>
              </a:rPr>
              <a:t>ד"ר נורית קינן ואורה בר, מט"ח © </a:t>
            </a:r>
            <a:endParaRPr lang="en-US" altLang="he-IL" sz="1400">
              <a:solidFill>
                <a:prstClr val="black"/>
              </a:solidFill>
            </a:endParaRPr>
          </a:p>
        </p:txBody>
      </p:sp>
      <p:sp>
        <p:nvSpPr>
          <p:cNvPr id="11"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12"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6</a:t>
            </a:fld>
            <a:endParaRPr lang="he-IL" sz="1100" dirty="0">
              <a:solidFill>
                <a:prstClr val="white">
                  <a:lumMod val="65000"/>
                </a:prstClr>
              </a:solidFill>
            </a:endParaRPr>
          </a:p>
        </p:txBody>
      </p:sp>
    </p:spTree>
    <p:extLst>
      <p:ext uri="{BB962C8B-B14F-4D97-AF65-F5344CB8AC3E}">
        <p14:creationId xmlns:p14="http://schemas.microsoft.com/office/powerpoint/2010/main" val="4020414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CA7C8912-CE8C-4077-A5B7-D5D0E9440569}" type="slidenum">
              <a:rPr lang="he-IL" smtClean="0"/>
              <a:pPr fontAlgn="base">
                <a:spcBef>
                  <a:spcPct val="0"/>
                </a:spcBef>
                <a:spcAft>
                  <a:spcPct val="0"/>
                </a:spcAft>
                <a:defRPr/>
              </a:pPr>
              <a:t>7</a:t>
            </a:fld>
            <a:endParaRPr lang="he-IL" dirty="0"/>
          </a:p>
        </p:txBody>
      </p:sp>
      <p:sp>
        <p:nvSpPr>
          <p:cNvPr id="15364"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שאלה 2</a:t>
            </a:r>
            <a:endParaRPr lang="he-IL" altLang="he-IL" sz="1800"/>
          </a:p>
        </p:txBody>
      </p:sp>
      <p:sp>
        <p:nvSpPr>
          <p:cNvPr id="6" name="TextBox 5"/>
          <p:cNvSpPr txBox="1"/>
          <p:nvPr/>
        </p:nvSpPr>
        <p:spPr>
          <a:xfrm>
            <a:off x="369888" y="604912"/>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2:</a:t>
            </a:r>
          </a:p>
          <a:p>
            <a:pPr>
              <a:defRPr/>
            </a:pPr>
            <a:r>
              <a:rPr lang="he-IL" dirty="0">
                <a:solidFill>
                  <a:srgbClr val="1F497D"/>
                </a:solidFill>
                <a:latin typeface="Arial"/>
                <a:cs typeface="Arial"/>
              </a:rPr>
              <a:t>מהו הרצף של מהלך הרבייה?</a:t>
            </a:r>
          </a:p>
          <a:p>
            <a:pPr>
              <a:defRPr/>
            </a:pPr>
            <a:r>
              <a:rPr lang="he-IL" dirty="0">
                <a:solidFill>
                  <a:srgbClr val="1F497D"/>
                </a:solidFill>
                <a:latin typeface="Arial"/>
                <a:cs typeface="Arial"/>
              </a:rPr>
              <a:t>א. גמטה, מיטוזה, זיגוטה, התמיינות</a:t>
            </a:r>
          </a:p>
          <a:p>
            <a:pPr>
              <a:defRPr/>
            </a:pPr>
            <a:r>
              <a:rPr lang="he-IL" dirty="0">
                <a:solidFill>
                  <a:srgbClr val="1F497D"/>
                </a:solidFill>
                <a:latin typeface="Arial"/>
                <a:cs typeface="Arial"/>
              </a:rPr>
              <a:t>ב. גמטה, זיגוטה, מיטוזה, התמיינות</a:t>
            </a:r>
          </a:p>
          <a:p>
            <a:pPr>
              <a:defRPr/>
            </a:pPr>
            <a:r>
              <a:rPr lang="he-IL" dirty="0">
                <a:solidFill>
                  <a:srgbClr val="1F497D"/>
                </a:solidFill>
                <a:latin typeface="Arial"/>
                <a:cs typeface="Arial"/>
              </a:rPr>
              <a:t>ג. מיטוזה, גמטה, זיגוטה, התמיינות</a:t>
            </a:r>
          </a:p>
          <a:p>
            <a:pPr>
              <a:defRPr/>
            </a:pPr>
            <a:r>
              <a:rPr lang="he-IL" dirty="0">
                <a:solidFill>
                  <a:srgbClr val="1F497D"/>
                </a:solidFill>
                <a:latin typeface="Arial"/>
                <a:cs typeface="Arial"/>
              </a:rPr>
              <a:t>ד. זיגוטה, גמטה, התמיינות, זיגוטה</a:t>
            </a:r>
          </a:p>
          <a:p>
            <a:pPr>
              <a:defRPr/>
            </a:pPr>
            <a:endParaRPr lang="he-IL" dirty="0">
              <a:solidFill>
                <a:srgbClr val="1F497D"/>
              </a:solidFill>
              <a:latin typeface="Arial"/>
              <a:cs typeface="Arial"/>
            </a:endParaRPr>
          </a:p>
        </p:txBody>
      </p:sp>
      <p:sp>
        <p:nvSpPr>
          <p:cNvPr id="7"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8"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7</a:t>
            </a:fld>
            <a:endParaRPr lang="he-IL" sz="1100" dirty="0">
              <a:solidFill>
                <a:prstClr val="white">
                  <a:lumMod val="65000"/>
                </a:prstClr>
              </a:solidFill>
            </a:endParaRPr>
          </a:p>
        </p:txBody>
      </p:sp>
    </p:spTree>
    <p:extLst>
      <p:ext uri="{BB962C8B-B14F-4D97-AF65-F5344CB8AC3E}">
        <p14:creationId xmlns:p14="http://schemas.microsoft.com/office/powerpoint/2010/main" val="363126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FC3C2C86-17BA-49AD-B70A-39E5DECB3801}" type="slidenum">
              <a:rPr lang="he-IL" smtClean="0"/>
              <a:pPr fontAlgn="base">
                <a:spcBef>
                  <a:spcPct val="0"/>
                </a:spcBef>
                <a:spcAft>
                  <a:spcPct val="0"/>
                </a:spcAft>
                <a:defRPr/>
              </a:pPr>
              <a:t>8</a:t>
            </a:fld>
            <a:endParaRPr lang="he-IL" dirty="0"/>
          </a:p>
        </p:txBody>
      </p:sp>
      <p:sp>
        <p:nvSpPr>
          <p:cNvPr id="16388" name="כותרת 5"/>
          <p:cNvSpPr>
            <a:spLocks noGrp="1"/>
          </p:cNvSpPr>
          <p:nvPr>
            <p:ph type="ctrTitle"/>
          </p:nvPr>
        </p:nvSpPr>
        <p:spPr bwMode="auto">
          <a:xfrm>
            <a:off x="785813" y="71438"/>
            <a:ext cx="7772400" cy="441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e-IL" altLang="he-IL" sz="1800" b="1">
                <a:solidFill>
                  <a:srgbClr val="FF6600"/>
                </a:solidFill>
              </a:rPr>
              <a:t>תשובה</a:t>
            </a:r>
            <a:endParaRPr lang="he-IL" altLang="he-IL" sz="1800"/>
          </a:p>
        </p:txBody>
      </p:sp>
      <p:sp>
        <p:nvSpPr>
          <p:cNvPr id="7" name="Rectangle 12"/>
          <p:cNvSpPr/>
          <p:nvPr/>
        </p:nvSpPr>
        <p:spPr>
          <a:xfrm>
            <a:off x="509588" y="2636962"/>
            <a:ext cx="8196262" cy="1008062"/>
          </a:xfrm>
          <a:prstGeom prst="rect">
            <a:avLst/>
          </a:prstGeom>
          <a:gradFill>
            <a:gsLst>
              <a:gs pos="0">
                <a:schemeClr val="bg1"/>
              </a:gs>
              <a:gs pos="50000">
                <a:schemeClr val="bg2">
                  <a:lumMod val="95000"/>
                </a:schemeClr>
              </a:gs>
            </a:gsLst>
            <a:lin ang="5400000" scaled="0"/>
          </a:gra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lstStyle/>
          <a:p>
            <a:pPr fontAlgn="auto">
              <a:spcBef>
                <a:spcPts val="0"/>
              </a:spcBef>
              <a:spcAft>
                <a:spcPts val="0"/>
              </a:spcAft>
              <a:defRPr/>
            </a:pPr>
            <a:r>
              <a:rPr lang="he-IL" b="1" dirty="0">
                <a:solidFill>
                  <a:prstClr val="black"/>
                </a:solidFill>
              </a:rPr>
              <a:t>תשובה:</a:t>
            </a:r>
          </a:p>
          <a:p>
            <a:pPr fontAlgn="auto">
              <a:spcBef>
                <a:spcPts val="0"/>
              </a:spcBef>
              <a:spcAft>
                <a:spcPts val="0"/>
              </a:spcAft>
              <a:defRPr/>
            </a:pPr>
            <a:r>
              <a:rPr lang="he-IL" dirty="0">
                <a:solidFill>
                  <a:prstClr val="black"/>
                </a:solidFill>
              </a:rPr>
              <a:t> משפט ב'.</a:t>
            </a:r>
          </a:p>
          <a:p>
            <a:pPr fontAlgn="auto">
              <a:spcBef>
                <a:spcPts val="0"/>
              </a:spcBef>
              <a:spcAft>
                <a:spcPts val="0"/>
              </a:spcAft>
              <a:defRPr/>
            </a:pPr>
            <a:r>
              <a:rPr lang="he-IL" dirty="0">
                <a:solidFill>
                  <a:prstClr val="black"/>
                </a:solidFill>
              </a:rPr>
              <a:t>הערה: חלוקות מיטוזה ממשיכות בד בבד גם בעת תהליך ההתמיינות.</a:t>
            </a:r>
          </a:p>
        </p:txBody>
      </p:sp>
      <p:sp>
        <p:nvSpPr>
          <p:cNvPr id="8"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9"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8</a:t>
            </a:fld>
            <a:endParaRPr lang="he-IL" sz="1100" dirty="0">
              <a:solidFill>
                <a:prstClr val="white">
                  <a:lumMod val="65000"/>
                </a:prstClr>
              </a:solidFill>
            </a:endParaRPr>
          </a:p>
        </p:txBody>
      </p:sp>
      <p:sp>
        <p:nvSpPr>
          <p:cNvPr id="10" name="TextBox 9"/>
          <p:cNvSpPr txBox="1"/>
          <p:nvPr/>
        </p:nvSpPr>
        <p:spPr>
          <a:xfrm>
            <a:off x="369888" y="604912"/>
            <a:ext cx="8183562" cy="2032000"/>
          </a:xfrm>
          <a:prstGeom prst="rect">
            <a:avLst/>
          </a:prstGeom>
          <a:noFill/>
          <a:ln w="19050">
            <a:noFill/>
          </a:ln>
          <a:effectLst>
            <a:outerShdw sx="102000" sy="102000" algn="tl" rotWithShape="0">
              <a:schemeClr val="bg1">
                <a:lumMod val="65000"/>
                <a:alpha val="0"/>
              </a:schemeClr>
            </a:outerShdw>
          </a:effectLst>
        </p:spPr>
        <p:txBody>
          <a:bodyPr rtlCol="1">
            <a:spAutoFit/>
          </a:bodyPr>
          <a:lstStyle/>
          <a:p>
            <a:pPr fontAlgn="auto">
              <a:spcBef>
                <a:spcPts val="0"/>
              </a:spcBef>
              <a:spcAft>
                <a:spcPts val="0"/>
              </a:spcAft>
              <a:defRPr/>
            </a:pPr>
            <a:r>
              <a:rPr lang="he-IL" b="1" dirty="0">
                <a:solidFill>
                  <a:srgbClr val="1F497D"/>
                </a:solidFill>
                <a:latin typeface="Arial"/>
                <a:cs typeface="Arial"/>
              </a:rPr>
              <a:t>שאלה 2:</a:t>
            </a:r>
          </a:p>
          <a:p>
            <a:pPr>
              <a:defRPr/>
            </a:pPr>
            <a:r>
              <a:rPr lang="he-IL" dirty="0">
                <a:solidFill>
                  <a:srgbClr val="1F497D"/>
                </a:solidFill>
                <a:latin typeface="Arial"/>
                <a:cs typeface="Arial"/>
              </a:rPr>
              <a:t>מהו הרצף של מהלך הרבייה?</a:t>
            </a:r>
          </a:p>
          <a:p>
            <a:pPr>
              <a:defRPr/>
            </a:pPr>
            <a:r>
              <a:rPr lang="he-IL" dirty="0">
                <a:solidFill>
                  <a:srgbClr val="1F497D"/>
                </a:solidFill>
                <a:latin typeface="Arial"/>
                <a:cs typeface="Arial"/>
              </a:rPr>
              <a:t>א. גמטה, מיטוזה, זיגוטה, התמיינות</a:t>
            </a:r>
          </a:p>
          <a:p>
            <a:pPr>
              <a:defRPr/>
            </a:pPr>
            <a:r>
              <a:rPr lang="he-IL" dirty="0">
                <a:solidFill>
                  <a:srgbClr val="1F497D"/>
                </a:solidFill>
                <a:latin typeface="Arial"/>
                <a:cs typeface="Arial"/>
              </a:rPr>
              <a:t>ב. גמטה, זיגוטה, מיטוזה, התמיינות</a:t>
            </a:r>
          </a:p>
          <a:p>
            <a:pPr>
              <a:defRPr/>
            </a:pPr>
            <a:r>
              <a:rPr lang="he-IL" dirty="0">
                <a:solidFill>
                  <a:srgbClr val="1F497D"/>
                </a:solidFill>
                <a:latin typeface="Arial"/>
                <a:cs typeface="Arial"/>
              </a:rPr>
              <a:t>ג. מיטוזה, גמטה, זיגוטה, התמיינות</a:t>
            </a:r>
          </a:p>
          <a:p>
            <a:pPr>
              <a:defRPr/>
            </a:pPr>
            <a:r>
              <a:rPr lang="he-IL" dirty="0">
                <a:solidFill>
                  <a:srgbClr val="1F497D"/>
                </a:solidFill>
                <a:latin typeface="Arial"/>
                <a:cs typeface="Arial"/>
              </a:rPr>
              <a:t>ד. זיגוטה, גמטה, התמיינות, זיגוטה</a:t>
            </a:r>
          </a:p>
          <a:p>
            <a:pPr>
              <a:defRPr/>
            </a:pPr>
            <a:endParaRPr lang="he-IL" dirty="0">
              <a:solidFill>
                <a:srgbClr val="1F497D"/>
              </a:solidFill>
              <a:latin typeface="Arial"/>
              <a:cs typeface="Arial"/>
            </a:endParaRPr>
          </a:p>
        </p:txBody>
      </p:sp>
    </p:spTree>
    <p:extLst>
      <p:ext uri="{BB962C8B-B14F-4D97-AF65-F5344CB8AC3E}">
        <p14:creationId xmlns:p14="http://schemas.microsoft.com/office/powerpoint/2010/main" val="226825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3419475" y="819150"/>
            <a:ext cx="5295900" cy="1241425"/>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בכל אחד מתאי הרבייה (תא ביצית ותא זרע) של האדם</a:t>
            </a:r>
          </a:p>
          <a:p>
            <a:pPr fontAlgn="auto">
              <a:spcBef>
                <a:spcPts val="0"/>
              </a:spcBef>
              <a:spcAft>
                <a:spcPts val="0"/>
              </a:spcAft>
              <a:defRPr/>
            </a:pPr>
            <a:r>
              <a:rPr lang="he-IL" dirty="0">
                <a:solidFill>
                  <a:prstClr val="black"/>
                </a:solidFill>
                <a:latin typeface="Arial"/>
                <a:cs typeface="Arial"/>
              </a:rPr>
              <a:t> יש  23 כרומוזומים. תאים שיש בהם מערכת אחת של </a:t>
            </a:r>
          </a:p>
          <a:p>
            <a:pPr fontAlgn="auto">
              <a:spcBef>
                <a:spcPts val="0"/>
              </a:spcBef>
              <a:spcAft>
                <a:spcPts val="0"/>
              </a:spcAft>
              <a:defRPr/>
            </a:pPr>
            <a:r>
              <a:rPr lang="he-IL" dirty="0">
                <a:solidFill>
                  <a:prstClr val="black"/>
                </a:solidFill>
                <a:latin typeface="Arial"/>
                <a:cs typeface="Arial"/>
              </a:rPr>
              <a:t>כרומוזומים נקראים תאים </a:t>
            </a:r>
            <a:r>
              <a:rPr lang="he-IL" dirty="0">
                <a:solidFill>
                  <a:srgbClr val="FF6600"/>
                </a:solidFill>
                <a:latin typeface="Arial"/>
                <a:cs typeface="Arial"/>
              </a:rPr>
              <a:t>הפלואידים</a:t>
            </a:r>
            <a:r>
              <a:rPr lang="he-IL" dirty="0">
                <a:solidFill>
                  <a:prstClr val="black"/>
                </a:solidFill>
                <a:latin typeface="Arial"/>
                <a:cs typeface="Arial"/>
              </a:rPr>
              <a:t>. </a:t>
            </a:r>
          </a:p>
          <a:p>
            <a:pPr fontAlgn="auto">
              <a:spcBef>
                <a:spcPts val="0"/>
              </a:spcBef>
              <a:spcAft>
                <a:spcPts val="0"/>
              </a:spcAft>
              <a:defRPr/>
            </a:pPr>
            <a:r>
              <a:rPr lang="he-IL" dirty="0">
                <a:solidFill>
                  <a:prstClr val="black"/>
                </a:solidFill>
                <a:latin typeface="Arial"/>
                <a:cs typeface="Arial"/>
              </a:rPr>
              <a:t>(נהוג לומר שמספר הכרומוזומים בהם הוא </a:t>
            </a:r>
            <a:r>
              <a:rPr lang="en-US" dirty="0">
                <a:solidFill>
                  <a:srgbClr val="FF6600"/>
                </a:solidFill>
                <a:latin typeface="Arial"/>
                <a:cs typeface="Arial"/>
              </a:rPr>
              <a:t>n</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p:txBody>
      </p:sp>
      <p:sp>
        <p:nvSpPr>
          <p:cNvPr id="7175" name="Slide Number Placeholder 8"/>
          <p:cNvSpPr>
            <a:spLocks noGrp="1"/>
          </p:cNvSpPr>
          <p:nvPr>
            <p:ph type="sldNum" sz="quarter" idx="12"/>
          </p:nvPr>
        </p:nvSpPr>
        <p:spPr bwMode="auto">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fld id="{1868C1B7-0F54-4D7D-872D-BF16AC4CAE18}" type="slidenum">
              <a:rPr lang="he-IL" smtClean="0"/>
              <a:pPr fontAlgn="base">
                <a:spcBef>
                  <a:spcPct val="0"/>
                </a:spcBef>
                <a:spcAft>
                  <a:spcPct val="0"/>
                </a:spcAft>
                <a:defRPr/>
              </a:pPr>
              <a:t>9</a:t>
            </a:fld>
            <a:endParaRPr lang="he-IL" dirty="0"/>
          </a:p>
        </p:txBody>
      </p:sp>
      <p:sp>
        <p:nvSpPr>
          <p:cNvPr id="6" name="כותרת 5"/>
          <p:cNvSpPr>
            <a:spLocks noGrp="1"/>
          </p:cNvSpPr>
          <p:nvPr>
            <p:ph type="ctrTitle"/>
          </p:nvPr>
        </p:nvSpPr>
        <p:spPr>
          <a:xfrm>
            <a:off x="731838" y="61913"/>
            <a:ext cx="7889875" cy="441325"/>
          </a:xfrm>
        </p:spPr>
        <p:txBody>
          <a:bodyPr/>
          <a:lstStyle/>
          <a:p>
            <a:pPr fontAlgn="auto">
              <a:defRPr/>
            </a:pPr>
            <a:r>
              <a:rPr lang="he-IL" sz="1800" b="1" dirty="0">
                <a:solidFill>
                  <a:srgbClr val="FF6600"/>
                </a:solidFill>
              </a:rPr>
              <a:t>תאי הר</a:t>
            </a:r>
            <a:r>
              <a:rPr lang="he-IL" sz="1800" b="1" dirty="0">
                <a:solidFill>
                  <a:schemeClr val="accent3"/>
                </a:solidFill>
              </a:rPr>
              <a:t>בייה הם </a:t>
            </a:r>
            <a:r>
              <a:rPr lang="he-IL" sz="1800" b="1" noProof="1">
                <a:solidFill>
                  <a:schemeClr val="accent3"/>
                </a:solidFill>
              </a:rPr>
              <a:t>הפלואידים</a:t>
            </a:r>
            <a:r>
              <a:rPr lang="he-IL" sz="1800" b="1" dirty="0">
                <a:solidFill>
                  <a:schemeClr val="accent3"/>
                </a:solidFill>
              </a:rPr>
              <a:t> ושאר תאי הגוף הם </a:t>
            </a:r>
            <a:r>
              <a:rPr lang="he-IL" sz="1800" b="1" noProof="1">
                <a:solidFill>
                  <a:srgbClr val="FF6600"/>
                </a:solidFill>
              </a:rPr>
              <a:t>דיפלואידים</a:t>
            </a:r>
            <a:endParaRPr lang="he-IL" sz="1800" dirty="0"/>
          </a:p>
        </p:txBody>
      </p:sp>
      <p:sp>
        <p:nvSpPr>
          <p:cNvPr id="8" name="TextBox 7"/>
          <p:cNvSpPr txBox="1"/>
          <p:nvPr/>
        </p:nvSpPr>
        <p:spPr>
          <a:xfrm>
            <a:off x="2068513" y="2476500"/>
            <a:ext cx="6808787" cy="93186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r>
              <a:rPr lang="he-IL" dirty="0">
                <a:solidFill>
                  <a:prstClr val="black"/>
                </a:solidFill>
                <a:latin typeface="Arial"/>
                <a:cs typeface="Arial"/>
              </a:rPr>
              <a:t>בזיגוטה הנוצרת מהתלכדות תאי המין בתהליך ההפריה </a:t>
            </a:r>
          </a:p>
          <a:p>
            <a:pPr fontAlgn="auto">
              <a:spcBef>
                <a:spcPts val="0"/>
              </a:spcBef>
              <a:spcAft>
                <a:spcPts val="0"/>
              </a:spcAft>
              <a:defRPr/>
            </a:pPr>
            <a:r>
              <a:rPr lang="he-IL" dirty="0">
                <a:solidFill>
                  <a:prstClr val="black"/>
                </a:solidFill>
                <a:latin typeface="Arial"/>
                <a:cs typeface="Arial"/>
              </a:rPr>
              <a:t>יש מערכת כפולה של כרומוזומים, ובסה"כ יש בה 46 כרומוזומים</a:t>
            </a:r>
          </a:p>
          <a:p>
            <a:pPr fontAlgn="auto">
              <a:spcBef>
                <a:spcPts val="0"/>
              </a:spcBef>
              <a:spcAft>
                <a:spcPts val="0"/>
              </a:spcAft>
              <a:defRPr/>
            </a:pPr>
            <a:r>
              <a:rPr lang="he-IL" dirty="0">
                <a:solidFill>
                  <a:prstClr val="black"/>
                </a:solidFill>
                <a:latin typeface="Arial"/>
                <a:cs typeface="Arial"/>
              </a:rPr>
              <a:t>הכוללים 23 זוגות</a:t>
            </a:r>
            <a:r>
              <a:rPr lang="he-IL" dirty="0">
                <a:solidFill>
                  <a:srgbClr val="FF6600"/>
                </a:solidFill>
                <a:latin typeface="Arial"/>
                <a:cs typeface="Arial"/>
              </a:rPr>
              <a:t> כרומוזומים הומולוגיים</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p:txBody>
      </p:sp>
      <p:grpSp>
        <p:nvGrpSpPr>
          <p:cNvPr id="18439" name="קבוצה 7177"/>
          <p:cNvGrpSpPr>
            <a:grpSpLocks/>
          </p:cNvGrpSpPr>
          <p:nvPr/>
        </p:nvGrpSpPr>
        <p:grpSpPr bwMode="auto">
          <a:xfrm>
            <a:off x="1441450" y="2513013"/>
            <a:ext cx="942975" cy="895350"/>
            <a:chOff x="2484282" y="3060675"/>
            <a:chExt cx="942975" cy="895350"/>
          </a:xfrm>
        </p:grpSpPr>
        <p:pic>
          <p:nvPicPr>
            <p:cNvPr id="184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282" y="3060675"/>
              <a:ext cx="94297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2590645" y="3263875"/>
              <a:ext cx="538162" cy="431800"/>
            </a:xfrm>
            <a:prstGeom prst="rect">
              <a:avLst/>
            </a:prstGeom>
            <a:noFill/>
            <a:ln w="22225">
              <a:noFill/>
            </a:ln>
            <a:effectLst>
              <a:outerShdw sx="101000" sy="101000" algn="ctr" rotWithShape="0">
                <a:schemeClr val="bg1">
                  <a:lumMod val="75000"/>
                </a:schemeClr>
              </a:outerShdw>
            </a:effectLst>
          </p:spPr>
          <p:txBody>
            <a:bodyPr rtlCol="1" anchor="ctr">
              <a:normAutofit fontScale="70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grpSp>
      <p:grpSp>
        <p:nvGrpSpPr>
          <p:cNvPr id="18440" name="קבוצה 7171"/>
          <p:cNvGrpSpPr>
            <a:grpSpLocks/>
          </p:cNvGrpSpPr>
          <p:nvPr/>
        </p:nvGrpSpPr>
        <p:grpSpPr bwMode="auto">
          <a:xfrm>
            <a:off x="407988" y="819150"/>
            <a:ext cx="2692400" cy="923925"/>
            <a:chOff x="407622" y="1022095"/>
            <a:chExt cx="2692093" cy="923925"/>
          </a:xfrm>
        </p:grpSpPr>
        <p:pic>
          <p:nvPicPr>
            <p:cNvPr id="18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715" y="1190767"/>
              <a:ext cx="15240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6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22" y="1022095"/>
              <a:ext cx="923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3" name="מחבר ישר 12"/>
          <p:cNvCxnSpPr/>
          <p:nvPr/>
        </p:nvCxnSpPr>
        <p:spPr>
          <a:xfrm flipH="1">
            <a:off x="1978025" y="1281113"/>
            <a:ext cx="557213" cy="1285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68" name="מחבר ישר 7167"/>
          <p:cNvCxnSpPr/>
          <p:nvPr/>
        </p:nvCxnSpPr>
        <p:spPr>
          <a:xfrm>
            <a:off x="869950" y="1743075"/>
            <a:ext cx="919163" cy="879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85" name="מחבר חץ ישר 7184"/>
          <p:cNvCxnSpPr/>
          <p:nvPr/>
        </p:nvCxnSpPr>
        <p:spPr>
          <a:xfrm flipH="1">
            <a:off x="1912938" y="3408363"/>
            <a:ext cx="0" cy="271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87" name="מחבר חץ ישר 7186"/>
          <p:cNvCxnSpPr/>
          <p:nvPr/>
        </p:nvCxnSpPr>
        <p:spPr>
          <a:xfrm>
            <a:off x="1912938" y="3890963"/>
            <a:ext cx="0" cy="280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935288" y="3987800"/>
            <a:ext cx="5876925" cy="2138363"/>
          </a:xfrm>
          <a:prstGeom prst="rect">
            <a:avLst/>
          </a:prstGeom>
          <a:noFill/>
          <a:ln w="22225">
            <a:noFill/>
          </a:ln>
          <a:effectLst>
            <a:outerShdw sx="101000" sy="101000" algn="ctr" rotWithShape="0">
              <a:schemeClr val="bg1">
                <a:lumMod val="75000"/>
              </a:schemeClr>
            </a:outerShdw>
          </a:effectLst>
        </p:spPr>
        <p:txBody>
          <a:bodyPr rtlCol="1"/>
          <a:lstStyle/>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endParaRPr lang="he-IL" dirty="0">
              <a:solidFill>
                <a:prstClr val="black"/>
              </a:solidFill>
              <a:latin typeface="Arial"/>
              <a:cs typeface="Arial"/>
            </a:endParaRPr>
          </a:p>
          <a:p>
            <a:pPr fontAlgn="auto">
              <a:spcBef>
                <a:spcPts val="0"/>
              </a:spcBef>
              <a:spcAft>
                <a:spcPts val="0"/>
              </a:spcAft>
              <a:defRPr/>
            </a:pPr>
            <a:r>
              <a:rPr lang="he-IL" dirty="0">
                <a:solidFill>
                  <a:prstClr val="black"/>
                </a:solidFill>
                <a:latin typeface="Arial"/>
                <a:cs typeface="Arial"/>
              </a:rPr>
              <a:t>כל תאי הגוף שנוצרו מהזיגוטה בתהליכי מיטוזה זהים לזיגוטה </a:t>
            </a:r>
          </a:p>
          <a:p>
            <a:pPr fontAlgn="auto">
              <a:spcBef>
                <a:spcPts val="0"/>
              </a:spcBef>
              <a:spcAft>
                <a:spcPts val="0"/>
              </a:spcAft>
              <a:defRPr/>
            </a:pPr>
            <a:r>
              <a:rPr lang="he-IL" dirty="0">
                <a:solidFill>
                  <a:prstClr val="black"/>
                </a:solidFill>
                <a:latin typeface="Arial"/>
                <a:cs typeface="Arial"/>
              </a:rPr>
              <a:t>מבחינה גנטית, כלומר גם בהם יש 46 כרומוזומים. </a:t>
            </a:r>
          </a:p>
          <a:p>
            <a:pPr fontAlgn="auto">
              <a:spcBef>
                <a:spcPts val="0"/>
              </a:spcBef>
              <a:spcAft>
                <a:spcPts val="0"/>
              </a:spcAft>
              <a:defRPr/>
            </a:pPr>
            <a:r>
              <a:rPr lang="he-IL" dirty="0">
                <a:solidFill>
                  <a:prstClr val="black"/>
                </a:solidFill>
                <a:latin typeface="Arial"/>
                <a:cs typeface="Arial"/>
              </a:rPr>
              <a:t>תאים שיש בהם מערכת כפולה של כרומוזומים נקראים </a:t>
            </a:r>
          </a:p>
          <a:p>
            <a:pPr fontAlgn="auto">
              <a:spcBef>
                <a:spcPts val="0"/>
              </a:spcBef>
              <a:spcAft>
                <a:spcPts val="0"/>
              </a:spcAft>
              <a:defRPr/>
            </a:pPr>
            <a:r>
              <a:rPr lang="he-IL" dirty="0">
                <a:solidFill>
                  <a:srgbClr val="FF6600"/>
                </a:solidFill>
                <a:latin typeface="Arial"/>
                <a:cs typeface="Arial"/>
              </a:rPr>
              <a:t>תאים </a:t>
            </a:r>
            <a:r>
              <a:rPr lang="he-IL" dirty="0" err="1">
                <a:solidFill>
                  <a:srgbClr val="FF6600"/>
                </a:solidFill>
                <a:latin typeface="Arial"/>
                <a:cs typeface="Arial"/>
              </a:rPr>
              <a:t>דיפלואידים</a:t>
            </a:r>
            <a:r>
              <a:rPr lang="he-IL" dirty="0">
                <a:solidFill>
                  <a:prstClr val="black"/>
                </a:solidFill>
                <a:latin typeface="Arial"/>
                <a:cs typeface="Arial"/>
              </a:rPr>
              <a:t>.</a:t>
            </a:r>
          </a:p>
          <a:p>
            <a:pPr fontAlgn="auto">
              <a:spcBef>
                <a:spcPts val="0"/>
              </a:spcBef>
              <a:spcAft>
                <a:spcPts val="0"/>
              </a:spcAft>
              <a:defRPr/>
            </a:pPr>
            <a:r>
              <a:rPr lang="he-IL" dirty="0">
                <a:solidFill>
                  <a:prstClr val="black"/>
                </a:solidFill>
                <a:latin typeface="Arial"/>
                <a:cs typeface="Arial"/>
              </a:rPr>
              <a:t>(נהוג לומר שמספר הכרומוזומים בהם הוא </a:t>
            </a:r>
            <a:r>
              <a:rPr lang="en-US" dirty="0">
                <a:solidFill>
                  <a:srgbClr val="FF6600"/>
                </a:solidFill>
                <a:latin typeface="Arial"/>
                <a:cs typeface="Arial"/>
              </a:rPr>
              <a:t>2n</a:t>
            </a:r>
            <a:r>
              <a:rPr lang="he-IL" dirty="0">
                <a:solidFill>
                  <a:prstClr val="black"/>
                </a:solidFill>
                <a:latin typeface="Arial"/>
                <a:cs typeface="Arial"/>
              </a:rPr>
              <a:t>).</a:t>
            </a:r>
          </a:p>
          <a:p>
            <a:pPr fontAlgn="auto">
              <a:spcBef>
                <a:spcPts val="0"/>
              </a:spcBef>
              <a:spcAft>
                <a:spcPts val="0"/>
              </a:spcAft>
              <a:defRPr/>
            </a:pPr>
            <a:endParaRPr lang="he-IL" dirty="0">
              <a:solidFill>
                <a:prstClr val="black"/>
              </a:solidFill>
              <a:latin typeface="Arial"/>
              <a:cs typeface="Arial"/>
            </a:endParaRPr>
          </a:p>
        </p:txBody>
      </p:sp>
      <p:grpSp>
        <p:nvGrpSpPr>
          <p:cNvPr id="18446" name="קבוצה 1"/>
          <p:cNvGrpSpPr>
            <a:grpSpLocks/>
          </p:cNvGrpSpPr>
          <p:nvPr/>
        </p:nvGrpSpPr>
        <p:grpSpPr bwMode="auto">
          <a:xfrm>
            <a:off x="357188" y="4173538"/>
            <a:ext cx="2901950" cy="2551112"/>
            <a:chOff x="445492" y="4272404"/>
            <a:chExt cx="2088232" cy="2218747"/>
          </a:xfrm>
        </p:grpSpPr>
        <p:pic>
          <p:nvPicPr>
            <p:cNvPr id="1845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492" y="4272404"/>
              <a:ext cx="2088232" cy="2218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Box 35"/>
            <p:cNvSpPr txBox="1"/>
            <p:nvPr/>
          </p:nvSpPr>
          <p:spPr>
            <a:xfrm>
              <a:off x="956126" y="4937890"/>
              <a:ext cx="539193" cy="43077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37" name="TextBox 36"/>
            <p:cNvSpPr txBox="1"/>
            <p:nvPr/>
          </p:nvSpPr>
          <p:spPr>
            <a:xfrm>
              <a:off x="514034" y="4853668"/>
              <a:ext cx="538051"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38" name="TextBox 37"/>
            <p:cNvSpPr txBox="1"/>
            <p:nvPr/>
          </p:nvSpPr>
          <p:spPr>
            <a:xfrm>
              <a:off x="1762631" y="4776351"/>
              <a:ext cx="538051"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39" name="TextBox 38"/>
            <p:cNvSpPr txBox="1"/>
            <p:nvPr/>
          </p:nvSpPr>
          <p:spPr>
            <a:xfrm>
              <a:off x="831609" y="4500215"/>
              <a:ext cx="539193"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40" name="TextBox 39"/>
            <p:cNvSpPr txBox="1"/>
            <p:nvPr/>
          </p:nvSpPr>
          <p:spPr>
            <a:xfrm>
              <a:off x="1296549" y="4605147"/>
              <a:ext cx="538051"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41" name="TextBox 40"/>
            <p:cNvSpPr txBox="1"/>
            <p:nvPr/>
          </p:nvSpPr>
          <p:spPr>
            <a:xfrm>
              <a:off x="1692948" y="5276156"/>
              <a:ext cx="538051" cy="43077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42" name="TextBox 41"/>
            <p:cNvSpPr txBox="1"/>
            <p:nvPr/>
          </p:nvSpPr>
          <p:spPr>
            <a:xfrm>
              <a:off x="464912" y="5368661"/>
              <a:ext cx="538051"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43" name="TextBox 42"/>
            <p:cNvSpPr txBox="1"/>
            <p:nvPr/>
          </p:nvSpPr>
          <p:spPr>
            <a:xfrm>
              <a:off x="1630118" y="5723495"/>
              <a:ext cx="538051"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44" name="TextBox 43"/>
            <p:cNvSpPr txBox="1"/>
            <p:nvPr/>
          </p:nvSpPr>
          <p:spPr>
            <a:xfrm>
              <a:off x="669394" y="5800813"/>
              <a:ext cx="539193" cy="432152"/>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45" name="TextBox 44"/>
            <p:cNvSpPr txBox="1"/>
            <p:nvPr/>
          </p:nvSpPr>
          <p:spPr>
            <a:xfrm>
              <a:off x="1168605" y="5945784"/>
              <a:ext cx="539193" cy="432151"/>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grpSp>
      <p:sp>
        <p:nvSpPr>
          <p:cNvPr id="46" name="TextBox 45"/>
          <p:cNvSpPr txBox="1"/>
          <p:nvPr/>
        </p:nvSpPr>
        <p:spPr bwMode="auto">
          <a:xfrm>
            <a:off x="1647825" y="5002213"/>
            <a:ext cx="747713" cy="496887"/>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47" name="TextBox 46"/>
          <p:cNvSpPr txBox="1"/>
          <p:nvPr/>
        </p:nvSpPr>
        <p:spPr bwMode="auto">
          <a:xfrm>
            <a:off x="1590675" y="5629275"/>
            <a:ext cx="747713" cy="496888"/>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48" name="TextBox 47"/>
          <p:cNvSpPr txBox="1"/>
          <p:nvPr/>
        </p:nvSpPr>
        <p:spPr bwMode="auto">
          <a:xfrm>
            <a:off x="958850" y="5499100"/>
            <a:ext cx="747713" cy="496888"/>
          </a:xfrm>
          <a:prstGeom prst="rect">
            <a:avLst/>
          </a:prstGeom>
          <a:noFill/>
          <a:ln w="22225">
            <a:noFill/>
          </a:ln>
          <a:effectLst>
            <a:outerShdw sx="101000" sy="101000" algn="ctr" rotWithShape="0">
              <a:schemeClr val="bg1">
                <a:lumMod val="75000"/>
              </a:schemeClr>
            </a:outerShdw>
          </a:effectLst>
        </p:spPr>
        <p:txBody>
          <a:bodyPr rtlCol="1" anchor="ctr">
            <a:normAutofit fontScale="85000" lnSpcReduction="20000"/>
          </a:bodyPr>
          <a:lstStyle/>
          <a:p>
            <a:pPr fontAlgn="auto">
              <a:spcBef>
                <a:spcPts val="0"/>
              </a:spcBef>
              <a:spcAft>
                <a:spcPts val="0"/>
              </a:spcAft>
              <a:defRPr/>
            </a:pPr>
            <a:r>
              <a:rPr lang="he-IL" b="1" dirty="0">
                <a:solidFill>
                  <a:srgbClr val="5F0060">
                    <a:lumMod val="50000"/>
                    <a:lumOff val="50000"/>
                  </a:srgbClr>
                </a:solidFill>
                <a:latin typeface="Arial"/>
                <a:cs typeface="Arial"/>
              </a:rPr>
              <a:t>46</a:t>
            </a:r>
          </a:p>
          <a:p>
            <a:pPr fontAlgn="auto">
              <a:spcBef>
                <a:spcPts val="0"/>
              </a:spcBef>
              <a:spcAft>
                <a:spcPts val="0"/>
              </a:spcAft>
              <a:defRPr/>
            </a:pPr>
            <a:r>
              <a:rPr lang="en-US" b="1" dirty="0">
                <a:solidFill>
                  <a:srgbClr val="038EED"/>
                </a:solidFill>
                <a:latin typeface="Arial"/>
                <a:cs typeface="Arial"/>
              </a:rPr>
              <a:t>2n</a:t>
            </a:r>
            <a:endParaRPr lang="he-IL" b="1" dirty="0">
              <a:solidFill>
                <a:srgbClr val="038EED"/>
              </a:solidFill>
              <a:latin typeface="Arial"/>
              <a:cs typeface="Arial"/>
            </a:endParaRPr>
          </a:p>
        </p:txBody>
      </p:sp>
      <p:sp>
        <p:nvSpPr>
          <p:cNvPr id="33" name="Rectangle 3"/>
          <p:cNvSpPr/>
          <p:nvPr/>
        </p:nvSpPr>
        <p:spPr>
          <a:xfrm>
            <a:off x="317127" y="476672"/>
            <a:ext cx="8215313" cy="46038"/>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dirty="0">
              <a:solidFill>
                <a:prstClr val="white"/>
              </a:solidFill>
            </a:endParaRPr>
          </a:p>
        </p:txBody>
      </p:sp>
      <p:sp>
        <p:nvSpPr>
          <p:cNvPr id="34" name="Slide Number Placeholder 8"/>
          <p:cNvSpPr txBox="1">
            <a:spLocks/>
          </p:cNvSpPr>
          <p:nvPr/>
        </p:nvSpPr>
        <p:spPr bwMode="auto">
          <a:xfrm>
            <a:off x="197159" y="6237312"/>
            <a:ext cx="630425" cy="365125"/>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he-IL"/>
            </a:defPPr>
            <a:lvl1pPr algn="l" rtl="1" fontAlgn="auto">
              <a:spcBef>
                <a:spcPts val="0"/>
              </a:spcBef>
              <a:spcAft>
                <a:spcPts val="0"/>
              </a:spcAft>
              <a:defRPr kern="1200">
                <a:solidFill>
                  <a:srgbClr val="FFFCF7"/>
                </a:solidFill>
                <a:latin typeface="+mn-lt"/>
                <a:ea typeface="+mn-ea"/>
                <a:cs typeface="+mn-cs"/>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fontAlgn="base">
              <a:spcBef>
                <a:spcPct val="0"/>
              </a:spcBef>
              <a:spcAft>
                <a:spcPct val="0"/>
              </a:spcAft>
              <a:defRPr/>
            </a:pPr>
            <a:fld id="{FBCEFA07-D00C-4DF1-AC33-4CC8C8A6BFD5}" type="slidenum">
              <a:rPr lang="he-IL" sz="1100" smtClean="0">
                <a:solidFill>
                  <a:prstClr val="white">
                    <a:lumMod val="65000"/>
                  </a:prstClr>
                </a:solidFill>
              </a:rPr>
              <a:pPr fontAlgn="base">
                <a:spcBef>
                  <a:spcPct val="0"/>
                </a:spcBef>
                <a:spcAft>
                  <a:spcPct val="0"/>
                </a:spcAft>
                <a:defRPr/>
              </a:pPr>
              <a:t>9</a:t>
            </a:fld>
            <a:endParaRPr lang="he-IL" sz="1100" dirty="0">
              <a:solidFill>
                <a:prstClr val="white">
                  <a:lumMod val="65000"/>
                </a:prstClr>
              </a:solidFill>
            </a:endParaRPr>
          </a:p>
        </p:txBody>
      </p:sp>
    </p:spTree>
    <p:extLst>
      <p:ext uri="{BB962C8B-B14F-4D97-AF65-F5344CB8AC3E}">
        <p14:creationId xmlns:p14="http://schemas.microsoft.com/office/powerpoint/2010/main" val="3044512799"/>
      </p:ext>
    </p:extLst>
  </p:cSld>
  <p:clrMapOvr>
    <a:masterClrMapping/>
  </p:clrMapOvr>
</p:sld>
</file>

<file path=ppt/theme/theme1.xml><?xml version="1.0" encoding="utf-8"?>
<a:theme xmlns:a="http://schemas.openxmlformats.org/drawingml/2006/main" name="1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2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3.xml><?xml version="1.0" encoding="utf-8"?>
<a:theme xmlns:a="http://schemas.openxmlformats.org/drawingml/2006/main" name="3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4.xml><?xml version="1.0" encoding="utf-8"?>
<a:theme xmlns:a="http://schemas.openxmlformats.org/drawingml/2006/main" name="4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5.xml><?xml version="1.0" encoding="utf-8"?>
<a:theme xmlns:a="http://schemas.openxmlformats.org/drawingml/2006/main" name="5_Office Theme">
  <a:themeElements>
    <a:clrScheme name="nahshon">
      <a:dk1>
        <a:sysClr val="windowText" lastClr="000000"/>
      </a:dk1>
      <a:lt1>
        <a:sysClr val="window" lastClr="FFFFFF"/>
      </a:lt1>
      <a:dk2>
        <a:srgbClr val="1F497D"/>
      </a:dk2>
      <a:lt2>
        <a:srgbClr val="FFFFFF"/>
      </a:lt2>
      <a:accent1>
        <a:srgbClr val="C6D9F0"/>
      </a:accent1>
      <a:accent2>
        <a:srgbClr val="1A7EB0"/>
      </a:accent2>
      <a:accent3>
        <a:srgbClr val="FF6600"/>
      </a:accent3>
      <a:accent4>
        <a:srgbClr val="548DD4"/>
      </a:accent4>
      <a:accent5>
        <a:srgbClr val="92D050"/>
      </a:accent5>
      <a:accent6>
        <a:srgbClr val="5F0060"/>
      </a:accent6>
      <a:hlink>
        <a:srgbClr val="008EFF"/>
      </a:hlink>
      <a:folHlink>
        <a:srgbClr val="A5A5A5"/>
      </a:folHlink>
    </a:clrScheme>
    <a:fontScheme name="Nahsh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bg1">
            <a:lumMod val="95000"/>
          </a:schemeClr>
        </a:solidFill>
        <a:ln w="22225">
          <a:solidFill>
            <a:schemeClr val="bg1"/>
          </a:solidFill>
        </a:ln>
        <a:effectLst>
          <a:outerShdw sx="101000" sy="101000" algn="ctr" rotWithShape="0">
            <a:schemeClr val="bg1">
              <a:lumMod val="75000"/>
            </a:schemeClr>
          </a:outerShdw>
        </a:effectLst>
      </a:spPr>
      <a:bodyPr vert="horz" lIns="91440" tIns="45720" rIns="91440" bIns="45720" rtlCol="1" anchor="ctr">
        <a:normAutofit/>
      </a:bodyPr>
      <a:lstStyle>
        <a:defPPr marL="0" marR="0" indent="0" algn="r" defTabSz="914400" rtl="1" eaLnBrk="1" fontAlgn="auto" latinLnBrk="0" hangingPunct="1">
          <a:lnSpc>
            <a:spcPct val="100000"/>
          </a:lnSpc>
          <a:spcBef>
            <a:spcPts val="0"/>
          </a:spcBef>
          <a:spcAft>
            <a:spcPts val="0"/>
          </a:spcAft>
          <a:buClrTx/>
          <a:buSzTx/>
          <a:buFontTx/>
          <a:buNone/>
          <a:tabLst/>
          <a:defRPr kumimoji="0" sz="20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4852</TotalTime>
  <Words>2934</Words>
  <Application>Microsoft Office PowerPoint</Application>
  <PresentationFormat>‫הצגה על המסך (4:3)</PresentationFormat>
  <Paragraphs>560</Paragraphs>
  <Slides>34</Slides>
  <Notes>10</Notes>
  <HiddenSlides>0</HiddenSlides>
  <MMClips>0</MMClips>
  <ScaleCrop>false</ScaleCrop>
  <HeadingPairs>
    <vt:vector size="4" baseType="variant">
      <vt:variant>
        <vt:lpstr>ערכת נושא</vt:lpstr>
      </vt:variant>
      <vt:variant>
        <vt:i4>5</vt:i4>
      </vt:variant>
      <vt:variant>
        <vt:lpstr>כותרות שקופיות</vt:lpstr>
      </vt:variant>
      <vt:variant>
        <vt:i4>34</vt:i4>
      </vt:variant>
    </vt:vector>
  </HeadingPairs>
  <TitlesOfParts>
    <vt:vector size="39" baseType="lpstr">
      <vt:lpstr>1_Office Theme</vt:lpstr>
      <vt:lpstr>2_Office Theme</vt:lpstr>
      <vt:lpstr>3_Office Theme</vt:lpstr>
      <vt:lpstr>4_Office Theme</vt:lpstr>
      <vt:lpstr>5_Office Theme</vt:lpstr>
      <vt:lpstr>מצגת של PowerPoint</vt:lpstr>
      <vt:lpstr>מעגל החיים</vt:lpstr>
      <vt:lpstr>שאלה 1: מעגל החיים</vt:lpstr>
      <vt:lpstr>תשובה</vt:lpstr>
      <vt:lpstr>תהליך ההפריה</vt:lpstr>
      <vt:lpstr>לאחר ההפריה: חלוקות מיטוזה ותהליך התמיינות</vt:lpstr>
      <vt:lpstr>שאלה 2</vt:lpstr>
      <vt:lpstr>תשובה</vt:lpstr>
      <vt:lpstr>תאי הרבייה הם הפלואידים ושאר תאי הגוף הם דיפלואידים</vt:lpstr>
      <vt:lpstr>כרומוזומים הומולוגיים</vt:lpstr>
      <vt:lpstr>שאלה 3</vt:lpstr>
      <vt:lpstr>תשובה</vt:lpstr>
      <vt:lpstr>שאלה 4</vt:lpstr>
      <vt:lpstr>תשובה</vt:lpstr>
      <vt:lpstr>מחזור התא</vt:lpstr>
      <vt:lpstr>שאלה 5</vt:lpstr>
      <vt:lpstr>תשובה</vt:lpstr>
      <vt:lpstr>שאלה 6</vt:lpstr>
      <vt:lpstr>תשובה</vt:lpstr>
      <vt:lpstr>שכפול ה-DNA</vt:lpstr>
      <vt:lpstr>שאלה 7: שלבי תהליך השכפול ה-DNA</vt:lpstr>
      <vt:lpstr>תשובה</vt:lpstr>
      <vt:lpstr>שאלה 8</vt:lpstr>
      <vt:lpstr>תשובה</vt:lpstr>
      <vt:lpstr>שאלה 9</vt:lpstr>
      <vt:lpstr>תשובה</vt:lpstr>
      <vt:lpstr>כל כרומוזום מורכב משתי כרומטידות זהות</vt:lpstr>
      <vt:lpstr>כרומטידות       כרומוזומים הומולוגיים</vt:lpstr>
      <vt:lpstr>שאלה 10</vt:lpstr>
      <vt:lpstr>תשובה</vt:lpstr>
      <vt:lpstr>שאלה 11</vt:lpstr>
      <vt:lpstr>תשובה</vt:lpstr>
      <vt:lpstr>סימולציה: הכרומוזומים – מתאי הרבייה ועד העובר המתפתח</vt:lpstr>
      <vt:lpstr>סיכום: מחזור התא ותהליך שכפול ה-DNA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389</cp:revision>
  <dcterms:created xsi:type="dcterms:W3CDTF">2010-09-05T07:07:37Z</dcterms:created>
  <dcterms:modified xsi:type="dcterms:W3CDTF">2017-09-06T16:39:14Z</dcterms:modified>
</cp:coreProperties>
</file>