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9.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0.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1.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912" r:id="rId2"/>
    <p:sldMasterId id="2147483997" r:id="rId3"/>
    <p:sldMasterId id="2147484029" r:id="rId4"/>
    <p:sldMasterId id="2147484033" r:id="rId5"/>
    <p:sldMasterId id="2147484038" r:id="rId6"/>
    <p:sldMasterId id="2147484043" r:id="rId7"/>
    <p:sldMasterId id="2147484881" r:id="rId8"/>
    <p:sldMasterId id="2147485166" r:id="rId9"/>
    <p:sldMasterId id="2147485706" r:id="rId10"/>
    <p:sldMasterId id="2147485856" r:id="rId11"/>
    <p:sldMasterId id="2147485947" r:id="rId12"/>
    <p:sldMasterId id="2147485954" r:id="rId13"/>
    <p:sldMasterId id="2147485961" r:id="rId14"/>
    <p:sldMasterId id="2147487858" r:id="rId15"/>
    <p:sldMasterId id="2147488353" r:id="rId16"/>
    <p:sldMasterId id="2147488485" r:id="rId17"/>
    <p:sldMasterId id="2147488632" r:id="rId18"/>
    <p:sldMasterId id="2147489245" r:id="rId19"/>
  </p:sldMasterIdLst>
  <p:notesMasterIdLst>
    <p:notesMasterId r:id="rId64"/>
  </p:notesMasterIdLst>
  <p:handoutMasterIdLst>
    <p:handoutMasterId r:id="rId65"/>
  </p:handoutMasterIdLst>
  <p:sldIdLst>
    <p:sldId id="689" r:id="rId20"/>
    <p:sldId id="624" r:id="rId21"/>
    <p:sldId id="625" r:id="rId22"/>
    <p:sldId id="626" r:id="rId23"/>
    <p:sldId id="629" r:id="rId24"/>
    <p:sldId id="630" r:id="rId25"/>
    <p:sldId id="635" r:id="rId26"/>
    <p:sldId id="672" r:id="rId27"/>
    <p:sldId id="661" r:id="rId28"/>
    <p:sldId id="628" r:id="rId29"/>
    <p:sldId id="653" r:id="rId30"/>
    <p:sldId id="652" r:id="rId31"/>
    <p:sldId id="633" r:id="rId32"/>
    <p:sldId id="645" r:id="rId33"/>
    <p:sldId id="649" r:id="rId34"/>
    <p:sldId id="650" r:id="rId35"/>
    <p:sldId id="651" r:id="rId36"/>
    <p:sldId id="632" r:id="rId37"/>
    <p:sldId id="646" r:id="rId38"/>
    <p:sldId id="647" r:id="rId39"/>
    <p:sldId id="648" r:id="rId40"/>
    <p:sldId id="670" r:id="rId41"/>
    <p:sldId id="671" r:id="rId42"/>
    <p:sldId id="654" r:id="rId43"/>
    <p:sldId id="655" r:id="rId44"/>
    <p:sldId id="639" r:id="rId45"/>
    <p:sldId id="656" r:id="rId46"/>
    <p:sldId id="679" r:id="rId47"/>
    <p:sldId id="680" r:id="rId48"/>
    <p:sldId id="658" r:id="rId49"/>
    <p:sldId id="659" r:id="rId50"/>
    <p:sldId id="681" r:id="rId51"/>
    <p:sldId id="675" r:id="rId52"/>
    <p:sldId id="669" r:id="rId53"/>
    <p:sldId id="686" r:id="rId54"/>
    <p:sldId id="580" r:id="rId55"/>
    <p:sldId id="664" r:id="rId56"/>
    <p:sldId id="666" r:id="rId57"/>
    <p:sldId id="668" r:id="rId58"/>
    <p:sldId id="667" r:id="rId59"/>
    <p:sldId id="640" r:id="rId60"/>
    <p:sldId id="665" r:id="rId61"/>
    <p:sldId id="688" r:id="rId62"/>
    <p:sldId id="687" r:id="rId63"/>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1DC931"/>
    <a:srgbClr val="FFFF99"/>
    <a:srgbClr val="FF6600"/>
    <a:srgbClr val="1D4C72"/>
    <a:srgbClr val="E9B391"/>
    <a:srgbClr val="038EED"/>
    <a:srgbClr val="FFFC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433" autoAdjust="0"/>
    <p:restoredTop sz="86387" autoAdjust="0"/>
  </p:normalViewPr>
  <p:slideViewPr>
    <p:cSldViewPr>
      <p:cViewPr>
        <p:scale>
          <a:sx n="70" d="100"/>
          <a:sy n="70" d="100"/>
        </p:scale>
        <p:origin x="-1152" y="-66"/>
      </p:cViewPr>
      <p:guideLst>
        <p:guide orient="horz" pos="2160"/>
        <p:guide pos="2880"/>
      </p:guideLst>
    </p:cSldViewPr>
  </p:slideViewPr>
  <p:outlineViewPr>
    <p:cViewPr>
      <p:scale>
        <a:sx n="33" d="100"/>
        <a:sy n="33" d="100"/>
      </p:scale>
      <p:origin x="0" y="43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700" y="-8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slide" Target="slides/slide42.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viewProps" Target="viewProp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779838" y="0"/>
            <a:ext cx="2889250" cy="496888"/>
          </a:xfrm>
          <a:prstGeom prst="rect">
            <a:avLst/>
          </a:prstGeom>
        </p:spPr>
        <p:txBody>
          <a:bodyPr vert="horz" lIns="91440" tIns="45720" rIns="91440" bIns="45720" rtlCol="1"/>
          <a:lstStyle>
            <a:lvl1pPr algn="r">
              <a:defRPr sz="1200"/>
            </a:lvl1pPr>
          </a:lstStyle>
          <a:p>
            <a:pPr>
              <a:defRPr/>
            </a:pPr>
            <a:endParaRPr lang="he-IL"/>
          </a:p>
        </p:txBody>
      </p:sp>
      <p:sp>
        <p:nvSpPr>
          <p:cNvPr id="3" name="מציין מיקום של תאריך 2"/>
          <p:cNvSpPr>
            <a:spLocks noGrp="1"/>
          </p:cNvSpPr>
          <p:nvPr>
            <p:ph type="dt" sz="quarter" idx="1"/>
          </p:nvPr>
        </p:nvSpPr>
        <p:spPr>
          <a:xfrm>
            <a:off x="1588" y="0"/>
            <a:ext cx="2889250" cy="496888"/>
          </a:xfrm>
          <a:prstGeom prst="rect">
            <a:avLst/>
          </a:prstGeom>
        </p:spPr>
        <p:txBody>
          <a:bodyPr vert="horz" lIns="91440" tIns="45720" rIns="91440" bIns="45720" rtlCol="1"/>
          <a:lstStyle>
            <a:lvl1pPr algn="l">
              <a:defRPr sz="1200"/>
            </a:lvl1pPr>
          </a:lstStyle>
          <a:p>
            <a:pPr>
              <a:defRPr/>
            </a:pPr>
            <a:fld id="{C5147090-ADD3-4FD4-881B-0404721C7876}" type="datetimeFigureOut">
              <a:rPr lang="he-IL"/>
              <a:pPr>
                <a:defRPr/>
              </a:pPr>
              <a:t>כ"ב/אלול/תשע"ז</a:t>
            </a:fld>
            <a:endParaRPr lang="he-IL" dirty="0"/>
          </a:p>
        </p:txBody>
      </p:sp>
      <p:sp>
        <p:nvSpPr>
          <p:cNvPr id="4" name="מציין מיקום של כותרת תחתונה 3"/>
          <p:cNvSpPr>
            <a:spLocks noGrp="1"/>
          </p:cNvSpPr>
          <p:nvPr>
            <p:ph type="ftr" sz="quarter" idx="2"/>
          </p:nvPr>
        </p:nvSpPr>
        <p:spPr>
          <a:xfrm>
            <a:off x="3779838" y="9428163"/>
            <a:ext cx="2889250" cy="496887"/>
          </a:xfrm>
          <a:prstGeom prst="rect">
            <a:avLst/>
          </a:prstGeom>
        </p:spPr>
        <p:txBody>
          <a:bodyPr vert="horz" lIns="91440" tIns="45720" rIns="91440" bIns="45720" rtlCol="1" anchor="b"/>
          <a:lstStyle>
            <a:lvl1pPr algn="r">
              <a:defRPr sz="1200"/>
            </a:lvl1pPr>
          </a:lstStyle>
          <a:p>
            <a:pPr>
              <a:defRPr/>
            </a:pPr>
            <a:endParaRPr lang="he-IL"/>
          </a:p>
        </p:txBody>
      </p:sp>
      <p:sp>
        <p:nvSpPr>
          <p:cNvPr id="5" name="מציין מיקום של מספר שקופית 4"/>
          <p:cNvSpPr>
            <a:spLocks noGrp="1"/>
          </p:cNvSpPr>
          <p:nvPr>
            <p:ph type="sldNum" sz="quarter" idx="3"/>
          </p:nvPr>
        </p:nvSpPr>
        <p:spPr>
          <a:xfrm>
            <a:off x="1588" y="9428163"/>
            <a:ext cx="2889250" cy="496887"/>
          </a:xfrm>
          <a:prstGeom prst="rect">
            <a:avLst/>
          </a:prstGeom>
        </p:spPr>
        <p:txBody>
          <a:bodyPr vert="horz" lIns="91440" tIns="45720" rIns="91440" bIns="45720" rtlCol="1" anchor="b"/>
          <a:lstStyle>
            <a:lvl1pPr algn="l">
              <a:defRPr sz="1200"/>
            </a:lvl1pPr>
          </a:lstStyle>
          <a:p>
            <a:pPr>
              <a:defRPr/>
            </a:pPr>
            <a:fld id="{23DC8BB2-1B55-49CD-9E67-C5F5E7A31954}" type="slidenum">
              <a:rPr lang="he-IL"/>
              <a:pPr>
                <a:defRPr/>
              </a:pPr>
              <a:t>‹#›</a:t>
            </a:fld>
            <a:endParaRPr lang="he-IL" dirty="0"/>
          </a:p>
        </p:txBody>
      </p:sp>
    </p:spTree>
    <p:extLst>
      <p:ext uri="{BB962C8B-B14F-4D97-AF65-F5344CB8AC3E}">
        <p14:creationId xmlns:p14="http://schemas.microsoft.com/office/powerpoint/2010/main" val="6760321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42E4CA3B-F16C-402B-8D73-240AE8EB423D}" type="datetimeFigureOut">
              <a:rPr lang="he-IL"/>
              <a:pPr>
                <a:defRPr/>
              </a:pPr>
              <a:t>כ"ב/אלול/תשע"ז</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934E487B-0515-4AE9-AF7B-E18B550BC834}" type="slidenum">
              <a:rPr lang="he-IL"/>
              <a:pPr>
                <a:defRPr/>
              </a:pPr>
              <a:t>‹#›</a:t>
            </a:fld>
            <a:endParaRPr lang="he-IL" dirty="0"/>
          </a:p>
        </p:txBody>
      </p:sp>
    </p:spTree>
    <p:extLst>
      <p:ext uri="{BB962C8B-B14F-4D97-AF65-F5344CB8AC3E}">
        <p14:creationId xmlns:p14="http://schemas.microsoft.com/office/powerpoint/2010/main" val="3402444606"/>
      </p:ext>
    </p:extLst>
  </p:cSld>
  <p:clrMap bg1="lt1" tx1="dk1" bg2="lt2" tx2="dk2" accent1="accent1" accent2="accent2" accent3="accent3" accent4="accent4" accent5="accent5" accent6="accent6" hlink="hlink" folHlink="folHlink"/>
  <p:hf hdr="0" ftr="0" dt="0"/>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41FC747-183E-4C13-A550-96677AE3585C}" type="slidenum">
              <a:rPr lang="he-IL">
                <a:solidFill>
                  <a:prstClr val="black"/>
                </a:solidFill>
              </a:rPr>
              <a:pPr>
                <a:defRPr/>
              </a:pPr>
              <a:t>1</a:t>
            </a:fld>
            <a:endParaRPr lang="he-IL" dirty="0">
              <a:solidFill>
                <a:prstClr val="black"/>
              </a:solidFill>
            </a:endParaRPr>
          </a:p>
        </p:txBody>
      </p:sp>
    </p:spTree>
    <p:extLst>
      <p:ext uri="{BB962C8B-B14F-4D97-AF65-F5344CB8AC3E}">
        <p14:creationId xmlns:p14="http://schemas.microsoft.com/office/powerpoint/2010/main" val="3788241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a:p>
        </p:txBody>
      </p:sp>
      <p:sp>
        <p:nvSpPr>
          <p:cNvPr id="4" name="מציין מיקום של מספר שקופית 3"/>
          <p:cNvSpPr>
            <a:spLocks noGrp="1"/>
          </p:cNvSpPr>
          <p:nvPr>
            <p:ph type="sldNum" sz="quarter" idx="5"/>
          </p:nvPr>
        </p:nvSpPr>
        <p:spPr/>
        <p:txBody>
          <a:bodyPr/>
          <a:lstStyle/>
          <a:p>
            <a:pPr>
              <a:defRPr/>
            </a:pPr>
            <a:fld id="{B2DBFF15-5281-4F48-A342-14086432E335}" type="slidenum">
              <a:rPr lang="he-IL">
                <a:solidFill>
                  <a:prstClr val="black"/>
                </a:solidFill>
              </a:rPr>
              <a:pPr>
                <a:defRPr/>
              </a:pPr>
              <a:t>43</a:t>
            </a:fld>
            <a:endParaRPr lang="he-IL" dirty="0">
              <a:solidFill>
                <a:prstClr val="black"/>
              </a:solidFill>
            </a:endParaRPr>
          </a:p>
        </p:txBody>
      </p:sp>
    </p:spTree>
    <p:extLst>
      <p:ext uri="{BB962C8B-B14F-4D97-AF65-F5344CB8AC3E}">
        <p14:creationId xmlns:p14="http://schemas.microsoft.com/office/powerpoint/2010/main" val="3840967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a:p>
        </p:txBody>
      </p:sp>
      <p:sp>
        <p:nvSpPr>
          <p:cNvPr id="4" name="מציין מיקום של מספר שקופית 3"/>
          <p:cNvSpPr>
            <a:spLocks noGrp="1"/>
          </p:cNvSpPr>
          <p:nvPr>
            <p:ph type="sldNum" sz="quarter" idx="5"/>
          </p:nvPr>
        </p:nvSpPr>
        <p:spPr/>
        <p:txBody>
          <a:bodyPr/>
          <a:lstStyle/>
          <a:p>
            <a:pPr>
              <a:defRPr/>
            </a:pPr>
            <a:fld id="{0A363673-D403-4601-B6D4-80DC89B470FB}" type="slidenum">
              <a:rPr lang="he-IL">
                <a:solidFill>
                  <a:prstClr val="black"/>
                </a:solidFill>
              </a:rPr>
              <a:pPr>
                <a:defRPr/>
              </a:pPr>
              <a:t>44</a:t>
            </a:fld>
            <a:endParaRPr lang="he-IL" dirty="0">
              <a:solidFill>
                <a:prstClr val="black"/>
              </a:solidFill>
            </a:endParaRPr>
          </a:p>
        </p:txBody>
      </p:sp>
    </p:spTree>
    <p:extLst>
      <p:ext uri="{BB962C8B-B14F-4D97-AF65-F5344CB8AC3E}">
        <p14:creationId xmlns:p14="http://schemas.microsoft.com/office/powerpoint/2010/main" val="3177369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961C85A-5C7A-4CF7-897D-EDD8F3C3E26B}" type="datetime8">
              <a:rPr lang="he-IL"/>
              <a:pPr>
                <a:defRPr/>
              </a:pPr>
              <a:t>13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56B8103-C792-4BBD-AFA0-7A5D125B3E6F}" type="slidenum">
              <a:rPr lang="he-IL"/>
              <a:pPr>
                <a:defRPr/>
              </a:pPr>
              <a:t>‹#›</a:t>
            </a:fld>
            <a:endParaRPr lang="he-IL" dirty="0"/>
          </a:p>
        </p:txBody>
      </p:sp>
    </p:spTree>
    <p:extLst>
      <p:ext uri="{BB962C8B-B14F-4D97-AF65-F5344CB8AC3E}">
        <p14:creationId xmlns:p14="http://schemas.microsoft.com/office/powerpoint/2010/main" val="148192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8C9F32D-D927-4DA7-B42B-4B3D2DBD3C9A}" type="slidenum">
              <a:rPr lang="he-IL"/>
              <a:pPr>
                <a:defRPr/>
              </a:pPr>
              <a:t>‹#›</a:t>
            </a:fld>
            <a:endParaRPr lang="he-IL" dirty="0"/>
          </a:p>
        </p:txBody>
      </p:sp>
    </p:spTree>
    <p:extLst>
      <p:ext uri="{BB962C8B-B14F-4D97-AF65-F5344CB8AC3E}">
        <p14:creationId xmlns:p14="http://schemas.microsoft.com/office/powerpoint/2010/main" val="216912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AD2FA28-C08E-48A7-94A2-BDDD4BBB8FA5}" type="slidenum">
              <a:rPr lang="he-IL"/>
              <a:pPr>
                <a:defRPr/>
              </a:pPr>
              <a:t>‹#›</a:t>
            </a:fld>
            <a:endParaRPr lang="he-IL" dirty="0"/>
          </a:p>
        </p:txBody>
      </p:sp>
    </p:spTree>
    <p:extLst>
      <p:ext uri="{BB962C8B-B14F-4D97-AF65-F5344CB8AC3E}">
        <p14:creationId xmlns:p14="http://schemas.microsoft.com/office/powerpoint/2010/main" val="2519948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3771D7D-6AF8-4AEC-886F-0964A803C635}" type="datetime8">
              <a:rPr lang="he-IL"/>
              <a:pPr>
                <a:defRPr/>
              </a:pPr>
              <a:t>13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4CB1712-8B65-4DEF-B086-79441060CFB9}" type="slidenum">
              <a:rPr lang="he-IL"/>
              <a:pPr>
                <a:defRPr/>
              </a:pPr>
              <a:t>‹#›</a:t>
            </a:fld>
            <a:endParaRPr lang="he-IL" dirty="0"/>
          </a:p>
        </p:txBody>
      </p:sp>
    </p:spTree>
    <p:extLst>
      <p:ext uri="{BB962C8B-B14F-4D97-AF65-F5344CB8AC3E}">
        <p14:creationId xmlns:p14="http://schemas.microsoft.com/office/powerpoint/2010/main" val="1011180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0B8655A-5CB5-456E-A7F1-EDD085BCD044}" type="slidenum">
              <a:rPr lang="he-IL"/>
              <a:pPr>
                <a:defRPr/>
              </a:pPr>
              <a:t>‹#›</a:t>
            </a:fld>
            <a:endParaRPr lang="he-IL" dirty="0"/>
          </a:p>
        </p:txBody>
      </p:sp>
    </p:spTree>
    <p:extLst>
      <p:ext uri="{BB962C8B-B14F-4D97-AF65-F5344CB8AC3E}">
        <p14:creationId xmlns:p14="http://schemas.microsoft.com/office/powerpoint/2010/main" val="66691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88C2B3E-F279-4477-BEFD-934DD385A468}" type="slidenum">
              <a:rPr lang="he-IL"/>
              <a:pPr>
                <a:defRPr/>
              </a:pPr>
              <a:t>‹#›</a:t>
            </a:fld>
            <a:endParaRPr lang="he-IL" dirty="0"/>
          </a:p>
        </p:txBody>
      </p:sp>
    </p:spTree>
    <p:extLst>
      <p:ext uri="{BB962C8B-B14F-4D97-AF65-F5344CB8AC3E}">
        <p14:creationId xmlns:p14="http://schemas.microsoft.com/office/powerpoint/2010/main" val="3954164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BB924D0-7898-4D91-BF41-3BA0F6C53864}" type="datetime8">
              <a:rPr lang="he-IL"/>
              <a:pPr>
                <a:defRPr/>
              </a:pPr>
              <a:t>13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72EC8C2-C8A8-40AB-9C08-523D0B7891E6}" type="slidenum">
              <a:rPr lang="he-IL"/>
              <a:pPr>
                <a:defRPr/>
              </a:pPr>
              <a:t>‹#›</a:t>
            </a:fld>
            <a:endParaRPr lang="he-IL" dirty="0"/>
          </a:p>
        </p:txBody>
      </p:sp>
    </p:spTree>
    <p:extLst>
      <p:ext uri="{BB962C8B-B14F-4D97-AF65-F5344CB8AC3E}">
        <p14:creationId xmlns:p14="http://schemas.microsoft.com/office/powerpoint/2010/main" val="470955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3AB47C6-DCF4-40DE-9CEC-AF249041B374}" type="slidenum">
              <a:rPr lang="he-IL"/>
              <a:pPr>
                <a:defRPr/>
              </a:pPr>
              <a:t>‹#›</a:t>
            </a:fld>
            <a:endParaRPr lang="he-IL" dirty="0"/>
          </a:p>
        </p:txBody>
      </p:sp>
    </p:spTree>
    <p:extLst>
      <p:ext uri="{BB962C8B-B14F-4D97-AF65-F5344CB8AC3E}">
        <p14:creationId xmlns:p14="http://schemas.microsoft.com/office/powerpoint/2010/main" val="2799592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0A3D448-FD96-48B2-ACC8-2D82BBF58139}" type="slidenum">
              <a:rPr lang="he-IL"/>
              <a:pPr>
                <a:defRPr/>
              </a:pPr>
              <a:t>‹#›</a:t>
            </a:fld>
            <a:endParaRPr lang="he-IL" dirty="0"/>
          </a:p>
        </p:txBody>
      </p:sp>
    </p:spTree>
    <p:extLst>
      <p:ext uri="{BB962C8B-B14F-4D97-AF65-F5344CB8AC3E}">
        <p14:creationId xmlns:p14="http://schemas.microsoft.com/office/powerpoint/2010/main" val="3415127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7D83435-41CC-4D81-BE21-270F45C85850}" type="datetime8">
              <a:rPr lang="he-IL"/>
              <a:pPr>
                <a:defRPr/>
              </a:pPr>
              <a:t>13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8D68151-22B9-4C92-8617-3F771D381515}" type="slidenum">
              <a:rPr lang="he-IL"/>
              <a:pPr>
                <a:defRPr/>
              </a:pPr>
              <a:t>‹#›</a:t>
            </a:fld>
            <a:endParaRPr lang="he-IL" dirty="0"/>
          </a:p>
        </p:txBody>
      </p:sp>
    </p:spTree>
    <p:extLst>
      <p:ext uri="{BB962C8B-B14F-4D97-AF65-F5344CB8AC3E}">
        <p14:creationId xmlns:p14="http://schemas.microsoft.com/office/powerpoint/2010/main" val="3356621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491E99F-7604-4A80-AF00-B509A0AC4C0B}" type="slidenum">
              <a:rPr lang="he-IL"/>
              <a:pPr>
                <a:defRPr/>
              </a:pPr>
              <a:t>‹#›</a:t>
            </a:fld>
            <a:endParaRPr lang="he-IL" dirty="0"/>
          </a:p>
        </p:txBody>
      </p:sp>
    </p:spTree>
    <p:extLst>
      <p:ext uri="{BB962C8B-B14F-4D97-AF65-F5344CB8AC3E}">
        <p14:creationId xmlns:p14="http://schemas.microsoft.com/office/powerpoint/2010/main" val="206288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511FF9D-379C-4C72-9D5D-9F108623B363}" type="slidenum">
              <a:rPr lang="he-IL"/>
              <a:pPr>
                <a:defRPr/>
              </a:pPr>
              <a:t>‹#›</a:t>
            </a:fld>
            <a:endParaRPr lang="he-IL" dirty="0"/>
          </a:p>
        </p:txBody>
      </p:sp>
    </p:spTree>
    <p:extLst>
      <p:ext uri="{BB962C8B-B14F-4D97-AF65-F5344CB8AC3E}">
        <p14:creationId xmlns:p14="http://schemas.microsoft.com/office/powerpoint/2010/main" val="2631822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F1D55CA-A9EE-4A69-9FB5-844BE23EDBF3}" type="slidenum">
              <a:rPr lang="he-IL"/>
              <a:pPr>
                <a:defRPr/>
              </a:pPr>
              <a:t>‹#›</a:t>
            </a:fld>
            <a:endParaRPr lang="he-IL" dirty="0"/>
          </a:p>
        </p:txBody>
      </p:sp>
    </p:spTree>
    <p:extLst>
      <p:ext uri="{BB962C8B-B14F-4D97-AF65-F5344CB8AC3E}">
        <p14:creationId xmlns:p14="http://schemas.microsoft.com/office/powerpoint/2010/main" val="3912326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1EEA1AC-FC16-4D4A-A448-D45038DE3FFB}" type="datetime8">
              <a:rPr lang="he-IL"/>
              <a:pPr>
                <a:defRPr/>
              </a:pPr>
              <a:t>13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CC3A873-7439-4D7E-BFCB-6EE096B332BA}" type="slidenum">
              <a:rPr lang="he-IL"/>
              <a:pPr>
                <a:defRPr/>
              </a:pPr>
              <a:t>‹#›</a:t>
            </a:fld>
            <a:endParaRPr lang="he-IL" dirty="0"/>
          </a:p>
        </p:txBody>
      </p:sp>
    </p:spTree>
    <p:extLst>
      <p:ext uri="{BB962C8B-B14F-4D97-AF65-F5344CB8AC3E}">
        <p14:creationId xmlns:p14="http://schemas.microsoft.com/office/powerpoint/2010/main" val="1418943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C72C001-4F03-499A-B393-B922E7FE9411}" type="slidenum">
              <a:rPr lang="he-IL"/>
              <a:pPr>
                <a:defRPr/>
              </a:pPr>
              <a:t>‹#›</a:t>
            </a:fld>
            <a:endParaRPr lang="he-IL" dirty="0"/>
          </a:p>
        </p:txBody>
      </p:sp>
    </p:spTree>
    <p:extLst>
      <p:ext uri="{BB962C8B-B14F-4D97-AF65-F5344CB8AC3E}">
        <p14:creationId xmlns:p14="http://schemas.microsoft.com/office/powerpoint/2010/main" val="361767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FDBBA34-9412-4ABB-B0F8-6A7218DDF083}" type="slidenum">
              <a:rPr lang="he-IL"/>
              <a:pPr>
                <a:defRPr/>
              </a:pPr>
              <a:t>‹#›</a:t>
            </a:fld>
            <a:endParaRPr lang="he-IL" dirty="0"/>
          </a:p>
        </p:txBody>
      </p:sp>
    </p:spTree>
    <p:extLst>
      <p:ext uri="{BB962C8B-B14F-4D97-AF65-F5344CB8AC3E}">
        <p14:creationId xmlns:p14="http://schemas.microsoft.com/office/powerpoint/2010/main" val="2965946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F8E80CA-2E79-45BC-999E-9B28D5DE8866}" type="datetime8">
              <a:rPr lang="he-IL"/>
              <a:pPr>
                <a:defRPr/>
              </a:pPr>
              <a:t>13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CAA758C-D2C8-47E2-BB79-D1940E531B1D}" type="slidenum">
              <a:rPr lang="he-IL"/>
              <a:pPr>
                <a:defRPr/>
              </a:pPr>
              <a:t>‹#›</a:t>
            </a:fld>
            <a:endParaRPr lang="he-IL" dirty="0"/>
          </a:p>
        </p:txBody>
      </p:sp>
    </p:spTree>
    <p:extLst>
      <p:ext uri="{BB962C8B-B14F-4D97-AF65-F5344CB8AC3E}">
        <p14:creationId xmlns:p14="http://schemas.microsoft.com/office/powerpoint/2010/main" val="3365465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FFD06F0-12EB-42F2-84A4-A663D55F8E5C}" type="slidenum">
              <a:rPr lang="he-IL"/>
              <a:pPr>
                <a:defRPr/>
              </a:pPr>
              <a:t>‹#›</a:t>
            </a:fld>
            <a:endParaRPr lang="he-IL" dirty="0"/>
          </a:p>
        </p:txBody>
      </p:sp>
    </p:spTree>
    <p:extLst>
      <p:ext uri="{BB962C8B-B14F-4D97-AF65-F5344CB8AC3E}">
        <p14:creationId xmlns:p14="http://schemas.microsoft.com/office/powerpoint/2010/main" val="3346014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01B175B-EFD1-44D8-B2AC-53B2256A9E2F}" type="slidenum">
              <a:rPr lang="he-IL"/>
              <a:pPr>
                <a:defRPr/>
              </a:pPr>
              <a:t>‹#›</a:t>
            </a:fld>
            <a:endParaRPr lang="he-IL" dirty="0"/>
          </a:p>
        </p:txBody>
      </p:sp>
    </p:spTree>
    <p:extLst>
      <p:ext uri="{BB962C8B-B14F-4D97-AF65-F5344CB8AC3E}">
        <p14:creationId xmlns:p14="http://schemas.microsoft.com/office/powerpoint/2010/main" val="2114525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1EDB7B4-1FD3-453B-A107-7331EAF97EDA}" type="datetime8">
              <a:rPr lang="he-IL"/>
              <a:pPr>
                <a:defRPr/>
              </a:pPr>
              <a:t>13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0A3B199-E7E0-44C0-B68D-ABB41E1514B2}" type="slidenum">
              <a:rPr lang="he-IL"/>
              <a:pPr>
                <a:defRPr/>
              </a:pPr>
              <a:t>‹#›</a:t>
            </a:fld>
            <a:endParaRPr lang="he-IL" dirty="0"/>
          </a:p>
        </p:txBody>
      </p:sp>
    </p:spTree>
    <p:extLst>
      <p:ext uri="{BB962C8B-B14F-4D97-AF65-F5344CB8AC3E}">
        <p14:creationId xmlns:p14="http://schemas.microsoft.com/office/powerpoint/2010/main" val="3278406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BF5770B-84BD-4247-9FD7-75446A73329B}" type="slidenum">
              <a:rPr lang="he-IL"/>
              <a:pPr>
                <a:defRPr/>
              </a:pPr>
              <a:t>‹#›</a:t>
            </a:fld>
            <a:endParaRPr lang="he-IL" dirty="0"/>
          </a:p>
        </p:txBody>
      </p:sp>
    </p:spTree>
    <p:extLst>
      <p:ext uri="{BB962C8B-B14F-4D97-AF65-F5344CB8AC3E}">
        <p14:creationId xmlns:p14="http://schemas.microsoft.com/office/powerpoint/2010/main" val="1896744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CA3BB09-AB1A-4EDA-9ADD-AE7828A43D89}" type="slidenum">
              <a:rPr lang="he-IL"/>
              <a:pPr>
                <a:defRPr/>
              </a:pPr>
              <a:t>‹#›</a:t>
            </a:fld>
            <a:endParaRPr lang="he-IL" dirty="0"/>
          </a:p>
        </p:txBody>
      </p:sp>
    </p:spTree>
    <p:extLst>
      <p:ext uri="{BB962C8B-B14F-4D97-AF65-F5344CB8AC3E}">
        <p14:creationId xmlns:p14="http://schemas.microsoft.com/office/powerpoint/2010/main" val="3055072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3D52ADB-00EB-4333-8656-F2FB3CBA8FEC}" type="slidenum">
              <a:rPr lang="he-IL"/>
              <a:pPr>
                <a:defRPr/>
              </a:pPr>
              <a:t>‹#›</a:t>
            </a:fld>
            <a:endParaRPr lang="he-IL" dirty="0"/>
          </a:p>
        </p:txBody>
      </p:sp>
    </p:spTree>
    <p:extLst>
      <p:ext uri="{BB962C8B-B14F-4D97-AF65-F5344CB8AC3E}">
        <p14:creationId xmlns:p14="http://schemas.microsoft.com/office/powerpoint/2010/main" val="2008382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A9B8B2D8-AFF2-498D-B388-DAA55B1E7479}" type="datetime8">
              <a:rPr lang="he-IL"/>
              <a:pPr>
                <a:defRPr/>
              </a:pPr>
              <a:t>13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6F56399E-8BED-4244-939D-C6E235AD1B58}" type="slidenum">
              <a:rPr lang="he-IL"/>
              <a:pPr>
                <a:defRPr/>
              </a:pPr>
              <a:t>‹#›</a:t>
            </a:fld>
            <a:endParaRPr lang="he-IL" dirty="0"/>
          </a:p>
        </p:txBody>
      </p:sp>
    </p:spTree>
    <p:extLst>
      <p:ext uri="{BB962C8B-B14F-4D97-AF65-F5344CB8AC3E}">
        <p14:creationId xmlns:p14="http://schemas.microsoft.com/office/powerpoint/2010/main" val="2335770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0D186D6-475B-4A65-A9D9-C25CB77C4E10}" type="datetime8">
              <a:rPr lang="he-IL"/>
              <a:pPr>
                <a:defRPr/>
              </a:pPr>
              <a:t>13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A0EE181-313C-4316-B69F-C6DC918DCFAC}" type="slidenum">
              <a:rPr lang="he-IL"/>
              <a:pPr>
                <a:defRPr/>
              </a:pPr>
              <a:t>‹#›</a:t>
            </a:fld>
            <a:endParaRPr lang="he-IL" dirty="0"/>
          </a:p>
        </p:txBody>
      </p:sp>
    </p:spTree>
    <p:extLst>
      <p:ext uri="{BB962C8B-B14F-4D97-AF65-F5344CB8AC3E}">
        <p14:creationId xmlns:p14="http://schemas.microsoft.com/office/powerpoint/2010/main" val="2020038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F25EC0F-2DF5-411A-8489-F684748DA547}" type="slidenum">
              <a:rPr lang="he-IL"/>
              <a:pPr>
                <a:defRPr/>
              </a:pPr>
              <a:t>‹#›</a:t>
            </a:fld>
            <a:endParaRPr lang="he-IL" dirty="0"/>
          </a:p>
        </p:txBody>
      </p:sp>
    </p:spTree>
    <p:extLst>
      <p:ext uri="{BB962C8B-B14F-4D97-AF65-F5344CB8AC3E}">
        <p14:creationId xmlns:p14="http://schemas.microsoft.com/office/powerpoint/2010/main" val="1277354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46D5DF2-C2F5-4EF4-9FC9-DF3B5CB80606}" type="slidenum">
              <a:rPr lang="he-IL"/>
              <a:pPr>
                <a:defRPr/>
              </a:pPr>
              <a:t>‹#›</a:t>
            </a:fld>
            <a:endParaRPr lang="he-IL" dirty="0"/>
          </a:p>
        </p:txBody>
      </p:sp>
    </p:spTree>
    <p:extLst>
      <p:ext uri="{BB962C8B-B14F-4D97-AF65-F5344CB8AC3E}">
        <p14:creationId xmlns:p14="http://schemas.microsoft.com/office/powerpoint/2010/main" val="41106838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B302055A-CCAF-4B9A-A520-E244415086DF}" type="datetime8">
              <a:rPr lang="he-IL"/>
              <a:pPr>
                <a:defRPr/>
              </a:pPr>
              <a:t>13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6CCA3845-132A-42E9-9F4F-FDC5139AE862}" type="slidenum">
              <a:rPr lang="he-IL"/>
              <a:pPr>
                <a:defRPr/>
              </a:pPr>
              <a:t>‹#›</a:t>
            </a:fld>
            <a:endParaRPr lang="he-IL" dirty="0"/>
          </a:p>
        </p:txBody>
      </p:sp>
    </p:spTree>
    <p:extLst>
      <p:ext uri="{BB962C8B-B14F-4D97-AF65-F5344CB8AC3E}">
        <p14:creationId xmlns:p14="http://schemas.microsoft.com/office/powerpoint/2010/main" val="4113792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50F43A2-4280-4789-AA99-49690BD757F0}" type="datetime8">
              <a:rPr lang="he-IL"/>
              <a:pPr>
                <a:defRPr/>
              </a:pPr>
              <a:t>13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48EB3EB-E28F-4CAE-8DCA-6BA5A2FBB165}" type="slidenum">
              <a:rPr lang="he-IL"/>
              <a:pPr>
                <a:defRPr/>
              </a:pPr>
              <a:t>‹#›</a:t>
            </a:fld>
            <a:endParaRPr lang="he-IL" dirty="0"/>
          </a:p>
        </p:txBody>
      </p:sp>
    </p:spTree>
    <p:extLst>
      <p:ext uri="{BB962C8B-B14F-4D97-AF65-F5344CB8AC3E}">
        <p14:creationId xmlns:p14="http://schemas.microsoft.com/office/powerpoint/2010/main" val="2720562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1DFB3CA-6C7C-4A37-9860-BE350B1FBFF0}" type="slidenum">
              <a:rPr lang="he-IL"/>
              <a:pPr>
                <a:defRPr/>
              </a:pPr>
              <a:t>‹#›</a:t>
            </a:fld>
            <a:endParaRPr lang="he-IL" dirty="0"/>
          </a:p>
        </p:txBody>
      </p:sp>
    </p:spTree>
    <p:extLst>
      <p:ext uri="{BB962C8B-B14F-4D97-AF65-F5344CB8AC3E}">
        <p14:creationId xmlns:p14="http://schemas.microsoft.com/office/powerpoint/2010/main" val="24848938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569614F-8913-41F2-8696-AB9278F7ED49}" type="slidenum">
              <a:rPr lang="he-IL"/>
              <a:pPr>
                <a:defRPr/>
              </a:pPr>
              <a:t>‹#›</a:t>
            </a:fld>
            <a:endParaRPr lang="he-IL" dirty="0"/>
          </a:p>
        </p:txBody>
      </p:sp>
    </p:spTree>
    <p:extLst>
      <p:ext uri="{BB962C8B-B14F-4D97-AF65-F5344CB8AC3E}">
        <p14:creationId xmlns:p14="http://schemas.microsoft.com/office/powerpoint/2010/main" val="804662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5BD9B7DA-2BA7-4199-92FF-3675983841DB}" type="slidenum">
              <a:rPr lang="he-IL"/>
              <a:pPr>
                <a:defRPr/>
              </a:pPr>
              <a:t>‹#›</a:t>
            </a:fld>
            <a:endParaRPr lang="he-IL" dirty="0"/>
          </a:p>
        </p:txBody>
      </p:sp>
    </p:spTree>
    <p:extLst>
      <p:ext uri="{BB962C8B-B14F-4D97-AF65-F5344CB8AC3E}">
        <p14:creationId xmlns:p14="http://schemas.microsoft.com/office/powerpoint/2010/main" val="14824994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A1634340-4B63-4D9F-A11A-BEB73F7A012E}" type="slidenum">
              <a:rPr lang="he-IL"/>
              <a:pPr>
                <a:defRPr/>
              </a:pPr>
              <a:t>‹#›</a:t>
            </a:fld>
            <a:endParaRPr lang="he-IL" dirty="0"/>
          </a:p>
        </p:txBody>
      </p:sp>
    </p:spTree>
    <p:extLst>
      <p:ext uri="{BB962C8B-B14F-4D97-AF65-F5344CB8AC3E}">
        <p14:creationId xmlns:p14="http://schemas.microsoft.com/office/powerpoint/2010/main" val="267016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95C67284-D8D9-4BB1-829A-95A03D5CC4DA}" type="slidenum">
              <a:rPr lang="he-IL"/>
              <a:pPr>
                <a:defRPr/>
              </a:pPr>
              <a:t>‹#›</a:t>
            </a:fld>
            <a:endParaRPr lang="he-IL" dirty="0"/>
          </a:p>
        </p:txBody>
      </p:sp>
    </p:spTree>
    <p:extLst>
      <p:ext uri="{BB962C8B-B14F-4D97-AF65-F5344CB8AC3E}">
        <p14:creationId xmlns:p14="http://schemas.microsoft.com/office/powerpoint/2010/main" val="769601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203F7620-8BDB-4BB5-8318-B61FB9BC5980}" type="slidenum">
              <a:rPr lang="he-IL"/>
              <a:pPr>
                <a:defRPr/>
              </a:pPr>
              <a:t>‹#›</a:t>
            </a:fld>
            <a:endParaRPr lang="he-IL" dirty="0"/>
          </a:p>
        </p:txBody>
      </p:sp>
    </p:spTree>
    <p:extLst>
      <p:ext uri="{BB962C8B-B14F-4D97-AF65-F5344CB8AC3E}">
        <p14:creationId xmlns:p14="http://schemas.microsoft.com/office/powerpoint/2010/main" val="23535975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E1772D0-3736-4B7D-87F6-3EBBD9299ADA}" type="datetime8">
              <a:rPr lang="he-IL"/>
              <a:pPr>
                <a:defRPr/>
              </a:pPr>
              <a:t>13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EA62FB8-4341-485C-9F9C-4DE1D9710AAE}" type="slidenum">
              <a:rPr lang="he-IL"/>
              <a:pPr>
                <a:defRPr/>
              </a:pPr>
              <a:t>‹#›</a:t>
            </a:fld>
            <a:endParaRPr lang="he-IL" dirty="0"/>
          </a:p>
        </p:txBody>
      </p:sp>
    </p:spTree>
    <p:extLst>
      <p:ext uri="{BB962C8B-B14F-4D97-AF65-F5344CB8AC3E}">
        <p14:creationId xmlns:p14="http://schemas.microsoft.com/office/powerpoint/2010/main" val="22784054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6C611CE-5BE9-4115-AD67-61DFD96364E3}" type="slidenum">
              <a:rPr lang="he-IL"/>
              <a:pPr>
                <a:defRPr/>
              </a:pPr>
              <a:t>‹#›</a:t>
            </a:fld>
            <a:endParaRPr lang="he-IL" dirty="0"/>
          </a:p>
        </p:txBody>
      </p:sp>
    </p:spTree>
    <p:extLst>
      <p:ext uri="{BB962C8B-B14F-4D97-AF65-F5344CB8AC3E}">
        <p14:creationId xmlns:p14="http://schemas.microsoft.com/office/powerpoint/2010/main" val="32035755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75D4CDB-C78E-49F8-B8E7-4FFBF2F0E097}" type="slidenum">
              <a:rPr lang="he-IL"/>
              <a:pPr>
                <a:defRPr/>
              </a:pPr>
              <a:t>‹#›</a:t>
            </a:fld>
            <a:endParaRPr lang="he-IL" dirty="0"/>
          </a:p>
        </p:txBody>
      </p:sp>
    </p:spTree>
    <p:extLst>
      <p:ext uri="{BB962C8B-B14F-4D97-AF65-F5344CB8AC3E}">
        <p14:creationId xmlns:p14="http://schemas.microsoft.com/office/powerpoint/2010/main" val="122005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418704AC-71AA-4C27-A32F-D96F7F70FF01}" type="slidenum">
              <a:rPr lang="he-IL"/>
              <a:pPr>
                <a:defRPr/>
              </a:pPr>
              <a:t>‹#›</a:t>
            </a:fld>
            <a:endParaRPr lang="he-IL" dirty="0"/>
          </a:p>
        </p:txBody>
      </p:sp>
    </p:spTree>
    <p:extLst>
      <p:ext uri="{BB962C8B-B14F-4D97-AF65-F5344CB8AC3E}">
        <p14:creationId xmlns:p14="http://schemas.microsoft.com/office/powerpoint/2010/main" val="38200856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309DEF21-394B-4418-97BB-B4EA335B248A}" type="slidenum">
              <a:rPr lang="he-IL"/>
              <a:pPr>
                <a:defRPr/>
              </a:pPr>
              <a:t>‹#›</a:t>
            </a:fld>
            <a:endParaRPr lang="he-IL" dirty="0"/>
          </a:p>
        </p:txBody>
      </p:sp>
    </p:spTree>
    <p:extLst>
      <p:ext uri="{BB962C8B-B14F-4D97-AF65-F5344CB8AC3E}">
        <p14:creationId xmlns:p14="http://schemas.microsoft.com/office/powerpoint/2010/main" val="37867027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20432B6-7570-46EB-AD68-42832E968590}" type="datetime8">
              <a:rPr lang="he-IL"/>
              <a:pPr>
                <a:defRPr/>
              </a:pPr>
              <a:t>13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B7859E6-AD4B-4871-9931-CB178418C9D9}" type="slidenum">
              <a:rPr lang="he-IL"/>
              <a:pPr>
                <a:defRPr/>
              </a:pPr>
              <a:t>‹#›</a:t>
            </a:fld>
            <a:endParaRPr lang="he-IL" dirty="0"/>
          </a:p>
        </p:txBody>
      </p:sp>
    </p:spTree>
    <p:extLst>
      <p:ext uri="{BB962C8B-B14F-4D97-AF65-F5344CB8AC3E}">
        <p14:creationId xmlns:p14="http://schemas.microsoft.com/office/powerpoint/2010/main" val="38654707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327EA9C-0FB2-416B-874C-B2156A517366}" type="slidenum">
              <a:rPr lang="he-IL"/>
              <a:pPr>
                <a:defRPr/>
              </a:pPr>
              <a:t>‹#›</a:t>
            </a:fld>
            <a:endParaRPr lang="he-IL" dirty="0"/>
          </a:p>
        </p:txBody>
      </p:sp>
    </p:spTree>
    <p:extLst>
      <p:ext uri="{BB962C8B-B14F-4D97-AF65-F5344CB8AC3E}">
        <p14:creationId xmlns:p14="http://schemas.microsoft.com/office/powerpoint/2010/main" val="16278594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823005B-77A1-4743-A38D-F6EAC9FA57F9}" type="slidenum">
              <a:rPr lang="he-IL"/>
              <a:pPr>
                <a:defRPr/>
              </a:pPr>
              <a:t>‹#›</a:t>
            </a:fld>
            <a:endParaRPr lang="he-IL" dirty="0"/>
          </a:p>
        </p:txBody>
      </p:sp>
    </p:spTree>
    <p:extLst>
      <p:ext uri="{BB962C8B-B14F-4D97-AF65-F5344CB8AC3E}">
        <p14:creationId xmlns:p14="http://schemas.microsoft.com/office/powerpoint/2010/main" val="11901112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875789A6-8E65-4BE5-AE4C-431A7DCCCC23}" type="slidenum">
              <a:rPr lang="he-IL"/>
              <a:pPr>
                <a:defRPr/>
              </a:pPr>
              <a:t>‹#›</a:t>
            </a:fld>
            <a:endParaRPr lang="he-IL" dirty="0"/>
          </a:p>
        </p:txBody>
      </p:sp>
    </p:spTree>
    <p:extLst>
      <p:ext uri="{BB962C8B-B14F-4D97-AF65-F5344CB8AC3E}">
        <p14:creationId xmlns:p14="http://schemas.microsoft.com/office/powerpoint/2010/main" val="4058626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CDA04C3-DB4F-46E1-A615-807A7F8814B2}" type="datetime8">
              <a:rPr lang="he-IL"/>
              <a:pPr>
                <a:defRPr/>
              </a:pPr>
              <a:t>13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A25A47D-F176-4ADE-9D09-0A48ADD15DF4}" type="slidenum">
              <a:rPr lang="he-IL"/>
              <a:pPr>
                <a:defRPr/>
              </a:pPr>
              <a:t>‹#›</a:t>
            </a:fld>
            <a:endParaRPr lang="he-IL" dirty="0"/>
          </a:p>
        </p:txBody>
      </p:sp>
    </p:spTree>
    <p:extLst>
      <p:ext uri="{BB962C8B-B14F-4D97-AF65-F5344CB8AC3E}">
        <p14:creationId xmlns:p14="http://schemas.microsoft.com/office/powerpoint/2010/main" val="31386340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C51D5A83-F8F3-40CB-8AFE-1F9F3D906F2B}" type="slidenum">
              <a:rPr lang="he-IL"/>
              <a:pPr>
                <a:defRPr/>
              </a:pPr>
              <a:t>‹#›</a:t>
            </a:fld>
            <a:endParaRPr lang="he-IL" dirty="0"/>
          </a:p>
        </p:txBody>
      </p:sp>
    </p:spTree>
    <p:extLst>
      <p:ext uri="{BB962C8B-B14F-4D97-AF65-F5344CB8AC3E}">
        <p14:creationId xmlns:p14="http://schemas.microsoft.com/office/powerpoint/2010/main" val="15052986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BD9FF0B8-9CA5-456F-BFA0-C6C67B5AFE1F}" type="slidenum">
              <a:rPr lang="he-IL"/>
              <a:pPr>
                <a:defRPr/>
              </a:pPr>
              <a:t>‹#›</a:t>
            </a:fld>
            <a:endParaRPr lang="he-IL" dirty="0"/>
          </a:p>
        </p:txBody>
      </p:sp>
    </p:spTree>
    <p:extLst>
      <p:ext uri="{BB962C8B-B14F-4D97-AF65-F5344CB8AC3E}">
        <p14:creationId xmlns:p14="http://schemas.microsoft.com/office/powerpoint/2010/main" val="4126240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37CCFBC-9A03-48EC-8D25-81F3A2CB9A32}" type="datetime8">
              <a:rPr lang="he-IL"/>
              <a:pPr>
                <a:defRPr/>
              </a:pPr>
              <a:t>13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589E896-4390-422A-A363-B27569FE84A8}" type="slidenum">
              <a:rPr lang="he-IL"/>
              <a:pPr>
                <a:defRPr/>
              </a:pPr>
              <a:t>‹#›</a:t>
            </a:fld>
            <a:endParaRPr lang="he-IL" dirty="0"/>
          </a:p>
        </p:txBody>
      </p:sp>
    </p:spTree>
    <p:extLst>
      <p:ext uri="{BB962C8B-B14F-4D97-AF65-F5344CB8AC3E}">
        <p14:creationId xmlns:p14="http://schemas.microsoft.com/office/powerpoint/2010/main" val="4108051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82030D6-6AF5-45E0-88CE-80C02994ED20}" type="slidenum">
              <a:rPr lang="he-IL"/>
              <a:pPr>
                <a:defRPr/>
              </a:pPr>
              <a:t>‹#›</a:t>
            </a:fld>
            <a:endParaRPr lang="he-IL" dirty="0"/>
          </a:p>
        </p:txBody>
      </p:sp>
    </p:spTree>
    <p:extLst>
      <p:ext uri="{BB962C8B-B14F-4D97-AF65-F5344CB8AC3E}">
        <p14:creationId xmlns:p14="http://schemas.microsoft.com/office/powerpoint/2010/main" val="29506812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B699712-DA4D-407E-A427-54627CA1B9BE}" type="slidenum">
              <a:rPr lang="he-IL"/>
              <a:pPr>
                <a:defRPr/>
              </a:pPr>
              <a:t>‹#›</a:t>
            </a:fld>
            <a:endParaRPr lang="he-IL" dirty="0"/>
          </a:p>
        </p:txBody>
      </p:sp>
    </p:spTree>
    <p:extLst>
      <p:ext uri="{BB962C8B-B14F-4D97-AF65-F5344CB8AC3E}">
        <p14:creationId xmlns:p14="http://schemas.microsoft.com/office/powerpoint/2010/main" val="3284997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E06989AE-C672-4745-97A3-55317A1A00F2}" type="slidenum">
              <a:rPr lang="he-IL"/>
              <a:pPr>
                <a:defRPr/>
              </a:pPr>
              <a:t>‹#›</a:t>
            </a:fld>
            <a:endParaRPr lang="he-IL" dirty="0"/>
          </a:p>
        </p:txBody>
      </p:sp>
    </p:spTree>
    <p:extLst>
      <p:ext uri="{BB962C8B-B14F-4D97-AF65-F5344CB8AC3E}">
        <p14:creationId xmlns:p14="http://schemas.microsoft.com/office/powerpoint/2010/main" val="5089684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11F132BC-CB05-4C63-B3DB-3DA90003F810}" type="slidenum">
              <a:rPr lang="he-IL"/>
              <a:pPr>
                <a:defRPr/>
              </a:pPr>
              <a:t>‹#›</a:t>
            </a:fld>
            <a:endParaRPr lang="he-IL" dirty="0"/>
          </a:p>
        </p:txBody>
      </p:sp>
    </p:spTree>
    <p:extLst>
      <p:ext uri="{BB962C8B-B14F-4D97-AF65-F5344CB8AC3E}">
        <p14:creationId xmlns:p14="http://schemas.microsoft.com/office/powerpoint/2010/main" val="17850905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213A2F7-2071-4FE6-B957-4FC527516B90}" type="datetime8">
              <a:rPr lang="he-IL"/>
              <a:pPr>
                <a:defRPr/>
              </a:pPr>
              <a:t>13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70C3B99-F3F7-42C9-AFE5-36AF19DBCAF3}" type="slidenum">
              <a:rPr lang="he-IL"/>
              <a:pPr>
                <a:defRPr/>
              </a:pPr>
              <a:t>‹#›</a:t>
            </a:fld>
            <a:endParaRPr lang="he-IL" dirty="0"/>
          </a:p>
        </p:txBody>
      </p:sp>
    </p:spTree>
    <p:extLst>
      <p:ext uri="{BB962C8B-B14F-4D97-AF65-F5344CB8AC3E}">
        <p14:creationId xmlns:p14="http://schemas.microsoft.com/office/powerpoint/2010/main" val="11497698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F91862A-E3EB-4020-9C19-2B3095774E78}" type="slidenum">
              <a:rPr lang="he-IL"/>
              <a:pPr>
                <a:defRPr/>
              </a:pPr>
              <a:t>‹#›</a:t>
            </a:fld>
            <a:endParaRPr lang="he-IL" dirty="0"/>
          </a:p>
        </p:txBody>
      </p:sp>
    </p:spTree>
    <p:extLst>
      <p:ext uri="{BB962C8B-B14F-4D97-AF65-F5344CB8AC3E}">
        <p14:creationId xmlns:p14="http://schemas.microsoft.com/office/powerpoint/2010/main" val="9946022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9EB08BA-52A1-4420-BDAD-30E7ECF0DA1A}" type="slidenum">
              <a:rPr lang="he-IL"/>
              <a:pPr>
                <a:defRPr/>
              </a:pPr>
              <a:t>‹#›</a:t>
            </a:fld>
            <a:endParaRPr lang="he-IL" dirty="0"/>
          </a:p>
        </p:txBody>
      </p:sp>
    </p:spTree>
    <p:extLst>
      <p:ext uri="{BB962C8B-B14F-4D97-AF65-F5344CB8AC3E}">
        <p14:creationId xmlns:p14="http://schemas.microsoft.com/office/powerpoint/2010/main" val="256109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AE97EBF-9CB8-4242-BA4D-CF93FE1B1D48}" type="slidenum">
              <a:rPr lang="he-IL"/>
              <a:pPr>
                <a:defRPr/>
              </a:pPr>
              <a:t>‹#›</a:t>
            </a:fld>
            <a:endParaRPr lang="he-IL" dirty="0"/>
          </a:p>
        </p:txBody>
      </p:sp>
    </p:spTree>
    <p:extLst>
      <p:ext uri="{BB962C8B-B14F-4D97-AF65-F5344CB8AC3E}">
        <p14:creationId xmlns:p14="http://schemas.microsoft.com/office/powerpoint/2010/main" val="5693041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00458796-CE9B-4B39-A41F-E0CB3E45F0DF}" type="slidenum">
              <a:rPr lang="he-IL"/>
              <a:pPr>
                <a:defRPr/>
              </a:pPr>
              <a:t>‹#›</a:t>
            </a:fld>
            <a:endParaRPr lang="he-IL" dirty="0"/>
          </a:p>
        </p:txBody>
      </p:sp>
    </p:spTree>
    <p:extLst>
      <p:ext uri="{BB962C8B-B14F-4D97-AF65-F5344CB8AC3E}">
        <p14:creationId xmlns:p14="http://schemas.microsoft.com/office/powerpoint/2010/main" val="8982197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9391EB69-A299-4D99-813C-5DA4037E306B}" type="slidenum">
              <a:rPr lang="he-IL"/>
              <a:pPr>
                <a:defRPr/>
              </a:pPr>
              <a:t>‹#›</a:t>
            </a:fld>
            <a:endParaRPr lang="he-IL" dirty="0"/>
          </a:p>
        </p:txBody>
      </p:sp>
    </p:spTree>
    <p:extLst>
      <p:ext uri="{BB962C8B-B14F-4D97-AF65-F5344CB8AC3E}">
        <p14:creationId xmlns:p14="http://schemas.microsoft.com/office/powerpoint/2010/main" val="1949103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4C223DD-FD31-4789-89A2-67D23D82DB5F}" type="datetime8">
              <a:rPr lang="he-IL"/>
              <a:pPr>
                <a:defRPr/>
              </a:pPr>
              <a:t>13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E00BF63-E5EA-43F5-94E3-C72CEFCFEBBB}" type="slidenum">
              <a:rPr lang="he-IL"/>
              <a:pPr>
                <a:defRPr/>
              </a:pPr>
              <a:t>‹#›</a:t>
            </a:fld>
            <a:endParaRPr lang="he-IL" dirty="0"/>
          </a:p>
        </p:txBody>
      </p:sp>
    </p:spTree>
    <p:extLst>
      <p:ext uri="{BB962C8B-B14F-4D97-AF65-F5344CB8AC3E}">
        <p14:creationId xmlns:p14="http://schemas.microsoft.com/office/powerpoint/2010/main" val="29194699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C55C7F6-3D3F-477B-A3CB-1050E6CB2D8F}" type="slidenum">
              <a:rPr lang="he-IL"/>
              <a:pPr>
                <a:defRPr/>
              </a:pPr>
              <a:t>‹#›</a:t>
            </a:fld>
            <a:endParaRPr lang="he-IL" dirty="0"/>
          </a:p>
        </p:txBody>
      </p:sp>
    </p:spTree>
    <p:extLst>
      <p:ext uri="{BB962C8B-B14F-4D97-AF65-F5344CB8AC3E}">
        <p14:creationId xmlns:p14="http://schemas.microsoft.com/office/powerpoint/2010/main" val="7714622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0B07B56-12F0-4EFA-9424-BFE2EB5AE6F6}" type="slidenum">
              <a:rPr lang="he-IL"/>
              <a:pPr>
                <a:defRPr/>
              </a:pPr>
              <a:t>‹#›</a:t>
            </a:fld>
            <a:endParaRPr lang="he-IL" dirty="0"/>
          </a:p>
        </p:txBody>
      </p:sp>
    </p:spTree>
    <p:extLst>
      <p:ext uri="{BB962C8B-B14F-4D97-AF65-F5344CB8AC3E}">
        <p14:creationId xmlns:p14="http://schemas.microsoft.com/office/powerpoint/2010/main" val="17989533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18707F7-49E3-434E-98D0-5B62726C5178}" type="datetime8">
              <a:rPr lang="he-IL"/>
              <a:pPr>
                <a:defRPr/>
              </a:pPr>
              <a:t>13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D4874C5-B224-40A9-9276-92CB0FC9D308}" type="slidenum">
              <a:rPr lang="he-IL"/>
              <a:pPr>
                <a:defRPr/>
              </a:pPr>
              <a:t>‹#›</a:t>
            </a:fld>
            <a:endParaRPr lang="he-IL" dirty="0"/>
          </a:p>
        </p:txBody>
      </p:sp>
    </p:spTree>
    <p:extLst>
      <p:ext uri="{BB962C8B-B14F-4D97-AF65-F5344CB8AC3E}">
        <p14:creationId xmlns:p14="http://schemas.microsoft.com/office/powerpoint/2010/main" val="36148138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E4940F3-68C6-4F4E-9151-3D68316DF2D0}" type="slidenum">
              <a:rPr lang="he-IL"/>
              <a:pPr>
                <a:defRPr/>
              </a:pPr>
              <a:t>‹#›</a:t>
            </a:fld>
            <a:endParaRPr lang="he-IL" dirty="0"/>
          </a:p>
        </p:txBody>
      </p:sp>
    </p:spTree>
    <p:extLst>
      <p:ext uri="{BB962C8B-B14F-4D97-AF65-F5344CB8AC3E}">
        <p14:creationId xmlns:p14="http://schemas.microsoft.com/office/powerpoint/2010/main" val="10385784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EF5E37D-E5DF-45FD-BDA0-A57E445FEE98}" type="slidenum">
              <a:rPr lang="he-IL"/>
              <a:pPr>
                <a:defRPr/>
              </a:pPr>
              <a:t>‹#›</a:t>
            </a:fld>
            <a:endParaRPr lang="he-IL" dirty="0"/>
          </a:p>
        </p:txBody>
      </p:sp>
    </p:spTree>
    <p:extLst>
      <p:ext uri="{BB962C8B-B14F-4D97-AF65-F5344CB8AC3E}">
        <p14:creationId xmlns:p14="http://schemas.microsoft.com/office/powerpoint/2010/main" val="38258173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CC96F002-B605-4FE7-A79D-100A563E0B9B}" type="slidenum">
              <a:rPr lang="he-IL"/>
              <a:pPr>
                <a:defRPr/>
              </a:pPr>
              <a:t>‹#›</a:t>
            </a:fld>
            <a:endParaRPr lang="he-IL" dirty="0"/>
          </a:p>
        </p:txBody>
      </p:sp>
    </p:spTree>
    <p:extLst>
      <p:ext uri="{BB962C8B-B14F-4D97-AF65-F5344CB8AC3E}">
        <p14:creationId xmlns:p14="http://schemas.microsoft.com/office/powerpoint/2010/main" val="30490734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D2308CB5-49AC-4968-87FB-D3DC5D012AC8}" type="slidenum">
              <a:rPr lang="he-IL"/>
              <a:pPr>
                <a:defRPr/>
              </a:pPr>
              <a:t>‹#›</a:t>
            </a:fld>
            <a:endParaRPr lang="he-IL" dirty="0"/>
          </a:p>
        </p:txBody>
      </p:sp>
    </p:spTree>
    <p:extLst>
      <p:ext uri="{BB962C8B-B14F-4D97-AF65-F5344CB8AC3E}">
        <p14:creationId xmlns:p14="http://schemas.microsoft.com/office/powerpoint/2010/main" val="555462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5A19654-1BE8-434D-A6FF-0D63AC79670C}" type="slidenum">
              <a:rPr lang="he-IL"/>
              <a:pPr>
                <a:defRPr/>
              </a:pPr>
              <a:t>‹#›</a:t>
            </a:fld>
            <a:endParaRPr lang="he-IL" dirty="0"/>
          </a:p>
        </p:txBody>
      </p:sp>
    </p:spTree>
    <p:extLst>
      <p:ext uri="{BB962C8B-B14F-4D97-AF65-F5344CB8AC3E}">
        <p14:creationId xmlns:p14="http://schemas.microsoft.com/office/powerpoint/2010/main" val="8348205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7FA97B81-A30F-47C4-B385-8C07BA1D4AB2}" type="slidenum">
              <a:rPr lang="he-IL"/>
              <a:pPr>
                <a:defRPr/>
              </a:pPr>
              <a:t>‹#›</a:t>
            </a:fld>
            <a:endParaRPr lang="he-IL" dirty="0"/>
          </a:p>
        </p:txBody>
      </p:sp>
    </p:spTree>
    <p:extLst>
      <p:ext uri="{BB962C8B-B14F-4D97-AF65-F5344CB8AC3E}">
        <p14:creationId xmlns:p14="http://schemas.microsoft.com/office/powerpoint/2010/main" val="8669807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AF3BE91-E63E-41C7-91AD-0BBF0FDDB5F8}" type="datetime8">
              <a:rPr lang="he-IL"/>
              <a:pPr>
                <a:defRPr/>
              </a:pPr>
              <a:t>13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49D85D6-4E8F-45EA-96CC-2735FE2A322A}" type="slidenum">
              <a:rPr lang="he-IL"/>
              <a:pPr>
                <a:defRPr/>
              </a:pPr>
              <a:t>‹#›</a:t>
            </a:fld>
            <a:endParaRPr lang="he-IL" dirty="0"/>
          </a:p>
        </p:txBody>
      </p:sp>
    </p:spTree>
    <p:extLst>
      <p:ext uri="{BB962C8B-B14F-4D97-AF65-F5344CB8AC3E}">
        <p14:creationId xmlns:p14="http://schemas.microsoft.com/office/powerpoint/2010/main" val="3469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D941E7D-D103-4F4A-B6D2-5DAA0B8F5E0D}" type="slidenum">
              <a:rPr lang="he-IL"/>
              <a:pPr>
                <a:defRPr/>
              </a:pPr>
              <a:t>‹#›</a:t>
            </a:fld>
            <a:endParaRPr lang="he-IL" dirty="0"/>
          </a:p>
        </p:txBody>
      </p:sp>
    </p:spTree>
    <p:extLst>
      <p:ext uri="{BB962C8B-B14F-4D97-AF65-F5344CB8AC3E}">
        <p14:creationId xmlns:p14="http://schemas.microsoft.com/office/powerpoint/2010/main" val="25294146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98EFE2E-39CC-45E0-9C50-E917B73ED538}" type="slidenum">
              <a:rPr lang="he-IL"/>
              <a:pPr>
                <a:defRPr/>
              </a:pPr>
              <a:t>‹#›</a:t>
            </a:fld>
            <a:endParaRPr lang="he-IL" dirty="0"/>
          </a:p>
        </p:txBody>
      </p:sp>
    </p:spTree>
    <p:extLst>
      <p:ext uri="{BB962C8B-B14F-4D97-AF65-F5344CB8AC3E}">
        <p14:creationId xmlns:p14="http://schemas.microsoft.com/office/powerpoint/2010/main" val="25116899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29A2AE77-7004-4DAB-8047-4C857B7F579D}" type="slidenum">
              <a:rPr lang="he-IL"/>
              <a:pPr>
                <a:defRPr/>
              </a:pPr>
              <a:t>‹#›</a:t>
            </a:fld>
            <a:endParaRPr lang="he-IL" dirty="0"/>
          </a:p>
        </p:txBody>
      </p:sp>
    </p:spTree>
    <p:extLst>
      <p:ext uri="{BB962C8B-B14F-4D97-AF65-F5344CB8AC3E}">
        <p14:creationId xmlns:p14="http://schemas.microsoft.com/office/powerpoint/2010/main" val="26808043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9C2D190E-9394-4CE2-9A19-B63BC44A8C4F}" type="slidenum">
              <a:rPr lang="he-IL"/>
              <a:pPr>
                <a:defRPr/>
              </a:pPr>
              <a:t>‹#›</a:t>
            </a:fld>
            <a:endParaRPr lang="he-IL" dirty="0"/>
          </a:p>
        </p:txBody>
      </p:sp>
    </p:spTree>
    <p:extLst>
      <p:ext uri="{BB962C8B-B14F-4D97-AF65-F5344CB8AC3E}">
        <p14:creationId xmlns:p14="http://schemas.microsoft.com/office/powerpoint/2010/main" val="17302759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6F1444E1-D1C9-407D-85C3-F28E85060A44}" type="slidenum">
              <a:rPr lang="he-IL"/>
              <a:pPr>
                <a:defRPr/>
              </a:pPr>
              <a:t>‹#›</a:t>
            </a:fld>
            <a:endParaRPr lang="he-IL" dirty="0"/>
          </a:p>
        </p:txBody>
      </p:sp>
    </p:spTree>
    <p:extLst>
      <p:ext uri="{BB962C8B-B14F-4D97-AF65-F5344CB8AC3E}">
        <p14:creationId xmlns:p14="http://schemas.microsoft.com/office/powerpoint/2010/main" val="15528665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25DCDD2-91CA-437A-9447-284C69996938}" type="datetime8">
              <a:rPr lang="he-IL"/>
              <a:pPr>
                <a:defRPr/>
              </a:pPr>
              <a:t>13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CAFF7DF-0294-496D-90A2-2853B6736188}" type="slidenum">
              <a:rPr lang="he-IL"/>
              <a:pPr>
                <a:defRPr/>
              </a:pPr>
              <a:t>‹#›</a:t>
            </a:fld>
            <a:endParaRPr lang="he-IL" dirty="0"/>
          </a:p>
        </p:txBody>
      </p:sp>
    </p:spTree>
    <p:extLst>
      <p:ext uri="{BB962C8B-B14F-4D97-AF65-F5344CB8AC3E}">
        <p14:creationId xmlns:p14="http://schemas.microsoft.com/office/powerpoint/2010/main" val="26806498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1C08B13-C806-4638-87E2-A6347593F5EB}" type="slidenum">
              <a:rPr lang="he-IL"/>
              <a:pPr>
                <a:defRPr/>
              </a:pPr>
              <a:t>‹#›</a:t>
            </a:fld>
            <a:endParaRPr lang="he-IL" dirty="0"/>
          </a:p>
        </p:txBody>
      </p:sp>
    </p:spTree>
    <p:extLst>
      <p:ext uri="{BB962C8B-B14F-4D97-AF65-F5344CB8AC3E}">
        <p14:creationId xmlns:p14="http://schemas.microsoft.com/office/powerpoint/2010/main" val="22166608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28DD07A-49A4-42DE-9963-91F407127A90}" type="slidenum">
              <a:rPr lang="he-IL"/>
              <a:pPr>
                <a:defRPr/>
              </a:pPr>
              <a:t>‹#›</a:t>
            </a:fld>
            <a:endParaRPr lang="he-IL" dirty="0"/>
          </a:p>
        </p:txBody>
      </p:sp>
    </p:spTree>
    <p:extLst>
      <p:ext uri="{BB962C8B-B14F-4D97-AF65-F5344CB8AC3E}">
        <p14:creationId xmlns:p14="http://schemas.microsoft.com/office/powerpoint/2010/main" val="109359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01D5190E-AADD-42DD-95C3-16D8D4012E4A}" type="datetime8">
              <a:rPr lang="he-IL"/>
              <a:pPr>
                <a:defRPr/>
              </a:pPr>
              <a:t>13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4B3D7D61-BA98-4CD3-834F-8FA9A6EA13A8}" type="slidenum">
              <a:rPr lang="he-IL"/>
              <a:pPr>
                <a:defRPr/>
              </a:pPr>
              <a:t>‹#›</a:t>
            </a:fld>
            <a:endParaRPr lang="he-IL" dirty="0"/>
          </a:p>
        </p:txBody>
      </p:sp>
    </p:spTree>
    <p:extLst>
      <p:ext uri="{BB962C8B-B14F-4D97-AF65-F5344CB8AC3E}">
        <p14:creationId xmlns:p14="http://schemas.microsoft.com/office/powerpoint/2010/main" val="778735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A114131D-E54D-4E83-8051-6E65F7E2E729}" type="datetime8">
              <a:rPr lang="he-IL"/>
              <a:pPr>
                <a:defRPr/>
              </a:pPr>
              <a:t>13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931D74C4-78FE-4E1C-9922-67E7C4884D69}" type="slidenum">
              <a:rPr lang="he-IL"/>
              <a:pPr>
                <a:defRPr/>
              </a:pPr>
              <a:t>‹#›</a:t>
            </a:fld>
            <a:endParaRPr lang="he-IL" dirty="0"/>
          </a:p>
        </p:txBody>
      </p:sp>
    </p:spTree>
    <p:extLst>
      <p:ext uri="{BB962C8B-B14F-4D97-AF65-F5344CB8AC3E}">
        <p14:creationId xmlns:p14="http://schemas.microsoft.com/office/powerpoint/2010/main" val="320724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90F7E82-CBC8-451B-B46C-8AC2226B4ED8}" type="datetime8">
              <a:rPr lang="he-IL"/>
              <a:pPr>
                <a:defRPr/>
              </a:pPr>
              <a:t>13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697FAE0-2C01-49E2-A8F3-FF31AD77D14A}" type="slidenum">
              <a:rPr lang="he-IL"/>
              <a:pPr>
                <a:defRPr/>
              </a:pPr>
              <a:t>‹#›</a:t>
            </a:fld>
            <a:endParaRPr lang="he-IL" dirty="0"/>
          </a:p>
        </p:txBody>
      </p:sp>
    </p:spTree>
    <p:extLst>
      <p:ext uri="{BB962C8B-B14F-4D97-AF65-F5344CB8AC3E}">
        <p14:creationId xmlns:p14="http://schemas.microsoft.com/office/powerpoint/2010/main" val="149095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34.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theme" Target="../theme/theme1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1.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12.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theme" Target="../theme/theme13.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image" Target="../media/image1.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14.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image" Target="../media/image1.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15.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5" Type="http://schemas.openxmlformats.org/officeDocument/2006/relationships/image" Target="../media/image1.pn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theme" Target="../theme/theme1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3.xml"/><Relationship Id="rId7" Type="http://schemas.openxmlformats.org/officeDocument/2006/relationships/theme" Target="../theme/theme1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image" Target="../media/image1.png"/><Relationship Id="rId5" Type="http://schemas.openxmlformats.org/officeDocument/2006/relationships/theme" Target="../theme/theme19.xml"/><Relationship Id="rId4" Type="http://schemas.openxmlformats.org/officeDocument/2006/relationships/slideLayout" Target="../slideLayouts/slideLayout8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27B9C3F-00DC-4BCA-9D94-EC725FD23FBC}" type="datetime8">
              <a:rPr lang="he-IL"/>
              <a:pPr>
                <a:defRPr/>
              </a:pPr>
              <a:t>13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42A6702-630C-45E8-8C5E-3221425478F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44" r:id="rId1"/>
    <p:sldLayoutId id="2147489645" r:id="rId2"/>
    <p:sldLayoutId id="2147489646" r:id="rId3"/>
    <p:sldLayoutId id="214748964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085D03D-1D47-4265-AAA0-906C63CD7E5C}" type="datetime8">
              <a:rPr lang="he-IL"/>
              <a:pPr>
                <a:defRPr/>
              </a:pPr>
              <a:t>13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A2950E6-8D9F-483F-9E48-014166A524A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73" r:id="rId1"/>
    <p:sldLayoutId id="2147489674" r:id="rId2"/>
    <p:sldLayoutId id="2147489675" r:id="rId3"/>
    <p:sldLayoutId id="214748964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A374B36-0FDD-4E3C-B9EA-F6E80211906E}" type="datetime8">
              <a:rPr lang="he-IL"/>
              <a:pPr>
                <a:defRPr/>
              </a:pPr>
              <a:t>13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F00BCAA-798E-42BB-A9A4-96D372AADB8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76" r:id="rId1"/>
    <p:sldLayoutId id="2147489677" r:id="rId2"/>
    <p:sldLayoutId id="2147489678" r:id="rId3"/>
    <p:sldLayoutId id="2147489679" r:id="rId4"/>
    <p:sldLayoutId id="2147489680" r:id="rId5"/>
    <p:sldLayoutId id="2147489681"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102554B-6D84-4705-B97D-61CF670EC936}" type="datetime8">
              <a:rPr lang="he-IL"/>
              <a:pPr>
                <a:defRPr/>
              </a:pPr>
              <a:t>13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EE19BA9-67F8-43AE-B567-09028EB5041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82" r:id="rId1"/>
    <p:sldLayoutId id="2147489683" r:id="rId2"/>
    <p:sldLayoutId id="2147489684" r:id="rId3"/>
    <p:sldLayoutId id="2147489685" r:id="rId4"/>
    <p:sldLayoutId id="2147489686"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EC9C7D7-9878-4BD3-9F54-81CB6F65F27F}" type="datetime8">
              <a:rPr lang="he-IL"/>
              <a:pPr>
                <a:defRPr/>
              </a:pPr>
              <a:t>13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780B347-21A6-48DB-8D14-9E4DF779B58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87" r:id="rId1"/>
    <p:sldLayoutId id="2147489688" r:id="rId2"/>
    <p:sldLayoutId id="2147489689" r:id="rId3"/>
    <p:sldLayoutId id="2147489690" r:id="rId4"/>
    <p:sldLayoutId id="2147489691" r:id="rId5"/>
    <p:sldLayoutId id="2147489692"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3B0F000-910A-4C60-B67A-1C234E1752FB}" type="datetime8">
              <a:rPr lang="he-IL"/>
              <a:pPr>
                <a:defRPr/>
              </a:pPr>
              <a:t>13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154EDD3-C1B4-4658-B8C1-0A509471845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93" r:id="rId1"/>
    <p:sldLayoutId id="2147489694" r:id="rId2"/>
    <p:sldLayoutId id="2147489695" r:id="rId3"/>
    <p:sldLayoutId id="2147489696" r:id="rId4"/>
    <p:sldLayoutId id="2147489697"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DCF5B37-374E-4CAB-80D1-F6878175F3CB}" type="datetime8">
              <a:rPr lang="he-IL"/>
              <a:pPr>
                <a:defRPr/>
              </a:pPr>
              <a:t>13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ABD6A52-747A-4587-94C6-4F7659B58B5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98" r:id="rId1"/>
    <p:sldLayoutId id="2147489699" r:id="rId2"/>
    <p:sldLayoutId id="2147489700" r:id="rId3"/>
    <p:sldLayoutId id="2147489701" r:id="rId4"/>
    <p:sldLayoutId id="2147489702"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0410960-F93E-42EA-B35D-72BE9EE9E16B}" type="datetime8">
              <a:rPr lang="he-IL"/>
              <a:pPr>
                <a:defRPr/>
              </a:pPr>
              <a:t>13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1924D16-D2B5-4DE2-9642-76C8DFC99981}"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703" r:id="rId1"/>
    <p:sldLayoutId id="2147489704" r:id="rId2"/>
    <p:sldLayoutId id="214748970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17E0D45-E543-45CE-B2DC-D3F9BD9CC839}" type="datetime8">
              <a:rPr lang="he-IL"/>
              <a:pPr>
                <a:defRPr/>
              </a:pPr>
              <a:t>13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8A02ECF-DD44-45F5-8C6E-5AECA247B00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706" r:id="rId1"/>
    <p:sldLayoutId id="2147489707" r:id="rId2"/>
    <p:sldLayoutId id="2147489708" r:id="rId3"/>
    <p:sldLayoutId id="2147489709" r:id="rId4"/>
    <p:sldLayoutId id="2147489710" r:id="rId5"/>
    <p:sldLayoutId id="2147489711"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2A4635C-92DF-44A3-83E7-D68539BA775C}" type="datetime8">
              <a:rPr lang="he-IL"/>
              <a:pPr>
                <a:defRPr/>
              </a:pPr>
              <a:t>13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DBD9DBB-AE55-4652-9EE2-056554E7028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712" r:id="rId1"/>
    <p:sldLayoutId id="2147489713" r:id="rId2"/>
    <p:sldLayoutId id="2147489714" r:id="rId3"/>
    <p:sldLayoutId id="2147489715" r:id="rId4"/>
    <p:sldLayoutId id="2147489716" r:id="rId5"/>
    <p:sldLayoutId id="2147489717"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0DBAF24-F36D-49D5-93B0-BE46D2F47769}" type="datetime8">
              <a:rPr lang="he-IL"/>
              <a:pPr>
                <a:defRPr/>
              </a:pPr>
              <a:t>13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8579FEF-EF0F-438F-8461-21E4EA11B9C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718" r:id="rId1"/>
    <p:sldLayoutId id="2147489719" r:id="rId2"/>
    <p:sldLayoutId id="2147489720" r:id="rId3"/>
    <p:sldLayoutId id="214748964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3FFFA01-A348-4230-9555-BD05F5FC7729}" type="datetime8">
              <a:rPr lang="he-IL"/>
              <a:pPr>
                <a:defRPr/>
              </a:pPr>
              <a:t>13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27D295A-B8D9-4BC1-9D5D-B93831427FC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48" r:id="rId1"/>
    <p:sldLayoutId id="2147489649" r:id="rId2"/>
    <p:sldLayoutId id="2147489650" r:id="rId3"/>
    <p:sldLayoutId id="214748965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F3ECB78-BADC-4039-881D-E5B89FAA4EEF}" type="datetime8">
              <a:rPr lang="he-IL"/>
              <a:pPr>
                <a:defRPr/>
              </a:pPr>
              <a:t>13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8A1F1DF-66FD-4CD5-BA02-E39A7666537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52" r:id="rId1"/>
    <p:sldLayoutId id="2147489653" r:id="rId2"/>
    <p:sldLayoutId id="214748965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D98572D-8FF1-4349-B32E-866BA9C6BE5D}" type="datetime8">
              <a:rPr lang="he-IL"/>
              <a:pPr>
                <a:defRPr/>
              </a:pPr>
              <a:t>13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84CDB6D-44C8-4B35-8C01-ED35D831BBE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55" r:id="rId1"/>
    <p:sldLayoutId id="2147489656" r:id="rId2"/>
    <p:sldLayoutId id="214748965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C02C7FC-47B3-4F12-ACDF-964BB9D294B2}" type="datetime8">
              <a:rPr lang="he-IL"/>
              <a:pPr>
                <a:defRPr/>
              </a:pPr>
              <a:t>13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172FC3D-221C-4BB1-9561-6F684A7CD6D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58" r:id="rId1"/>
    <p:sldLayoutId id="2147489659" r:id="rId2"/>
    <p:sldLayoutId id="214748966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AE0A4CC-2629-4DC2-82E7-F3FB2B0AF96D}" type="datetime8">
              <a:rPr lang="he-IL"/>
              <a:pPr>
                <a:defRPr/>
              </a:pPr>
              <a:t>13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369D2E5-9449-4F27-BA60-12D05B2F02D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61" r:id="rId1"/>
    <p:sldLayoutId id="2147489662" r:id="rId2"/>
    <p:sldLayoutId id="214748966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23D5EB6-2695-400A-AE1F-792A4C013F08}" type="datetime8">
              <a:rPr lang="he-IL"/>
              <a:pPr>
                <a:defRPr/>
              </a:pPr>
              <a:t>13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E299EE0-33FE-43F1-A7EF-834115A725A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64" r:id="rId1"/>
    <p:sldLayoutId id="2147489665" r:id="rId2"/>
    <p:sldLayoutId id="214748966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5953DA0-441E-4B4D-B7D6-EA04687FAB10}" type="datetime8">
              <a:rPr lang="he-IL"/>
              <a:pPr>
                <a:defRPr/>
              </a:pPr>
              <a:t>13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6B6819B-16A7-44F9-ABD8-6F99D8A7B2D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67" r:id="rId1"/>
    <p:sldLayoutId id="2147489668" r:id="rId2"/>
    <p:sldLayoutId id="214748966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C3F5FA3-8B84-4E68-96AF-FF07EEEF1F3C}" type="datetime8">
              <a:rPr lang="he-IL"/>
              <a:pPr>
                <a:defRPr/>
              </a:pPr>
              <a:t>13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90CFCE2-49CE-45DA-B3BC-7EFD5C1387A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670" r:id="rId1"/>
    <p:sldLayoutId id="2147489671" r:id="rId2"/>
    <p:sldLayoutId id="2147489672" r:id="rId3"/>
    <p:sldLayoutId id="214748964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9.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upload.wikimedia.org/wikipedia/commons/4/40/Rabbit1.jpg" TargetMode="Externa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hyperlink" Target="http://www.flickr.com/photos/pavelrybin/2495170778/" TargetMode="External"/><Relationship Id="rId2" Type="http://schemas.openxmlformats.org/officeDocument/2006/relationships/image" Target="../media/image25.png"/><Relationship Id="rId1" Type="http://schemas.openxmlformats.org/officeDocument/2006/relationships/slideLayout" Target="../slideLayouts/slideLayout49.xml"/><Relationship Id="rId5" Type="http://schemas.openxmlformats.org/officeDocument/2006/relationships/image" Target="../media/image26.png"/><Relationship Id="rId4" Type="http://schemas.openxmlformats.org/officeDocument/2006/relationships/hyperlink" Target="http://www.flickr.com/photos/miala/44268947/"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visualsonline.cancer.gov/details.cfm?imageid=2612" TargetMode="External"/><Relationship Id="rId2" Type="http://schemas.openxmlformats.org/officeDocument/2006/relationships/image" Target="../media/image5.png"/><Relationship Id="rId1" Type="http://schemas.openxmlformats.org/officeDocument/2006/relationships/slideLayout" Target="../slideLayouts/slideLayout38.xml"/><Relationship Id="rId6" Type="http://schemas.openxmlformats.org/officeDocument/2006/relationships/image" Target="../media/image8.jpeg"/><Relationship Id="rId5" Type="http://schemas.openxmlformats.org/officeDocument/2006/relationships/hyperlink" Target="//upload.wikimedia.org/wikipedia/commons/5/5b/NCI_peas_in_pod.jpg"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9.xml"/><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4.xm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hyperlink" Target="http://commons.wikimedia.org/wiki/File:Yanira.png" TargetMode="External"/><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hyperlink" Target="http://commons.wikimedia.org/wiki/File:Baby.JPG" TargetMode="Externa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3" Type="http://schemas.openxmlformats.org/officeDocument/2006/relationships/image" Target="../media/image34.png"/><Relationship Id="rId7" Type="http://schemas.openxmlformats.org/officeDocument/2006/relationships/hyperlink" Target="http://da.wikipedia.org/wiki/Fil:Twins_2004.jpg" TargetMode="External"/><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hyperlink" Target="http://da.wikipedia.org/wiki/User:Glow" TargetMode="External"/><Relationship Id="rId5" Type="http://schemas.openxmlformats.org/officeDocument/2006/relationships/image" Target="../media/image2.gif"/><Relationship Id="rId4" Type="http://schemas.openxmlformats.org/officeDocument/2006/relationships/image" Target="../media/image35.png"/><Relationship Id="rId9"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www.flickr.com/photos/amanderson/3231440213/" TargetMode="External"/><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ציין מיקום של מספר שקופית 14"/>
          <p:cNvSpPr>
            <a:spLocks noGrp="1"/>
          </p:cNvSpPr>
          <p:nvPr>
            <p:ph type="sldNum" sz="quarter" idx="12"/>
          </p:nvPr>
        </p:nvSpPr>
        <p:spPr>
          <a:xfrm>
            <a:off x="357188" y="6572250"/>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D75728B2-8367-4BAA-8872-906509AB6781}" type="slidenum">
              <a:rPr lang="he-IL" sz="1200" smtClean="0">
                <a:solidFill>
                  <a:schemeClr val="bg2">
                    <a:lumMod val="65000"/>
                  </a:schemeClr>
                </a:solidFill>
              </a:rPr>
              <a:pPr>
                <a:defRPr/>
              </a:pPr>
              <a:t>1</a:t>
            </a:fld>
            <a:endParaRPr lang="he-IL" sz="1200" dirty="0">
              <a:solidFill>
                <a:schemeClr val="bg2">
                  <a:lumMod val="65000"/>
                </a:schemeClr>
              </a:solidFill>
            </a:endParaRPr>
          </a:p>
        </p:txBody>
      </p:sp>
      <p:sp>
        <p:nvSpPr>
          <p:cNvPr id="17" name="TextBox 16"/>
          <p:cNvSpPr txBox="1"/>
          <p:nvPr/>
        </p:nvSpPr>
        <p:spPr>
          <a:xfrm>
            <a:off x="785813" y="368300"/>
            <a:ext cx="8162925" cy="76993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400" b="1" dirty="0">
                <a:solidFill>
                  <a:srgbClr val="1D4C72"/>
                </a:solidFill>
                <a:latin typeface="+mn-lt"/>
                <a:cs typeface="+mn-cs"/>
              </a:rPr>
              <a:t>התא – מבנה ותפקוד</a:t>
            </a:r>
          </a:p>
        </p:txBody>
      </p:sp>
      <p:sp>
        <p:nvSpPr>
          <p:cNvPr id="99333" name="Rectangle 18"/>
          <p:cNvSpPr>
            <a:spLocks noChangeArrowheads="1"/>
          </p:cNvSpPr>
          <p:nvPr/>
        </p:nvSpPr>
        <p:spPr bwMode="auto">
          <a:xfrm>
            <a:off x="7348538" y="1812925"/>
            <a:ext cx="1581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2000" b="1">
                <a:solidFill>
                  <a:srgbClr val="1D4C72"/>
                </a:solidFill>
              </a:rPr>
              <a:t>נושאי השיעור</a:t>
            </a:r>
          </a:p>
        </p:txBody>
      </p:sp>
      <p:sp>
        <p:nvSpPr>
          <p:cNvPr id="21" name="כותרת 6"/>
          <p:cNvSpPr txBox="1">
            <a:spLocks/>
          </p:cNvSpPr>
          <p:nvPr/>
        </p:nvSpPr>
        <p:spPr>
          <a:xfrm>
            <a:off x="357188" y="1177925"/>
            <a:ext cx="8572500" cy="571500"/>
          </a:xfrm>
          <a:prstGeom prst="rect">
            <a:avLst/>
          </a:prstGeom>
        </p:spPr>
        <p:txBody>
          <a:bodyPr/>
          <a:lstStyle/>
          <a:p>
            <a:pPr eaLnBrk="0" fontAlgn="auto" hangingPunct="0">
              <a:spcBef>
                <a:spcPts val="0"/>
              </a:spcBef>
              <a:spcAft>
                <a:spcPts val="0"/>
              </a:spcAft>
              <a:defRPr/>
            </a:pPr>
            <a:r>
              <a:rPr lang="he-IL" sz="3200" b="1" dirty="0">
                <a:solidFill>
                  <a:srgbClr val="FF6600"/>
                </a:solidFill>
                <a:latin typeface="+mn-lt"/>
                <a:cs typeface="+mn-cs"/>
              </a:rPr>
              <a:t>"תורשה מנדלית": מונחי יסוד</a:t>
            </a:r>
          </a:p>
        </p:txBody>
      </p:sp>
      <p:grpSp>
        <p:nvGrpSpPr>
          <p:cNvPr id="99335" name="קבוצה 1"/>
          <p:cNvGrpSpPr>
            <a:grpSpLocks/>
          </p:cNvGrpSpPr>
          <p:nvPr/>
        </p:nvGrpSpPr>
        <p:grpSpPr bwMode="auto">
          <a:xfrm>
            <a:off x="714375" y="2359025"/>
            <a:ext cx="8143875" cy="3517900"/>
            <a:chOff x="714375" y="2359403"/>
            <a:chExt cx="8143875" cy="3518693"/>
          </a:xfrm>
        </p:grpSpPr>
        <p:sp>
          <p:nvSpPr>
            <p:cNvPr id="19" name="Rectangle 17"/>
            <p:cNvSpPr/>
            <p:nvPr/>
          </p:nvSpPr>
          <p:spPr>
            <a:xfrm>
              <a:off x="714375" y="2359403"/>
              <a:ext cx="8143875" cy="351869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Tx/>
                <a:buBlip>
                  <a:blip r:embed="rId3"/>
                </a:buBlip>
                <a:defRPr/>
              </a:pPr>
              <a:r>
                <a:rPr lang="he-IL" dirty="0">
                  <a:solidFill>
                    <a:schemeClr val="tx1"/>
                  </a:solidFill>
                </a:rPr>
                <a:t> כללי התורשה שגילה מנדל "אבי הגנטיקה"</a:t>
              </a:r>
            </a:p>
            <a:p>
              <a:pPr>
                <a:lnSpc>
                  <a:spcPct val="150000"/>
                </a:lnSpc>
                <a:buFontTx/>
                <a:buBlip>
                  <a:blip r:embed="rId3"/>
                </a:buBlip>
                <a:defRPr/>
              </a:pPr>
              <a:r>
                <a:rPr lang="he-IL" dirty="0">
                  <a:solidFill>
                    <a:schemeClr val="tx1"/>
                  </a:solidFill>
                </a:rPr>
                <a:t> הכלאת מבחן</a:t>
              </a:r>
            </a:p>
            <a:p>
              <a:pPr>
                <a:lnSpc>
                  <a:spcPct val="150000"/>
                </a:lnSpc>
                <a:buFontTx/>
                <a:buBlip>
                  <a:blip r:embed="rId3"/>
                </a:buBlip>
                <a:defRPr/>
              </a:pPr>
              <a:r>
                <a:rPr lang="he-IL" dirty="0">
                  <a:solidFill>
                    <a:schemeClr val="tx1"/>
                  </a:solidFill>
                </a:rPr>
                <a:t> חישוב הסתברות לקבלת צאצאים בעלי </a:t>
              </a:r>
              <a:r>
                <a:rPr lang="he-IL" dirty="0" err="1">
                  <a:solidFill>
                    <a:schemeClr val="tx1"/>
                  </a:solidFill>
                </a:rPr>
                <a:t>פנוטיפים</a:t>
              </a:r>
              <a:r>
                <a:rPr lang="he-IL" dirty="0">
                  <a:solidFill>
                    <a:schemeClr val="tx1"/>
                  </a:solidFill>
                </a:rPr>
                <a:t> שונים</a:t>
              </a:r>
            </a:p>
            <a:p>
              <a:pPr>
                <a:lnSpc>
                  <a:spcPct val="150000"/>
                </a:lnSpc>
                <a:buFontTx/>
                <a:buBlip>
                  <a:blip r:embed="rId3"/>
                </a:buBlip>
                <a:defRPr/>
              </a:pPr>
              <a:r>
                <a:rPr lang="he-IL" dirty="0">
                  <a:solidFill>
                    <a:schemeClr val="tx1"/>
                  </a:solidFill>
                </a:rPr>
                <a:t> מדוע לא תמיד מתקבל יחס הצאצאים הצפוי?</a:t>
              </a:r>
            </a:p>
            <a:p>
              <a:pPr>
                <a:lnSpc>
                  <a:spcPct val="150000"/>
                </a:lnSpc>
                <a:buFontTx/>
                <a:buBlip>
                  <a:blip r:embed="rId3"/>
                </a:buBlip>
                <a:defRPr/>
              </a:pPr>
              <a:r>
                <a:rPr lang="he-IL" dirty="0">
                  <a:solidFill>
                    <a:schemeClr val="tx1"/>
                  </a:solidFill>
                </a:rPr>
                <a:t> </a:t>
              </a:r>
              <a:r>
                <a:rPr lang="he-IL" u="sng" dirty="0">
                  <a:solidFill>
                    <a:schemeClr val="tx1"/>
                  </a:solidFill>
                </a:rPr>
                <a:t>סוגי תכונות</a:t>
              </a:r>
              <a:r>
                <a:rPr lang="he-IL" dirty="0">
                  <a:solidFill>
                    <a:schemeClr val="tx1"/>
                  </a:solidFill>
                </a:rPr>
                <a:t>:</a:t>
              </a:r>
            </a:p>
            <a:p>
              <a:pPr>
                <a:lnSpc>
                  <a:spcPct val="150000"/>
                </a:lnSpc>
                <a:defRPr/>
              </a:pPr>
              <a:r>
                <a:rPr lang="he-IL" dirty="0">
                  <a:solidFill>
                    <a:schemeClr val="tx1"/>
                  </a:solidFill>
                </a:rPr>
                <a:t>      תכונות תורשתיות שביטוין אינו מושפע מן הסביבה</a:t>
              </a:r>
            </a:p>
            <a:p>
              <a:pPr>
                <a:lnSpc>
                  <a:spcPct val="150000"/>
                </a:lnSpc>
                <a:defRPr/>
              </a:pPr>
              <a:r>
                <a:rPr lang="he-IL" dirty="0">
                  <a:solidFill>
                    <a:schemeClr val="tx1"/>
                  </a:solidFill>
                </a:rPr>
                <a:t>      תכונות תורשתיות שביטוין מושפע מן הסביבה</a:t>
              </a:r>
            </a:p>
            <a:p>
              <a:pPr>
                <a:lnSpc>
                  <a:spcPct val="150000"/>
                </a:lnSpc>
                <a:defRPr/>
              </a:pPr>
              <a:r>
                <a:rPr lang="he-IL" dirty="0">
                  <a:solidFill>
                    <a:schemeClr val="tx1"/>
                  </a:solidFill>
                </a:rPr>
                <a:t>      </a:t>
              </a:r>
              <a:r>
                <a:rPr lang="he-IL">
                  <a:solidFill>
                    <a:schemeClr val="tx1"/>
                  </a:solidFill>
                </a:rPr>
                <a:t>תכונות נרכשות</a:t>
              </a:r>
              <a:endParaRPr lang="he-IL" dirty="0">
                <a:solidFill>
                  <a:schemeClr val="tx1"/>
                </a:solidFill>
              </a:endParaRPr>
            </a:p>
            <a:p>
              <a:pPr>
                <a:lnSpc>
                  <a:spcPct val="150000"/>
                </a:lnSpc>
                <a:defRPr/>
              </a:pPr>
              <a:endParaRPr lang="he-IL" dirty="0">
                <a:solidFill>
                  <a:schemeClr val="tx1"/>
                </a:solidFill>
              </a:endParaRPr>
            </a:p>
          </p:txBody>
        </p:sp>
        <p:sp>
          <p:nvSpPr>
            <p:cNvPr id="23" name="Rectangle 17"/>
            <p:cNvSpPr/>
            <p:nvPr/>
          </p:nvSpPr>
          <p:spPr>
            <a:xfrm>
              <a:off x="8307388" y="4460139"/>
              <a:ext cx="333375" cy="4477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Tx/>
                <a:buBlip>
                  <a:blip r:embed="rId3"/>
                </a:buBlip>
                <a:defRPr/>
              </a:pPr>
              <a:r>
                <a:rPr lang="he-IL" sz="1400" dirty="0">
                  <a:solidFill>
                    <a:schemeClr val="tx1"/>
                  </a:solidFill>
                </a:rPr>
                <a:t>   </a:t>
              </a:r>
            </a:p>
            <a:p>
              <a:pPr>
                <a:lnSpc>
                  <a:spcPct val="150000"/>
                </a:lnSpc>
                <a:defRPr/>
              </a:pPr>
              <a:endParaRPr lang="he-IL" dirty="0">
                <a:solidFill>
                  <a:schemeClr val="tx1"/>
                </a:solidFill>
              </a:endParaRPr>
            </a:p>
          </p:txBody>
        </p:sp>
        <p:sp>
          <p:nvSpPr>
            <p:cNvPr id="10" name="Rectangle 17"/>
            <p:cNvSpPr/>
            <p:nvPr/>
          </p:nvSpPr>
          <p:spPr>
            <a:xfrm>
              <a:off x="8307388" y="4885685"/>
              <a:ext cx="333375" cy="4477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Tx/>
                <a:buBlip>
                  <a:blip r:embed="rId3"/>
                </a:buBlip>
                <a:defRPr/>
              </a:pPr>
              <a:r>
                <a:rPr lang="he-IL" sz="1400" dirty="0">
                  <a:solidFill>
                    <a:schemeClr val="tx1"/>
                  </a:solidFill>
                </a:rPr>
                <a:t> </a:t>
              </a:r>
            </a:p>
            <a:p>
              <a:pPr>
                <a:lnSpc>
                  <a:spcPct val="150000"/>
                </a:lnSpc>
                <a:defRPr/>
              </a:pPr>
              <a:endParaRPr lang="he-IL" dirty="0">
                <a:solidFill>
                  <a:schemeClr val="tx1"/>
                </a:solidFill>
              </a:endParaRPr>
            </a:p>
          </p:txBody>
        </p:sp>
        <p:sp>
          <p:nvSpPr>
            <p:cNvPr id="11" name="Rectangle 17"/>
            <p:cNvSpPr/>
            <p:nvPr/>
          </p:nvSpPr>
          <p:spPr>
            <a:xfrm>
              <a:off x="8305800" y="5284237"/>
              <a:ext cx="333375" cy="4493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Tx/>
                <a:buBlip>
                  <a:blip r:embed="rId3"/>
                </a:buBlip>
                <a:defRPr/>
              </a:pPr>
              <a:r>
                <a:rPr lang="he-IL" sz="1400" dirty="0">
                  <a:solidFill>
                    <a:schemeClr val="tx1"/>
                  </a:solidFill>
                </a:rPr>
                <a:t> </a:t>
              </a:r>
            </a:p>
            <a:p>
              <a:pPr>
                <a:lnSpc>
                  <a:spcPct val="150000"/>
                </a:lnSpc>
                <a:defRPr/>
              </a:pPr>
              <a:endParaRPr lang="he-IL" dirty="0">
                <a:solidFill>
                  <a:schemeClr val="tx1"/>
                </a:solidFill>
              </a:endParaRPr>
            </a:p>
          </p:txBody>
        </p:sp>
      </p:grpSp>
      <p:sp>
        <p:nvSpPr>
          <p:cNvPr id="12" name="Rectangle 3"/>
          <p:cNvSpPr/>
          <p:nvPr/>
        </p:nvSpPr>
        <p:spPr>
          <a:xfrm>
            <a:off x="461143" y="1078707"/>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3391408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6"/>
          <p:cNvSpPr>
            <a:spLocks noGrp="1"/>
          </p:cNvSpPr>
          <p:nvPr>
            <p:ph type="sldNum" sz="quarter" idx="12"/>
          </p:nvPr>
        </p:nvSpPr>
        <p:spPr bwMode="auto">
          <a:xfrm>
            <a:off x="220663" y="6586538"/>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5505089A-CC9E-4BAF-B2C6-62EE5B85BD02}" type="slidenum">
              <a:rPr lang="he-IL" sz="1200" smtClean="0">
                <a:solidFill>
                  <a:srgbClr val="FFFFFF">
                    <a:lumMod val="65000"/>
                  </a:srgbClr>
                </a:solidFill>
              </a:rPr>
              <a:pPr>
                <a:defRPr/>
              </a:pPr>
              <a:t>10</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מילון מונחים וסימנים</a:t>
            </a:r>
            <a:endParaRPr lang="he-IL" sz="1800" b="1" dirty="0">
              <a:solidFill>
                <a:schemeClr val="accent6">
                  <a:lumMod val="50000"/>
                  <a:lumOff val="50000"/>
                </a:schemeClr>
              </a:solidFill>
              <a:latin typeface="+mn-lt"/>
              <a:ea typeface="+mn-ea"/>
              <a:cs typeface="+mn-cs"/>
            </a:endParaRPr>
          </a:p>
        </p:txBody>
      </p:sp>
      <p:sp>
        <p:nvSpPr>
          <p:cNvPr id="8" name="TextBox 7"/>
          <p:cNvSpPr txBox="1"/>
          <p:nvPr/>
        </p:nvSpPr>
        <p:spPr>
          <a:xfrm>
            <a:off x="492125" y="627063"/>
            <a:ext cx="8183563" cy="64023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chemeClr val="accent3"/>
                </a:solidFill>
              </a:rPr>
              <a:t>גן: </a:t>
            </a:r>
            <a:r>
              <a:rPr lang="he-IL" dirty="0">
                <a:solidFill>
                  <a:prstClr val="black"/>
                </a:solidFill>
              </a:rPr>
              <a:t> יחידה בסיסית של התורשה הנושאת מידע מדור אחד לבא אחריו.</a:t>
            </a:r>
          </a:p>
          <a:p>
            <a:pPr>
              <a:defRPr/>
            </a:pPr>
            <a:endParaRPr lang="he-IL" dirty="0">
              <a:solidFill>
                <a:prstClr val="black"/>
              </a:solidFill>
            </a:endParaRPr>
          </a:p>
          <a:p>
            <a:pPr>
              <a:defRPr/>
            </a:pPr>
            <a:r>
              <a:rPr lang="he-IL" b="1" dirty="0">
                <a:solidFill>
                  <a:schemeClr val="accent3"/>
                </a:solidFill>
              </a:rPr>
              <a:t>אלל: </a:t>
            </a:r>
            <a:r>
              <a:rPr lang="he-IL" dirty="0"/>
              <a:t>אחת מכמה דרכי ביטוי של הגן. ליְצור דיפלואידי יש שני אללים לכל גן, </a:t>
            </a:r>
          </a:p>
          <a:p>
            <a:pPr>
              <a:defRPr/>
            </a:pPr>
            <a:r>
              <a:rPr lang="he-IL" dirty="0"/>
              <a:t>האחד מקורו מן האם והאחר מקורו מן האב (פרט לגנים המצויים על כרומוזום </a:t>
            </a:r>
            <a:r>
              <a:rPr lang="en-US" dirty="0"/>
              <a:t>X</a:t>
            </a:r>
            <a:r>
              <a:rPr lang="he-IL" dirty="0"/>
              <a:t> או </a:t>
            </a:r>
            <a:r>
              <a:rPr lang="en-US" dirty="0"/>
              <a:t>Y</a:t>
            </a:r>
            <a:r>
              <a:rPr lang="he-IL" dirty="0"/>
              <a:t>,</a:t>
            </a:r>
          </a:p>
          <a:p>
            <a:pPr>
              <a:defRPr/>
            </a:pPr>
            <a:r>
              <a:rPr lang="he-IL" dirty="0"/>
              <a:t>שלהם יש רק אלל אחד).</a:t>
            </a:r>
          </a:p>
          <a:p>
            <a:pPr>
              <a:defRPr/>
            </a:pPr>
            <a:endParaRPr lang="he-IL" dirty="0">
              <a:solidFill>
                <a:prstClr val="black"/>
              </a:solidFill>
            </a:endParaRPr>
          </a:p>
          <a:p>
            <a:pPr>
              <a:defRPr/>
            </a:pPr>
            <a:r>
              <a:rPr lang="he-IL" b="1" dirty="0">
                <a:solidFill>
                  <a:schemeClr val="accent3"/>
                </a:solidFill>
              </a:rPr>
              <a:t>גנוטיפ:</a:t>
            </a:r>
            <a:r>
              <a:rPr lang="he-IL" dirty="0">
                <a:solidFill>
                  <a:prstClr val="black"/>
                </a:solidFill>
              </a:rPr>
              <a:t> הרכב האללים של יצור בגן אחד (או של גנים אחדים).</a:t>
            </a:r>
          </a:p>
          <a:p>
            <a:pPr>
              <a:defRPr/>
            </a:pPr>
            <a:endParaRPr lang="he-IL" dirty="0">
              <a:solidFill>
                <a:prstClr val="black"/>
              </a:solidFill>
            </a:endParaRPr>
          </a:p>
          <a:p>
            <a:pPr>
              <a:defRPr/>
            </a:pPr>
            <a:r>
              <a:rPr lang="he-IL" b="1" dirty="0">
                <a:solidFill>
                  <a:schemeClr val="accent3"/>
                </a:solidFill>
              </a:rPr>
              <a:t>הומוזיגוט</a:t>
            </a:r>
            <a:r>
              <a:rPr lang="he-IL" dirty="0">
                <a:solidFill>
                  <a:prstClr val="black"/>
                </a:solidFill>
              </a:rPr>
              <a:t> (</a:t>
            </a:r>
            <a:r>
              <a:rPr lang="he-IL" dirty="0"/>
              <a:t>בנוגע לגן כלשהו</a:t>
            </a:r>
            <a:r>
              <a:rPr lang="he-IL" dirty="0">
                <a:solidFill>
                  <a:prstClr val="black"/>
                </a:solidFill>
              </a:rPr>
              <a:t>): פרט ששני האללים שלו בגן הנדון זהים. (דוגמה: </a:t>
            </a:r>
            <a:r>
              <a:rPr lang="en-US" dirty="0">
                <a:solidFill>
                  <a:prstClr val="black"/>
                </a:solidFill>
              </a:rPr>
              <a:t>GG</a:t>
            </a:r>
            <a:r>
              <a:rPr lang="he-IL" dirty="0">
                <a:solidFill>
                  <a:prstClr val="black"/>
                </a:solidFill>
              </a:rPr>
              <a:t> או </a:t>
            </a:r>
            <a:r>
              <a:rPr lang="en-US" dirty="0" err="1">
                <a:solidFill>
                  <a:prstClr val="black"/>
                </a:solidFill>
              </a:rPr>
              <a:t>gg</a:t>
            </a:r>
            <a:r>
              <a:rPr lang="he-IL" dirty="0">
                <a:solidFill>
                  <a:prstClr val="black"/>
                </a:solidFill>
              </a:rPr>
              <a:t>).</a:t>
            </a:r>
          </a:p>
          <a:p>
            <a:pPr>
              <a:defRPr/>
            </a:pPr>
            <a:endParaRPr lang="he-IL" dirty="0">
              <a:solidFill>
                <a:prstClr val="black"/>
              </a:solidFill>
            </a:endParaRPr>
          </a:p>
          <a:p>
            <a:pPr>
              <a:defRPr/>
            </a:pPr>
            <a:r>
              <a:rPr lang="he-IL" b="1" dirty="0">
                <a:solidFill>
                  <a:schemeClr val="accent3"/>
                </a:solidFill>
              </a:rPr>
              <a:t>הטרוזיגוט </a:t>
            </a:r>
            <a:r>
              <a:rPr lang="he-IL" dirty="0">
                <a:solidFill>
                  <a:prstClr val="black"/>
                </a:solidFill>
              </a:rPr>
              <a:t>(</a:t>
            </a:r>
            <a:r>
              <a:rPr lang="he-IL" dirty="0"/>
              <a:t>בנוגע לגן כלשהו</a:t>
            </a:r>
            <a:r>
              <a:rPr lang="he-IL" dirty="0">
                <a:solidFill>
                  <a:prstClr val="black"/>
                </a:solidFill>
              </a:rPr>
              <a:t>): פרט ששני האללים שלו בגן הנדון שונים. (דוגמה: </a:t>
            </a:r>
            <a:r>
              <a:rPr lang="en-US" dirty="0">
                <a:solidFill>
                  <a:prstClr val="black"/>
                </a:solidFill>
              </a:rPr>
              <a:t> </a:t>
            </a:r>
            <a:r>
              <a:rPr lang="en-US" dirty="0" err="1">
                <a:solidFill>
                  <a:prstClr val="black"/>
                </a:solidFill>
              </a:rPr>
              <a:t>Gg</a:t>
            </a:r>
            <a:r>
              <a:rPr lang="he-IL" dirty="0">
                <a:solidFill>
                  <a:prstClr val="black"/>
                </a:solidFill>
              </a:rPr>
              <a:t>)</a:t>
            </a:r>
          </a:p>
          <a:p>
            <a:pPr>
              <a:defRPr/>
            </a:pPr>
            <a:endParaRPr lang="he-IL" dirty="0">
              <a:solidFill>
                <a:prstClr val="black"/>
              </a:solidFill>
            </a:endParaRPr>
          </a:p>
          <a:p>
            <a:pPr>
              <a:defRPr/>
            </a:pPr>
            <a:r>
              <a:rPr lang="he-IL" b="1" dirty="0">
                <a:solidFill>
                  <a:schemeClr val="accent3"/>
                </a:solidFill>
              </a:rPr>
              <a:t>פנוטיפ</a:t>
            </a:r>
            <a:r>
              <a:rPr lang="he-IL" dirty="0">
                <a:solidFill>
                  <a:prstClr val="black"/>
                </a:solidFill>
              </a:rPr>
              <a:t> ביטוי תכונה או תכונות של הפרט,</a:t>
            </a:r>
            <a:r>
              <a:rPr lang="he-IL" dirty="0"/>
              <a:t> הנקבעות </a:t>
            </a:r>
            <a:r>
              <a:rPr lang="he-IL" dirty="0">
                <a:solidFill>
                  <a:prstClr val="black"/>
                </a:solidFill>
              </a:rPr>
              <a:t>על פי הגנוטיפ שלו. יש גנים ש</a:t>
            </a:r>
            <a:r>
              <a:rPr lang="he-IL" noProof="1">
                <a:solidFill>
                  <a:prstClr val="black"/>
                </a:solidFill>
              </a:rPr>
              <a:t>ביטויָּם </a:t>
            </a:r>
            <a:r>
              <a:rPr lang="he-IL" dirty="0">
                <a:solidFill>
                  <a:prstClr val="black"/>
                </a:solidFill>
              </a:rPr>
              <a:t>מושפע גם מתנאי הסביבה. (דוגמה: תרמיל ירוק/צהוב).</a:t>
            </a:r>
          </a:p>
          <a:p>
            <a:pPr>
              <a:defRPr/>
            </a:pPr>
            <a:endParaRPr lang="he-IL" dirty="0">
              <a:solidFill>
                <a:prstClr val="black"/>
              </a:solidFill>
            </a:endParaRPr>
          </a:p>
          <a:p>
            <a:pPr>
              <a:defRPr/>
            </a:pPr>
            <a:r>
              <a:rPr lang="he-IL" b="1" dirty="0">
                <a:solidFill>
                  <a:schemeClr val="accent3"/>
                </a:solidFill>
              </a:rPr>
              <a:t>אלל דומיננטי </a:t>
            </a:r>
            <a:r>
              <a:rPr lang="he-IL" dirty="0">
                <a:solidFill>
                  <a:prstClr val="black"/>
                </a:solidFill>
              </a:rPr>
              <a:t>(דומיננטי=שולט): </a:t>
            </a:r>
          </a:p>
          <a:p>
            <a:pPr>
              <a:defRPr/>
            </a:pPr>
            <a:r>
              <a:rPr lang="he-IL" dirty="0">
                <a:solidFill>
                  <a:prstClr val="black"/>
                </a:solidFill>
              </a:rPr>
              <a:t>אלל </a:t>
            </a:r>
            <a:r>
              <a:rPr lang="he-IL" dirty="0"/>
              <a:t>שמתבטא בפנוטיפ גם בפרט הומוזיגוט </a:t>
            </a:r>
          </a:p>
          <a:p>
            <a:pPr>
              <a:defRPr/>
            </a:pPr>
            <a:r>
              <a:rPr lang="he-IL" dirty="0"/>
              <a:t>לאלל זה וגם בפרט </a:t>
            </a:r>
            <a:r>
              <a:rPr lang="he-IL" dirty="0">
                <a:solidFill>
                  <a:prstClr val="black"/>
                </a:solidFill>
              </a:rPr>
              <a:t>הטרוזיגוט.</a:t>
            </a:r>
          </a:p>
          <a:p>
            <a:pPr>
              <a:defRPr/>
            </a:pPr>
            <a:endParaRPr lang="he-IL" dirty="0">
              <a:solidFill>
                <a:prstClr val="black"/>
              </a:solidFill>
            </a:endParaRPr>
          </a:p>
          <a:p>
            <a:pPr>
              <a:defRPr/>
            </a:pPr>
            <a:r>
              <a:rPr lang="he-IL" b="1" dirty="0">
                <a:solidFill>
                  <a:schemeClr val="accent3"/>
                </a:solidFill>
              </a:rPr>
              <a:t>אלל רצסיבי </a:t>
            </a:r>
            <a:r>
              <a:rPr lang="he-IL" dirty="0">
                <a:solidFill>
                  <a:prstClr val="black"/>
                </a:solidFill>
              </a:rPr>
              <a:t>(רצסיבי=נסוג): אלל המתבטא </a:t>
            </a:r>
          </a:p>
          <a:p>
            <a:pPr>
              <a:defRPr/>
            </a:pPr>
            <a:r>
              <a:rPr lang="he-IL" dirty="0">
                <a:solidFill>
                  <a:prstClr val="black"/>
                </a:solidFill>
              </a:rPr>
              <a:t>בפנוטיפ </a:t>
            </a:r>
            <a:r>
              <a:rPr lang="he-IL" dirty="0"/>
              <a:t>של פרט הומוזיגוט לאלל זה, </a:t>
            </a:r>
          </a:p>
          <a:p>
            <a:pPr>
              <a:defRPr/>
            </a:pPr>
            <a:r>
              <a:rPr lang="he-IL" dirty="0"/>
              <a:t>אך אינו מתבטא בפנוטיפ של פרט הטרוזיגוט.   </a:t>
            </a:r>
          </a:p>
          <a:p>
            <a:pPr>
              <a:defRPr/>
            </a:pPr>
            <a:endParaRPr lang="he-IL" sz="1400" b="1" dirty="0"/>
          </a:p>
        </p:txBody>
      </p:sp>
      <p:pic>
        <p:nvPicPr>
          <p:cNvPr id="10855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4610100"/>
            <a:ext cx="3810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1" name="מלבן 1"/>
          <p:cNvSpPr>
            <a:spLocks noChangeArrowheads="1"/>
          </p:cNvSpPr>
          <p:nvPr/>
        </p:nvSpPr>
        <p:spPr bwMode="auto">
          <a:xfrm>
            <a:off x="42863" y="6334125"/>
            <a:ext cx="4108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b="1">
                <a:solidFill>
                  <a:srgbClr val="000000"/>
                </a:solidFill>
              </a:rPr>
              <a:t>*ראו </a:t>
            </a:r>
            <a:r>
              <a:rPr lang="he-IL" altLang="he-IL" sz="1400" b="1"/>
              <a:t>הסברים אפשריים ליחסי דומיננטיות רצסיביות </a:t>
            </a:r>
          </a:p>
          <a:p>
            <a:pPr eaLnBrk="1" hangingPunct="1"/>
            <a:r>
              <a:rPr lang="he-IL" altLang="he-IL" sz="1400" b="1"/>
              <a:t>בספר הלימוד "גנטיקה" –  עתידיה, עמ' 115.</a:t>
            </a:r>
            <a:endParaRPr lang="he-IL" altLang="he-IL"/>
          </a:p>
        </p:txBody>
      </p:sp>
      <p:sp>
        <p:nvSpPr>
          <p:cNvPr id="10"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6713" y="522288"/>
            <a:ext cx="818356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rPr>
              <a:t>שאלה 1:</a:t>
            </a:r>
          </a:p>
          <a:p>
            <a:pPr>
              <a:lnSpc>
                <a:spcPct val="150000"/>
              </a:lnSpc>
              <a:defRPr/>
            </a:pPr>
            <a:r>
              <a:rPr lang="he-IL" dirty="0">
                <a:solidFill>
                  <a:schemeClr val="tx2"/>
                </a:solidFill>
              </a:rPr>
              <a:t>באפונה האלל הקובע צבע פרחים סגול  </a:t>
            </a:r>
            <a:r>
              <a:rPr lang="en-US" dirty="0">
                <a:solidFill>
                  <a:schemeClr val="tx2"/>
                </a:solidFill>
              </a:rPr>
              <a:t> M</a:t>
            </a:r>
            <a:r>
              <a:rPr lang="he-IL" dirty="0">
                <a:solidFill>
                  <a:schemeClr val="tx2"/>
                </a:solidFill>
              </a:rPr>
              <a:t>        דומיננטי. </a:t>
            </a:r>
          </a:p>
          <a:p>
            <a:pPr>
              <a:lnSpc>
                <a:spcPct val="150000"/>
              </a:lnSpc>
              <a:defRPr/>
            </a:pPr>
            <a:r>
              <a:rPr lang="he-IL" dirty="0">
                <a:solidFill>
                  <a:schemeClr val="tx2"/>
                </a:solidFill>
              </a:rPr>
              <a:t>לעומת האלל הקובע צבע פרחים לבן </a:t>
            </a:r>
            <a:r>
              <a:rPr lang="en-US" dirty="0">
                <a:solidFill>
                  <a:schemeClr val="tx2"/>
                </a:solidFill>
              </a:rPr>
              <a:t>m</a:t>
            </a:r>
            <a:r>
              <a:rPr lang="he-IL" dirty="0">
                <a:solidFill>
                  <a:schemeClr val="tx2"/>
                </a:solidFill>
              </a:rPr>
              <a:t>.</a:t>
            </a:r>
          </a:p>
          <a:p>
            <a:pPr>
              <a:defRPr/>
            </a:pPr>
            <a:endParaRPr lang="he-IL" dirty="0">
              <a:solidFill>
                <a:schemeClr val="tx2"/>
              </a:solidFill>
            </a:endParaRPr>
          </a:p>
          <a:p>
            <a:pPr>
              <a:defRPr/>
            </a:pPr>
            <a:r>
              <a:rPr lang="he-IL" dirty="0">
                <a:solidFill>
                  <a:schemeClr val="tx2"/>
                </a:solidFill>
              </a:rPr>
              <a:t>מה יחס הצאצאים הצפוי בין צמח הטרוזיגוט בעל פרחים סגולים לבין פרח בעל פרחי לבנים? רשמו את מהלך ההכלאה. </a:t>
            </a:r>
          </a:p>
        </p:txBody>
      </p:sp>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7BD0899C-061D-4BC9-B243-B26BD8F86403}" type="slidenum">
              <a:rPr lang="he-IL" sz="1200" smtClean="0">
                <a:solidFill>
                  <a:srgbClr val="FFFFFF">
                    <a:lumMod val="65000"/>
                  </a:srgbClr>
                </a:solidFill>
              </a:rPr>
              <a:pPr>
                <a:defRPr/>
              </a:pPr>
              <a:t>11</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שאלה 1</a:t>
            </a:r>
            <a:endParaRPr lang="he-IL" sz="1800" b="1" dirty="0">
              <a:solidFill>
                <a:schemeClr val="accent6">
                  <a:lumMod val="50000"/>
                  <a:lumOff val="50000"/>
                </a:schemeClr>
              </a:solidFill>
              <a:latin typeface="+mn-lt"/>
              <a:ea typeface="+mn-ea"/>
              <a:cs typeface="+mn-cs"/>
            </a:endParaRPr>
          </a:p>
        </p:txBody>
      </p:sp>
      <p:pic>
        <p:nvPicPr>
          <p:cNvPr id="10957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25" y="765175"/>
            <a:ext cx="485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700" y="1223963"/>
            <a:ext cx="419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6713" y="522288"/>
            <a:ext cx="8183562" cy="12017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a:t>
            </a:r>
          </a:p>
          <a:p>
            <a:pPr>
              <a:defRPr/>
            </a:pPr>
            <a:r>
              <a:rPr lang="he-IL" dirty="0">
                <a:solidFill>
                  <a:schemeClr val="tx2"/>
                </a:solidFill>
              </a:rPr>
              <a:t>באפונה האלל הקובע צבע פרחים סגול  </a:t>
            </a:r>
            <a:r>
              <a:rPr lang="en-US" dirty="0">
                <a:solidFill>
                  <a:schemeClr val="tx2"/>
                </a:solidFill>
              </a:rPr>
              <a:t>M</a:t>
            </a:r>
            <a:r>
              <a:rPr lang="he-IL" dirty="0">
                <a:solidFill>
                  <a:schemeClr val="tx2"/>
                </a:solidFill>
              </a:rPr>
              <a:t> דומיננטי לעומת האלל הקובע צבע פרחים לבן </a:t>
            </a:r>
            <a:r>
              <a:rPr lang="en-US" dirty="0">
                <a:solidFill>
                  <a:schemeClr val="tx2"/>
                </a:solidFill>
              </a:rPr>
              <a:t>m</a:t>
            </a:r>
            <a:r>
              <a:rPr lang="he-IL" dirty="0">
                <a:solidFill>
                  <a:schemeClr val="tx2"/>
                </a:solidFill>
              </a:rPr>
              <a:t>.</a:t>
            </a:r>
          </a:p>
          <a:p>
            <a:pPr>
              <a:defRPr/>
            </a:pPr>
            <a:r>
              <a:rPr lang="he-IL" dirty="0">
                <a:solidFill>
                  <a:schemeClr val="tx2"/>
                </a:solidFill>
              </a:rPr>
              <a:t>מה יחס הצאצאים הצפוי בין צמח הטרוזיגוט לבין פרח בעל פרחי לבנים?</a:t>
            </a:r>
          </a:p>
          <a:p>
            <a:pPr>
              <a:defRPr/>
            </a:pPr>
            <a:r>
              <a:rPr lang="he-IL" dirty="0">
                <a:solidFill>
                  <a:schemeClr val="tx2"/>
                </a:solidFill>
              </a:rPr>
              <a:t>רשמו את </a:t>
            </a:r>
            <a:r>
              <a:rPr lang="he-IL" dirty="0">
                <a:solidFill>
                  <a:srgbClr val="1D4C72"/>
                </a:solidFill>
              </a:rPr>
              <a:t>מהלך ההכלאה. </a:t>
            </a:r>
          </a:p>
        </p:txBody>
      </p:sp>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C4428FA8-91DF-4336-8775-F5335590018A}" type="slidenum">
              <a:rPr lang="he-IL" sz="1200" smtClean="0">
                <a:solidFill>
                  <a:srgbClr val="FFFFFF">
                    <a:lumMod val="65000"/>
                  </a:srgbClr>
                </a:solidFill>
              </a:rPr>
              <a:pPr>
                <a:defRPr/>
              </a:pPr>
              <a:t>12</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תשובה</a:t>
            </a:r>
            <a:endParaRPr lang="he-IL" sz="1800" b="1" dirty="0">
              <a:solidFill>
                <a:schemeClr val="accent6">
                  <a:lumMod val="50000"/>
                  <a:lumOff val="50000"/>
                </a:schemeClr>
              </a:solidFill>
              <a:latin typeface="+mn-lt"/>
              <a:ea typeface="+mn-ea"/>
              <a:cs typeface="+mn-cs"/>
            </a:endParaRPr>
          </a:p>
        </p:txBody>
      </p:sp>
      <p:sp>
        <p:nvSpPr>
          <p:cNvPr id="110598" name="מלבן 56"/>
          <p:cNvSpPr>
            <a:spLocks noChangeArrowheads="1"/>
          </p:cNvSpPr>
          <p:nvPr/>
        </p:nvSpPr>
        <p:spPr bwMode="auto">
          <a:xfrm>
            <a:off x="6053138" y="2309813"/>
            <a:ext cx="24812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u="sng">
                <a:solidFill>
                  <a:srgbClr val="000000"/>
                </a:solidFill>
              </a:rPr>
              <a:t>מקרא</a:t>
            </a:r>
            <a:r>
              <a:rPr lang="he-IL" altLang="he-IL">
                <a:solidFill>
                  <a:srgbClr val="000000"/>
                </a:solidFill>
              </a:rPr>
              <a:t>:</a:t>
            </a:r>
          </a:p>
          <a:p>
            <a:pPr eaLnBrk="1" hangingPunct="1"/>
            <a:r>
              <a:rPr lang="en-US" altLang="he-IL">
                <a:solidFill>
                  <a:srgbClr val="000000"/>
                </a:solidFill>
              </a:rPr>
              <a:t>M</a:t>
            </a:r>
            <a:r>
              <a:rPr lang="he-IL" altLang="he-IL">
                <a:solidFill>
                  <a:srgbClr val="000000"/>
                </a:solidFill>
              </a:rPr>
              <a:t> = פרח סגול</a:t>
            </a:r>
          </a:p>
          <a:p>
            <a:pPr eaLnBrk="1" hangingPunct="1"/>
            <a:r>
              <a:rPr lang="en-US" altLang="he-IL">
                <a:solidFill>
                  <a:srgbClr val="000000"/>
                </a:solidFill>
              </a:rPr>
              <a:t>m</a:t>
            </a:r>
            <a:r>
              <a:rPr lang="he-IL" altLang="he-IL">
                <a:solidFill>
                  <a:srgbClr val="000000"/>
                </a:solidFill>
              </a:rPr>
              <a:t> = פרח לבן</a:t>
            </a:r>
          </a:p>
          <a:p>
            <a:pPr eaLnBrk="1" hangingPunct="1"/>
            <a:endParaRPr lang="he-IL" altLang="he-IL">
              <a:solidFill>
                <a:srgbClr val="000000"/>
              </a:solidFill>
            </a:endParaRPr>
          </a:p>
          <a:p>
            <a:pPr eaLnBrk="1" hangingPunct="1"/>
            <a:r>
              <a:rPr lang="he-IL" altLang="he-IL">
                <a:solidFill>
                  <a:srgbClr val="000000"/>
                </a:solidFill>
              </a:rPr>
              <a:t>הקפידו על כתיבת מקרא!</a:t>
            </a:r>
          </a:p>
          <a:p>
            <a:pPr eaLnBrk="1" hangingPunct="1"/>
            <a:endParaRPr lang="he-IL" altLang="he-IL">
              <a:solidFill>
                <a:srgbClr val="000000"/>
              </a:solidFill>
            </a:endParaRPr>
          </a:p>
        </p:txBody>
      </p:sp>
      <p:pic>
        <p:nvPicPr>
          <p:cNvPr id="1105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113" y="2243138"/>
            <a:ext cx="5429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0600" name="קבוצה 92"/>
          <p:cNvGrpSpPr>
            <a:grpSpLocks/>
          </p:cNvGrpSpPr>
          <p:nvPr/>
        </p:nvGrpSpPr>
        <p:grpSpPr bwMode="auto">
          <a:xfrm>
            <a:off x="1433513" y="2787650"/>
            <a:ext cx="3071812" cy="2014538"/>
            <a:chOff x="908102" y="3577264"/>
            <a:chExt cx="3071935" cy="2014125"/>
          </a:xfrm>
        </p:grpSpPr>
        <p:grpSp>
          <p:nvGrpSpPr>
            <p:cNvPr id="110606" name="קבוצה 141"/>
            <p:cNvGrpSpPr>
              <a:grpSpLocks/>
            </p:cNvGrpSpPr>
            <p:nvPr/>
          </p:nvGrpSpPr>
          <p:grpSpPr bwMode="auto">
            <a:xfrm>
              <a:off x="908102" y="3577264"/>
              <a:ext cx="3071935" cy="2009283"/>
              <a:chOff x="2362536" y="2113477"/>
              <a:chExt cx="3071935" cy="2009283"/>
            </a:xfrm>
          </p:grpSpPr>
          <p:grpSp>
            <p:nvGrpSpPr>
              <p:cNvPr id="110616" name="קבוצה 15"/>
              <p:cNvGrpSpPr>
                <a:grpSpLocks/>
              </p:cNvGrpSpPr>
              <p:nvPr/>
            </p:nvGrpSpPr>
            <p:grpSpPr bwMode="auto">
              <a:xfrm>
                <a:off x="3078527" y="2113477"/>
                <a:ext cx="2313081" cy="369848"/>
                <a:chOff x="873074" y="934291"/>
                <a:chExt cx="2312931" cy="369909"/>
              </a:xfrm>
            </p:grpSpPr>
            <p:sp>
              <p:nvSpPr>
                <p:cNvPr id="188" name="TextBox 187"/>
                <p:cNvSpPr txBox="1"/>
                <p:nvPr/>
              </p:nvSpPr>
              <p:spPr>
                <a:xfrm>
                  <a:off x="873074" y="934291"/>
                  <a:ext cx="2312931" cy="36987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P:     Mm           </a:t>
                  </a:r>
                  <a:r>
                    <a:rPr lang="en-US" dirty="0">
                      <a:solidFill>
                        <a:schemeClr val="tx2"/>
                      </a:solidFill>
                    </a:rPr>
                    <a:t>mm</a:t>
                  </a:r>
                  <a:endParaRPr lang="he-IL" dirty="0">
                    <a:solidFill>
                      <a:schemeClr val="tx2"/>
                    </a:solidFill>
                  </a:endParaRPr>
                </a:p>
              </p:txBody>
            </p:sp>
            <p:sp>
              <p:nvSpPr>
                <p:cNvPr id="189" name="כפל 188"/>
                <p:cNvSpPr/>
                <p:nvPr/>
              </p:nvSpPr>
              <p:spPr>
                <a:xfrm>
                  <a:off x="2216066" y="1118434"/>
                  <a:ext cx="376229" cy="182556"/>
                </a:xfrm>
                <a:prstGeom prst="mathMultiply">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74" name="TextBox 173"/>
              <p:cNvSpPr txBox="1"/>
              <p:nvPr/>
            </p:nvSpPr>
            <p:spPr bwMode="auto">
              <a:xfrm>
                <a:off x="2864206" y="2851514"/>
                <a:ext cx="803307" cy="36981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גמטות</a:t>
                </a:r>
              </a:p>
            </p:txBody>
          </p:sp>
          <p:grpSp>
            <p:nvGrpSpPr>
              <p:cNvPr id="110618" name="קבוצה 17"/>
              <p:cNvGrpSpPr>
                <a:grpSpLocks/>
              </p:cNvGrpSpPr>
              <p:nvPr/>
            </p:nvGrpSpPr>
            <p:grpSpPr bwMode="auto">
              <a:xfrm>
                <a:off x="3745303" y="2857935"/>
                <a:ext cx="1637177" cy="396831"/>
                <a:chOff x="1674188" y="1225380"/>
                <a:chExt cx="1637072" cy="396896"/>
              </a:xfrm>
            </p:grpSpPr>
            <p:sp>
              <p:nvSpPr>
                <p:cNvPr id="185" name="אליפסה 184"/>
                <p:cNvSpPr/>
                <p:nvPr/>
              </p:nvSpPr>
              <p:spPr>
                <a:xfrm>
                  <a:off x="1674188" y="1242768"/>
                  <a:ext cx="477827" cy="36352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6" name="TextBox 185"/>
                <p:cNvSpPr txBox="1"/>
                <p:nvPr/>
              </p:nvSpPr>
              <p:spPr>
                <a:xfrm>
                  <a:off x="1717050" y="1225307"/>
                  <a:ext cx="344479" cy="36987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M</a:t>
                  </a:r>
                  <a:endParaRPr lang="he-IL" dirty="0">
                    <a:solidFill>
                      <a:srgbClr val="1D4C72"/>
                    </a:solidFill>
                  </a:endParaRPr>
                </a:p>
              </p:txBody>
            </p:sp>
            <p:sp>
              <p:nvSpPr>
                <p:cNvPr id="187" name="TextBox 186"/>
                <p:cNvSpPr txBox="1"/>
                <p:nvPr/>
              </p:nvSpPr>
              <p:spPr>
                <a:xfrm>
                  <a:off x="3026706" y="1252293"/>
                  <a:ext cx="284156" cy="36987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m</a:t>
                  </a:r>
                  <a:endParaRPr lang="he-IL" dirty="0">
                    <a:solidFill>
                      <a:srgbClr val="1D4C72"/>
                    </a:solidFill>
                  </a:endParaRPr>
                </a:p>
              </p:txBody>
            </p:sp>
          </p:grpSp>
          <p:sp>
            <p:nvSpPr>
              <p:cNvPr id="177" name="TextBox 176"/>
              <p:cNvSpPr txBox="1"/>
              <p:nvPr/>
            </p:nvSpPr>
            <p:spPr bwMode="auto">
              <a:xfrm>
                <a:off x="2362536" y="3557806"/>
                <a:ext cx="2973506" cy="36822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F</a:t>
                </a:r>
                <a:r>
                  <a:rPr lang="en-US" baseline="-25000" dirty="0">
                    <a:solidFill>
                      <a:srgbClr val="1D4C72"/>
                    </a:solidFill>
                  </a:rPr>
                  <a:t>1</a:t>
                </a:r>
                <a:r>
                  <a:rPr lang="en-US" dirty="0">
                    <a:solidFill>
                      <a:srgbClr val="1D4C72"/>
                    </a:solidFill>
                  </a:rPr>
                  <a:t>:       Mm            mm</a:t>
                </a:r>
                <a:endParaRPr lang="he-IL" dirty="0">
                  <a:solidFill>
                    <a:srgbClr val="1D4C72"/>
                  </a:solidFill>
                </a:endParaRPr>
              </a:p>
            </p:txBody>
          </p:sp>
          <p:cxnSp>
            <p:nvCxnSpPr>
              <p:cNvPr id="178" name="מחבר ישר 177"/>
              <p:cNvCxnSpPr/>
              <p:nvPr/>
            </p:nvCxnSpPr>
            <p:spPr bwMode="auto">
              <a:xfrm>
                <a:off x="3959625" y="3226087"/>
                <a:ext cx="23813" cy="3587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מחבר ישר 178"/>
              <p:cNvCxnSpPr/>
              <p:nvPr/>
            </p:nvCxnSpPr>
            <p:spPr bwMode="auto">
              <a:xfrm flipH="1">
                <a:off x="3983438" y="3226087"/>
                <a:ext cx="1184322" cy="358701"/>
              </a:xfrm>
              <a:prstGeom prst="line">
                <a:avLst/>
              </a:prstGeom>
            </p:spPr>
            <p:style>
              <a:lnRef idx="1">
                <a:schemeClr val="accent1"/>
              </a:lnRef>
              <a:fillRef idx="0">
                <a:schemeClr val="accent1"/>
              </a:fillRef>
              <a:effectRef idx="0">
                <a:schemeClr val="accent1"/>
              </a:effectRef>
              <a:fontRef idx="minor">
                <a:schemeClr val="tx1"/>
              </a:fontRef>
            </p:style>
          </p:cxnSp>
          <p:sp>
            <p:nvSpPr>
              <p:cNvPr id="110622" name="מלבן 56"/>
              <p:cNvSpPr>
                <a:spLocks noChangeArrowheads="1"/>
              </p:cNvSpPr>
              <p:nvPr/>
            </p:nvSpPr>
            <p:spPr bwMode="auto">
              <a:xfrm>
                <a:off x="3582079" y="2347358"/>
                <a:ext cx="755578"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chemeClr val="tx2"/>
                    </a:solidFill>
                  </a:rPr>
                  <a:t>סגול</a:t>
                </a:r>
              </a:p>
            </p:txBody>
          </p:sp>
          <p:sp>
            <p:nvSpPr>
              <p:cNvPr id="110623" name="מלבן 56"/>
              <p:cNvSpPr>
                <a:spLocks noChangeArrowheads="1"/>
              </p:cNvSpPr>
              <p:nvPr/>
            </p:nvSpPr>
            <p:spPr bwMode="auto">
              <a:xfrm>
                <a:off x="4661108" y="2347358"/>
                <a:ext cx="755578"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chemeClr val="tx2"/>
                    </a:solidFill>
                  </a:rPr>
                  <a:t>לבן</a:t>
                </a:r>
              </a:p>
            </p:txBody>
          </p:sp>
          <p:sp>
            <p:nvSpPr>
              <p:cNvPr id="182" name="אליפסה 181"/>
              <p:cNvSpPr/>
              <p:nvPr/>
            </p:nvSpPr>
            <p:spPr bwMode="auto">
              <a:xfrm>
                <a:off x="4956615" y="2886432"/>
                <a:ext cx="477856" cy="36346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183" name="מחבר ישר 182"/>
              <p:cNvCxnSpPr>
                <a:endCxn id="182" idx="0"/>
              </p:cNvCxnSpPr>
              <p:nvPr/>
            </p:nvCxnSpPr>
            <p:spPr>
              <a:xfrm>
                <a:off x="5194749" y="2597566"/>
                <a:ext cx="0" cy="288866"/>
              </a:xfrm>
              <a:prstGeom prst="line">
                <a:avLst/>
              </a:prstGeom>
            </p:spPr>
            <p:style>
              <a:lnRef idx="1">
                <a:schemeClr val="accent1"/>
              </a:lnRef>
              <a:fillRef idx="0">
                <a:schemeClr val="accent1"/>
              </a:fillRef>
              <a:effectRef idx="0">
                <a:schemeClr val="accent1"/>
              </a:effectRef>
              <a:fontRef idx="minor">
                <a:schemeClr val="tx1"/>
              </a:fontRef>
            </p:style>
          </p:cxnSp>
          <p:sp>
            <p:nvSpPr>
              <p:cNvPr id="110626" name="מלבן 56"/>
              <p:cNvSpPr>
                <a:spLocks noChangeArrowheads="1"/>
              </p:cNvSpPr>
              <p:nvPr/>
            </p:nvSpPr>
            <p:spPr bwMode="auto">
              <a:xfrm>
                <a:off x="3405358" y="3784258"/>
                <a:ext cx="755578"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i="1">
                    <a:solidFill>
                      <a:schemeClr val="tx2"/>
                    </a:solidFill>
                  </a:rPr>
                  <a:t>סגול</a:t>
                </a:r>
              </a:p>
            </p:txBody>
          </p:sp>
        </p:grpSp>
        <p:grpSp>
          <p:nvGrpSpPr>
            <p:cNvPr id="110607" name="קבוצה 97"/>
            <p:cNvGrpSpPr>
              <a:grpSpLocks/>
            </p:cNvGrpSpPr>
            <p:nvPr/>
          </p:nvGrpSpPr>
          <p:grpSpPr bwMode="auto">
            <a:xfrm>
              <a:off x="2813178" y="4334420"/>
              <a:ext cx="477856" cy="379371"/>
              <a:chOff x="7884831" y="3406350"/>
              <a:chExt cx="477856" cy="379371"/>
            </a:xfrm>
          </p:grpSpPr>
          <p:sp>
            <p:nvSpPr>
              <p:cNvPr id="140" name="אליפסה 139"/>
              <p:cNvSpPr/>
              <p:nvPr/>
            </p:nvSpPr>
            <p:spPr bwMode="auto">
              <a:xfrm>
                <a:off x="7884831" y="3420561"/>
                <a:ext cx="477856" cy="36505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1" name="TextBox 140"/>
              <p:cNvSpPr txBox="1"/>
              <p:nvPr/>
            </p:nvSpPr>
            <p:spPr bwMode="auto">
              <a:xfrm>
                <a:off x="8041999" y="3406277"/>
                <a:ext cx="284174" cy="36981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m</a:t>
                </a:r>
                <a:endParaRPr lang="he-IL" dirty="0">
                  <a:solidFill>
                    <a:srgbClr val="1D4C72"/>
                  </a:solidFill>
                </a:endParaRPr>
              </a:p>
            </p:txBody>
          </p:sp>
        </p:grpSp>
        <p:grpSp>
          <p:nvGrpSpPr>
            <p:cNvPr id="110608" name="קבוצה 100"/>
            <p:cNvGrpSpPr>
              <a:grpSpLocks/>
            </p:cNvGrpSpPr>
            <p:nvPr/>
          </p:nvGrpSpPr>
          <p:grpSpPr bwMode="auto">
            <a:xfrm>
              <a:off x="2595043" y="4014386"/>
              <a:ext cx="435344" cy="307975"/>
              <a:chOff x="7098013" y="3952114"/>
              <a:chExt cx="435344" cy="307975"/>
            </a:xfrm>
          </p:grpSpPr>
          <p:cxnSp>
            <p:nvCxnSpPr>
              <p:cNvPr id="122" name="מחבר ישר 121"/>
              <p:cNvCxnSpPr/>
              <p:nvPr/>
            </p:nvCxnSpPr>
            <p:spPr bwMode="auto">
              <a:xfrm flipH="1">
                <a:off x="7098652" y="3951465"/>
                <a:ext cx="185745" cy="307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מחבר ישר 138"/>
              <p:cNvCxnSpPr/>
              <p:nvPr/>
            </p:nvCxnSpPr>
            <p:spPr bwMode="auto">
              <a:xfrm>
                <a:off x="7284397" y="3951465"/>
                <a:ext cx="249247" cy="307912"/>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9" name="מחבר ישר 118"/>
            <p:cNvCxnSpPr>
              <a:stCxn id="141" idx="2"/>
            </p:cNvCxnSpPr>
            <p:nvPr/>
          </p:nvCxnSpPr>
          <p:spPr>
            <a:xfrm>
              <a:off x="3111640" y="4702571"/>
              <a:ext cx="547709" cy="377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מחבר ישר 119"/>
            <p:cNvCxnSpPr>
              <a:stCxn id="187" idx="2"/>
            </p:cNvCxnSpPr>
            <p:nvPr/>
          </p:nvCxnSpPr>
          <p:spPr>
            <a:xfrm flipH="1">
              <a:off x="3629186" y="4718443"/>
              <a:ext cx="155581" cy="361876"/>
            </a:xfrm>
            <a:prstGeom prst="line">
              <a:avLst/>
            </a:prstGeom>
          </p:spPr>
          <p:style>
            <a:lnRef idx="1">
              <a:schemeClr val="accent1"/>
            </a:lnRef>
            <a:fillRef idx="0">
              <a:schemeClr val="accent1"/>
            </a:fillRef>
            <a:effectRef idx="0">
              <a:schemeClr val="accent1"/>
            </a:effectRef>
            <a:fontRef idx="minor">
              <a:schemeClr val="tx1"/>
            </a:fontRef>
          </p:style>
        </p:cxnSp>
        <p:sp>
          <p:nvSpPr>
            <p:cNvPr id="110611" name="מלבן 56"/>
            <p:cNvSpPr>
              <a:spLocks noChangeArrowheads="1"/>
            </p:cNvSpPr>
            <p:nvPr/>
          </p:nvSpPr>
          <p:spPr bwMode="auto">
            <a:xfrm>
              <a:off x="3042836" y="5252887"/>
              <a:ext cx="755578"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chemeClr val="tx2"/>
                  </a:solidFill>
                </a:rPr>
                <a:t>לבן</a:t>
              </a:r>
            </a:p>
          </p:txBody>
        </p:sp>
      </p:grpSp>
      <p:pic>
        <p:nvPicPr>
          <p:cNvPr id="11060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575" y="2243138"/>
            <a:ext cx="5048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02" name="מלבן 189"/>
          <p:cNvSpPr>
            <a:spLocks noChangeArrowheads="1"/>
          </p:cNvSpPr>
          <p:nvPr/>
        </p:nvSpPr>
        <p:spPr bwMode="auto">
          <a:xfrm>
            <a:off x="2484438" y="4716463"/>
            <a:ext cx="1766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solidFill>
                  <a:schemeClr val="tx2"/>
                </a:solidFill>
              </a:rPr>
              <a:t>1        :       1</a:t>
            </a:r>
            <a:r>
              <a:rPr lang="he-IL" altLang="he-IL">
                <a:solidFill>
                  <a:srgbClr val="000000"/>
                </a:solidFill>
              </a:rPr>
              <a:t> </a:t>
            </a:r>
            <a:endParaRPr lang="he-IL" altLang="he-IL"/>
          </a:p>
        </p:txBody>
      </p:sp>
      <p:pic>
        <p:nvPicPr>
          <p:cNvPr id="110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5102225"/>
            <a:ext cx="5429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75" y="5084763"/>
            <a:ext cx="5048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05" name="מלבן 56"/>
          <p:cNvSpPr>
            <a:spLocks noChangeArrowheads="1"/>
          </p:cNvSpPr>
          <p:nvPr/>
        </p:nvSpPr>
        <p:spPr bwMode="auto">
          <a:xfrm>
            <a:off x="3408363" y="4371975"/>
            <a:ext cx="2482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u="sng">
                <a:solidFill>
                  <a:srgbClr val="000000"/>
                </a:solidFill>
              </a:rPr>
              <a:t>היחס הצפוי</a:t>
            </a:r>
            <a:r>
              <a:rPr lang="he-IL" altLang="he-IL">
                <a:solidFill>
                  <a:srgbClr val="000000"/>
                </a:solidFill>
              </a:rPr>
              <a:t>:</a:t>
            </a:r>
          </a:p>
        </p:txBody>
      </p:sp>
      <p:sp>
        <p:nvSpPr>
          <p:cNvPr id="40"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38638" y="595313"/>
            <a:ext cx="4183062" cy="28622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2:</a:t>
            </a:r>
          </a:p>
          <a:p>
            <a:pPr>
              <a:defRPr/>
            </a:pPr>
            <a:r>
              <a:rPr lang="he-IL" dirty="0">
                <a:solidFill>
                  <a:schemeClr val="tx2"/>
                </a:solidFill>
              </a:rPr>
              <a:t>בשרקנים האלל לצבע פרווה שחור (</a:t>
            </a:r>
            <a:r>
              <a:rPr lang="en-US" dirty="0">
                <a:solidFill>
                  <a:schemeClr val="tx2"/>
                </a:solidFill>
              </a:rPr>
              <a:t>(A</a:t>
            </a:r>
            <a:r>
              <a:rPr lang="he-IL" dirty="0">
                <a:solidFill>
                  <a:schemeClr val="tx2"/>
                </a:solidFill>
              </a:rPr>
              <a:t> דומיננטי לעומת אלל לצבע פרווה לבן</a:t>
            </a:r>
            <a:r>
              <a:rPr lang="en-US" dirty="0">
                <a:solidFill>
                  <a:schemeClr val="tx2"/>
                </a:solidFill>
              </a:rPr>
              <a:t>(a) </a:t>
            </a:r>
            <a:r>
              <a:rPr lang="he-IL" dirty="0">
                <a:solidFill>
                  <a:schemeClr val="tx2"/>
                </a:solidFill>
              </a:rPr>
              <a:t>. </a:t>
            </a:r>
          </a:p>
          <a:p>
            <a:pPr>
              <a:defRPr/>
            </a:pPr>
            <a:r>
              <a:rPr lang="he-IL" dirty="0">
                <a:solidFill>
                  <a:schemeClr val="tx2"/>
                </a:solidFill>
              </a:rPr>
              <a:t>הכליאו שרקן שחור ושרקנית </a:t>
            </a:r>
            <a:r>
              <a:rPr lang="he-IL" dirty="0">
                <a:solidFill>
                  <a:srgbClr val="1D4C72"/>
                </a:solidFill>
              </a:rPr>
              <a:t>לבנה, שניהם</a:t>
            </a:r>
          </a:p>
          <a:p>
            <a:pPr>
              <a:defRPr/>
            </a:pPr>
            <a:r>
              <a:rPr lang="he-IL" u="sng" dirty="0">
                <a:solidFill>
                  <a:schemeClr val="accent3"/>
                </a:solidFill>
              </a:rPr>
              <a:t>מזן טהור</a:t>
            </a:r>
            <a:r>
              <a:rPr lang="he-IL" dirty="0">
                <a:solidFill>
                  <a:srgbClr val="1D4C72"/>
                </a:solidFill>
              </a:rPr>
              <a:t>.</a:t>
            </a:r>
          </a:p>
          <a:p>
            <a:pPr>
              <a:defRPr/>
            </a:pPr>
            <a:r>
              <a:rPr lang="he-IL" dirty="0">
                <a:solidFill>
                  <a:srgbClr val="1D4C72"/>
                </a:solidFill>
              </a:rPr>
              <a:t>צאצאיהם (דור </a:t>
            </a:r>
            <a:r>
              <a:rPr lang="en-US" dirty="0">
                <a:solidFill>
                  <a:srgbClr val="1D4C72"/>
                </a:solidFill>
              </a:rPr>
              <a:t>F</a:t>
            </a:r>
            <a:r>
              <a:rPr lang="en-US" baseline="-25000" dirty="0">
                <a:solidFill>
                  <a:srgbClr val="1D4C72"/>
                </a:solidFill>
              </a:rPr>
              <a:t>1</a:t>
            </a:r>
            <a:r>
              <a:rPr lang="he-IL" dirty="0">
                <a:solidFill>
                  <a:srgbClr val="1D4C72"/>
                </a:solidFill>
              </a:rPr>
              <a:t>) הוכלאו בינם לבין עצמם. כתבו את מהלך ההכלאה. </a:t>
            </a:r>
          </a:p>
          <a:p>
            <a:pPr>
              <a:defRPr/>
            </a:pPr>
            <a:r>
              <a:rPr lang="he-IL" dirty="0">
                <a:solidFill>
                  <a:srgbClr val="1D4C72"/>
                </a:solidFill>
              </a:rPr>
              <a:t>מהו היחס הצפוי בין שרקנים שחורים לבין שרקנים לבנים בדור הצאצאים השני ( </a:t>
            </a:r>
            <a:r>
              <a:rPr lang="en-US" dirty="0">
                <a:solidFill>
                  <a:srgbClr val="1D4C72"/>
                </a:solidFill>
              </a:rPr>
              <a:t>(F</a:t>
            </a:r>
            <a:r>
              <a:rPr lang="en-US" baseline="-25000" dirty="0">
                <a:solidFill>
                  <a:srgbClr val="1D4C72"/>
                </a:solidFill>
              </a:rPr>
              <a:t>2</a:t>
            </a:r>
            <a:r>
              <a:rPr lang="he-IL" dirty="0">
                <a:solidFill>
                  <a:srgbClr val="1D4C72"/>
                </a:solidFill>
              </a:rPr>
              <a:t>?</a:t>
            </a:r>
          </a:p>
          <a:p>
            <a:pPr>
              <a:defRPr/>
            </a:pPr>
            <a:endParaRPr lang="he-IL" dirty="0">
              <a:solidFill>
                <a:srgbClr val="1D4C72"/>
              </a:solidFill>
            </a:endParaRPr>
          </a:p>
        </p:txBody>
      </p:sp>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0969A86E-B378-4E03-8DC5-119D6E724104}" type="slidenum">
              <a:rPr lang="he-IL" sz="1200" smtClean="0">
                <a:solidFill>
                  <a:srgbClr val="FFFFFF">
                    <a:lumMod val="65000"/>
                  </a:srgbClr>
                </a:solidFill>
              </a:rPr>
              <a:pPr>
                <a:defRPr/>
              </a:pPr>
              <a:t>13</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שאלה 2: הורשת צבע פרווה שחור/לבן בשרקנים</a:t>
            </a:r>
            <a:endParaRPr lang="he-IL" sz="1800" b="1" dirty="0">
              <a:solidFill>
                <a:schemeClr val="accent6">
                  <a:lumMod val="50000"/>
                  <a:lumOff val="50000"/>
                </a:schemeClr>
              </a:solidFill>
              <a:latin typeface="+mn-lt"/>
              <a:ea typeface="+mn-ea"/>
              <a:cs typeface="+mn-cs"/>
            </a:endParaRPr>
          </a:p>
        </p:txBody>
      </p:sp>
      <p:pic>
        <p:nvPicPr>
          <p:cNvPr id="11162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765175"/>
            <a:ext cx="35179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3" name="מלבן 1"/>
          <p:cNvSpPr>
            <a:spLocks noChangeArrowheads="1"/>
          </p:cNvSpPr>
          <p:nvPr/>
        </p:nvSpPr>
        <p:spPr bwMode="auto">
          <a:xfrm>
            <a:off x="595313" y="2674938"/>
            <a:ext cx="18621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1100"/>
              <a:t>©  istockphoto.com/kickers</a:t>
            </a:r>
          </a:p>
        </p:txBody>
      </p:sp>
      <p:sp>
        <p:nvSpPr>
          <p:cNvPr id="8"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6713" y="522288"/>
            <a:ext cx="8183562" cy="14779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2:</a:t>
            </a:r>
          </a:p>
          <a:p>
            <a:pPr>
              <a:defRPr/>
            </a:pPr>
            <a:r>
              <a:rPr lang="he-IL" dirty="0">
                <a:solidFill>
                  <a:srgbClr val="1D4C72"/>
                </a:solidFill>
              </a:rPr>
              <a:t>בשרקנים האלל לצבע פרווה שחור (</a:t>
            </a:r>
            <a:r>
              <a:rPr lang="en-US" dirty="0">
                <a:solidFill>
                  <a:srgbClr val="1D4C72"/>
                </a:solidFill>
              </a:rPr>
              <a:t> (A</a:t>
            </a:r>
            <a:r>
              <a:rPr lang="he-IL" dirty="0">
                <a:solidFill>
                  <a:schemeClr val="tx2"/>
                </a:solidFill>
              </a:rPr>
              <a:t>דומיננטי לעומת אלל לצבע פרווה לבן</a:t>
            </a:r>
            <a:r>
              <a:rPr lang="en-US" dirty="0">
                <a:solidFill>
                  <a:schemeClr val="tx2"/>
                </a:solidFill>
              </a:rPr>
              <a:t>(a) </a:t>
            </a:r>
            <a:r>
              <a:rPr lang="he-IL" dirty="0">
                <a:solidFill>
                  <a:schemeClr val="tx2"/>
                </a:solidFill>
              </a:rPr>
              <a:t>. הכליאו שרקן שחור ושרקנית לבנה, שניהם </a:t>
            </a:r>
            <a:r>
              <a:rPr lang="he-IL" u="sng" dirty="0">
                <a:solidFill>
                  <a:schemeClr val="tx2"/>
                </a:solidFill>
              </a:rPr>
              <a:t>מזן טהור</a:t>
            </a:r>
            <a:r>
              <a:rPr lang="he-IL" dirty="0">
                <a:solidFill>
                  <a:schemeClr val="tx2"/>
                </a:solidFill>
              </a:rPr>
              <a:t>. צאצאיהם (דור </a:t>
            </a:r>
            <a:r>
              <a:rPr lang="en-US" dirty="0">
                <a:solidFill>
                  <a:schemeClr val="tx2"/>
                </a:solidFill>
              </a:rPr>
              <a:t>F</a:t>
            </a:r>
            <a:r>
              <a:rPr lang="en-US" baseline="-25000" dirty="0">
                <a:solidFill>
                  <a:schemeClr val="tx2"/>
                </a:solidFill>
              </a:rPr>
              <a:t>1</a:t>
            </a:r>
            <a:r>
              <a:rPr lang="he-IL" dirty="0">
                <a:solidFill>
                  <a:schemeClr val="tx2"/>
                </a:solidFill>
              </a:rPr>
              <a:t>) הוכלאו בינם לבין עצמם. כתבו את מהלך ההכלאה. </a:t>
            </a:r>
          </a:p>
          <a:p>
            <a:pPr>
              <a:defRPr/>
            </a:pPr>
            <a:r>
              <a:rPr lang="he-IL" dirty="0">
                <a:solidFill>
                  <a:srgbClr val="1D4C72"/>
                </a:solidFill>
              </a:rPr>
              <a:t>מהו היחס הצפוי בין שרקנים שחורים לבין שרקנים לבנים בדור הצאצאים השני ( </a:t>
            </a:r>
            <a:r>
              <a:rPr lang="en-US" dirty="0">
                <a:solidFill>
                  <a:srgbClr val="1D4C72"/>
                </a:solidFill>
              </a:rPr>
              <a:t>(F</a:t>
            </a:r>
            <a:r>
              <a:rPr lang="en-US" baseline="-25000" dirty="0">
                <a:solidFill>
                  <a:srgbClr val="1D4C72"/>
                </a:solidFill>
              </a:rPr>
              <a:t>2</a:t>
            </a:r>
            <a:r>
              <a:rPr lang="he-IL" dirty="0">
                <a:solidFill>
                  <a:srgbClr val="1D4C72"/>
                </a:solidFill>
              </a:rPr>
              <a:t>?</a:t>
            </a:r>
          </a:p>
        </p:txBody>
      </p:sp>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5AFC0A6C-A660-471C-A7D3-5DFC87887CFE}" type="slidenum">
              <a:rPr lang="he-IL" sz="1200" smtClean="0">
                <a:solidFill>
                  <a:srgbClr val="FFFFFF">
                    <a:lumMod val="65000"/>
                  </a:srgbClr>
                </a:solidFill>
              </a:rPr>
              <a:pPr>
                <a:defRPr/>
              </a:pPr>
              <a:t>14</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תשובה</a:t>
            </a:r>
            <a:endParaRPr lang="he-IL" sz="1800" b="1" dirty="0">
              <a:solidFill>
                <a:schemeClr val="accent6">
                  <a:lumMod val="50000"/>
                  <a:lumOff val="50000"/>
                </a:schemeClr>
              </a:solidFill>
              <a:latin typeface="+mn-lt"/>
              <a:ea typeface="+mn-ea"/>
              <a:cs typeface="+mn-cs"/>
            </a:endParaRPr>
          </a:p>
        </p:txBody>
      </p:sp>
      <p:grpSp>
        <p:nvGrpSpPr>
          <p:cNvPr id="112646" name="קבוצה 8192"/>
          <p:cNvGrpSpPr>
            <a:grpSpLocks/>
          </p:cNvGrpSpPr>
          <p:nvPr/>
        </p:nvGrpSpPr>
        <p:grpSpPr bwMode="auto">
          <a:xfrm>
            <a:off x="2282825" y="2224088"/>
            <a:ext cx="3695700" cy="4357687"/>
            <a:chOff x="2461940" y="2099901"/>
            <a:chExt cx="3695151" cy="4356880"/>
          </a:xfrm>
        </p:grpSpPr>
        <p:grpSp>
          <p:nvGrpSpPr>
            <p:cNvPr id="112649" name="קבוצה 8191"/>
            <p:cNvGrpSpPr>
              <a:grpSpLocks/>
            </p:cNvGrpSpPr>
            <p:nvPr/>
          </p:nvGrpSpPr>
          <p:grpSpPr bwMode="auto">
            <a:xfrm>
              <a:off x="2461940" y="2347358"/>
              <a:ext cx="3695151" cy="4109423"/>
              <a:chOff x="2877051" y="2113477"/>
              <a:chExt cx="3695151" cy="4109423"/>
            </a:xfrm>
          </p:grpSpPr>
          <p:grpSp>
            <p:nvGrpSpPr>
              <p:cNvPr id="112657" name="קבוצה 15"/>
              <p:cNvGrpSpPr>
                <a:grpSpLocks/>
              </p:cNvGrpSpPr>
              <p:nvPr/>
            </p:nvGrpSpPr>
            <p:grpSpPr bwMode="auto">
              <a:xfrm>
                <a:off x="3079043" y="2113477"/>
                <a:ext cx="2312987" cy="369887"/>
                <a:chOff x="873590" y="934291"/>
                <a:chExt cx="2312837" cy="369948"/>
              </a:xfrm>
            </p:grpSpPr>
            <p:sp>
              <p:nvSpPr>
                <p:cNvPr id="74" name="TextBox 73"/>
                <p:cNvSpPr txBox="1"/>
                <p:nvPr/>
              </p:nvSpPr>
              <p:spPr>
                <a:xfrm>
                  <a:off x="873181" y="934438"/>
                  <a:ext cx="2312493" cy="36988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P:    AA           aa</a:t>
                  </a:r>
                  <a:endParaRPr lang="he-IL" dirty="0">
                    <a:solidFill>
                      <a:srgbClr val="1D4C72"/>
                    </a:solidFill>
                  </a:endParaRPr>
                </a:p>
              </p:txBody>
            </p:sp>
            <p:sp>
              <p:nvSpPr>
                <p:cNvPr id="75" name="כפל 74"/>
                <p:cNvSpPr/>
                <p:nvPr/>
              </p:nvSpPr>
              <p:spPr>
                <a:xfrm>
                  <a:off x="2339718" y="1118585"/>
                  <a:ext cx="376157" cy="182559"/>
                </a:xfrm>
                <a:prstGeom prst="mathMultiply">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18" name="TextBox 17"/>
              <p:cNvSpPr txBox="1"/>
              <p:nvPr/>
            </p:nvSpPr>
            <p:spPr bwMode="auto">
              <a:xfrm>
                <a:off x="3078634" y="2880244"/>
                <a:ext cx="803156" cy="36982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גמטות</a:t>
                </a:r>
              </a:p>
            </p:txBody>
          </p:sp>
          <p:grpSp>
            <p:nvGrpSpPr>
              <p:cNvPr id="112659" name="קבוצה 17"/>
              <p:cNvGrpSpPr>
                <a:grpSpLocks/>
              </p:cNvGrpSpPr>
              <p:nvPr/>
            </p:nvGrpSpPr>
            <p:grpSpPr bwMode="auto">
              <a:xfrm>
                <a:off x="3990633" y="2886140"/>
                <a:ext cx="1347245" cy="392907"/>
                <a:chOff x="1919503" y="1253592"/>
                <a:chExt cx="1347157" cy="392972"/>
              </a:xfrm>
            </p:grpSpPr>
            <p:sp>
              <p:nvSpPr>
                <p:cNvPr id="67" name="אליפסה 66"/>
                <p:cNvSpPr/>
                <p:nvPr/>
              </p:nvSpPr>
              <p:spPr>
                <a:xfrm>
                  <a:off x="1920181" y="1282619"/>
                  <a:ext cx="477736" cy="3635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9" name="TextBox 68"/>
                <p:cNvSpPr txBox="1"/>
                <p:nvPr/>
              </p:nvSpPr>
              <p:spPr>
                <a:xfrm>
                  <a:off x="1991604" y="1277858"/>
                  <a:ext cx="346001" cy="36829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A</a:t>
                  </a:r>
                  <a:endParaRPr lang="he-IL" dirty="0">
                    <a:solidFill>
                      <a:srgbClr val="1D4C72"/>
                    </a:solidFill>
                  </a:endParaRPr>
                </a:p>
              </p:txBody>
            </p:sp>
            <p:sp>
              <p:nvSpPr>
                <p:cNvPr id="70" name="TextBox 69"/>
                <p:cNvSpPr txBox="1"/>
                <p:nvPr/>
              </p:nvSpPr>
              <p:spPr>
                <a:xfrm>
                  <a:off x="2981992" y="1254045"/>
                  <a:ext cx="284101" cy="36829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a</a:t>
                  </a:r>
                  <a:endParaRPr lang="he-IL" dirty="0">
                    <a:solidFill>
                      <a:srgbClr val="1D4C72"/>
                    </a:solidFill>
                  </a:endParaRPr>
                </a:p>
              </p:txBody>
            </p:sp>
          </p:grpSp>
          <p:sp>
            <p:nvSpPr>
              <p:cNvPr id="20" name="TextBox 19"/>
              <p:cNvSpPr txBox="1"/>
              <p:nvPr/>
            </p:nvSpPr>
            <p:spPr bwMode="auto">
              <a:xfrm>
                <a:off x="3173870" y="3530998"/>
                <a:ext cx="2974533" cy="64599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F</a:t>
                </a:r>
                <a:r>
                  <a:rPr lang="en-US" baseline="-25000" dirty="0">
                    <a:solidFill>
                      <a:srgbClr val="1D4C72"/>
                    </a:solidFill>
                  </a:rPr>
                  <a:t>1</a:t>
                </a:r>
                <a:r>
                  <a:rPr lang="en-US" dirty="0">
                    <a:solidFill>
                      <a:srgbClr val="1D4C72"/>
                    </a:solidFill>
                  </a:rPr>
                  <a:t>:            Aa              Aa       </a:t>
                </a:r>
                <a:endParaRPr lang="he-IL" dirty="0">
                  <a:solidFill>
                    <a:srgbClr val="1D4C72"/>
                  </a:solidFill>
                </a:endParaRPr>
              </a:p>
            </p:txBody>
          </p:sp>
          <p:sp>
            <p:nvSpPr>
              <p:cNvPr id="21" name="כפל 20"/>
              <p:cNvSpPr/>
              <p:nvPr/>
            </p:nvSpPr>
            <p:spPr bwMode="auto">
              <a:xfrm>
                <a:off x="5130966" y="3630993"/>
                <a:ext cx="377769" cy="182528"/>
              </a:xfrm>
              <a:prstGeom prst="mathMultiply">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22" name="מחבר ישר 21"/>
              <p:cNvCxnSpPr/>
              <p:nvPr/>
            </p:nvCxnSpPr>
            <p:spPr bwMode="auto">
              <a:xfrm>
                <a:off x="4267494" y="3289743"/>
                <a:ext cx="477767" cy="3269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bwMode="auto">
              <a:xfrm flipH="1">
                <a:off x="4734150" y="3226255"/>
                <a:ext cx="433324" cy="390453"/>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bwMode="auto">
              <a:xfrm>
                <a:off x="2877051" y="5007100"/>
                <a:ext cx="3509442" cy="36982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   F</a:t>
                </a:r>
                <a:r>
                  <a:rPr lang="en-US" baseline="-25000" dirty="0">
                    <a:solidFill>
                      <a:srgbClr val="1D4C72"/>
                    </a:solidFill>
                  </a:rPr>
                  <a:t>2</a:t>
                </a:r>
                <a:r>
                  <a:rPr lang="en-US" dirty="0">
                    <a:solidFill>
                      <a:srgbClr val="1D4C72"/>
                    </a:solidFill>
                  </a:rPr>
                  <a:t>:      AA      Aa       Aa     aa</a:t>
                </a:r>
                <a:endParaRPr lang="he-IL" dirty="0">
                  <a:solidFill>
                    <a:srgbClr val="1D4C72"/>
                  </a:solidFill>
                </a:endParaRPr>
              </a:p>
            </p:txBody>
          </p:sp>
          <p:cxnSp>
            <p:nvCxnSpPr>
              <p:cNvPr id="25" name="מחבר ישר 24"/>
              <p:cNvCxnSpPr/>
              <p:nvPr/>
            </p:nvCxnSpPr>
            <p:spPr bwMode="auto">
              <a:xfrm flipH="1">
                <a:off x="4200829" y="2597721"/>
                <a:ext cx="11111" cy="301569"/>
              </a:xfrm>
              <a:prstGeom prst="line">
                <a:avLst/>
              </a:prstGeom>
            </p:spPr>
            <p:style>
              <a:lnRef idx="1">
                <a:schemeClr val="accent1"/>
              </a:lnRef>
              <a:fillRef idx="0">
                <a:schemeClr val="accent1"/>
              </a:fillRef>
              <a:effectRef idx="0">
                <a:schemeClr val="accent1"/>
              </a:effectRef>
              <a:fontRef idx="minor">
                <a:schemeClr val="tx1"/>
              </a:fontRef>
            </p:style>
          </p:cxnSp>
          <p:sp>
            <p:nvSpPr>
              <p:cNvPr id="112666" name="מלבן 56"/>
              <p:cNvSpPr>
                <a:spLocks noChangeArrowheads="1"/>
              </p:cNvSpPr>
              <p:nvPr/>
            </p:nvSpPr>
            <p:spPr bwMode="auto">
              <a:xfrm>
                <a:off x="3755892" y="2347358"/>
                <a:ext cx="755578"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שחור</a:t>
                </a:r>
              </a:p>
            </p:txBody>
          </p:sp>
          <p:sp>
            <p:nvSpPr>
              <p:cNvPr id="112667" name="מלבן 56"/>
              <p:cNvSpPr>
                <a:spLocks noChangeArrowheads="1"/>
              </p:cNvSpPr>
              <p:nvPr/>
            </p:nvSpPr>
            <p:spPr bwMode="auto">
              <a:xfrm>
                <a:off x="4661108" y="2347358"/>
                <a:ext cx="755578"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לבן</a:t>
                </a:r>
              </a:p>
            </p:txBody>
          </p:sp>
          <p:sp>
            <p:nvSpPr>
              <p:cNvPr id="36" name="TextBox 35"/>
              <p:cNvSpPr txBox="1"/>
              <p:nvPr/>
            </p:nvSpPr>
            <p:spPr bwMode="auto">
              <a:xfrm>
                <a:off x="3221488" y="4121439"/>
                <a:ext cx="803156" cy="36982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גמטות</a:t>
                </a:r>
              </a:p>
            </p:txBody>
          </p:sp>
          <p:sp>
            <p:nvSpPr>
              <p:cNvPr id="77" name="אליפסה 76"/>
              <p:cNvSpPr/>
              <p:nvPr/>
            </p:nvSpPr>
            <p:spPr bwMode="auto">
              <a:xfrm>
                <a:off x="4956367" y="2886593"/>
                <a:ext cx="477767" cy="36347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84" name="מחבר ישר 83"/>
              <p:cNvCxnSpPr>
                <a:endCxn id="77" idx="0"/>
              </p:cNvCxnSpPr>
              <p:nvPr/>
            </p:nvCxnSpPr>
            <p:spPr>
              <a:xfrm>
                <a:off x="5196044" y="2597721"/>
                <a:ext cx="0" cy="288872"/>
              </a:xfrm>
              <a:prstGeom prst="line">
                <a:avLst/>
              </a:prstGeom>
            </p:spPr>
            <p:style>
              <a:lnRef idx="1">
                <a:schemeClr val="accent1"/>
              </a:lnRef>
              <a:fillRef idx="0">
                <a:schemeClr val="accent1"/>
              </a:fillRef>
              <a:effectRef idx="0">
                <a:schemeClr val="accent1"/>
              </a:effectRef>
              <a:fontRef idx="minor">
                <a:schemeClr val="tx1"/>
              </a:fontRef>
            </p:style>
          </p:cxnSp>
          <p:grpSp>
            <p:nvGrpSpPr>
              <p:cNvPr id="112671" name="קבוצה 104"/>
              <p:cNvGrpSpPr>
                <a:grpSpLocks/>
              </p:cNvGrpSpPr>
              <p:nvPr/>
            </p:nvGrpSpPr>
            <p:grpSpPr bwMode="auto">
              <a:xfrm>
                <a:off x="4717261" y="4154982"/>
                <a:ext cx="478140" cy="378555"/>
                <a:chOff x="7884368" y="3406840"/>
                <a:chExt cx="478140" cy="378555"/>
              </a:xfrm>
            </p:grpSpPr>
            <p:sp>
              <p:nvSpPr>
                <p:cNvPr id="106" name="אליפסה 105"/>
                <p:cNvSpPr/>
                <p:nvPr/>
              </p:nvSpPr>
              <p:spPr bwMode="auto">
                <a:xfrm>
                  <a:off x="7883798" y="3420913"/>
                  <a:ext cx="479354" cy="39997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7" name="TextBox 106"/>
                <p:cNvSpPr txBox="1"/>
                <p:nvPr/>
              </p:nvSpPr>
              <p:spPr bwMode="auto">
                <a:xfrm>
                  <a:off x="7980621" y="3406629"/>
                  <a:ext cx="285708" cy="4047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a</a:t>
                  </a:r>
                  <a:endParaRPr lang="he-IL" dirty="0">
                    <a:solidFill>
                      <a:srgbClr val="1D4C72"/>
                    </a:solidFill>
                  </a:endParaRPr>
                </a:p>
              </p:txBody>
            </p:sp>
          </p:grpSp>
          <p:grpSp>
            <p:nvGrpSpPr>
              <p:cNvPr id="112672" name="קבוצה 107"/>
              <p:cNvGrpSpPr>
                <a:grpSpLocks/>
              </p:cNvGrpSpPr>
              <p:nvPr/>
            </p:nvGrpSpPr>
            <p:grpSpPr bwMode="auto">
              <a:xfrm>
                <a:off x="4214106" y="4183021"/>
                <a:ext cx="478140" cy="368300"/>
                <a:chOff x="8021027" y="4469326"/>
                <a:chExt cx="478140" cy="368300"/>
              </a:xfrm>
            </p:grpSpPr>
            <p:sp>
              <p:nvSpPr>
                <p:cNvPr id="109" name="TextBox 108"/>
                <p:cNvSpPr txBox="1"/>
                <p:nvPr/>
              </p:nvSpPr>
              <p:spPr bwMode="auto">
                <a:xfrm>
                  <a:off x="8091875" y="4469646"/>
                  <a:ext cx="347610" cy="36823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A</a:t>
                  </a:r>
                  <a:endParaRPr lang="he-IL" dirty="0">
                    <a:solidFill>
                      <a:srgbClr val="1D4C72"/>
                    </a:solidFill>
                  </a:endParaRPr>
                </a:p>
              </p:txBody>
            </p:sp>
            <p:sp>
              <p:nvSpPr>
                <p:cNvPr id="110" name="אליפסה 109"/>
                <p:cNvSpPr/>
                <p:nvPr/>
              </p:nvSpPr>
              <p:spPr bwMode="auto">
                <a:xfrm>
                  <a:off x="8020448" y="4469646"/>
                  <a:ext cx="479354" cy="36347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nvGrpSpPr>
              <p:cNvPr id="112673" name="קבוצה 110"/>
              <p:cNvGrpSpPr>
                <a:grpSpLocks/>
              </p:cNvGrpSpPr>
              <p:nvPr/>
            </p:nvGrpSpPr>
            <p:grpSpPr bwMode="auto">
              <a:xfrm>
                <a:off x="5416686" y="4123753"/>
                <a:ext cx="478140" cy="368300"/>
                <a:chOff x="8021027" y="4469326"/>
                <a:chExt cx="478140" cy="368300"/>
              </a:xfrm>
            </p:grpSpPr>
            <p:sp>
              <p:nvSpPr>
                <p:cNvPr id="112" name="TextBox 111"/>
                <p:cNvSpPr txBox="1"/>
                <p:nvPr/>
              </p:nvSpPr>
              <p:spPr bwMode="auto">
                <a:xfrm>
                  <a:off x="8092442" y="4476536"/>
                  <a:ext cx="346024" cy="36188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A</a:t>
                  </a:r>
                  <a:endParaRPr lang="he-IL" dirty="0">
                    <a:solidFill>
                      <a:srgbClr val="1D4C72"/>
                    </a:solidFill>
                  </a:endParaRPr>
                </a:p>
              </p:txBody>
            </p:sp>
            <p:sp>
              <p:nvSpPr>
                <p:cNvPr id="113" name="אליפסה 112"/>
                <p:cNvSpPr/>
                <p:nvPr/>
              </p:nvSpPr>
              <p:spPr bwMode="auto">
                <a:xfrm>
                  <a:off x="8021015" y="4476536"/>
                  <a:ext cx="477767" cy="36029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nvGrpSpPr>
              <p:cNvPr id="112674" name="קבוצה 113"/>
              <p:cNvGrpSpPr>
                <a:grpSpLocks/>
              </p:cNvGrpSpPr>
              <p:nvPr/>
            </p:nvGrpSpPr>
            <p:grpSpPr bwMode="auto">
              <a:xfrm>
                <a:off x="5955531" y="4109277"/>
                <a:ext cx="478140" cy="378555"/>
                <a:chOff x="7884368" y="3406840"/>
                <a:chExt cx="478140" cy="378555"/>
              </a:xfrm>
            </p:grpSpPr>
            <p:sp>
              <p:nvSpPr>
                <p:cNvPr id="115" name="אליפסה 114"/>
                <p:cNvSpPr/>
                <p:nvPr/>
              </p:nvSpPr>
              <p:spPr bwMode="auto">
                <a:xfrm>
                  <a:off x="7883594" y="3420589"/>
                  <a:ext cx="479354" cy="365057"/>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16" name="TextBox 115"/>
                <p:cNvSpPr txBox="1"/>
                <p:nvPr/>
              </p:nvSpPr>
              <p:spPr bwMode="auto">
                <a:xfrm>
                  <a:off x="7980417" y="3406304"/>
                  <a:ext cx="285708" cy="36982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a</a:t>
                  </a:r>
                  <a:endParaRPr lang="he-IL" dirty="0">
                    <a:solidFill>
                      <a:srgbClr val="1D4C72"/>
                    </a:solidFill>
                  </a:endParaRPr>
                </a:p>
              </p:txBody>
            </p:sp>
          </p:grpSp>
          <p:grpSp>
            <p:nvGrpSpPr>
              <p:cNvPr id="112675" name="קבוצה 123"/>
              <p:cNvGrpSpPr>
                <a:grpSpLocks/>
              </p:cNvGrpSpPr>
              <p:nvPr/>
            </p:nvGrpSpPr>
            <p:grpSpPr bwMode="auto">
              <a:xfrm>
                <a:off x="5737859" y="3789642"/>
                <a:ext cx="435344" cy="307975"/>
                <a:chOff x="7098013" y="3952114"/>
                <a:chExt cx="435344" cy="307975"/>
              </a:xfrm>
            </p:grpSpPr>
            <p:cxnSp>
              <p:nvCxnSpPr>
                <p:cNvPr id="125" name="מחבר ישר 124"/>
                <p:cNvCxnSpPr/>
                <p:nvPr/>
              </p:nvCxnSpPr>
              <p:spPr bwMode="auto">
                <a:xfrm flipH="1">
                  <a:off x="7097455" y="3952186"/>
                  <a:ext cx="185710" cy="307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מחבר ישר 125"/>
                <p:cNvCxnSpPr/>
                <p:nvPr/>
              </p:nvCxnSpPr>
              <p:spPr bwMode="auto">
                <a:xfrm>
                  <a:off x="7283165" y="3952186"/>
                  <a:ext cx="250788" cy="30791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2676" name="קבוצה 126"/>
              <p:cNvGrpSpPr>
                <a:grpSpLocks/>
              </p:cNvGrpSpPr>
              <p:nvPr/>
            </p:nvGrpSpPr>
            <p:grpSpPr bwMode="auto">
              <a:xfrm>
                <a:off x="4528246" y="3859799"/>
                <a:ext cx="435344" cy="307975"/>
                <a:chOff x="7098013" y="3952114"/>
                <a:chExt cx="435344" cy="307975"/>
              </a:xfrm>
            </p:grpSpPr>
            <p:cxnSp>
              <p:nvCxnSpPr>
                <p:cNvPr id="128" name="מחבר ישר 127"/>
                <p:cNvCxnSpPr/>
                <p:nvPr/>
              </p:nvCxnSpPr>
              <p:spPr bwMode="auto">
                <a:xfrm flipH="1">
                  <a:off x="7097573" y="3951866"/>
                  <a:ext cx="185710" cy="307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מחבר ישר 128"/>
                <p:cNvCxnSpPr/>
                <p:nvPr/>
              </p:nvCxnSpPr>
              <p:spPr bwMode="auto">
                <a:xfrm>
                  <a:off x="7283283" y="3951866"/>
                  <a:ext cx="250788" cy="30791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2677" name="קבוצה 5"/>
              <p:cNvGrpSpPr>
                <a:grpSpLocks/>
              </p:cNvGrpSpPr>
              <p:nvPr/>
            </p:nvGrpSpPr>
            <p:grpSpPr bwMode="auto">
              <a:xfrm>
                <a:off x="4356052" y="4487288"/>
                <a:ext cx="1840892" cy="533931"/>
                <a:chOff x="1676900" y="4310693"/>
                <a:chExt cx="1841069" cy="534012"/>
              </a:xfrm>
            </p:grpSpPr>
            <p:cxnSp>
              <p:nvCxnSpPr>
                <p:cNvPr id="131" name="מחבר ישר 130"/>
                <p:cNvCxnSpPr/>
                <p:nvPr/>
              </p:nvCxnSpPr>
              <p:spPr bwMode="auto">
                <a:xfrm>
                  <a:off x="1677229" y="4379749"/>
                  <a:ext cx="20637" cy="4603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מחבר ישר 131"/>
                <p:cNvCxnSpPr>
                  <a:stCxn id="112" idx="2"/>
                </p:cNvCxnSpPr>
                <p:nvPr/>
              </p:nvCxnSpPr>
              <p:spPr bwMode="auto">
                <a:xfrm flipH="1">
                  <a:off x="1677229" y="4316251"/>
                  <a:ext cx="1306444" cy="5238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מחבר ישר 132"/>
                <p:cNvCxnSpPr/>
                <p:nvPr/>
              </p:nvCxnSpPr>
              <p:spPr bwMode="auto">
                <a:xfrm>
                  <a:off x="1686753" y="4379749"/>
                  <a:ext cx="720687" cy="465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מחבר ישר 133"/>
                <p:cNvCxnSpPr>
                  <a:stCxn id="115" idx="4"/>
                </p:cNvCxnSpPr>
                <p:nvPr/>
              </p:nvCxnSpPr>
              <p:spPr bwMode="auto">
                <a:xfrm flipH="1">
                  <a:off x="2385217" y="4313076"/>
                  <a:ext cx="1131828" cy="5317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מחבר ישר 134"/>
                <p:cNvCxnSpPr/>
                <p:nvPr/>
              </p:nvCxnSpPr>
              <p:spPr bwMode="auto">
                <a:xfrm>
                  <a:off x="2262986" y="4374987"/>
                  <a:ext cx="696875" cy="400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מחבר ישר 135"/>
                <p:cNvCxnSpPr/>
                <p:nvPr/>
              </p:nvCxnSpPr>
              <p:spPr bwMode="auto">
                <a:xfrm flipH="1">
                  <a:off x="2955100" y="4313076"/>
                  <a:ext cx="11111" cy="466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מחבר ישר 136"/>
                <p:cNvCxnSpPr/>
                <p:nvPr/>
              </p:nvCxnSpPr>
              <p:spPr bwMode="auto">
                <a:xfrm>
                  <a:off x="2243937" y="4374987"/>
                  <a:ext cx="1274695" cy="400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מחבר ישר 137"/>
                <p:cNvCxnSpPr/>
                <p:nvPr/>
              </p:nvCxnSpPr>
              <p:spPr bwMode="auto">
                <a:xfrm>
                  <a:off x="3518632" y="4313076"/>
                  <a:ext cx="0" cy="46194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2678" name="מלבן 56"/>
              <p:cNvSpPr>
                <a:spLocks noChangeArrowheads="1"/>
              </p:cNvSpPr>
              <p:nvPr/>
            </p:nvSpPr>
            <p:spPr bwMode="auto">
              <a:xfrm>
                <a:off x="3822333" y="5196633"/>
                <a:ext cx="755578"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שחור</a:t>
                </a:r>
              </a:p>
            </p:txBody>
          </p:sp>
          <p:sp>
            <p:nvSpPr>
              <p:cNvPr id="112679" name="מלבן 56"/>
              <p:cNvSpPr>
                <a:spLocks noChangeArrowheads="1"/>
              </p:cNvSpPr>
              <p:nvPr/>
            </p:nvSpPr>
            <p:spPr bwMode="auto">
              <a:xfrm>
                <a:off x="4464805" y="5178380"/>
                <a:ext cx="755578"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שחור</a:t>
                </a:r>
              </a:p>
            </p:txBody>
          </p:sp>
          <p:sp>
            <p:nvSpPr>
              <p:cNvPr id="112680" name="מלבן 56"/>
              <p:cNvSpPr>
                <a:spLocks noChangeArrowheads="1"/>
              </p:cNvSpPr>
              <p:nvPr/>
            </p:nvSpPr>
            <p:spPr bwMode="auto">
              <a:xfrm>
                <a:off x="5131696" y="5173618"/>
                <a:ext cx="755578"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i="1">
                    <a:solidFill>
                      <a:srgbClr val="000000"/>
                    </a:solidFill>
                  </a:rPr>
                  <a:t>שחור</a:t>
                </a:r>
              </a:p>
            </p:txBody>
          </p:sp>
          <p:sp>
            <p:nvSpPr>
              <p:cNvPr id="112681" name="מלבן 56"/>
              <p:cNvSpPr>
                <a:spLocks noChangeArrowheads="1"/>
              </p:cNvSpPr>
              <p:nvPr/>
            </p:nvSpPr>
            <p:spPr bwMode="auto">
              <a:xfrm>
                <a:off x="5644520" y="5161641"/>
                <a:ext cx="755578"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i="1">
                    <a:solidFill>
                      <a:srgbClr val="000000"/>
                    </a:solidFill>
                  </a:rPr>
                  <a:t>לבן</a:t>
                </a:r>
              </a:p>
            </p:txBody>
          </p:sp>
          <p:sp>
            <p:nvSpPr>
              <p:cNvPr id="162" name="TextBox 161"/>
              <p:cNvSpPr txBox="1"/>
              <p:nvPr/>
            </p:nvSpPr>
            <p:spPr bwMode="auto">
              <a:xfrm>
                <a:off x="3600843" y="5651506"/>
                <a:ext cx="2971359" cy="36982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  3         :       </a:t>
                </a:r>
                <a:r>
                  <a:rPr lang="en-US" dirty="0"/>
                  <a:t> 1    </a:t>
                </a:r>
                <a:endParaRPr lang="he-IL" dirty="0"/>
              </a:p>
            </p:txBody>
          </p:sp>
          <p:sp>
            <p:nvSpPr>
              <p:cNvPr id="112683" name="מלבן 56"/>
              <p:cNvSpPr>
                <a:spLocks noChangeArrowheads="1"/>
              </p:cNvSpPr>
              <p:nvPr/>
            </p:nvSpPr>
            <p:spPr bwMode="auto">
              <a:xfrm>
                <a:off x="4476767" y="5845734"/>
                <a:ext cx="7555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solidFill>
                      <a:srgbClr val="000000"/>
                    </a:solidFill>
                  </a:rPr>
                  <a:t>שחור</a:t>
                </a:r>
              </a:p>
            </p:txBody>
          </p:sp>
          <p:sp>
            <p:nvSpPr>
              <p:cNvPr id="112684" name="מלבן 56"/>
              <p:cNvSpPr>
                <a:spLocks noChangeArrowheads="1"/>
              </p:cNvSpPr>
              <p:nvPr/>
            </p:nvSpPr>
            <p:spPr bwMode="auto">
              <a:xfrm>
                <a:off x="5659612" y="5853568"/>
                <a:ext cx="7555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i="1">
                    <a:solidFill>
                      <a:srgbClr val="000000"/>
                    </a:solidFill>
                  </a:rPr>
                  <a:t>לבן</a:t>
                </a:r>
              </a:p>
            </p:txBody>
          </p:sp>
          <p:sp>
            <p:nvSpPr>
              <p:cNvPr id="123" name="סוגר מסולסל שמאלי 122"/>
              <p:cNvSpPr/>
              <p:nvPr/>
            </p:nvSpPr>
            <p:spPr>
              <a:xfrm rot="16200000" flipV="1">
                <a:off x="4773837" y="4916606"/>
                <a:ext cx="274586" cy="1296794"/>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grpSp>
        <p:grpSp>
          <p:nvGrpSpPr>
            <p:cNvPr id="112650" name="קבוצה 166"/>
            <p:cNvGrpSpPr>
              <a:grpSpLocks/>
            </p:cNvGrpSpPr>
            <p:nvPr/>
          </p:nvGrpSpPr>
          <p:grpSpPr bwMode="auto">
            <a:xfrm>
              <a:off x="3730180" y="2099901"/>
              <a:ext cx="243715" cy="247457"/>
              <a:chOff x="8052390" y="4100070"/>
              <a:chExt cx="243715" cy="247457"/>
            </a:xfrm>
          </p:grpSpPr>
          <p:sp>
            <p:nvSpPr>
              <p:cNvPr id="168" name="אליפסה 167"/>
              <p:cNvSpPr/>
              <p:nvPr/>
            </p:nvSpPr>
            <p:spPr>
              <a:xfrm>
                <a:off x="8052375" y="4271488"/>
                <a:ext cx="188884" cy="7618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169" name="מחבר חץ ישר 168"/>
              <p:cNvCxnSpPr/>
              <p:nvPr/>
            </p:nvCxnSpPr>
            <p:spPr>
              <a:xfrm flipV="1">
                <a:off x="8185705" y="4100070"/>
                <a:ext cx="111109" cy="171418"/>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2651" name="קבוצה 169"/>
            <p:cNvGrpSpPr>
              <a:grpSpLocks/>
            </p:cNvGrpSpPr>
            <p:nvPr/>
          </p:nvGrpSpPr>
          <p:grpSpPr bwMode="auto">
            <a:xfrm>
              <a:off x="4648967" y="2162413"/>
              <a:ext cx="188616" cy="184945"/>
              <a:chOff x="7617066" y="3717130"/>
              <a:chExt cx="188616" cy="312739"/>
            </a:xfrm>
          </p:grpSpPr>
          <p:sp>
            <p:nvSpPr>
              <p:cNvPr id="171" name="אליפסה 170"/>
              <p:cNvSpPr/>
              <p:nvPr/>
            </p:nvSpPr>
            <p:spPr>
              <a:xfrm>
                <a:off x="7617289" y="3716095"/>
                <a:ext cx="188885" cy="12882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172" name="מחבר ישר 171"/>
              <p:cNvCxnSpPr>
                <a:stCxn id="171" idx="4"/>
              </p:cNvCxnSpPr>
              <p:nvPr/>
            </p:nvCxnSpPr>
            <p:spPr>
              <a:xfrm>
                <a:off x="7712525" y="3844925"/>
                <a:ext cx="0" cy="18519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מחבר ישר 172"/>
              <p:cNvCxnSpPr/>
              <p:nvPr/>
            </p:nvCxnSpPr>
            <p:spPr>
              <a:xfrm flipH="1">
                <a:off x="7617289" y="3936179"/>
                <a:ext cx="18888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2647" name="מלבן 56"/>
          <p:cNvSpPr>
            <a:spLocks noChangeArrowheads="1"/>
          </p:cNvSpPr>
          <p:nvPr/>
        </p:nvSpPr>
        <p:spPr bwMode="auto">
          <a:xfrm>
            <a:off x="6053138" y="2309813"/>
            <a:ext cx="24812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u="sng">
                <a:solidFill>
                  <a:srgbClr val="000000"/>
                </a:solidFill>
              </a:rPr>
              <a:t>מקרא</a:t>
            </a:r>
            <a:r>
              <a:rPr lang="he-IL" altLang="he-IL">
                <a:solidFill>
                  <a:srgbClr val="000000"/>
                </a:solidFill>
              </a:rPr>
              <a:t>:</a:t>
            </a:r>
          </a:p>
          <a:p>
            <a:pPr eaLnBrk="1" hangingPunct="1"/>
            <a:r>
              <a:rPr lang="en-US" altLang="he-IL">
                <a:solidFill>
                  <a:srgbClr val="000000"/>
                </a:solidFill>
              </a:rPr>
              <a:t>A</a:t>
            </a:r>
            <a:r>
              <a:rPr lang="he-IL" altLang="he-IL">
                <a:solidFill>
                  <a:srgbClr val="000000"/>
                </a:solidFill>
              </a:rPr>
              <a:t> = פרווה שחורה</a:t>
            </a:r>
          </a:p>
          <a:p>
            <a:pPr eaLnBrk="1" hangingPunct="1"/>
            <a:r>
              <a:rPr lang="en-US" altLang="he-IL">
                <a:solidFill>
                  <a:srgbClr val="000000"/>
                </a:solidFill>
              </a:rPr>
              <a:t>a</a:t>
            </a:r>
            <a:r>
              <a:rPr lang="he-IL" altLang="he-IL">
                <a:solidFill>
                  <a:srgbClr val="000000"/>
                </a:solidFill>
              </a:rPr>
              <a:t> = פרווה לבנה</a:t>
            </a:r>
          </a:p>
          <a:p>
            <a:pPr eaLnBrk="1" hangingPunct="1"/>
            <a:endParaRPr lang="he-IL" altLang="he-IL">
              <a:solidFill>
                <a:srgbClr val="000000"/>
              </a:solidFill>
            </a:endParaRPr>
          </a:p>
          <a:p>
            <a:pPr eaLnBrk="1" hangingPunct="1"/>
            <a:r>
              <a:rPr lang="he-IL" altLang="he-IL">
                <a:solidFill>
                  <a:srgbClr val="000000"/>
                </a:solidFill>
              </a:rPr>
              <a:t>הקפידו על כתיבת מקרא!</a:t>
            </a:r>
          </a:p>
          <a:p>
            <a:pPr eaLnBrk="1" hangingPunct="1"/>
            <a:endParaRPr lang="he-IL" altLang="he-IL">
              <a:solidFill>
                <a:srgbClr val="000000"/>
              </a:solidFill>
            </a:endParaRPr>
          </a:p>
        </p:txBody>
      </p:sp>
      <p:pic>
        <p:nvPicPr>
          <p:cNvPr id="11264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2211388"/>
            <a:ext cx="175895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6713" y="522288"/>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3:</a:t>
            </a:r>
          </a:p>
          <a:p>
            <a:pPr>
              <a:defRPr/>
            </a:pPr>
            <a:r>
              <a:rPr lang="he-IL" dirty="0">
                <a:solidFill>
                  <a:srgbClr val="1D4C72"/>
                </a:solidFill>
              </a:rPr>
              <a:t>א. </a:t>
            </a:r>
            <a:r>
              <a:rPr lang="he-IL" dirty="0">
                <a:solidFill>
                  <a:schemeClr val="tx2"/>
                </a:solidFill>
              </a:rPr>
              <a:t>מהם הגנוטיפים האפשריים של שרקן שחור?</a:t>
            </a:r>
          </a:p>
          <a:p>
            <a:pPr>
              <a:defRPr/>
            </a:pPr>
            <a:r>
              <a:rPr lang="he-IL" dirty="0">
                <a:solidFill>
                  <a:schemeClr val="tx2"/>
                </a:solidFill>
              </a:rPr>
              <a:t>ב. האם על פי הצאצאים מהכלאת שרקן שחור עם נקבה לבנה יהיה אפשר לקבוע את </a:t>
            </a:r>
          </a:p>
          <a:p>
            <a:pPr>
              <a:defRPr/>
            </a:pPr>
            <a:r>
              <a:rPr lang="he-IL" dirty="0">
                <a:solidFill>
                  <a:schemeClr val="tx2"/>
                </a:solidFill>
              </a:rPr>
              <a:t>    הגנוטיפ שלו?</a:t>
            </a:r>
          </a:p>
        </p:txBody>
      </p:sp>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53253BF5-0666-43D9-B66A-F85B4CAE0039}" type="slidenum">
              <a:rPr lang="he-IL" sz="1200" smtClean="0">
                <a:solidFill>
                  <a:srgbClr val="FFFFFF">
                    <a:lumMod val="65000"/>
                  </a:srgbClr>
                </a:solidFill>
              </a:rPr>
              <a:pPr>
                <a:defRPr/>
              </a:pPr>
              <a:t>15</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שאלה 3: דרך לקביעה אם שרקן שחור הוא הטרוזיגוט או הומוזיגוט</a:t>
            </a:r>
            <a:endParaRPr lang="he-IL" sz="1800" b="1" dirty="0">
              <a:solidFill>
                <a:schemeClr val="accent6">
                  <a:lumMod val="50000"/>
                  <a:lumOff val="50000"/>
                </a:schemeClr>
              </a:solidFill>
              <a:latin typeface="+mn-lt"/>
              <a:ea typeface="+mn-ea"/>
              <a:cs typeface="+mn-cs"/>
            </a:endParaRPr>
          </a:p>
        </p:txBody>
      </p:sp>
      <p:sp>
        <p:nvSpPr>
          <p:cNvPr id="8"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6713" y="522288"/>
            <a:ext cx="8183562" cy="3698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3:</a:t>
            </a:r>
          </a:p>
        </p:txBody>
      </p:sp>
      <p:sp>
        <p:nvSpPr>
          <p:cNvPr id="8199" name="Slide Number Placeholder 6"/>
          <p:cNvSpPr>
            <a:spLocks noGrp="1"/>
          </p:cNvSpPr>
          <p:nvPr>
            <p:ph type="sldNum" sz="quarter" idx="12"/>
          </p:nvPr>
        </p:nvSpPr>
        <p:spPr bwMode="auto">
          <a:xfrm>
            <a:off x="581025" y="73898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FED913AF-1CA3-4879-85D3-2C4FDE78D3B2}" type="slidenum">
              <a:rPr lang="he-IL" sz="1200" smtClean="0">
                <a:solidFill>
                  <a:srgbClr val="FFFFFF">
                    <a:lumMod val="65000"/>
                  </a:srgbClr>
                </a:solidFill>
              </a:rPr>
              <a:pPr>
                <a:defRPr/>
              </a:pPr>
              <a:t>16</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תשובה</a:t>
            </a:r>
            <a:endParaRPr lang="he-IL" sz="1800" b="1" dirty="0">
              <a:solidFill>
                <a:schemeClr val="accent6">
                  <a:lumMod val="50000"/>
                  <a:lumOff val="50000"/>
                </a:schemeClr>
              </a:solidFill>
              <a:latin typeface="+mn-lt"/>
              <a:ea typeface="+mn-ea"/>
              <a:cs typeface="+mn-cs"/>
            </a:endParaRPr>
          </a:p>
        </p:txBody>
      </p:sp>
      <p:grpSp>
        <p:nvGrpSpPr>
          <p:cNvPr id="114694" name="קבוצה 16"/>
          <p:cNvGrpSpPr>
            <a:grpSpLocks/>
          </p:cNvGrpSpPr>
          <p:nvPr/>
        </p:nvGrpSpPr>
        <p:grpSpPr bwMode="auto">
          <a:xfrm>
            <a:off x="417513" y="981075"/>
            <a:ext cx="8196262" cy="5413375"/>
            <a:chOff x="417219" y="1000231"/>
            <a:chExt cx="8196262" cy="5412806"/>
          </a:xfrm>
        </p:grpSpPr>
        <p:sp>
          <p:nvSpPr>
            <p:cNvPr id="88" name="Rectangle 12"/>
            <p:cNvSpPr/>
            <p:nvPr/>
          </p:nvSpPr>
          <p:spPr>
            <a:xfrm>
              <a:off x="417219" y="1008168"/>
              <a:ext cx="8196262" cy="5404869"/>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defRPr/>
              </a:pPr>
              <a:r>
                <a:rPr lang="he-IL" b="1" dirty="0">
                  <a:solidFill>
                    <a:prstClr val="black"/>
                  </a:solidFill>
                </a:rPr>
                <a:t>תשובה:</a:t>
              </a:r>
            </a:p>
            <a:p>
              <a:pPr>
                <a:defRPr/>
              </a:pPr>
              <a:r>
                <a:rPr lang="he-IL" dirty="0">
                  <a:solidFill>
                    <a:prstClr val="black"/>
                  </a:solidFill>
                </a:rPr>
                <a:t>א. הומוזיגוט </a:t>
              </a:r>
              <a:r>
                <a:rPr lang="en-US" dirty="0">
                  <a:solidFill>
                    <a:prstClr val="black"/>
                  </a:solidFill>
                </a:rPr>
                <a:t>AA</a:t>
              </a:r>
              <a:r>
                <a:rPr lang="he-IL" dirty="0">
                  <a:solidFill>
                    <a:prstClr val="black"/>
                  </a:solidFill>
                </a:rPr>
                <a:t> או הטרוזיגוט</a:t>
              </a:r>
              <a:r>
                <a:rPr lang="en-US" dirty="0">
                  <a:solidFill>
                    <a:prstClr val="black"/>
                  </a:solidFill>
                </a:rPr>
                <a:t> </a:t>
              </a:r>
              <a:r>
                <a:rPr lang="he-IL" dirty="0">
                  <a:solidFill>
                    <a:prstClr val="black"/>
                  </a:solidFill>
                </a:rPr>
                <a:t> </a:t>
              </a:r>
              <a:r>
                <a:rPr lang="en-US" dirty="0" err="1">
                  <a:solidFill>
                    <a:prstClr val="black"/>
                  </a:solidFill>
                </a:rPr>
                <a:t>Aa</a:t>
              </a:r>
              <a:r>
                <a:rPr lang="he-IL" dirty="0">
                  <a:solidFill>
                    <a:prstClr val="black"/>
                  </a:solidFill>
                </a:rPr>
                <a:t>.</a:t>
              </a:r>
            </a:p>
            <a:p>
              <a:pPr>
                <a:defRPr/>
              </a:pPr>
              <a:endParaRPr lang="he-IL" dirty="0">
                <a:solidFill>
                  <a:prstClr val="black"/>
                </a:solidFill>
              </a:endParaRPr>
            </a:p>
            <a:p>
              <a:pPr>
                <a:defRPr/>
              </a:pPr>
              <a:r>
                <a:rPr lang="he-IL" dirty="0">
                  <a:solidFill>
                    <a:prstClr val="black"/>
                  </a:solidFill>
                </a:rPr>
                <a:t>ב. אם השרקן הומוזיגוט, כל צאצאיו יהיו </a:t>
              </a:r>
            </a:p>
            <a:p>
              <a:pPr>
                <a:defRPr/>
              </a:pPr>
              <a:r>
                <a:rPr lang="he-IL" dirty="0">
                  <a:solidFill>
                    <a:prstClr val="black"/>
                  </a:solidFill>
                </a:rPr>
                <a:t>    בוודאות שחורים.</a:t>
              </a: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r>
                <a:rPr lang="he-IL" dirty="0">
                  <a:solidFill>
                    <a:prstClr val="black"/>
                  </a:solidFill>
                </a:rPr>
                <a:t>אם בין הצאצאים </a:t>
              </a:r>
              <a:r>
                <a:rPr lang="he-IL" dirty="0">
                  <a:solidFill>
                    <a:schemeClr val="tx1"/>
                  </a:solidFill>
                </a:rPr>
                <a:t>יופיע לפחות צאצא אחד לבן, אפשר לקבוע בוודאות שהשרקן הטרוזיגוט. </a:t>
              </a:r>
            </a:p>
            <a:p>
              <a:pPr>
                <a:defRPr/>
              </a:pPr>
              <a:r>
                <a:rPr lang="he-IL" dirty="0">
                  <a:solidFill>
                    <a:schemeClr val="tx1"/>
                  </a:solidFill>
                </a:rPr>
                <a:t>אם מופיעים רק צאצאים שחורים, אי אפשר לקבוע בוודאות שהוא הומוזיגוט, מכיוון שבמדגמים קטנים, ייתכנו סטיות </a:t>
              </a:r>
              <a:r>
                <a:rPr lang="he-IL" dirty="0">
                  <a:solidFill>
                    <a:prstClr val="black"/>
                  </a:solidFill>
                </a:rPr>
                <a:t>מיחס הצאצאים הצפוי (בכך נדון בהמשך), ולכן יתכן שגם לשרקן ההטרוזיגוט ייולדו רק צאצאים שחורים. </a:t>
              </a:r>
            </a:p>
            <a:p>
              <a:pPr>
                <a:defRPr/>
              </a:pPr>
              <a:r>
                <a:rPr lang="he-IL" dirty="0">
                  <a:solidFill>
                    <a:prstClr val="black"/>
                  </a:solidFill>
                </a:rPr>
                <a:t>הכלאה כזאת נקראת </a:t>
              </a:r>
              <a:r>
                <a:rPr lang="he-IL" b="1" dirty="0">
                  <a:solidFill>
                    <a:schemeClr val="accent3"/>
                  </a:solidFill>
                </a:rPr>
                <a:t>הכלאת מבחן </a:t>
              </a:r>
              <a:r>
                <a:rPr lang="he-IL" dirty="0">
                  <a:solidFill>
                    <a:prstClr val="black"/>
                  </a:solidFill>
                </a:rPr>
                <a:t>(ראו הסבר בשקף הבא).</a:t>
              </a:r>
            </a:p>
            <a:p>
              <a:pPr>
                <a:defRPr/>
              </a:pPr>
              <a:r>
                <a:rPr lang="he-IL" dirty="0">
                  <a:solidFill>
                    <a:prstClr val="black"/>
                  </a:solidFill>
                </a:rPr>
                <a:t>    </a:t>
              </a:r>
            </a:p>
            <a:p>
              <a:pPr>
                <a:defRPr/>
              </a:pPr>
              <a:endParaRPr lang="he-IL" dirty="0">
                <a:solidFill>
                  <a:prstClr val="black"/>
                </a:solidFill>
              </a:endParaRPr>
            </a:p>
          </p:txBody>
        </p:sp>
        <p:grpSp>
          <p:nvGrpSpPr>
            <p:cNvPr id="114696" name="קבוצה 8192"/>
            <p:cNvGrpSpPr>
              <a:grpSpLocks/>
            </p:cNvGrpSpPr>
            <p:nvPr/>
          </p:nvGrpSpPr>
          <p:grpSpPr bwMode="auto">
            <a:xfrm>
              <a:off x="4672823" y="2474676"/>
              <a:ext cx="3440485" cy="2294745"/>
              <a:chOff x="1578875" y="2099901"/>
              <a:chExt cx="3440485" cy="2294745"/>
            </a:xfrm>
          </p:grpSpPr>
          <p:grpSp>
            <p:nvGrpSpPr>
              <p:cNvPr id="114734" name="קבוצה 8191"/>
              <p:cNvGrpSpPr>
                <a:grpSpLocks/>
              </p:cNvGrpSpPr>
              <p:nvPr/>
            </p:nvGrpSpPr>
            <p:grpSpPr bwMode="auto">
              <a:xfrm>
                <a:off x="1578875" y="2347358"/>
                <a:ext cx="3440485" cy="2047288"/>
                <a:chOff x="1993986" y="2113477"/>
                <a:chExt cx="3440485" cy="2047288"/>
              </a:xfrm>
            </p:grpSpPr>
            <p:grpSp>
              <p:nvGrpSpPr>
                <p:cNvPr id="114742" name="קבוצה 15"/>
                <p:cNvGrpSpPr>
                  <a:grpSpLocks/>
                </p:cNvGrpSpPr>
                <p:nvPr/>
              </p:nvGrpSpPr>
              <p:grpSpPr bwMode="auto">
                <a:xfrm>
                  <a:off x="3079043" y="2113477"/>
                  <a:ext cx="2312987" cy="369887"/>
                  <a:chOff x="873590" y="934291"/>
                  <a:chExt cx="2312837" cy="369948"/>
                </a:xfrm>
              </p:grpSpPr>
              <p:sp>
                <p:nvSpPr>
                  <p:cNvPr id="74" name="TextBox 73"/>
                  <p:cNvSpPr txBox="1"/>
                  <p:nvPr/>
                </p:nvSpPr>
                <p:spPr>
                  <a:xfrm>
                    <a:off x="873279" y="934646"/>
                    <a:ext cx="2312837" cy="36990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P:    AA           aa</a:t>
                    </a:r>
                    <a:endParaRPr lang="he-IL" dirty="0">
                      <a:solidFill>
                        <a:srgbClr val="1D4C72"/>
                      </a:solidFill>
                    </a:endParaRPr>
                  </a:p>
                </p:txBody>
              </p:sp>
              <p:sp>
                <p:nvSpPr>
                  <p:cNvPr id="75" name="כפל 74"/>
                  <p:cNvSpPr/>
                  <p:nvPr/>
                </p:nvSpPr>
                <p:spPr>
                  <a:xfrm>
                    <a:off x="2340034" y="1118807"/>
                    <a:ext cx="376213" cy="182573"/>
                  </a:xfrm>
                  <a:prstGeom prst="mathMultiply">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8" name="TextBox 17"/>
                <p:cNvSpPr txBox="1"/>
                <p:nvPr/>
              </p:nvSpPr>
              <p:spPr bwMode="auto">
                <a:xfrm>
                  <a:off x="3078732" y="2880513"/>
                  <a:ext cx="803275" cy="36984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גמטות</a:t>
                  </a:r>
                </a:p>
              </p:txBody>
            </p:sp>
            <p:grpSp>
              <p:nvGrpSpPr>
                <p:cNvPr id="114744" name="קבוצה 17"/>
                <p:cNvGrpSpPr>
                  <a:grpSpLocks/>
                </p:cNvGrpSpPr>
                <p:nvPr/>
              </p:nvGrpSpPr>
              <p:grpSpPr bwMode="auto">
                <a:xfrm>
                  <a:off x="3990633" y="2886140"/>
                  <a:ext cx="1347245" cy="392907"/>
                  <a:chOff x="1919503" y="1253592"/>
                  <a:chExt cx="1347157" cy="392972"/>
                </a:xfrm>
              </p:grpSpPr>
              <p:sp>
                <p:nvSpPr>
                  <p:cNvPr id="67" name="אליפסה 66"/>
                  <p:cNvSpPr/>
                  <p:nvPr/>
                </p:nvSpPr>
                <p:spPr>
                  <a:xfrm>
                    <a:off x="1961686" y="1282892"/>
                    <a:ext cx="436534" cy="36356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9" name="TextBox 68"/>
                  <p:cNvSpPr txBox="1"/>
                  <p:nvPr/>
                </p:nvSpPr>
                <p:spPr>
                  <a:xfrm>
                    <a:off x="2033120" y="1278129"/>
                    <a:ext cx="304780" cy="36832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A</a:t>
                    </a:r>
                    <a:endParaRPr lang="he-IL" dirty="0">
                      <a:solidFill>
                        <a:srgbClr val="1D4C72"/>
                      </a:solidFill>
                    </a:endParaRPr>
                  </a:p>
                </p:txBody>
              </p:sp>
              <p:sp>
                <p:nvSpPr>
                  <p:cNvPr id="70" name="TextBox 69"/>
                  <p:cNvSpPr txBox="1"/>
                  <p:nvPr/>
                </p:nvSpPr>
                <p:spPr>
                  <a:xfrm>
                    <a:off x="2982383" y="1254315"/>
                    <a:ext cx="284143" cy="36832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a</a:t>
                    </a:r>
                    <a:endParaRPr lang="he-IL" dirty="0">
                      <a:solidFill>
                        <a:srgbClr val="1D4C72"/>
                      </a:solidFill>
                    </a:endParaRPr>
                  </a:p>
                </p:txBody>
              </p:sp>
            </p:grpSp>
            <p:sp>
              <p:nvSpPr>
                <p:cNvPr id="20" name="TextBox 19"/>
                <p:cNvSpPr txBox="1"/>
                <p:nvPr/>
              </p:nvSpPr>
              <p:spPr bwMode="auto">
                <a:xfrm>
                  <a:off x="1994469" y="3534495"/>
                  <a:ext cx="2973388" cy="36826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F</a:t>
                  </a:r>
                  <a:r>
                    <a:rPr lang="en-US" baseline="-25000" dirty="0">
                      <a:solidFill>
                        <a:srgbClr val="1D4C72"/>
                      </a:solidFill>
                    </a:rPr>
                    <a:t>1</a:t>
                  </a:r>
                  <a:r>
                    <a:rPr lang="en-US" dirty="0">
                      <a:solidFill>
                        <a:srgbClr val="1D4C72"/>
                      </a:solidFill>
                    </a:rPr>
                    <a:t>:            Aa</a:t>
                  </a:r>
                  <a:endParaRPr lang="he-IL" dirty="0">
                    <a:solidFill>
                      <a:srgbClr val="1D4C72"/>
                    </a:solidFill>
                  </a:endParaRPr>
                </a:p>
              </p:txBody>
            </p:sp>
            <p:cxnSp>
              <p:nvCxnSpPr>
                <p:cNvPr id="22" name="מחבר ישר 21"/>
                <p:cNvCxnSpPr/>
                <p:nvPr/>
              </p:nvCxnSpPr>
              <p:spPr bwMode="auto">
                <a:xfrm>
                  <a:off x="4267769" y="3290045"/>
                  <a:ext cx="477838" cy="3269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bwMode="auto">
                <a:xfrm flipH="1">
                  <a:off x="4734494" y="3228140"/>
                  <a:ext cx="433388" cy="388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מחבר ישר 24"/>
                <p:cNvCxnSpPr/>
                <p:nvPr/>
              </p:nvCxnSpPr>
              <p:spPr bwMode="auto">
                <a:xfrm flipH="1">
                  <a:off x="4201094" y="2597968"/>
                  <a:ext cx="11113" cy="301593"/>
                </a:xfrm>
                <a:prstGeom prst="line">
                  <a:avLst/>
                </a:prstGeom>
              </p:spPr>
              <p:style>
                <a:lnRef idx="1">
                  <a:schemeClr val="accent1"/>
                </a:lnRef>
                <a:fillRef idx="0">
                  <a:schemeClr val="accent1"/>
                </a:fillRef>
                <a:effectRef idx="0">
                  <a:schemeClr val="accent1"/>
                </a:effectRef>
                <a:fontRef idx="minor">
                  <a:schemeClr val="tx1"/>
                </a:fontRef>
              </p:style>
            </p:cxnSp>
            <p:sp>
              <p:nvSpPr>
                <p:cNvPr id="114749" name="מלבן 56"/>
                <p:cNvSpPr>
                  <a:spLocks noChangeArrowheads="1"/>
                </p:cNvSpPr>
                <p:nvPr/>
              </p:nvSpPr>
              <p:spPr bwMode="auto">
                <a:xfrm>
                  <a:off x="3755892" y="2347358"/>
                  <a:ext cx="755578"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שחור</a:t>
                  </a:r>
                </a:p>
              </p:txBody>
            </p:sp>
            <p:sp>
              <p:nvSpPr>
                <p:cNvPr id="114750" name="מלבן 56"/>
                <p:cNvSpPr>
                  <a:spLocks noChangeArrowheads="1"/>
                </p:cNvSpPr>
                <p:nvPr/>
              </p:nvSpPr>
              <p:spPr bwMode="auto">
                <a:xfrm>
                  <a:off x="4661108" y="2347358"/>
                  <a:ext cx="755578"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לבנה</a:t>
                  </a:r>
                </a:p>
              </p:txBody>
            </p:sp>
            <p:sp>
              <p:nvSpPr>
                <p:cNvPr id="77" name="אליפסה 76"/>
                <p:cNvSpPr/>
                <p:nvPr/>
              </p:nvSpPr>
              <p:spPr bwMode="auto">
                <a:xfrm>
                  <a:off x="4956744" y="2886863"/>
                  <a:ext cx="477838" cy="3635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84" name="מחבר ישר 83"/>
                <p:cNvCxnSpPr>
                  <a:endCxn id="77" idx="0"/>
                </p:cNvCxnSpPr>
                <p:nvPr/>
              </p:nvCxnSpPr>
              <p:spPr>
                <a:xfrm>
                  <a:off x="5194869" y="2597968"/>
                  <a:ext cx="0" cy="288895"/>
                </a:xfrm>
                <a:prstGeom prst="line">
                  <a:avLst/>
                </a:prstGeom>
              </p:spPr>
              <p:style>
                <a:lnRef idx="1">
                  <a:schemeClr val="accent1"/>
                </a:lnRef>
                <a:fillRef idx="0">
                  <a:schemeClr val="accent1"/>
                </a:fillRef>
                <a:effectRef idx="0">
                  <a:schemeClr val="accent1"/>
                </a:effectRef>
                <a:fontRef idx="minor">
                  <a:schemeClr val="tx1"/>
                </a:fontRef>
              </p:style>
            </p:cxnSp>
            <p:sp>
              <p:nvSpPr>
                <p:cNvPr id="114753" name="מלבן 56"/>
                <p:cNvSpPr>
                  <a:spLocks noChangeArrowheads="1"/>
                </p:cNvSpPr>
                <p:nvPr/>
              </p:nvSpPr>
              <p:spPr bwMode="auto">
                <a:xfrm>
                  <a:off x="4283319" y="3822263"/>
                  <a:ext cx="755578"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i="1">
                      <a:solidFill>
                        <a:srgbClr val="000000"/>
                      </a:solidFill>
                    </a:rPr>
                    <a:t>שחור</a:t>
                  </a:r>
                </a:p>
              </p:txBody>
            </p:sp>
          </p:grpSp>
          <p:grpSp>
            <p:nvGrpSpPr>
              <p:cNvPr id="114735" name="קבוצה 166"/>
              <p:cNvGrpSpPr>
                <a:grpSpLocks/>
              </p:cNvGrpSpPr>
              <p:nvPr/>
            </p:nvGrpSpPr>
            <p:grpSpPr bwMode="auto">
              <a:xfrm>
                <a:off x="3730180" y="2099901"/>
                <a:ext cx="243715" cy="247457"/>
                <a:chOff x="8052390" y="4100070"/>
                <a:chExt cx="243715" cy="247457"/>
              </a:xfrm>
            </p:grpSpPr>
            <p:sp>
              <p:nvSpPr>
                <p:cNvPr id="168" name="אליפסה 167"/>
                <p:cNvSpPr/>
                <p:nvPr/>
              </p:nvSpPr>
              <p:spPr>
                <a:xfrm>
                  <a:off x="8052631" y="4271690"/>
                  <a:ext cx="230187" cy="761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169" name="מחבר חץ ישר 168"/>
                <p:cNvCxnSpPr/>
                <p:nvPr/>
              </p:nvCxnSpPr>
              <p:spPr>
                <a:xfrm flipV="1">
                  <a:off x="8185981" y="4100258"/>
                  <a:ext cx="152400" cy="171432"/>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4736" name="קבוצה 169"/>
              <p:cNvGrpSpPr>
                <a:grpSpLocks/>
              </p:cNvGrpSpPr>
              <p:nvPr/>
            </p:nvGrpSpPr>
            <p:grpSpPr bwMode="auto">
              <a:xfrm>
                <a:off x="4648967" y="2162413"/>
                <a:ext cx="188616" cy="184945"/>
                <a:chOff x="7617066" y="3717130"/>
                <a:chExt cx="188616" cy="312739"/>
              </a:xfrm>
            </p:grpSpPr>
            <p:sp>
              <p:nvSpPr>
                <p:cNvPr id="171" name="אליפסה 170"/>
                <p:cNvSpPr/>
                <p:nvPr/>
              </p:nvSpPr>
              <p:spPr>
                <a:xfrm>
                  <a:off x="7617682" y="3716422"/>
                  <a:ext cx="230188" cy="1288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172" name="מחבר ישר 171"/>
                <p:cNvCxnSpPr>
                  <a:stCxn id="171" idx="4"/>
                </p:cNvCxnSpPr>
                <p:nvPr/>
              </p:nvCxnSpPr>
              <p:spPr>
                <a:xfrm>
                  <a:off x="7712932" y="3845261"/>
                  <a:ext cx="0" cy="18520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מחבר ישר 172"/>
                <p:cNvCxnSpPr/>
                <p:nvPr/>
              </p:nvCxnSpPr>
              <p:spPr>
                <a:xfrm flipH="1">
                  <a:off x="7617682" y="3936523"/>
                  <a:ext cx="23018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4697" name="מלבן 56"/>
            <p:cNvSpPr>
              <a:spLocks noChangeArrowheads="1"/>
            </p:cNvSpPr>
            <p:nvPr/>
          </p:nvSpPr>
          <p:spPr bwMode="auto">
            <a:xfrm>
              <a:off x="417219" y="1000231"/>
              <a:ext cx="17559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u="sng">
                  <a:solidFill>
                    <a:srgbClr val="000000"/>
                  </a:solidFill>
                </a:rPr>
                <a:t>מקרא</a:t>
              </a:r>
              <a:r>
                <a:rPr lang="he-IL" altLang="he-IL" sz="1600">
                  <a:solidFill>
                    <a:srgbClr val="000000"/>
                  </a:solidFill>
                </a:rPr>
                <a:t>:</a:t>
              </a:r>
            </a:p>
            <a:p>
              <a:pPr eaLnBrk="1" hangingPunct="1"/>
              <a:r>
                <a:rPr lang="en-US" altLang="he-IL" sz="1600">
                  <a:solidFill>
                    <a:srgbClr val="000000"/>
                  </a:solidFill>
                </a:rPr>
                <a:t>A</a:t>
              </a:r>
              <a:r>
                <a:rPr lang="he-IL" altLang="he-IL" sz="1600">
                  <a:solidFill>
                    <a:srgbClr val="000000"/>
                  </a:solidFill>
                </a:rPr>
                <a:t> = פרווה שחורה</a:t>
              </a:r>
            </a:p>
            <a:p>
              <a:pPr eaLnBrk="1" hangingPunct="1"/>
              <a:r>
                <a:rPr lang="en-US" altLang="he-IL" sz="1600">
                  <a:solidFill>
                    <a:srgbClr val="000000"/>
                  </a:solidFill>
                </a:rPr>
                <a:t>a</a:t>
              </a:r>
              <a:r>
                <a:rPr lang="he-IL" altLang="he-IL" sz="1600">
                  <a:solidFill>
                    <a:srgbClr val="000000"/>
                  </a:solidFill>
                </a:rPr>
                <a:t> = פרווה לבנה</a:t>
              </a:r>
            </a:p>
          </p:txBody>
        </p:sp>
        <p:grpSp>
          <p:nvGrpSpPr>
            <p:cNvPr id="114698" name="קבוצה 14"/>
            <p:cNvGrpSpPr>
              <a:grpSpLocks/>
            </p:cNvGrpSpPr>
            <p:nvPr/>
          </p:nvGrpSpPr>
          <p:grpSpPr bwMode="auto">
            <a:xfrm>
              <a:off x="790666" y="1841046"/>
              <a:ext cx="3571852" cy="2949780"/>
              <a:chOff x="767579" y="2632279"/>
              <a:chExt cx="3571852" cy="2949780"/>
            </a:xfrm>
          </p:grpSpPr>
          <p:sp>
            <p:nvSpPr>
              <p:cNvPr id="114699" name="מלבן 1"/>
              <p:cNvSpPr>
                <a:spLocks noChangeArrowheads="1"/>
              </p:cNvSpPr>
              <p:nvPr/>
            </p:nvSpPr>
            <p:spPr bwMode="auto">
              <a:xfrm>
                <a:off x="970394" y="2632751"/>
                <a:ext cx="3368675" cy="147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solidFill>
                      <a:srgbClr val="000000"/>
                    </a:solidFill>
                  </a:rPr>
                  <a:t>אם השרקן </a:t>
                </a:r>
                <a:r>
                  <a:rPr lang="he-IL" altLang="he-IL"/>
                  <a:t>הטרוזיגוט, היחס </a:t>
                </a:r>
                <a:r>
                  <a:rPr lang="he-IL" altLang="he-IL" u="sng"/>
                  <a:t>הצפוי</a:t>
                </a:r>
                <a:r>
                  <a:rPr lang="he-IL" altLang="he-IL"/>
                  <a:t> </a:t>
                </a:r>
              </a:p>
              <a:p>
                <a:pPr eaLnBrk="1" hangingPunct="1"/>
                <a:r>
                  <a:rPr lang="he-IL" altLang="he-IL"/>
                  <a:t>בין צאצאיו הוא: 1 שחור : 1 לבן</a:t>
                </a:r>
              </a:p>
              <a:p>
                <a:pPr eaLnBrk="1" hangingPunct="1"/>
                <a:r>
                  <a:rPr lang="he-IL" altLang="he-IL">
                    <a:solidFill>
                      <a:srgbClr val="000000"/>
                    </a:solidFill>
                  </a:rPr>
                  <a:t>                          </a:t>
                </a:r>
              </a:p>
              <a:p>
                <a:pPr eaLnBrk="1" hangingPunct="1"/>
                <a:r>
                  <a:rPr lang="he-IL" altLang="he-IL">
                    <a:solidFill>
                      <a:srgbClr val="000000"/>
                    </a:solidFill>
                  </a:rPr>
                  <a:t>                   </a:t>
                </a:r>
              </a:p>
              <a:p>
                <a:pPr eaLnBrk="1" hangingPunct="1"/>
                <a:r>
                  <a:rPr lang="he-IL" altLang="he-IL">
                    <a:solidFill>
                      <a:srgbClr val="000000"/>
                    </a:solidFill>
                  </a:rPr>
                  <a:t>         </a:t>
                </a:r>
                <a:endParaRPr lang="he-IL" altLang="he-IL"/>
              </a:p>
            </p:txBody>
          </p:sp>
          <p:grpSp>
            <p:nvGrpSpPr>
              <p:cNvPr id="114700" name="קבוצה 89"/>
              <p:cNvGrpSpPr>
                <a:grpSpLocks/>
              </p:cNvGrpSpPr>
              <p:nvPr/>
            </p:nvGrpSpPr>
            <p:grpSpPr bwMode="auto">
              <a:xfrm>
                <a:off x="767579" y="3329807"/>
                <a:ext cx="3212458" cy="2252252"/>
                <a:chOff x="1806902" y="2099901"/>
                <a:chExt cx="3212458" cy="2252252"/>
              </a:xfrm>
            </p:grpSpPr>
            <p:grpSp>
              <p:nvGrpSpPr>
                <p:cNvPr id="114710" name="קבוצה 90"/>
                <p:cNvGrpSpPr>
                  <a:grpSpLocks/>
                </p:cNvGrpSpPr>
                <p:nvPr/>
              </p:nvGrpSpPr>
              <p:grpSpPr bwMode="auto">
                <a:xfrm>
                  <a:off x="1806902" y="2347358"/>
                  <a:ext cx="3212458" cy="2004795"/>
                  <a:chOff x="2222013" y="2113477"/>
                  <a:chExt cx="3212458" cy="2004795"/>
                </a:xfrm>
              </p:grpSpPr>
              <p:grpSp>
                <p:nvGrpSpPr>
                  <p:cNvPr id="114718" name="קבוצה 15"/>
                  <p:cNvGrpSpPr>
                    <a:grpSpLocks/>
                  </p:cNvGrpSpPr>
                  <p:nvPr/>
                </p:nvGrpSpPr>
                <p:grpSpPr bwMode="auto">
                  <a:xfrm>
                    <a:off x="3079043" y="2113477"/>
                    <a:ext cx="2312987" cy="369887"/>
                    <a:chOff x="873590" y="934291"/>
                    <a:chExt cx="2312837" cy="369948"/>
                  </a:xfrm>
                </p:grpSpPr>
                <p:sp>
                  <p:nvSpPr>
                    <p:cNvPr id="174" name="TextBox 173"/>
                    <p:cNvSpPr txBox="1"/>
                    <p:nvPr/>
                  </p:nvSpPr>
                  <p:spPr>
                    <a:xfrm>
                      <a:off x="873425" y="934242"/>
                      <a:ext cx="2312838" cy="36990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P:     Aa           aa</a:t>
                      </a:r>
                      <a:endParaRPr lang="he-IL" dirty="0">
                        <a:solidFill>
                          <a:srgbClr val="1D4C72"/>
                        </a:solidFill>
                      </a:endParaRPr>
                    </a:p>
                  </p:txBody>
                </p:sp>
                <p:sp>
                  <p:nvSpPr>
                    <p:cNvPr id="176" name="כפל 175"/>
                    <p:cNvSpPr/>
                    <p:nvPr/>
                  </p:nvSpPr>
                  <p:spPr>
                    <a:xfrm>
                      <a:off x="2340180" y="1118403"/>
                      <a:ext cx="376214" cy="182573"/>
                    </a:xfrm>
                    <a:prstGeom prst="mathMultiply">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21" name="TextBox 120"/>
                  <p:cNvSpPr txBox="1"/>
                  <p:nvPr/>
                </p:nvSpPr>
                <p:spPr bwMode="auto">
                  <a:xfrm>
                    <a:off x="2862978" y="2880109"/>
                    <a:ext cx="803275" cy="36984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גמטות</a:t>
                    </a:r>
                  </a:p>
                </p:txBody>
              </p:sp>
              <p:grpSp>
                <p:nvGrpSpPr>
                  <p:cNvPr id="114720" name="קבוצה 17"/>
                  <p:cNvGrpSpPr>
                    <a:grpSpLocks/>
                  </p:cNvGrpSpPr>
                  <p:nvPr/>
                </p:nvGrpSpPr>
                <p:grpSpPr bwMode="auto">
                  <a:xfrm>
                    <a:off x="3744771" y="2858574"/>
                    <a:ext cx="1593108" cy="395868"/>
                    <a:chOff x="1673656" y="1226020"/>
                    <a:chExt cx="1593004" cy="395933"/>
                  </a:xfrm>
                </p:grpSpPr>
                <p:sp>
                  <p:nvSpPr>
                    <p:cNvPr id="160" name="אליפסה 159"/>
                    <p:cNvSpPr/>
                    <p:nvPr/>
                  </p:nvSpPr>
                  <p:spPr>
                    <a:xfrm>
                      <a:off x="1672926" y="1242797"/>
                      <a:ext cx="477806" cy="36355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65" name="TextBox 164"/>
                    <p:cNvSpPr txBox="1"/>
                    <p:nvPr/>
                  </p:nvSpPr>
                  <p:spPr>
                    <a:xfrm>
                      <a:off x="1715785" y="1225333"/>
                      <a:ext cx="346052" cy="36990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A</a:t>
                      </a:r>
                      <a:endParaRPr lang="he-IL" dirty="0">
                        <a:solidFill>
                          <a:srgbClr val="1D4C72"/>
                        </a:solidFill>
                      </a:endParaRPr>
                    </a:p>
                  </p:txBody>
                </p:sp>
                <p:sp>
                  <p:nvSpPr>
                    <p:cNvPr id="166" name="TextBox 165"/>
                    <p:cNvSpPr txBox="1"/>
                    <p:nvPr/>
                  </p:nvSpPr>
                  <p:spPr>
                    <a:xfrm>
                      <a:off x="2980941" y="1252323"/>
                      <a:ext cx="285731" cy="36990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a</a:t>
                      </a:r>
                      <a:endParaRPr lang="he-IL" dirty="0">
                        <a:solidFill>
                          <a:srgbClr val="1D4C72"/>
                        </a:solidFill>
                      </a:endParaRPr>
                    </a:p>
                  </p:txBody>
                </p:sp>
              </p:grpSp>
              <p:sp>
                <p:nvSpPr>
                  <p:cNvPr id="139" name="TextBox 138"/>
                  <p:cNvSpPr txBox="1"/>
                  <p:nvPr/>
                </p:nvSpPr>
                <p:spPr bwMode="auto">
                  <a:xfrm>
                    <a:off x="2221628" y="3532504"/>
                    <a:ext cx="2973388" cy="36984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F</a:t>
                    </a:r>
                    <a:r>
                      <a:rPr lang="en-US" baseline="-25000" dirty="0">
                        <a:solidFill>
                          <a:srgbClr val="1D4C72"/>
                        </a:solidFill>
                      </a:rPr>
                      <a:t>1</a:t>
                    </a:r>
                    <a:r>
                      <a:rPr lang="en-US" dirty="0">
                        <a:solidFill>
                          <a:srgbClr val="1D4C72"/>
                        </a:solidFill>
                      </a:rPr>
                      <a:t>:       Aa            aa</a:t>
                    </a:r>
                    <a:endParaRPr lang="he-IL" dirty="0">
                      <a:solidFill>
                        <a:srgbClr val="1D4C72"/>
                      </a:solidFill>
                    </a:endParaRPr>
                  </a:p>
                </p:txBody>
              </p:sp>
              <p:cxnSp>
                <p:nvCxnSpPr>
                  <p:cNvPr id="140" name="מחבר ישר 139"/>
                  <p:cNvCxnSpPr/>
                  <p:nvPr/>
                </p:nvCxnSpPr>
                <p:spPr bwMode="auto">
                  <a:xfrm>
                    <a:off x="3959941" y="3226148"/>
                    <a:ext cx="23812" cy="360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מחבר ישר 140"/>
                  <p:cNvCxnSpPr/>
                  <p:nvPr/>
                </p:nvCxnSpPr>
                <p:spPr bwMode="auto">
                  <a:xfrm flipH="1">
                    <a:off x="3983753" y="3226148"/>
                    <a:ext cx="1184275" cy="360325"/>
                  </a:xfrm>
                  <a:prstGeom prst="line">
                    <a:avLst/>
                  </a:prstGeom>
                </p:spPr>
                <p:style>
                  <a:lnRef idx="1">
                    <a:schemeClr val="accent1"/>
                  </a:lnRef>
                  <a:fillRef idx="0">
                    <a:schemeClr val="accent1"/>
                  </a:fillRef>
                  <a:effectRef idx="0">
                    <a:schemeClr val="accent1"/>
                  </a:effectRef>
                  <a:fontRef idx="minor">
                    <a:schemeClr val="tx1"/>
                  </a:fontRef>
                </p:style>
              </p:cxnSp>
              <p:sp>
                <p:nvSpPr>
                  <p:cNvPr id="114724" name="מלבן 56"/>
                  <p:cNvSpPr>
                    <a:spLocks noChangeArrowheads="1"/>
                  </p:cNvSpPr>
                  <p:nvPr/>
                </p:nvSpPr>
                <p:spPr bwMode="auto">
                  <a:xfrm>
                    <a:off x="3755892" y="2347358"/>
                    <a:ext cx="755578"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שחור</a:t>
                    </a:r>
                  </a:p>
                </p:txBody>
              </p:sp>
              <p:sp>
                <p:nvSpPr>
                  <p:cNvPr id="114725" name="מלבן 56"/>
                  <p:cNvSpPr>
                    <a:spLocks noChangeArrowheads="1"/>
                  </p:cNvSpPr>
                  <p:nvPr/>
                </p:nvSpPr>
                <p:spPr bwMode="auto">
                  <a:xfrm>
                    <a:off x="4661108" y="2347358"/>
                    <a:ext cx="755578"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לבנה</a:t>
                    </a:r>
                  </a:p>
                </p:txBody>
              </p:sp>
              <p:sp>
                <p:nvSpPr>
                  <p:cNvPr id="157" name="אליפסה 156"/>
                  <p:cNvSpPr/>
                  <p:nvPr/>
                </p:nvSpPr>
                <p:spPr bwMode="auto">
                  <a:xfrm>
                    <a:off x="4956891" y="2886459"/>
                    <a:ext cx="477837" cy="3635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158" name="מחבר ישר 157"/>
                  <p:cNvCxnSpPr>
                    <a:endCxn id="157" idx="0"/>
                  </p:cNvCxnSpPr>
                  <p:nvPr/>
                </p:nvCxnSpPr>
                <p:spPr>
                  <a:xfrm>
                    <a:off x="5195016" y="2597564"/>
                    <a:ext cx="0" cy="288895"/>
                  </a:xfrm>
                  <a:prstGeom prst="line">
                    <a:avLst/>
                  </a:prstGeom>
                </p:spPr>
                <p:style>
                  <a:lnRef idx="1">
                    <a:schemeClr val="accent1"/>
                  </a:lnRef>
                  <a:fillRef idx="0">
                    <a:schemeClr val="accent1"/>
                  </a:fillRef>
                  <a:effectRef idx="0">
                    <a:schemeClr val="accent1"/>
                  </a:effectRef>
                  <a:fontRef idx="minor">
                    <a:schemeClr val="tx1"/>
                  </a:fontRef>
                </p:style>
              </p:cxnSp>
              <p:sp>
                <p:nvSpPr>
                  <p:cNvPr id="114728" name="מלבן 56"/>
                  <p:cNvSpPr>
                    <a:spLocks noChangeArrowheads="1"/>
                  </p:cNvSpPr>
                  <p:nvPr/>
                </p:nvSpPr>
                <p:spPr bwMode="auto">
                  <a:xfrm>
                    <a:off x="3485043" y="3779770"/>
                    <a:ext cx="755578"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i="1">
                        <a:solidFill>
                          <a:srgbClr val="000000"/>
                        </a:solidFill>
                      </a:rPr>
                      <a:t>שחור</a:t>
                    </a:r>
                  </a:p>
                </p:txBody>
              </p:sp>
            </p:grpSp>
            <p:grpSp>
              <p:nvGrpSpPr>
                <p:cNvPr id="114711" name="קבוצה 91"/>
                <p:cNvGrpSpPr>
                  <a:grpSpLocks/>
                </p:cNvGrpSpPr>
                <p:nvPr/>
              </p:nvGrpSpPr>
              <p:grpSpPr bwMode="auto">
                <a:xfrm>
                  <a:off x="3730180" y="2099901"/>
                  <a:ext cx="243715" cy="247457"/>
                  <a:chOff x="8052390" y="4100070"/>
                  <a:chExt cx="243715" cy="247457"/>
                </a:xfrm>
              </p:grpSpPr>
              <p:sp>
                <p:nvSpPr>
                  <p:cNvPr id="101" name="אליפסה 100"/>
                  <p:cNvSpPr/>
                  <p:nvPr/>
                </p:nvSpPr>
                <p:spPr>
                  <a:xfrm>
                    <a:off x="8052777" y="4271286"/>
                    <a:ext cx="187325" cy="761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119" name="מחבר חץ ישר 118"/>
                  <p:cNvCxnSpPr/>
                  <p:nvPr/>
                </p:nvCxnSpPr>
                <p:spPr>
                  <a:xfrm flipV="1">
                    <a:off x="8186127" y="4099854"/>
                    <a:ext cx="109538" cy="171432"/>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4712" name="קבוצה 92"/>
                <p:cNvGrpSpPr>
                  <a:grpSpLocks/>
                </p:cNvGrpSpPr>
                <p:nvPr/>
              </p:nvGrpSpPr>
              <p:grpSpPr bwMode="auto">
                <a:xfrm>
                  <a:off x="4648967" y="2162413"/>
                  <a:ext cx="188616" cy="184945"/>
                  <a:chOff x="7617066" y="3717130"/>
                  <a:chExt cx="188616" cy="312739"/>
                </a:xfrm>
              </p:grpSpPr>
              <p:sp>
                <p:nvSpPr>
                  <p:cNvPr id="96" name="אליפסה 95"/>
                  <p:cNvSpPr/>
                  <p:nvPr/>
                </p:nvSpPr>
                <p:spPr>
                  <a:xfrm>
                    <a:off x="7617829" y="3645950"/>
                    <a:ext cx="187325" cy="19862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97" name="מחבר ישר 96"/>
                  <p:cNvCxnSpPr>
                    <a:stCxn id="96" idx="4"/>
                  </p:cNvCxnSpPr>
                  <p:nvPr/>
                </p:nvCxnSpPr>
                <p:spPr>
                  <a:xfrm>
                    <a:off x="7711491" y="3844578"/>
                    <a:ext cx="0" cy="18520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מחבר ישר 97"/>
                  <p:cNvCxnSpPr/>
                  <p:nvPr/>
                </p:nvCxnSpPr>
                <p:spPr>
                  <a:xfrm flipH="1">
                    <a:off x="7617829" y="3935840"/>
                    <a:ext cx="18732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4701" name="קבוצה 214"/>
              <p:cNvGrpSpPr>
                <a:grpSpLocks/>
              </p:cNvGrpSpPr>
              <p:nvPr/>
            </p:nvGrpSpPr>
            <p:grpSpPr bwMode="auto">
              <a:xfrm>
                <a:off x="2812715" y="4334910"/>
                <a:ext cx="478140" cy="378555"/>
                <a:chOff x="7884368" y="3406840"/>
                <a:chExt cx="478140" cy="378555"/>
              </a:xfrm>
            </p:grpSpPr>
            <p:sp>
              <p:nvSpPr>
                <p:cNvPr id="216" name="אליפסה 215"/>
                <p:cNvSpPr/>
                <p:nvPr/>
              </p:nvSpPr>
              <p:spPr bwMode="auto">
                <a:xfrm>
                  <a:off x="7842272" y="3420589"/>
                  <a:ext cx="477838" cy="36508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7" name="TextBox 216"/>
                <p:cNvSpPr txBox="1"/>
                <p:nvPr/>
              </p:nvSpPr>
              <p:spPr bwMode="auto">
                <a:xfrm>
                  <a:off x="7939110" y="3406302"/>
                  <a:ext cx="284162" cy="36984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a</a:t>
                  </a:r>
                  <a:endParaRPr lang="he-IL" dirty="0">
                    <a:solidFill>
                      <a:srgbClr val="1D4C72"/>
                    </a:solidFill>
                  </a:endParaRPr>
                </a:p>
              </p:txBody>
            </p:sp>
          </p:grpSp>
          <p:grpSp>
            <p:nvGrpSpPr>
              <p:cNvPr id="114702" name="קבוצה 217"/>
              <p:cNvGrpSpPr>
                <a:grpSpLocks/>
              </p:cNvGrpSpPr>
              <p:nvPr/>
            </p:nvGrpSpPr>
            <p:grpSpPr bwMode="auto">
              <a:xfrm>
                <a:off x="2595043" y="4014386"/>
                <a:ext cx="435344" cy="307975"/>
                <a:chOff x="7098013" y="3952114"/>
                <a:chExt cx="435344" cy="307975"/>
              </a:xfrm>
            </p:grpSpPr>
            <p:cxnSp>
              <p:nvCxnSpPr>
                <p:cNvPr id="219" name="מחבר ישר 218"/>
                <p:cNvCxnSpPr/>
                <p:nvPr/>
              </p:nvCxnSpPr>
              <p:spPr bwMode="auto">
                <a:xfrm flipH="1">
                  <a:off x="7097377" y="3994318"/>
                  <a:ext cx="185737" cy="307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מחבר ישר 219"/>
                <p:cNvCxnSpPr/>
                <p:nvPr/>
              </p:nvCxnSpPr>
              <p:spPr bwMode="auto">
                <a:xfrm>
                  <a:off x="7283114" y="3994318"/>
                  <a:ext cx="207963" cy="30794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0" name="מחבר ישר 9"/>
              <p:cNvCxnSpPr>
                <a:stCxn id="217" idx="2"/>
              </p:cNvCxnSpPr>
              <p:nvPr/>
            </p:nvCxnSpPr>
            <p:spPr>
              <a:xfrm>
                <a:off x="3051607" y="4702633"/>
                <a:ext cx="546100" cy="377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מחבר ישר 11"/>
              <p:cNvCxnSpPr>
                <a:stCxn id="166" idx="2"/>
              </p:cNvCxnSpPr>
              <p:nvPr/>
            </p:nvCxnSpPr>
            <p:spPr>
              <a:xfrm flipH="1">
                <a:off x="3583419" y="4718507"/>
                <a:ext cx="157163" cy="361912"/>
              </a:xfrm>
              <a:prstGeom prst="line">
                <a:avLst/>
              </a:prstGeom>
            </p:spPr>
            <p:style>
              <a:lnRef idx="1">
                <a:schemeClr val="accent1"/>
              </a:lnRef>
              <a:fillRef idx="0">
                <a:schemeClr val="accent1"/>
              </a:fillRef>
              <a:effectRef idx="0">
                <a:schemeClr val="accent1"/>
              </a:effectRef>
              <a:fontRef idx="minor">
                <a:schemeClr val="tx1"/>
              </a:fontRef>
            </p:style>
          </p:cxnSp>
          <p:sp>
            <p:nvSpPr>
              <p:cNvPr id="114705" name="מלבן 56"/>
              <p:cNvSpPr>
                <a:spLocks noChangeArrowheads="1"/>
              </p:cNvSpPr>
              <p:nvPr/>
            </p:nvSpPr>
            <p:spPr bwMode="auto">
              <a:xfrm>
                <a:off x="3004445" y="5243557"/>
                <a:ext cx="755578"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i="1">
                    <a:solidFill>
                      <a:srgbClr val="000000"/>
                    </a:solidFill>
                  </a:rPr>
                  <a:t>לבן</a:t>
                </a:r>
              </a:p>
            </p:txBody>
          </p:sp>
        </p:grpSp>
      </p:grpSp>
      <p:sp>
        <p:nvSpPr>
          <p:cNvPr id="71"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7650" y="654050"/>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accent3"/>
                </a:solidFill>
              </a:rPr>
              <a:t>הכלאת מבחן </a:t>
            </a:r>
            <a:r>
              <a:rPr lang="he-IL" dirty="0"/>
              <a:t>היא הכלאה של פרט בעל פנוטיפ דומיננטי בגן כלשהו, שהגנוטיפ שלו אינו ידוע, עם פרט שהוא הומוזיגוט לאלל הרצסיבי באותו גן. ההכלאה נערכת כדי לקבוע על פי הצאצאים את גנוטיפ ההורה הנבחן.  </a:t>
            </a:r>
          </a:p>
        </p:txBody>
      </p:sp>
      <p:sp>
        <p:nvSpPr>
          <p:cNvPr id="8199" name="Slide Number Placeholder 6"/>
          <p:cNvSpPr>
            <a:spLocks noGrp="1"/>
          </p:cNvSpPr>
          <p:nvPr>
            <p:ph type="sldNum" sz="quarter" idx="12"/>
          </p:nvPr>
        </p:nvSpPr>
        <p:spPr bwMode="auto">
          <a:xfrm>
            <a:off x="581025" y="73898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AB0D5285-841A-4F38-BACB-ABEA8FEF1F30}" type="slidenum">
              <a:rPr lang="he-IL" sz="1200" smtClean="0">
                <a:solidFill>
                  <a:srgbClr val="FFFFFF">
                    <a:lumMod val="65000"/>
                  </a:srgbClr>
                </a:solidFill>
              </a:rPr>
              <a:pPr>
                <a:defRPr/>
              </a:pPr>
              <a:t>17</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הכלאת מבחן</a:t>
            </a:r>
            <a:endParaRPr lang="he-IL" sz="1800" b="1" dirty="0">
              <a:solidFill>
                <a:schemeClr val="accent6">
                  <a:lumMod val="50000"/>
                  <a:lumOff val="50000"/>
                </a:schemeClr>
              </a:solidFill>
              <a:latin typeface="+mn-lt"/>
              <a:ea typeface="+mn-ea"/>
              <a:cs typeface="+mn-cs"/>
            </a:endParaRPr>
          </a:p>
        </p:txBody>
      </p:sp>
      <p:grpSp>
        <p:nvGrpSpPr>
          <p:cNvPr id="115718" name="קבוצה 2"/>
          <p:cNvGrpSpPr>
            <a:grpSpLocks/>
          </p:cNvGrpSpPr>
          <p:nvPr/>
        </p:nvGrpSpPr>
        <p:grpSpPr bwMode="auto">
          <a:xfrm>
            <a:off x="87313" y="1916113"/>
            <a:ext cx="8797925" cy="4119562"/>
            <a:chOff x="87313" y="2414588"/>
            <a:chExt cx="8797925" cy="4119562"/>
          </a:xfrm>
        </p:grpSpPr>
        <p:grpSp>
          <p:nvGrpSpPr>
            <p:cNvPr id="115720" name="קבוצה 1"/>
            <p:cNvGrpSpPr>
              <a:grpSpLocks/>
            </p:cNvGrpSpPr>
            <p:nvPr/>
          </p:nvGrpSpPr>
          <p:grpSpPr bwMode="auto">
            <a:xfrm>
              <a:off x="87313" y="4868863"/>
              <a:ext cx="8797925" cy="1390650"/>
              <a:chOff x="-222331" y="5044707"/>
              <a:chExt cx="8799429" cy="1389928"/>
            </a:xfrm>
          </p:grpSpPr>
          <p:sp>
            <p:nvSpPr>
              <p:cNvPr id="15" name="TextBox 14"/>
              <p:cNvSpPr txBox="1"/>
              <p:nvPr/>
            </p:nvSpPr>
            <p:spPr bwMode="auto">
              <a:xfrm>
                <a:off x="-222331" y="5087547"/>
                <a:ext cx="560483" cy="36969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F</a:t>
                </a:r>
                <a:r>
                  <a:rPr lang="en-US" baseline="-25000" dirty="0">
                    <a:solidFill>
                      <a:srgbClr val="1D4C72"/>
                    </a:solidFill>
                  </a:rPr>
                  <a:t>1</a:t>
                </a:r>
                <a:r>
                  <a:rPr lang="en-US" dirty="0">
                    <a:solidFill>
                      <a:srgbClr val="1D4C72"/>
                    </a:solidFill>
                  </a:rPr>
                  <a:t>:</a:t>
                </a:r>
                <a:endParaRPr lang="he-IL" dirty="0">
                  <a:solidFill>
                    <a:srgbClr val="1D4C72"/>
                  </a:solidFill>
                </a:endParaRPr>
              </a:p>
            </p:txBody>
          </p:sp>
          <p:pic>
            <p:nvPicPr>
              <p:cNvPr id="115730"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2970" y="5055729"/>
                <a:ext cx="1714128" cy="137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3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635" y="5044707"/>
                <a:ext cx="1714128" cy="137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3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958" y="5055729"/>
                <a:ext cx="1714128" cy="137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3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834" y="5044707"/>
                <a:ext cx="1714128" cy="137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34"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646" y="5055729"/>
                <a:ext cx="1286072" cy="136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Box 25"/>
            <p:cNvSpPr txBox="1"/>
            <p:nvPr/>
          </p:nvSpPr>
          <p:spPr>
            <a:xfrm>
              <a:off x="250825" y="6165850"/>
              <a:ext cx="1979613"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b="1" dirty="0"/>
                <a:t>צאצא לבן</a:t>
              </a:r>
            </a:p>
          </p:txBody>
        </p:sp>
        <p:grpSp>
          <p:nvGrpSpPr>
            <p:cNvPr id="115722" name="קבוצה 7"/>
            <p:cNvGrpSpPr>
              <a:grpSpLocks/>
            </p:cNvGrpSpPr>
            <p:nvPr/>
          </p:nvGrpSpPr>
          <p:grpSpPr bwMode="auto">
            <a:xfrm>
              <a:off x="2000250" y="2414588"/>
              <a:ext cx="6135538" cy="1852791"/>
              <a:chOff x="1869280" y="2132856"/>
              <a:chExt cx="6134713" cy="1853356"/>
            </a:xfrm>
          </p:grpSpPr>
          <p:sp>
            <p:nvSpPr>
              <p:cNvPr id="14" name="TextBox 13"/>
              <p:cNvSpPr txBox="1"/>
              <p:nvPr/>
            </p:nvSpPr>
            <p:spPr bwMode="auto">
              <a:xfrm>
                <a:off x="1869280" y="2785517"/>
                <a:ext cx="684121" cy="37000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P:</a:t>
                </a:r>
                <a:endParaRPr lang="he-IL" dirty="0">
                  <a:solidFill>
                    <a:srgbClr val="1D4C72"/>
                  </a:solidFill>
                </a:endParaRPr>
              </a:p>
            </p:txBody>
          </p:sp>
          <p:sp>
            <p:nvSpPr>
              <p:cNvPr id="16" name="TextBox 15"/>
              <p:cNvSpPr txBox="1"/>
              <p:nvPr/>
            </p:nvSpPr>
            <p:spPr>
              <a:xfrm>
                <a:off x="6024796" y="2785517"/>
                <a:ext cx="1979347" cy="120051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dirty="0"/>
                  <a:t>הטרוזיגוט </a:t>
                </a:r>
              </a:p>
              <a:p>
                <a:pPr algn="ctr" fontAlgn="auto">
                  <a:spcBef>
                    <a:spcPts val="0"/>
                  </a:spcBef>
                  <a:spcAft>
                    <a:spcPts val="0"/>
                  </a:spcAft>
                  <a:defRPr/>
                </a:pPr>
                <a:r>
                  <a:rPr lang="he-IL" dirty="0"/>
                  <a:t>בוודאות משום שאחד מצאצאיו לבן.</a:t>
                </a:r>
              </a:p>
              <a:p>
                <a:pPr fontAlgn="auto">
                  <a:spcBef>
                    <a:spcPts val="0"/>
                  </a:spcBef>
                  <a:spcAft>
                    <a:spcPts val="0"/>
                  </a:spcAft>
                  <a:defRPr/>
                </a:pPr>
                <a:endParaRPr lang="he-IL" dirty="0"/>
              </a:p>
            </p:txBody>
          </p:sp>
          <p:pic>
            <p:nvPicPr>
              <p:cNvPr id="1157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5009" y="2132856"/>
                <a:ext cx="3304364" cy="178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מחבר חץ ישר 3"/>
              <p:cNvCxnSpPr/>
              <p:nvPr/>
            </p:nvCxnSpPr>
            <p:spPr>
              <a:xfrm flipH="1">
                <a:off x="5807338" y="3118994"/>
                <a:ext cx="503169" cy="0"/>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
          <p:nvSpPr>
            <p:cNvPr id="115723" name="מלבן 28"/>
            <p:cNvSpPr>
              <a:spLocks noChangeArrowheads="1"/>
            </p:cNvSpPr>
            <p:nvPr/>
          </p:nvSpPr>
          <p:spPr bwMode="auto">
            <a:xfrm>
              <a:off x="2700338" y="4160838"/>
              <a:ext cx="17049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1000"/>
                <a:t>©  istockphoto.com/kickers</a:t>
              </a:r>
            </a:p>
          </p:txBody>
        </p:sp>
        <p:sp>
          <p:nvSpPr>
            <p:cNvPr id="2" name="סוגר מסולסל שמאלי 1"/>
            <p:cNvSpPr/>
            <p:nvPr/>
          </p:nvSpPr>
          <p:spPr>
            <a:xfrm rot="5400000">
              <a:off x="4264819" y="954881"/>
              <a:ext cx="577850" cy="727233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a:p>
          </p:txBody>
        </p:sp>
      </p:grpSp>
      <p:sp>
        <p:nvSpPr>
          <p:cNvPr id="115719" name="מלבן 4"/>
          <p:cNvSpPr>
            <a:spLocks noChangeArrowheads="1"/>
          </p:cNvSpPr>
          <p:nvPr/>
        </p:nvSpPr>
        <p:spPr bwMode="auto">
          <a:xfrm>
            <a:off x="625475" y="5934075"/>
            <a:ext cx="82597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solidFill>
                  <a:srgbClr val="000000"/>
                </a:solidFill>
              </a:rPr>
              <a:t>אם בין הצאצאים יש צאצא בעל הפנוטיפ הרצסיבי, אפשר לקבוע בוודאות שההורה הנבחן הטרוזיגוט.</a:t>
            </a:r>
          </a:p>
          <a:p>
            <a:pPr eaLnBrk="1" hangingPunct="1"/>
            <a:endParaRPr lang="he-IL" altLang="he-IL">
              <a:solidFill>
                <a:srgbClr val="000000"/>
              </a:solidFill>
            </a:endParaRPr>
          </a:p>
        </p:txBody>
      </p:sp>
      <p:sp>
        <p:nvSpPr>
          <p:cNvPr id="23"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8313" y="620713"/>
            <a:ext cx="8183562"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rPr>
              <a:t>שאלה 4:</a:t>
            </a:r>
          </a:p>
          <a:p>
            <a:pPr>
              <a:defRPr/>
            </a:pPr>
            <a:r>
              <a:rPr lang="he-IL" dirty="0">
                <a:solidFill>
                  <a:schemeClr val="tx2"/>
                </a:solidFill>
              </a:rPr>
              <a:t>יכולת גלגול הלשון נקבעת על ידי גן אחד.</a:t>
            </a:r>
          </a:p>
          <a:p>
            <a:pPr>
              <a:defRPr/>
            </a:pPr>
            <a:r>
              <a:rPr lang="he-IL" dirty="0">
                <a:solidFill>
                  <a:schemeClr val="tx2"/>
                </a:solidFill>
              </a:rPr>
              <a:t>לשני הורים בעלי יכולת גלגול הלשון נולד ילד חסר</a:t>
            </a:r>
          </a:p>
          <a:p>
            <a:pPr>
              <a:defRPr/>
            </a:pPr>
            <a:r>
              <a:rPr lang="he-IL" dirty="0">
                <a:solidFill>
                  <a:schemeClr val="tx2"/>
                </a:solidFill>
              </a:rPr>
              <a:t>יכולת גלגול הלשון. על סמך נתונים אלו קבעו </a:t>
            </a:r>
          </a:p>
          <a:p>
            <a:pPr>
              <a:defRPr/>
            </a:pPr>
            <a:r>
              <a:rPr lang="he-IL" dirty="0">
                <a:solidFill>
                  <a:schemeClr val="tx2"/>
                </a:solidFill>
              </a:rPr>
              <a:t>אם תכונת יכולת גלגול הלשון דומיננטית לעומת חוסר</a:t>
            </a:r>
          </a:p>
          <a:p>
            <a:pPr>
              <a:defRPr/>
            </a:pPr>
            <a:r>
              <a:rPr lang="he-IL" dirty="0">
                <a:solidFill>
                  <a:schemeClr val="tx2"/>
                </a:solidFill>
              </a:rPr>
              <a:t>יכולת גלגול הלשון? נמקו.</a:t>
            </a:r>
          </a:p>
        </p:txBody>
      </p:sp>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59FC88E1-D083-409F-8AB2-ED6D61DAC128}" type="slidenum">
              <a:rPr lang="he-IL" sz="1200" smtClean="0">
                <a:solidFill>
                  <a:srgbClr val="FFFFFF">
                    <a:lumMod val="65000"/>
                  </a:srgbClr>
                </a:solidFill>
              </a:rPr>
              <a:pPr>
                <a:defRPr/>
              </a:pPr>
              <a:t>18</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שאלה 4: </a:t>
            </a:r>
            <a:r>
              <a:rPr lang="he-IL" sz="1800" b="1" dirty="0">
                <a:solidFill>
                  <a:schemeClr val="accent3"/>
                </a:solidFill>
                <a:latin typeface="+mn-lt"/>
                <a:ea typeface="+mn-ea"/>
                <a:cs typeface="+mn-cs"/>
              </a:rPr>
              <a:t>קביעת דרך ההורשה (דומיננטית/רצסיבית) של תכונת </a:t>
            </a:r>
            <a:r>
              <a:rPr lang="he-IL" sz="1800" b="1" dirty="0">
                <a:solidFill>
                  <a:srgbClr val="FF6600"/>
                </a:solidFill>
                <a:latin typeface="+mn-lt"/>
                <a:ea typeface="+mn-ea"/>
                <a:cs typeface="+mn-cs"/>
              </a:rPr>
              <a:t>כושר גלגול הלשון</a:t>
            </a:r>
            <a:endParaRPr lang="he-IL" sz="1800" b="1" dirty="0">
              <a:solidFill>
                <a:schemeClr val="accent6">
                  <a:lumMod val="50000"/>
                  <a:lumOff val="50000"/>
                </a:schemeClr>
              </a:solidFill>
              <a:latin typeface="+mn-lt"/>
              <a:ea typeface="+mn-ea"/>
              <a:cs typeface="+mn-cs"/>
            </a:endParaRPr>
          </a:p>
        </p:txBody>
      </p:sp>
      <p:grpSp>
        <p:nvGrpSpPr>
          <p:cNvPr id="116742" name="קבוצה 9"/>
          <p:cNvGrpSpPr>
            <a:grpSpLocks/>
          </p:cNvGrpSpPr>
          <p:nvPr/>
        </p:nvGrpSpPr>
        <p:grpSpPr bwMode="auto">
          <a:xfrm>
            <a:off x="1085850" y="822325"/>
            <a:ext cx="1344613" cy="2225675"/>
            <a:chOff x="414500" y="657896"/>
            <a:chExt cx="1344347" cy="2226452"/>
          </a:xfrm>
        </p:grpSpPr>
        <p:pic>
          <p:nvPicPr>
            <p:cNvPr id="1167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00" y="657896"/>
              <a:ext cx="1344347" cy="197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מלבן 12"/>
            <p:cNvSpPr/>
            <p:nvPr/>
          </p:nvSpPr>
          <p:spPr>
            <a:xfrm>
              <a:off x="854151" y="2630259"/>
              <a:ext cx="904696" cy="254089"/>
            </a:xfrm>
            <a:prstGeom prst="rect">
              <a:avLst/>
            </a:prstGeom>
          </p:spPr>
          <p:txBody>
            <a:bodyPr wrap="none">
              <a:spAutoFit/>
            </a:bodyPr>
            <a:lstStyle/>
            <a:p>
              <a:pPr>
                <a:defRPr/>
              </a:pPr>
              <a:r>
                <a:rPr lang="he-IL" sz="1050" dirty="0">
                  <a:solidFill>
                    <a:srgbClr val="1D4C72"/>
                  </a:solidFill>
                </a:rPr>
                <a:t>ד"ר נורית קינן</a:t>
              </a:r>
              <a:endParaRPr lang="he-IL" sz="1050" dirty="0"/>
            </a:p>
          </p:txBody>
        </p:sp>
      </p:grpSp>
      <p:sp>
        <p:nvSpPr>
          <p:cNvPr id="10"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71475" y="561975"/>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4:</a:t>
            </a:r>
          </a:p>
          <a:p>
            <a:pPr>
              <a:defRPr/>
            </a:pPr>
            <a:r>
              <a:rPr lang="he-IL" dirty="0">
                <a:solidFill>
                  <a:srgbClr val="1D4C72"/>
                </a:solidFill>
              </a:rPr>
              <a:t>יכולת גלגול הלשון </a:t>
            </a:r>
            <a:r>
              <a:rPr lang="he-IL" dirty="0">
                <a:solidFill>
                  <a:schemeClr val="tx2"/>
                </a:solidFill>
              </a:rPr>
              <a:t>נקבעת על ידי גן אחד.</a:t>
            </a:r>
          </a:p>
          <a:p>
            <a:pPr>
              <a:defRPr/>
            </a:pPr>
            <a:r>
              <a:rPr lang="he-IL" dirty="0">
                <a:solidFill>
                  <a:schemeClr val="tx2"/>
                </a:solidFill>
              </a:rPr>
              <a:t>לשני הורים בעלי יכולת לגלגלו הלשון נולד ילד חסר</a:t>
            </a:r>
          </a:p>
          <a:p>
            <a:pPr>
              <a:defRPr/>
            </a:pPr>
            <a:r>
              <a:rPr lang="he-IL" dirty="0">
                <a:solidFill>
                  <a:schemeClr val="tx2"/>
                </a:solidFill>
              </a:rPr>
              <a:t>יכולת גלגול הלשון. על סמך נתונים אלו קבעו </a:t>
            </a:r>
          </a:p>
          <a:p>
            <a:pPr>
              <a:defRPr/>
            </a:pPr>
            <a:r>
              <a:rPr lang="he-IL" dirty="0">
                <a:solidFill>
                  <a:schemeClr val="tx2"/>
                </a:solidFill>
              </a:rPr>
              <a:t>אם תכונת יכולת גלגול הלשון דומיננטית לעומת חוסר</a:t>
            </a:r>
          </a:p>
          <a:p>
            <a:pPr>
              <a:defRPr/>
            </a:pPr>
            <a:r>
              <a:rPr lang="he-IL" dirty="0">
                <a:solidFill>
                  <a:schemeClr val="tx2"/>
                </a:solidFill>
              </a:rPr>
              <a:t>יכולת גלגול הלשון? נמקו.</a:t>
            </a:r>
          </a:p>
          <a:p>
            <a:pPr>
              <a:defRPr/>
            </a:pPr>
            <a:endParaRPr lang="he-IL" dirty="0">
              <a:solidFill>
                <a:srgbClr val="1D4C72"/>
              </a:solidFill>
            </a:endParaRPr>
          </a:p>
        </p:txBody>
      </p:sp>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92CCDF7D-5B37-4DD8-8EE8-4FAEABA79A7E}" type="slidenum">
              <a:rPr lang="he-IL" sz="1200" smtClean="0">
                <a:solidFill>
                  <a:srgbClr val="FFFFFF">
                    <a:lumMod val="65000"/>
                  </a:srgbClr>
                </a:solidFill>
              </a:rPr>
              <a:pPr>
                <a:defRPr/>
              </a:pPr>
              <a:t>19</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תשובה</a:t>
            </a:r>
            <a:endParaRPr lang="he-IL" sz="1800" b="1" dirty="0">
              <a:solidFill>
                <a:schemeClr val="accent6">
                  <a:lumMod val="50000"/>
                  <a:lumOff val="50000"/>
                </a:schemeClr>
              </a:solidFill>
              <a:latin typeface="+mn-lt"/>
              <a:ea typeface="+mn-ea"/>
              <a:cs typeface="+mn-cs"/>
            </a:endParaRPr>
          </a:p>
        </p:txBody>
      </p:sp>
      <p:grpSp>
        <p:nvGrpSpPr>
          <p:cNvPr id="117766" name="קבוצה 1"/>
          <p:cNvGrpSpPr>
            <a:grpSpLocks/>
          </p:cNvGrpSpPr>
          <p:nvPr/>
        </p:nvGrpSpPr>
        <p:grpSpPr bwMode="auto">
          <a:xfrm>
            <a:off x="468313" y="3141663"/>
            <a:ext cx="8196262" cy="3178175"/>
            <a:chOff x="466775" y="3140326"/>
            <a:chExt cx="8196262" cy="3178895"/>
          </a:xfrm>
        </p:grpSpPr>
        <p:sp>
          <p:nvSpPr>
            <p:cNvPr id="8" name="Rectangle 12"/>
            <p:cNvSpPr/>
            <p:nvPr/>
          </p:nvSpPr>
          <p:spPr>
            <a:xfrm>
              <a:off x="466775" y="3140326"/>
              <a:ext cx="8196262" cy="317889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defRPr/>
              </a:pPr>
              <a:r>
                <a:rPr lang="he-IL" b="1" dirty="0">
                  <a:solidFill>
                    <a:prstClr val="black"/>
                  </a:solidFill>
                </a:rPr>
                <a:t>תשובה:</a:t>
              </a:r>
            </a:p>
            <a:p>
              <a:pPr>
                <a:defRPr/>
              </a:pPr>
              <a:r>
                <a:rPr lang="he-IL" dirty="0">
                  <a:solidFill>
                    <a:prstClr val="black"/>
                  </a:solidFill>
                </a:rPr>
                <a:t>האלל המקנה יכולת </a:t>
              </a:r>
              <a:r>
                <a:rPr lang="he-IL" dirty="0">
                  <a:solidFill>
                    <a:schemeClr val="tx1"/>
                  </a:solidFill>
                </a:rPr>
                <a:t>גלגול הלשון דומיננטי לעומת האלל שאינו מקנה יכולת זו.</a:t>
              </a:r>
            </a:p>
            <a:p>
              <a:pPr>
                <a:defRPr/>
              </a:pPr>
              <a:r>
                <a:rPr lang="he-IL" dirty="0">
                  <a:solidFill>
                    <a:schemeClr val="tx1"/>
                  </a:solidFill>
                </a:rPr>
                <a:t>נימוק (על דרך השלילה): אילו האלל לחוסר יכולת גלגול הלשון היה דומיננטי </a:t>
              </a:r>
              <a:r>
                <a:rPr lang="en-US" dirty="0">
                  <a:solidFill>
                    <a:schemeClr val="tx1"/>
                  </a:solidFill>
                </a:rPr>
                <a:t>B</a:t>
              </a:r>
              <a:r>
                <a:rPr lang="he-IL" dirty="0">
                  <a:solidFill>
                    <a:schemeClr val="tx1"/>
                  </a:solidFill>
                </a:rPr>
                <a:t> לעומת הגן </a:t>
              </a:r>
            </a:p>
            <a:p>
              <a:pPr>
                <a:defRPr/>
              </a:pPr>
              <a:r>
                <a:rPr lang="he-IL" dirty="0">
                  <a:solidFill>
                    <a:schemeClr val="tx1"/>
                  </a:solidFill>
                </a:rPr>
                <a:t>המקנה יכולת גלגול </a:t>
              </a:r>
              <a:r>
                <a:rPr lang="en-US" dirty="0">
                  <a:solidFill>
                    <a:schemeClr val="tx1"/>
                  </a:solidFill>
                </a:rPr>
                <a:t>b</a:t>
              </a:r>
              <a:r>
                <a:rPr lang="he-IL" dirty="0">
                  <a:solidFill>
                    <a:schemeClr val="tx1"/>
                  </a:solidFill>
                </a:rPr>
                <a:t>, הרי ששני ההורים, שהם בעלי יכולת גלגול הלשון, היו צריכים להיות </a:t>
              </a:r>
            </a:p>
            <a:p>
              <a:pPr>
                <a:defRPr/>
              </a:pPr>
              <a:r>
                <a:rPr lang="he-IL" dirty="0">
                  <a:solidFill>
                    <a:schemeClr val="tx1"/>
                  </a:solidFill>
                </a:rPr>
                <a:t>בעלי גנוטיפ </a:t>
              </a:r>
              <a:r>
                <a:rPr lang="en-US" dirty="0">
                  <a:solidFill>
                    <a:schemeClr val="tx1"/>
                  </a:solidFill>
                </a:rPr>
                <a:t>bb</a:t>
              </a:r>
              <a:r>
                <a:rPr lang="he-IL" dirty="0">
                  <a:solidFill>
                    <a:schemeClr val="tx1"/>
                  </a:solidFill>
                </a:rPr>
                <a:t>. לשני הורים בעלי גנוטיפ </a:t>
              </a:r>
              <a:r>
                <a:rPr lang="en-US" dirty="0">
                  <a:solidFill>
                    <a:schemeClr val="tx1"/>
                  </a:solidFill>
                </a:rPr>
                <a:t>bb</a:t>
              </a:r>
              <a:r>
                <a:rPr lang="he-IL" dirty="0">
                  <a:solidFill>
                    <a:schemeClr val="tx1"/>
                  </a:solidFill>
                </a:rPr>
                <a:t> לא יכול להיוולד ילד שבגנוטיפ שלו יש לפחות </a:t>
              </a:r>
            </a:p>
            <a:p>
              <a:pPr>
                <a:defRPr/>
              </a:pPr>
              <a:r>
                <a:rPr lang="he-IL" dirty="0">
                  <a:solidFill>
                    <a:schemeClr val="tx1"/>
                  </a:solidFill>
                </a:rPr>
                <a:t>אלל אחד </a:t>
              </a:r>
              <a:r>
                <a:rPr lang="en-US" dirty="0">
                  <a:solidFill>
                    <a:schemeClr val="tx1"/>
                  </a:solidFill>
                </a:rPr>
                <a:t>B</a:t>
              </a:r>
              <a:r>
                <a:rPr lang="he-IL" dirty="0">
                  <a:solidFill>
                    <a:schemeClr val="tx1"/>
                  </a:solidFill>
                </a:rPr>
                <a:t>, שגורם לו להיות חסר יכולת גלגול.</a:t>
              </a:r>
            </a:p>
            <a:p>
              <a:pPr>
                <a:defRPr/>
              </a:pPr>
              <a:r>
                <a:rPr lang="he-IL" dirty="0">
                  <a:solidFill>
                    <a:schemeClr val="tx1"/>
                  </a:solidFill>
                </a:rPr>
                <a:t>מכאן אפשר להסיק שיכולת גלגול הלשון מוקנית על ידי אלל דומיננטי </a:t>
              </a:r>
              <a:r>
                <a:rPr lang="en-US" dirty="0">
                  <a:solidFill>
                    <a:schemeClr val="tx1"/>
                  </a:solidFill>
                </a:rPr>
                <a:t>B</a:t>
              </a:r>
              <a:r>
                <a:rPr lang="he-IL" dirty="0">
                  <a:solidFill>
                    <a:schemeClr val="tx1"/>
                  </a:solidFill>
                </a:rPr>
                <a:t>, וחוסר יכולת גלגול </a:t>
              </a:r>
            </a:p>
            <a:p>
              <a:pPr>
                <a:defRPr/>
              </a:pPr>
              <a:r>
                <a:rPr lang="he-IL" dirty="0">
                  <a:solidFill>
                    <a:schemeClr val="tx1"/>
                  </a:solidFill>
                </a:rPr>
                <a:t>מוקנית על ידי אלל רצסיבי </a:t>
              </a:r>
              <a:r>
                <a:rPr lang="en-US" dirty="0">
                  <a:solidFill>
                    <a:schemeClr val="tx1"/>
                  </a:solidFill>
                </a:rPr>
                <a:t>b</a:t>
              </a:r>
              <a:r>
                <a:rPr lang="he-IL" dirty="0">
                  <a:solidFill>
                    <a:schemeClr val="tx1"/>
                  </a:solidFill>
                </a:rPr>
                <a:t>, ושני ההורים היו הטרוזיגוטים   </a:t>
              </a:r>
              <a:r>
                <a:rPr lang="en-US" dirty="0">
                  <a:solidFill>
                    <a:schemeClr val="tx1"/>
                  </a:solidFill>
                </a:rPr>
                <a:t>Bb     Bb</a:t>
              </a:r>
              <a:r>
                <a:rPr lang="he-IL" dirty="0">
                  <a:solidFill>
                    <a:schemeClr val="tx1"/>
                  </a:solidFill>
                </a:rPr>
                <a:t>.</a:t>
              </a:r>
            </a:p>
            <a:p>
              <a:pPr>
                <a:defRPr/>
              </a:pPr>
              <a:endParaRPr lang="he-IL" dirty="0">
                <a:solidFill>
                  <a:schemeClr val="tx1"/>
                </a:solidFill>
              </a:endParaRPr>
            </a:p>
            <a:p>
              <a:pPr>
                <a:defRPr/>
              </a:pPr>
              <a:r>
                <a:rPr lang="he-IL" u="sng" dirty="0">
                  <a:solidFill>
                    <a:schemeClr val="tx1"/>
                  </a:solidFill>
                </a:rPr>
                <a:t>ובדרך כלל</a:t>
              </a:r>
              <a:r>
                <a:rPr lang="he-IL" dirty="0">
                  <a:solidFill>
                    <a:schemeClr val="tx1"/>
                  </a:solidFill>
                </a:rPr>
                <a:t>: כאשר פרט בעל תכונה תורשתית שאינה מופיעה אצל הוריו, אפשר להניח שהאלל לתכונה הוא רצסיבי. [למעט מקרים (נדירים) שהתכונה </a:t>
              </a:r>
              <a:r>
                <a:rPr lang="he-IL" dirty="0">
                  <a:solidFill>
                    <a:prstClr val="black"/>
                  </a:solidFill>
                </a:rPr>
                <a:t>הופיעה בפרט עקב מוטציה].</a:t>
              </a:r>
            </a:p>
          </p:txBody>
        </p:sp>
        <p:sp>
          <p:nvSpPr>
            <p:cNvPr id="10" name="כפל 9"/>
            <p:cNvSpPr/>
            <p:nvPr/>
          </p:nvSpPr>
          <p:spPr bwMode="auto">
            <a:xfrm>
              <a:off x="2654350" y="5156908"/>
              <a:ext cx="377825" cy="182603"/>
            </a:xfrm>
            <a:prstGeom prst="mathMultiply">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nvGrpSpPr>
          <p:cNvPr id="117767" name="קבוצה 9"/>
          <p:cNvGrpSpPr>
            <a:grpSpLocks/>
          </p:cNvGrpSpPr>
          <p:nvPr/>
        </p:nvGrpSpPr>
        <p:grpSpPr bwMode="auto">
          <a:xfrm>
            <a:off x="1085850" y="822325"/>
            <a:ext cx="1344613" cy="2225675"/>
            <a:chOff x="414500" y="657896"/>
            <a:chExt cx="1344347" cy="2226452"/>
          </a:xfrm>
        </p:grpSpPr>
        <p:pic>
          <p:nvPicPr>
            <p:cNvPr id="1177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00" y="657896"/>
              <a:ext cx="1344347" cy="197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מלבן 17"/>
            <p:cNvSpPr/>
            <p:nvPr/>
          </p:nvSpPr>
          <p:spPr>
            <a:xfrm>
              <a:off x="854151" y="2630259"/>
              <a:ext cx="904696" cy="254089"/>
            </a:xfrm>
            <a:prstGeom prst="rect">
              <a:avLst/>
            </a:prstGeom>
          </p:spPr>
          <p:txBody>
            <a:bodyPr wrap="none">
              <a:spAutoFit/>
            </a:bodyPr>
            <a:lstStyle/>
            <a:p>
              <a:pPr>
                <a:defRPr/>
              </a:pPr>
              <a:r>
                <a:rPr lang="he-IL" sz="1050" dirty="0">
                  <a:solidFill>
                    <a:srgbClr val="1D4C72"/>
                  </a:solidFill>
                </a:rPr>
                <a:t>ד"ר נורית קינן</a:t>
              </a:r>
              <a:endParaRPr lang="he-IL" sz="1050" dirty="0"/>
            </a:p>
          </p:txBody>
        </p:sp>
      </p:grpSp>
      <p:sp>
        <p:nvSpPr>
          <p:cNvPr id="12"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הסבר ענן 10"/>
          <p:cNvSpPr/>
          <p:nvPr/>
        </p:nvSpPr>
        <p:spPr>
          <a:xfrm>
            <a:off x="2411413" y="1789113"/>
            <a:ext cx="6732587" cy="2447925"/>
          </a:xfrm>
          <a:prstGeom prst="cloudCallout">
            <a:avLst>
              <a:gd name="adj1" fmla="val 8426"/>
              <a:gd name="adj2" fmla="val 145949"/>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6A035138-E37C-498A-94A8-1FB9ABF02705}" type="slidenum">
              <a:rPr lang="he-IL" sz="1200" smtClean="0">
                <a:solidFill>
                  <a:srgbClr val="FFFFFF">
                    <a:lumMod val="65000"/>
                  </a:srgbClr>
                </a:solidFill>
              </a:rPr>
              <a:pPr>
                <a:defRPr/>
              </a:pPr>
              <a:t>2</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מנדל – אבי תורת הגנטיקה</a:t>
            </a:r>
            <a:endParaRPr lang="he-IL" sz="1800" b="1" dirty="0">
              <a:solidFill>
                <a:schemeClr val="accent6">
                  <a:lumMod val="50000"/>
                  <a:lumOff val="50000"/>
                </a:schemeClr>
              </a:solidFill>
              <a:latin typeface="+mn-lt"/>
              <a:ea typeface="+mn-ea"/>
              <a:cs typeface="+mn-cs"/>
            </a:endParaRPr>
          </a:p>
        </p:txBody>
      </p:sp>
      <p:sp>
        <p:nvSpPr>
          <p:cNvPr id="8" name="TextBox 7"/>
          <p:cNvSpPr txBox="1"/>
          <p:nvPr/>
        </p:nvSpPr>
        <p:spPr>
          <a:xfrm>
            <a:off x="357188" y="579438"/>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t>הנזיר </a:t>
            </a:r>
            <a:r>
              <a:rPr lang="he-IL" dirty="0">
                <a:solidFill>
                  <a:schemeClr val="accent3"/>
                </a:solidFill>
              </a:rPr>
              <a:t>יוהן גרגור מנדל </a:t>
            </a:r>
            <a:r>
              <a:rPr lang="he-IL" dirty="0"/>
              <a:t>היה הראשון שחקר ותיאר את החוקיות במעבר תכונות </a:t>
            </a:r>
          </a:p>
          <a:p>
            <a:pPr>
              <a:defRPr/>
            </a:pPr>
            <a:r>
              <a:rPr lang="he-IL" dirty="0"/>
              <a:t>מדור לדור, ומסקנותיו תקפות עד היום. מנדל פרסם את מסקנותיו בשנת </a:t>
            </a:r>
            <a:r>
              <a:rPr lang="he-IL" noProof="1"/>
              <a:t>1866</a:t>
            </a:r>
            <a:r>
              <a:rPr lang="he-IL" dirty="0"/>
              <a:t>, אך לא </a:t>
            </a:r>
          </a:p>
          <a:p>
            <a:pPr>
              <a:defRPr/>
            </a:pPr>
            <a:r>
              <a:rPr lang="he-IL" dirty="0"/>
              <a:t>זכה להכרה בדורו משום שהן לא הובנו. רק כעשרים שנה לאחר מותו הובנה עבודתו, והוא זכה לתואר "אבי תורת הגנטיקה". מנדל הוא דוגמה לגאון שהקדים את זמנו.</a:t>
            </a:r>
          </a:p>
        </p:txBody>
      </p:sp>
      <p:sp>
        <p:nvSpPr>
          <p:cNvPr id="3" name="הסבר ענן 2"/>
          <p:cNvSpPr/>
          <p:nvPr/>
        </p:nvSpPr>
        <p:spPr>
          <a:xfrm>
            <a:off x="74613" y="4425950"/>
            <a:ext cx="8748712" cy="2273300"/>
          </a:xfrm>
          <a:prstGeom prst="cloudCallout">
            <a:avLst>
              <a:gd name="adj1" fmla="val -45683"/>
              <a:gd name="adj2" fmla="val 4238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0360" name="מלבן 4"/>
          <p:cNvSpPr>
            <a:spLocks noChangeArrowheads="1"/>
          </p:cNvSpPr>
          <p:nvPr/>
        </p:nvSpPr>
        <p:spPr bwMode="auto">
          <a:xfrm>
            <a:off x="682625" y="4770438"/>
            <a:ext cx="71294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altLang="he-IL"/>
              <a:t>לפני מנדל הייתה הגישה השלטת במדע </a:t>
            </a:r>
          </a:p>
          <a:p>
            <a:pPr algn="ctr" eaLnBrk="1" hangingPunct="1"/>
            <a:r>
              <a:rPr lang="he-IL" altLang="he-IL"/>
              <a:t>שתכונות הצאצא הן ממוצע תכונותיהם של הוריו. </a:t>
            </a:r>
          </a:p>
          <a:p>
            <a:pPr algn="ctr" eaLnBrk="1" hangingPunct="1"/>
            <a:r>
              <a:rPr lang="he-IL" altLang="he-IL"/>
              <a:t>אם כך, מדוע לזוג סוסים שחור ולבן לא ייוולדו תמיד צאצאים אפורים?</a:t>
            </a:r>
          </a:p>
          <a:p>
            <a:pPr algn="ctr" eaLnBrk="1" hangingPunct="1"/>
            <a:r>
              <a:rPr lang="he-IL" altLang="he-IL"/>
              <a:t>אם כל הזמן יש מהילת תכונות, הרי שעם הזמן ייווצרו פחות ופחות צירופי תכונות. ואולם מסקנה זו עומדת בסתירה למגוון העצום </a:t>
            </a:r>
          </a:p>
          <a:p>
            <a:pPr algn="ctr" eaLnBrk="1" hangingPunct="1"/>
            <a:r>
              <a:rPr lang="he-IL" altLang="he-IL"/>
              <a:t>של צירופי תכונות שיש בטבע!</a:t>
            </a:r>
          </a:p>
          <a:p>
            <a:pPr algn="ctr" eaLnBrk="1" hangingPunct="1"/>
            <a:endParaRPr lang="he-IL" altLang="he-IL">
              <a:solidFill>
                <a:srgbClr val="000000"/>
              </a:solidFill>
            </a:endParaRPr>
          </a:p>
        </p:txBody>
      </p:sp>
      <p:sp>
        <p:nvSpPr>
          <p:cNvPr id="100361" name="מלבן 3"/>
          <p:cNvSpPr>
            <a:spLocks noChangeArrowheads="1"/>
          </p:cNvSpPr>
          <p:nvPr/>
        </p:nvSpPr>
        <p:spPr bwMode="auto">
          <a:xfrm>
            <a:off x="2771775" y="2165350"/>
            <a:ext cx="58753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altLang="he-IL"/>
              <a:t>בזמנו של מנדל הידע על מבנה התא היה חלקי ומצומצם,</a:t>
            </a:r>
          </a:p>
          <a:p>
            <a:pPr algn="ctr" eaLnBrk="1" hangingPunct="1"/>
            <a:r>
              <a:rPr lang="he-IL" altLang="he-IL"/>
              <a:t>עדיין לא היה ידוע קיום הכרומוזומים, וכמובן לא היה ידוע </a:t>
            </a:r>
          </a:p>
          <a:p>
            <a:pPr algn="ctr" eaLnBrk="1" hangingPunct="1"/>
            <a:r>
              <a:rPr lang="he-IL" altLang="he-IL"/>
              <a:t>שהם מורכבים ממולקולות</a:t>
            </a:r>
            <a:r>
              <a:rPr lang="en-US" altLang="he-IL"/>
              <a:t>DNA </a:t>
            </a:r>
            <a:r>
              <a:rPr lang="he-IL" altLang="he-IL"/>
              <a:t>, ושהמידע התורשתי מצוי בהם. למרות זאת, הצליח מנדל להבין את חוקי התורשה הבסיסיים בעזרת מעקב אחר הורשת תכונות באורגניזמים שונים.</a:t>
            </a:r>
          </a:p>
        </p:txBody>
      </p:sp>
      <p:pic>
        <p:nvPicPr>
          <p:cNvPr id="100362"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1922463"/>
            <a:ext cx="178117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3" name="מלבן 1"/>
          <p:cNvSpPr>
            <a:spLocks noChangeArrowheads="1"/>
          </p:cNvSpPr>
          <p:nvPr/>
        </p:nvSpPr>
        <p:spPr bwMode="auto">
          <a:xfrm>
            <a:off x="239713" y="4098925"/>
            <a:ext cx="25669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1000">
                <a:latin typeface="Calibri" pitchFamily="34" charset="0"/>
                <a:cs typeface="Calibri" pitchFamily="34" charset="0"/>
              </a:rPr>
              <a:t>Collection of The National Library of Medicine</a:t>
            </a:r>
          </a:p>
        </p:txBody>
      </p:sp>
      <p:sp>
        <p:nvSpPr>
          <p:cNvPr id="12"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28838CD4-88AD-4CED-B163-A9A891AE578D}" type="slidenum">
              <a:rPr lang="he-IL" sz="1200" smtClean="0">
                <a:solidFill>
                  <a:srgbClr val="FFFFFF">
                    <a:lumMod val="65000"/>
                  </a:srgbClr>
                </a:solidFill>
              </a:rPr>
              <a:pPr>
                <a:defRPr/>
              </a:pPr>
              <a:t>20</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שאלה 5</a:t>
            </a:r>
            <a:endParaRPr lang="he-IL" sz="1800" b="1" dirty="0">
              <a:solidFill>
                <a:schemeClr val="accent6">
                  <a:lumMod val="50000"/>
                  <a:lumOff val="50000"/>
                </a:schemeClr>
              </a:solidFill>
              <a:latin typeface="+mn-lt"/>
              <a:ea typeface="+mn-ea"/>
              <a:cs typeface="+mn-cs"/>
            </a:endParaRPr>
          </a:p>
        </p:txBody>
      </p:sp>
      <p:sp>
        <p:nvSpPr>
          <p:cNvPr id="8" name="TextBox 7"/>
          <p:cNvSpPr txBox="1"/>
          <p:nvPr/>
        </p:nvSpPr>
        <p:spPr>
          <a:xfrm>
            <a:off x="2627313" y="561975"/>
            <a:ext cx="5927725"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5:</a:t>
            </a:r>
          </a:p>
          <a:p>
            <a:pPr fontAlgn="auto">
              <a:spcBef>
                <a:spcPts val="0"/>
              </a:spcBef>
              <a:spcAft>
                <a:spcPts val="0"/>
              </a:spcAft>
              <a:defRPr/>
            </a:pPr>
            <a:r>
              <a:rPr lang="he-IL" dirty="0">
                <a:solidFill>
                  <a:srgbClr val="1D4C72"/>
                </a:solidFill>
              </a:rPr>
              <a:t>יכולת גלגול </a:t>
            </a:r>
            <a:r>
              <a:rPr lang="he-IL" dirty="0">
                <a:solidFill>
                  <a:schemeClr val="tx2"/>
                </a:solidFill>
              </a:rPr>
              <a:t>הלשון נקבעת על ידי אלל דומיננטי לעומת האלל </a:t>
            </a:r>
          </a:p>
          <a:p>
            <a:pPr fontAlgn="auto">
              <a:spcBef>
                <a:spcPts val="0"/>
              </a:spcBef>
              <a:spcAft>
                <a:spcPts val="0"/>
              </a:spcAft>
              <a:defRPr/>
            </a:pPr>
            <a:r>
              <a:rPr lang="he-IL" dirty="0">
                <a:solidFill>
                  <a:schemeClr val="tx2"/>
                </a:solidFill>
              </a:rPr>
              <a:t>שאינו מקנה יכולת זו. אישה בעלת יכולת גלגול לשון, שאביה </a:t>
            </a:r>
          </a:p>
          <a:p>
            <a:pPr fontAlgn="auto">
              <a:spcBef>
                <a:spcPts val="0"/>
              </a:spcBef>
              <a:spcAft>
                <a:spcPts val="0"/>
              </a:spcAft>
              <a:defRPr/>
            </a:pPr>
            <a:r>
              <a:rPr lang="he-IL" dirty="0">
                <a:solidFill>
                  <a:schemeClr val="tx2"/>
                </a:solidFill>
              </a:rPr>
              <a:t>היה חסר יכולת גלגול לשון, נישאה לגבר חסר יכולת  גלגול </a:t>
            </a:r>
          </a:p>
          <a:p>
            <a:pPr fontAlgn="auto">
              <a:spcBef>
                <a:spcPts val="0"/>
              </a:spcBef>
              <a:spcAft>
                <a:spcPts val="0"/>
              </a:spcAft>
              <a:defRPr/>
            </a:pPr>
            <a:r>
              <a:rPr lang="he-IL" dirty="0">
                <a:solidFill>
                  <a:schemeClr val="tx2"/>
                </a:solidFill>
              </a:rPr>
              <a:t>לשון. </a:t>
            </a:r>
          </a:p>
          <a:p>
            <a:pPr>
              <a:defRPr/>
            </a:pPr>
            <a:r>
              <a:rPr lang="he-IL" dirty="0">
                <a:solidFill>
                  <a:schemeClr val="tx2"/>
                </a:solidFill>
              </a:rPr>
              <a:t>מהו היחס הצפוי בצאצאיהם בין בעלי יכולת גלגול לשון </a:t>
            </a:r>
          </a:p>
          <a:p>
            <a:pPr>
              <a:defRPr/>
            </a:pPr>
            <a:r>
              <a:rPr lang="he-IL" dirty="0">
                <a:solidFill>
                  <a:schemeClr val="tx2"/>
                </a:solidFill>
              </a:rPr>
              <a:t>לבין חסרי יכולת זו?</a:t>
            </a:r>
          </a:p>
        </p:txBody>
      </p:sp>
      <p:grpSp>
        <p:nvGrpSpPr>
          <p:cNvPr id="118790" name="קבוצה 9"/>
          <p:cNvGrpSpPr>
            <a:grpSpLocks/>
          </p:cNvGrpSpPr>
          <p:nvPr/>
        </p:nvGrpSpPr>
        <p:grpSpPr bwMode="auto">
          <a:xfrm>
            <a:off x="1085850" y="822325"/>
            <a:ext cx="1344613" cy="2225675"/>
            <a:chOff x="414500" y="657896"/>
            <a:chExt cx="1344347" cy="2226452"/>
          </a:xfrm>
        </p:grpSpPr>
        <p:pic>
          <p:nvPicPr>
            <p:cNvPr id="1187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00" y="657896"/>
              <a:ext cx="1344347" cy="197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מלבן 12"/>
            <p:cNvSpPr/>
            <p:nvPr/>
          </p:nvSpPr>
          <p:spPr>
            <a:xfrm>
              <a:off x="854151" y="2630259"/>
              <a:ext cx="904696" cy="254089"/>
            </a:xfrm>
            <a:prstGeom prst="rect">
              <a:avLst/>
            </a:prstGeom>
          </p:spPr>
          <p:txBody>
            <a:bodyPr wrap="none">
              <a:spAutoFit/>
            </a:bodyPr>
            <a:lstStyle/>
            <a:p>
              <a:pPr>
                <a:defRPr/>
              </a:pPr>
              <a:r>
                <a:rPr lang="he-IL" sz="1050" dirty="0">
                  <a:solidFill>
                    <a:srgbClr val="1D4C72"/>
                  </a:solidFill>
                </a:rPr>
                <a:t>ד"ר נורית קינן</a:t>
              </a:r>
              <a:endParaRPr lang="he-IL" sz="1050" dirty="0"/>
            </a:p>
          </p:txBody>
        </p:sp>
      </p:grpSp>
      <p:sp>
        <p:nvSpPr>
          <p:cNvPr id="10"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90813" y="569913"/>
            <a:ext cx="5926137"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5:</a:t>
            </a:r>
            <a:endParaRPr lang="he-IL" b="1" dirty="0">
              <a:solidFill>
                <a:schemeClr val="tx2"/>
              </a:solidFill>
            </a:endParaRPr>
          </a:p>
          <a:p>
            <a:pPr fontAlgn="auto">
              <a:spcBef>
                <a:spcPts val="0"/>
              </a:spcBef>
              <a:spcAft>
                <a:spcPts val="0"/>
              </a:spcAft>
              <a:defRPr/>
            </a:pPr>
            <a:r>
              <a:rPr lang="he-IL" dirty="0">
                <a:solidFill>
                  <a:schemeClr val="tx2"/>
                </a:solidFill>
              </a:rPr>
              <a:t>יכולת גלגול הלשון נקבעת על ידי אלל דומיננטי לעומת האלל </a:t>
            </a:r>
          </a:p>
          <a:p>
            <a:pPr fontAlgn="auto">
              <a:spcBef>
                <a:spcPts val="0"/>
              </a:spcBef>
              <a:spcAft>
                <a:spcPts val="0"/>
              </a:spcAft>
              <a:defRPr/>
            </a:pPr>
            <a:r>
              <a:rPr lang="he-IL" dirty="0">
                <a:solidFill>
                  <a:schemeClr val="tx2"/>
                </a:solidFill>
              </a:rPr>
              <a:t>שאינו מקנה יכולת זו. אישה בעלת יכולת גלגול לשון, שאביה </a:t>
            </a:r>
          </a:p>
          <a:p>
            <a:pPr fontAlgn="auto">
              <a:spcBef>
                <a:spcPts val="0"/>
              </a:spcBef>
              <a:spcAft>
                <a:spcPts val="0"/>
              </a:spcAft>
              <a:defRPr/>
            </a:pPr>
            <a:r>
              <a:rPr lang="he-IL" dirty="0">
                <a:solidFill>
                  <a:schemeClr val="tx2"/>
                </a:solidFill>
              </a:rPr>
              <a:t>היה חסר יכולת גלגול לשון, נישאה לגבר חסר יכולת  גלגול </a:t>
            </a:r>
          </a:p>
          <a:p>
            <a:pPr fontAlgn="auto">
              <a:spcBef>
                <a:spcPts val="0"/>
              </a:spcBef>
              <a:spcAft>
                <a:spcPts val="0"/>
              </a:spcAft>
              <a:defRPr/>
            </a:pPr>
            <a:r>
              <a:rPr lang="he-IL" dirty="0">
                <a:solidFill>
                  <a:schemeClr val="tx2"/>
                </a:solidFill>
              </a:rPr>
              <a:t>לשון. </a:t>
            </a:r>
          </a:p>
          <a:p>
            <a:pPr>
              <a:defRPr/>
            </a:pPr>
            <a:r>
              <a:rPr lang="he-IL" dirty="0">
                <a:solidFill>
                  <a:schemeClr val="tx2"/>
                </a:solidFill>
              </a:rPr>
              <a:t>מהו היחס הצפוי בצאצאיהם בין בעלי יכולת גלגול לשון </a:t>
            </a:r>
          </a:p>
          <a:p>
            <a:pPr>
              <a:defRPr/>
            </a:pPr>
            <a:r>
              <a:rPr lang="he-IL" dirty="0">
                <a:solidFill>
                  <a:schemeClr val="tx2"/>
                </a:solidFill>
              </a:rPr>
              <a:t>לבין חסרי יכולת זו?</a:t>
            </a:r>
          </a:p>
        </p:txBody>
      </p:sp>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20F3412D-46CA-4BC5-866A-E114A0654C0B}" type="slidenum">
              <a:rPr lang="he-IL" sz="1200" smtClean="0">
                <a:solidFill>
                  <a:srgbClr val="FFFFFF">
                    <a:lumMod val="65000"/>
                  </a:srgbClr>
                </a:solidFill>
              </a:rPr>
              <a:pPr>
                <a:defRPr/>
              </a:pPr>
              <a:t>21</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תשובה</a:t>
            </a:r>
            <a:endParaRPr lang="he-IL" sz="1800" b="1" dirty="0">
              <a:solidFill>
                <a:schemeClr val="accent6">
                  <a:lumMod val="50000"/>
                  <a:lumOff val="50000"/>
                </a:schemeClr>
              </a:solidFill>
              <a:latin typeface="+mn-lt"/>
              <a:ea typeface="+mn-ea"/>
              <a:cs typeface="+mn-cs"/>
            </a:endParaRPr>
          </a:p>
        </p:txBody>
      </p:sp>
      <p:sp>
        <p:nvSpPr>
          <p:cNvPr id="8" name="Rectangle 12"/>
          <p:cNvSpPr/>
          <p:nvPr/>
        </p:nvSpPr>
        <p:spPr>
          <a:xfrm>
            <a:off x="539750" y="2565400"/>
            <a:ext cx="8196263" cy="39862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defRPr/>
            </a:pPr>
            <a:r>
              <a:rPr lang="he-IL" b="1" dirty="0">
                <a:solidFill>
                  <a:prstClr val="black"/>
                </a:solidFill>
              </a:rPr>
              <a:t>תשובה:</a:t>
            </a:r>
          </a:p>
          <a:p>
            <a:pPr>
              <a:defRPr/>
            </a:pPr>
            <a:r>
              <a:rPr lang="he-IL" dirty="0">
                <a:solidFill>
                  <a:prstClr val="black"/>
                </a:solidFill>
              </a:rPr>
              <a:t>אביה של האישה היה חסר יכולת </a:t>
            </a:r>
            <a:r>
              <a:rPr lang="he-IL" dirty="0">
                <a:solidFill>
                  <a:schemeClr val="tx1"/>
                </a:solidFill>
              </a:rPr>
              <a:t>גלגול לשון, ולכן אפשר לקבוע בוודאות שהגנוטיפ שלו היה </a:t>
            </a:r>
            <a:r>
              <a:rPr lang="en-US" dirty="0">
                <a:solidFill>
                  <a:schemeClr val="tx1"/>
                </a:solidFill>
              </a:rPr>
              <a:t> bb</a:t>
            </a:r>
            <a:r>
              <a:rPr lang="he-IL" dirty="0">
                <a:solidFill>
                  <a:schemeClr val="tx1"/>
                </a:solidFill>
              </a:rPr>
              <a:t>, ושבתו היא הטרוזיגוטית מכיוון שהיא יכלה לקבל מאביה רק את האלל </a:t>
            </a:r>
            <a:r>
              <a:rPr lang="en-US" dirty="0">
                <a:solidFill>
                  <a:schemeClr val="tx1"/>
                </a:solidFill>
              </a:rPr>
              <a:t>b</a:t>
            </a:r>
            <a:r>
              <a:rPr lang="he-IL" dirty="0">
                <a:solidFill>
                  <a:schemeClr val="tx1"/>
                </a:solidFill>
              </a:rPr>
              <a:t>.</a:t>
            </a:r>
          </a:p>
          <a:p>
            <a:pPr>
              <a:defRPr/>
            </a:pPr>
            <a:endParaRPr lang="he-IL" dirty="0">
              <a:solidFill>
                <a:schemeClr val="tx1"/>
              </a:solidFill>
            </a:endParaRPr>
          </a:p>
          <a:p>
            <a:pPr>
              <a:defRPr/>
            </a:pPr>
            <a:endParaRPr lang="he-IL" dirty="0">
              <a:solidFill>
                <a:schemeClr val="tx1"/>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r>
              <a:rPr lang="he-IL" u="sng" dirty="0">
                <a:solidFill>
                  <a:prstClr val="black"/>
                </a:solidFill>
              </a:rPr>
              <a:t>                   </a:t>
            </a:r>
          </a:p>
          <a:p>
            <a:pPr>
              <a:defRPr/>
            </a:pPr>
            <a:r>
              <a:rPr lang="he-IL" dirty="0">
                <a:solidFill>
                  <a:prstClr val="black"/>
                </a:solidFill>
              </a:rPr>
              <a:t>                               </a:t>
            </a:r>
            <a:r>
              <a:rPr lang="he-IL" u="sng" dirty="0">
                <a:solidFill>
                  <a:prstClr val="black"/>
                </a:solidFill>
              </a:rPr>
              <a:t>היחס הצפוי</a:t>
            </a:r>
            <a:r>
              <a:rPr lang="he-IL" dirty="0">
                <a:solidFill>
                  <a:prstClr val="black"/>
                </a:solidFill>
              </a:rPr>
              <a:t>:</a:t>
            </a: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r>
              <a:rPr lang="he-IL" dirty="0">
                <a:solidFill>
                  <a:prstClr val="black"/>
                </a:solidFill>
              </a:rPr>
              <a:t> </a:t>
            </a:r>
          </a:p>
          <a:p>
            <a:pPr>
              <a:defRPr/>
            </a:pPr>
            <a:endParaRPr lang="he-IL" dirty="0">
              <a:solidFill>
                <a:prstClr val="black"/>
              </a:solidFill>
            </a:endParaRPr>
          </a:p>
        </p:txBody>
      </p:sp>
      <p:sp>
        <p:nvSpPr>
          <p:cNvPr id="119815" name="מלבן 56"/>
          <p:cNvSpPr>
            <a:spLocks noChangeArrowheads="1"/>
          </p:cNvSpPr>
          <p:nvPr/>
        </p:nvSpPr>
        <p:spPr bwMode="auto">
          <a:xfrm>
            <a:off x="6227763" y="3405188"/>
            <a:ext cx="18129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u="sng">
                <a:solidFill>
                  <a:srgbClr val="000000"/>
                </a:solidFill>
              </a:rPr>
              <a:t>מקרא</a:t>
            </a:r>
            <a:r>
              <a:rPr lang="he-IL" altLang="he-IL">
                <a:solidFill>
                  <a:srgbClr val="000000"/>
                </a:solidFill>
              </a:rPr>
              <a:t>:</a:t>
            </a:r>
          </a:p>
          <a:p>
            <a:pPr eaLnBrk="1" hangingPunct="1"/>
            <a:r>
              <a:rPr lang="en-US" altLang="he-IL">
                <a:solidFill>
                  <a:srgbClr val="000000"/>
                </a:solidFill>
              </a:rPr>
              <a:t>B</a:t>
            </a:r>
            <a:r>
              <a:rPr lang="he-IL" altLang="he-IL">
                <a:solidFill>
                  <a:srgbClr val="000000"/>
                </a:solidFill>
              </a:rPr>
              <a:t> = מגלגל</a:t>
            </a:r>
          </a:p>
          <a:p>
            <a:pPr eaLnBrk="1" hangingPunct="1"/>
            <a:r>
              <a:rPr lang="en-US" altLang="he-IL">
                <a:solidFill>
                  <a:srgbClr val="000000"/>
                </a:solidFill>
              </a:rPr>
              <a:t>b</a:t>
            </a:r>
            <a:r>
              <a:rPr lang="he-IL" altLang="he-IL">
                <a:solidFill>
                  <a:srgbClr val="000000"/>
                </a:solidFill>
              </a:rPr>
              <a:t> = אינו מגלגל</a:t>
            </a:r>
          </a:p>
          <a:p>
            <a:pPr eaLnBrk="1" hangingPunct="1"/>
            <a:endParaRPr lang="he-IL" altLang="he-IL">
              <a:solidFill>
                <a:srgbClr val="000000"/>
              </a:solidFill>
            </a:endParaRPr>
          </a:p>
          <a:p>
            <a:pPr eaLnBrk="1" hangingPunct="1"/>
            <a:endParaRPr lang="he-IL" altLang="he-IL">
              <a:solidFill>
                <a:srgbClr val="000000"/>
              </a:solidFill>
            </a:endParaRPr>
          </a:p>
        </p:txBody>
      </p:sp>
      <p:grpSp>
        <p:nvGrpSpPr>
          <p:cNvPr id="119816" name="קבוצה 80900"/>
          <p:cNvGrpSpPr>
            <a:grpSpLocks/>
          </p:cNvGrpSpPr>
          <p:nvPr/>
        </p:nvGrpSpPr>
        <p:grpSpPr bwMode="auto">
          <a:xfrm>
            <a:off x="2339975" y="3403600"/>
            <a:ext cx="3294063" cy="2843213"/>
            <a:chOff x="2339523" y="3404276"/>
            <a:chExt cx="3294105" cy="2843416"/>
          </a:xfrm>
        </p:grpSpPr>
        <p:grpSp>
          <p:nvGrpSpPr>
            <p:cNvPr id="119820" name="קבוצה 10"/>
            <p:cNvGrpSpPr>
              <a:grpSpLocks/>
            </p:cNvGrpSpPr>
            <p:nvPr/>
          </p:nvGrpSpPr>
          <p:grpSpPr bwMode="auto">
            <a:xfrm>
              <a:off x="2532684" y="3651733"/>
              <a:ext cx="3100944" cy="1873337"/>
              <a:chOff x="3079043" y="2113477"/>
              <a:chExt cx="3100944" cy="1873337"/>
            </a:xfrm>
          </p:grpSpPr>
          <p:grpSp>
            <p:nvGrpSpPr>
              <p:cNvPr id="119842" name="קבוצה 15"/>
              <p:cNvGrpSpPr>
                <a:grpSpLocks/>
              </p:cNvGrpSpPr>
              <p:nvPr/>
            </p:nvGrpSpPr>
            <p:grpSpPr bwMode="auto">
              <a:xfrm>
                <a:off x="3079043" y="2113477"/>
                <a:ext cx="2312987" cy="369887"/>
                <a:chOff x="873590" y="934291"/>
                <a:chExt cx="2312837" cy="369948"/>
              </a:xfrm>
            </p:grpSpPr>
            <p:sp>
              <p:nvSpPr>
                <p:cNvPr id="71" name="TextBox 70"/>
                <p:cNvSpPr txBox="1"/>
                <p:nvPr/>
              </p:nvSpPr>
              <p:spPr>
                <a:xfrm>
                  <a:off x="874106" y="934502"/>
                  <a:ext cx="2312868" cy="369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t>P:    bb           Bb</a:t>
                  </a:r>
                  <a:endParaRPr lang="he-IL" dirty="0"/>
                </a:p>
              </p:txBody>
            </p:sp>
            <p:sp>
              <p:nvSpPr>
                <p:cNvPr id="72" name="כפל 71"/>
                <p:cNvSpPr/>
                <p:nvPr/>
              </p:nvSpPr>
              <p:spPr>
                <a:xfrm>
                  <a:off x="2340880" y="1118695"/>
                  <a:ext cx="376218" cy="182606"/>
                </a:xfrm>
                <a:prstGeom prst="mathMultiply">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20" name="TextBox 19"/>
              <p:cNvSpPr txBox="1"/>
              <p:nvPr/>
            </p:nvSpPr>
            <p:spPr bwMode="auto">
              <a:xfrm>
                <a:off x="3079559" y="2880506"/>
                <a:ext cx="803285" cy="3699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גמטות</a:t>
                </a:r>
              </a:p>
            </p:txBody>
          </p:sp>
          <p:grpSp>
            <p:nvGrpSpPr>
              <p:cNvPr id="119844" name="קבוצה 17"/>
              <p:cNvGrpSpPr>
                <a:grpSpLocks/>
              </p:cNvGrpSpPr>
              <p:nvPr/>
            </p:nvGrpSpPr>
            <p:grpSpPr bwMode="auto">
              <a:xfrm>
                <a:off x="3990632" y="2910747"/>
                <a:ext cx="478140" cy="368300"/>
                <a:chOff x="1919503" y="1278203"/>
                <a:chExt cx="478109" cy="368361"/>
              </a:xfrm>
            </p:grpSpPr>
            <p:sp>
              <p:nvSpPr>
                <p:cNvPr id="68" name="אליפסה 67"/>
                <p:cNvSpPr/>
                <p:nvPr/>
              </p:nvSpPr>
              <p:spPr>
                <a:xfrm>
                  <a:off x="1919667" y="1282890"/>
                  <a:ext cx="477813" cy="36362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9" name="TextBox 68"/>
                <p:cNvSpPr txBox="1"/>
                <p:nvPr/>
              </p:nvSpPr>
              <p:spPr>
                <a:xfrm>
                  <a:off x="1991101" y="1278126"/>
                  <a:ext cx="346057" cy="3683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b</a:t>
                  </a:r>
                  <a:endParaRPr lang="he-IL" dirty="0">
                    <a:solidFill>
                      <a:srgbClr val="1D4C72"/>
                    </a:solidFill>
                  </a:endParaRPr>
                </a:p>
              </p:txBody>
            </p:sp>
          </p:grpSp>
          <p:sp>
            <p:nvSpPr>
              <p:cNvPr id="22" name="TextBox 21"/>
              <p:cNvSpPr txBox="1"/>
              <p:nvPr/>
            </p:nvSpPr>
            <p:spPr bwMode="auto">
              <a:xfrm>
                <a:off x="3206561" y="3617159"/>
                <a:ext cx="2973426" cy="3699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t>F</a:t>
                </a:r>
                <a:r>
                  <a:rPr lang="en-US" baseline="-25000" dirty="0"/>
                  <a:t>1</a:t>
                </a:r>
                <a:r>
                  <a:rPr lang="en-US" dirty="0"/>
                  <a:t>:            Bb         bb</a:t>
                </a:r>
                <a:r>
                  <a:rPr lang="en-US" dirty="0">
                    <a:solidFill>
                      <a:srgbClr val="1D4C72"/>
                    </a:solidFill>
                  </a:rPr>
                  <a:t>       </a:t>
                </a:r>
                <a:endParaRPr lang="he-IL" dirty="0">
                  <a:solidFill>
                    <a:srgbClr val="1D4C72"/>
                  </a:solidFill>
                </a:endParaRPr>
              </a:p>
            </p:txBody>
          </p:sp>
          <p:cxnSp>
            <p:nvCxnSpPr>
              <p:cNvPr id="24" name="מחבר ישר 23"/>
              <p:cNvCxnSpPr/>
              <p:nvPr/>
            </p:nvCxnSpPr>
            <p:spPr bwMode="auto">
              <a:xfrm>
                <a:off x="4267024" y="3290110"/>
                <a:ext cx="479431" cy="327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מחבר ישר 24"/>
              <p:cNvCxnSpPr/>
              <p:nvPr/>
            </p:nvCxnSpPr>
            <p:spPr bwMode="auto">
              <a:xfrm flipH="1">
                <a:off x="4733755" y="3228193"/>
                <a:ext cx="434981" cy="388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מחבר ישר 26"/>
              <p:cNvCxnSpPr/>
              <p:nvPr/>
            </p:nvCxnSpPr>
            <p:spPr bwMode="auto">
              <a:xfrm flipH="1">
                <a:off x="4200348" y="2597911"/>
                <a:ext cx="11113" cy="301647"/>
              </a:xfrm>
              <a:prstGeom prst="line">
                <a:avLst/>
              </a:prstGeom>
            </p:spPr>
            <p:style>
              <a:lnRef idx="1">
                <a:schemeClr val="accent1"/>
              </a:lnRef>
              <a:fillRef idx="0">
                <a:schemeClr val="accent1"/>
              </a:fillRef>
              <a:effectRef idx="0">
                <a:schemeClr val="accent1"/>
              </a:effectRef>
              <a:fontRef idx="minor">
                <a:schemeClr val="tx1"/>
              </a:fontRef>
            </p:style>
          </p:cxnSp>
          <p:sp>
            <p:nvSpPr>
              <p:cNvPr id="119849" name="מלבן 56"/>
              <p:cNvSpPr>
                <a:spLocks noChangeArrowheads="1"/>
              </p:cNvSpPr>
              <p:nvPr/>
            </p:nvSpPr>
            <p:spPr bwMode="auto">
              <a:xfrm>
                <a:off x="3583188" y="2310912"/>
                <a:ext cx="10307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אינו מגלגל</a:t>
                </a:r>
              </a:p>
            </p:txBody>
          </p:sp>
          <p:sp>
            <p:nvSpPr>
              <p:cNvPr id="119850" name="מלבן 56"/>
              <p:cNvSpPr>
                <a:spLocks noChangeArrowheads="1"/>
              </p:cNvSpPr>
              <p:nvPr/>
            </p:nvSpPr>
            <p:spPr bwMode="auto">
              <a:xfrm>
                <a:off x="4771194" y="2322666"/>
                <a:ext cx="8484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מגלגלת</a:t>
                </a:r>
              </a:p>
            </p:txBody>
          </p:sp>
        </p:grpSp>
        <p:grpSp>
          <p:nvGrpSpPr>
            <p:cNvPr id="119821" name="קבוצה 11"/>
            <p:cNvGrpSpPr>
              <a:grpSpLocks/>
            </p:cNvGrpSpPr>
            <p:nvPr/>
          </p:nvGrpSpPr>
          <p:grpSpPr bwMode="auto">
            <a:xfrm>
              <a:off x="3598932" y="3404276"/>
              <a:ext cx="243715" cy="247457"/>
              <a:chOff x="8052390" y="4100070"/>
              <a:chExt cx="243715" cy="247457"/>
            </a:xfrm>
          </p:grpSpPr>
          <p:sp>
            <p:nvSpPr>
              <p:cNvPr id="17" name="אליפסה 16"/>
              <p:cNvSpPr/>
              <p:nvPr/>
            </p:nvSpPr>
            <p:spPr>
              <a:xfrm>
                <a:off x="8051885" y="4271532"/>
                <a:ext cx="188914" cy="7620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18" name="מחבר חץ ישר 17"/>
              <p:cNvCxnSpPr/>
              <p:nvPr/>
            </p:nvCxnSpPr>
            <p:spPr>
              <a:xfrm flipV="1">
                <a:off x="8185237" y="4100070"/>
                <a:ext cx="111126" cy="171462"/>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9822" name="קבוצה 12"/>
            <p:cNvGrpSpPr>
              <a:grpSpLocks/>
            </p:cNvGrpSpPr>
            <p:nvPr/>
          </p:nvGrpSpPr>
          <p:grpSpPr bwMode="auto">
            <a:xfrm>
              <a:off x="4517719" y="3466788"/>
              <a:ext cx="188616" cy="184945"/>
              <a:chOff x="7617066" y="3717130"/>
              <a:chExt cx="188616" cy="312739"/>
            </a:xfrm>
          </p:grpSpPr>
          <p:sp>
            <p:nvSpPr>
              <p:cNvPr id="14" name="אליפסה 13"/>
              <p:cNvSpPr/>
              <p:nvPr/>
            </p:nvSpPr>
            <p:spPr>
              <a:xfrm>
                <a:off x="7616948" y="3716124"/>
                <a:ext cx="188915" cy="12886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15" name="מחבר ישר 14"/>
              <p:cNvCxnSpPr>
                <a:stCxn id="14" idx="4"/>
              </p:cNvCxnSpPr>
              <p:nvPr/>
            </p:nvCxnSpPr>
            <p:spPr>
              <a:xfrm>
                <a:off x="7712199" y="3844986"/>
                <a:ext cx="0" cy="18523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flipH="1">
                <a:off x="7616948" y="3936263"/>
                <a:ext cx="18891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823" name="קבוצה 74"/>
            <p:cNvGrpSpPr>
              <a:grpSpLocks/>
            </p:cNvGrpSpPr>
            <p:nvPr/>
          </p:nvGrpSpPr>
          <p:grpSpPr bwMode="auto">
            <a:xfrm>
              <a:off x="4722832" y="4406784"/>
              <a:ext cx="478140" cy="378555"/>
              <a:chOff x="7884368" y="3406840"/>
              <a:chExt cx="478140" cy="378555"/>
            </a:xfrm>
          </p:grpSpPr>
          <p:sp>
            <p:nvSpPr>
              <p:cNvPr id="76" name="אליפסה 75"/>
              <p:cNvSpPr/>
              <p:nvPr/>
            </p:nvSpPr>
            <p:spPr bwMode="auto">
              <a:xfrm>
                <a:off x="7883927" y="3420405"/>
                <a:ext cx="477843" cy="36515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7" name="TextBox 76"/>
              <p:cNvSpPr txBox="1"/>
              <p:nvPr/>
            </p:nvSpPr>
            <p:spPr bwMode="auto">
              <a:xfrm>
                <a:off x="7980765" y="3406117"/>
                <a:ext cx="284167" cy="3699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b</a:t>
                </a:r>
                <a:endParaRPr lang="he-IL" dirty="0">
                  <a:solidFill>
                    <a:srgbClr val="1D4C72"/>
                  </a:solidFill>
                </a:endParaRPr>
              </a:p>
            </p:txBody>
          </p:sp>
        </p:grpSp>
        <p:grpSp>
          <p:nvGrpSpPr>
            <p:cNvPr id="119824" name="קבוצה 77"/>
            <p:cNvGrpSpPr>
              <a:grpSpLocks/>
            </p:cNvGrpSpPr>
            <p:nvPr/>
          </p:nvGrpSpPr>
          <p:grpSpPr bwMode="auto">
            <a:xfrm>
              <a:off x="4206972" y="4435451"/>
              <a:ext cx="478140" cy="378555"/>
              <a:chOff x="7884368" y="3406840"/>
              <a:chExt cx="478140" cy="378555"/>
            </a:xfrm>
          </p:grpSpPr>
          <p:sp>
            <p:nvSpPr>
              <p:cNvPr id="79" name="אליפסה 78"/>
              <p:cNvSpPr/>
              <p:nvPr/>
            </p:nvSpPr>
            <p:spPr bwMode="auto">
              <a:xfrm>
                <a:off x="7883843" y="3421903"/>
                <a:ext cx="479431" cy="36356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0" name="TextBox 79"/>
              <p:cNvSpPr txBox="1"/>
              <p:nvPr/>
            </p:nvSpPr>
            <p:spPr bwMode="auto">
              <a:xfrm>
                <a:off x="7980682" y="3407614"/>
                <a:ext cx="284166" cy="36832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B</a:t>
                </a:r>
                <a:endParaRPr lang="he-IL" dirty="0">
                  <a:solidFill>
                    <a:srgbClr val="1D4C72"/>
                  </a:solidFill>
                </a:endParaRPr>
              </a:p>
            </p:txBody>
          </p:sp>
        </p:grpSp>
        <p:grpSp>
          <p:nvGrpSpPr>
            <p:cNvPr id="119825" name="קבוצה 80"/>
            <p:cNvGrpSpPr>
              <a:grpSpLocks/>
            </p:cNvGrpSpPr>
            <p:nvPr/>
          </p:nvGrpSpPr>
          <p:grpSpPr bwMode="auto">
            <a:xfrm>
              <a:off x="4532457" y="4113826"/>
              <a:ext cx="435344" cy="307975"/>
              <a:chOff x="7098013" y="3952114"/>
              <a:chExt cx="435344" cy="307975"/>
            </a:xfrm>
          </p:grpSpPr>
          <p:cxnSp>
            <p:nvCxnSpPr>
              <p:cNvPr id="82" name="מחבר ישר 81"/>
              <p:cNvCxnSpPr/>
              <p:nvPr/>
            </p:nvCxnSpPr>
            <p:spPr bwMode="auto">
              <a:xfrm flipH="1">
                <a:off x="7097445" y="3952228"/>
                <a:ext cx="185740" cy="307997"/>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מחבר ישר 82"/>
              <p:cNvCxnSpPr/>
              <p:nvPr/>
            </p:nvCxnSpPr>
            <p:spPr bwMode="auto">
              <a:xfrm>
                <a:off x="7283185" y="3952228"/>
                <a:ext cx="250828" cy="30799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 name="מחבר ישר 3"/>
            <p:cNvCxnSpPr>
              <a:stCxn id="69" idx="2"/>
            </p:cNvCxnSpPr>
            <p:nvPr/>
          </p:nvCxnSpPr>
          <p:spPr>
            <a:xfrm>
              <a:off x="3688915" y="4817252"/>
              <a:ext cx="1214453" cy="338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80896" name="מחבר ישר 80895"/>
            <p:cNvCxnSpPr>
              <a:stCxn id="76" idx="4"/>
            </p:cNvCxnSpPr>
            <p:nvPr/>
          </p:nvCxnSpPr>
          <p:spPr>
            <a:xfrm flipH="1">
              <a:off x="4903369" y="4785500"/>
              <a:ext cx="58738" cy="369914"/>
            </a:xfrm>
            <a:prstGeom prst="line">
              <a:avLst/>
            </a:prstGeom>
          </p:spPr>
          <p:style>
            <a:lnRef idx="1">
              <a:schemeClr val="accent1"/>
            </a:lnRef>
            <a:fillRef idx="0">
              <a:schemeClr val="accent1"/>
            </a:fillRef>
            <a:effectRef idx="0">
              <a:schemeClr val="accent1"/>
            </a:effectRef>
            <a:fontRef idx="minor">
              <a:schemeClr val="tx1"/>
            </a:fontRef>
          </p:style>
        </p:cxnSp>
        <p:sp>
          <p:nvSpPr>
            <p:cNvPr id="119828" name="מלבן 56"/>
            <p:cNvSpPr>
              <a:spLocks noChangeArrowheads="1"/>
            </p:cNvSpPr>
            <p:nvPr/>
          </p:nvSpPr>
          <p:spPr bwMode="auto">
            <a:xfrm>
              <a:off x="3632606" y="5524427"/>
              <a:ext cx="8484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מגלגל</a:t>
              </a:r>
            </a:p>
          </p:txBody>
        </p:sp>
        <p:sp>
          <p:nvSpPr>
            <p:cNvPr id="119829" name="מלבן 56"/>
            <p:cNvSpPr>
              <a:spLocks noChangeArrowheads="1"/>
            </p:cNvSpPr>
            <p:nvPr/>
          </p:nvSpPr>
          <p:spPr bwMode="auto">
            <a:xfrm>
              <a:off x="4417449" y="5530525"/>
              <a:ext cx="10307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אינו מגלגל</a:t>
              </a:r>
            </a:p>
          </p:txBody>
        </p:sp>
        <p:sp>
          <p:nvSpPr>
            <p:cNvPr id="93" name="TextBox 92"/>
            <p:cNvSpPr txBox="1"/>
            <p:nvPr/>
          </p:nvSpPr>
          <p:spPr bwMode="auto">
            <a:xfrm>
              <a:off x="2339523" y="5877778"/>
              <a:ext cx="2971838" cy="36991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  </a:t>
              </a:r>
              <a:r>
                <a:rPr lang="en-US" dirty="0"/>
                <a:t>1     :    1    </a:t>
              </a:r>
              <a:endParaRPr lang="he-IL" dirty="0"/>
            </a:p>
          </p:txBody>
        </p:sp>
      </p:grpSp>
      <p:grpSp>
        <p:nvGrpSpPr>
          <p:cNvPr id="119817" name="קבוצה 9"/>
          <p:cNvGrpSpPr>
            <a:grpSpLocks/>
          </p:cNvGrpSpPr>
          <p:nvPr/>
        </p:nvGrpSpPr>
        <p:grpSpPr bwMode="auto">
          <a:xfrm>
            <a:off x="1085850" y="822325"/>
            <a:ext cx="1038225" cy="1636713"/>
            <a:chOff x="414500" y="657896"/>
            <a:chExt cx="1037829" cy="1636848"/>
          </a:xfrm>
        </p:grpSpPr>
        <p:pic>
          <p:nvPicPr>
            <p:cNvPr id="1198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00" y="657896"/>
              <a:ext cx="965802" cy="1417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מלבן 52"/>
            <p:cNvSpPr/>
            <p:nvPr/>
          </p:nvSpPr>
          <p:spPr>
            <a:xfrm>
              <a:off x="547799" y="2040723"/>
              <a:ext cx="904530" cy="254021"/>
            </a:xfrm>
            <a:prstGeom prst="rect">
              <a:avLst/>
            </a:prstGeom>
          </p:spPr>
          <p:txBody>
            <a:bodyPr wrap="none">
              <a:spAutoFit/>
            </a:bodyPr>
            <a:lstStyle/>
            <a:p>
              <a:pPr>
                <a:defRPr/>
              </a:pPr>
              <a:r>
                <a:rPr lang="he-IL" sz="1050" dirty="0">
                  <a:solidFill>
                    <a:srgbClr val="1D4C72"/>
                  </a:solidFill>
                </a:rPr>
                <a:t>ד"ר נורית קינן</a:t>
              </a:r>
              <a:endParaRPr lang="he-IL" sz="1050" dirty="0"/>
            </a:p>
          </p:txBody>
        </p:sp>
      </p:grpSp>
      <p:sp>
        <p:nvSpPr>
          <p:cNvPr id="47"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388" y="555625"/>
            <a:ext cx="8342312" cy="42465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6:</a:t>
            </a:r>
          </a:p>
          <a:p>
            <a:pPr>
              <a:defRPr/>
            </a:pPr>
            <a:r>
              <a:rPr lang="he-IL" dirty="0">
                <a:solidFill>
                  <a:srgbClr val="1D4C72"/>
                </a:solidFill>
              </a:rPr>
              <a:t>לפניכם כמה משפטים. כתבו </a:t>
            </a:r>
            <a:r>
              <a:rPr lang="he-IL" dirty="0">
                <a:solidFill>
                  <a:schemeClr val="tx2"/>
                </a:solidFill>
              </a:rPr>
              <a:t>אילו מהם נכונים, ואילו מהם אינם נכונים:</a:t>
            </a:r>
          </a:p>
          <a:p>
            <a:pPr>
              <a:defRPr/>
            </a:pPr>
            <a:endParaRPr lang="he-IL" dirty="0">
              <a:solidFill>
                <a:schemeClr val="tx2"/>
              </a:solidFill>
            </a:endParaRPr>
          </a:p>
          <a:p>
            <a:pPr>
              <a:defRPr/>
            </a:pPr>
            <a:r>
              <a:rPr lang="he-IL" dirty="0">
                <a:solidFill>
                  <a:schemeClr val="tx2"/>
                </a:solidFill>
              </a:rPr>
              <a:t>א. כאשר לפרט יש תכונה תורשתית, שאינה מופיעה אצל הוריו, אפשר להניח שהאלל </a:t>
            </a:r>
          </a:p>
          <a:p>
            <a:pPr>
              <a:defRPr/>
            </a:pPr>
            <a:r>
              <a:rPr lang="he-IL" dirty="0">
                <a:solidFill>
                  <a:schemeClr val="tx2"/>
                </a:solidFill>
              </a:rPr>
              <a:t>    לתכונה הוא רצסיבי. </a:t>
            </a:r>
          </a:p>
          <a:p>
            <a:pPr>
              <a:defRPr/>
            </a:pPr>
            <a:endParaRPr lang="he-IL" dirty="0">
              <a:solidFill>
                <a:schemeClr val="tx2"/>
              </a:solidFill>
            </a:endParaRPr>
          </a:p>
          <a:p>
            <a:pPr>
              <a:defRPr/>
            </a:pPr>
            <a:r>
              <a:rPr lang="he-IL" dirty="0">
                <a:solidFill>
                  <a:schemeClr val="tx2"/>
                </a:solidFill>
              </a:rPr>
              <a:t> ב. כאשר לפרט יש תכונה דומיננטית, היא מופיעה אצל אחד מהוריו לפחות. </a:t>
            </a:r>
          </a:p>
          <a:p>
            <a:pPr>
              <a:defRPr/>
            </a:pPr>
            <a:endParaRPr lang="he-IL" dirty="0">
              <a:solidFill>
                <a:schemeClr val="tx2"/>
              </a:solidFill>
            </a:endParaRPr>
          </a:p>
          <a:p>
            <a:pPr>
              <a:defRPr/>
            </a:pPr>
            <a:r>
              <a:rPr lang="he-IL" dirty="0">
                <a:solidFill>
                  <a:schemeClr val="tx2"/>
                </a:solidFill>
              </a:rPr>
              <a:t> ג. בשושלת משפחה, שבה הופיעה תכונה דומיננטית, אם התכונה לא הופיעה באחד הדורות, </a:t>
            </a:r>
          </a:p>
          <a:p>
            <a:pPr>
              <a:defRPr/>
            </a:pPr>
            <a:r>
              <a:rPr lang="he-IL" dirty="0">
                <a:solidFill>
                  <a:schemeClr val="tx2"/>
                </a:solidFill>
              </a:rPr>
              <a:t>    סביר להניח שהיא לא תופיע בדורות הבאים. (למעט מקרים של נישואי בן המשפחה עם </a:t>
            </a:r>
          </a:p>
          <a:p>
            <a:pPr>
              <a:defRPr/>
            </a:pPr>
            <a:r>
              <a:rPr lang="he-IL" dirty="0">
                <a:solidFill>
                  <a:schemeClr val="tx2"/>
                </a:solidFill>
              </a:rPr>
              <a:t>    אדם הנושא את התכונה).</a:t>
            </a:r>
          </a:p>
          <a:p>
            <a:pPr>
              <a:defRPr/>
            </a:pPr>
            <a:endParaRPr lang="he-IL" dirty="0">
              <a:solidFill>
                <a:schemeClr val="tx2"/>
              </a:solidFill>
            </a:endParaRPr>
          </a:p>
          <a:p>
            <a:pPr>
              <a:defRPr/>
            </a:pPr>
            <a:r>
              <a:rPr lang="he-IL" dirty="0">
                <a:solidFill>
                  <a:schemeClr val="tx2"/>
                </a:solidFill>
              </a:rPr>
              <a:t>ד. בשושלת משפחה שבה הופיעה תכונה רצסיבית, אם התכונה לא הופיעה באחד הדורות, </a:t>
            </a:r>
          </a:p>
          <a:p>
            <a:pPr>
              <a:defRPr/>
            </a:pPr>
            <a:r>
              <a:rPr lang="he-IL" dirty="0">
                <a:solidFill>
                  <a:schemeClr val="tx2"/>
                </a:solidFill>
              </a:rPr>
              <a:t>   סביר להניח שהיא לא תופיע בדורות הבאים. </a:t>
            </a:r>
          </a:p>
          <a:p>
            <a:pPr>
              <a:defRPr/>
            </a:pPr>
            <a:endParaRPr lang="he-IL" dirty="0">
              <a:solidFill>
                <a:srgbClr val="FF6600"/>
              </a:solidFill>
            </a:endParaRPr>
          </a:p>
        </p:txBody>
      </p:sp>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0414F726-87B8-4A5C-897C-FBDFEAC35992}" type="slidenum">
              <a:rPr lang="he-IL" sz="1200" smtClean="0">
                <a:solidFill>
                  <a:srgbClr val="FFFFFF">
                    <a:lumMod val="65000"/>
                  </a:srgbClr>
                </a:solidFill>
              </a:rPr>
              <a:pPr>
                <a:defRPr/>
              </a:pPr>
              <a:t>22</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שאלה 6: משפטי נכון/לא נכון</a:t>
            </a:r>
            <a:endParaRPr lang="he-IL" sz="1800" b="1" dirty="0">
              <a:solidFill>
                <a:schemeClr val="accent6">
                  <a:lumMod val="50000"/>
                  <a:lumOff val="50000"/>
                </a:schemeClr>
              </a:solidFill>
              <a:latin typeface="+mn-lt"/>
              <a:ea typeface="+mn-ea"/>
              <a:cs typeface="+mn-cs"/>
            </a:endParaRPr>
          </a:p>
        </p:txBody>
      </p:sp>
      <p:sp>
        <p:nvSpPr>
          <p:cNvPr id="8"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138" y="555625"/>
            <a:ext cx="8183562" cy="48006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6:</a:t>
            </a:r>
          </a:p>
          <a:p>
            <a:pPr>
              <a:defRPr/>
            </a:pPr>
            <a:r>
              <a:rPr lang="he-IL" dirty="0">
                <a:solidFill>
                  <a:srgbClr val="1D4C72"/>
                </a:solidFill>
              </a:rPr>
              <a:t>לפניכם כמה משפטים. כתבו </a:t>
            </a:r>
            <a:r>
              <a:rPr lang="he-IL" dirty="0">
                <a:solidFill>
                  <a:schemeClr val="tx2"/>
                </a:solidFill>
              </a:rPr>
              <a:t>אילו מהם נכונים, ואילו </a:t>
            </a:r>
            <a:r>
              <a:rPr lang="he-IL" dirty="0">
                <a:solidFill>
                  <a:srgbClr val="1D4C72"/>
                </a:solidFill>
              </a:rPr>
              <a:t>מהם אינם נכונים:</a:t>
            </a:r>
          </a:p>
          <a:p>
            <a:pPr>
              <a:defRPr/>
            </a:pPr>
            <a:endParaRPr lang="he-IL" dirty="0">
              <a:solidFill>
                <a:srgbClr val="1D4C72"/>
              </a:solidFill>
            </a:endParaRPr>
          </a:p>
          <a:p>
            <a:pPr>
              <a:defRPr/>
            </a:pPr>
            <a:r>
              <a:rPr lang="he-IL" dirty="0">
                <a:solidFill>
                  <a:srgbClr val="1D4C72"/>
                </a:solidFill>
              </a:rPr>
              <a:t>א. כאשר לפרט יש תכונה תורשתית שאינה מופיעה אצל הוריו, אפשר להניח שהאלל </a:t>
            </a:r>
          </a:p>
          <a:p>
            <a:pPr>
              <a:defRPr/>
            </a:pPr>
            <a:r>
              <a:rPr lang="he-IL" dirty="0">
                <a:solidFill>
                  <a:srgbClr val="1D4C72"/>
                </a:solidFill>
              </a:rPr>
              <a:t>   לתכונה הוא רצסיבי.  </a:t>
            </a:r>
            <a:r>
              <a:rPr lang="he-IL" dirty="0">
                <a:solidFill>
                  <a:schemeClr val="accent3"/>
                </a:solidFill>
              </a:rPr>
              <a:t>נכון.</a:t>
            </a:r>
          </a:p>
          <a:p>
            <a:pPr>
              <a:defRPr/>
            </a:pPr>
            <a:endParaRPr lang="he-IL" dirty="0">
              <a:solidFill>
                <a:srgbClr val="1D4C72"/>
              </a:solidFill>
            </a:endParaRPr>
          </a:p>
          <a:p>
            <a:pPr>
              <a:defRPr/>
            </a:pPr>
            <a:r>
              <a:rPr lang="he-IL" dirty="0">
                <a:solidFill>
                  <a:srgbClr val="1D4C72"/>
                </a:solidFill>
              </a:rPr>
              <a:t> ב. כאשר לפרט יש תכונה דומיננטית, היא מופיעה אצל אחד </a:t>
            </a:r>
            <a:r>
              <a:rPr lang="he-IL" dirty="0">
                <a:solidFill>
                  <a:schemeClr val="tx2"/>
                </a:solidFill>
              </a:rPr>
              <a:t>מהוריו לפחות. </a:t>
            </a:r>
            <a:r>
              <a:rPr lang="he-IL" dirty="0">
                <a:solidFill>
                  <a:schemeClr val="accent3"/>
                </a:solidFill>
              </a:rPr>
              <a:t>נכון.</a:t>
            </a:r>
          </a:p>
          <a:p>
            <a:pPr>
              <a:defRPr/>
            </a:pPr>
            <a:endParaRPr lang="he-IL" dirty="0">
              <a:solidFill>
                <a:srgbClr val="1D4C72"/>
              </a:solidFill>
            </a:endParaRPr>
          </a:p>
          <a:p>
            <a:pPr>
              <a:defRPr/>
            </a:pPr>
            <a:r>
              <a:rPr lang="he-IL" dirty="0">
                <a:solidFill>
                  <a:srgbClr val="1D4C72"/>
                </a:solidFill>
              </a:rPr>
              <a:t> ג. בשושלת משפחה שבה הופיעה תכונה דומיננטית, אם התכונה לא הופיעה באחד הדורות, </a:t>
            </a:r>
          </a:p>
          <a:p>
            <a:pPr>
              <a:defRPr/>
            </a:pPr>
            <a:r>
              <a:rPr lang="he-IL" dirty="0">
                <a:solidFill>
                  <a:srgbClr val="1D4C72"/>
                </a:solidFill>
              </a:rPr>
              <a:t>    סביר להניח שהיא לא תופיע בדורות הבאים. (למעט מקרים של נישואי בן המשפחה עם </a:t>
            </a:r>
          </a:p>
          <a:p>
            <a:pPr>
              <a:defRPr/>
            </a:pPr>
            <a:r>
              <a:rPr lang="he-IL" dirty="0">
                <a:solidFill>
                  <a:srgbClr val="1D4C72"/>
                </a:solidFill>
              </a:rPr>
              <a:t>    אדם הנושא את התכונה). </a:t>
            </a:r>
            <a:r>
              <a:rPr lang="he-IL" dirty="0">
                <a:solidFill>
                  <a:schemeClr val="accent3"/>
                </a:solidFill>
              </a:rPr>
              <a:t>נכון.</a:t>
            </a:r>
          </a:p>
          <a:p>
            <a:pPr>
              <a:defRPr/>
            </a:pPr>
            <a:endParaRPr lang="he-IL" dirty="0">
              <a:solidFill>
                <a:srgbClr val="1D4C72"/>
              </a:solidFill>
            </a:endParaRPr>
          </a:p>
          <a:p>
            <a:pPr>
              <a:defRPr/>
            </a:pPr>
            <a:r>
              <a:rPr lang="he-IL" dirty="0">
                <a:solidFill>
                  <a:schemeClr val="tx2"/>
                </a:solidFill>
              </a:rPr>
              <a:t>ד. בשושלת משפחה שבה הופיעה תכונה רצסיבית, אם התכונה לא הופיעה באחד הדורות, </a:t>
            </a:r>
          </a:p>
          <a:p>
            <a:pPr>
              <a:defRPr/>
            </a:pPr>
            <a:r>
              <a:rPr lang="he-IL" dirty="0">
                <a:solidFill>
                  <a:schemeClr val="tx2"/>
                </a:solidFill>
              </a:rPr>
              <a:t>    סביר להניח שהיא לא תופיע בדורות הבאים. </a:t>
            </a:r>
            <a:r>
              <a:rPr lang="he-IL" dirty="0">
                <a:solidFill>
                  <a:schemeClr val="accent3"/>
                </a:solidFill>
              </a:rPr>
              <a:t>לא נכון. ייתכן שבדור אחד ההורים יהיו </a:t>
            </a:r>
          </a:p>
          <a:p>
            <a:pPr>
              <a:defRPr/>
            </a:pPr>
            <a:r>
              <a:rPr lang="he-IL" dirty="0">
                <a:solidFill>
                  <a:schemeClr val="accent3"/>
                </a:solidFill>
              </a:rPr>
              <a:t>    הטרוזיגוטים ובעלי פנוטיפ דומיננטי, ואחד או יותר מצאצאיהם יהיו הומוזיגוטים רצסיביים </a:t>
            </a:r>
          </a:p>
          <a:p>
            <a:pPr>
              <a:defRPr/>
            </a:pPr>
            <a:r>
              <a:rPr lang="he-IL" dirty="0">
                <a:solidFill>
                  <a:schemeClr val="accent3"/>
                </a:solidFill>
              </a:rPr>
              <a:t>    ובעלי פנוטיפ רצסיבי.</a:t>
            </a:r>
          </a:p>
          <a:p>
            <a:pPr>
              <a:defRPr/>
            </a:pPr>
            <a:endParaRPr lang="he-IL" dirty="0">
              <a:solidFill>
                <a:srgbClr val="FF6600"/>
              </a:solidFill>
            </a:endParaRPr>
          </a:p>
        </p:txBody>
      </p:sp>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23E74DB5-4A72-475C-8B67-A27DE640CE91}" type="slidenum">
              <a:rPr lang="he-IL" sz="1200" smtClean="0">
                <a:solidFill>
                  <a:srgbClr val="FFFFFF">
                    <a:lumMod val="65000"/>
                  </a:srgbClr>
                </a:solidFill>
              </a:rPr>
              <a:pPr>
                <a:defRPr/>
              </a:pPr>
              <a:t>23</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תשובה</a:t>
            </a:r>
            <a:endParaRPr lang="he-IL" sz="1800" b="1" dirty="0">
              <a:solidFill>
                <a:schemeClr val="accent6">
                  <a:lumMod val="50000"/>
                  <a:lumOff val="50000"/>
                </a:schemeClr>
              </a:solidFill>
              <a:latin typeface="+mn-lt"/>
              <a:ea typeface="+mn-ea"/>
              <a:cs typeface="+mn-cs"/>
            </a:endParaRPr>
          </a:p>
        </p:txBody>
      </p:sp>
      <p:sp>
        <p:nvSpPr>
          <p:cNvPr id="8"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6"/>
          <p:cNvSpPr>
            <a:spLocks noGrp="1"/>
          </p:cNvSpPr>
          <p:nvPr>
            <p:ph type="sldNum" sz="quarter" idx="12"/>
          </p:nvPr>
        </p:nvSpPr>
        <p:spPr bwMode="auto">
          <a:xfrm>
            <a:off x="-630238" y="7100888"/>
            <a:ext cx="2133601" cy="365125"/>
          </a:xfrm>
          <a:ln>
            <a:miter lim="800000"/>
            <a:headEnd/>
            <a:tailEnd/>
          </a:ln>
        </p:spPr>
        <p:txBody>
          <a:bodyPr vert="horz" wrap="square" lIns="91440" tIns="45720" rIns="91440" bIns="45720" numCol="1" anchor="t" anchorCtr="0" compatLnSpc="1">
            <a:prstTxWarp prst="textNoShape">
              <a:avLst/>
            </a:prstTxWarp>
          </a:bodyPr>
          <a:lstStyle/>
          <a:p>
            <a:pPr>
              <a:defRPr/>
            </a:pPr>
            <a:fld id="{4081DF4E-119B-4713-B850-6E3A73E6742C}" type="slidenum">
              <a:rPr lang="he-IL" sz="1200" smtClean="0">
                <a:solidFill>
                  <a:srgbClr val="FFFFFF">
                    <a:lumMod val="65000"/>
                  </a:srgbClr>
                </a:solidFill>
              </a:rPr>
              <a:pPr>
                <a:defRPr/>
              </a:pPr>
              <a:t>24</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חישוב הסתברות לקבלת צאצאים בעלי פנוטיפים שונים</a:t>
            </a:r>
          </a:p>
        </p:txBody>
      </p:sp>
      <p:sp>
        <p:nvSpPr>
          <p:cNvPr id="122885" name="מלבן 1"/>
          <p:cNvSpPr>
            <a:spLocks noChangeArrowheads="1"/>
          </p:cNvSpPr>
          <p:nvPr/>
        </p:nvSpPr>
        <p:spPr bwMode="auto">
          <a:xfrm>
            <a:off x="5629275" y="1995488"/>
            <a:ext cx="2963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t>היחס בין שני הסוגים שווה, ולכן ההסתברות להפריה של כל אחד משני טיפוסי התאים היא ½ (או 50%).</a:t>
            </a:r>
          </a:p>
        </p:txBody>
      </p:sp>
      <p:grpSp>
        <p:nvGrpSpPr>
          <p:cNvPr id="122886" name="קבוצה 3"/>
          <p:cNvGrpSpPr>
            <a:grpSpLocks/>
          </p:cNvGrpSpPr>
          <p:nvPr/>
        </p:nvGrpSpPr>
        <p:grpSpPr bwMode="auto">
          <a:xfrm>
            <a:off x="5181600" y="3389313"/>
            <a:ext cx="3465513" cy="1754187"/>
            <a:chOff x="5076057" y="4351617"/>
            <a:chExt cx="3464694" cy="1754465"/>
          </a:xfrm>
        </p:grpSpPr>
        <p:sp>
          <p:nvSpPr>
            <p:cNvPr id="122949" name="מלבן 120"/>
            <p:cNvSpPr>
              <a:spLocks noChangeArrowheads="1"/>
            </p:cNvSpPr>
            <p:nvPr/>
          </p:nvSpPr>
          <p:spPr bwMode="auto">
            <a:xfrm>
              <a:off x="5076057" y="4351617"/>
              <a:ext cx="3464694" cy="175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t>ההסתברות להפריית תא רבייה ספציפי של פרט אחד, לדוגמה,</a:t>
              </a:r>
            </a:p>
            <a:p>
              <a:pPr eaLnBrk="1" hangingPunct="1"/>
              <a:r>
                <a:rPr lang="he-IL" altLang="he-IL"/>
                <a:t>עם תא רבייה ספציפי של הפרט השני, לדוגמה,        , שווה למכפלת ההסתברויות של שניהם, כלומר:     ½*</a:t>
              </a:r>
              <a:r>
                <a:rPr lang="he-IL" altLang="he-IL">
                  <a:solidFill>
                    <a:srgbClr val="000000"/>
                  </a:solidFill>
                </a:rPr>
                <a:t>½</a:t>
              </a:r>
              <a:r>
                <a:rPr lang="he-IL" altLang="he-IL"/>
                <a:t>=</a:t>
              </a:r>
              <a:r>
                <a:rPr lang="he-IL" altLang="he-IL" b="1">
                  <a:solidFill>
                    <a:srgbClr val="000000"/>
                  </a:solidFill>
                </a:rPr>
                <a:t>¼</a:t>
              </a:r>
              <a:r>
                <a:rPr lang="he-IL" altLang="he-IL">
                  <a:solidFill>
                    <a:srgbClr val="000000"/>
                  </a:solidFill>
                </a:rPr>
                <a:t> </a:t>
              </a:r>
              <a:endParaRPr lang="he-IL" altLang="he-IL"/>
            </a:p>
          </p:txBody>
        </p:sp>
        <p:grpSp>
          <p:nvGrpSpPr>
            <p:cNvPr id="122950" name="קבוצה 2"/>
            <p:cNvGrpSpPr>
              <a:grpSpLocks/>
            </p:cNvGrpSpPr>
            <p:nvPr/>
          </p:nvGrpSpPr>
          <p:grpSpPr bwMode="auto">
            <a:xfrm>
              <a:off x="5186511" y="4607348"/>
              <a:ext cx="419001" cy="368330"/>
              <a:chOff x="4742703" y="5548385"/>
              <a:chExt cx="419001" cy="368330"/>
            </a:xfrm>
          </p:grpSpPr>
          <p:sp>
            <p:nvSpPr>
              <p:cNvPr id="122" name="אליפסה 121"/>
              <p:cNvSpPr/>
              <p:nvPr/>
            </p:nvSpPr>
            <p:spPr bwMode="auto">
              <a:xfrm>
                <a:off x="4743348" y="5548282"/>
                <a:ext cx="419001" cy="362007"/>
              </a:xfrm>
              <a:prstGeom prst="ellipse">
                <a:avLst/>
              </a:prstGeom>
              <a:no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23" name="TextBox 122"/>
              <p:cNvSpPr txBox="1"/>
              <p:nvPr/>
            </p:nvSpPr>
            <p:spPr bwMode="auto">
              <a:xfrm>
                <a:off x="4743348" y="5548282"/>
                <a:ext cx="398369" cy="36835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G</a:t>
                </a:r>
                <a:endParaRPr lang="he-IL" dirty="0">
                  <a:solidFill>
                    <a:srgbClr val="1D4C72"/>
                  </a:solidFill>
                </a:endParaRPr>
              </a:p>
            </p:txBody>
          </p:sp>
        </p:grpSp>
        <p:grpSp>
          <p:nvGrpSpPr>
            <p:cNvPr id="122951" name="קבוצה 123"/>
            <p:cNvGrpSpPr>
              <a:grpSpLocks/>
            </p:cNvGrpSpPr>
            <p:nvPr/>
          </p:nvGrpSpPr>
          <p:grpSpPr bwMode="auto">
            <a:xfrm>
              <a:off x="6698322" y="5183457"/>
              <a:ext cx="419001" cy="368329"/>
              <a:chOff x="4420725" y="5558894"/>
              <a:chExt cx="419001" cy="368329"/>
            </a:xfrm>
          </p:grpSpPr>
          <p:sp>
            <p:nvSpPr>
              <p:cNvPr id="125" name="אליפסה 124"/>
              <p:cNvSpPr/>
              <p:nvPr/>
            </p:nvSpPr>
            <p:spPr bwMode="auto">
              <a:xfrm>
                <a:off x="4420502" y="5559036"/>
                <a:ext cx="419001" cy="362007"/>
              </a:xfrm>
              <a:prstGeom prst="ellipse">
                <a:avLst/>
              </a:prstGeom>
              <a:no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26" name="TextBox 125"/>
              <p:cNvSpPr txBox="1"/>
              <p:nvPr/>
            </p:nvSpPr>
            <p:spPr bwMode="auto">
              <a:xfrm>
                <a:off x="4420502" y="5559036"/>
                <a:ext cx="398369" cy="36835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G</a:t>
                </a:r>
                <a:endParaRPr lang="he-IL" dirty="0">
                  <a:solidFill>
                    <a:srgbClr val="1D4C72"/>
                  </a:solidFill>
                </a:endParaRPr>
              </a:p>
            </p:txBody>
          </p:sp>
        </p:grpSp>
      </p:grpSp>
      <p:grpSp>
        <p:nvGrpSpPr>
          <p:cNvPr id="122887" name="קבוצה 12"/>
          <p:cNvGrpSpPr>
            <a:grpSpLocks/>
          </p:cNvGrpSpPr>
          <p:nvPr/>
        </p:nvGrpSpPr>
        <p:grpSpPr bwMode="auto">
          <a:xfrm>
            <a:off x="355600" y="1655763"/>
            <a:ext cx="4033838" cy="4951412"/>
            <a:chOff x="661891" y="1619496"/>
            <a:chExt cx="4033043" cy="4951533"/>
          </a:xfrm>
        </p:grpSpPr>
        <p:grpSp>
          <p:nvGrpSpPr>
            <p:cNvPr id="122891" name="קבוצה 4"/>
            <p:cNvGrpSpPr>
              <a:grpSpLocks/>
            </p:cNvGrpSpPr>
            <p:nvPr/>
          </p:nvGrpSpPr>
          <p:grpSpPr bwMode="auto">
            <a:xfrm>
              <a:off x="661891" y="1619496"/>
              <a:ext cx="3339617" cy="2023327"/>
              <a:chOff x="1608185" y="1744171"/>
              <a:chExt cx="3339617" cy="2023327"/>
            </a:xfrm>
          </p:grpSpPr>
          <p:grpSp>
            <p:nvGrpSpPr>
              <p:cNvPr id="122922" name="קבוצה 75"/>
              <p:cNvGrpSpPr>
                <a:grpSpLocks/>
              </p:cNvGrpSpPr>
              <p:nvPr/>
            </p:nvGrpSpPr>
            <p:grpSpPr bwMode="auto">
              <a:xfrm>
                <a:off x="1608185" y="1744171"/>
                <a:ext cx="3327977" cy="1524378"/>
                <a:chOff x="576289" y="3306147"/>
                <a:chExt cx="3328296" cy="1524610"/>
              </a:xfrm>
            </p:grpSpPr>
            <p:pic>
              <p:nvPicPr>
                <p:cNvPr id="122927"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887" y="3569422"/>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8"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859" y="3584575"/>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bwMode="auto">
                <a:xfrm>
                  <a:off x="576289" y="3306147"/>
                  <a:ext cx="2974674" cy="64622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P:            Gg              Gg       </a:t>
                  </a:r>
                  <a:endParaRPr lang="he-IL" dirty="0">
                    <a:solidFill>
                      <a:srgbClr val="1D4C72"/>
                    </a:solidFill>
                  </a:endParaRPr>
                </a:p>
              </p:txBody>
            </p:sp>
            <p:sp>
              <p:nvSpPr>
                <p:cNvPr id="17" name="כפל 16"/>
                <p:cNvSpPr/>
                <p:nvPr/>
              </p:nvSpPr>
              <p:spPr bwMode="auto">
                <a:xfrm>
                  <a:off x="2582686" y="3650695"/>
                  <a:ext cx="377787" cy="182595"/>
                </a:xfrm>
                <a:prstGeom prst="mathMultiply">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122931" name="קבוצה 7"/>
                <p:cNvGrpSpPr>
                  <a:grpSpLocks/>
                </p:cNvGrpSpPr>
                <p:nvPr/>
              </p:nvGrpSpPr>
              <p:grpSpPr bwMode="auto">
                <a:xfrm>
                  <a:off x="1506301" y="4403977"/>
                  <a:ext cx="2398284" cy="426780"/>
                  <a:chOff x="1487618" y="3953093"/>
                  <a:chExt cx="2398284" cy="426780"/>
                </a:xfrm>
              </p:grpSpPr>
              <p:grpSp>
                <p:nvGrpSpPr>
                  <p:cNvPr id="122939" name="קבוצה 21"/>
                  <p:cNvGrpSpPr>
                    <a:grpSpLocks/>
                  </p:cNvGrpSpPr>
                  <p:nvPr/>
                </p:nvGrpSpPr>
                <p:grpSpPr bwMode="auto">
                  <a:xfrm>
                    <a:off x="1487618" y="3953093"/>
                    <a:ext cx="2398284" cy="426780"/>
                    <a:chOff x="1820124" y="1570522"/>
                    <a:chExt cx="2397899" cy="426786"/>
                  </a:xfrm>
                </p:grpSpPr>
                <p:sp>
                  <p:nvSpPr>
                    <p:cNvPr id="59" name="אליפסה 58"/>
                    <p:cNvSpPr/>
                    <p:nvPr/>
                  </p:nvSpPr>
                  <p:spPr>
                    <a:xfrm>
                      <a:off x="1820293" y="1668292"/>
                      <a:ext cx="418990" cy="363607"/>
                    </a:xfrm>
                    <a:prstGeom prst="ellipse">
                      <a:avLst/>
                    </a:prstGeom>
                    <a:no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0" name="אליפסה 59"/>
                    <p:cNvSpPr/>
                    <p:nvPr/>
                  </p:nvSpPr>
                  <p:spPr>
                    <a:xfrm>
                      <a:off x="3799388" y="1673055"/>
                      <a:ext cx="418990" cy="36360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1" name="TextBox 60"/>
                    <p:cNvSpPr txBox="1"/>
                    <p:nvPr/>
                  </p:nvSpPr>
                  <p:spPr>
                    <a:xfrm>
                      <a:off x="1845686" y="1669880"/>
                      <a:ext cx="345984" cy="36995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G</a:t>
                      </a:r>
                      <a:endParaRPr lang="he-IL" dirty="0">
                        <a:solidFill>
                          <a:srgbClr val="1D4C72"/>
                        </a:solidFill>
                      </a:endParaRPr>
                    </a:p>
                  </p:txBody>
                </p:sp>
                <p:sp>
                  <p:nvSpPr>
                    <p:cNvPr id="62" name="TextBox 61"/>
                    <p:cNvSpPr txBox="1"/>
                    <p:nvPr/>
                  </p:nvSpPr>
                  <p:spPr>
                    <a:xfrm>
                      <a:off x="3797800" y="1612719"/>
                      <a:ext cx="398359" cy="36995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g</a:t>
                      </a:r>
                      <a:endParaRPr lang="he-IL" dirty="0">
                        <a:solidFill>
                          <a:srgbClr val="1D4C72"/>
                        </a:solidFill>
                      </a:endParaRPr>
                    </a:p>
                  </p:txBody>
                </p:sp>
              </p:grpSp>
              <p:sp>
                <p:nvSpPr>
                  <p:cNvPr id="34" name="TextBox 33"/>
                  <p:cNvSpPr txBox="1"/>
                  <p:nvPr/>
                </p:nvSpPr>
                <p:spPr bwMode="auto">
                  <a:xfrm>
                    <a:off x="2010022" y="4049274"/>
                    <a:ext cx="396835" cy="36836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g</a:t>
                    </a:r>
                    <a:endParaRPr lang="he-IL" dirty="0">
                      <a:solidFill>
                        <a:srgbClr val="1D4C72"/>
                      </a:solidFill>
                    </a:endParaRPr>
                  </a:p>
                </p:txBody>
              </p:sp>
              <p:sp>
                <p:nvSpPr>
                  <p:cNvPr id="35" name="אליפסה 34"/>
                  <p:cNvSpPr/>
                  <p:nvPr/>
                </p:nvSpPr>
                <p:spPr bwMode="auto">
                  <a:xfrm>
                    <a:off x="2054468" y="4054037"/>
                    <a:ext cx="417470" cy="36360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122942" name="קבוצה 24"/>
                  <p:cNvGrpSpPr>
                    <a:grpSpLocks/>
                  </p:cNvGrpSpPr>
                  <p:nvPr/>
                </p:nvGrpSpPr>
                <p:grpSpPr bwMode="auto">
                  <a:xfrm>
                    <a:off x="2895414" y="4007876"/>
                    <a:ext cx="418579" cy="369327"/>
                    <a:chOff x="3734491" y="4503322"/>
                    <a:chExt cx="418512" cy="369332"/>
                  </a:xfrm>
                </p:grpSpPr>
                <p:sp>
                  <p:nvSpPr>
                    <p:cNvPr id="57" name="TextBox 56"/>
                    <p:cNvSpPr txBox="1"/>
                    <p:nvPr/>
                  </p:nvSpPr>
                  <p:spPr>
                    <a:xfrm>
                      <a:off x="3736420" y="4546308"/>
                      <a:ext cx="438036" cy="3255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G</a:t>
                      </a:r>
                      <a:endParaRPr lang="he-IL" dirty="0">
                        <a:solidFill>
                          <a:srgbClr val="1D4C72"/>
                        </a:solidFill>
                      </a:endParaRPr>
                    </a:p>
                  </p:txBody>
                </p:sp>
                <p:sp>
                  <p:nvSpPr>
                    <p:cNvPr id="58" name="אליפסה 57"/>
                    <p:cNvSpPr/>
                    <p:nvPr/>
                  </p:nvSpPr>
                  <p:spPr>
                    <a:xfrm>
                      <a:off x="3736420" y="4552659"/>
                      <a:ext cx="458669" cy="319148"/>
                    </a:xfrm>
                    <a:prstGeom prst="ellipse">
                      <a:avLst/>
                    </a:prstGeom>
                    <a:no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cxnSp>
              <p:nvCxnSpPr>
                <p:cNvPr id="25" name="מחבר ישר 24"/>
                <p:cNvCxnSpPr/>
                <p:nvPr/>
              </p:nvCxnSpPr>
              <p:spPr>
                <a:xfrm flipH="1">
                  <a:off x="1808064" y="4157197"/>
                  <a:ext cx="185719" cy="3508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מחבר ישר 25"/>
                <p:cNvCxnSpPr>
                  <a:endCxn id="35" idx="0"/>
                </p:cNvCxnSpPr>
                <p:nvPr/>
              </p:nvCxnSpPr>
              <p:spPr>
                <a:xfrm>
                  <a:off x="2125532" y="4147670"/>
                  <a:ext cx="155559" cy="357250"/>
                </a:xfrm>
                <a:prstGeom prst="line">
                  <a:avLst/>
                </a:prstGeom>
              </p:spPr>
              <p:style>
                <a:lnRef idx="1">
                  <a:schemeClr val="accent1"/>
                </a:lnRef>
                <a:fillRef idx="0">
                  <a:schemeClr val="accent1"/>
                </a:fillRef>
                <a:effectRef idx="0">
                  <a:schemeClr val="accent1"/>
                </a:effectRef>
                <a:fontRef idx="minor">
                  <a:schemeClr val="tx1"/>
                </a:fontRef>
              </p:style>
            </p:cxnSp>
            <p:sp>
              <p:nvSpPr>
                <p:cNvPr id="122934" name="מלבן 56"/>
                <p:cNvSpPr>
                  <a:spLocks noChangeArrowheads="1"/>
                </p:cNvSpPr>
                <p:nvPr/>
              </p:nvSpPr>
              <p:spPr bwMode="auto">
                <a:xfrm>
                  <a:off x="1600449" y="3815347"/>
                  <a:ext cx="755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ירוק</a:t>
                  </a:r>
                </a:p>
              </p:txBody>
            </p:sp>
            <p:sp>
              <p:nvSpPr>
                <p:cNvPr id="122935" name="מלבן 56"/>
                <p:cNvSpPr>
                  <a:spLocks noChangeArrowheads="1"/>
                </p:cNvSpPr>
                <p:nvPr/>
              </p:nvSpPr>
              <p:spPr bwMode="auto">
                <a:xfrm>
                  <a:off x="2794000" y="3833813"/>
                  <a:ext cx="755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ירוק</a:t>
                  </a:r>
                </a:p>
              </p:txBody>
            </p:sp>
            <p:cxnSp>
              <p:nvCxnSpPr>
                <p:cNvPr id="30" name="מחבר ישר 29"/>
                <p:cNvCxnSpPr>
                  <a:endCxn id="57" idx="0"/>
                </p:cNvCxnSpPr>
                <p:nvPr/>
              </p:nvCxnSpPr>
              <p:spPr>
                <a:xfrm flipH="1">
                  <a:off x="3112857" y="4147670"/>
                  <a:ext cx="201593" cy="354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מחבר ישר 30"/>
                <p:cNvCxnSpPr>
                  <a:endCxn id="62" idx="0"/>
                </p:cNvCxnSpPr>
                <p:nvPr/>
              </p:nvCxnSpPr>
              <p:spPr>
                <a:xfrm>
                  <a:off x="3487469" y="4147670"/>
                  <a:ext cx="196830" cy="298503"/>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bwMode="auto">
                <a:xfrm>
                  <a:off x="614385" y="4495394"/>
                  <a:ext cx="803194" cy="36995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גמטות</a:t>
                  </a:r>
                </a:p>
              </p:txBody>
            </p:sp>
          </p:grpSp>
          <p:sp>
            <p:nvSpPr>
              <p:cNvPr id="122923" name="מלבן 115"/>
              <p:cNvSpPr>
                <a:spLocks noChangeArrowheads="1"/>
              </p:cNvSpPr>
              <p:nvPr/>
            </p:nvSpPr>
            <p:spPr bwMode="auto">
              <a:xfrm>
                <a:off x="4492517" y="3398166"/>
                <a:ext cx="4552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t>½</a:t>
                </a:r>
              </a:p>
            </p:txBody>
          </p:sp>
          <p:sp>
            <p:nvSpPr>
              <p:cNvPr id="122924" name="מלבן 117"/>
              <p:cNvSpPr>
                <a:spLocks noChangeArrowheads="1"/>
              </p:cNvSpPr>
              <p:nvPr/>
            </p:nvSpPr>
            <p:spPr bwMode="auto">
              <a:xfrm>
                <a:off x="3917367" y="3398166"/>
                <a:ext cx="4552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t>½</a:t>
                </a:r>
              </a:p>
            </p:txBody>
          </p:sp>
          <p:sp>
            <p:nvSpPr>
              <p:cNvPr id="122925" name="מלבן 118"/>
              <p:cNvSpPr>
                <a:spLocks noChangeArrowheads="1"/>
              </p:cNvSpPr>
              <p:nvPr/>
            </p:nvSpPr>
            <p:spPr bwMode="auto">
              <a:xfrm>
                <a:off x="3046919" y="3376311"/>
                <a:ext cx="4552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t>½</a:t>
                </a:r>
              </a:p>
            </p:txBody>
          </p:sp>
          <p:sp>
            <p:nvSpPr>
              <p:cNvPr id="122926" name="מלבן 119"/>
              <p:cNvSpPr>
                <a:spLocks noChangeArrowheads="1"/>
              </p:cNvSpPr>
              <p:nvPr/>
            </p:nvSpPr>
            <p:spPr bwMode="auto">
              <a:xfrm>
                <a:off x="2473607" y="3365900"/>
                <a:ext cx="4552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t>½</a:t>
                </a:r>
              </a:p>
            </p:txBody>
          </p:sp>
        </p:grpSp>
        <p:grpSp>
          <p:nvGrpSpPr>
            <p:cNvPr id="122892" name="קבוצה 75"/>
            <p:cNvGrpSpPr>
              <a:grpSpLocks/>
            </p:cNvGrpSpPr>
            <p:nvPr/>
          </p:nvGrpSpPr>
          <p:grpSpPr bwMode="auto">
            <a:xfrm>
              <a:off x="761465" y="4051454"/>
              <a:ext cx="3811729" cy="2519575"/>
              <a:chOff x="472296" y="5276828"/>
              <a:chExt cx="3812095" cy="2519960"/>
            </a:xfrm>
          </p:grpSpPr>
          <p:sp>
            <p:nvSpPr>
              <p:cNvPr id="141" name="TextBox 140"/>
              <p:cNvSpPr txBox="1"/>
              <p:nvPr/>
            </p:nvSpPr>
            <p:spPr bwMode="auto">
              <a:xfrm>
                <a:off x="472715" y="5276979"/>
                <a:ext cx="3509608" cy="36995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   F</a:t>
                </a:r>
                <a:r>
                  <a:rPr lang="en-US" baseline="-25000" dirty="0">
                    <a:solidFill>
                      <a:srgbClr val="1D4C72"/>
                    </a:solidFill>
                  </a:rPr>
                  <a:t>1</a:t>
                </a:r>
                <a:r>
                  <a:rPr lang="en-US" dirty="0">
                    <a:solidFill>
                      <a:srgbClr val="1D4C72"/>
                    </a:solidFill>
                  </a:rPr>
                  <a:t>:      GG      Gg       Gg      gg</a:t>
                </a:r>
                <a:endParaRPr lang="he-IL" dirty="0">
                  <a:solidFill>
                    <a:srgbClr val="1D4C72"/>
                  </a:solidFill>
                </a:endParaRPr>
              </a:p>
            </p:txBody>
          </p:sp>
          <p:grpSp>
            <p:nvGrpSpPr>
              <p:cNvPr id="122910" name="קבוצה 5"/>
              <p:cNvGrpSpPr>
                <a:grpSpLocks/>
              </p:cNvGrpSpPr>
              <p:nvPr/>
            </p:nvGrpSpPr>
            <p:grpSpPr bwMode="auto">
              <a:xfrm>
                <a:off x="1237883" y="5578784"/>
                <a:ext cx="3046508" cy="2218004"/>
                <a:chOff x="1219200" y="5127900"/>
                <a:chExt cx="3046508" cy="2218004"/>
              </a:xfrm>
            </p:grpSpPr>
            <p:sp>
              <p:nvSpPr>
                <p:cNvPr id="122911" name="מלבן 57"/>
                <p:cNvSpPr>
                  <a:spLocks noChangeArrowheads="1"/>
                </p:cNvSpPr>
                <p:nvPr/>
              </p:nvSpPr>
              <p:spPr bwMode="auto">
                <a:xfrm>
                  <a:off x="1831731" y="6941016"/>
                  <a:ext cx="754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solidFill>
                        <a:srgbClr val="000000"/>
                      </a:solidFill>
                    </a:rPr>
                    <a:t>ירוק</a:t>
                  </a:r>
                </a:p>
              </p:txBody>
            </p:sp>
            <p:sp>
              <p:nvSpPr>
                <p:cNvPr id="164" name="TextBox 163"/>
                <p:cNvSpPr txBox="1"/>
                <p:nvPr/>
              </p:nvSpPr>
              <p:spPr>
                <a:xfrm>
                  <a:off x="1293734" y="6631402"/>
                  <a:ext cx="2971500" cy="36995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t>3</a:t>
                  </a:r>
                  <a:r>
                    <a:rPr lang="en-US" dirty="0">
                      <a:solidFill>
                        <a:srgbClr val="1D4C72"/>
                      </a:solidFill>
                    </a:rPr>
                    <a:t>           :         </a:t>
                  </a:r>
                  <a:r>
                    <a:rPr lang="en-US" dirty="0"/>
                    <a:t> 1    </a:t>
                  </a:r>
                  <a:endParaRPr lang="he-IL" dirty="0"/>
                </a:p>
              </p:txBody>
            </p:sp>
            <p:sp>
              <p:nvSpPr>
                <p:cNvPr id="122913" name="מלבן 59"/>
                <p:cNvSpPr>
                  <a:spLocks noChangeArrowheads="1"/>
                </p:cNvSpPr>
                <p:nvPr/>
              </p:nvSpPr>
              <p:spPr bwMode="auto">
                <a:xfrm>
                  <a:off x="3359717" y="6977604"/>
                  <a:ext cx="755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solidFill>
                        <a:srgbClr val="000000"/>
                      </a:solidFill>
                    </a:rPr>
                    <a:t>צהוב</a:t>
                  </a:r>
                </a:p>
              </p:txBody>
            </p:sp>
            <p:pic>
              <p:nvPicPr>
                <p:cNvPr id="122914"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217" y="5127900"/>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5"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148" y="5142802"/>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6"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496" y="5195888"/>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686" y="5153049"/>
                  <a:ext cx="819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8" name="מלבן 55"/>
                <p:cNvSpPr>
                  <a:spLocks noChangeArrowheads="1"/>
                </p:cNvSpPr>
                <p:nvPr/>
              </p:nvSpPr>
              <p:spPr bwMode="auto">
                <a:xfrm>
                  <a:off x="1219200" y="5464761"/>
                  <a:ext cx="755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ירוק</a:t>
                  </a:r>
                </a:p>
              </p:txBody>
            </p:sp>
            <p:sp>
              <p:nvSpPr>
                <p:cNvPr id="122919" name="מלבן 55"/>
                <p:cNvSpPr>
                  <a:spLocks noChangeArrowheads="1"/>
                </p:cNvSpPr>
                <p:nvPr/>
              </p:nvSpPr>
              <p:spPr bwMode="auto">
                <a:xfrm>
                  <a:off x="1885155" y="5485752"/>
                  <a:ext cx="755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ירוק</a:t>
                  </a:r>
                </a:p>
              </p:txBody>
            </p:sp>
            <p:sp>
              <p:nvSpPr>
                <p:cNvPr id="122920" name="מלבן 55"/>
                <p:cNvSpPr>
                  <a:spLocks noChangeArrowheads="1"/>
                </p:cNvSpPr>
                <p:nvPr/>
              </p:nvSpPr>
              <p:spPr bwMode="auto">
                <a:xfrm>
                  <a:off x="2640805" y="5485752"/>
                  <a:ext cx="755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ירוק</a:t>
                  </a:r>
                </a:p>
              </p:txBody>
            </p:sp>
            <p:sp>
              <p:nvSpPr>
                <p:cNvPr id="122921" name="מלבן 172"/>
                <p:cNvSpPr>
                  <a:spLocks noChangeArrowheads="1"/>
                </p:cNvSpPr>
                <p:nvPr/>
              </p:nvSpPr>
              <p:spPr bwMode="auto">
                <a:xfrm>
                  <a:off x="3396455" y="5479411"/>
                  <a:ext cx="755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צהוב</a:t>
                  </a:r>
                </a:p>
              </p:txBody>
            </p:sp>
          </p:grpSp>
        </p:grpSp>
        <p:grpSp>
          <p:nvGrpSpPr>
            <p:cNvPr id="122893" name="קבוצה 5"/>
            <p:cNvGrpSpPr>
              <a:grpSpLocks/>
            </p:cNvGrpSpPr>
            <p:nvPr/>
          </p:nvGrpSpPr>
          <p:grpSpPr bwMode="auto">
            <a:xfrm>
              <a:off x="1871223" y="3569197"/>
              <a:ext cx="1840892" cy="533931"/>
              <a:chOff x="1676900" y="4310693"/>
              <a:chExt cx="1841069" cy="534012"/>
            </a:xfrm>
          </p:grpSpPr>
          <p:cxnSp>
            <p:nvCxnSpPr>
              <p:cNvPr id="181" name="מחבר ישר 180"/>
              <p:cNvCxnSpPr/>
              <p:nvPr/>
            </p:nvCxnSpPr>
            <p:spPr bwMode="auto">
              <a:xfrm>
                <a:off x="1677005" y="4378764"/>
                <a:ext cx="20636" cy="460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מחבר ישר 181"/>
              <p:cNvCxnSpPr/>
              <p:nvPr/>
            </p:nvCxnSpPr>
            <p:spPr bwMode="auto">
              <a:xfrm flipH="1">
                <a:off x="1677005" y="4315253"/>
                <a:ext cx="1306381" cy="523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מחבר ישר 182"/>
              <p:cNvCxnSpPr/>
              <p:nvPr/>
            </p:nvCxnSpPr>
            <p:spPr bwMode="auto">
              <a:xfrm>
                <a:off x="1686529" y="4378764"/>
                <a:ext cx="720652" cy="465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מחבר ישר 183"/>
              <p:cNvCxnSpPr/>
              <p:nvPr/>
            </p:nvCxnSpPr>
            <p:spPr bwMode="auto">
              <a:xfrm flipH="1">
                <a:off x="2384958" y="4310490"/>
                <a:ext cx="1131774" cy="5334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מחבר ישר 184"/>
              <p:cNvCxnSpPr/>
              <p:nvPr/>
            </p:nvCxnSpPr>
            <p:spPr bwMode="auto">
              <a:xfrm>
                <a:off x="2262734" y="4374001"/>
                <a:ext cx="696842" cy="40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מחבר ישר 185"/>
              <p:cNvCxnSpPr/>
              <p:nvPr/>
            </p:nvCxnSpPr>
            <p:spPr bwMode="auto">
              <a:xfrm flipH="1">
                <a:off x="2954814" y="4310490"/>
                <a:ext cx="11111" cy="468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מחבר ישר 186"/>
              <p:cNvCxnSpPr/>
              <p:nvPr/>
            </p:nvCxnSpPr>
            <p:spPr bwMode="auto">
              <a:xfrm>
                <a:off x="2243686" y="4374001"/>
                <a:ext cx="1274633" cy="40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מחבר ישר 187"/>
              <p:cNvCxnSpPr/>
              <p:nvPr/>
            </p:nvCxnSpPr>
            <p:spPr bwMode="auto">
              <a:xfrm>
                <a:off x="3518319" y="4310490"/>
                <a:ext cx="0" cy="46363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2894" name="קבוצה 5"/>
            <p:cNvGrpSpPr>
              <a:grpSpLocks/>
            </p:cNvGrpSpPr>
            <p:nvPr/>
          </p:nvGrpSpPr>
          <p:grpSpPr bwMode="auto">
            <a:xfrm>
              <a:off x="1707510" y="4947956"/>
              <a:ext cx="2677612" cy="450738"/>
              <a:chOff x="1733650" y="5154611"/>
              <a:chExt cx="2677612" cy="450738"/>
            </a:xfrm>
          </p:grpSpPr>
          <p:sp>
            <p:nvSpPr>
              <p:cNvPr id="122897" name="מלבן 188"/>
              <p:cNvSpPr>
                <a:spLocks noChangeArrowheads="1"/>
              </p:cNvSpPr>
              <p:nvPr/>
            </p:nvSpPr>
            <p:spPr bwMode="auto">
              <a:xfrm>
                <a:off x="1733650" y="5236017"/>
                <a:ext cx="4552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t>¼ </a:t>
                </a:r>
              </a:p>
            </p:txBody>
          </p:sp>
          <p:sp>
            <p:nvSpPr>
              <p:cNvPr id="122898" name="מלבן 189"/>
              <p:cNvSpPr>
                <a:spLocks noChangeArrowheads="1"/>
              </p:cNvSpPr>
              <p:nvPr/>
            </p:nvSpPr>
            <p:spPr bwMode="auto">
              <a:xfrm>
                <a:off x="2441531" y="5236017"/>
                <a:ext cx="4552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t>¼ </a:t>
                </a:r>
              </a:p>
            </p:txBody>
          </p:sp>
          <p:sp>
            <p:nvSpPr>
              <p:cNvPr id="122899" name="מלבן 190"/>
              <p:cNvSpPr>
                <a:spLocks noChangeArrowheads="1"/>
              </p:cNvSpPr>
              <p:nvPr/>
            </p:nvSpPr>
            <p:spPr bwMode="auto">
              <a:xfrm>
                <a:off x="3193262" y="5217646"/>
                <a:ext cx="4552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t>¼ </a:t>
                </a:r>
              </a:p>
            </p:txBody>
          </p:sp>
          <p:sp>
            <p:nvSpPr>
              <p:cNvPr id="122900" name="מלבן 191"/>
              <p:cNvSpPr>
                <a:spLocks noChangeArrowheads="1"/>
              </p:cNvSpPr>
              <p:nvPr/>
            </p:nvSpPr>
            <p:spPr bwMode="auto">
              <a:xfrm>
                <a:off x="3955977" y="5154611"/>
                <a:ext cx="4552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t>¼ </a:t>
                </a:r>
              </a:p>
            </p:txBody>
          </p:sp>
        </p:grpSp>
        <p:sp>
          <p:nvSpPr>
            <p:cNvPr id="198" name="TextBox 197"/>
            <p:cNvSpPr txBox="1"/>
            <p:nvPr/>
          </p:nvSpPr>
          <p:spPr bwMode="auto">
            <a:xfrm>
              <a:off x="1723720" y="5558179"/>
              <a:ext cx="2971214" cy="36989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t>¾ </a:t>
              </a:r>
              <a:r>
                <a:rPr lang="en-US" dirty="0">
                  <a:solidFill>
                    <a:srgbClr val="1D4C72"/>
                  </a:solidFill>
                </a:rPr>
                <a:t>           :       </a:t>
              </a:r>
              <a:r>
                <a:rPr lang="en-US" dirty="0"/>
                <a:t> ¼     </a:t>
              </a:r>
              <a:endParaRPr lang="he-IL" dirty="0"/>
            </a:p>
          </p:txBody>
        </p:sp>
        <p:sp>
          <p:nvSpPr>
            <p:cNvPr id="199" name="סוגר מסולסל שמאלי 198"/>
            <p:cNvSpPr/>
            <p:nvPr/>
          </p:nvSpPr>
          <p:spPr>
            <a:xfrm rot="16200000" flipV="1">
              <a:off x="2526012" y="4797098"/>
              <a:ext cx="274644" cy="1298319"/>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grpSp>
      <p:sp>
        <p:nvSpPr>
          <p:cNvPr id="200" name="TextBox 199"/>
          <p:cNvSpPr txBox="1"/>
          <p:nvPr/>
        </p:nvSpPr>
        <p:spPr>
          <a:xfrm>
            <a:off x="409575" y="61436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prstClr val="black"/>
                </a:solidFill>
              </a:rPr>
              <a:t>יש דרך נוספת להסביר את יחס הצאצאים הצפוי בהכלאות. </a:t>
            </a:r>
          </a:p>
          <a:p>
            <a:pPr>
              <a:defRPr/>
            </a:pPr>
            <a:r>
              <a:rPr lang="he-IL" dirty="0">
                <a:solidFill>
                  <a:prstClr val="black"/>
                </a:solidFill>
              </a:rPr>
              <a:t>לדוגמה, ניקח את ההכלאה בין שני צמחי אפונה הטרוזיגוטים בעלי תרמיל ירוק  </a:t>
            </a:r>
            <a:r>
              <a:rPr lang="en-US" dirty="0">
                <a:solidFill>
                  <a:prstClr val="black"/>
                </a:solidFill>
              </a:rPr>
              <a:t>Gg</a:t>
            </a:r>
            <a:r>
              <a:rPr lang="he-IL" dirty="0">
                <a:solidFill>
                  <a:prstClr val="black"/>
                </a:solidFill>
              </a:rPr>
              <a:t>    </a:t>
            </a:r>
            <a:r>
              <a:rPr lang="en-US" dirty="0">
                <a:solidFill>
                  <a:prstClr val="black"/>
                </a:solidFill>
              </a:rPr>
              <a:t>Gg </a:t>
            </a:r>
            <a:r>
              <a:rPr lang="he-IL" dirty="0">
                <a:solidFill>
                  <a:prstClr val="black"/>
                </a:solidFill>
              </a:rPr>
              <a:t>.</a:t>
            </a:r>
          </a:p>
          <a:p>
            <a:pPr>
              <a:defRPr/>
            </a:pPr>
            <a:r>
              <a:rPr lang="he-IL" dirty="0">
                <a:solidFill>
                  <a:prstClr val="black"/>
                </a:solidFill>
              </a:rPr>
              <a:t>לכל אחד מן הפרטים מספר רב של תאי רבייה (תאי אבקה/תאי ביצה), הנחלקים לשני סוגים:</a:t>
            </a:r>
          </a:p>
          <a:p>
            <a:pPr>
              <a:defRPr/>
            </a:pPr>
            <a:r>
              <a:rPr lang="he-IL" dirty="0">
                <a:solidFill>
                  <a:prstClr val="black"/>
                </a:solidFill>
              </a:rPr>
              <a:t>כאלו שמכילים אלל </a:t>
            </a:r>
            <a:r>
              <a:rPr lang="en-US" dirty="0">
                <a:solidFill>
                  <a:prstClr val="black"/>
                </a:solidFill>
              </a:rPr>
              <a:t>G</a:t>
            </a:r>
            <a:r>
              <a:rPr lang="he-IL" dirty="0">
                <a:solidFill>
                  <a:prstClr val="black"/>
                </a:solidFill>
              </a:rPr>
              <a:t>, וכאלו שמכילים אלל </a:t>
            </a:r>
            <a:r>
              <a:rPr lang="en-US" dirty="0">
                <a:solidFill>
                  <a:prstClr val="black"/>
                </a:solidFill>
              </a:rPr>
              <a:t>g</a:t>
            </a:r>
            <a:r>
              <a:rPr lang="he-IL" dirty="0">
                <a:solidFill>
                  <a:prstClr val="black"/>
                </a:solidFill>
              </a:rPr>
              <a:t>. </a:t>
            </a:r>
          </a:p>
        </p:txBody>
      </p:sp>
      <p:sp>
        <p:nvSpPr>
          <p:cNvPr id="122889" name="מלבן 201"/>
          <p:cNvSpPr>
            <a:spLocks noChangeArrowheads="1"/>
          </p:cNvSpPr>
          <p:nvPr/>
        </p:nvSpPr>
        <p:spPr bwMode="auto">
          <a:xfrm>
            <a:off x="5181600" y="5249863"/>
            <a:ext cx="346551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t>ההסתברות להיווצרות צאצא בעל גנוטיפ </a:t>
            </a:r>
            <a:r>
              <a:rPr lang="en-US" altLang="he-IL"/>
              <a:t>GG</a:t>
            </a:r>
            <a:r>
              <a:rPr lang="he-IL" altLang="he-IL"/>
              <a:t> </a:t>
            </a:r>
            <a:r>
              <a:rPr lang="he-IL" altLang="he-IL" u="sng"/>
              <a:t>או</a:t>
            </a:r>
            <a:r>
              <a:rPr lang="he-IL" altLang="he-IL"/>
              <a:t> </a:t>
            </a:r>
            <a:r>
              <a:rPr lang="en-US" altLang="he-IL"/>
              <a:t>Gg</a:t>
            </a:r>
            <a:r>
              <a:rPr lang="he-IL" altLang="he-IL"/>
              <a:t> שווה לסכום ההסתברויות של שניהם, במקרה זה:</a:t>
            </a:r>
          </a:p>
          <a:p>
            <a:pPr eaLnBrk="1" hangingPunct="1"/>
            <a:r>
              <a:rPr lang="en-US" altLang="he-IL"/>
              <a:t>Gg</a:t>
            </a:r>
            <a:r>
              <a:rPr lang="he-IL" altLang="he-IL"/>
              <a:t>   </a:t>
            </a:r>
            <a:r>
              <a:rPr lang="en-US" altLang="he-IL"/>
              <a:t>Gg</a:t>
            </a:r>
            <a:r>
              <a:rPr lang="he-IL" altLang="he-IL"/>
              <a:t>  </a:t>
            </a:r>
            <a:r>
              <a:rPr lang="en-US" altLang="he-IL"/>
              <a:t>GG</a:t>
            </a:r>
            <a:endParaRPr lang="he-IL" altLang="he-IL"/>
          </a:p>
          <a:p>
            <a:pPr eaLnBrk="1" hangingPunct="1"/>
            <a:r>
              <a:rPr lang="he-IL" altLang="he-IL"/>
              <a:t>¼ + ¼ + ¼ = ¾  </a:t>
            </a:r>
          </a:p>
        </p:txBody>
      </p:sp>
      <p:sp>
        <p:nvSpPr>
          <p:cNvPr id="209" name="כפל 208"/>
          <p:cNvSpPr/>
          <p:nvPr/>
        </p:nvSpPr>
        <p:spPr bwMode="auto">
          <a:xfrm>
            <a:off x="1082675" y="981075"/>
            <a:ext cx="249238" cy="182563"/>
          </a:xfrm>
          <a:prstGeom prst="mathMultiply">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6"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4813" y="547688"/>
            <a:ext cx="8183562" cy="61864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t>נמחיש את ההסתברות להפריית גמטות שונות בעזרת הדוגמה הבאה:</a:t>
            </a:r>
          </a:p>
          <a:p>
            <a:pPr>
              <a:defRPr/>
            </a:pPr>
            <a:r>
              <a:rPr lang="he-IL" noProof="1"/>
              <a:t>נְדַמֶּה </a:t>
            </a:r>
            <a:r>
              <a:rPr lang="he-IL" dirty="0"/>
              <a:t>לעצמנו שני שקים גדולים ובתוכם כדורים ("גמטות"). כל שק מייצג הורה הטרוזיגוט.</a:t>
            </a:r>
          </a:p>
          <a:p>
            <a:pPr>
              <a:defRPr/>
            </a:pPr>
            <a:r>
              <a:rPr lang="he-IL" dirty="0"/>
              <a:t>בכל שק יש מספר </a:t>
            </a:r>
            <a:r>
              <a:rPr lang="he-IL" u="sng" dirty="0"/>
              <a:t>גדול מאוד </a:t>
            </a:r>
            <a:r>
              <a:rPr lang="he-IL" dirty="0"/>
              <a:t>של כדורים ירוקים וכדורים צהובים בכמות שווה.</a:t>
            </a:r>
          </a:p>
          <a:p>
            <a:pPr>
              <a:defRPr/>
            </a:pPr>
            <a:r>
              <a:rPr lang="he-IL" dirty="0"/>
              <a:t>נעצום עיניים (כדי לדמות את האקראיות שבבחירת הגמטות) ונשלוף מאחד השקים גמטה אחת. ההסתברות להוצאת גמטה ירוקה </a:t>
            </a:r>
            <a:r>
              <a:rPr lang="en-US" dirty="0"/>
              <a:t>G</a:t>
            </a:r>
            <a:r>
              <a:rPr lang="he-IL" dirty="0"/>
              <a:t> היא ½, והיא שווה להסתברות להוצאת גמטה צהובה </a:t>
            </a:r>
            <a:r>
              <a:rPr lang="en-US" dirty="0"/>
              <a:t>g</a:t>
            </a:r>
            <a:r>
              <a:rPr lang="he-IL" dirty="0"/>
              <a:t>, מכיוון שמספרן שווה. </a:t>
            </a:r>
          </a:p>
          <a:p>
            <a:pPr>
              <a:defRPr/>
            </a:pPr>
            <a:endParaRPr lang="he-IL" dirty="0"/>
          </a:p>
          <a:p>
            <a:pPr>
              <a:defRPr/>
            </a:pPr>
            <a:endParaRPr lang="he-IL" dirty="0"/>
          </a:p>
          <a:p>
            <a:pPr>
              <a:defRPr/>
            </a:pPr>
            <a:endParaRPr lang="he-IL" dirty="0"/>
          </a:p>
          <a:p>
            <a:pPr>
              <a:defRPr/>
            </a:pPr>
            <a:r>
              <a:rPr lang="he-IL" dirty="0"/>
              <a:t>כעת, נוציא כדור אחד מכל שק. ההסתברות שנוציא כדור צהוב מאחד השקים וכדור צהוב גם מן השק האחר היא מכפלת ההסתברויות שלהם, כלומר ½*½=</a:t>
            </a:r>
            <a:r>
              <a:rPr lang="he-IL" b="1" dirty="0"/>
              <a:t>¼</a:t>
            </a:r>
            <a:r>
              <a:rPr lang="he-IL" dirty="0"/>
              <a:t> . כך גם בנוגע לכל צירוף צבעים אחר.</a:t>
            </a:r>
          </a:p>
          <a:p>
            <a:pPr>
              <a:defRPr/>
            </a:pPr>
            <a:r>
              <a:rPr lang="he-IL" b="1" u="sng" dirty="0">
                <a:solidFill>
                  <a:schemeClr val="accent3"/>
                </a:solidFill>
              </a:rPr>
              <a:t>הכלל</a:t>
            </a:r>
            <a:r>
              <a:rPr lang="he-IL" b="1" dirty="0">
                <a:solidFill>
                  <a:schemeClr val="accent3"/>
                </a:solidFill>
              </a:rPr>
              <a:t>: ההסתברות להתרחשות מאורע</a:t>
            </a:r>
            <a:r>
              <a:rPr lang="he-IL" b="1" dirty="0">
                <a:solidFill>
                  <a:schemeClr val="bg1">
                    <a:lumMod val="65000"/>
                  </a:schemeClr>
                </a:solidFill>
              </a:rPr>
              <a:t> </a:t>
            </a:r>
            <a:r>
              <a:rPr lang="he-IL" b="1" u="sng" dirty="0">
                <a:solidFill>
                  <a:schemeClr val="bg1">
                    <a:lumMod val="65000"/>
                  </a:schemeClr>
                </a:solidFill>
              </a:rPr>
              <a:t>וגם</a:t>
            </a:r>
            <a:r>
              <a:rPr lang="he-IL" b="1" dirty="0">
                <a:solidFill>
                  <a:schemeClr val="bg1">
                    <a:lumMod val="65000"/>
                  </a:schemeClr>
                </a:solidFill>
              </a:rPr>
              <a:t> </a:t>
            </a:r>
            <a:r>
              <a:rPr lang="he-IL" b="1" dirty="0">
                <a:solidFill>
                  <a:schemeClr val="accent3"/>
                </a:solidFill>
              </a:rPr>
              <a:t>מאורע אחר שאינו תלוי בו היא </a:t>
            </a:r>
            <a:r>
              <a:rPr lang="he-IL" b="1" u="sng" dirty="0">
                <a:solidFill>
                  <a:schemeClr val="bg1">
                    <a:lumMod val="65000"/>
                  </a:schemeClr>
                </a:solidFill>
              </a:rPr>
              <a:t>מכפלת</a:t>
            </a:r>
            <a:r>
              <a:rPr lang="he-IL" b="1" dirty="0">
                <a:solidFill>
                  <a:schemeClr val="bg1">
                    <a:lumMod val="65000"/>
                  </a:schemeClr>
                </a:solidFill>
              </a:rPr>
              <a:t> </a:t>
            </a:r>
            <a:r>
              <a:rPr lang="he-IL" b="1" dirty="0">
                <a:solidFill>
                  <a:schemeClr val="accent3"/>
                </a:solidFill>
              </a:rPr>
              <a:t>ההסתברויות שלהם.</a:t>
            </a:r>
          </a:p>
          <a:p>
            <a:pPr>
              <a:defRPr/>
            </a:pPr>
            <a:r>
              <a:rPr lang="he-IL" dirty="0"/>
              <a:t>ההסתברות שנוציא:       ירוק </a:t>
            </a:r>
            <a:r>
              <a:rPr lang="en-US" dirty="0"/>
              <a:t>G</a:t>
            </a:r>
            <a:r>
              <a:rPr lang="he-IL" dirty="0"/>
              <a:t> וצהוב </a:t>
            </a:r>
            <a:r>
              <a:rPr lang="en-US" dirty="0"/>
              <a:t>g</a:t>
            </a:r>
            <a:endParaRPr lang="he-IL" dirty="0"/>
          </a:p>
          <a:p>
            <a:pPr>
              <a:defRPr/>
            </a:pPr>
            <a:r>
              <a:rPr lang="he-IL" dirty="0"/>
              <a:t>                                          </a:t>
            </a:r>
            <a:r>
              <a:rPr lang="he-IL" b="1" u="sng" dirty="0">
                <a:solidFill>
                  <a:schemeClr val="bg1">
                    <a:lumMod val="65000"/>
                  </a:schemeClr>
                </a:solidFill>
              </a:rPr>
              <a:t>או</a:t>
            </a:r>
          </a:p>
          <a:p>
            <a:pPr>
              <a:defRPr/>
            </a:pPr>
            <a:r>
              <a:rPr lang="he-IL" dirty="0"/>
              <a:t>                                   צהוב </a:t>
            </a:r>
            <a:r>
              <a:rPr lang="en-US" dirty="0"/>
              <a:t>g</a:t>
            </a:r>
            <a:r>
              <a:rPr lang="he-IL" dirty="0"/>
              <a:t> וירוק </a:t>
            </a:r>
            <a:r>
              <a:rPr lang="en-US" dirty="0"/>
              <a:t>G</a:t>
            </a:r>
            <a:endParaRPr lang="he-IL" dirty="0"/>
          </a:p>
          <a:p>
            <a:pPr>
              <a:defRPr/>
            </a:pPr>
            <a:r>
              <a:rPr lang="he-IL" dirty="0"/>
              <a:t>                                          </a:t>
            </a:r>
            <a:r>
              <a:rPr lang="he-IL" b="1" u="sng" dirty="0">
                <a:solidFill>
                  <a:schemeClr val="bg1">
                    <a:lumMod val="65000"/>
                  </a:schemeClr>
                </a:solidFill>
              </a:rPr>
              <a:t>או</a:t>
            </a:r>
          </a:p>
          <a:p>
            <a:pPr>
              <a:defRPr/>
            </a:pPr>
            <a:r>
              <a:rPr lang="he-IL" dirty="0"/>
              <a:t>                                   ירוק </a:t>
            </a:r>
            <a:r>
              <a:rPr lang="en-US" dirty="0"/>
              <a:t>G</a:t>
            </a:r>
            <a:r>
              <a:rPr lang="he-IL" dirty="0"/>
              <a:t> וירוק </a:t>
            </a:r>
            <a:r>
              <a:rPr lang="en-US" dirty="0"/>
              <a:t>G</a:t>
            </a:r>
            <a:endParaRPr lang="he-IL" dirty="0"/>
          </a:p>
          <a:p>
            <a:pPr>
              <a:defRPr/>
            </a:pPr>
            <a:r>
              <a:rPr lang="he-IL" dirty="0"/>
              <a:t>היא סכום ההסתברויות שלהם כלומר: </a:t>
            </a:r>
            <a:r>
              <a:rPr lang="he-IL" dirty="0">
                <a:solidFill>
                  <a:prstClr val="black"/>
                </a:solidFill>
              </a:rPr>
              <a:t>¼ + ¼ + ¼ = ¾  </a:t>
            </a:r>
          </a:p>
          <a:p>
            <a:pPr>
              <a:defRPr/>
            </a:pPr>
            <a:r>
              <a:rPr lang="he-IL" dirty="0">
                <a:solidFill>
                  <a:prstClr val="black"/>
                </a:solidFill>
              </a:rPr>
              <a:t>(לכן קבענו שההסתברות לצאצא ירוק בהכלאה היא ¾ ).</a:t>
            </a:r>
          </a:p>
          <a:p>
            <a:pPr>
              <a:defRPr/>
            </a:pPr>
            <a:r>
              <a:rPr lang="he-IL" b="1" dirty="0">
                <a:solidFill>
                  <a:schemeClr val="accent3"/>
                </a:solidFill>
              </a:rPr>
              <a:t>הכלל: ההסתברות למאורע אחד </a:t>
            </a:r>
            <a:r>
              <a:rPr lang="he-IL" b="1" u="sng" dirty="0">
                <a:solidFill>
                  <a:schemeClr val="bg1">
                    <a:lumMod val="65000"/>
                  </a:schemeClr>
                </a:solidFill>
              </a:rPr>
              <a:t>או</a:t>
            </a:r>
            <a:r>
              <a:rPr lang="he-IL" b="1" dirty="0">
                <a:solidFill>
                  <a:schemeClr val="accent3"/>
                </a:solidFill>
              </a:rPr>
              <a:t> מאורע אחר, היא </a:t>
            </a:r>
            <a:r>
              <a:rPr lang="he-IL" b="1" u="sng" dirty="0">
                <a:solidFill>
                  <a:schemeClr val="bg1">
                    <a:lumMod val="65000"/>
                  </a:schemeClr>
                </a:solidFill>
              </a:rPr>
              <a:t>סכום</a:t>
            </a:r>
            <a:r>
              <a:rPr lang="he-IL" b="1" dirty="0">
                <a:solidFill>
                  <a:schemeClr val="accent3"/>
                </a:solidFill>
              </a:rPr>
              <a:t> ההסתברויות שלהם.</a:t>
            </a:r>
            <a:endParaRPr lang="he-IL" dirty="0"/>
          </a:p>
        </p:txBody>
      </p:sp>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6074EF2D-425D-4948-A558-B1A62355EBAB}" type="slidenum">
              <a:rPr lang="he-IL" sz="1200" smtClean="0">
                <a:solidFill>
                  <a:srgbClr val="FFFFFF">
                    <a:lumMod val="65000"/>
                  </a:srgbClr>
                </a:solidFill>
              </a:rPr>
              <a:pPr>
                <a:defRPr/>
              </a:pPr>
              <a:t>25</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חישוב הסתברות לקבלת צאצאים בעלי פנוטיפים שונים</a:t>
            </a:r>
            <a:endParaRPr lang="he-IL" sz="1800" b="1" dirty="0">
              <a:solidFill>
                <a:schemeClr val="accent6">
                  <a:lumMod val="50000"/>
                  <a:lumOff val="50000"/>
                </a:schemeClr>
              </a:solidFill>
              <a:latin typeface="+mn-lt"/>
              <a:ea typeface="+mn-ea"/>
              <a:cs typeface="+mn-cs"/>
            </a:endParaRPr>
          </a:p>
        </p:txBody>
      </p:sp>
      <p:grpSp>
        <p:nvGrpSpPr>
          <p:cNvPr id="123910" name="קבוצה 1"/>
          <p:cNvGrpSpPr>
            <a:grpSpLocks/>
          </p:cNvGrpSpPr>
          <p:nvPr/>
        </p:nvGrpSpPr>
        <p:grpSpPr bwMode="auto">
          <a:xfrm>
            <a:off x="4251325" y="1992313"/>
            <a:ext cx="1150938" cy="1009650"/>
            <a:chOff x="5076056" y="2132856"/>
            <a:chExt cx="1151707" cy="1008807"/>
          </a:xfrm>
        </p:grpSpPr>
        <p:sp>
          <p:nvSpPr>
            <p:cNvPr id="3" name="תרשים זרימה: דיסק מגנטי 2"/>
            <p:cNvSpPr/>
            <p:nvPr/>
          </p:nvSpPr>
          <p:spPr>
            <a:xfrm>
              <a:off x="5076056" y="2132856"/>
              <a:ext cx="1151707" cy="1008807"/>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 name="אליפסה 3"/>
            <p:cNvSpPr/>
            <p:nvPr/>
          </p:nvSpPr>
          <p:spPr>
            <a:xfrm>
              <a:off x="5566922" y="2718154"/>
              <a:ext cx="157267" cy="142756"/>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1" name="אליפסה 10"/>
            <p:cNvSpPr/>
            <p:nvPr/>
          </p:nvSpPr>
          <p:spPr>
            <a:xfrm>
              <a:off x="6049844" y="2786360"/>
              <a:ext cx="157267" cy="145928"/>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 name="אליפסה 9"/>
            <p:cNvSpPr/>
            <p:nvPr/>
          </p:nvSpPr>
          <p:spPr>
            <a:xfrm>
              <a:off x="5541505" y="2884703"/>
              <a:ext cx="157267" cy="144341"/>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2" name="אליפסה 11"/>
            <p:cNvSpPr/>
            <p:nvPr/>
          </p:nvSpPr>
          <p:spPr>
            <a:xfrm>
              <a:off x="5279392" y="2737188"/>
              <a:ext cx="157268" cy="144342"/>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 name="אליפסה 12"/>
            <p:cNvSpPr/>
            <p:nvPr/>
          </p:nvSpPr>
          <p:spPr>
            <a:xfrm>
              <a:off x="5741663" y="2881530"/>
              <a:ext cx="157267" cy="144341"/>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 name="אליפסה 13"/>
            <p:cNvSpPr/>
            <p:nvPr/>
          </p:nvSpPr>
          <p:spPr>
            <a:xfrm>
              <a:off x="5819502" y="2664224"/>
              <a:ext cx="157268" cy="144342"/>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 name="אליפסה 14"/>
            <p:cNvSpPr/>
            <p:nvPr/>
          </p:nvSpPr>
          <p:spPr>
            <a:xfrm>
              <a:off x="5358820" y="2892633"/>
              <a:ext cx="157268" cy="144342"/>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6" name="אליפסה 15"/>
            <p:cNvSpPr/>
            <p:nvPr/>
          </p:nvSpPr>
          <p:spPr>
            <a:xfrm>
              <a:off x="6037136" y="2519883"/>
              <a:ext cx="157267" cy="144341"/>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7" name="אליפסה 16"/>
            <p:cNvSpPr/>
            <p:nvPr/>
          </p:nvSpPr>
          <p:spPr>
            <a:xfrm>
              <a:off x="5719424" y="2870427"/>
              <a:ext cx="157267" cy="142756"/>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8" name="אליפסה 17"/>
            <p:cNvSpPr/>
            <p:nvPr/>
          </p:nvSpPr>
          <p:spPr>
            <a:xfrm>
              <a:off x="5349288" y="2637260"/>
              <a:ext cx="157268" cy="142756"/>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9" name="אליפסה 18"/>
            <p:cNvSpPr/>
            <p:nvPr/>
          </p:nvSpPr>
          <p:spPr>
            <a:xfrm>
              <a:off x="5883045" y="2870427"/>
              <a:ext cx="157268" cy="142756"/>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0" name="אליפסה 19"/>
            <p:cNvSpPr/>
            <p:nvPr/>
          </p:nvSpPr>
          <p:spPr>
            <a:xfrm>
              <a:off x="5269860" y="2892633"/>
              <a:ext cx="157268" cy="142756"/>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1" name="אליפסה 20"/>
            <p:cNvSpPr/>
            <p:nvPr/>
          </p:nvSpPr>
          <p:spPr>
            <a:xfrm>
              <a:off x="5112593" y="2741947"/>
              <a:ext cx="157267" cy="142756"/>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2" name="אליפסה 21"/>
            <p:cNvSpPr/>
            <p:nvPr/>
          </p:nvSpPr>
          <p:spPr>
            <a:xfrm>
              <a:off x="5906874" y="2594432"/>
              <a:ext cx="157267" cy="142756"/>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3" name="אליפסה 22"/>
            <p:cNvSpPr/>
            <p:nvPr/>
          </p:nvSpPr>
          <p:spPr>
            <a:xfrm>
              <a:off x="5632052" y="2132856"/>
              <a:ext cx="157268" cy="142756"/>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4" name="אליפסה 23"/>
            <p:cNvSpPr/>
            <p:nvPr/>
          </p:nvSpPr>
          <p:spPr>
            <a:xfrm>
              <a:off x="5514499" y="2959252"/>
              <a:ext cx="157268" cy="142756"/>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5" name="אליפסה 24"/>
            <p:cNvSpPr/>
            <p:nvPr/>
          </p:nvSpPr>
          <p:spPr>
            <a:xfrm>
              <a:off x="5506556" y="2502434"/>
              <a:ext cx="157267" cy="145928"/>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6" name="אליפסה 25"/>
            <p:cNvSpPr/>
            <p:nvPr/>
          </p:nvSpPr>
          <p:spPr>
            <a:xfrm>
              <a:off x="5152307" y="2592847"/>
              <a:ext cx="157268" cy="144341"/>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7" name="אליפסה 26"/>
            <p:cNvSpPr/>
            <p:nvPr/>
          </p:nvSpPr>
          <p:spPr>
            <a:xfrm>
              <a:off x="5857628" y="2745119"/>
              <a:ext cx="157268" cy="144341"/>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8" name="אליפסה 27"/>
            <p:cNvSpPr/>
            <p:nvPr/>
          </p:nvSpPr>
          <p:spPr>
            <a:xfrm>
              <a:off x="5700361" y="2881530"/>
              <a:ext cx="157267" cy="144341"/>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9" name="אליפסה 28"/>
            <p:cNvSpPr/>
            <p:nvPr/>
          </p:nvSpPr>
          <p:spPr>
            <a:xfrm>
              <a:off x="6003775" y="2884703"/>
              <a:ext cx="157268" cy="144341"/>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0" name="אליפסה 29"/>
            <p:cNvSpPr/>
            <p:nvPr/>
          </p:nvSpPr>
          <p:spPr>
            <a:xfrm>
              <a:off x="5201553" y="2448504"/>
              <a:ext cx="157267" cy="145928"/>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1" name="אליפסה 30"/>
            <p:cNvSpPr/>
            <p:nvPr/>
          </p:nvSpPr>
          <p:spPr>
            <a:xfrm>
              <a:off x="5112593" y="2879944"/>
              <a:ext cx="157267" cy="144342"/>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2" name="אליפסה 31"/>
            <p:cNvSpPr/>
            <p:nvPr/>
          </p:nvSpPr>
          <p:spPr>
            <a:xfrm>
              <a:off x="5520853" y="2231199"/>
              <a:ext cx="157268" cy="144341"/>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3" name="אליפסה 32"/>
            <p:cNvSpPr/>
            <p:nvPr/>
          </p:nvSpPr>
          <p:spPr>
            <a:xfrm>
              <a:off x="5962473" y="2465953"/>
              <a:ext cx="157268" cy="144341"/>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4" name="אליפסה 33"/>
            <p:cNvSpPr/>
            <p:nvPr/>
          </p:nvSpPr>
          <p:spPr>
            <a:xfrm>
              <a:off x="5794085" y="2776843"/>
              <a:ext cx="157268" cy="142756"/>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5" name="אליפסה 34"/>
            <p:cNvSpPr/>
            <p:nvPr/>
          </p:nvSpPr>
          <p:spPr>
            <a:xfrm>
              <a:off x="5862394" y="2235957"/>
              <a:ext cx="157267" cy="142756"/>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6" name="אליפסה 35"/>
            <p:cNvSpPr/>
            <p:nvPr/>
          </p:nvSpPr>
          <p:spPr>
            <a:xfrm>
              <a:off x="5946587" y="2929116"/>
              <a:ext cx="157268" cy="142756"/>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7" name="אליפסה 36"/>
            <p:cNvSpPr/>
            <p:nvPr/>
          </p:nvSpPr>
          <p:spPr>
            <a:xfrm>
              <a:off x="5279392" y="2235957"/>
              <a:ext cx="157268" cy="142756"/>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8" name="אליפסה 37"/>
            <p:cNvSpPr/>
            <p:nvPr/>
          </p:nvSpPr>
          <p:spPr>
            <a:xfrm>
              <a:off x="5431894" y="2388230"/>
              <a:ext cx="157268" cy="142756"/>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9" name="אליפסה 38"/>
            <p:cNvSpPr/>
            <p:nvPr/>
          </p:nvSpPr>
          <p:spPr>
            <a:xfrm>
              <a:off x="5584395" y="2540502"/>
              <a:ext cx="157268" cy="142756"/>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0" name="אליפסה 39"/>
            <p:cNvSpPr/>
            <p:nvPr/>
          </p:nvSpPr>
          <p:spPr>
            <a:xfrm>
              <a:off x="5736897" y="2324783"/>
              <a:ext cx="157268" cy="142756"/>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1" name="אליפסה 40"/>
            <p:cNvSpPr/>
            <p:nvPr/>
          </p:nvSpPr>
          <p:spPr>
            <a:xfrm>
              <a:off x="5122125" y="2243888"/>
              <a:ext cx="157267" cy="142756"/>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2" name="אליפסה 41"/>
            <p:cNvSpPr/>
            <p:nvPr/>
          </p:nvSpPr>
          <p:spPr>
            <a:xfrm>
              <a:off x="5768668" y="2159820"/>
              <a:ext cx="157268" cy="144342"/>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3" name="אליפסה 42"/>
            <p:cNvSpPr/>
            <p:nvPr/>
          </p:nvSpPr>
          <p:spPr>
            <a:xfrm>
              <a:off x="6003775" y="2196303"/>
              <a:ext cx="157268" cy="144341"/>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4" name="אליפסה 43"/>
            <p:cNvSpPr/>
            <p:nvPr/>
          </p:nvSpPr>
          <p:spPr>
            <a:xfrm>
              <a:off x="5312752" y="2159820"/>
              <a:ext cx="157267" cy="144342"/>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5" name="אליפסה 44"/>
            <p:cNvSpPr/>
            <p:nvPr/>
          </p:nvSpPr>
          <p:spPr>
            <a:xfrm>
              <a:off x="5749606" y="2492917"/>
              <a:ext cx="157268" cy="144342"/>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6" name="אליפסה 45"/>
            <p:cNvSpPr/>
            <p:nvPr/>
          </p:nvSpPr>
          <p:spPr>
            <a:xfrm>
              <a:off x="5698772" y="2686430"/>
              <a:ext cx="157268" cy="144342"/>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7" name="אליפסה 46"/>
            <p:cNvSpPr/>
            <p:nvPr/>
          </p:nvSpPr>
          <p:spPr>
            <a:xfrm>
              <a:off x="5120536" y="2448504"/>
              <a:ext cx="157268" cy="142756"/>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9" name="אליפסה 48"/>
            <p:cNvSpPr/>
            <p:nvPr/>
          </p:nvSpPr>
          <p:spPr>
            <a:xfrm>
              <a:off x="6019661" y="2448504"/>
              <a:ext cx="157268" cy="142756"/>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50" name="אליפסה 49"/>
            <p:cNvSpPr/>
            <p:nvPr/>
          </p:nvSpPr>
          <p:spPr>
            <a:xfrm>
              <a:off x="5443014" y="2216923"/>
              <a:ext cx="155679" cy="142756"/>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51" name="אליפסה 50"/>
            <p:cNvSpPr/>
            <p:nvPr/>
          </p:nvSpPr>
          <p:spPr>
            <a:xfrm>
              <a:off x="5725778" y="2994148"/>
              <a:ext cx="155679" cy="142756"/>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52" name="אליפסה 51"/>
            <p:cNvSpPr/>
            <p:nvPr/>
          </p:nvSpPr>
          <p:spPr>
            <a:xfrm>
              <a:off x="5349288" y="2556364"/>
              <a:ext cx="157268" cy="144342"/>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nvGrpSpPr>
          <p:cNvPr id="123911" name="קבוצה 52"/>
          <p:cNvGrpSpPr>
            <a:grpSpLocks/>
          </p:cNvGrpSpPr>
          <p:nvPr/>
        </p:nvGrpSpPr>
        <p:grpSpPr bwMode="auto">
          <a:xfrm>
            <a:off x="2727325" y="2024063"/>
            <a:ext cx="1150938" cy="1008062"/>
            <a:chOff x="5076056" y="2132856"/>
            <a:chExt cx="1151707" cy="1008807"/>
          </a:xfrm>
        </p:grpSpPr>
        <p:sp>
          <p:nvSpPr>
            <p:cNvPr id="54" name="תרשים זרימה: דיסק מגנטי 53"/>
            <p:cNvSpPr/>
            <p:nvPr/>
          </p:nvSpPr>
          <p:spPr>
            <a:xfrm>
              <a:off x="5076056" y="2132856"/>
              <a:ext cx="1151707" cy="1008807"/>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55" name="אליפסה 54"/>
            <p:cNvSpPr/>
            <p:nvPr/>
          </p:nvSpPr>
          <p:spPr>
            <a:xfrm>
              <a:off x="5566922" y="2717488"/>
              <a:ext cx="157267" cy="142981"/>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56" name="אליפסה 55"/>
            <p:cNvSpPr/>
            <p:nvPr/>
          </p:nvSpPr>
          <p:spPr>
            <a:xfrm>
              <a:off x="6049844" y="2787389"/>
              <a:ext cx="157267" cy="144569"/>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57" name="אליפסה 56"/>
            <p:cNvSpPr/>
            <p:nvPr/>
          </p:nvSpPr>
          <p:spPr>
            <a:xfrm>
              <a:off x="5541505" y="2885887"/>
              <a:ext cx="157267" cy="144569"/>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58" name="אליפסה 57"/>
            <p:cNvSpPr/>
            <p:nvPr/>
          </p:nvSpPr>
          <p:spPr>
            <a:xfrm>
              <a:off x="5279392" y="2736552"/>
              <a:ext cx="157268" cy="144569"/>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59" name="אליפסה 58"/>
            <p:cNvSpPr/>
            <p:nvPr/>
          </p:nvSpPr>
          <p:spPr>
            <a:xfrm>
              <a:off x="5741663" y="2881121"/>
              <a:ext cx="157267" cy="144570"/>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0" name="אליפסה 59"/>
            <p:cNvSpPr/>
            <p:nvPr/>
          </p:nvSpPr>
          <p:spPr>
            <a:xfrm>
              <a:off x="5819502" y="2665061"/>
              <a:ext cx="157268" cy="142981"/>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1" name="אליפסה 60"/>
            <p:cNvSpPr/>
            <p:nvPr/>
          </p:nvSpPr>
          <p:spPr>
            <a:xfrm>
              <a:off x="5358820" y="2893830"/>
              <a:ext cx="157268" cy="144570"/>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2" name="אליפסה 61"/>
            <p:cNvSpPr/>
            <p:nvPr/>
          </p:nvSpPr>
          <p:spPr>
            <a:xfrm>
              <a:off x="6037136" y="2520492"/>
              <a:ext cx="157267" cy="144569"/>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3" name="אליפסה 62"/>
            <p:cNvSpPr/>
            <p:nvPr/>
          </p:nvSpPr>
          <p:spPr>
            <a:xfrm>
              <a:off x="5719424" y="2870000"/>
              <a:ext cx="157267" cy="142981"/>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4" name="אליפסה 63"/>
            <p:cNvSpPr/>
            <p:nvPr/>
          </p:nvSpPr>
          <p:spPr>
            <a:xfrm>
              <a:off x="5349288" y="2636465"/>
              <a:ext cx="157268" cy="142981"/>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5" name="אליפסה 64"/>
            <p:cNvSpPr/>
            <p:nvPr/>
          </p:nvSpPr>
          <p:spPr>
            <a:xfrm>
              <a:off x="5883045" y="2870000"/>
              <a:ext cx="157268" cy="142981"/>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6" name="אליפסה 65"/>
            <p:cNvSpPr/>
            <p:nvPr/>
          </p:nvSpPr>
          <p:spPr>
            <a:xfrm>
              <a:off x="5269860" y="2893830"/>
              <a:ext cx="157268" cy="142981"/>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7" name="אליפסה 66"/>
            <p:cNvSpPr/>
            <p:nvPr/>
          </p:nvSpPr>
          <p:spPr>
            <a:xfrm>
              <a:off x="5112593" y="2742907"/>
              <a:ext cx="157267" cy="142981"/>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8" name="אליפסה 67"/>
            <p:cNvSpPr/>
            <p:nvPr/>
          </p:nvSpPr>
          <p:spPr>
            <a:xfrm>
              <a:off x="5906874" y="2593571"/>
              <a:ext cx="157267" cy="142981"/>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9" name="אליפסה 68"/>
            <p:cNvSpPr/>
            <p:nvPr/>
          </p:nvSpPr>
          <p:spPr>
            <a:xfrm>
              <a:off x="5632052" y="2132856"/>
              <a:ext cx="157268" cy="142981"/>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0" name="אליפסה 69"/>
            <p:cNvSpPr/>
            <p:nvPr/>
          </p:nvSpPr>
          <p:spPr>
            <a:xfrm>
              <a:off x="5514499" y="2958966"/>
              <a:ext cx="157268" cy="142981"/>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1" name="אליפסה 70"/>
            <p:cNvSpPr/>
            <p:nvPr/>
          </p:nvSpPr>
          <p:spPr>
            <a:xfrm>
              <a:off x="5506556" y="2503016"/>
              <a:ext cx="157267" cy="144570"/>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2" name="אליפסה 71"/>
            <p:cNvSpPr/>
            <p:nvPr/>
          </p:nvSpPr>
          <p:spPr>
            <a:xfrm>
              <a:off x="5152307" y="2593571"/>
              <a:ext cx="157268" cy="142981"/>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3" name="אליפסה 72"/>
            <p:cNvSpPr/>
            <p:nvPr/>
          </p:nvSpPr>
          <p:spPr>
            <a:xfrm>
              <a:off x="5857628" y="2744495"/>
              <a:ext cx="157268" cy="144570"/>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4" name="אליפסה 73"/>
            <p:cNvSpPr/>
            <p:nvPr/>
          </p:nvSpPr>
          <p:spPr>
            <a:xfrm>
              <a:off x="5700361" y="2881121"/>
              <a:ext cx="157267" cy="144570"/>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5" name="אליפסה 74"/>
            <p:cNvSpPr/>
            <p:nvPr/>
          </p:nvSpPr>
          <p:spPr>
            <a:xfrm>
              <a:off x="6003775" y="2885887"/>
              <a:ext cx="157268" cy="144569"/>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6" name="אליפסה 75"/>
            <p:cNvSpPr/>
            <p:nvPr/>
          </p:nvSpPr>
          <p:spPr>
            <a:xfrm>
              <a:off x="5201553" y="2449001"/>
              <a:ext cx="157267" cy="144570"/>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7" name="אליפסה 76"/>
            <p:cNvSpPr/>
            <p:nvPr/>
          </p:nvSpPr>
          <p:spPr>
            <a:xfrm>
              <a:off x="5112593" y="2879532"/>
              <a:ext cx="157267" cy="144569"/>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8" name="אליפסה 77"/>
            <p:cNvSpPr/>
            <p:nvPr/>
          </p:nvSpPr>
          <p:spPr>
            <a:xfrm>
              <a:off x="5520853" y="2231354"/>
              <a:ext cx="157268" cy="144569"/>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9" name="אליפסה 78"/>
            <p:cNvSpPr/>
            <p:nvPr/>
          </p:nvSpPr>
          <p:spPr>
            <a:xfrm>
              <a:off x="5962473" y="2464888"/>
              <a:ext cx="157268" cy="144570"/>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0" name="אליפסה 79"/>
            <p:cNvSpPr/>
            <p:nvPr/>
          </p:nvSpPr>
          <p:spPr>
            <a:xfrm>
              <a:off x="5794085" y="2776268"/>
              <a:ext cx="157268" cy="142981"/>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1" name="אליפסה 80"/>
            <p:cNvSpPr/>
            <p:nvPr/>
          </p:nvSpPr>
          <p:spPr>
            <a:xfrm>
              <a:off x="5862394" y="2236119"/>
              <a:ext cx="157267" cy="142981"/>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2" name="אליפסה 81"/>
            <p:cNvSpPr/>
            <p:nvPr/>
          </p:nvSpPr>
          <p:spPr>
            <a:xfrm>
              <a:off x="5946587" y="2928781"/>
              <a:ext cx="157268" cy="142981"/>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3" name="אליפסה 82"/>
            <p:cNvSpPr/>
            <p:nvPr/>
          </p:nvSpPr>
          <p:spPr>
            <a:xfrm>
              <a:off x="5279392" y="2236119"/>
              <a:ext cx="157268" cy="142981"/>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4" name="אליפסה 83"/>
            <p:cNvSpPr/>
            <p:nvPr/>
          </p:nvSpPr>
          <p:spPr>
            <a:xfrm>
              <a:off x="5431894" y="2388632"/>
              <a:ext cx="157268" cy="142981"/>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5" name="אליפסה 84"/>
            <p:cNvSpPr/>
            <p:nvPr/>
          </p:nvSpPr>
          <p:spPr>
            <a:xfrm>
              <a:off x="5584395" y="2541145"/>
              <a:ext cx="157268" cy="142981"/>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6" name="אליפסה 85"/>
            <p:cNvSpPr/>
            <p:nvPr/>
          </p:nvSpPr>
          <p:spPr>
            <a:xfrm>
              <a:off x="5736897" y="2323497"/>
              <a:ext cx="157268" cy="142981"/>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7" name="אליפסה 86"/>
            <p:cNvSpPr/>
            <p:nvPr/>
          </p:nvSpPr>
          <p:spPr>
            <a:xfrm>
              <a:off x="5122125" y="2244063"/>
              <a:ext cx="157267" cy="142981"/>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8" name="אליפסה 87"/>
            <p:cNvSpPr/>
            <p:nvPr/>
          </p:nvSpPr>
          <p:spPr>
            <a:xfrm>
              <a:off x="5768668" y="2159863"/>
              <a:ext cx="157268" cy="144570"/>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9" name="אליפסה 88"/>
            <p:cNvSpPr/>
            <p:nvPr/>
          </p:nvSpPr>
          <p:spPr>
            <a:xfrm>
              <a:off x="6003775" y="2196403"/>
              <a:ext cx="157268" cy="144569"/>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0" name="אליפסה 89"/>
            <p:cNvSpPr/>
            <p:nvPr/>
          </p:nvSpPr>
          <p:spPr>
            <a:xfrm>
              <a:off x="5312752" y="2159863"/>
              <a:ext cx="157267" cy="144570"/>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1" name="אליפסה 90"/>
            <p:cNvSpPr/>
            <p:nvPr/>
          </p:nvSpPr>
          <p:spPr>
            <a:xfrm>
              <a:off x="5749606" y="2493484"/>
              <a:ext cx="157268" cy="142981"/>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2" name="אליפסה 91"/>
            <p:cNvSpPr/>
            <p:nvPr/>
          </p:nvSpPr>
          <p:spPr>
            <a:xfrm>
              <a:off x="5698772" y="2687302"/>
              <a:ext cx="157268" cy="142981"/>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3" name="אליפסה 92"/>
            <p:cNvSpPr/>
            <p:nvPr/>
          </p:nvSpPr>
          <p:spPr>
            <a:xfrm>
              <a:off x="5120536" y="2449001"/>
              <a:ext cx="157268" cy="142981"/>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4" name="אליפסה 93"/>
            <p:cNvSpPr/>
            <p:nvPr/>
          </p:nvSpPr>
          <p:spPr>
            <a:xfrm>
              <a:off x="6019661" y="2449001"/>
              <a:ext cx="157268" cy="142981"/>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5" name="אליפסה 94"/>
            <p:cNvSpPr/>
            <p:nvPr/>
          </p:nvSpPr>
          <p:spPr>
            <a:xfrm>
              <a:off x="5443014" y="2217055"/>
              <a:ext cx="155679" cy="142981"/>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6" name="אליפסה 95"/>
            <p:cNvSpPr/>
            <p:nvPr/>
          </p:nvSpPr>
          <p:spPr>
            <a:xfrm>
              <a:off x="5725778" y="2993917"/>
              <a:ext cx="155679" cy="142981"/>
            </a:xfrm>
            <a:prstGeom prst="ellipse">
              <a:avLst/>
            </a:prstGeom>
            <a:solidFill>
              <a:srgbClr val="1DC931"/>
            </a:solid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7" name="אליפסה 96"/>
            <p:cNvSpPr/>
            <p:nvPr/>
          </p:nvSpPr>
          <p:spPr>
            <a:xfrm>
              <a:off x="5349288" y="2555443"/>
              <a:ext cx="157268" cy="144569"/>
            </a:xfrm>
            <a:prstGeom prst="ellipse">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98"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7" descr="File:Rabbit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4950" y="1484313"/>
            <a:ext cx="201612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38138" y="555625"/>
            <a:ext cx="8183562" cy="14763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7:</a:t>
            </a:r>
          </a:p>
          <a:p>
            <a:pPr>
              <a:defRPr/>
            </a:pPr>
            <a:r>
              <a:rPr lang="he-IL" dirty="0">
                <a:solidFill>
                  <a:srgbClr val="1D4C72"/>
                </a:solidFill>
              </a:rPr>
              <a:t>לבקנות הוא ליקוי תורשתי בצבע העור (או הפרווה או מעטה הגוף),  הנוצר עקב אי־יצירת </a:t>
            </a:r>
            <a:r>
              <a:rPr lang="he-IL" dirty="0">
                <a:solidFill>
                  <a:schemeClr val="tx2"/>
                </a:solidFill>
              </a:rPr>
              <a:t>מלנין. לבקנות נקבעת על ידי אלל רצסיבי לאלל הקובע צבע תקין. התופעה מוכרת באדם ובבעלי חיים </a:t>
            </a:r>
            <a:r>
              <a:rPr lang="he-IL" dirty="0">
                <a:solidFill>
                  <a:srgbClr val="1D4C72"/>
                </a:solidFill>
              </a:rPr>
              <a:t>אחרים.</a:t>
            </a:r>
          </a:p>
          <a:p>
            <a:pPr>
              <a:defRPr/>
            </a:pPr>
            <a:endParaRPr lang="he-IL" dirty="0">
              <a:solidFill>
                <a:srgbClr val="1D4C72"/>
              </a:solidFill>
            </a:endParaRPr>
          </a:p>
        </p:txBody>
      </p:sp>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6AE1D2A9-102E-46BD-92A2-BE5B0A717F6F}" type="slidenum">
              <a:rPr lang="he-IL" sz="1200" smtClean="0">
                <a:solidFill>
                  <a:srgbClr val="FFFFFF">
                    <a:lumMod val="65000"/>
                  </a:srgbClr>
                </a:solidFill>
              </a:rPr>
              <a:pPr>
                <a:defRPr/>
              </a:pPr>
              <a:t>26</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שאלה 7: חישוב ההסתברות לצאצאים בעלי פנוטיפים שונים (תקין/לבקן)</a:t>
            </a:r>
            <a:endParaRPr lang="he-IL" sz="1800" b="1" dirty="0">
              <a:solidFill>
                <a:schemeClr val="accent6">
                  <a:lumMod val="50000"/>
                  <a:lumOff val="50000"/>
                </a:schemeClr>
              </a:solidFill>
              <a:latin typeface="+mn-lt"/>
              <a:ea typeface="+mn-ea"/>
              <a:cs typeface="+mn-cs"/>
            </a:endParaRPr>
          </a:p>
        </p:txBody>
      </p:sp>
      <p:sp>
        <p:nvSpPr>
          <p:cNvPr id="124935" name="מלבן 1"/>
          <p:cNvSpPr>
            <a:spLocks noChangeArrowheads="1"/>
          </p:cNvSpPr>
          <p:nvPr/>
        </p:nvSpPr>
        <p:spPr bwMode="auto">
          <a:xfrm>
            <a:off x="231775" y="1951038"/>
            <a:ext cx="63531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solidFill>
                  <a:srgbClr val="1D4C72"/>
                </a:solidFill>
              </a:rPr>
              <a:t>א. מהי ההסתברות לצאצא לבקן בהכלאה בין שני ארנבים </a:t>
            </a:r>
          </a:p>
          <a:p>
            <a:pPr eaLnBrk="1" hangingPunct="1"/>
            <a:r>
              <a:rPr lang="he-IL" altLang="he-IL">
                <a:solidFill>
                  <a:srgbClr val="1D4C72"/>
                </a:solidFill>
              </a:rPr>
              <a:t>    הטרוזיגוטיים? כתבו את מהלך ההכלאה.</a:t>
            </a:r>
          </a:p>
          <a:p>
            <a:pPr eaLnBrk="1" hangingPunct="1"/>
            <a:r>
              <a:rPr lang="he-IL" altLang="he-IL">
                <a:solidFill>
                  <a:srgbClr val="1D4C72"/>
                </a:solidFill>
              </a:rPr>
              <a:t>ב. מהי ההסתברות שהצאצא הראשון </a:t>
            </a:r>
            <a:r>
              <a:rPr lang="he-IL" altLang="he-IL" u="sng">
                <a:solidFill>
                  <a:srgbClr val="1D4C72"/>
                </a:solidFill>
              </a:rPr>
              <a:t>וגם</a:t>
            </a:r>
            <a:r>
              <a:rPr lang="he-IL" altLang="he-IL">
                <a:solidFill>
                  <a:srgbClr val="1D4C72"/>
                </a:solidFill>
              </a:rPr>
              <a:t> הצאצא השני יהיו לבקנים?</a:t>
            </a:r>
          </a:p>
          <a:p>
            <a:pPr eaLnBrk="1" hangingPunct="1"/>
            <a:r>
              <a:rPr lang="he-IL" altLang="he-IL">
                <a:solidFill>
                  <a:srgbClr val="1D4C72"/>
                </a:solidFill>
              </a:rPr>
              <a:t>ג. לזוג הארנבים נולד ארנבון לבקן. מהי ההסתברות שבהמלטה</a:t>
            </a:r>
          </a:p>
          <a:p>
            <a:pPr eaLnBrk="1" hangingPunct="1"/>
            <a:r>
              <a:rPr lang="he-IL" altLang="he-IL">
                <a:solidFill>
                  <a:srgbClr val="1D4C72"/>
                </a:solidFill>
              </a:rPr>
              <a:t>   הבאה ייוולד ארנבון לבקן?</a:t>
            </a:r>
          </a:p>
          <a:p>
            <a:pPr eaLnBrk="1" hangingPunct="1"/>
            <a:endParaRPr lang="he-IL" altLang="he-IL">
              <a:solidFill>
                <a:srgbClr val="1D4C72"/>
              </a:solidFill>
            </a:endParaRPr>
          </a:p>
        </p:txBody>
      </p:sp>
      <p:sp>
        <p:nvSpPr>
          <p:cNvPr id="2" name="מלבן 1"/>
          <p:cNvSpPr/>
          <p:nvPr/>
        </p:nvSpPr>
        <p:spPr>
          <a:xfrm>
            <a:off x="6878638" y="4503738"/>
            <a:ext cx="1892300" cy="254000"/>
          </a:xfrm>
          <a:prstGeom prst="rect">
            <a:avLst/>
          </a:prstGeom>
        </p:spPr>
        <p:txBody>
          <a:bodyPr wrap="none">
            <a:spAutoFit/>
          </a:bodyPr>
          <a:lstStyle/>
          <a:p>
            <a:pPr>
              <a:spcAft>
                <a:spcPts val="0"/>
              </a:spcAft>
              <a:defRPr/>
            </a:pPr>
            <a:r>
              <a:rPr lang="en-US" sz="1050" dirty="0">
                <a:latin typeface="Calibri"/>
                <a:ea typeface="Calibri"/>
                <a:cs typeface="Arial"/>
              </a:rPr>
              <a:t>Gentaur (Wikimedia commons)</a:t>
            </a:r>
          </a:p>
        </p:txBody>
      </p:sp>
      <p:sp>
        <p:nvSpPr>
          <p:cNvPr id="10"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138" y="555625"/>
            <a:ext cx="8183562"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7:</a:t>
            </a:r>
          </a:p>
        </p:txBody>
      </p:sp>
      <p:sp>
        <p:nvSpPr>
          <p:cNvPr id="8199" name="Slide Number Placeholder 6"/>
          <p:cNvSpPr>
            <a:spLocks noGrp="1"/>
          </p:cNvSpPr>
          <p:nvPr>
            <p:ph type="sldNum" sz="quarter" idx="12"/>
          </p:nvPr>
        </p:nvSpPr>
        <p:spPr bwMode="auto">
          <a:xfrm>
            <a:off x="179388"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B14FBE6E-51B0-4881-8E41-A42F38828FB8}" type="slidenum">
              <a:rPr lang="he-IL" sz="1200" smtClean="0">
                <a:solidFill>
                  <a:srgbClr val="FFFFFF">
                    <a:lumMod val="65000"/>
                  </a:srgbClr>
                </a:solidFill>
              </a:rPr>
              <a:pPr>
                <a:defRPr/>
              </a:pPr>
              <a:t>27</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תשובה</a:t>
            </a:r>
            <a:endParaRPr lang="he-IL" sz="1800" b="1" dirty="0">
              <a:solidFill>
                <a:schemeClr val="accent6">
                  <a:lumMod val="50000"/>
                  <a:lumOff val="50000"/>
                </a:schemeClr>
              </a:solidFill>
              <a:latin typeface="+mn-lt"/>
              <a:ea typeface="+mn-ea"/>
              <a:cs typeface="+mn-cs"/>
            </a:endParaRPr>
          </a:p>
        </p:txBody>
      </p:sp>
      <p:sp>
        <p:nvSpPr>
          <p:cNvPr id="10" name="Rectangle 12"/>
          <p:cNvSpPr/>
          <p:nvPr/>
        </p:nvSpPr>
        <p:spPr>
          <a:xfrm>
            <a:off x="407988" y="923925"/>
            <a:ext cx="8196262" cy="38735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defRPr/>
            </a:pPr>
            <a:r>
              <a:rPr lang="he-IL" b="1" dirty="0">
                <a:solidFill>
                  <a:prstClr val="black"/>
                </a:solidFill>
              </a:rPr>
              <a:t>תשובה:</a:t>
            </a:r>
          </a:p>
          <a:p>
            <a:pPr>
              <a:defRPr/>
            </a:pPr>
            <a:r>
              <a:rPr lang="he-IL" dirty="0">
                <a:solidFill>
                  <a:prstClr val="black"/>
                </a:solidFill>
              </a:rPr>
              <a:t>א. ההסתברות לצאצא לבקן היא ¼.</a:t>
            </a:r>
          </a:p>
          <a:p>
            <a:pPr>
              <a:defRPr/>
            </a:pPr>
            <a:endParaRPr lang="he-IL" dirty="0">
              <a:solidFill>
                <a:prstClr val="black"/>
              </a:solidFill>
            </a:endParaRPr>
          </a:p>
          <a:p>
            <a:pPr>
              <a:defRPr/>
            </a:pPr>
            <a:r>
              <a:rPr lang="he-IL" dirty="0">
                <a:solidFill>
                  <a:prstClr val="black"/>
                </a:solidFill>
              </a:rPr>
              <a:t>ב. </a:t>
            </a:r>
            <a:r>
              <a:rPr lang="he-IL" dirty="0">
                <a:solidFill>
                  <a:schemeClr val="tx1"/>
                </a:solidFill>
              </a:rPr>
              <a:t>ההסתברות שהצאצא הראשון </a:t>
            </a:r>
            <a:r>
              <a:rPr lang="he-IL" u="sng" dirty="0">
                <a:solidFill>
                  <a:schemeClr val="tx1"/>
                </a:solidFill>
              </a:rPr>
              <a:t>וגם</a:t>
            </a:r>
            <a:r>
              <a:rPr lang="he-IL" dirty="0">
                <a:solidFill>
                  <a:schemeClr val="tx1"/>
                </a:solidFill>
              </a:rPr>
              <a:t> הצאצא </a:t>
            </a:r>
          </a:p>
          <a:p>
            <a:pPr>
              <a:defRPr/>
            </a:pPr>
            <a:r>
              <a:rPr lang="he-IL" dirty="0">
                <a:solidFill>
                  <a:schemeClr val="tx1"/>
                </a:solidFill>
              </a:rPr>
              <a:t>    השני יהיו לבקנים היא מכפלת ההסתברויות של </a:t>
            </a:r>
          </a:p>
          <a:p>
            <a:pPr>
              <a:defRPr/>
            </a:pPr>
            <a:r>
              <a:rPr lang="he-IL" dirty="0">
                <a:solidFill>
                  <a:schemeClr val="tx1"/>
                </a:solidFill>
              </a:rPr>
              <a:t>    שניהם: ¼ * ¼ = 1/16  </a:t>
            </a:r>
          </a:p>
          <a:p>
            <a:pPr>
              <a:defRPr/>
            </a:pPr>
            <a:r>
              <a:rPr lang="he-IL" dirty="0">
                <a:solidFill>
                  <a:schemeClr val="tx1"/>
                </a:solidFill>
              </a:rPr>
              <a:t>    (על פי הכלל: ההסתברות לשני מאורעות בלתי </a:t>
            </a:r>
          </a:p>
          <a:p>
            <a:pPr>
              <a:defRPr/>
            </a:pPr>
            <a:r>
              <a:rPr lang="he-IL" dirty="0">
                <a:solidFill>
                  <a:schemeClr val="tx1"/>
                </a:solidFill>
              </a:rPr>
              <a:t>    תלויים היא מכפלת ההסתברויות שלהם).</a:t>
            </a:r>
          </a:p>
          <a:p>
            <a:pPr>
              <a:defRPr/>
            </a:pPr>
            <a:endParaRPr lang="he-IL" dirty="0">
              <a:solidFill>
                <a:schemeClr val="tx1"/>
              </a:solidFill>
            </a:endParaRPr>
          </a:p>
          <a:p>
            <a:pPr>
              <a:defRPr/>
            </a:pPr>
            <a:r>
              <a:rPr lang="he-IL" dirty="0">
                <a:solidFill>
                  <a:schemeClr val="tx1"/>
                </a:solidFill>
              </a:rPr>
              <a:t>ג. ההסתברות לצאצא לבקן בכל היריון היא </a:t>
            </a:r>
            <a:r>
              <a:rPr lang="he-IL" dirty="0">
                <a:solidFill>
                  <a:prstClr val="black"/>
                </a:solidFill>
              </a:rPr>
              <a:t>¼.</a:t>
            </a:r>
          </a:p>
          <a:p>
            <a:pPr>
              <a:defRPr/>
            </a:pPr>
            <a:r>
              <a:rPr lang="he-IL" dirty="0">
                <a:solidFill>
                  <a:prstClr val="black"/>
                </a:solidFill>
              </a:rPr>
              <a:t>    לכל אחד מן ההורים יש מספר עצום של תאי רבייה,</a:t>
            </a:r>
          </a:p>
          <a:p>
            <a:pPr>
              <a:defRPr/>
            </a:pPr>
            <a:r>
              <a:rPr lang="he-IL" dirty="0">
                <a:solidFill>
                  <a:prstClr val="black"/>
                </a:solidFill>
              </a:rPr>
              <a:t>    ולכן לידת צאצא לבקן, אינה משנה את היחס בין </a:t>
            </a:r>
          </a:p>
          <a:p>
            <a:pPr>
              <a:defRPr/>
            </a:pPr>
            <a:r>
              <a:rPr lang="he-IL" dirty="0">
                <a:solidFill>
                  <a:prstClr val="black"/>
                </a:solidFill>
              </a:rPr>
              <a:t>    הגמטות </a:t>
            </a:r>
            <a:r>
              <a:rPr lang="en-US" dirty="0">
                <a:solidFill>
                  <a:prstClr val="black"/>
                </a:solidFill>
              </a:rPr>
              <a:t>A</a:t>
            </a:r>
            <a:r>
              <a:rPr lang="he-IL" dirty="0">
                <a:solidFill>
                  <a:prstClr val="black"/>
                </a:solidFill>
              </a:rPr>
              <a:t> ל־</a:t>
            </a:r>
            <a:r>
              <a:rPr lang="en-US" dirty="0">
                <a:solidFill>
                  <a:prstClr val="black"/>
                </a:solidFill>
              </a:rPr>
              <a:t>a</a:t>
            </a:r>
            <a:r>
              <a:rPr lang="he-IL" dirty="0">
                <a:solidFill>
                  <a:prstClr val="black"/>
                </a:solidFill>
              </a:rPr>
              <a:t>, והוא נשאר 1:1.</a:t>
            </a:r>
          </a:p>
          <a:p>
            <a:pPr>
              <a:defRPr/>
            </a:pPr>
            <a:r>
              <a:rPr lang="he-IL" dirty="0">
                <a:solidFill>
                  <a:prstClr val="black"/>
                </a:solidFill>
              </a:rPr>
              <a:t> </a:t>
            </a:r>
          </a:p>
        </p:txBody>
      </p:sp>
      <p:grpSp>
        <p:nvGrpSpPr>
          <p:cNvPr id="125959" name="קבוצה 2"/>
          <p:cNvGrpSpPr>
            <a:grpSpLocks/>
          </p:cNvGrpSpPr>
          <p:nvPr/>
        </p:nvGrpSpPr>
        <p:grpSpPr bwMode="auto">
          <a:xfrm>
            <a:off x="107950" y="1041400"/>
            <a:ext cx="3629025" cy="2846388"/>
            <a:chOff x="2209255" y="3416089"/>
            <a:chExt cx="3630103" cy="2846139"/>
          </a:xfrm>
        </p:grpSpPr>
        <p:grpSp>
          <p:nvGrpSpPr>
            <p:cNvPr id="125966" name="קבוצה 12"/>
            <p:cNvGrpSpPr>
              <a:grpSpLocks/>
            </p:cNvGrpSpPr>
            <p:nvPr/>
          </p:nvGrpSpPr>
          <p:grpSpPr bwMode="auto">
            <a:xfrm>
              <a:off x="2209255" y="3641494"/>
              <a:ext cx="3630103" cy="2251402"/>
              <a:chOff x="2803568" y="3283733"/>
              <a:chExt cx="3630103" cy="2251402"/>
            </a:xfrm>
          </p:grpSpPr>
          <p:sp>
            <p:nvSpPr>
              <p:cNvPr id="24" name="TextBox 23"/>
              <p:cNvSpPr txBox="1"/>
              <p:nvPr/>
            </p:nvSpPr>
            <p:spPr bwMode="auto">
              <a:xfrm>
                <a:off x="3176742" y="3283733"/>
                <a:ext cx="2974270" cy="64605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P:            Aa              Aa       </a:t>
                </a:r>
                <a:endParaRPr lang="he-IL" dirty="0">
                  <a:solidFill>
                    <a:srgbClr val="1D4C72"/>
                  </a:solidFill>
                </a:endParaRPr>
              </a:p>
            </p:txBody>
          </p:sp>
          <p:sp>
            <p:nvSpPr>
              <p:cNvPr id="25" name="כפל 24"/>
              <p:cNvSpPr/>
              <p:nvPr/>
            </p:nvSpPr>
            <p:spPr bwMode="auto">
              <a:xfrm>
                <a:off x="5131534" y="3574221"/>
                <a:ext cx="377937" cy="182546"/>
              </a:xfrm>
              <a:prstGeom prst="mathMultiply">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8" name="TextBox 27"/>
              <p:cNvSpPr txBox="1"/>
              <p:nvPr/>
            </p:nvSpPr>
            <p:spPr bwMode="auto">
              <a:xfrm>
                <a:off x="2803568" y="4969510"/>
                <a:ext cx="3511006" cy="36985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   F</a:t>
                </a:r>
                <a:r>
                  <a:rPr lang="en-US" baseline="-25000" dirty="0">
                    <a:solidFill>
                      <a:srgbClr val="1D4C72"/>
                    </a:solidFill>
                  </a:rPr>
                  <a:t>1</a:t>
                </a:r>
                <a:r>
                  <a:rPr lang="en-US" dirty="0">
                    <a:solidFill>
                      <a:srgbClr val="1D4C72"/>
                    </a:solidFill>
                  </a:rPr>
                  <a:t>:       AA      Aa       </a:t>
                </a:r>
                <a:r>
                  <a:rPr lang="en-US" dirty="0" err="1">
                    <a:solidFill>
                      <a:srgbClr val="1D4C72"/>
                    </a:solidFill>
                  </a:rPr>
                  <a:t>Aa</a:t>
                </a:r>
                <a:r>
                  <a:rPr lang="en-US" dirty="0">
                    <a:solidFill>
                      <a:srgbClr val="1D4C72"/>
                    </a:solidFill>
                  </a:rPr>
                  <a:t>   </a:t>
                </a:r>
                <a:r>
                  <a:rPr lang="en-US" dirty="0" err="1">
                    <a:solidFill>
                      <a:srgbClr val="1D4C72"/>
                    </a:solidFill>
                  </a:rPr>
                  <a:t>aa</a:t>
                </a:r>
                <a:endParaRPr lang="he-IL" dirty="0">
                  <a:solidFill>
                    <a:srgbClr val="1D4C72"/>
                  </a:solidFill>
                </a:endParaRPr>
              </a:p>
            </p:txBody>
          </p:sp>
          <p:sp>
            <p:nvSpPr>
              <p:cNvPr id="125981" name="מלבן 56"/>
              <p:cNvSpPr>
                <a:spLocks noChangeArrowheads="1"/>
              </p:cNvSpPr>
              <p:nvPr/>
            </p:nvSpPr>
            <p:spPr bwMode="auto">
              <a:xfrm>
                <a:off x="4142094" y="3507111"/>
                <a:ext cx="10307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צבע תקין</a:t>
                </a:r>
              </a:p>
            </p:txBody>
          </p:sp>
          <p:sp>
            <p:nvSpPr>
              <p:cNvPr id="125982" name="מלבן 56"/>
              <p:cNvSpPr>
                <a:spLocks noChangeArrowheads="1"/>
              </p:cNvSpPr>
              <p:nvPr/>
            </p:nvSpPr>
            <p:spPr bwMode="auto">
              <a:xfrm>
                <a:off x="5320608" y="3526230"/>
                <a:ext cx="10004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צבע תקין</a:t>
                </a:r>
              </a:p>
            </p:txBody>
          </p:sp>
          <p:sp>
            <p:nvSpPr>
              <p:cNvPr id="32" name="TextBox 31"/>
              <p:cNvSpPr txBox="1"/>
              <p:nvPr/>
            </p:nvSpPr>
            <p:spPr bwMode="auto">
              <a:xfrm>
                <a:off x="3221205" y="4121860"/>
                <a:ext cx="803514" cy="36985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גמטות</a:t>
                </a:r>
              </a:p>
            </p:txBody>
          </p:sp>
          <p:grpSp>
            <p:nvGrpSpPr>
              <p:cNvPr id="125984" name="קבוצה 34"/>
              <p:cNvGrpSpPr>
                <a:grpSpLocks/>
              </p:cNvGrpSpPr>
              <p:nvPr/>
            </p:nvGrpSpPr>
            <p:grpSpPr bwMode="auto">
              <a:xfrm>
                <a:off x="4717261" y="4154982"/>
                <a:ext cx="478140" cy="378555"/>
                <a:chOff x="7884368" y="3406840"/>
                <a:chExt cx="478140" cy="378555"/>
              </a:xfrm>
            </p:grpSpPr>
            <p:sp>
              <p:nvSpPr>
                <p:cNvPr id="68" name="אליפסה 67"/>
                <p:cNvSpPr/>
                <p:nvPr/>
              </p:nvSpPr>
              <p:spPr bwMode="auto">
                <a:xfrm>
                  <a:off x="7884181" y="3421339"/>
                  <a:ext cx="477979" cy="36350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9" name="TextBox 68"/>
                <p:cNvSpPr txBox="1"/>
                <p:nvPr/>
              </p:nvSpPr>
              <p:spPr bwMode="auto">
                <a:xfrm>
                  <a:off x="7981047" y="3407053"/>
                  <a:ext cx="284247" cy="36826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a</a:t>
                  </a:r>
                  <a:endParaRPr lang="he-IL" dirty="0">
                    <a:solidFill>
                      <a:srgbClr val="1D4C72"/>
                    </a:solidFill>
                  </a:endParaRPr>
                </a:p>
              </p:txBody>
            </p:sp>
          </p:grpSp>
          <p:grpSp>
            <p:nvGrpSpPr>
              <p:cNvPr id="125985" name="קבוצה 35"/>
              <p:cNvGrpSpPr>
                <a:grpSpLocks/>
              </p:cNvGrpSpPr>
              <p:nvPr/>
            </p:nvGrpSpPr>
            <p:grpSpPr bwMode="auto">
              <a:xfrm>
                <a:off x="4214106" y="4183021"/>
                <a:ext cx="478140" cy="368300"/>
                <a:chOff x="8021027" y="4469326"/>
                <a:chExt cx="478140" cy="368300"/>
              </a:xfrm>
            </p:grpSpPr>
            <p:sp>
              <p:nvSpPr>
                <p:cNvPr id="66" name="TextBox 65"/>
                <p:cNvSpPr txBox="1"/>
                <p:nvPr/>
              </p:nvSpPr>
              <p:spPr bwMode="auto">
                <a:xfrm>
                  <a:off x="8092067" y="4427213"/>
                  <a:ext cx="346178" cy="36826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A</a:t>
                  </a:r>
                  <a:endParaRPr lang="he-IL" dirty="0">
                    <a:solidFill>
                      <a:srgbClr val="1D4C72"/>
                    </a:solidFill>
                  </a:endParaRPr>
                </a:p>
              </p:txBody>
            </p:sp>
            <p:sp>
              <p:nvSpPr>
                <p:cNvPr id="67" name="אליפסה 66"/>
                <p:cNvSpPr/>
                <p:nvPr/>
              </p:nvSpPr>
              <p:spPr bwMode="auto">
                <a:xfrm>
                  <a:off x="8020608" y="4427213"/>
                  <a:ext cx="477980" cy="36350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nvGrpSpPr>
              <p:cNvPr id="125986" name="קבוצה 36"/>
              <p:cNvGrpSpPr>
                <a:grpSpLocks/>
              </p:cNvGrpSpPr>
              <p:nvPr/>
            </p:nvGrpSpPr>
            <p:grpSpPr bwMode="auto">
              <a:xfrm>
                <a:off x="5416686" y="4123753"/>
                <a:ext cx="478140" cy="368300"/>
                <a:chOff x="8021027" y="4469326"/>
                <a:chExt cx="478140" cy="368300"/>
              </a:xfrm>
            </p:grpSpPr>
            <p:sp>
              <p:nvSpPr>
                <p:cNvPr id="64" name="TextBox 63"/>
                <p:cNvSpPr txBox="1"/>
                <p:nvPr/>
              </p:nvSpPr>
              <p:spPr bwMode="auto">
                <a:xfrm>
                  <a:off x="8091581" y="4469020"/>
                  <a:ext cx="347766" cy="36826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A</a:t>
                  </a:r>
                  <a:endParaRPr lang="he-IL" dirty="0">
                    <a:solidFill>
                      <a:srgbClr val="1D4C72"/>
                    </a:solidFill>
                  </a:endParaRPr>
                </a:p>
              </p:txBody>
            </p:sp>
            <p:sp>
              <p:nvSpPr>
                <p:cNvPr id="65" name="אליפסה 64"/>
                <p:cNvSpPr/>
                <p:nvPr/>
              </p:nvSpPr>
              <p:spPr bwMode="auto">
                <a:xfrm>
                  <a:off x="8021710" y="4469020"/>
                  <a:ext cx="477980" cy="36350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nvGrpSpPr>
              <p:cNvPr id="125987" name="קבוצה 37"/>
              <p:cNvGrpSpPr>
                <a:grpSpLocks/>
              </p:cNvGrpSpPr>
              <p:nvPr/>
            </p:nvGrpSpPr>
            <p:grpSpPr bwMode="auto">
              <a:xfrm>
                <a:off x="5955531" y="4109277"/>
                <a:ext cx="478140" cy="378555"/>
                <a:chOff x="7884368" y="3406840"/>
                <a:chExt cx="478140" cy="378555"/>
              </a:xfrm>
            </p:grpSpPr>
            <p:sp>
              <p:nvSpPr>
                <p:cNvPr id="62" name="אליפסה 61"/>
                <p:cNvSpPr/>
                <p:nvPr/>
              </p:nvSpPr>
              <p:spPr bwMode="auto">
                <a:xfrm>
                  <a:off x="7884529" y="3421011"/>
                  <a:ext cx="477979" cy="322234"/>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3" name="TextBox 62"/>
                <p:cNvSpPr txBox="1"/>
                <p:nvPr/>
              </p:nvSpPr>
              <p:spPr bwMode="auto">
                <a:xfrm>
                  <a:off x="7981395" y="3406724"/>
                  <a:ext cx="284247" cy="33652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a</a:t>
                  </a:r>
                  <a:endParaRPr lang="he-IL" dirty="0">
                    <a:solidFill>
                      <a:srgbClr val="1D4C72"/>
                    </a:solidFill>
                  </a:endParaRPr>
                </a:p>
              </p:txBody>
            </p:sp>
          </p:grpSp>
          <p:grpSp>
            <p:nvGrpSpPr>
              <p:cNvPr id="125988" name="קבוצה 38"/>
              <p:cNvGrpSpPr>
                <a:grpSpLocks/>
              </p:cNvGrpSpPr>
              <p:nvPr/>
            </p:nvGrpSpPr>
            <p:grpSpPr bwMode="auto">
              <a:xfrm>
                <a:off x="5737859" y="3789642"/>
                <a:ext cx="435344" cy="307975"/>
                <a:chOff x="7098013" y="3952114"/>
                <a:chExt cx="435344" cy="307975"/>
              </a:xfrm>
            </p:grpSpPr>
            <p:cxnSp>
              <p:nvCxnSpPr>
                <p:cNvPr id="60" name="מחבר ישר 59"/>
                <p:cNvCxnSpPr/>
                <p:nvPr/>
              </p:nvCxnSpPr>
              <p:spPr bwMode="auto">
                <a:xfrm flipH="1">
                  <a:off x="7098293" y="3952574"/>
                  <a:ext cx="185793" cy="282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מחבר ישר 60"/>
                <p:cNvCxnSpPr/>
                <p:nvPr/>
              </p:nvCxnSpPr>
              <p:spPr bwMode="auto">
                <a:xfrm>
                  <a:off x="7284086" y="3952574"/>
                  <a:ext cx="249311" cy="2825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5989" name="קבוצה 39"/>
              <p:cNvGrpSpPr>
                <a:grpSpLocks/>
              </p:cNvGrpSpPr>
              <p:nvPr/>
            </p:nvGrpSpPr>
            <p:grpSpPr bwMode="auto">
              <a:xfrm>
                <a:off x="4528246" y="3859799"/>
                <a:ext cx="435344" cy="307975"/>
                <a:chOff x="7098013" y="3952114"/>
                <a:chExt cx="435344" cy="307975"/>
              </a:xfrm>
            </p:grpSpPr>
            <p:cxnSp>
              <p:nvCxnSpPr>
                <p:cNvPr id="58" name="מחבר ישר 57"/>
                <p:cNvCxnSpPr/>
                <p:nvPr/>
              </p:nvCxnSpPr>
              <p:spPr bwMode="auto">
                <a:xfrm flipH="1">
                  <a:off x="7097872" y="3952261"/>
                  <a:ext cx="185793" cy="307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מחבר ישר 58"/>
                <p:cNvCxnSpPr/>
                <p:nvPr/>
              </p:nvCxnSpPr>
              <p:spPr bwMode="auto">
                <a:xfrm>
                  <a:off x="7283665" y="3952261"/>
                  <a:ext cx="249311" cy="30794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5990" name="קבוצה 5"/>
              <p:cNvGrpSpPr>
                <a:grpSpLocks/>
              </p:cNvGrpSpPr>
              <p:nvPr/>
            </p:nvGrpSpPr>
            <p:grpSpPr bwMode="auto">
              <a:xfrm>
                <a:off x="4356052" y="4487288"/>
                <a:ext cx="1840892" cy="533931"/>
                <a:chOff x="1676900" y="4310693"/>
                <a:chExt cx="1841069" cy="534012"/>
              </a:xfrm>
            </p:grpSpPr>
            <p:cxnSp>
              <p:nvCxnSpPr>
                <p:cNvPr id="50" name="מחבר ישר 49"/>
                <p:cNvCxnSpPr/>
                <p:nvPr/>
              </p:nvCxnSpPr>
              <p:spPr bwMode="auto">
                <a:xfrm>
                  <a:off x="1677452" y="4378625"/>
                  <a:ext cx="20646" cy="4191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מחבר ישר 50"/>
                <p:cNvCxnSpPr>
                  <a:stCxn id="64" idx="2"/>
                </p:cNvCxnSpPr>
                <p:nvPr/>
              </p:nvCxnSpPr>
              <p:spPr bwMode="auto">
                <a:xfrm flipH="1">
                  <a:off x="1677452" y="4315121"/>
                  <a:ext cx="1305438" cy="48263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מחבר ישר 51"/>
                <p:cNvCxnSpPr/>
                <p:nvPr/>
              </p:nvCxnSpPr>
              <p:spPr bwMode="auto">
                <a:xfrm>
                  <a:off x="1686981" y="4378625"/>
                  <a:ext cx="719421" cy="423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מחבר ישר 52"/>
                <p:cNvCxnSpPr>
                  <a:stCxn id="62" idx="4"/>
                </p:cNvCxnSpPr>
                <p:nvPr/>
              </p:nvCxnSpPr>
              <p:spPr bwMode="auto">
                <a:xfrm flipH="1">
                  <a:off x="2384168" y="4310358"/>
                  <a:ext cx="1132332" cy="492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מחבר ישר 53"/>
                <p:cNvCxnSpPr/>
                <p:nvPr/>
              </p:nvCxnSpPr>
              <p:spPr bwMode="auto">
                <a:xfrm>
                  <a:off x="2261882" y="4373862"/>
                  <a:ext cx="697187" cy="360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מחבר ישר 54"/>
                <p:cNvCxnSpPr/>
                <p:nvPr/>
              </p:nvCxnSpPr>
              <p:spPr bwMode="auto">
                <a:xfrm flipH="1">
                  <a:off x="2954304" y="4310358"/>
                  <a:ext cx="11117" cy="427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מחבר ישר 55"/>
                <p:cNvCxnSpPr/>
                <p:nvPr/>
              </p:nvCxnSpPr>
              <p:spPr bwMode="auto">
                <a:xfrm>
                  <a:off x="2242825" y="4373862"/>
                  <a:ext cx="1275264" cy="360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מחבר ישר 56"/>
                <p:cNvCxnSpPr/>
                <p:nvPr/>
              </p:nvCxnSpPr>
              <p:spPr bwMode="auto">
                <a:xfrm>
                  <a:off x="3518089" y="4310358"/>
                  <a:ext cx="0" cy="4238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5991" name="מלבן 56"/>
              <p:cNvSpPr>
                <a:spLocks noChangeArrowheads="1"/>
              </p:cNvSpPr>
              <p:nvPr/>
            </p:nvSpPr>
            <p:spPr bwMode="auto">
              <a:xfrm>
                <a:off x="3822333" y="5196633"/>
                <a:ext cx="755578"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תקין</a:t>
                </a:r>
              </a:p>
            </p:txBody>
          </p:sp>
          <p:sp>
            <p:nvSpPr>
              <p:cNvPr id="125992" name="מלבן 56"/>
              <p:cNvSpPr>
                <a:spLocks noChangeArrowheads="1"/>
              </p:cNvSpPr>
              <p:nvPr/>
            </p:nvSpPr>
            <p:spPr bwMode="auto">
              <a:xfrm>
                <a:off x="4464805" y="5178380"/>
                <a:ext cx="755578"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תקין</a:t>
                </a:r>
              </a:p>
            </p:txBody>
          </p:sp>
          <p:sp>
            <p:nvSpPr>
              <p:cNvPr id="125993" name="מלבן 56"/>
              <p:cNvSpPr>
                <a:spLocks noChangeArrowheads="1"/>
              </p:cNvSpPr>
              <p:nvPr/>
            </p:nvSpPr>
            <p:spPr bwMode="auto">
              <a:xfrm>
                <a:off x="5131696" y="5173618"/>
                <a:ext cx="755578"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i="1">
                    <a:solidFill>
                      <a:srgbClr val="000000"/>
                    </a:solidFill>
                  </a:rPr>
                  <a:t>תקין</a:t>
                </a:r>
              </a:p>
            </p:txBody>
          </p:sp>
          <p:sp>
            <p:nvSpPr>
              <p:cNvPr id="125994" name="מלבן 56"/>
              <p:cNvSpPr>
                <a:spLocks noChangeArrowheads="1"/>
              </p:cNvSpPr>
              <p:nvPr/>
            </p:nvSpPr>
            <p:spPr bwMode="auto">
              <a:xfrm>
                <a:off x="5644520" y="5161641"/>
                <a:ext cx="755578"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i="1">
                    <a:solidFill>
                      <a:srgbClr val="000000"/>
                    </a:solidFill>
                  </a:rPr>
                  <a:t>לבקן</a:t>
                </a:r>
              </a:p>
            </p:txBody>
          </p:sp>
        </p:grpSp>
        <p:grpSp>
          <p:nvGrpSpPr>
            <p:cNvPr id="125967" name="קבוצה 74"/>
            <p:cNvGrpSpPr>
              <a:grpSpLocks/>
            </p:cNvGrpSpPr>
            <p:nvPr/>
          </p:nvGrpSpPr>
          <p:grpSpPr bwMode="auto">
            <a:xfrm>
              <a:off x="4063176" y="3416089"/>
              <a:ext cx="243715" cy="247457"/>
              <a:chOff x="8052390" y="4100070"/>
              <a:chExt cx="243715" cy="247457"/>
            </a:xfrm>
          </p:grpSpPr>
          <p:sp>
            <p:nvSpPr>
              <p:cNvPr id="76" name="אליפסה 75"/>
              <p:cNvSpPr/>
              <p:nvPr/>
            </p:nvSpPr>
            <p:spPr>
              <a:xfrm>
                <a:off x="8051633" y="4271505"/>
                <a:ext cx="188968" cy="7619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77" name="מחבר חץ ישר 76"/>
              <p:cNvCxnSpPr/>
              <p:nvPr/>
            </p:nvCxnSpPr>
            <p:spPr>
              <a:xfrm flipV="1">
                <a:off x="8185022" y="4100070"/>
                <a:ext cx="111158" cy="17143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25968" name="קבוצה 77"/>
            <p:cNvGrpSpPr>
              <a:grpSpLocks/>
            </p:cNvGrpSpPr>
            <p:nvPr/>
          </p:nvGrpSpPr>
          <p:grpSpPr bwMode="auto">
            <a:xfrm>
              <a:off x="5269194" y="3464244"/>
              <a:ext cx="188616" cy="184945"/>
              <a:chOff x="7617066" y="3717130"/>
              <a:chExt cx="188616" cy="312739"/>
            </a:xfrm>
          </p:grpSpPr>
          <p:sp>
            <p:nvSpPr>
              <p:cNvPr id="79" name="אליפסה 78"/>
              <p:cNvSpPr/>
              <p:nvPr/>
            </p:nvSpPr>
            <p:spPr>
              <a:xfrm>
                <a:off x="7617149" y="3716227"/>
                <a:ext cx="188968" cy="12884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80" name="מחבר ישר 79"/>
              <p:cNvCxnSpPr>
                <a:stCxn id="79" idx="4"/>
              </p:cNvCxnSpPr>
              <p:nvPr/>
            </p:nvCxnSpPr>
            <p:spPr>
              <a:xfrm>
                <a:off x="7712427" y="3845069"/>
                <a:ext cx="0" cy="18521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מחבר ישר 80"/>
              <p:cNvCxnSpPr/>
              <p:nvPr/>
            </p:nvCxnSpPr>
            <p:spPr>
              <a:xfrm flipH="1">
                <a:off x="7617149" y="3936332"/>
                <a:ext cx="18896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5969" name="מלבן 81"/>
            <p:cNvSpPr>
              <a:spLocks noChangeArrowheads="1"/>
            </p:cNvSpPr>
            <p:nvPr/>
          </p:nvSpPr>
          <p:spPr bwMode="auto">
            <a:xfrm>
              <a:off x="5372645" y="5857904"/>
              <a:ext cx="4552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t>¼      </a:t>
              </a:r>
            </a:p>
          </p:txBody>
        </p:sp>
        <p:sp>
          <p:nvSpPr>
            <p:cNvPr id="125970" name="מלבן 82"/>
            <p:cNvSpPr>
              <a:spLocks noChangeArrowheads="1"/>
            </p:cNvSpPr>
            <p:nvPr/>
          </p:nvSpPr>
          <p:spPr bwMode="auto">
            <a:xfrm>
              <a:off x="4830167" y="5892896"/>
              <a:ext cx="4552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t>¼      </a:t>
              </a:r>
            </a:p>
          </p:txBody>
        </p:sp>
        <p:sp>
          <p:nvSpPr>
            <p:cNvPr id="125971" name="מלבן 83"/>
            <p:cNvSpPr>
              <a:spLocks noChangeArrowheads="1"/>
            </p:cNvSpPr>
            <p:nvPr/>
          </p:nvSpPr>
          <p:spPr bwMode="auto">
            <a:xfrm>
              <a:off x="4119670" y="5874643"/>
              <a:ext cx="4552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t>¼      </a:t>
              </a:r>
            </a:p>
          </p:txBody>
        </p:sp>
        <p:sp>
          <p:nvSpPr>
            <p:cNvPr id="125972" name="מלבן 84"/>
            <p:cNvSpPr>
              <a:spLocks noChangeArrowheads="1"/>
            </p:cNvSpPr>
            <p:nvPr/>
          </p:nvSpPr>
          <p:spPr bwMode="auto">
            <a:xfrm>
              <a:off x="3464001" y="5849016"/>
              <a:ext cx="4552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t>¼      </a:t>
              </a:r>
            </a:p>
          </p:txBody>
        </p:sp>
      </p:grpSp>
      <p:pic>
        <p:nvPicPr>
          <p:cNvPr id="125960" name="Picture 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941888"/>
            <a:ext cx="23082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1" name="מלבן 2"/>
          <p:cNvSpPr>
            <a:spLocks noChangeArrowheads="1"/>
          </p:cNvSpPr>
          <p:nvPr/>
        </p:nvSpPr>
        <p:spPr bwMode="auto">
          <a:xfrm>
            <a:off x="554038" y="6437313"/>
            <a:ext cx="59658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he-IL" sz="900">
                <a:latin typeface="Calibri" pitchFamily="34" charset="0"/>
                <a:cs typeface="Calibri" pitchFamily="34" charset="0"/>
              </a:rPr>
              <a:t>Pavel Rybin (flikcr&lt;</a:t>
            </a:r>
            <a:r>
              <a:rPr lang="en-US" altLang="he-IL" sz="900" u="sng">
                <a:solidFill>
                  <a:srgbClr val="0000FF"/>
                </a:solidFill>
                <a:latin typeface="Calibri" pitchFamily="34" charset="0"/>
                <a:cs typeface="Calibri" pitchFamily="34" charset="0"/>
                <a:hlinkClick r:id="rId3"/>
              </a:rPr>
              <a:t>http://www.flickr.com/photos/pavelrybin/2495170778/</a:t>
            </a:r>
            <a:r>
              <a:rPr lang="en-US" altLang="he-IL" sz="900">
                <a:latin typeface="Calibri" pitchFamily="34" charset="0"/>
                <a:cs typeface="Calibri" pitchFamily="34" charset="0"/>
              </a:rPr>
              <a:t>&gt;)   Photo:©</a:t>
            </a:r>
          </a:p>
        </p:txBody>
      </p:sp>
      <p:sp>
        <p:nvSpPr>
          <p:cNvPr id="125962" name="מלבן 3"/>
          <p:cNvSpPr>
            <a:spLocks noChangeArrowheads="1"/>
          </p:cNvSpPr>
          <p:nvPr/>
        </p:nvSpPr>
        <p:spPr bwMode="auto">
          <a:xfrm>
            <a:off x="5003800" y="6092825"/>
            <a:ext cx="4572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he-IL" altLang="he-IL" sz="1600">
                <a:latin typeface="Calibri" pitchFamily="34" charset="0"/>
                <a:cs typeface="Calibri" pitchFamily="34" charset="0"/>
              </a:rPr>
              <a:t>&lt;</a:t>
            </a:r>
            <a:r>
              <a:rPr lang="en-US" altLang="he-IL" sz="1100" u="sng">
                <a:solidFill>
                  <a:srgbClr val="0000FF"/>
                </a:solidFill>
                <a:latin typeface="Calibri" pitchFamily="34" charset="0"/>
                <a:cs typeface="Calibri" pitchFamily="34" charset="0"/>
                <a:hlinkClick r:id="rId4"/>
              </a:rPr>
              <a:t>http://www.flickr.com/photos/miala/44268947</a:t>
            </a:r>
            <a:r>
              <a:rPr lang="he-IL" altLang="he-IL" sz="1100" u="sng">
                <a:solidFill>
                  <a:srgbClr val="0000FF"/>
                </a:solidFill>
                <a:latin typeface="Calibri" pitchFamily="34" charset="0"/>
                <a:cs typeface="Calibri" pitchFamily="34" charset="0"/>
                <a:hlinkClick r:id="rId4"/>
              </a:rPr>
              <a:t>/</a:t>
            </a:r>
            <a:r>
              <a:rPr lang="he-IL" altLang="he-IL" sz="1100">
                <a:latin typeface="Calibri" pitchFamily="34" charset="0"/>
                <a:cs typeface="Calibri" pitchFamily="34" charset="0"/>
              </a:rPr>
              <a:t>&gt;</a:t>
            </a:r>
            <a:endParaRPr lang="en-US" altLang="he-IL" sz="1100">
              <a:latin typeface="Calibri" pitchFamily="34" charset="0"/>
              <a:cs typeface="Calibri" pitchFamily="34" charset="0"/>
            </a:endParaRPr>
          </a:p>
          <a:p>
            <a:pPr algn="l" eaLnBrk="1" hangingPunct="1"/>
            <a:r>
              <a:rPr lang="en-US" altLang="he-IL" sz="1100">
                <a:latin typeface="Calibri" pitchFamily="34" charset="0"/>
                <a:cs typeface="Calibri" pitchFamily="34" charset="0"/>
              </a:rPr>
              <a:t> Miala at flickr  (CC BY-SA 2.0)&lt;</a:t>
            </a:r>
            <a:r>
              <a:rPr lang="en-US" altLang="he-IL" sz="1100" u="sng">
                <a:solidFill>
                  <a:srgbClr val="0000FF"/>
                </a:solidFill>
                <a:latin typeface="Calibri" pitchFamily="34" charset="0"/>
                <a:cs typeface="Calibri" pitchFamily="34" charset="0"/>
                <a:hlinkClick r:id="rId4"/>
              </a:rPr>
              <a:t>http://www.flickr.com/photos/miala/44268947/</a:t>
            </a:r>
            <a:r>
              <a:rPr lang="en-US" altLang="he-IL" sz="1100">
                <a:latin typeface="Calibri" pitchFamily="34" charset="0"/>
                <a:cs typeface="Calibri" pitchFamily="34" charset="0"/>
              </a:rPr>
              <a:t>&gt;</a:t>
            </a:r>
          </a:p>
        </p:txBody>
      </p:sp>
      <p:pic>
        <p:nvPicPr>
          <p:cNvPr id="125963" name="Picture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4700" y="5013325"/>
            <a:ext cx="123825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4" name="מלבן 7"/>
          <p:cNvSpPr>
            <a:spLocks noChangeArrowheads="1"/>
          </p:cNvSpPr>
          <p:nvPr/>
        </p:nvSpPr>
        <p:spPr bwMode="auto">
          <a:xfrm>
            <a:off x="7092950" y="5235575"/>
            <a:ext cx="1001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b="1">
                <a:solidFill>
                  <a:srgbClr val="000000"/>
                </a:solidFill>
              </a:rPr>
              <a:t>חילזון לבקן</a:t>
            </a:r>
            <a:endParaRPr lang="he-IL" altLang="he-IL" sz="1400" b="1"/>
          </a:p>
        </p:txBody>
      </p:sp>
      <p:sp>
        <p:nvSpPr>
          <p:cNvPr id="125965" name="מלבן 69"/>
          <p:cNvSpPr>
            <a:spLocks noChangeArrowheads="1"/>
          </p:cNvSpPr>
          <p:nvPr/>
        </p:nvSpPr>
        <p:spPr bwMode="auto">
          <a:xfrm>
            <a:off x="3779838" y="5233988"/>
            <a:ext cx="901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b="1">
                <a:solidFill>
                  <a:srgbClr val="000000"/>
                </a:solidFill>
              </a:rPr>
              <a:t>טווס לבקן</a:t>
            </a:r>
            <a:endParaRPr lang="he-IL" altLang="he-IL" sz="1400" b="1"/>
          </a:p>
        </p:txBody>
      </p:sp>
      <p:sp>
        <p:nvSpPr>
          <p:cNvPr id="70"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7188" y="554038"/>
            <a:ext cx="8183562"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8: </a:t>
            </a:r>
          </a:p>
          <a:p>
            <a:pPr fontAlgn="auto">
              <a:spcBef>
                <a:spcPts val="0"/>
              </a:spcBef>
              <a:spcAft>
                <a:spcPts val="0"/>
              </a:spcAft>
              <a:defRPr/>
            </a:pPr>
            <a:r>
              <a:rPr lang="he-IL" dirty="0">
                <a:solidFill>
                  <a:schemeClr val="tx2"/>
                </a:solidFill>
                <a:latin typeface="Arial"/>
                <a:cs typeface="Arial"/>
              </a:rPr>
              <a:t>כמו לבקנות, יש עוד ליקויים או מחלות תורשתיות הנקבעות על ידי אלל רצסיבי.</a:t>
            </a:r>
          </a:p>
          <a:p>
            <a:pPr fontAlgn="auto">
              <a:spcBef>
                <a:spcPts val="0"/>
              </a:spcBef>
              <a:spcAft>
                <a:spcPts val="0"/>
              </a:spcAft>
              <a:defRPr/>
            </a:pPr>
            <a:r>
              <a:rPr lang="he-IL" dirty="0">
                <a:solidFill>
                  <a:schemeClr val="tx2"/>
                </a:solidFill>
                <a:latin typeface="Arial"/>
                <a:cs typeface="Arial"/>
              </a:rPr>
              <a:t>בהקשר זה, הסבירו מה הסיכון בקשרי </a:t>
            </a:r>
            <a:r>
              <a:rPr lang="he-IL" dirty="0">
                <a:solidFill>
                  <a:srgbClr val="1F497D"/>
                </a:solidFill>
                <a:latin typeface="Arial"/>
                <a:cs typeface="Arial"/>
              </a:rPr>
              <a:t>נישואין </a:t>
            </a:r>
            <a:r>
              <a:rPr lang="he-IL" dirty="0">
                <a:solidFill>
                  <a:srgbClr val="1D4C72"/>
                </a:solidFill>
                <a:latin typeface="Arial"/>
                <a:cs typeface="Arial"/>
              </a:rPr>
              <a:t>בין בני דודים.</a:t>
            </a:r>
          </a:p>
        </p:txBody>
      </p:sp>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0AE95A0A-1DB6-4FD4-864D-5EBA551A71F7}" type="slidenum">
              <a:rPr lang="he-IL" sz="1200" smtClean="0">
                <a:solidFill>
                  <a:srgbClr val="FFFFFF">
                    <a:lumMod val="65000"/>
                  </a:srgbClr>
                </a:solidFill>
              </a:rPr>
              <a:pPr>
                <a:defRPr/>
              </a:pPr>
              <a:t>28</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שאלה 8: הסיכון בנישואי קרובים</a:t>
            </a:r>
          </a:p>
        </p:txBody>
      </p:sp>
      <p:sp>
        <p:nvSpPr>
          <p:cNvPr id="8"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2"/>
          <p:cNvSpPr/>
          <p:nvPr/>
        </p:nvSpPr>
        <p:spPr>
          <a:xfrm>
            <a:off x="357188" y="1814513"/>
            <a:ext cx="8370887" cy="12541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הסיכון בנישואי קרובים הוא ששני בני הזוג נושאים אללים למחלה הנקבעת על ידי אלל רצסיבי שיש במשפחה, וששני בני הזוג הטרוזיגוטים, ובמקרה כזה יש הסתברות של ¼ להולדת ילד חולה במחלה.</a:t>
            </a: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p:txBody>
      </p:sp>
      <p:sp>
        <p:nvSpPr>
          <p:cNvPr id="6" name="TextBox 5"/>
          <p:cNvSpPr txBox="1"/>
          <p:nvPr/>
        </p:nvSpPr>
        <p:spPr>
          <a:xfrm>
            <a:off x="357188" y="554038"/>
            <a:ext cx="8183562"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8: </a:t>
            </a:r>
          </a:p>
          <a:p>
            <a:pPr fontAlgn="auto">
              <a:spcBef>
                <a:spcPts val="0"/>
              </a:spcBef>
              <a:spcAft>
                <a:spcPts val="0"/>
              </a:spcAft>
              <a:defRPr/>
            </a:pPr>
            <a:r>
              <a:rPr lang="he-IL" dirty="0">
                <a:solidFill>
                  <a:srgbClr val="1F497D"/>
                </a:solidFill>
                <a:latin typeface="Arial"/>
                <a:cs typeface="Arial"/>
              </a:rPr>
              <a:t>כמו לבקנות, יש עוד ליקויים או מחלות תורשתיות הנקבעות על ידי אלל רצסיבי.</a:t>
            </a:r>
          </a:p>
          <a:p>
            <a:pPr fontAlgn="auto">
              <a:spcBef>
                <a:spcPts val="0"/>
              </a:spcBef>
              <a:spcAft>
                <a:spcPts val="0"/>
              </a:spcAft>
              <a:defRPr/>
            </a:pPr>
            <a:r>
              <a:rPr lang="he-IL" dirty="0">
                <a:solidFill>
                  <a:srgbClr val="1F497D"/>
                </a:solidFill>
                <a:latin typeface="Arial"/>
                <a:cs typeface="Arial"/>
              </a:rPr>
              <a:t>בהקשר זה, הסבירו מה הסיכון בקשרי נישואין </a:t>
            </a:r>
            <a:r>
              <a:rPr lang="he-IL" dirty="0">
                <a:solidFill>
                  <a:srgbClr val="1D4C72"/>
                </a:solidFill>
                <a:latin typeface="Arial"/>
                <a:cs typeface="Arial"/>
              </a:rPr>
              <a:t>בין בני דודים.</a:t>
            </a:r>
          </a:p>
        </p:txBody>
      </p:sp>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9669E45B-DE52-4F6B-B3C7-1105890C7AE0}" type="slidenum">
              <a:rPr lang="he-IL" sz="1200" smtClean="0">
                <a:solidFill>
                  <a:srgbClr val="FFFFFF">
                    <a:lumMod val="65000"/>
                  </a:srgbClr>
                </a:solidFill>
              </a:rPr>
              <a:pPr>
                <a:defRPr/>
              </a:pPr>
              <a:t>29</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תשובה</a:t>
            </a:r>
          </a:p>
        </p:txBody>
      </p:sp>
      <p:sp>
        <p:nvSpPr>
          <p:cNvPr id="8"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8313" y="571500"/>
            <a:ext cx="8183562" cy="42465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prstClr val="black"/>
                </a:solidFill>
              </a:rPr>
              <a:t>מנדל ערך את מרבית ניסוייו בצמח האפונה. </a:t>
            </a:r>
            <a:r>
              <a:rPr lang="he-IL" dirty="0"/>
              <a:t>בדרך כלל מתרחשת באפונה </a:t>
            </a:r>
            <a:r>
              <a:rPr lang="he-IL" b="1" dirty="0">
                <a:solidFill>
                  <a:schemeClr val="accent3"/>
                </a:solidFill>
              </a:rPr>
              <a:t>האבקה עצמית</a:t>
            </a:r>
            <a:r>
              <a:rPr lang="he-IL" dirty="0">
                <a:solidFill>
                  <a:prstClr val="black"/>
                </a:solidFill>
              </a:rPr>
              <a:t>, כלומר, גרגירי אבקה נופלים ונובטים על הצלקת של אותו פרח.</a:t>
            </a:r>
          </a:p>
          <a:p>
            <a:pPr>
              <a:defRPr/>
            </a:pPr>
            <a:r>
              <a:rPr lang="he-IL" dirty="0">
                <a:solidFill>
                  <a:prstClr val="black"/>
                </a:solidFill>
              </a:rPr>
              <a:t>הפרי המתפתח לאחר ההאבקה הוא תרמיל ובתוכו זרעים.</a:t>
            </a: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r>
              <a:rPr lang="he-IL" dirty="0">
                <a:solidFill>
                  <a:prstClr val="black"/>
                </a:solidFill>
              </a:rPr>
              <a:t>כאשר רוצים לבצע </a:t>
            </a:r>
            <a:r>
              <a:rPr lang="he-IL" b="1" dirty="0">
                <a:solidFill>
                  <a:schemeClr val="accent3"/>
                </a:solidFill>
              </a:rPr>
              <a:t>האבקה זרה</a:t>
            </a:r>
            <a:r>
              <a:rPr lang="he-IL" dirty="0">
                <a:solidFill>
                  <a:prstClr val="black"/>
                </a:solidFill>
              </a:rPr>
              <a:t>, יש להסיר את האבקנים לפני </a:t>
            </a:r>
            <a:r>
              <a:rPr lang="he-IL" dirty="0"/>
              <a:t>הבשלתם, לשים </a:t>
            </a:r>
            <a:r>
              <a:rPr lang="he-IL" dirty="0">
                <a:solidFill>
                  <a:prstClr val="black"/>
                </a:solidFill>
              </a:rPr>
              <a:t>על הצלקת גרגירי אבקה שמקורם בצמח הרצוי ולסגור את הפרח בשקית על מנת למנוע האבקה בלתי רצויה. פעולה זו נקראת גם </a:t>
            </a:r>
            <a:r>
              <a:rPr lang="he-IL" b="1" dirty="0">
                <a:solidFill>
                  <a:schemeClr val="accent3"/>
                </a:solidFill>
              </a:rPr>
              <a:t>הכלאה</a:t>
            </a:r>
            <a:r>
              <a:rPr lang="he-IL" dirty="0">
                <a:solidFill>
                  <a:prstClr val="black"/>
                </a:solidFill>
              </a:rPr>
              <a:t>.</a:t>
            </a:r>
          </a:p>
        </p:txBody>
      </p:sp>
      <p:sp>
        <p:nvSpPr>
          <p:cNvPr id="8199" name="Slide Number Placeholder 6"/>
          <p:cNvSpPr>
            <a:spLocks noGrp="1"/>
          </p:cNvSpPr>
          <p:nvPr>
            <p:ph type="sldNum" sz="quarter" idx="12"/>
          </p:nvPr>
        </p:nvSpPr>
        <p:spPr bwMode="auto">
          <a:xfrm>
            <a:off x="19050" y="6472238"/>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0408836D-BECD-4315-BAEA-1FC805D19456}" type="slidenum">
              <a:rPr lang="he-IL" sz="1200" smtClean="0">
                <a:solidFill>
                  <a:srgbClr val="FFFFFF">
                    <a:lumMod val="65000"/>
                  </a:srgbClr>
                </a:solidFill>
              </a:rPr>
              <a:pPr>
                <a:defRPr/>
              </a:pPr>
              <a:t>3</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108372"/>
            <a:ext cx="8229600" cy="368300"/>
          </a:xfrm>
          <a:prstGeom prst="rect">
            <a:avLst/>
          </a:prstGeom>
        </p:spPr>
        <p:txBody>
          <a:bodyPr/>
          <a:lstStyle/>
          <a:p>
            <a:pPr>
              <a:defRPr/>
            </a:pPr>
            <a:r>
              <a:rPr lang="he-IL" sz="1800" b="1" dirty="0">
                <a:solidFill>
                  <a:srgbClr val="FF6600"/>
                </a:solidFill>
                <a:latin typeface="+mn-lt"/>
                <a:ea typeface="+mn-ea"/>
                <a:cs typeface="+mn-cs"/>
              </a:rPr>
              <a:t>מרבית ניסויי מנדל </a:t>
            </a:r>
            <a:r>
              <a:rPr lang="he-IL" sz="1800" b="1" dirty="0">
                <a:solidFill>
                  <a:schemeClr val="accent3"/>
                </a:solidFill>
                <a:latin typeface="+mn-lt"/>
                <a:ea typeface="+mn-ea"/>
                <a:cs typeface="+mn-cs"/>
              </a:rPr>
              <a:t>בדקו </a:t>
            </a:r>
            <a:r>
              <a:rPr lang="he-IL" sz="1800" b="1" dirty="0">
                <a:solidFill>
                  <a:srgbClr val="FF6600"/>
                </a:solidFill>
                <a:latin typeface="+mn-lt"/>
                <a:ea typeface="+mn-ea"/>
                <a:cs typeface="+mn-cs"/>
              </a:rPr>
              <a:t>הורשת תכונות שונות בצמח האפונה</a:t>
            </a:r>
            <a:endParaRPr lang="he-IL" sz="1800" b="1" dirty="0">
              <a:solidFill>
                <a:schemeClr val="accent6">
                  <a:lumMod val="50000"/>
                  <a:lumOff val="50000"/>
                </a:schemeClr>
              </a:solidFill>
              <a:latin typeface="+mn-lt"/>
              <a:ea typeface="+mn-ea"/>
              <a:cs typeface="+mn-cs"/>
            </a:endParaRPr>
          </a:p>
        </p:txBody>
      </p:sp>
      <p:pic>
        <p:nvPicPr>
          <p:cNvPr id="10138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668463"/>
            <a:ext cx="13525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113" y="1577975"/>
            <a:ext cx="3084512"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611188" y="3452813"/>
            <a:ext cx="1379537" cy="3381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a:defRPr/>
            </a:pPr>
            <a:r>
              <a:rPr lang="he-IL" sz="1600" dirty="0">
                <a:solidFill>
                  <a:prstClr val="black"/>
                </a:solidFill>
              </a:rPr>
              <a:t>פרח אפונה</a:t>
            </a:r>
          </a:p>
        </p:txBody>
      </p:sp>
      <p:sp>
        <p:nvSpPr>
          <p:cNvPr id="18" name="TextBox 17"/>
          <p:cNvSpPr txBox="1"/>
          <p:nvPr/>
        </p:nvSpPr>
        <p:spPr>
          <a:xfrm>
            <a:off x="2328863" y="3451225"/>
            <a:ext cx="1379537" cy="33813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a:defRPr/>
            </a:pPr>
            <a:r>
              <a:rPr lang="he-IL" sz="1600" dirty="0">
                <a:solidFill>
                  <a:prstClr val="black"/>
                </a:solidFill>
              </a:rPr>
              <a:t>פרי האפונה</a:t>
            </a:r>
          </a:p>
        </p:txBody>
      </p:sp>
      <p:sp>
        <p:nvSpPr>
          <p:cNvPr id="19" name="TextBox 18"/>
          <p:cNvSpPr txBox="1"/>
          <p:nvPr/>
        </p:nvSpPr>
        <p:spPr>
          <a:xfrm>
            <a:off x="4464050" y="3451225"/>
            <a:ext cx="3203575" cy="33813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a:defRPr/>
            </a:pPr>
            <a:r>
              <a:rPr lang="he-IL" sz="1600" dirty="0">
                <a:solidFill>
                  <a:prstClr val="black"/>
                </a:solidFill>
              </a:rPr>
              <a:t>פרח אפונה שעלי הכותרת שלו הוסרו</a:t>
            </a:r>
          </a:p>
        </p:txBody>
      </p:sp>
      <p:grpSp>
        <p:nvGrpSpPr>
          <p:cNvPr id="101387" name="קבוצה 19"/>
          <p:cNvGrpSpPr>
            <a:grpSpLocks/>
          </p:cNvGrpSpPr>
          <p:nvPr/>
        </p:nvGrpSpPr>
        <p:grpSpPr bwMode="auto">
          <a:xfrm>
            <a:off x="139700" y="4867275"/>
            <a:ext cx="8793163" cy="2000250"/>
            <a:chOff x="339683" y="4236710"/>
            <a:chExt cx="8958926" cy="2189270"/>
          </a:xfrm>
        </p:grpSpPr>
        <p:pic>
          <p:nvPicPr>
            <p:cNvPr id="10139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683" y="4236710"/>
              <a:ext cx="8958926" cy="218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מחבר חץ ישר 2"/>
            <p:cNvCxnSpPr/>
            <p:nvPr/>
          </p:nvCxnSpPr>
          <p:spPr>
            <a:xfrm>
              <a:off x="1630389" y="5190607"/>
              <a:ext cx="315399" cy="0"/>
            </a:xfrm>
            <a:prstGeom prst="straightConnector1">
              <a:avLst/>
            </a:prstGeom>
            <a:ln w="3175">
              <a:solidFill>
                <a:schemeClr val="accent6">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p:nvPr/>
          </p:nvCxnSpPr>
          <p:spPr>
            <a:xfrm>
              <a:off x="3142684" y="5190607"/>
              <a:ext cx="315398" cy="0"/>
            </a:xfrm>
            <a:prstGeom prst="straightConnector1">
              <a:avLst/>
            </a:prstGeom>
            <a:ln w="3175">
              <a:solidFill>
                <a:schemeClr val="accent6">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מחבר חץ ישר 23"/>
            <p:cNvCxnSpPr/>
            <p:nvPr/>
          </p:nvCxnSpPr>
          <p:spPr>
            <a:xfrm>
              <a:off x="5230781" y="5190607"/>
              <a:ext cx="315399" cy="0"/>
            </a:xfrm>
            <a:prstGeom prst="straightConnector1">
              <a:avLst/>
            </a:prstGeom>
            <a:ln w="3175">
              <a:solidFill>
                <a:schemeClr val="accent6">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מחבר חץ ישר 24"/>
            <p:cNvCxnSpPr/>
            <p:nvPr/>
          </p:nvCxnSpPr>
          <p:spPr>
            <a:xfrm>
              <a:off x="6887026" y="5211457"/>
              <a:ext cx="315399" cy="0"/>
            </a:xfrm>
            <a:prstGeom prst="straightConnector1">
              <a:avLst/>
            </a:prstGeom>
            <a:ln w="3175">
              <a:solidFill>
                <a:schemeClr val="accent6">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grpSp>
      <p:pic>
        <p:nvPicPr>
          <p:cNvPr id="101388" name="Picture 19" descr="File:NCI peas in pod.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3738" y="1912938"/>
            <a:ext cx="222567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692150" y="3325813"/>
            <a:ext cx="1379538" cy="230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sz="900" dirty="0">
                <a:solidFill>
                  <a:prstClr val="black"/>
                </a:solidFill>
              </a:rPr>
              <a:t>ד"ר נורית קינן</a:t>
            </a:r>
          </a:p>
        </p:txBody>
      </p:sp>
      <p:sp>
        <p:nvSpPr>
          <p:cNvPr id="21" name="TextBox 20"/>
          <p:cNvSpPr txBox="1"/>
          <p:nvPr/>
        </p:nvSpPr>
        <p:spPr>
          <a:xfrm>
            <a:off x="7254875" y="6253163"/>
            <a:ext cx="1379538" cy="4000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sz="1000" dirty="0">
                <a:solidFill>
                  <a:prstClr val="black"/>
                </a:solidFill>
              </a:rPr>
              <a:t>תרשימים מתוך הספר "חידת התורשה – מט"ח</a:t>
            </a:r>
          </a:p>
        </p:txBody>
      </p:sp>
      <p:sp>
        <p:nvSpPr>
          <p:cNvPr id="101391" name="מלבן 3"/>
          <p:cNvSpPr>
            <a:spLocks noChangeArrowheads="1"/>
          </p:cNvSpPr>
          <p:nvPr/>
        </p:nvSpPr>
        <p:spPr bwMode="auto">
          <a:xfrm>
            <a:off x="2411413" y="3038475"/>
            <a:ext cx="1785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he-IL" sz="900">
                <a:solidFill>
                  <a:srgbClr val="000000"/>
                </a:solidFill>
                <a:latin typeface="Verdana" pitchFamily="34" charset="0"/>
                <a:cs typeface="Calibri" pitchFamily="34" charset="0"/>
                <a:hlinkClick r:id="rId7"/>
              </a:rPr>
              <a:t>© Photo: Renee Comet / </a:t>
            </a:r>
          </a:p>
          <a:p>
            <a:pPr algn="l" eaLnBrk="1" hangingPunct="1"/>
            <a:r>
              <a:rPr lang="en-US" altLang="he-IL" sz="900">
                <a:solidFill>
                  <a:srgbClr val="000000"/>
                </a:solidFill>
                <a:latin typeface="Verdana" pitchFamily="34" charset="0"/>
                <a:cs typeface="Calibri" pitchFamily="34" charset="0"/>
                <a:hlinkClick r:id="rId7"/>
              </a:rPr>
              <a:t>National Cancer Institute</a:t>
            </a:r>
            <a:endParaRPr lang="he-IL" altLang="he-IL" sz="900"/>
          </a:p>
        </p:txBody>
      </p:sp>
      <p:sp>
        <p:nvSpPr>
          <p:cNvPr id="22"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138" y="555625"/>
            <a:ext cx="8183562" cy="3416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t>עד כה חישבנו את יחס הצאצאים הצפוי ואת ההסתברות לצאצא זה או אחר בהכלאות שונות.</a:t>
            </a:r>
          </a:p>
          <a:p>
            <a:pPr>
              <a:defRPr/>
            </a:pPr>
            <a:r>
              <a:rPr lang="he-IL" dirty="0"/>
              <a:t>אבל במציאות לא תמיד אכן מתקבל היחס הצפוי. הסיבה לכך היא, שאם נבדוק מספר קטן </a:t>
            </a:r>
          </a:p>
          <a:p>
            <a:pPr>
              <a:defRPr/>
            </a:pPr>
            <a:r>
              <a:rPr lang="he-IL" dirty="0"/>
              <a:t>של פרטים, ייתכנו סטיות מן היחס הצפוי, אך ככל שנגדיל את מספר הפרטים הנבדקים כך יתקבל יחס קרוב יותר ליחס הצפוי.</a:t>
            </a:r>
          </a:p>
          <a:p>
            <a:pPr>
              <a:defRPr/>
            </a:pPr>
            <a:endParaRPr lang="he-IL" dirty="0"/>
          </a:p>
          <a:p>
            <a:pPr>
              <a:defRPr/>
            </a:pPr>
            <a:r>
              <a:rPr lang="he-IL" dirty="0"/>
              <a:t>דוגמה: יש הסתברות שווה (בקירוב) להולדת בן או בת. אבל אם נבדוק משפחות רבות </a:t>
            </a:r>
          </a:p>
          <a:p>
            <a:pPr>
              <a:defRPr/>
            </a:pPr>
            <a:r>
              <a:rPr lang="he-IL" dirty="0"/>
              <a:t>נגלה שאין בהן מספר שווה של בנים ובנות, ולעתים יש בהן ילדים רק ממין אחד.</a:t>
            </a:r>
          </a:p>
          <a:p>
            <a:pPr>
              <a:defRPr/>
            </a:pPr>
            <a:r>
              <a:rPr lang="he-IL" dirty="0"/>
              <a:t>ואולם, אם נבדוק את התפלגות המינים בצאצאים של משפחות רבות יחד יתקבל יחס </a:t>
            </a:r>
          </a:p>
          <a:p>
            <a:pPr>
              <a:defRPr/>
            </a:pPr>
            <a:r>
              <a:rPr lang="he-IL" dirty="0"/>
              <a:t>קרוב יותר ליחס הצפוי, ואם נבדוק במדינה שלמה - נתקרב עוד יותר ליחס הצפוי.</a:t>
            </a:r>
          </a:p>
          <a:p>
            <a:pPr>
              <a:defRPr/>
            </a:pPr>
            <a:endParaRPr lang="he-IL" dirty="0"/>
          </a:p>
          <a:p>
            <a:pPr>
              <a:defRPr/>
            </a:pPr>
            <a:r>
              <a:rPr lang="he-IL" u="sng" dirty="0">
                <a:solidFill>
                  <a:schemeClr val="accent3"/>
                </a:solidFill>
              </a:rPr>
              <a:t>מסקנה</a:t>
            </a:r>
            <a:r>
              <a:rPr lang="he-IL" dirty="0">
                <a:solidFill>
                  <a:schemeClr val="accent3"/>
                </a:solidFill>
              </a:rPr>
              <a:t>: ככל שגודל המדגם גדול יותר, כך יתקבל יחס צאצאים קרוב יותר ליחס הצפוי. </a:t>
            </a:r>
          </a:p>
          <a:p>
            <a:pPr>
              <a:defRPr/>
            </a:pPr>
            <a:r>
              <a:rPr lang="he-IL" dirty="0">
                <a:solidFill>
                  <a:schemeClr val="accent3"/>
                </a:solidFill>
              </a:rPr>
              <a:t>           במדגמים קטנים ייתכנו סטיות גדולות מן היחס הצפוי.</a:t>
            </a:r>
          </a:p>
        </p:txBody>
      </p:sp>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824B4FFE-056F-4CA3-BC7D-7A2032CAC6AD}" type="slidenum">
              <a:rPr lang="he-IL" sz="1200" smtClean="0">
                <a:solidFill>
                  <a:srgbClr val="FFFFFF">
                    <a:lumMod val="65000"/>
                  </a:srgbClr>
                </a:solidFill>
              </a:rPr>
              <a:pPr>
                <a:defRPr/>
              </a:pPr>
              <a:t>30</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מדוע לא תמיד מתקבל יחס הצאצאים הצפוי?</a:t>
            </a:r>
            <a:endParaRPr lang="he-IL" sz="1800" b="1" dirty="0">
              <a:solidFill>
                <a:schemeClr val="accent6">
                  <a:lumMod val="50000"/>
                  <a:lumOff val="50000"/>
                </a:schemeClr>
              </a:solidFill>
              <a:latin typeface="+mn-lt"/>
              <a:ea typeface="+mn-ea"/>
              <a:cs typeface="+mn-cs"/>
            </a:endParaRPr>
          </a:p>
        </p:txBody>
      </p:sp>
      <p:sp>
        <p:nvSpPr>
          <p:cNvPr id="8"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750" y="522288"/>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rPr>
              <a:t>שאלה 9:</a:t>
            </a:r>
          </a:p>
          <a:p>
            <a:pPr>
              <a:defRPr/>
            </a:pPr>
            <a:r>
              <a:rPr lang="he-IL" dirty="0">
                <a:solidFill>
                  <a:schemeClr val="tx2"/>
                </a:solidFill>
              </a:rPr>
              <a:t>בטבלה הבאה מוצגים תוצאות מחקריו של מנדל בנוגע לשתי תכונות שונות של צמח האפונה.</a:t>
            </a:r>
          </a:p>
          <a:p>
            <a:pPr>
              <a:defRPr/>
            </a:pPr>
            <a:r>
              <a:rPr lang="he-IL" dirty="0">
                <a:solidFill>
                  <a:schemeClr val="tx2"/>
                </a:solidFill>
              </a:rPr>
              <a:t>ההורים היו מזנים טהורים, ומספר הצאצאים בדור הצאצאים הראשון היה גדול.</a:t>
            </a:r>
          </a:p>
          <a:p>
            <a:pPr marL="269875" indent="-269875">
              <a:defRPr/>
            </a:pPr>
            <a:r>
              <a:rPr lang="he-IL" dirty="0">
                <a:solidFill>
                  <a:schemeClr val="tx2"/>
                </a:solidFill>
              </a:rPr>
              <a:t>א. על פי התוצאות, קבעו את דרך ההורשה הסבירה של האללים השונים בכל אחת מן התכונות.</a:t>
            </a:r>
          </a:p>
          <a:p>
            <a:pPr>
              <a:defRPr/>
            </a:pPr>
            <a:r>
              <a:rPr lang="he-IL" dirty="0">
                <a:solidFill>
                  <a:schemeClr val="tx2"/>
                </a:solidFill>
              </a:rPr>
              <a:t>ב. האם התקבל יחס הצאצאים הצפוי בדור השני? הסבירו. </a:t>
            </a:r>
          </a:p>
          <a:p>
            <a:pPr marL="269875">
              <a:defRPr/>
            </a:pPr>
            <a:r>
              <a:rPr lang="he-IL" dirty="0">
                <a:solidFill>
                  <a:schemeClr val="tx2"/>
                </a:solidFill>
              </a:rPr>
              <a:t>אם היו נבדקים צאצאים רק של זוג </a:t>
            </a:r>
            <a:r>
              <a:rPr lang="he-IL" dirty="0">
                <a:solidFill>
                  <a:srgbClr val="1D4C72"/>
                </a:solidFill>
              </a:rPr>
              <a:t>הורים אחד, האם היה מתקבל אותו יחס?</a:t>
            </a:r>
          </a:p>
        </p:txBody>
      </p:sp>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664B0EF7-04E6-4FC4-83EF-0C03124E64A7}" type="slidenum">
              <a:rPr lang="he-IL" sz="1200" smtClean="0">
                <a:solidFill>
                  <a:srgbClr val="FFFFFF">
                    <a:lumMod val="65000"/>
                  </a:srgbClr>
                </a:solidFill>
              </a:rPr>
              <a:pPr>
                <a:defRPr/>
              </a:pPr>
              <a:t>31</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שאלה 9</a:t>
            </a:r>
            <a:endParaRPr lang="he-IL" sz="1800" b="1" dirty="0">
              <a:solidFill>
                <a:schemeClr val="accent6">
                  <a:lumMod val="50000"/>
                  <a:lumOff val="50000"/>
                </a:schemeClr>
              </a:solidFill>
              <a:latin typeface="+mn-lt"/>
              <a:ea typeface="+mn-ea"/>
              <a:cs typeface="+mn-cs"/>
            </a:endParaRPr>
          </a:p>
        </p:txBody>
      </p:sp>
      <p:graphicFrame>
        <p:nvGraphicFramePr>
          <p:cNvPr id="2" name="טבלה 1"/>
          <p:cNvGraphicFramePr>
            <a:graphicFrameLocks noGrp="1"/>
          </p:cNvGraphicFramePr>
          <p:nvPr/>
        </p:nvGraphicFramePr>
        <p:xfrm>
          <a:off x="539750" y="2816225"/>
          <a:ext cx="8139113" cy="3292474"/>
        </p:xfrm>
        <a:graphic>
          <a:graphicData uri="http://schemas.openxmlformats.org/drawingml/2006/table">
            <a:tbl>
              <a:tblPr rtl="1" firstRow="1" bandRow="1">
                <a:tableStyleId>{5940675A-B579-460E-94D1-54222C63F5DA}</a:tableStyleId>
              </a:tblPr>
              <a:tblGrid>
                <a:gridCol w="1078293">
                  <a:extLst>
                    <a:ext uri="{9D8B030D-6E8A-4147-A177-3AD203B41FA5}">
                      <a16:colId xmlns="" xmlns:a16="http://schemas.microsoft.com/office/drawing/2014/main" val="20000"/>
                    </a:ext>
                  </a:extLst>
                </a:gridCol>
                <a:gridCol w="1590650">
                  <a:extLst>
                    <a:ext uri="{9D8B030D-6E8A-4147-A177-3AD203B41FA5}">
                      <a16:colId xmlns="" xmlns:a16="http://schemas.microsoft.com/office/drawing/2014/main" val="20001"/>
                    </a:ext>
                  </a:extLst>
                </a:gridCol>
                <a:gridCol w="1099453">
                  <a:extLst>
                    <a:ext uri="{9D8B030D-6E8A-4147-A177-3AD203B41FA5}">
                      <a16:colId xmlns="" xmlns:a16="http://schemas.microsoft.com/office/drawing/2014/main" val="20002"/>
                    </a:ext>
                  </a:extLst>
                </a:gridCol>
                <a:gridCol w="1256132">
                  <a:extLst>
                    <a:ext uri="{9D8B030D-6E8A-4147-A177-3AD203B41FA5}">
                      <a16:colId xmlns="" xmlns:a16="http://schemas.microsoft.com/office/drawing/2014/main" val="20003"/>
                    </a:ext>
                  </a:extLst>
                </a:gridCol>
                <a:gridCol w="1535552">
                  <a:extLst>
                    <a:ext uri="{9D8B030D-6E8A-4147-A177-3AD203B41FA5}">
                      <a16:colId xmlns="" xmlns:a16="http://schemas.microsoft.com/office/drawing/2014/main" val="20004"/>
                    </a:ext>
                  </a:extLst>
                </a:gridCol>
                <a:gridCol w="1579033">
                  <a:extLst>
                    <a:ext uri="{9D8B030D-6E8A-4147-A177-3AD203B41FA5}">
                      <a16:colId xmlns="" xmlns:a16="http://schemas.microsoft.com/office/drawing/2014/main" val="20005"/>
                    </a:ext>
                  </a:extLst>
                </a:gridCol>
              </a:tblGrid>
              <a:tr h="1463322">
                <a:tc>
                  <a:txBody>
                    <a:bodyPr/>
                    <a:lstStyle/>
                    <a:p>
                      <a:pPr rtl="1"/>
                      <a:r>
                        <a:rPr lang="he-IL" sz="1800" dirty="0">
                          <a:solidFill>
                            <a:schemeClr val="tx2"/>
                          </a:solidFill>
                        </a:rPr>
                        <a:t>התכונה</a:t>
                      </a:r>
                    </a:p>
                  </a:txBody>
                  <a:tcPr marL="91433" marR="91433" marT="45729" marB="45729">
                    <a:solidFill>
                      <a:schemeClr val="bg1">
                        <a:lumMod val="85000"/>
                      </a:schemeClr>
                    </a:solidFill>
                  </a:tcPr>
                </a:tc>
                <a:tc>
                  <a:txBody>
                    <a:bodyPr/>
                    <a:lstStyle/>
                    <a:p>
                      <a:pPr algn="ctr" rtl="1"/>
                      <a:r>
                        <a:rPr lang="he-IL" sz="1800" dirty="0">
                          <a:solidFill>
                            <a:schemeClr val="tx2"/>
                          </a:solidFill>
                        </a:rPr>
                        <a:t>פנוטיפ ההורים </a:t>
                      </a:r>
                      <a:r>
                        <a:rPr lang="en-US" sz="1800" dirty="0">
                          <a:solidFill>
                            <a:schemeClr val="tx2"/>
                          </a:solidFill>
                        </a:rPr>
                        <a:t>P</a:t>
                      </a:r>
                      <a:endParaRPr lang="he-IL" sz="1800" dirty="0">
                        <a:solidFill>
                          <a:schemeClr val="tx2"/>
                        </a:solidFill>
                      </a:endParaRPr>
                    </a:p>
                  </a:txBody>
                  <a:tcPr marL="91433" marR="91433" marT="45729" marB="45729">
                    <a:solidFill>
                      <a:schemeClr val="bg1">
                        <a:lumMod val="85000"/>
                      </a:schemeClr>
                    </a:solidFill>
                  </a:tcPr>
                </a:tc>
                <a:tc>
                  <a:txBody>
                    <a:bodyPr/>
                    <a:lstStyle/>
                    <a:p>
                      <a:pPr algn="ctr" rtl="1"/>
                      <a:r>
                        <a:rPr lang="he-IL" sz="1800" dirty="0">
                          <a:solidFill>
                            <a:schemeClr val="tx2"/>
                          </a:solidFill>
                        </a:rPr>
                        <a:t>פנוטיפ הצאצאים בדור הראשון </a:t>
                      </a:r>
                      <a:r>
                        <a:rPr kumimoji="0" lang="en-US" sz="1800" b="0" i="0" u="none" strike="noStrike" kern="1200" cap="none" spc="0" normalizeH="0" baseline="0" noProof="0" dirty="0">
                          <a:ln>
                            <a:noFill/>
                          </a:ln>
                          <a:solidFill>
                            <a:schemeClr val="tx2"/>
                          </a:solidFill>
                          <a:effectLst/>
                          <a:uLnTx/>
                          <a:uFillTx/>
                          <a:latin typeface="Arial" pitchFamily="34" charset="0"/>
                          <a:ea typeface="+mn-ea"/>
                          <a:cs typeface="Arial" pitchFamily="34" charset="0"/>
                        </a:rPr>
                        <a:t>F</a:t>
                      </a:r>
                      <a:r>
                        <a:rPr kumimoji="0" lang="en-US" sz="1800" b="0" i="0" u="none" strike="noStrike" kern="1200" cap="none" spc="0" normalizeH="0" baseline="-25000" noProof="0" dirty="0">
                          <a:ln>
                            <a:noFill/>
                          </a:ln>
                          <a:solidFill>
                            <a:schemeClr val="tx2"/>
                          </a:solidFill>
                          <a:effectLst/>
                          <a:uLnTx/>
                          <a:uFillTx/>
                          <a:latin typeface="Arial" pitchFamily="34" charset="0"/>
                          <a:ea typeface="+mn-ea"/>
                          <a:cs typeface="Arial" pitchFamily="34" charset="0"/>
                        </a:rPr>
                        <a:t>1</a:t>
                      </a:r>
                      <a:endParaRPr lang="he-IL" sz="1800" dirty="0">
                        <a:solidFill>
                          <a:schemeClr val="tx2"/>
                        </a:solidFill>
                      </a:endParaRPr>
                    </a:p>
                  </a:txBody>
                  <a:tcPr marL="91433" marR="91433" marT="45729" marB="45729">
                    <a:solidFill>
                      <a:schemeClr val="bg1">
                        <a:lumMod val="85000"/>
                      </a:schemeClr>
                    </a:solidFill>
                  </a:tcPr>
                </a:tc>
                <a:tc gridSpan="2">
                  <a:txBody>
                    <a:bodyPr/>
                    <a:lstStyle/>
                    <a:p>
                      <a:pPr algn="ctr" rtl="1"/>
                      <a:r>
                        <a:rPr lang="he-IL" sz="1800" dirty="0">
                          <a:solidFill>
                            <a:schemeClr val="tx2"/>
                          </a:solidFill>
                        </a:rPr>
                        <a:t>מספר הצאצאים בעלי הפנוטיפים השונים בדור השני </a:t>
                      </a:r>
                      <a:r>
                        <a:rPr lang="en-US" sz="1800" dirty="0">
                          <a:solidFill>
                            <a:schemeClr val="tx2"/>
                          </a:solidFill>
                        </a:rPr>
                        <a:t> </a:t>
                      </a:r>
                      <a:r>
                        <a:rPr kumimoji="0" lang="en-US" sz="1800" b="0" i="0" u="none" strike="noStrike" kern="1200" cap="none" spc="0" normalizeH="0" baseline="0" noProof="0" dirty="0">
                          <a:ln>
                            <a:noFill/>
                          </a:ln>
                          <a:solidFill>
                            <a:schemeClr val="tx2"/>
                          </a:solidFill>
                          <a:effectLst/>
                          <a:uLnTx/>
                          <a:uFillTx/>
                          <a:latin typeface="Arial" pitchFamily="34" charset="0"/>
                          <a:ea typeface="+mn-ea"/>
                          <a:cs typeface="Arial" pitchFamily="34" charset="0"/>
                        </a:rPr>
                        <a:t>F</a:t>
                      </a:r>
                      <a:r>
                        <a:rPr kumimoji="0" lang="en-US" sz="1800" b="0" i="0" u="none" strike="noStrike" kern="1200" cap="none" spc="0" normalizeH="0" baseline="-25000" noProof="0" dirty="0">
                          <a:ln>
                            <a:noFill/>
                          </a:ln>
                          <a:solidFill>
                            <a:schemeClr val="tx2"/>
                          </a:solidFill>
                          <a:effectLst/>
                          <a:uLnTx/>
                          <a:uFillTx/>
                          <a:latin typeface="Arial" pitchFamily="34" charset="0"/>
                          <a:ea typeface="+mn-ea"/>
                          <a:cs typeface="Arial" pitchFamily="34" charset="0"/>
                        </a:rPr>
                        <a:t>2</a:t>
                      </a:r>
                      <a:r>
                        <a:rPr kumimoji="0" lang="he-IL" sz="1800" b="0" i="0" u="none" strike="noStrike" kern="1200" cap="none" spc="0" normalizeH="0" baseline="-25000" noProof="0" dirty="0">
                          <a:ln>
                            <a:noFill/>
                          </a:ln>
                          <a:solidFill>
                            <a:schemeClr val="tx2"/>
                          </a:solidFill>
                          <a:effectLst/>
                          <a:uLnTx/>
                          <a:uFillTx/>
                          <a:latin typeface="Arial" pitchFamily="34" charset="0"/>
                          <a:ea typeface="+mn-ea"/>
                          <a:cs typeface="Arial" pitchFamily="34" charset="0"/>
                        </a:rPr>
                        <a:t> </a:t>
                      </a:r>
                      <a:endParaRPr lang="he-IL" sz="1800" dirty="0">
                        <a:solidFill>
                          <a:schemeClr val="tx2"/>
                        </a:solidFill>
                      </a:endParaRPr>
                    </a:p>
                  </a:txBody>
                  <a:tcPr marL="91433" marR="91433" marT="45729" marB="45729">
                    <a:solidFill>
                      <a:schemeClr val="bg1">
                        <a:lumMod val="85000"/>
                      </a:schemeClr>
                    </a:solidFill>
                  </a:tcPr>
                </a:tc>
                <a:tc hMerge="1">
                  <a:txBody>
                    <a:bodyPr/>
                    <a:lstStyle/>
                    <a:p>
                      <a:pPr rtl="1"/>
                      <a:endParaRPr lang="he-IL"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800" dirty="0">
                          <a:solidFill>
                            <a:schemeClr val="tx2"/>
                          </a:solidFill>
                        </a:rPr>
                        <a:t>היחס בין הפנוטיפים בדור השני</a:t>
                      </a:r>
                    </a:p>
                    <a:p>
                      <a:pPr rtl="1"/>
                      <a:endParaRPr lang="he-IL" sz="1800" dirty="0">
                        <a:solidFill>
                          <a:schemeClr val="tx2"/>
                        </a:solidFill>
                      </a:endParaRPr>
                    </a:p>
                  </a:txBody>
                  <a:tcPr marL="91433" marR="91433" marT="45729" marB="45729">
                    <a:solidFill>
                      <a:schemeClr val="bg1">
                        <a:lumMod val="85000"/>
                      </a:schemeClr>
                    </a:solidFill>
                  </a:tcPr>
                </a:tc>
                <a:extLst>
                  <a:ext uri="{0D108BD9-81ED-4DB2-BD59-A6C34878D82A}">
                    <a16:rowId xmlns="" xmlns:a16="http://schemas.microsoft.com/office/drawing/2014/main" val="10000"/>
                  </a:ext>
                </a:extLst>
              </a:tr>
              <a:tr h="914576">
                <a:tc>
                  <a:txBody>
                    <a:bodyPr/>
                    <a:lstStyle/>
                    <a:p>
                      <a:pPr rtl="1"/>
                      <a:r>
                        <a:rPr lang="he-IL" sz="1800" dirty="0">
                          <a:solidFill>
                            <a:schemeClr val="tx2"/>
                          </a:solidFill>
                        </a:rPr>
                        <a:t>צבע הזרע</a:t>
                      </a:r>
                    </a:p>
                  </a:txBody>
                  <a:tcPr marL="91433" marR="91433" marT="45729" marB="45729"/>
                </a:tc>
                <a:tc>
                  <a:txBody>
                    <a:bodyPr/>
                    <a:lstStyle/>
                    <a:p>
                      <a:pPr rtl="1"/>
                      <a:endParaRPr lang="he-IL" sz="1800" dirty="0">
                        <a:solidFill>
                          <a:schemeClr val="tx2"/>
                        </a:solidFill>
                      </a:endParaRPr>
                    </a:p>
                  </a:txBody>
                  <a:tcPr marL="91433" marR="91433" marT="45729" marB="45729"/>
                </a:tc>
                <a:tc>
                  <a:txBody>
                    <a:bodyPr/>
                    <a:lstStyle/>
                    <a:p>
                      <a:pPr rtl="1"/>
                      <a:endParaRPr lang="he-IL" sz="1800" dirty="0">
                        <a:solidFill>
                          <a:schemeClr val="tx2"/>
                        </a:solidFill>
                      </a:endParaRPr>
                    </a:p>
                    <a:p>
                      <a:pPr rtl="1"/>
                      <a:endParaRPr lang="he-IL" sz="1800" dirty="0">
                        <a:solidFill>
                          <a:schemeClr val="tx2"/>
                        </a:solidFill>
                      </a:endParaRPr>
                    </a:p>
                    <a:p>
                      <a:pPr rtl="1"/>
                      <a:endParaRPr lang="he-IL" sz="1800" dirty="0">
                        <a:solidFill>
                          <a:schemeClr val="tx2"/>
                        </a:solidFill>
                      </a:endParaRPr>
                    </a:p>
                  </a:txBody>
                  <a:tcPr marL="91433" marR="91433" marT="45729" marB="45729"/>
                </a:tc>
                <a:tc>
                  <a:txBody>
                    <a:bodyPr/>
                    <a:lstStyle/>
                    <a:p>
                      <a:pPr rtl="1"/>
                      <a:r>
                        <a:rPr lang="he-IL" sz="1800" dirty="0">
                          <a:solidFill>
                            <a:schemeClr val="tx2"/>
                          </a:solidFill>
                        </a:rPr>
                        <a:t>6,022</a:t>
                      </a:r>
                    </a:p>
                    <a:p>
                      <a:pPr rtl="1"/>
                      <a:r>
                        <a:rPr lang="he-IL" sz="1800" dirty="0">
                          <a:solidFill>
                            <a:schemeClr val="tx2"/>
                          </a:solidFill>
                        </a:rPr>
                        <a:t>צהובים</a:t>
                      </a:r>
                    </a:p>
                  </a:txBody>
                  <a:tcPr marL="91433" marR="91433" marT="45729" marB="45729"/>
                </a:tc>
                <a:tc>
                  <a:txBody>
                    <a:bodyPr/>
                    <a:lstStyle/>
                    <a:p>
                      <a:pPr rtl="1"/>
                      <a:r>
                        <a:rPr lang="he-IL" sz="1800" dirty="0">
                          <a:solidFill>
                            <a:schemeClr val="tx2"/>
                          </a:solidFill>
                        </a:rPr>
                        <a:t>2,001</a:t>
                      </a:r>
                    </a:p>
                    <a:p>
                      <a:pPr rtl="1"/>
                      <a:r>
                        <a:rPr lang="he-IL" sz="1800" dirty="0">
                          <a:solidFill>
                            <a:schemeClr val="tx2"/>
                          </a:solidFill>
                        </a:rPr>
                        <a:t>ירוקים</a:t>
                      </a:r>
                    </a:p>
                  </a:txBody>
                  <a:tcPr marL="91433" marR="91433" marT="45729" marB="45729"/>
                </a:tc>
                <a:tc>
                  <a:txBody>
                    <a:bodyPr/>
                    <a:lstStyle/>
                    <a:p>
                      <a:pPr rtl="1"/>
                      <a:r>
                        <a:rPr lang="he-IL" sz="1800" dirty="0">
                          <a:solidFill>
                            <a:schemeClr val="tx2"/>
                          </a:solidFill>
                        </a:rPr>
                        <a:t>2,001 : 6,022 </a:t>
                      </a:r>
                    </a:p>
                    <a:p>
                      <a:pPr rtl="1"/>
                      <a:r>
                        <a:rPr lang="he-IL" sz="1800" baseline="0" dirty="0">
                          <a:solidFill>
                            <a:schemeClr val="tx2"/>
                          </a:solidFill>
                        </a:rPr>
                        <a:t>   1     :   3.01 </a:t>
                      </a:r>
                      <a:endParaRPr lang="he-IL" sz="1800" dirty="0">
                        <a:solidFill>
                          <a:schemeClr val="tx2"/>
                        </a:solidFill>
                      </a:endParaRPr>
                    </a:p>
                  </a:txBody>
                  <a:tcPr marL="91433" marR="91433" marT="45729" marB="45729"/>
                </a:tc>
                <a:extLst>
                  <a:ext uri="{0D108BD9-81ED-4DB2-BD59-A6C34878D82A}">
                    <a16:rowId xmlns="" xmlns:a16="http://schemas.microsoft.com/office/drawing/2014/main" val="10001"/>
                  </a:ext>
                </a:extLst>
              </a:tr>
              <a:tr h="914576">
                <a:tc>
                  <a:txBody>
                    <a:bodyPr/>
                    <a:lstStyle/>
                    <a:p>
                      <a:pPr rtl="1"/>
                      <a:r>
                        <a:rPr lang="he-IL" sz="1800" dirty="0">
                          <a:solidFill>
                            <a:schemeClr val="tx2"/>
                          </a:solidFill>
                        </a:rPr>
                        <a:t>צורת הזרע</a:t>
                      </a:r>
                    </a:p>
                  </a:txBody>
                  <a:tcPr marL="91433" marR="91433" marT="45729" marB="45729"/>
                </a:tc>
                <a:tc>
                  <a:txBody>
                    <a:bodyPr/>
                    <a:lstStyle/>
                    <a:p>
                      <a:pPr rtl="1"/>
                      <a:endParaRPr lang="he-IL" sz="1800" dirty="0">
                        <a:solidFill>
                          <a:schemeClr val="tx2"/>
                        </a:solidFill>
                      </a:endParaRPr>
                    </a:p>
                  </a:txBody>
                  <a:tcPr marL="91433" marR="91433" marT="45729" marB="45729"/>
                </a:tc>
                <a:tc>
                  <a:txBody>
                    <a:bodyPr/>
                    <a:lstStyle/>
                    <a:p>
                      <a:pPr rtl="1"/>
                      <a:endParaRPr lang="he-IL" sz="1800" dirty="0">
                        <a:solidFill>
                          <a:schemeClr val="tx2"/>
                        </a:solidFill>
                      </a:endParaRPr>
                    </a:p>
                    <a:p>
                      <a:pPr rtl="1"/>
                      <a:endParaRPr lang="he-IL" sz="1800" dirty="0">
                        <a:solidFill>
                          <a:schemeClr val="tx2"/>
                        </a:solidFill>
                      </a:endParaRPr>
                    </a:p>
                    <a:p>
                      <a:pPr rtl="1"/>
                      <a:endParaRPr lang="he-IL" sz="1800" dirty="0">
                        <a:solidFill>
                          <a:schemeClr val="tx2"/>
                        </a:solidFill>
                      </a:endParaRPr>
                    </a:p>
                  </a:txBody>
                  <a:tcPr marL="91433" marR="91433" marT="45729" marB="45729"/>
                </a:tc>
                <a:tc>
                  <a:txBody>
                    <a:bodyPr/>
                    <a:lstStyle/>
                    <a:p>
                      <a:pPr rtl="1"/>
                      <a:r>
                        <a:rPr lang="he-IL" sz="1800" dirty="0">
                          <a:solidFill>
                            <a:schemeClr val="tx2"/>
                          </a:solidFill>
                        </a:rPr>
                        <a:t>5,474</a:t>
                      </a:r>
                    </a:p>
                    <a:p>
                      <a:pPr rtl="1"/>
                      <a:r>
                        <a:rPr lang="he-IL" sz="1800" dirty="0">
                          <a:solidFill>
                            <a:schemeClr val="tx2"/>
                          </a:solidFill>
                        </a:rPr>
                        <a:t>חלקים</a:t>
                      </a:r>
                    </a:p>
                  </a:txBody>
                  <a:tcPr marL="91433" marR="91433" marT="45729" marB="45729"/>
                </a:tc>
                <a:tc>
                  <a:txBody>
                    <a:bodyPr/>
                    <a:lstStyle/>
                    <a:p>
                      <a:pPr rtl="1"/>
                      <a:r>
                        <a:rPr lang="he-IL" sz="1800" dirty="0">
                          <a:solidFill>
                            <a:schemeClr val="tx2"/>
                          </a:solidFill>
                        </a:rPr>
                        <a:t>1,850</a:t>
                      </a:r>
                    </a:p>
                  </a:txBody>
                  <a:tcPr marL="91433" marR="91433" marT="45729" marB="45729"/>
                </a:tc>
                <a:tc>
                  <a:txBody>
                    <a:bodyPr/>
                    <a:lstStyle/>
                    <a:p>
                      <a:pPr rtl="1"/>
                      <a:r>
                        <a:rPr lang="he-IL" sz="1800" dirty="0">
                          <a:solidFill>
                            <a:schemeClr val="tx2"/>
                          </a:solidFill>
                        </a:rPr>
                        <a:t>1,850:  5,474 </a:t>
                      </a:r>
                    </a:p>
                    <a:p>
                      <a:pPr rtl="1"/>
                      <a:r>
                        <a:rPr lang="he-IL" sz="1800" baseline="0" dirty="0">
                          <a:solidFill>
                            <a:schemeClr val="tx2"/>
                          </a:solidFill>
                        </a:rPr>
                        <a:t>   1    :  2.96 </a:t>
                      </a:r>
                      <a:endParaRPr lang="he-IL" sz="1800" dirty="0">
                        <a:solidFill>
                          <a:schemeClr val="tx2"/>
                        </a:solidFill>
                      </a:endParaRPr>
                    </a:p>
                  </a:txBody>
                  <a:tcPr marL="91433" marR="91433" marT="45729" marB="45729"/>
                </a:tc>
                <a:extLst>
                  <a:ext uri="{0D108BD9-81ED-4DB2-BD59-A6C34878D82A}">
                    <a16:rowId xmlns="" xmlns:a16="http://schemas.microsoft.com/office/drawing/2014/main" val="10002"/>
                  </a:ext>
                </a:extLst>
              </a:tr>
            </a:tbl>
          </a:graphicData>
        </a:graphic>
      </p:graphicFrame>
      <p:grpSp>
        <p:nvGrpSpPr>
          <p:cNvPr id="130083" name="קבוצה 2"/>
          <p:cNvGrpSpPr>
            <a:grpSpLocks/>
          </p:cNvGrpSpPr>
          <p:nvPr/>
        </p:nvGrpSpPr>
        <p:grpSpPr bwMode="auto">
          <a:xfrm>
            <a:off x="5233988" y="4435475"/>
            <a:ext cx="2100262" cy="1468438"/>
            <a:chOff x="4972233" y="3822947"/>
            <a:chExt cx="2100253" cy="1468364"/>
          </a:xfrm>
        </p:grpSpPr>
        <p:pic>
          <p:nvPicPr>
            <p:cNvPr id="13008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822947"/>
              <a:ext cx="12763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4711" y="4653136"/>
              <a:ext cx="12477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8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283" y="3861047"/>
              <a:ext cx="38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8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2233" y="4676948"/>
              <a:ext cx="4191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19FF9298-30BD-418F-81E7-5463BCD00752}" type="slidenum">
              <a:rPr lang="he-IL" sz="1200" smtClean="0">
                <a:solidFill>
                  <a:srgbClr val="FFFFFF">
                    <a:lumMod val="65000"/>
                  </a:srgbClr>
                </a:solidFill>
              </a:rPr>
              <a:pPr>
                <a:defRPr/>
              </a:pPr>
              <a:t>32</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תשובה: ככל שהמדגמים גדולים יותר כך גדל הסיכוי לקבלת יחס הצאצאים הצפוי</a:t>
            </a:r>
            <a:endParaRPr lang="he-IL" sz="1800" b="1" dirty="0">
              <a:solidFill>
                <a:schemeClr val="accent6">
                  <a:lumMod val="50000"/>
                  <a:lumOff val="50000"/>
                </a:schemeClr>
              </a:solidFill>
              <a:latin typeface="+mn-lt"/>
              <a:ea typeface="+mn-ea"/>
              <a:cs typeface="+mn-cs"/>
            </a:endParaRPr>
          </a:p>
        </p:txBody>
      </p:sp>
      <p:graphicFrame>
        <p:nvGraphicFramePr>
          <p:cNvPr id="2" name="טבלה 1"/>
          <p:cNvGraphicFramePr>
            <a:graphicFrameLocks noGrp="1"/>
          </p:cNvGraphicFramePr>
          <p:nvPr/>
        </p:nvGraphicFramePr>
        <p:xfrm>
          <a:off x="785814" y="708025"/>
          <a:ext cx="7343774" cy="2743200"/>
        </p:xfrm>
        <a:graphic>
          <a:graphicData uri="http://schemas.openxmlformats.org/drawingml/2006/table">
            <a:tbl>
              <a:tblPr rtl="1" firstRow="1" bandRow="1">
                <a:tableStyleId>{5940675A-B579-460E-94D1-54222C63F5DA}</a:tableStyleId>
              </a:tblPr>
              <a:tblGrid>
                <a:gridCol w="972925">
                  <a:extLst>
                    <a:ext uri="{9D8B030D-6E8A-4147-A177-3AD203B41FA5}">
                      <a16:colId xmlns="" xmlns:a16="http://schemas.microsoft.com/office/drawing/2014/main" val="20000"/>
                    </a:ext>
                  </a:extLst>
                </a:gridCol>
                <a:gridCol w="1322680">
                  <a:extLst>
                    <a:ext uri="{9D8B030D-6E8A-4147-A177-3AD203B41FA5}">
                      <a16:colId xmlns="" xmlns:a16="http://schemas.microsoft.com/office/drawing/2014/main" val="20001"/>
                    </a:ext>
                  </a:extLst>
                </a:gridCol>
                <a:gridCol w="1104551">
                  <a:extLst>
                    <a:ext uri="{9D8B030D-6E8A-4147-A177-3AD203B41FA5}">
                      <a16:colId xmlns="" xmlns:a16="http://schemas.microsoft.com/office/drawing/2014/main" val="20002"/>
                    </a:ext>
                  </a:extLst>
                </a:gridCol>
                <a:gridCol w="1133384">
                  <a:extLst>
                    <a:ext uri="{9D8B030D-6E8A-4147-A177-3AD203B41FA5}">
                      <a16:colId xmlns="" xmlns:a16="http://schemas.microsoft.com/office/drawing/2014/main" val="20003"/>
                    </a:ext>
                  </a:extLst>
                </a:gridCol>
                <a:gridCol w="871243">
                  <a:extLst>
                    <a:ext uri="{9D8B030D-6E8A-4147-A177-3AD203B41FA5}">
                      <a16:colId xmlns="" xmlns:a16="http://schemas.microsoft.com/office/drawing/2014/main" val="20004"/>
                    </a:ext>
                  </a:extLst>
                </a:gridCol>
                <a:gridCol w="1938991">
                  <a:extLst>
                    <a:ext uri="{9D8B030D-6E8A-4147-A177-3AD203B41FA5}">
                      <a16:colId xmlns="" xmlns:a16="http://schemas.microsoft.com/office/drawing/2014/main" val="20005"/>
                    </a:ext>
                  </a:extLst>
                </a:gridCol>
              </a:tblGrid>
              <a:tr h="633021">
                <a:tc>
                  <a:txBody>
                    <a:bodyPr/>
                    <a:lstStyle/>
                    <a:p>
                      <a:pPr rtl="1"/>
                      <a:r>
                        <a:rPr lang="he-IL" dirty="0"/>
                        <a:t>התכונה</a:t>
                      </a:r>
                    </a:p>
                  </a:txBody>
                  <a:tcPr marL="91427" marR="91427">
                    <a:solidFill>
                      <a:schemeClr val="bg1">
                        <a:lumMod val="85000"/>
                      </a:schemeClr>
                    </a:solidFill>
                  </a:tcPr>
                </a:tc>
                <a:tc>
                  <a:txBody>
                    <a:bodyPr/>
                    <a:lstStyle/>
                    <a:p>
                      <a:pPr algn="ctr" rtl="1"/>
                      <a:r>
                        <a:rPr lang="he-IL" dirty="0"/>
                        <a:t>ההורים </a:t>
                      </a:r>
                      <a:r>
                        <a:rPr lang="en-US" dirty="0"/>
                        <a:t>P</a:t>
                      </a:r>
                      <a:endParaRPr lang="he-IL" dirty="0"/>
                    </a:p>
                  </a:txBody>
                  <a:tcPr marL="91427" marR="91427">
                    <a:solidFill>
                      <a:schemeClr val="bg1">
                        <a:lumMod val="85000"/>
                      </a:schemeClr>
                    </a:solidFill>
                  </a:tcPr>
                </a:tc>
                <a:tc>
                  <a:txBody>
                    <a:bodyPr/>
                    <a:lstStyle/>
                    <a:p>
                      <a:pPr algn="ctr" rtl="1"/>
                      <a:r>
                        <a:rPr lang="he-IL" dirty="0"/>
                        <a:t>הראשון </a:t>
                      </a:r>
                      <a:r>
                        <a:rPr kumimoji="0" lang="en-US" sz="1800" b="0" i="0" u="none" strike="noStrike" kern="1200" cap="none" spc="0" normalizeH="0" baseline="0" noProof="0" dirty="0">
                          <a:ln>
                            <a:noFill/>
                          </a:ln>
                          <a:solidFill>
                            <a:srgbClr val="1D4C72"/>
                          </a:solidFill>
                          <a:effectLst/>
                          <a:uLnTx/>
                          <a:uFillTx/>
                          <a:latin typeface="Arial" pitchFamily="34" charset="0"/>
                          <a:ea typeface="+mn-ea"/>
                          <a:cs typeface="Arial" pitchFamily="34" charset="0"/>
                        </a:rPr>
                        <a:t>F</a:t>
                      </a:r>
                      <a:r>
                        <a:rPr kumimoji="0" lang="en-US" sz="1800" b="0" i="0" u="none" strike="noStrike" kern="1200" cap="none" spc="0" normalizeH="0" baseline="-25000" noProof="0" dirty="0">
                          <a:ln>
                            <a:noFill/>
                          </a:ln>
                          <a:solidFill>
                            <a:srgbClr val="1D4C72"/>
                          </a:solidFill>
                          <a:effectLst/>
                          <a:uLnTx/>
                          <a:uFillTx/>
                          <a:latin typeface="Arial" pitchFamily="34" charset="0"/>
                          <a:ea typeface="+mn-ea"/>
                          <a:cs typeface="Arial" pitchFamily="34" charset="0"/>
                        </a:rPr>
                        <a:t>1</a:t>
                      </a:r>
                      <a:endParaRPr lang="he-IL" dirty="0"/>
                    </a:p>
                  </a:txBody>
                  <a:tcPr marL="91427" marR="91427">
                    <a:solidFill>
                      <a:schemeClr val="bg1">
                        <a:lumMod val="85000"/>
                      </a:schemeClr>
                    </a:solidFill>
                  </a:tcPr>
                </a:tc>
                <a:tc gridSpan="2">
                  <a:txBody>
                    <a:bodyPr/>
                    <a:lstStyle/>
                    <a:p>
                      <a:pPr algn="ctr" rtl="1"/>
                      <a:r>
                        <a:rPr kumimoji="0" lang="en-US" sz="1800" b="0" i="0" u="none" strike="noStrike" kern="1200" cap="none" spc="0" normalizeH="0" baseline="0" noProof="0" dirty="0">
                          <a:ln>
                            <a:noFill/>
                          </a:ln>
                          <a:solidFill>
                            <a:srgbClr val="1D4C72"/>
                          </a:solidFill>
                          <a:effectLst/>
                          <a:uLnTx/>
                          <a:uFillTx/>
                          <a:latin typeface="Arial" pitchFamily="34" charset="0"/>
                          <a:ea typeface="+mn-ea"/>
                          <a:cs typeface="Arial" pitchFamily="34" charset="0"/>
                        </a:rPr>
                        <a:t>F</a:t>
                      </a:r>
                      <a:r>
                        <a:rPr kumimoji="0" lang="en-US" sz="1800" b="0" i="0" u="none" strike="noStrike" kern="1200" cap="none" spc="0" normalizeH="0" baseline="-25000" noProof="0" dirty="0">
                          <a:ln>
                            <a:noFill/>
                          </a:ln>
                          <a:solidFill>
                            <a:srgbClr val="1D4C72"/>
                          </a:solidFill>
                          <a:effectLst/>
                          <a:uLnTx/>
                          <a:uFillTx/>
                          <a:latin typeface="Arial" pitchFamily="34" charset="0"/>
                          <a:ea typeface="+mn-ea"/>
                          <a:cs typeface="Arial" pitchFamily="34" charset="0"/>
                        </a:rPr>
                        <a:t>2</a:t>
                      </a:r>
                      <a:r>
                        <a:rPr kumimoji="0" lang="he-IL" sz="1800" b="0" i="0" u="none" strike="noStrike" kern="1200" cap="none" spc="0" normalizeH="0" baseline="-25000" noProof="0" dirty="0">
                          <a:ln>
                            <a:noFill/>
                          </a:ln>
                          <a:solidFill>
                            <a:srgbClr val="1D4C72"/>
                          </a:solidFill>
                          <a:effectLst/>
                          <a:uLnTx/>
                          <a:uFillTx/>
                          <a:latin typeface="Arial" pitchFamily="34" charset="0"/>
                          <a:ea typeface="+mn-ea"/>
                          <a:cs typeface="Arial" pitchFamily="34" charset="0"/>
                        </a:rPr>
                        <a:t> </a:t>
                      </a:r>
                      <a:endParaRPr lang="he-IL" dirty="0"/>
                    </a:p>
                  </a:txBody>
                  <a:tcPr marL="91427" marR="91427">
                    <a:solidFill>
                      <a:schemeClr val="bg1">
                        <a:lumMod val="85000"/>
                      </a:schemeClr>
                    </a:solidFill>
                  </a:tcPr>
                </a:tc>
                <a:tc hMerge="1">
                  <a:txBody>
                    <a:bodyPr/>
                    <a:lstStyle/>
                    <a:p>
                      <a:pPr rtl="1"/>
                      <a:endParaRPr lang="he-IL"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a:t>היחס בין הפנוטיפים בדור השני</a:t>
                      </a:r>
                    </a:p>
                    <a:p>
                      <a:pPr rtl="1"/>
                      <a:endParaRPr lang="he-IL" dirty="0"/>
                    </a:p>
                  </a:txBody>
                  <a:tcPr marL="91427" marR="91427">
                    <a:solidFill>
                      <a:schemeClr val="bg1">
                        <a:lumMod val="85000"/>
                      </a:schemeClr>
                    </a:solidFill>
                  </a:tcPr>
                </a:tc>
                <a:extLst>
                  <a:ext uri="{0D108BD9-81ED-4DB2-BD59-A6C34878D82A}">
                    <a16:rowId xmlns="" xmlns:a16="http://schemas.microsoft.com/office/drawing/2014/main" val="10000"/>
                  </a:ext>
                </a:extLst>
              </a:tr>
              <a:tr h="726733">
                <a:tc>
                  <a:txBody>
                    <a:bodyPr/>
                    <a:lstStyle/>
                    <a:p>
                      <a:pPr rtl="1"/>
                      <a:r>
                        <a:rPr lang="he-IL" dirty="0"/>
                        <a:t>צבע הזרע</a:t>
                      </a:r>
                    </a:p>
                  </a:txBody>
                  <a:tcPr marL="91427" marR="91427"/>
                </a:tc>
                <a:tc>
                  <a:txBody>
                    <a:bodyPr/>
                    <a:lstStyle/>
                    <a:p>
                      <a:pPr rtl="1"/>
                      <a:endParaRPr lang="he-IL" dirty="0"/>
                    </a:p>
                  </a:txBody>
                  <a:tcPr marL="91427" marR="91427"/>
                </a:tc>
                <a:tc>
                  <a:txBody>
                    <a:bodyPr/>
                    <a:lstStyle/>
                    <a:p>
                      <a:pPr rtl="1"/>
                      <a:endParaRPr lang="he-IL" dirty="0"/>
                    </a:p>
                    <a:p>
                      <a:pPr rtl="1"/>
                      <a:endParaRPr lang="he-IL" dirty="0"/>
                    </a:p>
                    <a:p>
                      <a:pPr rtl="1"/>
                      <a:endParaRPr lang="he-IL" dirty="0"/>
                    </a:p>
                  </a:txBody>
                  <a:tcPr marL="91427" marR="91427"/>
                </a:tc>
                <a:tc>
                  <a:txBody>
                    <a:bodyPr/>
                    <a:lstStyle/>
                    <a:p>
                      <a:pPr rtl="1"/>
                      <a:r>
                        <a:rPr lang="he-IL" dirty="0"/>
                        <a:t>6,022</a:t>
                      </a:r>
                    </a:p>
                    <a:p>
                      <a:pPr rtl="1"/>
                      <a:r>
                        <a:rPr lang="he-IL" dirty="0"/>
                        <a:t>צהובים</a:t>
                      </a:r>
                    </a:p>
                  </a:txBody>
                  <a:tcPr marL="91427" marR="91427"/>
                </a:tc>
                <a:tc>
                  <a:txBody>
                    <a:bodyPr/>
                    <a:lstStyle/>
                    <a:p>
                      <a:pPr rtl="1"/>
                      <a:r>
                        <a:rPr lang="he-IL" dirty="0"/>
                        <a:t>2,001</a:t>
                      </a:r>
                    </a:p>
                    <a:p>
                      <a:pPr rtl="1"/>
                      <a:r>
                        <a:rPr lang="he-IL" dirty="0"/>
                        <a:t>ירוקים</a:t>
                      </a:r>
                    </a:p>
                  </a:txBody>
                  <a:tcPr marL="91427" marR="91427"/>
                </a:tc>
                <a:tc>
                  <a:txBody>
                    <a:bodyPr/>
                    <a:lstStyle/>
                    <a:p>
                      <a:pPr rtl="1"/>
                      <a:r>
                        <a:rPr lang="he-IL" dirty="0"/>
                        <a:t>2,001 : 6,022 </a:t>
                      </a:r>
                    </a:p>
                    <a:p>
                      <a:pPr rtl="1"/>
                      <a:r>
                        <a:rPr lang="he-IL" baseline="0" dirty="0"/>
                        <a:t>   1     :   3.01 </a:t>
                      </a:r>
                      <a:endParaRPr lang="he-IL" dirty="0"/>
                    </a:p>
                  </a:txBody>
                  <a:tcPr marL="91427" marR="91427"/>
                </a:tc>
                <a:extLst>
                  <a:ext uri="{0D108BD9-81ED-4DB2-BD59-A6C34878D82A}">
                    <a16:rowId xmlns="" xmlns:a16="http://schemas.microsoft.com/office/drawing/2014/main" val="10001"/>
                  </a:ext>
                </a:extLst>
              </a:tr>
              <a:tr h="701616">
                <a:tc>
                  <a:txBody>
                    <a:bodyPr/>
                    <a:lstStyle/>
                    <a:p>
                      <a:pPr rtl="1"/>
                      <a:r>
                        <a:rPr lang="he-IL" dirty="0"/>
                        <a:t>צורת הזרע</a:t>
                      </a:r>
                    </a:p>
                  </a:txBody>
                  <a:tcPr marL="91427" marR="91427"/>
                </a:tc>
                <a:tc>
                  <a:txBody>
                    <a:bodyPr/>
                    <a:lstStyle/>
                    <a:p>
                      <a:pPr rtl="1"/>
                      <a:endParaRPr lang="he-IL" dirty="0"/>
                    </a:p>
                  </a:txBody>
                  <a:tcPr marL="91427" marR="91427"/>
                </a:tc>
                <a:tc>
                  <a:txBody>
                    <a:bodyPr/>
                    <a:lstStyle/>
                    <a:p>
                      <a:pPr rtl="1"/>
                      <a:endParaRPr lang="he-IL" dirty="0"/>
                    </a:p>
                    <a:p>
                      <a:pPr rtl="1"/>
                      <a:endParaRPr lang="he-IL" dirty="0"/>
                    </a:p>
                    <a:p>
                      <a:pPr rtl="1"/>
                      <a:endParaRPr lang="he-IL" dirty="0"/>
                    </a:p>
                  </a:txBody>
                  <a:tcPr marL="91427" marR="91427"/>
                </a:tc>
                <a:tc>
                  <a:txBody>
                    <a:bodyPr/>
                    <a:lstStyle/>
                    <a:p>
                      <a:pPr rtl="1"/>
                      <a:r>
                        <a:rPr lang="he-IL" dirty="0"/>
                        <a:t>5,474</a:t>
                      </a:r>
                    </a:p>
                    <a:p>
                      <a:pPr rtl="1"/>
                      <a:r>
                        <a:rPr lang="he-IL" dirty="0"/>
                        <a:t>חלקים</a:t>
                      </a:r>
                    </a:p>
                  </a:txBody>
                  <a:tcPr marL="91427" marR="91427"/>
                </a:tc>
                <a:tc>
                  <a:txBody>
                    <a:bodyPr/>
                    <a:lstStyle/>
                    <a:p>
                      <a:pPr rtl="1"/>
                      <a:r>
                        <a:rPr lang="he-IL" dirty="0"/>
                        <a:t>1,850</a:t>
                      </a:r>
                    </a:p>
                  </a:txBody>
                  <a:tcPr marL="91427" marR="91427"/>
                </a:tc>
                <a:tc>
                  <a:txBody>
                    <a:bodyPr/>
                    <a:lstStyle/>
                    <a:p>
                      <a:pPr rtl="1"/>
                      <a:r>
                        <a:rPr lang="he-IL" dirty="0"/>
                        <a:t>1,850:  5,474 </a:t>
                      </a:r>
                    </a:p>
                    <a:p>
                      <a:pPr rtl="1"/>
                      <a:r>
                        <a:rPr lang="he-IL" baseline="0" dirty="0"/>
                        <a:t>   1    :  2.96 </a:t>
                      </a:r>
                      <a:endParaRPr lang="he-IL" dirty="0"/>
                    </a:p>
                  </a:txBody>
                  <a:tcPr marL="91427" marR="91427"/>
                </a:tc>
                <a:extLst>
                  <a:ext uri="{0D108BD9-81ED-4DB2-BD59-A6C34878D82A}">
                    <a16:rowId xmlns="" xmlns:a16="http://schemas.microsoft.com/office/drawing/2014/main" val="10002"/>
                  </a:ext>
                </a:extLst>
              </a:tr>
            </a:tbl>
          </a:graphicData>
        </a:graphic>
      </p:graphicFrame>
      <p:grpSp>
        <p:nvGrpSpPr>
          <p:cNvPr id="131106" name="קבוצה 2"/>
          <p:cNvGrpSpPr>
            <a:grpSpLocks/>
          </p:cNvGrpSpPr>
          <p:nvPr/>
        </p:nvGrpSpPr>
        <p:grpSpPr bwMode="auto">
          <a:xfrm>
            <a:off x="5151438" y="1808163"/>
            <a:ext cx="1949450" cy="1419225"/>
            <a:chOff x="5122039" y="3861047"/>
            <a:chExt cx="1950447" cy="1418357"/>
          </a:xfrm>
        </p:grpSpPr>
        <p:pic>
          <p:nvPicPr>
            <p:cNvPr id="13110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032" y="3861047"/>
              <a:ext cx="1056454" cy="49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1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271" y="4665042"/>
              <a:ext cx="120121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1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83" y="3861047"/>
              <a:ext cx="38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1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2039" y="4676948"/>
              <a:ext cx="4191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12"/>
          <p:cNvSpPr/>
          <p:nvPr/>
        </p:nvSpPr>
        <p:spPr bwMode="auto">
          <a:xfrm>
            <a:off x="481013" y="3576638"/>
            <a:ext cx="7978775" cy="30765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defRPr/>
            </a:pPr>
            <a:r>
              <a:rPr lang="he-IL" b="1" dirty="0">
                <a:solidFill>
                  <a:prstClr val="black"/>
                </a:solidFill>
              </a:rPr>
              <a:t>תשובה:</a:t>
            </a:r>
          </a:p>
          <a:p>
            <a:pPr>
              <a:defRPr/>
            </a:pPr>
            <a:r>
              <a:rPr lang="he-IL" dirty="0">
                <a:solidFill>
                  <a:prstClr val="black"/>
                </a:solidFill>
              </a:rPr>
              <a:t>א. </a:t>
            </a:r>
            <a:r>
              <a:rPr lang="he-IL" dirty="0">
                <a:solidFill>
                  <a:schemeClr val="tx1"/>
                </a:solidFill>
              </a:rPr>
              <a:t>ההורים היו הומוזיגוטים, כי נאמר שהם מזן טהור. כל הצאצאים בדור הראשון היו </a:t>
            </a:r>
          </a:p>
          <a:p>
            <a:pPr>
              <a:defRPr/>
            </a:pPr>
            <a:r>
              <a:rPr lang="he-IL" dirty="0">
                <a:solidFill>
                  <a:schemeClr val="tx1"/>
                </a:solidFill>
              </a:rPr>
              <a:t>    צהובים, מכאן אפשר לקבוע שהאלל לצבע צהוב דומיננטי על האלל לצבע ירוק. </a:t>
            </a:r>
          </a:p>
          <a:p>
            <a:pPr>
              <a:defRPr/>
            </a:pPr>
            <a:r>
              <a:rPr lang="he-IL" dirty="0">
                <a:solidFill>
                  <a:schemeClr val="tx1"/>
                </a:solidFill>
              </a:rPr>
              <a:t>    מכיוון שמספר הצאצאים בדור הראשון היה רב, הוא מהווה מדגם מייצג </a:t>
            </a:r>
          </a:p>
          <a:p>
            <a:pPr>
              <a:defRPr/>
            </a:pPr>
            <a:r>
              <a:rPr lang="he-IL" dirty="0">
                <a:solidFill>
                  <a:schemeClr val="tx1"/>
                </a:solidFill>
              </a:rPr>
              <a:t>    ואפשר להניח שכל הצאצאים האפשריים לזוג הורים זה הם בעלי זרע צהוב.</a:t>
            </a:r>
          </a:p>
          <a:p>
            <a:pPr>
              <a:defRPr/>
            </a:pPr>
            <a:r>
              <a:rPr lang="he-IL" dirty="0">
                <a:solidFill>
                  <a:schemeClr val="tx1"/>
                </a:solidFill>
              </a:rPr>
              <a:t>    באותה דרך, אפשר לקבוע שהאלל לזרע חלק דומיננטי לעומת האלל לזרע מקומט.</a:t>
            </a:r>
          </a:p>
          <a:p>
            <a:pPr>
              <a:defRPr/>
            </a:pPr>
            <a:r>
              <a:rPr lang="he-IL" dirty="0">
                <a:solidFill>
                  <a:schemeClr val="tx1"/>
                </a:solidFill>
              </a:rPr>
              <a:t>ב. הצאצאים מן הדור הראשון הם הטרוזיגוטים, והיחס הצפוי בין צאצאיהם הוא: </a:t>
            </a:r>
          </a:p>
          <a:p>
            <a:pPr>
              <a:defRPr/>
            </a:pPr>
            <a:r>
              <a:rPr lang="he-IL" dirty="0">
                <a:solidFill>
                  <a:schemeClr val="tx1"/>
                </a:solidFill>
              </a:rPr>
              <a:t>    1 פנוטיפ רצסיבי : 3 פנוטיפ דומיננטי. בשתי ההכלאות התקבל יחס קרוב מאוד ליחס </a:t>
            </a:r>
          </a:p>
          <a:p>
            <a:pPr>
              <a:defRPr/>
            </a:pPr>
            <a:r>
              <a:rPr lang="he-IL" dirty="0">
                <a:solidFill>
                  <a:schemeClr val="tx1"/>
                </a:solidFill>
              </a:rPr>
              <a:t>    זה. ככל שמספר גדול יותר של צאצאים נבדק, כך יתקבל יחס קרוב יותר ליחס הצפוי. </a:t>
            </a:r>
          </a:p>
          <a:p>
            <a:pPr>
              <a:defRPr/>
            </a:pPr>
            <a:r>
              <a:rPr lang="he-IL" dirty="0">
                <a:solidFill>
                  <a:schemeClr val="tx1"/>
                </a:solidFill>
              </a:rPr>
              <a:t>    לדוגמה, אם היו נבדקים מעט צאצאים של הכלאה אחת, ייתכן שהיו מתקבלות סטיות </a:t>
            </a:r>
          </a:p>
          <a:p>
            <a:pPr>
              <a:defRPr/>
            </a:pPr>
            <a:r>
              <a:rPr lang="he-IL" dirty="0">
                <a:solidFill>
                  <a:schemeClr val="tx1"/>
                </a:solidFill>
              </a:rPr>
              <a:t>    גדולות מן היחס הצפוי.</a:t>
            </a:r>
          </a:p>
        </p:txBody>
      </p:sp>
      <p:sp>
        <p:nvSpPr>
          <p:cNvPr id="12"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588" y="555625"/>
            <a:ext cx="8183562" cy="14779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prstClr val="black"/>
                </a:solidFill>
              </a:rPr>
              <a:t>יש תכונות תורשתיות שביטוין תלוי רק במטען הגנטי של האורגניזם, לדוגמה: סוג הדם </a:t>
            </a:r>
          </a:p>
          <a:p>
            <a:pPr fontAlgn="auto">
              <a:spcBef>
                <a:spcPts val="0"/>
              </a:spcBef>
              <a:spcAft>
                <a:spcPts val="0"/>
              </a:spcAft>
              <a:defRPr/>
            </a:pPr>
            <a:r>
              <a:rPr lang="he-IL" dirty="0">
                <a:solidFill>
                  <a:prstClr val="black"/>
                </a:solidFill>
              </a:rPr>
              <a:t>וצבע עיניים, ויש תכונות תורשתיות שביטוין מושפע גם מן הסביבה, לדוגמה: הגובה, המשקל, רמת האינטליגנציה וצבע העור.</a:t>
            </a:r>
          </a:p>
          <a:p>
            <a:pPr fontAlgn="auto">
              <a:spcBef>
                <a:spcPts val="0"/>
              </a:spcBef>
              <a:spcAft>
                <a:spcPts val="0"/>
              </a:spcAft>
              <a:defRPr/>
            </a:pPr>
            <a:r>
              <a:rPr lang="he-IL" dirty="0">
                <a:solidFill>
                  <a:prstClr val="black"/>
                </a:solidFill>
              </a:rPr>
              <a:t>ממחקרים שנערכו בזוגות תאומים זהים* שגדלו בנפרד, אפשר ללמוד על השפעת הסביבה על ביטוי תכונות תורשתיות שונות.</a:t>
            </a:r>
          </a:p>
        </p:txBody>
      </p:sp>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F4C7A7E9-C14C-4F66-8B9A-4A439497E69D}" type="slidenum">
              <a:rPr lang="he-IL" sz="1200" smtClean="0">
                <a:solidFill>
                  <a:srgbClr val="FFFFFF">
                    <a:lumMod val="65000"/>
                  </a:srgbClr>
                </a:solidFill>
              </a:rPr>
              <a:pPr>
                <a:defRPr/>
              </a:pPr>
              <a:t>33</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תורשה וסביבה</a:t>
            </a:r>
          </a:p>
        </p:txBody>
      </p:sp>
      <p:grpSp>
        <p:nvGrpSpPr>
          <p:cNvPr id="132102" name="קבוצה 13"/>
          <p:cNvGrpSpPr>
            <a:grpSpLocks/>
          </p:cNvGrpSpPr>
          <p:nvPr/>
        </p:nvGrpSpPr>
        <p:grpSpPr bwMode="auto">
          <a:xfrm>
            <a:off x="1403350" y="2492375"/>
            <a:ext cx="5676900" cy="3808413"/>
            <a:chOff x="826372" y="2530985"/>
            <a:chExt cx="5676922" cy="3808485"/>
          </a:xfrm>
        </p:grpSpPr>
        <p:grpSp>
          <p:nvGrpSpPr>
            <p:cNvPr id="132104" name="קבוצה 15"/>
            <p:cNvGrpSpPr>
              <a:grpSpLocks/>
            </p:cNvGrpSpPr>
            <p:nvPr/>
          </p:nvGrpSpPr>
          <p:grpSpPr bwMode="auto">
            <a:xfrm>
              <a:off x="1297230" y="2530985"/>
              <a:ext cx="2565400" cy="3808485"/>
              <a:chOff x="6055240" y="5189253"/>
              <a:chExt cx="2565400" cy="3808485"/>
            </a:xfrm>
          </p:grpSpPr>
          <p:pic>
            <p:nvPicPr>
              <p:cNvPr id="13211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665" y="5189253"/>
                <a:ext cx="2191197" cy="231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16" name="מלבן 1"/>
              <p:cNvSpPr>
                <a:spLocks noChangeArrowheads="1"/>
              </p:cNvSpPr>
              <p:nvPr/>
            </p:nvSpPr>
            <p:spPr bwMode="auto">
              <a:xfrm>
                <a:off x="6055240" y="8781838"/>
                <a:ext cx="256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800">
                    <a:solidFill>
                      <a:srgbClr val="000000"/>
                    </a:solidFill>
                    <a:hlinkClick r:id="rId3"/>
                  </a:rPr>
                  <a:t>Collection privée de Trisku (Wikimedia commons</a:t>
                </a:r>
                <a:r>
                  <a:rPr lang="en-US" altLang="he-IL" sz="800">
                    <a:solidFill>
                      <a:srgbClr val="000000"/>
                    </a:solidFill>
                  </a:rPr>
                  <a:t>)</a:t>
                </a:r>
              </a:p>
            </p:txBody>
          </p:sp>
        </p:grpSp>
        <p:grpSp>
          <p:nvGrpSpPr>
            <p:cNvPr id="132105" name="קבוצה 18"/>
            <p:cNvGrpSpPr>
              <a:grpSpLocks/>
            </p:cNvGrpSpPr>
            <p:nvPr/>
          </p:nvGrpSpPr>
          <p:grpSpPr bwMode="auto">
            <a:xfrm>
              <a:off x="4222456" y="2530986"/>
              <a:ext cx="2170700" cy="3786347"/>
              <a:chOff x="1724525" y="5386104"/>
              <a:chExt cx="2170700" cy="3786347"/>
            </a:xfrm>
          </p:grpSpPr>
          <p:pic>
            <p:nvPicPr>
              <p:cNvPr id="132113"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525" y="5386104"/>
                <a:ext cx="2170700" cy="231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14" name="מלבן 2"/>
              <p:cNvSpPr>
                <a:spLocks noChangeArrowheads="1"/>
              </p:cNvSpPr>
              <p:nvPr/>
            </p:nvSpPr>
            <p:spPr bwMode="auto">
              <a:xfrm>
                <a:off x="2218085" y="8956551"/>
                <a:ext cx="15382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800">
                    <a:solidFill>
                      <a:srgbClr val="000000"/>
                    </a:solidFill>
                    <a:hlinkClick r:id="rId5"/>
                  </a:rPr>
                  <a:t>Mattes (Wikimedia commons)</a:t>
                </a:r>
                <a:endParaRPr lang="he-IL" altLang="he-IL" sz="800">
                  <a:solidFill>
                    <a:srgbClr val="000000"/>
                  </a:solidFill>
                </a:endParaRPr>
              </a:p>
            </p:txBody>
          </p:sp>
        </p:grpSp>
        <p:grpSp>
          <p:nvGrpSpPr>
            <p:cNvPr id="132106" name="קבוצה 26"/>
            <p:cNvGrpSpPr>
              <a:grpSpLocks/>
            </p:cNvGrpSpPr>
            <p:nvPr/>
          </p:nvGrpSpPr>
          <p:grpSpPr bwMode="auto">
            <a:xfrm>
              <a:off x="826372" y="3861048"/>
              <a:ext cx="5676922" cy="2240385"/>
              <a:chOff x="826304" y="4075696"/>
              <a:chExt cx="5677200" cy="2241231"/>
            </a:xfrm>
          </p:grpSpPr>
          <p:sp>
            <p:nvSpPr>
              <p:cNvPr id="8" name="TextBox 7"/>
              <p:cNvSpPr txBox="1"/>
              <p:nvPr/>
            </p:nvSpPr>
            <p:spPr>
              <a:xfrm>
                <a:off x="3634740" y="5732402"/>
                <a:ext cx="2868764" cy="58443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sz="1600" b="1" dirty="0">
                    <a:solidFill>
                      <a:prstClr val="black"/>
                    </a:solidFill>
                  </a:rPr>
                  <a:t>צבע העיניים וצורתן נקבע  </a:t>
                </a:r>
              </a:p>
              <a:p>
                <a:pPr algn="ctr" fontAlgn="auto">
                  <a:spcBef>
                    <a:spcPts val="0"/>
                  </a:spcBef>
                  <a:spcAft>
                    <a:spcPts val="0"/>
                  </a:spcAft>
                  <a:defRPr/>
                </a:pPr>
                <a:r>
                  <a:rPr lang="he-IL" sz="1600" b="1" dirty="0">
                    <a:solidFill>
                      <a:prstClr val="black"/>
                    </a:solidFill>
                  </a:rPr>
                  <a:t>בעיקר ע"י התורשה</a:t>
                </a:r>
              </a:p>
            </p:txBody>
          </p:sp>
          <p:sp>
            <p:nvSpPr>
              <p:cNvPr id="21" name="TextBox 20"/>
              <p:cNvSpPr txBox="1"/>
              <p:nvPr/>
            </p:nvSpPr>
            <p:spPr>
              <a:xfrm>
                <a:off x="826304" y="5732402"/>
                <a:ext cx="2870352" cy="58443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sz="1600" b="1" dirty="0">
                    <a:solidFill>
                      <a:prstClr val="black"/>
                    </a:solidFill>
                  </a:rPr>
                  <a:t>צבע העור מושפע</a:t>
                </a:r>
              </a:p>
              <a:p>
                <a:pPr algn="ctr" fontAlgn="auto">
                  <a:spcBef>
                    <a:spcPts val="0"/>
                  </a:spcBef>
                  <a:spcAft>
                    <a:spcPts val="0"/>
                  </a:spcAft>
                  <a:defRPr/>
                </a:pPr>
                <a:r>
                  <a:rPr lang="he-IL" sz="1600" b="1" dirty="0">
                    <a:solidFill>
                      <a:prstClr val="black"/>
                    </a:solidFill>
                  </a:rPr>
                  <a:t> מהתורשה ומהסביבה</a:t>
                </a:r>
              </a:p>
            </p:txBody>
          </p:sp>
          <p:cxnSp>
            <p:nvCxnSpPr>
              <p:cNvPr id="10" name="מחבר חץ ישר 9"/>
              <p:cNvCxnSpPr/>
              <p:nvPr/>
            </p:nvCxnSpPr>
            <p:spPr>
              <a:xfrm flipV="1">
                <a:off x="2771095" y="4363435"/>
                <a:ext cx="1944790" cy="1368967"/>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6" name="מחבר חץ ישר 25"/>
              <p:cNvCxnSpPr/>
              <p:nvPr/>
            </p:nvCxnSpPr>
            <p:spPr>
              <a:xfrm flipH="1" flipV="1">
                <a:off x="5458874" y="4266559"/>
                <a:ext cx="120656" cy="1465844"/>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2" name="מחבר חץ ישר 31"/>
              <p:cNvCxnSpPr/>
              <p:nvPr/>
            </p:nvCxnSpPr>
            <p:spPr>
              <a:xfrm flipV="1">
                <a:off x="2771095" y="4266559"/>
                <a:ext cx="433410" cy="1465844"/>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8" name="מחבר חץ ישר 27"/>
              <p:cNvCxnSpPr/>
              <p:nvPr/>
            </p:nvCxnSpPr>
            <p:spPr>
              <a:xfrm flipH="1" flipV="1">
                <a:off x="3260071" y="4075983"/>
                <a:ext cx="2319460" cy="1656419"/>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sp>
        <p:nvSpPr>
          <p:cNvPr id="132103" name="מלבן 24"/>
          <p:cNvSpPr>
            <a:spLocks noChangeArrowheads="1"/>
          </p:cNvSpPr>
          <p:nvPr/>
        </p:nvSpPr>
        <p:spPr bwMode="auto">
          <a:xfrm>
            <a:off x="4619625" y="6381750"/>
            <a:ext cx="4416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b="1">
                <a:solidFill>
                  <a:srgbClr val="000000"/>
                </a:solidFill>
              </a:rPr>
              <a:t>* על ההבדל בין תאומים זהים ואחאים – ראו בשקף הבא.</a:t>
            </a:r>
          </a:p>
        </p:txBody>
      </p:sp>
      <p:sp>
        <p:nvSpPr>
          <p:cNvPr id="22"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5AB358CF-BF09-4B16-8D15-175062D9448C}" type="slidenum">
              <a:rPr lang="he-IL" sz="1200" smtClean="0">
                <a:solidFill>
                  <a:srgbClr val="FFFFFF">
                    <a:lumMod val="65000"/>
                  </a:srgbClr>
                </a:solidFill>
              </a:rPr>
              <a:pPr>
                <a:defRPr/>
              </a:pPr>
              <a:t>34</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תאומים זהים ותאומים אחאים</a:t>
            </a:r>
            <a:endParaRPr lang="he-IL" sz="1800" b="1" dirty="0">
              <a:solidFill>
                <a:schemeClr val="accent6">
                  <a:lumMod val="50000"/>
                  <a:lumOff val="50000"/>
                </a:schemeClr>
              </a:solidFill>
              <a:latin typeface="+mn-lt"/>
              <a:ea typeface="+mn-ea"/>
              <a:cs typeface="+mn-cs"/>
            </a:endParaRPr>
          </a:p>
        </p:txBody>
      </p:sp>
      <p:sp>
        <p:nvSpPr>
          <p:cNvPr id="8" name="TextBox 7"/>
          <p:cNvSpPr txBox="1"/>
          <p:nvPr/>
        </p:nvSpPr>
        <p:spPr>
          <a:xfrm>
            <a:off x="2508250" y="603250"/>
            <a:ext cx="6167438"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prstClr val="black"/>
                </a:solidFill>
              </a:rPr>
              <a:t>יש שני סוגים של תאומים</a:t>
            </a:r>
            <a:r>
              <a:rPr lang="he-IL" dirty="0">
                <a:solidFill>
                  <a:prstClr val="black"/>
                </a:solidFill>
              </a:rPr>
              <a:t>:</a:t>
            </a:r>
          </a:p>
        </p:txBody>
      </p:sp>
      <p:pic>
        <p:nvPicPr>
          <p:cNvPr id="13312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365625"/>
            <a:ext cx="28797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1989138"/>
            <a:ext cx="1331913"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2188" y="2560638"/>
            <a:ext cx="158115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9" name="מלבן 2"/>
          <p:cNvSpPr>
            <a:spLocks noChangeArrowheads="1"/>
          </p:cNvSpPr>
          <p:nvPr/>
        </p:nvSpPr>
        <p:spPr bwMode="auto">
          <a:xfrm>
            <a:off x="611188" y="993775"/>
            <a:ext cx="31638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a:solidFill>
                  <a:srgbClr val="FF6600"/>
                </a:solidFill>
              </a:rPr>
              <a:t>תאומים זהים </a:t>
            </a:r>
          </a:p>
          <a:p>
            <a:pPr eaLnBrk="1" hangingPunct="1"/>
            <a:r>
              <a:rPr lang="he-IL" altLang="he-IL">
                <a:solidFill>
                  <a:srgbClr val="000000"/>
                </a:solidFill>
              </a:rPr>
              <a:t>התפתחו מאותה זיגוטה, </a:t>
            </a:r>
          </a:p>
          <a:p>
            <a:pPr eaLnBrk="1" hangingPunct="1"/>
            <a:r>
              <a:rPr lang="he-IL" altLang="he-IL">
                <a:solidFill>
                  <a:srgbClr val="000000"/>
                </a:solidFill>
              </a:rPr>
              <a:t>ולכן יש </a:t>
            </a:r>
            <a:r>
              <a:rPr lang="he-IL" altLang="he-IL"/>
              <a:t>ביניהם</a:t>
            </a:r>
            <a:r>
              <a:rPr lang="he-IL" altLang="he-IL">
                <a:solidFill>
                  <a:srgbClr val="000000"/>
                </a:solidFill>
              </a:rPr>
              <a:t> זהות גנטית.</a:t>
            </a:r>
          </a:p>
        </p:txBody>
      </p:sp>
      <p:sp>
        <p:nvSpPr>
          <p:cNvPr id="133130" name="מלבן 3"/>
          <p:cNvSpPr>
            <a:spLocks noChangeArrowheads="1"/>
          </p:cNvSpPr>
          <p:nvPr/>
        </p:nvSpPr>
        <p:spPr bwMode="auto">
          <a:xfrm>
            <a:off x="4140200" y="981075"/>
            <a:ext cx="457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a:solidFill>
                  <a:srgbClr val="FF6600"/>
                </a:solidFill>
              </a:rPr>
              <a:t>תאומים אחאים </a:t>
            </a:r>
          </a:p>
          <a:p>
            <a:pPr eaLnBrk="1" hangingPunct="1"/>
            <a:r>
              <a:rPr lang="he-IL" altLang="he-IL">
                <a:solidFill>
                  <a:srgbClr val="000000"/>
                </a:solidFill>
              </a:rPr>
              <a:t>התפתחו </a:t>
            </a:r>
            <a:r>
              <a:rPr lang="he-IL" altLang="he-IL"/>
              <a:t>משתי ביציות שונות ושני תאי זרע שונים. הדמיון ביניהם בגנוטיפ שלהם הוא כמו הדמיון בגנוטיפ שבין אחים שאינם </a:t>
            </a:r>
            <a:r>
              <a:rPr lang="he-IL" altLang="he-IL">
                <a:solidFill>
                  <a:srgbClr val="000000"/>
                </a:solidFill>
              </a:rPr>
              <a:t>תאומים. יתכנו תאומים אחאים בני אותו מין (שני בנים או שתי בנות) או בני מינים שונים (בן ובת).</a:t>
            </a:r>
          </a:p>
        </p:txBody>
      </p:sp>
      <p:sp>
        <p:nvSpPr>
          <p:cNvPr id="13" name="Rectangle 3"/>
          <p:cNvSpPr/>
          <p:nvPr/>
        </p:nvSpPr>
        <p:spPr>
          <a:xfrm rot="5400000" flipV="1">
            <a:off x="1131094" y="3648869"/>
            <a:ext cx="5826125" cy="46037"/>
          </a:xfrm>
          <a:prstGeom prst="rect">
            <a:avLst/>
          </a:prstGeom>
          <a:blipFill dpi="0" rotWithShape="1">
            <a:blip r:embed="rId5"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3132" name="מלבן 1"/>
          <p:cNvSpPr>
            <a:spLocks noChangeArrowheads="1"/>
          </p:cNvSpPr>
          <p:nvPr/>
        </p:nvSpPr>
        <p:spPr bwMode="auto">
          <a:xfrm>
            <a:off x="395288" y="6073775"/>
            <a:ext cx="4159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he-IL">
                <a:solidFill>
                  <a:srgbClr val="000000"/>
                </a:solidFill>
                <a:cs typeface="Times New Roman" pitchFamily="18" charset="0"/>
              </a:rPr>
              <a:t> </a:t>
            </a:r>
            <a:r>
              <a:rPr lang="en-US" altLang="he-IL" sz="1000" b="1" u="sng">
                <a:solidFill>
                  <a:srgbClr val="663366"/>
                </a:solidFill>
                <a:cs typeface="Times New Roman" pitchFamily="18" charset="0"/>
                <a:hlinkClick r:id="rId6" tooltip="da:User:Glow"/>
              </a:rPr>
              <a:t>Glow</a:t>
            </a:r>
            <a:r>
              <a:rPr lang="en-US" altLang="he-IL" sz="1000">
                <a:solidFill>
                  <a:srgbClr val="000000"/>
                </a:solidFill>
                <a:cs typeface="Times New Roman" pitchFamily="18" charset="0"/>
              </a:rPr>
              <a:t> at the </a:t>
            </a:r>
            <a:r>
              <a:rPr lang="en-US" altLang="he-IL" sz="1000" b="1" u="sng">
                <a:solidFill>
                  <a:srgbClr val="0000FF"/>
                </a:solidFill>
                <a:cs typeface="Times New Roman" pitchFamily="18" charset="0"/>
                <a:hlinkClick r:id="rId7"/>
              </a:rPr>
              <a:t>Danish language Wikipedia</a:t>
            </a:r>
            <a:r>
              <a:rPr lang="en-US" altLang="he-IL" sz="1000">
                <a:solidFill>
                  <a:srgbClr val="000000"/>
                </a:solidFill>
                <a:cs typeface="Times New Roman" pitchFamily="18" charset="0"/>
              </a:rPr>
              <a:t> </a:t>
            </a:r>
            <a:r>
              <a:rPr lang="en-US" altLang="he-IL" sz="1000">
                <a:cs typeface="Times New Roman" pitchFamily="18" charset="0"/>
              </a:rPr>
              <a:t>(</a:t>
            </a:r>
            <a:r>
              <a:rPr lang="en-US" altLang="he-IL" sz="1000" b="1" u="sng">
                <a:solidFill>
                  <a:srgbClr val="0000FF"/>
                </a:solidFill>
                <a:cs typeface="Times New Roman" pitchFamily="18" charset="0"/>
                <a:hlinkClick r:id="rId8"/>
              </a:rPr>
              <a:t>CC BY-SA 3.0</a:t>
            </a:r>
            <a:r>
              <a:rPr lang="en-US" altLang="he-IL" sz="1000">
                <a:cs typeface="Times New Roman" pitchFamily="18" charset="0"/>
              </a:rPr>
              <a:t>)</a:t>
            </a:r>
            <a:endParaRPr lang="en-US" altLang="he-IL" sz="1000" b="1">
              <a:latin typeface="Times New Roman" pitchFamily="18" charset="0"/>
              <a:cs typeface="Times New Roman" pitchFamily="18" charset="0"/>
            </a:endParaRPr>
          </a:p>
        </p:txBody>
      </p:sp>
      <p:pic>
        <p:nvPicPr>
          <p:cNvPr id="133133"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1663" y="4575175"/>
            <a:ext cx="2363787"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34" name="מלבן 1"/>
          <p:cNvSpPr>
            <a:spLocks noChangeArrowheads="1"/>
          </p:cNvSpPr>
          <p:nvPr/>
        </p:nvSpPr>
        <p:spPr bwMode="auto">
          <a:xfrm>
            <a:off x="7378700" y="6100763"/>
            <a:ext cx="6667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100">
                <a:solidFill>
                  <a:srgbClr val="000000"/>
                </a:solidFill>
              </a:rPr>
              <a:t>טליה צור</a:t>
            </a:r>
            <a:endParaRPr lang="he-IL" altLang="he-IL" sz="1100"/>
          </a:p>
        </p:txBody>
      </p:sp>
      <p:sp>
        <p:nvSpPr>
          <p:cNvPr id="15"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138" y="555625"/>
            <a:ext cx="8183562"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prstClr val="black"/>
                </a:solidFill>
                <a:latin typeface="Arial"/>
                <a:cs typeface="Arial"/>
              </a:rPr>
              <a:t>מימין – נבטים שהונבטו באור.</a:t>
            </a:r>
          </a:p>
          <a:p>
            <a:pPr fontAlgn="auto">
              <a:spcBef>
                <a:spcPts val="0"/>
              </a:spcBef>
              <a:spcAft>
                <a:spcPts val="0"/>
              </a:spcAft>
              <a:defRPr/>
            </a:pPr>
            <a:r>
              <a:rPr lang="he-IL" dirty="0">
                <a:solidFill>
                  <a:prstClr val="black"/>
                </a:solidFill>
                <a:latin typeface="Arial"/>
                <a:cs typeface="Arial"/>
              </a:rPr>
              <a:t>משמאל – נבטים מאותם הצמחים שהונבטו בחושך.</a:t>
            </a:r>
          </a:p>
          <a:p>
            <a:pPr fontAlgn="auto">
              <a:spcBef>
                <a:spcPts val="0"/>
              </a:spcBef>
              <a:spcAft>
                <a:spcPts val="0"/>
              </a:spcAft>
              <a:defRPr/>
            </a:pPr>
            <a:r>
              <a:rPr lang="he-IL" dirty="0">
                <a:solidFill>
                  <a:prstClr val="black"/>
                </a:solidFill>
                <a:latin typeface="Arial"/>
                <a:cs typeface="Arial"/>
              </a:rPr>
              <a:t>כושר יצירת כלורופיל הוא תכונה תורשתית, שמתבטאת רק בתנאי אור.</a:t>
            </a:r>
          </a:p>
        </p:txBody>
      </p:sp>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0E2614EC-BF0C-4A09-BCFB-AE010171DC4E}" type="slidenum">
              <a:rPr lang="he-IL" sz="1200" smtClean="0">
                <a:solidFill>
                  <a:srgbClr val="FFFFFF">
                    <a:lumMod val="65000"/>
                  </a:srgbClr>
                </a:solidFill>
              </a:rPr>
              <a:pPr>
                <a:defRPr/>
              </a:pPr>
              <a:t>35</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השפעת הסביבה על ביטוין של תכונות תורשתיות – דוגמאות</a:t>
            </a:r>
            <a:endParaRPr lang="he-IL" sz="1800" b="1" dirty="0">
              <a:solidFill>
                <a:schemeClr val="accent6">
                  <a:lumMod val="50000"/>
                  <a:lumOff val="50000"/>
                </a:schemeClr>
              </a:solidFill>
              <a:latin typeface="+mn-lt"/>
              <a:ea typeface="+mn-ea"/>
              <a:cs typeface="+mn-cs"/>
            </a:endParaRPr>
          </a:p>
        </p:txBody>
      </p:sp>
      <p:pic>
        <p:nvPicPr>
          <p:cNvPr id="134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363" y="1654175"/>
            <a:ext cx="288607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738" y="4313238"/>
            <a:ext cx="2917825"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11175" y="3667125"/>
            <a:ext cx="8183563"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prstClr val="black"/>
                </a:solidFill>
                <a:latin typeface="Arial"/>
                <a:cs typeface="Arial"/>
              </a:rPr>
              <a:t>נפח הקרקע הקטן וחיתוך של הענפים והשורשים מדי שנה בשנה גורמים לצמיחת עץ ננסי. </a:t>
            </a:r>
          </a:p>
          <a:p>
            <a:pPr fontAlgn="auto">
              <a:spcBef>
                <a:spcPts val="0"/>
              </a:spcBef>
              <a:spcAft>
                <a:spcPts val="0"/>
              </a:spcAft>
              <a:defRPr/>
            </a:pPr>
            <a:r>
              <a:rPr lang="he-IL" dirty="0">
                <a:solidFill>
                  <a:prstClr val="black"/>
                </a:solidFill>
                <a:latin typeface="Arial"/>
                <a:cs typeface="Arial"/>
              </a:rPr>
              <a:t>בתנאים טבעיים, כשהעץ שתול בקרקע, הוא גדל לממדים של עץ גדול.</a:t>
            </a:r>
          </a:p>
        </p:txBody>
      </p:sp>
      <p:sp>
        <p:nvSpPr>
          <p:cNvPr id="2" name="מלבן 1"/>
          <p:cNvSpPr/>
          <p:nvPr/>
        </p:nvSpPr>
        <p:spPr>
          <a:xfrm>
            <a:off x="5059363" y="6524625"/>
            <a:ext cx="1346200" cy="254000"/>
          </a:xfrm>
          <a:prstGeom prst="rect">
            <a:avLst/>
          </a:prstGeom>
        </p:spPr>
        <p:txBody>
          <a:bodyPr wrap="none">
            <a:spAutoFit/>
          </a:bodyPr>
          <a:lstStyle/>
          <a:p>
            <a:pPr>
              <a:defRPr/>
            </a:pPr>
            <a:r>
              <a:rPr lang="he-IL" sz="1050" dirty="0">
                <a:solidFill>
                  <a:prstClr val="black"/>
                </a:solidFill>
                <a:latin typeface="Arial"/>
                <a:cs typeface="Arial"/>
              </a:rPr>
              <a:t>תמונות: ד"ר נורית קינן</a:t>
            </a:r>
          </a:p>
        </p:txBody>
      </p:sp>
      <p:sp>
        <p:nvSpPr>
          <p:cNvPr id="10"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3357563"/>
            <a:ext cx="21526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38138" y="573088"/>
            <a:ext cx="8183562" cy="20304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t>לא כל תכונותיו של האורגניזם הן תכונות תורשתיות. יש תכונות שאינן תורשתיות. תכונות אלו, הקרויות </a:t>
            </a:r>
            <a:r>
              <a:rPr lang="he-IL" b="1" dirty="0">
                <a:solidFill>
                  <a:schemeClr val="accent3"/>
                </a:solidFill>
              </a:rPr>
              <a:t>תכונות נרכשות, </a:t>
            </a:r>
            <a:r>
              <a:rPr lang="he-IL" dirty="0"/>
              <a:t>נרכשות במהלך חייו של האורגניזם והן תולדה של השפעת הסביבה. </a:t>
            </a:r>
          </a:p>
          <a:p>
            <a:pPr fontAlgn="auto">
              <a:spcBef>
                <a:spcPts val="0"/>
              </a:spcBef>
              <a:spcAft>
                <a:spcPts val="0"/>
              </a:spcAft>
              <a:defRPr/>
            </a:pPr>
            <a:r>
              <a:rPr lang="he-IL" dirty="0"/>
              <a:t>לדוגמה: הכושר לדבר, להבין, לקרוא ולכתוב – אלו הן תכונות תורשתיות. </a:t>
            </a:r>
          </a:p>
          <a:p>
            <a:pPr fontAlgn="auto">
              <a:spcBef>
                <a:spcPts val="0"/>
              </a:spcBef>
              <a:spcAft>
                <a:spcPts val="0"/>
              </a:spcAft>
              <a:defRPr/>
            </a:pPr>
            <a:r>
              <a:rPr lang="he-IL" dirty="0"/>
              <a:t>ואולם לדבר להבין לקרוא ולכתוב בשפה מסוימת – אלו הן תכונות נרכשות.</a:t>
            </a:r>
          </a:p>
          <a:p>
            <a:pPr fontAlgn="auto">
              <a:spcBef>
                <a:spcPts val="0"/>
              </a:spcBef>
              <a:spcAft>
                <a:spcPts val="0"/>
              </a:spcAft>
              <a:defRPr/>
            </a:pPr>
            <a:r>
              <a:rPr lang="he-IL" dirty="0"/>
              <a:t>להלן כמה דוגמאות נוספות לתכונות נרכשות:</a:t>
            </a:r>
          </a:p>
          <a:p>
            <a:pPr>
              <a:defRPr/>
            </a:pPr>
            <a:endParaRPr lang="he-IL" dirty="0"/>
          </a:p>
        </p:txBody>
      </p:sp>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8DB83E52-8644-40E8-8965-2284E0AFC3C0}" type="slidenum">
              <a:rPr lang="he-IL" sz="1200" smtClean="0">
                <a:solidFill>
                  <a:schemeClr val="bg2">
                    <a:lumMod val="65000"/>
                  </a:schemeClr>
                </a:solidFill>
              </a:rPr>
              <a:pPr>
                <a:defRPr/>
              </a:pPr>
              <a:t>36</a:t>
            </a:fld>
            <a:endParaRPr lang="he-IL" sz="1200" dirty="0">
              <a:solidFill>
                <a:schemeClr val="bg2">
                  <a:lumMod val="65000"/>
                </a:scheme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תכונות נרכשות</a:t>
            </a:r>
          </a:p>
        </p:txBody>
      </p:sp>
      <p:sp>
        <p:nvSpPr>
          <p:cNvPr id="135175" name="מלבן 1"/>
          <p:cNvSpPr>
            <a:spLocks noChangeArrowheads="1"/>
          </p:cNvSpPr>
          <p:nvPr/>
        </p:nvSpPr>
        <p:spPr bwMode="auto">
          <a:xfrm>
            <a:off x="-323850" y="6059488"/>
            <a:ext cx="4572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900">
                <a:latin typeface="Calibri" pitchFamily="34" charset="0"/>
                <a:cs typeface="Calibri" pitchFamily="34" charset="0"/>
              </a:rPr>
              <a:t>amanderson2&lt;</a:t>
            </a:r>
            <a:r>
              <a:rPr lang="en-US" altLang="he-IL" sz="900" u="sng">
                <a:solidFill>
                  <a:srgbClr val="0000FF"/>
                </a:solidFill>
                <a:latin typeface="Calibri" pitchFamily="34" charset="0"/>
                <a:cs typeface="Calibri" pitchFamily="34" charset="0"/>
                <a:hlinkClick r:id="rId3"/>
              </a:rPr>
              <a:t>http://www.flickr.com/photos/amanderson/3231440213/</a:t>
            </a:r>
            <a:r>
              <a:rPr lang="en-US" altLang="he-IL" sz="900">
                <a:latin typeface="Calibri" pitchFamily="34" charset="0"/>
                <a:cs typeface="Calibri" pitchFamily="34" charset="0"/>
              </a:rPr>
              <a:t>&gt; at flickr</a:t>
            </a:r>
            <a:endParaRPr lang="he-IL" altLang="he-IL" sz="900"/>
          </a:p>
        </p:txBody>
      </p:sp>
      <p:pic>
        <p:nvPicPr>
          <p:cNvPr id="13517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3357563"/>
            <a:ext cx="2030413"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4738" y="2030413"/>
            <a:ext cx="1281112"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200" y="2406650"/>
            <a:ext cx="3179763"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9"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475" y="4149725"/>
            <a:ext cx="3170238"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823913" y="3008313"/>
            <a:ext cx="1958975" cy="3381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t>חור לעגיל בתנוך האוזן</a:t>
            </a:r>
            <a:endParaRPr lang="he-IL" sz="1600" dirty="0">
              <a:solidFill>
                <a:srgbClr val="1D4C72"/>
              </a:solidFill>
            </a:endParaRPr>
          </a:p>
        </p:txBody>
      </p:sp>
      <p:sp>
        <p:nvSpPr>
          <p:cNvPr id="16" name="TextBox 15"/>
          <p:cNvSpPr txBox="1"/>
          <p:nvPr/>
        </p:nvSpPr>
        <p:spPr>
          <a:xfrm>
            <a:off x="338138" y="6175375"/>
            <a:ext cx="3594100" cy="5842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t>צוואר ארוך במיוחד שנגרם מהחישוקים בשבט ארוכות הצוואר בצפון תאילנד</a:t>
            </a:r>
            <a:endParaRPr lang="he-IL" sz="1600" dirty="0">
              <a:solidFill>
                <a:srgbClr val="1D4C72"/>
              </a:solidFill>
            </a:endParaRPr>
          </a:p>
        </p:txBody>
      </p:sp>
      <p:sp>
        <p:nvSpPr>
          <p:cNvPr id="14"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138" y="555625"/>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10:</a:t>
            </a:r>
          </a:p>
          <a:p>
            <a:pPr>
              <a:defRPr/>
            </a:pPr>
            <a:r>
              <a:rPr lang="he-IL" dirty="0">
                <a:solidFill>
                  <a:schemeClr val="tx2"/>
                </a:solidFill>
              </a:rPr>
              <a:t>הביאו דוגמאות באדם או באורגניזמים אחרים לתכונות תורשתיות שביטוין אינו מושפע </a:t>
            </a:r>
          </a:p>
          <a:p>
            <a:pPr>
              <a:defRPr/>
            </a:pPr>
            <a:r>
              <a:rPr lang="he-IL" dirty="0">
                <a:solidFill>
                  <a:schemeClr val="tx2"/>
                </a:solidFill>
              </a:rPr>
              <a:t>מן הסביבה</a:t>
            </a:r>
            <a:r>
              <a:rPr lang="he-IL" dirty="0">
                <a:solidFill>
                  <a:srgbClr val="1D4C72"/>
                </a:solidFill>
              </a:rPr>
              <a:t>, לתכונות תורשתיות שביטוין מושפע מן הסביבה ולתכונות נרכשות.</a:t>
            </a:r>
          </a:p>
          <a:p>
            <a:pPr>
              <a:defRPr/>
            </a:pPr>
            <a:endParaRPr lang="he-IL" dirty="0">
              <a:solidFill>
                <a:srgbClr val="1D4C72"/>
              </a:solidFill>
            </a:endParaRPr>
          </a:p>
        </p:txBody>
      </p:sp>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BA9C0AF8-E1D5-441E-B2AA-35B00894B7A5}" type="slidenum">
              <a:rPr lang="he-IL" sz="1200" smtClean="0">
                <a:solidFill>
                  <a:srgbClr val="FFFFFF">
                    <a:lumMod val="65000"/>
                  </a:srgbClr>
                </a:solidFill>
              </a:rPr>
              <a:pPr>
                <a:defRPr/>
              </a:pPr>
              <a:t>37</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שאלה 10: תכונות תורשתיות המושפעות מן הסביבה/שאינן מושפעות, ותכונות נרכשות</a:t>
            </a:r>
            <a:endParaRPr lang="he-IL" sz="1800" b="1" dirty="0">
              <a:solidFill>
                <a:schemeClr val="accent6">
                  <a:lumMod val="50000"/>
                  <a:lumOff val="50000"/>
                </a:schemeClr>
              </a:solidFill>
              <a:latin typeface="+mn-lt"/>
              <a:ea typeface="+mn-ea"/>
              <a:cs typeface="+mn-cs"/>
            </a:endParaRPr>
          </a:p>
        </p:txBody>
      </p:sp>
      <p:sp>
        <p:nvSpPr>
          <p:cNvPr id="8"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BE6AE188-15B6-47F4-A99F-93195DB9D001}" type="slidenum">
              <a:rPr lang="he-IL" sz="1200" smtClean="0">
                <a:solidFill>
                  <a:srgbClr val="FFFFFF">
                    <a:lumMod val="65000"/>
                  </a:srgbClr>
                </a:solidFill>
              </a:rPr>
              <a:pPr>
                <a:defRPr/>
              </a:pPr>
              <a:t>38</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תשובה</a:t>
            </a:r>
            <a:endParaRPr lang="he-IL" sz="1800" b="1" dirty="0">
              <a:solidFill>
                <a:schemeClr val="accent6">
                  <a:lumMod val="50000"/>
                  <a:lumOff val="50000"/>
                </a:schemeClr>
              </a:solidFill>
              <a:latin typeface="+mn-lt"/>
              <a:ea typeface="+mn-ea"/>
              <a:cs typeface="+mn-cs"/>
            </a:endParaRPr>
          </a:p>
        </p:txBody>
      </p:sp>
      <p:sp>
        <p:nvSpPr>
          <p:cNvPr id="8" name="Rectangle 12"/>
          <p:cNvSpPr/>
          <p:nvPr/>
        </p:nvSpPr>
        <p:spPr bwMode="auto">
          <a:xfrm>
            <a:off x="468313" y="2054225"/>
            <a:ext cx="7978775" cy="18065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defRPr/>
            </a:pPr>
            <a:r>
              <a:rPr lang="he-IL" b="1" dirty="0">
                <a:solidFill>
                  <a:prstClr val="black"/>
                </a:solidFill>
              </a:rPr>
              <a:t>תשובה:</a:t>
            </a:r>
          </a:p>
          <a:p>
            <a:pPr>
              <a:defRPr/>
            </a:pPr>
            <a:r>
              <a:rPr lang="he-IL" dirty="0">
                <a:solidFill>
                  <a:prstClr val="black"/>
                </a:solidFill>
              </a:rPr>
              <a:t>תכונות </a:t>
            </a:r>
            <a:r>
              <a:rPr lang="he-IL" dirty="0">
                <a:solidFill>
                  <a:schemeClr val="tx1"/>
                </a:solidFill>
              </a:rPr>
              <a:t>תורשתיות שאינן מושפעות מן הסביבה: צבע עיניים, סוג דם.</a:t>
            </a:r>
          </a:p>
          <a:p>
            <a:pPr>
              <a:defRPr/>
            </a:pPr>
            <a:r>
              <a:rPr lang="he-IL" dirty="0">
                <a:solidFill>
                  <a:schemeClr val="tx1"/>
                </a:solidFill>
              </a:rPr>
              <a:t>תכונות תורשתיות המושפעות מן הסביבה: גובה, משקל, מנת משכל, צבע עור, תנובת חלב בפרות, כמות כלורופיל בעלי צמח (גדולה יותר ככל שעצמת האור קטנה).</a:t>
            </a:r>
          </a:p>
          <a:p>
            <a:pPr>
              <a:defRPr/>
            </a:pPr>
            <a:r>
              <a:rPr lang="he-IL" dirty="0">
                <a:solidFill>
                  <a:schemeClr val="tx1"/>
                </a:solidFill>
              </a:rPr>
              <a:t>תכונות נרכשות: שׂער צבוע, שינויים עקב ניתוחים </a:t>
            </a:r>
            <a:r>
              <a:rPr lang="he-IL" dirty="0">
                <a:solidFill>
                  <a:prstClr val="black"/>
                </a:solidFill>
              </a:rPr>
              <a:t>פלסטיים.</a:t>
            </a:r>
          </a:p>
        </p:txBody>
      </p:sp>
      <p:sp>
        <p:nvSpPr>
          <p:cNvPr id="10" name="TextBox 9"/>
          <p:cNvSpPr txBox="1"/>
          <p:nvPr/>
        </p:nvSpPr>
        <p:spPr>
          <a:xfrm>
            <a:off x="338138" y="555625"/>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10:</a:t>
            </a:r>
          </a:p>
          <a:p>
            <a:pPr>
              <a:defRPr/>
            </a:pPr>
            <a:r>
              <a:rPr lang="he-IL" dirty="0">
                <a:solidFill>
                  <a:schemeClr val="tx2"/>
                </a:solidFill>
              </a:rPr>
              <a:t>הביאו דוגמאות באדם או באורגניזמים אחרים לתכונות תורשתיות שביטוין אינו מושפע </a:t>
            </a:r>
          </a:p>
          <a:p>
            <a:pPr>
              <a:defRPr/>
            </a:pPr>
            <a:r>
              <a:rPr lang="he-IL" dirty="0">
                <a:solidFill>
                  <a:schemeClr val="tx2"/>
                </a:solidFill>
              </a:rPr>
              <a:t>מן הסביבה</a:t>
            </a:r>
            <a:r>
              <a:rPr lang="he-IL" dirty="0">
                <a:solidFill>
                  <a:srgbClr val="1D4C72"/>
                </a:solidFill>
              </a:rPr>
              <a:t>, לתכונות תורשתיות שביטוין מושפע מן הסביבה ולתכונות נרכשות.</a:t>
            </a:r>
          </a:p>
          <a:p>
            <a:pPr>
              <a:defRPr/>
            </a:pPr>
            <a:endParaRPr lang="he-IL" dirty="0">
              <a:solidFill>
                <a:srgbClr val="1D4C72"/>
              </a:solidFill>
            </a:endParaRPr>
          </a:p>
        </p:txBody>
      </p:sp>
      <p:sp>
        <p:nvSpPr>
          <p:cNvPr id="11"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138" y="555625"/>
            <a:ext cx="8183562" cy="48006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11:</a:t>
            </a:r>
          </a:p>
          <a:p>
            <a:pPr>
              <a:defRPr/>
            </a:pPr>
            <a:r>
              <a:rPr lang="he-IL" dirty="0">
                <a:solidFill>
                  <a:srgbClr val="1D4C72"/>
                </a:solidFill>
              </a:rPr>
              <a:t>לפניכם כמה </a:t>
            </a:r>
            <a:r>
              <a:rPr lang="he-IL" dirty="0">
                <a:solidFill>
                  <a:schemeClr val="tx2"/>
                </a:solidFill>
              </a:rPr>
              <a:t>משפטים. כתבו אילו מהם נכונים, ואילו מהם אינם נכונים:</a:t>
            </a:r>
          </a:p>
          <a:p>
            <a:pPr>
              <a:defRPr/>
            </a:pPr>
            <a:endParaRPr lang="he-IL" dirty="0">
              <a:solidFill>
                <a:schemeClr val="tx2"/>
              </a:solidFill>
            </a:endParaRPr>
          </a:p>
          <a:p>
            <a:pPr>
              <a:defRPr/>
            </a:pPr>
            <a:r>
              <a:rPr lang="he-IL" dirty="0">
                <a:solidFill>
                  <a:schemeClr val="tx2"/>
                </a:solidFill>
              </a:rPr>
              <a:t>א. מזרעים המונבטים בחושך גדלים נבטים לבנים חסרי כלורופיל. זו דוגמה לתכונה </a:t>
            </a:r>
          </a:p>
          <a:p>
            <a:pPr>
              <a:defRPr/>
            </a:pPr>
            <a:r>
              <a:rPr lang="he-IL" dirty="0">
                <a:solidFill>
                  <a:schemeClr val="tx2"/>
                </a:solidFill>
              </a:rPr>
              <a:t>    תורשתית המושפעת מתנאי הסביבה.</a:t>
            </a:r>
          </a:p>
          <a:p>
            <a:pPr>
              <a:defRPr/>
            </a:pPr>
            <a:endParaRPr lang="he-IL" dirty="0">
              <a:solidFill>
                <a:schemeClr val="tx2"/>
              </a:solidFill>
            </a:endParaRPr>
          </a:p>
          <a:p>
            <a:pPr>
              <a:defRPr/>
            </a:pPr>
            <a:r>
              <a:rPr lang="he-IL" dirty="0">
                <a:solidFill>
                  <a:schemeClr val="tx2"/>
                </a:solidFill>
              </a:rPr>
              <a:t>ב. לזוג הורים בעלי צבע עור תקין, נולד בן לבקן ובן בעל צבע עור תקין. </a:t>
            </a:r>
          </a:p>
          <a:p>
            <a:pPr>
              <a:defRPr/>
            </a:pPr>
            <a:r>
              <a:rPr lang="he-IL" dirty="0">
                <a:solidFill>
                  <a:schemeClr val="tx2"/>
                </a:solidFill>
              </a:rPr>
              <a:t>    ההסתברות ללידת בן לבקן נוסף היא ½.</a:t>
            </a:r>
          </a:p>
          <a:p>
            <a:pPr>
              <a:defRPr/>
            </a:pPr>
            <a:endParaRPr lang="he-IL" dirty="0">
              <a:solidFill>
                <a:schemeClr val="tx2"/>
              </a:solidFill>
            </a:endParaRPr>
          </a:p>
          <a:p>
            <a:pPr>
              <a:defRPr/>
            </a:pPr>
            <a:r>
              <a:rPr lang="he-IL" dirty="0">
                <a:solidFill>
                  <a:schemeClr val="tx2"/>
                </a:solidFill>
              </a:rPr>
              <a:t>ג. ההסתברות לכך שהבן בעל צבע העור התקין שנולד להורים המוזכרים בסעיף ב' </a:t>
            </a:r>
          </a:p>
          <a:p>
            <a:pPr>
              <a:defRPr/>
            </a:pPr>
            <a:r>
              <a:rPr lang="he-IL" dirty="0">
                <a:solidFill>
                  <a:schemeClr val="tx2"/>
                </a:solidFill>
              </a:rPr>
              <a:t>   הוא  הטרוזיגוט, היא 2/3.</a:t>
            </a:r>
          </a:p>
          <a:p>
            <a:pPr>
              <a:defRPr/>
            </a:pPr>
            <a:endParaRPr lang="he-IL" dirty="0">
              <a:solidFill>
                <a:schemeClr val="tx2"/>
              </a:solidFill>
            </a:endParaRPr>
          </a:p>
          <a:p>
            <a:pPr>
              <a:defRPr/>
            </a:pPr>
            <a:r>
              <a:rPr lang="he-IL" dirty="0">
                <a:solidFill>
                  <a:schemeClr val="tx2"/>
                </a:solidFill>
              </a:rPr>
              <a:t>ד. ההסתברות ללידת ילד נוסף בעל צבע עור תקין שהוא הטרוזיגוט היא ½. </a:t>
            </a:r>
          </a:p>
          <a:p>
            <a:pPr>
              <a:defRPr/>
            </a:pPr>
            <a:r>
              <a:rPr lang="he-IL" dirty="0">
                <a:solidFill>
                  <a:schemeClr val="tx2"/>
                </a:solidFill>
              </a:rPr>
              <a:t>    </a:t>
            </a:r>
          </a:p>
          <a:p>
            <a:pPr>
              <a:defRPr/>
            </a:pPr>
            <a:r>
              <a:rPr lang="he-IL" dirty="0">
                <a:solidFill>
                  <a:schemeClr val="tx2"/>
                </a:solidFill>
              </a:rPr>
              <a:t>ה. פרט בעל פנוטיפ רצסיבי הוא בוודאות הומוזיגוט.</a:t>
            </a:r>
          </a:p>
          <a:p>
            <a:pPr>
              <a:defRPr/>
            </a:pPr>
            <a:endParaRPr lang="he-IL" dirty="0">
              <a:solidFill>
                <a:srgbClr val="1D4C72"/>
              </a:solidFill>
            </a:endParaRPr>
          </a:p>
          <a:p>
            <a:pPr>
              <a:defRPr/>
            </a:pPr>
            <a:r>
              <a:rPr lang="he-IL" dirty="0">
                <a:solidFill>
                  <a:srgbClr val="1D4C72"/>
                </a:solidFill>
              </a:rPr>
              <a:t>ו. פרט בעל פנוטיפ דומיננטי הוא בוודאות הטרוזיגוט.</a:t>
            </a:r>
          </a:p>
        </p:txBody>
      </p:sp>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FCC6ED93-3761-4254-B8BC-D52FEEC6DDB7}" type="slidenum">
              <a:rPr lang="he-IL" sz="1200" smtClean="0">
                <a:solidFill>
                  <a:srgbClr val="FFFFFF">
                    <a:lumMod val="65000"/>
                  </a:srgbClr>
                </a:solidFill>
              </a:rPr>
              <a:pPr>
                <a:defRPr/>
              </a:pPr>
              <a:t>39</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שאלה 11: משפטי נכון/לא נכון</a:t>
            </a:r>
            <a:endParaRPr lang="he-IL" sz="1800" b="1" dirty="0">
              <a:solidFill>
                <a:schemeClr val="accent6">
                  <a:lumMod val="50000"/>
                  <a:lumOff val="50000"/>
                </a:schemeClr>
              </a:solidFill>
              <a:latin typeface="+mn-lt"/>
              <a:ea typeface="+mn-ea"/>
              <a:cs typeface="+mn-cs"/>
            </a:endParaRPr>
          </a:p>
        </p:txBody>
      </p:sp>
      <p:sp>
        <p:nvSpPr>
          <p:cNvPr id="8"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8587C1B0-315C-46B6-928C-AD0BCC9EB3E7}" type="slidenum">
              <a:rPr lang="he-IL" sz="1200" smtClean="0">
                <a:solidFill>
                  <a:srgbClr val="FFFFFF">
                    <a:lumMod val="65000"/>
                  </a:srgbClr>
                </a:solidFill>
              </a:rPr>
              <a:pPr>
                <a:defRPr/>
              </a:pPr>
              <a:t>4</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rPr>
              <a:t>מרבית ניסויי מנדל היו על הורשת תכונות שונות בצמח האפונה</a:t>
            </a:r>
            <a:endParaRPr lang="he-IL" sz="1800" b="1" dirty="0">
              <a:solidFill>
                <a:srgbClr val="FF6600"/>
              </a:solidFill>
              <a:latin typeface="+mn-lt"/>
              <a:ea typeface="+mn-ea"/>
              <a:cs typeface="+mn-cs"/>
            </a:endParaRPr>
          </a:p>
        </p:txBody>
      </p:sp>
      <p:sp>
        <p:nvSpPr>
          <p:cNvPr id="8" name="TextBox 7"/>
          <p:cNvSpPr txBox="1"/>
          <p:nvPr/>
        </p:nvSpPr>
        <p:spPr>
          <a:xfrm>
            <a:off x="357188" y="579438"/>
            <a:ext cx="8183562" cy="61864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a:defRPr/>
            </a:pPr>
            <a:r>
              <a:rPr lang="he-IL" dirty="0">
                <a:solidFill>
                  <a:prstClr val="black"/>
                </a:solidFill>
              </a:rPr>
              <a:t>מנדל עקב אחר הורשת תכונות שונות של צמח האפונה כגון:</a:t>
            </a:r>
          </a:p>
          <a:p>
            <a:pPr>
              <a:defRPr/>
            </a:pPr>
            <a:endParaRPr lang="he-IL" b="1" dirty="0">
              <a:solidFill>
                <a:srgbClr val="5F0060">
                  <a:lumMod val="50000"/>
                  <a:lumOff val="50000"/>
                </a:srgbClr>
              </a:solidFill>
            </a:endParaRPr>
          </a:p>
          <a:p>
            <a:pPr>
              <a:defRPr/>
            </a:pPr>
            <a:endParaRPr lang="he-IL" b="1" dirty="0">
              <a:solidFill>
                <a:srgbClr val="5F0060">
                  <a:lumMod val="50000"/>
                  <a:lumOff val="50000"/>
                </a:srgbClr>
              </a:solidFill>
            </a:endParaRPr>
          </a:p>
          <a:p>
            <a:pPr>
              <a:defRPr/>
            </a:pPr>
            <a:endParaRPr lang="he-IL" b="1" dirty="0">
              <a:solidFill>
                <a:srgbClr val="5F0060">
                  <a:lumMod val="50000"/>
                  <a:lumOff val="50000"/>
                </a:srgbClr>
              </a:solidFill>
            </a:endParaRPr>
          </a:p>
          <a:p>
            <a:pPr>
              <a:defRPr/>
            </a:pPr>
            <a:endParaRPr lang="he-IL" b="1" dirty="0">
              <a:solidFill>
                <a:srgbClr val="5F0060">
                  <a:lumMod val="50000"/>
                  <a:lumOff val="50000"/>
                </a:srgbClr>
              </a:solidFill>
            </a:endParaRPr>
          </a:p>
          <a:p>
            <a:pPr>
              <a:defRPr/>
            </a:pPr>
            <a:endParaRPr lang="he-IL" b="1" dirty="0">
              <a:solidFill>
                <a:srgbClr val="5F0060">
                  <a:lumMod val="50000"/>
                  <a:lumOff val="50000"/>
                </a:srgbClr>
              </a:solidFill>
            </a:endParaRPr>
          </a:p>
          <a:p>
            <a:pPr>
              <a:defRPr/>
            </a:pPr>
            <a:endParaRPr lang="he-IL" b="1" dirty="0">
              <a:solidFill>
                <a:srgbClr val="5F0060">
                  <a:lumMod val="50000"/>
                  <a:lumOff val="50000"/>
                </a:srgbClr>
              </a:solidFill>
            </a:endParaRPr>
          </a:p>
          <a:p>
            <a:pPr>
              <a:defRPr/>
            </a:pPr>
            <a:endParaRPr lang="he-IL" b="1" dirty="0">
              <a:solidFill>
                <a:srgbClr val="5F0060">
                  <a:lumMod val="50000"/>
                  <a:lumOff val="50000"/>
                </a:srgbClr>
              </a:solidFill>
            </a:endParaRPr>
          </a:p>
          <a:p>
            <a:pPr>
              <a:defRPr/>
            </a:pPr>
            <a:endParaRPr lang="he-IL" b="1" dirty="0">
              <a:solidFill>
                <a:srgbClr val="5F0060">
                  <a:lumMod val="50000"/>
                  <a:lumOff val="50000"/>
                </a:srgbClr>
              </a:solidFill>
            </a:endParaRPr>
          </a:p>
          <a:p>
            <a:pPr>
              <a:defRPr/>
            </a:pPr>
            <a:endParaRPr lang="he-IL" b="1" dirty="0">
              <a:solidFill>
                <a:srgbClr val="5F0060">
                  <a:lumMod val="50000"/>
                  <a:lumOff val="50000"/>
                </a:srgbClr>
              </a:solidFill>
            </a:endParaRPr>
          </a:p>
          <a:p>
            <a:pPr>
              <a:defRPr/>
            </a:pPr>
            <a:endParaRPr lang="he-IL" b="1" dirty="0">
              <a:solidFill>
                <a:srgbClr val="5F0060">
                  <a:lumMod val="50000"/>
                  <a:lumOff val="50000"/>
                </a:srgbClr>
              </a:solidFill>
            </a:endParaRPr>
          </a:p>
          <a:p>
            <a:pPr>
              <a:defRPr/>
            </a:pPr>
            <a:endParaRPr lang="he-IL" b="1" dirty="0">
              <a:solidFill>
                <a:srgbClr val="5F0060">
                  <a:lumMod val="50000"/>
                  <a:lumOff val="50000"/>
                </a:srgbClr>
              </a:solidFill>
            </a:endParaRPr>
          </a:p>
          <a:p>
            <a:pPr>
              <a:defRPr/>
            </a:pPr>
            <a:endParaRPr lang="he-IL" b="1" dirty="0">
              <a:solidFill>
                <a:srgbClr val="5F0060">
                  <a:lumMod val="50000"/>
                  <a:lumOff val="50000"/>
                </a:srgbClr>
              </a:solidFill>
            </a:endParaRPr>
          </a:p>
          <a:p>
            <a:pPr>
              <a:defRPr/>
            </a:pPr>
            <a:endParaRPr lang="he-IL" b="1" dirty="0">
              <a:solidFill>
                <a:srgbClr val="5F0060">
                  <a:lumMod val="50000"/>
                  <a:lumOff val="50000"/>
                </a:srgbClr>
              </a:solidFill>
            </a:endParaRPr>
          </a:p>
          <a:p>
            <a:pPr>
              <a:defRPr/>
            </a:pPr>
            <a:endParaRPr lang="he-IL" b="1" dirty="0">
              <a:solidFill>
                <a:srgbClr val="5F0060">
                  <a:lumMod val="50000"/>
                  <a:lumOff val="50000"/>
                </a:srgbClr>
              </a:solidFill>
            </a:endParaRPr>
          </a:p>
          <a:p>
            <a:pPr>
              <a:defRPr/>
            </a:pPr>
            <a:endParaRPr lang="he-IL" b="1" dirty="0">
              <a:solidFill>
                <a:srgbClr val="5F0060">
                  <a:lumMod val="50000"/>
                  <a:lumOff val="50000"/>
                </a:srgbClr>
              </a:solidFill>
            </a:endParaRPr>
          </a:p>
          <a:p>
            <a:pPr>
              <a:defRPr/>
            </a:pPr>
            <a:endParaRPr lang="he-IL" b="1" dirty="0">
              <a:solidFill>
                <a:srgbClr val="5F0060">
                  <a:lumMod val="50000"/>
                  <a:lumOff val="50000"/>
                </a:srgbClr>
              </a:solidFill>
            </a:endParaRPr>
          </a:p>
          <a:p>
            <a:pPr>
              <a:defRPr/>
            </a:pPr>
            <a:endParaRPr lang="he-IL" b="1" dirty="0">
              <a:solidFill>
                <a:srgbClr val="5F0060">
                  <a:lumMod val="50000"/>
                  <a:lumOff val="50000"/>
                </a:srgbClr>
              </a:solidFill>
            </a:endParaRPr>
          </a:p>
          <a:p>
            <a:pPr>
              <a:defRPr/>
            </a:pPr>
            <a:r>
              <a:rPr lang="he-IL" dirty="0"/>
              <a:t>נוסף על כך, הוא עקב אחר תכונות מגוונות בצמחים אחרים, בדבורים ואף עסק בחקר שושלות של משפחות שהיו בהן גמדים.</a:t>
            </a:r>
          </a:p>
          <a:p>
            <a:pPr>
              <a:defRPr/>
            </a:pPr>
            <a:endParaRPr lang="he-IL" dirty="0"/>
          </a:p>
          <a:p>
            <a:pPr>
              <a:defRPr/>
            </a:pPr>
            <a:r>
              <a:rPr lang="he-IL" dirty="0"/>
              <a:t>בשקף הבא נתאר את אחד ממחקריו שעסק בהורשת צבע התרמיל.</a:t>
            </a:r>
          </a:p>
        </p:txBody>
      </p:sp>
      <p:pic>
        <p:nvPicPr>
          <p:cNvPr id="1024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888" y="908050"/>
            <a:ext cx="587216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716463" y="5321300"/>
            <a:ext cx="2668587" cy="2476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sz="1000" dirty="0">
                <a:solidFill>
                  <a:prstClr val="black"/>
                </a:solidFill>
              </a:rPr>
              <a:t>הטבלה מתוך הספר "חידת התורשה – מט"ח</a:t>
            </a:r>
          </a:p>
        </p:txBody>
      </p:sp>
      <p:sp>
        <p:nvSpPr>
          <p:cNvPr id="11"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138" y="555625"/>
            <a:ext cx="8183562" cy="59086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11:</a:t>
            </a:r>
          </a:p>
          <a:p>
            <a:pPr>
              <a:defRPr/>
            </a:pPr>
            <a:r>
              <a:rPr lang="he-IL" dirty="0">
                <a:solidFill>
                  <a:srgbClr val="1D4C72"/>
                </a:solidFill>
              </a:rPr>
              <a:t>לפניכם כמה משפטים. </a:t>
            </a:r>
            <a:r>
              <a:rPr lang="he-IL" dirty="0">
                <a:solidFill>
                  <a:schemeClr val="tx2"/>
                </a:solidFill>
              </a:rPr>
              <a:t>כתבו אילו מהם נכונים, ואילו מהם אינם נכונים:</a:t>
            </a:r>
          </a:p>
          <a:p>
            <a:pPr>
              <a:defRPr/>
            </a:pPr>
            <a:r>
              <a:rPr lang="he-IL" dirty="0">
                <a:solidFill>
                  <a:schemeClr val="tx2"/>
                </a:solidFill>
              </a:rPr>
              <a:t>א. מזרעים המונבטים בחושך גדלים נבטים לבנים חסרי כלורופיל. זו דוגמה לתכונה </a:t>
            </a:r>
          </a:p>
          <a:p>
            <a:pPr>
              <a:defRPr/>
            </a:pPr>
            <a:r>
              <a:rPr lang="he-IL" dirty="0">
                <a:solidFill>
                  <a:schemeClr val="tx2"/>
                </a:solidFill>
              </a:rPr>
              <a:t>    תורשתית המושפעת מתנאי הסביבה.</a:t>
            </a:r>
          </a:p>
          <a:p>
            <a:pPr>
              <a:defRPr/>
            </a:pPr>
            <a:r>
              <a:rPr lang="he-IL" dirty="0">
                <a:solidFill>
                  <a:srgbClr val="1D4C72"/>
                </a:solidFill>
              </a:rPr>
              <a:t>    </a:t>
            </a:r>
            <a:r>
              <a:rPr lang="he-IL" dirty="0">
                <a:solidFill>
                  <a:schemeClr val="accent3"/>
                </a:solidFill>
              </a:rPr>
              <a:t>נכון. כושר יצירת כלורופיל הוא תכונה תורשתית. בתנאי חושך תכונה זו אינה מתבטאת.</a:t>
            </a:r>
          </a:p>
          <a:p>
            <a:pPr>
              <a:defRPr/>
            </a:pPr>
            <a:r>
              <a:rPr lang="he-IL" dirty="0">
                <a:solidFill>
                  <a:srgbClr val="1D4C72"/>
                </a:solidFill>
              </a:rPr>
              <a:t>ב. לזוג הורים בעלי צבע עור תקין, נולד בן לבקן ובן בעל צבע עור תקין. </a:t>
            </a:r>
          </a:p>
          <a:p>
            <a:pPr>
              <a:defRPr/>
            </a:pPr>
            <a:r>
              <a:rPr lang="he-IL" dirty="0">
                <a:solidFill>
                  <a:srgbClr val="1D4C72"/>
                </a:solidFill>
              </a:rPr>
              <a:t>    ההסתברות ללידת בן לבקן נוסף היא ½.</a:t>
            </a:r>
          </a:p>
          <a:p>
            <a:pPr>
              <a:defRPr/>
            </a:pPr>
            <a:r>
              <a:rPr lang="he-IL" dirty="0">
                <a:solidFill>
                  <a:srgbClr val="1D4C72"/>
                </a:solidFill>
              </a:rPr>
              <a:t>   </a:t>
            </a:r>
            <a:r>
              <a:rPr lang="he-IL" dirty="0">
                <a:solidFill>
                  <a:srgbClr val="FF6600"/>
                </a:solidFill>
              </a:rPr>
              <a:t>לא נכון. לידת ילד לבקן מעידה על כך ששני ההורים הטרוזיגוטיים. ההסתברות ללידת ילד   </a:t>
            </a:r>
          </a:p>
          <a:p>
            <a:pPr>
              <a:defRPr/>
            </a:pPr>
            <a:r>
              <a:rPr lang="he-IL" dirty="0">
                <a:solidFill>
                  <a:srgbClr val="FF6600"/>
                </a:solidFill>
              </a:rPr>
              <a:t>   לבקן להורים הטרוזיגוטים היא ¼. </a:t>
            </a:r>
            <a:endParaRPr lang="he-IL" dirty="0">
              <a:solidFill>
                <a:srgbClr val="1D4C72"/>
              </a:solidFill>
            </a:endParaRPr>
          </a:p>
          <a:p>
            <a:pPr>
              <a:defRPr/>
            </a:pPr>
            <a:r>
              <a:rPr lang="he-IL" dirty="0">
                <a:solidFill>
                  <a:srgbClr val="1D4C72"/>
                </a:solidFill>
              </a:rPr>
              <a:t>ג. ההסתברות לכך שהבן בעל צבע העור התקין הוא הטרוזיגוט היא 2/3.</a:t>
            </a:r>
          </a:p>
          <a:p>
            <a:pPr>
              <a:defRPr/>
            </a:pPr>
            <a:r>
              <a:rPr lang="he-IL" dirty="0">
                <a:solidFill>
                  <a:srgbClr val="1D4C72"/>
                </a:solidFill>
              </a:rPr>
              <a:t>   </a:t>
            </a:r>
            <a:r>
              <a:rPr lang="he-IL" dirty="0">
                <a:solidFill>
                  <a:schemeClr val="accent3"/>
                </a:solidFill>
              </a:rPr>
              <a:t>נכון. ידוע בוודאות שהילד בעל צבע עור תקין. </a:t>
            </a:r>
            <a:r>
              <a:rPr lang="he-IL" u="sng" dirty="0">
                <a:solidFill>
                  <a:schemeClr val="accent3"/>
                </a:solidFill>
              </a:rPr>
              <a:t>מבין הצאצאים בעלי עור תקין</a:t>
            </a:r>
            <a:r>
              <a:rPr lang="he-IL" dirty="0">
                <a:solidFill>
                  <a:schemeClr val="accent3"/>
                </a:solidFill>
              </a:rPr>
              <a:t> יש הסתברות </a:t>
            </a:r>
          </a:p>
          <a:p>
            <a:pPr>
              <a:defRPr/>
            </a:pPr>
            <a:r>
              <a:rPr lang="he-IL" dirty="0">
                <a:solidFill>
                  <a:schemeClr val="accent3"/>
                </a:solidFill>
              </a:rPr>
              <a:t>   של 1/3 להיותם הומוזיגוטים, ו־2/3 להיותם הטרוזיגוטים. </a:t>
            </a:r>
          </a:p>
          <a:p>
            <a:pPr>
              <a:defRPr/>
            </a:pPr>
            <a:r>
              <a:rPr lang="he-IL" dirty="0">
                <a:solidFill>
                  <a:schemeClr val="accent3"/>
                </a:solidFill>
              </a:rPr>
              <a:t>  שימו לב! בחישוב הסתברות יש לבדוק מהי האוכלוסייה המהווה </a:t>
            </a:r>
            <a:r>
              <a:rPr lang="he-IL" dirty="0" err="1">
                <a:solidFill>
                  <a:schemeClr val="accent3"/>
                </a:solidFill>
              </a:rPr>
              <a:t>100</a:t>
            </a:r>
            <a:r>
              <a:rPr lang="he-IL" dirty="0">
                <a:solidFill>
                  <a:schemeClr val="accent3"/>
                </a:solidFill>
              </a:rPr>
              <a:t>%, שמתוכה מחושבת  </a:t>
            </a:r>
          </a:p>
          <a:p>
            <a:pPr>
              <a:defRPr/>
            </a:pPr>
            <a:r>
              <a:rPr lang="he-IL" dirty="0">
                <a:solidFill>
                  <a:schemeClr val="accent3"/>
                </a:solidFill>
              </a:rPr>
              <a:t>  ההסתברות. במקרה זה, האוכלוסייה היא הילדים בעלי צבע עור תקין הצפויים לזוג הנדון.</a:t>
            </a:r>
          </a:p>
          <a:p>
            <a:pPr>
              <a:defRPr/>
            </a:pPr>
            <a:r>
              <a:rPr lang="he-IL" dirty="0">
                <a:solidFill>
                  <a:srgbClr val="1D4C72"/>
                </a:solidFill>
              </a:rPr>
              <a:t>ד.</a:t>
            </a:r>
            <a:r>
              <a:rPr lang="he-IL" dirty="0">
                <a:solidFill>
                  <a:prstClr val="black"/>
                </a:solidFill>
              </a:rPr>
              <a:t> </a:t>
            </a:r>
            <a:r>
              <a:rPr lang="he-IL" dirty="0">
                <a:solidFill>
                  <a:schemeClr val="tx2"/>
                </a:solidFill>
              </a:rPr>
              <a:t>ההסתברות ללידת ילד נוסף בעל צבע עור תקין שהוא הטרוזיגוט היא ½. </a:t>
            </a:r>
          </a:p>
          <a:p>
            <a:pPr>
              <a:defRPr/>
            </a:pPr>
            <a:r>
              <a:rPr lang="he-IL" dirty="0">
                <a:solidFill>
                  <a:srgbClr val="1D4C72"/>
                </a:solidFill>
              </a:rPr>
              <a:t>    </a:t>
            </a:r>
            <a:r>
              <a:rPr lang="he-IL" dirty="0">
                <a:solidFill>
                  <a:srgbClr val="FF6600"/>
                </a:solidFill>
              </a:rPr>
              <a:t>נכון. במקרה זה קיימת גם האפשרות שייוולד ילד לבקן. לכן, ההסתברות לילד הטרוזיגוט    </a:t>
            </a:r>
          </a:p>
          <a:p>
            <a:pPr>
              <a:defRPr/>
            </a:pPr>
            <a:r>
              <a:rPr lang="he-IL" dirty="0">
                <a:solidFill>
                  <a:srgbClr val="FF6600"/>
                </a:solidFill>
              </a:rPr>
              <a:t>    מתוך כלל הילדים </a:t>
            </a:r>
            <a:r>
              <a:rPr lang="he-IL" dirty="0">
                <a:solidFill>
                  <a:schemeClr val="accent3"/>
                </a:solidFill>
              </a:rPr>
              <a:t>הפוטנציאליים </a:t>
            </a:r>
            <a:r>
              <a:rPr lang="he-IL" dirty="0">
                <a:solidFill>
                  <a:srgbClr val="FF6600"/>
                </a:solidFill>
              </a:rPr>
              <a:t>של זוג ההורים ההטרוזיגוטיים היא ½.</a:t>
            </a:r>
            <a:endParaRPr lang="he-IL" dirty="0">
              <a:solidFill>
                <a:srgbClr val="1D4C72"/>
              </a:solidFill>
            </a:endParaRPr>
          </a:p>
          <a:p>
            <a:pPr>
              <a:defRPr/>
            </a:pPr>
            <a:r>
              <a:rPr lang="he-IL" dirty="0">
                <a:solidFill>
                  <a:srgbClr val="1D4C72"/>
                </a:solidFill>
              </a:rPr>
              <a:t>ה. פרט בעל פנוטיפ רצסיבי הוא בוודאות הומוזיגוט.</a:t>
            </a:r>
          </a:p>
          <a:p>
            <a:pPr>
              <a:defRPr/>
            </a:pPr>
            <a:r>
              <a:rPr lang="he-IL" dirty="0">
                <a:solidFill>
                  <a:schemeClr val="accent3"/>
                </a:solidFill>
              </a:rPr>
              <a:t>    נכון.</a:t>
            </a:r>
            <a:endParaRPr lang="he-IL" dirty="0">
              <a:solidFill>
                <a:srgbClr val="1D4C72"/>
              </a:solidFill>
            </a:endParaRPr>
          </a:p>
          <a:p>
            <a:pPr>
              <a:defRPr/>
            </a:pPr>
            <a:r>
              <a:rPr lang="he-IL" dirty="0">
                <a:solidFill>
                  <a:srgbClr val="1D4C72"/>
                </a:solidFill>
              </a:rPr>
              <a:t>ו. פרט בעל פנוטיפ דומיננטי הוא בוודאות הטרוזיגוט.</a:t>
            </a:r>
          </a:p>
          <a:p>
            <a:pPr>
              <a:defRPr/>
            </a:pPr>
            <a:r>
              <a:rPr lang="he-IL" dirty="0">
                <a:solidFill>
                  <a:srgbClr val="1D4C72"/>
                </a:solidFill>
              </a:rPr>
              <a:t>   </a:t>
            </a:r>
            <a:r>
              <a:rPr lang="he-IL" dirty="0">
                <a:solidFill>
                  <a:schemeClr val="accent3"/>
                </a:solidFill>
              </a:rPr>
              <a:t>לא נכון, הוא יכול להיות גם הומוזיגוט.</a:t>
            </a:r>
            <a:endParaRPr lang="he-IL" dirty="0">
              <a:solidFill>
                <a:srgbClr val="1D4C72"/>
              </a:solidFill>
            </a:endParaRPr>
          </a:p>
        </p:txBody>
      </p:sp>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5AB75E3E-2B3A-462E-B49B-B24051071B99}" type="slidenum">
              <a:rPr lang="he-IL" sz="1200" smtClean="0">
                <a:solidFill>
                  <a:srgbClr val="FFFFFF">
                    <a:lumMod val="65000"/>
                  </a:srgbClr>
                </a:solidFill>
              </a:rPr>
              <a:pPr>
                <a:defRPr/>
              </a:pPr>
              <a:t>40</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תשובה</a:t>
            </a:r>
            <a:endParaRPr lang="he-IL" sz="1800" b="1" dirty="0">
              <a:solidFill>
                <a:schemeClr val="accent6">
                  <a:lumMod val="50000"/>
                  <a:lumOff val="50000"/>
                </a:schemeClr>
              </a:solidFill>
              <a:latin typeface="+mn-lt"/>
              <a:ea typeface="+mn-ea"/>
              <a:cs typeface="+mn-cs"/>
            </a:endParaRPr>
          </a:p>
        </p:txBody>
      </p:sp>
      <p:sp>
        <p:nvSpPr>
          <p:cNvPr id="8"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77825" y="765175"/>
            <a:ext cx="8429625" cy="55356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a:solidFill>
                  <a:prstClr val="black"/>
                </a:solidFill>
              </a:rPr>
              <a:t> לכל גן יש (ביצור דיפלואידי) יש שני אללים. בהומוזיגוט – שני האללים זהים,</a:t>
            </a:r>
          </a:p>
          <a:p>
            <a:pPr>
              <a:lnSpc>
                <a:spcPct val="150000"/>
              </a:lnSpc>
              <a:defRPr/>
            </a:pPr>
            <a:r>
              <a:rPr lang="he-IL" dirty="0">
                <a:solidFill>
                  <a:prstClr val="black"/>
                </a:solidFill>
              </a:rPr>
              <a:t>  בהטרוזיגוט – שני </a:t>
            </a:r>
            <a:r>
              <a:rPr lang="he-IL" dirty="0">
                <a:solidFill>
                  <a:schemeClr val="tx1"/>
                </a:solidFill>
              </a:rPr>
              <a:t>האללים שונים זה מזה.</a:t>
            </a:r>
          </a:p>
          <a:p>
            <a:pPr>
              <a:lnSpc>
                <a:spcPct val="150000"/>
              </a:lnSpc>
              <a:buFontTx/>
              <a:buBlip>
                <a:blip r:embed="rId2"/>
              </a:buBlip>
              <a:defRPr/>
            </a:pPr>
            <a:r>
              <a:rPr lang="he-IL" dirty="0">
                <a:solidFill>
                  <a:schemeClr val="tx1"/>
                </a:solidFill>
              </a:rPr>
              <a:t> בעת היווצרות הגמטות בתהליך המיוזה, חלה הפרדה בין האללים, ולכן בכל גמטה יש אלל  </a:t>
            </a:r>
          </a:p>
          <a:p>
            <a:pPr>
              <a:lnSpc>
                <a:spcPct val="150000"/>
              </a:lnSpc>
              <a:defRPr/>
            </a:pPr>
            <a:r>
              <a:rPr lang="he-IL" dirty="0">
                <a:solidFill>
                  <a:schemeClr val="tx1"/>
                </a:solidFill>
              </a:rPr>
              <a:t>  אחד מכל גן. בזיגוטה הנוצרת מהתלכדות הגמטה הזכרית והגמטה הנקבית, שוב יש שני </a:t>
            </a:r>
          </a:p>
          <a:p>
            <a:pPr>
              <a:lnSpc>
                <a:spcPct val="150000"/>
              </a:lnSpc>
              <a:defRPr/>
            </a:pPr>
            <a:r>
              <a:rPr lang="he-IL" dirty="0">
                <a:solidFill>
                  <a:schemeClr val="tx1"/>
                </a:solidFill>
              </a:rPr>
              <a:t>  אללים מכל גן (בגנים הנמצאים בכרומוזומים שאינם כרומוזומי מין).</a:t>
            </a:r>
          </a:p>
          <a:p>
            <a:pPr>
              <a:lnSpc>
                <a:spcPct val="150000"/>
              </a:lnSpc>
              <a:buFontTx/>
              <a:buBlip>
                <a:blip r:embed="rId2"/>
              </a:buBlip>
              <a:defRPr/>
            </a:pPr>
            <a:r>
              <a:rPr lang="he-IL" dirty="0">
                <a:solidFill>
                  <a:schemeClr val="tx1"/>
                </a:solidFill>
              </a:rPr>
              <a:t> ההתלכדות של גמטה זכרית וגמטה נקבית היא אקראית, ולכן אפשר לחשב את היחס הצפוי </a:t>
            </a:r>
          </a:p>
          <a:p>
            <a:pPr>
              <a:lnSpc>
                <a:spcPct val="150000"/>
              </a:lnSpc>
              <a:defRPr/>
            </a:pPr>
            <a:r>
              <a:rPr lang="he-IL" dirty="0">
                <a:solidFill>
                  <a:schemeClr val="tx1"/>
                </a:solidFill>
              </a:rPr>
              <a:t>  בין הצאצאים בעלי גנוטיפים או פנוטיפים שונים זה מזה לפי שכיחות טיפוסי הגמטות השונים   </a:t>
            </a:r>
          </a:p>
          <a:p>
            <a:pPr>
              <a:lnSpc>
                <a:spcPct val="150000"/>
              </a:lnSpc>
              <a:defRPr/>
            </a:pPr>
            <a:r>
              <a:rPr lang="he-IL" dirty="0">
                <a:solidFill>
                  <a:schemeClr val="tx1"/>
                </a:solidFill>
              </a:rPr>
              <a:t>  שיצרו ההורים.</a:t>
            </a:r>
          </a:p>
          <a:p>
            <a:pPr>
              <a:lnSpc>
                <a:spcPct val="150000"/>
              </a:lnSpc>
              <a:buFontTx/>
              <a:buBlip>
                <a:blip r:embed="rId2"/>
              </a:buBlip>
              <a:defRPr/>
            </a:pPr>
            <a:r>
              <a:rPr lang="he-IL" dirty="0">
                <a:solidFill>
                  <a:schemeClr val="tx1"/>
                </a:solidFill>
              </a:rPr>
              <a:t> ככל שמספר הצאצאים הנבדקים גדול יותר, כך גדל הסיכוי לקבלת יחס הצאצאים הצפוי.</a:t>
            </a:r>
          </a:p>
          <a:p>
            <a:pPr>
              <a:lnSpc>
                <a:spcPct val="150000"/>
              </a:lnSpc>
              <a:buFontTx/>
              <a:buBlip>
                <a:blip r:embed="rId2"/>
              </a:buBlip>
              <a:defRPr/>
            </a:pPr>
            <a:r>
              <a:rPr lang="he-IL" dirty="0">
                <a:solidFill>
                  <a:schemeClr val="tx1"/>
                </a:solidFill>
              </a:rPr>
              <a:t> הכרת שלבי תהליך המיוזה, מספקת חיזוק לנכונות כללי התורשה שמנדל מצא.</a:t>
            </a:r>
          </a:p>
          <a:p>
            <a:pPr>
              <a:lnSpc>
                <a:spcPct val="150000"/>
              </a:lnSpc>
              <a:buFontTx/>
              <a:buBlip>
                <a:blip r:embed="rId2"/>
              </a:buBlip>
              <a:defRPr/>
            </a:pPr>
            <a:r>
              <a:rPr lang="he-IL" dirty="0">
                <a:solidFill>
                  <a:schemeClr val="tx1"/>
                </a:solidFill>
              </a:rPr>
              <a:t> מטרתה של הכלאת מבחן היא לברר אם פרט בעל פנוטיפ דומיננטי </a:t>
            </a:r>
            <a:r>
              <a:rPr lang="he-IL" dirty="0">
                <a:solidFill>
                  <a:prstClr val="black"/>
                </a:solidFill>
              </a:rPr>
              <a:t>הוא הומוזיגוט או </a:t>
            </a:r>
          </a:p>
          <a:p>
            <a:pPr>
              <a:lnSpc>
                <a:spcPct val="150000"/>
              </a:lnSpc>
              <a:defRPr/>
            </a:pPr>
            <a:r>
              <a:rPr lang="he-IL" dirty="0">
                <a:solidFill>
                  <a:prstClr val="black"/>
                </a:solidFill>
              </a:rPr>
              <a:t>  הטרוזיגוט.</a:t>
            </a:r>
          </a:p>
          <a:p>
            <a:pPr>
              <a:lnSpc>
                <a:spcPct val="150000"/>
              </a:lnSpc>
              <a:defRPr/>
            </a:pPr>
            <a:endParaRPr lang="he-IL" dirty="0">
              <a:solidFill>
                <a:prstClr val="black"/>
              </a:solidFill>
            </a:endParaRPr>
          </a:p>
        </p:txBody>
      </p:sp>
      <p:sp>
        <p:nvSpPr>
          <p:cNvPr id="9223"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A54B37E0-5CC6-4EA5-AC45-8051EA087380}" type="slidenum">
              <a:rPr lang="he-IL"/>
              <a:pPr>
                <a:defRPr/>
              </a:pPr>
              <a:t>41</a:t>
            </a:fld>
            <a:endParaRPr lang="he-IL" dirty="0"/>
          </a:p>
        </p:txBody>
      </p:sp>
      <p:sp>
        <p:nvSpPr>
          <p:cNvPr id="8" name="כותרת 7"/>
          <p:cNvSpPr>
            <a:spLocks noGrp="1"/>
          </p:cNvSpPr>
          <p:nvPr>
            <p:ph type="title" idx="4294967295"/>
          </p:nvPr>
        </p:nvSpPr>
        <p:spPr>
          <a:xfrm>
            <a:off x="457200" y="44624"/>
            <a:ext cx="8229600" cy="357188"/>
          </a:xfrm>
          <a:prstGeom prst="rect">
            <a:avLst/>
          </a:prstGeom>
        </p:spPr>
        <p:txBody>
          <a:bodyPr/>
          <a:lstStyle/>
          <a:p>
            <a:pPr>
              <a:defRPr/>
            </a:pPr>
            <a:r>
              <a:rPr lang="he-IL" sz="1800" b="1" dirty="0">
                <a:solidFill>
                  <a:srgbClr val="FF6600"/>
                </a:solidFill>
                <a:ea typeface="+mn-ea"/>
              </a:rPr>
              <a:t>סיכום: "תורשה מנדלית" – מונחי יסוד</a:t>
            </a:r>
          </a:p>
        </p:txBody>
      </p:sp>
      <p:sp>
        <p:nvSpPr>
          <p:cNvPr id="6"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77825" y="692150"/>
            <a:ext cx="8429625" cy="43211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a:solidFill>
                  <a:prstClr val="black"/>
                </a:solidFill>
              </a:rPr>
              <a:t> כאשר לפרט יש תכונה תורשתית שאינה מופיעה אצל הוריו, אפשר להניח שהאלל לתכונה </a:t>
            </a:r>
          </a:p>
          <a:p>
            <a:pPr indent="177800">
              <a:lnSpc>
                <a:spcPct val="150000"/>
              </a:lnSpc>
              <a:defRPr/>
            </a:pPr>
            <a:r>
              <a:rPr lang="he-IL" dirty="0">
                <a:solidFill>
                  <a:prstClr val="black"/>
                </a:solidFill>
              </a:rPr>
              <a:t>הוא רצסיבי*. </a:t>
            </a:r>
            <a:endParaRPr lang="he-IL" dirty="0">
              <a:solidFill>
                <a:schemeClr val="tx1"/>
              </a:solidFill>
            </a:endParaRPr>
          </a:p>
          <a:p>
            <a:pPr>
              <a:lnSpc>
                <a:spcPct val="150000"/>
              </a:lnSpc>
              <a:buFontTx/>
              <a:buBlip>
                <a:blip r:embed="rId2"/>
              </a:buBlip>
              <a:defRPr/>
            </a:pPr>
            <a:r>
              <a:rPr lang="he-IL" dirty="0">
                <a:solidFill>
                  <a:schemeClr val="tx1"/>
                </a:solidFill>
              </a:rPr>
              <a:t> כאשר לפרט יש תכונה דומיננטית, היא מופיעה אצל אחד מהוריו* לפחות. </a:t>
            </a:r>
          </a:p>
          <a:p>
            <a:pPr>
              <a:lnSpc>
                <a:spcPct val="150000"/>
              </a:lnSpc>
              <a:defRPr/>
            </a:pPr>
            <a:endParaRPr lang="he-IL" dirty="0">
              <a:solidFill>
                <a:schemeClr val="tx1"/>
              </a:solidFill>
            </a:endParaRPr>
          </a:p>
          <a:p>
            <a:pPr>
              <a:lnSpc>
                <a:spcPct val="150000"/>
              </a:lnSpc>
              <a:defRPr/>
            </a:pPr>
            <a:r>
              <a:rPr lang="he-IL" u="sng" dirty="0">
                <a:solidFill>
                  <a:schemeClr val="tx1"/>
                </a:solidFill>
              </a:rPr>
              <a:t>תכונות תורשתיות ותכונות נרכשות</a:t>
            </a:r>
          </a:p>
          <a:p>
            <a:pPr>
              <a:lnSpc>
                <a:spcPct val="150000"/>
              </a:lnSpc>
              <a:buFontTx/>
              <a:buBlip>
                <a:blip r:embed="rId2"/>
              </a:buBlip>
              <a:defRPr/>
            </a:pPr>
            <a:r>
              <a:rPr lang="he-IL" dirty="0">
                <a:solidFill>
                  <a:schemeClr val="tx1"/>
                </a:solidFill>
              </a:rPr>
              <a:t> יש תכונות תורשתיות שהפנוטיפ המתקבל מהן מושפע גם מן הסביבה, ויש תכונות תורשתיות    </a:t>
            </a:r>
          </a:p>
          <a:p>
            <a:pPr>
              <a:lnSpc>
                <a:spcPct val="150000"/>
              </a:lnSpc>
              <a:defRPr/>
            </a:pPr>
            <a:r>
              <a:rPr lang="he-IL" dirty="0">
                <a:solidFill>
                  <a:schemeClr val="tx1"/>
                </a:solidFill>
              </a:rPr>
              <a:t>   שהפנוטיפ המתקבל מהן מושפע רק מן המטען הגנטי.</a:t>
            </a:r>
          </a:p>
          <a:p>
            <a:pPr>
              <a:lnSpc>
                <a:spcPct val="150000"/>
              </a:lnSpc>
              <a:buFontTx/>
              <a:buBlip>
                <a:blip r:embed="rId2"/>
              </a:buBlip>
              <a:defRPr/>
            </a:pPr>
            <a:r>
              <a:rPr lang="he-IL" dirty="0">
                <a:solidFill>
                  <a:schemeClr val="tx1"/>
                </a:solidFill>
              </a:rPr>
              <a:t> מחקרים שנערכו בתאומים זהים שגדלו בנפרד, סיפקו מידע על מידת השפעת הסביבה על </a:t>
            </a:r>
          </a:p>
          <a:p>
            <a:pPr>
              <a:lnSpc>
                <a:spcPct val="150000"/>
              </a:lnSpc>
              <a:defRPr/>
            </a:pPr>
            <a:r>
              <a:rPr lang="he-IL" dirty="0">
                <a:solidFill>
                  <a:schemeClr val="tx1"/>
                </a:solidFill>
              </a:rPr>
              <a:t>  ביטוין של תכונות תורשתיות שונות.</a:t>
            </a:r>
          </a:p>
          <a:p>
            <a:pPr>
              <a:lnSpc>
                <a:spcPct val="150000"/>
              </a:lnSpc>
              <a:buFontTx/>
              <a:buBlip>
                <a:blip r:embed="rId2"/>
              </a:buBlip>
              <a:defRPr/>
            </a:pPr>
            <a:r>
              <a:rPr lang="he-IL" dirty="0">
                <a:solidFill>
                  <a:prstClr val="black"/>
                </a:solidFill>
              </a:rPr>
              <a:t> תכונות נרכשות הן תכונות שאינן תורשתיות, והן תולדה של השפעת תנאי הסביבה.</a:t>
            </a: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defRPr/>
            </a:pPr>
            <a:endParaRPr lang="he-IL" dirty="0">
              <a:solidFill>
                <a:prstClr val="black"/>
              </a:solidFill>
            </a:endParaRPr>
          </a:p>
          <a:p>
            <a:pPr>
              <a:lnSpc>
                <a:spcPct val="150000"/>
              </a:lnSpc>
              <a:defRPr/>
            </a:pPr>
            <a:r>
              <a:rPr lang="he-IL" dirty="0">
                <a:solidFill>
                  <a:prstClr val="black"/>
                </a:solidFill>
              </a:rPr>
              <a:t>  </a:t>
            </a:r>
          </a:p>
          <a:p>
            <a:pPr>
              <a:lnSpc>
                <a:spcPct val="150000"/>
              </a:lnSpc>
              <a:defRPr/>
            </a:pPr>
            <a:endParaRPr lang="he-IL" dirty="0">
              <a:solidFill>
                <a:prstClr val="black"/>
              </a:solidFill>
            </a:endParaRPr>
          </a:p>
          <a:p>
            <a:pPr>
              <a:lnSpc>
                <a:spcPct val="150000"/>
              </a:lnSpc>
              <a:buFontTx/>
              <a:buBlip>
                <a:blip r:embed="rId2"/>
              </a:buBlip>
              <a:defRPr/>
            </a:pPr>
            <a:endParaRPr lang="he-IL" dirty="0">
              <a:solidFill>
                <a:prstClr val="black"/>
              </a:solidFill>
            </a:endParaRPr>
          </a:p>
        </p:txBody>
      </p:sp>
      <p:sp>
        <p:nvSpPr>
          <p:cNvPr id="9223"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B4524524-3FB0-45D3-9EF8-84F00EF7AE80}" type="slidenum">
              <a:rPr lang="he-IL"/>
              <a:pPr>
                <a:defRPr/>
              </a:pPr>
              <a:t>42</a:t>
            </a:fld>
            <a:endParaRPr lang="he-IL" dirty="0"/>
          </a:p>
        </p:txBody>
      </p:sp>
      <p:sp>
        <p:nvSpPr>
          <p:cNvPr id="8" name="כותרת 7"/>
          <p:cNvSpPr>
            <a:spLocks noGrp="1"/>
          </p:cNvSpPr>
          <p:nvPr>
            <p:ph type="title" idx="4294967295"/>
          </p:nvPr>
        </p:nvSpPr>
        <p:spPr>
          <a:xfrm>
            <a:off x="457200" y="44624"/>
            <a:ext cx="8229600" cy="357188"/>
          </a:xfrm>
          <a:prstGeom prst="rect">
            <a:avLst/>
          </a:prstGeom>
        </p:spPr>
        <p:txBody>
          <a:bodyPr/>
          <a:lstStyle/>
          <a:p>
            <a:pPr>
              <a:defRPr/>
            </a:pPr>
            <a:r>
              <a:rPr lang="he-IL" sz="1800" b="1" dirty="0">
                <a:solidFill>
                  <a:srgbClr val="FF6600"/>
                </a:solidFill>
                <a:ea typeface="+mn-ea"/>
              </a:rPr>
              <a:t>המשך סיכום: "תורשה מנדלית" – מונחי יסוד</a:t>
            </a:r>
          </a:p>
        </p:txBody>
      </p:sp>
      <p:sp>
        <p:nvSpPr>
          <p:cNvPr id="141318" name="Rectangle 18"/>
          <p:cNvSpPr>
            <a:spLocks noChangeArrowheads="1"/>
          </p:cNvSpPr>
          <p:nvPr/>
        </p:nvSpPr>
        <p:spPr bwMode="auto">
          <a:xfrm>
            <a:off x="231775" y="5468938"/>
            <a:ext cx="8421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a:solidFill>
                  <a:srgbClr val="1D4C72"/>
                </a:solidFill>
              </a:rPr>
              <a:t>מונחים חשובים</a:t>
            </a:r>
          </a:p>
          <a:p>
            <a:pPr eaLnBrk="1" hangingPunct="1"/>
            <a:r>
              <a:rPr lang="he-IL" altLang="he-IL"/>
              <a:t>גן, אלל, הומוזיגוט, הטרוזיגוט, דומיננטי/רצסיבי, גנוטיפ, פנוטיפ, זן טהור, גמטה, זיגוטה, דור ההורים (</a:t>
            </a:r>
            <a:r>
              <a:rPr lang="en-US" altLang="he-IL"/>
              <a:t>P</a:t>
            </a:r>
            <a:r>
              <a:rPr lang="he-IL" altLang="he-IL"/>
              <a:t>), דור הצאצאים הראשון (</a:t>
            </a:r>
            <a:r>
              <a:rPr lang="en-US" altLang="he-IL"/>
              <a:t>F</a:t>
            </a:r>
            <a:r>
              <a:rPr lang="en-US" altLang="he-IL" baseline="-25000"/>
              <a:t>1</a:t>
            </a:r>
            <a:r>
              <a:rPr lang="he-IL" altLang="he-IL"/>
              <a:t>), דור הצאצאים השני (</a:t>
            </a:r>
            <a:r>
              <a:rPr lang="en-US" altLang="he-IL"/>
              <a:t>F</a:t>
            </a:r>
            <a:r>
              <a:rPr lang="en-US" altLang="he-IL" baseline="-25000"/>
              <a:t>2</a:t>
            </a:r>
            <a:r>
              <a:rPr lang="he-IL" altLang="he-IL"/>
              <a:t>), הסתברות, הכלאת מבחן,  תכונה תורשתית, תכונה נרכשת, תאומים זהים, תאומים לא־זהים (אחאים).</a:t>
            </a:r>
          </a:p>
        </p:txBody>
      </p:sp>
      <p:sp>
        <p:nvSpPr>
          <p:cNvPr id="141319" name="מלבן 1"/>
          <p:cNvSpPr>
            <a:spLocks noChangeArrowheads="1"/>
          </p:cNvSpPr>
          <p:nvPr/>
        </p:nvSpPr>
        <p:spPr bwMode="auto">
          <a:xfrm>
            <a:off x="358775" y="4941888"/>
            <a:ext cx="84232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pPr>
            <a:r>
              <a:rPr lang="he-IL" altLang="he-IL" sz="1600">
                <a:solidFill>
                  <a:srgbClr val="000000"/>
                </a:solidFill>
              </a:rPr>
              <a:t>* למעט מקרים (נדירים) שהתכונה הופיעה בפרט עקב מוטציה שחלה בו או בתאי המין שמהם הוא נוצר.</a:t>
            </a:r>
          </a:p>
        </p:txBody>
      </p:sp>
      <p:sp>
        <p:nvSpPr>
          <p:cNvPr id="9"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83B7ED1-6553-4637-B2A5-9F30676BACA3}" type="slidenum">
              <a:rPr lang="he-IL" smtClean="0"/>
              <a:pPr fontAlgn="base">
                <a:spcBef>
                  <a:spcPct val="0"/>
                </a:spcBef>
                <a:spcAft>
                  <a:spcPct val="0"/>
                </a:spcAft>
                <a:defRPr/>
              </a:pPr>
              <a:t>43</a:t>
            </a:fld>
            <a:endParaRPr lang="he-IL" dirty="0"/>
          </a:p>
        </p:txBody>
      </p:sp>
      <p:sp>
        <p:nvSpPr>
          <p:cNvPr id="6" name="כותרת 5"/>
          <p:cNvSpPr>
            <a:spLocks noGrp="1"/>
          </p:cNvSpPr>
          <p:nvPr>
            <p:ph type="ctrTitle"/>
          </p:nvPr>
        </p:nvSpPr>
        <p:spPr>
          <a:xfrm>
            <a:off x="890588" y="34925"/>
            <a:ext cx="7772400" cy="441325"/>
          </a:xfrm>
        </p:spPr>
        <p:txBody>
          <a:bodyPr/>
          <a:lstStyle/>
          <a:p>
            <a:pPr fontAlgn="auto">
              <a:defRPr/>
            </a:pPr>
            <a:r>
              <a:rPr lang="he-IL" sz="1800" b="1" dirty="0">
                <a:solidFill>
                  <a:srgbClr val="FF6600"/>
                </a:solidFill>
                <a:ea typeface="+mn-ea"/>
              </a:rPr>
              <a:t>שאלה 12: ביולוגיה בחיוך</a:t>
            </a:r>
            <a:endParaRPr lang="he-IL" sz="1800" dirty="0">
              <a:solidFill>
                <a:schemeClr val="accent6">
                  <a:lumMod val="50000"/>
                  <a:lumOff val="50000"/>
                </a:schemeClr>
              </a:solidFill>
            </a:endParaRPr>
          </a:p>
        </p:txBody>
      </p:sp>
      <p:sp>
        <p:nvSpPr>
          <p:cNvPr id="142341"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F5D2308E-8534-4CFB-A394-9AE6B2DF94B0}" type="slidenum">
              <a:rPr lang="he-IL" altLang="he-IL" sz="1100">
                <a:solidFill>
                  <a:srgbClr val="BFBFBF"/>
                </a:solidFill>
              </a:rPr>
              <a:pPr algn="l" eaLnBrk="1" hangingPunct="1"/>
              <a:t>43</a:t>
            </a:fld>
            <a:endParaRPr lang="he-IL" altLang="he-IL" sz="1100">
              <a:solidFill>
                <a:srgbClr val="BFBFBF"/>
              </a:solidFill>
            </a:endParaRPr>
          </a:p>
        </p:txBody>
      </p:sp>
      <p:sp>
        <p:nvSpPr>
          <p:cNvPr id="142342" name="Slide Number Placeholder 15"/>
          <p:cNvSpPr txBox="1">
            <a:spLocks/>
          </p:cNvSpPr>
          <p:nvPr/>
        </p:nvSpPr>
        <p:spPr bwMode="auto">
          <a:xfrm>
            <a:off x="107950" y="6546850"/>
            <a:ext cx="503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8389A13B-ACCA-4DB7-8C73-BE5DF06CF403}" type="slidenum">
              <a:rPr lang="he-IL" altLang="he-IL" sz="1100">
                <a:solidFill>
                  <a:srgbClr val="BFBFBF"/>
                </a:solidFill>
              </a:rPr>
              <a:pPr algn="l" eaLnBrk="1" hangingPunct="1"/>
              <a:t>43</a:t>
            </a:fld>
            <a:endParaRPr lang="he-IL" altLang="he-IL" sz="1100">
              <a:solidFill>
                <a:srgbClr val="BFBFBF"/>
              </a:solidFill>
            </a:endParaRPr>
          </a:p>
        </p:txBody>
      </p:sp>
      <p:sp>
        <p:nvSpPr>
          <p:cNvPr id="10" name="TextBox 9"/>
          <p:cNvSpPr txBox="1"/>
          <p:nvPr/>
        </p:nvSpPr>
        <p:spPr>
          <a:xfrm>
            <a:off x="1547813" y="506413"/>
            <a:ext cx="7070725" cy="23082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a:solidFill>
                  <a:srgbClr val="1F497D"/>
                </a:solidFill>
              </a:rPr>
              <a:t>שאלה 12:</a:t>
            </a:r>
          </a:p>
          <a:p>
            <a:pPr eaLnBrk="1" hangingPunct="1">
              <a:defRPr/>
            </a:pPr>
            <a:r>
              <a:rPr lang="he-IL" dirty="0">
                <a:solidFill>
                  <a:srgbClr val="1F497D"/>
                </a:solidFill>
                <a:latin typeface="Arial"/>
                <a:cs typeface="Arial"/>
              </a:rPr>
              <a:t>המן וזרש הקימו משפחה לתפארת: שבעה בנים ובנות יפהפיים שכולם </a:t>
            </a:r>
          </a:p>
          <a:p>
            <a:pPr eaLnBrk="1" hangingPunct="1">
              <a:defRPr/>
            </a:pPr>
            <a:r>
              <a:rPr lang="he-IL" dirty="0">
                <a:solidFill>
                  <a:srgbClr val="1F497D"/>
                </a:solidFill>
                <a:latin typeface="Arial"/>
                <a:cs typeface="Arial"/>
              </a:rPr>
              <a:t>בעלי אוזניים גדולות מחודדות ושעירות הידועות בשם "אוזני המן". </a:t>
            </a:r>
          </a:p>
          <a:p>
            <a:pPr eaLnBrk="1" hangingPunct="1">
              <a:defRPr/>
            </a:pPr>
            <a:r>
              <a:rPr lang="he-IL" dirty="0">
                <a:solidFill>
                  <a:srgbClr val="1F497D"/>
                </a:solidFill>
                <a:latin typeface="Arial"/>
                <a:cs typeface="Arial"/>
              </a:rPr>
              <a:t>למרבה הצער, אוזניו של הבן השמיני שנולד היו אוזניים רגילות.</a:t>
            </a:r>
          </a:p>
          <a:p>
            <a:pPr eaLnBrk="1" hangingPunct="1">
              <a:defRPr/>
            </a:pPr>
            <a:r>
              <a:rPr lang="he-IL" dirty="0">
                <a:solidFill>
                  <a:srgbClr val="1F497D"/>
                </a:solidFill>
                <a:latin typeface="Arial"/>
                <a:cs typeface="Arial"/>
              </a:rPr>
              <a:t>המן ההמום האשים את אשתו זרש בבגידה, וטען שהרך הנולד אינו בנו: </a:t>
            </a:r>
          </a:p>
          <a:p>
            <a:pPr eaLnBrk="1" hangingPunct="1">
              <a:defRPr/>
            </a:pPr>
            <a:r>
              <a:rPr lang="he-IL" dirty="0">
                <a:solidFill>
                  <a:srgbClr val="1F497D"/>
                </a:solidFill>
                <a:latin typeface="Arial"/>
                <a:cs typeface="Arial"/>
              </a:rPr>
              <a:t>איך ייתכן שבמשפחתו, המפורסמת באוזני ההמן שלה, נולד ילד בעל </a:t>
            </a:r>
          </a:p>
          <a:p>
            <a:pPr eaLnBrk="1" hangingPunct="1">
              <a:defRPr/>
            </a:pPr>
            <a:r>
              <a:rPr lang="he-IL" dirty="0">
                <a:solidFill>
                  <a:srgbClr val="1F497D"/>
                </a:solidFill>
                <a:latin typeface="Arial"/>
                <a:cs typeface="Arial"/>
              </a:rPr>
              <a:t>אוזניים רגילות?</a:t>
            </a:r>
          </a:p>
          <a:p>
            <a:pPr eaLnBrk="1" hangingPunct="1">
              <a:defRPr/>
            </a:pPr>
            <a:r>
              <a:rPr lang="he-IL" dirty="0">
                <a:solidFill>
                  <a:srgbClr val="1F497D"/>
                </a:solidFill>
                <a:latin typeface="Arial"/>
                <a:cs typeface="Arial"/>
              </a:rPr>
              <a:t>האם אפשר לקבוע בוודאות שאשתו של המן בגדה בו?</a:t>
            </a:r>
          </a:p>
        </p:txBody>
      </p:sp>
      <p:pic>
        <p:nvPicPr>
          <p:cNvPr id="142344" name="Picture 2" descr="C:\Users\O_B\Documents\א נחשון\לוגו ביולוגיה בחיוך.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22129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p:nvPr/>
        </p:nvSpPr>
        <p:spPr>
          <a:xfrm flipV="1">
            <a:off x="5940152" y="404664"/>
            <a:ext cx="2736304" cy="45719"/>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4486F78-59F3-4200-9539-C93E7E5E878D}" type="slidenum">
              <a:rPr lang="he-IL" smtClean="0"/>
              <a:pPr fontAlgn="base">
                <a:spcBef>
                  <a:spcPct val="0"/>
                </a:spcBef>
                <a:spcAft>
                  <a:spcPct val="0"/>
                </a:spcAft>
                <a:defRPr/>
              </a:pPr>
              <a:t>44</a:t>
            </a:fld>
            <a:endParaRPr lang="he-IL" dirty="0"/>
          </a:p>
        </p:txBody>
      </p:sp>
      <p:sp>
        <p:nvSpPr>
          <p:cNvPr id="6" name="כותרת 5"/>
          <p:cNvSpPr>
            <a:spLocks noGrp="1"/>
          </p:cNvSpPr>
          <p:nvPr>
            <p:ph type="ctrTitle"/>
          </p:nvPr>
        </p:nvSpPr>
        <p:spPr>
          <a:xfrm>
            <a:off x="890588" y="34925"/>
            <a:ext cx="7772400" cy="441325"/>
          </a:xfrm>
        </p:spPr>
        <p:txBody>
          <a:bodyPr/>
          <a:lstStyle/>
          <a:p>
            <a:pPr fontAlgn="auto">
              <a:defRPr/>
            </a:pPr>
            <a:r>
              <a:rPr lang="he-IL" sz="1800" b="1" dirty="0">
                <a:solidFill>
                  <a:srgbClr val="FF6600"/>
                </a:solidFill>
                <a:ea typeface="+mn-ea"/>
              </a:rPr>
              <a:t>תשובה</a:t>
            </a:r>
            <a:endParaRPr lang="he-IL" sz="1800" dirty="0">
              <a:solidFill>
                <a:schemeClr val="accent6">
                  <a:lumMod val="50000"/>
                  <a:lumOff val="50000"/>
                </a:schemeClr>
              </a:solidFill>
            </a:endParaRPr>
          </a:p>
        </p:txBody>
      </p:sp>
      <p:sp>
        <p:nvSpPr>
          <p:cNvPr id="143365"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BB6C86F3-E1AD-4AF1-AD46-C5550CF1F321}" type="slidenum">
              <a:rPr lang="he-IL" altLang="he-IL" sz="1100">
                <a:solidFill>
                  <a:srgbClr val="BFBFBF"/>
                </a:solidFill>
              </a:rPr>
              <a:pPr algn="l" eaLnBrk="1" hangingPunct="1"/>
              <a:t>44</a:t>
            </a:fld>
            <a:endParaRPr lang="he-IL" altLang="he-IL" sz="1100">
              <a:solidFill>
                <a:srgbClr val="BFBFBF"/>
              </a:solidFill>
            </a:endParaRPr>
          </a:p>
        </p:txBody>
      </p:sp>
      <p:sp>
        <p:nvSpPr>
          <p:cNvPr id="143366" name="Slide Number Placeholder 15"/>
          <p:cNvSpPr txBox="1">
            <a:spLocks/>
          </p:cNvSpPr>
          <p:nvPr/>
        </p:nvSpPr>
        <p:spPr bwMode="auto">
          <a:xfrm>
            <a:off x="107950" y="6546850"/>
            <a:ext cx="503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54428EC1-7ADC-4AF2-85D2-1A8F5165ECC0}" type="slidenum">
              <a:rPr lang="he-IL" altLang="he-IL" sz="1100">
                <a:solidFill>
                  <a:srgbClr val="BFBFBF"/>
                </a:solidFill>
              </a:rPr>
              <a:pPr algn="l" eaLnBrk="1" hangingPunct="1"/>
              <a:t>44</a:t>
            </a:fld>
            <a:endParaRPr lang="he-IL" altLang="he-IL" sz="1100">
              <a:solidFill>
                <a:srgbClr val="BFBFBF"/>
              </a:solidFill>
            </a:endParaRPr>
          </a:p>
        </p:txBody>
      </p:sp>
      <p:sp>
        <p:nvSpPr>
          <p:cNvPr id="9" name="Rectangle 12"/>
          <p:cNvSpPr/>
          <p:nvPr/>
        </p:nvSpPr>
        <p:spPr>
          <a:xfrm>
            <a:off x="684213" y="3497263"/>
            <a:ext cx="8197850" cy="245268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schemeClr val="tx1"/>
                </a:solidFill>
              </a:rPr>
              <a:t>כלל לא בטוח שזרש בגדה בבעלה. ייתכן שהבן השמיני הוא בנו של המן. </a:t>
            </a:r>
          </a:p>
          <a:p>
            <a:pPr fontAlgn="auto">
              <a:spcBef>
                <a:spcPts val="0"/>
              </a:spcBef>
              <a:spcAft>
                <a:spcPts val="0"/>
              </a:spcAft>
              <a:defRPr/>
            </a:pPr>
            <a:r>
              <a:rPr lang="he-IL" dirty="0">
                <a:solidFill>
                  <a:schemeClr val="tx1"/>
                </a:solidFill>
              </a:rPr>
              <a:t>נימוק: ייתכן שהמן הטרוזיגוט, כלומר הוא נושא אלל דומיננטי הגורם להופעת "אוזני המן", ואלל רצסיבי הקובע הופעת אוזניים רגילות. שבעת הילדים הראשונים הם הטרוזיגוטים כמו אביהם, ואילו הבן השמיני, שקיבל מאביו את האלל הרצסיבי, הוא הומוזיגוט לאלל הקובע אוזניים רגילות. </a:t>
            </a:r>
          </a:p>
          <a:p>
            <a:pPr fontAlgn="auto">
              <a:spcBef>
                <a:spcPts val="0"/>
              </a:spcBef>
              <a:spcAft>
                <a:spcPts val="0"/>
              </a:spcAft>
              <a:defRPr/>
            </a:pPr>
            <a:r>
              <a:rPr lang="he-IL" dirty="0">
                <a:solidFill>
                  <a:schemeClr val="tx1"/>
                </a:solidFill>
              </a:rPr>
              <a:t>היחס הצפוי בין צאצאי המן וזרש היה 1:1, ואולם היחס שהתקבל היה 7:1, כי ידוע שבמדגמים קטנים (כגון צאצאי משפחה אחת) ייתכנו סטיות מן היחס הצפוי.</a:t>
            </a:r>
          </a:p>
        </p:txBody>
      </p:sp>
      <p:pic>
        <p:nvPicPr>
          <p:cNvPr id="143368" name="Picture 2" descr="C:\Users\O_B\Documents\א נחשון\לוגו ביולוגיה בחיוך.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22129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47813" y="506413"/>
            <a:ext cx="7070725" cy="23082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a:solidFill>
                  <a:srgbClr val="1F497D"/>
                </a:solidFill>
              </a:rPr>
              <a:t>שאלה 12:</a:t>
            </a:r>
          </a:p>
          <a:p>
            <a:pPr eaLnBrk="1" hangingPunct="1">
              <a:defRPr/>
            </a:pPr>
            <a:r>
              <a:rPr lang="he-IL" dirty="0">
                <a:solidFill>
                  <a:srgbClr val="1F497D"/>
                </a:solidFill>
                <a:latin typeface="Arial"/>
                <a:cs typeface="Arial"/>
              </a:rPr>
              <a:t>המן וזרש הקימו משפחה לתפארת: שבעה בנים ובנות יפהפיים שכולם </a:t>
            </a:r>
          </a:p>
          <a:p>
            <a:pPr eaLnBrk="1" hangingPunct="1">
              <a:defRPr/>
            </a:pPr>
            <a:r>
              <a:rPr lang="he-IL" dirty="0">
                <a:solidFill>
                  <a:srgbClr val="1F497D"/>
                </a:solidFill>
                <a:latin typeface="Arial"/>
                <a:cs typeface="Arial"/>
              </a:rPr>
              <a:t>בעלי אוזניים גדולות מחודדות ושעירות הידועות בשם "אוזני המן". </a:t>
            </a:r>
          </a:p>
          <a:p>
            <a:pPr eaLnBrk="1" hangingPunct="1">
              <a:defRPr/>
            </a:pPr>
            <a:r>
              <a:rPr lang="he-IL" dirty="0">
                <a:solidFill>
                  <a:srgbClr val="1F497D"/>
                </a:solidFill>
                <a:latin typeface="Arial"/>
                <a:cs typeface="Arial"/>
              </a:rPr>
              <a:t>למרבה הצער, אוזניו של הבן השמיני </a:t>
            </a:r>
            <a:r>
              <a:rPr lang="he-IL">
                <a:solidFill>
                  <a:srgbClr val="1F497D"/>
                </a:solidFill>
                <a:latin typeface="Arial"/>
                <a:cs typeface="Arial"/>
              </a:rPr>
              <a:t>שנולד היו </a:t>
            </a:r>
            <a:r>
              <a:rPr lang="he-IL" dirty="0">
                <a:solidFill>
                  <a:srgbClr val="1F497D"/>
                </a:solidFill>
                <a:latin typeface="Arial"/>
                <a:cs typeface="Arial"/>
              </a:rPr>
              <a:t>אוזניים רגילות.</a:t>
            </a:r>
          </a:p>
          <a:p>
            <a:pPr eaLnBrk="1" hangingPunct="1">
              <a:defRPr/>
            </a:pPr>
            <a:r>
              <a:rPr lang="he-IL" dirty="0">
                <a:solidFill>
                  <a:srgbClr val="1F497D"/>
                </a:solidFill>
                <a:latin typeface="Arial"/>
                <a:cs typeface="Arial"/>
              </a:rPr>
              <a:t>המן ההמום האשים את אשתו זרש בבגידה, וטען שהרך הנולד אינו בנו: </a:t>
            </a:r>
          </a:p>
          <a:p>
            <a:pPr eaLnBrk="1" hangingPunct="1">
              <a:defRPr/>
            </a:pPr>
            <a:r>
              <a:rPr lang="he-IL" dirty="0">
                <a:solidFill>
                  <a:srgbClr val="1F497D"/>
                </a:solidFill>
                <a:latin typeface="Arial"/>
                <a:cs typeface="Arial"/>
              </a:rPr>
              <a:t>איך ייתכן שבמשפחתו, המפורסמת באוזני ההמן שלה, נולד ילד בעל </a:t>
            </a:r>
          </a:p>
          <a:p>
            <a:pPr eaLnBrk="1" hangingPunct="1">
              <a:defRPr/>
            </a:pPr>
            <a:r>
              <a:rPr lang="he-IL" dirty="0">
                <a:solidFill>
                  <a:srgbClr val="1F497D"/>
                </a:solidFill>
                <a:latin typeface="Arial"/>
                <a:cs typeface="Arial"/>
              </a:rPr>
              <a:t>אוזניים רגילות?</a:t>
            </a:r>
          </a:p>
          <a:p>
            <a:pPr eaLnBrk="1" hangingPunct="1">
              <a:defRPr/>
            </a:pPr>
            <a:r>
              <a:rPr lang="he-IL" dirty="0">
                <a:solidFill>
                  <a:srgbClr val="1F497D"/>
                </a:solidFill>
                <a:latin typeface="Arial"/>
                <a:cs typeface="Arial"/>
              </a:rPr>
              <a:t>האם אפשר לקבוע בוודאות שאשתו של המן בגדה בו?</a:t>
            </a:r>
          </a:p>
        </p:txBody>
      </p:sp>
      <p:sp>
        <p:nvSpPr>
          <p:cNvPr id="10" name="Rectangle 3"/>
          <p:cNvSpPr/>
          <p:nvPr/>
        </p:nvSpPr>
        <p:spPr>
          <a:xfrm>
            <a:off x="7236296" y="419894"/>
            <a:ext cx="1440160"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6"/>
          <p:cNvSpPr>
            <a:spLocks noGrp="1"/>
          </p:cNvSpPr>
          <p:nvPr>
            <p:ph type="sldNum" sz="quarter" idx="12"/>
          </p:nvPr>
        </p:nvSpPr>
        <p:spPr bwMode="auto">
          <a:xfrm>
            <a:off x="250825"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6EB51ADD-6D48-4326-A3AE-650A0861ECB9}" type="slidenum">
              <a:rPr lang="he-IL" sz="1200" smtClean="0">
                <a:solidFill>
                  <a:srgbClr val="FFFFFF">
                    <a:lumMod val="65000"/>
                  </a:srgbClr>
                </a:solidFill>
              </a:rPr>
              <a:pPr>
                <a:defRPr/>
              </a:pPr>
              <a:t>5</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תוצאות המעקב </a:t>
            </a:r>
            <a:r>
              <a:rPr lang="he-IL" sz="1800" b="1" dirty="0">
                <a:solidFill>
                  <a:schemeClr val="accent3"/>
                </a:solidFill>
                <a:latin typeface="+mn-lt"/>
                <a:ea typeface="+mn-ea"/>
                <a:cs typeface="+mn-cs"/>
              </a:rPr>
              <a:t>אחרי דרך </a:t>
            </a:r>
            <a:r>
              <a:rPr lang="he-IL" sz="1800" b="1" dirty="0">
                <a:solidFill>
                  <a:srgbClr val="FF6600"/>
                </a:solidFill>
                <a:latin typeface="+mn-lt"/>
                <a:ea typeface="+mn-ea"/>
                <a:cs typeface="+mn-cs"/>
              </a:rPr>
              <a:t>הורשת תכונת צבע התרמיל</a:t>
            </a:r>
            <a:endParaRPr lang="he-IL" sz="1800" b="1" dirty="0">
              <a:solidFill>
                <a:schemeClr val="accent6">
                  <a:lumMod val="50000"/>
                  <a:lumOff val="50000"/>
                </a:schemeClr>
              </a:solidFill>
              <a:latin typeface="+mn-lt"/>
              <a:ea typeface="+mn-ea"/>
              <a:cs typeface="+mn-cs"/>
            </a:endParaRPr>
          </a:p>
        </p:txBody>
      </p:sp>
      <p:sp>
        <p:nvSpPr>
          <p:cNvPr id="8" name="TextBox 7"/>
          <p:cNvSpPr txBox="1"/>
          <p:nvPr/>
        </p:nvSpPr>
        <p:spPr>
          <a:xfrm>
            <a:off x="4681538" y="765175"/>
            <a:ext cx="3940175" cy="14763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u="sng" dirty="0">
                <a:solidFill>
                  <a:prstClr val="black"/>
                </a:solidFill>
              </a:rPr>
              <a:t>דור ההורים </a:t>
            </a:r>
            <a:r>
              <a:rPr lang="en-US" u="sng" dirty="0">
                <a:solidFill>
                  <a:prstClr val="black"/>
                </a:solidFill>
              </a:rPr>
              <a:t>P</a:t>
            </a:r>
            <a:r>
              <a:rPr lang="he-IL" dirty="0">
                <a:solidFill>
                  <a:prstClr val="black"/>
                </a:solidFill>
              </a:rPr>
              <a:t>: מנדל הכליא צמחים שהם צאצאים של דורות רבים של צמחים בעלי תרמילים ירוקים עם צמחים שהם צאצאים של דורות רבים של צמחים בעלי תרמילים צהובים. צמחים אלו נקראים </a:t>
            </a:r>
            <a:r>
              <a:rPr lang="he-IL" dirty="0">
                <a:solidFill>
                  <a:schemeClr val="accent3"/>
                </a:solidFill>
              </a:rPr>
              <a:t>זנים טהורים</a:t>
            </a:r>
            <a:r>
              <a:rPr lang="he-IL" dirty="0">
                <a:solidFill>
                  <a:prstClr val="black"/>
                </a:solidFill>
              </a:rPr>
              <a:t>. </a:t>
            </a:r>
          </a:p>
        </p:txBody>
      </p:sp>
      <p:sp>
        <p:nvSpPr>
          <p:cNvPr id="6" name="TextBox 5"/>
          <p:cNvSpPr txBox="1"/>
          <p:nvPr/>
        </p:nvSpPr>
        <p:spPr>
          <a:xfrm>
            <a:off x="4895850" y="2530475"/>
            <a:ext cx="3778250"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u="sng" dirty="0">
                <a:solidFill>
                  <a:prstClr val="black"/>
                </a:solidFill>
              </a:rPr>
              <a:t>דור הצאצאים הראשון </a:t>
            </a:r>
            <a:r>
              <a:rPr lang="en-US" u="sng" dirty="0">
                <a:solidFill>
                  <a:prstClr val="black"/>
                </a:solidFill>
              </a:rPr>
              <a:t>F1</a:t>
            </a:r>
            <a:r>
              <a:rPr lang="he-IL" dirty="0">
                <a:solidFill>
                  <a:prstClr val="black"/>
                </a:solidFill>
              </a:rPr>
              <a:t>:</a:t>
            </a:r>
          </a:p>
          <a:p>
            <a:pPr>
              <a:defRPr/>
            </a:pPr>
            <a:r>
              <a:rPr lang="he-IL" dirty="0">
                <a:solidFill>
                  <a:prstClr val="black"/>
                </a:solidFill>
              </a:rPr>
              <a:t>כל הצאצאים היו בעלי תרמילים ירוקים.</a:t>
            </a:r>
          </a:p>
        </p:txBody>
      </p:sp>
      <p:sp>
        <p:nvSpPr>
          <p:cNvPr id="10" name="TextBox 9"/>
          <p:cNvSpPr txBox="1"/>
          <p:nvPr/>
        </p:nvSpPr>
        <p:spPr>
          <a:xfrm>
            <a:off x="4538663" y="3789363"/>
            <a:ext cx="4225925" cy="28003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u="sng" dirty="0">
                <a:solidFill>
                  <a:prstClr val="black"/>
                </a:solidFill>
              </a:rPr>
              <a:t>דור הצאצאים השני </a:t>
            </a:r>
            <a:r>
              <a:rPr lang="en-US" dirty="0">
                <a:solidFill>
                  <a:prstClr val="black"/>
                </a:solidFill>
              </a:rPr>
              <a:t>:</a:t>
            </a:r>
            <a:r>
              <a:rPr lang="en-US" u="sng" dirty="0">
                <a:solidFill>
                  <a:prstClr val="black"/>
                </a:solidFill>
              </a:rPr>
              <a:t>F2</a:t>
            </a:r>
            <a:r>
              <a:rPr lang="he-IL" u="sng" dirty="0">
                <a:solidFill>
                  <a:prstClr val="black"/>
                </a:solidFill>
              </a:rPr>
              <a:t> </a:t>
            </a:r>
          </a:p>
          <a:p>
            <a:pPr>
              <a:defRPr/>
            </a:pPr>
            <a:r>
              <a:rPr lang="he-IL" dirty="0"/>
              <a:t>רוב הצאצאים בדור השני היו בעלי תרמילים ירוקים, ומיעוטם היו בעלי תרמילים צהובים. מנדל בדק מספר צאצאים רב שהתקבלו ממספר רב של הכלאות* ומצא שהיחס בין בעלי התרמילים הירוקים לבעלי התרמילים הצהובים היה 1:3.</a:t>
            </a:r>
          </a:p>
          <a:p>
            <a:pPr>
              <a:defRPr/>
            </a:pPr>
            <a:r>
              <a:rPr lang="he-IL" dirty="0">
                <a:solidFill>
                  <a:prstClr val="black"/>
                </a:solidFill>
              </a:rPr>
              <a:t> </a:t>
            </a:r>
          </a:p>
          <a:p>
            <a:pPr>
              <a:defRPr/>
            </a:pPr>
            <a:r>
              <a:rPr lang="he-IL" sz="1600" dirty="0">
                <a:solidFill>
                  <a:prstClr val="black"/>
                </a:solidFill>
              </a:rPr>
              <a:t>(*כשבודקים מספר קטן של צאצאים יכולה </a:t>
            </a:r>
          </a:p>
          <a:p>
            <a:pPr>
              <a:defRPr/>
            </a:pPr>
            <a:r>
              <a:rPr lang="he-IL" sz="1600" dirty="0">
                <a:solidFill>
                  <a:prstClr val="black"/>
                </a:solidFill>
              </a:rPr>
              <a:t>להתקבל סטייה מיחס זה – בכך נדון בהמשך).</a:t>
            </a:r>
          </a:p>
        </p:txBody>
      </p:sp>
      <p:sp>
        <p:nvSpPr>
          <p:cNvPr id="11" name="TextBox 10"/>
          <p:cNvSpPr txBox="1"/>
          <p:nvPr/>
        </p:nvSpPr>
        <p:spPr>
          <a:xfrm>
            <a:off x="4308475" y="3276600"/>
            <a:ext cx="4332288"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prstClr val="black"/>
                </a:solidFill>
              </a:rPr>
              <a:t>הוא הכליא בין צאצאים מדור הצאצאים הראשון. </a:t>
            </a:r>
          </a:p>
        </p:txBody>
      </p:sp>
      <p:grpSp>
        <p:nvGrpSpPr>
          <p:cNvPr id="103433" name="קבוצה 1"/>
          <p:cNvGrpSpPr>
            <a:grpSpLocks/>
          </p:cNvGrpSpPr>
          <p:nvPr/>
        </p:nvGrpSpPr>
        <p:grpSpPr bwMode="auto">
          <a:xfrm>
            <a:off x="414338" y="1503363"/>
            <a:ext cx="3797300" cy="3997325"/>
            <a:chOff x="709613" y="1323892"/>
            <a:chExt cx="3798222" cy="3996975"/>
          </a:xfrm>
        </p:grpSpPr>
        <p:grpSp>
          <p:nvGrpSpPr>
            <p:cNvPr id="103435" name="קבוצה 12"/>
            <p:cNvGrpSpPr>
              <a:grpSpLocks/>
            </p:cNvGrpSpPr>
            <p:nvPr/>
          </p:nvGrpSpPr>
          <p:grpSpPr bwMode="auto">
            <a:xfrm>
              <a:off x="790575" y="1432636"/>
              <a:ext cx="2557289" cy="3002675"/>
              <a:chOff x="962560" y="1686860"/>
              <a:chExt cx="2557201" cy="3002423"/>
            </a:xfrm>
          </p:grpSpPr>
          <p:sp>
            <p:nvSpPr>
              <p:cNvPr id="52" name="כפל 51"/>
              <p:cNvSpPr/>
              <p:nvPr/>
            </p:nvSpPr>
            <p:spPr>
              <a:xfrm>
                <a:off x="2353520" y="1687643"/>
                <a:ext cx="376316" cy="182532"/>
              </a:xfrm>
              <a:prstGeom prst="mathMultiply">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7" name="TextBox 16"/>
              <p:cNvSpPr txBox="1"/>
              <p:nvPr/>
            </p:nvSpPr>
            <p:spPr>
              <a:xfrm>
                <a:off x="1553253" y="1924140"/>
                <a:ext cx="1965735" cy="36982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צהוב            ירוק</a:t>
                </a:r>
              </a:p>
            </p:txBody>
          </p:sp>
          <p:sp>
            <p:nvSpPr>
              <p:cNvPr id="19" name="TextBox 18"/>
              <p:cNvSpPr txBox="1"/>
              <p:nvPr/>
            </p:nvSpPr>
            <p:spPr>
              <a:xfrm>
                <a:off x="1041972" y="2836796"/>
                <a:ext cx="566856" cy="3666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F</a:t>
                </a:r>
                <a:r>
                  <a:rPr lang="en-US" baseline="-25000" dirty="0">
                    <a:solidFill>
                      <a:srgbClr val="1D4C72"/>
                    </a:solidFill>
                  </a:rPr>
                  <a:t>1</a:t>
                </a:r>
                <a:r>
                  <a:rPr lang="en-US" dirty="0">
                    <a:solidFill>
                      <a:srgbClr val="1D4C72"/>
                    </a:solidFill>
                  </a:rPr>
                  <a:t>:</a:t>
                </a:r>
                <a:endParaRPr lang="he-IL" dirty="0">
                  <a:solidFill>
                    <a:srgbClr val="1D4C72"/>
                  </a:solidFill>
                </a:endParaRPr>
              </a:p>
            </p:txBody>
          </p:sp>
          <p:sp>
            <p:nvSpPr>
              <p:cNvPr id="21" name="כפל 20"/>
              <p:cNvSpPr/>
              <p:nvPr/>
            </p:nvSpPr>
            <p:spPr>
              <a:xfrm>
                <a:off x="3056930" y="2968536"/>
                <a:ext cx="377904" cy="182531"/>
              </a:xfrm>
              <a:prstGeom prst="mathMultiply">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6" name="TextBox 35"/>
              <p:cNvSpPr txBox="1"/>
              <p:nvPr/>
            </p:nvSpPr>
            <p:spPr>
              <a:xfrm>
                <a:off x="962580" y="4043089"/>
                <a:ext cx="625605" cy="64600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   </a:t>
                </a:r>
                <a:r>
                  <a:rPr lang="he-IL" dirty="0">
                    <a:solidFill>
                      <a:srgbClr val="1D4C72"/>
                    </a:solidFill>
                  </a:rPr>
                  <a:t>:</a:t>
                </a:r>
                <a:r>
                  <a:rPr lang="en-US" dirty="0">
                    <a:solidFill>
                      <a:srgbClr val="1D4C72"/>
                    </a:solidFill>
                  </a:rPr>
                  <a:t>F</a:t>
                </a:r>
                <a:r>
                  <a:rPr lang="en-US" baseline="-25000" dirty="0">
                    <a:solidFill>
                      <a:srgbClr val="1D4C72"/>
                    </a:solidFill>
                  </a:rPr>
                  <a:t>2</a:t>
                </a:r>
                <a:endParaRPr lang="he-IL" dirty="0">
                  <a:solidFill>
                    <a:srgbClr val="1D4C72"/>
                  </a:solidFill>
                </a:endParaRPr>
              </a:p>
            </p:txBody>
          </p:sp>
        </p:grpSp>
        <p:sp>
          <p:nvSpPr>
            <p:cNvPr id="53" name="TextBox 52"/>
            <p:cNvSpPr txBox="1"/>
            <p:nvPr/>
          </p:nvSpPr>
          <p:spPr>
            <a:xfrm>
              <a:off x="709613" y="1401672"/>
              <a:ext cx="568463" cy="36985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P:</a:t>
              </a:r>
              <a:endParaRPr lang="he-IL" dirty="0">
                <a:solidFill>
                  <a:srgbClr val="1D4C72"/>
                </a:solidFill>
              </a:endParaRPr>
            </a:p>
          </p:txBody>
        </p:sp>
        <p:pic>
          <p:nvPicPr>
            <p:cNvPr id="103437"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51" y="1323892"/>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8"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488" y="1367631"/>
              <a:ext cx="819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9"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2625394"/>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0"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581537"/>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1"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469" y="4112254"/>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2"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888" y="4112043"/>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3"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051" y="4093243"/>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4"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685" y="4112043"/>
              <a:ext cx="819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bwMode="auto">
            <a:xfrm>
              <a:off x="2168879" y="3031892"/>
              <a:ext cx="1965802" cy="36985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ירוק            ירוק</a:t>
              </a:r>
            </a:p>
          </p:txBody>
        </p:sp>
        <p:sp>
          <p:nvSpPr>
            <p:cNvPr id="30" name="TextBox 29"/>
            <p:cNvSpPr txBox="1"/>
            <p:nvPr/>
          </p:nvSpPr>
          <p:spPr bwMode="auto">
            <a:xfrm>
              <a:off x="1516259" y="4674811"/>
              <a:ext cx="2823260" cy="64605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צהוב             ירוק</a:t>
              </a:r>
            </a:p>
            <a:p>
              <a:pPr>
                <a:defRPr/>
              </a:pPr>
              <a:r>
                <a:rPr lang="he-IL" dirty="0">
                  <a:solidFill>
                    <a:srgbClr val="1D4C72"/>
                  </a:solidFill>
                </a:rPr>
                <a:t>  1        :        3    </a:t>
              </a:r>
            </a:p>
          </p:txBody>
        </p:sp>
      </p:grpSp>
      <p:sp>
        <p:nvSpPr>
          <p:cNvPr id="103434" name="מלבן 2"/>
          <p:cNvSpPr>
            <a:spLocks noChangeArrowheads="1"/>
          </p:cNvSpPr>
          <p:nvPr/>
        </p:nvSpPr>
        <p:spPr bwMode="auto">
          <a:xfrm>
            <a:off x="328613" y="5876925"/>
            <a:ext cx="452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solidFill>
                  <a:srgbClr val="000000"/>
                </a:solidFill>
              </a:rPr>
              <a:t>מה היו מסקנותיו של מנדל? – על כך בשקף הבא.</a:t>
            </a:r>
          </a:p>
        </p:txBody>
      </p:sp>
      <p:sp>
        <p:nvSpPr>
          <p:cNvPr id="28"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6"/>
          <p:cNvSpPr>
            <a:spLocks noGrp="1"/>
          </p:cNvSpPr>
          <p:nvPr>
            <p:ph type="sldNum" sz="quarter" idx="12"/>
          </p:nvPr>
        </p:nvSpPr>
        <p:spPr bwMode="auto">
          <a:xfrm>
            <a:off x="-2773363" y="6173788"/>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8A58A1CA-6B0C-4169-8BFB-D09C13A51935}" type="slidenum">
              <a:rPr lang="he-IL" sz="1200" smtClean="0">
                <a:solidFill>
                  <a:srgbClr val="FFFFFF">
                    <a:lumMod val="65000"/>
                  </a:srgbClr>
                </a:solidFill>
              </a:rPr>
              <a:pPr>
                <a:defRPr/>
              </a:pPr>
              <a:t>6</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בכל תאי  האורגניזם יש לכל גן שני אללים, תאי המין מכילים אלל אחד מכל גן</a:t>
            </a:r>
            <a:endParaRPr lang="he-IL" sz="1800" b="1" dirty="0">
              <a:solidFill>
                <a:schemeClr val="accent6">
                  <a:lumMod val="50000"/>
                  <a:lumOff val="50000"/>
                </a:schemeClr>
              </a:solidFill>
              <a:latin typeface="+mn-lt"/>
              <a:ea typeface="+mn-ea"/>
              <a:cs typeface="+mn-cs"/>
            </a:endParaRPr>
          </a:p>
        </p:txBody>
      </p:sp>
      <p:sp>
        <p:nvSpPr>
          <p:cNvPr id="12" name="TextBox 11"/>
          <p:cNvSpPr txBox="1"/>
          <p:nvPr/>
        </p:nvSpPr>
        <p:spPr>
          <a:xfrm>
            <a:off x="315913" y="530225"/>
            <a:ext cx="8399462"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u="sng" dirty="0">
                <a:solidFill>
                  <a:prstClr val="black"/>
                </a:solidFill>
              </a:rPr>
              <a:t>מסקנותיו של מנדל היו</a:t>
            </a:r>
            <a:r>
              <a:rPr lang="he-IL" dirty="0">
                <a:solidFill>
                  <a:prstClr val="black"/>
                </a:solidFill>
              </a:rPr>
              <a:t>: </a:t>
            </a:r>
          </a:p>
          <a:p>
            <a:pPr>
              <a:defRPr/>
            </a:pPr>
            <a:r>
              <a:rPr lang="he-IL" dirty="0">
                <a:solidFill>
                  <a:schemeClr val="accent3"/>
                </a:solidFill>
              </a:rPr>
              <a:t>לכל פרט יש בכל גן* שני אללים*</a:t>
            </a:r>
            <a:r>
              <a:rPr lang="he-IL" dirty="0">
                <a:solidFill>
                  <a:prstClr val="black"/>
                </a:solidFill>
              </a:rPr>
              <a:t>. בגן הקובע את צבע התרמיל יש שני סוגי אללים: </a:t>
            </a:r>
          </a:p>
          <a:p>
            <a:pPr>
              <a:defRPr/>
            </a:pPr>
            <a:r>
              <a:rPr lang="he-IL" dirty="0"/>
              <a:t>הירוק שהוא אלל דומיננטי ( </a:t>
            </a:r>
            <a:r>
              <a:rPr lang="en-US" dirty="0"/>
              <a:t>(G</a:t>
            </a:r>
            <a:r>
              <a:rPr lang="he-IL" dirty="0"/>
              <a:t>, והצהוב שהוא אלל רצסיבי (</a:t>
            </a:r>
            <a:r>
              <a:rPr lang="en-US" dirty="0"/>
              <a:t>g</a:t>
            </a:r>
            <a:r>
              <a:rPr lang="he-IL" dirty="0"/>
              <a:t>).</a:t>
            </a:r>
          </a:p>
          <a:p>
            <a:pPr>
              <a:defRPr/>
            </a:pPr>
            <a:r>
              <a:rPr lang="he-IL" dirty="0"/>
              <a:t>כאשר שני האללים זהים, הפרט נקרא הומוזיגוט.</a:t>
            </a:r>
          </a:p>
          <a:p>
            <a:pPr>
              <a:defRPr/>
            </a:pPr>
            <a:r>
              <a:rPr lang="he-IL" dirty="0"/>
              <a:t>קיימים שני סוגי הומוזיגוטים:</a:t>
            </a:r>
          </a:p>
          <a:p>
            <a:pPr>
              <a:defRPr/>
            </a:pPr>
            <a:r>
              <a:rPr lang="en-US" dirty="0"/>
              <a:t>GG</a:t>
            </a:r>
            <a:r>
              <a:rPr lang="he-IL" dirty="0"/>
              <a:t> בעל פנוטיפ ירוק ו-</a:t>
            </a:r>
            <a:r>
              <a:rPr lang="en-US" noProof="1"/>
              <a:t>gg</a:t>
            </a:r>
            <a:r>
              <a:rPr lang="he-IL" dirty="0"/>
              <a:t> בעל פנוטיפ צהוב.</a:t>
            </a:r>
          </a:p>
          <a:p>
            <a:pPr>
              <a:defRPr/>
            </a:pPr>
            <a:r>
              <a:rPr lang="he-IL" dirty="0"/>
              <a:t>כאשר שני האללים שונים זה מזה הפרט נקרא </a:t>
            </a:r>
          </a:p>
          <a:p>
            <a:pPr>
              <a:defRPr/>
            </a:pPr>
            <a:r>
              <a:rPr lang="he-IL" dirty="0"/>
              <a:t>הטרוזיגוט (</a:t>
            </a:r>
            <a:r>
              <a:rPr lang="en-US" dirty="0"/>
              <a:t>Gg</a:t>
            </a:r>
            <a:r>
              <a:rPr lang="he-IL" dirty="0"/>
              <a:t>) והוא בעל פנוטיפ ירוק.</a:t>
            </a:r>
          </a:p>
        </p:txBody>
      </p:sp>
      <p:sp>
        <p:nvSpPr>
          <p:cNvPr id="77831" name="מלבן 1"/>
          <p:cNvSpPr>
            <a:spLocks noChangeArrowheads="1"/>
          </p:cNvSpPr>
          <p:nvPr/>
        </p:nvSpPr>
        <p:spPr bwMode="auto">
          <a:xfrm>
            <a:off x="4202113" y="2809875"/>
            <a:ext cx="4572000" cy="3140075"/>
          </a:xfrm>
          <a:prstGeom prst="rect">
            <a:avLst/>
          </a:prstGeom>
          <a:noFill/>
          <a:ln>
            <a:noFill/>
          </a:ln>
          <a:extLst/>
        </p:spPr>
        <p:txBody>
          <a:bodyPr>
            <a:spAutoFit/>
          </a:bodyPr>
          <a:lstStyle/>
          <a:p>
            <a:pPr>
              <a:defRPr/>
            </a:pPr>
            <a:r>
              <a:rPr lang="he-IL" dirty="0">
                <a:solidFill>
                  <a:schemeClr val="accent3"/>
                </a:solidFill>
              </a:rPr>
              <a:t>שני האללים נפרדים זה מזה בעת יצירת הגמטות </a:t>
            </a:r>
            <a:r>
              <a:rPr lang="he-IL" dirty="0">
                <a:solidFill>
                  <a:srgbClr val="000000"/>
                </a:solidFill>
              </a:rPr>
              <a:t>(תאי הרבייה), ולכן בתאי המין יש רק אלל אחד לכל גן  – </a:t>
            </a:r>
            <a:r>
              <a:rPr lang="he-IL" dirty="0"/>
              <a:t>קביעה זו נקראת עקרון ההתפצלות</a:t>
            </a:r>
          </a:p>
          <a:p>
            <a:pPr>
              <a:defRPr/>
            </a:pPr>
            <a:r>
              <a:rPr lang="he-IL" dirty="0"/>
              <a:t>או הכלל הראשון של מנדל.</a:t>
            </a:r>
          </a:p>
          <a:p>
            <a:pPr>
              <a:defRPr/>
            </a:pPr>
            <a:endParaRPr lang="he-IL" dirty="0">
              <a:solidFill>
                <a:srgbClr val="000000"/>
              </a:solidFill>
            </a:endParaRPr>
          </a:p>
          <a:p>
            <a:pPr>
              <a:defRPr/>
            </a:pPr>
            <a:r>
              <a:rPr lang="he-IL" dirty="0">
                <a:solidFill>
                  <a:srgbClr val="000000"/>
                </a:solidFill>
              </a:rPr>
              <a:t>כאשר הגמטה הזכרית (תא זרע) והגמטה הנקבית (תא ביצה) מתלכדים </a:t>
            </a:r>
            <a:r>
              <a:rPr lang="he-IL" dirty="0">
                <a:solidFill>
                  <a:schemeClr val="accent3"/>
                </a:solidFill>
              </a:rPr>
              <a:t>בעת תהליך ההפריה, נוצרת זיגוטה (ביצה מופרית) ובה שוב יש שני אללים לכל גן</a:t>
            </a:r>
            <a:r>
              <a:rPr lang="he-IL" dirty="0">
                <a:solidFill>
                  <a:srgbClr val="000000"/>
                </a:solidFill>
              </a:rPr>
              <a:t>, </a:t>
            </a:r>
            <a:r>
              <a:rPr lang="he-IL" dirty="0"/>
              <a:t>וכך גם בכל תאי גופו של היצור הנוצר מן הזיגוטה.</a:t>
            </a:r>
          </a:p>
          <a:p>
            <a:pPr>
              <a:defRPr/>
            </a:pPr>
            <a:endParaRPr lang="he-IL" dirty="0">
              <a:solidFill>
                <a:srgbClr val="000000"/>
              </a:solidFill>
            </a:endParaRPr>
          </a:p>
        </p:txBody>
      </p:sp>
      <p:sp>
        <p:nvSpPr>
          <p:cNvPr id="104455" name="מלבן 2"/>
          <p:cNvSpPr>
            <a:spLocks noChangeArrowheads="1"/>
          </p:cNvSpPr>
          <p:nvPr/>
        </p:nvSpPr>
        <p:spPr bwMode="auto">
          <a:xfrm>
            <a:off x="4284663" y="5664200"/>
            <a:ext cx="46799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8413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a:t>
            </a:r>
            <a:r>
              <a:rPr lang="he-IL" altLang="he-IL" sz="1600"/>
              <a:t>מנדל לא השתמש במונחים גן ואלל, אלא במונחים גורם תורשתי ועותקים. המונחים גן ואלל נקבעו זמן רב לאחר מותו,והם מקובלים עד היום, ולכן נשתמש בהם. ראו את הגדרות המונחים במילון המונחים </a:t>
            </a:r>
            <a:r>
              <a:rPr lang="he-IL" altLang="he-IL" sz="1600">
                <a:solidFill>
                  <a:srgbClr val="000000"/>
                </a:solidFill>
              </a:rPr>
              <a:t>בשקופית 9.</a:t>
            </a:r>
          </a:p>
        </p:txBody>
      </p:sp>
      <p:grpSp>
        <p:nvGrpSpPr>
          <p:cNvPr id="104456" name="קבוצה 75"/>
          <p:cNvGrpSpPr>
            <a:grpSpLocks/>
          </p:cNvGrpSpPr>
          <p:nvPr/>
        </p:nvGrpSpPr>
        <p:grpSpPr bwMode="auto">
          <a:xfrm>
            <a:off x="398463" y="1452563"/>
            <a:ext cx="3813175" cy="5216525"/>
            <a:chOff x="472296" y="1583448"/>
            <a:chExt cx="3813069" cy="5217591"/>
          </a:xfrm>
        </p:grpSpPr>
        <p:pic>
          <p:nvPicPr>
            <p:cNvPr id="104457"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887" y="3569422"/>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8"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859" y="3584575"/>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459" name="קבוצה 66"/>
            <p:cNvGrpSpPr>
              <a:grpSpLocks/>
            </p:cNvGrpSpPr>
            <p:nvPr/>
          </p:nvGrpSpPr>
          <p:grpSpPr bwMode="auto">
            <a:xfrm>
              <a:off x="559854" y="1583448"/>
              <a:ext cx="2630730" cy="775800"/>
              <a:chOff x="476718" y="1778864"/>
              <a:chExt cx="2630730" cy="775800"/>
            </a:xfrm>
          </p:grpSpPr>
          <p:pic>
            <p:nvPicPr>
              <p:cNvPr id="10451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298" y="2116514"/>
                <a:ext cx="819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14"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814" y="2055089"/>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515" name="קבוצה 15"/>
              <p:cNvGrpSpPr>
                <a:grpSpLocks/>
              </p:cNvGrpSpPr>
              <p:nvPr/>
            </p:nvGrpSpPr>
            <p:grpSpPr bwMode="auto">
              <a:xfrm>
                <a:off x="476718" y="1778864"/>
                <a:ext cx="2312988" cy="369888"/>
                <a:chOff x="873032" y="934291"/>
                <a:chExt cx="2312616" cy="369893"/>
              </a:xfrm>
            </p:grpSpPr>
            <p:sp>
              <p:nvSpPr>
                <p:cNvPr id="51" name="TextBox 50"/>
                <p:cNvSpPr txBox="1"/>
                <p:nvPr/>
              </p:nvSpPr>
              <p:spPr>
                <a:xfrm>
                  <a:off x="872784" y="934291"/>
                  <a:ext cx="2312552" cy="36996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P:    GG          gg</a:t>
                  </a:r>
                  <a:endParaRPr lang="he-IL" dirty="0">
                    <a:solidFill>
                      <a:srgbClr val="1D4C72"/>
                    </a:solidFill>
                  </a:endParaRPr>
                </a:p>
              </p:txBody>
            </p:sp>
            <p:sp>
              <p:nvSpPr>
                <p:cNvPr id="52" name="כפל 51"/>
                <p:cNvSpPr/>
                <p:nvPr/>
              </p:nvSpPr>
              <p:spPr>
                <a:xfrm>
                  <a:off x="2283806" y="1118481"/>
                  <a:ext cx="377754" cy="182602"/>
                </a:xfrm>
                <a:prstGeom prst="mathMultiply">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sp>
          <p:nvSpPr>
            <p:cNvPr id="17" name="TextBox 16"/>
            <p:cNvSpPr txBox="1"/>
            <p:nvPr/>
          </p:nvSpPr>
          <p:spPr bwMode="auto">
            <a:xfrm>
              <a:off x="556431" y="2717155"/>
              <a:ext cx="803253" cy="3699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גמטות</a:t>
              </a:r>
            </a:p>
          </p:txBody>
        </p:sp>
        <p:grpSp>
          <p:nvGrpSpPr>
            <p:cNvPr id="104461" name="קבוצה 17"/>
            <p:cNvGrpSpPr>
              <a:grpSpLocks/>
            </p:cNvGrpSpPr>
            <p:nvPr/>
          </p:nvGrpSpPr>
          <p:grpSpPr bwMode="auto">
            <a:xfrm>
              <a:off x="1372694" y="2694601"/>
              <a:ext cx="1348705" cy="405336"/>
              <a:chOff x="1820124" y="1591967"/>
              <a:chExt cx="1348488" cy="405341"/>
            </a:xfrm>
          </p:grpSpPr>
          <p:sp>
            <p:nvSpPr>
              <p:cNvPr id="47" name="אליפסה 46"/>
              <p:cNvSpPr/>
              <p:nvPr/>
            </p:nvSpPr>
            <p:spPr>
              <a:xfrm>
                <a:off x="1819813" y="1625635"/>
                <a:ext cx="419021" cy="363617"/>
              </a:xfrm>
              <a:prstGeom prst="ellipse">
                <a:avLst/>
              </a:prstGeom>
              <a:no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8" name="אליפסה 47"/>
              <p:cNvSpPr/>
              <p:nvPr/>
            </p:nvSpPr>
            <p:spPr>
              <a:xfrm>
                <a:off x="2751501" y="1601818"/>
                <a:ext cx="417433" cy="36361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9" name="TextBox 48"/>
              <p:cNvSpPr txBox="1"/>
              <p:nvPr/>
            </p:nvSpPr>
            <p:spPr>
              <a:xfrm>
                <a:off x="1845208" y="1628811"/>
                <a:ext cx="347598" cy="36838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G</a:t>
                </a:r>
                <a:endParaRPr lang="he-IL" dirty="0">
                  <a:solidFill>
                    <a:srgbClr val="1D4C72"/>
                  </a:solidFill>
                </a:endParaRPr>
              </a:p>
            </p:txBody>
          </p:sp>
          <p:sp>
            <p:nvSpPr>
              <p:cNvPr id="50" name="TextBox 49"/>
              <p:cNvSpPr txBox="1"/>
              <p:nvPr/>
            </p:nvSpPr>
            <p:spPr>
              <a:xfrm>
                <a:off x="2751501" y="1592291"/>
                <a:ext cx="396800" cy="36838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g</a:t>
                </a:r>
                <a:endParaRPr lang="he-IL" dirty="0">
                  <a:solidFill>
                    <a:srgbClr val="1D4C72"/>
                  </a:solidFill>
                </a:endParaRPr>
              </a:p>
            </p:txBody>
          </p:sp>
        </p:grpSp>
        <p:sp>
          <p:nvSpPr>
            <p:cNvPr id="19" name="TextBox 18"/>
            <p:cNvSpPr txBox="1"/>
            <p:nvPr/>
          </p:nvSpPr>
          <p:spPr bwMode="auto">
            <a:xfrm>
              <a:off x="577068" y="3306237"/>
              <a:ext cx="2973304" cy="64624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F</a:t>
              </a:r>
              <a:r>
                <a:rPr lang="en-US" baseline="-25000" dirty="0">
                  <a:solidFill>
                    <a:srgbClr val="1D4C72"/>
                  </a:solidFill>
                </a:rPr>
                <a:t>1</a:t>
              </a:r>
              <a:r>
                <a:rPr lang="en-US" dirty="0">
                  <a:solidFill>
                    <a:srgbClr val="1D4C72"/>
                  </a:solidFill>
                </a:rPr>
                <a:t>:            Gg              Gg       </a:t>
              </a:r>
              <a:endParaRPr lang="he-IL" dirty="0">
                <a:solidFill>
                  <a:srgbClr val="1D4C72"/>
                </a:solidFill>
              </a:endParaRPr>
            </a:p>
          </p:txBody>
        </p:sp>
        <p:sp>
          <p:nvSpPr>
            <p:cNvPr id="21" name="כפל 20"/>
            <p:cNvSpPr/>
            <p:nvPr/>
          </p:nvSpPr>
          <p:spPr bwMode="auto">
            <a:xfrm>
              <a:off x="2583612" y="3650795"/>
              <a:ext cx="377814" cy="182599"/>
            </a:xfrm>
            <a:prstGeom prst="mathMultiply">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26" name="מחבר ישר 25"/>
            <p:cNvCxnSpPr/>
            <p:nvPr/>
          </p:nvCxnSpPr>
          <p:spPr bwMode="auto">
            <a:xfrm>
              <a:off x="1704162" y="3049009"/>
              <a:ext cx="422263" cy="3270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מחבר ישר 26"/>
            <p:cNvCxnSpPr>
              <a:stCxn id="48" idx="3"/>
            </p:cNvCxnSpPr>
            <p:nvPr/>
          </p:nvCxnSpPr>
          <p:spPr bwMode="auto">
            <a:xfrm flipH="1">
              <a:off x="2126425" y="3015666"/>
              <a:ext cx="238118" cy="360436"/>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bwMode="auto">
            <a:xfrm>
              <a:off x="472296" y="5276728"/>
              <a:ext cx="3509864" cy="3699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   F</a:t>
              </a:r>
              <a:r>
                <a:rPr lang="en-US" baseline="-25000" dirty="0">
                  <a:solidFill>
                    <a:srgbClr val="1D4C72"/>
                  </a:solidFill>
                </a:rPr>
                <a:t>2</a:t>
              </a:r>
              <a:r>
                <a:rPr lang="en-US" dirty="0">
                  <a:solidFill>
                    <a:srgbClr val="1D4C72"/>
                  </a:solidFill>
                </a:rPr>
                <a:t>:      GG      Gg       Gg      gg</a:t>
              </a:r>
              <a:endParaRPr lang="he-IL" dirty="0">
                <a:solidFill>
                  <a:srgbClr val="1D4C72"/>
                </a:solidFill>
              </a:endParaRPr>
            </a:p>
          </p:txBody>
        </p:sp>
        <p:cxnSp>
          <p:nvCxnSpPr>
            <p:cNvPr id="5" name="מחבר ישר 4"/>
            <p:cNvCxnSpPr/>
            <p:nvPr/>
          </p:nvCxnSpPr>
          <p:spPr>
            <a:xfrm flipH="1">
              <a:off x="1572402" y="2413880"/>
              <a:ext cx="11113" cy="301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מחבר ישר 53"/>
            <p:cNvCxnSpPr/>
            <p:nvPr/>
          </p:nvCxnSpPr>
          <p:spPr>
            <a:xfrm>
              <a:off x="2572500" y="2391650"/>
              <a:ext cx="4763" cy="301687"/>
            </a:xfrm>
            <a:prstGeom prst="line">
              <a:avLst/>
            </a:prstGeom>
          </p:spPr>
          <p:style>
            <a:lnRef idx="1">
              <a:schemeClr val="accent1"/>
            </a:lnRef>
            <a:fillRef idx="0">
              <a:schemeClr val="accent1"/>
            </a:fillRef>
            <a:effectRef idx="0">
              <a:schemeClr val="accent1"/>
            </a:effectRef>
            <a:fontRef idx="minor">
              <a:schemeClr val="tx1"/>
            </a:fontRef>
          </p:style>
        </p:cxnSp>
        <p:sp>
          <p:nvSpPr>
            <p:cNvPr id="104469" name="מלבן 56"/>
            <p:cNvSpPr>
              <a:spLocks noChangeArrowheads="1"/>
            </p:cNvSpPr>
            <p:nvPr/>
          </p:nvSpPr>
          <p:spPr bwMode="auto">
            <a:xfrm>
              <a:off x="1114904" y="2123795"/>
              <a:ext cx="755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ירוק</a:t>
              </a:r>
            </a:p>
          </p:txBody>
        </p:sp>
        <p:grpSp>
          <p:nvGrpSpPr>
            <p:cNvPr id="104470" name="קבוצה 7"/>
            <p:cNvGrpSpPr>
              <a:grpSpLocks/>
            </p:cNvGrpSpPr>
            <p:nvPr/>
          </p:nvGrpSpPr>
          <p:grpSpPr bwMode="auto">
            <a:xfrm>
              <a:off x="1237883" y="4403977"/>
              <a:ext cx="3047482" cy="2397062"/>
              <a:chOff x="1219200" y="3953093"/>
              <a:chExt cx="3047482" cy="2397062"/>
            </a:xfrm>
          </p:grpSpPr>
          <p:grpSp>
            <p:nvGrpSpPr>
              <p:cNvPr id="104479" name="קבוצה 21"/>
              <p:cNvGrpSpPr>
                <a:grpSpLocks/>
              </p:cNvGrpSpPr>
              <p:nvPr/>
            </p:nvGrpSpPr>
            <p:grpSpPr bwMode="auto">
              <a:xfrm>
                <a:off x="1487618" y="3953093"/>
                <a:ext cx="2398284" cy="426780"/>
                <a:chOff x="1820124" y="1570522"/>
                <a:chExt cx="2397899" cy="426786"/>
              </a:xfrm>
            </p:grpSpPr>
            <p:sp>
              <p:nvSpPr>
                <p:cNvPr id="43" name="אליפסה 42"/>
                <p:cNvSpPr/>
                <p:nvPr/>
              </p:nvSpPr>
              <p:spPr>
                <a:xfrm>
                  <a:off x="1819553" y="1625543"/>
                  <a:ext cx="419021" cy="363617"/>
                </a:xfrm>
                <a:prstGeom prst="ellipse">
                  <a:avLst/>
                </a:prstGeom>
                <a:no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4" name="אליפסה 43"/>
                <p:cNvSpPr/>
                <p:nvPr/>
              </p:nvSpPr>
              <p:spPr>
                <a:xfrm>
                  <a:off x="3798793" y="1630307"/>
                  <a:ext cx="419021" cy="36361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5" name="TextBox 44"/>
                <p:cNvSpPr txBox="1"/>
                <p:nvPr/>
              </p:nvSpPr>
              <p:spPr>
                <a:xfrm>
                  <a:off x="1844948" y="1627131"/>
                  <a:ext cx="346010" cy="36996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G</a:t>
                  </a:r>
                  <a:endParaRPr lang="he-IL" dirty="0">
                    <a:solidFill>
                      <a:srgbClr val="1D4C72"/>
                    </a:solidFill>
                  </a:endParaRPr>
                </a:p>
              </p:txBody>
            </p:sp>
            <p:sp>
              <p:nvSpPr>
                <p:cNvPr id="46" name="TextBox 45"/>
                <p:cNvSpPr txBox="1"/>
                <p:nvPr/>
              </p:nvSpPr>
              <p:spPr>
                <a:xfrm>
                  <a:off x="3797205" y="1569969"/>
                  <a:ext cx="398388" cy="36996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g</a:t>
                  </a:r>
                  <a:endParaRPr lang="he-IL" dirty="0">
                    <a:solidFill>
                      <a:srgbClr val="1D4C72"/>
                    </a:solidFill>
                  </a:endParaRPr>
                </a:p>
              </p:txBody>
            </p:sp>
          </p:grpSp>
          <p:sp>
            <p:nvSpPr>
              <p:cNvPr id="23" name="TextBox 22"/>
              <p:cNvSpPr txBox="1"/>
              <p:nvPr/>
            </p:nvSpPr>
            <p:spPr bwMode="auto">
              <a:xfrm>
                <a:off x="2010907" y="4006526"/>
                <a:ext cx="396864" cy="3683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g</a:t>
                </a:r>
                <a:endParaRPr lang="he-IL" dirty="0">
                  <a:solidFill>
                    <a:srgbClr val="1D4C72"/>
                  </a:solidFill>
                </a:endParaRPr>
              </a:p>
            </p:txBody>
          </p:sp>
          <p:sp>
            <p:nvSpPr>
              <p:cNvPr id="24" name="אליפסה 23"/>
              <p:cNvSpPr/>
              <p:nvPr/>
            </p:nvSpPr>
            <p:spPr bwMode="auto">
              <a:xfrm>
                <a:off x="2055356" y="4011289"/>
                <a:ext cx="417501" cy="36361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nvGrpSpPr>
              <p:cNvPr id="104482" name="קבוצה 24"/>
              <p:cNvGrpSpPr>
                <a:grpSpLocks/>
              </p:cNvGrpSpPr>
              <p:nvPr/>
            </p:nvGrpSpPr>
            <p:grpSpPr bwMode="auto">
              <a:xfrm>
                <a:off x="2895414" y="4007876"/>
                <a:ext cx="418579" cy="369327"/>
                <a:chOff x="3734491" y="4503322"/>
                <a:chExt cx="418512" cy="369332"/>
              </a:xfrm>
            </p:grpSpPr>
            <p:sp>
              <p:nvSpPr>
                <p:cNvPr id="41" name="TextBox 40"/>
                <p:cNvSpPr txBox="1"/>
                <p:nvPr/>
              </p:nvSpPr>
              <p:spPr>
                <a:xfrm>
                  <a:off x="3735784" y="4503559"/>
                  <a:ext cx="396800" cy="33503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G</a:t>
                  </a:r>
                  <a:endParaRPr lang="he-IL" dirty="0">
                    <a:solidFill>
                      <a:srgbClr val="1D4C72"/>
                    </a:solidFill>
                  </a:endParaRPr>
                </a:p>
              </p:txBody>
            </p:sp>
            <p:sp>
              <p:nvSpPr>
                <p:cNvPr id="42" name="אליפסה 41"/>
                <p:cNvSpPr/>
                <p:nvPr/>
              </p:nvSpPr>
              <p:spPr>
                <a:xfrm>
                  <a:off x="3735784" y="4509910"/>
                  <a:ext cx="417434" cy="328684"/>
                </a:xfrm>
                <a:prstGeom prst="ellipse">
                  <a:avLst/>
                </a:prstGeom>
                <a:no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nvGrpSpPr>
              <p:cNvPr id="104483" name="קבוצה 5"/>
              <p:cNvGrpSpPr>
                <a:grpSpLocks/>
              </p:cNvGrpSpPr>
              <p:nvPr/>
            </p:nvGrpSpPr>
            <p:grpSpPr bwMode="auto">
              <a:xfrm>
                <a:off x="1219200" y="4374733"/>
                <a:ext cx="3047482" cy="1975422"/>
                <a:chOff x="1219200" y="4374733"/>
                <a:chExt cx="3047482" cy="1975422"/>
              </a:xfrm>
            </p:grpSpPr>
            <p:cxnSp>
              <p:nvCxnSpPr>
                <p:cNvPr id="28" name="מחבר ישר 27"/>
                <p:cNvCxnSpPr/>
                <p:nvPr/>
              </p:nvCxnSpPr>
              <p:spPr bwMode="auto">
                <a:xfrm>
                  <a:off x="1675954" y="4379664"/>
                  <a:ext cx="20636" cy="4604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מחבר ישר 28"/>
                <p:cNvCxnSpPr>
                  <a:stCxn id="41" idx="2"/>
                </p:cNvCxnSpPr>
                <p:nvPr/>
              </p:nvCxnSpPr>
              <p:spPr bwMode="auto">
                <a:xfrm flipH="1">
                  <a:off x="1675954" y="4376488"/>
                  <a:ext cx="1419185" cy="4636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מחבר ישר 29"/>
                <p:cNvCxnSpPr>
                  <a:stCxn id="45" idx="2"/>
                </p:cNvCxnSpPr>
                <p:nvPr/>
              </p:nvCxnSpPr>
              <p:spPr bwMode="auto">
                <a:xfrm>
                  <a:off x="1685479" y="4379664"/>
                  <a:ext cx="722292" cy="4652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מחבר ישר 30"/>
                <p:cNvCxnSpPr>
                  <a:stCxn id="44" idx="4"/>
                </p:cNvCxnSpPr>
                <p:nvPr/>
              </p:nvCxnSpPr>
              <p:spPr bwMode="auto">
                <a:xfrm flipH="1">
                  <a:off x="2385546" y="4376488"/>
                  <a:ext cx="1292189" cy="468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מחבר ישר 31"/>
                <p:cNvCxnSpPr>
                  <a:stCxn id="24" idx="4"/>
                </p:cNvCxnSpPr>
                <p:nvPr/>
              </p:nvCxnSpPr>
              <p:spPr bwMode="auto">
                <a:xfrm>
                  <a:off x="2263313" y="4374901"/>
                  <a:ext cx="831827" cy="4699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מחבר ישר 32"/>
                <p:cNvCxnSpPr>
                  <a:stCxn id="42" idx="4"/>
                </p:cNvCxnSpPr>
                <p:nvPr/>
              </p:nvCxnSpPr>
              <p:spPr bwMode="auto">
                <a:xfrm flipH="1">
                  <a:off x="3095140" y="4376488"/>
                  <a:ext cx="11112" cy="468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מחבר ישר 33"/>
                <p:cNvCxnSpPr>
                  <a:stCxn id="24" idx="4"/>
                </p:cNvCxnSpPr>
                <p:nvPr/>
              </p:nvCxnSpPr>
              <p:spPr bwMode="auto">
                <a:xfrm>
                  <a:off x="2263313" y="4374901"/>
                  <a:ext cx="1401723" cy="465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מחבר ישר 34"/>
                <p:cNvCxnSpPr>
                  <a:stCxn id="44" idx="4"/>
                </p:cNvCxnSpPr>
                <p:nvPr/>
              </p:nvCxnSpPr>
              <p:spPr bwMode="auto">
                <a:xfrm>
                  <a:off x="3677735" y="4376488"/>
                  <a:ext cx="0" cy="463645"/>
                </a:xfrm>
                <a:prstGeom prst="line">
                  <a:avLst/>
                </a:prstGeom>
              </p:spPr>
              <p:style>
                <a:lnRef idx="1">
                  <a:schemeClr val="accent1"/>
                </a:lnRef>
                <a:fillRef idx="0">
                  <a:schemeClr val="accent1"/>
                </a:fillRef>
                <a:effectRef idx="0">
                  <a:schemeClr val="accent1"/>
                </a:effectRef>
                <a:fontRef idx="minor">
                  <a:schemeClr val="tx1"/>
                </a:fontRef>
              </p:style>
            </p:cxnSp>
            <p:sp>
              <p:nvSpPr>
                <p:cNvPr id="104492" name="מלבן 57"/>
                <p:cNvSpPr>
                  <a:spLocks noChangeArrowheads="1"/>
                </p:cNvSpPr>
                <p:nvPr/>
              </p:nvSpPr>
              <p:spPr bwMode="auto">
                <a:xfrm>
                  <a:off x="1872025" y="5981855"/>
                  <a:ext cx="754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solidFill>
                        <a:srgbClr val="000000"/>
                      </a:solidFill>
                    </a:rPr>
                    <a:t>ירוק</a:t>
                  </a:r>
                </a:p>
              </p:txBody>
            </p:sp>
            <p:sp>
              <p:nvSpPr>
                <p:cNvPr id="59" name="TextBox 58"/>
                <p:cNvSpPr txBox="1"/>
                <p:nvPr/>
              </p:nvSpPr>
              <p:spPr>
                <a:xfrm>
                  <a:off x="1293377" y="5764247"/>
                  <a:ext cx="2973305" cy="36996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t>3</a:t>
                  </a:r>
                  <a:r>
                    <a:rPr lang="en-US" dirty="0">
                      <a:solidFill>
                        <a:srgbClr val="1D4C72"/>
                      </a:solidFill>
                    </a:rPr>
                    <a:t>           :         </a:t>
                  </a:r>
                  <a:r>
                    <a:rPr lang="en-US" dirty="0"/>
                    <a:t> 1    </a:t>
                  </a:r>
                  <a:endParaRPr lang="he-IL" dirty="0"/>
                </a:p>
              </p:txBody>
            </p:sp>
            <p:sp>
              <p:nvSpPr>
                <p:cNvPr id="104494" name="מלבן 59"/>
                <p:cNvSpPr>
                  <a:spLocks noChangeArrowheads="1"/>
                </p:cNvSpPr>
                <p:nvPr/>
              </p:nvSpPr>
              <p:spPr bwMode="auto">
                <a:xfrm>
                  <a:off x="3412013" y="5978705"/>
                  <a:ext cx="755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solidFill>
                        <a:srgbClr val="000000"/>
                      </a:solidFill>
                    </a:rPr>
                    <a:t>צהוב</a:t>
                  </a:r>
                </a:p>
              </p:txBody>
            </p:sp>
            <p:pic>
              <p:nvPicPr>
                <p:cNvPr id="104495"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217" y="5127900"/>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96"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148" y="5142802"/>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97"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496" y="5195888"/>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98"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686" y="5153049"/>
                  <a:ext cx="819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99" name="מלבן 55"/>
                <p:cNvSpPr>
                  <a:spLocks noChangeArrowheads="1"/>
                </p:cNvSpPr>
                <p:nvPr/>
              </p:nvSpPr>
              <p:spPr bwMode="auto">
                <a:xfrm>
                  <a:off x="1219200" y="5464761"/>
                  <a:ext cx="755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ירוק</a:t>
                  </a:r>
                </a:p>
              </p:txBody>
            </p:sp>
            <p:sp>
              <p:nvSpPr>
                <p:cNvPr id="104500" name="מלבן 55"/>
                <p:cNvSpPr>
                  <a:spLocks noChangeArrowheads="1"/>
                </p:cNvSpPr>
                <p:nvPr/>
              </p:nvSpPr>
              <p:spPr bwMode="auto">
                <a:xfrm>
                  <a:off x="1885155" y="5485752"/>
                  <a:ext cx="755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ירוק</a:t>
                  </a:r>
                </a:p>
              </p:txBody>
            </p:sp>
            <p:sp>
              <p:nvSpPr>
                <p:cNvPr id="104501" name="מלבן 55"/>
                <p:cNvSpPr>
                  <a:spLocks noChangeArrowheads="1"/>
                </p:cNvSpPr>
                <p:nvPr/>
              </p:nvSpPr>
              <p:spPr bwMode="auto">
                <a:xfrm>
                  <a:off x="2640805" y="5485752"/>
                  <a:ext cx="755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ירוק</a:t>
                  </a:r>
                </a:p>
              </p:txBody>
            </p:sp>
            <p:sp>
              <p:nvSpPr>
                <p:cNvPr id="104502" name="מלבן 55"/>
                <p:cNvSpPr>
                  <a:spLocks noChangeArrowheads="1"/>
                </p:cNvSpPr>
                <p:nvPr/>
              </p:nvSpPr>
              <p:spPr bwMode="auto">
                <a:xfrm>
                  <a:off x="3396455" y="5479411"/>
                  <a:ext cx="755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צהוב</a:t>
                  </a:r>
                </a:p>
              </p:txBody>
            </p:sp>
          </p:grpSp>
        </p:grpSp>
        <p:cxnSp>
          <p:nvCxnSpPr>
            <p:cNvPr id="11" name="מחבר ישר 10"/>
            <p:cNvCxnSpPr/>
            <p:nvPr/>
          </p:nvCxnSpPr>
          <p:spPr>
            <a:xfrm flipH="1">
              <a:off x="1808934" y="4157311"/>
              <a:ext cx="185732" cy="308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מחבר ישר 15"/>
            <p:cNvCxnSpPr>
              <a:endCxn id="24" idx="0"/>
            </p:cNvCxnSpPr>
            <p:nvPr/>
          </p:nvCxnSpPr>
          <p:spPr>
            <a:xfrm>
              <a:off x="2126425" y="4147784"/>
              <a:ext cx="155571" cy="314389"/>
            </a:xfrm>
            <a:prstGeom prst="line">
              <a:avLst/>
            </a:prstGeom>
          </p:spPr>
          <p:style>
            <a:lnRef idx="1">
              <a:schemeClr val="accent1"/>
            </a:lnRef>
            <a:fillRef idx="0">
              <a:schemeClr val="accent1"/>
            </a:fillRef>
            <a:effectRef idx="0">
              <a:schemeClr val="accent1"/>
            </a:effectRef>
            <a:fontRef idx="minor">
              <a:schemeClr val="tx1"/>
            </a:fontRef>
          </p:style>
        </p:cxnSp>
        <p:sp>
          <p:nvSpPr>
            <p:cNvPr id="104473" name="מלבן 56"/>
            <p:cNvSpPr>
              <a:spLocks noChangeArrowheads="1"/>
            </p:cNvSpPr>
            <p:nvPr/>
          </p:nvSpPr>
          <p:spPr bwMode="auto">
            <a:xfrm>
              <a:off x="2133262" y="2123795"/>
              <a:ext cx="755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צהוב</a:t>
              </a:r>
            </a:p>
          </p:txBody>
        </p:sp>
        <p:sp>
          <p:nvSpPr>
            <p:cNvPr id="104474" name="מלבן 56"/>
            <p:cNvSpPr>
              <a:spLocks noChangeArrowheads="1"/>
            </p:cNvSpPr>
            <p:nvPr/>
          </p:nvSpPr>
          <p:spPr bwMode="auto">
            <a:xfrm>
              <a:off x="1600449" y="3815347"/>
              <a:ext cx="755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ירוק</a:t>
              </a:r>
            </a:p>
          </p:txBody>
        </p:sp>
        <p:sp>
          <p:nvSpPr>
            <p:cNvPr id="104475" name="מלבן 56"/>
            <p:cNvSpPr>
              <a:spLocks noChangeArrowheads="1"/>
            </p:cNvSpPr>
            <p:nvPr/>
          </p:nvSpPr>
          <p:spPr bwMode="auto">
            <a:xfrm>
              <a:off x="2794000" y="3833813"/>
              <a:ext cx="755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ירוק</a:t>
              </a:r>
            </a:p>
          </p:txBody>
        </p:sp>
        <p:cxnSp>
          <p:nvCxnSpPr>
            <p:cNvPr id="71" name="מחבר ישר 70"/>
            <p:cNvCxnSpPr>
              <a:endCxn id="41" idx="0"/>
            </p:cNvCxnSpPr>
            <p:nvPr/>
          </p:nvCxnSpPr>
          <p:spPr>
            <a:xfrm flipH="1">
              <a:off x="3113823" y="4147784"/>
              <a:ext cx="200019" cy="311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מחבר ישר 72"/>
            <p:cNvCxnSpPr>
              <a:endCxn id="46" idx="0"/>
            </p:cNvCxnSpPr>
            <p:nvPr/>
          </p:nvCxnSpPr>
          <p:spPr>
            <a:xfrm>
              <a:off x="3486874" y="4147784"/>
              <a:ext cx="196845" cy="255640"/>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bwMode="auto">
            <a:xfrm>
              <a:off x="615167" y="4452646"/>
              <a:ext cx="803253" cy="36996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גמטות</a:t>
              </a:r>
            </a:p>
          </p:txBody>
        </p:sp>
      </p:grpSp>
      <p:sp>
        <p:nvSpPr>
          <p:cNvPr id="70"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7E0D0B0E-8457-4C89-933B-295D349DE259}" type="slidenum">
              <a:rPr lang="he-IL" sz="1200" smtClean="0">
                <a:solidFill>
                  <a:srgbClr val="FFFFFF">
                    <a:lumMod val="65000"/>
                  </a:srgbClr>
                </a:solidFill>
              </a:rPr>
              <a:pPr>
                <a:defRPr/>
              </a:pPr>
              <a:t>7</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צורת הצגה נוספת: בניית טבלה</a:t>
            </a:r>
            <a:endParaRPr lang="he-IL" sz="1800" b="1" dirty="0">
              <a:solidFill>
                <a:schemeClr val="accent6">
                  <a:lumMod val="50000"/>
                  <a:lumOff val="50000"/>
                </a:schemeClr>
              </a:solidFill>
              <a:latin typeface="+mn-lt"/>
              <a:ea typeface="+mn-ea"/>
              <a:cs typeface="+mn-cs"/>
            </a:endParaRPr>
          </a:p>
        </p:txBody>
      </p:sp>
      <p:sp>
        <p:nvSpPr>
          <p:cNvPr id="105477" name="מלבן 1"/>
          <p:cNvSpPr>
            <a:spLocks noChangeArrowheads="1"/>
          </p:cNvSpPr>
          <p:nvPr/>
        </p:nvSpPr>
        <p:spPr bwMode="auto">
          <a:xfrm>
            <a:off x="4022725" y="7588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solidFill>
                  <a:srgbClr val="000000"/>
                </a:solidFill>
              </a:rPr>
              <a:t>אפשר להציג את מהלך ההכלאה גם בטבלה.</a:t>
            </a:r>
          </a:p>
          <a:p>
            <a:pPr eaLnBrk="1" hangingPunct="1"/>
            <a:r>
              <a:rPr lang="he-IL" altLang="he-IL">
                <a:solidFill>
                  <a:srgbClr val="000000"/>
                </a:solidFill>
              </a:rPr>
              <a:t>בהכלאה </a:t>
            </a:r>
            <a:r>
              <a:rPr lang="en-US" altLang="he-IL">
                <a:solidFill>
                  <a:srgbClr val="000000"/>
                </a:solidFill>
              </a:rPr>
              <a:t>Gg     Gg</a:t>
            </a:r>
            <a:r>
              <a:rPr lang="he-IL" altLang="he-IL">
                <a:solidFill>
                  <a:srgbClr val="000000"/>
                </a:solidFill>
              </a:rPr>
              <a:t> נקבל טבלה שנראית כך:</a:t>
            </a:r>
          </a:p>
        </p:txBody>
      </p:sp>
      <p:sp>
        <p:nvSpPr>
          <p:cNvPr id="68" name="כפל 67"/>
          <p:cNvSpPr/>
          <p:nvPr/>
        </p:nvSpPr>
        <p:spPr bwMode="auto">
          <a:xfrm>
            <a:off x="7050088" y="1146175"/>
            <a:ext cx="377825" cy="182563"/>
          </a:xfrm>
          <a:prstGeom prst="mathMultiply">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600" dirty="0"/>
          </a:p>
        </p:txBody>
      </p:sp>
      <p:graphicFrame>
        <p:nvGraphicFramePr>
          <p:cNvPr id="2" name="טבלה 1"/>
          <p:cNvGraphicFramePr>
            <a:graphicFrameLocks noGrp="1"/>
          </p:cNvGraphicFramePr>
          <p:nvPr/>
        </p:nvGraphicFramePr>
        <p:xfrm>
          <a:off x="5157788" y="1897063"/>
          <a:ext cx="2863850" cy="1112838"/>
        </p:xfrm>
        <a:graphic>
          <a:graphicData uri="http://schemas.openxmlformats.org/drawingml/2006/table">
            <a:tbl>
              <a:tblPr rtl="1" firstRow="1" bandRow="1">
                <a:tableStyleId>{5940675A-B579-460E-94D1-54222C63F5DA}</a:tableStyleId>
              </a:tblPr>
              <a:tblGrid>
                <a:gridCol w="737941">
                  <a:extLst>
                    <a:ext uri="{9D8B030D-6E8A-4147-A177-3AD203B41FA5}">
                      <a16:colId xmlns="" xmlns:a16="http://schemas.microsoft.com/office/drawing/2014/main" val="20000"/>
                    </a:ext>
                  </a:extLst>
                </a:gridCol>
                <a:gridCol w="1048914">
                  <a:extLst>
                    <a:ext uri="{9D8B030D-6E8A-4147-A177-3AD203B41FA5}">
                      <a16:colId xmlns="" xmlns:a16="http://schemas.microsoft.com/office/drawing/2014/main" val="20001"/>
                    </a:ext>
                  </a:extLst>
                </a:gridCol>
                <a:gridCol w="1076995">
                  <a:extLst>
                    <a:ext uri="{9D8B030D-6E8A-4147-A177-3AD203B41FA5}">
                      <a16:colId xmlns="" xmlns:a16="http://schemas.microsoft.com/office/drawing/2014/main" val="20002"/>
                    </a:ext>
                  </a:extLst>
                </a:gridCol>
              </a:tblGrid>
              <a:tr h="370946">
                <a:tc>
                  <a:txBody>
                    <a:bodyPr/>
                    <a:lstStyle/>
                    <a:p>
                      <a:pPr algn="ctr" rtl="1"/>
                      <a:endParaRPr lang="he-IL" sz="1800" dirty="0"/>
                    </a:p>
                  </a:txBody>
                  <a:tcPr marL="91438" marR="91438" marT="45733" marB="45733"/>
                </a:tc>
                <a:tc>
                  <a:txBody>
                    <a:bodyPr/>
                    <a:lstStyle/>
                    <a:p>
                      <a:pPr algn="ctr" rtl="1"/>
                      <a:r>
                        <a:rPr lang="en-US" sz="1800" dirty="0"/>
                        <a:t>G</a:t>
                      </a:r>
                      <a:endParaRPr lang="he-IL" sz="1800" dirty="0"/>
                    </a:p>
                  </a:txBody>
                  <a:tcPr marL="91438" marR="91438" marT="45733" marB="45733"/>
                </a:tc>
                <a:tc>
                  <a:txBody>
                    <a:bodyPr/>
                    <a:lstStyle/>
                    <a:p>
                      <a:pPr algn="ctr" rtl="1"/>
                      <a:r>
                        <a:rPr lang="en-US" sz="1800" dirty="0"/>
                        <a:t>g</a:t>
                      </a:r>
                      <a:endParaRPr lang="he-IL" sz="1800" dirty="0"/>
                    </a:p>
                  </a:txBody>
                  <a:tcPr marL="91438" marR="91438" marT="45733" marB="45733"/>
                </a:tc>
                <a:extLst>
                  <a:ext uri="{0D108BD9-81ED-4DB2-BD59-A6C34878D82A}">
                    <a16:rowId xmlns="" xmlns:a16="http://schemas.microsoft.com/office/drawing/2014/main" val="10000"/>
                  </a:ext>
                </a:extLst>
              </a:tr>
              <a:tr h="370946">
                <a:tc>
                  <a:txBody>
                    <a:bodyPr/>
                    <a:lstStyle/>
                    <a:p>
                      <a:pPr algn="ctr" rtl="1"/>
                      <a:r>
                        <a:rPr lang="en-US" sz="1800" dirty="0"/>
                        <a:t>G</a:t>
                      </a:r>
                      <a:endParaRPr lang="he-IL" sz="1800" dirty="0"/>
                    </a:p>
                  </a:txBody>
                  <a:tcPr marL="91438" marR="91438" marT="45733" marB="45733"/>
                </a:tc>
                <a:tc>
                  <a:txBody>
                    <a:bodyPr/>
                    <a:lstStyle/>
                    <a:p>
                      <a:pPr algn="ctr" rtl="1"/>
                      <a:r>
                        <a:rPr lang="en-US" sz="1800" dirty="0"/>
                        <a:t>GG</a:t>
                      </a:r>
                      <a:endParaRPr lang="he-IL" sz="1800" dirty="0"/>
                    </a:p>
                  </a:txBody>
                  <a:tcPr marL="91438" marR="91438" marT="45733" marB="45733">
                    <a:solidFill>
                      <a:srgbClr val="00B050"/>
                    </a:solidFill>
                  </a:tcPr>
                </a:tc>
                <a:tc>
                  <a:txBody>
                    <a:bodyPr/>
                    <a:lstStyle/>
                    <a:p>
                      <a:pPr algn="ctr" rtl="1"/>
                      <a:r>
                        <a:rPr lang="en-US" sz="1800" dirty="0"/>
                        <a:t>Gg</a:t>
                      </a:r>
                      <a:endParaRPr lang="he-IL" sz="1800" dirty="0"/>
                    </a:p>
                  </a:txBody>
                  <a:tcPr marL="91438" marR="91438" marT="45733" marB="45733">
                    <a:solidFill>
                      <a:srgbClr val="00B050"/>
                    </a:solidFill>
                  </a:tcPr>
                </a:tc>
                <a:extLst>
                  <a:ext uri="{0D108BD9-81ED-4DB2-BD59-A6C34878D82A}">
                    <a16:rowId xmlns="" xmlns:a16="http://schemas.microsoft.com/office/drawing/2014/main" val="10001"/>
                  </a:ext>
                </a:extLst>
              </a:tr>
              <a:tr h="370946">
                <a:tc>
                  <a:txBody>
                    <a:bodyPr/>
                    <a:lstStyle/>
                    <a:p>
                      <a:pPr algn="ctr" rtl="1"/>
                      <a:r>
                        <a:rPr lang="en-US" sz="1800" dirty="0"/>
                        <a:t>g</a:t>
                      </a:r>
                      <a:endParaRPr lang="he-IL" sz="1800" dirty="0"/>
                    </a:p>
                  </a:txBody>
                  <a:tcPr marL="91438" marR="91438" marT="45733" marB="45733"/>
                </a:tc>
                <a:tc>
                  <a:txBody>
                    <a:bodyPr/>
                    <a:lstStyle/>
                    <a:p>
                      <a:pPr algn="ctr" rtl="1"/>
                      <a:r>
                        <a:rPr lang="en-US" sz="1800" dirty="0"/>
                        <a:t>Gg</a:t>
                      </a:r>
                      <a:endParaRPr lang="he-IL" sz="1800" dirty="0"/>
                    </a:p>
                  </a:txBody>
                  <a:tcPr marL="91438" marR="91438" marT="45733" marB="45733">
                    <a:solidFill>
                      <a:srgbClr val="00B050"/>
                    </a:solidFill>
                  </a:tcPr>
                </a:tc>
                <a:tc>
                  <a:txBody>
                    <a:bodyPr/>
                    <a:lstStyle/>
                    <a:p>
                      <a:pPr algn="ctr" rtl="1"/>
                      <a:r>
                        <a:rPr lang="en-US" sz="1800" dirty="0"/>
                        <a:t>gg</a:t>
                      </a:r>
                      <a:endParaRPr lang="he-IL" sz="1800" dirty="0"/>
                    </a:p>
                  </a:txBody>
                  <a:tcPr marL="91438" marR="91438" marT="45733" marB="45733">
                    <a:solidFill>
                      <a:srgbClr val="FFFF00"/>
                    </a:solidFill>
                  </a:tcPr>
                </a:tc>
                <a:extLst>
                  <a:ext uri="{0D108BD9-81ED-4DB2-BD59-A6C34878D82A}">
                    <a16:rowId xmlns="" xmlns:a16="http://schemas.microsoft.com/office/drawing/2014/main" val="10002"/>
                  </a:ext>
                </a:extLst>
              </a:tr>
            </a:tbl>
          </a:graphicData>
        </a:graphic>
      </p:graphicFrame>
      <p:cxnSp>
        <p:nvCxnSpPr>
          <p:cNvPr id="4" name="מחבר ישר 3"/>
          <p:cNvCxnSpPr/>
          <p:nvPr/>
        </p:nvCxnSpPr>
        <p:spPr>
          <a:xfrm flipV="1">
            <a:off x="7481888" y="1958975"/>
            <a:ext cx="376237" cy="2365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5498" name="קבוצה 25"/>
          <p:cNvGrpSpPr>
            <a:grpSpLocks/>
          </p:cNvGrpSpPr>
          <p:nvPr/>
        </p:nvGrpSpPr>
        <p:grpSpPr bwMode="auto">
          <a:xfrm>
            <a:off x="7723188" y="2044700"/>
            <a:ext cx="188912" cy="185738"/>
            <a:chOff x="7617066" y="3717130"/>
            <a:chExt cx="188616" cy="312739"/>
          </a:xfrm>
        </p:grpSpPr>
        <p:sp>
          <p:nvSpPr>
            <p:cNvPr id="19" name="אליפסה 18"/>
            <p:cNvSpPr/>
            <p:nvPr/>
          </p:nvSpPr>
          <p:spPr>
            <a:xfrm>
              <a:off x="7617066" y="3717130"/>
              <a:ext cx="188616" cy="12830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23" name="מחבר ישר 22"/>
            <p:cNvCxnSpPr>
              <a:stCxn id="19" idx="4"/>
            </p:cNvCxnSpPr>
            <p:nvPr/>
          </p:nvCxnSpPr>
          <p:spPr>
            <a:xfrm>
              <a:off x="7712167" y="3845433"/>
              <a:ext cx="0" cy="18443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מחבר ישר 24"/>
            <p:cNvCxnSpPr/>
            <p:nvPr/>
          </p:nvCxnSpPr>
          <p:spPr>
            <a:xfrm flipH="1">
              <a:off x="7617066" y="3936314"/>
              <a:ext cx="18861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499" name="קבוצה 29"/>
          <p:cNvGrpSpPr>
            <a:grpSpLocks/>
          </p:cNvGrpSpPr>
          <p:nvPr/>
        </p:nvGrpSpPr>
        <p:grpSpPr bwMode="auto">
          <a:xfrm>
            <a:off x="7307263" y="1905000"/>
            <a:ext cx="242887" cy="247650"/>
            <a:chOff x="8052390" y="4100070"/>
            <a:chExt cx="243715" cy="247457"/>
          </a:xfrm>
        </p:grpSpPr>
        <p:sp>
          <p:nvSpPr>
            <p:cNvPr id="97" name="אליפסה 96"/>
            <p:cNvSpPr/>
            <p:nvPr/>
          </p:nvSpPr>
          <p:spPr>
            <a:xfrm>
              <a:off x="8052390" y="4271386"/>
              <a:ext cx="187964" cy="7614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28" name="מחבר חץ ישר 27"/>
            <p:cNvCxnSpPr/>
            <p:nvPr/>
          </p:nvCxnSpPr>
          <p:spPr>
            <a:xfrm flipV="1">
              <a:off x="8186195" y="4100070"/>
              <a:ext cx="109910" cy="171316"/>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5500" name="קבוצה 75"/>
          <p:cNvGrpSpPr>
            <a:grpSpLocks/>
          </p:cNvGrpSpPr>
          <p:nvPr/>
        </p:nvGrpSpPr>
        <p:grpSpPr bwMode="auto">
          <a:xfrm>
            <a:off x="579438" y="1019175"/>
            <a:ext cx="3821112" cy="5218113"/>
            <a:chOff x="472296" y="1583448"/>
            <a:chExt cx="3820124" cy="5218932"/>
          </a:xfrm>
        </p:grpSpPr>
        <p:pic>
          <p:nvPicPr>
            <p:cNvPr id="105503"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887" y="3569422"/>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04"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859" y="3584575"/>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505" name="קבוצה 66"/>
            <p:cNvGrpSpPr>
              <a:grpSpLocks/>
            </p:cNvGrpSpPr>
            <p:nvPr/>
          </p:nvGrpSpPr>
          <p:grpSpPr bwMode="auto">
            <a:xfrm>
              <a:off x="559598" y="1583448"/>
              <a:ext cx="2630986" cy="775800"/>
              <a:chOff x="476462" y="1778864"/>
              <a:chExt cx="2630986" cy="775800"/>
            </a:xfrm>
          </p:grpSpPr>
          <p:pic>
            <p:nvPicPr>
              <p:cNvPr id="105559"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298" y="2116514"/>
                <a:ext cx="819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60"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814" y="2055089"/>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561" name="קבוצה 15"/>
              <p:cNvGrpSpPr>
                <a:grpSpLocks/>
              </p:cNvGrpSpPr>
              <p:nvPr/>
            </p:nvGrpSpPr>
            <p:grpSpPr bwMode="auto">
              <a:xfrm>
                <a:off x="476462" y="1778864"/>
                <a:ext cx="2312729" cy="369944"/>
                <a:chOff x="872776" y="934291"/>
                <a:chExt cx="2312357" cy="369949"/>
              </a:xfrm>
            </p:grpSpPr>
            <p:sp>
              <p:nvSpPr>
                <p:cNvPr id="209" name="TextBox 208"/>
                <p:cNvSpPr txBox="1"/>
                <p:nvPr/>
              </p:nvSpPr>
              <p:spPr>
                <a:xfrm>
                  <a:off x="872763" y="934291"/>
                  <a:ext cx="2312018" cy="36995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P:    GG          gg</a:t>
                  </a:r>
                  <a:endParaRPr lang="he-IL" dirty="0">
                    <a:solidFill>
                      <a:srgbClr val="1D4C72"/>
                    </a:solidFill>
                  </a:endParaRPr>
                </a:p>
              </p:txBody>
            </p:sp>
            <p:sp>
              <p:nvSpPr>
                <p:cNvPr id="210" name="כפל 209"/>
                <p:cNvSpPr/>
                <p:nvPr/>
              </p:nvSpPr>
              <p:spPr>
                <a:xfrm>
                  <a:off x="2283459" y="1039084"/>
                  <a:ext cx="377667" cy="182594"/>
                </a:xfrm>
                <a:prstGeom prst="mathMultiply">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sp>
          <p:nvSpPr>
            <p:cNvPr id="117" name="TextBox 116"/>
            <p:cNvSpPr txBox="1"/>
            <p:nvPr/>
          </p:nvSpPr>
          <p:spPr bwMode="auto">
            <a:xfrm>
              <a:off x="556411" y="2717101"/>
              <a:ext cx="803067" cy="36994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גמטות</a:t>
              </a:r>
            </a:p>
          </p:txBody>
        </p:sp>
        <p:grpSp>
          <p:nvGrpSpPr>
            <p:cNvPr id="105507" name="קבוצה 17"/>
            <p:cNvGrpSpPr>
              <a:grpSpLocks/>
            </p:cNvGrpSpPr>
            <p:nvPr/>
          </p:nvGrpSpPr>
          <p:grpSpPr bwMode="auto">
            <a:xfrm>
              <a:off x="1372694" y="2694601"/>
              <a:ext cx="1348705" cy="405336"/>
              <a:chOff x="1820124" y="1591967"/>
              <a:chExt cx="1348488" cy="405341"/>
            </a:xfrm>
          </p:grpSpPr>
          <p:sp>
            <p:nvSpPr>
              <p:cNvPr id="202" name="אליפסה 201"/>
              <p:cNvSpPr/>
              <p:nvPr/>
            </p:nvSpPr>
            <p:spPr>
              <a:xfrm>
                <a:off x="1819605" y="1625582"/>
                <a:ext cx="418924" cy="363599"/>
              </a:xfrm>
              <a:prstGeom prst="ellipse">
                <a:avLst/>
              </a:prstGeom>
              <a:no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03" name="אליפסה 202"/>
              <p:cNvSpPr/>
              <p:nvPr/>
            </p:nvSpPr>
            <p:spPr>
              <a:xfrm>
                <a:off x="2751077" y="1601765"/>
                <a:ext cx="417337" cy="363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04" name="TextBox 203"/>
              <p:cNvSpPr txBox="1"/>
              <p:nvPr/>
            </p:nvSpPr>
            <p:spPr>
              <a:xfrm>
                <a:off x="1844995" y="1628757"/>
                <a:ext cx="347517" cy="3683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G</a:t>
                </a:r>
                <a:endParaRPr lang="he-IL" dirty="0">
                  <a:solidFill>
                    <a:srgbClr val="1D4C72"/>
                  </a:solidFill>
                </a:endParaRPr>
              </a:p>
            </p:txBody>
          </p:sp>
          <p:sp>
            <p:nvSpPr>
              <p:cNvPr id="205" name="TextBox 204"/>
              <p:cNvSpPr txBox="1"/>
              <p:nvPr/>
            </p:nvSpPr>
            <p:spPr>
              <a:xfrm>
                <a:off x="2751077" y="1592238"/>
                <a:ext cx="396708" cy="3683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g</a:t>
                </a:r>
                <a:endParaRPr lang="he-IL" dirty="0">
                  <a:solidFill>
                    <a:srgbClr val="1D4C72"/>
                  </a:solidFill>
                </a:endParaRPr>
              </a:p>
            </p:txBody>
          </p:sp>
        </p:grpSp>
        <p:sp>
          <p:nvSpPr>
            <p:cNvPr id="119" name="TextBox 118"/>
            <p:cNvSpPr txBox="1"/>
            <p:nvPr/>
          </p:nvSpPr>
          <p:spPr bwMode="auto">
            <a:xfrm>
              <a:off x="577044" y="3306156"/>
              <a:ext cx="2972618" cy="6462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F</a:t>
              </a:r>
              <a:r>
                <a:rPr lang="en-US" baseline="-25000" dirty="0">
                  <a:solidFill>
                    <a:srgbClr val="1D4C72"/>
                  </a:solidFill>
                </a:rPr>
                <a:t>1</a:t>
              </a:r>
              <a:r>
                <a:rPr lang="en-US" dirty="0">
                  <a:solidFill>
                    <a:srgbClr val="1D4C72"/>
                  </a:solidFill>
                </a:rPr>
                <a:t>:            Gg              Gg       </a:t>
              </a:r>
              <a:endParaRPr lang="he-IL" dirty="0">
                <a:solidFill>
                  <a:srgbClr val="1D4C72"/>
                </a:solidFill>
              </a:endParaRPr>
            </a:p>
          </p:txBody>
        </p:sp>
        <p:sp>
          <p:nvSpPr>
            <p:cNvPr id="120" name="כפל 119"/>
            <p:cNvSpPr/>
            <p:nvPr/>
          </p:nvSpPr>
          <p:spPr bwMode="auto">
            <a:xfrm>
              <a:off x="2519641" y="3417299"/>
              <a:ext cx="377727" cy="182591"/>
            </a:xfrm>
            <a:prstGeom prst="mathMultiply">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122" name="מחבר ישר 121"/>
            <p:cNvCxnSpPr/>
            <p:nvPr/>
          </p:nvCxnSpPr>
          <p:spPr bwMode="auto">
            <a:xfrm>
              <a:off x="1703877" y="3048941"/>
              <a:ext cx="422166" cy="327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מחבר ישר 129"/>
            <p:cNvCxnSpPr>
              <a:stCxn id="203" idx="3"/>
            </p:cNvCxnSpPr>
            <p:nvPr/>
          </p:nvCxnSpPr>
          <p:spPr bwMode="auto">
            <a:xfrm flipH="1">
              <a:off x="2126043" y="3015598"/>
              <a:ext cx="238063" cy="360420"/>
            </a:xfrm>
            <a:prstGeom prst="line">
              <a:avLst/>
            </a:prstGeom>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bwMode="auto">
            <a:xfrm>
              <a:off x="472296" y="5276553"/>
              <a:ext cx="3509054" cy="36994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   F</a:t>
              </a:r>
              <a:r>
                <a:rPr lang="en-US" baseline="-25000" dirty="0">
                  <a:solidFill>
                    <a:srgbClr val="1D4C72"/>
                  </a:solidFill>
                </a:rPr>
                <a:t>2</a:t>
              </a:r>
              <a:r>
                <a:rPr lang="en-US" dirty="0">
                  <a:solidFill>
                    <a:srgbClr val="1D4C72"/>
                  </a:solidFill>
                </a:rPr>
                <a:t>:      GG      Gg       Gg      gg</a:t>
              </a:r>
              <a:endParaRPr lang="he-IL" dirty="0">
                <a:solidFill>
                  <a:srgbClr val="1D4C72"/>
                </a:solidFill>
              </a:endParaRPr>
            </a:p>
          </p:txBody>
        </p:sp>
        <p:cxnSp>
          <p:nvCxnSpPr>
            <p:cNvPr id="134" name="מחבר ישר 133"/>
            <p:cNvCxnSpPr/>
            <p:nvPr/>
          </p:nvCxnSpPr>
          <p:spPr>
            <a:xfrm flipH="1">
              <a:off x="1572149" y="2413841"/>
              <a:ext cx="11110" cy="3016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מחבר ישר 134"/>
            <p:cNvCxnSpPr/>
            <p:nvPr/>
          </p:nvCxnSpPr>
          <p:spPr>
            <a:xfrm>
              <a:off x="2572015" y="2391613"/>
              <a:ext cx="4762" cy="301672"/>
            </a:xfrm>
            <a:prstGeom prst="line">
              <a:avLst/>
            </a:prstGeom>
          </p:spPr>
          <p:style>
            <a:lnRef idx="1">
              <a:schemeClr val="accent1"/>
            </a:lnRef>
            <a:fillRef idx="0">
              <a:schemeClr val="accent1"/>
            </a:fillRef>
            <a:effectRef idx="0">
              <a:schemeClr val="accent1"/>
            </a:effectRef>
            <a:fontRef idx="minor">
              <a:schemeClr val="tx1"/>
            </a:fontRef>
          </p:style>
        </p:cxnSp>
        <p:sp>
          <p:nvSpPr>
            <p:cNvPr id="105515" name="מלבן 56"/>
            <p:cNvSpPr>
              <a:spLocks noChangeArrowheads="1"/>
            </p:cNvSpPr>
            <p:nvPr/>
          </p:nvSpPr>
          <p:spPr bwMode="auto">
            <a:xfrm>
              <a:off x="1114904" y="2123795"/>
              <a:ext cx="755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ירוק</a:t>
              </a:r>
            </a:p>
          </p:txBody>
        </p:sp>
        <p:grpSp>
          <p:nvGrpSpPr>
            <p:cNvPr id="105516" name="קבוצה 7"/>
            <p:cNvGrpSpPr>
              <a:grpSpLocks/>
            </p:cNvGrpSpPr>
            <p:nvPr/>
          </p:nvGrpSpPr>
          <p:grpSpPr bwMode="auto">
            <a:xfrm>
              <a:off x="1237883" y="4403977"/>
              <a:ext cx="3054537" cy="2398403"/>
              <a:chOff x="1219200" y="3953093"/>
              <a:chExt cx="3054537" cy="2398403"/>
            </a:xfrm>
          </p:grpSpPr>
          <p:grpSp>
            <p:nvGrpSpPr>
              <p:cNvPr id="105525" name="קבוצה 21"/>
              <p:cNvGrpSpPr>
                <a:grpSpLocks/>
              </p:cNvGrpSpPr>
              <p:nvPr/>
            </p:nvGrpSpPr>
            <p:grpSpPr bwMode="auto">
              <a:xfrm>
                <a:off x="1487618" y="3953093"/>
                <a:ext cx="2398284" cy="426780"/>
                <a:chOff x="1820124" y="1570522"/>
                <a:chExt cx="2397899" cy="426786"/>
              </a:xfrm>
            </p:grpSpPr>
            <p:sp>
              <p:nvSpPr>
                <p:cNvPr id="198" name="אליפסה 197"/>
                <p:cNvSpPr/>
                <p:nvPr/>
              </p:nvSpPr>
              <p:spPr>
                <a:xfrm>
                  <a:off x="1812967" y="1625408"/>
                  <a:ext cx="425272" cy="363599"/>
                </a:xfrm>
                <a:prstGeom prst="ellipse">
                  <a:avLst/>
                </a:prstGeom>
                <a:no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99" name="אליפסה 198"/>
                <p:cNvSpPr/>
                <p:nvPr/>
              </p:nvSpPr>
              <p:spPr>
                <a:xfrm>
                  <a:off x="3798098" y="1630171"/>
                  <a:ext cx="420511" cy="363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00" name="TextBox 199"/>
                <p:cNvSpPr txBox="1"/>
                <p:nvPr/>
              </p:nvSpPr>
              <p:spPr>
                <a:xfrm>
                  <a:off x="1838356" y="1626996"/>
                  <a:ext cx="352277" cy="36995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G</a:t>
                  </a:r>
                  <a:endParaRPr lang="he-IL" dirty="0">
                    <a:solidFill>
                      <a:srgbClr val="1D4C72"/>
                    </a:solidFill>
                  </a:endParaRPr>
                </a:p>
              </p:txBody>
            </p:sp>
            <p:sp>
              <p:nvSpPr>
                <p:cNvPr id="201" name="TextBox 200"/>
                <p:cNvSpPr txBox="1"/>
                <p:nvPr/>
              </p:nvSpPr>
              <p:spPr>
                <a:xfrm>
                  <a:off x="3796511" y="1569836"/>
                  <a:ext cx="399882" cy="36995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g</a:t>
                  </a:r>
                  <a:endParaRPr lang="he-IL" dirty="0">
                    <a:solidFill>
                      <a:srgbClr val="1D4C72"/>
                    </a:solidFill>
                  </a:endParaRPr>
                </a:p>
              </p:txBody>
            </p:sp>
          </p:grpSp>
          <p:sp>
            <p:nvSpPr>
              <p:cNvPr id="161" name="TextBox 160"/>
              <p:cNvSpPr txBox="1"/>
              <p:nvPr/>
            </p:nvSpPr>
            <p:spPr bwMode="auto">
              <a:xfrm>
                <a:off x="2010547" y="4006390"/>
                <a:ext cx="396772" cy="36835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g</a:t>
                </a:r>
                <a:endParaRPr lang="he-IL" dirty="0">
                  <a:solidFill>
                    <a:srgbClr val="1D4C72"/>
                  </a:solidFill>
                </a:endParaRPr>
              </a:p>
            </p:txBody>
          </p:sp>
          <p:sp>
            <p:nvSpPr>
              <p:cNvPr id="162" name="אליפסה 161"/>
              <p:cNvSpPr/>
              <p:nvPr/>
            </p:nvSpPr>
            <p:spPr bwMode="auto">
              <a:xfrm>
                <a:off x="2054986" y="4011154"/>
                <a:ext cx="417405" cy="36359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nvGrpSpPr>
              <p:cNvPr id="105528" name="קבוצה 24"/>
              <p:cNvGrpSpPr>
                <a:grpSpLocks/>
              </p:cNvGrpSpPr>
              <p:nvPr/>
            </p:nvGrpSpPr>
            <p:grpSpPr bwMode="auto">
              <a:xfrm>
                <a:off x="2895414" y="4007876"/>
                <a:ext cx="418579" cy="369327"/>
                <a:chOff x="3734491" y="4503322"/>
                <a:chExt cx="418512" cy="369332"/>
              </a:xfrm>
            </p:grpSpPr>
            <p:sp>
              <p:nvSpPr>
                <p:cNvPr id="196" name="TextBox 195"/>
                <p:cNvSpPr txBox="1"/>
                <p:nvPr/>
              </p:nvSpPr>
              <p:spPr>
                <a:xfrm>
                  <a:off x="3728872" y="4503425"/>
                  <a:ext cx="403056" cy="33501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G</a:t>
                  </a:r>
                  <a:endParaRPr lang="he-IL" dirty="0">
                    <a:solidFill>
                      <a:srgbClr val="1D4C72"/>
                    </a:solidFill>
                  </a:endParaRPr>
                </a:p>
              </p:txBody>
            </p:sp>
            <p:sp>
              <p:nvSpPr>
                <p:cNvPr id="197" name="אליפסה 196"/>
                <p:cNvSpPr/>
                <p:nvPr/>
              </p:nvSpPr>
              <p:spPr>
                <a:xfrm>
                  <a:off x="3728872" y="4509776"/>
                  <a:ext cx="423686" cy="328668"/>
                </a:xfrm>
                <a:prstGeom prst="ellipse">
                  <a:avLst/>
                </a:prstGeom>
                <a:noFill/>
                <a:ln>
                  <a:solidFill>
                    <a:srgbClr val="1DC9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nvGrpSpPr>
              <p:cNvPr id="105529" name="קבוצה 5"/>
              <p:cNvGrpSpPr>
                <a:grpSpLocks/>
              </p:cNvGrpSpPr>
              <p:nvPr/>
            </p:nvGrpSpPr>
            <p:grpSpPr bwMode="auto">
              <a:xfrm>
                <a:off x="1219200" y="4374733"/>
                <a:ext cx="3054537" cy="1976763"/>
                <a:chOff x="1219200" y="4374733"/>
                <a:chExt cx="3054537" cy="1976763"/>
              </a:xfrm>
            </p:grpSpPr>
            <p:cxnSp>
              <p:nvCxnSpPr>
                <p:cNvPr id="175" name="מחבר ישר 174"/>
                <p:cNvCxnSpPr/>
                <p:nvPr/>
              </p:nvCxnSpPr>
              <p:spPr bwMode="auto">
                <a:xfrm>
                  <a:off x="1675672" y="4379512"/>
                  <a:ext cx="20632" cy="460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מחבר ישר 175"/>
                <p:cNvCxnSpPr>
                  <a:stCxn id="196" idx="2"/>
                </p:cNvCxnSpPr>
                <p:nvPr/>
              </p:nvCxnSpPr>
              <p:spPr bwMode="auto">
                <a:xfrm flipH="1">
                  <a:off x="1675672" y="4376336"/>
                  <a:ext cx="1418858" cy="463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מחבר ישר 178"/>
                <p:cNvCxnSpPr>
                  <a:stCxn id="200" idx="2"/>
                </p:cNvCxnSpPr>
                <p:nvPr/>
              </p:nvCxnSpPr>
              <p:spPr bwMode="auto">
                <a:xfrm>
                  <a:off x="1685194" y="4379512"/>
                  <a:ext cx="722125" cy="465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מחבר ישר 179"/>
                <p:cNvCxnSpPr>
                  <a:stCxn id="199" idx="4"/>
                </p:cNvCxnSpPr>
                <p:nvPr/>
              </p:nvCxnSpPr>
              <p:spPr bwMode="auto">
                <a:xfrm flipH="1">
                  <a:off x="2385100" y="4376336"/>
                  <a:ext cx="1291891" cy="468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מחבר ישר 180"/>
                <p:cNvCxnSpPr>
                  <a:stCxn id="162" idx="4"/>
                </p:cNvCxnSpPr>
                <p:nvPr/>
              </p:nvCxnSpPr>
              <p:spPr bwMode="auto">
                <a:xfrm>
                  <a:off x="2262895" y="4374748"/>
                  <a:ext cx="831635" cy="469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מחבר ישר 181"/>
                <p:cNvCxnSpPr>
                  <a:stCxn id="197" idx="4"/>
                </p:cNvCxnSpPr>
                <p:nvPr/>
              </p:nvCxnSpPr>
              <p:spPr bwMode="auto">
                <a:xfrm flipH="1">
                  <a:off x="3094530" y="4376336"/>
                  <a:ext cx="11109" cy="468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מחבר ישר 182"/>
                <p:cNvCxnSpPr>
                  <a:stCxn id="162" idx="4"/>
                </p:cNvCxnSpPr>
                <p:nvPr/>
              </p:nvCxnSpPr>
              <p:spPr bwMode="auto">
                <a:xfrm>
                  <a:off x="2262895" y="4374748"/>
                  <a:ext cx="1401400" cy="4652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מחבר ישר 183"/>
                <p:cNvCxnSpPr>
                  <a:stCxn id="199" idx="4"/>
                </p:cNvCxnSpPr>
                <p:nvPr/>
              </p:nvCxnSpPr>
              <p:spPr bwMode="auto">
                <a:xfrm>
                  <a:off x="3676991" y="4376336"/>
                  <a:ext cx="0" cy="463623"/>
                </a:xfrm>
                <a:prstGeom prst="line">
                  <a:avLst/>
                </a:prstGeom>
              </p:spPr>
              <p:style>
                <a:lnRef idx="1">
                  <a:schemeClr val="accent1"/>
                </a:lnRef>
                <a:fillRef idx="0">
                  <a:schemeClr val="accent1"/>
                </a:fillRef>
                <a:effectRef idx="0">
                  <a:schemeClr val="accent1"/>
                </a:effectRef>
                <a:fontRef idx="minor">
                  <a:schemeClr val="tx1"/>
                </a:fontRef>
              </p:style>
            </p:cxnSp>
            <p:sp>
              <p:nvSpPr>
                <p:cNvPr id="105538" name="מלבן 57"/>
                <p:cNvSpPr>
                  <a:spLocks noChangeArrowheads="1"/>
                </p:cNvSpPr>
                <p:nvPr/>
              </p:nvSpPr>
              <p:spPr bwMode="auto">
                <a:xfrm>
                  <a:off x="1853730" y="5978408"/>
                  <a:ext cx="754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solidFill>
                        <a:srgbClr val="000000"/>
                      </a:solidFill>
                    </a:rPr>
                    <a:t>ירוק</a:t>
                  </a:r>
                </a:p>
              </p:txBody>
            </p:sp>
            <p:sp>
              <p:nvSpPr>
                <p:cNvPr id="186" name="TextBox 185"/>
                <p:cNvSpPr txBox="1"/>
                <p:nvPr/>
              </p:nvSpPr>
              <p:spPr>
                <a:xfrm>
                  <a:off x="1299531" y="5756090"/>
                  <a:ext cx="2974206" cy="36994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t>3</a:t>
                  </a:r>
                  <a:r>
                    <a:rPr lang="en-US" dirty="0">
                      <a:solidFill>
                        <a:srgbClr val="1D4C72"/>
                      </a:solidFill>
                    </a:rPr>
                    <a:t>           :         </a:t>
                  </a:r>
                  <a:r>
                    <a:rPr lang="en-US" dirty="0"/>
                    <a:t> 1    </a:t>
                  </a:r>
                  <a:endParaRPr lang="he-IL" dirty="0"/>
                </a:p>
              </p:txBody>
            </p:sp>
            <p:sp>
              <p:nvSpPr>
                <p:cNvPr id="105540" name="מלבן 59"/>
                <p:cNvSpPr>
                  <a:spLocks noChangeArrowheads="1"/>
                </p:cNvSpPr>
                <p:nvPr/>
              </p:nvSpPr>
              <p:spPr bwMode="auto">
                <a:xfrm>
                  <a:off x="3402077" y="5983196"/>
                  <a:ext cx="755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solidFill>
                        <a:srgbClr val="000000"/>
                      </a:solidFill>
                    </a:rPr>
                    <a:t>צהוב</a:t>
                  </a:r>
                </a:p>
              </p:txBody>
            </p:sp>
            <p:pic>
              <p:nvPicPr>
                <p:cNvPr id="105541"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217" y="5127900"/>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42"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148" y="5142802"/>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43"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496" y="5195888"/>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44"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686" y="5153049"/>
                  <a:ext cx="819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545" name="מלבן 55"/>
                <p:cNvSpPr>
                  <a:spLocks noChangeArrowheads="1"/>
                </p:cNvSpPr>
                <p:nvPr/>
              </p:nvSpPr>
              <p:spPr bwMode="auto">
                <a:xfrm>
                  <a:off x="1219200" y="5464761"/>
                  <a:ext cx="755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ירוק</a:t>
                  </a:r>
                </a:p>
              </p:txBody>
            </p:sp>
            <p:sp>
              <p:nvSpPr>
                <p:cNvPr id="105546" name="מלבן 55"/>
                <p:cNvSpPr>
                  <a:spLocks noChangeArrowheads="1"/>
                </p:cNvSpPr>
                <p:nvPr/>
              </p:nvSpPr>
              <p:spPr bwMode="auto">
                <a:xfrm>
                  <a:off x="1885155" y="5485752"/>
                  <a:ext cx="755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ירוק</a:t>
                  </a:r>
                </a:p>
              </p:txBody>
            </p:sp>
            <p:sp>
              <p:nvSpPr>
                <p:cNvPr id="105547" name="מלבן 55"/>
                <p:cNvSpPr>
                  <a:spLocks noChangeArrowheads="1"/>
                </p:cNvSpPr>
                <p:nvPr/>
              </p:nvSpPr>
              <p:spPr bwMode="auto">
                <a:xfrm>
                  <a:off x="2640805" y="5485752"/>
                  <a:ext cx="755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ירוק</a:t>
                  </a:r>
                </a:p>
              </p:txBody>
            </p:sp>
            <p:sp>
              <p:nvSpPr>
                <p:cNvPr id="105548" name="מלבן 55"/>
                <p:cNvSpPr>
                  <a:spLocks noChangeArrowheads="1"/>
                </p:cNvSpPr>
                <p:nvPr/>
              </p:nvSpPr>
              <p:spPr bwMode="auto">
                <a:xfrm>
                  <a:off x="3396455" y="5479411"/>
                  <a:ext cx="755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צהוב</a:t>
                  </a:r>
                </a:p>
              </p:txBody>
            </p:sp>
          </p:grpSp>
        </p:grpSp>
        <p:cxnSp>
          <p:nvCxnSpPr>
            <p:cNvPr id="143" name="מחבר ישר 142"/>
            <p:cNvCxnSpPr/>
            <p:nvPr/>
          </p:nvCxnSpPr>
          <p:spPr>
            <a:xfrm flipH="1">
              <a:off x="1808625" y="4157190"/>
              <a:ext cx="185689" cy="308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מחבר ישר 143"/>
            <p:cNvCxnSpPr>
              <a:endCxn id="162" idx="0"/>
            </p:cNvCxnSpPr>
            <p:nvPr/>
          </p:nvCxnSpPr>
          <p:spPr>
            <a:xfrm>
              <a:off x="2126043" y="4147663"/>
              <a:ext cx="155535" cy="314374"/>
            </a:xfrm>
            <a:prstGeom prst="line">
              <a:avLst/>
            </a:prstGeom>
          </p:spPr>
          <p:style>
            <a:lnRef idx="1">
              <a:schemeClr val="accent1"/>
            </a:lnRef>
            <a:fillRef idx="0">
              <a:schemeClr val="accent1"/>
            </a:fillRef>
            <a:effectRef idx="0">
              <a:schemeClr val="accent1"/>
            </a:effectRef>
            <a:fontRef idx="minor">
              <a:schemeClr val="tx1"/>
            </a:fontRef>
          </p:style>
        </p:cxnSp>
        <p:sp>
          <p:nvSpPr>
            <p:cNvPr id="105519" name="מלבן 56"/>
            <p:cNvSpPr>
              <a:spLocks noChangeArrowheads="1"/>
            </p:cNvSpPr>
            <p:nvPr/>
          </p:nvSpPr>
          <p:spPr bwMode="auto">
            <a:xfrm>
              <a:off x="2133262" y="2123795"/>
              <a:ext cx="755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צהוב</a:t>
              </a:r>
            </a:p>
          </p:txBody>
        </p:sp>
        <p:sp>
          <p:nvSpPr>
            <p:cNvPr id="105520" name="מלבן 56"/>
            <p:cNvSpPr>
              <a:spLocks noChangeArrowheads="1"/>
            </p:cNvSpPr>
            <p:nvPr/>
          </p:nvSpPr>
          <p:spPr bwMode="auto">
            <a:xfrm>
              <a:off x="1600449" y="3815347"/>
              <a:ext cx="755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ירוק</a:t>
              </a:r>
            </a:p>
          </p:txBody>
        </p:sp>
        <p:sp>
          <p:nvSpPr>
            <p:cNvPr id="105521" name="מלבן 56"/>
            <p:cNvSpPr>
              <a:spLocks noChangeArrowheads="1"/>
            </p:cNvSpPr>
            <p:nvPr/>
          </p:nvSpPr>
          <p:spPr bwMode="auto">
            <a:xfrm>
              <a:off x="2794000" y="3833813"/>
              <a:ext cx="755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solidFill>
                    <a:srgbClr val="000000"/>
                  </a:solidFill>
                </a:rPr>
                <a:t>ירוק</a:t>
              </a:r>
            </a:p>
          </p:txBody>
        </p:sp>
        <p:cxnSp>
          <p:nvCxnSpPr>
            <p:cNvPr id="157" name="מחבר ישר 156"/>
            <p:cNvCxnSpPr>
              <a:endCxn id="196" idx="0"/>
            </p:cNvCxnSpPr>
            <p:nvPr/>
          </p:nvCxnSpPr>
          <p:spPr>
            <a:xfrm flipH="1">
              <a:off x="3113213" y="4147663"/>
              <a:ext cx="199973" cy="311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מחבר ישר 157"/>
            <p:cNvCxnSpPr>
              <a:endCxn id="201" idx="0"/>
            </p:cNvCxnSpPr>
            <p:nvPr/>
          </p:nvCxnSpPr>
          <p:spPr>
            <a:xfrm>
              <a:off x="3486179" y="4147663"/>
              <a:ext cx="196799" cy="255627"/>
            </a:xfrm>
            <a:prstGeom prst="line">
              <a:avLst/>
            </a:prstGeom>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bwMode="auto">
            <a:xfrm>
              <a:off x="615134" y="4452511"/>
              <a:ext cx="803067" cy="36994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גמטות</a:t>
              </a:r>
            </a:p>
          </p:txBody>
        </p:sp>
      </p:grpSp>
      <p:sp>
        <p:nvSpPr>
          <p:cNvPr id="105501" name="מלבן 1"/>
          <p:cNvSpPr>
            <a:spLocks noChangeArrowheads="1"/>
          </p:cNvSpPr>
          <p:nvPr/>
        </p:nvSpPr>
        <p:spPr bwMode="auto">
          <a:xfrm>
            <a:off x="5580063" y="1544638"/>
            <a:ext cx="1044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solidFill>
                  <a:srgbClr val="000000"/>
                </a:solidFill>
              </a:rPr>
              <a:t>גמטות</a:t>
            </a:r>
          </a:p>
        </p:txBody>
      </p:sp>
      <p:sp>
        <p:nvSpPr>
          <p:cNvPr id="105502" name="מלבן 1"/>
          <p:cNvSpPr>
            <a:spLocks noChangeArrowheads="1"/>
          </p:cNvSpPr>
          <p:nvPr/>
        </p:nvSpPr>
        <p:spPr bwMode="auto">
          <a:xfrm>
            <a:off x="7956550" y="24415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solidFill>
                  <a:srgbClr val="000000"/>
                </a:solidFill>
              </a:rPr>
              <a:t>גמטות</a:t>
            </a:r>
          </a:p>
        </p:txBody>
      </p:sp>
      <p:sp>
        <p:nvSpPr>
          <p:cNvPr id="80"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6"/>
          <p:cNvSpPr>
            <a:spLocks noGrp="1"/>
          </p:cNvSpPr>
          <p:nvPr>
            <p:ph type="sldNum" sz="quarter" idx="12"/>
          </p:nvPr>
        </p:nvSpPr>
        <p:spPr bwMode="auto">
          <a:xfrm>
            <a:off x="-2773363" y="6173788"/>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E2E4CEB1-B070-4AAB-90D6-B9810B4D78B1}" type="slidenum">
              <a:rPr lang="he-IL" sz="1200" smtClean="0">
                <a:solidFill>
                  <a:srgbClr val="FFFFFF">
                    <a:lumMod val="65000"/>
                  </a:srgbClr>
                </a:solidFill>
              </a:rPr>
              <a:pPr>
                <a:defRPr/>
              </a:pPr>
              <a:t>8</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rgbClr val="FF6600"/>
                </a:solidFill>
                <a:latin typeface="+mn-lt"/>
                <a:ea typeface="+mn-ea"/>
                <a:cs typeface="+mn-cs"/>
              </a:rPr>
              <a:t>החידושים בדרך עבודתו של מנדל</a:t>
            </a:r>
            <a:endParaRPr lang="he-IL" sz="1800" b="1" dirty="0">
              <a:solidFill>
                <a:schemeClr val="accent6">
                  <a:lumMod val="50000"/>
                  <a:lumOff val="50000"/>
                </a:schemeClr>
              </a:solidFill>
              <a:latin typeface="+mn-lt"/>
              <a:ea typeface="+mn-ea"/>
              <a:cs typeface="+mn-cs"/>
            </a:endParaRPr>
          </a:p>
        </p:txBody>
      </p:sp>
      <p:sp>
        <p:nvSpPr>
          <p:cNvPr id="12" name="TextBox 11"/>
          <p:cNvSpPr txBox="1"/>
          <p:nvPr/>
        </p:nvSpPr>
        <p:spPr>
          <a:xfrm>
            <a:off x="315913" y="700088"/>
            <a:ext cx="8399462" cy="25844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marL="285750" indent="-285750">
              <a:buFont typeface="Wingdings" pitchFamily="2" charset="2"/>
              <a:buChar char="§"/>
              <a:defRPr/>
            </a:pPr>
            <a:r>
              <a:rPr lang="he-IL" dirty="0">
                <a:solidFill>
                  <a:prstClr val="black"/>
                </a:solidFill>
              </a:rPr>
              <a:t>מעקב אחר דרך ההורשה של תכונה יחידה.</a:t>
            </a:r>
          </a:p>
          <a:p>
            <a:pPr marL="285750" indent="-285750">
              <a:buFont typeface="Wingdings" pitchFamily="2" charset="2"/>
              <a:buChar char="§"/>
              <a:defRPr/>
            </a:pPr>
            <a:endParaRPr lang="he-IL" dirty="0">
              <a:solidFill>
                <a:prstClr val="black"/>
              </a:solidFill>
            </a:endParaRPr>
          </a:p>
          <a:p>
            <a:pPr marL="285750" indent="-285750">
              <a:buFont typeface="Wingdings" pitchFamily="2" charset="2"/>
              <a:buChar char="§"/>
              <a:defRPr/>
            </a:pPr>
            <a:r>
              <a:rPr lang="he-IL" dirty="0">
                <a:solidFill>
                  <a:prstClr val="black"/>
                </a:solidFill>
              </a:rPr>
              <a:t>בחירה בתכונה פשוטה שיש לה רק שני פנוטיפים.</a:t>
            </a:r>
          </a:p>
          <a:p>
            <a:pPr marL="285750" indent="-285750">
              <a:buFont typeface="Wingdings" pitchFamily="2" charset="2"/>
              <a:buChar char="§"/>
              <a:defRPr/>
            </a:pPr>
            <a:endParaRPr lang="he-IL" dirty="0">
              <a:solidFill>
                <a:prstClr val="black"/>
              </a:solidFill>
            </a:endParaRPr>
          </a:p>
          <a:p>
            <a:pPr marL="285750" indent="-285750">
              <a:buFont typeface="Wingdings" pitchFamily="2" charset="2"/>
              <a:buChar char="§"/>
              <a:defRPr/>
            </a:pPr>
            <a:r>
              <a:rPr lang="he-IL" dirty="0">
                <a:solidFill>
                  <a:prstClr val="black"/>
                </a:solidFill>
              </a:rPr>
              <a:t>בדיקת מספר רב של צאצאים וחישוב היחסים בין סוגי הצאצאים השונים.</a:t>
            </a:r>
          </a:p>
          <a:p>
            <a:pPr marL="285750" indent="-285750">
              <a:buFont typeface="Wingdings" pitchFamily="2" charset="2"/>
              <a:buChar char="§"/>
              <a:defRPr/>
            </a:pPr>
            <a:endParaRPr lang="he-IL" dirty="0">
              <a:solidFill>
                <a:prstClr val="black"/>
              </a:solidFill>
            </a:endParaRPr>
          </a:p>
          <a:p>
            <a:pPr marL="285750" indent="-285750">
              <a:buFont typeface="Wingdings" pitchFamily="2" charset="2"/>
              <a:buChar char="§"/>
              <a:defRPr/>
            </a:pPr>
            <a:r>
              <a:rPr lang="he-IL" dirty="0">
                <a:solidFill>
                  <a:prstClr val="black"/>
                </a:solidFill>
              </a:rPr>
              <a:t>שימוש בסמלים לרישום מהלך ההכלאות.</a:t>
            </a:r>
          </a:p>
          <a:p>
            <a:pPr>
              <a:defRPr/>
            </a:pPr>
            <a:endParaRPr lang="he-IL" dirty="0">
              <a:solidFill>
                <a:prstClr val="black"/>
              </a:solidFill>
            </a:endParaRPr>
          </a:p>
          <a:p>
            <a:pPr>
              <a:defRPr/>
            </a:pPr>
            <a:endParaRPr lang="he-IL" dirty="0">
              <a:solidFill>
                <a:prstClr val="black"/>
              </a:solidFill>
            </a:endParaRPr>
          </a:p>
        </p:txBody>
      </p:sp>
      <p:sp>
        <p:nvSpPr>
          <p:cNvPr id="6"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6"/>
          <p:cNvSpPr>
            <a:spLocks noGrp="1"/>
          </p:cNvSpPr>
          <p:nvPr>
            <p:ph type="sldNum" sz="quarter" idx="12"/>
          </p:nvPr>
        </p:nvSpPr>
        <p:spPr bwMode="auto">
          <a:xfrm>
            <a:off x="125413" y="64881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AF93EC22-849D-4898-A71F-4674EF5FBE32}" type="slidenum">
              <a:rPr lang="he-IL" sz="1200" smtClean="0">
                <a:solidFill>
                  <a:srgbClr val="FFFFFF">
                    <a:lumMod val="65000"/>
                  </a:srgbClr>
                </a:solidFill>
              </a:rPr>
              <a:pPr>
                <a:defRPr/>
              </a:pPr>
              <a:t>9</a:t>
            </a:fld>
            <a:endParaRPr lang="he-IL" sz="1200" dirty="0">
              <a:solidFill>
                <a:srgbClr val="FFFFFF">
                  <a:lumMod val="65000"/>
                </a:srgbClr>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a:solidFill>
                  <a:schemeClr val="accent3"/>
                </a:solidFill>
                <a:latin typeface="+mn-lt"/>
                <a:ea typeface="+mn-ea"/>
                <a:cs typeface="+mn-cs"/>
              </a:rPr>
              <a:t>כללי התורשה שמנדל מצא מתיישבים עם הידוע לנו כיום על תהליך המיוזה וההפריה</a:t>
            </a:r>
          </a:p>
        </p:txBody>
      </p:sp>
      <p:sp>
        <p:nvSpPr>
          <p:cNvPr id="107525" name="מלבן 1"/>
          <p:cNvSpPr>
            <a:spLocks noChangeArrowheads="1"/>
          </p:cNvSpPr>
          <p:nvPr/>
        </p:nvSpPr>
        <p:spPr bwMode="auto">
          <a:xfrm>
            <a:off x="392113" y="500063"/>
            <a:ext cx="81264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solidFill>
                  <a:srgbClr val="000000"/>
                </a:solidFill>
              </a:rPr>
              <a:t>מנדל לא ידע על קיומם של </a:t>
            </a:r>
            <a:r>
              <a:rPr lang="he-IL" altLang="he-IL"/>
              <a:t>הכרומוזומים, אך אפשר להבין את נכונות קביעותיו בעקבות </a:t>
            </a:r>
          </a:p>
          <a:p>
            <a:pPr eaLnBrk="1" hangingPunct="1"/>
            <a:r>
              <a:rPr lang="he-IL" altLang="he-IL"/>
              <a:t>הידע המדעי כיום על כרומוזומים, תהליך המיוזה ותהליך ההפריה. </a:t>
            </a:r>
          </a:p>
          <a:p>
            <a:pPr eaLnBrk="1" hangingPunct="1"/>
            <a:r>
              <a:rPr lang="he-IL" altLang="he-IL"/>
              <a:t>אפשר להציג את ההכלאה בין הפרטים בדור ההורים בדרך הבאה:</a:t>
            </a:r>
          </a:p>
        </p:txBody>
      </p:sp>
      <p:grpSp>
        <p:nvGrpSpPr>
          <p:cNvPr id="107526" name="קבוצה 78859"/>
          <p:cNvGrpSpPr>
            <a:grpSpLocks/>
          </p:cNvGrpSpPr>
          <p:nvPr/>
        </p:nvGrpSpPr>
        <p:grpSpPr bwMode="auto">
          <a:xfrm>
            <a:off x="534988" y="1547813"/>
            <a:ext cx="8167687" cy="5226050"/>
            <a:chOff x="535581" y="1547413"/>
            <a:chExt cx="8166690" cy="5226518"/>
          </a:xfrm>
        </p:grpSpPr>
        <p:grpSp>
          <p:nvGrpSpPr>
            <p:cNvPr id="107527" name="קבוצה 14"/>
            <p:cNvGrpSpPr>
              <a:grpSpLocks/>
            </p:cNvGrpSpPr>
            <p:nvPr/>
          </p:nvGrpSpPr>
          <p:grpSpPr bwMode="auto">
            <a:xfrm>
              <a:off x="4145277" y="5646732"/>
              <a:ext cx="1340326" cy="1127199"/>
              <a:chOff x="4410205" y="5696148"/>
              <a:chExt cx="1134304" cy="1008627"/>
            </a:xfrm>
          </p:grpSpPr>
          <p:grpSp>
            <p:nvGrpSpPr>
              <p:cNvPr id="107627" name="קבוצה 13"/>
              <p:cNvGrpSpPr>
                <a:grpSpLocks/>
              </p:cNvGrpSpPr>
              <p:nvPr/>
            </p:nvGrpSpPr>
            <p:grpSpPr bwMode="auto">
              <a:xfrm>
                <a:off x="4410205" y="5696148"/>
                <a:ext cx="1134304" cy="1008627"/>
                <a:chOff x="4410205" y="5696148"/>
                <a:chExt cx="1134304" cy="1008627"/>
              </a:xfrm>
            </p:grpSpPr>
            <p:sp>
              <p:nvSpPr>
                <p:cNvPr id="145" name="אליפסה 1"/>
                <p:cNvSpPr/>
                <p:nvPr/>
              </p:nvSpPr>
              <p:spPr bwMode="auto">
                <a:xfrm>
                  <a:off x="4756645" y="5805512"/>
                  <a:ext cx="147765" cy="789873"/>
                </a:xfrm>
                <a:custGeom>
                  <a:avLst/>
                  <a:gdLst>
                    <a:gd name="connsiteX0" fmla="*/ 0 w 144016"/>
                    <a:gd name="connsiteY0" fmla="*/ 648072 h 1296144"/>
                    <a:gd name="connsiteX1" fmla="*/ 72008 w 144016"/>
                    <a:gd name="connsiteY1" fmla="*/ 0 h 1296144"/>
                    <a:gd name="connsiteX2" fmla="*/ 144016 w 144016"/>
                    <a:gd name="connsiteY2" fmla="*/ 648072 h 1296144"/>
                    <a:gd name="connsiteX3" fmla="*/ 72008 w 144016"/>
                    <a:gd name="connsiteY3" fmla="*/ 1296144 h 1296144"/>
                    <a:gd name="connsiteX4" fmla="*/ 0 w 144016"/>
                    <a:gd name="connsiteY4" fmla="*/ 648072 h 1296144"/>
                    <a:gd name="connsiteX0" fmla="*/ 1670 w 157962"/>
                    <a:gd name="connsiteY0" fmla="*/ 648072 h 1296144"/>
                    <a:gd name="connsiteX1" fmla="*/ 138072 w 157962"/>
                    <a:gd name="connsiteY1" fmla="*/ 0 h 1296144"/>
                    <a:gd name="connsiteX2" fmla="*/ 145686 w 157962"/>
                    <a:gd name="connsiteY2" fmla="*/ 648072 h 1296144"/>
                    <a:gd name="connsiteX3" fmla="*/ 73678 w 157962"/>
                    <a:gd name="connsiteY3" fmla="*/ 1296144 h 1296144"/>
                    <a:gd name="connsiteX4" fmla="*/ 1670 w 157962"/>
                    <a:gd name="connsiteY4" fmla="*/ 648072 h 1296144"/>
                    <a:gd name="connsiteX0" fmla="*/ 0 w 156293"/>
                    <a:gd name="connsiteY0" fmla="*/ 648072 h 1296144"/>
                    <a:gd name="connsiteX1" fmla="*/ 136402 w 156293"/>
                    <a:gd name="connsiteY1" fmla="*/ 0 h 1296144"/>
                    <a:gd name="connsiteX2" fmla="*/ 144016 w 156293"/>
                    <a:gd name="connsiteY2" fmla="*/ 648072 h 1296144"/>
                    <a:gd name="connsiteX3" fmla="*/ 136403 w 156293"/>
                    <a:gd name="connsiteY3" fmla="*/ 1296144 h 1296144"/>
                    <a:gd name="connsiteX4" fmla="*/ 0 w 156293"/>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3" h="1296144">
                      <a:moveTo>
                        <a:pt x="0" y="648072"/>
                      </a:moveTo>
                      <a:cubicBezTo>
                        <a:pt x="0" y="432048"/>
                        <a:pt x="96633" y="0"/>
                        <a:pt x="136402" y="0"/>
                      </a:cubicBezTo>
                      <a:cubicBezTo>
                        <a:pt x="176171" y="0"/>
                        <a:pt x="144016" y="290152"/>
                        <a:pt x="144016" y="648072"/>
                      </a:cubicBezTo>
                      <a:cubicBezTo>
                        <a:pt x="144016" y="1005992"/>
                        <a:pt x="176172" y="1296144"/>
                        <a:pt x="136403" y="1296144"/>
                      </a:cubicBezTo>
                      <a:cubicBezTo>
                        <a:pt x="96634" y="1296144"/>
                        <a:pt x="0" y="864096"/>
                        <a:pt x="0" y="64807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6" name="אליפסה 6"/>
                <p:cNvSpPr/>
                <p:nvPr/>
              </p:nvSpPr>
              <p:spPr bwMode="auto">
                <a:xfrm>
                  <a:off x="5138148" y="5798410"/>
                  <a:ext cx="147765" cy="789873"/>
                </a:xfrm>
                <a:custGeom>
                  <a:avLst/>
                  <a:gdLst>
                    <a:gd name="connsiteX0" fmla="*/ 0 w 144016"/>
                    <a:gd name="connsiteY0" fmla="*/ 648072 h 1296144"/>
                    <a:gd name="connsiteX1" fmla="*/ 72008 w 144016"/>
                    <a:gd name="connsiteY1" fmla="*/ 0 h 1296144"/>
                    <a:gd name="connsiteX2" fmla="*/ 144016 w 144016"/>
                    <a:gd name="connsiteY2" fmla="*/ 648072 h 1296144"/>
                    <a:gd name="connsiteX3" fmla="*/ 72008 w 144016"/>
                    <a:gd name="connsiteY3" fmla="*/ 1296144 h 1296144"/>
                    <a:gd name="connsiteX4" fmla="*/ 0 w 144016"/>
                    <a:gd name="connsiteY4" fmla="*/ 648072 h 1296144"/>
                    <a:gd name="connsiteX0" fmla="*/ 15464 w 159480"/>
                    <a:gd name="connsiteY0" fmla="*/ 648072 h 1296144"/>
                    <a:gd name="connsiteX1" fmla="*/ 23078 w 159480"/>
                    <a:gd name="connsiteY1" fmla="*/ 0 h 1296144"/>
                    <a:gd name="connsiteX2" fmla="*/ 159480 w 159480"/>
                    <a:gd name="connsiteY2" fmla="*/ 648072 h 1296144"/>
                    <a:gd name="connsiteX3" fmla="*/ 87472 w 159480"/>
                    <a:gd name="connsiteY3" fmla="*/ 1296144 h 1296144"/>
                    <a:gd name="connsiteX4" fmla="*/ 15464 w 159480"/>
                    <a:gd name="connsiteY4" fmla="*/ 648072 h 1296144"/>
                    <a:gd name="connsiteX0" fmla="*/ 13485 w 157501"/>
                    <a:gd name="connsiteY0" fmla="*/ 648072 h 1296144"/>
                    <a:gd name="connsiteX1" fmla="*/ 21099 w 157501"/>
                    <a:gd name="connsiteY1" fmla="*/ 0 h 1296144"/>
                    <a:gd name="connsiteX2" fmla="*/ 157501 w 157501"/>
                    <a:gd name="connsiteY2" fmla="*/ 648072 h 1296144"/>
                    <a:gd name="connsiteX3" fmla="*/ 46857 w 157501"/>
                    <a:gd name="connsiteY3" fmla="*/ 1296144 h 1296144"/>
                    <a:gd name="connsiteX4" fmla="*/ 13485 w 157501"/>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01" h="1296144">
                      <a:moveTo>
                        <a:pt x="13485" y="648072"/>
                      </a:moveTo>
                      <a:cubicBezTo>
                        <a:pt x="9192" y="432048"/>
                        <a:pt x="-18670" y="0"/>
                        <a:pt x="21099" y="0"/>
                      </a:cubicBezTo>
                      <a:cubicBezTo>
                        <a:pt x="60868" y="0"/>
                        <a:pt x="157501" y="290152"/>
                        <a:pt x="157501" y="648072"/>
                      </a:cubicBezTo>
                      <a:cubicBezTo>
                        <a:pt x="157501" y="1005992"/>
                        <a:pt x="86626" y="1296144"/>
                        <a:pt x="46857" y="1296144"/>
                      </a:cubicBezTo>
                      <a:cubicBezTo>
                        <a:pt x="7088" y="1296144"/>
                        <a:pt x="17778" y="864096"/>
                        <a:pt x="13485" y="64807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7" name="אליפסה 146"/>
                <p:cNvSpPr/>
                <p:nvPr/>
              </p:nvSpPr>
              <p:spPr>
                <a:xfrm>
                  <a:off x="4410068" y="5696124"/>
                  <a:ext cx="1135105" cy="1008651"/>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148" name="TextBox 147"/>
              <p:cNvSpPr txBox="1"/>
              <p:nvPr/>
            </p:nvSpPr>
            <p:spPr bwMode="auto">
              <a:xfrm>
                <a:off x="4853364" y="6257274"/>
                <a:ext cx="315680" cy="33811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sz="1600" b="1" dirty="0"/>
                  <a:t>g</a:t>
                </a:r>
                <a:endParaRPr lang="he-IL" sz="1600" b="1" dirty="0"/>
              </a:p>
            </p:txBody>
          </p:sp>
          <p:sp>
            <p:nvSpPr>
              <p:cNvPr id="149" name="TextBox 148"/>
              <p:cNvSpPr txBox="1"/>
              <p:nvPr/>
            </p:nvSpPr>
            <p:spPr bwMode="auto">
              <a:xfrm>
                <a:off x="4514847" y="6274322"/>
                <a:ext cx="315680" cy="33811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sz="1600" b="1" dirty="0"/>
                  <a:t>G</a:t>
                </a:r>
                <a:endParaRPr lang="he-IL" sz="1600" b="1" dirty="0"/>
              </a:p>
            </p:txBody>
          </p:sp>
        </p:grpSp>
        <p:grpSp>
          <p:nvGrpSpPr>
            <p:cNvPr id="107528" name="קבוצה 15"/>
            <p:cNvGrpSpPr>
              <a:grpSpLocks/>
            </p:cNvGrpSpPr>
            <p:nvPr/>
          </p:nvGrpSpPr>
          <p:grpSpPr bwMode="auto">
            <a:xfrm>
              <a:off x="5036265" y="1547413"/>
              <a:ext cx="3666006" cy="3705355"/>
              <a:chOff x="5368679" y="1411759"/>
              <a:chExt cx="3666006" cy="3705355"/>
            </a:xfrm>
          </p:grpSpPr>
          <p:grpSp>
            <p:nvGrpSpPr>
              <p:cNvPr id="107584" name="קבוצה 12"/>
              <p:cNvGrpSpPr>
                <a:grpSpLocks/>
              </p:cNvGrpSpPr>
              <p:nvPr/>
            </p:nvGrpSpPr>
            <p:grpSpPr bwMode="auto">
              <a:xfrm>
                <a:off x="5368679" y="1547288"/>
                <a:ext cx="3666006" cy="3569826"/>
                <a:chOff x="5112391" y="2075320"/>
                <a:chExt cx="3666006" cy="3569826"/>
              </a:xfrm>
            </p:grpSpPr>
            <p:grpSp>
              <p:nvGrpSpPr>
                <p:cNvPr id="107588" name="קבוצה 34"/>
                <p:cNvGrpSpPr>
                  <a:grpSpLocks/>
                </p:cNvGrpSpPr>
                <p:nvPr/>
              </p:nvGrpSpPr>
              <p:grpSpPr bwMode="auto">
                <a:xfrm>
                  <a:off x="5905405" y="2075320"/>
                  <a:ext cx="1887203" cy="853458"/>
                  <a:chOff x="2658927" y="1595436"/>
                  <a:chExt cx="2011641" cy="1398753"/>
                </a:xfrm>
              </p:grpSpPr>
              <p:grpSp>
                <p:nvGrpSpPr>
                  <p:cNvPr id="107617" name="קבוצה 35"/>
                  <p:cNvGrpSpPr>
                    <a:grpSpLocks/>
                  </p:cNvGrpSpPr>
                  <p:nvPr/>
                </p:nvGrpSpPr>
                <p:grpSpPr bwMode="auto">
                  <a:xfrm>
                    <a:off x="2658927" y="1595436"/>
                    <a:ext cx="1183272" cy="1398753"/>
                    <a:chOff x="2658927" y="1595436"/>
                    <a:chExt cx="1183272" cy="1398753"/>
                  </a:xfrm>
                </p:grpSpPr>
                <p:sp>
                  <p:nvSpPr>
                    <p:cNvPr id="42" name="TextBox 41"/>
                    <p:cNvSpPr txBox="1"/>
                    <p:nvPr/>
                  </p:nvSpPr>
                  <p:spPr bwMode="auto">
                    <a:xfrm>
                      <a:off x="2658893" y="2388104"/>
                      <a:ext cx="1182687" cy="60627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b="1" dirty="0"/>
                        <a:t>g      g</a:t>
                      </a:r>
                      <a:endParaRPr lang="he-IL" b="1" dirty="0"/>
                    </a:p>
                  </p:txBody>
                </p:sp>
                <p:grpSp>
                  <p:nvGrpSpPr>
                    <p:cNvPr id="107624" name="קבוצה 42"/>
                    <p:cNvGrpSpPr>
                      <a:grpSpLocks/>
                    </p:cNvGrpSpPr>
                    <p:nvPr/>
                  </p:nvGrpSpPr>
                  <p:grpSpPr bwMode="auto">
                    <a:xfrm>
                      <a:off x="3287143" y="1595436"/>
                      <a:ext cx="303038" cy="1315478"/>
                      <a:chOff x="6161262" y="2057398"/>
                      <a:chExt cx="303038" cy="1315478"/>
                    </a:xfrm>
                  </p:grpSpPr>
                  <p:sp>
                    <p:nvSpPr>
                      <p:cNvPr id="44" name="אליפסה 6"/>
                      <p:cNvSpPr/>
                      <p:nvPr/>
                    </p:nvSpPr>
                    <p:spPr bwMode="auto">
                      <a:xfrm>
                        <a:off x="6160733" y="2077264"/>
                        <a:ext cx="157353" cy="1295809"/>
                      </a:xfrm>
                      <a:custGeom>
                        <a:avLst/>
                        <a:gdLst>
                          <a:gd name="connsiteX0" fmla="*/ 0 w 144016"/>
                          <a:gd name="connsiteY0" fmla="*/ 648072 h 1296144"/>
                          <a:gd name="connsiteX1" fmla="*/ 72008 w 144016"/>
                          <a:gd name="connsiteY1" fmla="*/ 0 h 1296144"/>
                          <a:gd name="connsiteX2" fmla="*/ 144016 w 144016"/>
                          <a:gd name="connsiteY2" fmla="*/ 648072 h 1296144"/>
                          <a:gd name="connsiteX3" fmla="*/ 72008 w 144016"/>
                          <a:gd name="connsiteY3" fmla="*/ 1296144 h 1296144"/>
                          <a:gd name="connsiteX4" fmla="*/ 0 w 144016"/>
                          <a:gd name="connsiteY4" fmla="*/ 648072 h 1296144"/>
                          <a:gd name="connsiteX0" fmla="*/ 15464 w 159480"/>
                          <a:gd name="connsiteY0" fmla="*/ 648072 h 1296144"/>
                          <a:gd name="connsiteX1" fmla="*/ 23078 w 159480"/>
                          <a:gd name="connsiteY1" fmla="*/ 0 h 1296144"/>
                          <a:gd name="connsiteX2" fmla="*/ 159480 w 159480"/>
                          <a:gd name="connsiteY2" fmla="*/ 648072 h 1296144"/>
                          <a:gd name="connsiteX3" fmla="*/ 87472 w 159480"/>
                          <a:gd name="connsiteY3" fmla="*/ 1296144 h 1296144"/>
                          <a:gd name="connsiteX4" fmla="*/ 15464 w 159480"/>
                          <a:gd name="connsiteY4" fmla="*/ 648072 h 1296144"/>
                          <a:gd name="connsiteX0" fmla="*/ 13485 w 157501"/>
                          <a:gd name="connsiteY0" fmla="*/ 648072 h 1296144"/>
                          <a:gd name="connsiteX1" fmla="*/ 21099 w 157501"/>
                          <a:gd name="connsiteY1" fmla="*/ 0 h 1296144"/>
                          <a:gd name="connsiteX2" fmla="*/ 157501 w 157501"/>
                          <a:gd name="connsiteY2" fmla="*/ 648072 h 1296144"/>
                          <a:gd name="connsiteX3" fmla="*/ 46857 w 157501"/>
                          <a:gd name="connsiteY3" fmla="*/ 1296144 h 1296144"/>
                          <a:gd name="connsiteX4" fmla="*/ 13485 w 157501"/>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01" h="1296144">
                            <a:moveTo>
                              <a:pt x="13485" y="648072"/>
                            </a:moveTo>
                            <a:cubicBezTo>
                              <a:pt x="9192" y="432048"/>
                              <a:pt x="-18670" y="0"/>
                              <a:pt x="21099" y="0"/>
                            </a:cubicBezTo>
                            <a:cubicBezTo>
                              <a:pt x="60868" y="0"/>
                              <a:pt x="157501" y="290152"/>
                              <a:pt x="157501" y="648072"/>
                            </a:cubicBezTo>
                            <a:cubicBezTo>
                              <a:pt x="157501" y="1005992"/>
                              <a:pt x="86626" y="1296144"/>
                              <a:pt x="46857" y="1296144"/>
                            </a:cubicBezTo>
                            <a:cubicBezTo>
                              <a:pt x="7088" y="1296144"/>
                              <a:pt x="17778" y="864096"/>
                              <a:pt x="13485" y="64807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5" name="אליפסה 1"/>
                      <p:cNvSpPr/>
                      <p:nvPr/>
                    </p:nvSpPr>
                    <p:spPr bwMode="auto">
                      <a:xfrm>
                        <a:off x="6306243" y="2056447"/>
                        <a:ext cx="157353" cy="1295809"/>
                      </a:xfrm>
                      <a:custGeom>
                        <a:avLst/>
                        <a:gdLst>
                          <a:gd name="connsiteX0" fmla="*/ 0 w 144016"/>
                          <a:gd name="connsiteY0" fmla="*/ 648072 h 1296144"/>
                          <a:gd name="connsiteX1" fmla="*/ 72008 w 144016"/>
                          <a:gd name="connsiteY1" fmla="*/ 0 h 1296144"/>
                          <a:gd name="connsiteX2" fmla="*/ 144016 w 144016"/>
                          <a:gd name="connsiteY2" fmla="*/ 648072 h 1296144"/>
                          <a:gd name="connsiteX3" fmla="*/ 72008 w 144016"/>
                          <a:gd name="connsiteY3" fmla="*/ 1296144 h 1296144"/>
                          <a:gd name="connsiteX4" fmla="*/ 0 w 144016"/>
                          <a:gd name="connsiteY4" fmla="*/ 648072 h 1296144"/>
                          <a:gd name="connsiteX0" fmla="*/ 1670 w 157962"/>
                          <a:gd name="connsiteY0" fmla="*/ 648072 h 1296144"/>
                          <a:gd name="connsiteX1" fmla="*/ 138072 w 157962"/>
                          <a:gd name="connsiteY1" fmla="*/ 0 h 1296144"/>
                          <a:gd name="connsiteX2" fmla="*/ 145686 w 157962"/>
                          <a:gd name="connsiteY2" fmla="*/ 648072 h 1296144"/>
                          <a:gd name="connsiteX3" fmla="*/ 73678 w 157962"/>
                          <a:gd name="connsiteY3" fmla="*/ 1296144 h 1296144"/>
                          <a:gd name="connsiteX4" fmla="*/ 1670 w 157962"/>
                          <a:gd name="connsiteY4" fmla="*/ 648072 h 1296144"/>
                          <a:gd name="connsiteX0" fmla="*/ 0 w 156293"/>
                          <a:gd name="connsiteY0" fmla="*/ 648072 h 1296144"/>
                          <a:gd name="connsiteX1" fmla="*/ 136402 w 156293"/>
                          <a:gd name="connsiteY1" fmla="*/ 0 h 1296144"/>
                          <a:gd name="connsiteX2" fmla="*/ 144016 w 156293"/>
                          <a:gd name="connsiteY2" fmla="*/ 648072 h 1296144"/>
                          <a:gd name="connsiteX3" fmla="*/ 136403 w 156293"/>
                          <a:gd name="connsiteY3" fmla="*/ 1296144 h 1296144"/>
                          <a:gd name="connsiteX4" fmla="*/ 0 w 156293"/>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3" h="1296144">
                            <a:moveTo>
                              <a:pt x="0" y="648072"/>
                            </a:moveTo>
                            <a:cubicBezTo>
                              <a:pt x="0" y="432048"/>
                              <a:pt x="96633" y="0"/>
                              <a:pt x="136402" y="0"/>
                            </a:cubicBezTo>
                            <a:cubicBezTo>
                              <a:pt x="176171" y="0"/>
                              <a:pt x="144016" y="290152"/>
                              <a:pt x="144016" y="648072"/>
                            </a:cubicBezTo>
                            <a:cubicBezTo>
                              <a:pt x="144016" y="1005992"/>
                              <a:pt x="176172" y="1296144"/>
                              <a:pt x="136403" y="1296144"/>
                            </a:cubicBezTo>
                            <a:cubicBezTo>
                              <a:pt x="96634" y="1296144"/>
                              <a:pt x="0" y="864096"/>
                              <a:pt x="0" y="64807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grpSp>
                <p:nvGrpSpPr>
                  <p:cNvPr id="107618" name="קבוצה 36"/>
                  <p:cNvGrpSpPr>
                    <a:grpSpLocks/>
                  </p:cNvGrpSpPr>
                  <p:nvPr/>
                </p:nvGrpSpPr>
                <p:grpSpPr bwMode="auto">
                  <a:xfrm>
                    <a:off x="3487296" y="1595438"/>
                    <a:ext cx="1183272" cy="1398751"/>
                    <a:chOff x="2684220" y="1595438"/>
                    <a:chExt cx="1183272" cy="1398751"/>
                  </a:xfrm>
                </p:grpSpPr>
                <p:sp>
                  <p:nvSpPr>
                    <p:cNvPr id="38" name="TextBox 37"/>
                    <p:cNvSpPr txBox="1"/>
                    <p:nvPr/>
                  </p:nvSpPr>
                  <p:spPr bwMode="auto">
                    <a:xfrm>
                      <a:off x="2684882" y="2388105"/>
                      <a:ext cx="1182687" cy="60627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b="1" dirty="0"/>
                        <a:t>g      g</a:t>
                      </a:r>
                      <a:endParaRPr lang="he-IL" b="1" dirty="0"/>
                    </a:p>
                  </p:txBody>
                </p:sp>
                <p:grpSp>
                  <p:nvGrpSpPr>
                    <p:cNvPr id="107620" name="קבוצה 38"/>
                    <p:cNvGrpSpPr>
                      <a:grpSpLocks/>
                    </p:cNvGrpSpPr>
                    <p:nvPr/>
                  </p:nvGrpSpPr>
                  <p:grpSpPr bwMode="auto">
                    <a:xfrm>
                      <a:off x="3275856" y="1595438"/>
                      <a:ext cx="314325" cy="1295400"/>
                      <a:chOff x="6149975" y="2057400"/>
                      <a:chExt cx="314325" cy="1295400"/>
                    </a:xfrm>
                  </p:grpSpPr>
                  <p:sp>
                    <p:nvSpPr>
                      <p:cNvPr id="40" name="אליפסה 6"/>
                      <p:cNvSpPr/>
                      <p:nvPr/>
                    </p:nvSpPr>
                    <p:spPr bwMode="auto">
                      <a:xfrm>
                        <a:off x="6186722" y="2056448"/>
                        <a:ext cx="121822" cy="1295810"/>
                      </a:xfrm>
                      <a:custGeom>
                        <a:avLst/>
                        <a:gdLst>
                          <a:gd name="connsiteX0" fmla="*/ 0 w 144016"/>
                          <a:gd name="connsiteY0" fmla="*/ 648072 h 1296144"/>
                          <a:gd name="connsiteX1" fmla="*/ 72008 w 144016"/>
                          <a:gd name="connsiteY1" fmla="*/ 0 h 1296144"/>
                          <a:gd name="connsiteX2" fmla="*/ 144016 w 144016"/>
                          <a:gd name="connsiteY2" fmla="*/ 648072 h 1296144"/>
                          <a:gd name="connsiteX3" fmla="*/ 72008 w 144016"/>
                          <a:gd name="connsiteY3" fmla="*/ 1296144 h 1296144"/>
                          <a:gd name="connsiteX4" fmla="*/ 0 w 144016"/>
                          <a:gd name="connsiteY4" fmla="*/ 648072 h 1296144"/>
                          <a:gd name="connsiteX0" fmla="*/ 15464 w 159480"/>
                          <a:gd name="connsiteY0" fmla="*/ 648072 h 1296144"/>
                          <a:gd name="connsiteX1" fmla="*/ 23078 w 159480"/>
                          <a:gd name="connsiteY1" fmla="*/ 0 h 1296144"/>
                          <a:gd name="connsiteX2" fmla="*/ 159480 w 159480"/>
                          <a:gd name="connsiteY2" fmla="*/ 648072 h 1296144"/>
                          <a:gd name="connsiteX3" fmla="*/ 87472 w 159480"/>
                          <a:gd name="connsiteY3" fmla="*/ 1296144 h 1296144"/>
                          <a:gd name="connsiteX4" fmla="*/ 15464 w 159480"/>
                          <a:gd name="connsiteY4" fmla="*/ 648072 h 1296144"/>
                          <a:gd name="connsiteX0" fmla="*/ 13485 w 157501"/>
                          <a:gd name="connsiteY0" fmla="*/ 648072 h 1296144"/>
                          <a:gd name="connsiteX1" fmla="*/ 21099 w 157501"/>
                          <a:gd name="connsiteY1" fmla="*/ 0 h 1296144"/>
                          <a:gd name="connsiteX2" fmla="*/ 157501 w 157501"/>
                          <a:gd name="connsiteY2" fmla="*/ 648072 h 1296144"/>
                          <a:gd name="connsiteX3" fmla="*/ 46857 w 157501"/>
                          <a:gd name="connsiteY3" fmla="*/ 1296144 h 1296144"/>
                          <a:gd name="connsiteX4" fmla="*/ 13485 w 157501"/>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01" h="1296144">
                            <a:moveTo>
                              <a:pt x="13485" y="648072"/>
                            </a:moveTo>
                            <a:cubicBezTo>
                              <a:pt x="9192" y="432048"/>
                              <a:pt x="-18670" y="0"/>
                              <a:pt x="21099" y="0"/>
                            </a:cubicBezTo>
                            <a:cubicBezTo>
                              <a:pt x="60868" y="0"/>
                              <a:pt x="157501" y="290152"/>
                              <a:pt x="157501" y="648072"/>
                            </a:cubicBezTo>
                            <a:cubicBezTo>
                              <a:pt x="157501" y="1005992"/>
                              <a:pt x="86626" y="1296144"/>
                              <a:pt x="46857" y="1296144"/>
                            </a:cubicBezTo>
                            <a:cubicBezTo>
                              <a:pt x="7088" y="1296144"/>
                              <a:pt x="17778" y="864096"/>
                              <a:pt x="13485" y="64807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1" name="אליפסה 1"/>
                      <p:cNvSpPr/>
                      <p:nvPr/>
                    </p:nvSpPr>
                    <p:spPr bwMode="auto">
                      <a:xfrm>
                        <a:off x="6308544" y="2056448"/>
                        <a:ext cx="155661" cy="1295810"/>
                      </a:xfrm>
                      <a:custGeom>
                        <a:avLst/>
                        <a:gdLst>
                          <a:gd name="connsiteX0" fmla="*/ 0 w 144016"/>
                          <a:gd name="connsiteY0" fmla="*/ 648072 h 1296144"/>
                          <a:gd name="connsiteX1" fmla="*/ 72008 w 144016"/>
                          <a:gd name="connsiteY1" fmla="*/ 0 h 1296144"/>
                          <a:gd name="connsiteX2" fmla="*/ 144016 w 144016"/>
                          <a:gd name="connsiteY2" fmla="*/ 648072 h 1296144"/>
                          <a:gd name="connsiteX3" fmla="*/ 72008 w 144016"/>
                          <a:gd name="connsiteY3" fmla="*/ 1296144 h 1296144"/>
                          <a:gd name="connsiteX4" fmla="*/ 0 w 144016"/>
                          <a:gd name="connsiteY4" fmla="*/ 648072 h 1296144"/>
                          <a:gd name="connsiteX0" fmla="*/ 1670 w 157962"/>
                          <a:gd name="connsiteY0" fmla="*/ 648072 h 1296144"/>
                          <a:gd name="connsiteX1" fmla="*/ 138072 w 157962"/>
                          <a:gd name="connsiteY1" fmla="*/ 0 h 1296144"/>
                          <a:gd name="connsiteX2" fmla="*/ 145686 w 157962"/>
                          <a:gd name="connsiteY2" fmla="*/ 648072 h 1296144"/>
                          <a:gd name="connsiteX3" fmla="*/ 73678 w 157962"/>
                          <a:gd name="connsiteY3" fmla="*/ 1296144 h 1296144"/>
                          <a:gd name="connsiteX4" fmla="*/ 1670 w 157962"/>
                          <a:gd name="connsiteY4" fmla="*/ 648072 h 1296144"/>
                          <a:gd name="connsiteX0" fmla="*/ 0 w 156293"/>
                          <a:gd name="connsiteY0" fmla="*/ 648072 h 1296144"/>
                          <a:gd name="connsiteX1" fmla="*/ 136402 w 156293"/>
                          <a:gd name="connsiteY1" fmla="*/ 0 h 1296144"/>
                          <a:gd name="connsiteX2" fmla="*/ 144016 w 156293"/>
                          <a:gd name="connsiteY2" fmla="*/ 648072 h 1296144"/>
                          <a:gd name="connsiteX3" fmla="*/ 136403 w 156293"/>
                          <a:gd name="connsiteY3" fmla="*/ 1296144 h 1296144"/>
                          <a:gd name="connsiteX4" fmla="*/ 0 w 156293"/>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3" h="1296144">
                            <a:moveTo>
                              <a:pt x="0" y="648072"/>
                            </a:moveTo>
                            <a:cubicBezTo>
                              <a:pt x="0" y="432048"/>
                              <a:pt x="96633" y="0"/>
                              <a:pt x="136402" y="0"/>
                            </a:cubicBezTo>
                            <a:cubicBezTo>
                              <a:pt x="176171" y="0"/>
                              <a:pt x="144016" y="290152"/>
                              <a:pt x="144016" y="648072"/>
                            </a:cubicBezTo>
                            <a:cubicBezTo>
                              <a:pt x="144016" y="1005992"/>
                              <a:pt x="176172" y="1296144"/>
                              <a:pt x="136403" y="1296144"/>
                            </a:cubicBezTo>
                            <a:cubicBezTo>
                              <a:pt x="96634" y="1296144"/>
                              <a:pt x="0" y="864096"/>
                              <a:pt x="0" y="64807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grpSp>
            <p:grpSp>
              <p:nvGrpSpPr>
                <p:cNvPr id="107589" name="קבוצה 99"/>
                <p:cNvGrpSpPr>
                  <a:grpSpLocks/>
                </p:cNvGrpSpPr>
                <p:nvPr/>
              </p:nvGrpSpPr>
              <p:grpSpPr bwMode="auto">
                <a:xfrm>
                  <a:off x="5112391" y="3399771"/>
                  <a:ext cx="3666006" cy="2245375"/>
                  <a:chOff x="1157942" y="3346527"/>
                  <a:chExt cx="3666006" cy="2245375"/>
                </a:xfrm>
              </p:grpSpPr>
              <p:grpSp>
                <p:nvGrpSpPr>
                  <p:cNvPr id="107590" name="קבוצה 101"/>
                  <p:cNvGrpSpPr>
                    <a:grpSpLocks/>
                  </p:cNvGrpSpPr>
                  <p:nvPr/>
                </p:nvGrpSpPr>
                <p:grpSpPr bwMode="auto">
                  <a:xfrm>
                    <a:off x="1340372" y="3346527"/>
                    <a:ext cx="3179354" cy="2150958"/>
                    <a:chOff x="2076799" y="3419050"/>
                    <a:chExt cx="3179354" cy="2150958"/>
                  </a:xfrm>
                </p:grpSpPr>
                <p:grpSp>
                  <p:nvGrpSpPr>
                    <p:cNvPr id="107595" name="קבוצה 112"/>
                    <p:cNvGrpSpPr>
                      <a:grpSpLocks/>
                    </p:cNvGrpSpPr>
                    <p:nvPr/>
                  </p:nvGrpSpPr>
                  <p:grpSpPr bwMode="auto">
                    <a:xfrm>
                      <a:off x="2117703" y="3419050"/>
                      <a:ext cx="1110077" cy="883839"/>
                      <a:chOff x="2686506" y="1595436"/>
                      <a:chExt cx="1183272" cy="1448545"/>
                    </a:xfrm>
                  </p:grpSpPr>
                  <p:sp>
                    <p:nvSpPr>
                      <p:cNvPr id="131" name="TextBox 130"/>
                      <p:cNvSpPr txBox="1"/>
                      <p:nvPr/>
                    </p:nvSpPr>
                    <p:spPr bwMode="auto">
                      <a:xfrm>
                        <a:off x="2686299" y="2436956"/>
                        <a:ext cx="1182685" cy="60627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sz="1600" b="1" dirty="0"/>
                          <a:t>g</a:t>
                        </a:r>
                        <a:r>
                          <a:rPr lang="en-US" b="1" dirty="0"/>
                          <a:t>      </a:t>
                        </a:r>
                        <a:r>
                          <a:rPr lang="en-US" sz="1600" b="1" dirty="0"/>
                          <a:t>g</a:t>
                        </a:r>
                        <a:endParaRPr lang="he-IL" sz="1600" b="1" dirty="0"/>
                      </a:p>
                    </p:txBody>
                  </p:sp>
                  <p:grpSp>
                    <p:nvGrpSpPr>
                      <p:cNvPr id="107614" name="קבוצה 131"/>
                      <p:cNvGrpSpPr>
                        <a:grpSpLocks/>
                      </p:cNvGrpSpPr>
                      <p:nvPr/>
                    </p:nvGrpSpPr>
                    <p:grpSpPr bwMode="auto">
                      <a:xfrm>
                        <a:off x="3287143" y="1595436"/>
                        <a:ext cx="303038" cy="1315478"/>
                        <a:chOff x="6161262" y="2057398"/>
                        <a:chExt cx="303038" cy="1315478"/>
                      </a:xfrm>
                    </p:grpSpPr>
                    <p:sp>
                      <p:nvSpPr>
                        <p:cNvPr id="133" name="אליפסה 6"/>
                        <p:cNvSpPr/>
                        <p:nvPr/>
                      </p:nvSpPr>
                      <p:spPr bwMode="auto">
                        <a:xfrm>
                          <a:off x="6161066" y="2022037"/>
                          <a:ext cx="157354" cy="1350449"/>
                        </a:xfrm>
                        <a:custGeom>
                          <a:avLst/>
                          <a:gdLst>
                            <a:gd name="connsiteX0" fmla="*/ 0 w 144016"/>
                            <a:gd name="connsiteY0" fmla="*/ 648072 h 1296144"/>
                            <a:gd name="connsiteX1" fmla="*/ 72008 w 144016"/>
                            <a:gd name="connsiteY1" fmla="*/ 0 h 1296144"/>
                            <a:gd name="connsiteX2" fmla="*/ 144016 w 144016"/>
                            <a:gd name="connsiteY2" fmla="*/ 648072 h 1296144"/>
                            <a:gd name="connsiteX3" fmla="*/ 72008 w 144016"/>
                            <a:gd name="connsiteY3" fmla="*/ 1296144 h 1296144"/>
                            <a:gd name="connsiteX4" fmla="*/ 0 w 144016"/>
                            <a:gd name="connsiteY4" fmla="*/ 648072 h 1296144"/>
                            <a:gd name="connsiteX0" fmla="*/ 15464 w 159480"/>
                            <a:gd name="connsiteY0" fmla="*/ 648072 h 1296144"/>
                            <a:gd name="connsiteX1" fmla="*/ 23078 w 159480"/>
                            <a:gd name="connsiteY1" fmla="*/ 0 h 1296144"/>
                            <a:gd name="connsiteX2" fmla="*/ 159480 w 159480"/>
                            <a:gd name="connsiteY2" fmla="*/ 648072 h 1296144"/>
                            <a:gd name="connsiteX3" fmla="*/ 87472 w 159480"/>
                            <a:gd name="connsiteY3" fmla="*/ 1296144 h 1296144"/>
                            <a:gd name="connsiteX4" fmla="*/ 15464 w 159480"/>
                            <a:gd name="connsiteY4" fmla="*/ 648072 h 1296144"/>
                            <a:gd name="connsiteX0" fmla="*/ 13485 w 157501"/>
                            <a:gd name="connsiteY0" fmla="*/ 648072 h 1296144"/>
                            <a:gd name="connsiteX1" fmla="*/ 21099 w 157501"/>
                            <a:gd name="connsiteY1" fmla="*/ 0 h 1296144"/>
                            <a:gd name="connsiteX2" fmla="*/ 157501 w 157501"/>
                            <a:gd name="connsiteY2" fmla="*/ 648072 h 1296144"/>
                            <a:gd name="connsiteX3" fmla="*/ 46857 w 157501"/>
                            <a:gd name="connsiteY3" fmla="*/ 1296144 h 1296144"/>
                            <a:gd name="connsiteX4" fmla="*/ 13485 w 157501"/>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01" h="1296144">
                              <a:moveTo>
                                <a:pt x="13485" y="648072"/>
                              </a:moveTo>
                              <a:cubicBezTo>
                                <a:pt x="9192" y="432048"/>
                                <a:pt x="-18670" y="0"/>
                                <a:pt x="21099" y="0"/>
                              </a:cubicBezTo>
                              <a:cubicBezTo>
                                <a:pt x="60868" y="0"/>
                                <a:pt x="157501" y="290152"/>
                                <a:pt x="157501" y="648072"/>
                              </a:cubicBezTo>
                              <a:cubicBezTo>
                                <a:pt x="157501" y="1005992"/>
                                <a:pt x="86626" y="1296144"/>
                                <a:pt x="46857" y="1296144"/>
                              </a:cubicBezTo>
                              <a:cubicBezTo>
                                <a:pt x="7088" y="1296144"/>
                                <a:pt x="17778" y="864096"/>
                                <a:pt x="13485" y="64807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4" name="אליפסה 1"/>
                        <p:cNvSpPr/>
                        <p:nvPr/>
                      </p:nvSpPr>
                      <p:spPr bwMode="auto">
                        <a:xfrm>
                          <a:off x="6306575" y="2001221"/>
                          <a:ext cx="157354" cy="1350449"/>
                        </a:xfrm>
                        <a:custGeom>
                          <a:avLst/>
                          <a:gdLst>
                            <a:gd name="connsiteX0" fmla="*/ 0 w 144016"/>
                            <a:gd name="connsiteY0" fmla="*/ 648072 h 1296144"/>
                            <a:gd name="connsiteX1" fmla="*/ 72008 w 144016"/>
                            <a:gd name="connsiteY1" fmla="*/ 0 h 1296144"/>
                            <a:gd name="connsiteX2" fmla="*/ 144016 w 144016"/>
                            <a:gd name="connsiteY2" fmla="*/ 648072 h 1296144"/>
                            <a:gd name="connsiteX3" fmla="*/ 72008 w 144016"/>
                            <a:gd name="connsiteY3" fmla="*/ 1296144 h 1296144"/>
                            <a:gd name="connsiteX4" fmla="*/ 0 w 144016"/>
                            <a:gd name="connsiteY4" fmla="*/ 648072 h 1296144"/>
                            <a:gd name="connsiteX0" fmla="*/ 1670 w 157962"/>
                            <a:gd name="connsiteY0" fmla="*/ 648072 h 1296144"/>
                            <a:gd name="connsiteX1" fmla="*/ 138072 w 157962"/>
                            <a:gd name="connsiteY1" fmla="*/ 0 h 1296144"/>
                            <a:gd name="connsiteX2" fmla="*/ 145686 w 157962"/>
                            <a:gd name="connsiteY2" fmla="*/ 648072 h 1296144"/>
                            <a:gd name="connsiteX3" fmla="*/ 73678 w 157962"/>
                            <a:gd name="connsiteY3" fmla="*/ 1296144 h 1296144"/>
                            <a:gd name="connsiteX4" fmla="*/ 1670 w 157962"/>
                            <a:gd name="connsiteY4" fmla="*/ 648072 h 1296144"/>
                            <a:gd name="connsiteX0" fmla="*/ 0 w 156293"/>
                            <a:gd name="connsiteY0" fmla="*/ 648072 h 1296144"/>
                            <a:gd name="connsiteX1" fmla="*/ 136402 w 156293"/>
                            <a:gd name="connsiteY1" fmla="*/ 0 h 1296144"/>
                            <a:gd name="connsiteX2" fmla="*/ 144016 w 156293"/>
                            <a:gd name="connsiteY2" fmla="*/ 648072 h 1296144"/>
                            <a:gd name="connsiteX3" fmla="*/ 136403 w 156293"/>
                            <a:gd name="connsiteY3" fmla="*/ 1296144 h 1296144"/>
                            <a:gd name="connsiteX4" fmla="*/ 0 w 156293"/>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3" h="1296144">
                              <a:moveTo>
                                <a:pt x="0" y="648072"/>
                              </a:moveTo>
                              <a:cubicBezTo>
                                <a:pt x="0" y="432048"/>
                                <a:pt x="96633" y="0"/>
                                <a:pt x="136402" y="0"/>
                              </a:cubicBezTo>
                              <a:cubicBezTo>
                                <a:pt x="176171" y="0"/>
                                <a:pt x="144016" y="290152"/>
                                <a:pt x="144016" y="648072"/>
                              </a:cubicBezTo>
                              <a:cubicBezTo>
                                <a:pt x="144016" y="1005992"/>
                                <a:pt x="176172" y="1296144"/>
                                <a:pt x="136403" y="1296144"/>
                              </a:cubicBezTo>
                              <a:cubicBezTo>
                                <a:pt x="96634" y="1296144"/>
                                <a:pt x="0" y="864096"/>
                                <a:pt x="0" y="64807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grpSp>
                  <p:nvGrpSpPr>
                    <p:cNvPr id="107596" name="קבוצה 113"/>
                    <p:cNvGrpSpPr>
                      <a:grpSpLocks/>
                    </p:cNvGrpSpPr>
                    <p:nvPr/>
                  </p:nvGrpSpPr>
                  <p:grpSpPr bwMode="auto">
                    <a:xfrm>
                      <a:off x="3685670" y="3431302"/>
                      <a:ext cx="1110077" cy="856198"/>
                      <a:chOff x="2653455" y="1595438"/>
                      <a:chExt cx="1183272" cy="1403243"/>
                    </a:xfrm>
                  </p:grpSpPr>
                  <p:sp>
                    <p:nvSpPr>
                      <p:cNvPr id="127" name="TextBox 126"/>
                      <p:cNvSpPr txBox="1"/>
                      <p:nvPr/>
                    </p:nvSpPr>
                    <p:spPr bwMode="auto">
                      <a:xfrm>
                        <a:off x="2653558" y="2442898"/>
                        <a:ext cx="1182685" cy="49958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sz="1600" b="1" dirty="0"/>
                          <a:t>g      g</a:t>
                        </a:r>
                        <a:endParaRPr lang="he-IL" sz="1600" b="1" dirty="0"/>
                      </a:p>
                    </p:txBody>
                  </p:sp>
                  <p:grpSp>
                    <p:nvGrpSpPr>
                      <p:cNvPr id="107610" name="קבוצה 127"/>
                      <p:cNvGrpSpPr>
                        <a:grpSpLocks/>
                      </p:cNvGrpSpPr>
                      <p:nvPr/>
                    </p:nvGrpSpPr>
                    <p:grpSpPr bwMode="auto">
                      <a:xfrm>
                        <a:off x="3275856" y="1595438"/>
                        <a:ext cx="314325" cy="1295400"/>
                        <a:chOff x="6149975" y="2057400"/>
                        <a:chExt cx="314325" cy="1295400"/>
                      </a:xfrm>
                    </p:grpSpPr>
                    <p:sp>
                      <p:nvSpPr>
                        <p:cNvPr id="129" name="אליפסה 6"/>
                        <p:cNvSpPr/>
                        <p:nvPr/>
                      </p:nvSpPr>
                      <p:spPr bwMode="auto">
                        <a:xfrm>
                          <a:off x="6150321" y="2056600"/>
                          <a:ext cx="157352" cy="1295808"/>
                        </a:xfrm>
                        <a:custGeom>
                          <a:avLst/>
                          <a:gdLst>
                            <a:gd name="connsiteX0" fmla="*/ 0 w 144016"/>
                            <a:gd name="connsiteY0" fmla="*/ 648072 h 1296144"/>
                            <a:gd name="connsiteX1" fmla="*/ 72008 w 144016"/>
                            <a:gd name="connsiteY1" fmla="*/ 0 h 1296144"/>
                            <a:gd name="connsiteX2" fmla="*/ 144016 w 144016"/>
                            <a:gd name="connsiteY2" fmla="*/ 648072 h 1296144"/>
                            <a:gd name="connsiteX3" fmla="*/ 72008 w 144016"/>
                            <a:gd name="connsiteY3" fmla="*/ 1296144 h 1296144"/>
                            <a:gd name="connsiteX4" fmla="*/ 0 w 144016"/>
                            <a:gd name="connsiteY4" fmla="*/ 648072 h 1296144"/>
                            <a:gd name="connsiteX0" fmla="*/ 15464 w 159480"/>
                            <a:gd name="connsiteY0" fmla="*/ 648072 h 1296144"/>
                            <a:gd name="connsiteX1" fmla="*/ 23078 w 159480"/>
                            <a:gd name="connsiteY1" fmla="*/ 0 h 1296144"/>
                            <a:gd name="connsiteX2" fmla="*/ 159480 w 159480"/>
                            <a:gd name="connsiteY2" fmla="*/ 648072 h 1296144"/>
                            <a:gd name="connsiteX3" fmla="*/ 87472 w 159480"/>
                            <a:gd name="connsiteY3" fmla="*/ 1296144 h 1296144"/>
                            <a:gd name="connsiteX4" fmla="*/ 15464 w 159480"/>
                            <a:gd name="connsiteY4" fmla="*/ 648072 h 1296144"/>
                            <a:gd name="connsiteX0" fmla="*/ 13485 w 157501"/>
                            <a:gd name="connsiteY0" fmla="*/ 648072 h 1296144"/>
                            <a:gd name="connsiteX1" fmla="*/ 21099 w 157501"/>
                            <a:gd name="connsiteY1" fmla="*/ 0 h 1296144"/>
                            <a:gd name="connsiteX2" fmla="*/ 157501 w 157501"/>
                            <a:gd name="connsiteY2" fmla="*/ 648072 h 1296144"/>
                            <a:gd name="connsiteX3" fmla="*/ 46857 w 157501"/>
                            <a:gd name="connsiteY3" fmla="*/ 1296144 h 1296144"/>
                            <a:gd name="connsiteX4" fmla="*/ 13485 w 157501"/>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01" h="1296144">
                              <a:moveTo>
                                <a:pt x="13485" y="648072"/>
                              </a:moveTo>
                              <a:cubicBezTo>
                                <a:pt x="9192" y="432048"/>
                                <a:pt x="-18670" y="0"/>
                                <a:pt x="21099" y="0"/>
                              </a:cubicBezTo>
                              <a:cubicBezTo>
                                <a:pt x="60868" y="0"/>
                                <a:pt x="157501" y="290152"/>
                                <a:pt x="157501" y="648072"/>
                              </a:cubicBezTo>
                              <a:cubicBezTo>
                                <a:pt x="157501" y="1005992"/>
                                <a:pt x="86626" y="1296144"/>
                                <a:pt x="46857" y="1296144"/>
                              </a:cubicBezTo>
                              <a:cubicBezTo>
                                <a:pt x="7088" y="1296144"/>
                                <a:pt x="17778" y="864096"/>
                                <a:pt x="13485" y="64807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0" name="אליפסה 1"/>
                        <p:cNvSpPr/>
                        <p:nvPr/>
                      </p:nvSpPr>
                      <p:spPr bwMode="auto">
                        <a:xfrm>
                          <a:off x="6307674" y="2056600"/>
                          <a:ext cx="126898" cy="1295808"/>
                        </a:xfrm>
                        <a:custGeom>
                          <a:avLst/>
                          <a:gdLst>
                            <a:gd name="connsiteX0" fmla="*/ 0 w 144016"/>
                            <a:gd name="connsiteY0" fmla="*/ 648072 h 1296144"/>
                            <a:gd name="connsiteX1" fmla="*/ 72008 w 144016"/>
                            <a:gd name="connsiteY1" fmla="*/ 0 h 1296144"/>
                            <a:gd name="connsiteX2" fmla="*/ 144016 w 144016"/>
                            <a:gd name="connsiteY2" fmla="*/ 648072 h 1296144"/>
                            <a:gd name="connsiteX3" fmla="*/ 72008 w 144016"/>
                            <a:gd name="connsiteY3" fmla="*/ 1296144 h 1296144"/>
                            <a:gd name="connsiteX4" fmla="*/ 0 w 144016"/>
                            <a:gd name="connsiteY4" fmla="*/ 648072 h 1296144"/>
                            <a:gd name="connsiteX0" fmla="*/ 1670 w 157962"/>
                            <a:gd name="connsiteY0" fmla="*/ 648072 h 1296144"/>
                            <a:gd name="connsiteX1" fmla="*/ 138072 w 157962"/>
                            <a:gd name="connsiteY1" fmla="*/ 0 h 1296144"/>
                            <a:gd name="connsiteX2" fmla="*/ 145686 w 157962"/>
                            <a:gd name="connsiteY2" fmla="*/ 648072 h 1296144"/>
                            <a:gd name="connsiteX3" fmla="*/ 73678 w 157962"/>
                            <a:gd name="connsiteY3" fmla="*/ 1296144 h 1296144"/>
                            <a:gd name="connsiteX4" fmla="*/ 1670 w 157962"/>
                            <a:gd name="connsiteY4" fmla="*/ 648072 h 1296144"/>
                            <a:gd name="connsiteX0" fmla="*/ 0 w 156293"/>
                            <a:gd name="connsiteY0" fmla="*/ 648072 h 1296144"/>
                            <a:gd name="connsiteX1" fmla="*/ 136402 w 156293"/>
                            <a:gd name="connsiteY1" fmla="*/ 0 h 1296144"/>
                            <a:gd name="connsiteX2" fmla="*/ 144016 w 156293"/>
                            <a:gd name="connsiteY2" fmla="*/ 648072 h 1296144"/>
                            <a:gd name="connsiteX3" fmla="*/ 136403 w 156293"/>
                            <a:gd name="connsiteY3" fmla="*/ 1296144 h 1296144"/>
                            <a:gd name="connsiteX4" fmla="*/ 0 w 156293"/>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3" h="1296144">
                              <a:moveTo>
                                <a:pt x="0" y="648072"/>
                              </a:moveTo>
                              <a:cubicBezTo>
                                <a:pt x="0" y="432048"/>
                                <a:pt x="96633" y="0"/>
                                <a:pt x="136402" y="0"/>
                              </a:cubicBezTo>
                              <a:cubicBezTo>
                                <a:pt x="176171" y="0"/>
                                <a:pt x="144016" y="290152"/>
                                <a:pt x="144016" y="648072"/>
                              </a:cubicBezTo>
                              <a:cubicBezTo>
                                <a:pt x="144016" y="1005992"/>
                                <a:pt x="176172" y="1296144"/>
                                <a:pt x="136403" y="1296144"/>
                              </a:cubicBezTo>
                              <a:cubicBezTo>
                                <a:pt x="96634" y="1296144"/>
                                <a:pt x="0" y="864096"/>
                                <a:pt x="0" y="64807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grpSp>
                  <p:nvGrpSpPr>
                    <p:cNvPr id="107597" name="קבוצה 114"/>
                    <p:cNvGrpSpPr>
                      <a:grpSpLocks/>
                    </p:cNvGrpSpPr>
                    <p:nvPr/>
                  </p:nvGrpSpPr>
                  <p:grpSpPr bwMode="auto">
                    <a:xfrm>
                      <a:off x="2345972" y="4725144"/>
                      <a:ext cx="2910181" cy="816519"/>
                      <a:chOff x="2407175" y="1595436"/>
                      <a:chExt cx="3102071" cy="1338212"/>
                    </a:xfrm>
                  </p:grpSpPr>
                  <p:grpSp>
                    <p:nvGrpSpPr>
                      <p:cNvPr id="107601" name="קבוצה 118"/>
                      <p:cNvGrpSpPr>
                        <a:grpSpLocks/>
                      </p:cNvGrpSpPr>
                      <p:nvPr/>
                    </p:nvGrpSpPr>
                    <p:grpSpPr bwMode="auto">
                      <a:xfrm>
                        <a:off x="2407175" y="1595436"/>
                        <a:ext cx="2003310" cy="1295402"/>
                        <a:chOff x="2407175" y="1595436"/>
                        <a:chExt cx="2003310" cy="1295402"/>
                      </a:xfrm>
                    </p:grpSpPr>
                    <p:sp>
                      <p:nvSpPr>
                        <p:cNvPr id="123" name="TextBox 122"/>
                        <p:cNvSpPr txBox="1"/>
                        <p:nvPr/>
                      </p:nvSpPr>
                      <p:spPr bwMode="auto">
                        <a:xfrm>
                          <a:off x="4075572" y="2336354"/>
                          <a:ext cx="335010" cy="55423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sz="1600" b="1" dirty="0"/>
                            <a:t>g</a:t>
                          </a:r>
                          <a:endParaRPr lang="he-IL" sz="1600" b="1" dirty="0"/>
                        </a:p>
                      </p:txBody>
                    </p:sp>
                    <p:grpSp>
                      <p:nvGrpSpPr>
                        <p:cNvPr id="107606" name="קבוצה 123"/>
                        <p:cNvGrpSpPr>
                          <a:grpSpLocks/>
                        </p:cNvGrpSpPr>
                        <p:nvPr/>
                      </p:nvGrpSpPr>
                      <p:grpSpPr bwMode="auto">
                        <a:xfrm>
                          <a:off x="2407175" y="1595436"/>
                          <a:ext cx="1059802" cy="1295400"/>
                          <a:chOff x="5281294" y="2057398"/>
                          <a:chExt cx="1059802" cy="1295400"/>
                        </a:xfrm>
                      </p:grpSpPr>
                      <p:sp>
                        <p:nvSpPr>
                          <p:cNvPr id="125" name="אליפסה 6"/>
                          <p:cNvSpPr/>
                          <p:nvPr/>
                        </p:nvSpPr>
                        <p:spPr bwMode="auto">
                          <a:xfrm>
                            <a:off x="5281410" y="2056741"/>
                            <a:ext cx="157353" cy="1295806"/>
                          </a:xfrm>
                          <a:custGeom>
                            <a:avLst/>
                            <a:gdLst>
                              <a:gd name="connsiteX0" fmla="*/ 0 w 144016"/>
                              <a:gd name="connsiteY0" fmla="*/ 648072 h 1296144"/>
                              <a:gd name="connsiteX1" fmla="*/ 72008 w 144016"/>
                              <a:gd name="connsiteY1" fmla="*/ 0 h 1296144"/>
                              <a:gd name="connsiteX2" fmla="*/ 144016 w 144016"/>
                              <a:gd name="connsiteY2" fmla="*/ 648072 h 1296144"/>
                              <a:gd name="connsiteX3" fmla="*/ 72008 w 144016"/>
                              <a:gd name="connsiteY3" fmla="*/ 1296144 h 1296144"/>
                              <a:gd name="connsiteX4" fmla="*/ 0 w 144016"/>
                              <a:gd name="connsiteY4" fmla="*/ 648072 h 1296144"/>
                              <a:gd name="connsiteX0" fmla="*/ 15464 w 159480"/>
                              <a:gd name="connsiteY0" fmla="*/ 648072 h 1296144"/>
                              <a:gd name="connsiteX1" fmla="*/ 23078 w 159480"/>
                              <a:gd name="connsiteY1" fmla="*/ 0 h 1296144"/>
                              <a:gd name="connsiteX2" fmla="*/ 159480 w 159480"/>
                              <a:gd name="connsiteY2" fmla="*/ 648072 h 1296144"/>
                              <a:gd name="connsiteX3" fmla="*/ 87472 w 159480"/>
                              <a:gd name="connsiteY3" fmla="*/ 1296144 h 1296144"/>
                              <a:gd name="connsiteX4" fmla="*/ 15464 w 159480"/>
                              <a:gd name="connsiteY4" fmla="*/ 648072 h 1296144"/>
                              <a:gd name="connsiteX0" fmla="*/ 13485 w 157501"/>
                              <a:gd name="connsiteY0" fmla="*/ 648072 h 1296144"/>
                              <a:gd name="connsiteX1" fmla="*/ 21099 w 157501"/>
                              <a:gd name="connsiteY1" fmla="*/ 0 h 1296144"/>
                              <a:gd name="connsiteX2" fmla="*/ 157501 w 157501"/>
                              <a:gd name="connsiteY2" fmla="*/ 648072 h 1296144"/>
                              <a:gd name="connsiteX3" fmla="*/ 46857 w 157501"/>
                              <a:gd name="connsiteY3" fmla="*/ 1296144 h 1296144"/>
                              <a:gd name="connsiteX4" fmla="*/ 13485 w 157501"/>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01" h="1296144">
                                <a:moveTo>
                                  <a:pt x="13485" y="648072"/>
                                </a:moveTo>
                                <a:cubicBezTo>
                                  <a:pt x="9192" y="432048"/>
                                  <a:pt x="-18670" y="0"/>
                                  <a:pt x="21099" y="0"/>
                                </a:cubicBezTo>
                                <a:cubicBezTo>
                                  <a:pt x="60868" y="0"/>
                                  <a:pt x="157501" y="290152"/>
                                  <a:pt x="157501" y="648072"/>
                                </a:cubicBezTo>
                                <a:cubicBezTo>
                                  <a:pt x="157501" y="1005992"/>
                                  <a:pt x="86626" y="1296144"/>
                                  <a:pt x="46857" y="1296144"/>
                                </a:cubicBezTo>
                                <a:cubicBezTo>
                                  <a:pt x="7088" y="1296144"/>
                                  <a:pt x="17778" y="864096"/>
                                  <a:pt x="13485" y="64807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26" name="אליפסה 1"/>
                          <p:cNvSpPr/>
                          <p:nvPr/>
                        </p:nvSpPr>
                        <p:spPr bwMode="auto">
                          <a:xfrm>
                            <a:off x="6183229" y="2056741"/>
                            <a:ext cx="157354" cy="1295806"/>
                          </a:xfrm>
                          <a:custGeom>
                            <a:avLst/>
                            <a:gdLst>
                              <a:gd name="connsiteX0" fmla="*/ 0 w 144016"/>
                              <a:gd name="connsiteY0" fmla="*/ 648072 h 1296144"/>
                              <a:gd name="connsiteX1" fmla="*/ 72008 w 144016"/>
                              <a:gd name="connsiteY1" fmla="*/ 0 h 1296144"/>
                              <a:gd name="connsiteX2" fmla="*/ 144016 w 144016"/>
                              <a:gd name="connsiteY2" fmla="*/ 648072 h 1296144"/>
                              <a:gd name="connsiteX3" fmla="*/ 72008 w 144016"/>
                              <a:gd name="connsiteY3" fmla="*/ 1296144 h 1296144"/>
                              <a:gd name="connsiteX4" fmla="*/ 0 w 144016"/>
                              <a:gd name="connsiteY4" fmla="*/ 648072 h 1296144"/>
                              <a:gd name="connsiteX0" fmla="*/ 1670 w 157962"/>
                              <a:gd name="connsiteY0" fmla="*/ 648072 h 1296144"/>
                              <a:gd name="connsiteX1" fmla="*/ 138072 w 157962"/>
                              <a:gd name="connsiteY1" fmla="*/ 0 h 1296144"/>
                              <a:gd name="connsiteX2" fmla="*/ 145686 w 157962"/>
                              <a:gd name="connsiteY2" fmla="*/ 648072 h 1296144"/>
                              <a:gd name="connsiteX3" fmla="*/ 73678 w 157962"/>
                              <a:gd name="connsiteY3" fmla="*/ 1296144 h 1296144"/>
                              <a:gd name="connsiteX4" fmla="*/ 1670 w 157962"/>
                              <a:gd name="connsiteY4" fmla="*/ 648072 h 1296144"/>
                              <a:gd name="connsiteX0" fmla="*/ 0 w 156293"/>
                              <a:gd name="connsiteY0" fmla="*/ 648072 h 1296144"/>
                              <a:gd name="connsiteX1" fmla="*/ 136402 w 156293"/>
                              <a:gd name="connsiteY1" fmla="*/ 0 h 1296144"/>
                              <a:gd name="connsiteX2" fmla="*/ 144016 w 156293"/>
                              <a:gd name="connsiteY2" fmla="*/ 648072 h 1296144"/>
                              <a:gd name="connsiteX3" fmla="*/ 136403 w 156293"/>
                              <a:gd name="connsiteY3" fmla="*/ 1296144 h 1296144"/>
                              <a:gd name="connsiteX4" fmla="*/ 0 w 156293"/>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3" h="1296144">
                                <a:moveTo>
                                  <a:pt x="0" y="648072"/>
                                </a:moveTo>
                                <a:cubicBezTo>
                                  <a:pt x="0" y="432048"/>
                                  <a:pt x="96633" y="0"/>
                                  <a:pt x="136402" y="0"/>
                                </a:cubicBezTo>
                                <a:cubicBezTo>
                                  <a:pt x="176171" y="0"/>
                                  <a:pt x="144016" y="290152"/>
                                  <a:pt x="144016" y="648072"/>
                                </a:cubicBezTo>
                                <a:cubicBezTo>
                                  <a:pt x="144016" y="1005992"/>
                                  <a:pt x="176172" y="1296144"/>
                                  <a:pt x="136403" y="1296144"/>
                                </a:cubicBezTo>
                                <a:cubicBezTo>
                                  <a:pt x="96634" y="1296144"/>
                                  <a:pt x="0" y="864096"/>
                                  <a:pt x="0" y="64807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grpSp>
                    <p:nvGrpSpPr>
                      <p:cNvPr id="107602" name="קבוצה 119"/>
                      <p:cNvGrpSpPr>
                        <a:grpSpLocks/>
                      </p:cNvGrpSpPr>
                      <p:nvPr/>
                    </p:nvGrpSpPr>
                    <p:grpSpPr bwMode="auto">
                      <a:xfrm>
                        <a:off x="4348917" y="1637137"/>
                        <a:ext cx="1160329" cy="1296511"/>
                        <a:chOff x="6419960" y="2099099"/>
                        <a:chExt cx="1160329" cy="1296511"/>
                      </a:xfrm>
                    </p:grpSpPr>
                    <p:sp>
                      <p:nvSpPr>
                        <p:cNvPr id="121" name="אליפסה 6"/>
                        <p:cNvSpPr/>
                        <p:nvPr/>
                      </p:nvSpPr>
                      <p:spPr bwMode="auto">
                        <a:xfrm>
                          <a:off x="6383491" y="2098373"/>
                          <a:ext cx="157353" cy="1241165"/>
                        </a:xfrm>
                        <a:custGeom>
                          <a:avLst/>
                          <a:gdLst>
                            <a:gd name="connsiteX0" fmla="*/ 0 w 144016"/>
                            <a:gd name="connsiteY0" fmla="*/ 648072 h 1296144"/>
                            <a:gd name="connsiteX1" fmla="*/ 72008 w 144016"/>
                            <a:gd name="connsiteY1" fmla="*/ 0 h 1296144"/>
                            <a:gd name="connsiteX2" fmla="*/ 144016 w 144016"/>
                            <a:gd name="connsiteY2" fmla="*/ 648072 h 1296144"/>
                            <a:gd name="connsiteX3" fmla="*/ 72008 w 144016"/>
                            <a:gd name="connsiteY3" fmla="*/ 1296144 h 1296144"/>
                            <a:gd name="connsiteX4" fmla="*/ 0 w 144016"/>
                            <a:gd name="connsiteY4" fmla="*/ 648072 h 1296144"/>
                            <a:gd name="connsiteX0" fmla="*/ 15464 w 159480"/>
                            <a:gd name="connsiteY0" fmla="*/ 648072 h 1296144"/>
                            <a:gd name="connsiteX1" fmla="*/ 23078 w 159480"/>
                            <a:gd name="connsiteY1" fmla="*/ 0 h 1296144"/>
                            <a:gd name="connsiteX2" fmla="*/ 159480 w 159480"/>
                            <a:gd name="connsiteY2" fmla="*/ 648072 h 1296144"/>
                            <a:gd name="connsiteX3" fmla="*/ 87472 w 159480"/>
                            <a:gd name="connsiteY3" fmla="*/ 1296144 h 1296144"/>
                            <a:gd name="connsiteX4" fmla="*/ 15464 w 159480"/>
                            <a:gd name="connsiteY4" fmla="*/ 648072 h 1296144"/>
                            <a:gd name="connsiteX0" fmla="*/ 13485 w 157501"/>
                            <a:gd name="connsiteY0" fmla="*/ 648072 h 1296144"/>
                            <a:gd name="connsiteX1" fmla="*/ 21099 w 157501"/>
                            <a:gd name="connsiteY1" fmla="*/ 0 h 1296144"/>
                            <a:gd name="connsiteX2" fmla="*/ 157501 w 157501"/>
                            <a:gd name="connsiteY2" fmla="*/ 648072 h 1296144"/>
                            <a:gd name="connsiteX3" fmla="*/ 46857 w 157501"/>
                            <a:gd name="connsiteY3" fmla="*/ 1296144 h 1296144"/>
                            <a:gd name="connsiteX4" fmla="*/ 13485 w 157501"/>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01" h="1296144">
                              <a:moveTo>
                                <a:pt x="13485" y="648072"/>
                              </a:moveTo>
                              <a:cubicBezTo>
                                <a:pt x="9192" y="432048"/>
                                <a:pt x="-18670" y="0"/>
                                <a:pt x="21099" y="0"/>
                              </a:cubicBezTo>
                              <a:cubicBezTo>
                                <a:pt x="60868" y="0"/>
                                <a:pt x="157501" y="290152"/>
                                <a:pt x="157501" y="648072"/>
                              </a:cubicBezTo>
                              <a:cubicBezTo>
                                <a:pt x="157501" y="1005992"/>
                                <a:pt x="86626" y="1296144"/>
                                <a:pt x="46857" y="1296144"/>
                              </a:cubicBezTo>
                              <a:cubicBezTo>
                                <a:pt x="7088" y="1296144"/>
                                <a:pt x="17778" y="864096"/>
                                <a:pt x="13485" y="64807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22" name="אליפסה 1"/>
                        <p:cNvSpPr/>
                        <p:nvPr/>
                      </p:nvSpPr>
                      <p:spPr bwMode="auto">
                        <a:xfrm>
                          <a:off x="7422360" y="2098373"/>
                          <a:ext cx="157353" cy="1241165"/>
                        </a:xfrm>
                        <a:custGeom>
                          <a:avLst/>
                          <a:gdLst>
                            <a:gd name="connsiteX0" fmla="*/ 0 w 144016"/>
                            <a:gd name="connsiteY0" fmla="*/ 648072 h 1296144"/>
                            <a:gd name="connsiteX1" fmla="*/ 72008 w 144016"/>
                            <a:gd name="connsiteY1" fmla="*/ 0 h 1296144"/>
                            <a:gd name="connsiteX2" fmla="*/ 144016 w 144016"/>
                            <a:gd name="connsiteY2" fmla="*/ 648072 h 1296144"/>
                            <a:gd name="connsiteX3" fmla="*/ 72008 w 144016"/>
                            <a:gd name="connsiteY3" fmla="*/ 1296144 h 1296144"/>
                            <a:gd name="connsiteX4" fmla="*/ 0 w 144016"/>
                            <a:gd name="connsiteY4" fmla="*/ 648072 h 1296144"/>
                            <a:gd name="connsiteX0" fmla="*/ 1670 w 157962"/>
                            <a:gd name="connsiteY0" fmla="*/ 648072 h 1296144"/>
                            <a:gd name="connsiteX1" fmla="*/ 138072 w 157962"/>
                            <a:gd name="connsiteY1" fmla="*/ 0 h 1296144"/>
                            <a:gd name="connsiteX2" fmla="*/ 145686 w 157962"/>
                            <a:gd name="connsiteY2" fmla="*/ 648072 h 1296144"/>
                            <a:gd name="connsiteX3" fmla="*/ 73678 w 157962"/>
                            <a:gd name="connsiteY3" fmla="*/ 1296144 h 1296144"/>
                            <a:gd name="connsiteX4" fmla="*/ 1670 w 157962"/>
                            <a:gd name="connsiteY4" fmla="*/ 648072 h 1296144"/>
                            <a:gd name="connsiteX0" fmla="*/ 0 w 156293"/>
                            <a:gd name="connsiteY0" fmla="*/ 648072 h 1296144"/>
                            <a:gd name="connsiteX1" fmla="*/ 136402 w 156293"/>
                            <a:gd name="connsiteY1" fmla="*/ 0 h 1296144"/>
                            <a:gd name="connsiteX2" fmla="*/ 144016 w 156293"/>
                            <a:gd name="connsiteY2" fmla="*/ 648072 h 1296144"/>
                            <a:gd name="connsiteX3" fmla="*/ 136403 w 156293"/>
                            <a:gd name="connsiteY3" fmla="*/ 1296144 h 1296144"/>
                            <a:gd name="connsiteX4" fmla="*/ 0 w 156293"/>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3" h="1296144">
                              <a:moveTo>
                                <a:pt x="0" y="648072"/>
                              </a:moveTo>
                              <a:cubicBezTo>
                                <a:pt x="0" y="432048"/>
                                <a:pt x="96633" y="0"/>
                                <a:pt x="136402" y="0"/>
                              </a:cubicBezTo>
                              <a:cubicBezTo>
                                <a:pt x="176171" y="0"/>
                                <a:pt x="144016" y="290152"/>
                                <a:pt x="144016" y="648072"/>
                              </a:cubicBezTo>
                              <a:cubicBezTo>
                                <a:pt x="144016" y="1005992"/>
                                <a:pt x="176172" y="1296144"/>
                                <a:pt x="136403" y="1296144"/>
                              </a:cubicBezTo>
                              <a:cubicBezTo>
                                <a:pt x="96634" y="1296144"/>
                                <a:pt x="0" y="864096"/>
                                <a:pt x="0" y="64807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sp>
                  <p:nvSpPr>
                    <p:cNvPr id="116" name="TextBox 115"/>
                    <p:cNvSpPr txBox="1"/>
                    <p:nvPr/>
                  </p:nvSpPr>
                  <p:spPr bwMode="auto">
                    <a:xfrm>
                      <a:off x="2936559" y="5169283"/>
                      <a:ext cx="314287" cy="33816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sz="1600" b="1" dirty="0"/>
                        <a:t>g</a:t>
                      </a:r>
                      <a:endParaRPr lang="he-IL" sz="1600" b="1" dirty="0"/>
                    </a:p>
                  </p:txBody>
                </p:sp>
                <p:sp>
                  <p:nvSpPr>
                    <p:cNvPr id="117" name="TextBox 116"/>
                    <p:cNvSpPr txBox="1"/>
                    <p:nvPr/>
                  </p:nvSpPr>
                  <p:spPr bwMode="auto">
                    <a:xfrm>
                      <a:off x="2076239" y="5231201"/>
                      <a:ext cx="314287" cy="33816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sz="1600" b="1" dirty="0"/>
                        <a:t>g</a:t>
                      </a:r>
                      <a:endParaRPr lang="he-IL" sz="1600" b="1" dirty="0"/>
                    </a:p>
                  </p:txBody>
                </p:sp>
                <p:sp>
                  <p:nvSpPr>
                    <p:cNvPr id="118" name="TextBox 117"/>
                    <p:cNvSpPr txBox="1"/>
                    <p:nvPr/>
                  </p:nvSpPr>
                  <p:spPr bwMode="auto">
                    <a:xfrm>
                      <a:off x="4866723" y="5231201"/>
                      <a:ext cx="315873" cy="33816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sz="1600" b="1" dirty="0"/>
                        <a:t>g</a:t>
                      </a:r>
                      <a:endParaRPr lang="he-IL" sz="1600" b="1" dirty="0"/>
                    </a:p>
                  </p:txBody>
                </p:sp>
              </p:grpSp>
              <p:sp>
                <p:nvSpPr>
                  <p:cNvPr id="103" name="אליפסה 102"/>
                  <p:cNvSpPr/>
                  <p:nvPr/>
                </p:nvSpPr>
                <p:spPr>
                  <a:xfrm>
                    <a:off x="3963628" y="4568074"/>
                    <a:ext cx="860320" cy="10097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4" name="אליפסה 103"/>
                  <p:cNvSpPr/>
                  <p:nvPr/>
                </p:nvSpPr>
                <p:spPr>
                  <a:xfrm>
                    <a:off x="3000134" y="4568074"/>
                    <a:ext cx="861907" cy="10097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5" name="אליפסה 104"/>
                  <p:cNvSpPr/>
                  <p:nvPr/>
                </p:nvSpPr>
                <p:spPr>
                  <a:xfrm>
                    <a:off x="2060449" y="4582364"/>
                    <a:ext cx="860320" cy="10097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6" name="אליפסה 105"/>
                  <p:cNvSpPr/>
                  <p:nvPr/>
                </p:nvSpPr>
                <p:spPr>
                  <a:xfrm>
                    <a:off x="1157271" y="4542672"/>
                    <a:ext cx="860320" cy="10097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sp>
            <p:nvSpPr>
              <p:cNvPr id="152" name="אליפסה 151"/>
              <p:cNvSpPr/>
              <p:nvPr/>
            </p:nvSpPr>
            <p:spPr>
              <a:xfrm>
                <a:off x="5893407" y="2810471"/>
                <a:ext cx="860320" cy="10081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3" name="אליפסה 152"/>
              <p:cNvSpPr/>
              <p:nvPr/>
            </p:nvSpPr>
            <p:spPr>
              <a:xfrm>
                <a:off x="7480713" y="2810471"/>
                <a:ext cx="860320" cy="10081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5" name="אליפסה 154"/>
              <p:cNvSpPr/>
              <p:nvPr/>
            </p:nvSpPr>
            <p:spPr>
              <a:xfrm>
                <a:off x="6380709" y="1411759"/>
                <a:ext cx="1763497" cy="1254237"/>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nvGrpSpPr>
            <p:cNvPr id="107529" name="קבוצה 19"/>
            <p:cNvGrpSpPr>
              <a:grpSpLocks/>
            </p:cNvGrpSpPr>
            <p:nvPr/>
          </p:nvGrpSpPr>
          <p:grpSpPr bwMode="auto">
            <a:xfrm>
              <a:off x="535581" y="1587104"/>
              <a:ext cx="3833344" cy="3691269"/>
              <a:chOff x="538746" y="1885791"/>
              <a:chExt cx="3833344" cy="3691269"/>
            </a:xfrm>
          </p:grpSpPr>
          <p:grpSp>
            <p:nvGrpSpPr>
              <p:cNvPr id="107539" name="קבוצה 11"/>
              <p:cNvGrpSpPr>
                <a:grpSpLocks/>
              </p:cNvGrpSpPr>
              <p:nvPr/>
            </p:nvGrpSpPr>
            <p:grpSpPr bwMode="auto">
              <a:xfrm>
                <a:off x="538746" y="2007750"/>
                <a:ext cx="3833344" cy="3569310"/>
                <a:chOff x="990539" y="2022076"/>
                <a:chExt cx="3833344" cy="3569310"/>
              </a:xfrm>
            </p:grpSpPr>
            <p:sp>
              <p:nvSpPr>
                <p:cNvPr id="27" name="TextBox 26"/>
                <p:cNvSpPr txBox="1"/>
                <p:nvPr/>
              </p:nvSpPr>
              <p:spPr bwMode="auto">
                <a:xfrm>
                  <a:off x="990539" y="2235110"/>
                  <a:ext cx="657145" cy="36992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P:</a:t>
                  </a:r>
                  <a:endParaRPr lang="he-IL" dirty="0">
                    <a:solidFill>
                      <a:srgbClr val="1D4C72"/>
                    </a:solidFill>
                  </a:endParaRPr>
                </a:p>
              </p:txBody>
            </p:sp>
            <p:grpSp>
              <p:nvGrpSpPr>
                <p:cNvPr id="107546" name="קבוצה 9"/>
                <p:cNvGrpSpPr>
                  <a:grpSpLocks/>
                </p:cNvGrpSpPr>
                <p:nvPr/>
              </p:nvGrpSpPr>
              <p:grpSpPr bwMode="auto">
                <a:xfrm>
                  <a:off x="1339746" y="2022076"/>
                  <a:ext cx="3179980" cy="3475639"/>
                  <a:chOff x="2076173" y="2094599"/>
                  <a:chExt cx="3179980" cy="3475639"/>
                </a:xfrm>
              </p:grpSpPr>
              <p:grpSp>
                <p:nvGrpSpPr>
                  <p:cNvPr id="107551" name="קבוצה 5"/>
                  <p:cNvGrpSpPr>
                    <a:grpSpLocks/>
                  </p:cNvGrpSpPr>
                  <p:nvPr/>
                </p:nvGrpSpPr>
                <p:grpSpPr bwMode="auto">
                  <a:xfrm>
                    <a:off x="2739517" y="2094599"/>
                    <a:ext cx="1832481" cy="909443"/>
                    <a:chOff x="2741562" y="1595436"/>
                    <a:chExt cx="1953310" cy="1490508"/>
                  </a:xfrm>
                </p:grpSpPr>
                <p:grpSp>
                  <p:nvGrpSpPr>
                    <p:cNvPr id="107574" name="קבוצה 4"/>
                    <p:cNvGrpSpPr>
                      <a:grpSpLocks/>
                    </p:cNvGrpSpPr>
                    <p:nvPr/>
                  </p:nvGrpSpPr>
                  <p:grpSpPr bwMode="auto">
                    <a:xfrm>
                      <a:off x="2741562" y="1595436"/>
                      <a:ext cx="1192839" cy="1475823"/>
                      <a:chOff x="2741562" y="1595436"/>
                      <a:chExt cx="1192839" cy="1475823"/>
                    </a:xfrm>
                  </p:grpSpPr>
                  <p:sp>
                    <p:nvSpPr>
                      <p:cNvPr id="22" name="TextBox 21"/>
                      <p:cNvSpPr txBox="1"/>
                      <p:nvPr/>
                    </p:nvSpPr>
                    <p:spPr bwMode="auto">
                      <a:xfrm>
                        <a:off x="2741722" y="2464988"/>
                        <a:ext cx="1192838" cy="60627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sz="1600" b="1" dirty="0"/>
                          <a:t>G</a:t>
                        </a:r>
                        <a:r>
                          <a:rPr lang="en-US" b="1" dirty="0"/>
                          <a:t>      </a:t>
                        </a:r>
                        <a:r>
                          <a:rPr lang="en-US" sz="1600" b="1" dirty="0"/>
                          <a:t>G</a:t>
                        </a:r>
                        <a:endParaRPr lang="he-IL" sz="1600" b="1" dirty="0"/>
                      </a:p>
                    </p:txBody>
                  </p:sp>
                  <p:grpSp>
                    <p:nvGrpSpPr>
                      <p:cNvPr id="107581" name="קבוצה 2"/>
                      <p:cNvGrpSpPr>
                        <a:grpSpLocks/>
                      </p:cNvGrpSpPr>
                      <p:nvPr/>
                    </p:nvGrpSpPr>
                    <p:grpSpPr bwMode="auto">
                      <a:xfrm>
                        <a:off x="3287143" y="1595436"/>
                        <a:ext cx="303038" cy="1315478"/>
                        <a:chOff x="6161262" y="2057398"/>
                        <a:chExt cx="303038" cy="1315478"/>
                      </a:xfrm>
                    </p:grpSpPr>
                    <p:sp>
                      <p:nvSpPr>
                        <p:cNvPr id="24" name="אליפסה 6"/>
                        <p:cNvSpPr/>
                        <p:nvPr/>
                      </p:nvSpPr>
                      <p:spPr bwMode="auto">
                        <a:xfrm>
                          <a:off x="6160656" y="2063077"/>
                          <a:ext cx="157353" cy="1308818"/>
                        </a:xfrm>
                        <a:custGeom>
                          <a:avLst/>
                          <a:gdLst>
                            <a:gd name="connsiteX0" fmla="*/ 0 w 144016"/>
                            <a:gd name="connsiteY0" fmla="*/ 648072 h 1296144"/>
                            <a:gd name="connsiteX1" fmla="*/ 72008 w 144016"/>
                            <a:gd name="connsiteY1" fmla="*/ 0 h 1296144"/>
                            <a:gd name="connsiteX2" fmla="*/ 144016 w 144016"/>
                            <a:gd name="connsiteY2" fmla="*/ 648072 h 1296144"/>
                            <a:gd name="connsiteX3" fmla="*/ 72008 w 144016"/>
                            <a:gd name="connsiteY3" fmla="*/ 1296144 h 1296144"/>
                            <a:gd name="connsiteX4" fmla="*/ 0 w 144016"/>
                            <a:gd name="connsiteY4" fmla="*/ 648072 h 1296144"/>
                            <a:gd name="connsiteX0" fmla="*/ 15464 w 159480"/>
                            <a:gd name="connsiteY0" fmla="*/ 648072 h 1296144"/>
                            <a:gd name="connsiteX1" fmla="*/ 23078 w 159480"/>
                            <a:gd name="connsiteY1" fmla="*/ 0 h 1296144"/>
                            <a:gd name="connsiteX2" fmla="*/ 159480 w 159480"/>
                            <a:gd name="connsiteY2" fmla="*/ 648072 h 1296144"/>
                            <a:gd name="connsiteX3" fmla="*/ 87472 w 159480"/>
                            <a:gd name="connsiteY3" fmla="*/ 1296144 h 1296144"/>
                            <a:gd name="connsiteX4" fmla="*/ 15464 w 159480"/>
                            <a:gd name="connsiteY4" fmla="*/ 648072 h 1296144"/>
                            <a:gd name="connsiteX0" fmla="*/ 13485 w 157501"/>
                            <a:gd name="connsiteY0" fmla="*/ 648072 h 1296144"/>
                            <a:gd name="connsiteX1" fmla="*/ 21099 w 157501"/>
                            <a:gd name="connsiteY1" fmla="*/ 0 h 1296144"/>
                            <a:gd name="connsiteX2" fmla="*/ 157501 w 157501"/>
                            <a:gd name="connsiteY2" fmla="*/ 648072 h 1296144"/>
                            <a:gd name="connsiteX3" fmla="*/ 46857 w 157501"/>
                            <a:gd name="connsiteY3" fmla="*/ 1296144 h 1296144"/>
                            <a:gd name="connsiteX4" fmla="*/ 13485 w 157501"/>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01" h="1296144">
                              <a:moveTo>
                                <a:pt x="13485" y="648072"/>
                              </a:moveTo>
                              <a:cubicBezTo>
                                <a:pt x="9192" y="432048"/>
                                <a:pt x="-18670" y="0"/>
                                <a:pt x="21099" y="0"/>
                              </a:cubicBezTo>
                              <a:cubicBezTo>
                                <a:pt x="60868" y="0"/>
                                <a:pt x="157501" y="290152"/>
                                <a:pt x="157501" y="648072"/>
                              </a:cubicBezTo>
                              <a:cubicBezTo>
                                <a:pt x="157501" y="1005992"/>
                                <a:pt x="86626" y="1296144"/>
                                <a:pt x="46857" y="1296144"/>
                              </a:cubicBezTo>
                              <a:cubicBezTo>
                                <a:pt x="7088" y="1296144"/>
                                <a:pt x="17778" y="864096"/>
                                <a:pt x="13485" y="64807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6" name="אליפסה 1"/>
                        <p:cNvSpPr/>
                        <p:nvPr/>
                      </p:nvSpPr>
                      <p:spPr bwMode="auto">
                        <a:xfrm>
                          <a:off x="6306165" y="2042261"/>
                          <a:ext cx="184424" cy="1308818"/>
                        </a:xfrm>
                        <a:custGeom>
                          <a:avLst/>
                          <a:gdLst>
                            <a:gd name="connsiteX0" fmla="*/ 0 w 144016"/>
                            <a:gd name="connsiteY0" fmla="*/ 648072 h 1296144"/>
                            <a:gd name="connsiteX1" fmla="*/ 72008 w 144016"/>
                            <a:gd name="connsiteY1" fmla="*/ 0 h 1296144"/>
                            <a:gd name="connsiteX2" fmla="*/ 144016 w 144016"/>
                            <a:gd name="connsiteY2" fmla="*/ 648072 h 1296144"/>
                            <a:gd name="connsiteX3" fmla="*/ 72008 w 144016"/>
                            <a:gd name="connsiteY3" fmla="*/ 1296144 h 1296144"/>
                            <a:gd name="connsiteX4" fmla="*/ 0 w 144016"/>
                            <a:gd name="connsiteY4" fmla="*/ 648072 h 1296144"/>
                            <a:gd name="connsiteX0" fmla="*/ 1670 w 157962"/>
                            <a:gd name="connsiteY0" fmla="*/ 648072 h 1296144"/>
                            <a:gd name="connsiteX1" fmla="*/ 138072 w 157962"/>
                            <a:gd name="connsiteY1" fmla="*/ 0 h 1296144"/>
                            <a:gd name="connsiteX2" fmla="*/ 145686 w 157962"/>
                            <a:gd name="connsiteY2" fmla="*/ 648072 h 1296144"/>
                            <a:gd name="connsiteX3" fmla="*/ 73678 w 157962"/>
                            <a:gd name="connsiteY3" fmla="*/ 1296144 h 1296144"/>
                            <a:gd name="connsiteX4" fmla="*/ 1670 w 157962"/>
                            <a:gd name="connsiteY4" fmla="*/ 648072 h 1296144"/>
                            <a:gd name="connsiteX0" fmla="*/ 0 w 156293"/>
                            <a:gd name="connsiteY0" fmla="*/ 648072 h 1296144"/>
                            <a:gd name="connsiteX1" fmla="*/ 136402 w 156293"/>
                            <a:gd name="connsiteY1" fmla="*/ 0 h 1296144"/>
                            <a:gd name="connsiteX2" fmla="*/ 144016 w 156293"/>
                            <a:gd name="connsiteY2" fmla="*/ 648072 h 1296144"/>
                            <a:gd name="connsiteX3" fmla="*/ 136403 w 156293"/>
                            <a:gd name="connsiteY3" fmla="*/ 1296144 h 1296144"/>
                            <a:gd name="connsiteX4" fmla="*/ 0 w 156293"/>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3" h="1296144">
                              <a:moveTo>
                                <a:pt x="0" y="648072"/>
                              </a:moveTo>
                              <a:cubicBezTo>
                                <a:pt x="0" y="432048"/>
                                <a:pt x="96633" y="0"/>
                                <a:pt x="136402" y="0"/>
                              </a:cubicBezTo>
                              <a:cubicBezTo>
                                <a:pt x="176171" y="0"/>
                                <a:pt x="144016" y="290152"/>
                                <a:pt x="144016" y="648072"/>
                              </a:cubicBezTo>
                              <a:cubicBezTo>
                                <a:pt x="144016" y="1005992"/>
                                <a:pt x="176172" y="1296144"/>
                                <a:pt x="136403" y="1296144"/>
                              </a:cubicBezTo>
                              <a:cubicBezTo>
                                <a:pt x="96634" y="1296144"/>
                                <a:pt x="0" y="864096"/>
                                <a:pt x="0" y="64807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grpSp>
                  <p:nvGrpSpPr>
                    <p:cNvPr id="107575" name="קבוצה 28"/>
                    <p:cNvGrpSpPr>
                      <a:grpSpLocks/>
                    </p:cNvGrpSpPr>
                    <p:nvPr/>
                  </p:nvGrpSpPr>
                  <p:grpSpPr bwMode="auto">
                    <a:xfrm>
                      <a:off x="3511600" y="1595438"/>
                      <a:ext cx="1183272" cy="1490506"/>
                      <a:chOff x="2708524" y="1595438"/>
                      <a:chExt cx="1183272" cy="1490506"/>
                    </a:xfrm>
                  </p:grpSpPr>
                  <p:sp>
                    <p:nvSpPr>
                      <p:cNvPr id="30" name="TextBox 29"/>
                      <p:cNvSpPr txBox="1"/>
                      <p:nvPr/>
                    </p:nvSpPr>
                    <p:spPr bwMode="auto">
                      <a:xfrm>
                        <a:off x="2698339" y="2517029"/>
                        <a:ext cx="1192839" cy="55423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sz="1600" b="1" dirty="0"/>
                          <a:t>G      G</a:t>
                        </a:r>
                        <a:endParaRPr lang="he-IL" sz="1600" b="1" dirty="0"/>
                      </a:p>
                    </p:txBody>
                  </p:sp>
                  <p:grpSp>
                    <p:nvGrpSpPr>
                      <p:cNvPr id="107577" name="קבוצה 30"/>
                      <p:cNvGrpSpPr>
                        <a:grpSpLocks/>
                      </p:cNvGrpSpPr>
                      <p:nvPr/>
                    </p:nvGrpSpPr>
                    <p:grpSpPr bwMode="auto">
                      <a:xfrm>
                        <a:off x="3275856" y="1595438"/>
                        <a:ext cx="314325" cy="1295400"/>
                        <a:chOff x="6149975" y="2057400"/>
                        <a:chExt cx="314325" cy="1295400"/>
                      </a:xfrm>
                    </p:grpSpPr>
                    <p:sp>
                      <p:nvSpPr>
                        <p:cNvPr id="32" name="אליפסה 6"/>
                        <p:cNvSpPr/>
                        <p:nvPr/>
                      </p:nvSpPr>
                      <p:spPr bwMode="auto">
                        <a:xfrm>
                          <a:off x="6149420" y="2042262"/>
                          <a:ext cx="157353" cy="1295808"/>
                        </a:xfrm>
                        <a:custGeom>
                          <a:avLst/>
                          <a:gdLst>
                            <a:gd name="connsiteX0" fmla="*/ 0 w 144016"/>
                            <a:gd name="connsiteY0" fmla="*/ 648072 h 1296144"/>
                            <a:gd name="connsiteX1" fmla="*/ 72008 w 144016"/>
                            <a:gd name="connsiteY1" fmla="*/ 0 h 1296144"/>
                            <a:gd name="connsiteX2" fmla="*/ 144016 w 144016"/>
                            <a:gd name="connsiteY2" fmla="*/ 648072 h 1296144"/>
                            <a:gd name="connsiteX3" fmla="*/ 72008 w 144016"/>
                            <a:gd name="connsiteY3" fmla="*/ 1296144 h 1296144"/>
                            <a:gd name="connsiteX4" fmla="*/ 0 w 144016"/>
                            <a:gd name="connsiteY4" fmla="*/ 648072 h 1296144"/>
                            <a:gd name="connsiteX0" fmla="*/ 15464 w 159480"/>
                            <a:gd name="connsiteY0" fmla="*/ 648072 h 1296144"/>
                            <a:gd name="connsiteX1" fmla="*/ 23078 w 159480"/>
                            <a:gd name="connsiteY1" fmla="*/ 0 h 1296144"/>
                            <a:gd name="connsiteX2" fmla="*/ 159480 w 159480"/>
                            <a:gd name="connsiteY2" fmla="*/ 648072 h 1296144"/>
                            <a:gd name="connsiteX3" fmla="*/ 87472 w 159480"/>
                            <a:gd name="connsiteY3" fmla="*/ 1296144 h 1296144"/>
                            <a:gd name="connsiteX4" fmla="*/ 15464 w 159480"/>
                            <a:gd name="connsiteY4" fmla="*/ 648072 h 1296144"/>
                            <a:gd name="connsiteX0" fmla="*/ 13485 w 157501"/>
                            <a:gd name="connsiteY0" fmla="*/ 648072 h 1296144"/>
                            <a:gd name="connsiteX1" fmla="*/ 21099 w 157501"/>
                            <a:gd name="connsiteY1" fmla="*/ 0 h 1296144"/>
                            <a:gd name="connsiteX2" fmla="*/ 157501 w 157501"/>
                            <a:gd name="connsiteY2" fmla="*/ 648072 h 1296144"/>
                            <a:gd name="connsiteX3" fmla="*/ 46857 w 157501"/>
                            <a:gd name="connsiteY3" fmla="*/ 1296144 h 1296144"/>
                            <a:gd name="connsiteX4" fmla="*/ 13485 w 157501"/>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01" h="1296144">
                              <a:moveTo>
                                <a:pt x="13485" y="648072"/>
                              </a:moveTo>
                              <a:cubicBezTo>
                                <a:pt x="9192" y="432048"/>
                                <a:pt x="-18670" y="0"/>
                                <a:pt x="21099" y="0"/>
                              </a:cubicBezTo>
                              <a:cubicBezTo>
                                <a:pt x="60868" y="0"/>
                                <a:pt x="157501" y="290152"/>
                                <a:pt x="157501" y="648072"/>
                              </a:cubicBezTo>
                              <a:cubicBezTo>
                                <a:pt x="157501" y="1005992"/>
                                <a:pt x="86626" y="1296144"/>
                                <a:pt x="46857" y="1296144"/>
                              </a:cubicBezTo>
                              <a:cubicBezTo>
                                <a:pt x="7088" y="1296144"/>
                                <a:pt x="17778" y="864096"/>
                                <a:pt x="13485" y="64807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3" name="אליפסה 1"/>
                        <p:cNvSpPr/>
                        <p:nvPr/>
                      </p:nvSpPr>
                      <p:spPr bwMode="auto">
                        <a:xfrm>
                          <a:off x="6306772" y="2042262"/>
                          <a:ext cx="157354" cy="1295808"/>
                        </a:xfrm>
                        <a:custGeom>
                          <a:avLst/>
                          <a:gdLst>
                            <a:gd name="connsiteX0" fmla="*/ 0 w 144016"/>
                            <a:gd name="connsiteY0" fmla="*/ 648072 h 1296144"/>
                            <a:gd name="connsiteX1" fmla="*/ 72008 w 144016"/>
                            <a:gd name="connsiteY1" fmla="*/ 0 h 1296144"/>
                            <a:gd name="connsiteX2" fmla="*/ 144016 w 144016"/>
                            <a:gd name="connsiteY2" fmla="*/ 648072 h 1296144"/>
                            <a:gd name="connsiteX3" fmla="*/ 72008 w 144016"/>
                            <a:gd name="connsiteY3" fmla="*/ 1296144 h 1296144"/>
                            <a:gd name="connsiteX4" fmla="*/ 0 w 144016"/>
                            <a:gd name="connsiteY4" fmla="*/ 648072 h 1296144"/>
                            <a:gd name="connsiteX0" fmla="*/ 1670 w 157962"/>
                            <a:gd name="connsiteY0" fmla="*/ 648072 h 1296144"/>
                            <a:gd name="connsiteX1" fmla="*/ 138072 w 157962"/>
                            <a:gd name="connsiteY1" fmla="*/ 0 h 1296144"/>
                            <a:gd name="connsiteX2" fmla="*/ 145686 w 157962"/>
                            <a:gd name="connsiteY2" fmla="*/ 648072 h 1296144"/>
                            <a:gd name="connsiteX3" fmla="*/ 73678 w 157962"/>
                            <a:gd name="connsiteY3" fmla="*/ 1296144 h 1296144"/>
                            <a:gd name="connsiteX4" fmla="*/ 1670 w 157962"/>
                            <a:gd name="connsiteY4" fmla="*/ 648072 h 1296144"/>
                            <a:gd name="connsiteX0" fmla="*/ 0 w 156293"/>
                            <a:gd name="connsiteY0" fmla="*/ 648072 h 1296144"/>
                            <a:gd name="connsiteX1" fmla="*/ 136402 w 156293"/>
                            <a:gd name="connsiteY1" fmla="*/ 0 h 1296144"/>
                            <a:gd name="connsiteX2" fmla="*/ 144016 w 156293"/>
                            <a:gd name="connsiteY2" fmla="*/ 648072 h 1296144"/>
                            <a:gd name="connsiteX3" fmla="*/ 136403 w 156293"/>
                            <a:gd name="connsiteY3" fmla="*/ 1296144 h 1296144"/>
                            <a:gd name="connsiteX4" fmla="*/ 0 w 156293"/>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3" h="1296144">
                              <a:moveTo>
                                <a:pt x="0" y="648072"/>
                              </a:moveTo>
                              <a:cubicBezTo>
                                <a:pt x="0" y="432048"/>
                                <a:pt x="96633" y="0"/>
                                <a:pt x="136402" y="0"/>
                              </a:cubicBezTo>
                              <a:cubicBezTo>
                                <a:pt x="176171" y="0"/>
                                <a:pt x="144016" y="290152"/>
                                <a:pt x="144016" y="648072"/>
                              </a:cubicBezTo>
                              <a:cubicBezTo>
                                <a:pt x="144016" y="1005992"/>
                                <a:pt x="176172" y="1296144"/>
                                <a:pt x="136403" y="1296144"/>
                              </a:cubicBezTo>
                              <a:cubicBezTo>
                                <a:pt x="96634" y="1296144"/>
                                <a:pt x="0" y="864096"/>
                                <a:pt x="0" y="64807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grpSp>
              <p:grpSp>
                <p:nvGrpSpPr>
                  <p:cNvPr id="107552" name="קבוצה 58"/>
                  <p:cNvGrpSpPr>
                    <a:grpSpLocks/>
                  </p:cNvGrpSpPr>
                  <p:nvPr/>
                </p:nvGrpSpPr>
                <p:grpSpPr bwMode="auto">
                  <a:xfrm>
                    <a:off x="2119906" y="3419050"/>
                    <a:ext cx="1110077" cy="909443"/>
                    <a:chOff x="2688854" y="1595436"/>
                    <a:chExt cx="1183272" cy="1490508"/>
                  </a:xfrm>
                </p:grpSpPr>
                <p:sp>
                  <p:nvSpPr>
                    <p:cNvPr id="65" name="TextBox 64"/>
                    <p:cNvSpPr txBox="1"/>
                    <p:nvPr/>
                  </p:nvSpPr>
                  <p:spPr bwMode="auto">
                    <a:xfrm>
                      <a:off x="2679461" y="2480015"/>
                      <a:ext cx="1192838" cy="60627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sz="1600" b="1" dirty="0"/>
                        <a:t>G</a:t>
                      </a:r>
                      <a:r>
                        <a:rPr lang="en-US" b="1" dirty="0"/>
                        <a:t>      </a:t>
                      </a:r>
                      <a:r>
                        <a:rPr lang="en-US" sz="1600" b="1" dirty="0"/>
                        <a:t>G</a:t>
                      </a:r>
                      <a:endParaRPr lang="he-IL" sz="1600" b="1" dirty="0"/>
                    </a:p>
                  </p:txBody>
                </p:sp>
                <p:grpSp>
                  <p:nvGrpSpPr>
                    <p:cNvPr id="107571" name="קבוצה 65"/>
                    <p:cNvGrpSpPr>
                      <a:grpSpLocks/>
                    </p:cNvGrpSpPr>
                    <p:nvPr/>
                  </p:nvGrpSpPr>
                  <p:grpSpPr bwMode="auto">
                    <a:xfrm>
                      <a:off x="3287143" y="1595436"/>
                      <a:ext cx="303038" cy="1315478"/>
                      <a:chOff x="6161262" y="2057398"/>
                      <a:chExt cx="303038" cy="1315478"/>
                    </a:xfrm>
                  </p:grpSpPr>
                  <p:sp>
                    <p:nvSpPr>
                      <p:cNvPr id="67" name="אליפסה 6"/>
                      <p:cNvSpPr/>
                      <p:nvPr/>
                    </p:nvSpPr>
                    <p:spPr bwMode="auto">
                      <a:xfrm>
                        <a:off x="6160997" y="2078104"/>
                        <a:ext cx="157354" cy="1295809"/>
                      </a:xfrm>
                      <a:custGeom>
                        <a:avLst/>
                        <a:gdLst>
                          <a:gd name="connsiteX0" fmla="*/ 0 w 144016"/>
                          <a:gd name="connsiteY0" fmla="*/ 648072 h 1296144"/>
                          <a:gd name="connsiteX1" fmla="*/ 72008 w 144016"/>
                          <a:gd name="connsiteY1" fmla="*/ 0 h 1296144"/>
                          <a:gd name="connsiteX2" fmla="*/ 144016 w 144016"/>
                          <a:gd name="connsiteY2" fmla="*/ 648072 h 1296144"/>
                          <a:gd name="connsiteX3" fmla="*/ 72008 w 144016"/>
                          <a:gd name="connsiteY3" fmla="*/ 1296144 h 1296144"/>
                          <a:gd name="connsiteX4" fmla="*/ 0 w 144016"/>
                          <a:gd name="connsiteY4" fmla="*/ 648072 h 1296144"/>
                          <a:gd name="connsiteX0" fmla="*/ 15464 w 159480"/>
                          <a:gd name="connsiteY0" fmla="*/ 648072 h 1296144"/>
                          <a:gd name="connsiteX1" fmla="*/ 23078 w 159480"/>
                          <a:gd name="connsiteY1" fmla="*/ 0 h 1296144"/>
                          <a:gd name="connsiteX2" fmla="*/ 159480 w 159480"/>
                          <a:gd name="connsiteY2" fmla="*/ 648072 h 1296144"/>
                          <a:gd name="connsiteX3" fmla="*/ 87472 w 159480"/>
                          <a:gd name="connsiteY3" fmla="*/ 1296144 h 1296144"/>
                          <a:gd name="connsiteX4" fmla="*/ 15464 w 159480"/>
                          <a:gd name="connsiteY4" fmla="*/ 648072 h 1296144"/>
                          <a:gd name="connsiteX0" fmla="*/ 13485 w 157501"/>
                          <a:gd name="connsiteY0" fmla="*/ 648072 h 1296144"/>
                          <a:gd name="connsiteX1" fmla="*/ 21099 w 157501"/>
                          <a:gd name="connsiteY1" fmla="*/ 0 h 1296144"/>
                          <a:gd name="connsiteX2" fmla="*/ 157501 w 157501"/>
                          <a:gd name="connsiteY2" fmla="*/ 648072 h 1296144"/>
                          <a:gd name="connsiteX3" fmla="*/ 46857 w 157501"/>
                          <a:gd name="connsiteY3" fmla="*/ 1296144 h 1296144"/>
                          <a:gd name="connsiteX4" fmla="*/ 13485 w 157501"/>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01" h="1296144">
                            <a:moveTo>
                              <a:pt x="13485" y="648072"/>
                            </a:moveTo>
                            <a:cubicBezTo>
                              <a:pt x="9192" y="432048"/>
                              <a:pt x="-18670" y="0"/>
                              <a:pt x="21099" y="0"/>
                            </a:cubicBezTo>
                            <a:cubicBezTo>
                              <a:pt x="60868" y="0"/>
                              <a:pt x="157501" y="290152"/>
                              <a:pt x="157501" y="648072"/>
                            </a:cubicBezTo>
                            <a:cubicBezTo>
                              <a:pt x="157501" y="1005992"/>
                              <a:pt x="86626" y="1296144"/>
                              <a:pt x="46857" y="1296144"/>
                            </a:cubicBezTo>
                            <a:cubicBezTo>
                              <a:pt x="7088" y="1296144"/>
                              <a:pt x="17778" y="864096"/>
                              <a:pt x="13485" y="64807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9" name="אליפסה 1"/>
                      <p:cNvSpPr/>
                      <p:nvPr/>
                    </p:nvSpPr>
                    <p:spPr bwMode="auto">
                      <a:xfrm>
                        <a:off x="6306506" y="2057288"/>
                        <a:ext cx="157354" cy="1295809"/>
                      </a:xfrm>
                      <a:custGeom>
                        <a:avLst/>
                        <a:gdLst>
                          <a:gd name="connsiteX0" fmla="*/ 0 w 144016"/>
                          <a:gd name="connsiteY0" fmla="*/ 648072 h 1296144"/>
                          <a:gd name="connsiteX1" fmla="*/ 72008 w 144016"/>
                          <a:gd name="connsiteY1" fmla="*/ 0 h 1296144"/>
                          <a:gd name="connsiteX2" fmla="*/ 144016 w 144016"/>
                          <a:gd name="connsiteY2" fmla="*/ 648072 h 1296144"/>
                          <a:gd name="connsiteX3" fmla="*/ 72008 w 144016"/>
                          <a:gd name="connsiteY3" fmla="*/ 1296144 h 1296144"/>
                          <a:gd name="connsiteX4" fmla="*/ 0 w 144016"/>
                          <a:gd name="connsiteY4" fmla="*/ 648072 h 1296144"/>
                          <a:gd name="connsiteX0" fmla="*/ 1670 w 157962"/>
                          <a:gd name="connsiteY0" fmla="*/ 648072 h 1296144"/>
                          <a:gd name="connsiteX1" fmla="*/ 138072 w 157962"/>
                          <a:gd name="connsiteY1" fmla="*/ 0 h 1296144"/>
                          <a:gd name="connsiteX2" fmla="*/ 145686 w 157962"/>
                          <a:gd name="connsiteY2" fmla="*/ 648072 h 1296144"/>
                          <a:gd name="connsiteX3" fmla="*/ 73678 w 157962"/>
                          <a:gd name="connsiteY3" fmla="*/ 1296144 h 1296144"/>
                          <a:gd name="connsiteX4" fmla="*/ 1670 w 157962"/>
                          <a:gd name="connsiteY4" fmla="*/ 648072 h 1296144"/>
                          <a:gd name="connsiteX0" fmla="*/ 0 w 156293"/>
                          <a:gd name="connsiteY0" fmla="*/ 648072 h 1296144"/>
                          <a:gd name="connsiteX1" fmla="*/ 136402 w 156293"/>
                          <a:gd name="connsiteY1" fmla="*/ 0 h 1296144"/>
                          <a:gd name="connsiteX2" fmla="*/ 144016 w 156293"/>
                          <a:gd name="connsiteY2" fmla="*/ 648072 h 1296144"/>
                          <a:gd name="connsiteX3" fmla="*/ 136403 w 156293"/>
                          <a:gd name="connsiteY3" fmla="*/ 1296144 h 1296144"/>
                          <a:gd name="connsiteX4" fmla="*/ 0 w 156293"/>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3" h="1296144">
                            <a:moveTo>
                              <a:pt x="0" y="648072"/>
                            </a:moveTo>
                            <a:cubicBezTo>
                              <a:pt x="0" y="432048"/>
                              <a:pt x="96633" y="0"/>
                              <a:pt x="136402" y="0"/>
                            </a:cubicBezTo>
                            <a:cubicBezTo>
                              <a:pt x="176171" y="0"/>
                              <a:pt x="144016" y="290152"/>
                              <a:pt x="144016" y="648072"/>
                            </a:cubicBezTo>
                            <a:cubicBezTo>
                              <a:pt x="144016" y="1005992"/>
                              <a:pt x="176172" y="1296144"/>
                              <a:pt x="136403" y="1296144"/>
                            </a:cubicBezTo>
                            <a:cubicBezTo>
                              <a:pt x="96634" y="1296144"/>
                              <a:pt x="0" y="864096"/>
                              <a:pt x="0" y="64807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grpSp>
                <p:nvGrpSpPr>
                  <p:cNvPr id="107553" name="קבוצה 71"/>
                  <p:cNvGrpSpPr>
                    <a:grpSpLocks/>
                  </p:cNvGrpSpPr>
                  <p:nvPr/>
                </p:nvGrpSpPr>
                <p:grpSpPr bwMode="auto">
                  <a:xfrm>
                    <a:off x="3737332" y="3431302"/>
                    <a:ext cx="1110077" cy="909442"/>
                    <a:chOff x="2708524" y="1595438"/>
                    <a:chExt cx="1183272" cy="1490506"/>
                  </a:xfrm>
                </p:grpSpPr>
                <p:sp>
                  <p:nvSpPr>
                    <p:cNvPr id="73" name="TextBox 72"/>
                    <p:cNvSpPr txBox="1"/>
                    <p:nvPr/>
                  </p:nvSpPr>
                  <p:spPr bwMode="auto">
                    <a:xfrm>
                      <a:off x="2672100" y="2517181"/>
                      <a:ext cx="1209758" cy="55423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sz="1600" b="1" dirty="0"/>
                        <a:t>G      G</a:t>
                      </a:r>
                      <a:endParaRPr lang="he-IL" sz="1600" b="1" dirty="0"/>
                    </a:p>
                  </p:txBody>
                </p:sp>
                <p:grpSp>
                  <p:nvGrpSpPr>
                    <p:cNvPr id="107567" name="קבוצה 73"/>
                    <p:cNvGrpSpPr>
                      <a:grpSpLocks/>
                    </p:cNvGrpSpPr>
                    <p:nvPr/>
                  </p:nvGrpSpPr>
                  <p:grpSpPr bwMode="auto">
                    <a:xfrm>
                      <a:off x="3275856" y="1595438"/>
                      <a:ext cx="314325" cy="1295400"/>
                      <a:chOff x="6149975" y="2057400"/>
                      <a:chExt cx="314325" cy="1295400"/>
                    </a:xfrm>
                  </p:grpSpPr>
                  <p:sp>
                    <p:nvSpPr>
                      <p:cNvPr id="75" name="אליפסה 6"/>
                      <p:cNvSpPr/>
                      <p:nvPr/>
                    </p:nvSpPr>
                    <p:spPr bwMode="auto">
                      <a:xfrm>
                        <a:off x="6140100" y="2042414"/>
                        <a:ext cx="157353" cy="1295808"/>
                      </a:xfrm>
                      <a:custGeom>
                        <a:avLst/>
                        <a:gdLst>
                          <a:gd name="connsiteX0" fmla="*/ 0 w 144016"/>
                          <a:gd name="connsiteY0" fmla="*/ 648072 h 1296144"/>
                          <a:gd name="connsiteX1" fmla="*/ 72008 w 144016"/>
                          <a:gd name="connsiteY1" fmla="*/ 0 h 1296144"/>
                          <a:gd name="connsiteX2" fmla="*/ 144016 w 144016"/>
                          <a:gd name="connsiteY2" fmla="*/ 648072 h 1296144"/>
                          <a:gd name="connsiteX3" fmla="*/ 72008 w 144016"/>
                          <a:gd name="connsiteY3" fmla="*/ 1296144 h 1296144"/>
                          <a:gd name="connsiteX4" fmla="*/ 0 w 144016"/>
                          <a:gd name="connsiteY4" fmla="*/ 648072 h 1296144"/>
                          <a:gd name="connsiteX0" fmla="*/ 15464 w 159480"/>
                          <a:gd name="connsiteY0" fmla="*/ 648072 h 1296144"/>
                          <a:gd name="connsiteX1" fmla="*/ 23078 w 159480"/>
                          <a:gd name="connsiteY1" fmla="*/ 0 h 1296144"/>
                          <a:gd name="connsiteX2" fmla="*/ 159480 w 159480"/>
                          <a:gd name="connsiteY2" fmla="*/ 648072 h 1296144"/>
                          <a:gd name="connsiteX3" fmla="*/ 87472 w 159480"/>
                          <a:gd name="connsiteY3" fmla="*/ 1296144 h 1296144"/>
                          <a:gd name="connsiteX4" fmla="*/ 15464 w 159480"/>
                          <a:gd name="connsiteY4" fmla="*/ 648072 h 1296144"/>
                          <a:gd name="connsiteX0" fmla="*/ 13485 w 157501"/>
                          <a:gd name="connsiteY0" fmla="*/ 648072 h 1296144"/>
                          <a:gd name="connsiteX1" fmla="*/ 21099 w 157501"/>
                          <a:gd name="connsiteY1" fmla="*/ 0 h 1296144"/>
                          <a:gd name="connsiteX2" fmla="*/ 157501 w 157501"/>
                          <a:gd name="connsiteY2" fmla="*/ 648072 h 1296144"/>
                          <a:gd name="connsiteX3" fmla="*/ 46857 w 157501"/>
                          <a:gd name="connsiteY3" fmla="*/ 1296144 h 1296144"/>
                          <a:gd name="connsiteX4" fmla="*/ 13485 w 157501"/>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01" h="1296144">
                            <a:moveTo>
                              <a:pt x="13485" y="648072"/>
                            </a:moveTo>
                            <a:cubicBezTo>
                              <a:pt x="9192" y="432048"/>
                              <a:pt x="-18670" y="0"/>
                              <a:pt x="21099" y="0"/>
                            </a:cubicBezTo>
                            <a:cubicBezTo>
                              <a:pt x="60868" y="0"/>
                              <a:pt x="157501" y="290152"/>
                              <a:pt x="157501" y="648072"/>
                            </a:cubicBezTo>
                            <a:cubicBezTo>
                              <a:pt x="157501" y="1005992"/>
                              <a:pt x="86626" y="1296144"/>
                              <a:pt x="46857" y="1296144"/>
                            </a:cubicBezTo>
                            <a:cubicBezTo>
                              <a:pt x="7088" y="1296144"/>
                              <a:pt x="17778" y="864096"/>
                              <a:pt x="13485" y="64807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6" name="אליפסה 1"/>
                      <p:cNvSpPr/>
                      <p:nvPr/>
                    </p:nvSpPr>
                    <p:spPr bwMode="auto">
                      <a:xfrm>
                        <a:off x="6297453" y="2042414"/>
                        <a:ext cx="157354" cy="1295808"/>
                      </a:xfrm>
                      <a:custGeom>
                        <a:avLst/>
                        <a:gdLst>
                          <a:gd name="connsiteX0" fmla="*/ 0 w 144016"/>
                          <a:gd name="connsiteY0" fmla="*/ 648072 h 1296144"/>
                          <a:gd name="connsiteX1" fmla="*/ 72008 w 144016"/>
                          <a:gd name="connsiteY1" fmla="*/ 0 h 1296144"/>
                          <a:gd name="connsiteX2" fmla="*/ 144016 w 144016"/>
                          <a:gd name="connsiteY2" fmla="*/ 648072 h 1296144"/>
                          <a:gd name="connsiteX3" fmla="*/ 72008 w 144016"/>
                          <a:gd name="connsiteY3" fmla="*/ 1296144 h 1296144"/>
                          <a:gd name="connsiteX4" fmla="*/ 0 w 144016"/>
                          <a:gd name="connsiteY4" fmla="*/ 648072 h 1296144"/>
                          <a:gd name="connsiteX0" fmla="*/ 1670 w 157962"/>
                          <a:gd name="connsiteY0" fmla="*/ 648072 h 1296144"/>
                          <a:gd name="connsiteX1" fmla="*/ 138072 w 157962"/>
                          <a:gd name="connsiteY1" fmla="*/ 0 h 1296144"/>
                          <a:gd name="connsiteX2" fmla="*/ 145686 w 157962"/>
                          <a:gd name="connsiteY2" fmla="*/ 648072 h 1296144"/>
                          <a:gd name="connsiteX3" fmla="*/ 73678 w 157962"/>
                          <a:gd name="connsiteY3" fmla="*/ 1296144 h 1296144"/>
                          <a:gd name="connsiteX4" fmla="*/ 1670 w 157962"/>
                          <a:gd name="connsiteY4" fmla="*/ 648072 h 1296144"/>
                          <a:gd name="connsiteX0" fmla="*/ 0 w 156293"/>
                          <a:gd name="connsiteY0" fmla="*/ 648072 h 1296144"/>
                          <a:gd name="connsiteX1" fmla="*/ 136402 w 156293"/>
                          <a:gd name="connsiteY1" fmla="*/ 0 h 1296144"/>
                          <a:gd name="connsiteX2" fmla="*/ 144016 w 156293"/>
                          <a:gd name="connsiteY2" fmla="*/ 648072 h 1296144"/>
                          <a:gd name="connsiteX3" fmla="*/ 136403 w 156293"/>
                          <a:gd name="connsiteY3" fmla="*/ 1296144 h 1296144"/>
                          <a:gd name="connsiteX4" fmla="*/ 0 w 156293"/>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3" h="1296144">
                            <a:moveTo>
                              <a:pt x="0" y="648072"/>
                            </a:moveTo>
                            <a:cubicBezTo>
                              <a:pt x="0" y="432048"/>
                              <a:pt x="96633" y="0"/>
                              <a:pt x="136402" y="0"/>
                            </a:cubicBezTo>
                            <a:cubicBezTo>
                              <a:pt x="176171" y="0"/>
                              <a:pt x="144016" y="290152"/>
                              <a:pt x="144016" y="648072"/>
                            </a:cubicBezTo>
                            <a:cubicBezTo>
                              <a:pt x="144016" y="1005992"/>
                              <a:pt x="176172" y="1296144"/>
                              <a:pt x="136403" y="1296144"/>
                            </a:cubicBezTo>
                            <a:cubicBezTo>
                              <a:pt x="96634" y="1296144"/>
                              <a:pt x="0" y="864096"/>
                              <a:pt x="0" y="64807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grpSp>
                <p:nvGrpSpPr>
                  <p:cNvPr id="107554" name="קבוצה 80"/>
                  <p:cNvGrpSpPr>
                    <a:grpSpLocks/>
                  </p:cNvGrpSpPr>
                  <p:nvPr/>
                </p:nvGrpSpPr>
                <p:grpSpPr bwMode="auto">
                  <a:xfrm>
                    <a:off x="2345972" y="4725144"/>
                    <a:ext cx="2910181" cy="816519"/>
                    <a:chOff x="2407175" y="1595436"/>
                    <a:chExt cx="3102071" cy="1338212"/>
                  </a:xfrm>
                </p:grpSpPr>
                <p:grpSp>
                  <p:nvGrpSpPr>
                    <p:cNvPr id="107558" name="קבוצה 81"/>
                    <p:cNvGrpSpPr>
                      <a:grpSpLocks/>
                    </p:cNvGrpSpPr>
                    <p:nvPr/>
                  </p:nvGrpSpPr>
                  <p:grpSpPr bwMode="auto">
                    <a:xfrm>
                      <a:off x="2407175" y="1595436"/>
                      <a:ext cx="2003310" cy="1295402"/>
                      <a:chOff x="2407175" y="1595436"/>
                      <a:chExt cx="2003310" cy="1295402"/>
                    </a:xfrm>
                  </p:grpSpPr>
                  <p:sp>
                    <p:nvSpPr>
                      <p:cNvPr id="88" name="TextBox 87"/>
                      <p:cNvSpPr txBox="1"/>
                      <p:nvPr/>
                    </p:nvSpPr>
                    <p:spPr bwMode="auto">
                      <a:xfrm>
                        <a:off x="4075503" y="2337780"/>
                        <a:ext cx="335010" cy="55423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sz="1600" b="1" dirty="0"/>
                          <a:t>G</a:t>
                        </a:r>
                        <a:endParaRPr lang="he-IL" sz="1600" b="1" dirty="0"/>
                      </a:p>
                    </p:txBody>
                  </p:sp>
                  <p:grpSp>
                    <p:nvGrpSpPr>
                      <p:cNvPr id="107563" name="קבוצה 88"/>
                      <p:cNvGrpSpPr>
                        <a:grpSpLocks/>
                      </p:cNvGrpSpPr>
                      <p:nvPr/>
                    </p:nvGrpSpPr>
                    <p:grpSpPr bwMode="auto">
                      <a:xfrm>
                        <a:off x="2407175" y="1595436"/>
                        <a:ext cx="1059802" cy="1295400"/>
                        <a:chOff x="5281294" y="2057398"/>
                        <a:chExt cx="1059802" cy="1295400"/>
                      </a:xfrm>
                    </p:grpSpPr>
                    <p:sp>
                      <p:nvSpPr>
                        <p:cNvPr id="90" name="אליפסה 6"/>
                        <p:cNvSpPr/>
                        <p:nvPr/>
                      </p:nvSpPr>
                      <p:spPr bwMode="auto">
                        <a:xfrm>
                          <a:off x="5281340" y="2058165"/>
                          <a:ext cx="157353" cy="1295806"/>
                        </a:xfrm>
                        <a:custGeom>
                          <a:avLst/>
                          <a:gdLst>
                            <a:gd name="connsiteX0" fmla="*/ 0 w 144016"/>
                            <a:gd name="connsiteY0" fmla="*/ 648072 h 1296144"/>
                            <a:gd name="connsiteX1" fmla="*/ 72008 w 144016"/>
                            <a:gd name="connsiteY1" fmla="*/ 0 h 1296144"/>
                            <a:gd name="connsiteX2" fmla="*/ 144016 w 144016"/>
                            <a:gd name="connsiteY2" fmla="*/ 648072 h 1296144"/>
                            <a:gd name="connsiteX3" fmla="*/ 72008 w 144016"/>
                            <a:gd name="connsiteY3" fmla="*/ 1296144 h 1296144"/>
                            <a:gd name="connsiteX4" fmla="*/ 0 w 144016"/>
                            <a:gd name="connsiteY4" fmla="*/ 648072 h 1296144"/>
                            <a:gd name="connsiteX0" fmla="*/ 15464 w 159480"/>
                            <a:gd name="connsiteY0" fmla="*/ 648072 h 1296144"/>
                            <a:gd name="connsiteX1" fmla="*/ 23078 w 159480"/>
                            <a:gd name="connsiteY1" fmla="*/ 0 h 1296144"/>
                            <a:gd name="connsiteX2" fmla="*/ 159480 w 159480"/>
                            <a:gd name="connsiteY2" fmla="*/ 648072 h 1296144"/>
                            <a:gd name="connsiteX3" fmla="*/ 87472 w 159480"/>
                            <a:gd name="connsiteY3" fmla="*/ 1296144 h 1296144"/>
                            <a:gd name="connsiteX4" fmla="*/ 15464 w 159480"/>
                            <a:gd name="connsiteY4" fmla="*/ 648072 h 1296144"/>
                            <a:gd name="connsiteX0" fmla="*/ 13485 w 157501"/>
                            <a:gd name="connsiteY0" fmla="*/ 648072 h 1296144"/>
                            <a:gd name="connsiteX1" fmla="*/ 21099 w 157501"/>
                            <a:gd name="connsiteY1" fmla="*/ 0 h 1296144"/>
                            <a:gd name="connsiteX2" fmla="*/ 157501 w 157501"/>
                            <a:gd name="connsiteY2" fmla="*/ 648072 h 1296144"/>
                            <a:gd name="connsiteX3" fmla="*/ 46857 w 157501"/>
                            <a:gd name="connsiteY3" fmla="*/ 1296144 h 1296144"/>
                            <a:gd name="connsiteX4" fmla="*/ 13485 w 157501"/>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01" h="1296144">
                              <a:moveTo>
                                <a:pt x="13485" y="648072"/>
                              </a:moveTo>
                              <a:cubicBezTo>
                                <a:pt x="9192" y="432048"/>
                                <a:pt x="-18670" y="0"/>
                                <a:pt x="21099" y="0"/>
                              </a:cubicBezTo>
                              <a:cubicBezTo>
                                <a:pt x="60868" y="0"/>
                                <a:pt x="157501" y="290152"/>
                                <a:pt x="157501" y="648072"/>
                              </a:cubicBezTo>
                              <a:cubicBezTo>
                                <a:pt x="157501" y="1005992"/>
                                <a:pt x="86626" y="1296144"/>
                                <a:pt x="46857" y="1296144"/>
                              </a:cubicBezTo>
                              <a:cubicBezTo>
                                <a:pt x="7088" y="1296144"/>
                                <a:pt x="17778" y="864096"/>
                                <a:pt x="13485" y="64807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1" name="אליפסה 1"/>
                        <p:cNvSpPr/>
                        <p:nvPr/>
                      </p:nvSpPr>
                      <p:spPr bwMode="auto">
                        <a:xfrm>
                          <a:off x="6183159" y="2058165"/>
                          <a:ext cx="157354" cy="1295806"/>
                        </a:xfrm>
                        <a:custGeom>
                          <a:avLst/>
                          <a:gdLst>
                            <a:gd name="connsiteX0" fmla="*/ 0 w 144016"/>
                            <a:gd name="connsiteY0" fmla="*/ 648072 h 1296144"/>
                            <a:gd name="connsiteX1" fmla="*/ 72008 w 144016"/>
                            <a:gd name="connsiteY1" fmla="*/ 0 h 1296144"/>
                            <a:gd name="connsiteX2" fmla="*/ 144016 w 144016"/>
                            <a:gd name="connsiteY2" fmla="*/ 648072 h 1296144"/>
                            <a:gd name="connsiteX3" fmla="*/ 72008 w 144016"/>
                            <a:gd name="connsiteY3" fmla="*/ 1296144 h 1296144"/>
                            <a:gd name="connsiteX4" fmla="*/ 0 w 144016"/>
                            <a:gd name="connsiteY4" fmla="*/ 648072 h 1296144"/>
                            <a:gd name="connsiteX0" fmla="*/ 1670 w 157962"/>
                            <a:gd name="connsiteY0" fmla="*/ 648072 h 1296144"/>
                            <a:gd name="connsiteX1" fmla="*/ 138072 w 157962"/>
                            <a:gd name="connsiteY1" fmla="*/ 0 h 1296144"/>
                            <a:gd name="connsiteX2" fmla="*/ 145686 w 157962"/>
                            <a:gd name="connsiteY2" fmla="*/ 648072 h 1296144"/>
                            <a:gd name="connsiteX3" fmla="*/ 73678 w 157962"/>
                            <a:gd name="connsiteY3" fmla="*/ 1296144 h 1296144"/>
                            <a:gd name="connsiteX4" fmla="*/ 1670 w 157962"/>
                            <a:gd name="connsiteY4" fmla="*/ 648072 h 1296144"/>
                            <a:gd name="connsiteX0" fmla="*/ 0 w 156293"/>
                            <a:gd name="connsiteY0" fmla="*/ 648072 h 1296144"/>
                            <a:gd name="connsiteX1" fmla="*/ 136402 w 156293"/>
                            <a:gd name="connsiteY1" fmla="*/ 0 h 1296144"/>
                            <a:gd name="connsiteX2" fmla="*/ 144016 w 156293"/>
                            <a:gd name="connsiteY2" fmla="*/ 648072 h 1296144"/>
                            <a:gd name="connsiteX3" fmla="*/ 136403 w 156293"/>
                            <a:gd name="connsiteY3" fmla="*/ 1296144 h 1296144"/>
                            <a:gd name="connsiteX4" fmla="*/ 0 w 156293"/>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3" h="1296144">
                              <a:moveTo>
                                <a:pt x="0" y="648072"/>
                              </a:moveTo>
                              <a:cubicBezTo>
                                <a:pt x="0" y="432048"/>
                                <a:pt x="96633" y="0"/>
                                <a:pt x="136402" y="0"/>
                              </a:cubicBezTo>
                              <a:cubicBezTo>
                                <a:pt x="176171" y="0"/>
                                <a:pt x="144016" y="290152"/>
                                <a:pt x="144016" y="648072"/>
                              </a:cubicBezTo>
                              <a:cubicBezTo>
                                <a:pt x="144016" y="1005992"/>
                                <a:pt x="176172" y="1296144"/>
                                <a:pt x="136403" y="1296144"/>
                              </a:cubicBezTo>
                              <a:cubicBezTo>
                                <a:pt x="96634" y="1296144"/>
                                <a:pt x="0" y="864096"/>
                                <a:pt x="0" y="64807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grpSp>
                  <p:nvGrpSpPr>
                    <p:cNvPr id="107559" name="קבוצה 84"/>
                    <p:cNvGrpSpPr>
                      <a:grpSpLocks/>
                    </p:cNvGrpSpPr>
                    <p:nvPr/>
                  </p:nvGrpSpPr>
                  <p:grpSpPr bwMode="auto">
                    <a:xfrm>
                      <a:off x="4348917" y="1637137"/>
                      <a:ext cx="1160329" cy="1296511"/>
                      <a:chOff x="6419960" y="2099099"/>
                      <a:chExt cx="1160329" cy="1296511"/>
                    </a:xfrm>
                  </p:grpSpPr>
                  <p:sp>
                    <p:nvSpPr>
                      <p:cNvPr id="86" name="אליפסה 6"/>
                      <p:cNvSpPr/>
                      <p:nvPr/>
                    </p:nvSpPr>
                    <p:spPr bwMode="auto">
                      <a:xfrm>
                        <a:off x="6383421" y="2099797"/>
                        <a:ext cx="157353" cy="1295808"/>
                      </a:xfrm>
                      <a:custGeom>
                        <a:avLst/>
                        <a:gdLst>
                          <a:gd name="connsiteX0" fmla="*/ 0 w 144016"/>
                          <a:gd name="connsiteY0" fmla="*/ 648072 h 1296144"/>
                          <a:gd name="connsiteX1" fmla="*/ 72008 w 144016"/>
                          <a:gd name="connsiteY1" fmla="*/ 0 h 1296144"/>
                          <a:gd name="connsiteX2" fmla="*/ 144016 w 144016"/>
                          <a:gd name="connsiteY2" fmla="*/ 648072 h 1296144"/>
                          <a:gd name="connsiteX3" fmla="*/ 72008 w 144016"/>
                          <a:gd name="connsiteY3" fmla="*/ 1296144 h 1296144"/>
                          <a:gd name="connsiteX4" fmla="*/ 0 w 144016"/>
                          <a:gd name="connsiteY4" fmla="*/ 648072 h 1296144"/>
                          <a:gd name="connsiteX0" fmla="*/ 15464 w 159480"/>
                          <a:gd name="connsiteY0" fmla="*/ 648072 h 1296144"/>
                          <a:gd name="connsiteX1" fmla="*/ 23078 w 159480"/>
                          <a:gd name="connsiteY1" fmla="*/ 0 h 1296144"/>
                          <a:gd name="connsiteX2" fmla="*/ 159480 w 159480"/>
                          <a:gd name="connsiteY2" fmla="*/ 648072 h 1296144"/>
                          <a:gd name="connsiteX3" fmla="*/ 87472 w 159480"/>
                          <a:gd name="connsiteY3" fmla="*/ 1296144 h 1296144"/>
                          <a:gd name="connsiteX4" fmla="*/ 15464 w 159480"/>
                          <a:gd name="connsiteY4" fmla="*/ 648072 h 1296144"/>
                          <a:gd name="connsiteX0" fmla="*/ 13485 w 157501"/>
                          <a:gd name="connsiteY0" fmla="*/ 648072 h 1296144"/>
                          <a:gd name="connsiteX1" fmla="*/ 21099 w 157501"/>
                          <a:gd name="connsiteY1" fmla="*/ 0 h 1296144"/>
                          <a:gd name="connsiteX2" fmla="*/ 157501 w 157501"/>
                          <a:gd name="connsiteY2" fmla="*/ 648072 h 1296144"/>
                          <a:gd name="connsiteX3" fmla="*/ 46857 w 157501"/>
                          <a:gd name="connsiteY3" fmla="*/ 1296144 h 1296144"/>
                          <a:gd name="connsiteX4" fmla="*/ 13485 w 157501"/>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01" h="1296144">
                            <a:moveTo>
                              <a:pt x="13485" y="648072"/>
                            </a:moveTo>
                            <a:cubicBezTo>
                              <a:pt x="9192" y="432048"/>
                              <a:pt x="-18670" y="0"/>
                              <a:pt x="21099" y="0"/>
                            </a:cubicBezTo>
                            <a:cubicBezTo>
                              <a:pt x="60868" y="0"/>
                              <a:pt x="157501" y="290152"/>
                              <a:pt x="157501" y="648072"/>
                            </a:cubicBezTo>
                            <a:cubicBezTo>
                              <a:pt x="157501" y="1005992"/>
                              <a:pt x="86626" y="1296144"/>
                              <a:pt x="46857" y="1296144"/>
                            </a:cubicBezTo>
                            <a:cubicBezTo>
                              <a:pt x="7088" y="1296144"/>
                              <a:pt x="17778" y="864096"/>
                              <a:pt x="13485" y="64807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7" name="אליפסה 1"/>
                      <p:cNvSpPr/>
                      <p:nvPr/>
                    </p:nvSpPr>
                    <p:spPr bwMode="auto">
                      <a:xfrm>
                        <a:off x="7422290" y="2099797"/>
                        <a:ext cx="157353" cy="1295808"/>
                      </a:xfrm>
                      <a:custGeom>
                        <a:avLst/>
                        <a:gdLst>
                          <a:gd name="connsiteX0" fmla="*/ 0 w 144016"/>
                          <a:gd name="connsiteY0" fmla="*/ 648072 h 1296144"/>
                          <a:gd name="connsiteX1" fmla="*/ 72008 w 144016"/>
                          <a:gd name="connsiteY1" fmla="*/ 0 h 1296144"/>
                          <a:gd name="connsiteX2" fmla="*/ 144016 w 144016"/>
                          <a:gd name="connsiteY2" fmla="*/ 648072 h 1296144"/>
                          <a:gd name="connsiteX3" fmla="*/ 72008 w 144016"/>
                          <a:gd name="connsiteY3" fmla="*/ 1296144 h 1296144"/>
                          <a:gd name="connsiteX4" fmla="*/ 0 w 144016"/>
                          <a:gd name="connsiteY4" fmla="*/ 648072 h 1296144"/>
                          <a:gd name="connsiteX0" fmla="*/ 1670 w 157962"/>
                          <a:gd name="connsiteY0" fmla="*/ 648072 h 1296144"/>
                          <a:gd name="connsiteX1" fmla="*/ 138072 w 157962"/>
                          <a:gd name="connsiteY1" fmla="*/ 0 h 1296144"/>
                          <a:gd name="connsiteX2" fmla="*/ 145686 w 157962"/>
                          <a:gd name="connsiteY2" fmla="*/ 648072 h 1296144"/>
                          <a:gd name="connsiteX3" fmla="*/ 73678 w 157962"/>
                          <a:gd name="connsiteY3" fmla="*/ 1296144 h 1296144"/>
                          <a:gd name="connsiteX4" fmla="*/ 1670 w 157962"/>
                          <a:gd name="connsiteY4" fmla="*/ 648072 h 1296144"/>
                          <a:gd name="connsiteX0" fmla="*/ 0 w 156293"/>
                          <a:gd name="connsiteY0" fmla="*/ 648072 h 1296144"/>
                          <a:gd name="connsiteX1" fmla="*/ 136402 w 156293"/>
                          <a:gd name="connsiteY1" fmla="*/ 0 h 1296144"/>
                          <a:gd name="connsiteX2" fmla="*/ 144016 w 156293"/>
                          <a:gd name="connsiteY2" fmla="*/ 648072 h 1296144"/>
                          <a:gd name="connsiteX3" fmla="*/ 136403 w 156293"/>
                          <a:gd name="connsiteY3" fmla="*/ 1296144 h 1296144"/>
                          <a:gd name="connsiteX4" fmla="*/ 0 w 156293"/>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3" h="1296144">
                            <a:moveTo>
                              <a:pt x="0" y="648072"/>
                            </a:moveTo>
                            <a:cubicBezTo>
                              <a:pt x="0" y="432048"/>
                              <a:pt x="96633" y="0"/>
                              <a:pt x="136402" y="0"/>
                            </a:cubicBezTo>
                            <a:cubicBezTo>
                              <a:pt x="176171" y="0"/>
                              <a:pt x="144016" y="290152"/>
                              <a:pt x="144016" y="648072"/>
                            </a:cubicBezTo>
                            <a:cubicBezTo>
                              <a:pt x="144016" y="1005992"/>
                              <a:pt x="176172" y="1296144"/>
                              <a:pt x="136403" y="1296144"/>
                            </a:cubicBezTo>
                            <a:cubicBezTo>
                              <a:pt x="96634" y="1296144"/>
                              <a:pt x="0" y="864096"/>
                              <a:pt x="0" y="64807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sp>
                <p:nvSpPr>
                  <p:cNvPr id="92" name="TextBox 91"/>
                  <p:cNvSpPr txBox="1"/>
                  <p:nvPr/>
                </p:nvSpPr>
                <p:spPr bwMode="auto">
                  <a:xfrm>
                    <a:off x="2936493" y="5170152"/>
                    <a:ext cx="314287" cy="33816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sz="1600" b="1" dirty="0"/>
                      <a:t>G</a:t>
                    </a:r>
                    <a:endParaRPr lang="he-IL" sz="1600" b="1" dirty="0"/>
                  </a:p>
                </p:txBody>
              </p:sp>
              <p:sp>
                <p:nvSpPr>
                  <p:cNvPr id="93" name="TextBox 92"/>
                  <p:cNvSpPr txBox="1"/>
                  <p:nvPr/>
                </p:nvSpPr>
                <p:spPr bwMode="auto">
                  <a:xfrm>
                    <a:off x="2076173" y="5232071"/>
                    <a:ext cx="314287" cy="33816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sz="1600" b="1" dirty="0"/>
                      <a:t>G</a:t>
                    </a:r>
                    <a:endParaRPr lang="he-IL" sz="1600" b="1" dirty="0"/>
                  </a:p>
                </p:txBody>
              </p:sp>
              <p:sp>
                <p:nvSpPr>
                  <p:cNvPr id="94" name="TextBox 93"/>
                  <p:cNvSpPr txBox="1"/>
                  <p:nvPr/>
                </p:nvSpPr>
                <p:spPr bwMode="auto">
                  <a:xfrm>
                    <a:off x="4866658" y="5232071"/>
                    <a:ext cx="315873" cy="33816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sz="1600" b="1" dirty="0"/>
                      <a:t>G</a:t>
                    </a:r>
                    <a:endParaRPr lang="he-IL" sz="1600" b="1" dirty="0"/>
                  </a:p>
                </p:txBody>
              </p:sp>
            </p:grpSp>
            <p:sp>
              <p:nvSpPr>
                <p:cNvPr id="11" name="אליפסה 10"/>
                <p:cNvSpPr/>
                <p:nvPr/>
              </p:nvSpPr>
              <p:spPr>
                <a:xfrm>
                  <a:off x="3963563" y="4568944"/>
                  <a:ext cx="860320" cy="1008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6" name="אליפסה 95"/>
                <p:cNvSpPr/>
                <p:nvPr/>
              </p:nvSpPr>
              <p:spPr>
                <a:xfrm>
                  <a:off x="3001655" y="4568944"/>
                  <a:ext cx="860320" cy="1008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8" name="אליפסה 97"/>
                <p:cNvSpPr/>
                <p:nvPr/>
              </p:nvSpPr>
              <p:spPr>
                <a:xfrm>
                  <a:off x="2060383" y="4583233"/>
                  <a:ext cx="861907" cy="10081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9" name="אליפסה 98"/>
                <p:cNvSpPr/>
                <p:nvPr/>
              </p:nvSpPr>
              <p:spPr>
                <a:xfrm>
                  <a:off x="1157206" y="4543542"/>
                  <a:ext cx="861908" cy="1008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150" name="אליפסה 149"/>
              <p:cNvSpPr/>
              <p:nvPr/>
            </p:nvSpPr>
            <p:spPr>
              <a:xfrm>
                <a:off x="2818118" y="3297206"/>
                <a:ext cx="860320" cy="10097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1" name="אליפסה 150"/>
              <p:cNvSpPr/>
              <p:nvPr/>
            </p:nvSpPr>
            <p:spPr>
              <a:xfrm>
                <a:off x="1160970" y="3289267"/>
                <a:ext cx="912701" cy="10097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4" name="אליפסה 153"/>
              <p:cNvSpPr/>
              <p:nvPr/>
            </p:nvSpPr>
            <p:spPr>
              <a:xfrm>
                <a:off x="1748273" y="1885791"/>
                <a:ext cx="1763497" cy="1254237"/>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18" name="מחבר חץ ישר 17"/>
              <p:cNvCxnSpPr/>
              <p:nvPr/>
            </p:nvCxnSpPr>
            <p:spPr>
              <a:xfrm flipH="1">
                <a:off x="2549862" y="3151142"/>
                <a:ext cx="0" cy="360394"/>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7" name="מחבר חץ ישר 156"/>
              <p:cNvCxnSpPr/>
              <p:nvPr/>
            </p:nvCxnSpPr>
            <p:spPr>
              <a:xfrm flipH="1">
                <a:off x="2549862" y="4245028"/>
                <a:ext cx="0" cy="360395"/>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158" name="מחבר חץ ישר 157"/>
            <p:cNvCxnSpPr/>
            <p:nvPr/>
          </p:nvCxnSpPr>
          <p:spPr>
            <a:xfrm flipH="1">
              <a:off x="6884806" y="2822289"/>
              <a:ext cx="0" cy="360395"/>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9" name="מחבר חץ ישר 158"/>
            <p:cNvCxnSpPr/>
            <p:nvPr/>
          </p:nvCxnSpPr>
          <p:spPr>
            <a:xfrm flipH="1">
              <a:off x="6897504" y="3908236"/>
              <a:ext cx="0" cy="360395"/>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1" name="מחבר חץ ישר 160"/>
            <p:cNvCxnSpPr/>
            <p:nvPr/>
          </p:nvCxnSpPr>
          <p:spPr>
            <a:xfrm>
              <a:off x="4268925" y="5213278"/>
              <a:ext cx="480953" cy="433427"/>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64" name="מחבר חץ ישר 163"/>
            <p:cNvCxnSpPr>
              <a:endCxn id="147" idx="0"/>
            </p:cNvCxnSpPr>
            <p:nvPr/>
          </p:nvCxnSpPr>
          <p:spPr>
            <a:xfrm flipH="1">
              <a:off x="4814959" y="5216454"/>
              <a:ext cx="450795" cy="430252"/>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07534" name="מלבן 1"/>
            <p:cNvSpPr>
              <a:spLocks noChangeArrowheads="1"/>
            </p:cNvSpPr>
            <p:nvPr/>
          </p:nvSpPr>
          <p:spPr bwMode="auto">
            <a:xfrm>
              <a:off x="3025218" y="2361276"/>
              <a:ext cx="34248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altLang="he-IL" sz="1600">
                  <a:solidFill>
                    <a:srgbClr val="000000"/>
                  </a:solidFill>
                </a:rPr>
                <a:t>חלוקה ראשונה של המיוזה:</a:t>
              </a:r>
            </a:p>
            <a:p>
              <a:pPr algn="ctr" eaLnBrk="1" hangingPunct="1"/>
              <a:r>
                <a:rPr lang="he-IL" altLang="he-IL" sz="1600">
                  <a:solidFill>
                    <a:srgbClr val="000000"/>
                  </a:solidFill>
                </a:rPr>
                <a:t>היפרדות הכרומוזומים ההומולוגיים</a:t>
              </a:r>
            </a:p>
          </p:txBody>
        </p:sp>
        <p:sp>
          <p:nvSpPr>
            <p:cNvPr id="107535" name="מלבן 1"/>
            <p:cNvSpPr>
              <a:spLocks noChangeArrowheads="1"/>
            </p:cNvSpPr>
            <p:nvPr/>
          </p:nvSpPr>
          <p:spPr bwMode="auto">
            <a:xfrm>
              <a:off x="2944783" y="3681568"/>
              <a:ext cx="34248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altLang="he-IL" sz="1600">
                  <a:solidFill>
                    <a:srgbClr val="000000"/>
                  </a:solidFill>
                </a:rPr>
                <a:t>חלוקה שנייה של המיוזה:</a:t>
              </a:r>
            </a:p>
            <a:p>
              <a:pPr algn="ctr" eaLnBrk="1" hangingPunct="1"/>
              <a:r>
                <a:rPr lang="he-IL" altLang="he-IL" sz="1600">
                  <a:solidFill>
                    <a:srgbClr val="000000"/>
                  </a:solidFill>
                </a:rPr>
                <a:t>היפרדות הכרומטידות האחיות</a:t>
              </a:r>
            </a:p>
          </p:txBody>
        </p:sp>
        <p:sp>
          <p:nvSpPr>
            <p:cNvPr id="173" name="מלבן 1"/>
            <p:cNvSpPr>
              <a:spLocks noChangeArrowheads="1"/>
            </p:cNvSpPr>
            <p:nvPr/>
          </p:nvSpPr>
          <p:spPr bwMode="auto">
            <a:xfrm>
              <a:off x="3057810" y="5151361"/>
              <a:ext cx="3423820" cy="338167"/>
            </a:xfrm>
            <a:prstGeom prst="rect">
              <a:avLst/>
            </a:prstGeom>
            <a:noFill/>
            <a:ln>
              <a:noFill/>
            </a:ln>
            <a:extLst/>
          </p:spPr>
          <p:txBody>
            <a:bodyPr>
              <a:spAutoFit/>
            </a:bodyPr>
            <a:lstStyle/>
            <a:p>
              <a:pPr algn="ctr">
                <a:defRPr/>
              </a:pPr>
              <a:r>
                <a:rPr lang="he-IL" sz="1600" dirty="0">
                  <a:solidFill>
                    <a:schemeClr val="accent3"/>
                  </a:solidFill>
                </a:rPr>
                <a:t>הפריה</a:t>
              </a:r>
            </a:p>
          </p:txBody>
        </p:sp>
        <p:sp>
          <p:nvSpPr>
            <p:cNvPr id="174" name="TextBox 173"/>
            <p:cNvSpPr txBox="1"/>
            <p:nvPr/>
          </p:nvSpPr>
          <p:spPr bwMode="auto">
            <a:xfrm>
              <a:off x="826058" y="5954708"/>
              <a:ext cx="657145" cy="36992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D4C72"/>
                  </a:solidFill>
                </a:rPr>
                <a:t>F</a:t>
              </a:r>
              <a:r>
                <a:rPr lang="en-US" baseline="-25000" dirty="0">
                  <a:solidFill>
                    <a:srgbClr val="1D4C72"/>
                  </a:solidFill>
                </a:rPr>
                <a:t>1</a:t>
              </a:r>
              <a:r>
                <a:rPr lang="en-US" dirty="0">
                  <a:solidFill>
                    <a:srgbClr val="1D4C72"/>
                  </a:solidFill>
                </a:rPr>
                <a:t>:</a:t>
              </a:r>
              <a:endParaRPr lang="he-IL" dirty="0">
                <a:solidFill>
                  <a:srgbClr val="1D4C72"/>
                </a:solidFill>
              </a:endParaRPr>
            </a:p>
          </p:txBody>
        </p:sp>
        <p:sp>
          <p:nvSpPr>
            <p:cNvPr id="107538" name="מלבן 1"/>
            <p:cNvSpPr>
              <a:spLocks noChangeArrowheads="1"/>
            </p:cNvSpPr>
            <p:nvPr/>
          </p:nvSpPr>
          <p:spPr bwMode="auto">
            <a:xfrm>
              <a:off x="2976215" y="4519109"/>
              <a:ext cx="34248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altLang="he-IL" sz="1600">
                  <a:solidFill>
                    <a:srgbClr val="000000"/>
                  </a:solidFill>
                </a:rPr>
                <a:t>גמטות</a:t>
              </a:r>
            </a:p>
          </p:txBody>
        </p:sp>
      </p:grpSp>
      <p:sp>
        <p:nvSpPr>
          <p:cNvPr id="113"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5.xml><?xml version="1.0" encoding="utf-8"?>
<a:theme xmlns:a="http://schemas.openxmlformats.org/drawingml/2006/main" name="1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6.xml><?xml version="1.0" encoding="utf-8"?>
<a:theme xmlns:a="http://schemas.openxmlformats.org/drawingml/2006/main" name="1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7.xml><?xml version="1.0" encoding="utf-8"?>
<a:theme xmlns:a="http://schemas.openxmlformats.org/drawingml/2006/main" name="1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8.xml><?xml version="1.0" encoding="utf-8"?>
<a:theme xmlns:a="http://schemas.openxmlformats.org/drawingml/2006/main" name="1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9.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24146</TotalTime>
  <Words>5198</Words>
  <Application>Microsoft Office PowerPoint</Application>
  <PresentationFormat>‫הצגה על המסך (4:3)</PresentationFormat>
  <Paragraphs>839</Paragraphs>
  <Slides>44</Slides>
  <Notes>3</Notes>
  <HiddenSlides>0</HiddenSlides>
  <MMClips>0</MMClips>
  <ScaleCrop>false</ScaleCrop>
  <HeadingPairs>
    <vt:vector size="4" baseType="variant">
      <vt:variant>
        <vt:lpstr>ערכת נושא</vt:lpstr>
      </vt:variant>
      <vt:variant>
        <vt:i4>19</vt:i4>
      </vt:variant>
      <vt:variant>
        <vt:lpstr>כותרות שקופיות</vt:lpstr>
      </vt:variant>
      <vt:variant>
        <vt:i4>44</vt:i4>
      </vt:variant>
    </vt:vector>
  </HeadingPairs>
  <TitlesOfParts>
    <vt:vector size="63"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מצגת של PowerPoint</vt:lpstr>
      <vt:lpstr>מנדל – אבי תורת הגנטיקה</vt:lpstr>
      <vt:lpstr>מרבית ניסויי מנדל בדקו הורשת תכונות שונות בצמח האפונה</vt:lpstr>
      <vt:lpstr>מרבית ניסויי מנדל היו על הורשת תכונות שונות בצמח האפונה</vt:lpstr>
      <vt:lpstr>תוצאות המעקב אחרי דרך הורשת תכונת צבע התרמיל</vt:lpstr>
      <vt:lpstr>בכל תאי  האורגניזם יש לכל גן שני אללים, תאי המין מכילים אלל אחד מכל גן</vt:lpstr>
      <vt:lpstr>צורת הצגה נוספת: בניית טבלה</vt:lpstr>
      <vt:lpstr>החידושים בדרך עבודתו של מנדל</vt:lpstr>
      <vt:lpstr>כללי התורשה שמנדל מצא מתיישבים עם הידוע לנו כיום על תהליך המיוזה וההפריה</vt:lpstr>
      <vt:lpstr>מילון מונחים וסימנים</vt:lpstr>
      <vt:lpstr>שאלה 1</vt:lpstr>
      <vt:lpstr>תשובה</vt:lpstr>
      <vt:lpstr>שאלה 2: הורשת צבע פרווה שחור/לבן בשרקנים</vt:lpstr>
      <vt:lpstr>תשובה</vt:lpstr>
      <vt:lpstr>שאלה 3: דרך לקביעה אם שרקן שחור הוא הטרוזיגוט או הומוזיגוט</vt:lpstr>
      <vt:lpstr>תשובה</vt:lpstr>
      <vt:lpstr>הכלאת מבחן</vt:lpstr>
      <vt:lpstr>שאלה 4: קביעת דרך ההורשה (דומיננטית/רצסיבית) של תכונת כושר גלגול הלשון</vt:lpstr>
      <vt:lpstr>תשובה</vt:lpstr>
      <vt:lpstr>שאלה 5</vt:lpstr>
      <vt:lpstr>תשובה</vt:lpstr>
      <vt:lpstr>שאלה 6: משפטי נכון/לא נכון</vt:lpstr>
      <vt:lpstr>תשובה</vt:lpstr>
      <vt:lpstr>חישוב הסתברות לקבלת צאצאים בעלי פנוטיפים שונים</vt:lpstr>
      <vt:lpstr>חישוב הסתברות לקבלת צאצאים בעלי פנוטיפים שונים</vt:lpstr>
      <vt:lpstr>שאלה 7: חישוב ההסתברות לצאצאים בעלי פנוטיפים שונים (תקין/לבקן)</vt:lpstr>
      <vt:lpstr>תשובה</vt:lpstr>
      <vt:lpstr>שאלה 8: הסיכון בנישואי קרובים</vt:lpstr>
      <vt:lpstr>תשובה</vt:lpstr>
      <vt:lpstr>מדוע לא תמיד מתקבל יחס הצאצאים הצפוי?</vt:lpstr>
      <vt:lpstr>שאלה 9</vt:lpstr>
      <vt:lpstr>תשובה: ככל שהמדגמים גדולים יותר כך גדל הסיכוי לקבלת יחס הצאצאים הצפוי</vt:lpstr>
      <vt:lpstr>תורשה וסביבה</vt:lpstr>
      <vt:lpstr>תאומים זהים ותאומים אחאים</vt:lpstr>
      <vt:lpstr>השפעת הסביבה על ביטוין של תכונות תורשתיות – דוגמאות</vt:lpstr>
      <vt:lpstr>תכונות נרכשות</vt:lpstr>
      <vt:lpstr>שאלה 10: תכונות תורשתיות המושפעות מן הסביבה/שאינן מושפעות, ותכונות נרכשות</vt:lpstr>
      <vt:lpstr>תשובה</vt:lpstr>
      <vt:lpstr>שאלה 11: משפטי נכון/לא נכון</vt:lpstr>
      <vt:lpstr>תשובה</vt:lpstr>
      <vt:lpstr>סיכום: "תורשה מנדלית" – מונחי יסוד</vt:lpstr>
      <vt:lpstr>המשך סיכום: "תורשה מנדלית" – מונחי יסוד</vt:lpstr>
      <vt:lpstr>שאלה 12: ביולוגיה בחיוך</vt:lpstr>
      <vt:lpstr>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960</cp:revision>
  <dcterms:created xsi:type="dcterms:W3CDTF">2010-09-05T07:07:37Z</dcterms:created>
  <dcterms:modified xsi:type="dcterms:W3CDTF">2017-09-13T13:50:18Z</dcterms:modified>
</cp:coreProperties>
</file>