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873" r:id="rId2"/>
  </p:sldMasterIdLst>
  <p:notesMasterIdLst>
    <p:notesMasterId r:id="rId31"/>
  </p:notesMasterIdLst>
  <p:sldIdLst>
    <p:sldId id="256" r:id="rId3"/>
    <p:sldId id="385" r:id="rId4"/>
    <p:sldId id="395" r:id="rId5"/>
    <p:sldId id="377" r:id="rId6"/>
    <p:sldId id="358" r:id="rId7"/>
    <p:sldId id="359" r:id="rId8"/>
    <p:sldId id="355" r:id="rId9"/>
    <p:sldId id="356" r:id="rId10"/>
    <p:sldId id="350" r:id="rId11"/>
    <p:sldId id="354" r:id="rId12"/>
    <p:sldId id="378" r:id="rId13"/>
    <p:sldId id="381" r:id="rId14"/>
    <p:sldId id="380" r:id="rId15"/>
    <p:sldId id="371" r:id="rId16"/>
    <p:sldId id="372" r:id="rId17"/>
    <p:sldId id="388" r:id="rId18"/>
    <p:sldId id="389" r:id="rId19"/>
    <p:sldId id="390" r:id="rId20"/>
    <p:sldId id="396" r:id="rId21"/>
    <p:sldId id="361" r:id="rId22"/>
    <p:sldId id="362" r:id="rId23"/>
    <p:sldId id="393" r:id="rId24"/>
    <p:sldId id="394" r:id="rId25"/>
    <p:sldId id="373" r:id="rId26"/>
    <p:sldId id="363" r:id="rId27"/>
    <p:sldId id="386" r:id="rId28"/>
    <p:sldId id="387" r:id="rId29"/>
    <p:sldId id="383" r:id="rId3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FFFCF7"/>
    <a:srgbClr val="038EED"/>
    <a:srgbClr val="71717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420" autoAdjust="0"/>
  </p:normalViewPr>
  <p:slideViewPr>
    <p:cSldViewPr>
      <p:cViewPr>
        <p:scale>
          <a:sx n="81" d="100"/>
          <a:sy n="81" d="100"/>
        </p:scale>
        <p:origin x="-1062"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16ADE78-4B92-4D6B-AF50-026BEE8C0319}" type="datetimeFigureOut">
              <a:rPr lang="he-IL"/>
              <a:pPr>
                <a:defRPr/>
              </a:pPr>
              <a:t>י'/טבת/תשע"ח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0C3F379-4DBA-4645-AB31-FA69E7A98E45}" type="slidenum">
              <a:rPr lang="he-IL"/>
              <a:pPr>
                <a:defRPr/>
              </a:pPr>
              <a:t>‹#›</a:t>
            </a:fld>
            <a:endParaRPr lang="he-IL" dirty="0"/>
          </a:p>
        </p:txBody>
      </p:sp>
    </p:spTree>
    <p:extLst>
      <p:ext uri="{BB962C8B-B14F-4D97-AF65-F5344CB8AC3E}">
        <p14:creationId xmlns:p14="http://schemas.microsoft.com/office/powerpoint/2010/main" val="279652009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E65939-69D3-4348-8A8B-7CFBDDBC8798}"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68078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08177513-1579-4C55-AD8F-0AF57B838352}" type="slidenum">
              <a:rPr lang="he-IL">
                <a:solidFill>
                  <a:prstClr val="black"/>
                </a:solidFill>
              </a:rPr>
              <a:pPr>
                <a:defRPr/>
              </a:pPr>
              <a:t>13</a:t>
            </a:fld>
            <a:endParaRPr lang="he-IL" dirty="0">
              <a:solidFill>
                <a:prstClr val="black"/>
              </a:solidFill>
            </a:endParaRPr>
          </a:p>
        </p:txBody>
      </p:sp>
    </p:spTree>
    <p:extLst>
      <p:ext uri="{BB962C8B-B14F-4D97-AF65-F5344CB8AC3E}">
        <p14:creationId xmlns:p14="http://schemas.microsoft.com/office/powerpoint/2010/main" val="658755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727EB39-5FE9-4293-8B6E-A0166A3570E9}"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3A2F8A1-DFC6-48A5-B59D-B31522CA6B65}" type="slidenum">
              <a:rPr lang="he-IL"/>
              <a:pPr>
                <a:defRPr/>
              </a:pPr>
              <a:t>‹#›</a:t>
            </a:fld>
            <a:endParaRPr lang="he-IL" dirty="0"/>
          </a:p>
        </p:txBody>
      </p:sp>
    </p:spTree>
    <p:extLst>
      <p:ext uri="{BB962C8B-B14F-4D97-AF65-F5344CB8AC3E}">
        <p14:creationId xmlns:p14="http://schemas.microsoft.com/office/powerpoint/2010/main" val="383086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4661987-F2FD-401A-A135-DABFC0FABAFB}" type="slidenum">
              <a:rPr lang="he-IL"/>
              <a:pPr>
                <a:defRPr/>
              </a:pPr>
              <a:t>‹#›</a:t>
            </a:fld>
            <a:endParaRPr lang="he-IL" dirty="0"/>
          </a:p>
        </p:txBody>
      </p:sp>
    </p:spTree>
    <p:extLst>
      <p:ext uri="{BB962C8B-B14F-4D97-AF65-F5344CB8AC3E}">
        <p14:creationId xmlns:p14="http://schemas.microsoft.com/office/powerpoint/2010/main" val="247640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5963C57F-971D-43CA-A083-FD0AA6D7C8AD}" type="slidenum">
              <a:rPr lang="he-IL"/>
              <a:pPr>
                <a:defRPr/>
              </a:pPr>
              <a:t>‹#›</a:t>
            </a:fld>
            <a:endParaRPr lang="he-IL" dirty="0"/>
          </a:p>
        </p:txBody>
      </p:sp>
    </p:spTree>
    <p:extLst>
      <p:ext uri="{BB962C8B-B14F-4D97-AF65-F5344CB8AC3E}">
        <p14:creationId xmlns:p14="http://schemas.microsoft.com/office/powerpoint/2010/main" val="83419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3DE67FE-8192-428B-83A3-7D7CCAB07906}" type="slidenum">
              <a:rPr lang="he-IL"/>
              <a:pPr>
                <a:defRPr/>
              </a:pPr>
              <a:t>‹#›</a:t>
            </a:fld>
            <a:endParaRPr lang="he-IL" dirty="0"/>
          </a:p>
        </p:txBody>
      </p:sp>
    </p:spTree>
    <p:extLst>
      <p:ext uri="{BB962C8B-B14F-4D97-AF65-F5344CB8AC3E}">
        <p14:creationId xmlns:p14="http://schemas.microsoft.com/office/powerpoint/2010/main" val="355395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CC17A0-0690-4011-BB92-C7541E4F3ED4}" type="slidenum">
              <a:rPr lang="he-IL"/>
              <a:pPr>
                <a:defRPr/>
              </a:pPr>
              <a:t>‹#›</a:t>
            </a:fld>
            <a:endParaRPr lang="he-IL" dirty="0"/>
          </a:p>
        </p:txBody>
      </p:sp>
    </p:spTree>
    <p:extLst>
      <p:ext uri="{BB962C8B-B14F-4D97-AF65-F5344CB8AC3E}">
        <p14:creationId xmlns:p14="http://schemas.microsoft.com/office/powerpoint/2010/main" val="384827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7BBA366-CFF0-41E9-94F8-9A7260BB6D2F}"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5E00E898-3715-433C-B0C9-79E3CA0E237B}" type="slidenum">
              <a:rPr lang="he-IL"/>
              <a:pPr>
                <a:defRPr/>
              </a:pPr>
              <a:t>‹#›</a:t>
            </a:fld>
            <a:endParaRPr lang="he-IL" dirty="0"/>
          </a:p>
        </p:txBody>
      </p:sp>
    </p:spTree>
    <p:extLst>
      <p:ext uri="{BB962C8B-B14F-4D97-AF65-F5344CB8AC3E}">
        <p14:creationId xmlns:p14="http://schemas.microsoft.com/office/powerpoint/2010/main" val="295845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C57079C-2067-4602-8D74-0B9AFB0F038F}"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CD6009E3-9E58-4C28-AD33-032FABB2E61B}" type="slidenum">
              <a:rPr lang="he-IL"/>
              <a:pPr>
                <a:defRPr/>
              </a:pPr>
              <a:t>‹#›</a:t>
            </a:fld>
            <a:endParaRPr lang="he-IL" dirty="0"/>
          </a:p>
        </p:txBody>
      </p:sp>
    </p:spTree>
    <p:extLst>
      <p:ext uri="{BB962C8B-B14F-4D97-AF65-F5344CB8AC3E}">
        <p14:creationId xmlns:p14="http://schemas.microsoft.com/office/powerpoint/2010/main" val="346992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98CC9D-BA1D-491D-AACF-0B35F30E9B5C}"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FF94685-A2F4-4B3A-A17B-B4F695837B0A}" type="slidenum">
              <a:rPr lang="he-IL"/>
              <a:pPr>
                <a:defRPr/>
              </a:pPr>
              <a:t>‹#›</a:t>
            </a:fld>
            <a:endParaRPr lang="he-IL" dirty="0"/>
          </a:p>
        </p:txBody>
      </p:sp>
    </p:spTree>
    <p:extLst>
      <p:ext uri="{BB962C8B-B14F-4D97-AF65-F5344CB8AC3E}">
        <p14:creationId xmlns:p14="http://schemas.microsoft.com/office/powerpoint/2010/main" val="215797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CC7EB6-465D-4CE7-9EEA-5D72B191E202}" type="slidenum">
              <a:rPr lang="he-IL"/>
              <a:pPr>
                <a:defRPr/>
              </a:pPr>
              <a:t>‹#›</a:t>
            </a:fld>
            <a:endParaRPr lang="he-IL" dirty="0"/>
          </a:p>
        </p:txBody>
      </p:sp>
    </p:spTree>
    <p:extLst>
      <p:ext uri="{BB962C8B-B14F-4D97-AF65-F5344CB8AC3E}">
        <p14:creationId xmlns:p14="http://schemas.microsoft.com/office/powerpoint/2010/main" val="219702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F6F4C5-3C8A-47B3-8B57-C3BF63294B98}" type="slidenum">
              <a:rPr lang="he-IL"/>
              <a:pPr>
                <a:defRPr/>
              </a:pPr>
              <a:t>‹#›</a:t>
            </a:fld>
            <a:endParaRPr lang="he-IL" dirty="0"/>
          </a:p>
        </p:txBody>
      </p:sp>
    </p:spTree>
    <p:extLst>
      <p:ext uri="{BB962C8B-B14F-4D97-AF65-F5344CB8AC3E}">
        <p14:creationId xmlns:p14="http://schemas.microsoft.com/office/powerpoint/2010/main" val="149542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E4F606C9-0DC2-4576-B073-3D91226D60A4}" type="slidenum">
              <a:rPr lang="he-IL"/>
              <a:pPr>
                <a:defRPr/>
              </a:pPr>
              <a:t>‹#›</a:t>
            </a:fld>
            <a:endParaRPr lang="he-IL" dirty="0"/>
          </a:p>
        </p:txBody>
      </p:sp>
    </p:spTree>
    <p:extLst>
      <p:ext uri="{BB962C8B-B14F-4D97-AF65-F5344CB8AC3E}">
        <p14:creationId xmlns:p14="http://schemas.microsoft.com/office/powerpoint/2010/main" val="3580804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EF4750-105D-43D3-8BE6-62215241E4AB}"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A4CB7DD-09C0-4477-AB26-971F297A8B1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68" r:id="rId4"/>
    <p:sldLayoutId id="214748387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BF1392-215C-4E82-82F1-BE5E9ABA25FB}"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14C852-85F3-464D-9F50-D1DF25863A57}" type="slidenum">
              <a:rPr lang="he-IL"/>
              <a:pPr>
                <a:defRPr/>
              </a:pPr>
              <a:t>‹#›</a:t>
            </a:fld>
            <a:endParaRPr lang="he-IL" dirty="0"/>
          </a:p>
        </p:txBody>
      </p:sp>
    </p:spTree>
    <p:extLst>
      <p:ext uri="{BB962C8B-B14F-4D97-AF65-F5344CB8AC3E}">
        <p14:creationId xmlns:p14="http://schemas.microsoft.com/office/powerpoint/2010/main" val="26196548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mybag.ebaghigh.cet.ac.il/content/player.aspx?manifest=/api/manifests/item/he/0d8fafb6-2d3b-4146-ac6d-b08a253e0a28/#?page=content-1"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95325" y="354013"/>
            <a:ext cx="816292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smtClean="0">
                <a:solidFill>
                  <a:srgbClr val="1D4C72"/>
                </a:solidFill>
                <a:latin typeface="+mn-lt"/>
                <a:cs typeface="+mn-cs"/>
              </a:rPr>
              <a:t>אקולוגיה</a:t>
            </a:r>
            <a:endParaRPr lang="he-IL" sz="4400" b="1" dirty="0">
              <a:solidFill>
                <a:srgbClr val="1D4C72"/>
              </a:solidFill>
              <a:latin typeface="+mn-lt"/>
              <a:cs typeface="+mn-cs"/>
            </a:endParaRPr>
          </a:p>
        </p:txBody>
      </p:sp>
      <p:sp>
        <p:nvSpPr>
          <p:cNvPr id="18" name="Rectangle 17"/>
          <p:cNvSpPr/>
          <p:nvPr/>
        </p:nvSpPr>
        <p:spPr>
          <a:xfrm>
            <a:off x="592138" y="2549178"/>
            <a:ext cx="8143875" cy="30400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מושגי יסוד באקולוגיה</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רמות ארגון – המדרג האקולוגי </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מערכת אקולוגית </a:t>
            </a:r>
            <a:r>
              <a:rPr lang="he-IL" sz="2000" dirty="0" smtClean="0">
                <a:solidFill>
                  <a:schemeClr val="tx1"/>
                </a:solidFill>
              </a:rPr>
              <a:t>ומרכיביה</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r>
              <a:rPr lang="he-IL" sz="2000" dirty="0" smtClean="0">
                <a:solidFill>
                  <a:schemeClr val="tx1"/>
                </a:solidFill>
              </a:rPr>
              <a:t> המונחים: גורם מגביל, כושר נשיאה</a:t>
            </a: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החורש בכרמל – דוגמה למערכת אקולוגית</a:t>
            </a:r>
          </a:p>
          <a:p>
            <a:pPr fontAlgn="auto">
              <a:spcBef>
                <a:spcPts val="0"/>
              </a:spcBef>
              <a:spcAft>
                <a:spcPts val="0"/>
              </a:spcAft>
              <a:defRPr/>
            </a:pPr>
            <a:endParaRPr lang="he-IL" sz="2000" dirty="0">
              <a:solidFill>
                <a:schemeClr val="tx1"/>
              </a:solidFill>
            </a:endParaRPr>
          </a:p>
        </p:txBody>
      </p:sp>
      <p:sp>
        <p:nvSpPr>
          <p:cNvPr id="6150" name="Rectangle 18"/>
          <p:cNvSpPr>
            <a:spLocks noChangeArrowheads="1"/>
          </p:cNvSpPr>
          <p:nvPr/>
        </p:nvSpPr>
        <p:spPr bwMode="auto">
          <a:xfrm>
            <a:off x="7268416" y="2179290"/>
            <a:ext cx="1439863" cy="369888"/>
          </a:xfrm>
          <a:prstGeom prst="rect">
            <a:avLst/>
          </a:prstGeom>
          <a:noFill/>
          <a:ln>
            <a:noFill/>
          </a:ln>
          <a:extLst/>
        </p:spPr>
        <p:txBody>
          <a:bodyPr wrap="none">
            <a:spAutoFit/>
          </a:bodyPr>
          <a:lstStyle/>
          <a:p>
            <a:pPr>
              <a:defRPr/>
            </a:pPr>
            <a:r>
              <a:rPr lang="he-IL" b="1" dirty="0">
                <a:solidFill>
                  <a:schemeClr val="accent3"/>
                </a:solidFill>
                <a:latin typeface="Calibri" pitchFamily="34" charset="0"/>
              </a:rPr>
              <a:t>נושאי השיעור</a:t>
            </a:r>
          </a:p>
        </p:txBody>
      </p:sp>
      <p:sp>
        <p:nvSpPr>
          <p:cNvPr id="6" name="Rectangle 3"/>
          <p:cNvSpPr/>
          <p:nvPr/>
        </p:nvSpPr>
        <p:spPr>
          <a:xfrm>
            <a:off x="567627" y="115071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TextBox 6"/>
          <p:cNvSpPr txBox="1"/>
          <p:nvPr/>
        </p:nvSpPr>
        <p:spPr>
          <a:xfrm>
            <a:off x="846992" y="1274053"/>
            <a:ext cx="8162925"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chemeClr val="accent3"/>
                </a:solidFill>
                <a:latin typeface="+mn-lt"/>
                <a:cs typeface="+mn-cs"/>
              </a:rPr>
              <a:t>אקולוגיה – מבוא ומושגי יסוד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48006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3:</a:t>
            </a:r>
          </a:p>
          <a:p>
            <a:pPr fontAlgn="auto">
              <a:spcBef>
                <a:spcPts val="0"/>
              </a:spcBef>
              <a:spcAft>
                <a:spcPts val="0"/>
              </a:spcAft>
              <a:defRPr/>
            </a:pPr>
            <a:r>
              <a:rPr lang="he-IL" dirty="0">
                <a:solidFill>
                  <a:srgbClr val="1D4C72"/>
                </a:solidFill>
                <a:latin typeface="+mn-lt"/>
                <a:cs typeface="+mn-cs"/>
              </a:rPr>
              <a:t>איזה משפט מתאר נכון את רמות הארגון במערכות אקולוגיות?</a:t>
            </a: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חברה כוללת מספר מערכות אקולוגיות שונות. </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חברה כוללת אוכלוסיות של יצורים ממינים שונים.</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ג.</a:t>
            </a:r>
            <a:r>
              <a:rPr lang="he-IL" dirty="0">
                <a:solidFill>
                  <a:srgbClr val="1D4C72"/>
                </a:solidFill>
                <a:latin typeface="+mn-lt"/>
                <a:cs typeface="+mn-cs"/>
              </a:rPr>
              <a:t>  אוכלוסייה כוללת מספר חברות שונות. 	</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אוכלוסייה כוללת אורגניזמים ממינים שונים. </a:t>
            </a:r>
          </a:p>
        </p:txBody>
      </p:sp>
      <p:sp>
        <p:nvSpPr>
          <p:cNvPr id="13" name="Rectangle 12"/>
          <p:cNvSpPr/>
          <p:nvPr/>
        </p:nvSpPr>
        <p:spPr>
          <a:xfrm>
            <a:off x="271463" y="5500688"/>
            <a:ext cx="8196262" cy="7858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משפט </a:t>
            </a:r>
            <a:r>
              <a:rPr lang="he-IL" dirty="0" smtClean="0">
                <a:solidFill>
                  <a:schemeClr val="tx1"/>
                </a:solidFill>
              </a:rPr>
              <a:t>ב'.</a:t>
            </a:r>
            <a:endParaRPr lang="he-IL" dirty="0">
              <a:solidFill>
                <a:schemeClr val="tx1"/>
              </a:solidFill>
            </a:endParaRPr>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pic>
        <p:nvPicPr>
          <p:cNvPr id="14343" name="Picture 9" descr="Z:\נחשון\אקולוגיה - פתיחה\רמות ארגון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13" y="1285875"/>
            <a:ext cx="41433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
        <p:nvSpPr>
          <p:cNvPr id="11"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0" y="35347"/>
            <a:ext cx="8964613" cy="441325"/>
          </a:xfrm>
        </p:spPr>
        <p:txBody>
          <a:bodyPr/>
          <a:lstStyle/>
          <a:p>
            <a:pPr fontAlgn="auto">
              <a:defRPr/>
            </a:pPr>
            <a:r>
              <a:rPr lang="he-IL" sz="2000" b="1" dirty="0" smtClean="0">
                <a:solidFill>
                  <a:srgbClr val="FF6600"/>
                </a:solidFill>
                <a:ea typeface="+mn-ea"/>
              </a:rPr>
              <a:t>מרכיבי המערכת האקולוגית: גורמים ביוטיים ואביוטיים המקיימים בניהם יחסי גומלין</a:t>
            </a:r>
            <a:endParaRPr lang="he-IL" sz="2000" dirty="0" smtClean="0"/>
          </a:p>
        </p:txBody>
      </p:sp>
      <p:grpSp>
        <p:nvGrpSpPr>
          <p:cNvPr id="15364" name="קבוצה 12"/>
          <p:cNvGrpSpPr>
            <a:grpSpLocks/>
          </p:cNvGrpSpPr>
          <p:nvPr/>
        </p:nvGrpSpPr>
        <p:grpSpPr bwMode="auto">
          <a:xfrm>
            <a:off x="755650" y="692150"/>
            <a:ext cx="6735763" cy="6386513"/>
            <a:chOff x="755576" y="692696"/>
            <a:chExt cx="6735837" cy="6385917"/>
          </a:xfrm>
        </p:grpSpPr>
        <p:grpSp>
          <p:nvGrpSpPr>
            <p:cNvPr id="15365" name="קבוצה 4"/>
            <p:cNvGrpSpPr>
              <a:grpSpLocks/>
            </p:cNvGrpSpPr>
            <p:nvPr/>
          </p:nvGrpSpPr>
          <p:grpSpPr bwMode="auto">
            <a:xfrm>
              <a:off x="755576" y="692696"/>
              <a:ext cx="6735837" cy="6385917"/>
              <a:chOff x="755576" y="790575"/>
              <a:chExt cx="6735837" cy="6385917"/>
            </a:xfrm>
          </p:grpSpPr>
          <p:pic>
            <p:nvPicPr>
              <p:cNvPr id="1536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6034675"/>
                <a:ext cx="1371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588" y="790575"/>
                <a:ext cx="58388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55576" y="6252653"/>
                <a:ext cx="2938495" cy="92383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t>בין הגורמים הביוטיים מתקיימים יחסי גומלין</a:t>
                </a:r>
              </a:p>
              <a:p>
                <a:pPr>
                  <a:defRPr/>
                </a:pPr>
                <a:endParaRPr lang="he-IL" b="1" dirty="0">
                  <a:solidFill>
                    <a:srgbClr val="1D4C72"/>
                  </a:solidFill>
                </a:endParaRPr>
              </a:p>
            </p:txBody>
          </p:sp>
        </p:grpSp>
        <p:cxnSp>
          <p:nvCxnSpPr>
            <p:cNvPr id="11" name="מחבר ישר 10"/>
            <p:cNvCxnSpPr/>
            <p:nvPr/>
          </p:nvCxnSpPr>
          <p:spPr>
            <a:xfrm>
              <a:off x="7491413" y="5084899"/>
              <a:ext cx="0" cy="72065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5" name="מלבן 14"/>
          <p:cNvSpPr/>
          <p:nvPr/>
        </p:nvSpPr>
        <p:spPr>
          <a:xfrm>
            <a:off x="4788138" y="6154738"/>
            <a:ext cx="3932487" cy="523220"/>
          </a:xfrm>
          <a:prstGeom prst="rect">
            <a:avLst/>
          </a:prstGeom>
        </p:spPr>
        <p:txBody>
          <a:bodyPr wrap="none">
            <a:spAutoFit/>
          </a:bodyPr>
          <a:lstStyle/>
          <a:p>
            <a:r>
              <a:rPr lang="he-IL" sz="1400" b="1" kern="0" dirty="0" smtClean="0">
                <a:solidFill>
                  <a:prstClr val="black"/>
                </a:solidFill>
              </a:rPr>
              <a:t>*</a:t>
            </a:r>
            <a:r>
              <a:rPr lang="he-IL" sz="1400" b="1" kern="0" dirty="0" smtClean="0"/>
              <a:t>בית גידול הוא לרוב שטח שממדיו קטנים יחסית.</a:t>
            </a:r>
          </a:p>
          <a:p>
            <a:r>
              <a:rPr lang="he-IL" sz="1400" b="1" kern="0" dirty="0" smtClean="0"/>
              <a:t>בדרך כלל, מערכת אקולוגית כוללת מגוון בתי גידול.</a:t>
            </a:r>
            <a:endParaRPr lang="he-IL" sz="1400" b="1" dirty="0"/>
          </a:p>
        </p:txBody>
      </p:sp>
      <p:sp>
        <p:nvSpPr>
          <p:cNvPr id="2" name="מלבן 1"/>
          <p:cNvSpPr/>
          <p:nvPr/>
        </p:nvSpPr>
        <p:spPr>
          <a:xfrm>
            <a:off x="3881957" y="1167955"/>
            <a:ext cx="1842171" cy="307777"/>
          </a:xfrm>
          <a:prstGeom prst="rect">
            <a:avLst/>
          </a:prstGeom>
        </p:spPr>
        <p:txBody>
          <a:bodyPr wrap="none">
            <a:spAutoFit/>
          </a:bodyPr>
          <a:lstStyle/>
          <a:p>
            <a:pPr lvl="0"/>
            <a:r>
              <a:rPr lang="he-IL" sz="1400" b="1" kern="0" dirty="0">
                <a:solidFill>
                  <a:prstClr val="black"/>
                </a:solidFill>
              </a:rPr>
              <a:t>(</a:t>
            </a:r>
            <a:r>
              <a:rPr lang="he-IL" sz="1200" b="1" kern="0" dirty="0" smtClean="0">
                <a:solidFill>
                  <a:prstClr val="black"/>
                </a:solidFill>
              </a:rPr>
              <a:t>ובתי הגידול* </a:t>
            </a:r>
            <a:r>
              <a:rPr lang="he-IL" sz="1200" b="1" kern="0" dirty="0">
                <a:solidFill>
                  <a:prstClr val="black"/>
                </a:solidFill>
              </a:rPr>
              <a:t>המצויים </a:t>
            </a:r>
            <a:r>
              <a:rPr lang="he-IL" sz="1200" b="1" kern="0" dirty="0" smtClean="0">
                <a:solidFill>
                  <a:prstClr val="black"/>
                </a:solidFill>
              </a:rPr>
              <a:t>בה)</a:t>
            </a:r>
            <a:endParaRPr lang="he-IL" sz="1200" b="1" kern="0"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5B16966-E339-42E7-A95B-486C4FD50EB5}"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הגורמים הא-ביוטיים והביוטיים משפיעים על האורגניזמים</a:t>
            </a:r>
            <a:endParaRPr lang="he-IL" sz="2000" dirty="0" smtClean="0"/>
          </a:p>
        </p:txBody>
      </p:sp>
      <p:sp>
        <p:nvSpPr>
          <p:cNvPr id="16389" name="מלבן 9"/>
          <p:cNvSpPr>
            <a:spLocks noChangeArrowheads="1"/>
          </p:cNvSpPr>
          <p:nvPr/>
        </p:nvSpPr>
        <p:spPr bwMode="auto">
          <a:xfrm>
            <a:off x="285750" y="517525"/>
            <a:ext cx="8358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האורגניזמים מושפעים מהגורמים הביוטיים וגם מהגורמים הא-ביוטיים.</a:t>
            </a:r>
          </a:p>
        </p:txBody>
      </p:sp>
      <p:sp>
        <p:nvSpPr>
          <p:cNvPr id="17" name="TextBox 16"/>
          <p:cNvSpPr txBox="1"/>
          <p:nvPr/>
        </p:nvSpPr>
        <p:spPr>
          <a:xfrm>
            <a:off x="594726" y="4797152"/>
            <a:ext cx="7816850" cy="1071563"/>
          </a:xfrm>
          <a:prstGeom prst="rect">
            <a:avLst/>
          </a:prstGeom>
          <a:noFill/>
          <a:ln w="22225">
            <a:noFill/>
          </a:ln>
          <a:effectLst>
            <a:outerShdw sx="101000" sy="101000" algn="ctr" rotWithShape="0">
              <a:schemeClr val="bg1">
                <a:lumMod val="75000"/>
              </a:schemeClr>
            </a:outerShdw>
          </a:effectLst>
        </p:spPr>
        <p:txBody>
          <a:bodyPr rtlCol="1"/>
          <a:lstStyle/>
          <a:p>
            <a:pPr marL="285750" lvl="0" indent="-285750" fontAlgn="auto">
              <a:spcBef>
                <a:spcPts val="0"/>
              </a:spcBef>
              <a:spcAft>
                <a:spcPts val="0"/>
              </a:spcAft>
              <a:buFont typeface="Wingdings" pitchFamily="2" charset="2"/>
              <a:buChar char="v"/>
              <a:defRPr/>
            </a:pPr>
            <a:r>
              <a:rPr lang="he-IL" dirty="0">
                <a:solidFill>
                  <a:prstClr val="black"/>
                </a:solidFill>
              </a:rPr>
              <a:t>כל אחד מהגורמים הא-ביוטיים והביוטיים עלול להיות </a:t>
            </a:r>
            <a:r>
              <a:rPr lang="he-IL" dirty="0">
                <a:solidFill>
                  <a:srgbClr val="FF6600"/>
                </a:solidFill>
              </a:rPr>
              <a:t>גורם מגביל</a:t>
            </a:r>
            <a:r>
              <a:rPr lang="he-IL" dirty="0">
                <a:solidFill>
                  <a:prstClr val="black"/>
                </a:solidFill>
              </a:rPr>
              <a:t>. לדוגמה, בבתי גידול מדבריים המים מהווים גורם מגביל ולכן גדלים בהם מעט צמחים וחיים מעט בעלי חיים. (ראו הסבר על גורם מגביל בשקף הבא). </a:t>
            </a:r>
          </a:p>
          <a:p>
            <a:pPr fontAlgn="auto">
              <a:spcBef>
                <a:spcPts val="0"/>
              </a:spcBef>
              <a:spcAft>
                <a:spcPts val="0"/>
              </a:spcAft>
              <a:defRPr/>
            </a:pPr>
            <a:endParaRPr lang="he-IL" dirty="0" smtClean="0">
              <a:solidFill>
                <a:prstClr val="black"/>
              </a:solidFill>
            </a:endParaRPr>
          </a:p>
          <a:p>
            <a:pPr marL="285750" indent="-285750" fontAlgn="auto">
              <a:spcBef>
                <a:spcPts val="0"/>
              </a:spcBef>
              <a:spcAft>
                <a:spcPts val="0"/>
              </a:spcAft>
              <a:buFont typeface="Wingdings" pitchFamily="2" charset="2"/>
              <a:buChar char="v"/>
              <a:defRPr/>
            </a:pPr>
            <a:r>
              <a:rPr lang="he-IL" dirty="0" smtClean="0">
                <a:solidFill>
                  <a:prstClr val="black"/>
                </a:solidFill>
              </a:rPr>
              <a:t>אוכלוסיות של אורגניזמים בטבע אינן גדלות בלי גבול. שילוב </a:t>
            </a:r>
            <a:r>
              <a:rPr lang="he-IL" dirty="0">
                <a:solidFill>
                  <a:prstClr val="black"/>
                </a:solidFill>
              </a:rPr>
              <a:t>ההשפעות של הגורמים הביוטיים והאביוטיים קובע את </a:t>
            </a:r>
            <a:r>
              <a:rPr lang="he-IL" dirty="0">
                <a:solidFill>
                  <a:srgbClr val="FF6600"/>
                </a:solidFill>
              </a:rPr>
              <a:t>כושר הנשיאה </a:t>
            </a:r>
            <a:r>
              <a:rPr lang="he-IL" dirty="0">
                <a:solidFill>
                  <a:prstClr val="black"/>
                </a:solidFill>
              </a:rPr>
              <a:t>של בית הגידול, כלומר, את הגודל המֵרבי של אוכלוסייה של מין מסוים שיכולה להתקיים בבית הגידול. </a:t>
            </a: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1896774733"/>
              </p:ext>
            </p:extLst>
          </p:nvPr>
        </p:nvGraphicFramePr>
        <p:xfrm>
          <a:off x="739189" y="921926"/>
          <a:ext cx="7672387" cy="3810000"/>
        </p:xfrm>
        <a:graphic>
          <a:graphicData uri="http://schemas.openxmlformats.org/drawingml/2006/table">
            <a:tbl>
              <a:tblPr rtl="1" firstRow="1" bandRow="1">
                <a:tableStyleId>{5C22544A-7EE6-4342-B048-85BDC9FD1C3A}</a:tableStyleId>
              </a:tblPr>
              <a:tblGrid>
                <a:gridCol w="1280273"/>
                <a:gridCol w="3329239"/>
                <a:gridCol w="3062875"/>
              </a:tblGrid>
              <a:tr h="441766">
                <a:tc rowSpan="2">
                  <a:txBody>
                    <a:bodyPr/>
                    <a:lstStyle/>
                    <a:p>
                      <a:pPr rtl="1"/>
                      <a:endParaRPr lang="he-IL" sz="1800" dirty="0"/>
                    </a:p>
                  </a:txBody>
                  <a:tcPr marL="91423" marR="91423" marT="45710" marB="45710"/>
                </a:tc>
                <a:tc gridSpan="2">
                  <a:txBody>
                    <a:bodyPr/>
                    <a:lstStyle/>
                    <a:p>
                      <a:pPr algn="ctr" rtl="1"/>
                      <a:r>
                        <a:rPr lang="he-IL" sz="1800" b="0" dirty="0" smtClean="0">
                          <a:solidFill>
                            <a:schemeClr val="tx1"/>
                          </a:solidFill>
                        </a:rPr>
                        <a:t>מושפעים מ-</a:t>
                      </a:r>
                      <a:endParaRPr lang="he-IL" sz="1800" b="0" dirty="0">
                        <a:solidFill>
                          <a:schemeClr val="tx1"/>
                        </a:solidFill>
                      </a:endParaRPr>
                    </a:p>
                  </a:txBody>
                  <a:tcPr marL="91423" marR="91423" marT="45710" marB="45710"/>
                </a:tc>
                <a:tc hMerge="1">
                  <a:txBody>
                    <a:bodyPr/>
                    <a:lstStyle/>
                    <a:p>
                      <a:pPr rtl="1"/>
                      <a:endParaRPr lang="he-IL" dirty="0"/>
                    </a:p>
                  </a:txBody>
                  <a:tcPr/>
                </a:tc>
              </a:tr>
              <a:tr h="441766">
                <a:tc vMerge="1">
                  <a:txBody>
                    <a:bodyPr/>
                    <a:lstStyle/>
                    <a:p>
                      <a:pPr rtl="1"/>
                      <a:endParaRPr lang="he-IL" dirty="0"/>
                    </a:p>
                  </a:txBody>
                  <a:tcPr/>
                </a:tc>
                <a:tc>
                  <a:txBody>
                    <a:bodyPr/>
                    <a:lstStyle/>
                    <a:p>
                      <a:pPr rtl="1"/>
                      <a:r>
                        <a:rPr lang="he-IL" sz="1800" dirty="0" smtClean="0"/>
                        <a:t>גורמים א-ביוטיים כגון:</a:t>
                      </a:r>
                      <a:endParaRPr lang="he-IL" sz="1800" dirty="0"/>
                    </a:p>
                  </a:txBody>
                  <a:tcPr marL="91423" marR="91423" marT="45710" marB="45710"/>
                </a:tc>
                <a:tc>
                  <a:txBody>
                    <a:bodyPr/>
                    <a:lstStyle/>
                    <a:p>
                      <a:pPr rtl="1"/>
                      <a:r>
                        <a:rPr lang="he-IL" sz="1800" dirty="0" smtClean="0"/>
                        <a:t>גורמים ביוטיים כגון:</a:t>
                      </a:r>
                      <a:endParaRPr lang="he-IL" sz="1800" dirty="0"/>
                    </a:p>
                  </a:txBody>
                  <a:tcPr marL="91423" marR="91423" marT="45710" marB="45710"/>
                </a:tc>
              </a:tr>
              <a:tr h="118887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dirty="0" smtClean="0"/>
                        <a:t>צמחים</a:t>
                      </a:r>
                    </a:p>
                    <a:p>
                      <a:pPr rtl="1"/>
                      <a:endParaRPr lang="he-IL" sz="1800" dirty="0"/>
                    </a:p>
                  </a:txBody>
                  <a:tcPr marL="91423" marR="91423" marT="45710" marB="45710"/>
                </a:tc>
                <a:tc>
                  <a:txBody>
                    <a:bodyPr/>
                    <a:lstStyle/>
                    <a:p>
                      <a:pPr rtl="1"/>
                      <a:r>
                        <a:rPr lang="he-IL" sz="1800" dirty="0" smtClean="0">
                          <a:solidFill>
                            <a:prstClr val="black"/>
                          </a:solidFill>
                        </a:rPr>
                        <a:t>אור, טמפרטורה, עוצמת הרוח, המליחות של הקרקע, ריכוז </a:t>
                      </a:r>
                      <a:r>
                        <a:rPr lang="en-US" sz="1800" dirty="0" smtClean="0">
                          <a:solidFill>
                            <a:prstClr val="black"/>
                          </a:solidFill>
                        </a:rPr>
                        <a:t>CO</a:t>
                      </a:r>
                      <a:r>
                        <a:rPr lang="en-US" sz="1800" baseline="-25000" dirty="0" smtClean="0">
                          <a:solidFill>
                            <a:prstClr val="black"/>
                          </a:solidFill>
                        </a:rPr>
                        <a:t>2</a:t>
                      </a:r>
                      <a:r>
                        <a:rPr lang="he-IL" sz="1800" dirty="0" smtClean="0">
                          <a:solidFill>
                            <a:prstClr val="black"/>
                          </a:solidFill>
                        </a:rPr>
                        <a:t> בסביבה, כמות המינרלים בסביבה, לחות</a:t>
                      </a:r>
                      <a:r>
                        <a:rPr lang="he-IL" sz="1800" baseline="0" dirty="0" smtClean="0">
                          <a:solidFill>
                            <a:prstClr val="black"/>
                          </a:solidFill>
                        </a:rPr>
                        <a:t> הקרקע, לחות האוויר.</a:t>
                      </a:r>
                      <a:endParaRPr lang="he-IL" sz="1800" dirty="0"/>
                    </a:p>
                  </a:txBody>
                  <a:tcPr marL="91423" marR="91423" marT="45710" marB="45710"/>
                </a:tc>
                <a:tc>
                  <a:txBody>
                    <a:bodyPr/>
                    <a:lstStyle/>
                    <a:p>
                      <a:pPr rtl="1"/>
                      <a:r>
                        <a:rPr lang="he-IL" sz="1800" dirty="0" smtClean="0"/>
                        <a:t>בעלי חיים הניזונים מהם, בעלי חיים מאביקים, בעלי חיים המפיצים את הזרעים, חיידקים ופטריות גורמי מחלות.</a:t>
                      </a:r>
                      <a:endParaRPr lang="he-IL" sz="1800" dirty="0"/>
                    </a:p>
                  </a:txBody>
                  <a:tcPr marL="91423" marR="91423" marT="45710" marB="45710"/>
                </a:tc>
              </a:tr>
              <a:tr h="1737597">
                <a:tc>
                  <a:txBody>
                    <a:bodyPr/>
                    <a:lstStyle/>
                    <a:p>
                      <a:pPr rtl="1"/>
                      <a:r>
                        <a:rPr lang="he-IL" sz="1800" dirty="0" smtClean="0"/>
                        <a:t>בעלי-חיים</a:t>
                      </a:r>
                      <a:endParaRPr lang="he-IL" sz="1800" dirty="0"/>
                    </a:p>
                  </a:txBody>
                  <a:tcPr marL="91423" marR="91423" marT="45710" marB="45710"/>
                </a:tc>
                <a:tc>
                  <a:txBody>
                    <a:bodyPr/>
                    <a:lstStyle/>
                    <a:p>
                      <a:pPr rtl="1"/>
                      <a:r>
                        <a:rPr lang="he-IL" sz="1800" dirty="0" smtClean="0"/>
                        <a:t>טמפרטורה, ריכוז חמצן בסביבה, כמות המים בסביבה, לחות האוויר, מקומות מחסה, </a:t>
                      </a:r>
                      <a:r>
                        <a:rPr lang="he-IL" sz="1800" dirty="0" smtClean="0">
                          <a:solidFill>
                            <a:schemeClr val="tx1"/>
                          </a:solidFill>
                        </a:rPr>
                        <a:t>מרחב מחיה.</a:t>
                      </a:r>
                    </a:p>
                  </a:txBody>
                  <a:tcPr marL="91423" marR="91423" marT="45710" marB="45710"/>
                </a:tc>
                <a:tc>
                  <a:txBody>
                    <a:bodyPr/>
                    <a:lstStyle/>
                    <a:p>
                      <a:pPr rtl="1"/>
                      <a:r>
                        <a:rPr lang="he-IL" sz="1800" dirty="0" smtClean="0"/>
                        <a:t>בעלי</a:t>
                      </a:r>
                      <a:r>
                        <a:rPr lang="he-IL" sz="1800" baseline="0" dirty="0" smtClean="0"/>
                        <a:t> חיים הטורפים אותם, או הנטרפים על ידיהם, חיידקים ופטריות גורמי מחלות וטפילים אחרים, בעלי חיים המקיימים איתם יחסי הדדיות (סימביוזה).</a:t>
                      </a:r>
                      <a:endParaRPr lang="he-IL" sz="1800" dirty="0"/>
                    </a:p>
                  </a:txBody>
                  <a:tcPr marL="91423" marR="91423" marT="45710" marB="45710"/>
                </a:tc>
              </a:tr>
            </a:tbl>
          </a:graphicData>
        </a:graphic>
      </p:graphicFrame>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                                      </a:t>
            </a:r>
            <a:r>
              <a:rPr lang="he-IL" sz="2000" b="1" dirty="0" smtClean="0">
                <a:solidFill>
                  <a:srgbClr val="FF6600"/>
                </a:solidFill>
                <a:ea typeface="+mn-ea"/>
              </a:rPr>
              <a:t>גורם מגביל – הסבר כללי</a:t>
            </a:r>
            <a:endParaRPr lang="he-IL" sz="2000" dirty="0" smtClean="0">
              <a:solidFill>
                <a:srgbClr val="FF6600"/>
              </a:solidFill>
            </a:endParaRPr>
          </a:p>
        </p:txBody>
      </p:sp>
      <p:sp>
        <p:nvSpPr>
          <p:cNvPr id="12" name="TextBox 11"/>
          <p:cNvSpPr txBox="1"/>
          <p:nvPr/>
        </p:nvSpPr>
        <p:spPr>
          <a:xfrm>
            <a:off x="233363" y="496888"/>
            <a:ext cx="8482012" cy="2003425"/>
          </a:xfrm>
          <a:prstGeom prst="rect">
            <a:avLst/>
          </a:prstGeom>
          <a:noFill/>
          <a:ln w="22225">
            <a:noFill/>
          </a:ln>
          <a:effectLst>
            <a:outerShdw sx="101000" sy="101000" algn="ctr" rotWithShape="0">
              <a:sysClr val="window" lastClr="FFFFFF">
                <a:lumMod val="75000"/>
              </a:sysClr>
            </a:outerShdw>
          </a:effectLst>
        </p:spPr>
        <p:txBody>
          <a:bodyPr/>
          <a:lstStyle/>
          <a:p>
            <a:pPr algn="just" fontAlgn="auto">
              <a:lnSpc>
                <a:spcPct val="110000"/>
              </a:lnSpc>
              <a:spcBef>
                <a:spcPts val="0"/>
              </a:spcBef>
              <a:spcAft>
                <a:spcPts val="0"/>
              </a:spcAft>
              <a:defRPr/>
            </a:pPr>
            <a:r>
              <a:rPr lang="he-IL" u="sng" kern="0" dirty="0">
                <a:solidFill>
                  <a:srgbClr val="FF6600"/>
                </a:solidFill>
              </a:rPr>
              <a:t>גורם מגביל הוא הגורם הקובע את קצב התהליך</a:t>
            </a:r>
            <a:r>
              <a:rPr lang="he-IL" kern="0" dirty="0">
                <a:solidFill>
                  <a:srgbClr val="FF6600"/>
                </a:solidFill>
              </a:rPr>
              <a:t> (בדרך-כלל זהו הגורם שכמותו מוגבלת).</a:t>
            </a:r>
          </a:p>
          <a:p>
            <a:pPr algn="just" fontAlgn="auto">
              <a:lnSpc>
                <a:spcPct val="110000"/>
              </a:lnSpc>
              <a:spcBef>
                <a:spcPts val="0"/>
              </a:spcBef>
              <a:spcAft>
                <a:spcPts val="0"/>
              </a:spcAft>
              <a:defRPr/>
            </a:pPr>
            <a:endParaRPr lang="he-IL" sz="800" u="sng" kern="0" dirty="0">
              <a:solidFill>
                <a:prstClr val="black"/>
              </a:solidFill>
            </a:endParaRPr>
          </a:p>
          <a:p>
            <a:pPr algn="just" fontAlgn="auto">
              <a:lnSpc>
                <a:spcPct val="110000"/>
              </a:lnSpc>
              <a:spcBef>
                <a:spcPts val="0"/>
              </a:spcBef>
              <a:spcAft>
                <a:spcPts val="0"/>
              </a:spcAft>
              <a:defRPr/>
            </a:pPr>
            <a:r>
              <a:rPr lang="he-IL" u="sng" kern="0" dirty="0">
                <a:solidFill>
                  <a:prstClr val="black"/>
                </a:solidFill>
              </a:rPr>
              <a:t>כיצד קובעים אם הגורם המתואר בציר  </a:t>
            </a:r>
            <a:r>
              <a:rPr lang="en-US" u="sng" kern="0" dirty="0">
                <a:solidFill>
                  <a:prstClr val="black"/>
                </a:solidFill>
              </a:rPr>
              <a:t>X</a:t>
            </a:r>
            <a:r>
              <a:rPr lang="he-IL" u="sng" kern="0" dirty="0">
                <a:solidFill>
                  <a:prstClr val="black"/>
                </a:solidFill>
              </a:rPr>
              <a:t> הוא הגורם המגביל</a:t>
            </a:r>
            <a:r>
              <a:rPr lang="he-IL" kern="0" dirty="0">
                <a:solidFill>
                  <a:prstClr val="black"/>
                </a:solidFill>
              </a:rPr>
              <a:t>?</a:t>
            </a:r>
          </a:p>
          <a:p>
            <a:pPr algn="just" fontAlgn="auto">
              <a:lnSpc>
                <a:spcPct val="110000"/>
              </a:lnSpc>
              <a:spcBef>
                <a:spcPts val="0"/>
              </a:spcBef>
              <a:spcAft>
                <a:spcPts val="0"/>
              </a:spcAft>
              <a:defRPr/>
            </a:pPr>
            <a:r>
              <a:rPr lang="he-IL" kern="0" dirty="0">
                <a:solidFill>
                  <a:prstClr val="black"/>
                </a:solidFill>
              </a:rPr>
              <a:t>כאשר בגרף יש מספר קטעים, בכל קטע הגורם המגביל הוא אחר. יש לבדוק כל קטע בנפרד:</a:t>
            </a:r>
          </a:p>
          <a:p>
            <a:pPr algn="just" fontAlgn="auto">
              <a:lnSpc>
                <a:spcPct val="110000"/>
              </a:lnSpc>
              <a:spcBef>
                <a:spcPts val="0"/>
              </a:spcBef>
              <a:spcAft>
                <a:spcPts val="0"/>
              </a:spcAft>
              <a:defRPr/>
            </a:pPr>
            <a:r>
              <a:rPr lang="he-IL" kern="0" dirty="0">
                <a:solidFill>
                  <a:prstClr val="black"/>
                </a:solidFill>
              </a:rPr>
              <a:t>אם הערכים בציר </a:t>
            </a:r>
            <a:r>
              <a:rPr lang="en-US" kern="0" dirty="0">
                <a:solidFill>
                  <a:prstClr val="black"/>
                </a:solidFill>
              </a:rPr>
              <a:t>X</a:t>
            </a:r>
            <a:r>
              <a:rPr lang="he-IL" kern="0" dirty="0">
                <a:solidFill>
                  <a:prstClr val="black"/>
                </a:solidFill>
              </a:rPr>
              <a:t> עולים, וגם קצב התהליך עולה – הגורם שבציר </a:t>
            </a:r>
            <a:r>
              <a:rPr lang="en-US" kern="0" dirty="0">
                <a:solidFill>
                  <a:prstClr val="black"/>
                </a:solidFill>
              </a:rPr>
              <a:t>X</a:t>
            </a:r>
            <a:r>
              <a:rPr lang="he-IL" kern="0" dirty="0">
                <a:solidFill>
                  <a:prstClr val="black"/>
                </a:solidFill>
              </a:rPr>
              <a:t> הוא הגורם המגביל.</a:t>
            </a:r>
          </a:p>
          <a:p>
            <a:pPr algn="just" fontAlgn="auto">
              <a:lnSpc>
                <a:spcPct val="110000"/>
              </a:lnSpc>
              <a:spcBef>
                <a:spcPts val="0"/>
              </a:spcBef>
              <a:spcAft>
                <a:spcPts val="0"/>
              </a:spcAft>
              <a:defRPr/>
            </a:pPr>
            <a:r>
              <a:rPr lang="he-IL" kern="0" dirty="0">
                <a:solidFill>
                  <a:prstClr val="black"/>
                </a:solidFill>
              </a:rPr>
              <a:t>אם הערכים בציר </a:t>
            </a:r>
            <a:r>
              <a:rPr lang="en-US" kern="0" dirty="0">
                <a:solidFill>
                  <a:prstClr val="black"/>
                </a:solidFill>
              </a:rPr>
              <a:t>X</a:t>
            </a:r>
            <a:r>
              <a:rPr lang="he-IL" kern="0" dirty="0">
                <a:solidFill>
                  <a:prstClr val="black"/>
                </a:solidFill>
              </a:rPr>
              <a:t> עולים, אך קצב התהליך </a:t>
            </a:r>
            <a:r>
              <a:rPr lang="he-IL" u="sng" kern="0" dirty="0">
                <a:solidFill>
                  <a:prstClr val="black"/>
                </a:solidFill>
              </a:rPr>
              <a:t>אינו</a:t>
            </a:r>
            <a:r>
              <a:rPr lang="he-IL" kern="0" dirty="0">
                <a:solidFill>
                  <a:prstClr val="black"/>
                </a:solidFill>
              </a:rPr>
              <a:t> משתנה – הגורם שבציר </a:t>
            </a:r>
            <a:r>
              <a:rPr lang="en-US" kern="0" dirty="0">
                <a:solidFill>
                  <a:prstClr val="black"/>
                </a:solidFill>
              </a:rPr>
              <a:t>X</a:t>
            </a:r>
            <a:r>
              <a:rPr lang="he-IL" kern="0" dirty="0">
                <a:solidFill>
                  <a:prstClr val="black"/>
                </a:solidFill>
              </a:rPr>
              <a:t> הוא אינו הגורם המגביל, אלא גורם אחר הוא הגורם המגביל.</a:t>
            </a:r>
          </a:p>
          <a:p>
            <a:pPr algn="just" fontAlgn="auto">
              <a:lnSpc>
                <a:spcPct val="110000"/>
              </a:lnSpc>
              <a:spcBef>
                <a:spcPts val="0"/>
              </a:spcBef>
              <a:spcAft>
                <a:spcPts val="0"/>
              </a:spcAft>
              <a:defRPr/>
            </a:pPr>
            <a:endParaRPr lang="he-IL" kern="0" dirty="0">
              <a:solidFill>
                <a:prstClr val="black"/>
              </a:solidFill>
            </a:endParaRPr>
          </a:p>
          <a:p>
            <a:pPr algn="ctr" fontAlgn="auto">
              <a:spcBef>
                <a:spcPts val="0"/>
              </a:spcBef>
              <a:spcAft>
                <a:spcPts val="0"/>
              </a:spcAft>
              <a:defRPr/>
            </a:pPr>
            <a:r>
              <a:rPr lang="he-IL" dirty="0">
                <a:solidFill>
                  <a:prstClr val="black"/>
                </a:solidFill>
              </a:rPr>
              <a:t>דוגמה: </a:t>
            </a:r>
            <a:r>
              <a:rPr lang="he-IL" u="sng" dirty="0">
                <a:solidFill>
                  <a:prstClr val="black"/>
                </a:solidFill>
              </a:rPr>
              <a:t>בגרף שלפניכם מתוארת ההשפעה של כמות המזון על קצב גידול האוכלוסייה של ציפורים, </a:t>
            </a:r>
            <a:r>
              <a:rPr lang="he-IL" u="sng" dirty="0" smtClean="0">
                <a:solidFill>
                  <a:prstClr val="black"/>
                </a:solidFill>
              </a:rPr>
              <a:t>ממין </a:t>
            </a:r>
            <a:r>
              <a:rPr lang="he-IL" u="sng" dirty="0">
                <a:solidFill>
                  <a:prstClr val="black"/>
                </a:solidFill>
              </a:rPr>
              <a:t>הניזון מפירות עצים</a:t>
            </a:r>
            <a:r>
              <a:rPr lang="he-IL" dirty="0">
                <a:solidFill>
                  <a:prstClr val="black"/>
                </a:solidFill>
              </a:rPr>
              <a:t>:</a:t>
            </a:r>
          </a:p>
          <a:p>
            <a:pPr algn="ctr" fontAlgn="auto">
              <a:lnSpc>
                <a:spcPct val="110000"/>
              </a:lnSpc>
              <a:spcBef>
                <a:spcPts val="0"/>
              </a:spcBef>
              <a:spcAft>
                <a:spcPts val="0"/>
              </a:spcAft>
              <a:defRPr/>
            </a:pPr>
            <a:endParaRPr lang="he-IL" kern="0" dirty="0">
              <a:solidFill>
                <a:prstClr val="black"/>
              </a:solidFill>
            </a:endParaRPr>
          </a:p>
          <a:p>
            <a:pPr algn="just" fontAlgn="auto">
              <a:lnSpc>
                <a:spcPct val="110000"/>
              </a:lnSpc>
              <a:spcBef>
                <a:spcPts val="0"/>
              </a:spcBef>
              <a:spcAft>
                <a:spcPts val="0"/>
              </a:spcAft>
              <a:defRPr/>
            </a:pPr>
            <a:endParaRPr lang="he-IL" kern="0" dirty="0">
              <a:solidFill>
                <a:prstClr val="black"/>
              </a:solidFill>
            </a:endParaRPr>
          </a:p>
          <a:p>
            <a:pPr algn="just" fontAlgn="auto">
              <a:lnSpc>
                <a:spcPct val="110000"/>
              </a:lnSpc>
              <a:spcBef>
                <a:spcPts val="0"/>
              </a:spcBef>
              <a:spcAft>
                <a:spcPts val="0"/>
              </a:spcAft>
              <a:defRPr/>
            </a:pPr>
            <a:endParaRPr lang="he-IL" kern="0" dirty="0">
              <a:solidFill>
                <a:prstClr val="black"/>
              </a:solidFill>
            </a:endParaRPr>
          </a:p>
        </p:txBody>
      </p:sp>
      <p:grpSp>
        <p:nvGrpSpPr>
          <p:cNvPr id="17413" name="קבוצה 7"/>
          <p:cNvGrpSpPr>
            <a:grpSpLocks/>
          </p:cNvGrpSpPr>
          <p:nvPr/>
        </p:nvGrpSpPr>
        <p:grpSpPr bwMode="auto">
          <a:xfrm>
            <a:off x="-608013" y="3463925"/>
            <a:ext cx="9059863" cy="3273425"/>
            <a:chOff x="-612576" y="3861048"/>
            <a:chExt cx="9059665" cy="3273179"/>
          </a:xfrm>
        </p:grpSpPr>
        <p:sp>
          <p:nvSpPr>
            <p:cNvPr id="12301" name="מלבן 30"/>
            <p:cNvSpPr>
              <a:spLocks noChangeArrowheads="1"/>
            </p:cNvSpPr>
            <p:nvPr/>
          </p:nvSpPr>
          <p:spPr bwMode="auto">
            <a:xfrm>
              <a:off x="2851274" y="3861048"/>
              <a:ext cx="5595815" cy="831787"/>
            </a:xfrm>
            <a:prstGeom prst="rect">
              <a:avLst/>
            </a:prstGeom>
            <a:noFill/>
            <a:ln w="12700">
              <a:solidFill>
                <a:schemeClr val="bg1">
                  <a:lumMod val="75000"/>
                </a:schemeClr>
              </a:solidFill>
              <a:miter lim="800000"/>
              <a:headEnd/>
              <a:tailEnd/>
            </a:ln>
          </p:spPr>
          <p:txBody>
            <a:bodyPr>
              <a:spAutoFit/>
            </a:bodyPr>
            <a:lstStyle/>
            <a:p>
              <a:pPr>
                <a:defRPr/>
              </a:pPr>
              <a:r>
                <a:rPr lang="he-IL" sz="1600" dirty="0">
                  <a:solidFill>
                    <a:prstClr val="black"/>
                  </a:solidFill>
                </a:rPr>
                <a:t>בקטע זה כמות המזון </a:t>
              </a:r>
              <a:r>
                <a:rPr lang="he-IL" sz="1600" u="sng" dirty="0">
                  <a:solidFill>
                    <a:prstClr val="black"/>
                  </a:solidFill>
                </a:rPr>
                <a:t>אינה</a:t>
              </a:r>
              <a:r>
                <a:rPr lang="he-IL" sz="1600" dirty="0">
                  <a:solidFill>
                    <a:prstClr val="black"/>
                  </a:solidFill>
                </a:rPr>
                <a:t> מהווה גורם מגביל. למרות שכמות המזון עולה גודל האוכלוסייה אינו עולה. גורם אחר כלשהו, שאינו נמצא בשפע הוא הגורם המגביל כאן (כגון: מספר מקומות הקינון).</a:t>
              </a:r>
            </a:p>
          </p:txBody>
        </p:sp>
        <p:grpSp>
          <p:nvGrpSpPr>
            <p:cNvPr id="17415" name="קבוצה 24"/>
            <p:cNvGrpSpPr>
              <a:grpSpLocks/>
            </p:cNvGrpSpPr>
            <p:nvPr/>
          </p:nvGrpSpPr>
          <p:grpSpPr bwMode="auto">
            <a:xfrm>
              <a:off x="2850534" y="4692046"/>
              <a:ext cx="4444603" cy="2442181"/>
              <a:chOff x="694284" y="3830518"/>
              <a:chExt cx="5592229" cy="2819992"/>
            </a:xfrm>
          </p:grpSpPr>
          <p:sp>
            <p:nvSpPr>
              <p:cNvPr id="22" name="TextBox 21"/>
              <p:cNvSpPr txBox="1"/>
              <p:nvPr/>
            </p:nvSpPr>
            <p:spPr bwMode="auto">
              <a:xfrm>
                <a:off x="2440907" y="6307749"/>
                <a:ext cx="1905481" cy="342761"/>
              </a:xfrm>
              <a:prstGeom prst="rect">
                <a:avLst/>
              </a:prstGeom>
              <a:noFill/>
              <a:ln w="22225">
                <a:noFill/>
              </a:ln>
              <a:effectLst/>
            </p:spPr>
            <p:txBody>
              <a:bodyPr rtlCol="1" anchor="ctr"/>
              <a:lstStyle/>
              <a:p>
                <a:pPr algn="ctr" fontAlgn="auto">
                  <a:spcBef>
                    <a:spcPts val="0"/>
                  </a:spcBef>
                  <a:spcAft>
                    <a:spcPts val="0"/>
                  </a:spcAft>
                  <a:defRPr/>
                </a:pPr>
                <a:r>
                  <a:rPr lang="he-IL" sz="1600" kern="0" dirty="0">
                    <a:solidFill>
                      <a:sysClr val="windowText" lastClr="000000"/>
                    </a:solidFill>
                    <a:latin typeface="Arial"/>
                    <a:cs typeface="Arial"/>
                  </a:rPr>
                  <a:t>כמות המזון </a:t>
                </a:r>
              </a:p>
              <a:p>
                <a:pPr algn="ctr" fontAlgn="auto">
                  <a:spcBef>
                    <a:spcPts val="0"/>
                  </a:spcBef>
                  <a:spcAft>
                    <a:spcPts val="0"/>
                  </a:spcAft>
                  <a:defRPr/>
                </a:pPr>
                <a:r>
                  <a:rPr lang="he-IL" sz="1600" kern="0" dirty="0">
                    <a:solidFill>
                      <a:sysClr val="windowText" lastClr="000000"/>
                    </a:solidFill>
                    <a:latin typeface="Arial"/>
                    <a:cs typeface="Arial"/>
                  </a:rPr>
                  <a:t>(כמות הפירות)</a:t>
                </a:r>
              </a:p>
            </p:txBody>
          </p:sp>
          <p:cxnSp>
            <p:nvCxnSpPr>
              <p:cNvPr id="17418" name="מחבר חץ ישר 14"/>
              <p:cNvCxnSpPr>
                <a:cxnSpLocks noChangeShapeType="1"/>
              </p:cNvCxnSpPr>
              <p:nvPr/>
            </p:nvCxnSpPr>
            <p:spPr bwMode="auto">
              <a:xfrm>
                <a:off x="917422" y="6129511"/>
                <a:ext cx="5369091" cy="2673"/>
              </a:xfrm>
              <a:prstGeom prst="straightConnector1">
                <a:avLst/>
              </a:prstGeom>
              <a:noFill/>
              <a:ln w="158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7419" name="מחבר חץ ישר 15"/>
              <p:cNvCxnSpPr>
                <a:cxnSpLocks noChangeShapeType="1"/>
              </p:cNvCxnSpPr>
              <p:nvPr/>
            </p:nvCxnSpPr>
            <p:spPr bwMode="auto">
              <a:xfrm rot="5400000" flipH="1" flipV="1">
                <a:off x="-168405" y="5043095"/>
                <a:ext cx="2171653" cy="3850"/>
              </a:xfrm>
              <a:prstGeom prst="straightConnector1">
                <a:avLst/>
              </a:prstGeom>
              <a:noFill/>
              <a:ln w="1587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7" name="צורה חופשית 26"/>
              <p:cNvSpPr/>
              <p:nvPr/>
            </p:nvSpPr>
            <p:spPr bwMode="auto">
              <a:xfrm>
                <a:off x="950877" y="4702083"/>
                <a:ext cx="4575950" cy="1424203"/>
              </a:xfrm>
              <a:custGeom>
                <a:avLst/>
                <a:gdLst>
                  <a:gd name="connsiteX0" fmla="*/ 0 w 3774643"/>
                  <a:gd name="connsiteY0" fmla="*/ 1691031 h 1691031"/>
                  <a:gd name="connsiteX1" fmla="*/ 512064 w 3774643"/>
                  <a:gd name="connsiteY1" fmla="*/ 381610 h 1691031"/>
                  <a:gd name="connsiteX2" fmla="*/ 1016813 w 3774643"/>
                  <a:gd name="connsiteY2" fmla="*/ 59741 h 1691031"/>
                  <a:gd name="connsiteX3" fmla="*/ 2670048 w 3774643"/>
                  <a:gd name="connsiteY3" fmla="*/ 23165 h 1691031"/>
                  <a:gd name="connsiteX4" fmla="*/ 3774643 w 3774643"/>
                  <a:gd name="connsiteY4" fmla="*/ 23165 h 169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643" h="1691031">
                    <a:moveTo>
                      <a:pt x="0" y="1691031"/>
                    </a:moveTo>
                    <a:cubicBezTo>
                      <a:pt x="171297" y="1172261"/>
                      <a:pt x="342595" y="653492"/>
                      <a:pt x="512064" y="381610"/>
                    </a:cubicBezTo>
                    <a:cubicBezTo>
                      <a:pt x="681533" y="109728"/>
                      <a:pt x="657149" y="119482"/>
                      <a:pt x="1016813" y="59741"/>
                    </a:cubicBezTo>
                    <a:cubicBezTo>
                      <a:pt x="1376477" y="0"/>
                      <a:pt x="2210410" y="29261"/>
                      <a:pt x="2670048" y="23165"/>
                    </a:cubicBezTo>
                    <a:cubicBezTo>
                      <a:pt x="3129686" y="17069"/>
                      <a:pt x="3583229" y="26822"/>
                      <a:pt x="3774643" y="23165"/>
                    </a:cubicBezTo>
                  </a:path>
                </a:pathLst>
              </a:custGeom>
              <a:noFill/>
              <a:ln w="19050" cap="flat" cmpd="sng" algn="ctr">
                <a:solidFill>
                  <a:srgbClr val="1D4C72"/>
                </a:solidFill>
                <a:prstDash val="solid"/>
              </a:ln>
              <a:effectLst/>
            </p:spPr>
            <p:txBody>
              <a:bodyPr rtlCol="1" anchor="ctr"/>
              <a:lstStyle/>
              <a:p>
                <a:pPr algn="ctr" fontAlgn="auto">
                  <a:spcBef>
                    <a:spcPts val="0"/>
                  </a:spcBef>
                  <a:spcAft>
                    <a:spcPts val="0"/>
                  </a:spcAft>
                  <a:defRPr/>
                </a:pPr>
                <a:endParaRPr lang="he-IL" kern="0" dirty="0">
                  <a:solidFill>
                    <a:sysClr val="windowText" lastClr="000000"/>
                  </a:solidFill>
                  <a:latin typeface="Arial"/>
                  <a:cs typeface="Arial"/>
                </a:endParaRPr>
              </a:p>
            </p:txBody>
          </p:sp>
          <p:cxnSp>
            <p:nvCxnSpPr>
              <p:cNvPr id="17421" name="מחבר ישר 20"/>
              <p:cNvCxnSpPr>
                <a:cxnSpLocks noChangeShapeType="1"/>
              </p:cNvCxnSpPr>
              <p:nvPr/>
            </p:nvCxnSpPr>
            <p:spPr bwMode="auto">
              <a:xfrm rot="5400000">
                <a:off x="1229814" y="5432577"/>
                <a:ext cx="1623727" cy="0"/>
              </a:xfrm>
              <a:prstGeom prst="line">
                <a:avLst/>
              </a:prstGeom>
              <a:noFill/>
              <a:ln w="12700"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7422" name="מחבר חץ ישר 21"/>
              <p:cNvCxnSpPr>
                <a:cxnSpLocks noChangeShapeType="1"/>
              </p:cNvCxnSpPr>
              <p:nvPr/>
            </p:nvCxnSpPr>
            <p:spPr bwMode="auto">
              <a:xfrm>
                <a:off x="694284" y="5000636"/>
                <a:ext cx="803958" cy="0"/>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17423" name="מחבר חץ ישר 22"/>
              <p:cNvCxnSpPr>
                <a:cxnSpLocks noChangeShapeType="1"/>
              </p:cNvCxnSpPr>
              <p:nvPr/>
            </p:nvCxnSpPr>
            <p:spPr bwMode="auto">
              <a:xfrm>
                <a:off x="3929059" y="3830518"/>
                <a:ext cx="1" cy="812930"/>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grpSp>
        <p:sp>
          <p:nvSpPr>
            <p:cNvPr id="17416" name="מלבן 2"/>
            <p:cNvSpPr>
              <a:spLocks noChangeArrowheads="1"/>
            </p:cNvSpPr>
            <p:nvPr/>
          </p:nvSpPr>
          <p:spPr bwMode="auto">
            <a:xfrm>
              <a:off x="-612576" y="5059363"/>
              <a:ext cx="34471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000000"/>
                  </a:solidFill>
                </a:rPr>
                <a:t>בקטע זה כמות המזון היא </a:t>
              </a:r>
            </a:p>
            <a:p>
              <a:r>
                <a:rPr lang="he-IL" sz="1600" dirty="0">
                  <a:solidFill>
                    <a:srgbClr val="000000"/>
                  </a:solidFill>
                </a:rPr>
                <a:t>הגורם המגביל (המגביל=הקובע). </a:t>
              </a:r>
            </a:p>
            <a:p>
              <a:r>
                <a:rPr lang="he-IL" sz="1600" dirty="0">
                  <a:solidFill>
                    <a:srgbClr val="000000"/>
                  </a:solidFill>
                </a:rPr>
                <a:t>כאשר גדלה כמות המזון, גדלה האוכלוסייה. </a:t>
              </a:r>
            </a:p>
          </p:txBody>
        </p:sp>
      </p:grpSp>
      <p:sp>
        <p:nvSpPr>
          <p:cNvPr id="1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
        <p:nvSpPr>
          <p:cNvPr id="1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912ABA9-2840-4D66-AE73-EF272EFFF8CA}" type="slidenum">
              <a:rPr lang="he-IL" smtClean="0"/>
              <a:pPr fontAlgn="base">
                <a:spcBef>
                  <a:spcPct val="0"/>
                </a:spcBef>
                <a:spcAft>
                  <a:spcPct val="0"/>
                </a:spcAft>
                <a:defRPr/>
              </a:pPr>
              <a:t>14</a:t>
            </a:fld>
            <a:endParaRPr lang="he-IL" dirty="0" smtClean="0"/>
          </a:p>
        </p:txBody>
      </p:sp>
      <p:sp>
        <p:nvSpPr>
          <p:cNvPr id="8" name="כותרת 7"/>
          <p:cNvSpPr>
            <a:spLocks noGrp="1"/>
          </p:cNvSpPr>
          <p:nvPr>
            <p:ph type="ctrTitle"/>
          </p:nvPr>
        </p:nvSpPr>
        <p:spPr>
          <a:xfrm>
            <a:off x="800100" y="58738"/>
            <a:ext cx="7772400" cy="441325"/>
          </a:xfrm>
        </p:spPr>
        <p:txBody>
          <a:bodyPr/>
          <a:lstStyle/>
          <a:p>
            <a:pPr fontAlgn="auto">
              <a:defRPr/>
            </a:pPr>
            <a:r>
              <a:rPr lang="he-IL" sz="1800" b="1" dirty="0" smtClean="0">
                <a:solidFill>
                  <a:srgbClr val="FF6600"/>
                </a:solidFill>
                <a:ea typeface="+mn-ea"/>
              </a:rPr>
              <a:t>שאלה 4: </a:t>
            </a:r>
            <a:r>
              <a:rPr lang="he-IL" sz="1800" b="1" dirty="0">
                <a:solidFill>
                  <a:srgbClr val="FF6600"/>
                </a:solidFill>
                <a:ea typeface="+mn-ea"/>
              </a:rPr>
              <a:t>גורם מגביל </a:t>
            </a:r>
            <a:endParaRPr lang="he-IL" sz="1800" dirty="0" smtClean="0"/>
          </a:p>
        </p:txBody>
      </p:sp>
      <p:sp>
        <p:nvSpPr>
          <p:cNvPr id="7" name="TextBox 6"/>
          <p:cNvSpPr txBox="1"/>
          <p:nvPr/>
        </p:nvSpPr>
        <p:spPr>
          <a:xfrm>
            <a:off x="357188" y="3143250"/>
            <a:ext cx="8143875" cy="1571625"/>
          </a:xfrm>
          <a:prstGeom prst="rect">
            <a:avLst/>
          </a:prstGeom>
          <a:noFill/>
          <a:ln w="22225">
            <a:noFill/>
          </a:ln>
          <a:effectLst>
            <a:outerShdw sx="101000" sy="101000" algn="ctr" rotWithShape="0">
              <a:schemeClr val="bg1">
                <a:lumMod val="75000"/>
              </a:schemeClr>
            </a:outerShdw>
          </a:effectLst>
        </p:spPr>
        <p:txBody>
          <a:bodyPr/>
          <a:lstStyle>
            <a:lvl1pPr marL="158750" indent="-158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t> </a:t>
            </a:r>
            <a:r>
              <a:rPr lang="he-IL" dirty="0" smtClean="0">
                <a:solidFill>
                  <a:srgbClr val="1D4C72"/>
                </a:solidFill>
              </a:rPr>
              <a:t>מהגרף אפשר להסיק ש:</a:t>
            </a:r>
            <a:endParaRPr lang="en-US" dirty="0" smtClean="0">
              <a:solidFill>
                <a:srgbClr val="1D4C72"/>
              </a:solidFill>
            </a:endParaRPr>
          </a:p>
          <a:p>
            <a:pPr>
              <a:defRPr/>
            </a:pPr>
            <a:r>
              <a:rPr lang="he-IL" dirty="0" smtClean="0"/>
              <a:t>     </a:t>
            </a:r>
            <a:r>
              <a:rPr lang="he-IL" b="1" dirty="0" smtClean="0">
                <a:solidFill>
                  <a:srgbClr val="1D4C72"/>
                </a:solidFill>
              </a:rPr>
              <a:t>א.</a:t>
            </a:r>
            <a:r>
              <a:rPr lang="he-IL" dirty="0" smtClean="0">
                <a:solidFill>
                  <a:srgbClr val="1D4C72"/>
                </a:solidFill>
              </a:rPr>
              <a:t>  גודל אוכלוסיית הארנבות הוא הגורם היחיד, המגביל את גודל אוכלוסיית השועלים.</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ב.  </a:t>
            </a:r>
            <a:r>
              <a:rPr lang="he-IL" dirty="0" smtClean="0">
                <a:solidFill>
                  <a:srgbClr val="1D4C72"/>
                </a:solidFill>
              </a:rPr>
              <a:t>גודל אוכלוסיית השועלים הוא הגורם היחיד, המגביל את גודל אוכלוסיית הארנבות. </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ג.  </a:t>
            </a:r>
            <a:r>
              <a:rPr lang="he-IL" dirty="0" smtClean="0">
                <a:solidFill>
                  <a:srgbClr val="1D4C72"/>
                </a:solidFill>
              </a:rPr>
              <a:t>אוכלוסיית הארנבות ואוכלוסיית השועלים אינן משפיעות זו על זו.</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ד.  </a:t>
            </a:r>
            <a:r>
              <a:rPr lang="he-IL" dirty="0" smtClean="0">
                <a:solidFill>
                  <a:srgbClr val="1D4C72"/>
                </a:solidFill>
              </a:rPr>
              <a:t>גודל אוכלוסיית הארנבות אינו הגורם היחיד המגביל את גודל אוכלוסיית השועלים.</a:t>
            </a:r>
            <a:endParaRPr lang="en-US" dirty="0" smtClean="0">
              <a:solidFill>
                <a:srgbClr val="1D4C72"/>
              </a:solidFill>
            </a:endParaRPr>
          </a:p>
          <a:p>
            <a:pPr>
              <a:defRPr/>
            </a:pPr>
            <a:r>
              <a:rPr lang="he-IL" dirty="0" smtClean="0"/>
              <a:t> </a:t>
            </a:r>
            <a:endParaRPr lang="en-US" dirty="0"/>
          </a:p>
        </p:txBody>
      </p:sp>
      <p:sp>
        <p:nvSpPr>
          <p:cNvPr id="9" name="TextBox 8"/>
          <p:cNvSpPr txBox="1"/>
          <p:nvPr/>
        </p:nvSpPr>
        <p:spPr>
          <a:xfrm>
            <a:off x="357188" y="500063"/>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4:</a:t>
            </a:r>
          </a:p>
          <a:p>
            <a:pPr>
              <a:defRPr/>
            </a:pPr>
            <a:r>
              <a:rPr lang="he-IL" dirty="0">
                <a:solidFill>
                  <a:srgbClr val="1D4C72"/>
                </a:solidFill>
              </a:rPr>
              <a:t>במשך כמה שנים עקבו אחר מספר השועלים ומספר הארנבות, באזור מסוים.  </a:t>
            </a:r>
            <a:endParaRPr lang="en-US" dirty="0">
              <a:solidFill>
                <a:srgbClr val="1D4C72"/>
              </a:solidFill>
            </a:endParaRPr>
          </a:p>
          <a:p>
            <a:pPr>
              <a:defRPr/>
            </a:pPr>
            <a:r>
              <a:rPr lang="he-IL" dirty="0">
                <a:solidFill>
                  <a:srgbClr val="1D4C72"/>
                </a:solidFill>
              </a:rPr>
              <a:t>תוצאות המעקב מוצגות בגרף שלפניכם.</a:t>
            </a:r>
            <a:r>
              <a:rPr lang="en-US" dirty="0">
                <a:solidFill>
                  <a:srgbClr val="1D4C72"/>
                </a:solidFill>
              </a:rPr>
              <a:t> </a:t>
            </a:r>
            <a:r>
              <a:rPr lang="he-IL" dirty="0">
                <a:solidFill>
                  <a:srgbClr val="1D4C72"/>
                </a:solidFill>
              </a:rPr>
              <a:t> </a:t>
            </a:r>
            <a:endParaRPr lang="en-US" dirty="0">
              <a:solidFill>
                <a:srgbClr val="1D4C72"/>
              </a:solidFill>
            </a:endParaRPr>
          </a:p>
          <a:p>
            <a:pPr fontAlgn="auto">
              <a:spcBef>
                <a:spcPts val="0"/>
              </a:spcBef>
              <a:spcAft>
                <a:spcPts val="0"/>
              </a:spcAft>
              <a:defRPr/>
            </a:pPr>
            <a:endParaRPr lang="he-IL" dirty="0">
              <a:solidFill>
                <a:srgbClr val="1D4C72"/>
              </a:solidFill>
              <a:latin typeface="+mn-lt"/>
              <a:cs typeface="+mn-cs"/>
            </a:endParaRPr>
          </a:p>
        </p:txBody>
      </p:sp>
      <p:pic>
        <p:nvPicPr>
          <p:cNvPr id="1843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1214438"/>
            <a:ext cx="34734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AC07CC9-7DDD-463E-A8CE-9EC748F92A5B}" type="slidenum">
              <a:rPr lang="he-IL" smtClean="0"/>
              <a:pPr fontAlgn="base">
                <a:spcBef>
                  <a:spcPct val="0"/>
                </a:spcBef>
                <a:spcAft>
                  <a:spcPct val="0"/>
                </a:spcAft>
                <a:defRPr/>
              </a:pPr>
              <a:t>15</a:t>
            </a:fld>
            <a:endParaRPr lang="he-IL" dirty="0" smtClean="0"/>
          </a:p>
        </p:txBody>
      </p:sp>
      <p:sp>
        <p:nvSpPr>
          <p:cNvPr id="8" name="כותרת 7"/>
          <p:cNvSpPr>
            <a:spLocks noGrp="1"/>
          </p:cNvSpPr>
          <p:nvPr>
            <p:ph type="ctrTitle"/>
          </p:nvPr>
        </p:nvSpPr>
        <p:spPr>
          <a:xfrm>
            <a:off x="800100" y="587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357188" y="3143250"/>
            <a:ext cx="8143875" cy="1571625"/>
          </a:xfrm>
          <a:prstGeom prst="rect">
            <a:avLst/>
          </a:prstGeom>
          <a:noFill/>
          <a:ln w="22225">
            <a:noFill/>
          </a:ln>
          <a:effectLst>
            <a:outerShdw sx="101000" sy="101000" algn="ctr" rotWithShape="0">
              <a:schemeClr val="bg1">
                <a:lumMod val="75000"/>
              </a:schemeClr>
            </a:outerShdw>
          </a:effectLst>
        </p:spPr>
        <p:txBody>
          <a:bodyPr/>
          <a:lstStyle>
            <a:lvl1pPr marL="158750" indent="-158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dirty="0" smtClean="0"/>
              <a:t> </a:t>
            </a:r>
            <a:r>
              <a:rPr lang="he-IL" dirty="0" smtClean="0">
                <a:solidFill>
                  <a:srgbClr val="1D4C72"/>
                </a:solidFill>
              </a:rPr>
              <a:t>מהגרף אפשר להסיק ש:</a:t>
            </a:r>
            <a:endParaRPr lang="en-US" dirty="0" smtClean="0">
              <a:solidFill>
                <a:srgbClr val="1D4C72"/>
              </a:solidFill>
            </a:endParaRPr>
          </a:p>
          <a:p>
            <a:pPr>
              <a:defRPr/>
            </a:pPr>
            <a:r>
              <a:rPr lang="he-IL" dirty="0" smtClean="0"/>
              <a:t>     </a:t>
            </a:r>
            <a:r>
              <a:rPr lang="he-IL" b="1" dirty="0" smtClean="0">
                <a:solidFill>
                  <a:srgbClr val="1D4C72"/>
                </a:solidFill>
              </a:rPr>
              <a:t>א.</a:t>
            </a:r>
            <a:r>
              <a:rPr lang="he-IL" dirty="0" smtClean="0">
                <a:solidFill>
                  <a:srgbClr val="1D4C72"/>
                </a:solidFill>
              </a:rPr>
              <a:t>  גודל אוכלוסיית הארנבות הוא הגורם היחיד, המגביל את גודל אוכלוסיית השועלים.</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ב.  </a:t>
            </a:r>
            <a:r>
              <a:rPr lang="he-IL" dirty="0" smtClean="0">
                <a:solidFill>
                  <a:srgbClr val="1D4C72"/>
                </a:solidFill>
              </a:rPr>
              <a:t>גודל אוכלוסיית השועלים הוא הגורם היחיד, המגביל את גודל אוכלוסיית הארנבות. </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ג.  </a:t>
            </a:r>
            <a:r>
              <a:rPr lang="he-IL" dirty="0" smtClean="0">
                <a:solidFill>
                  <a:srgbClr val="1D4C72"/>
                </a:solidFill>
              </a:rPr>
              <a:t>אוכלוסיית הארנבות ואוכלוסיית השועלים אינן משפיעות זו על זו.</a:t>
            </a:r>
            <a:endParaRPr lang="en-US" dirty="0" smtClean="0">
              <a:solidFill>
                <a:srgbClr val="1D4C72"/>
              </a:solidFill>
            </a:endParaRPr>
          </a:p>
          <a:p>
            <a:pPr>
              <a:defRPr/>
            </a:pPr>
            <a:r>
              <a:rPr lang="he-IL" dirty="0" smtClean="0">
                <a:solidFill>
                  <a:srgbClr val="1D4C72"/>
                </a:solidFill>
              </a:rPr>
              <a:t>     </a:t>
            </a:r>
            <a:r>
              <a:rPr lang="he-IL" b="1" dirty="0" smtClean="0">
                <a:solidFill>
                  <a:srgbClr val="1D4C72"/>
                </a:solidFill>
              </a:rPr>
              <a:t>ד.  </a:t>
            </a:r>
            <a:r>
              <a:rPr lang="he-IL" dirty="0" smtClean="0">
                <a:solidFill>
                  <a:srgbClr val="1D4C72"/>
                </a:solidFill>
              </a:rPr>
              <a:t>גודל אוכלוסיית הארנבות אינו הגורם היחיד המגביל את גודל אוכלוסיית השועלים.</a:t>
            </a:r>
            <a:endParaRPr lang="en-US" dirty="0" smtClean="0">
              <a:solidFill>
                <a:srgbClr val="1D4C72"/>
              </a:solidFill>
            </a:endParaRPr>
          </a:p>
          <a:p>
            <a:pPr>
              <a:defRPr/>
            </a:pPr>
            <a:r>
              <a:rPr lang="he-IL" dirty="0" smtClean="0"/>
              <a:t> </a:t>
            </a:r>
            <a:endParaRPr lang="en-US" dirty="0"/>
          </a:p>
        </p:txBody>
      </p:sp>
      <p:sp>
        <p:nvSpPr>
          <p:cNvPr id="10" name="Rectangle 17"/>
          <p:cNvSpPr/>
          <p:nvPr/>
        </p:nvSpPr>
        <p:spPr>
          <a:xfrm>
            <a:off x="371475" y="4706938"/>
            <a:ext cx="7858125" cy="20272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chemeClr val="tx1"/>
                </a:solidFill>
              </a:rPr>
              <a:t>תשובה:</a:t>
            </a:r>
          </a:p>
          <a:p>
            <a:pPr>
              <a:defRPr/>
            </a:pPr>
            <a:r>
              <a:rPr lang="he-IL" dirty="0">
                <a:solidFill>
                  <a:srgbClr val="000000"/>
                </a:solidFill>
                <a:latin typeface="Times New Roman" pitchFamily="18" charset="0"/>
              </a:rPr>
              <a:t>משפט </a:t>
            </a:r>
            <a:r>
              <a:rPr lang="he-IL" dirty="0" smtClean="0">
                <a:solidFill>
                  <a:srgbClr val="000000"/>
                </a:solidFill>
                <a:latin typeface="Times New Roman" pitchFamily="18" charset="0"/>
              </a:rPr>
              <a:t>ד'. </a:t>
            </a:r>
            <a:endParaRPr lang="he-IL" dirty="0">
              <a:solidFill>
                <a:srgbClr val="000000"/>
              </a:solidFill>
              <a:latin typeface="Times New Roman" pitchFamily="18" charset="0"/>
            </a:endParaRPr>
          </a:p>
          <a:p>
            <a:pPr>
              <a:defRPr/>
            </a:pPr>
            <a:r>
              <a:rPr lang="he-IL" dirty="0">
                <a:solidFill>
                  <a:srgbClr val="000000"/>
                </a:solidFill>
                <a:latin typeface="Times New Roman" pitchFamily="18" charset="0"/>
              </a:rPr>
              <a:t>הסבר:</a:t>
            </a:r>
          </a:p>
          <a:p>
            <a:pPr>
              <a:defRPr/>
            </a:pPr>
            <a:r>
              <a:rPr lang="he-IL" dirty="0">
                <a:solidFill>
                  <a:srgbClr val="000000"/>
                </a:solidFill>
                <a:latin typeface="Times New Roman" pitchFamily="18" charset="0"/>
              </a:rPr>
              <a:t>גודל אוכלוסיית הארנבות מהווה גורם מגביל בחלק העולה של הגרף (כאשר מספרן קטן), אולם בחלק האופקי של הגרף, למרות שכמות הארנבות עולה, גודלה של אוכלוסיית השועלים אינו עולה, מעבר לערך המרבי בגרף  ולכן בחלק זה הוא אינו מהווה גורם מגביל, אלא גורם אחר.</a:t>
            </a:r>
          </a:p>
        </p:txBody>
      </p:sp>
      <p:sp>
        <p:nvSpPr>
          <p:cNvPr id="9" name="TextBox 8"/>
          <p:cNvSpPr txBox="1"/>
          <p:nvPr/>
        </p:nvSpPr>
        <p:spPr>
          <a:xfrm>
            <a:off x="357188" y="500063"/>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4:</a:t>
            </a:r>
          </a:p>
          <a:p>
            <a:pPr>
              <a:defRPr/>
            </a:pPr>
            <a:r>
              <a:rPr lang="he-IL" dirty="0">
                <a:solidFill>
                  <a:srgbClr val="1D4C72"/>
                </a:solidFill>
              </a:rPr>
              <a:t>במשך כמה שנים עקבו אחר מספר השועלים ומספר הארנבות, באזור מסוים.  </a:t>
            </a:r>
            <a:endParaRPr lang="en-US" dirty="0">
              <a:solidFill>
                <a:srgbClr val="1D4C72"/>
              </a:solidFill>
            </a:endParaRPr>
          </a:p>
          <a:p>
            <a:pPr>
              <a:defRPr/>
            </a:pPr>
            <a:r>
              <a:rPr lang="he-IL" dirty="0">
                <a:solidFill>
                  <a:srgbClr val="1D4C72"/>
                </a:solidFill>
              </a:rPr>
              <a:t>תוצאות המעקב מוצגות בגרף שלפניכם.</a:t>
            </a:r>
            <a:r>
              <a:rPr lang="en-US" dirty="0">
                <a:solidFill>
                  <a:srgbClr val="1D4C72"/>
                </a:solidFill>
              </a:rPr>
              <a:t> </a:t>
            </a:r>
            <a:r>
              <a:rPr lang="he-IL" dirty="0">
                <a:solidFill>
                  <a:srgbClr val="1D4C72"/>
                </a:solidFill>
              </a:rPr>
              <a:t> </a:t>
            </a:r>
            <a:endParaRPr lang="en-US" dirty="0">
              <a:solidFill>
                <a:srgbClr val="1D4C72"/>
              </a:solidFill>
            </a:endParaRPr>
          </a:p>
          <a:p>
            <a:pPr fontAlgn="auto">
              <a:spcBef>
                <a:spcPts val="0"/>
              </a:spcBef>
              <a:spcAft>
                <a:spcPts val="0"/>
              </a:spcAft>
              <a:defRPr/>
            </a:pPr>
            <a:endParaRPr lang="he-IL" dirty="0">
              <a:solidFill>
                <a:srgbClr val="1D4C72"/>
              </a:solidFill>
              <a:latin typeface="+mn-lt"/>
              <a:cs typeface="+mn-cs"/>
            </a:endParaRPr>
          </a:p>
        </p:txBody>
      </p:sp>
      <p:pic>
        <p:nvPicPr>
          <p:cNvPr id="1946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1214438"/>
            <a:ext cx="34734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
        <p:nvSpPr>
          <p:cNvPr id="13"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1B6783F-357C-4E62-B3F7-862F6AC2AFEC}" type="slidenum">
              <a:rPr lang="he-IL" sz="1800" smtClean="0"/>
              <a:pPr fontAlgn="base">
                <a:spcBef>
                  <a:spcPct val="0"/>
                </a:spcBef>
                <a:spcAft>
                  <a:spcPct val="0"/>
                </a:spcAft>
                <a:defRPr/>
              </a:pPr>
              <a:t>16</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5: כושר נשיאה</a:t>
            </a:r>
            <a:endParaRPr lang="he-IL" sz="2000" dirty="0" smtClean="0"/>
          </a:p>
        </p:txBody>
      </p:sp>
      <p:sp>
        <p:nvSpPr>
          <p:cNvPr id="10" name="TextBox 9"/>
          <p:cNvSpPr txBox="1"/>
          <p:nvPr/>
        </p:nvSpPr>
        <p:spPr>
          <a:xfrm>
            <a:off x="428625" y="642938"/>
            <a:ext cx="8286750" cy="2000250"/>
          </a:xfrm>
          <a:prstGeom prst="rect">
            <a:avLst/>
          </a:prstGeom>
          <a:noFill/>
          <a:ln w="22225">
            <a:noFill/>
          </a:ln>
          <a:effectLst>
            <a:outerShdw sx="101000" sy="101000" algn="ctr" rotWithShape="0">
              <a:schemeClr val="bg1">
                <a:lumMod val="75000"/>
              </a:schemeClr>
            </a:outerShdw>
          </a:effectLst>
        </p:spPr>
        <p:txBody>
          <a:bodyPr/>
          <a:lstStyle>
            <a:lvl1pPr marL="158750" indent="-158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defRPr/>
            </a:pPr>
            <a:r>
              <a:rPr lang="he-IL" b="1" dirty="0" smtClean="0">
                <a:solidFill>
                  <a:srgbClr val="1D4C72"/>
                </a:solidFill>
                <a:latin typeface="Times New Roman" pitchFamily="18" charset="0"/>
                <a:cs typeface="Arial"/>
              </a:rPr>
              <a:t>שאלה 5:</a:t>
            </a:r>
          </a:p>
          <a:p>
            <a:pPr marL="0" indent="0" algn="just" eaLnBrk="1" hangingPunct="1">
              <a:defRPr/>
            </a:pPr>
            <a:r>
              <a:rPr lang="he-IL" dirty="0" smtClean="0">
                <a:solidFill>
                  <a:srgbClr val="1D4C72"/>
                </a:solidFill>
                <a:latin typeface="Times New Roman" pitchFamily="18" charset="0"/>
                <a:cs typeface="Arial"/>
              </a:rPr>
              <a:t>מין מסוים מעמיד בכל דור מספר גדול מאוד של צאצאים. אם כל הצאצאים יעמידו אף הם מספר דומה של צאצאים, תגדל אוכלוסיית המין בלי גבול. </a:t>
            </a:r>
          </a:p>
          <a:p>
            <a:pPr marL="0" indent="0" algn="just" eaLnBrk="1" hangingPunct="1">
              <a:defRPr/>
            </a:pPr>
            <a:r>
              <a:rPr lang="he-IL" dirty="0" smtClean="0">
                <a:solidFill>
                  <a:srgbClr val="1D4C72"/>
                </a:solidFill>
                <a:latin typeface="Times New Roman" pitchFamily="18" charset="0"/>
                <a:cs typeface="Arial"/>
              </a:rPr>
              <a:t>אבל למעשה, בטבע אוכלוסיות אינן גדלות בלי גבול. </a:t>
            </a:r>
          </a:p>
          <a:p>
            <a:pPr marL="0" indent="0" algn="just" eaLnBrk="1" hangingPunct="1">
              <a:defRPr/>
            </a:pPr>
            <a:endParaRPr lang="he-IL" sz="800" dirty="0" smtClean="0">
              <a:solidFill>
                <a:srgbClr val="1D4C72"/>
              </a:solidFill>
              <a:latin typeface="Times New Roman" pitchFamily="18" charset="0"/>
              <a:cs typeface="Arial"/>
            </a:endParaRPr>
          </a:p>
          <a:p>
            <a:pPr marL="0" indent="0" algn="just" eaLnBrk="1" hangingPunct="1">
              <a:defRPr/>
            </a:pPr>
            <a:r>
              <a:rPr lang="he-IL" dirty="0" smtClean="0">
                <a:solidFill>
                  <a:srgbClr val="1D4C72"/>
                </a:solidFill>
                <a:latin typeface="Times New Roman" pitchFamily="18" charset="0"/>
                <a:cs typeface="Arial"/>
              </a:rPr>
              <a:t>ציינו </a:t>
            </a:r>
            <a:r>
              <a:rPr lang="he-IL" u="sng" dirty="0" smtClean="0">
                <a:solidFill>
                  <a:srgbClr val="1D4C72"/>
                </a:solidFill>
                <a:latin typeface="Times New Roman" pitchFamily="18" charset="0"/>
                <a:cs typeface="Arial"/>
              </a:rPr>
              <a:t>שתי</a:t>
            </a:r>
            <a:r>
              <a:rPr lang="he-IL" dirty="0" smtClean="0">
                <a:solidFill>
                  <a:srgbClr val="1D4C72"/>
                </a:solidFill>
                <a:latin typeface="Times New Roman" pitchFamily="18" charset="0"/>
                <a:cs typeface="Arial"/>
              </a:rPr>
              <a:t> סיבות, מתחום האקולוגיה, לכך שאוכלוסיות בטבע אינן גדלות בלי גבול, והסבירו אותן.</a:t>
            </a:r>
            <a:endParaRPr lang="en-US" dirty="0" smtClean="0">
              <a:solidFill>
                <a:srgbClr val="1D4C72"/>
              </a:solidFill>
              <a:latin typeface="Times New Roman" pitchFamily="18" charset="0"/>
              <a:cs typeface="Arial"/>
            </a:endParaRPr>
          </a:p>
        </p:txBody>
      </p:sp>
      <p:sp>
        <p:nvSpPr>
          <p:cNvPr id="6"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
        <p:nvSpPr>
          <p:cNvPr id="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363272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DCA86D-AE70-404C-98A3-58975347E8FF}" type="slidenum">
              <a:rPr lang="he-IL" sz="1800" smtClean="0"/>
              <a:pPr fontAlgn="base">
                <a:spcBef>
                  <a:spcPct val="0"/>
                </a:spcBef>
                <a:spcAft>
                  <a:spcPct val="0"/>
                </a:spcAft>
                <a:defRPr/>
              </a:pPr>
              <a:t>17</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sp>
        <p:nvSpPr>
          <p:cNvPr id="10" name="TextBox 9"/>
          <p:cNvSpPr txBox="1"/>
          <p:nvPr/>
        </p:nvSpPr>
        <p:spPr>
          <a:xfrm>
            <a:off x="428625" y="642938"/>
            <a:ext cx="8286750" cy="2000250"/>
          </a:xfrm>
          <a:prstGeom prst="rect">
            <a:avLst/>
          </a:prstGeom>
          <a:noFill/>
          <a:ln w="22225">
            <a:noFill/>
          </a:ln>
          <a:effectLst>
            <a:outerShdw sx="101000" sy="101000" algn="ctr" rotWithShape="0">
              <a:schemeClr val="bg1">
                <a:lumMod val="75000"/>
              </a:schemeClr>
            </a:outerShdw>
          </a:effectLst>
        </p:spPr>
        <p:txBody>
          <a:bodyPr/>
          <a:lstStyle>
            <a:lvl1pPr marL="158750" indent="-158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defRPr/>
            </a:pPr>
            <a:r>
              <a:rPr lang="he-IL" b="1" dirty="0" smtClean="0">
                <a:solidFill>
                  <a:srgbClr val="1D4C72"/>
                </a:solidFill>
                <a:latin typeface="Times New Roman" pitchFamily="18" charset="0"/>
                <a:cs typeface="Arial"/>
              </a:rPr>
              <a:t>שאלה 5:</a:t>
            </a:r>
          </a:p>
          <a:p>
            <a:pPr marL="0" indent="0" algn="just" eaLnBrk="1" hangingPunct="1">
              <a:defRPr/>
            </a:pPr>
            <a:r>
              <a:rPr lang="he-IL" dirty="0" smtClean="0">
                <a:solidFill>
                  <a:srgbClr val="1D4C72"/>
                </a:solidFill>
                <a:latin typeface="Times New Roman" pitchFamily="18" charset="0"/>
                <a:cs typeface="Arial"/>
              </a:rPr>
              <a:t>מין מסוים מעמיד בכל דור מספר גדול מאוד של צאצאים. אם כל הצאצאים יעמידו אף הם מספר דומה של צאצאים, תגדל אוכלוסיית המין בלי גבול. </a:t>
            </a:r>
          </a:p>
          <a:p>
            <a:pPr marL="0" indent="0" algn="just" eaLnBrk="1" hangingPunct="1">
              <a:defRPr/>
            </a:pPr>
            <a:r>
              <a:rPr lang="he-IL" dirty="0" smtClean="0">
                <a:solidFill>
                  <a:srgbClr val="1D4C72"/>
                </a:solidFill>
                <a:latin typeface="Times New Roman" pitchFamily="18" charset="0"/>
                <a:cs typeface="Arial"/>
              </a:rPr>
              <a:t>אבל למעשה, בטבע אוכלוסיות אינן גדלות בלי גבול. </a:t>
            </a:r>
          </a:p>
          <a:p>
            <a:pPr marL="0" indent="0" algn="just" eaLnBrk="1" hangingPunct="1">
              <a:defRPr/>
            </a:pPr>
            <a:endParaRPr lang="he-IL" sz="800" dirty="0" smtClean="0">
              <a:solidFill>
                <a:srgbClr val="1D4C72"/>
              </a:solidFill>
              <a:latin typeface="Times New Roman" pitchFamily="18" charset="0"/>
              <a:cs typeface="Arial"/>
            </a:endParaRPr>
          </a:p>
          <a:p>
            <a:pPr marL="0" indent="0" algn="just" eaLnBrk="1" hangingPunct="1">
              <a:defRPr/>
            </a:pPr>
            <a:r>
              <a:rPr lang="he-IL" dirty="0" smtClean="0">
                <a:solidFill>
                  <a:srgbClr val="1D4C72"/>
                </a:solidFill>
                <a:latin typeface="Times New Roman" pitchFamily="18" charset="0"/>
                <a:cs typeface="Arial"/>
              </a:rPr>
              <a:t>ציינו </a:t>
            </a:r>
            <a:r>
              <a:rPr lang="he-IL" u="sng" dirty="0" smtClean="0">
                <a:solidFill>
                  <a:srgbClr val="1D4C72"/>
                </a:solidFill>
                <a:latin typeface="Times New Roman" pitchFamily="18" charset="0"/>
                <a:cs typeface="Arial"/>
              </a:rPr>
              <a:t>שתי</a:t>
            </a:r>
            <a:r>
              <a:rPr lang="he-IL" dirty="0" smtClean="0">
                <a:solidFill>
                  <a:srgbClr val="1D4C72"/>
                </a:solidFill>
                <a:latin typeface="Times New Roman" pitchFamily="18" charset="0"/>
                <a:cs typeface="Arial"/>
              </a:rPr>
              <a:t> סיבות, מתחום האקולוגיה, לכך שאוכלוסיות בטבע אינן גדלות בלי גבול, והסבירו אותן.</a:t>
            </a:r>
            <a:endParaRPr lang="en-US" dirty="0" smtClean="0">
              <a:solidFill>
                <a:srgbClr val="1D4C72"/>
              </a:solidFill>
              <a:latin typeface="Times New Roman" pitchFamily="18" charset="0"/>
              <a:cs typeface="Arial"/>
            </a:endParaRPr>
          </a:p>
        </p:txBody>
      </p:sp>
      <p:sp>
        <p:nvSpPr>
          <p:cNvPr id="11" name="Rectangle 17"/>
          <p:cNvSpPr/>
          <p:nvPr/>
        </p:nvSpPr>
        <p:spPr>
          <a:xfrm>
            <a:off x="357188" y="3071812"/>
            <a:ext cx="8143875" cy="258943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prstClr val="black"/>
                </a:solidFill>
              </a:rPr>
              <a:t>תשובה:</a:t>
            </a:r>
          </a:p>
          <a:p>
            <a:pPr>
              <a:defRPr/>
            </a:pPr>
            <a:r>
              <a:rPr lang="he-IL" dirty="0">
                <a:solidFill>
                  <a:srgbClr val="000000"/>
                </a:solidFill>
                <a:latin typeface="Times New Roman" pitchFamily="18" charset="0"/>
              </a:rPr>
              <a:t>תחרות על משאבים </a:t>
            </a:r>
            <a:r>
              <a:rPr lang="he-IL" dirty="0" smtClean="0">
                <a:solidFill>
                  <a:srgbClr val="000000"/>
                </a:solidFill>
                <a:latin typeface="Times New Roman" pitchFamily="18" charset="0"/>
              </a:rPr>
              <a:t>(כגון חמצן, אור, מקומות מחסה, מים) – </a:t>
            </a:r>
            <a:r>
              <a:rPr lang="he-IL" dirty="0">
                <a:solidFill>
                  <a:srgbClr val="000000"/>
                </a:solidFill>
                <a:latin typeface="Times New Roman" pitchFamily="18" charset="0"/>
              </a:rPr>
              <a:t>כי המשאבים בכל סביבה הם מוגבלים. </a:t>
            </a:r>
            <a:endParaRPr lang="en-US" dirty="0">
              <a:solidFill>
                <a:srgbClr val="000000"/>
              </a:solidFill>
              <a:latin typeface="Times New Roman" pitchFamily="18" charset="0"/>
            </a:endParaRPr>
          </a:p>
          <a:p>
            <a:pPr>
              <a:defRPr/>
            </a:pPr>
            <a:r>
              <a:rPr lang="he-IL" dirty="0">
                <a:solidFill>
                  <a:srgbClr val="000000"/>
                </a:solidFill>
                <a:latin typeface="Times New Roman" pitchFamily="18" charset="0"/>
              </a:rPr>
              <a:t>טריפה – כמעט לכל יצור יש טורפים, המקטינים את גודל האוכלוסייה שלו. </a:t>
            </a:r>
            <a:endParaRPr lang="en-US" dirty="0">
              <a:solidFill>
                <a:srgbClr val="000000"/>
              </a:solidFill>
              <a:latin typeface="Times New Roman" pitchFamily="18" charset="0"/>
            </a:endParaRPr>
          </a:p>
          <a:p>
            <a:pPr>
              <a:defRPr/>
            </a:pPr>
            <a:r>
              <a:rPr lang="he-IL" dirty="0">
                <a:solidFill>
                  <a:srgbClr val="000000"/>
                </a:solidFill>
                <a:latin typeface="Times New Roman" pitchFamily="18" charset="0"/>
              </a:rPr>
              <a:t>מחלות ומזיקים – גורמים למות של חלק מהפרטים באוכלוסייה. </a:t>
            </a:r>
            <a:endParaRPr lang="en-US" dirty="0">
              <a:solidFill>
                <a:srgbClr val="000000"/>
              </a:solidFill>
              <a:latin typeface="Times New Roman" pitchFamily="18" charset="0"/>
            </a:endParaRPr>
          </a:p>
          <a:p>
            <a:pPr>
              <a:defRPr/>
            </a:pPr>
            <a:r>
              <a:rPr lang="he-IL" dirty="0">
                <a:solidFill>
                  <a:srgbClr val="000000"/>
                </a:solidFill>
                <a:latin typeface="Times New Roman" pitchFamily="18" charset="0"/>
              </a:rPr>
              <a:t>קטסטרופות (שינוי דרמטי בתנאים הביוטיים או הא-ביוטיים, כגון: שרפה, מגפה, התפרצות הר געש וכדומה) – פוגעות בפרטים ומקטינות את האוכלוסייה. </a:t>
            </a:r>
          </a:p>
          <a:p>
            <a:pPr>
              <a:defRPr/>
            </a:pPr>
            <a:endParaRPr lang="he-IL" sz="800" dirty="0">
              <a:solidFill>
                <a:srgbClr val="000000"/>
              </a:solidFill>
              <a:latin typeface="Times New Roman" pitchFamily="18" charset="0"/>
            </a:endParaRPr>
          </a:p>
          <a:p>
            <a:pPr>
              <a:defRPr/>
            </a:pPr>
            <a:r>
              <a:rPr lang="he-IL" dirty="0">
                <a:solidFill>
                  <a:srgbClr val="000000"/>
                </a:solidFill>
                <a:latin typeface="Times New Roman" pitchFamily="18" charset="0"/>
              </a:rPr>
              <a:t>כל אלה קובעים את </a:t>
            </a:r>
            <a:r>
              <a:rPr lang="he-IL" u="sng" dirty="0">
                <a:solidFill>
                  <a:srgbClr val="000000"/>
                </a:solidFill>
                <a:latin typeface="Times New Roman" pitchFamily="18" charset="0"/>
              </a:rPr>
              <a:t>כושר הנשיאה</a:t>
            </a:r>
            <a:r>
              <a:rPr lang="he-IL" dirty="0">
                <a:solidFill>
                  <a:srgbClr val="000000"/>
                </a:solidFill>
                <a:latin typeface="Times New Roman" pitchFamily="18" charset="0"/>
              </a:rPr>
              <a:t> של בית הגידול לגבי אוכלוסייה של כל מין.  </a:t>
            </a:r>
            <a:endParaRPr lang="he-IL" dirty="0">
              <a:solidFill>
                <a:prstClr val="black"/>
              </a:solidFill>
            </a:endParaRPr>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498487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1000125"/>
            <a:ext cx="8429625" cy="5357813"/>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solidFill>
                  <a:prstClr val="black"/>
                </a:solidFill>
              </a:rPr>
              <a:t>מזג </a:t>
            </a:r>
            <a:r>
              <a:rPr lang="he-IL" dirty="0">
                <a:solidFill>
                  <a:prstClr val="black"/>
                </a:solidFill>
              </a:rPr>
              <a:t>האוויר </a:t>
            </a:r>
            <a:r>
              <a:rPr lang="he-IL" dirty="0" smtClean="0">
                <a:solidFill>
                  <a:prstClr val="black"/>
                </a:solidFill>
              </a:rPr>
              <a:t>בהרי הכרמל הוא </a:t>
            </a:r>
            <a:r>
              <a:rPr lang="he-IL" dirty="0">
                <a:solidFill>
                  <a:prstClr val="black"/>
                </a:solidFill>
              </a:rPr>
              <a:t>חם ויבש בעונת הקיץ, קריר ולח בעונת החורף. כמות המשקעים השנתית הממוצעת נעה בין 500 מ"מ ל-600 מ"מ </a:t>
            </a:r>
            <a:r>
              <a:rPr lang="he-IL" dirty="0" smtClean="0">
                <a:solidFill>
                  <a:prstClr val="black"/>
                </a:solidFill>
              </a:rPr>
              <a:t>בשנה.</a:t>
            </a:r>
          </a:p>
          <a:p>
            <a:pPr fontAlgn="auto">
              <a:spcBef>
                <a:spcPts val="0"/>
              </a:spcBef>
              <a:spcAft>
                <a:spcPts val="0"/>
              </a:spcAft>
              <a:defRPr/>
            </a:pPr>
            <a:r>
              <a:rPr lang="he-IL" dirty="0" smtClean="0">
                <a:solidFill>
                  <a:prstClr val="black"/>
                </a:solidFill>
              </a:rPr>
              <a:t>שטחים </a:t>
            </a:r>
            <a:r>
              <a:rPr lang="he-IL" dirty="0">
                <a:solidFill>
                  <a:prstClr val="black"/>
                </a:solidFill>
              </a:rPr>
              <a:t>נרחבים של הכרמל מכוסים חורש שעצים ושיחים גדלים בו בצפיפות, וביניהם: אלון מצוי, אלה ארצישראלית, אלת המסטיק וקטלב מצוי. </a:t>
            </a:r>
          </a:p>
          <a:p>
            <a:pPr fontAlgn="auto">
              <a:spcBef>
                <a:spcPts val="0"/>
              </a:spcBef>
              <a:spcAft>
                <a:spcPts val="0"/>
              </a:spcAft>
              <a:defRPr/>
            </a:pPr>
            <a:r>
              <a:rPr lang="he-IL" dirty="0" smtClean="0">
                <a:solidFill>
                  <a:prstClr val="black"/>
                </a:solidFill>
              </a:rPr>
              <a:t>באביב </a:t>
            </a:r>
            <a:r>
              <a:rPr lang="he-IL" dirty="0">
                <a:solidFill>
                  <a:prstClr val="black"/>
                </a:solidFill>
              </a:rPr>
              <a:t>גם פריחת הצמחים מתרבה, והשטח מתמלא בשלל צבעים. </a:t>
            </a:r>
          </a:p>
          <a:p>
            <a:pPr fontAlgn="auto">
              <a:spcBef>
                <a:spcPts val="0"/>
              </a:spcBef>
              <a:spcAft>
                <a:spcPts val="0"/>
              </a:spcAft>
              <a:defRPr/>
            </a:pPr>
            <a:r>
              <a:rPr lang="he-IL" dirty="0">
                <a:solidFill>
                  <a:prstClr val="black"/>
                </a:solidFill>
              </a:rPr>
              <a:t>בקיץ השמש קופחת ובחוץ חם ויבש, אך התנאים בתוך סבך החורש נוחים הרבה יותר: רק מעט אור שמש מצליח לחדור בין הענפים הצפופים בסבך הצמחים, הרוח כמעט שאינה מורגשת ובצל שמתחת לעצים האוויר קריר ואפלולי. בעלי החיים השוכנים בסבך כמו שממיות, לטאות אחרות וזיקיות, מאבדים פחות מים מבעלי החיים הנמצאים בשטח הפתוח. </a:t>
            </a:r>
          </a:p>
          <a:p>
            <a:pPr fontAlgn="auto">
              <a:spcBef>
                <a:spcPts val="0"/>
              </a:spcBef>
              <a:spcAft>
                <a:spcPts val="0"/>
              </a:spcAft>
              <a:defRPr/>
            </a:pPr>
            <a:r>
              <a:rPr lang="he-IL" dirty="0">
                <a:solidFill>
                  <a:prstClr val="black"/>
                </a:solidFill>
              </a:rPr>
              <a:t>הקרקע שמתחת לצמחים מכוסה מרבד לח של עלים שנשרו, ומתחתיו רוחשים חיים. בעלי חיים קטנים, ביניהם: רב-רגל ועכבישים, מסתתרים שם בשעות החום והיובש, אך לקראת ערב, כשהאוויר מתקרר והלחות עולה, הם יוצאים מן המסתור ומחפשים מזון. </a:t>
            </a:r>
          </a:p>
          <a:p>
            <a:pPr fontAlgn="auto">
              <a:spcBef>
                <a:spcPts val="0"/>
              </a:spcBef>
              <a:spcAft>
                <a:spcPts val="0"/>
              </a:spcAft>
              <a:defRPr/>
            </a:pPr>
            <a:r>
              <a:rPr lang="he-IL" dirty="0"/>
              <a:t>צמחים מטפסים נשענים על ענפי העצים והשיחים ונאחזים בהם, ביניהם: קיסוסית קוצנית וזלזלת הקנוקנות, הגדלים כלפי מעלה עד שהם נחשפים לאור השמש. </a:t>
            </a:r>
          </a:p>
          <a:p>
            <a:pPr fontAlgn="auto">
              <a:spcBef>
                <a:spcPts val="0"/>
              </a:spcBef>
              <a:spcAft>
                <a:spcPts val="0"/>
              </a:spcAft>
              <a:defRPr/>
            </a:pPr>
            <a:r>
              <a:rPr lang="he-IL" dirty="0" smtClean="0"/>
              <a:t>בקרבת עצי האורן גדלות פטריות אורנייה. הפטריות מקיימות עם העץ יחסי שיתוף: הן מספקות לו מים ומינרלים, והוא מספק להן חומרים אורגניים, תוצרי הפוטוסינתזה.</a:t>
            </a:r>
            <a:endParaRPr lang="en-US" dirty="0"/>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2B030D-D67E-4AE7-9E4C-0E2E38502967}"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מערכת אקולוגית: החורש בכרמל</a:t>
            </a:r>
            <a:endParaRPr lang="he-IL" sz="2000" dirty="0" smtClean="0"/>
          </a:p>
        </p:txBody>
      </p:sp>
      <p:sp>
        <p:nvSpPr>
          <p:cNvPr id="7" name="TextBox 6"/>
          <p:cNvSpPr txBox="1"/>
          <p:nvPr/>
        </p:nvSpPr>
        <p:spPr>
          <a:xfrm>
            <a:off x="285750" y="500063"/>
            <a:ext cx="8429625" cy="357187"/>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solidFill>
                  <a:prstClr val="black"/>
                </a:solidFill>
              </a:rPr>
              <a:t>קראו את הקטע שלפניכם, המתאר את </a:t>
            </a:r>
            <a:r>
              <a:rPr lang="he-IL" b="1" dirty="0">
                <a:solidFill>
                  <a:srgbClr val="FF6600"/>
                </a:solidFill>
                <a:latin typeface="Arial"/>
                <a:cs typeface="Arial"/>
              </a:rPr>
              <a:t>המערכת האקולוגית בחורש הכרמל</a:t>
            </a:r>
            <a:r>
              <a:rPr lang="he-IL" dirty="0">
                <a:solidFill>
                  <a:prstClr val="black"/>
                </a:solidFill>
              </a:rPr>
              <a:t>. </a:t>
            </a:r>
          </a:p>
        </p:txBody>
      </p:sp>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881259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2B030D-D67E-4AE7-9E4C-0E2E38502967}"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החורש בכרמל</a:t>
            </a:r>
            <a:endParaRPr lang="he-IL" sz="2000" dirty="0" smtClean="0"/>
          </a:p>
        </p:txBody>
      </p:sp>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6084168" y="6033766"/>
            <a:ext cx="2316660" cy="276999"/>
          </a:xfrm>
          <a:prstGeom prst="rect">
            <a:avLst/>
          </a:prstGeom>
        </p:spPr>
        <p:txBody>
          <a:bodyPr wrap="none">
            <a:spAutoFit/>
          </a:bodyPr>
          <a:lstStyle/>
          <a:p>
            <a:r>
              <a:rPr lang="he-IL" sz="1200" dirty="0">
                <a:solidFill>
                  <a:prstClr val="black"/>
                </a:solidFill>
              </a:rPr>
              <a:t>שריף </a:t>
            </a:r>
            <a:r>
              <a:rPr lang="he-IL" sz="1200" dirty="0" err="1" smtClean="0">
                <a:solidFill>
                  <a:prstClr val="black"/>
                </a:solidFill>
              </a:rPr>
              <a:t>עסאקלה</a:t>
            </a:r>
            <a:r>
              <a:rPr lang="he-IL" sz="1200" dirty="0" smtClean="0">
                <a:solidFill>
                  <a:prstClr val="black"/>
                </a:solidFill>
              </a:rPr>
              <a:t> </a:t>
            </a:r>
            <a:r>
              <a:rPr lang="he-IL" sz="1200" dirty="0">
                <a:solidFill>
                  <a:prstClr val="black"/>
                </a:solidFill>
              </a:rPr>
              <a:t>– מרכז </a:t>
            </a:r>
            <a:r>
              <a:rPr lang="he-IL" sz="1200" dirty="0" err="1">
                <a:solidFill>
                  <a:prstClr val="black"/>
                </a:solidFill>
              </a:rPr>
              <a:t>להב"ה</a:t>
            </a:r>
            <a:r>
              <a:rPr lang="he-IL" sz="1200" dirty="0">
                <a:solidFill>
                  <a:prstClr val="black"/>
                </a:solidFill>
              </a:rPr>
              <a:t> </a:t>
            </a:r>
            <a:r>
              <a:rPr lang="he-IL" sz="1200" dirty="0" err="1">
                <a:solidFill>
                  <a:prstClr val="black"/>
                </a:solidFill>
              </a:rPr>
              <a:t>מגאר</a:t>
            </a:r>
            <a:endParaRPr lang="he-IL" sz="12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145" y="1052736"/>
            <a:ext cx="75342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701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5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285750" y="584051"/>
            <a:ext cx="8429625" cy="4429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srgbClr val="FF6600"/>
                </a:solidFill>
                <a:latin typeface="Arial"/>
                <a:cs typeface="Arial"/>
              </a:rPr>
              <a:t>אקולוגיה</a:t>
            </a:r>
            <a:r>
              <a:rPr lang="he-IL" dirty="0">
                <a:solidFill>
                  <a:prstClr val="black"/>
                </a:solidFill>
              </a:rPr>
              <a:t> (</a:t>
            </a:r>
            <a:r>
              <a:rPr lang="en-US" dirty="0">
                <a:solidFill>
                  <a:prstClr val="black"/>
                </a:solidFill>
              </a:rPr>
              <a:t>Oikos</a:t>
            </a:r>
            <a:r>
              <a:rPr lang="he-IL" dirty="0">
                <a:solidFill>
                  <a:prstClr val="black"/>
                </a:solidFill>
              </a:rPr>
              <a:t>=בית; לוגיה=תורה) הוא מדע רב-תחומי, העוסק ביחסי הגומלין הקובעים את השפע (המספר) של היצורים החיים ואת התפוצה שלהם.</a:t>
            </a:r>
          </a:p>
          <a:p>
            <a:pPr fontAlgn="auto">
              <a:spcBef>
                <a:spcPts val="0"/>
              </a:spcBef>
              <a:spcAft>
                <a:spcPts val="0"/>
              </a:spcAft>
              <a:defRPr/>
            </a:pPr>
            <a:endParaRPr lang="he-IL" sz="800" dirty="0">
              <a:solidFill>
                <a:prstClr val="black"/>
              </a:solidFill>
            </a:endParaRPr>
          </a:p>
          <a:p>
            <a:pPr fontAlgn="auto">
              <a:spcBef>
                <a:spcPts val="0"/>
              </a:spcBef>
              <a:spcAft>
                <a:spcPts val="0"/>
              </a:spcAft>
              <a:defRPr/>
            </a:pPr>
            <a:r>
              <a:rPr lang="he-IL" dirty="0">
                <a:solidFill>
                  <a:prstClr val="black"/>
                </a:solidFill>
              </a:rPr>
              <a:t>על פני כדור-הארץ שלנו מתקיימת "חגיגה של חיים". בכל אחת מסביבות החיים המצויות בו, כגון: ביער ובחורש, במדבר ובים, ואפילו באזורי הקוטב הקפואים – מתקיים מגוון מיוחד של יצורים חיים. כל סביבת חיים כזאת היא </a:t>
            </a:r>
            <a:r>
              <a:rPr lang="he-IL" b="1" dirty="0">
                <a:solidFill>
                  <a:srgbClr val="FF6600"/>
                </a:solidFill>
                <a:latin typeface="Arial"/>
                <a:cs typeface="Arial"/>
              </a:rPr>
              <a:t>מערכת אקולוגית </a:t>
            </a:r>
            <a:r>
              <a:rPr lang="he-IL" dirty="0">
                <a:solidFill>
                  <a:prstClr val="black"/>
                </a:solidFill>
              </a:rPr>
              <a:t>עשירה. </a:t>
            </a:r>
            <a:endParaRPr lang="he-IL" dirty="0">
              <a:solidFill>
                <a:prstClr val="black"/>
              </a:solidFill>
              <a:latin typeface="Arial"/>
              <a:cs typeface="Arial"/>
            </a:endParaRPr>
          </a:p>
          <a:p>
            <a:pPr fontAlgn="auto">
              <a:spcBef>
                <a:spcPts val="0"/>
              </a:spcBef>
              <a:spcAft>
                <a:spcPts val="0"/>
              </a:spcAft>
              <a:defRPr/>
            </a:pPr>
            <a:endParaRPr lang="he-IL" sz="800" dirty="0">
              <a:solidFill>
                <a:prstClr val="black"/>
              </a:solidFill>
              <a:latin typeface="Arial"/>
              <a:cs typeface="Arial"/>
            </a:endParaRPr>
          </a:p>
          <a:p>
            <a:pPr>
              <a:defRPr/>
            </a:pPr>
            <a:r>
              <a:rPr lang="he-IL" dirty="0">
                <a:solidFill>
                  <a:prstClr val="black"/>
                </a:solidFill>
              </a:rPr>
              <a:t>מגוון היצורים, החיים בכל סביבה, תלויים זה בזה לצורך קיומם, ולכן הם חלק חשוב בכל מערכת אקולוגיות, ובכלל זה גם במערכות האקולוגיות החשובות לאדם. </a:t>
            </a:r>
            <a:endParaRPr lang="en-US" dirty="0">
              <a:solidFill>
                <a:prstClr val="black"/>
              </a:solidFill>
            </a:endParaRPr>
          </a:p>
          <a:p>
            <a:pPr>
              <a:defRPr/>
            </a:pPr>
            <a:endParaRPr lang="he-IL" sz="800" dirty="0">
              <a:solidFill>
                <a:prstClr val="black"/>
              </a:solidFil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0898FDE-3177-4D57-96FE-E5E7BA74B8D9}"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כדור הארץ – סביבה של חיים </a:t>
            </a:r>
            <a:endParaRPr lang="he-IL" sz="2000" dirty="0" smtClean="0"/>
          </a:p>
        </p:txBody>
      </p:sp>
      <p:grpSp>
        <p:nvGrpSpPr>
          <p:cNvPr id="7174" name="קבוצה 7"/>
          <p:cNvGrpSpPr>
            <a:grpSpLocks/>
          </p:cNvGrpSpPr>
          <p:nvPr/>
        </p:nvGrpSpPr>
        <p:grpSpPr bwMode="auto">
          <a:xfrm>
            <a:off x="-36512" y="3212976"/>
            <a:ext cx="9144000" cy="2716213"/>
            <a:chOff x="0" y="4000500"/>
            <a:chExt cx="9144000" cy="2716896"/>
          </a:xfrm>
        </p:grpSpPr>
        <p:pic>
          <p:nvPicPr>
            <p:cNvPr id="2" name="Picture 7" descr="Z:\נחשון\אקולוגיה - פתיחה\נוף בנגב.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00500"/>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2438" y="6429986"/>
              <a:ext cx="1476375" cy="287410"/>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200" b="1" dirty="0">
                  <a:solidFill>
                    <a:prstClr val="black"/>
                  </a:solidFill>
                </a:rPr>
                <a:t>צילום: אמנון תמרי © </a:t>
              </a:r>
            </a:p>
            <a:p>
              <a:pPr fontAlgn="auto">
                <a:spcBef>
                  <a:spcPts val="0"/>
                </a:spcBef>
                <a:spcAft>
                  <a:spcPts val="0"/>
                </a:spcAft>
                <a:defRPr/>
              </a:pPr>
              <a:r>
                <a:rPr lang="he-IL" dirty="0">
                  <a:solidFill>
                    <a:prstClr val="black"/>
                  </a:solidFill>
                  <a:latin typeface="Arial"/>
                  <a:cs typeface="Arial"/>
                </a:rPr>
                <a:t> </a:t>
              </a:r>
            </a:p>
            <a:p>
              <a:pPr fontAlgn="auto">
                <a:spcBef>
                  <a:spcPts val="0"/>
                </a:spcBef>
                <a:spcAft>
                  <a:spcPts val="0"/>
                </a:spcAft>
                <a:defRPr/>
              </a:pPr>
              <a:endParaRPr lang="he-IL" dirty="0">
                <a:solidFill>
                  <a:prstClr val="black">
                    <a:lumMod val="50000"/>
                    <a:lumOff val="50000"/>
                  </a:prstClr>
                </a:solidFill>
                <a:latin typeface="Arial"/>
                <a:cs typeface="Arial"/>
              </a:endParaRPr>
            </a:p>
          </p:txBody>
        </p:sp>
      </p:grpSp>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0935" y="6664275"/>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Tree>
    <p:extLst>
      <p:ext uri="{BB962C8B-B14F-4D97-AF65-F5344CB8AC3E}">
        <p14:creationId xmlns:p14="http://schemas.microsoft.com/office/powerpoint/2010/main" val="578745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6:</a:t>
            </a:r>
            <a:endParaRPr lang="he-IL" b="1" dirty="0">
              <a:solidFill>
                <a:srgbClr val="1D4C72"/>
              </a:solidFill>
              <a:latin typeface="+mn-lt"/>
              <a:cs typeface="+mn-cs"/>
            </a:endParaRPr>
          </a:p>
          <a:p>
            <a:pPr>
              <a:defRPr/>
            </a:pPr>
            <a:r>
              <a:rPr lang="he-IL" dirty="0">
                <a:solidFill>
                  <a:srgbClr val="1D4C72"/>
                </a:solidFill>
                <a:latin typeface="+mn-lt"/>
                <a:cs typeface="+mn-cs"/>
              </a:rPr>
              <a:t>בטבלה שלפניכם רשומים משפטים הלקוחים מתיאור החורש בכרמל. </a:t>
            </a:r>
            <a:endParaRPr lang="en-US" dirty="0">
              <a:solidFill>
                <a:srgbClr val="1D4C72"/>
              </a:solidFill>
              <a:latin typeface="+mn-lt"/>
              <a:cs typeface="+mn-cs"/>
            </a:endParaRPr>
          </a:p>
          <a:p>
            <a:pPr>
              <a:defRPr/>
            </a:pPr>
            <a:r>
              <a:rPr lang="he-IL" dirty="0">
                <a:solidFill>
                  <a:srgbClr val="1D4C72"/>
                </a:solidFill>
                <a:latin typeface="+mn-lt"/>
                <a:cs typeface="+mn-cs"/>
              </a:rPr>
              <a:t>סמנו ליד כל משפט אם הוא מתאר גורם </a:t>
            </a:r>
            <a:r>
              <a:rPr lang="he-IL" b="1" dirty="0">
                <a:solidFill>
                  <a:srgbClr val="1D4C72"/>
                </a:solidFill>
                <a:latin typeface="+mn-lt"/>
                <a:cs typeface="+mn-cs"/>
              </a:rPr>
              <a:t>ביוטי</a:t>
            </a:r>
            <a:r>
              <a:rPr lang="he-IL" dirty="0">
                <a:solidFill>
                  <a:srgbClr val="1D4C72"/>
                </a:solidFill>
                <a:latin typeface="+mn-lt"/>
                <a:cs typeface="+mn-cs"/>
              </a:rPr>
              <a:t>, או גורם </a:t>
            </a:r>
            <a:r>
              <a:rPr lang="he-IL" b="1" dirty="0" smtClean="0">
                <a:solidFill>
                  <a:srgbClr val="1D4C72"/>
                </a:solidFill>
                <a:latin typeface="+mn-lt"/>
                <a:cs typeface="+mn-cs"/>
              </a:rPr>
              <a:t>א-ביוטי</a:t>
            </a:r>
            <a:r>
              <a:rPr lang="he-IL" dirty="0" smtClean="0">
                <a:solidFill>
                  <a:srgbClr val="1D4C72"/>
                </a:solidFill>
                <a:latin typeface="+mn-lt"/>
                <a:cs typeface="+mn-cs"/>
              </a:rPr>
              <a:t>.</a:t>
            </a:r>
            <a:endParaRPr lang="en-US" dirty="0">
              <a:solidFill>
                <a:srgbClr val="1D4C72"/>
              </a:solidFill>
              <a:latin typeface="+mn-lt"/>
              <a:cs typeface="+mn-cs"/>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960E894-3455-4BC7-BB88-C2E09AF94722}" type="slidenum">
              <a:rPr lang="he-IL" sz="1800" smtClean="0"/>
              <a:pPr fontAlgn="base">
                <a:spcBef>
                  <a:spcPct val="0"/>
                </a:spcBef>
                <a:spcAft>
                  <a:spcPct val="0"/>
                </a:spcAft>
                <a:defRPr/>
              </a:pPr>
              <a:t>20</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a:t>
            </a:r>
            <a:r>
              <a:rPr lang="he-IL" sz="2000" dirty="0" smtClean="0">
                <a:solidFill>
                  <a:schemeClr val="accent3"/>
                </a:solidFill>
              </a:rPr>
              <a:t> </a:t>
            </a:r>
            <a:r>
              <a:rPr lang="he-IL" sz="2000" b="1" dirty="0" smtClean="0">
                <a:solidFill>
                  <a:schemeClr val="accent3"/>
                </a:solidFill>
              </a:rPr>
              <a:t>6:</a:t>
            </a:r>
            <a:r>
              <a:rPr lang="he-IL" sz="2000" dirty="0" smtClean="0">
                <a:solidFill>
                  <a:schemeClr val="accent3"/>
                </a:solidFill>
              </a:rPr>
              <a:t> </a:t>
            </a:r>
            <a:r>
              <a:rPr lang="he-IL" sz="2000" b="1" dirty="0" smtClean="0">
                <a:solidFill>
                  <a:srgbClr val="FF6600"/>
                </a:solidFill>
                <a:ea typeface="+mn-ea"/>
              </a:rPr>
              <a:t>גורמים א-ביוטיים וגורמים ביוטיים בחורש הכרמל</a:t>
            </a:r>
            <a:endParaRPr lang="he-IL" sz="2000" dirty="0" smtClean="0"/>
          </a:p>
        </p:txBody>
      </p:sp>
      <p:graphicFrame>
        <p:nvGraphicFramePr>
          <p:cNvPr id="11" name="טבלה 10"/>
          <p:cNvGraphicFramePr>
            <a:graphicFrameLocks noGrp="1"/>
          </p:cNvGraphicFramePr>
          <p:nvPr>
            <p:extLst>
              <p:ext uri="{D42A27DB-BD31-4B8C-83A1-F6EECF244321}">
                <p14:modId xmlns:p14="http://schemas.microsoft.com/office/powerpoint/2010/main" val="2115958019"/>
              </p:ext>
            </p:extLst>
          </p:nvPr>
        </p:nvGraphicFramePr>
        <p:xfrm>
          <a:off x="1095375" y="2076450"/>
          <a:ext cx="7580313" cy="4276724"/>
        </p:xfrm>
        <a:graphic>
          <a:graphicData uri="http://schemas.openxmlformats.org/drawingml/2006/table">
            <a:tbl>
              <a:tblPr rtl="1"/>
              <a:tblGrid>
                <a:gridCol w="6219825"/>
                <a:gridCol w="684213"/>
                <a:gridCol w="676275"/>
              </a:tblGrid>
              <a:tr h="494936">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800" b="1" i="0" u="none" strike="noStrike" cap="none" normalizeH="0" baseline="0" dirty="0" smtClean="0">
                        <a:ln>
                          <a:noFill/>
                        </a:ln>
                        <a:solidFill>
                          <a:srgbClr val="365F91"/>
                        </a:solidFill>
                        <a:effectLst/>
                        <a:latin typeface="Arial" pitchFamily="34" charset="0"/>
                        <a:cs typeface="Calibri"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משפטים מתיאור החורש</a:t>
                      </a:r>
                      <a:r>
                        <a:rPr kumimoji="0" lang="he-IL" sz="1600" b="0" i="0" u="none" strike="noStrike" cap="none" normalizeH="0" baseline="0" dirty="0" smtClean="0">
                          <a:ln>
                            <a:noFill/>
                          </a:ln>
                          <a:solidFill>
                            <a:srgbClr val="365F91"/>
                          </a:solidFill>
                          <a:effectLst/>
                          <a:latin typeface="Arial" pitchFamily="34" charset="0"/>
                          <a:cs typeface="Calibri" pitchFamily="34" charset="0"/>
                        </a:rPr>
                        <a:t>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גורם ביוטי</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גורם</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א-ביוטי</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סלעי גיר בונים את הרי הכרמל.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בקיץ חם ויבש. </a:t>
                      </a:r>
                      <a:endParaRPr kumimoji="0" lang="en-US" sz="1600" b="1" i="0" u="none" strike="noStrike" cap="none" normalizeH="0" baseline="0" dirty="0" smtClean="0">
                        <a:ln>
                          <a:noFill/>
                        </a:ln>
                        <a:solidFill>
                          <a:srgbClr val="365F9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כמות המשקעים השנתית הממוצעת נעה בין 500 מ"מ ל-600 מ"מ בשנה.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בחורף קריר ולח.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מים זורמים בערוצי הנחלים.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הכרמל מכוסה חורש ובו עצים ושיחים.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הרוח כמעט שאינה מורגשת בין העצים.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בחורש גדלים: אלון מצוי, אלה ארץ ישראלית, אלת המסטיק וקטלב מצוי.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רק מעט אור שמש מצליח לחדור בין הענפים הצפופים.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4936">
                <a:tc>
                  <a:txBody>
                    <a:bodyPr/>
                    <a:lstStyle/>
                    <a:p>
                      <a:pPr marL="0" marR="0" lvl="0" indent="0" algn="r" defTabSz="914400" rtl="1" eaLnBrk="1" fontAlgn="base" latinLnBrk="0" hangingPunct="1">
                        <a:lnSpc>
                          <a:spcPct val="100000"/>
                        </a:lnSpc>
                        <a:spcBef>
                          <a:spcPts val="100"/>
                        </a:spcBef>
                        <a:spcAft>
                          <a:spcPts val="1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בעלי חיים קטנים, ביניהם: רב-רגל ועכבישים, נמצאים מתחת לעלים שנשרו על הקרקע.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100"/>
                        </a:spcBef>
                        <a:spcAft>
                          <a:spcPts val="1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100"/>
                        </a:spcBef>
                        <a:spcAft>
                          <a:spcPts val="1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בצל העצים קריר ואפלולי.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78">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Calibri" pitchFamily="34" charset="0"/>
                        </a:rPr>
                        <a:t>צמחים מטפסים נשענים על ענפי העצים והשיחים ונאחזים בהם. </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4994">
                <a:tc>
                  <a:txBody>
                    <a:bodyPr/>
                    <a:lstStyle/>
                    <a:p>
                      <a:pPr marL="0" marR="0" lvl="0" indent="0" algn="r" defTabSz="914400" rtl="1" eaLnBrk="1" fontAlgn="base" latinLnBrk="0" hangingPunct="1">
                        <a:lnSpc>
                          <a:spcPct val="100000"/>
                        </a:lnSpc>
                        <a:spcBef>
                          <a:spcPts val="300"/>
                        </a:spcBef>
                        <a:spcAft>
                          <a:spcPts val="300"/>
                        </a:spcAft>
                        <a:buClrTx/>
                        <a:buSzTx/>
                        <a:buFontTx/>
                        <a:buNone/>
                        <a:tabLst/>
                        <a:defRPr/>
                      </a:pPr>
                      <a:r>
                        <a:rPr kumimoji="0" lang="he-IL" sz="1600" b="1" i="0" u="none" strike="noStrike" cap="none" normalizeH="0" baseline="0" dirty="0" smtClean="0">
                          <a:ln>
                            <a:noFill/>
                          </a:ln>
                          <a:solidFill>
                            <a:srgbClr val="365F91"/>
                          </a:solidFill>
                          <a:effectLst/>
                          <a:latin typeface="Arial" pitchFamily="34" charset="0"/>
                          <a:cs typeface="Calibri" pitchFamily="34" charset="0"/>
                        </a:rPr>
                        <a:t>פטריות אורנייה מקיימות יחסי שיתוף עם האורן.</a:t>
                      </a:r>
                      <a:endParaRPr kumimoji="0" lang="en-US" sz="1600" b="0" i="0" u="none" strike="noStrike" cap="none" normalizeH="0" baseline="0" dirty="0" smtClean="0">
                        <a:ln>
                          <a:noFill/>
                        </a:ln>
                        <a:solidFill>
                          <a:schemeClr val="tx1"/>
                        </a:solidFill>
                        <a:effectLst/>
                        <a:latin typeface="Arial" pitchFamily="34" charset="0"/>
                        <a:cs typeface="Calibri" pitchFamily="34"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6:</a:t>
            </a:r>
            <a:endParaRPr lang="he-IL" b="1" dirty="0">
              <a:solidFill>
                <a:srgbClr val="1D4C72"/>
              </a:solidFill>
              <a:latin typeface="+mn-lt"/>
              <a:cs typeface="+mn-cs"/>
            </a:endParaRPr>
          </a:p>
          <a:p>
            <a:pPr>
              <a:defRPr/>
            </a:pPr>
            <a:r>
              <a:rPr lang="he-IL" dirty="0">
                <a:solidFill>
                  <a:srgbClr val="1D4C72"/>
                </a:solidFill>
                <a:latin typeface="+mn-lt"/>
                <a:cs typeface="+mn-cs"/>
              </a:rPr>
              <a:t>בטבלה שלפניכם רשומים משפטים הלקוחים מתיאור החורש בכרמל. </a:t>
            </a:r>
            <a:endParaRPr lang="en-US" dirty="0">
              <a:solidFill>
                <a:srgbClr val="1D4C72"/>
              </a:solidFill>
              <a:latin typeface="+mn-lt"/>
              <a:cs typeface="+mn-cs"/>
            </a:endParaRPr>
          </a:p>
          <a:p>
            <a:pPr>
              <a:defRPr/>
            </a:pPr>
            <a:r>
              <a:rPr lang="he-IL" dirty="0">
                <a:solidFill>
                  <a:srgbClr val="1D4C72"/>
                </a:solidFill>
                <a:latin typeface="+mn-lt"/>
                <a:cs typeface="+mn-cs"/>
              </a:rPr>
              <a:t>סמנו ליד כל משפט אם הוא מתאר מרכיב </a:t>
            </a:r>
            <a:r>
              <a:rPr lang="he-IL" b="1" dirty="0">
                <a:solidFill>
                  <a:srgbClr val="1D4C72"/>
                </a:solidFill>
                <a:latin typeface="+mn-lt"/>
                <a:cs typeface="+mn-cs"/>
              </a:rPr>
              <a:t>ביוטי</a:t>
            </a:r>
            <a:r>
              <a:rPr lang="he-IL" dirty="0">
                <a:solidFill>
                  <a:srgbClr val="1D4C72"/>
                </a:solidFill>
                <a:latin typeface="+mn-lt"/>
                <a:cs typeface="+mn-cs"/>
              </a:rPr>
              <a:t>, מרכיב </a:t>
            </a:r>
            <a:r>
              <a:rPr lang="he-IL" b="1" dirty="0" smtClean="0">
                <a:solidFill>
                  <a:srgbClr val="1D4C72"/>
                </a:solidFill>
                <a:latin typeface="+mn-lt"/>
                <a:cs typeface="+mn-cs"/>
              </a:rPr>
              <a:t>א-ביוטי.</a:t>
            </a:r>
            <a:endParaRPr lang="en-US" dirty="0">
              <a:solidFill>
                <a:srgbClr val="1D4C72"/>
              </a:solidFill>
              <a:latin typeface="+mn-lt"/>
              <a:cs typeface="+mn-cs"/>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0204BC1-67E3-4584-BB3A-0493E8217648}" type="slidenum">
              <a:rPr lang="he-IL" sz="1800" smtClean="0"/>
              <a:pPr fontAlgn="base">
                <a:spcBef>
                  <a:spcPct val="0"/>
                </a:spcBef>
                <a:spcAft>
                  <a:spcPct val="0"/>
                </a:spcAft>
                <a:defRPr/>
              </a:pPr>
              <a:t>21</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graphicFrame>
        <p:nvGraphicFramePr>
          <p:cNvPr id="11" name="טבלה 10"/>
          <p:cNvGraphicFramePr>
            <a:graphicFrameLocks noGrp="1"/>
          </p:cNvGraphicFramePr>
          <p:nvPr/>
        </p:nvGraphicFramePr>
        <p:xfrm>
          <a:off x="1095375" y="2076450"/>
          <a:ext cx="7580313" cy="3783302"/>
        </p:xfrm>
        <a:graphic>
          <a:graphicData uri="http://schemas.openxmlformats.org/drawingml/2006/table">
            <a:tbl>
              <a:tblPr rtl="1"/>
              <a:tblGrid>
                <a:gridCol w="6219825"/>
                <a:gridCol w="684213"/>
                <a:gridCol w="676275"/>
              </a:tblGrid>
              <a:tr h="526790">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800" b="1" i="0" u="none" strike="noStrike" cap="none" normalizeH="0" baseline="0" dirty="0" smtClean="0">
                        <a:ln>
                          <a:noFill/>
                        </a:ln>
                        <a:solidFill>
                          <a:srgbClr val="365F9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משפטים מתיאור החורש</a:t>
                      </a:r>
                      <a:r>
                        <a:rPr kumimoji="0" lang="he-IL" sz="1600" b="0" i="0" u="none" strike="noStrike" cap="none" normalizeH="0" baseline="0" dirty="0" smtClean="0">
                          <a:ln>
                            <a:noFill/>
                          </a:ln>
                          <a:solidFill>
                            <a:srgbClr val="365F91"/>
                          </a:solidFill>
                          <a:effectLst/>
                          <a:latin typeface="Arial"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גורם ביוטי</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גורם</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א-ביוטי</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סלעי גיר בונים את הרי הכרמל.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בקיץ חם ויבש. </a:t>
                      </a:r>
                      <a:endParaRPr kumimoji="0" lang="en-US" sz="1600" b="1" i="0" u="none" strike="noStrike" cap="none" normalizeH="0" baseline="0" dirty="0" smtClean="0">
                        <a:ln>
                          <a:noFill/>
                        </a:ln>
                        <a:solidFill>
                          <a:srgbClr val="365F9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he-IL"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 </a:t>
                      </a: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endParaRPr kumimoji="0" lang="en-US" sz="1600" b="0" i="0" u="none" strike="noStrike" kern="1200" cap="none" spc="0" normalizeH="0" baseline="0" noProof="0" dirty="0" smtClean="0">
                        <a:ln>
                          <a:noFill/>
                        </a:ln>
                        <a:solidFill>
                          <a:srgbClr val="365F91"/>
                        </a:solidFill>
                        <a:effectLst/>
                        <a:uLnTx/>
                        <a:uFillTx/>
                        <a:latin typeface="Arial" pitchFamily="34" charset="0"/>
                        <a:ea typeface="+mn-ea"/>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כמות המשקעים השנתית הממוצעת נעה בין 500 מ"מ ל-600 מ"מ בשנה.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r>
                        <a:rPr kumimoji="0" lang="he-IL"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 </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בחורף קריר ולח.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מים זורמים בערוצי הנחלים.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הכרמל מכוסה חורש ובו עצים ושיחים.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הרוח כמעט שאינה מורגשת בין העצים.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 </a:t>
                      </a: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בחורש גדלים: אלון מצוי, אלה ארץ ישראלית, אלת המסטיק וקטלב מצוי.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רק מעט אור שמש מצליח לחדור בין הענפים הצפופים.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endParaRPr kumimoji="0" lang="en-US" sz="1600" b="0" i="0" u="none" strike="noStrike" kern="1200" cap="none" spc="0" normalizeH="0" baseline="0" noProof="0" dirty="0" smtClean="0">
                        <a:ln>
                          <a:noFill/>
                        </a:ln>
                        <a:solidFill>
                          <a:srgbClr val="365F91"/>
                        </a:solidFill>
                        <a:effectLst/>
                        <a:uLnTx/>
                        <a:uFillTx/>
                        <a:latin typeface="Arial" pitchFamily="34" charset="0"/>
                        <a:ea typeface="+mn-ea"/>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4851">
                <a:tc>
                  <a:txBody>
                    <a:bodyPr/>
                    <a:lstStyle/>
                    <a:p>
                      <a:pPr marL="0" marR="0" lvl="0" indent="0" algn="r" defTabSz="914400" rtl="1" eaLnBrk="1" fontAlgn="base" latinLnBrk="0" hangingPunct="1">
                        <a:lnSpc>
                          <a:spcPct val="100000"/>
                        </a:lnSpc>
                        <a:spcBef>
                          <a:spcPts val="100"/>
                        </a:spcBef>
                        <a:spcAft>
                          <a:spcPts val="1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בעלי חיים קטנים, ביניהם: רב-רגל ועכבישים, נמצאים מתחת לעלים שנשרו על הקרקע.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100"/>
                        </a:spcBef>
                        <a:spcAft>
                          <a:spcPts val="100"/>
                        </a:spcAft>
                        <a:buClrTx/>
                        <a:buSzTx/>
                        <a:buFontTx/>
                        <a:buNone/>
                        <a:tabLst/>
                      </a:pPr>
                      <a:endParaRPr kumimoji="0" lang="he-IL" sz="4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ctr" defTabSz="914400" rtl="1" eaLnBrk="1" fontAlgn="base" latinLnBrk="0" hangingPunct="1">
                        <a:lnSpc>
                          <a:spcPct val="100000"/>
                        </a:lnSpc>
                        <a:spcBef>
                          <a:spcPts val="100"/>
                        </a:spcBef>
                        <a:spcAft>
                          <a:spcPts val="1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he-IL"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בצל העצים קריר ואפלולי.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endParaRPr kumimoji="0" lang="en-US" sz="1600" b="0" i="0" u="none" strike="noStrike" kern="1200" cap="none" spc="0" normalizeH="0" baseline="0" noProof="0" dirty="0" smtClean="0">
                        <a:ln>
                          <a:noFill/>
                        </a:ln>
                        <a:solidFill>
                          <a:srgbClr val="365F91"/>
                        </a:solidFill>
                        <a:effectLst/>
                        <a:uLnTx/>
                        <a:uFillTx/>
                        <a:latin typeface="Arial" pitchFamily="34" charset="0"/>
                        <a:ea typeface="+mn-ea"/>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34">
                <a:tc>
                  <a:txBody>
                    <a:bodyPr/>
                    <a:lstStyle/>
                    <a:p>
                      <a:pPr marL="0" marR="0" lvl="0" indent="0" algn="r" defTabSz="914400" rtl="1" eaLnBrk="1" fontAlgn="base" latinLnBrk="0" hangingPunct="1">
                        <a:lnSpc>
                          <a:spcPct val="100000"/>
                        </a:lnSpc>
                        <a:spcBef>
                          <a:spcPts val="300"/>
                        </a:spcBef>
                        <a:spcAft>
                          <a:spcPts val="300"/>
                        </a:spcAft>
                        <a:buClrTx/>
                        <a:buSzTx/>
                        <a:buFontTx/>
                        <a:buNone/>
                        <a:tabLst/>
                      </a:pPr>
                      <a:r>
                        <a:rPr kumimoji="0" lang="he-IL" sz="1600" b="1" i="0" u="none" strike="noStrike" cap="none" normalizeH="0" baseline="0" dirty="0" smtClean="0">
                          <a:ln>
                            <a:noFill/>
                          </a:ln>
                          <a:solidFill>
                            <a:srgbClr val="365F91"/>
                          </a:solidFill>
                          <a:effectLst/>
                          <a:latin typeface="Arial" pitchFamily="34" charset="0"/>
                          <a:cs typeface="Arial" pitchFamily="34" charset="0"/>
                        </a:rPr>
                        <a:t>צמחים מטפסים נשענים על ענפי העצים והשיחים ונאחזים בהם.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1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US" sz="1600" b="0" i="0" u="none" strike="noStrike" cap="none" normalizeH="0" baseline="0" dirty="0" smtClean="0">
                        <a:ln>
                          <a:noFill/>
                        </a:ln>
                        <a:solidFill>
                          <a:srgbClr val="365F9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 name="טבלה 6"/>
          <p:cNvGraphicFramePr>
            <a:graphicFrameLocks noGrp="1"/>
          </p:cNvGraphicFramePr>
          <p:nvPr>
            <p:extLst>
              <p:ext uri="{D42A27DB-BD31-4B8C-83A1-F6EECF244321}">
                <p14:modId xmlns:p14="http://schemas.microsoft.com/office/powerpoint/2010/main" val="3279232805"/>
              </p:ext>
            </p:extLst>
          </p:nvPr>
        </p:nvGraphicFramePr>
        <p:xfrm>
          <a:off x="1095375" y="5857875"/>
          <a:ext cx="7580313" cy="251040"/>
        </p:xfrm>
        <a:graphic>
          <a:graphicData uri="http://schemas.openxmlformats.org/drawingml/2006/table">
            <a:tbl>
              <a:tblPr rtl="1"/>
              <a:tblGrid>
                <a:gridCol w="6219825"/>
                <a:gridCol w="684213"/>
                <a:gridCol w="676275"/>
              </a:tblGrid>
              <a:tr h="250825">
                <a:tc>
                  <a:txBody>
                    <a:bodyPr/>
                    <a:lstStyle/>
                    <a:p>
                      <a:pPr marL="0" marR="0" lvl="0" indent="0" algn="r" defTabSz="914400" rtl="1" eaLnBrk="1" fontAlgn="base" latinLnBrk="0" hangingPunct="1">
                        <a:lnSpc>
                          <a:spcPct val="100000"/>
                        </a:lnSpc>
                        <a:spcBef>
                          <a:spcPts val="300"/>
                        </a:spcBef>
                        <a:spcAft>
                          <a:spcPts val="300"/>
                        </a:spcAft>
                        <a:buClrTx/>
                        <a:buSzTx/>
                        <a:buFontTx/>
                        <a:buNone/>
                        <a:tabLst/>
                        <a:defRPr/>
                      </a:pPr>
                      <a:r>
                        <a:rPr kumimoji="0" lang="he-IL" sz="1600" b="1" i="0" u="none" strike="noStrike" kern="1200" cap="none" spc="0" normalizeH="0" baseline="0" noProof="0" dirty="0" smtClean="0">
                          <a:ln>
                            <a:noFill/>
                          </a:ln>
                          <a:solidFill>
                            <a:srgbClr val="365F91"/>
                          </a:solidFill>
                          <a:effectLst/>
                          <a:uLnTx/>
                          <a:uFillTx/>
                          <a:latin typeface="Arial" pitchFamily="34" charset="0"/>
                          <a:ea typeface="+mn-ea"/>
                          <a:cs typeface="Calibri" pitchFamily="34" charset="0"/>
                        </a:rPr>
                        <a:t>פטריות אורנייה מקיימות יחסי שיתוף עם האורן.</a:t>
                      </a:r>
                      <a:endPar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Calibri" pitchFamily="34" charset="0"/>
                      </a:endParaRPr>
                    </a:p>
                  </a:txBody>
                  <a:tcPr marL="51985" marR="51985" marT="72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985" marR="51985" marT="72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sym typeface="Wingdings 2" pitchFamily="18" charset="2"/>
                        </a:rPr>
                        <a:t></a:t>
                      </a:r>
                      <a:endParaRPr kumimoji="0" lang="en-US" sz="1600" b="0" i="0" u="none" strike="noStrike" kern="1200" cap="none" spc="0" normalizeH="0" baseline="0" noProof="0" dirty="0" smtClean="0">
                        <a:ln>
                          <a:noFill/>
                        </a:ln>
                        <a:solidFill>
                          <a:srgbClr val="365F91"/>
                        </a:solidFill>
                        <a:effectLst/>
                        <a:uLnTx/>
                        <a:uFillTx/>
                        <a:latin typeface="Arial" pitchFamily="34" charset="0"/>
                        <a:ea typeface="+mn-ea"/>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20D766-1735-4695-A69B-A70053A82CD2}" type="slidenum">
              <a:rPr lang="he-IL" sz="1800" smtClean="0"/>
              <a:pPr fontAlgn="base">
                <a:spcBef>
                  <a:spcPct val="0"/>
                </a:spcBef>
                <a:spcAft>
                  <a:spcPct val="0"/>
                </a:spcAft>
                <a:defRPr/>
              </a:pPr>
              <a:t>22</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7: יחסי גומלין</a:t>
            </a:r>
            <a:endParaRPr lang="he-IL" sz="2000" dirty="0" smtClean="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TextBox 7"/>
          <p:cNvSpPr txBox="1"/>
          <p:nvPr/>
        </p:nvSpPr>
        <p:spPr>
          <a:xfrm>
            <a:off x="518646" y="620688"/>
            <a:ext cx="8183562" cy="59093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7:</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מזג האוויר בהרי הכרמל הוא חם ויבש בעונת הקיץ, קריר ולח בעונת החורף. כמות המשקעים השנתית הממוצעת נעה בין 500 מ"מ ל-600 מ"מ בשנה.</a:t>
            </a:r>
          </a:p>
          <a:p>
            <a:pPr fontAlgn="auto">
              <a:spcBef>
                <a:spcPts val="0"/>
              </a:spcBef>
              <a:spcAft>
                <a:spcPts val="0"/>
              </a:spcAft>
              <a:defRPr/>
            </a:pPr>
            <a:r>
              <a:rPr lang="he-IL" dirty="0">
                <a:solidFill>
                  <a:srgbClr val="1D4C72"/>
                </a:solidFill>
                <a:latin typeface="Arial"/>
                <a:cs typeface="Arial"/>
              </a:rPr>
              <a:t>שטחים נרחבים של הכרמל מכוסים חורש שעצים ושיחים גדלים בו בצפיפות, וביניהם: אלון מצוי, אלה ארצישראלית, אלת המסטיק וקטלב מצוי. </a:t>
            </a:r>
          </a:p>
          <a:p>
            <a:pPr fontAlgn="auto">
              <a:spcBef>
                <a:spcPts val="0"/>
              </a:spcBef>
              <a:spcAft>
                <a:spcPts val="0"/>
              </a:spcAft>
              <a:defRPr/>
            </a:pPr>
            <a:r>
              <a:rPr lang="he-IL" dirty="0">
                <a:solidFill>
                  <a:srgbClr val="1D4C72"/>
                </a:solidFill>
                <a:latin typeface="Arial"/>
                <a:cs typeface="Arial"/>
              </a:rPr>
              <a:t>באביב גם פריחת הצמחים מתרבה, והשטח מתמלא בשלל צבעים. </a:t>
            </a:r>
          </a:p>
          <a:p>
            <a:pPr fontAlgn="auto">
              <a:spcBef>
                <a:spcPts val="0"/>
              </a:spcBef>
              <a:spcAft>
                <a:spcPts val="0"/>
              </a:spcAft>
              <a:defRPr/>
            </a:pPr>
            <a:r>
              <a:rPr lang="he-IL" dirty="0">
                <a:solidFill>
                  <a:srgbClr val="1D4C72"/>
                </a:solidFill>
                <a:latin typeface="Arial"/>
                <a:cs typeface="Arial"/>
              </a:rPr>
              <a:t>בקיץ השמש קופחת ובחוץ חם ויבש, אך התנאים בתוך סבך החורש נוחים הרבה יותר: רק מעט אור שמש מצליח לחדור בין הענפים הצפופים בסבך הצמחים, הרוח כמעט שאינה מורגשת ובצל שמתחת לעצים האוויר קריר ואפלולי. בעלי החיים השוכנים בסבך כמו שממיות, לטאות אחרות וזיקיות, מאבדים פחות מים מבעלי החיים הנמצאים בשטח הפתוח. </a:t>
            </a:r>
          </a:p>
          <a:p>
            <a:pPr fontAlgn="auto">
              <a:spcBef>
                <a:spcPts val="0"/>
              </a:spcBef>
              <a:spcAft>
                <a:spcPts val="0"/>
              </a:spcAft>
              <a:defRPr/>
            </a:pPr>
            <a:r>
              <a:rPr lang="he-IL" dirty="0">
                <a:solidFill>
                  <a:srgbClr val="1D4C72"/>
                </a:solidFill>
                <a:latin typeface="Arial"/>
                <a:cs typeface="Arial"/>
              </a:rPr>
              <a:t>הקרקע שמתחת לצמחים מכוסה מרבד לח של עלים שנשרו, ומתחתיו רוחשים חיים. בעלי חיים קטנים, ביניהם: רב-רגל ועכבישים, מסתתרים שם בשעות החום והיובש, אך לקראת ערב, כשהאוויר מתקרר והלחות עולה, הם יוצאים מן המסתור ומחפשים מזון. </a:t>
            </a:r>
          </a:p>
          <a:p>
            <a:pPr fontAlgn="auto">
              <a:spcBef>
                <a:spcPts val="0"/>
              </a:spcBef>
              <a:spcAft>
                <a:spcPts val="0"/>
              </a:spcAft>
              <a:defRPr/>
            </a:pPr>
            <a:r>
              <a:rPr lang="he-IL" dirty="0">
                <a:solidFill>
                  <a:srgbClr val="1D4C72"/>
                </a:solidFill>
                <a:latin typeface="Arial"/>
                <a:cs typeface="Arial"/>
              </a:rPr>
              <a:t>צמחים מטפסים נשענים על ענפי העצים והשיחים ונאחזים בהם, ביניהם: קיסוסית קוצנית וזלזלת הקנוקנות, הגדלים כלפי מעלה עד שהם נחשפים לאור השמש. </a:t>
            </a:r>
          </a:p>
          <a:p>
            <a:pPr fontAlgn="auto">
              <a:spcBef>
                <a:spcPts val="0"/>
              </a:spcBef>
              <a:spcAft>
                <a:spcPts val="0"/>
              </a:spcAft>
              <a:defRPr/>
            </a:pPr>
            <a:r>
              <a:rPr lang="he-IL" dirty="0">
                <a:solidFill>
                  <a:srgbClr val="1D4C72"/>
                </a:solidFill>
                <a:latin typeface="Arial"/>
                <a:cs typeface="Arial"/>
              </a:rPr>
              <a:t>בקרבת עצי האורן גדלות פטריות אורנייה, הפטריות מקיימות עם העץ יחסי שיתוף: הן מספקות לו מים ומינרלים, והוא מספק להן חומרים אורגניים, תוצרי הפוטוסינתזה.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א. הביאו דוגמאות מהקטע להשפעות של גורמים א-ביוטיים על גורמים ביוטיים</a:t>
            </a:r>
            <a:r>
              <a:rPr lang="he-IL" dirty="0" smtClean="0">
                <a:solidFill>
                  <a:srgbClr val="1D4C72"/>
                </a:solidFill>
                <a:latin typeface="Arial"/>
                <a:cs typeface="Arial"/>
              </a:rPr>
              <a:t>.</a:t>
            </a:r>
          </a:p>
          <a:p>
            <a:pPr fontAlgn="auto">
              <a:spcBef>
                <a:spcPts val="0"/>
              </a:spcBef>
              <a:spcAft>
                <a:spcPts val="0"/>
              </a:spcAft>
              <a:defRPr/>
            </a:pPr>
            <a:r>
              <a:rPr lang="he-IL" dirty="0" smtClean="0">
                <a:solidFill>
                  <a:srgbClr val="1D4C72"/>
                </a:solidFill>
                <a:latin typeface="Arial"/>
                <a:cs typeface="Arial"/>
              </a:rPr>
              <a:t>ב. הביאו דוגמה מהקטע להשפעה של גורם ביוטי על גורם א-ביוטי.</a:t>
            </a:r>
            <a:endParaRPr lang="he-IL" dirty="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ג. </a:t>
            </a:r>
            <a:r>
              <a:rPr lang="he-IL" dirty="0">
                <a:solidFill>
                  <a:srgbClr val="1D4C72"/>
                </a:solidFill>
                <a:latin typeface="Arial"/>
                <a:cs typeface="Arial"/>
              </a:rPr>
              <a:t>הביאו דוגמאות מהקטע ליחסי גומלין בין גורמים ביוטיים.</a:t>
            </a:r>
          </a:p>
        </p:txBody>
      </p:sp>
    </p:spTree>
    <p:extLst>
      <p:ext uri="{BB962C8B-B14F-4D97-AF65-F5344CB8AC3E}">
        <p14:creationId xmlns:p14="http://schemas.microsoft.com/office/powerpoint/2010/main" val="989351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09249" y="1927101"/>
            <a:ext cx="8196262" cy="423820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a:t>
            </a:r>
            <a:r>
              <a:rPr lang="he-IL" dirty="0">
                <a:solidFill>
                  <a:schemeClr val="tx1"/>
                </a:solidFill>
              </a:rPr>
              <a:t>השפעות של גורמים א-ביוטיים על גורמים ביוטיים:</a:t>
            </a:r>
          </a:p>
          <a:p>
            <a:pPr fontAlgn="auto">
              <a:spcBef>
                <a:spcPts val="0"/>
              </a:spcBef>
              <a:spcAft>
                <a:spcPts val="0"/>
              </a:spcAft>
              <a:defRPr/>
            </a:pPr>
            <a:r>
              <a:rPr lang="he-IL" dirty="0" smtClean="0">
                <a:solidFill>
                  <a:schemeClr val="tx1"/>
                </a:solidFill>
              </a:rPr>
              <a:t>התנאים </a:t>
            </a:r>
            <a:r>
              <a:rPr lang="he-IL" dirty="0">
                <a:solidFill>
                  <a:schemeClr val="tx1"/>
                </a:solidFill>
              </a:rPr>
              <a:t>הא-ביוטיים בצל העצים נוחים יותר (טמפרטורה נמוכה יותר כי פחות אור חודר, לחות גבוהה יותר), ולכן בעלי החיים מאבדים פחות מים. עקב כך, בצל חיים יותר בעלי חיים.</a:t>
            </a:r>
          </a:p>
          <a:p>
            <a:pPr fontAlgn="auto">
              <a:spcBef>
                <a:spcPts val="0"/>
              </a:spcBef>
              <a:spcAft>
                <a:spcPts val="0"/>
              </a:spcAft>
              <a:defRPr/>
            </a:pPr>
            <a:r>
              <a:rPr lang="he-IL" dirty="0">
                <a:solidFill>
                  <a:schemeClr val="tx1"/>
                </a:solidFill>
              </a:rPr>
              <a:t>טמפרטורת האוויר ולחות האוויר משפיעים על זמן הפעילות של בעלי החיים: בשעות הערב הקרירות והלחות הם יוצאים מתוך מרבד העלים ומחפשים מזון.</a:t>
            </a:r>
          </a:p>
          <a:p>
            <a:pPr fontAlgn="auto">
              <a:spcBef>
                <a:spcPts val="0"/>
              </a:spcBef>
              <a:spcAft>
                <a:spcPts val="0"/>
              </a:spcAft>
              <a:defRPr/>
            </a:pPr>
            <a:r>
              <a:rPr lang="he-IL" dirty="0">
                <a:solidFill>
                  <a:schemeClr val="tx1"/>
                </a:solidFill>
              </a:rPr>
              <a:t>מועד הפריחה של הצמחים מושפע מעונות השנה (מאורך היום, מהטמפרטורה). </a:t>
            </a:r>
            <a:endParaRPr lang="he-IL" dirty="0" smtClean="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smtClean="0">
                <a:solidFill>
                  <a:schemeClr val="tx1"/>
                </a:solidFill>
              </a:rPr>
              <a:t>ב. העלים הנושרים מהעצים אל הקרקע יוצרים מרבד ששוררות בו טמפרטורה נמוכה </a:t>
            </a:r>
          </a:p>
          <a:p>
            <a:pPr fontAlgn="auto">
              <a:spcBef>
                <a:spcPts val="0"/>
              </a:spcBef>
              <a:spcAft>
                <a:spcPts val="0"/>
              </a:spcAft>
              <a:defRPr/>
            </a:pPr>
            <a:r>
              <a:rPr lang="he-IL" dirty="0" smtClean="0">
                <a:solidFill>
                  <a:schemeClr val="tx1"/>
                </a:solidFill>
              </a:rPr>
              <a:t>ולחות גבוהה.</a:t>
            </a: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smtClean="0">
                <a:solidFill>
                  <a:schemeClr val="tx1"/>
                </a:solidFill>
              </a:rPr>
              <a:t>ג. </a:t>
            </a:r>
            <a:r>
              <a:rPr lang="he-IL" dirty="0">
                <a:solidFill>
                  <a:schemeClr val="tx1"/>
                </a:solidFill>
              </a:rPr>
              <a:t>בין האורן לאורנייה מתקיימים יחסי הדדיות. העץ מספק לפטריות חומרים אורגניים, והפטריות מספקות לו מים ומינרלים.</a:t>
            </a:r>
          </a:p>
          <a:p>
            <a:pPr fontAlgn="auto">
              <a:spcBef>
                <a:spcPts val="0"/>
              </a:spcBef>
              <a:spcAft>
                <a:spcPts val="0"/>
              </a:spcAft>
              <a:defRPr/>
            </a:pPr>
            <a:r>
              <a:rPr lang="he-IL" dirty="0">
                <a:solidFill>
                  <a:schemeClr val="tx1"/>
                </a:solidFill>
              </a:rPr>
              <a:t>הצמחים המטפסים נעזרים בצמחים אחרים על מנת להגיע אל האור.</a:t>
            </a:r>
          </a:p>
          <a:p>
            <a:pPr fontAlgn="auto">
              <a:spcBef>
                <a:spcPts val="0"/>
              </a:spcBef>
              <a:spcAft>
                <a:spcPts val="0"/>
              </a:spcAft>
              <a:defRPr/>
            </a:pPr>
            <a:endParaRPr lang="he-IL" dirty="0">
              <a:solidFill>
                <a:prstClr val="black"/>
              </a:solidFill>
            </a:endParaRPr>
          </a:p>
          <a:p>
            <a:pPr fontAlgn="auto">
              <a:spcBef>
                <a:spcPts val="0"/>
              </a:spcBef>
              <a:spcAft>
                <a:spcPts val="0"/>
              </a:spcAft>
              <a:buFontTx/>
              <a:buChar char="-"/>
              <a:defRPr/>
            </a:pPr>
            <a:endParaRPr lang="he-IL" dirty="0">
              <a:solidFill>
                <a:prstClr val="black"/>
              </a:solidFill>
            </a:endParaRPr>
          </a:p>
          <a:p>
            <a:pPr fontAlgn="auto">
              <a:lnSpc>
                <a:spcPts val="1000"/>
              </a:lnSpc>
              <a:spcBef>
                <a:spcPts val="0"/>
              </a:spcBef>
              <a:spcAft>
                <a:spcPts val="0"/>
              </a:spcAft>
              <a:defRPr/>
            </a:pPr>
            <a:endParaRPr lang="he-IL" dirty="0">
              <a:solidFill>
                <a:prstClr val="black"/>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C66444D-53FB-4388-91BA-1A91CAD41101}" type="slidenum">
              <a:rPr lang="he-IL" sz="1800" smtClean="0"/>
              <a:pPr fontAlgn="base">
                <a:spcBef>
                  <a:spcPct val="0"/>
                </a:spcBef>
                <a:spcAft>
                  <a:spcPct val="0"/>
                </a:spcAft>
                <a:defRPr/>
              </a:pPr>
              <a:t>23</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a:t>
            </a:r>
            <a:endParaRPr lang="he-IL" sz="2000" dirty="0" smtClean="0"/>
          </a:p>
        </p:txBody>
      </p:sp>
      <p:sp>
        <p:nvSpPr>
          <p:cNvPr id="19"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21"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TextBox 19"/>
          <p:cNvSpPr txBox="1"/>
          <p:nvPr/>
        </p:nvSpPr>
        <p:spPr>
          <a:xfrm>
            <a:off x="518646" y="620688"/>
            <a:ext cx="8183562" cy="12003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a:t>
            </a:r>
            <a:r>
              <a:rPr lang="he-IL" b="1" dirty="0" smtClean="0">
                <a:solidFill>
                  <a:schemeClr val="tx2"/>
                </a:solidFill>
                <a:latin typeface="Arial"/>
                <a:cs typeface="Arial"/>
              </a:rPr>
              <a:t>7:</a:t>
            </a:r>
            <a:endParaRPr lang="he-IL" b="1" dirty="0">
              <a:solidFill>
                <a:schemeClr val="tx2"/>
              </a:solidFill>
              <a:latin typeface="Arial"/>
              <a:cs typeface="Arial"/>
            </a:endParaRPr>
          </a:p>
          <a:p>
            <a:pPr lvl="0" fontAlgn="auto">
              <a:spcBef>
                <a:spcPts val="0"/>
              </a:spcBef>
              <a:spcAft>
                <a:spcPts val="0"/>
              </a:spcAft>
              <a:defRPr/>
            </a:pPr>
            <a:r>
              <a:rPr lang="he-IL" dirty="0">
                <a:solidFill>
                  <a:schemeClr val="tx2"/>
                </a:solidFill>
                <a:latin typeface="Arial"/>
                <a:cs typeface="Arial"/>
              </a:rPr>
              <a:t>א. הביאו דוגמאות מהקטע להשפעות של גורמים א-ביוטיים על גורמים ביוטיים.</a:t>
            </a:r>
          </a:p>
          <a:p>
            <a:pPr lvl="0" fontAlgn="auto">
              <a:spcBef>
                <a:spcPts val="0"/>
              </a:spcBef>
              <a:spcAft>
                <a:spcPts val="0"/>
              </a:spcAft>
              <a:defRPr/>
            </a:pPr>
            <a:r>
              <a:rPr lang="he-IL" dirty="0">
                <a:solidFill>
                  <a:schemeClr val="tx2"/>
                </a:solidFill>
                <a:latin typeface="Arial"/>
                <a:cs typeface="Arial"/>
              </a:rPr>
              <a:t>ב. הביאו דוגמה מהקטע להשפעה של גורם ביוטי על גורם א-ביוטי.</a:t>
            </a:r>
          </a:p>
          <a:p>
            <a:pPr lvl="0" fontAlgn="auto">
              <a:spcBef>
                <a:spcPts val="0"/>
              </a:spcBef>
              <a:spcAft>
                <a:spcPts val="0"/>
              </a:spcAft>
              <a:defRPr/>
            </a:pPr>
            <a:r>
              <a:rPr lang="he-IL" dirty="0">
                <a:solidFill>
                  <a:schemeClr val="tx2"/>
                </a:solidFill>
                <a:latin typeface="Arial"/>
                <a:cs typeface="Arial"/>
              </a:rPr>
              <a:t>ג. הביאו דוגמאות מהקטע ליחסי גומלין בין גורמים ביוטיים.</a:t>
            </a:r>
          </a:p>
        </p:txBody>
      </p:sp>
    </p:spTree>
    <p:extLst>
      <p:ext uri="{BB962C8B-B14F-4D97-AF65-F5344CB8AC3E}">
        <p14:creationId xmlns:p14="http://schemas.microsoft.com/office/powerpoint/2010/main" val="4093856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24320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8:</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באילו רמות ארגון של המערכות האקולוגיות, עוסק הקטע על הכרמל?</a:t>
            </a:r>
          </a:p>
          <a:p>
            <a:pPr fontAlgn="auto">
              <a:spcBef>
                <a:spcPts val="0"/>
              </a:spcBef>
              <a:spcAft>
                <a:spcPts val="0"/>
              </a:spcAft>
              <a:defRPr/>
            </a:pPr>
            <a:r>
              <a:rPr lang="he-IL" dirty="0">
                <a:solidFill>
                  <a:srgbClr val="1D4C72"/>
                </a:solidFill>
                <a:latin typeface="+mn-lt"/>
                <a:cs typeface="+mn-cs"/>
              </a:rPr>
              <a:t>סמנו אם </a:t>
            </a:r>
            <a:r>
              <a:rPr lang="he-IL" b="1" dirty="0">
                <a:solidFill>
                  <a:srgbClr val="1D4C72"/>
                </a:solidFill>
                <a:latin typeface="+mn-lt"/>
                <a:cs typeface="+mn-cs"/>
              </a:rPr>
              <a:t>כן</a:t>
            </a:r>
            <a:r>
              <a:rPr lang="he-IL" dirty="0">
                <a:solidFill>
                  <a:srgbClr val="1D4C72"/>
                </a:solidFill>
                <a:latin typeface="+mn-lt"/>
                <a:cs typeface="+mn-cs"/>
              </a:rPr>
              <a:t> או </a:t>
            </a:r>
            <a:r>
              <a:rPr lang="he-IL" b="1" dirty="0">
                <a:solidFill>
                  <a:srgbClr val="1D4C72"/>
                </a:solidFill>
                <a:latin typeface="+mn-lt"/>
                <a:cs typeface="+mn-cs"/>
              </a:rPr>
              <a:t>לא</a:t>
            </a:r>
            <a:r>
              <a:rPr lang="he-IL" dirty="0">
                <a:solidFill>
                  <a:srgbClr val="1D4C72"/>
                </a:solidFill>
                <a:latin typeface="+mn-lt"/>
                <a:cs typeface="+mn-cs"/>
              </a:rPr>
              <a:t> ליד כל רמה, והביאו דוגמה אחת מהקטע.</a:t>
            </a:r>
          </a:p>
          <a:p>
            <a:pPr fontAlgn="auto">
              <a:spcBef>
                <a:spcPts val="0"/>
              </a:spcBef>
              <a:spcAft>
                <a:spcPts val="0"/>
              </a:spcAft>
              <a:defRPr/>
            </a:pPr>
            <a:endParaRPr lang="he-IL" sz="800"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ביוספרה .   .   .   .   .   .   כן  /  לא </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מערכת אקולוגית  </a:t>
            </a:r>
            <a:r>
              <a:rPr lang="he-IL" dirty="0">
                <a:solidFill>
                  <a:srgbClr val="1D4C72"/>
                </a:solidFill>
              </a:rPr>
              <a:t>.   .   .   כן  /  לא </a:t>
            </a: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ג.</a:t>
            </a:r>
            <a:r>
              <a:rPr lang="he-IL" dirty="0">
                <a:solidFill>
                  <a:srgbClr val="1D4C72"/>
                </a:solidFill>
                <a:latin typeface="+mn-lt"/>
                <a:cs typeface="+mn-cs"/>
              </a:rPr>
              <a:t>   חברה    .   .   .   </a:t>
            </a:r>
            <a:r>
              <a:rPr lang="he-IL" dirty="0">
                <a:solidFill>
                  <a:srgbClr val="1D4C72"/>
                </a:solidFill>
              </a:rPr>
              <a:t>.   .   .   כן  /  לא </a:t>
            </a:r>
            <a:r>
              <a:rPr lang="he-IL" dirty="0">
                <a:solidFill>
                  <a:srgbClr val="1D4C72"/>
                </a:solidFill>
                <a:latin typeface="+mn-lt"/>
                <a:cs typeface="+mn-cs"/>
              </a:rPr>
              <a:t>	</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אוכלוסייה    .   .   </a:t>
            </a:r>
            <a:r>
              <a:rPr lang="he-IL" dirty="0">
                <a:solidFill>
                  <a:srgbClr val="1D4C72"/>
                </a:solidFill>
              </a:rPr>
              <a:t>.   .   .   כן  /  לא </a:t>
            </a:r>
            <a:endParaRPr lang="he-IL" dirty="0">
              <a:solidFill>
                <a:srgbClr val="1D4C72"/>
              </a:solidFill>
              <a:latin typeface="+mn-lt"/>
              <a:cs typeface="+mn-cs"/>
            </a:endParaRPr>
          </a:p>
          <a:p>
            <a:pPr lvl="1" fontAlgn="auto">
              <a:spcBef>
                <a:spcPts val="0"/>
              </a:spcBef>
              <a:spcAft>
                <a:spcPts val="0"/>
              </a:spcAft>
              <a:defRPr/>
            </a:pPr>
            <a:r>
              <a:rPr lang="he-IL" b="1" dirty="0">
                <a:solidFill>
                  <a:srgbClr val="1D4C72"/>
                </a:solidFill>
                <a:latin typeface="+mn-lt"/>
                <a:cs typeface="+mn-cs"/>
              </a:rPr>
              <a:t>ה.</a:t>
            </a:r>
            <a:r>
              <a:rPr lang="he-IL" dirty="0">
                <a:solidFill>
                  <a:srgbClr val="1D4C72"/>
                </a:solidFill>
                <a:latin typeface="+mn-lt"/>
                <a:cs typeface="+mn-cs"/>
              </a:rPr>
              <a:t>  אורגניזם .   .   .   </a:t>
            </a:r>
            <a:r>
              <a:rPr lang="he-IL" dirty="0">
                <a:solidFill>
                  <a:srgbClr val="1D4C72"/>
                </a:solidFill>
              </a:rPr>
              <a:t>.   .   .   כן  /  לא </a:t>
            </a:r>
            <a:endParaRPr lang="he-IL" dirty="0">
              <a:solidFill>
                <a:srgbClr val="1D4C72"/>
              </a:solidFill>
              <a:latin typeface="+mn-lt"/>
              <a:cs typeface="+mn-cs"/>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20D766-1735-4695-A69B-A70053A82CD2}" type="slidenum">
              <a:rPr lang="he-IL" sz="1800" smtClean="0"/>
              <a:pPr fontAlgn="base">
                <a:spcBef>
                  <a:spcPct val="0"/>
                </a:spcBef>
                <a:spcAft>
                  <a:spcPct val="0"/>
                </a:spcAft>
                <a:defRPr/>
              </a:pPr>
              <a:t>24</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8: רמות ארגון</a:t>
            </a:r>
            <a:endParaRPr lang="he-IL" sz="2000" dirty="0" smtClean="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p:nvPr/>
        </p:nvSpPr>
        <p:spPr>
          <a:xfrm>
            <a:off x="1714500" y="1428750"/>
            <a:ext cx="3929063" cy="14287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schemeClr val="tx1"/>
                </a:solidFill>
              </a:rPr>
              <a:t>                 </a:t>
            </a:r>
          </a:p>
          <a:p>
            <a:pPr lvl="2" fontAlgn="auto">
              <a:spcBef>
                <a:spcPts val="0"/>
              </a:spcBef>
              <a:spcAft>
                <a:spcPts val="0"/>
              </a:spcAft>
              <a:defRPr/>
            </a:pPr>
            <a:r>
              <a:rPr lang="he-IL" dirty="0">
                <a:solidFill>
                  <a:schemeClr val="tx1"/>
                </a:solidFill>
              </a:rPr>
              <a:t>   החורש בכרמל  </a:t>
            </a:r>
          </a:p>
          <a:p>
            <a:pPr lvl="2" fontAlgn="auto">
              <a:spcBef>
                <a:spcPts val="0"/>
              </a:spcBef>
              <a:spcAft>
                <a:spcPts val="0"/>
              </a:spcAft>
              <a:defRPr/>
            </a:pPr>
            <a:r>
              <a:rPr lang="he-IL" dirty="0">
                <a:solidFill>
                  <a:schemeClr val="tx1"/>
                </a:solidFill>
              </a:rPr>
              <a:t>   כל הצמחים וכל בעלי החיים</a:t>
            </a:r>
          </a:p>
          <a:p>
            <a:pPr lvl="2" fontAlgn="auto">
              <a:spcBef>
                <a:spcPts val="0"/>
              </a:spcBef>
              <a:spcAft>
                <a:spcPts val="0"/>
              </a:spcAft>
              <a:defRPr/>
            </a:pPr>
            <a:r>
              <a:rPr lang="he-IL" dirty="0">
                <a:solidFill>
                  <a:schemeClr val="tx1"/>
                </a:solidFill>
              </a:rPr>
              <a:t>   שממיות</a:t>
            </a:r>
          </a:p>
          <a:p>
            <a:pPr lvl="2" fontAlgn="auto">
              <a:spcBef>
                <a:spcPts val="0"/>
              </a:spcBef>
              <a:spcAft>
                <a:spcPts val="0"/>
              </a:spcAft>
              <a:defRPr/>
            </a:pPr>
            <a:r>
              <a:rPr lang="he-IL" dirty="0">
                <a:solidFill>
                  <a:schemeClr val="tx1"/>
                </a:solidFill>
              </a:rPr>
              <a:t>   שממית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C66444D-53FB-4388-91BA-1A91CAD41101}" type="slidenum">
              <a:rPr lang="he-IL" sz="1800" smtClean="0"/>
              <a:pPr fontAlgn="base">
                <a:spcBef>
                  <a:spcPct val="0"/>
                </a:spcBef>
                <a:spcAft>
                  <a:spcPct val="0"/>
                </a:spcAft>
                <a:defRPr/>
              </a:pPr>
              <a:t>25</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a:t>
            </a:r>
            <a:endParaRPr lang="he-IL" sz="2000" dirty="0" smtClean="0"/>
          </a:p>
        </p:txBody>
      </p:sp>
      <p:sp>
        <p:nvSpPr>
          <p:cNvPr id="6" name="TextBox 5"/>
          <p:cNvSpPr txBox="1"/>
          <p:nvPr/>
        </p:nvSpPr>
        <p:spPr>
          <a:xfrm>
            <a:off x="485775" y="500063"/>
            <a:ext cx="8183563" cy="24320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8:</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באילו רמות ארגון של המערכות האקולוגיות, עוסק הקטע על הכרמל?</a:t>
            </a:r>
          </a:p>
          <a:p>
            <a:pPr fontAlgn="auto">
              <a:spcBef>
                <a:spcPts val="0"/>
              </a:spcBef>
              <a:spcAft>
                <a:spcPts val="0"/>
              </a:spcAft>
              <a:defRPr/>
            </a:pPr>
            <a:r>
              <a:rPr lang="he-IL" dirty="0">
                <a:solidFill>
                  <a:srgbClr val="1D4C72"/>
                </a:solidFill>
                <a:latin typeface="+mn-lt"/>
                <a:cs typeface="+mn-cs"/>
              </a:rPr>
              <a:t>סמנו אם </a:t>
            </a:r>
            <a:r>
              <a:rPr lang="he-IL" b="1" dirty="0">
                <a:solidFill>
                  <a:srgbClr val="1D4C72"/>
                </a:solidFill>
                <a:latin typeface="+mn-lt"/>
                <a:cs typeface="+mn-cs"/>
              </a:rPr>
              <a:t>כן</a:t>
            </a:r>
            <a:r>
              <a:rPr lang="he-IL" dirty="0">
                <a:solidFill>
                  <a:srgbClr val="1D4C72"/>
                </a:solidFill>
                <a:latin typeface="+mn-lt"/>
                <a:cs typeface="+mn-cs"/>
              </a:rPr>
              <a:t> או </a:t>
            </a:r>
            <a:r>
              <a:rPr lang="he-IL" b="1" dirty="0">
                <a:solidFill>
                  <a:srgbClr val="1D4C72"/>
                </a:solidFill>
                <a:latin typeface="+mn-lt"/>
                <a:cs typeface="+mn-cs"/>
              </a:rPr>
              <a:t>לא</a:t>
            </a:r>
            <a:r>
              <a:rPr lang="he-IL" dirty="0">
                <a:solidFill>
                  <a:srgbClr val="1D4C72"/>
                </a:solidFill>
                <a:latin typeface="+mn-lt"/>
                <a:cs typeface="+mn-cs"/>
              </a:rPr>
              <a:t> ליד כל רמה, והביאו דוגמה אחת מהקטע.</a:t>
            </a:r>
          </a:p>
          <a:p>
            <a:pPr fontAlgn="auto">
              <a:spcBef>
                <a:spcPts val="0"/>
              </a:spcBef>
              <a:spcAft>
                <a:spcPts val="0"/>
              </a:spcAft>
              <a:defRPr/>
            </a:pPr>
            <a:endParaRPr lang="he-IL" sz="800"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ביוספרה .   .   .   .   .   .   כן  /  לא </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מערכת אקולוגית  </a:t>
            </a:r>
            <a:r>
              <a:rPr lang="he-IL" dirty="0">
                <a:solidFill>
                  <a:srgbClr val="1D4C72"/>
                </a:solidFill>
              </a:rPr>
              <a:t>.   .   .   כן  /  לא </a:t>
            </a: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ג.</a:t>
            </a:r>
            <a:r>
              <a:rPr lang="he-IL" dirty="0">
                <a:solidFill>
                  <a:srgbClr val="1D4C72"/>
                </a:solidFill>
                <a:latin typeface="+mn-lt"/>
                <a:cs typeface="+mn-cs"/>
              </a:rPr>
              <a:t>   חברה    .   .   .   </a:t>
            </a:r>
            <a:r>
              <a:rPr lang="he-IL" dirty="0">
                <a:solidFill>
                  <a:srgbClr val="1D4C72"/>
                </a:solidFill>
              </a:rPr>
              <a:t>.   .   .   כן  /  לא </a:t>
            </a:r>
            <a:r>
              <a:rPr lang="he-IL" dirty="0">
                <a:solidFill>
                  <a:srgbClr val="1D4C72"/>
                </a:solidFill>
                <a:latin typeface="+mn-lt"/>
                <a:cs typeface="+mn-cs"/>
              </a:rPr>
              <a:t>	</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אוכלוסייה    .   .   </a:t>
            </a:r>
            <a:r>
              <a:rPr lang="he-IL" dirty="0">
                <a:solidFill>
                  <a:srgbClr val="1D4C72"/>
                </a:solidFill>
              </a:rPr>
              <a:t>.   .   .   כן  /  לא </a:t>
            </a:r>
            <a:endParaRPr lang="he-IL" dirty="0">
              <a:solidFill>
                <a:srgbClr val="1D4C72"/>
              </a:solidFill>
              <a:latin typeface="+mn-lt"/>
              <a:cs typeface="+mn-cs"/>
            </a:endParaRPr>
          </a:p>
          <a:p>
            <a:pPr lvl="1" fontAlgn="auto">
              <a:spcBef>
                <a:spcPts val="0"/>
              </a:spcBef>
              <a:spcAft>
                <a:spcPts val="0"/>
              </a:spcAft>
              <a:defRPr/>
            </a:pPr>
            <a:r>
              <a:rPr lang="he-IL" b="1" dirty="0">
                <a:solidFill>
                  <a:srgbClr val="1D4C72"/>
                </a:solidFill>
                <a:latin typeface="+mn-lt"/>
                <a:cs typeface="+mn-cs"/>
              </a:rPr>
              <a:t>ה.</a:t>
            </a:r>
            <a:r>
              <a:rPr lang="he-IL" dirty="0">
                <a:solidFill>
                  <a:srgbClr val="1D4C72"/>
                </a:solidFill>
                <a:latin typeface="+mn-lt"/>
                <a:cs typeface="+mn-cs"/>
              </a:rPr>
              <a:t>  אורגניזם .   .   .   </a:t>
            </a:r>
            <a:r>
              <a:rPr lang="he-IL" dirty="0">
                <a:solidFill>
                  <a:srgbClr val="1D4C72"/>
                </a:solidFill>
              </a:rPr>
              <a:t>.   .   .   כן  /  לא </a:t>
            </a:r>
            <a:endParaRPr lang="he-IL" dirty="0">
              <a:solidFill>
                <a:srgbClr val="1D4C72"/>
              </a:solidFill>
              <a:latin typeface="+mn-lt"/>
              <a:cs typeface="+mn-cs"/>
            </a:endParaRPr>
          </a:p>
        </p:txBody>
      </p:sp>
      <p:sp>
        <p:nvSpPr>
          <p:cNvPr id="11" name="צורה חופשית 10"/>
          <p:cNvSpPr/>
          <p:nvPr/>
        </p:nvSpPr>
        <p:spPr>
          <a:xfrm>
            <a:off x="4572000" y="1481138"/>
            <a:ext cx="509588" cy="30480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צורה חופשית 11"/>
          <p:cNvSpPr/>
          <p:nvPr/>
        </p:nvSpPr>
        <p:spPr>
          <a:xfrm>
            <a:off x="5214938" y="1785938"/>
            <a:ext cx="428625" cy="28575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צורה חופשית 15"/>
          <p:cNvSpPr/>
          <p:nvPr/>
        </p:nvSpPr>
        <p:spPr>
          <a:xfrm>
            <a:off x="5214938" y="2071688"/>
            <a:ext cx="428625" cy="28575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צורה חופשית 16"/>
          <p:cNvSpPr/>
          <p:nvPr/>
        </p:nvSpPr>
        <p:spPr>
          <a:xfrm>
            <a:off x="5214938" y="2357438"/>
            <a:ext cx="428625" cy="28575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צורה חופשית 17"/>
          <p:cNvSpPr/>
          <p:nvPr/>
        </p:nvSpPr>
        <p:spPr>
          <a:xfrm>
            <a:off x="5214938" y="2643188"/>
            <a:ext cx="428625" cy="285750"/>
          </a:xfrm>
          <a:custGeom>
            <a:avLst/>
            <a:gdLst>
              <a:gd name="connsiteX0" fmla="*/ 118997 w 509392"/>
              <a:gd name="connsiteY0" fmla="*/ 31315 h 304801"/>
              <a:gd name="connsiteX1" fmla="*/ 18789 w 509392"/>
              <a:gd name="connsiteY1" fmla="*/ 206680 h 304801"/>
              <a:gd name="connsiteX2" fmla="*/ 231732 w 509392"/>
              <a:gd name="connsiteY2" fmla="*/ 294362 h 304801"/>
              <a:gd name="connsiteX3" fmla="*/ 469726 w 509392"/>
              <a:gd name="connsiteY3" fmla="*/ 269310 h 304801"/>
              <a:gd name="connsiteX4" fmla="*/ 469726 w 509392"/>
              <a:gd name="connsiteY4" fmla="*/ 81419 h 304801"/>
              <a:gd name="connsiteX5" fmla="*/ 319414 w 509392"/>
              <a:gd name="connsiteY5" fmla="*/ 18789 h 304801"/>
              <a:gd name="connsiteX6" fmla="*/ 118997 w 509392"/>
              <a:gd name="connsiteY6" fmla="*/ 31315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92" h="304801">
                <a:moveTo>
                  <a:pt x="118997" y="31315"/>
                </a:moveTo>
                <a:cubicBezTo>
                  <a:pt x="68893" y="62630"/>
                  <a:pt x="0" y="162839"/>
                  <a:pt x="18789" y="206680"/>
                </a:cubicBezTo>
                <a:cubicBezTo>
                  <a:pt x="37578" y="250521"/>
                  <a:pt x="156576" y="283924"/>
                  <a:pt x="231732" y="294362"/>
                </a:cubicBezTo>
                <a:cubicBezTo>
                  <a:pt x="306888" y="304800"/>
                  <a:pt x="430060" y="304801"/>
                  <a:pt x="469726" y="269310"/>
                </a:cubicBezTo>
                <a:cubicBezTo>
                  <a:pt x="509392" y="233819"/>
                  <a:pt x="494778" y="123172"/>
                  <a:pt x="469726" y="81419"/>
                </a:cubicBezTo>
                <a:cubicBezTo>
                  <a:pt x="444674" y="39666"/>
                  <a:pt x="377869" y="29227"/>
                  <a:pt x="319414" y="18789"/>
                </a:cubicBezTo>
                <a:cubicBezTo>
                  <a:pt x="260959" y="8351"/>
                  <a:pt x="169101" y="0"/>
                  <a:pt x="118997" y="3131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25</a:t>
            </a:fld>
            <a:endParaRPr lang="he-IL" sz="1100" dirty="0" smtClean="0">
              <a:solidFill>
                <a:prstClr val="white">
                  <a:lumMod val="75000"/>
                </a:prstClr>
              </a:solidFill>
            </a:endParaRPr>
          </a:p>
        </p:txBody>
      </p:sp>
      <p:sp>
        <p:nvSpPr>
          <p:cNvPr id="21"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E786A0A-5F4C-4EAD-8786-CFE3B8945E1C}" type="slidenum">
              <a:rPr lang="he-IL" sz="1800" smtClean="0"/>
              <a:pPr fontAlgn="base">
                <a:spcBef>
                  <a:spcPct val="0"/>
                </a:spcBef>
                <a:spcAft>
                  <a:spcPct val="0"/>
                </a:spcAft>
                <a:defRPr/>
              </a:pPr>
              <a:t>26</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9: </a:t>
            </a:r>
            <a:r>
              <a:rPr lang="he-IL" sz="2000" b="1" dirty="0">
                <a:solidFill>
                  <a:srgbClr val="FF6600"/>
                </a:solidFill>
                <a:ea typeface="+mn-ea"/>
              </a:rPr>
              <a:t>השרפה בכרמל </a:t>
            </a:r>
            <a:endParaRPr lang="he-IL" sz="2000" dirty="0" smtClean="0"/>
          </a:p>
        </p:txBody>
      </p:sp>
      <p:sp>
        <p:nvSpPr>
          <p:cNvPr id="8" name="TextBox 7"/>
          <p:cNvSpPr txBox="1"/>
          <p:nvPr/>
        </p:nvSpPr>
        <p:spPr>
          <a:xfrm>
            <a:off x="460375" y="571500"/>
            <a:ext cx="8183563" cy="29860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9:</a:t>
            </a:r>
            <a:endParaRPr lang="he-IL" b="1" dirty="0">
              <a:solidFill>
                <a:srgbClr val="1D4C72"/>
              </a:solidFill>
              <a:latin typeface="Arial"/>
              <a:cs typeface="Arial"/>
            </a:endParaRPr>
          </a:p>
          <a:p>
            <a:pPr>
              <a:defRPr/>
            </a:pPr>
            <a:r>
              <a:rPr lang="he-IL" dirty="0">
                <a:solidFill>
                  <a:srgbClr val="1D4C72"/>
                </a:solidFill>
              </a:rPr>
              <a:t>בדצמבר 2010 התרחשה בהר הכרמל שרֵפת ענק. האש בערה 4 ימים, שבמהלכם נספו 45 אנשים ונזק רב נגרם לבתים ולרכוש נוסף. הייתה זאת השרפה הגדולה ביותר שהתרחשה בישראל, מאז קום המדינה. </a:t>
            </a:r>
          </a:p>
          <a:p>
            <a:pPr>
              <a:defRPr/>
            </a:pPr>
            <a:endParaRPr lang="he-IL" sz="800" dirty="0">
              <a:solidFill>
                <a:srgbClr val="1D4C72"/>
              </a:solidFill>
            </a:endParaRPr>
          </a:p>
          <a:p>
            <a:pPr>
              <a:defRPr/>
            </a:pPr>
            <a:r>
              <a:rPr lang="he-IL" dirty="0">
                <a:solidFill>
                  <a:srgbClr val="1D4C72"/>
                </a:solidFill>
              </a:rPr>
              <a:t>העובדה שלא ירד גשם במשך 8 חודשים לפני השרפה, והיער הפך יבש בצורה קיצונית, ביחד עם הרוחות העזות שנשבו באותם ימים, גרמו לאש להתפשט לשטח גדול, כ-50,000 דונם! האש כילתה כ-5 מיליון עצים, ועוד אלפי צמחים אחרים ובעלי חיים שנלכדו בה.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קראו שוב את הקטע על המערכת האקולוגית בכרמל (שקופית 7 במצגת), והביאו לפחות דוגמאות של 3 </a:t>
            </a:r>
            <a:r>
              <a:rPr lang="he-IL" b="1" dirty="0">
                <a:solidFill>
                  <a:srgbClr val="1D4C72"/>
                </a:solidFill>
                <a:latin typeface="Arial"/>
                <a:cs typeface="Arial"/>
              </a:rPr>
              <a:t>גורמים א-ביוטיים</a:t>
            </a:r>
            <a:r>
              <a:rPr lang="he-IL" dirty="0">
                <a:solidFill>
                  <a:srgbClr val="1D4C72"/>
                </a:solidFill>
                <a:latin typeface="Arial"/>
                <a:cs typeface="Arial"/>
              </a:rPr>
              <a:t>, שהשתנו בעקבות השרפה.</a:t>
            </a:r>
          </a:p>
        </p:txBody>
      </p:sp>
      <p:grpSp>
        <p:nvGrpSpPr>
          <p:cNvPr id="23558" name="קבוצה 9"/>
          <p:cNvGrpSpPr>
            <a:grpSpLocks/>
          </p:cNvGrpSpPr>
          <p:nvPr/>
        </p:nvGrpSpPr>
        <p:grpSpPr bwMode="auto">
          <a:xfrm>
            <a:off x="574353" y="3787775"/>
            <a:ext cx="4357687" cy="2855913"/>
            <a:chOff x="71406" y="3787775"/>
            <a:chExt cx="4357719" cy="2855935"/>
          </a:xfrm>
        </p:grpSpPr>
        <p:pic>
          <p:nvPicPr>
            <p:cNvPr id="2355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3787775"/>
              <a:ext cx="4214812"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406" y="6335733"/>
              <a:ext cx="1597037" cy="3079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prstClr val="white"/>
                  </a:solidFill>
                  <a:latin typeface="Arial"/>
                  <a:cs typeface="Arial"/>
                </a:rPr>
                <a:t>צילום: סתו קמה ©</a:t>
              </a:r>
            </a:p>
          </p:txBody>
        </p:sp>
      </p:grpSp>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930204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80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343C281-424D-4567-9331-F4C76CDF37A3}" type="slidenum">
              <a:rPr lang="he-IL" sz="1800" smtClean="0"/>
              <a:pPr fontAlgn="base">
                <a:spcBef>
                  <a:spcPct val="0"/>
                </a:spcBef>
                <a:spcAft>
                  <a:spcPct val="0"/>
                </a:spcAft>
                <a:defRPr/>
              </a:pPr>
              <a:t>27</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a:t>
            </a:r>
            <a:endParaRPr lang="he-IL" sz="2000" dirty="0" smtClean="0"/>
          </a:p>
        </p:txBody>
      </p:sp>
      <p:sp>
        <p:nvSpPr>
          <p:cNvPr id="8" name="TextBox 7"/>
          <p:cNvSpPr txBox="1"/>
          <p:nvPr/>
        </p:nvSpPr>
        <p:spPr>
          <a:xfrm>
            <a:off x="460375" y="571500"/>
            <a:ext cx="8183563" cy="29860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9:</a:t>
            </a:r>
            <a:endParaRPr lang="he-IL" b="1" dirty="0">
              <a:solidFill>
                <a:srgbClr val="1D4C72"/>
              </a:solidFill>
              <a:latin typeface="Arial"/>
              <a:cs typeface="Arial"/>
            </a:endParaRPr>
          </a:p>
          <a:p>
            <a:pPr>
              <a:defRPr/>
            </a:pPr>
            <a:r>
              <a:rPr lang="he-IL" dirty="0">
                <a:solidFill>
                  <a:srgbClr val="1D4C72"/>
                </a:solidFill>
              </a:rPr>
              <a:t>בדצמבר 2010 התרחשה בהר הכרמל שרֵפת ענק. האש בערה 4 ימים, שבמהלכם נספו 45 אנשים ונזק רב נגרם לבתים ולרכוש נוסף. הייתה זאת השרפה הגדולה ביותר שהתרחשה בישראל, מאז קום המדינה. </a:t>
            </a:r>
          </a:p>
          <a:p>
            <a:pPr>
              <a:defRPr/>
            </a:pPr>
            <a:endParaRPr lang="he-IL" sz="800" dirty="0">
              <a:solidFill>
                <a:srgbClr val="1D4C72"/>
              </a:solidFill>
            </a:endParaRPr>
          </a:p>
          <a:p>
            <a:pPr>
              <a:defRPr/>
            </a:pPr>
            <a:r>
              <a:rPr lang="he-IL" dirty="0">
                <a:solidFill>
                  <a:srgbClr val="1D4C72"/>
                </a:solidFill>
              </a:rPr>
              <a:t>העובדה שלא ירד גשם במשך 8 חודשים לפני השרפה, והיער הפך יבש בצורה קיצונית, ביחד עם הרוחות העזות שנשבו באותם ימים, גרמו לאש להתפשט לשטח גדול, כ-50,000 דונם! </a:t>
            </a:r>
          </a:p>
          <a:p>
            <a:pPr>
              <a:defRPr/>
            </a:pPr>
            <a:r>
              <a:rPr lang="he-IL" dirty="0">
                <a:solidFill>
                  <a:srgbClr val="1D4C72"/>
                </a:solidFill>
              </a:rPr>
              <a:t>האש כילתה כ-5 מיליון עצים, ועוד אלפי צמחים אחרים ובעלי חיים שנלכדו בה.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קראו שוב את הקטע על המערכת האקולוגית בכרמל (שקופית 7 במצגת), והביאו לפחות דוגמאות של 3 </a:t>
            </a:r>
            <a:r>
              <a:rPr lang="he-IL" b="1" dirty="0">
                <a:solidFill>
                  <a:srgbClr val="1D4C72"/>
                </a:solidFill>
                <a:latin typeface="Arial"/>
                <a:cs typeface="Arial"/>
              </a:rPr>
              <a:t>גורמים א-ביוטיים</a:t>
            </a:r>
            <a:r>
              <a:rPr lang="he-IL" dirty="0">
                <a:solidFill>
                  <a:srgbClr val="1D4C72"/>
                </a:solidFill>
                <a:latin typeface="Arial"/>
                <a:cs typeface="Arial"/>
              </a:rPr>
              <a:t>, שהשתנו בעקבות השרפה.</a:t>
            </a:r>
          </a:p>
        </p:txBody>
      </p:sp>
      <p:sp>
        <p:nvSpPr>
          <p:cNvPr id="10" name="Rectangle 14"/>
          <p:cNvSpPr/>
          <p:nvPr/>
        </p:nvSpPr>
        <p:spPr>
          <a:xfrm>
            <a:off x="3286125" y="3714750"/>
            <a:ext cx="5195888" cy="2857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עצמת האור עלתה (התמעטות צל); טמפרטורת הסלעים והאדמה עלתה (חשיפה לקרינה ישירה והצבע הכהה של החומר השרוף); החומר האורגני בקרקע התמעט (נשרף בשכבות העליונות של הקרקע); כמות המינרלים עלתה (השתחררו מהחומר האורגני שנשרף); הקרקע עלולה להיסחף ולהתמעט (אין צמחים שמקבעים אותה); כמות המים הזמינים באדמה ירדה (התייבשות בגלל החום, התמעטות חומר אורגני שסופח מים ומיעוט שורשי צמחים שמגבירים את חלחול המים לקרקע).</a:t>
            </a:r>
          </a:p>
          <a:p>
            <a:pPr fontAlgn="auto">
              <a:spcBef>
                <a:spcPts val="0"/>
              </a:spcBef>
              <a:spcAft>
                <a:spcPts val="0"/>
              </a:spcAft>
              <a:defRPr/>
            </a:pPr>
            <a:endParaRPr lang="he-IL" dirty="0">
              <a:solidFill>
                <a:prstClr val="black"/>
              </a:solidFill>
            </a:endParaRPr>
          </a:p>
          <a:p>
            <a:pPr fontAlgn="auto">
              <a:lnSpc>
                <a:spcPts val="1000"/>
              </a:lnSpc>
              <a:spcBef>
                <a:spcPts val="0"/>
              </a:spcBef>
              <a:spcAft>
                <a:spcPts val="0"/>
              </a:spcAft>
              <a:defRPr/>
            </a:pPr>
            <a:endParaRPr lang="he-IL" dirty="0">
              <a:solidFill>
                <a:prstClr val="black"/>
              </a:solidFill>
            </a:endParaRPr>
          </a:p>
        </p:txBody>
      </p:sp>
      <p:grpSp>
        <p:nvGrpSpPr>
          <p:cNvPr id="24583" name="קבוצה 11"/>
          <p:cNvGrpSpPr>
            <a:grpSpLocks/>
          </p:cNvGrpSpPr>
          <p:nvPr/>
        </p:nvGrpSpPr>
        <p:grpSpPr bwMode="auto">
          <a:xfrm>
            <a:off x="71438" y="3714750"/>
            <a:ext cx="3071812" cy="2879725"/>
            <a:chOff x="71406" y="3714750"/>
            <a:chExt cx="3071844" cy="2879547"/>
          </a:xfrm>
        </p:grpSpPr>
        <p:pic>
          <p:nvPicPr>
            <p:cNvPr id="2458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3714750"/>
              <a:ext cx="2928937"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1406" y="6286341"/>
              <a:ext cx="1597042" cy="30795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prstClr val="white"/>
                  </a:solidFill>
                  <a:latin typeface="Arial"/>
                  <a:cs typeface="Arial"/>
                </a:rPr>
                <a:t>צילום: סתו קמה ©</a:t>
              </a:r>
            </a:p>
          </p:txBody>
        </p:sp>
      </p:grpSp>
    </p:spTree>
    <p:extLst>
      <p:ext uri="{BB962C8B-B14F-4D97-AF65-F5344CB8AC3E}">
        <p14:creationId xmlns:p14="http://schemas.microsoft.com/office/powerpoint/2010/main" val="3882233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621183"/>
            <a:ext cx="8429625" cy="547164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smtClean="0">
                <a:solidFill>
                  <a:schemeClr val="tx1"/>
                </a:solidFill>
              </a:rPr>
              <a:t> אקולוגיה הוא </a:t>
            </a:r>
            <a:r>
              <a:rPr lang="he-IL" dirty="0">
                <a:solidFill>
                  <a:schemeClr val="tx1"/>
                </a:solidFill>
              </a:rPr>
              <a:t>מדע רב-תחומי, העוסק ביחסי הגומלין </a:t>
            </a:r>
            <a:r>
              <a:rPr lang="he-IL" dirty="0" smtClean="0">
                <a:solidFill>
                  <a:schemeClr val="tx1"/>
                </a:solidFill>
              </a:rPr>
              <a:t>שקובעים </a:t>
            </a:r>
            <a:r>
              <a:rPr lang="he-IL" dirty="0">
                <a:solidFill>
                  <a:schemeClr val="tx1"/>
                </a:solidFill>
              </a:rPr>
              <a:t>את השפע (המספר) של </a:t>
            </a:r>
            <a:endParaRPr lang="he-IL" dirty="0" smtClean="0">
              <a:solidFill>
                <a:schemeClr val="tx1"/>
              </a:solidFill>
            </a:endParaRPr>
          </a:p>
          <a:p>
            <a:pPr>
              <a:lnSpc>
                <a:spcPct val="150000"/>
              </a:lnSpc>
              <a:defRPr/>
            </a:pPr>
            <a:r>
              <a:rPr lang="he-IL" dirty="0" smtClean="0">
                <a:solidFill>
                  <a:schemeClr val="tx1"/>
                </a:solidFill>
              </a:rPr>
              <a:t>  היצורים </a:t>
            </a:r>
            <a:r>
              <a:rPr lang="he-IL" dirty="0">
                <a:solidFill>
                  <a:schemeClr val="tx1"/>
                </a:solidFill>
              </a:rPr>
              <a:t>החיים ואת התפוצה שלהם</a:t>
            </a:r>
            <a:r>
              <a:rPr lang="he-IL" dirty="0" smtClean="0">
                <a:solidFill>
                  <a:schemeClr val="tx1"/>
                </a:solidFill>
              </a:rPr>
              <a:t>.</a:t>
            </a:r>
          </a:p>
          <a:p>
            <a:pPr>
              <a:lnSpc>
                <a:spcPct val="150000"/>
              </a:lnSpc>
              <a:buFontTx/>
              <a:buBlip>
                <a:blip r:embed="rId3"/>
              </a:buBlip>
              <a:defRPr/>
            </a:pPr>
            <a:endParaRPr lang="he-IL" dirty="0" smtClean="0">
              <a:solidFill>
                <a:schemeClr val="tx1"/>
              </a:solidFill>
            </a:endParaRPr>
          </a:p>
          <a:p>
            <a:pPr>
              <a:lnSpc>
                <a:spcPct val="150000"/>
              </a:lnSpc>
              <a:buFontTx/>
              <a:buBlip>
                <a:blip r:embed="rId3"/>
              </a:buBlip>
              <a:defRPr/>
            </a:pPr>
            <a:r>
              <a:rPr lang="he-IL" dirty="0">
                <a:solidFill>
                  <a:schemeClr val="tx1"/>
                </a:solidFill>
              </a:rPr>
              <a:t> </a:t>
            </a:r>
            <a:r>
              <a:rPr lang="he-IL" dirty="0" smtClean="0">
                <a:solidFill>
                  <a:schemeClr val="tx1"/>
                </a:solidFill>
              </a:rPr>
              <a:t>מדע האקולוגיה חוקר תופעות בכמה רמות ארגון: האורגניזם, האוכלוסייה, החברה, המערכת </a:t>
            </a:r>
          </a:p>
          <a:p>
            <a:pPr>
              <a:lnSpc>
                <a:spcPct val="150000"/>
              </a:lnSpc>
              <a:defRPr/>
            </a:pPr>
            <a:r>
              <a:rPr lang="he-IL" dirty="0" smtClean="0">
                <a:solidFill>
                  <a:schemeClr val="tx1"/>
                </a:solidFill>
              </a:rPr>
              <a:t>  האקולוגית והביוספרה.</a:t>
            </a:r>
          </a:p>
          <a:p>
            <a:pPr>
              <a:lnSpc>
                <a:spcPct val="150000"/>
              </a:lnSpc>
              <a:buFontTx/>
              <a:buBlip>
                <a:blip r:embed="rId3"/>
              </a:buBlip>
              <a:defRPr/>
            </a:pPr>
            <a:endParaRPr lang="he-IL" dirty="0" smtClean="0">
              <a:solidFill>
                <a:schemeClr val="tx1"/>
              </a:solidFill>
            </a:endParaRPr>
          </a:p>
          <a:p>
            <a:pPr>
              <a:lnSpc>
                <a:spcPct val="150000"/>
              </a:lnSpc>
              <a:buFontTx/>
              <a:buBlip>
                <a:blip r:embed="rId3"/>
              </a:buBlip>
              <a:defRPr/>
            </a:pPr>
            <a:r>
              <a:rPr lang="he-IL" dirty="0">
                <a:solidFill>
                  <a:schemeClr val="tx1"/>
                </a:solidFill>
              </a:rPr>
              <a:t> </a:t>
            </a:r>
            <a:r>
              <a:rPr lang="he-IL" dirty="0" smtClean="0">
                <a:solidFill>
                  <a:schemeClr val="tx1"/>
                </a:solidFill>
              </a:rPr>
              <a:t>המערכת האקולוגית מאופיינת על ידי גורמים א-</a:t>
            </a:r>
            <a:r>
              <a:rPr lang="he-IL" dirty="0" err="1" smtClean="0">
                <a:solidFill>
                  <a:schemeClr val="tx1"/>
                </a:solidFill>
              </a:rPr>
              <a:t>ביוטיים</a:t>
            </a:r>
            <a:r>
              <a:rPr lang="he-IL" dirty="0" smtClean="0">
                <a:solidFill>
                  <a:schemeClr val="tx1"/>
                </a:solidFill>
              </a:rPr>
              <a:t> וגורמים ביוטיים, שמשפיעים אלו על   </a:t>
            </a:r>
          </a:p>
          <a:p>
            <a:pPr>
              <a:lnSpc>
                <a:spcPct val="150000"/>
              </a:lnSpc>
              <a:defRPr/>
            </a:pPr>
            <a:r>
              <a:rPr lang="he-IL" dirty="0" smtClean="0">
                <a:solidFill>
                  <a:schemeClr val="tx1"/>
                </a:solidFill>
              </a:rPr>
              <a:t>  אלו. גם בין הגורמים </a:t>
            </a:r>
            <a:r>
              <a:rPr lang="he-IL" dirty="0" err="1" smtClean="0">
                <a:solidFill>
                  <a:schemeClr val="tx1"/>
                </a:solidFill>
              </a:rPr>
              <a:t>הביוטיים</a:t>
            </a:r>
            <a:r>
              <a:rPr lang="he-IL" dirty="0" smtClean="0">
                <a:solidFill>
                  <a:schemeClr val="tx1"/>
                </a:solidFill>
              </a:rPr>
              <a:t> מתקיימים יחסי גומלין שונים.</a:t>
            </a:r>
          </a:p>
          <a:p>
            <a:pPr>
              <a:lnSpc>
                <a:spcPct val="150000"/>
              </a:lnSpc>
              <a:defRPr/>
            </a:pPr>
            <a:endParaRPr lang="he-IL" dirty="0" smtClean="0">
              <a:solidFill>
                <a:schemeClr val="tx1"/>
              </a:solidFill>
            </a:endParaRPr>
          </a:p>
          <a:p>
            <a:pPr>
              <a:lnSpc>
                <a:spcPct val="150000"/>
              </a:lnSpc>
              <a:buFontTx/>
              <a:buBlip>
                <a:blip r:embed="rId3"/>
              </a:buBlip>
              <a:defRPr/>
            </a:pPr>
            <a:r>
              <a:rPr lang="he-IL" dirty="0">
                <a:solidFill>
                  <a:schemeClr val="tx1"/>
                </a:solidFill>
              </a:rPr>
              <a:t> </a:t>
            </a:r>
            <a:r>
              <a:rPr lang="he-IL" dirty="0" smtClean="0">
                <a:solidFill>
                  <a:schemeClr val="tx1"/>
                </a:solidFill>
              </a:rPr>
              <a:t>ההשפעה המשולבת של כל גורמי הסביבה, הא-ביוטיים והביוטיים, קובעת את כושר הנשיאה </a:t>
            </a:r>
          </a:p>
          <a:p>
            <a:pPr>
              <a:lnSpc>
                <a:spcPct val="150000"/>
              </a:lnSpc>
              <a:defRPr/>
            </a:pPr>
            <a:r>
              <a:rPr lang="he-IL" dirty="0" smtClean="0">
                <a:solidFill>
                  <a:schemeClr val="tx1"/>
                </a:solidFill>
              </a:rPr>
              <a:t>  של בית הגידול לאוכלוסייה של מין מסוים.</a:t>
            </a:r>
          </a:p>
          <a:p>
            <a:pPr>
              <a:lnSpc>
                <a:spcPct val="150000"/>
              </a:lnSpc>
              <a:defRPr/>
            </a:pPr>
            <a:endParaRPr lang="he-IL" dirty="0" smtClean="0">
              <a:solidFill>
                <a:schemeClr val="tx1"/>
              </a:solidFill>
            </a:endParaRPr>
          </a:p>
          <a:p>
            <a:pPr>
              <a:lnSpc>
                <a:spcPct val="150000"/>
              </a:lnSpc>
              <a:buFontTx/>
              <a:buBlip>
                <a:blip r:embed="rId3"/>
              </a:buBlip>
              <a:defRPr/>
            </a:pPr>
            <a:r>
              <a:rPr lang="he-IL" dirty="0">
                <a:solidFill>
                  <a:schemeClr val="tx1"/>
                </a:solidFill>
              </a:rPr>
              <a:t> </a:t>
            </a:r>
            <a:r>
              <a:rPr lang="he-IL" dirty="0" smtClean="0">
                <a:solidFill>
                  <a:schemeClr val="tx1"/>
                </a:solidFill>
              </a:rPr>
              <a:t>כל אחד מהגורמים הא-ביוטיים והגורמים הביוטיים עלול להיות גורם מגביל.</a:t>
            </a:r>
            <a:endParaRPr lang="he-IL" dirty="0">
              <a:solidFill>
                <a:schemeClr val="tx1"/>
              </a:solidFill>
            </a:endParaRPr>
          </a:p>
          <a:p>
            <a:pPr>
              <a:lnSpc>
                <a:spcPct val="150000"/>
              </a:lnSpc>
              <a:buFontTx/>
              <a:buBlip>
                <a:blip r:embed="rId3"/>
              </a:buBlip>
              <a:defRPr/>
            </a:pPr>
            <a:endParaRPr lang="he-IL" dirty="0">
              <a:solidFill>
                <a:schemeClr val="accent6">
                  <a:lumMod val="50000"/>
                  <a:lumOff val="50000"/>
                </a:schemeClr>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chemeClr val="accent3"/>
                </a:solidFill>
                <a:ea typeface="+mn-ea"/>
              </a:rPr>
              <a:t>סיכום: מבוא לאקולוגיה</a:t>
            </a:r>
            <a:endParaRPr lang="he-IL" sz="1800" b="1" dirty="0">
              <a:solidFill>
                <a:schemeClr val="accent3"/>
              </a:solidFill>
              <a:ea typeface="+mn-ea"/>
            </a:endParaRPr>
          </a:p>
        </p:txBody>
      </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
        <p:nvSpPr>
          <p:cNvPr id="12" name="TextBox 11"/>
          <p:cNvSpPr txBox="1"/>
          <p:nvPr/>
        </p:nvSpPr>
        <p:spPr>
          <a:xfrm>
            <a:off x="468313" y="6092825"/>
            <a:ext cx="8183562" cy="64633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מונחים (מהסילבוס</a:t>
            </a:r>
            <a:r>
              <a:rPr lang="he-IL" b="1" kern="0" dirty="0">
                <a:solidFill>
                  <a:schemeClr val="tx2"/>
                </a:solidFill>
                <a:latin typeface="Arial"/>
                <a:cs typeface="Arial"/>
              </a:rPr>
              <a:t>): </a:t>
            </a:r>
            <a:endParaRPr lang="he-IL" b="1" kern="0" dirty="0" smtClean="0">
              <a:solidFill>
                <a:schemeClr val="tx2"/>
              </a:solidFill>
              <a:latin typeface="Arial"/>
              <a:cs typeface="Arial"/>
            </a:endParaRPr>
          </a:p>
          <a:p>
            <a:pPr fontAlgn="auto">
              <a:spcBef>
                <a:spcPts val="0"/>
              </a:spcBef>
              <a:spcAft>
                <a:spcPts val="0"/>
              </a:spcAft>
              <a:defRPr/>
            </a:pPr>
            <a:r>
              <a:rPr lang="he-IL" kern="0" dirty="0" smtClean="0">
                <a:latin typeface="Arial"/>
                <a:cs typeface="Arial"/>
              </a:rPr>
              <a:t>בית גידול, גורמים א-ביוטיים, גורמים ביוטיים, גורם מגביל, כושר נשיאה, מערכת אקולוגית.</a:t>
            </a:r>
            <a:endParaRPr lang="he-IL" kern="0" dirty="0">
              <a:latin typeface="Arial"/>
              <a:cs typeface="Arial"/>
            </a:endParaRP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433564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5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285750" y="500063"/>
            <a:ext cx="8429625" cy="4429125"/>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smtClean="0">
                <a:solidFill>
                  <a:prstClr val="black"/>
                </a:solidFill>
              </a:rPr>
              <a:t>אלא </a:t>
            </a:r>
            <a:r>
              <a:rPr lang="he-IL" dirty="0">
                <a:solidFill>
                  <a:prstClr val="black"/>
                </a:solidFill>
              </a:rPr>
              <a:t>שבימינו, כתוצאה מפעולותיהם של בני האדם, המערכות האקולוגיות בכדור-הארץ נקלעו למשבר חמור. משבר זה פוגע לא רק בתנאי הסביבה, ומאיים על מגוון היצורים החיים, אלא גם מסכן את בריאותנו ואת איכות חיינו.</a:t>
            </a:r>
          </a:p>
          <a:p>
            <a:pPr>
              <a:defRPr/>
            </a:pPr>
            <a:endParaRPr lang="he-IL" sz="800" dirty="0">
              <a:solidFill>
                <a:prstClr val="black"/>
              </a:solidFill>
              <a:latin typeface="Arial"/>
              <a:cs typeface="Arial"/>
            </a:endParaRPr>
          </a:p>
          <a:p>
            <a:pPr>
              <a:defRPr/>
            </a:pPr>
            <a:r>
              <a:rPr lang="he-IL" b="1" dirty="0">
                <a:solidFill>
                  <a:prstClr val="black"/>
                </a:solidFill>
              </a:rPr>
              <a:t>השמירה על סביבות החיים, ועל היצורים החיים בהן, היא אחד האתגרים הגדולים, העומדים בפני המין האנושי במאה הזו. אבל כדי לתכנן כהלכה את הפעולות שאנו עושים בסביבה, יש צורך להכיר את המבנה של המערכות האקולוגיות ואת התהליכים המתרחשים בהן.</a:t>
            </a:r>
            <a:endParaRPr lang="he-IL" b="1" dirty="0">
              <a:solidFill>
                <a:prstClr val="black"/>
              </a:solidFill>
              <a:latin typeface="Arial"/>
              <a:cs typeface="Arial"/>
            </a:endParaRPr>
          </a:p>
          <a:p>
            <a:pPr fontAlgn="auto">
              <a:lnSpc>
                <a:spcPts val="800"/>
              </a:lnSpc>
              <a:spcBef>
                <a:spcPts val="0"/>
              </a:spcBef>
              <a:spcAft>
                <a:spcPts val="0"/>
              </a:spcAft>
              <a:defRPr/>
            </a:pPr>
            <a:r>
              <a:rPr lang="he-IL" dirty="0">
                <a:solidFill>
                  <a:prstClr val="black"/>
                </a:solidFill>
                <a:latin typeface="Arial"/>
                <a:cs typeface="Arial"/>
              </a:rPr>
              <a:t> </a:t>
            </a:r>
          </a:p>
          <a:p>
            <a:pPr fontAlgn="auto">
              <a:spcBef>
                <a:spcPts val="0"/>
              </a:spcBef>
              <a:spcAft>
                <a:spcPts val="0"/>
              </a:spcAft>
              <a:defRPr/>
            </a:pPr>
            <a:r>
              <a:rPr lang="he-IL" dirty="0">
                <a:solidFill>
                  <a:prstClr val="black"/>
                </a:solidFill>
                <a:latin typeface="Arial"/>
                <a:cs typeface="Arial"/>
              </a:rPr>
              <a:t> </a:t>
            </a: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0898FDE-3177-4D57-96FE-E5E7BA74B8D9}"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הפגיעה במערכות האקולוגיות</a:t>
            </a:r>
            <a:endParaRPr lang="he-IL" sz="2000" dirty="0" smtClean="0"/>
          </a:p>
        </p:txBody>
      </p:sp>
      <p:sp>
        <p:nvSpPr>
          <p:cNvPr id="9"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0935" y="6664275"/>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sp>
        <p:nvSpPr>
          <p:cNvPr id="5" name="מלבן 4"/>
          <p:cNvSpPr/>
          <p:nvPr/>
        </p:nvSpPr>
        <p:spPr>
          <a:xfrm>
            <a:off x="4288357" y="3077728"/>
            <a:ext cx="1867819" cy="523220"/>
          </a:xfrm>
          <a:prstGeom prst="rect">
            <a:avLst/>
          </a:prstGeom>
        </p:spPr>
        <p:txBody>
          <a:bodyPr wrap="none">
            <a:spAutoFit/>
          </a:bodyPr>
          <a:lstStyle/>
          <a:p>
            <a:pPr algn="ctr"/>
            <a:r>
              <a:rPr lang="he-IL" sz="1400" b="1" dirty="0" smtClean="0">
                <a:solidFill>
                  <a:prstClr val="black"/>
                </a:solidFill>
              </a:rPr>
              <a:t>דוגמאות למינים </a:t>
            </a:r>
          </a:p>
          <a:p>
            <a:pPr algn="ctr"/>
            <a:r>
              <a:rPr lang="he-IL" sz="1400" b="1" dirty="0" smtClean="0">
                <a:solidFill>
                  <a:prstClr val="black"/>
                </a:solidFill>
              </a:rPr>
              <a:t>המצויים בסכנת הכחדה</a:t>
            </a:r>
            <a:endParaRPr lang="he-IL" sz="1400" b="1" dirty="0">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642" y="4632559"/>
            <a:ext cx="2741290" cy="19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digitalmedia.fws.gov/utils/ajaxhelper/?CISOROOT=natdiglib&amp;CISOPTR=60&amp;action=2&amp;DMSCALE=30&amp;DMWIDTH=315&amp;DMHEIGHT=225&amp;DMX=0&amp;DMY=0&amp;DMTEXT=&amp;DMROTATE=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066" y="2426599"/>
            <a:ext cx="2664866" cy="19034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2896" y="2424879"/>
            <a:ext cx="2133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8496" y="4600587"/>
            <a:ext cx="2303200" cy="199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1225" y="4419038"/>
            <a:ext cx="1568267" cy="217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4680289" y="6212858"/>
            <a:ext cx="970137" cy="338554"/>
          </a:xfrm>
          <a:prstGeom prst="rect">
            <a:avLst/>
          </a:prstGeom>
        </p:spPr>
        <p:txBody>
          <a:bodyPr wrap="none">
            <a:spAutoFit/>
          </a:bodyPr>
          <a:lstStyle/>
          <a:p>
            <a:r>
              <a:rPr lang="he-IL" sz="1600" b="1" dirty="0" smtClean="0">
                <a:solidFill>
                  <a:schemeClr val="bg1"/>
                </a:solidFill>
              </a:rPr>
              <a:t>זאב אפור</a:t>
            </a:r>
            <a:endParaRPr lang="he-IL" sz="1600" b="1" dirty="0">
              <a:solidFill>
                <a:schemeClr val="bg1"/>
              </a:solidFill>
            </a:endParaRPr>
          </a:p>
        </p:txBody>
      </p:sp>
      <p:sp>
        <p:nvSpPr>
          <p:cNvPr id="20" name="מלבן 19"/>
          <p:cNvSpPr/>
          <p:nvPr/>
        </p:nvSpPr>
        <p:spPr>
          <a:xfrm>
            <a:off x="6533450" y="6212858"/>
            <a:ext cx="990977" cy="338554"/>
          </a:xfrm>
          <a:prstGeom prst="rect">
            <a:avLst/>
          </a:prstGeom>
        </p:spPr>
        <p:txBody>
          <a:bodyPr wrap="none">
            <a:spAutoFit/>
          </a:bodyPr>
          <a:lstStyle/>
          <a:p>
            <a:r>
              <a:rPr lang="he-IL" sz="1600" b="1" dirty="0" smtClean="0">
                <a:solidFill>
                  <a:schemeClr val="bg1"/>
                </a:solidFill>
              </a:rPr>
              <a:t>צב מדברי</a:t>
            </a:r>
            <a:endParaRPr lang="he-IL" sz="1600" b="1" dirty="0">
              <a:solidFill>
                <a:schemeClr val="bg1"/>
              </a:solidFill>
            </a:endParaRPr>
          </a:p>
        </p:txBody>
      </p:sp>
      <p:sp>
        <p:nvSpPr>
          <p:cNvPr id="21" name="מלבן 20"/>
          <p:cNvSpPr/>
          <p:nvPr/>
        </p:nvSpPr>
        <p:spPr>
          <a:xfrm>
            <a:off x="2612935" y="6254673"/>
            <a:ext cx="752129" cy="338554"/>
          </a:xfrm>
          <a:prstGeom prst="rect">
            <a:avLst/>
          </a:prstGeom>
        </p:spPr>
        <p:txBody>
          <a:bodyPr wrap="none">
            <a:spAutoFit/>
          </a:bodyPr>
          <a:lstStyle/>
          <a:p>
            <a:r>
              <a:rPr lang="he-IL" sz="1600" b="1" dirty="0" smtClean="0">
                <a:solidFill>
                  <a:schemeClr val="bg1"/>
                </a:solidFill>
              </a:rPr>
              <a:t>טיגריס</a:t>
            </a:r>
            <a:endParaRPr lang="he-IL" sz="1600" b="1" dirty="0">
              <a:solidFill>
                <a:schemeClr val="bg1"/>
              </a:solidFill>
            </a:endParaRPr>
          </a:p>
        </p:txBody>
      </p:sp>
      <p:sp>
        <p:nvSpPr>
          <p:cNvPr id="22" name="מלבן 21"/>
          <p:cNvSpPr/>
          <p:nvPr/>
        </p:nvSpPr>
        <p:spPr>
          <a:xfrm>
            <a:off x="2391721" y="3967736"/>
            <a:ext cx="973343" cy="338554"/>
          </a:xfrm>
          <a:prstGeom prst="rect">
            <a:avLst/>
          </a:prstGeom>
        </p:spPr>
        <p:txBody>
          <a:bodyPr wrap="none">
            <a:spAutoFit/>
          </a:bodyPr>
          <a:lstStyle/>
          <a:p>
            <a:r>
              <a:rPr lang="he-IL" sz="1600" b="1" dirty="0" smtClean="0">
                <a:solidFill>
                  <a:schemeClr val="bg1"/>
                </a:solidFill>
              </a:rPr>
              <a:t>דב גריזלי</a:t>
            </a:r>
            <a:endParaRPr lang="he-IL" sz="1600" b="1" dirty="0">
              <a:solidFill>
                <a:schemeClr val="bg1"/>
              </a:solidFill>
            </a:endParaRPr>
          </a:p>
        </p:txBody>
      </p:sp>
      <p:sp>
        <p:nvSpPr>
          <p:cNvPr id="23" name="מלבן 22"/>
          <p:cNvSpPr/>
          <p:nvPr/>
        </p:nvSpPr>
        <p:spPr>
          <a:xfrm>
            <a:off x="6625881" y="3984492"/>
            <a:ext cx="1186479" cy="307777"/>
          </a:xfrm>
          <a:prstGeom prst="rect">
            <a:avLst/>
          </a:prstGeom>
        </p:spPr>
        <p:txBody>
          <a:bodyPr wrap="none">
            <a:spAutoFit/>
          </a:bodyPr>
          <a:lstStyle/>
          <a:p>
            <a:r>
              <a:rPr lang="en-US" sz="1400" b="1" dirty="0" smtClean="0">
                <a:solidFill>
                  <a:schemeClr val="bg1"/>
                </a:solidFill>
              </a:rPr>
              <a:t>Wood Stork</a:t>
            </a:r>
            <a:endParaRPr lang="he-IL" sz="1400" b="1" dirty="0">
              <a:solidFill>
                <a:schemeClr val="bg1"/>
              </a:solidFill>
            </a:endParaRPr>
          </a:p>
        </p:txBody>
      </p:sp>
      <p:sp>
        <p:nvSpPr>
          <p:cNvPr id="7" name="מלבן 6"/>
          <p:cNvSpPr/>
          <p:nvPr/>
        </p:nvSpPr>
        <p:spPr>
          <a:xfrm>
            <a:off x="619168" y="6571511"/>
            <a:ext cx="3881394" cy="230832"/>
          </a:xfrm>
          <a:prstGeom prst="rect">
            <a:avLst/>
          </a:prstGeom>
        </p:spPr>
        <p:txBody>
          <a:bodyPr wrap="square">
            <a:spAutoFit/>
          </a:bodyPr>
          <a:lstStyle/>
          <a:p>
            <a:pPr algn="l"/>
            <a:r>
              <a:rPr lang="en-US" sz="800" dirty="0"/>
              <a:t>Hollingsworth, John and Karen/U.S. Fish and Wildlife Servic</a:t>
            </a:r>
            <a:r>
              <a:rPr lang="en-US" sz="900" dirty="0"/>
              <a:t>e</a:t>
            </a:r>
            <a:endParaRPr lang="he-IL" sz="900" dirty="0"/>
          </a:p>
        </p:txBody>
      </p:sp>
      <p:sp>
        <p:nvSpPr>
          <p:cNvPr id="8" name="מלבן 7"/>
          <p:cNvSpPr/>
          <p:nvPr/>
        </p:nvSpPr>
        <p:spPr>
          <a:xfrm>
            <a:off x="1545321" y="4303622"/>
            <a:ext cx="2882663" cy="215444"/>
          </a:xfrm>
          <a:prstGeom prst="rect">
            <a:avLst/>
          </a:prstGeom>
        </p:spPr>
        <p:txBody>
          <a:bodyPr wrap="square">
            <a:spAutoFit/>
          </a:bodyPr>
          <a:lstStyle/>
          <a:p>
            <a:pPr algn="l"/>
            <a:r>
              <a:rPr lang="en-US" sz="800" dirty="0" smtClean="0"/>
              <a:t>Terry </a:t>
            </a:r>
            <a:r>
              <a:rPr lang="en-US" sz="800" dirty="0" err="1"/>
              <a:t>Tollefsbol</a:t>
            </a:r>
            <a:r>
              <a:rPr lang="en-US" sz="800" dirty="0"/>
              <a:t> /U.S. Fish and Wildlife Service</a:t>
            </a:r>
            <a:endParaRPr lang="he-IL" sz="800" dirty="0"/>
          </a:p>
        </p:txBody>
      </p:sp>
      <p:sp>
        <p:nvSpPr>
          <p:cNvPr id="11" name="מלבן 10"/>
          <p:cNvSpPr/>
          <p:nvPr/>
        </p:nvSpPr>
        <p:spPr>
          <a:xfrm>
            <a:off x="3851920" y="6577641"/>
            <a:ext cx="2502907" cy="215444"/>
          </a:xfrm>
          <a:prstGeom prst="rect">
            <a:avLst/>
          </a:prstGeom>
        </p:spPr>
        <p:txBody>
          <a:bodyPr wrap="square">
            <a:spAutoFit/>
          </a:bodyPr>
          <a:lstStyle/>
          <a:p>
            <a:pPr algn="l"/>
            <a:r>
              <a:rPr lang="en-US" sz="800" dirty="0" smtClean="0"/>
              <a:t>Gary </a:t>
            </a:r>
            <a:r>
              <a:rPr lang="en-US" sz="800" dirty="0"/>
              <a:t>Kramer/ U.S. Fish and Wildlife Service</a:t>
            </a:r>
            <a:endParaRPr lang="he-IL" sz="800" dirty="0"/>
          </a:p>
        </p:txBody>
      </p:sp>
      <p:sp>
        <p:nvSpPr>
          <p:cNvPr id="12" name="מלבן 11"/>
          <p:cNvSpPr/>
          <p:nvPr/>
        </p:nvSpPr>
        <p:spPr>
          <a:xfrm>
            <a:off x="6000496" y="6581974"/>
            <a:ext cx="2286000" cy="220369"/>
          </a:xfrm>
          <a:prstGeom prst="rect">
            <a:avLst/>
          </a:prstGeom>
        </p:spPr>
        <p:txBody>
          <a:bodyPr wrap="square">
            <a:spAutoFit/>
          </a:bodyPr>
          <a:lstStyle/>
          <a:p>
            <a:pPr algn="l"/>
            <a:r>
              <a:rPr lang="en-US" sz="800" dirty="0" err="1" smtClean="0"/>
              <a:t>Hagerty</a:t>
            </a:r>
            <a:r>
              <a:rPr lang="en-US" sz="800" dirty="0"/>
              <a:t>, Ryan/U.S. Fish and Wildlife Service</a:t>
            </a:r>
            <a:endParaRPr lang="he-IL" sz="800" dirty="0"/>
          </a:p>
        </p:txBody>
      </p:sp>
      <p:sp>
        <p:nvSpPr>
          <p:cNvPr id="13" name="מלבן 12"/>
          <p:cNvSpPr/>
          <p:nvPr/>
        </p:nvSpPr>
        <p:spPr>
          <a:xfrm>
            <a:off x="6123087" y="4303622"/>
            <a:ext cx="2592288" cy="215444"/>
          </a:xfrm>
          <a:prstGeom prst="rect">
            <a:avLst/>
          </a:prstGeom>
        </p:spPr>
        <p:txBody>
          <a:bodyPr wrap="square">
            <a:spAutoFit/>
          </a:bodyPr>
          <a:lstStyle/>
          <a:p>
            <a:pPr algn="l"/>
            <a:r>
              <a:rPr lang="en-US" sz="800" dirty="0"/>
              <a:t>Jackson, Beth/U.S. Fish and Wildlife Service</a:t>
            </a:r>
            <a:endParaRPr lang="he-IL" sz="800" dirty="0"/>
          </a:p>
        </p:txBody>
      </p:sp>
    </p:spTree>
    <p:extLst>
      <p:ext uri="{BB962C8B-B14F-4D97-AF65-F5344CB8AC3E}">
        <p14:creationId xmlns:p14="http://schemas.microsoft.com/office/powerpoint/2010/main" val="115277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908050" y="0"/>
            <a:ext cx="7772400" cy="441325"/>
          </a:xfrm>
        </p:spPr>
        <p:txBody>
          <a:bodyPr/>
          <a:lstStyle/>
          <a:p>
            <a:pPr fontAlgn="auto">
              <a:defRPr/>
            </a:pPr>
            <a:r>
              <a:rPr lang="he-IL" sz="1800" b="1" dirty="0" smtClean="0">
                <a:solidFill>
                  <a:srgbClr val="FF6600"/>
                </a:solidFill>
                <a:ea typeface="+mn-ea"/>
              </a:rPr>
              <a:t>רמות ארגון בטבע</a:t>
            </a:r>
            <a:endParaRPr lang="he-IL" sz="1800" dirty="0" smtClean="0"/>
          </a:p>
        </p:txBody>
      </p:sp>
      <p:grpSp>
        <p:nvGrpSpPr>
          <p:cNvPr id="8196" name="קבוצה 27"/>
          <p:cNvGrpSpPr>
            <a:grpSpLocks/>
          </p:cNvGrpSpPr>
          <p:nvPr/>
        </p:nvGrpSpPr>
        <p:grpSpPr bwMode="auto">
          <a:xfrm>
            <a:off x="373857" y="1927225"/>
            <a:ext cx="8475662" cy="4819650"/>
            <a:chOff x="351041" y="350598"/>
            <a:chExt cx="8475013" cy="6206665"/>
          </a:xfrm>
        </p:grpSpPr>
        <p:grpSp>
          <p:nvGrpSpPr>
            <p:cNvPr id="8200" name="קבוצה 18"/>
            <p:cNvGrpSpPr>
              <a:grpSpLocks/>
            </p:cNvGrpSpPr>
            <p:nvPr/>
          </p:nvGrpSpPr>
          <p:grpSpPr bwMode="auto">
            <a:xfrm>
              <a:off x="351041" y="350598"/>
              <a:ext cx="8475013" cy="6206665"/>
              <a:chOff x="-108520" y="105148"/>
              <a:chExt cx="9567990" cy="6860984"/>
            </a:xfrm>
          </p:grpSpPr>
          <p:sp>
            <p:nvSpPr>
              <p:cNvPr id="27" name="אליפסה 26"/>
              <p:cNvSpPr/>
              <p:nvPr/>
            </p:nvSpPr>
            <p:spPr>
              <a:xfrm>
                <a:off x="-108520" y="105148"/>
                <a:ext cx="9567990" cy="686098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אליפסה 25"/>
              <p:cNvSpPr/>
              <p:nvPr/>
            </p:nvSpPr>
            <p:spPr>
              <a:xfrm>
                <a:off x="-26084" y="586502"/>
                <a:ext cx="9275879" cy="63796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אליפסה 24"/>
              <p:cNvSpPr/>
              <p:nvPr/>
            </p:nvSpPr>
            <p:spPr>
              <a:xfrm>
                <a:off x="79649" y="1018138"/>
                <a:ext cx="9064412" cy="579658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8208" name="קבוצה 14"/>
              <p:cNvGrpSpPr>
                <a:grpSpLocks/>
              </p:cNvGrpSpPr>
              <p:nvPr/>
            </p:nvGrpSpPr>
            <p:grpSpPr bwMode="auto">
              <a:xfrm>
                <a:off x="180022" y="1455468"/>
                <a:ext cx="8791682" cy="5155869"/>
                <a:chOff x="145819" y="433372"/>
                <a:chExt cx="8791682" cy="5155869"/>
              </a:xfrm>
            </p:grpSpPr>
            <p:grpSp>
              <p:nvGrpSpPr>
                <p:cNvPr id="8214" name="קבוצה 13"/>
                <p:cNvGrpSpPr>
                  <a:grpSpLocks/>
                </p:cNvGrpSpPr>
                <p:nvPr/>
              </p:nvGrpSpPr>
              <p:grpSpPr bwMode="auto">
                <a:xfrm>
                  <a:off x="145819" y="433372"/>
                  <a:ext cx="8791682" cy="5155869"/>
                  <a:chOff x="-36512" y="-1727737"/>
                  <a:chExt cx="9254402" cy="7971640"/>
                </a:xfrm>
              </p:grpSpPr>
              <p:sp>
                <p:nvSpPr>
                  <p:cNvPr id="13" name="אליפסה 12"/>
                  <p:cNvSpPr/>
                  <p:nvPr/>
                </p:nvSpPr>
                <p:spPr>
                  <a:xfrm>
                    <a:off x="-36529" y="-1726058"/>
                    <a:ext cx="9254751" cy="79699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אליפסה 11"/>
                  <p:cNvSpPr/>
                  <p:nvPr/>
                </p:nvSpPr>
                <p:spPr>
                  <a:xfrm>
                    <a:off x="121930" y="-1048210"/>
                    <a:ext cx="8858604" cy="6820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אליפסה 10"/>
                  <p:cNvSpPr/>
                  <p:nvPr/>
                </p:nvSpPr>
                <p:spPr>
                  <a:xfrm>
                    <a:off x="672763" y="-345902"/>
                    <a:ext cx="7994626" cy="6034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 name="אליפסה 1"/>
                  <p:cNvSpPr/>
                  <p:nvPr/>
                </p:nvSpPr>
                <p:spPr>
                  <a:xfrm>
                    <a:off x="1331123" y="286521"/>
                    <a:ext cx="6625089" cy="5178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אליפסה 2"/>
                  <p:cNvSpPr/>
                  <p:nvPr/>
                </p:nvSpPr>
                <p:spPr>
                  <a:xfrm>
                    <a:off x="2123417" y="1083167"/>
                    <a:ext cx="5040501" cy="4157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אליפסה 4"/>
                  <p:cNvSpPr/>
                  <p:nvPr/>
                </p:nvSpPr>
                <p:spPr>
                  <a:xfrm>
                    <a:off x="2581815" y="1771498"/>
                    <a:ext cx="4176523" cy="32494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 name="אליפסה 6"/>
                  <p:cNvSpPr/>
                  <p:nvPr/>
                </p:nvSpPr>
                <p:spPr>
                  <a:xfrm>
                    <a:off x="3168491" y="2470311"/>
                    <a:ext cx="3023922" cy="2327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אליפסה 7"/>
                  <p:cNvSpPr/>
                  <p:nvPr/>
                </p:nvSpPr>
                <p:spPr>
                  <a:xfrm>
                    <a:off x="3528795" y="2948996"/>
                    <a:ext cx="2088262" cy="1624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 name="אליפסה 8"/>
                  <p:cNvSpPr/>
                  <p:nvPr/>
                </p:nvSpPr>
                <p:spPr>
                  <a:xfrm>
                    <a:off x="3996626" y="3515034"/>
                    <a:ext cx="1150713" cy="800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6" name="TextBox 15"/>
                <p:cNvSpPr txBox="1"/>
                <p:nvPr/>
              </p:nvSpPr>
              <p:spPr>
                <a:xfrm>
                  <a:off x="3826765" y="3756476"/>
                  <a:ext cx="1121851" cy="3706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אטום</a:t>
                  </a:r>
                </a:p>
              </p:txBody>
            </p:sp>
            <p:sp>
              <p:nvSpPr>
                <p:cNvPr id="17" name="TextBox 16"/>
                <p:cNvSpPr txBox="1"/>
                <p:nvPr/>
              </p:nvSpPr>
              <p:spPr>
                <a:xfrm>
                  <a:off x="3984469" y="3376817"/>
                  <a:ext cx="1121851" cy="3706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מולקולה</a:t>
                  </a:r>
                </a:p>
              </p:txBody>
            </p:sp>
            <p:sp>
              <p:nvSpPr>
                <p:cNvPr id="18" name="TextBox 17"/>
                <p:cNvSpPr txBox="1"/>
                <p:nvPr/>
              </p:nvSpPr>
              <p:spPr>
                <a:xfrm>
                  <a:off x="3903825" y="3033316"/>
                  <a:ext cx="1121851" cy="3706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אברון</a:t>
                  </a:r>
                </a:p>
              </p:txBody>
            </p:sp>
          </p:grpSp>
          <p:sp>
            <p:nvSpPr>
              <p:cNvPr id="20" name="TextBox 19"/>
              <p:cNvSpPr txBox="1"/>
              <p:nvPr/>
            </p:nvSpPr>
            <p:spPr>
              <a:xfrm>
                <a:off x="3633373" y="3687052"/>
                <a:ext cx="1318981" cy="5039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תא</a:t>
                </a:r>
              </a:p>
            </p:txBody>
          </p:sp>
          <p:sp>
            <p:nvSpPr>
              <p:cNvPr id="21" name="TextBox 20"/>
              <p:cNvSpPr txBox="1"/>
              <p:nvPr/>
            </p:nvSpPr>
            <p:spPr>
              <a:xfrm>
                <a:off x="3946988" y="3259935"/>
                <a:ext cx="1123644" cy="36836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רקמה</a:t>
                </a:r>
              </a:p>
            </p:txBody>
          </p:sp>
          <p:sp>
            <p:nvSpPr>
              <p:cNvPr id="22" name="TextBox 21"/>
              <p:cNvSpPr txBox="1"/>
              <p:nvPr/>
            </p:nvSpPr>
            <p:spPr>
              <a:xfrm>
                <a:off x="3938029" y="2758243"/>
                <a:ext cx="1121851" cy="36836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איבר</a:t>
                </a:r>
              </a:p>
            </p:txBody>
          </p:sp>
          <p:sp>
            <p:nvSpPr>
              <p:cNvPr id="23" name="TextBox 22"/>
              <p:cNvSpPr txBox="1"/>
              <p:nvPr/>
            </p:nvSpPr>
            <p:spPr>
              <a:xfrm>
                <a:off x="4050930" y="2322087"/>
                <a:ext cx="1121851" cy="3706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מערכת</a:t>
                </a:r>
              </a:p>
            </p:txBody>
          </p:sp>
          <p:sp>
            <p:nvSpPr>
              <p:cNvPr id="24" name="TextBox 23"/>
              <p:cNvSpPr txBox="1"/>
              <p:nvPr/>
            </p:nvSpPr>
            <p:spPr>
              <a:xfrm>
                <a:off x="3678174" y="1906270"/>
                <a:ext cx="1944423" cy="36835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האורגניזם השלם</a:t>
                </a:r>
              </a:p>
            </p:txBody>
          </p:sp>
        </p:grpSp>
        <p:sp>
          <p:nvSpPr>
            <p:cNvPr id="29" name="TextBox 28"/>
            <p:cNvSpPr txBox="1"/>
            <p:nvPr/>
          </p:nvSpPr>
          <p:spPr>
            <a:xfrm>
              <a:off x="3238482" y="1111098"/>
              <a:ext cx="1722306" cy="47429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חברה</a:t>
              </a:r>
            </a:p>
          </p:txBody>
        </p:sp>
        <p:sp>
          <p:nvSpPr>
            <p:cNvPr id="30" name="TextBox 29"/>
            <p:cNvSpPr txBox="1"/>
            <p:nvPr/>
          </p:nvSpPr>
          <p:spPr>
            <a:xfrm>
              <a:off x="4000424" y="1511792"/>
              <a:ext cx="1025446" cy="47633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אוכלוסייה</a:t>
              </a:r>
            </a:p>
          </p:txBody>
        </p:sp>
        <p:sp>
          <p:nvSpPr>
            <p:cNvPr id="31" name="TextBox 30"/>
            <p:cNvSpPr txBox="1"/>
            <p:nvPr/>
          </p:nvSpPr>
          <p:spPr>
            <a:xfrm>
              <a:off x="3595643" y="792179"/>
              <a:ext cx="1873107" cy="36798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מערכת אקולוגית</a:t>
              </a:r>
            </a:p>
          </p:txBody>
        </p:sp>
        <p:sp>
          <p:nvSpPr>
            <p:cNvPr id="32" name="TextBox 31"/>
            <p:cNvSpPr txBox="1"/>
            <p:nvPr/>
          </p:nvSpPr>
          <p:spPr>
            <a:xfrm>
              <a:off x="3289278" y="350598"/>
              <a:ext cx="1874694" cy="37002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ביוספרה</a:t>
              </a:r>
            </a:p>
          </p:txBody>
        </p:sp>
      </p:grpSp>
      <p:sp>
        <p:nvSpPr>
          <p:cNvPr id="33" name="TextBox 32"/>
          <p:cNvSpPr txBox="1"/>
          <p:nvPr/>
        </p:nvSpPr>
        <p:spPr>
          <a:xfrm>
            <a:off x="276225" y="488851"/>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Arial"/>
                <a:cs typeface="Arial"/>
              </a:rPr>
              <a:t>הרכיבים השונים היוצרים את האורגניזם מרכיבים מדרג עולה של רמות ארגון. תופעת הארגון בטבע אינה מסתיימת באורגניזם, כל יצור חי הוא חלק מאוכלוסייה, האוכלוסיות מרכיבות חברות, החברות מרכיבות מערכות אקולוגיות ואת הביוספרה כולה. </a:t>
            </a:r>
          </a:p>
        </p:txBody>
      </p:sp>
      <p:sp>
        <p:nvSpPr>
          <p:cNvPr id="34" name="TextBox 33"/>
          <p:cNvSpPr txBox="1"/>
          <p:nvPr/>
        </p:nvSpPr>
        <p:spPr>
          <a:xfrm>
            <a:off x="2043113" y="1411288"/>
            <a:ext cx="4518025"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latin typeface="Arial"/>
                <a:cs typeface="Arial"/>
                <a:hlinkClick r:id="rId2"/>
              </a:rPr>
              <a:t>היכנסו לפעילות המתארת את רמות הארגון בטבע</a:t>
            </a:r>
            <a:endParaRPr lang="he-IL" kern="0" dirty="0">
              <a:solidFill>
                <a:prstClr val="black"/>
              </a:solidFill>
              <a:latin typeface="Arial"/>
              <a:cs typeface="Arial"/>
            </a:endParaRPr>
          </a:p>
        </p:txBody>
      </p:sp>
      <p:pic>
        <p:nvPicPr>
          <p:cNvPr id="81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613" y="1178769"/>
            <a:ext cx="927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
        <p:nvSpPr>
          <p:cNvPr id="38"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מלבן 13"/>
          <p:cNvSpPr/>
          <p:nvPr/>
        </p:nvSpPr>
        <p:spPr>
          <a:xfrm>
            <a:off x="5772782" y="2413000"/>
            <a:ext cx="1149674" cy="738664"/>
          </a:xfrm>
          <a:prstGeom prst="rect">
            <a:avLst/>
          </a:prstGeom>
        </p:spPr>
        <p:txBody>
          <a:bodyPr wrap="none">
            <a:spAutoFit/>
          </a:bodyPr>
          <a:lstStyle/>
          <a:p>
            <a:pPr algn="ctr"/>
            <a:r>
              <a:rPr lang="he-IL" sz="1400" b="1" kern="0" dirty="0" smtClean="0">
                <a:latin typeface="Arial"/>
                <a:cs typeface="Arial"/>
              </a:rPr>
              <a:t>רמות הארגון </a:t>
            </a:r>
          </a:p>
          <a:p>
            <a:pPr algn="ctr"/>
            <a:r>
              <a:rPr lang="he-IL" sz="1400" b="1" kern="0" dirty="0" smtClean="0">
                <a:latin typeface="Arial"/>
                <a:cs typeface="Arial"/>
              </a:rPr>
              <a:t>שהאקולוגיה </a:t>
            </a:r>
          </a:p>
          <a:p>
            <a:pPr algn="ctr"/>
            <a:r>
              <a:rPr lang="he-IL" sz="1400" b="1" kern="0" dirty="0" smtClean="0">
                <a:latin typeface="Arial"/>
                <a:cs typeface="Arial"/>
              </a:rPr>
              <a:t>עוסקת בהן</a:t>
            </a:r>
            <a:endParaRPr lang="he-IL" sz="1400" b="1" dirty="0"/>
          </a:p>
        </p:txBody>
      </p:sp>
      <p:sp>
        <p:nvSpPr>
          <p:cNvPr id="15" name="סוגר מסולסל ימני 14"/>
          <p:cNvSpPr/>
          <p:nvPr/>
        </p:nvSpPr>
        <p:spPr>
          <a:xfrm>
            <a:off x="5314157" y="2040854"/>
            <a:ext cx="481980" cy="1462759"/>
          </a:xfrm>
          <a:prstGeom prst="rightBrace">
            <a:avLst>
              <a:gd name="adj1" fmla="val 8333"/>
              <a:gd name="adj2" fmla="val 50856"/>
            </a:avLst>
          </a:prstGeom>
          <a:ln w="25400">
            <a:solidFill>
              <a:srgbClr val="1D4C7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642938"/>
            <a:ext cx="8429625" cy="714375"/>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t>מקובל לחלק את הסביבה שבה מתקיימים חיים בכדור הארץ לרמות ארגון. כל רמה כוללת בתוכה תת-רמות אחדות, מרמת </a:t>
            </a:r>
            <a:r>
              <a:rPr lang="he-IL" b="1" dirty="0">
                <a:solidFill>
                  <a:srgbClr val="FF6600"/>
                </a:solidFill>
                <a:latin typeface="+mn-lt"/>
                <a:cs typeface="+mn-cs"/>
              </a:rPr>
              <a:t>ביוספרה</a:t>
            </a:r>
            <a:r>
              <a:rPr lang="he-IL" dirty="0"/>
              <a:t> ועד לרמה של הפרט – </a:t>
            </a:r>
            <a:r>
              <a:rPr lang="he-IL" b="1" dirty="0">
                <a:solidFill>
                  <a:srgbClr val="FF6600"/>
                </a:solidFill>
                <a:latin typeface="+mn-lt"/>
                <a:cs typeface="+mn-cs"/>
              </a:rPr>
              <a:t>האורגניזם</a:t>
            </a:r>
            <a:r>
              <a:rPr lang="he-IL" dirty="0"/>
              <a:t> הבודד. </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94F0C51-E841-48E8-8314-80D9E5384AE4}"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שאלה 1: רמות ארגון</a:t>
            </a:r>
            <a:endParaRPr lang="he-IL" sz="2000" dirty="0" smtClean="0"/>
          </a:p>
        </p:txBody>
      </p:sp>
      <p:sp>
        <p:nvSpPr>
          <p:cNvPr id="9" name="TextBox 8"/>
          <p:cNvSpPr txBox="1"/>
          <p:nvPr/>
        </p:nvSpPr>
        <p:spPr>
          <a:xfrm>
            <a:off x="500063" y="1357313"/>
            <a:ext cx="821531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a:defRPr/>
            </a:pPr>
            <a:r>
              <a:rPr lang="he-IL" dirty="0">
                <a:solidFill>
                  <a:srgbClr val="1D4C72"/>
                </a:solidFill>
              </a:rPr>
              <a:t>מתחו קו בין כל רמת ארגון לבין ההגדרה הנכונה לה.</a:t>
            </a:r>
          </a:p>
        </p:txBody>
      </p:sp>
      <p:sp>
        <p:nvSpPr>
          <p:cNvPr id="11" name="TextBox 10"/>
          <p:cNvSpPr txBox="1"/>
          <p:nvPr/>
        </p:nvSpPr>
        <p:spPr>
          <a:xfrm>
            <a:off x="7000875" y="2428875"/>
            <a:ext cx="1714500" cy="39703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מערכת אקולוגית </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ביוספרה </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אוכלוסייה</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חברה</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אורגניזם</a:t>
            </a:r>
          </a:p>
          <a:p>
            <a:pPr>
              <a:defRPr/>
            </a:pPr>
            <a:endParaRPr lang="he-IL" dirty="0">
              <a:solidFill>
                <a:srgbClr val="1D4C72"/>
              </a:solidFill>
            </a:endParaRPr>
          </a:p>
        </p:txBody>
      </p:sp>
      <p:sp>
        <p:nvSpPr>
          <p:cNvPr id="12" name="TextBox 11"/>
          <p:cNvSpPr txBox="1"/>
          <p:nvPr/>
        </p:nvSpPr>
        <p:spPr>
          <a:xfrm>
            <a:off x="214313" y="2286000"/>
            <a:ext cx="6357937" cy="43084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גוף הפועל באופן עצמאי ומקיים את כל מאפייני החיים. יצורים חיים מורכבים מתא אחד או יותר. </a:t>
            </a:r>
          </a:p>
          <a:p>
            <a:pPr>
              <a:defRPr/>
            </a:pPr>
            <a:endParaRPr lang="he-IL" sz="2800" dirty="0">
              <a:solidFill>
                <a:srgbClr val="1D4C72"/>
              </a:solidFill>
            </a:endParaRPr>
          </a:p>
          <a:p>
            <a:pPr>
              <a:defRPr/>
            </a:pPr>
            <a:r>
              <a:rPr lang="he-IL" dirty="0">
                <a:solidFill>
                  <a:srgbClr val="1D4C72"/>
                </a:solidFill>
              </a:rPr>
              <a:t>מערכת הכוללת את כל מרכיבי הסביבה, החיים והדוממים, ואת כל יחסי הגומלין המתקיימים ביניהם, כלומר: את ההשפעות שלהם זה על זה.</a:t>
            </a:r>
          </a:p>
          <a:p>
            <a:pPr>
              <a:defRPr/>
            </a:pPr>
            <a:endParaRPr lang="he-IL" sz="2800" dirty="0">
              <a:solidFill>
                <a:srgbClr val="1D4C72"/>
              </a:solidFill>
            </a:endParaRPr>
          </a:p>
          <a:p>
            <a:pPr>
              <a:defRPr/>
            </a:pPr>
            <a:r>
              <a:rPr lang="he-IL" dirty="0">
                <a:solidFill>
                  <a:srgbClr val="1D4C72"/>
                </a:solidFill>
              </a:rPr>
              <a:t>קבוצה של  יצורים חיים, השייכים לאותו מין (</a:t>
            </a:r>
            <a:r>
              <a:rPr lang="en-US" dirty="0">
                <a:solidFill>
                  <a:srgbClr val="1D4C72"/>
                </a:solidFill>
              </a:rPr>
              <a:t>species</a:t>
            </a:r>
            <a:r>
              <a:rPr lang="he-IL" dirty="0">
                <a:solidFill>
                  <a:srgbClr val="1D4C72"/>
                </a:solidFill>
              </a:rPr>
              <a:t>), החיים בצוותא באותה הסביבה.</a:t>
            </a:r>
          </a:p>
          <a:p>
            <a:pPr>
              <a:defRPr/>
            </a:pPr>
            <a:endParaRPr lang="he-IL" sz="2800" dirty="0">
              <a:solidFill>
                <a:srgbClr val="1D4C72"/>
              </a:solidFill>
            </a:endParaRPr>
          </a:p>
          <a:p>
            <a:pPr>
              <a:defRPr/>
            </a:pPr>
            <a:r>
              <a:rPr lang="he-IL" dirty="0">
                <a:solidFill>
                  <a:srgbClr val="1D4C72"/>
                </a:solidFill>
              </a:rPr>
              <a:t>תחום בכדור-הארץ, שיצורים חיים מתקיימים בו ביבשה, בים ובאוויר. </a:t>
            </a:r>
          </a:p>
          <a:p>
            <a:pPr>
              <a:defRPr/>
            </a:pPr>
            <a:endParaRPr lang="he-IL" sz="2800" dirty="0">
              <a:solidFill>
                <a:srgbClr val="1D4C72"/>
              </a:solidFill>
            </a:endParaRPr>
          </a:p>
          <a:p>
            <a:pPr>
              <a:defRPr/>
            </a:pPr>
            <a:r>
              <a:rPr lang="he-IL" dirty="0">
                <a:solidFill>
                  <a:srgbClr val="1D4C72"/>
                </a:solidFill>
              </a:rPr>
              <a:t>אוכלוסיות של יצורים חיים ממינים שונים, החיים בצוותא באותה מערכת אקולוגית ומקיימות ביניהן יחסי גומלין. </a:t>
            </a:r>
            <a:endParaRPr lang="en-US" dirty="0">
              <a:solidFill>
                <a:srgbClr val="1D4C72"/>
              </a:solidFill>
            </a:endParaRPr>
          </a:p>
        </p:txBody>
      </p:sp>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
        <p:nvSpPr>
          <p:cNvPr id="14"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642938"/>
            <a:ext cx="8429625" cy="714375"/>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t>מקובל לחלק את הסביבה שבה מתקיימים חיים בכדור הארץ לרמות ארגון. כל רמה כוללת בתוכה תת-רמות אחדות, מרמת </a:t>
            </a:r>
            <a:r>
              <a:rPr lang="he-IL" b="1" dirty="0">
                <a:solidFill>
                  <a:srgbClr val="FF6600"/>
                </a:solidFill>
                <a:latin typeface="+mn-lt"/>
                <a:cs typeface="+mn-cs"/>
              </a:rPr>
              <a:t>ביוספרה</a:t>
            </a:r>
            <a:r>
              <a:rPr lang="he-IL" dirty="0"/>
              <a:t> ועד לרמה של הפרט – </a:t>
            </a:r>
            <a:r>
              <a:rPr lang="he-IL" b="1" dirty="0">
                <a:solidFill>
                  <a:srgbClr val="FF6600"/>
                </a:solidFill>
                <a:latin typeface="+mn-lt"/>
                <a:cs typeface="+mn-cs"/>
              </a:rPr>
              <a:t>האורגניזם</a:t>
            </a:r>
            <a:r>
              <a:rPr lang="he-IL" dirty="0"/>
              <a:t> הבודד. </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7CFD2C4-0639-410E-8C86-F12BFD9C69A5}"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תשובה</a:t>
            </a:r>
            <a:endParaRPr lang="he-IL" sz="2000" dirty="0" smtClean="0"/>
          </a:p>
        </p:txBody>
      </p:sp>
      <p:sp>
        <p:nvSpPr>
          <p:cNvPr id="9" name="TextBox 8"/>
          <p:cNvSpPr txBox="1"/>
          <p:nvPr/>
        </p:nvSpPr>
        <p:spPr>
          <a:xfrm>
            <a:off x="500063" y="1357313"/>
            <a:ext cx="821531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a:defRPr/>
            </a:pPr>
            <a:r>
              <a:rPr lang="he-IL" dirty="0">
                <a:solidFill>
                  <a:srgbClr val="1D4C72"/>
                </a:solidFill>
              </a:rPr>
              <a:t>מתחו קו בין כל רמת ארגון לבין ההגדרה הנכונה לה.</a:t>
            </a:r>
          </a:p>
        </p:txBody>
      </p:sp>
      <p:sp>
        <p:nvSpPr>
          <p:cNvPr id="11" name="TextBox 10"/>
          <p:cNvSpPr txBox="1"/>
          <p:nvPr/>
        </p:nvSpPr>
        <p:spPr>
          <a:xfrm>
            <a:off x="7000875" y="2428875"/>
            <a:ext cx="1714500" cy="39703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מערכת אקולוגית </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ביוספרה </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אוכלוסייה</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חברה</a:t>
            </a:r>
          </a:p>
          <a:p>
            <a:pPr>
              <a:defRPr/>
            </a:pPr>
            <a:endParaRPr lang="he-IL" dirty="0">
              <a:solidFill>
                <a:srgbClr val="1D4C72"/>
              </a:solidFill>
            </a:endParaRPr>
          </a:p>
          <a:p>
            <a:pPr>
              <a:defRPr/>
            </a:pPr>
            <a:endParaRPr lang="he-IL" dirty="0">
              <a:solidFill>
                <a:srgbClr val="1D4C72"/>
              </a:solidFill>
            </a:endParaRPr>
          </a:p>
          <a:p>
            <a:pPr>
              <a:defRPr/>
            </a:pPr>
            <a:r>
              <a:rPr lang="he-IL" dirty="0">
                <a:solidFill>
                  <a:srgbClr val="1D4C72"/>
                </a:solidFill>
              </a:rPr>
              <a:t>אורגניזם</a:t>
            </a:r>
          </a:p>
          <a:p>
            <a:pPr>
              <a:defRPr/>
            </a:pPr>
            <a:endParaRPr lang="he-IL" dirty="0">
              <a:solidFill>
                <a:srgbClr val="1D4C72"/>
              </a:solidFill>
            </a:endParaRPr>
          </a:p>
        </p:txBody>
      </p:sp>
      <p:sp>
        <p:nvSpPr>
          <p:cNvPr id="12" name="TextBox 11"/>
          <p:cNvSpPr txBox="1"/>
          <p:nvPr/>
        </p:nvSpPr>
        <p:spPr>
          <a:xfrm>
            <a:off x="214313" y="2286000"/>
            <a:ext cx="6357937" cy="43084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גוף הפועל באופן עצמאי ומקיים את כל מאפייני החיים. יצורים חיים מורכבים מתא אחד או יותר. </a:t>
            </a:r>
          </a:p>
          <a:p>
            <a:pPr>
              <a:defRPr/>
            </a:pPr>
            <a:endParaRPr lang="he-IL" sz="2800" dirty="0">
              <a:solidFill>
                <a:srgbClr val="1D4C72"/>
              </a:solidFill>
            </a:endParaRPr>
          </a:p>
          <a:p>
            <a:pPr>
              <a:defRPr/>
            </a:pPr>
            <a:r>
              <a:rPr lang="he-IL" dirty="0">
                <a:solidFill>
                  <a:srgbClr val="1D4C72"/>
                </a:solidFill>
              </a:rPr>
              <a:t>מערכת הכוללת את כל מרכיבי הסביבה, החיים והדוממים, ואת כל יחסי הגומלין המתקיימים ביניהם, כלומר: את ההשפעות שלהם זה על זה.</a:t>
            </a:r>
          </a:p>
          <a:p>
            <a:pPr>
              <a:defRPr/>
            </a:pPr>
            <a:endParaRPr lang="he-IL" sz="2800" dirty="0">
              <a:solidFill>
                <a:srgbClr val="1D4C72"/>
              </a:solidFill>
            </a:endParaRPr>
          </a:p>
          <a:p>
            <a:pPr>
              <a:defRPr/>
            </a:pPr>
            <a:r>
              <a:rPr lang="he-IL" dirty="0">
                <a:solidFill>
                  <a:srgbClr val="1D4C72"/>
                </a:solidFill>
              </a:rPr>
              <a:t>קבוצה של  יצורים חיים, השייכים לאותו מין (</a:t>
            </a:r>
            <a:r>
              <a:rPr lang="en-US" dirty="0">
                <a:solidFill>
                  <a:srgbClr val="1D4C72"/>
                </a:solidFill>
              </a:rPr>
              <a:t>species</a:t>
            </a:r>
            <a:r>
              <a:rPr lang="he-IL" dirty="0">
                <a:solidFill>
                  <a:srgbClr val="1D4C72"/>
                </a:solidFill>
              </a:rPr>
              <a:t>), החיים בצוותא באותה הסביבה.</a:t>
            </a:r>
          </a:p>
          <a:p>
            <a:pPr>
              <a:defRPr/>
            </a:pPr>
            <a:endParaRPr lang="he-IL" sz="2800" dirty="0">
              <a:solidFill>
                <a:srgbClr val="1D4C72"/>
              </a:solidFill>
            </a:endParaRPr>
          </a:p>
          <a:p>
            <a:pPr>
              <a:defRPr/>
            </a:pPr>
            <a:r>
              <a:rPr lang="he-IL" dirty="0">
                <a:solidFill>
                  <a:srgbClr val="1D4C72"/>
                </a:solidFill>
              </a:rPr>
              <a:t>תחום בכדור-הארץ, שיצורים חיים מתקיימים בו ביבשה, בים ובאוויר. </a:t>
            </a:r>
          </a:p>
          <a:p>
            <a:pPr>
              <a:defRPr/>
            </a:pPr>
            <a:endParaRPr lang="he-IL" sz="2800" dirty="0">
              <a:solidFill>
                <a:srgbClr val="1D4C72"/>
              </a:solidFill>
            </a:endParaRPr>
          </a:p>
          <a:p>
            <a:pPr>
              <a:defRPr/>
            </a:pPr>
            <a:r>
              <a:rPr lang="he-IL" dirty="0">
                <a:solidFill>
                  <a:srgbClr val="1D4C72"/>
                </a:solidFill>
              </a:rPr>
              <a:t>אוכלוסיות של יצורים חיים ממינים שונים, החיים בצוותא באותה מערכת אקולוגית ומקיימות ביניהן יחסי גומלין. </a:t>
            </a:r>
            <a:endParaRPr lang="en-US" dirty="0">
              <a:solidFill>
                <a:srgbClr val="1D4C72"/>
              </a:solidFill>
            </a:endParaRPr>
          </a:p>
        </p:txBody>
      </p:sp>
      <p:cxnSp>
        <p:nvCxnSpPr>
          <p:cNvPr id="13" name="מחבר ישר 12"/>
          <p:cNvCxnSpPr/>
          <p:nvPr/>
        </p:nvCxnSpPr>
        <p:spPr>
          <a:xfrm rot="5400000">
            <a:off x="6179344" y="3821906"/>
            <a:ext cx="2000250" cy="1214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rot="5400000">
            <a:off x="6393657" y="2821781"/>
            <a:ext cx="857250" cy="500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a:endCxn id="12" idx="3"/>
          </p:cNvCxnSpPr>
          <p:nvPr/>
        </p:nvCxnSpPr>
        <p:spPr>
          <a:xfrm rot="10800000" flipV="1">
            <a:off x="6572250" y="4308475"/>
            <a:ext cx="1143000" cy="131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0800000" flipV="1">
            <a:off x="6572250" y="5143500"/>
            <a:ext cx="1428750" cy="1000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rot="16200000" flipV="1">
            <a:off x="5607844" y="3536156"/>
            <a:ext cx="3214688" cy="1285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
        <p:nvSpPr>
          <p:cNvPr id="17"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BE6A396-670D-43FA-AEF0-D5E4C702BB2E}"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שאלה 2: רמות ארגון</a:t>
            </a:r>
            <a:endParaRPr lang="he-IL" sz="2000" dirty="0" smtClean="0"/>
          </a:p>
        </p:txBody>
      </p:sp>
      <p:pic>
        <p:nvPicPr>
          <p:cNvPr id="11269" name="Picture 2" descr="Z:\נחשון\אקולוגיה - פתיחה\רמות ארגון.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75" y="2000250"/>
            <a:ext cx="5689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5750" y="6286500"/>
            <a:ext cx="8429625" cy="357188"/>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u="sng" dirty="0">
                <a:solidFill>
                  <a:srgbClr val="1D4C72"/>
                </a:solidFill>
              </a:rPr>
              <a:t>מחסן מילים</a:t>
            </a:r>
            <a:r>
              <a:rPr lang="he-IL" dirty="0">
                <a:solidFill>
                  <a:srgbClr val="1D4C72"/>
                </a:solidFill>
              </a:rPr>
              <a:t>: אוכלוסייה, מערכת אקולוגית, חברה. </a:t>
            </a:r>
          </a:p>
          <a:p>
            <a:pPr fontAlgn="auto">
              <a:spcBef>
                <a:spcPts val="0"/>
              </a:spcBef>
              <a:spcAft>
                <a:spcPts val="0"/>
              </a:spcAft>
              <a:defRPr/>
            </a:pPr>
            <a:r>
              <a:rPr lang="he-IL" dirty="0">
                <a:latin typeface="+mn-lt"/>
                <a:cs typeface="+mn-cs"/>
              </a:rPr>
              <a:t>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9" name="TextBox 8"/>
          <p:cNvSpPr txBox="1"/>
          <p:nvPr/>
        </p:nvSpPr>
        <p:spPr>
          <a:xfrm>
            <a:off x="531813" y="548680"/>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2:</a:t>
            </a:r>
          </a:p>
          <a:p>
            <a:pPr>
              <a:defRPr/>
            </a:pPr>
            <a:r>
              <a:rPr lang="he-IL" dirty="0">
                <a:solidFill>
                  <a:srgbClr val="1D4C72"/>
                </a:solidFill>
              </a:rPr>
              <a:t>לפניכם תרשים המציג את העובדה שכל רמת ארגון נכללת בתוך רמה גדולה ממנה.</a:t>
            </a:r>
          </a:p>
          <a:p>
            <a:pPr>
              <a:defRPr/>
            </a:pPr>
            <a:r>
              <a:rPr lang="he-IL" dirty="0">
                <a:solidFill>
                  <a:srgbClr val="1D4C72"/>
                </a:solidFill>
              </a:rPr>
              <a:t>השלימו בתרשים את השמות של רמות הארגון הנכונות.</a:t>
            </a:r>
          </a:p>
          <a:p>
            <a:pPr>
              <a:defRPr/>
            </a:pPr>
            <a:r>
              <a:rPr lang="he-IL" dirty="0">
                <a:solidFill>
                  <a:srgbClr val="1D4C72"/>
                </a:solidFill>
              </a:rPr>
              <a:t>היעזרו במחסן המילים שלמטה.</a:t>
            </a:r>
          </a:p>
        </p:txBody>
      </p:sp>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
        <p:nvSpPr>
          <p:cNvPr id="12"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6A6949-8575-4E81-9497-1F8E9A6D3ACF}"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תשובה</a:t>
            </a:r>
            <a:endParaRPr lang="he-IL" sz="2000" dirty="0" smtClean="0"/>
          </a:p>
        </p:txBody>
      </p:sp>
      <p:sp>
        <p:nvSpPr>
          <p:cNvPr id="8" name="TextBox 7"/>
          <p:cNvSpPr txBox="1"/>
          <p:nvPr/>
        </p:nvSpPr>
        <p:spPr>
          <a:xfrm>
            <a:off x="285750" y="6286500"/>
            <a:ext cx="8429625" cy="357188"/>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u="sng" dirty="0">
                <a:solidFill>
                  <a:srgbClr val="1D4C72"/>
                </a:solidFill>
              </a:rPr>
              <a:t>מחסן מילים</a:t>
            </a:r>
            <a:r>
              <a:rPr lang="he-IL" dirty="0">
                <a:solidFill>
                  <a:srgbClr val="1D4C72"/>
                </a:solidFill>
              </a:rPr>
              <a:t>: אוכלוסייה, מערכת אקולוגית, </a:t>
            </a:r>
            <a:r>
              <a:rPr lang="he-IL" dirty="0" smtClean="0">
                <a:solidFill>
                  <a:srgbClr val="1D4C72"/>
                </a:solidFill>
              </a:rPr>
              <a:t>חברה. </a:t>
            </a:r>
            <a:endParaRPr lang="he-IL" dirty="0">
              <a:solidFill>
                <a:srgbClr val="1D4C72"/>
              </a:solidFill>
            </a:endParaRPr>
          </a:p>
          <a:p>
            <a:pPr fontAlgn="auto">
              <a:spcBef>
                <a:spcPts val="0"/>
              </a:spcBef>
              <a:spcAft>
                <a:spcPts val="0"/>
              </a:spcAft>
              <a:defRPr/>
            </a:pPr>
            <a:r>
              <a:rPr lang="he-IL" dirty="0">
                <a:latin typeface="+mn-lt"/>
                <a:cs typeface="+mn-cs"/>
              </a:rPr>
              <a:t>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9" name="TextBox 8"/>
          <p:cNvSpPr txBox="1"/>
          <p:nvPr/>
        </p:nvSpPr>
        <p:spPr>
          <a:xfrm>
            <a:off x="531813" y="548680"/>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2:</a:t>
            </a:r>
          </a:p>
          <a:p>
            <a:pPr>
              <a:defRPr/>
            </a:pPr>
            <a:r>
              <a:rPr lang="he-IL" dirty="0">
                <a:solidFill>
                  <a:srgbClr val="1D4C72"/>
                </a:solidFill>
              </a:rPr>
              <a:t>לפניכם תרשים המציג את העובדה שכל רמת ארגון נכללת בתוך רמה גדולה ממנה.</a:t>
            </a:r>
          </a:p>
          <a:p>
            <a:pPr>
              <a:defRPr/>
            </a:pPr>
            <a:r>
              <a:rPr lang="he-IL" dirty="0">
                <a:solidFill>
                  <a:srgbClr val="1D4C72"/>
                </a:solidFill>
              </a:rPr>
              <a:t>השלימו בתרשים את השמות של רמות הארגון הנכונות.</a:t>
            </a:r>
          </a:p>
          <a:p>
            <a:pPr>
              <a:defRPr/>
            </a:pPr>
            <a:r>
              <a:rPr lang="he-IL" dirty="0">
                <a:solidFill>
                  <a:srgbClr val="1D4C72"/>
                </a:solidFill>
              </a:rPr>
              <a:t>היעזרו במחסן המילים שלמטה.</a:t>
            </a:r>
          </a:p>
        </p:txBody>
      </p:sp>
      <p:grpSp>
        <p:nvGrpSpPr>
          <p:cNvPr id="12295" name="קבוצה 13"/>
          <p:cNvGrpSpPr>
            <a:grpSpLocks/>
          </p:cNvGrpSpPr>
          <p:nvPr/>
        </p:nvGrpSpPr>
        <p:grpSpPr bwMode="auto">
          <a:xfrm>
            <a:off x="1857375" y="2000250"/>
            <a:ext cx="5689600" cy="4000500"/>
            <a:chOff x="1857356" y="2143116"/>
            <a:chExt cx="5688836" cy="4000528"/>
          </a:xfrm>
        </p:grpSpPr>
        <p:pic>
          <p:nvPicPr>
            <p:cNvPr id="12296" name="Picture 2" descr="Z:\נחשון\אקולוגיה - פתיחה\רמות ארגון.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56" y="2143116"/>
              <a:ext cx="5688836" cy="40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p:nvPr/>
          </p:nvSpPr>
          <p:spPr>
            <a:xfrm>
              <a:off x="3643054" y="2928935"/>
              <a:ext cx="1907919" cy="32385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lnSpc>
                  <a:spcPts val="1900"/>
                </a:lnSpc>
                <a:spcBef>
                  <a:spcPts val="0"/>
                </a:spcBef>
                <a:spcAft>
                  <a:spcPts val="0"/>
                </a:spcAft>
                <a:defRPr/>
              </a:pPr>
              <a:r>
                <a:rPr lang="he-IL" sz="2000" b="1" dirty="0">
                  <a:solidFill>
                    <a:schemeClr val="tx1"/>
                  </a:solidFill>
                </a:rPr>
                <a:t>מערכת אקולוגית </a:t>
              </a:r>
            </a:p>
          </p:txBody>
        </p:sp>
        <p:sp>
          <p:nvSpPr>
            <p:cNvPr id="12" name="Rectangle 12"/>
            <p:cNvSpPr/>
            <p:nvPr/>
          </p:nvSpPr>
          <p:spPr>
            <a:xfrm>
              <a:off x="4143049" y="3429000"/>
              <a:ext cx="828564" cy="36036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lnSpc>
                  <a:spcPts val="1900"/>
                </a:lnSpc>
                <a:spcBef>
                  <a:spcPts val="0"/>
                </a:spcBef>
                <a:spcAft>
                  <a:spcPts val="0"/>
                </a:spcAft>
                <a:defRPr/>
              </a:pPr>
              <a:r>
                <a:rPr lang="he-IL" sz="2000" b="1" dirty="0">
                  <a:solidFill>
                    <a:schemeClr val="tx1"/>
                  </a:solidFill>
                </a:rPr>
                <a:t>חברה</a:t>
              </a:r>
            </a:p>
          </p:txBody>
        </p:sp>
        <p:sp>
          <p:nvSpPr>
            <p:cNvPr id="13" name="Rectangle 12"/>
            <p:cNvSpPr/>
            <p:nvPr/>
          </p:nvSpPr>
          <p:spPr>
            <a:xfrm>
              <a:off x="3928766" y="4068767"/>
              <a:ext cx="1223798" cy="36036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lnSpc>
                  <a:spcPts val="1900"/>
                </a:lnSpc>
                <a:spcBef>
                  <a:spcPts val="0"/>
                </a:spcBef>
                <a:spcAft>
                  <a:spcPts val="0"/>
                </a:spcAft>
                <a:defRPr/>
              </a:pPr>
              <a:r>
                <a:rPr lang="he-IL" sz="2000" b="1" dirty="0">
                  <a:solidFill>
                    <a:schemeClr val="tx1"/>
                  </a:solidFill>
                </a:rPr>
                <a:t>אוכלוסייה</a:t>
              </a:r>
            </a:p>
          </p:txBody>
        </p:sp>
      </p:grpSp>
      <p:sp>
        <p:nvSpPr>
          <p:cNvPr id="14"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
        <p:nvSpPr>
          <p:cNvPr id="16"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48006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3:</a:t>
            </a:r>
          </a:p>
          <a:p>
            <a:pPr fontAlgn="auto">
              <a:spcBef>
                <a:spcPts val="0"/>
              </a:spcBef>
              <a:spcAft>
                <a:spcPts val="0"/>
              </a:spcAft>
              <a:defRPr/>
            </a:pPr>
            <a:r>
              <a:rPr lang="he-IL" dirty="0">
                <a:solidFill>
                  <a:srgbClr val="1D4C72"/>
                </a:solidFill>
                <a:latin typeface="+mn-lt"/>
                <a:cs typeface="+mn-cs"/>
              </a:rPr>
              <a:t>איזה משפט מתאר נכון את רמות הארגון במערכות אקולוגיות?</a:t>
            </a: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חברה כוללת מספר מערכות אקולוגיות שונות. </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חברה כוללת אוכלוסיות של יצורים ממינים שונים.</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ג.</a:t>
            </a:r>
            <a:r>
              <a:rPr lang="he-IL" dirty="0">
                <a:solidFill>
                  <a:srgbClr val="1D4C72"/>
                </a:solidFill>
                <a:latin typeface="+mn-lt"/>
                <a:cs typeface="+mn-cs"/>
              </a:rPr>
              <a:t>  אוכלוסייה כוללת מספר חברות שונות. 	</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אוכלוסייה כוללת אורגניזמים ממינים שונים.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101EFC8-35B2-44B1-BA06-AB676A9BE467}" type="slidenum">
              <a:rPr lang="he-IL" sz="1800" smtClean="0"/>
              <a:pPr fontAlgn="base">
                <a:spcBef>
                  <a:spcPct val="0"/>
                </a:spcBef>
                <a:spcAft>
                  <a:spcPct val="0"/>
                </a:spcAft>
                <a:defRPr/>
              </a:pPr>
              <a:t>9</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3: </a:t>
            </a:r>
            <a:r>
              <a:rPr lang="he-IL" sz="2000" b="1" dirty="0">
                <a:solidFill>
                  <a:srgbClr val="FF6600"/>
                </a:solidFill>
                <a:ea typeface="+mn-ea"/>
              </a:rPr>
              <a:t>רמות </a:t>
            </a:r>
            <a:r>
              <a:rPr lang="he-IL" sz="2000" b="1" dirty="0" smtClean="0">
                <a:solidFill>
                  <a:srgbClr val="FF6600"/>
                </a:solidFill>
                <a:ea typeface="+mn-ea"/>
              </a:rPr>
              <a:t>ארגון</a:t>
            </a:r>
            <a:endParaRPr lang="he-IL" sz="2000" dirty="0" smtClean="0"/>
          </a:p>
        </p:txBody>
      </p:sp>
      <p:pic>
        <p:nvPicPr>
          <p:cNvPr id="13318" name="Picture 9" descr="Z:\נחשון\אקולוגיה - פתיחה\רמות ארגון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13" y="1285875"/>
            <a:ext cx="41433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
        <p:nvSpPr>
          <p:cNvPr id="10" name="Rectangle 3"/>
          <p:cNvSpPr/>
          <p:nvPr/>
        </p:nvSpPr>
        <p:spPr>
          <a:xfrm>
            <a:off x="567627"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2995</TotalTime>
  <Words>3218</Words>
  <Application>Microsoft Office PowerPoint</Application>
  <PresentationFormat>‫הצגה על המסך (4:3)</PresentationFormat>
  <Paragraphs>454</Paragraphs>
  <Slides>28</Slides>
  <Notes>2</Notes>
  <HiddenSlides>0</HiddenSlides>
  <MMClips>0</MMClips>
  <ScaleCrop>false</ScaleCrop>
  <HeadingPairs>
    <vt:vector size="4" baseType="variant">
      <vt:variant>
        <vt:lpstr>ערכת נושא</vt:lpstr>
      </vt:variant>
      <vt:variant>
        <vt:i4>2</vt:i4>
      </vt:variant>
      <vt:variant>
        <vt:lpstr>כותרות שקופיות</vt:lpstr>
      </vt:variant>
      <vt:variant>
        <vt:i4>28</vt:i4>
      </vt:variant>
    </vt:vector>
  </HeadingPairs>
  <TitlesOfParts>
    <vt:vector size="30" baseType="lpstr">
      <vt:lpstr>1_Office Theme</vt:lpstr>
      <vt:lpstr>8_Office Theme</vt:lpstr>
      <vt:lpstr>מצגת של PowerPoint</vt:lpstr>
      <vt:lpstr>כדור הארץ – סביבה של חיים </vt:lpstr>
      <vt:lpstr>הפגיעה במערכות האקולוגיות</vt:lpstr>
      <vt:lpstr>רמות ארגון בטבע</vt:lpstr>
      <vt:lpstr>שאלה 1: רמות ארגון</vt:lpstr>
      <vt:lpstr>תשובה</vt:lpstr>
      <vt:lpstr>שאלה 2: רמות ארגון</vt:lpstr>
      <vt:lpstr>תשובה</vt:lpstr>
      <vt:lpstr>שאלה 3: רמות ארגון</vt:lpstr>
      <vt:lpstr>תשובה</vt:lpstr>
      <vt:lpstr>מרכיבי המערכת האקולוגית: גורמים ביוטיים ואביוטיים המקיימים בניהם יחסי גומלין</vt:lpstr>
      <vt:lpstr>הגורמים הא-ביוטיים והביוטיים משפיעים על האורגניזמים</vt:lpstr>
      <vt:lpstr>                                      גורם מגביל – הסבר כללי</vt:lpstr>
      <vt:lpstr>שאלה 4: גורם מגביל </vt:lpstr>
      <vt:lpstr>תשובה</vt:lpstr>
      <vt:lpstr>שאלה 5: כושר נשיאה</vt:lpstr>
      <vt:lpstr>תשובה</vt:lpstr>
      <vt:lpstr>מערכת אקולוגית: החורש בכרמל</vt:lpstr>
      <vt:lpstr>החורש בכרמל</vt:lpstr>
      <vt:lpstr>שאלה 6: גורמים א-ביוטיים וגורמים ביוטיים בחורש הכרמל</vt:lpstr>
      <vt:lpstr>תשובה</vt:lpstr>
      <vt:lpstr>שאלה 7: יחסי גומלין</vt:lpstr>
      <vt:lpstr>תשובה </vt:lpstr>
      <vt:lpstr>שאלה 8: רמות ארגון</vt:lpstr>
      <vt:lpstr>תשובה </vt:lpstr>
      <vt:lpstr>שאלה 9: השרפה בכרמל </vt:lpstr>
      <vt:lpstr>תשובה </vt:lpstr>
      <vt:lpstr>סיכום: מבוא לאקולוגיה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430</cp:revision>
  <dcterms:created xsi:type="dcterms:W3CDTF">2010-09-05T07:07:37Z</dcterms:created>
  <dcterms:modified xsi:type="dcterms:W3CDTF">2017-12-28T18:08:15Z</dcterms:modified>
</cp:coreProperties>
</file>