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74" r:id="rId4"/>
    <p:sldId id="259" r:id="rId5"/>
    <p:sldId id="264" r:id="rId6"/>
    <p:sldId id="306" r:id="rId7"/>
    <p:sldId id="263" r:id="rId8"/>
    <p:sldId id="269" r:id="rId9"/>
    <p:sldId id="270" r:id="rId10"/>
    <p:sldId id="267" r:id="rId11"/>
    <p:sldId id="271" r:id="rId12"/>
    <p:sldId id="272" r:id="rId13"/>
    <p:sldId id="273"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305" r:id="rId37"/>
    <p:sldId id="304" r:id="rId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685800" y="609600"/>
            <a:ext cx="7772400" cy="54864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F1644EE-86F9-41B0-A878-D92A94D7E1E2}" type="slidenum">
              <a:rPr lang="he-IL" altLang="en-US"/>
              <a:pPr>
                <a:defRPr/>
              </a:pPr>
              <a:t>‹#›</a:t>
            </a:fld>
            <a:endParaRPr lang="en-US" altLang="en-US"/>
          </a:p>
        </p:txBody>
      </p:sp>
    </p:spTree>
    <p:extLst>
      <p:ext uri="{BB962C8B-B14F-4D97-AF65-F5344CB8AC3E}">
        <p14:creationId xmlns:p14="http://schemas.microsoft.com/office/powerpoint/2010/main" val="18836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3BBFB9FF-CD30-4812-BF52-8E916F4ECB81}"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3BBFB9FF-CD30-4812-BF52-8E916F4ECB81}" type="slidenum">
              <a:rPr lang="he-IL" smtClean="0"/>
              <a:t>‹#›</a:t>
            </a:fld>
            <a:endParaRPr lang="he-IL" dirty="0"/>
          </a:p>
        </p:txBody>
      </p:sp>
      <p:sp>
        <p:nvSpPr>
          <p:cNvPr id="9" name="Content Placeholder 8"/>
          <p:cNvSpPr>
            <a:spLocks noGrp="1"/>
          </p:cNvSpPr>
          <p:nvPr>
            <p:ph sz="quarter" idx="13"/>
          </p:nvPr>
        </p:nvSpPr>
        <p:spPr>
          <a:xfrm>
            <a:off x="304800" y="381000"/>
            <a:ext cx="7772400" cy="494284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8" name="Date Placeholder 7"/>
          <p:cNvSpPr>
            <a:spLocks noGrp="1"/>
          </p:cNvSpPr>
          <p:nvPr>
            <p:ph type="dt" sz="half" idx="10"/>
          </p:nvPr>
        </p:nvSpPr>
        <p:spPr/>
        <p:txBody>
          <a:bodyPr/>
          <a:lstStyle/>
          <a:p>
            <a:fld id="{242FCCC0-E756-4ACF-89FD-7E47EA2A3CFA}" type="datetimeFigureOut">
              <a:rPr lang="he-IL" smtClean="0"/>
              <a:t>כ"א/אלול/תשע"ט</a:t>
            </a:fld>
            <a:endParaRPr lang="he-IL" dirty="0"/>
          </a:p>
        </p:txBody>
      </p:sp>
      <p:sp>
        <p:nvSpPr>
          <p:cNvPr id="9" name="Slide Number Placeholder 8"/>
          <p:cNvSpPr>
            <a:spLocks noGrp="1"/>
          </p:cNvSpPr>
          <p:nvPr>
            <p:ph type="sldNum" sz="quarter" idx="11"/>
          </p:nvPr>
        </p:nvSpPr>
        <p:spPr/>
        <p:txBody>
          <a:bodyPr/>
          <a:lstStyle/>
          <a:p>
            <a:fld id="{3BBFB9FF-CD30-4812-BF52-8E916F4ECB81}" type="slidenum">
              <a:rPr lang="he-IL" smtClean="0"/>
              <a:t>‹#›</a:t>
            </a:fld>
            <a:endParaRPr lang="he-IL" dirty="0"/>
          </a:p>
        </p:txBody>
      </p:sp>
      <p:sp>
        <p:nvSpPr>
          <p:cNvPr id="10" name="Footer Placeholder 9"/>
          <p:cNvSpPr>
            <a:spLocks noGrp="1"/>
          </p:cNvSpPr>
          <p:nvPr>
            <p:ph type="ftr" sz="quarter" idx="12"/>
          </p:nvPr>
        </p:nvSpPr>
        <p:spPr/>
        <p:txBody>
          <a:bodyPr/>
          <a:lstStyle/>
          <a:p>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BBFB9FF-CD30-4812-BF52-8E916F4ECB81}" type="slidenum">
              <a:rPr lang="he-IL" smtClean="0"/>
              <a:t>‹#›</a:t>
            </a:fld>
            <a:endParaRPr lang="he-IL"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he-IL"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42FCCC0-E756-4ACF-89FD-7E47EA2A3CFA}" type="datetimeFigureOut">
              <a:rPr lang="he-IL" smtClean="0"/>
              <a:t>כ"א/אלול/תשע"ט</a:t>
            </a:fld>
            <a:endParaRPr lang="he-IL"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http://upload.wikimedia.org/wikipedia/commons/2/2b/Human_skeleton_front.heb.PNG"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d_HzQNE3vmI&amp;feature=relat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23527" y="332656"/>
            <a:ext cx="7975849" cy="1656184"/>
          </a:xfrm>
          <a:solidFill>
            <a:schemeClr val="accent3"/>
          </a:solidFill>
        </p:spPr>
        <p:txBody>
          <a:bodyPr/>
          <a:lstStyle/>
          <a:p>
            <a:pPr algn="ctr"/>
            <a:r>
              <a:rPr lang="he-IL" sz="3600" b="1" dirty="0" smtClean="0"/>
              <a:t>מקיף עירוני א' – אשקלון</a:t>
            </a:r>
            <a:r>
              <a:rPr lang="he-IL" sz="4400" b="1" dirty="0" smtClean="0"/>
              <a:t/>
            </a:r>
            <a:br>
              <a:rPr lang="he-IL" sz="4400" b="1" dirty="0" smtClean="0"/>
            </a:br>
            <a:r>
              <a:rPr lang="he-IL" sz="6000" b="1" dirty="0" smtClean="0">
                <a:solidFill>
                  <a:srgbClr val="FF0000"/>
                </a:solidFill>
              </a:rPr>
              <a:t>מערכת השלד</a:t>
            </a:r>
            <a:endParaRPr lang="he-IL" sz="60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9" y="2204864"/>
            <a:ext cx="7992889"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204" y="493185"/>
            <a:ext cx="8858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93185"/>
            <a:ext cx="8858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44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ntranik.org/wp-content/uploads/2011/09/microscopic-structure-of-compact-bone.png"/>
          <p:cNvPicPr>
            <a:picLocks noChangeAspect="1" noChangeArrowheads="1"/>
          </p:cNvPicPr>
          <p:nvPr/>
        </p:nvPicPr>
        <p:blipFill rotWithShape="1">
          <a:blip r:embed="rId2" cstate="print"/>
          <a:srcRect t="13243" r="15538"/>
          <a:stretch/>
        </p:blipFill>
        <p:spPr bwMode="auto">
          <a:xfrm>
            <a:off x="755576" y="980728"/>
            <a:ext cx="7463119" cy="5005561"/>
          </a:xfrm>
          <a:prstGeom prst="rect">
            <a:avLst/>
          </a:prstGeom>
          <a:noFill/>
        </p:spPr>
      </p:pic>
    </p:spTree>
    <p:extLst>
      <p:ext uri="{BB962C8B-B14F-4D97-AF65-F5344CB8AC3E}">
        <p14:creationId xmlns:p14="http://schemas.microsoft.com/office/powerpoint/2010/main" val="800754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F4B2B683-52C6-44A3-8A3C-57C2D08AA5C8}" type="slidenum">
              <a:rPr lang="he-IL" altLang="en-US" sz="1400" b="0" smtClean="0"/>
              <a:pPr/>
              <a:t>11</a:t>
            </a:fld>
            <a:endParaRPr lang="en-US" altLang="en-US" sz="1400" b="0" smtClean="0"/>
          </a:p>
        </p:txBody>
      </p:sp>
      <p:sp>
        <p:nvSpPr>
          <p:cNvPr id="253953" name="Rectangle 1"/>
          <p:cNvSpPr>
            <a:spLocks noChangeArrowheads="1"/>
          </p:cNvSpPr>
          <p:nvPr/>
        </p:nvSpPr>
        <p:spPr bwMode="auto">
          <a:xfrm>
            <a:off x="0" y="334019"/>
            <a:ext cx="8124825" cy="5632311"/>
          </a:xfrm>
          <a:prstGeom prst="rect">
            <a:avLst/>
          </a:prstGeom>
          <a:solidFill>
            <a:schemeClr val="accent3">
              <a:lumMod val="60000"/>
              <a:lumOff val="40000"/>
            </a:schemeClr>
          </a:solidFill>
          <a:ln w="9525">
            <a:solidFill>
              <a:schemeClr val="accent1"/>
            </a:solidFill>
            <a:miter lim="800000"/>
            <a:headEnd/>
            <a:tailEnd/>
          </a:ln>
          <a:effectLst/>
        </p:spPr>
        <p:txBody>
          <a:bodyPr wrap="square" anchor="ctr">
            <a:spAutoFit/>
          </a:bodyPr>
          <a:lstStyle/>
          <a:p>
            <a:pPr algn="ctr" rtl="1">
              <a:tabLst>
                <a:tab pos="457200" algn="l"/>
              </a:tabLst>
              <a:defRPr/>
            </a:pPr>
            <a:r>
              <a:rPr lang="he-IL" sz="3200" dirty="0" smtClean="0">
                <a:latin typeface="Arial" pitchFamily="34" charset="0"/>
                <a:ea typeface="Times New Roman" pitchFamily="18" charset="0"/>
                <a:cs typeface="Arial" pitchFamily="34" charset="0"/>
              </a:rPr>
              <a:t>      </a:t>
            </a:r>
            <a:r>
              <a:rPr lang="he-IL" sz="3200" dirty="0" smtClean="0">
                <a:solidFill>
                  <a:srgbClr val="C00000"/>
                </a:solidFill>
                <a:latin typeface="Arial" pitchFamily="34" charset="0"/>
                <a:ea typeface="Times New Roman" pitchFamily="18" charset="0"/>
                <a:cs typeface="Arial" pitchFamily="34" charset="0"/>
              </a:rPr>
              <a:t>רקמת </a:t>
            </a:r>
            <a:r>
              <a:rPr lang="he-IL" sz="3200" dirty="0">
                <a:solidFill>
                  <a:srgbClr val="C00000"/>
                </a:solidFill>
                <a:latin typeface="Arial" pitchFamily="34" charset="0"/>
                <a:ea typeface="Times New Roman" pitchFamily="18" charset="0"/>
                <a:cs typeface="Arial" pitchFamily="34" charset="0"/>
              </a:rPr>
              <a:t>העצם</a:t>
            </a:r>
            <a:r>
              <a:rPr lang="he-IL" sz="3200" dirty="0">
                <a:latin typeface="Arial" pitchFamily="34" charset="0"/>
                <a:ea typeface="Times New Roman" pitchFamily="18" charset="0"/>
                <a:cs typeface="Arial" pitchFamily="34" charset="0"/>
              </a:rPr>
              <a:t>(כמו שאר הרקמות)בנויה מתאים מעטים, ביניהם חומר בין-תאי רב ! </a:t>
            </a:r>
            <a:endParaRPr lang="he-IL" sz="3200" dirty="0" smtClean="0">
              <a:latin typeface="Arial" pitchFamily="34" charset="0"/>
              <a:ea typeface="Times New Roman" pitchFamily="18" charset="0"/>
              <a:cs typeface="Arial" pitchFamily="34" charset="0"/>
            </a:endParaRPr>
          </a:p>
          <a:p>
            <a:pPr algn="ctr" rtl="1">
              <a:tabLst>
                <a:tab pos="457200" algn="l"/>
              </a:tabLst>
              <a:defRPr/>
            </a:pPr>
            <a:endParaRPr lang="he-IL" sz="3200" dirty="0">
              <a:latin typeface="Arial" pitchFamily="34" charset="0"/>
              <a:ea typeface="Times New Roman" pitchFamily="18" charset="0"/>
              <a:cs typeface="Arial" pitchFamily="34" charset="0"/>
            </a:endParaRPr>
          </a:p>
          <a:p>
            <a:pPr algn="ctr" rtl="1">
              <a:tabLst>
                <a:tab pos="457200" algn="l"/>
              </a:tabLst>
              <a:defRPr/>
            </a:pPr>
            <a:r>
              <a:rPr lang="he-IL" dirty="0" smtClean="0">
                <a:latin typeface="Arial" pitchFamily="34" charset="0"/>
                <a:ea typeface="Times New Roman" pitchFamily="18" charset="0"/>
                <a:cs typeface="Arial" pitchFamily="34" charset="0"/>
              </a:rPr>
              <a:t>            </a:t>
            </a:r>
            <a:r>
              <a:rPr lang="he-IL" sz="2800" b="1" u="sng" dirty="0" smtClean="0">
                <a:solidFill>
                  <a:srgbClr val="C00000"/>
                </a:solidFill>
                <a:latin typeface="Arial" pitchFamily="34" charset="0"/>
                <a:ea typeface="Times New Roman" pitchFamily="18" charset="0"/>
                <a:cs typeface="Arial" pitchFamily="34" charset="0"/>
              </a:rPr>
              <a:t>שלושה </a:t>
            </a:r>
            <a:r>
              <a:rPr lang="he-IL" sz="2800" b="1" u="sng" dirty="0">
                <a:solidFill>
                  <a:srgbClr val="C00000"/>
                </a:solidFill>
                <a:latin typeface="Arial" pitchFamily="34" charset="0"/>
                <a:ea typeface="Times New Roman" pitchFamily="18" charset="0"/>
                <a:cs typeface="Arial" pitchFamily="34" charset="0"/>
              </a:rPr>
              <a:t>סוגים של תאי עצם</a:t>
            </a:r>
            <a:r>
              <a:rPr lang="he-IL" sz="2800" b="1" u="sng" dirty="0" smtClean="0">
                <a:solidFill>
                  <a:srgbClr val="C00000"/>
                </a:solidFill>
                <a:latin typeface="Arial" pitchFamily="34" charset="0"/>
                <a:ea typeface="Times New Roman" pitchFamily="18" charset="0"/>
                <a:cs typeface="Arial" pitchFamily="34" charset="0"/>
              </a:rPr>
              <a:t>:</a:t>
            </a:r>
          </a:p>
          <a:p>
            <a:pPr algn="ctr" rtl="1">
              <a:tabLst>
                <a:tab pos="457200" algn="l"/>
              </a:tabLst>
              <a:defRPr/>
            </a:pPr>
            <a:endParaRPr lang="en-US" sz="2800" b="1" dirty="0">
              <a:solidFill>
                <a:srgbClr val="C00000"/>
              </a:solidFill>
            </a:endParaRPr>
          </a:p>
          <a:p>
            <a:pPr marL="1371600" lvl="2" indent="-457200">
              <a:buFont typeface="+mj-lt"/>
              <a:buAutoNum type="arabicPeriod"/>
              <a:tabLst>
                <a:tab pos="457200" algn="l"/>
              </a:tabLst>
              <a:defRPr/>
            </a:pPr>
            <a:r>
              <a:rPr lang="he-IL" sz="3200" b="0" dirty="0" err="1">
                <a:solidFill>
                  <a:srgbClr val="C00000"/>
                </a:solidFill>
                <a:latin typeface="Arial" pitchFamily="34" charset="0"/>
                <a:ea typeface="Times New Roman" pitchFamily="18" charset="0"/>
                <a:cs typeface="Arial" pitchFamily="34" charset="0"/>
              </a:rPr>
              <a:t>אוסטאוציטים</a:t>
            </a:r>
            <a:r>
              <a:rPr lang="he-IL" sz="3200" b="0" dirty="0">
                <a:latin typeface="Arial" pitchFamily="34" charset="0"/>
                <a:ea typeface="Times New Roman" pitchFamily="18" charset="0"/>
                <a:cs typeface="Arial" pitchFamily="34" charset="0"/>
              </a:rPr>
              <a:t>-תאי עצם בוגרים, שמסביבם חומר בין תאי קשיח.</a:t>
            </a:r>
            <a:endParaRPr lang="en-US" sz="3200" b="0" dirty="0"/>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buFont typeface="+mj-lt"/>
              <a:buAutoNum type="arabicPeriod"/>
              <a:tabLst>
                <a:tab pos="457200" algn="l"/>
              </a:tabLst>
              <a:defRPr/>
            </a:pPr>
            <a:endParaRPr lang="he-IL" b="0" dirty="0">
              <a:latin typeface="Arial" pitchFamily="34" charset="0"/>
              <a:cs typeface="Arial" pitchFamily="34" charset="0"/>
            </a:endParaRPr>
          </a:p>
          <a:p>
            <a:pPr marL="457200" indent="-457200" algn="r" rtl="1">
              <a:tabLst>
                <a:tab pos="457200" algn="l"/>
              </a:tabLst>
              <a:defRPr/>
            </a:pPr>
            <a:endParaRPr lang="en-US" b="0" dirty="0"/>
          </a:p>
        </p:txBody>
      </p:sp>
      <p:pic>
        <p:nvPicPr>
          <p:cNvPr id="11268" name="Picture 8" descr="IMAGE0001"/>
          <p:cNvPicPr>
            <a:picLocks noChangeAspect="1" noChangeArrowheads="1"/>
          </p:cNvPicPr>
          <p:nvPr/>
        </p:nvPicPr>
        <p:blipFill>
          <a:blip r:embed="rId2" cstate="print">
            <a:extLst>
              <a:ext uri="{28A0092B-C50C-407E-A947-70E740481C1C}">
                <a14:useLocalDpi xmlns:a14="http://schemas.microsoft.com/office/drawing/2010/main" val="0"/>
              </a:ext>
            </a:extLst>
          </a:blip>
          <a:srcRect r="9236" b="1682"/>
          <a:stretch>
            <a:fillRect/>
          </a:stretch>
        </p:blipFill>
        <p:spPr bwMode="auto">
          <a:xfrm>
            <a:off x="250826" y="3760791"/>
            <a:ext cx="3811586" cy="2724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bone1"/>
          <p:cNvPicPr>
            <a:picLocks noChangeAspect="1" noChangeArrowheads="1"/>
          </p:cNvPicPr>
          <p:nvPr/>
        </p:nvPicPr>
        <p:blipFill>
          <a:blip r:embed="rId3">
            <a:extLst>
              <a:ext uri="{28A0092B-C50C-407E-A947-70E740481C1C}">
                <a14:useLocalDpi xmlns:a14="http://schemas.microsoft.com/office/drawing/2010/main" val="0"/>
              </a:ext>
            </a:extLst>
          </a:blip>
          <a:srcRect l="48247" t="10909" r="25993" b="75455"/>
          <a:stretch>
            <a:fillRect/>
          </a:stretch>
        </p:blipFill>
        <p:spPr bwMode="auto">
          <a:xfrm>
            <a:off x="5652120" y="4913986"/>
            <a:ext cx="1535460" cy="110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AutoShape 10"/>
          <p:cNvSpPr>
            <a:spLocks noChangeArrowheads="1"/>
          </p:cNvSpPr>
          <p:nvPr/>
        </p:nvSpPr>
        <p:spPr bwMode="auto">
          <a:xfrm>
            <a:off x="5003800" y="3727226"/>
            <a:ext cx="3121025" cy="1008682"/>
          </a:xfrm>
          <a:prstGeom prst="wedgeRoundRectCallout">
            <a:avLst>
              <a:gd name="adj1" fmla="val 40083"/>
              <a:gd name="adj2" fmla="val 90449"/>
              <a:gd name="adj3" fmla="val 16667"/>
            </a:avLst>
          </a:prstGeom>
          <a:solidFill>
            <a:schemeClr val="accent6">
              <a:lumMod val="20000"/>
              <a:lumOff val="80000"/>
            </a:schemeClr>
          </a:solidFill>
          <a:ln w="9525">
            <a:solidFill>
              <a:srgbClr val="0000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a:r>
              <a:rPr lang="he-IL" altLang="he-IL" sz="1400" dirty="0">
                <a:latin typeface="David" pitchFamily="34" charset="-79"/>
                <a:cs typeface="David" pitchFamily="34" charset="-79"/>
              </a:rPr>
              <a:t>תא עצם (</a:t>
            </a:r>
            <a:r>
              <a:rPr lang="he-IL" altLang="he-IL" sz="1400" dirty="0" err="1">
                <a:latin typeface="David" pitchFamily="34" charset="-79"/>
                <a:cs typeface="David" pitchFamily="34" charset="-79"/>
              </a:rPr>
              <a:t>אוסטאוציט</a:t>
            </a:r>
            <a:r>
              <a:rPr lang="he-IL" altLang="he-IL" sz="1400" dirty="0">
                <a:latin typeface="David" pitchFamily="34" charset="-79"/>
                <a:cs typeface="David" pitchFamily="34" charset="-79"/>
              </a:rPr>
              <a:t>) בהגדלה, ממנו יוצאות שלוחות </a:t>
            </a:r>
            <a:r>
              <a:rPr lang="he-IL" altLang="he-IL" sz="1400" dirty="0" err="1">
                <a:latin typeface="David" pitchFamily="34" charset="-79"/>
                <a:cs typeface="David" pitchFamily="34" charset="-79"/>
              </a:rPr>
              <a:t>ציטופלסמטיות</a:t>
            </a:r>
            <a:r>
              <a:rPr lang="he-IL" altLang="he-IL" sz="1400" dirty="0">
                <a:latin typeface="David" pitchFamily="34" charset="-79"/>
                <a:cs typeface="David" pitchFamily="34" charset="-79"/>
              </a:rPr>
              <a:t> ארוכות</a:t>
            </a:r>
            <a:endParaRPr lang="en-US" altLang="he-IL" sz="1400" dirty="0">
              <a:latin typeface="David" pitchFamily="34" charset="-79"/>
              <a:cs typeface="David" pitchFamily="34" charset="-79"/>
            </a:endParaRPr>
          </a:p>
        </p:txBody>
      </p:sp>
    </p:spTree>
    <p:extLst>
      <p:ext uri="{BB962C8B-B14F-4D97-AF65-F5344CB8AC3E}">
        <p14:creationId xmlns:p14="http://schemas.microsoft.com/office/powerpoint/2010/main" val="326732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21E07A7A-1D05-425C-9A8E-DD5AAE2DA537}" type="slidenum">
              <a:rPr lang="he-IL" altLang="en-US" sz="1400" b="0" smtClean="0"/>
              <a:pPr/>
              <a:t>12</a:t>
            </a:fld>
            <a:endParaRPr lang="en-US" altLang="en-US" sz="1400" b="0" smtClean="0"/>
          </a:p>
        </p:txBody>
      </p:sp>
      <p:sp>
        <p:nvSpPr>
          <p:cNvPr id="5" name="Rectangle 3"/>
          <p:cNvSpPr txBox="1">
            <a:spLocks noChangeArrowheads="1"/>
          </p:cNvSpPr>
          <p:nvPr/>
        </p:nvSpPr>
        <p:spPr>
          <a:xfrm>
            <a:off x="762145" y="188640"/>
            <a:ext cx="6707088" cy="4104456"/>
          </a:xfrm>
          <a:prstGeom prst="rect">
            <a:avLst/>
          </a:prstGeom>
          <a:solidFill>
            <a:schemeClr val="accent3">
              <a:lumMod val="60000"/>
              <a:lumOff val="40000"/>
            </a:schemeClr>
          </a:solidFill>
        </p:spPr>
        <p:txBody>
          <a:bodyPr/>
          <a:lstStyle/>
          <a:p>
            <a:pPr marL="914400" lvl="1" indent="-457200">
              <a:tabLst>
                <a:tab pos="457200" algn="l"/>
              </a:tabLst>
              <a:defRPr/>
            </a:pPr>
            <a:r>
              <a:rPr lang="he-IL" sz="3200" b="0" kern="0" dirty="0">
                <a:latin typeface="+mn-lt"/>
                <a:cs typeface="+mn-cs"/>
              </a:rPr>
              <a:t>2. </a:t>
            </a:r>
            <a:r>
              <a:rPr lang="he-IL" sz="3200" b="0" smtClean="0">
                <a:solidFill>
                  <a:srgbClr val="FF0000"/>
                </a:solidFill>
                <a:latin typeface="Arial" pitchFamily="34" charset="0"/>
                <a:ea typeface="Times New Roman" pitchFamily="18" charset="0"/>
                <a:cs typeface="Arial" pitchFamily="34" charset="0"/>
              </a:rPr>
              <a:t>אוסטאובלסטים</a:t>
            </a:r>
            <a:r>
              <a:rPr lang="en-US" sz="3200" b="0" kern="0" dirty="0">
                <a:latin typeface="+mn-lt"/>
                <a:cs typeface="+mn-cs"/>
              </a:rPr>
              <a:t>(</a:t>
            </a:r>
            <a:r>
              <a:rPr lang="en-US" sz="3200" b="0" kern="0" dirty="0" err="1">
                <a:latin typeface="+mn-lt"/>
                <a:cs typeface="+mn-cs"/>
              </a:rPr>
              <a:t>osteoblasts</a:t>
            </a:r>
            <a:r>
              <a:rPr lang="en-US" sz="3200" b="0" kern="0" dirty="0">
                <a:latin typeface="+mn-lt"/>
                <a:cs typeface="+mn-cs"/>
              </a:rPr>
              <a:t>)</a:t>
            </a:r>
            <a:r>
              <a:rPr lang="he-IL" sz="3200" b="0" kern="0" dirty="0">
                <a:latin typeface="+mn-lt"/>
                <a:cs typeface="+mn-cs"/>
              </a:rPr>
              <a:t> </a:t>
            </a:r>
            <a:r>
              <a:rPr lang="he-IL" sz="3200" b="0" dirty="0">
                <a:latin typeface="Arial" pitchFamily="34" charset="0"/>
                <a:ea typeface="Times New Roman" pitchFamily="18" charset="0"/>
                <a:cs typeface="Arial" pitchFamily="34" charset="0"/>
              </a:rPr>
              <a:t>-תאים עובריים יוצרי עצם, תאי סחוס שהופכים לתאי עצם בתהליך התגרמות.</a:t>
            </a:r>
            <a:endParaRPr lang="en-US" sz="3200" b="0" dirty="0"/>
          </a:p>
          <a:p>
            <a:pPr marL="914400" lvl="1" indent="-457200">
              <a:tabLst>
                <a:tab pos="457200" algn="l"/>
              </a:tabLst>
              <a:defRPr/>
            </a:pPr>
            <a:r>
              <a:rPr lang="he-IL" sz="3200" b="0" dirty="0">
                <a:latin typeface="Arial" pitchFamily="34" charset="0"/>
                <a:ea typeface="Times New Roman" pitchFamily="18" charset="0"/>
                <a:cs typeface="Arial" pitchFamily="34" charset="0"/>
              </a:rPr>
              <a:t>3. </a:t>
            </a:r>
            <a:r>
              <a:rPr lang="he-IL" sz="3200" b="0" dirty="0" err="1">
                <a:solidFill>
                  <a:srgbClr val="FF0000"/>
                </a:solidFill>
                <a:latin typeface="Arial" pitchFamily="34" charset="0"/>
                <a:ea typeface="Times New Roman" pitchFamily="18" charset="0"/>
                <a:cs typeface="Arial" pitchFamily="34" charset="0"/>
              </a:rPr>
              <a:t>אוסטאוקלסטים</a:t>
            </a:r>
            <a:r>
              <a:rPr lang="en-US" sz="3200" b="0" kern="0" dirty="0">
                <a:latin typeface="+mn-lt"/>
                <a:cs typeface="+mn-cs"/>
              </a:rPr>
              <a:t>(</a:t>
            </a:r>
            <a:r>
              <a:rPr lang="en-US" sz="3200" b="0" kern="0" dirty="0" err="1">
                <a:latin typeface="+mn-lt"/>
                <a:cs typeface="+mn-cs"/>
              </a:rPr>
              <a:t>osteoclasts</a:t>
            </a:r>
            <a:r>
              <a:rPr lang="en-US" sz="3200" b="0" kern="0" dirty="0">
                <a:latin typeface="+mn-lt"/>
                <a:cs typeface="+mn-cs"/>
              </a:rPr>
              <a:t>)</a:t>
            </a:r>
            <a:r>
              <a:rPr lang="he-IL" sz="3200" b="0" dirty="0">
                <a:latin typeface="Arial" pitchFamily="34" charset="0"/>
                <a:ea typeface="Times New Roman" pitchFamily="18" charset="0"/>
                <a:cs typeface="Arial" pitchFamily="34" charset="0"/>
              </a:rPr>
              <a:t>-תאים שהורסים עצם, כחלק מתהליך גדילת העצם, התפתחותה, תחזוקתה ותיקונה.</a:t>
            </a:r>
          </a:p>
          <a:p>
            <a:pPr marL="342900" indent="-342900" algn="r" rtl="1" eaLnBrk="1" hangingPunct="1">
              <a:spcBef>
                <a:spcPct val="20000"/>
              </a:spcBef>
              <a:defRPr/>
            </a:pPr>
            <a:endParaRPr lang="en-US" sz="3200" b="0" kern="0" dirty="0">
              <a:latin typeface="+mn-lt"/>
              <a:cs typeface="+mn-cs"/>
            </a:endParaRPr>
          </a:p>
        </p:txBody>
      </p:sp>
      <p:pic>
        <p:nvPicPr>
          <p:cNvPr id="12292" name="Picture 5" descr="art-nrc496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365103"/>
            <a:ext cx="5688632" cy="22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103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p:cNvSpPr>
          <p:nvPr>
            <p:ph type="title"/>
          </p:nvPr>
        </p:nvSpPr>
        <p:spPr>
          <a:xfrm>
            <a:off x="1403648" y="260648"/>
            <a:ext cx="5829300" cy="720725"/>
          </a:xfrm>
          <a:solidFill>
            <a:schemeClr val="accent3"/>
          </a:solidFill>
        </p:spPr>
        <p:txBody>
          <a:bodyPr/>
          <a:lstStyle/>
          <a:p>
            <a:pPr algn="ctr" eaLnBrk="1" hangingPunct="1"/>
            <a:r>
              <a:rPr lang="he-IL" altLang="he-IL" sz="6000" b="1" dirty="0" smtClean="0">
                <a:cs typeface="David" pitchFamily="34" charset="-79"/>
              </a:rPr>
              <a:t/>
            </a:r>
            <a:br>
              <a:rPr lang="he-IL" altLang="he-IL" sz="6000" b="1" dirty="0" smtClean="0">
                <a:cs typeface="David" pitchFamily="34" charset="-79"/>
              </a:rPr>
            </a:br>
            <a:r>
              <a:rPr lang="he-IL" altLang="he-IL" sz="4800" b="1" dirty="0" smtClean="0">
                <a:solidFill>
                  <a:srgbClr val="C00000"/>
                </a:solidFill>
                <a:cs typeface="David" pitchFamily="34" charset="-79"/>
              </a:rPr>
              <a:t>החומר הבין תאי</a:t>
            </a:r>
            <a:r>
              <a:rPr lang="en-US" altLang="he-IL" sz="6000" b="1" dirty="0" smtClean="0">
                <a:cs typeface="Arial" pitchFamily="34" charset="0"/>
              </a:rPr>
              <a:t/>
            </a:r>
            <a:br>
              <a:rPr lang="en-US" altLang="he-IL" sz="6000" b="1" dirty="0" smtClean="0">
                <a:cs typeface="Arial" pitchFamily="34" charset="0"/>
              </a:rPr>
            </a:br>
            <a:endParaRPr lang="he-IL" altLang="he-IL" sz="6000" dirty="0" smtClean="0"/>
          </a:p>
        </p:txBody>
      </p:sp>
      <p:sp>
        <p:nvSpPr>
          <p:cNvPr id="2" name="מציין מיקום תוכן 1"/>
          <p:cNvSpPr>
            <a:spLocks noGrp="1"/>
          </p:cNvSpPr>
          <p:nvPr>
            <p:ph idx="1"/>
          </p:nvPr>
        </p:nvSpPr>
        <p:spPr>
          <a:xfrm>
            <a:off x="467544" y="1196752"/>
            <a:ext cx="7620000" cy="4800600"/>
          </a:xfrm>
          <a:solidFill>
            <a:schemeClr val="accent3">
              <a:lumMod val="60000"/>
              <a:lumOff val="40000"/>
            </a:schemeClr>
          </a:solidFill>
        </p:spPr>
        <p:txBody>
          <a:bodyPr>
            <a:noAutofit/>
          </a:bodyPr>
          <a:lstStyle/>
          <a:p>
            <a:pPr marL="114300" indent="0">
              <a:buNone/>
            </a:pPr>
            <a:r>
              <a:rPr lang="he-IL" sz="2800" u="sng" dirty="0" smtClean="0"/>
              <a:t>החומר הבין תאי -מקנה לעצם את התכונות הבאות:</a:t>
            </a:r>
          </a:p>
          <a:p>
            <a:pPr marL="114300" indent="0">
              <a:buNone/>
            </a:pPr>
            <a:endParaRPr lang="he-IL" sz="2800" dirty="0"/>
          </a:p>
          <a:p>
            <a:r>
              <a:rPr lang="he-IL" sz="2400" b="1" dirty="0" smtClean="0">
                <a:solidFill>
                  <a:srgbClr val="FF0000"/>
                </a:solidFill>
              </a:rPr>
              <a:t>קשיות וחוזק- </a:t>
            </a:r>
            <a:r>
              <a:rPr lang="he-IL" sz="2400" dirty="0" smtClean="0"/>
              <a:t>ישנם משקעים של חומרים אנאורגניים (סידן וזרחן) שמקנים את הקשיות והחוזק.</a:t>
            </a:r>
          </a:p>
          <a:p>
            <a:r>
              <a:rPr lang="he-IL" sz="2400" b="1" dirty="0" smtClean="0">
                <a:solidFill>
                  <a:srgbClr val="FF0000"/>
                </a:solidFill>
              </a:rPr>
              <a:t>אלסטיות</a:t>
            </a:r>
            <a:r>
              <a:rPr lang="he-IL" sz="2400" dirty="0" smtClean="0"/>
              <a:t>- החומר האורגני (חלבון וקולגן) מקנה לעצם אלסטיות שמאפשרת גמישות ויכולת לבלום זעזועים.</a:t>
            </a:r>
          </a:p>
          <a:p>
            <a:endParaRPr lang="he-IL" sz="2400" dirty="0"/>
          </a:p>
          <a:p>
            <a:pPr marL="114300" indent="0">
              <a:buNone/>
            </a:pPr>
            <a:r>
              <a:rPr lang="he-IL" sz="2400" dirty="0" smtClean="0"/>
              <a:t>היחס בין החומר האורגני לאנאורגני משתנה במהלך החיים. </a:t>
            </a:r>
            <a:r>
              <a:rPr lang="he-IL" sz="2400" b="1" dirty="0" smtClean="0"/>
              <a:t>לילדים</a:t>
            </a:r>
            <a:r>
              <a:rPr lang="he-IL" sz="2400" dirty="0" smtClean="0"/>
              <a:t> יש הרבה חומר אורגני, ולכן עצמותיהם גמישות.</a:t>
            </a:r>
            <a:r>
              <a:rPr lang="he-IL" sz="2400" b="1" dirty="0" smtClean="0"/>
              <a:t> לזקנים </a:t>
            </a:r>
            <a:r>
              <a:rPr lang="he-IL" sz="2400" dirty="0" smtClean="0"/>
              <a:t>אין הרבה חומר אורגני ורמת הסידן בעצמותיהם פחותה, לכן עצמותיהם חלשות, חסרות גמישות ועקב כך הן יותר שבירות.</a:t>
            </a:r>
            <a:endParaRPr lang="he-IL" sz="2400" dirty="0"/>
          </a:p>
        </p:txBody>
      </p:sp>
    </p:spTree>
    <p:extLst>
      <p:ext uri="{BB962C8B-B14F-4D97-AF65-F5344CB8AC3E}">
        <p14:creationId xmlns:p14="http://schemas.microsoft.com/office/powerpoint/2010/main" val="1235750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EFF1E7D4-40E7-4CD6-8B28-6629D649008E}" type="slidenum">
              <a:rPr lang="he-IL" altLang="en-US" sz="1400" b="0" smtClean="0"/>
              <a:pPr/>
              <a:t>14</a:t>
            </a:fld>
            <a:endParaRPr lang="en-US" altLang="en-US" sz="1400" b="0" smtClean="0"/>
          </a:p>
        </p:txBody>
      </p:sp>
      <p:pic>
        <p:nvPicPr>
          <p:cNvPr id="15363" name="Picture 2" descr="Axial_AppendicularS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5001676" cy="44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p:cNvSpPr txBox="1">
            <a:spLocks noChangeArrowheads="1"/>
          </p:cNvSpPr>
          <p:nvPr/>
        </p:nvSpPr>
        <p:spPr bwMode="auto">
          <a:xfrm>
            <a:off x="4584700" y="1268760"/>
            <a:ext cx="3804692" cy="3847207"/>
          </a:xfrm>
          <a:prstGeom prst="rect">
            <a:avLst/>
          </a:prstGeom>
          <a:solidFill>
            <a:schemeClr val="accent3">
              <a:lumMod val="60000"/>
              <a:lumOff val="40000"/>
            </a:schemeClr>
          </a:solidFill>
          <a:ln>
            <a:noFill/>
          </a:ln>
          <a:extLst/>
        </p:spPr>
        <p:txBody>
          <a:bodyPr wrap="squar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2800" u="sng" dirty="0">
                <a:solidFill>
                  <a:srgbClr val="990033"/>
                </a:solidFill>
                <a:latin typeface="Arial" pitchFamily="34" charset="0"/>
                <a:cs typeface="Arial" pitchFamily="34" charset="0"/>
              </a:rPr>
              <a:t>206</a:t>
            </a:r>
            <a:r>
              <a:rPr lang="he-IL" altLang="en-US" sz="2800" u="sng" dirty="0">
                <a:latin typeface="Arial" pitchFamily="34" charset="0"/>
                <a:cs typeface="Arial" pitchFamily="34" charset="0"/>
              </a:rPr>
              <a:t> </a:t>
            </a:r>
            <a:r>
              <a:rPr lang="he-IL" altLang="en-US" sz="2800" u="sng" dirty="0">
                <a:solidFill>
                  <a:srgbClr val="990033"/>
                </a:solidFill>
                <a:latin typeface="Arial" pitchFamily="34" charset="0"/>
                <a:cs typeface="Arial" pitchFamily="34" charset="0"/>
              </a:rPr>
              <a:t>עצמות</a:t>
            </a:r>
            <a:endParaRPr lang="en-US" altLang="en-US" sz="2800" u="sng" dirty="0">
              <a:solidFill>
                <a:srgbClr val="990033"/>
              </a:solidFill>
              <a:latin typeface="Arial" pitchFamily="34" charset="0"/>
              <a:cs typeface="Arial" pitchFamily="34" charset="0"/>
            </a:endParaRPr>
          </a:p>
          <a:p>
            <a:pPr algn="r" rtl="1"/>
            <a:r>
              <a:rPr lang="he-IL" altLang="en-US" dirty="0">
                <a:solidFill>
                  <a:srgbClr val="FF0000"/>
                </a:solidFill>
                <a:latin typeface="Arial" pitchFamily="34" charset="0"/>
                <a:cs typeface="Arial" pitchFamily="34" charset="0"/>
              </a:rPr>
              <a:t>עצמות ציר השלד- </a:t>
            </a:r>
            <a:r>
              <a:rPr lang="en-US" altLang="en-US" dirty="0">
                <a:solidFill>
                  <a:srgbClr val="FF0000"/>
                </a:solidFill>
                <a:latin typeface="Arial" pitchFamily="34" charset="0"/>
                <a:cs typeface="Arial" pitchFamily="34" charset="0"/>
              </a:rPr>
              <a:t>80</a:t>
            </a:r>
            <a:endParaRPr lang="he-IL" altLang="en-US" dirty="0">
              <a:solidFill>
                <a:srgbClr val="FF0000"/>
              </a:solidFill>
              <a:latin typeface="Arial" pitchFamily="34" charset="0"/>
              <a:cs typeface="Arial" pitchFamily="34" charset="0"/>
            </a:endParaRPr>
          </a:p>
          <a:p>
            <a:pPr algn="r" rtl="1"/>
            <a:r>
              <a:rPr lang="he-IL" altLang="en-US" dirty="0">
                <a:latin typeface="Arial" pitchFamily="34" charset="0"/>
                <a:cs typeface="Arial" pitchFamily="34" charset="0"/>
              </a:rPr>
              <a:t>29 בגולגולת, 26 בעמוד השדרה, </a:t>
            </a:r>
          </a:p>
          <a:p>
            <a:pPr algn="r" rtl="1"/>
            <a:r>
              <a:rPr lang="he-IL" altLang="en-US" dirty="0">
                <a:latin typeface="Arial" pitchFamily="34" charset="0"/>
                <a:cs typeface="Arial" pitchFamily="34" charset="0"/>
              </a:rPr>
              <a:t>ו- 25 בבית החזה : צלעות, עצם החזה</a:t>
            </a:r>
          </a:p>
          <a:p>
            <a:pPr algn="r" rtl="1"/>
            <a:r>
              <a:rPr lang="he-IL" altLang="en-US" dirty="0">
                <a:solidFill>
                  <a:srgbClr val="FF0000"/>
                </a:solidFill>
                <a:latin typeface="Arial" pitchFamily="34" charset="0"/>
                <a:cs typeface="Arial" pitchFamily="34" charset="0"/>
              </a:rPr>
              <a:t>עצמות שלוחות השלד-גפיים- 126</a:t>
            </a:r>
          </a:p>
          <a:p>
            <a:pPr algn="r" rtl="1"/>
            <a:r>
              <a:rPr lang="he-IL" altLang="he-IL" dirty="0">
                <a:solidFill>
                  <a:srgbClr val="0070C0"/>
                </a:solidFill>
                <a:latin typeface="Arial" pitchFamily="34" charset="0"/>
                <a:cs typeface="Arial" pitchFamily="34" charset="0"/>
              </a:rPr>
              <a:t>גפיים וחגורות הגפיים- 32 בכל זרוע+ 31בכל רגל</a:t>
            </a:r>
            <a:endParaRPr lang="en-US" altLang="he-IL" dirty="0">
              <a:solidFill>
                <a:srgbClr val="0070C0"/>
              </a:solidFill>
              <a:latin typeface="Arial" pitchFamily="34" charset="0"/>
              <a:cs typeface="Arial" pitchFamily="34" charset="0"/>
            </a:endParaRPr>
          </a:p>
        </p:txBody>
      </p:sp>
      <p:sp>
        <p:nvSpPr>
          <p:cNvPr id="15365" name="Text Box 4"/>
          <p:cNvSpPr txBox="1">
            <a:spLocks noChangeArrowheads="1"/>
          </p:cNvSpPr>
          <p:nvPr/>
        </p:nvSpPr>
        <p:spPr bwMode="auto">
          <a:xfrm>
            <a:off x="1979613" y="549275"/>
            <a:ext cx="5210175" cy="534988"/>
          </a:xfrm>
          <a:prstGeom prst="rect">
            <a:avLst/>
          </a:prstGeom>
          <a:solidFill>
            <a:schemeClr val="accent3"/>
          </a:solidFill>
          <a:ln>
            <a:noFill/>
          </a:ln>
          <a:extLst/>
        </p:spPr>
        <p:txBody>
          <a:bodyP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rtl="1">
              <a:lnSpc>
                <a:spcPct val="80000"/>
              </a:lnSpc>
            </a:pPr>
            <a:r>
              <a:rPr lang="he-IL" altLang="en-US" sz="3600" u="sng" dirty="0">
                <a:solidFill>
                  <a:srgbClr val="C00000"/>
                </a:solidFill>
                <a:latin typeface="Arial" pitchFamily="34" charset="0"/>
                <a:cs typeface="Arial" pitchFamily="34" charset="0"/>
              </a:rPr>
              <a:t>חלוקת השלד</a:t>
            </a:r>
          </a:p>
        </p:txBody>
      </p:sp>
    </p:spTree>
    <p:extLst>
      <p:ext uri="{BB962C8B-B14F-4D97-AF65-F5344CB8AC3E}">
        <p14:creationId xmlns:p14="http://schemas.microsoft.com/office/powerpoint/2010/main" val="329496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9236B3F4-F3F4-4896-A353-C6903CAF8053}" type="slidenum">
              <a:rPr lang="he-IL" altLang="en-US" sz="1400" b="0" smtClean="0"/>
              <a:pPr/>
              <a:t>15</a:t>
            </a:fld>
            <a:endParaRPr lang="en-US" altLang="en-US" sz="1400" b="0" smtClean="0"/>
          </a:p>
        </p:txBody>
      </p:sp>
      <p:sp>
        <p:nvSpPr>
          <p:cNvPr id="16387" name="Text Box 2"/>
          <p:cNvSpPr txBox="1">
            <a:spLocks noChangeArrowheads="1"/>
          </p:cNvSpPr>
          <p:nvPr/>
        </p:nvSpPr>
        <p:spPr bwMode="auto">
          <a:xfrm>
            <a:off x="2401888" y="2944813"/>
            <a:ext cx="48117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4" tIns="35922" rIns="71844" bIns="35922">
            <a:spAutoFit/>
          </a:bodyPr>
          <a:lstStyle>
            <a:lvl1pPr defTabSz="719138">
              <a:defRPr sz="2400" b="1">
                <a:solidFill>
                  <a:schemeClr val="tx1"/>
                </a:solidFill>
                <a:latin typeface="Times New Roman" pitchFamily="18" charset="0"/>
                <a:cs typeface="Times New Roman" pitchFamily="18" charset="0"/>
              </a:defRPr>
            </a:lvl1pPr>
            <a:lvl2pPr marL="742950" indent="-285750" defTabSz="719138">
              <a:defRPr sz="2400" b="1">
                <a:solidFill>
                  <a:schemeClr val="tx1"/>
                </a:solidFill>
                <a:latin typeface="Times New Roman" pitchFamily="18" charset="0"/>
                <a:cs typeface="Times New Roman" pitchFamily="18" charset="0"/>
              </a:defRPr>
            </a:lvl2pPr>
            <a:lvl3pPr marL="1143000" indent="-228600" defTabSz="719138">
              <a:defRPr sz="2400" b="1">
                <a:solidFill>
                  <a:schemeClr val="tx1"/>
                </a:solidFill>
                <a:latin typeface="Times New Roman" pitchFamily="18" charset="0"/>
                <a:cs typeface="Times New Roman" pitchFamily="18" charset="0"/>
              </a:defRPr>
            </a:lvl3pPr>
            <a:lvl4pPr marL="1600200" indent="-228600" defTabSz="719138">
              <a:defRPr sz="2400" b="1">
                <a:solidFill>
                  <a:schemeClr val="tx1"/>
                </a:solidFill>
                <a:latin typeface="Times New Roman" pitchFamily="18" charset="0"/>
                <a:cs typeface="Times New Roman" pitchFamily="18" charset="0"/>
              </a:defRPr>
            </a:lvl4pPr>
            <a:lvl5pPr marL="2057400" indent="-228600" defTabSz="719138">
              <a:defRPr sz="2400" b="1">
                <a:solidFill>
                  <a:schemeClr val="tx1"/>
                </a:solidFill>
                <a:latin typeface="Times New Roman" pitchFamily="18" charset="0"/>
                <a:cs typeface="Times New Roman" pitchFamily="18" charset="0"/>
              </a:defRPr>
            </a:lvl5pPr>
            <a:lvl6pPr marL="25146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719138"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endParaRPr lang="he-IL" altLang="he-IL" sz="1900" b="0"/>
          </a:p>
        </p:txBody>
      </p:sp>
      <p:sp>
        <p:nvSpPr>
          <p:cNvPr id="8196" name="Rectangle 3"/>
          <p:cNvSpPr>
            <a:spLocks noChangeArrowheads="1"/>
          </p:cNvSpPr>
          <p:nvPr/>
        </p:nvSpPr>
        <p:spPr bwMode="auto">
          <a:xfrm>
            <a:off x="2244725" y="228600"/>
            <a:ext cx="5207000" cy="773113"/>
          </a:xfrm>
          <a:prstGeom prst="rect">
            <a:avLst/>
          </a:prstGeom>
          <a:solidFill>
            <a:schemeClr val="bg2"/>
          </a:solidFill>
          <a:ln w="9525">
            <a:solidFill>
              <a:schemeClr val="accent1"/>
            </a:solidFill>
            <a:miter lim="800000"/>
            <a:headEnd/>
            <a:tailEnd/>
          </a:ln>
        </p:spPr>
        <p:txBody>
          <a:bodyPr lIns="95782" tIns="47891" rIns="95782" bIns="47891">
            <a:spAutoFit/>
          </a:bodyPr>
          <a:lstStyle/>
          <a:p>
            <a:pPr algn="ctr" defTabSz="957263" rtl="1">
              <a:spcBef>
                <a:spcPct val="50000"/>
              </a:spcBef>
              <a:defRPr/>
            </a:pPr>
            <a:r>
              <a:rPr lang="he-IL" altLang="en-US" sz="4400" u="sng" dirty="0">
                <a:solidFill>
                  <a:srgbClr val="C00000"/>
                </a:solidFill>
                <a:latin typeface="Arial" pitchFamily="34" charset="0"/>
                <a:cs typeface="Arial" pitchFamily="34" charset="0"/>
              </a:rPr>
              <a:t>עצמות הציר </a:t>
            </a:r>
          </a:p>
        </p:txBody>
      </p:sp>
      <p:sp>
        <p:nvSpPr>
          <p:cNvPr id="16389" name="Rectangle 4"/>
          <p:cNvSpPr>
            <a:spLocks noChangeArrowheads="1"/>
          </p:cNvSpPr>
          <p:nvPr/>
        </p:nvSpPr>
        <p:spPr bwMode="auto">
          <a:xfrm>
            <a:off x="107504" y="1196752"/>
            <a:ext cx="8137848" cy="4679950"/>
          </a:xfrm>
          <a:prstGeom prst="rect">
            <a:avLst/>
          </a:prstGeom>
          <a:solidFill>
            <a:schemeClr val="accent3">
              <a:lumMod val="60000"/>
              <a:lumOff val="40000"/>
            </a:schemeClr>
          </a:solidFill>
          <a:ln w="9525">
            <a:solidFill>
              <a:srgbClr val="CC0000"/>
            </a:solidFill>
            <a:miter lim="800000"/>
            <a:headEnd/>
            <a:tailEnd/>
          </a:ln>
          <a:extLst/>
        </p:spPr>
        <p:txBody>
          <a:bodyPr lIns="95782" tIns="47891" rIns="95782" bIns="47891"/>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lnSpc>
                <a:spcPct val="80000"/>
              </a:lnSpc>
            </a:pPr>
            <a:r>
              <a:rPr lang="he-IL" altLang="en-US" sz="2800" u="sng" dirty="0">
                <a:solidFill>
                  <a:srgbClr val="CC0000"/>
                </a:solidFill>
                <a:latin typeface="David" pitchFamily="34" charset="-79"/>
                <a:cs typeface="David" pitchFamily="34" charset="-79"/>
              </a:rPr>
              <a:t>עצמות הגולגולת</a:t>
            </a:r>
            <a:endParaRPr lang="en-US" altLang="he-IL" sz="2800" u="sng" dirty="0">
              <a:solidFill>
                <a:srgbClr val="CC0000"/>
              </a:solidFill>
              <a:latin typeface="David" pitchFamily="34" charset="-79"/>
              <a:cs typeface="David" pitchFamily="34" charset="-79"/>
            </a:endParaRPr>
          </a:p>
          <a:p>
            <a:pPr algn="r" rtl="1" eaLnBrk="1" hangingPunct="1">
              <a:lnSpc>
                <a:spcPct val="80000"/>
              </a:lnSpc>
            </a:pPr>
            <a:endParaRPr lang="he-IL" altLang="he-IL" sz="2800" u="sng" dirty="0">
              <a:solidFill>
                <a:srgbClr val="FF0000"/>
              </a:solidFill>
              <a:cs typeface="David" pitchFamily="34" charset="-79"/>
            </a:endParaRPr>
          </a:p>
          <a:p>
            <a:pPr algn="r" rtl="1" eaLnBrk="1" hangingPunct="1">
              <a:lnSpc>
                <a:spcPct val="80000"/>
              </a:lnSpc>
            </a:pPr>
            <a:r>
              <a:rPr lang="he-IL" altLang="he-IL" sz="2800" u="sng" dirty="0">
                <a:solidFill>
                  <a:srgbClr val="FF0000"/>
                </a:solidFill>
                <a:cs typeface="David" pitchFamily="34" charset="-79"/>
              </a:rPr>
              <a:t>מבנה העצמות</a:t>
            </a:r>
            <a:r>
              <a:rPr lang="he-IL" altLang="he-IL" sz="2800" u="sng" dirty="0">
                <a:solidFill>
                  <a:schemeClr val="accent2"/>
                </a:solidFill>
                <a:cs typeface="David" pitchFamily="34" charset="-79"/>
              </a:rPr>
              <a:t>: </a:t>
            </a:r>
            <a:r>
              <a:rPr lang="he-IL" altLang="he-IL" sz="2800" dirty="0">
                <a:solidFill>
                  <a:schemeClr val="accent2"/>
                </a:solidFill>
                <a:cs typeface="David" pitchFamily="34" charset="-79"/>
              </a:rPr>
              <a:t>   </a:t>
            </a:r>
          </a:p>
          <a:p>
            <a:pPr algn="r" rtl="1" eaLnBrk="1" hangingPunct="1">
              <a:lnSpc>
                <a:spcPct val="80000"/>
              </a:lnSpc>
            </a:pPr>
            <a:r>
              <a:rPr lang="he-IL" altLang="he-IL" sz="2800" dirty="0">
                <a:solidFill>
                  <a:schemeClr val="tx1">
                    <a:lumMod val="90000"/>
                    <a:lumOff val="10000"/>
                  </a:schemeClr>
                </a:solidFill>
                <a:cs typeface="David" pitchFamily="34" charset="-79"/>
              </a:rPr>
              <a:t>עצמות שטוחות  שמתפתחות בתוך קרום. </a:t>
            </a:r>
          </a:p>
          <a:p>
            <a:pPr algn="r" rtl="1" eaLnBrk="1" hangingPunct="1">
              <a:lnSpc>
                <a:spcPct val="80000"/>
              </a:lnSpc>
            </a:pPr>
            <a:r>
              <a:rPr lang="he-IL" altLang="he-IL" sz="2800" dirty="0">
                <a:solidFill>
                  <a:schemeClr val="tx1">
                    <a:lumMod val="90000"/>
                    <a:lumOff val="10000"/>
                  </a:schemeClr>
                </a:solidFill>
                <a:cs typeface="David" pitchFamily="34" charset="-79"/>
              </a:rPr>
              <a:t>העצמות בבסיס הגולגולת </a:t>
            </a:r>
            <a:endParaRPr lang="he-IL" altLang="he-IL" sz="2800" dirty="0" smtClean="0">
              <a:solidFill>
                <a:schemeClr val="tx1">
                  <a:lumMod val="90000"/>
                  <a:lumOff val="10000"/>
                </a:schemeClr>
              </a:solidFill>
              <a:cs typeface="David" pitchFamily="34" charset="-79"/>
            </a:endParaRPr>
          </a:p>
          <a:p>
            <a:pPr algn="r" rtl="1" eaLnBrk="1" hangingPunct="1">
              <a:lnSpc>
                <a:spcPct val="80000"/>
              </a:lnSpc>
            </a:pPr>
            <a:r>
              <a:rPr lang="he-IL" altLang="he-IL" sz="2800" dirty="0" smtClean="0">
                <a:solidFill>
                  <a:schemeClr val="tx1">
                    <a:lumMod val="90000"/>
                    <a:lumOff val="10000"/>
                  </a:schemeClr>
                </a:solidFill>
                <a:cs typeface="David" pitchFamily="34" charset="-79"/>
              </a:rPr>
              <a:t>מתפתחות </a:t>
            </a:r>
            <a:r>
              <a:rPr lang="he-IL" altLang="he-IL" sz="2800" dirty="0">
                <a:solidFill>
                  <a:schemeClr val="tx1">
                    <a:lumMod val="90000"/>
                    <a:lumOff val="10000"/>
                  </a:schemeClr>
                </a:solidFill>
                <a:cs typeface="David" pitchFamily="34" charset="-79"/>
              </a:rPr>
              <a:t>מסחוס. </a:t>
            </a:r>
            <a:endParaRPr lang="he-IL" altLang="he-IL" sz="2800" dirty="0">
              <a:solidFill>
                <a:schemeClr val="tx1">
                  <a:lumMod val="90000"/>
                  <a:lumOff val="10000"/>
                </a:schemeClr>
              </a:solidFill>
            </a:endParaRPr>
          </a:p>
          <a:p>
            <a:pPr algn="r" rtl="1" eaLnBrk="1" hangingPunct="1">
              <a:lnSpc>
                <a:spcPct val="80000"/>
              </a:lnSpc>
            </a:pPr>
            <a:endParaRPr lang="he-IL" altLang="he-IL" sz="2800" u="sng" dirty="0">
              <a:solidFill>
                <a:schemeClr val="accent2"/>
              </a:solidFill>
              <a:cs typeface="David" pitchFamily="34" charset="-79"/>
            </a:endParaRPr>
          </a:p>
          <a:p>
            <a:pPr algn="r" rtl="1" eaLnBrk="1" hangingPunct="1">
              <a:lnSpc>
                <a:spcPct val="80000"/>
              </a:lnSpc>
            </a:pPr>
            <a:r>
              <a:rPr lang="he-IL" altLang="he-IL" sz="2800" u="sng" dirty="0">
                <a:solidFill>
                  <a:srgbClr val="FF0000"/>
                </a:solidFill>
                <a:cs typeface="David" pitchFamily="34" charset="-79"/>
              </a:rPr>
              <a:t>מפרקים בגולגולת</a:t>
            </a:r>
            <a:r>
              <a:rPr lang="he-IL" altLang="he-IL" sz="2800" dirty="0">
                <a:solidFill>
                  <a:schemeClr val="accent2"/>
                </a:solidFill>
                <a:cs typeface="David" pitchFamily="34" charset="-79"/>
              </a:rPr>
              <a:t>: </a:t>
            </a:r>
          </a:p>
          <a:p>
            <a:pPr algn="r" rtl="1" eaLnBrk="1" hangingPunct="1">
              <a:lnSpc>
                <a:spcPct val="80000"/>
              </a:lnSpc>
            </a:pPr>
            <a:r>
              <a:rPr lang="he-IL" altLang="he-IL" sz="2800" dirty="0">
                <a:solidFill>
                  <a:schemeClr val="tx1">
                    <a:lumMod val="90000"/>
                    <a:lumOff val="10000"/>
                  </a:schemeClr>
                </a:solidFill>
                <a:cs typeface="David" pitchFamily="34" charset="-79"/>
              </a:rPr>
              <a:t>רוב העצמות בגולגולת </a:t>
            </a:r>
            <a:endParaRPr lang="he-IL" altLang="he-IL" sz="2800" dirty="0" smtClean="0">
              <a:solidFill>
                <a:schemeClr val="tx1">
                  <a:lumMod val="90000"/>
                  <a:lumOff val="10000"/>
                </a:schemeClr>
              </a:solidFill>
              <a:cs typeface="David" pitchFamily="34" charset="-79"/>
            </a:endParaRPr>
          </a:p>
          <a:p>
            <a:pPr algn="r" rtl="1" eaLnBrk="1" hangingPunct="1">
              <a:lnSpc>
                <a:spcPct val="80000"/>
              </a:lnSpc>
            </a:pPr>
            <a:r>
              <a:rPr lang="he-IL" altLang="he-IL" sz="2800" dirty="0" smtClean="0">
                <a:solidFill>
                  <a:schemeClr val="tx1">
                    <a:lumMod val="90000"/>
                    <a:lumOff val="10000"/>
                  </a:schemeClr>
                </a:solidFill>
                <a:cs typeface="David" pitchFamily="34" charset="-79"/>
              </a:rPr>
              <a:t>מתחברות </a:t>
            </a:r>
            <a:r>
              <a:rPr lang="he-IL" altLang="he-IL" sz="2800" dirty="0">
                <a:solidFill>
                  <a:schemeClr val="tx1">
                    <a:lumMod val="90000"/>
                    <a:lumOff val="10000"/>
                  </a:schemeClr>
                </a:solidFill>
                <a:cs typeface="David" pitchFamily="34" charset="-79"/>
              </a:rPr>
              <a:t>למקשה </a:t>
            </a:r>
            <a:r>
              <a:rPr lang="he-IL" altLang="he-IL" sz="2800" dirty="0" smtClean="0">
                <a:solidFill>
                  <a:schemeClr val="tx1">
                    <a:lumMod val="90000"/>
                    <a:lumOff val="10000"/>
                  </a:schemeClr>
                </a:solidFill>
                <a:cs typeface="David" pitchFamily="34" charset="-79"/>
              </a:rPr>
              <a:t>אחת</a:t>
            </a:r>
            <a:r>
              <a:rPr lang="he-IL" altLang="he-IL" sz="2800" dirty="0" smtClean="0">
                <a:solidFill>
                  <a:schemeClr val="accent2"/>
                </a:solidFill>
                <a:cs typeface="David" pitchFamily="34" charset="-79"/>
              </a:rPr>
              <a:t>.</a:t>
            </a:r>
            <a:endParaRPr lang="he-IL" altLang="he-IL" sz="2800" u="sng" dirty="0">
              <a:solidFill>
                <a:srgbClr val="FF0000"/>
              </a:solidFill>
              <a:cs typeface="David" pitchFamily="34" charset="-79"/>
            </a:endParaRPr>
          </a:p>
          <a:p>
            <a:pPr algn="r" rtl="1" eaLnBrk="1" hangingPunct="1">
              <a:lnSpc>
                <a:spcPct val="80000"/>
              </a:lnSpc>
            </a:pPr>
            <a:endParaRPr lang="he-IL" altLang="he-IL" sz="2800" u="sng" dirty="0">
              <a:solidFill>
                <a:schemeClr val="accent2"/>
              </a:solidFill>
              <a:cs typeface="David" pitchFamily="34" charset="-79"/>
            </a:endParaRPr>
          </a:p>
        </p:txBody>
      </p:sp>
      <p:pic>
        <p:nvPicPr>
          <p:cNvPr id="6" name="Picture 4" descr="גולגולת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4590611" cy="367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40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ECC24AE-0D00-4824-9D72-B9D3FB0183C3}" type="slidenum">
              <a:rPr lang="he-IL" altLang="en-US" sz="1400" b="0" smtClean="0"/>
              <a:pPr/>
              <a:t>16</a:t>
            </a:fld>
            <a:endParaRPr lang="en-US" altLang="en-US" sz="1400" b="0" smtClean="0"/>
          </a:p>
        </p:txBody>
      </p:sp>
      <p:sp>
        <p:nvSpPr>
          <p:cNvPr id="17411" name="Rectangle 2"/>
          <p:cNvSpPr>
            <a:spLocks noChangeArrowheads="1"/>
          </p:cNvSpPr>
          <p:nvPr/>
        </p:nvSpPr>
        <p:spPr bwMode="auto">
          <a:xfrm>
            <a:off x="6858000" y="4114800"/>
            <a:ext cx="1219200" cy="685800"/>
          </a:xfrm>
          <a:prstGeom prst="rect">
            <a:avLst/>
          </a:prstGeom>
          <a:solidFill>
            <a:schemeClr val="bg1"/>
          </a:solidFill>
          <a:ln w="9525">
            <a:solidFill>
              <a:schemeClr val="bg1"/>
            </a:solidFill>
            <a:miter lim="800000"/>
            <a:headEnd/>
            <a:tailEnd/>
          </a:ln>
        </p:spPr>
        <p:txBody>
          <a:bodyPr wrap="none" anchor="ct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endParaRPr lang="he-IL" altLang="he-IL"/>
          </a:p>
        </p:txBody>
      </p:sp>
      <p:sp>
        <p:nvSpPr>
          <p:cNvPr id="9220" name="Rectangle 3"/>
          <p:cNvSpPr>
            <a:spLocks noChangeArrowheads="1"/>
          </p:cNvSpPr>
          <p:nvPr/>
        </p:nvSpPr>
        <p:spPr bwMode="auto">
          <a:xfrm>
            <a:off x="3207927" y="79807"/>
            <a:ext cx="2021707" cy="584775"/>
          </a:xfrm>
          <a:prstGeom prst="rect">
            <a:avLst/>
          </a:prstGeom>
          <a:solidFill>
            <a:schemeClr val="accent3"/>
          </a:solidFill>
          <a:ln w="9525">
            <a:noFill/>
            <a:miter lim="800000"/>
            <a:headEnd/>
            <a:tailEnd/>
          </a:ln>
        </p:spPr>
        <p:txBody>
          <a:bodyPr wrap="none">
            <a:spAutoFit/>
          </a:bodyPr>
          <a:lstStyle/>
          <a:p>
            <a:pPr>
              <a:defRPr/>
            </a:pPr>
            <a:r>
              <a:rPr lang="he-IL" altLang="en-US" sz="3200" u="sng" dirty="0">
                <a:solidFill>
                  <a:srgbClr val="C00000"/>
                </a:solidFill>
              </a:rPr>
              <a:t>עמוד שדרה</a:t>
            </a:r>
            <a:endParaRPr lang="en-US" altLang="en-US" sz="3200" u="sng" dirty="0">
              <a:solidFill>
                <a:srgbClr val="C00000"/>
              </a:solidFill>
            </a:endParaRPr>
          </a:p>
        </p:txBody>
      </p:sp>
      <p:pic>
        <p:nvPicPr>
          <p:cNvPr id="17413" name="Picture 4" descr="rdsk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8825"/>
            <a:ext cx="36480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6"/>
          <p:cNvSpPr txBox="1">
            <a:spLocks noChangeArrowheads="1"/>
          </p:cNvSpPr>
          <p:nvPr/>
        </p:nvSpPr>
        <p:spPr bwMode="auto">
          <a:xfrm>
            <a:off x="193129" y="799301"/>
            <a:ext cx="8051304" cy="1200150"/>
          </a:xfrm>
          <a:prstGeom prst="rect">
            <a:avLst/>
          </a:prstGeom>
          <a:solidFill>
            <a:schemeClr val="accent3">
              <a:lumMod val="60000"/>
              <a:lumOff val="40000"/>
            </a:schemeClr>
          </a:solidFill>
          <a:ln w="9525">
            <a:solidFill>
              <a:srgbClr val="990033"/>
            </a:solidFill>
            <a:miter lim="800000"/>
            <a:headEnd/>
            <a:tailEnd/>
          </a:ln>
          <a:extLst/>
        </p:spPr>
        <p:txBody>
          <a:bodyPr wrap="squar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b="0" dirty="0">
                <a:latin typeface="Arial" pitchFamily="34" charset="0"/>
                <a:ea typeface="Times New Roman" pitchFamily="18" charset="0"/>
                <a:cs typeface="Arial" pitchFamily="34" charset="0"/>
              </a:rPr>
              <a:t>בנוי מחוליות- עצמות ללא צורה גיאומטרית מוגדרת, סה"כ 30. </a:t>
            </a:r>
          </a:p>
          <a:p>
            <a:pPr algn="r" rtl="1"/>
            <a:r>
              <a:rPr lang="he-IL" altLang="en-US" dirty="0">
                <a:ea typeface="Times New Roman" pitchFamily="18" charset="0"/>
                <a:cs typeface="Arial" pitchFamily="34" charset="0"/>
              </a:rPr>
              <a:t>אורך – 70 ס"מ. מכיל תעלת בתוכה נמצא חוט השדרה</a:t>
            </a:r>
            <a:endParaRPr lang="en-US" altLang="en-US" dirty="0">
              <a:ea typeface="Times New Roman" pitchFamily="18" charset="0"/>
              <a:cs typeface="Arial" pitchFamily="34" charset="0"/>
            </a:endParaRPr>
          </a:p>
          <a:p>
            <a:pPr algn="r" rtl="1"/>
            <a:r>
              <a:rPr lang="he-IL" altLang="en-US" dirty="0">
                <a:ea typeface="Times New Roman" pitchFamily="18" charset="0"/>
                <a:cs typeface="Arial" pitchFamily="34" charset="0"/>
              </a:rPr>
              <a:t>חוט שדרה קצר מעמוד שדרה- 45 ס"מ. </a:t>
            </a:r>
            <a:endParaRPr lang="en-US" altLang="en-US" dirty="0">
              <a:ea typeface="Times New Roman" pitchFamily="18" charset="0"/>
              <a:cs typeface="Arial" pitchFamily="34" charset="0"/>
            </a:endParaRPr>
          </a:p>
        </p:txBody>
      </p:sp>
      <p:sp>
        <p:nvSpPr>
          <p:cNvPr id="17416" name="Text Box 7"/>
          <p:cNvSpPr txBox="1">
            <a:spLocks noChangeArrowheads="1"/>
          </p:cNvSpPr>
          <p:nvPr/>
        </p:nvSpPr>
        <p:spPr bwMode="auto">
          <a:xfrm>
            <a:off x="4218781" y="2508828"/>
            <a:ext cx="4067175" cy="3416300"/>
          </a:xfrm>
          <a:prstGeom prst="rect">
            <a:avLst/>
          </a:prstGeom>
          <a:solidFill>
            <a:schemeClr val="accent3">
              <a:lumMod val="60000"/>
              <a:lumOff val="40000"/>
            </a:schemeClr>
          </a:solidFill>
          <a:ln>
            <a:noFill/>
          </a:ln>
          <a:extLst/>
        </p:spPr>
        <p:txBody>
          <a:bodyP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u="sng" dirty="0">
                <a:solidFill>
                  <a:srgbClr val="FF0000"/>
                </a:solidFill>
              </a:rPr>
              <a:t>חלוקה לאזורים</a:t>
            </a:r>
          </a:p>
          <a:p>
            <a:pPr algn="r" rtl="1"/>
            <a:r>
              <a:rPr lang="he-IL" altLang="en-US" dirty="0"/>
              <a:t>1. </a:t>
            </a:r>
            <a:r>
              <a:rPr lang="he-IL" altLang="en-US" dirty="0" smtClean="0"/>
              <a:t>צווארי</a:t>
            </a:r>
            <a:r>
              <a:rPr lang="en-US" altLang="he-IL" b="0" dirty="0"/>
              <a:t>cervical </a:t>
            </a:r>
            <a:r>
              <a:rPr lang="he-IL" altLang="he-IL" b="0" dirty="0"/>
              <a:t> – </a:t>
            </a:r>
            <a:r>
              <a:rPr lang="he-IL" altLang="he-IL" b="0" u="sng" dirty="0"/>
              <a:t>7 </a:t>
            </a:r>
            <a:r>
              <a:rPr lang="he-IL" altLang="en-US" b="0" u="sng" dirty="0"/>
              <a:t>חוליות</a:t>
            </a:r>
          </a:p>
          <a:p>
            <a:pPr algn="r" rtl="1"/>
            <a:r>
              <a:rPr lang="he-IL" altLang="en-US" dirty="0"/>
              <a:t>2. גבי/ חזי </a:t>
            </a:r>
            <a:r>
              <a:rPr lang="en-US" altLang="he-IL" b="0" dirty="0"/>
              <a:t>thoracic</a:t>
            </a:r>
            <a:r>
              <a:rPr lang="he-IL" altLang="he-IL" b="0" dirty="0"/>
              <a:t>–</a:t>
            </a:r>
            <a:r>
              <a:rPr lang="he-IL" altLang="he-IL" b="0" u="sng" dirty="0"/>
              <a:t>12</a:t>
            </a:r>
            <a:r>
              <a:rPr lang="he-IL" altLang="en-US" b="0" u="sng" dirty="0"/>
              <a:t>חוליו</a:t>
            </a:r>
            <a:r>
              <a:rPr lang="he-IL" altLang="en-US" u="sng" dirty="0"/>
              <a:t>ת</a:t>
            </a:r>
          </a:p>
          <a:p>
            <a:pPr algn="r" rtl="1"/>
            <a:r>
              <a:rPr lang="he-IL" altLang="en-US" dirty="0"/>
              <a:t>3. מתני</a:t>
            </a:r>
            <a:r>
              <a:rPr lang="en-US" altLang="he-IL" b="0" dirty="0"/>
              <a:t>lumbar </a:t>
            </a:r>
            <a:r>
              <a:rPr lang="he-IL" altLang="he-IL" b="0" dirty="0"/>
              <a:t>  – </a:t>
            </a:r>
            <a:r>
              <a:rPr lang="he-IL" altLang="he-IL" b="0" u="sng" dirty="0"/>
              <a:t>5 </a:t>
            </a:r>
            <a:r>
              <a:rPr lang="he-IL" altLang="en-US" b="0" u="sng" dirty="0"/>
              <a:t>חוליות</a:t>
            </a:r>
          </a:p>
          <a:p>
            <a:pPr algn="r" rtl="1"/>
            <a:r>
              <a:rPr lang="he-IL" altLang="en-US" dirty="0"/>
              <a:t>4. עצה/סקראלי</a:t>
            </a:r>
            <a:r>
              <a:rPr lang="he-IL" altLang="en-US" b="0" dirty="0"/>
              <a:t>- </a:t>
            </a:r>
            <a:r>
              <a:rPr lang="he-IL" altLang="en-US" b="0" u="sng" dirty="0"/>
              <a:t>5 חוליות</a:t>
            </a:r>
            <a:r>
              <a:rPr lang="en-US" altLang="en-US" b="0" dirty="0"/>
              <a:t> </a:t>
            </a:r>
            <a:endParaRPr lang="he-IL" altLang="en-US" b="0" dirty="0"/>
          </a:p>
          <a:p>
            <a:pPr algn="r" rtl="1"/>
            <a:r>
              <a:rPr lang="he-IL" altLang="en-US" dirty="0"/>
              <a:t>מחוברות(מגורמות זו לזו) </a:t>
            </a:r>
            <a:endParaRPr lang="he-IL" altLang="he-IL" dirty="0"/>
          </a:p>
          <a:p>
            <a:pPr algn="r" rtl="1"/>
            <a:r>
              <a:rPr lang="he-IL" altLang="he-IL" dirty="0"/>
              <a:t>5. עצם הזנב-1</a:t>
            </a:r>
            <a:r>
              <a:rPr lang="he-IL" altLang="he-IL" b="0" dirty="0"/>
              <a:t> (</a:t>
            </a:r>
            <a:r>
              <a:rPr lang="en-US" altLang="en-US" b="0" dirty="0"/>
              <a:t>4-6 </a:t>
            </a:r>
            <a:r>
              <a:rPr lang="he-IL" altLang="en-US" b="0" dirty="0"/>
              <a:t>חוליות</a:t>
            </a:r>
            <a:r>
              <a:rPr lang="en-US" altLang="en-US" b="0" dirty="0"/>
              <a:t> </a:t>
            </a:r>
            <a:r>
              <a:rPr lang="he-IL" altLang="en-US" b="0" dirty="0"/>
              <a:t>מחוברות לעצם הזנב </a:t>
            </a:r>
            <a:r>
              <a:rPr lang="en-US" altLang="he-IL" b="0" dirty="0"/>
              <a:t>coccyx</a:t>
            </a:r>
            <a:r>
              <a:rPr lang="he-IL" altLang="he-IL" b="0" dirty="0"/>
              <a:t>=עצם אחת !)</a:t>
            </a:r>
            <a:endParaRPr lang="en-US" altLang="he-IL" b="0" dirty="0"/>
          </a:p>
        </p:txBody>
      </p:sp>
    </p:spTree>
    <p:extLst>
      <p:ext uri="{BB962C8B-B14F-4D97-AF65-F5344CB8AC3E}">
        <p14:creationId xmlns:p14="http://schemas.microsoft.com/office/powerpoint/2010/main" val="2764767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מספר שקופית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AC282C45-15D0-406E-B5F5-C693AC20291C}" type="slidenum">
              <a:rPr lang="he-IL" altLang="en-US" sz="1400" b="0" smtClean="0"/>
              <a:pPr/>
              <a:t>17</a:t>
            </a:fld>
            <a:endParaRPr lang="en-US" altLang="en-US" sz="1400" b="0" smtClean="0"/>
          </a:p>
        </p:txBody>
      </p:sp>
      <p:sp>
        <p:nvSpPr>
          <p:cNvPr id="10245" name="Text Box 4"/>
          <p:cNvSpPr txBox="1">
            <a:spLocks noChangeArrowheads="1"/>
          </p:cNvSpPr>
          <p:nvPr/>
        </p:nvSpPr>
        <p:spPr bwMode="auto">
          <a:xfrm>
            <a:off x="3275856" y="541340"/>
            <a:ext cx="5112717" cy="6247864"/>
          </a:xfrm>
          <a:prstGeom prst="rect">
            <a:avLst/>
          </a:prstGeom>
          <a:solidFill>
            <a:schemeClr val="accent3">
              <a:lumMod val="60000"/>
              <a:lumOff val="40000"/>
            </a:schemeClr>
          </a:solidFill>
          <a:ln w="9525">
            <a:solidFill>
              <a:schemeClr val="accent2"/>
            </a:solidFill>
            <a:miter lim="800000"/>
            <a:headEnd/>
            <a:tailEnd/>
          </a:ln>
        </p:spPr>
        <p:txBody>
          <a:bodyPr wrap="square">
            <a:spAutoFit/>
          </a:bodyPr>
          <a:lstStyle/>
          <a:p>
            <a:pPr marL="457200" indent="-457200" algn="r" rtl="1">
              <a:defRPr/>
            </a:pPr>
            <a:r>
              <a:rPr lang="he-IL" sz="3200" dirty="0">
                <a:solidFill>
                  <a:srgbClr val="FF0000"/>
                </a:solidFill>
              </a:rPr>
              <a:t>שלד בית החזה כולל את</a:t>
            </a:r>
            <a:r>
              <a:rPr lang="he-IL" sz="3200" dirty="0" smtClean="0">
                <a:solidFill>
                  <a:schemeClr val="accent6"/>
                </a:solidFill>
              </a:rPr>
              <a:t>:</a:t>
            </a:r>
          </a:p>
          <a:p>
            <a:pPr marL="457200" indent="-457200" algn="r" rtl="1">
              <a:defRPr/>
            </a:pPr>
            <a:endParaRPr lang="he-IL" sz="3200" dirty="0">
              <a:solidFill>
                <a:schemeClr val="accent6"/>
              </a:solidFill>
            </a:endParaRPr>
          </a:p>
          <a:p>
            <a:pPr marL="457200" indent="-457200" algn="r" rtl="1">
              <a:buFontTx/>
              <a:buAutoNum type="arabicPeriod"/>
              <a:defRPr/>
            </a:pPr>
            <a:r>
              <a:rPr lang="he-IL" sz="2400" dirty="0">
                <a:solidFill>
                  <a:srgbClr val="FF0000"/>
                </a:solidFill>
                <a:latin typeface="Arial" pitchFamily="34" charset="0"/>
                <a:cs typeface="Arial" pitchFamily="34" charset="0"/>
              </a:rPr>
              <a:t>עצם החזה </a:t>
            </a:r>
            <a:r>
              <a:rPr lang="en-US" sz="2400" dirty="0">
                <a:latin typeface="Arial" pitchFamily="34" charset="0"/>
                <a:cs typeface="Arial" pitchFamily="34" charset="0"/>
              </a:rPr>
              <a:t>Sternum</a:t>
            </a:r>
            <a:r>
              <a:rPr lang="he-IL" sz="2400" dirty="0">
                <a:latin typeface="Arial" pitchFamily="34" charset="0"/>
                <a:cs typeface="Arial" pitchFamily="34" charset="0"/>
              </a:rPr>
              <a:t>, המחולקת לידית-גוף ולהב</a:t>
            </a:r>
          </a:p>
          <a:p>
            <a:pPr marL="457200" indent="-457200" algn="r" rtl="1">
              <a:buFontTx/>
              <a:buAutoNum type="arabicPeriod"/>
              <a:defRPr/>
            </a:pPr>
            <a:r>
              <a:rPr lang="he-IL" sz="2400" dirty="0">
                <a:solidFill>
                  <a:srgbClr val="FF0000"/>
                </a:solidFill>
                <a:latin typeface="Arial" pitchFamily="34" charset="0"/>
                <a:cs typeface="Arial" pitchFamily="34" charset="0"/>
              </a:rPr>
              <a:t>עמוד שדרה- </a:t>
            </a:r>
            <a:r>
              <a:rPr lang="he-IL" sz="2400" dirty="0">
                <a:latin typeface="Arial" pitchFamily="34" charset="0"/>
                <a:cs typeface="Arial" pitchFamily="34" charset="0"/>
              </a:rPr>
              <a:t>12 חוליות (תורקליות)</a:t>
            </a:r>
          </a:p>
          <a:p>
            <a:pPr marL="457200" indent="-457200" algn="r" rtl="1">
              <a:buFontTx/>
              <a:buAutoNum type="arabicPeriod"/>
              <a:defRPr/>
            </a:pPr>
            <a:r>
              <a:rPr lang="he-IL" sz="2400" dirty="0">
                <a:latin typeface="Arial" pitchFamily="34" charset="0"/>
                <a:cs typeface="Arial" pitchFamily="34" charset="0"/>
              </a:rPr>
              <a:t>12 זוגות </a:t>
            </a:r>
            <a:r>
              <a:rPr lang="he-IL" sz="2400" dirty="0">
                <a:solidFill>
                  <a:srgbClr val="FF0000"/>
                </a:solidFill>
                <a:latin typeface="Arial" pitchFamily="34" charset="0"/>
                <a:cs typeface="Arial" pitchFamily="34" charset="0"/>
              </a:rPr>
              <a:t>צלעות</a:t>
            </a:r>
            <a:r>
              <a:rPr lang="he-IL" sz="2400" dirty="0">
                <a:latin typeface="Arial" pitchFamily="34" charset="0"/>
                <a:cs typeface="Arial" pitchFamily="34" charset="0"/>
              </a:rPr>
              <a:t>, שמתוכן 7 העליונות מתחברות ישירות לעצם החזה, צלע 7 מתחברת ל-8, וצלעות 9-10 מתחברות זו לזו. צלעות 11-12 חופשיות מלפנים ובעצם מחוברות רק לחוליות עמוד השדרה </a:t>
            </a:r>
            <a:r>
              <a:rPr lang="he-IL" sz="2400" dirty="0" smtClean="0">
                <a:latin typeface="Arial" pitchFamily="34" charset="0"/>
                <a:cs typeface="Arial" pitchFamily="34" charset="0"/>
              </a:rPr>
              <a:t>מאחור</a:t>
            </a:r>
            <a:endParaRPr lang="he-IL" sz="2400" dirty="0">
              <a:latin typeface="Arial" pitchFamily="34" charset="0"/>
              <a:cs typeface="Arial" pitchFamily="34" charset="0"/>
            </a:endParaRPr>
          </a:p>
          <a:p>
            <a:pPr marL="457200" indent="-457200" algn="r" rtl="1">
              <a:buFontTx/>
              <a:buAutoNum type="arabicPeriod"/>
              <a:defRPr/>
            </a:pPr>
            <a:r>
              <a:rPr lang="he-IL" sz="2400" dirty="0" smtClean="0">
                <a:latin typeface="Arial" pitchFamily="34" charset="0"/>
                <a:cs typeface="Arial" pitchFamily="34" charset="0"/>
              </a:rPr>
              <a:t>עצם החזה והצלעות הן עצמות שטוחות.</a:t>
            </a:r>
          </a:p>
          <a:p>
            <a:pPr marL="457200" indent="-457200" algn="r" rtl="1">
              <a:buFontTx/>
              <a:buAutoNum type="arabicPeriod"/>
              <a:defRPr/>
            </a:pPr>
            <a:endParaRPr lang="he-IL" dirty="0"/>
          </a:p>
          <a:p>
            <a:pPr marL="457200" indent="-457200" algn="r" rtl="1">
              <a:buFontTx/>
              <a:buAutoNum type="arabicPeriod"/>
              <a:defRPr/>
            </a:pPr>
            <a:endParaRPr lang="he-IL" dirty="0"/>
          </a:p>
          <a:p>
            <a:pPr marL="457200" indent="-457200" algn="r" rtl="1">
              <a:buFontTx/>
              <a:buAutoNum type="arabicPeriod"/>
              <a:defRPr/>
            </a:pPr>
            <a:endParaRPr lang="he-IL" dirty="0"/>
          </a:p>
          <a:p>
            <a:pPr marL="457200" indent="-457200" algn="r" rtl="1">
              <a:buFontTx/>
              <a:buAutoNum type="arabicPeriod"/>
              <a:defRPr/>
            </a:pPr>
            <a:endParaRPr lang="he-IL" dirty="0"/>
          </a:p>
        </p:txBody>
      </p:sp>
      <p:pic>
        <p:nvPicPr>
          <p:cNvPr id="18436" name="Picture 6" descr="rdsk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504" y="1838800"/>
            <a:ext cx="3024336" cy="4398116"/>
          </a:xfrm>
          <a:noFill/>
        </p:spPr>
      </p:pic>
    </p:spTree>
    <p:extLst>
      <p:ext uri="{BB962C8B-B14F-4D97-AF65-F5344CB8AC3E}">
        <p14:creationId xmlns:p14="http://schemas.microsoft.com/office/powerpoint/2010/main" val="4094881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D75DE009-8834-4E6C-9E5E-6599F4E82F3A}" type="slidenum">
              <a:rPr lang="he-IL" altLang="en-US" sz="1400" b="0" smtClean="0"/>
              <a:pPr/>
              <a:t>18</a:t>
            </a:fld>
            <a:endParaRPr lang="en-US" altLang="en-US" sz="1400" b="0" smtClean="0"/>
          </a:p>
        </p:txBody>
      </p:sp>
      <p:sp>
        <p:nvSpPr>
          <p:cNvPr id="19459" name="Text Box 2"/>
          <p:cNvSpPr txBox="1">
            <a:spLocks noChangeArrowheads="1"/>
          </p:cNvSpPr>
          <p:nvPr/>
        </p:nvSpPr>
        <p:spPr bwMode="auto">
          <a:xfrm>
            <a:off x="1655763" y="116632"/>
            <a:ext cx="4814887" cy="620713"/>
          </a:xfrm>
          <a:prstGeom prst="rect">
            <a:avLst/>
          </a:prstGeom>
          <a:solidFill>
            <a:schemeClr val="accent3"/>
          </a:solidFill>
          <a:ln>
            <a:noFill/>
          </a:ln>
          <a:extLst/>
        </p:spPr>
        <p:txBody>
          <a:bodyPr wrap="none"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3400" u="sng" dirty="0">
                <a:solidFill>
                  <a:srgbClr val="CC0000"/>
                </a:solidFill>
              </a:rPr>
              <a:t>שלוחות השלד- בגפה העליונה</a:t>
            </a:r>
            <a:endParaRPr lang="en-US" altLang="he-IL" sz="3400" u="sng" dirty="0">
              <a:solidFill>
                <a:srgbClr val="CC0000"/>
              </a:solidFill>
            </a:endParaRPr>
          </a:p>
        </p:txBody>
      </p:sp>
      <p:pic>
        <p:nvPicPr>
          <p:cNvPr id="19460" name="Picture 3" descr="Bones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02000"/>
            <a:ext cx="3024336" cy="3321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5478463" y="5668963"/>
            <a:ext cx="9191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62" tIns="31931" rIns="63862" bIns="31931">
            <a:spAutoFit/>
          </a:bodyPr>
          <a:lstStyle>
            <a:lvl1pPr defTabSz="638175">
              <a:defRPr sz="2400" b="1">
                <a:solidFill>
                  <a:schemeClr val="tx1"/>
                </a:solidFill>
                <a:latin typeface="Times New Roman" pitchFamily="18" charset="0"/>
                <a:cs typeface="Times New Roman" pitchFamily="18" charset="0"/>
              </a:defRPr>
            </a:lvl1pPr>
            <a:lvl2pPr marL="742950" indent="-285750" defTabSz="638175">
              <a:defRPr sz="2400" b="1">
                <a:solidFill>
                  <a:schemeClr val="tx1"/>
                </a:solidFill>
                <a:latin typeface="Times New Roman" pitchFamily="18" charset="0"/>
                <a:cs typeface="Times New Roman" pitchFamily="18" charset="0"/>
              </a:defRPr>
            </a:lvl2pPr>
            <a:lvl3pPr marL="1143000" indent="-228600" defTabSz="638175">
              <a:defRPr sz="2400" b="1">
                <a:solidFill>
                  <a:schemeClr val="tx1"/>
                </a:solidFill>
                <a:latin typeface="Times New Roman" pitchFamily="18" charset="0"/>
                <a:cs typeface="Times New Roman" pitchFamily="18" charset="0"/>
              </a:defRPr>
            </a:lvl3pPr>
            <a:lvl4pPr marL="1600200" indent="-228600" defTabSz="638175">
              <a:defRPr sz="2400" b="1">
                <a:solidFill>
                  <a:schemeClr val="tx1"/>
                </a:solidFill>
                <a:latin typeface="Times New Roman" pitchFamily="18" charset="0"/>
                <a:cs typeface="Times New Roman" pitchFamily="18" charset="0"/>
              </a:defRPr>
            </a:lvl4pPr>
            <a:lvl5pPr marL="2057400" indent="-228600" defTabSz="638175">
              <a:defRPr sz="2400" b="1">
                <a:solidFill>
                  <a:schemeClr val="tx1"/>
                </a:solidFill>
                <a:latin typeface="Times New Roman" pitchFamily="18" charset="0"/>
                <a:cs typeface="Times New Roman" pitchFamily="18" charset="0"/>
              </a:defRPr>
            </a:lvl5pPr>
            <a:lvl6pPr marL="25146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200"/>
              <a:t>carpals</a:t>
            </a:r>
          </a:p>
        </p:txBody>
      </p:sp>
      <p:sp>
        <p:nvSpPr>
          <p:cNvPr id="19462" name="Rectangle 16"/>
          <p:cNvSpPr>
            <a:spLocks noChangeArrowheads="1"/>
          </p:cNvSpPr>
          <p:nvPr/>
        </p:nvSpPr>
        <p:spPr bwMode="auto">
          <a:xfrm>
            <a:off x="323850" y="836712"/>
            <a:ext cx="7632526" cy="2312719"/>
          </a:xfrm>
          <a:prstGeom prst="rect">
            <a:avLst/>
          </a:prstGeom>
          <a:solidFill>
            <a:schemeClr val="accent3">
              <a:lumMod val="60000"/>
              <a:lumOff val="40000"/>
            </a:schemeClr>
          </a:solidFill>
          <a:ln>
            <a:noFill/>
          </a:ln>
          <a:extLst/>
        </p:spPr>
        <p:txBody>
          <a:bodyPr wrap="square"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u="sng" dirty="0">
                <a:solidFill>
                  <a:srgbClr val="FF0000"/>
                </a:solidFill>
                <a:latin typeface="Arial" pitchFamily="34" charset="0"/>
                <a:cs typeface="Arial" pitchFamily="34" charset="0"/>
              </a:rPr>
              <a:t> חגורת הכתף </a:t>
            </a:r>
            <a:r>
              <a:rPr lang="he-IL" altLang="he-IL" dirty="0">
                <a:solidFill>
                  <a:schemeClr val="accent2"/>
                </a:solidFill>
              </a:rPr>
              <a:t>בנויה מעצמות </a:t>
            </a:r>
            <a:r>
              <a:rPr lang="he-IL" altLang="he-IL" dirty="0">
                <a:solidFill>
                  <a:srgbClr val="C00000"/>
                </a:solidFill>
              </a:rPr>
              <a:t>הבריח</a:t>
            </a:r>
            <a:r>
              <a:rPr lang="he-IL" altLang="he-IL" dirty="0">
                <a:solidFill>
                  <a:srgbClr val="FF0000"/>
                </a:solidFill>
              </a:rPr>
              <a:t>(חסרת צורה) </a:t>
            </a:r>
            <a:r>
              <a:rPr lang="en-US" altLang="he-IL" dirty="0">
                <a:solidFill>
                  <a:srgbClr val="FF0000"/>
                </a:solidFill>
              </a:rPr>
              <a:t>Clavicle</a:t>
            </a:r>
            <a:r>
              <a:rPr lang="he-IL" altLang="he-IL" dirty="0">
                <a:solidFill>
                  <a:srgbClr val="FF0000"/>
                </a:solidFill>
              </a:rPr>
              <a:t> </a:t>
            </a:r>
            <a:r>
              <a:rPr lang="he-IL" altLang="he-IL" dirty="0">
                <a:solidFill>
                  <a:srgbClr val="C00000"/>
                </a:solidFill>
              </a:rPr>
              <a:t>והשכמה</a:t>
            </a:r>
            <a:r>
              <a:rPr lang="he-IL" altLang="he-IL" dirty="0">
                <a:solidFill>
                  <a:srgbClr val="FF0000"/>
                </a:solidFill>
              </a:rPr>
              <a:t> (שטוחה)-</a:t>
            </a:r>
            <a:r>
              <a:rPr lang="en-US" altLang="he-IL" dirty="0">
                <a:solidFill>
                  <a:srgbClr val="FF0000"/>
                </a:solidFill>
              </a:rPr>
              <a:t>Scapula </a:t>
            </a:r>
            <a:r>
              <a:rPr lang="he-IL" altLang="he-IL" dirty="0">
                <a:solidFill>
                  <a:srgbClr val="FF0000"/>
                </a:solidFill>
              </a:rPr>
              <a:t>. </a:t>
            </a:r>
            <a:endParaRPr lang="he-IL" altLang="he-IL" dirty="0" smtClean="0">
              <a:solidFill>
                <a:srgbClr val="FF0000"/>
              </a:solidFill>
            </a:endParaRPr>
          </a:p>
          <a:p>
            <a:pPr algn="r" rtl="1"/>
            <a:r>
              <a:rPr lang="he-IL" altLang="he-IL" dirty="0" smtClean="0">
                <a:solidFill>
                  <a:srgbClr val="002060"/>
                </a:solidFill>
              </a:rPr>
              <a:t>מחברת </a:t>
            </a:r>
            <a:r>
              <a:rPr lang="he-IL" altLang="he-IL" dirty="0">
                <a:solidFill>
                  <a:srgbClr val="002060"/>
                </a:solidFill>
              </a:rPr>
              <a:t>את הגפה לשלד בית החזה. </a:t>
            </a:r>
          </a:p>
          <a:p>
            <a:pPr algn="r" rtl="1"/>
            <a:r>
              <a:rPr lang="he-IL" altLang="he-IL" dirty="0" err="1">
                <a:solidFill>
                  <a:srgbClr val="002060"/>
                </a:solidFill>
              </a:rPr>
              <a:t>הסקפולה</a:t>
            </a:r>
            <a:r>
              <a:rPr lang="he-IL" altLang="he-IL" dirty="0">
                <a:solidFill>
                  <a:srgbClr val="002060"/>
                </a:solidFill>
              </a:rPr>
              <a:t> מונחת חופשי על גבי הצלעות, מחוברת לעמוד השדרה ע"י שרירים. עצם הזרוע מתחברת לשכמה במפרק הכתף. </a:t>
            </a:r>
          </a:p>
          <a:p>
            <a:pPr algn="r" rtl="1"/>
            <a:r>
              <a:rPr lang="he-IL" altLang="he-IL" u="sng" dirty="0">
                <a:solidFill>
                  <a:srgbClr val="FF0000"/>
                </a:solidFill>
              </a:rPr>
              <a:t>איור במבט אחורי </a:t>
            </a:r>
            <a:endParaRPr lang="en-US" altLang="he-IL" u="sng" dirty="0">
              <a:solidFill>
                <a:srgbClr val="FF0000"/>
              </a:solidFill>
            </a:endParaRPr>
          </a:p>
        </p:txBody>
      </p:sp>
      <p:pic>
        <p:nvPicPr>
          <p:cNvPr id="19463" name="Picture 5" descr="rdsk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484570"/>
            <a:ext cx="3667918" cy="31384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735296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11BDA3F-1490-4144-A365-5A45915DD70A}" type="slidenum">
              <a:rPr lang="he-IL" altLang="en-US" sz="1400" b="0" smtClean="0"/>
              <a:pPr/>
              <a:t>19</a:t>
            </a:fld>
            <a:endParaRPr lang="en-US" altLang="en-US" sz="1400" b="0" smtClean="0"/>
          </a:p>
        </p:txBody>
      </p:sp>
      <p:sp>
        <p:nvSpPr>
          <p:cNvPr id="20483" name="Text Box 3"/>
          <p:cNvSpPr txBox="1">
            <a:spLocks noChangeArrowheads="1"/>
          </p:cNvSpPr>
          <p:nvPr/>
        </p:nvSpPr>
        <p:spPr bwMode="auto">
          <a:xfrm>
            <a:off x="3443062" y="981075"/>
            <a:ext cx="4968875" cy="4897438"/>
          </a:xfrm>
          <a:prstGeom prst="rect">
            <a:avLst/>
          </a:prstGeom>
          <a:solidFill>
            <a:schemeClr val="accent3">
              <a:lumMod val="60000"/>
              <a:lumOff val="40000"/>
            </a:schemeClr>
          </a:solidFill>
          <a:ln w="9525">
            <a:solidFill>
              <a:srgbClr val="CC0000"/>
            </a:solidFill>
            <a:miter lim="800000"/>
            <a:headEnd/>
            <a:tailEnd/>
          </a:ln>
          <a:extLst/>
        </p:spPr>
        <p:txBody>
          <a:bodyPr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dirty="0">
                <a:solidFill>
                  <a:srgbClr val="C00000"/>
                </a:solidFill>
              </a:rPr>
              <a:t>עצם הזרוע</a:t>
            </a:r>
            <a:r>
              <a:rPr lang="en-US" altLang="he-IL" dirty="0" err="1"/>
              <a:t>Humerus</a:t>
            </a:r>
            <a:r>
              <a:rPr lang="en-US" altLang="he-IL" dirty="0"/>
              <a:t> </a:t>
            </a:r>
            <a:endParaRPr lang="he-IL" altLang="he-IL" dirty="0"/>
          </a:p>
          <a:p>
            <a:pPr algn="r" rtl="1"/>
            <a:r>
              <a:rPr lang="he-IL" altLang="he-IL" dirty="0">
                <a:solidFill>
                  <a:srgbClr val="C00000"/>
                </a:solidFill>
              </a:rPr>
              <a:t>אמה</a:t>
            </a:r>
            <a:r>
              <a:rPr lang="en-US" altLang="he-IL" dirty="0"/>
              <a:t>Forearm 	</a:t>
            </a:r>
          </a:p>
          <a:p>
            <a:pPr algn="r" rtl="1"/>
            <a:r>
              <a:rPr lang="en-US" altLang="he-IL" dirty="0"/>
              <a:t>Radius + Ulna</a:t>
            </a:r>
            <a:r>
              <a:rPr lang="he-IL" altLang="he-IL" dirty="0"/>
              <a:t>	</a:t>
            </a:r>
          </a:p>
          <a:p>
            <a:pPr algn="r" rtl="1"/>
            <a:r>
              <a:rPr lang="he-IL" altLang="he-IL" dirty="0">
                <a:solidFill>
                  <a:srgbClr val="C00000"/>
                </a:solidFill>
              </a:rPr>
              <a:t>גומד + חישור </a:t>
            </a:r>
          </a:p>
          <a:p>
            <a:pPr algn="r" rtl="1"/>
            <a:r>
              <a:rPr lang="he-IL" altLang="he-IL" dirty="0"/>
              <a:t>(3 עצמות ארוכות)</a:t>
            </a:r>
          </a:p>
          <a:p>
            <a:pPr algn="r" rtl="1"/>
            <a:r>
              <a:rPr lang="he-IL" altLang="he-IL" dirty="0"/>
              <a:t>8 </a:t>
            </a:r>
            <a:r>
              <a:rPr lang="he-IL" altLang="he-IL" dirty="0">
                <a:solidFill>
                  <a:srgbClr val="C00000"/>
                </a:solidFill>
              </a:rPr>
              <a:t>עצמות שורש כף היד</a:t>
            </a:r>
            <a:r>
              <a:rPr lang="he-IL" altLang="he-IL" dirty="0"/>
              <a:t>(קצרות)</a:t>
            </a:r>
            <a:endParaRPr lang="en-US" altLang="he-IL" dirty="0"/>
          </a:p>
          <a:p>
            <a:pPr algn="r" rtl="1"/>
            <a:r>
              <a:rPr lang="en-US" altLang="he-IL" dirty="0"/>
              <a:t> 8 carpal bones</a:t>
            </a:r>
            <a:endParaRPr lang="he-IL" altLang="he-IL" dirty="0"/>
          </a:p>
          <a:p>
            <a:pPr algn="r" rtl="1"/>
            <a:endParaRPr lang="he-IL" altLang="he-IL" dirty="0"/>
          </a:p>
          <a:p>
            <a:pPr algn="r" rtl="1"/>
            <a:r>
              <a:rPr lang="he-IL" altLang="he-IL" dirty="0"/>
              <a:t>בשתי שורות</a:t>
            </a:r>
            <a:endParaRPr lang="en-US" altLang="he-IL" dirty="0"/>
          </a:p>
          <a:p>
            <a:pPr algn="r" rtl="1"/>
            <a:r>
              <a:rPr lang="he-IL" altLang="he-IL" dirty="0"/>
              <a:t>5 </a:t>
            </a:r>
            <a:r>
              <a:rPr lang="he-IL" altLang="he-IL" dirty="0">
                <a:solidFill>
                  <a:srgbClr val="C00000"/>
                </a:solidFill>
              </a:rPr>
              <a:t>עצמות המסרק</a:t>
            </a:r>
            <a:r>
              <a:rPr lang="en-US" altLang="he-IL" dirty="0"/>
              <a:t>	5 metacarpal bones</a:t>
            </a:r>
            <a:endParaRPr lang="he-IL" altLang="he-IL" dirty="0"/>
          </a:p>
          <a:p>
            <a:pPr algn="r" rtl="1"/>
            <a:r>
              <a:rPr lang="he-IL" altLang="he-IL" dirty="0"/>
              <a:t>14 </a:t>
            </a:r>
            <a:r>
              <a:rPr lang="he-IL" altLang="he-IL" dirty="0">
                <a:solidFill>
                  <a:srgbClr val="C00000"/>
                </a:solidFill>
              </a:rPr>
              <a:t>עצמות האצבעות</a:t>
            </a:r>
            <a:r>
              <a:rPr lang="en-US" altLang="he-IL" dirty="0"/>
              <a:t>- </a:t>
            </a:r>
            <a:r>
              <a:rPr lang="he-IL" altLang="he-IL" dirty="0"/>
              <a:t>(גליליות) </a:t>
            </a:r>
            <a:r>
              <a:rPr lang="en-US" altLang="he-IL" dirty="0"/>
              <a:t>Phalanges</a:t>
            </a:r>
            <a:r>
              <a:rPr lang="he-IL" altLang="he-IL" dirty="0" err="1"/>
              <a:t>פלנג'ים</a:t>
            </a:r>
            <a:endParaRPr lang="he-IL" altLang="he-IL" dirty="0"/>
          </a:p>
          <a:p>
            <a:pPr algn="r" rtl="1"/>
            <a:r>
              <a:rPr lang="he-IL" altLang="he-IL" u="sng" dirty="0"/>
              <a:t>עצמות ארוכות !</a:t>
            </a:r>
          </a:p>
        </p:txBody>
      </p:sp>
      <p:sp>
        <p:nvSpPr>
          <p:cNvPr id="20484" name="Text Box 7"/>
          <p:cNvSpPr txBox="1">
            <a:spLocks noChangeArrowheads="1"/>
          </p:cNvSpPr>
          <p:nvPr/>
        </p:nvSpPr>
        <p:spPr bwMode="auto">
          <a:xfrm>
            <a:off x="3203848" y="116632"/>
            <a:ext cx="3211165" cy="619948"/>
          </a:xfrm>
          <a:prstGeom prst="rect">
            <a:avLst/>
          </a:prstGeom>
          <a:solidFill>
            <a:schemeClr val="accent3"/>
          </a:solidFill>
          <a:ln>
            <a:noFill/>
          </a:ln>
          <a:extLst/>
        </p:spPr>
        <p:txBody>
          <a:bodyPr wrap="square" lIns="95793" tIns="47896" rIns="95793" bIns="47896">
            <a:spAutoFit/>
          </a:bodyPr>
          <a:lstStyle>
            <a:lvl1pPr defTabSz="957263">
              <a:defRPr sz="2400" b="1">
                <a:solidFill>
                  <a:schemeClr val="tx1"/>
                </a:solidFill>
                <a:latin typeface="Times New Roman" pitchFamily="18" charset="0"/>
                <a:cs typeface="Times New Roman" pitchFamily="18" charset="0"/>
              </a:defRPr>
            </a:lvl1pPr>
            <a:lvl2pPr marL="742950" indent="-285750" defTabSz="957263">
              <a:defRPr sz="2400" b="1">
                <a:solidFill>
                  <a:schemeClr val="tx1"/>
                </a:solidFill>
                <a:latin typeface="Times New Roman" pitchFamily="18" charset="0"/>
                <a:cs typeface="Times New Roman" pitchFamily="18" charset="0"/>
              </a:defRPr>
            </a:lvl2pPr>
            <a:lvl3pPr marL="1143000" indent="-228600" defTabSz="957263">
              <a:defRPr sz="2400" b="1">
                <a:solidFill>
                  <a:schemeClr val="tx1"/>
                </a:solidFill>
                <a:latin typeface="Times New Roman" pitchFamily="18" charset="0"/>
                <a:cs typeface="Times New Roman" pitchFamily="18" charset="0"/>
              </a:defRPr>
            </a:lvl3pPr>
            <a:lvl4pPr marL="1600200" indent="-228600" defTabSz="957263">
              <a:defRPr sz="2400" b="1">
                <a:solidFill>
                  <a:schemeClr val="tx1"/>
                </a:solidFill>
                <a:latin typeface="Times New Roman" pitchFamily="18" charset="0"/>
                <a:cs typeface="Times New Roman" pitchFamily="18" charset="0"/>
              </a:defRPr>
            </a:lvl4pPr>
            <a:lvl5pPr marL="2057400" indent="-228600" defTabSz="957263">
              <a:defRPr sz="2400" b="1">
                <a:solidFill>
                  <a:schemeClr val="tx1"/>
                </a:solidFill>
                <a:latin typeface="Times New Roman" pitchFamily="18" charset="0"/>
                <a:cs typeface="Times New Roman" pitchFamily="18" charset="0"/>
              </a:defRPr>
            </a:lvl5pPr>
            <a:lvl6pPr marL="25146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957263"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3400" u="sng" dirty="0">
                <a:solidFill>
                  <a:srgbClr val="CC0000"/>
                </a:solidFill>
              </a:rPr>
              <a:t>חלקי הגפה העליונה</a:t>
            </a:r>
            <a:endParaRPr lang="en-US" altLang="he-IL" sz="3400" u="sng" dirty="0">
              <a:solidFill>
                <a:srgbClr val="CC0000"/>
              </a:solidFill>
            </a:endParaRPr>
          </a:p>
        </p:txBody>
      </p:sp>
      <p:pic>
        <p:nvPicPr>
          <p:cNvPr id="20485" name="Picture 3" descr="Bones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55" y="908720"/>
            <a:ext cx="3430985" cy="540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05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accent3"/>
          </a:solidFill>
        </p:spPr>
        <p:txBody>
          <a:bodyPr/>
          <a:lstStyle/>
          <a:p>
            <a:pPr algn="ctr"/>
            <a:r>
              <a:rPr lang="he-IL" dirty="0" smtClean="0">
                <a:solidFill>
                  <a:srgbClr val="C00000"/>
                </a:solidFill>
              </a:rPr>
              <a:t>שלד האדם בנוי מ- 206 עצמות</a:t>
            </a:r>
            <a:endParaRPr lang="he-IL" dirty="0">
              <a:solidFill>
                <a:srgbClr val="C00000"/>
              </a:solidFill>
            </a:endParaRPr>
          </a:p>
        </p:txBody>
      </p:sp>
      <p:pic>
        <p:nvPicPr>
          <p:cNvPr id="4" name="Picture 3" descr="SkeletonImage_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10010"/>
            <a:ext cx="6336704" cy="506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45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921298FE-B1AD-41C5-90AF-2533853250AC}" type="slidenum">
              <a:rPr lang="he-IL" altLang="en-US" sz="1400" b="0" smtClean="0"/>
              <a:pPr/>
              <a:t>20</a:t>
            </a:fld>
            <a:endParaRPr lang="en-US" altLang="en-US" sz="1400" b="0" smtClean="0"/>
          </a:p>
        </p:txBody>
      </p:sp>
      <p:pic>
        <p:nvPicPr>
          <p:cNvPr id="21507" name="Picture 3" descr="rdsk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636911"/>
            <a:ext cx="384298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p:cNvSpPr>
            <a:spLocks noChangeShapeType="1"/>
          </p:cNvSpPr>
          <p:nvPr/>
        </p:nvSpPr>
        <p:spPr bwMode="auto">
          <a:xfrm flipH="1" flipV="1">
            <a:off x="3403600" y="3505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1509" name="Rectangle 5"/>
          <p:cNvSpPr>
            <a:spLocks noChangeArrowheads="1"/>
          </p:cNvSpPr>
          <p:nvPr/>
        </p:nvSpPr>
        <p:spPr bwMode="auto">
          <a:xfrm>
            <a:off x="2987824" y="243473"/>
            <a:ext cx="2880320" cy="541539"/>
          </a:xfrm>
          <a:prstGeom prst="rect">
            <a:avLst/>
          </a:prstGeom>
          <a:solidFill>
            <a:schemeClr val="bg2"/>
          </a:solidFill>
          <a:ln>
            <a:noFill/>
          </a:ln>
          <a:extLst/>
        </p:spPr>
        <p:txBody>
          <a:bodyPr wrap="square" lIns="63862" tIns="31931" rIns="63862" bIns="31931">
            <a:spAutoFit/>
          </a:bodyPr>
          <a:lstStyle>
            <a:lvl1pPr defTabSz="638175">
              <a:defRPr sz="2400" b="1">
                <a:solidFill>
                  <a:schemeClr val="tx1"/>
                </a:solidFill>
                <a:latin typeface="Times New Roman" pitchFamily="18" charset="0"/>
                <a:cs typeface="Times New Roman" pitchFamily="18" charset="0"/>
              </a:defRPr>
            </a:lvl1pPr>
            <a:lvl2pPr marL="742950" indent="-285750" defTabSz="638175">
              <a:defRPr sz="2400" b="1">
                <a:solidFill>
                  <a:schemeClr val="tx1"/>
                </a:solidFill>
                <a:latin typeface="Times New Roman" pitchFamily="18" charset="0"/>
                <a:cs typeface="Times New Roman" pitchFamily="18" charset="0"/>
              </a:defRPr>
            </a:lvl2pPr>
            <a:lvl3pPr marL="1143000" indent="-228600" defTabSz="638175">
              <a:defRPr sz="2400" b="1">
                <a:solidFill>
                  <a:schemeClr val="tx1"/>
                </a:solidFill>
                <a:latin typeface="Times New Roman" pitchFamily="18" charset="0"/>
                <a:cs typeface="Times New Roman" pitchFamily="18" charset="0"/>
              </a:defRPr>
            </a:lvl3pPr>
            <a:lvl4pPr marL="1600200" indent="-228600" defTabSz="638175">
              <a:defRPr sz="2400" b="1">
                <a:solidFill>
                  <a:schemeClr val="tx1"/>
                </a:solidFill>
                <a:latin typeface="Times New Roman" pitchFamily="18" charset="0"/>
                <a:cs typeface="Times New Roman" pitchFamily="18" charset="0"/>
              </a:defRPr>
            </a:lvl4pPr>
            <a:lvl5pPr marL="2057400" indent="-228600" defTabSz="638175">
              <a:defRPr sz="2400" b="1">
                <a:solidFill>
                  <a:schemeClr val="tx1"/>
                </a:solidFill>
                <a:latin typeface="Times New Roman" pitchFamily="18" charset="0"/>
                <a:cs typeface="Times New Roman" pitchFamily="18" charset="0"/>
              </a:defRPr>
            </a:lvl5pPr>
            <a:lvl6pPr marL="25146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he-IL" altLang="he-IL" sz="3100" u="sng" dirty="0">
                <a:solidFill>
                  <a:srgbClr val="CC0000"/>
                </a:solidFill>
              </a:rPr>
              <a:t>מפרקים בכף היד</a:t>
            </a:r>
            <a:endParaRPr lang="en-US" altLang="he-IL" sz="3100" u="sng" dirty="0">
              <a:solidFill>
                <a:srgbClr val="CC0000"/>
              </a:solidFill>
            </a:endParaRPr>
          </a:p>
        </p:txBody>
      </p:sp>
      <p:sp>
        <p:nvSpPr>
          <p:cNvPr id="21510" name="Rectangle 6"/>
          <p:cNvSpPr>
            <a:spLocks noChangeArrowheads="1"/>
          </p:cNvSpPr>
          <p:nvPr/>
        </p:nvSpPr>
        <p:spPr bwMode="auto">
          <a:xfrm>
            <a:off x="194567" y="1018593"/>
            <a:ext cx="8064500" cy="1037316"/>
          </a:xfrm>
          <a:prstGeom prst="rect">
            <a:avLst/>
          </a:prstGeom>
          <a:solidFill>
            <a:schemeClr val="accent3">
              <a:lumMod val="60000"/>
              <a:lumOff val="40000"/>
            </a:schemeClr>
          </a:solidFill>
          <a:ln w="9525">
            <a:solidFill>
              <a:schemeClr val="accent2"/>
            </a:solidFill>
            <a:miter lim="800000"/>
            <a:headEnd/>
            <a:tailEnd/>
          </a:ln>
          <a:extLst/>
        </p:spPr>
        <p:txBody>
          <a:bodyPr lIns="63862" tIns="31931" rIns="63862" bIns="31931">
            <a:spAutoFit/>
          </a:bodyPr>
          <a:lstStyle>
            <a:lvl1pPr defTabSz="638175">
              <a:defRPr sz="2400" b="1">
                <a:solidFill>
                  <a:schemeClr val="tx1"/>
                </a:solidFill>
                <a:latin typeface="Times New Roman" pitchFamily="18" charset="0"/>
                <a:cs typeface="Times New Roman" pitchFamily="18" charset="0"/>
              </a:defRPr>
            </a:lvl1pPr>
            <a:lvl2pPr marL="742950" indent="-285750" defTabSz="638175">
              <a:defRPr sz="2400" b="1">
                <a:solidFill>
                  <a:schemeClr val="tx1"/>
                </a:solidFill>
                <a:latin typeface="Times New Roman" pitchFamily="18" charset="0"/>
                <a:cs typeface="Times New Roman" pitchFamily="18" charset="0"/>
              </a:defRPr>
            </a:lvl2pPr>
            <a:lvl3pPr marL="1143000" indent="-228600" defTabSz="638175">
              <a:defRPr sz="2400" b="1">
                <a:solidFill>
                  <a:schemeClr val="tx1"/>
                </a:solidFill>
                <a:latin typeface="Times New Roman" pitchFamily="18" charset="0"/>
                <a:cs typeface="Times New Roman" pitchFamily="18" charset="0"/>
              </a:defRPr>
            </a:lvl3pPr>
            <a:lvl4pPr marL="1600200" indent="-228600" defTabSz="638175">
              <a:defRPr sz="2400" b="1">
                <a:solidFill>
                  <a:schemeClr val="tx1"/>
                </a:solidFill>
                <a:latin typeface="Times New Roman" pitchFamily="18" charset="0"/>
                <a:cs typeface="Times New Roman" pitchFamily="18" charset="0"/>
              </a:defRPr>
            </a:lvl4pPr>
            <a:lvl5pPr marL="2057400" indent="-228600" defTabSz="638175">
              <a:defRPr sz="2400" b="1">
                <a:solidFill>
                  <a:schemeClr val="tx1"/>
                </a:solidFill>
                <a:latin typeface="Times New Roman" pitchFamily="18" charset="0"/>
                <a:cs typeface="Times New Roman" pitchFamily="18" charset="0"/>
              </a:defRPr>
            </a:lvl5pPr>
            <a:lvl6pPr marL="25146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38175"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lnSpc>
                <a:spcPct val="75000"/>
              </a:lnSpc>
            </a:pPr>
            <a:r>
              <a:rPr lang="he-IL" altLang="he-IL" sz="2800" dirty="0">
                <a:solidFill>
                  <a:srgbClr val="CC0000"/>
                </a:solidFill>
              </a:rPr>
              <a:t>מפרק שורש כף היד</a:t>
            </a:r>
            <a:r>
              <a:rPr lang="en-US" altLang="he-IL" sz="2800" dirty="0">
                <a:solidFill>
                  <a:srgbClr val="CC0000"/>
                </a:solidFill>
              </a:rPr>
              <a:t>  Wrist jt. –</a:t>
            </a:r>
            <a:r>
              <a:rPr lang="he-IL" altLang="he-IL" sz="2800" dirty="0">
                <a:solidFill>
                  <a:srgbClr val="C00000"/>
                </a:solidFill>
              </a:rPr>
              <a:t>מפרק בין רדיוס </a:t>
            </a:r>
            <a:r>
              <a:rPr lang="he-IL" altLang="he-IL" sz="2800" dirty="0" err="1">
                <a:solidFill>
                  <a:srgbClr val="C00000"/>
                </a:solidFill>
              </a:rPr>
              <a:t>ואולנה</a:t>
            </a:r>
            <a:r>
              <a:rPr lang="he-IL" altLang="he-IL" sz="2800" dirty="0">
                <a:solidFill>
                  <a:srgbClr val="C00000"/>
                </a:solidFill>
              </a:rPr>
              <a:t> לשורה ראשונה של עצמות </a:t>
            </a:r>
            <a:r>
              <a:rPr lang="he-IL" altLang="he-IL" sz="2800" dirty="0" err="1" smtClean="0">
                <a:solidFill>
                  <a:srgbClr val="C00000"/>
                </a:solidFill>
              </a:rPr>
              <a:t>הקרפוס</a:t>
            </a:r>
            <a:r>
              <a:rPr lang="he-IL" altLang="he-IL" sz="2800" dirty="0">
                <a:solidFill>
                  <a:srgbClr val="C00000"/>
                </a:solidFill>
              </a:rPr>
              <a:t>. מאפשר תנועות כף היד.</a:t>
            </a:r>
          </a:p>
          <a:p>
            <a:pPr algn="r" rtl="1" eaLnBrk="1" hangingPunct="1">
              <a:lnSpc>
                <a:spcPct val="75000"/>
              </a:lnSpc>
            </a:pPr>
            <a:r>
              <a:rPr lang="he-IL" altLang="he-IL" sz="2800" dirty="0">
                <a:solidFill>
                  <a:srgbClr val="C00000"/>
                </a:solidFill>
              </a:rPr>
              <a:t>מפרקים בין פרקי האצבעות מאפשרים תנועות האצבעות.</a:t>
            </a:r>
            <a:endParaRPr lang="en-US" altLang="he-IL" sz="2800" dirty="0">
              <a:solidFill>
                <a:srgbClr val="C00000"/>
              </a:solidFill>
            </a:endParaRPr>
          </a:p>
        </p:txBody>
      </p:sp>
      <p:sp>
        <p:nvSpPr>
          <p:cNvPr id="21511" name="Line 7"/>
          <p:cNvSpPr>
            <a:spLocks noChangeShapeType="1"/>
          </p:cNvSpPr>
          <p:nvPr/>
        </p:nvSpPr>
        <p:spPr bwMode="auto">
          <a:xfrm flipH="1" flipV="1">
            <a:off x="3276600" y="3284538"/>
            <a:ext cx="985838" cy="195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pic>
        <p:nvPicPr>
          <p:cNvPr id="21513" name="Picture 5" descr="a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379804"/>
            <a:ext cx="3650680" cy="38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100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C05A680-B214-4CE7-ACBB-DEA8F7C64406}" type="slidenum">
              <a:rPr lang="he-IL" altLang="en-US" sz="1400" b="0" smtClean="0"/>
              <a:pPr/>
              <a:t>21</a:t>
            </a:fld>
            <a:endParaRPr lang="en-US" altLang="en-US" sz="1400" b="0" smtClean="0"/>
          </a:p>
        </p:txBody>
      </p:sp>
      <p:sp>
        <p:nvSpPr>
          <p:cNvPr id="22531" name="Text Box 3"/>
          <p:cNvSpPr txBox="1">
            <a:spLocks noChangeArrowheads="1"/>
          </p:cNvSpPr>
          <p:nvPr/>
        </p:nvSpPr>
        <p:spPr bwMode="auto">
          <a:xfrm>
            <a:off x="4708004" y="1711657"/>
            <a:ext cx="1562100" cy="431800"/>
          </a:xfrm>
          <a:prstGeom prst="rect">
            <a:avLst/>
          </a:prstGeom>
          <a:solidFill>
            <a:schemeClr val="accent3">
              <a:lumMod val="60000"/>
              <a:lumOff val="4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dirty="0">
                <a:solidFill>
                  <a:srgbClr val="FF0000"/>
                </a:solidFill>
              </a:rPr>
              <a:t>כלוב הצלעות</a:t>
            </a:r>
            <a:endParaRPr lang="en-US" altLang="he-IL" dirty="0">
              <a:solidFill>
                <a:srgbClr val="FF0000"/>
              </a:solidFill>
            </a:endParaRPr>
          </a:p>
        </p:txBody>
      </p:sp>
      <p:sp>
        <p:nvSpPr>
          <p:cNvPr id="22532" name="Text Box 4"/>
          <p:cNvSpPr txBox="1">
            <a:spLocks noChangeArrowheads="1"/>
          </p:cNvSpPr>
          <p:nvPr/>
        </p:nvSpPr>
        <p:spPr bwMode="auto">
          <a:xfrm>
            <a:off x="3901577" y="5380449"/>
            <a:ext cx="4248150" cy="1169987"/>
          </a:xfrm>
          <a:prstGeom prst="rect">
            <a:avLst/>
          </a:prstGeom>
          <a:solidFill>
            <a:schemeClr val="accent3">
              <a:lumMod val="60000"/>
              <a:lumOff val="40000"/>
            </a:schemeClr>
          </a:solidFill>
          <a:ln>
            <a:noFill/>
          </a:ln>
          <a:extLst/>
        </p:spPr>
        <p:txBody>
          <a:bodyPr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dirty="0">
                <a:solidFill>
                  <a:srgbClr val="FF0000"/>
                </a:solidFill>
              </a:rPr>
              <a:t>עצם החלציים היא שטוחה !</a:t>
            </a:r>
          </a:p>
          <a:p>
            <a:pPr algn="r" rtl="1" eaLnBrk="1" hangingPunct="1"/>
            <a:r>
              <a:rPr lang="he-IL" altLang="he-IL" dirty="0">
                <a:solidFill>
                  <a:srgbClr val="FF0000"/>
                </a:solidFill>
              </a:rPr>
              <a:t>מגנה על אברי האגן והבטן.</a:t>
            </a:r>
          </a:p>
          <a:p>
            <a:pPr algn="r" rtl="1" eaLnBrk="1" hangingPunct="1"/>
            <a:r>
              <a:rPr lang="he-IL" altLang="he-IL" dirty="0">
                <a:solidFill>
                  <a:srgbClr val="FF0000"/>
                </a:solidFill>
              </a:rPr>
              <a:t>בונה חגורת הגפה התחתונה</a:t>
            </a:r>
            <a:endParaRPr lang="en-US" altLang="he-IL" dirty="0">
              <a:solidFill>
                <a:srgbClr val="FF0000"/>
              </a:solidFill>
            </a:endParaRPr>
          </a:p>
        </p:txBody>
      </p:sp>
      <p:pic>
        <p:nvPicPr>
          <p:cNvPr id="22533" name="Picture 5" descr="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150"/>
            <a:ext cx="3467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4625181" y="1196975"/>
            <a:ext cx="2198688" cy="400050"/>
          </a:xfrm>
          <a:prstGeom prst="rect">
            <a:avLst/>
          </a:prstGeom>
          <a:solidFill>
            <a:schemeClr val="accent3">
              <a:lumMod val="60000"/>
              <a:lumOff val="40000"/>
            </a:schemeClr>
          </a:solidFill>
          <a:ln>
            <a:noFill/>
          </a:ln>
          <a:extLst/>
        </p:spPr>
        <p:txBody>
          <a:bodyPr wrap="non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2000" dirty="0">
                <a:solidFill>
                  <a:srgbClr val="FF0000"/>
                </a:solidFill>
              </a:rPr>
              <a:t>עצם החזה </a:t>
            </a:r>
            <a:r>
              <a:rPr lang="en-US" altLang="he-IL" sz="2000" dirty="0">
                <a:solidFill>
                  <a:srgbClr val="FF0000"/>
                </a:solidFill>
              </a:rPr>
              <a:t> Sternum</a:t>
            </a:r>
          </a:p>
        </p:txBody>
      </p:sp>
      <p:sp>
        <p:nvSpPr>
          <p:cNvPr id="22535" name="Line 7"/>
          <p:cNvSpPr>
            <a:spLocks noChangeShapeType="1"/>
          </p:cNvSpPr>
          <p:nvPr/>
        </p:nvSpPr>
        <p:spPr bwMode="auto">
          <a:xfrm flipH="1" flipV="1">
            <a:off x="2268538" y="981074"/>
            <a:ext cx="2303462" cy="3603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36" name="Line 8"/>
          <p:cNvSpPr>
            <a:spLocks noChangeShapeType="1"/>
          </p:cNvSpPr>
          <p:nvPr/>
        </p:nvSpPr>
        <p:spPr bwMode="auto">
          <a:xfrm flipH="1">
            <a:off x="2901179" y="3933032"/>
            <a:ext cx="2087562" cy="144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37" name="Line 9"/>
          <p:cNvSpPr>
            <a:spLocks noChangeShapeType="1"/>
          </p:cNvSpPr>
          <p:nvPr/>
        </p:nvSpPr>
        <p:spPr bwMode="auto">
          <a:xfrm flipH="1" flipV="1">
            <a:off x="3332979" y="1628775"/>
            <a:ext cx="1223963"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38" name="Rectangle 6"/>
          <p:cNvSpPr>
            <a:spLocks noChangeArrowheads="1"/>
          </p:cNvSpPr>
          <p:nvPr/>
        </p:nvSpPr>
        <p:spPr bwMode="auto">
          <a:xfrm>
            <a:off x="3732166" y="2781300"/>
            <a:ext cx="4643437" cy="2246313"/>
          </a:xfrm>
          <a:prstGeom prst="rect">
            <a:avLst/>
          </a:prstGeom>
          <a:solidFill>
            <a:schemeClr val="accent3">
              <a:lumMod val="60000"/>
              <a:lumOff val="40000"/>
            </a:schemeClr>
          </a:solidFill>
          <a:ln w="9525">
            <a:solidFill>
              <a:schemeClr val="accent2"/>
            </a:solidFill>
            <a:miter lim="800000"/>
            <a:headEnd/>
            <a:tailEnd/>
          </a:ln>
          <a:extLst/>
        </p:spPr>
        <p:txBody>
          <a:bodyP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2800" u="sng" dirty="0">
                <a:solidFill>
                  <a:srgbClr val="FF0000"/>
                </a:solidFill>
                <a:latin typeface="Arial" pitchFamily="34" charset="0"/>
              </a:rPr>
              <a:t>חגורת אגן הירכיים- </a:t>
            </a:r>
            <a:r>
              <a:rPr lang="he-IL" altLang="en-US" sz="2800" dirty="0">
                <a:latin typeface="Arial" pitchFamily="34" charset="0"/>
              </a:rPr>
              <a:t>בנויה </a:t>
            </a:r>
            <a:r>
              <a:rPr lang="he-IL" altLang="en-US" sz="2800" u="sng" dirty="0">
                <a:latin typeface="Arial" pitchFamily="34" charset="0"/>
              </a:rPr>
              <a:t>מעצם החלציים</a:t>
            </a:r>
            <a:r>
              <a:rPr lang="he-IL" altLang="en-US" sz="2800" dirty="0">
                <a:latin typeface="Arial" pitchFamily="34" charset="0"/>
              </a:rPr>
              <a:t> שכוללת 3 עצמות זוגיות המאוחות זו לזו-       כסל </a:t>
            </a:r>
          </a:p>
          <a:p>
            <a:pPr algn="r" rtl="1"/>
            <a:r>
              <a:rPr lang="he-IL" altLang="en-US" sz="2800" dirty="0">
                <a:latin typeface="Arial" pitchFamily="34" charset="0"/>
              </a:rPr>
              <a:t>			חיק </a:t>
            </a:r>
          </a:p>
          <a:p>
            <a:pPr algn="r" rtl="1"/>
            <a:r>
              <a:rPr lang="he-IL" altLang="en-US" sz="2800" dirty="0">
                <a:latin typeface="Arial" pitchFamily="34" charset="0"/>
              </a:rPr>
              <a:t>		        </a:t>
            </a:r>
            <a:r>
              <a:rPr lang="he-IL" altLang="en-US" sz="2800" dirty="0" smtClean="0">
                <a:latin typeface="Arial" pitchFamily="34" charset="0"/>
              </a:rPr>
              <a:t>שת</a:t>
            </a:r>
            <a:endParaRPr lang="he-IL" altLang="en-US" dirty="0"/>
          </a:p>
        </p:txBody>
      </p:sp>
      <p:sp>
        <p:nvSpPr>
          <p:cNvPr id="22539" name="Line 8"/>
          <p:cNvSpPr>
            <a:spLocks noChangeShapeType="1"/>
          </p:cNvSpPr>
          <p:nvPr/>
        </p:nvSpPr>
        <p:spPr bwMode="auto">
          <a:xfrm flipH="1">
            <a:off x="2471691" y="4437063"/>
            <a:ext cx="2520950" cy="10810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2540" name="Line 8"/>
          <p:cNvSpPr>
            <a:spLocks noChangeShapeType="1"/>
          </p:cNvSpPr>
          <p:nvPr/>
        </p:nvSpPr>
        <p:spPr bwMode="auto">
          <a:xfrm flipH="1">
            <a:off x="2292303" y="4839906"/>
            <a:ext cx="2879725" cy="10810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813550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2A371E90-7998-4103-9528-1A5DE0A2AB3E}" type="slidenum">
              <a:rPr lang="he-IL" altLang="en-US" sz="1400" b="0" smtClean="0"/>
              <a:pPr/>
              <a:t>22</a:t>
            </a:fld>
            <a:endParaRPr lang="en-US" altLang="en-US" sz="1400" b="0" smtClean="0"/>
          </a:p>
        </p:txBody>
      </p:sp>
      <p:sp>
        <p:nvSpPr>
          <p:cNvPr id="23555" name="Text Box 2"/>
          <p:cNvSpPr txBox="1">
            <a:spLocks noChangeArrowheads="1"/>
          </p:cNvSpPr>
          <p:nvPr/>
        </p:nvSpPr>
        <p:spPr bwMode="auto">
          <a:xfrm>
            <a:off x="3419475" y="1066800"/>
            <a:ext cx="4936455" cy="4770527"/>
          </a:xfrm>
          <a:prstGeom prst="rect">
            <a:avLst/>
          </a:prstGeom>
          <a:solidFill>
            <a:schemeClr val="accent3">
              <a:lumMod val="60000"/>
              <a:lumOff val="40000"/>
            </a:schemeClr>
          </a:solidFill>
          <a:ln w="9525">
            <a:solidFill>
              <a:srgbClr val="CC0000"/>
            </a:solidFill>
            <a:miter lim="800000"/>
            <a:headEnd/>
            <a:tailEnd/>
          </a:ln>
          <a:extLst/>
        </p:spPr>
        <p:txBody>
          <a:bodyPr wrap="squar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u="sng" dirty="0">
                <a:solidFill>
                  <a:srgbClr val="CC0000"/>
                </a:solidFill>
              </a:rPr>
              <a:t>אזור      	עצם/עצמות</a:t>
            </a:r>
            <a:endParaRPr lang="en-US" altLang="he-IL" u="sng" dirty="0">
              <a:solidFill>
                <a:srgbClr val="CC0000"/>
              </a:solidFill>
            </a:endParaRPr>
          </a:p>
          <a:p>
            <a:pPr algn="r" rtl="1"/>
            <a:r>
              <a:rPr lang="he-IL" altLang="he-IL" sz="2000" dirty="0">
                <a:latin typeface="David" pitchFamily="34" charset="-79"/>
                <a:cs typeface="David" pitchFamily="34" charset="-79"/>
              </a:rPr>
              <a:t>עצם הירך- </a:t>
            </a:r>
            <a:r>
              <a:rPr lang="en-US" altLang="he-IL" sz="2000" dirty="0">
                <a:latin typeface="David" pitchFamily="34" charset="-79"/>
                <a:cs typeface="David" pitchFamily="34" charset="-79"/>
              </a:rPr>
              <a:t>Femur </a:t>
            </a:r>
            <a:r>
              <a:rPr lang="he-IL" altLang="he-IL" sz="2000" dirty="0">
                <a:latin typeface="David" pitchFamily="34" charset="-79"/>
                <a:cs typeface="David" pitchFamily="34" charset="-79"/>
              </a:rPr>
              <a:t>(ארוכה)</a:t>
            </a:r>
          </a:p>
          <a:p>
            <a:pPr algn="r" rtl="1"/>
            <a:endParaRPr lang="en-US" altLang="he-IL" sz="2000" dirty="0">
              <a:latin typeface="David" pitchFamily="34" charset="-79"/>
              <a:cs typeface="David" pitchFamily="34" charset="-79"/>
            </a:endParaRPr>
          </a:p>
          <a:p>
            <a:pPr algn="r" rtl="1"/>
            <a:r>
              <a:rPr lang="he-IL" altLang="he-IL" sz="2000" dirty="0">
                <a:latin typeface="David" pitchFamily="34" charset="-79"/>
                <a:cs typeface="David" pitchFamily="34" charset="-79"/>
              </a:rPr>
              <a:t>ברך-פיקה</a:t>
            </a:r>
            <a:r>
              <a:rPr lang="en-US" altLang="he-IL" sz="2000" dirty="0">
                <a:latin typeface="David" pitchFamily="34" charset="-79"/>
                <a:cs typeface="David" pitchFamily="34" charset="-79"/>
              </a:rPr>
              <a:t>Patella </a:t>
            </a:r>
            <a:r>
              <a:rPr lang="he-IL" altLang="he-IL" sz="2000" dirty="0">
                <a:latin typeface="David" pitchFamily="34" charset="-79"/>
                <a:cs typeface="David" pitchFamily="34" charset="-79"/>
              </a:rPr>
              <a:t>(קצרה)</a:t>
            </a:r>
          </a:p>
          <a:p>
            <a:pPr algn="r" rtl="1"/>
            <a:endParaRPr lang="en-US" altLang="he-IL" sz="2000" dirty="0">
              <a:latin typeface="David" pitchFamily="34" charset="-79"/>
              <a:cs typeface="David" pitchFamily="34" charset="-79"/>
            </a:endParaRPr>
          </a:p>
          <a:p>
            <a:pPr algn="r" rtl="1"/>
            <a:r>
              <a:rPr lang="he-IL" altLang="he-IL" sz="2000" dirty="0">
                <a:latin typeface="David" pitchFamily="34" charset="-79"/>
                <a:cs typeface="David" pitchFamily="34" charset="-79"/>
              </a:rPr>
              <a:t>עצמות השוק         שוקית+ שוקה</a:t>
            </a:r>
            <a:endParaRPr lang="en-US" altLang="he-IL" sz="2000" dirty="0">
              <a:latin typeface="David" pitchFamily="34" charset="-79"/>
              <a:cs typeface="David" pitchFamily="34" charset="-79"/>
            </a:endParaRPr>
          </a:p>
          <a:p>
            <a:pPr algn="r" rtl="1"/>
            <a:r>
              <a:rPr lang="en-US" altLang="he-IL" sz="2000" dirty="0">
                <a:latin typeface="David" pitchFamily="34" charset="-79"/>
                <a:cs typeface="David" pitchFamily="34" charset="-79"/>
              </a:rPr>
              <a:t>  </a:t>
            </a:r>
            <a:r>
              <a:rPr lang="he-IL" altLang="he-IL" sz="2000" u="sng" dirty="0">
                <a:latin typeface="David" pitchFamily="34" charset="-79"/>
                <a:cs typeface="David" pitchFamily="34" charset="-79"/>
              </a:rPr>
              <a:t>ארוכות </a:t>
            </a:r>
            <a:r>
              <a:rPr lang="en-US" altLang="he-IL" sz="2000" dirty="0">
                <a:latin typeface="David" pitchFamily="34" charset="-79"/>
                <a:cs typeface="David" pitchFamily="34" charset="-79"/>
              </a:rPr>
              <a:t> 	 Tibia + Fibula</a:t>
            </a:r>
            <a:r>
              <a:rPr lang="he-IL" altLang="he-IL" sz="2000" dirty="0">
                <a:latin typeface="David" pitchFamily="34" charset="-79"/>
                <a:cs typeface="David" pitchFamily="34" charset="-79"/>
              </a:rPr>
              <a:t>		</a:t>
            </a:r>
          </a:p>
          <a:p>
            <a:pPr algn="r" rtl="1"/>
            <a:r>
              <a:rPr lang="he-IL" altLang="he-IL" sz="2000" u="sng" dirty="0">
                <a:latin typeface="David" pitchFamily="34" charset="-79"/>
                <a:cs typeface="David" pitchFamily="34" charset="-79"/>
              </a:rPr>
              <a:t>עצמת כף הרגל-</a:t>
            </a:r>
          </a:p>
          <a:p>
            <a:pPr algn="r" rtl="1"/>
            <a:r>
              <a:rPr lang="he-IL" altLang="he-IL" sz="2000" dirty="0">
                <a:latin typeface="David" pitchFamily="34" charset="-79"/>
                <a:cs typeface="David" pitchFamily="34" charset="-79"/>
              </a:rPr>
              <a:t>7 בשורש כף רגל-קרסול (קצרות)</a:t>
            </a:r>
          </a:p>
          <a:p>
            <a:pPr algn="r" rtl="1"/>
            <a:r>
              <a:rPr lang="en-US" altLang="he-IL" sz="2000" dirty="0">
                <a:latin typeface="David" pitchFamily="34" charset="-79"/>
                <a:cs typeface="David" pitchFamily="34" charset="-79"/>
              </a:rPr>
              <a:t> 7 tarsal bones, Tarsus (ankle)</a:t>
            </a:r>
          </a:p>
          <a:p>
            <a:pPr algn="r" rtl="1"/>
            <a:r>
              <a:rPr lang="he-IL" altLang="he-IL" sz="2000" dirty="0">
                <a:latin typeface="David" pitchFamily="34" charset="-79"/>
                <a:cs typeface="David" pitchFamily="34" charset="-79"/>
              </a:rPr>
              <a:t>5 עצמות פיסת כף הרגל (ארוכות)</a:t>
            </a:r>
          </a:p>
          <a:p>
            <a:pPr algn="r" rtl="1"/>
            <a:r>
              <a:rPr lang="en-US" altLang="he-IL" sz="2000" dirty="0">
                <a:latin typeface="David" pitchFamily="34" charset="-79"/>
                <a:cs typeface="David" pitchFamily="34" charset="-79"/>
              </a:rPr>
              <a:t> Metatarsus	5 metatarsal bones</a:t>
            </a:r>
            <a:endParaRPr lang="he-IL" altLang="he-IL" sz="2000" dirty="0">
              <a:latin typeface="David" pitchFamily="34" charset="-79"/>
              <a:cs typeface="David" pitchFamily="34" charset="-79"/>
            </a:endParaRPr>
          </a:p>
          <a:p>
            <a:pPr algn="r" rtl="1"/>
            <a:endParaRPr lang="he-IL" altLang="he-IL" sz="2000" dirty="0">
              <a:latin typeface="David" pitchFamily="34" charset="-79"/>
              <a:cs typeface="David" pitchFamily="34" charset="-79"/>
            </a:endParaRPr>
          </a:p>
          <a:p>
            <a:pPr algn="r" rtl="1"/>
            <a:r>
              <a:rPr lang="he-IL" altLang="he-IL" sz="2000" dirty="0">
                <a:latin typeface="David" pitchFamily="34" charset="-79"/>
                <a:cs typeface="David" pitchFamily="34" charset="-79"/>
              </a:rPr>
              <a:t>14 עצמות הבהונות- אצבעות (ארוכות)</a:t>
            </a:r>
          </a:p>
          <a:p>
            <a:pPr algn="r" rtl="1"/>
            <a:r>
              <a:rPr lang="en-US" altLang="he-IL" sz="2000" dirty="0">
                <a:latin typeface="David" pitchFamily="34" charset="-79"/>
                <a:cs typeface="David" pitchFamily="34" charset="-79"/>
              </a:rPr>
              <a:t> Digits 	Phalanges</a:t>
            </a:r>
          </a:p>
        </p:txBody>
      </p:sp>
      <p:sp>
        <p:nvSpPr>
          <p:cNvPr id="23556" name="Text Box 3"/>
          <p:cNvSpPr txBox="1">
            <a:spLocks noChangeArrowheads="1"/>
          </p:cNvSpPr>
          <p:nvPr/>
        </p:nvSpPr>
        <p:spPr bwMode="auto">
          <a:xfrm>
            <a:off x="2877124" y="127000"/>
            <a:ext cx="5210175" cy="584200"/>
          </a:xfrm>
          <a:prstGeom prst="rect">
            <a:avLst/>
          </a:prstGeom>
          <a:solidFill>
            <a:schemeClr val="accent3"/>
          </a:solidFill>
          <a:ln>
            <a:noFill/>
          </a:ln>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3200" u="sng" dirty="0">
                <a:solidFill>
                  <a:srgbClr val="CC0000"/>
                </a:solidFill>
              </a:rPr>
              <a:t>חלקי הגפה התחתונה- עצמות הרגל</a:t>
            </a:r>
            <a:endParaRPr lang="en-US" altLang="he-IL" sz="3200" u="sng" dirty="0">
              <a:solidFill>
                <a:srgbClr val="CC0000"/>
              </a:solidFill>
            </a:endParaRPr>
          </a:p>
        </p:txBody>
      </p:sp>
      <p:pic>
        <p:nvPicPr>
          <p:cNvPr id="23557" name="Picture 4" descr="BonesL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11200"/>
            <a:ext cx="2871788"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5"/>
          <p:cNvSpPr>
            <a:spLocks noChangeArrowheads="1"/>
          </p:cNvSpPr>
          <p:nvPr/>
        </p:nvSpPr>
        <p:spPr bwMode="auto">
          <a:xfrm>
            <a:off x="812800" y="4964113"/>
            <a:ext cx="1063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700"/>
              <a:t>Tarsal</a:t>
            </a:r>
          </a:p>
        </p:txBody>
      </p:sp>
      <p:sp>
        <p:nvSpPr>
          <p:cNvPr id="23559" name="Line 6"/>
          <p:cNvSpPr>
            <a:spLocks noChangeShapeType="1"/>
          </p:cNvSpPr>
          <p:nvPr/>
        </p:nvSpPr>
        <p:spPr bwMode="auto">
          <a:xfrm flipH="1">
            <a:off x="2339752" y="2235548"/>
            <a:ext cx="3142460" cy="7614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9877">
            <a:off x="1894719" y="1428466"/>
            <a:ext cx="3564699"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3" y="3068960"/>
            <a:ext cx="3051344" cy="80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0786">
            <a:off x="2279002" y="4668575"/>
            <a:ext cx="2904497" cy="65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541258"/>
            <a:ext cx="2557414"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750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3F33FC03-2FFC-4F1E-8960-CF3159B85FE9}" type="slidenum">
              <a:rPr lang="he-IL" altLang="en-US" sz="1400" b="0" smtClean="0"/>
              <a:pPr/>
              <a:t>23</a:t>
            </a:fld>
            <a:endParaRPr lang="en-US" altLang="en-US" sz="1400" b="0" smtClean="0"/>
          </a:p>
        </p:txBody>
      </p:sp>
      <p:pic>
        <p:nvPicPr>
          <p:cNvPr id="24579" name="Picture 2" descr="48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648"/>
            <a:ext cx="44196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48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2940049"/>
            <a:ext cx="4515296" cy="38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4"/>
          <p:cNvSpPr txBox="1">
            <a:spLocks noChangeArrowheads="1"/>
          </p:cNvSpPr>
          <p:nvPr/>
        </p:nvSpPr>
        <p:spPr bwMode="auto">
          <a:xfrm>
            <a:off x="7772400" y="2946400"/>
            <a:ext cx="1371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r>
              <a:rPr lang="en-US" altLang="he-IL" sz="2100">
                <a:solidFill>
                  <a:schemeClr val="accent2"/>
                </a:solidFill>
              </a:rPr>
              <a:t>Calcaneus</a:t>
            </a:r>
          </a:p>
        </p:txBody>
      </p:sp>
      <p:sp>
        <p:nvSpPr>
          <p:cNvPr id="24582" name="Line 5"/>
          <p:cNvSpPr>
            <a:spLocks noChangeShapeType="1"/>
          </p:cNvSpPr>
          <p:nvPr/>
        </p:nvSpPr>
        <p:spPr bwMode="auto">
          <a:xfrm flipH="1" flipV="1">
            <a:off x="8026400" y="2184400"/>
            <a:ext cx="508000" cy="812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4583" name="Rectangle 6"/>
          <p:cNvSpPr>
            <a:spLocks noChangeArrowheads="1"/>
          </p:cNvSpPr>
          <p:nvPr/>
        </p:nvSpPr>
        <p:spPr bwMode="auto">
          <a:xfrm>
            <a:off x="7874000" y="660400"/>
            <a:ext cx="830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a:r>
              <a:rPr lang="en-US" altLang="he-IL" sz="2100">
                <a:solidFill>
                  <a:schemeClr val="accent2"/>
                </a:solidFill>
              </a:rPr>
              <a:t>Talus</a:t>
            </a:r>
          </a:p>
        </p:txBody>
      </p:sp>
      <p:sp>
        <p:nvSpPr>
          <p:cNvPr id="24584" name="Line 7"/>
          <p:cNvSpPr>
            <a:spLocks noChangeShapeType="1"/>
          </p:cNvSpPr>
          <p:nvPr/>
        </p:nvSpPr>
        <p:spPr bwMode="auto">
          <a:xfrm flipH="1">
            <a:off x="7569200" y="1016000"/>
            <a:ext cx="609600" cy="685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4585" name="Rectangle 8"/>
          <p:cNvSpPr>
            <a:spLocks noChangeArrowheads="1"/>
          </p:cNvSpPr>
          <p:nvPr/>
        </p:nvSpPr>
        <p:spPr bwMode="auto">
          <a:xfrm>
            <a:off x="3635896" y="152400"/>
            <a:ext cx="1728192" cy="508000"/>
          </a:xfrm>
          <a:prstGeom prst="rect">
            <a:avLst/>
          </a:prstGeom>
          <a:solidFill>
            <a:schemeClr val="accent3"/>
          </a:solidFill>
          <a:ln>
            <a:noFill/>
          </a:ln>
          <a:extLst/>
        </p:spPr>
        <p:txBody>
          <a:bodyPr wrap="squar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he-IL" altLang="he-IL" sz="2900" u="sng" dirty="0">
                <a:solidFill>
                  <a:srgbClr val="CC0000"/>
                </a:solidFill>
              </a:rPr>
              <a:t>כף הרגל</a:t>
            </a:r>
            <a:endParaRPr lang="en-US" altLang="he-IL" sz="2900" u="sng" dirty="0">
              <a:solidFill>
                <a:srgbClr val="CC0000"/>
              </a:solidFill>
            </a:endParaRPr>
          </a:p>
        </p:txBody>
      </p:sp>
      <p:pic>
        <p:nvPicPr>
          <p:cNvPr id="24586" name="Picture 9" descr="A4fo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7" y="1666081"/>
            <a:ext cx="42338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0"/>
          <p:cNvSpPr>
            <a:spLocks noChangeArrowheads="1"/>
          </p:cNvSpPr>
          <p:nvPr/>
        </p:nvSpPr>
        <p:spPr bwMode="auto">
          <a:xfrm>
            <a:off x="972840" y="881063"/>
            <a:ext cx="3313709" cy="830987"/>
          </a:xfrm>
          <a:prstGeom prst="rect">
            <a:avLst/>
          </a:prstGeom>
          <a:solidFill>
            <a:schemeClr val="bg2">
              <a:lumMod val="20000"/>
              <a:lumOff val="80000"/>
            </a:schemeClr>
          </a:solidFill>
          <a:ln>
            <a:noFill/>
          </a:ln>
          <a:extLst/>
        </p:spPr>
        <p:txBody>
          <a:bodyPr wrap="none" lIns="91431" tIns="45715" rIns="91431" bIns="45715">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rtl="1"/>
            <a:r>
              <a:rPr lang="he-IL" altLang="he-IL" dirty="0">
                <a:solidFill>
                  <a:srgbClr val="0070C0"/>
                </a:solidFill>
              </a:rPr>
              <a:t>מפרק הקרסול  </a:t>
            </a:r>
            <a:r>
              <a:rPr lang="en-US" altLang="he-IL" dirty="0">
                <a:solidFill>
                  <a:srgbClr val="0070C0"/>
                </a:solidFill>
              </a:rPr>
              <a:t>Ankle joint</a:t>
            </a:r>
            <a:endParaRPr lang="he-IL" altLang="he-IL" dirty="0">
              <a:solidFill>
                <a:srgbClr val="0070C0"/>
              </a:solidFill>
            </a:endParaRPr>
          </a:p>
          <a:p>
            <a:pPr algn="ctr" rtl="1"/>
            <a:r>
              <a:rPr lang="he-IL" altLang="he-IL" dirty="0">
                <a:solidFill>
                  <a:srgbClr val="0070C0"/>
                </a:solidFill>
              </a:rPr>
              <a:t>בין </a:t>
            </a:r>
            <a:r>
              <a:rPr lang="he-IL" altLang="he-IL" dirty="0" err="1">
                <a:solidFill>
                  <a:srgbClr val="0070C0"/>
                </a:solidFill>
              </a:rPr>
              <a:t>טלוס</a:t>
            </a:r>
            <a:r>
              <a:rPr lang="he-IL" altLang="he-IL" dirty="0">
                <a:solidFill>
                  <a:srgbClr val="0070C0"/>
                </a:solidFill>
              </a:rPr>
              <a:t> </a:t>
            </a:r>
            <a:r>
              <a:rPr lang="he-IL" altLang="he-IL" dirty="0" err="1">
                <a:solidFill>
                  <a:srgbClr val="0070C0"/>
                </a:solidFill>
              </a:rPr>
              <a:t>לטיביה</a:t>
            </a:r>
            <a:endParaRPr lang="en-US" altLang="he-IL" dirty="0">
              <a:solidFill>
                <a:srgbClr val="0070C0"/>
              </a:solidFill>
            </a:endParaRPr>
          </a:p>
        </p:txBody>
      </p:sp>
      <p:sp>
        <p:nvSpPr>
          <p:cNvPr id="24588" name="Rectangle 11"/>
          <p:cNvSpPr>
            <a:spLocks noChangeArrowheads="1"/>
          </p:cNvSpPr>
          <p:nvPr/>
        </p:nvSpPr>
        <p:spPr bwMode="auto">
          <a:xfrm>
            <a:off x="2641600" y="2844800"/>
            <a:ext cx="7699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100">
                <a:solidFill>
                  <a:schemeClr val="accent2"/>
                </a:solidFill>
              </a:rPr>
              <a:t>Talus</a:t>
            </a:r>
          </a:p>
        </p:txBody>
      </p:sp>
      <p:sp>
        <p:nvSpPr>
          <p:cNvPr id="24589" name="Rectangle 12"/>
          <p:cNvSpPr>
            <a:spLocks noChangeArrowheads="1"/>
          </p:cNvSpPr>
          <p:nvPr/>
        </p:nvSpPr>
        <p:spPr bwMode="auto">
          <a:xfrm>
            <a:off x="2692400" y="2184400"/>
            <a:ext cx="7397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en-US" altLang="he-IL" sz="2100">
                <a:solidFill>
                  <a:schemeClr val="accent2"/>
                </a:solidFill>
              </a:rPr>
              <a:t>Tibia</a:t>
            </a:r>
          </a:p>
        </p:txBody>
      </p:sp>
      <p:sp>
        <p:nvSpPr>
          <p:cNvPr id="24590" name="Rectangle 13"/>
          <p:cNvSpPr>
            <a:spLocks noChangeArrowheads="1"/>
          </p:cNvSpPr>
          <p:nvPr/>
        </p:nvSpPr>
        <p:spPr bwMode="auto">
          <a:xfrm>
            <a:off x="3352800" y="4521200"/>
            <a:ext cx="1138238" cy="385763"/>
          </a:xfrm>
          <a:prstGeom prst="rect">
            <a:avLst/>
          </a:prstGeom>
          <a:solidFill>
            <a:schemeClr val="bg2">
              <a:lumMod val="20000"/>
              <a:lumOff val="8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r>
              <a:rPr lang="he-IL" altLang="he-IL" sz="2100" dirty="0">
                <a:solidFill>
                  <a:srgbClr val="0070C0"/>
                </a:solidFill>
              </a:rPr>
              <a:t>עצם העקב</a:t>
            </a:r>
            <a:endParaRPr lang="en-US" altLang="he-IL" sz="2100" dirty="0">
              <a:solidFill>
                <a:srgbClr val="0070C0"/>
              </a:solidFill>
            </a:endParaRPr>
          </a:p>
        </p:txBody>
      </p:sp>
      <p:sp>
        <p:nvSpPr>
          <p:cNvPr id="24591" name="Rectangle 14"/>
          <p:cNvSpPr>
            <a:spLocks noChangeArrowheads="1"/>
          </p:cNvSpPr>
          <p:nvPr/>
        </p:nvSpPr>
        <p:spPr bwMode="auto">
          <a:xfrm>
            <a:off x="6045200" y="2336800"/>
            <a:ext cx="1766888" cy="385763"/>
          </a:xfrm>
          <a:prstGeom prst="rect">
            <a:avLst/>
          </a:prstGeom>
          <a:solidFill>
            <a:schemeClr val="bg2">
              <a:lumMod val="20000"/>
              <a:lumOff val="8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sz="2100" dirty="0">
                <a:solidFill>
                  <a:srgbClr val="0070C0"/>
                </a:solidFill>
              </a:rPr>
              <a:t>הקשת </a:t>
            </a:r>
            <a:r>
              <a:rPr lang="he-IL" altLang="he-IL" sz="2100" dirty="0" err="1">
                <a:solidFill>
                  <a:srgbClr val="0070C0"/>
                </a:solidFill>
              </a:rPr>
              <a:t>המדיאלית</a:t>
            </a:r>
            <a:endParaRPr lang="en-US" altLang="he-IL" sz="2100" dirty="0">
              <a:solidFill>
                <a:srgbClr val="0070C0"/>
              </a:solidFill>
            </a:endParaRPr>
          </a:p>
        </p:txBody>
      </p:sp>
      <p:sp>
        <p:nvSpPr>
          <p:cNvPr id="24592" name="Rectangle 15"/>
          <p:cNvSpPr>
            <a:spLocks noChangeArrowheads="1"/>
          </p:cNvSpPr>
          <p:nvPr/>
        </p:nvSpPr>
        <p:spPr bwMode="auto">
          <a:xfrm>
            <a:off x="5740400" y="5740400"/>
            <a:ext cx="1655763" cy="385763"/>
          </a:xfrm>
          <a:prstGeom prst="rect">
            <a:avLst/>
          </a:prstGeom>
          <a:solidFill>
            <a:schemeClr val="bg2">
              <a:lumMod val="20000"/>
              <a:lumOff val="80000"/>
            </a:schemeClr>
          </a:solidFill>
          <a:ln>
            <a:noFill/>
          </a:ln>
          <a:extLst/>
        </p:spPr>
        <p:txBody>
          <a:bodyPr wrap="none" lIns="60954" tIns="30477" rIns="60954" bIns="30477">
            <a:spAutoFit/>
          </a:bodyPr>
          <a:lstStyle>
            <a:lvl1pPr defTabSz="609600">
              <a:defRPr sz="2400" b="1">
                <a:solidFill>
                  <a:schemeClr val="tx1"/>
                </a:solidFill>
                <a:latin typeface="Times New Roman" pitchFamily="18" charset="0"/>
                <a:cs typeface="Times New Roman" pitchFamily="18" charset="0"/>
              </a:defRPr>
            </a:lvl1pPr>
            <a:lvl2pPr marL="742950" indent="-285750" defTabSz="609600">
              <a:defRPr sz="2400" b="1">
                <a:solidFill>
                  <a:schemeClr val="tx1"/>
                </a:solidFill>
                <a:latin typeface="Times New Roman" pitchFamily="18" charset="0"/>
                <a:cs typeface="Times New Roman" pitchFamily="18" charset="0"/>
              </a:defRPr>
            </a:lvl2pPr>
            <a:lvl3pPr marL="1143000" indent="-228600" defTabSz="609600">
              <a:defRPr sz="2400" b="1">
                <a:solidFill>
                  <a:schemeClr val="tx1"/>
                </a:solidFill>
                <a:latin typeface="Times New Roman" pitchFamily="18" charset="0"/>
                <a:cs typeface="Times New Roman" pitchFamily="18" charset="0"/>
              </a:defRPr>
            </a:lvl3pPr>
            <a:lvl4pPr marL="1600200" indent="-228600" defTabSz="609600">
              <a:defRPr sz="2400" b="1">
                <a:solidFill>
                  <a:schemeClr val="tx1"/>
                </a:solidFill>
                <a:latin typeface="Times New Roman" pitchFamily="18" charset="0"/>
                <a:cs typeface="Times New Roman" pitchFamily="18" charset="0"/>
              </a:defRPr>
            </a:lvl4pPr>
            <a:lvl5pPr marL="2057400" indent="-228600" defTabSz="609600">
              <a:defRPr sz="2400" b="1">
                <a:solidFill>
                  <a:schemeClr val="tx1"/>
                </a:solidFill>
                <a:latin typeface="Times New Roman" pitchFamily="18" charset="0"/>
                <a:cs typeface="Times New Roman" pitchFamily="18" charset="0"/>
              </a:defRPr>
            </a:lvl5pPr>
            <a:lvl6pPr marL="25146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defTabSz="609600"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eaLnBrk="1" hangingPunct="1"/>
            <a:r>
              <a:rPr lang="he-IL" altLang="he-IL" sz="2100" dirty="0">
                <a:solidFill>
                  <a:srgbClr val="0070C0"/>
                </a:solidFill>
              </a:rPr>
              <a:t>הקשת הלטרלית</a:t>
            </a:r>
            <a:endParaRPr lang="en-US" altLang="he-IL" sz="2100" dirty="0">
              <a:solidFill>
                <a:srgbClr val="0070C0"/>
              </a:solidFill>
            </a:endParaRPr>
          </a:p>
        </p:txBody>
      </p:sp>
    </p:spTree>
    <p:extLst>
      <p:ext uri="{BB962C8B-B14F-4D97-AF65-F5344CB8AC3E}">
        <p14:creationId xmlns:p14="http://schemas.microsoft.com/office/powerpoint/2010/main" val="3099463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25AF2F3B-E71D-4D65-8D6A-325ED7EE9F51}" type="slidenum">
              <a:rPr lang="he-IL" altLang="en-US" sz="1400" b="0" smtClean="0"/>
              <a:pPr/>
              <a:t>24</a:t>
            </a:fld>
            <a:endParaRPr lang="en-US" altLang="en-US" sz="1400" b="0" smtClean="0"/>
          </a:p>
        </p:txBody>
      </p:sp>
      <p:pic>
        <p:nvPicPr>
          <p:cNvPr id="25603" name="Picture 4" descr="http://upload.wikimedia.org/wikipedia/commons/2/2b/Human_skeleton_front.heb.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3568" y="115888"/>
            <a:ext cx="734481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81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2"/>
          <p:cNvSpPr>
            <a:spLocks noGrp="1"/>
          </p:cNvSpPr>
          <p:nvPr>
            <p:ph type="title"/>
          </p:nvPr>
        </p:nvSpPr>
        <p:spPr>
          <a:xfrm>
            <a:off x="539552" y="188639"/>
            <a:ext cx="7772400" cy="798125"/>
          </a:xfrm>
          <a:solidFill>
            <a:schemeClr val="accent3"/>
          </a:solidFill>
        </p:spPr>
        <p:txBody>
          <a:bodyPr/>
          <a:lstStyle/>
          <a:p>
            <a:pPr algn="ctr"/>
            <a:r>
              <a:rPr lang="he-IL" altLang="he-IL" b="1" u="sng" dirty="0" smtClean="0">
                <a:solidFill>
                  <a:srgbClr val="C00000"/>
                </a:solidFill>
                <a:latin typeface="Arial" pitchFamily="34" charset="0"/>
                <a:cs typeface="Arial" pitchFamily="34" charset="0"/>
              </a:rPr>
              <a:t>גדילת עצמות</a:t>
            </a:r>
            <a:endParaRPr lang="he-IL" altLang="he-IL" b="1" dirty="0" smtClean="0">
              <a:solidFill>
                <a:srgbClr val="C00000"/>
              </a:solidFill>
              <a:latin typeface="Arial" pitchFamily="34" charset="0"/>
              <a:cs typeface="Arial" pitchFamily="34" charset="0"/>
            </a:endParaRPr>
          </a:p>
        </p:txBody>
      </p:sp>
      <p:sp>
        <p:nvSpPr>
          <p:cNvPr id="26627" name="מציין מיקום תוכן 3"/>
          <p:cNvSpPr>
            <a:spLocks noGrp="1"/>
          </p:cNvSpPr>
          <p:nvPr>
            <p:ph idx="1"/>
          </p:nvPr>
        </p:nvSpPr>
        <p:spPr>
          <a:xfrm>
            <a:off x="251520" y="1412776"/>
            <a:ext cx="8135937" cy="4824412"/>
          </a:xfrm>
          <a:solidFill>
            <a:schemeClr val="accent3">
              <a:lumMod val="60000"/>
              <a:lumOff val="40000"/>
            </a:schemeClr>
          </a:solidFill>
        </p:spPr>
        <p:txBody>
          <a:bodyPr/>
          <a:lstStyle/>
          <a:p>
            <a:pPr>
              <a:buFontTx/>
              <a:buNone/>
            </a:pPr>
            <a:r>
              <a:rPr lang="he-IL" altLang="he-IL" sz="2400" dirty="0" smtClean="0">
                <a:latin typeface="Arial" pitchFamily="34" charset="0"/>
                <a:cs typeface="Arial" pitchFamily="34" charset="0"/>
              </a:rPr>
              <a:t>העצמות גדלות לאורך ולרוחב.</a:t>
            </a:r>
            <a:endParaRPr lang="en-US" altLang="he-IL" sz="2400" dirty="0" smtClean="0">
              <a:latin typeface="Arial" pitchFamily="34" charset="0"/>
              <a:cs typeface="Arial" pitchFamily="34" charset="0"/>
            </a:endParaRPr>
          </a:p>
          <a:p>
            <a:pPr algn="ctr">
              <a:buFontTx/>
              <a:buNone/>
            </a:pPr>
            <a:r>
              <a:rPr lang="he-IL" altLang="he-IL" sz="2400" b="1" u="sng" dirty="0" smtClean="0">
                <a:solidFill>
                  <a:srgbClr val="C00000"/>
                </a:solidFill>
                <a:latin typeface="Arial" pitchFamily="34" charset="0"/>
                <a:cs typeface="Arial" pitchFamily="34" charset="0"/>
              </a:rPr>
              <a:t>גדילת העצם תלויה ב:</a:t>
            </a:r>
            <a:endParaRPr lang="en-US" altLang="he-IL" sz="2400" b="1" u="sng" dirty="0" smtClean="0">
              <a:solidFill>
                <a:srgbClr val="C00000"/>
              </a:solidFill>
              <a:latin typeface="Arial" pitchFamily="34" charset="0"/>
              <a:cs typeface="Arial" pitchFamily="34" charset="0"/>
            </a:endParaRPr>
          </a:p>
          <a:p>
            <a:r>
              <a:rPr lang="he-IL" altLang="he-IL" sz="2400" b="1" dirty="0" smtClean="0">
                <a:solidFill>
                  <a:srgbClr val="C00000"/>
                </a:solidFill>
                <a:latin typeface="Arial" pitchFamily="34" charset="0"/>
                <a:cs typeface="Arial" pitchFamily="34" charset="0"/>
              </a:rPr>
              <a:t>תורשה</a:t>
            </a:r>
            <a:endParaRPr lang="en-US" altLang="he-IL" sz="2400" b="1" dirty="0" smtClean="0">
              <a:solidFill>
                <a:srgbClr val="C00000"/>
              </a:solidFill>
              <a:latin typeface="Arial" pitchFamily="34" charset="0"/>
              <a:cs typeface="Arial" pitchFamily="34" charset="0"/>
            </a:endParaRPr>
          </a:p>
          <a:p>
            <a:r>
              <a:rPr lang="he-IL" altLang="he-IL" sz="2400" b="1" dirty="0" smtClean="0">
                <a:solidFill>
                  <a:srgbClr val="C00000"/>
                </a:solidFill>
                <a:latin typeface="Arial" pitchFamily="34" charset="0"/>
                <a:cs typeface="Arial" pitchFamily="34" charset="0"/>
              </a:rPr>
              <a:t>מין</a:t>
            </a:r>
            <a:r>
              <a:rPr lang="he-IL" altLang="he-IL" sz="2400" dirty="0" smtClean="0">
                <a:solidFill>
                  <a:srgbClr val="C00000"/>
                </a:solidFill>
                <a:latin typeface="Arial" pitchFamily="34" charset="0"/>
                <a:cs typeface="Arial" pitchFamily="34" charset="0"/>
              </a:rPr>
              <a:t>-</a:t>
            </a:r>
            <a:r>
              <a:rPr lang="he-IL" altLang="he-IL" sz="2400" dirty="0" smtClean="0">
                <a:latin typeface="Arial" pitchFamily="34" charset="0"/>
                <a:cs typeface="Arial" pitchFamily="34" charset="0"/>
              </a:rPr>
              <a:t> בנות גדלות לגובה בגילאי 11-12, בנים בגיל 16.</a:t>
            </a:r>
          </a:p>
          <a:p>
            <a:r>
              <a:rPr lang="he-IL" altLang="he-IL" sz="2400" dirty="0" smtClean="0">
                <a:latin typeface="Arial" pitchFamily="34" charset="0"/>
                <a:cs typeface="Arial" pitchFamily="34" charset="0"/>
              </a:rPr>
              <a:t> </a:t>
            </a:r>
            <a:r>
              <a:rPr lang="he-IL" altLang="he-IL" sz="2400" b="1" u="sng" dirty="0" smtClean="0">
                <a:latin typeface="Arial" pitchFamily="34" charset="0"/>
                <a:cs typeface="Arial" pitchFamily="34" charset="0"/>
              </a:rPr>
              <a:t>ההתפתחות המהירה של העצמות לעומת שרירים לא חזקים מספיק אצל בנות יכולים לגרום לעיוותים בעצם, עקמת</a:t>
            </a:r>
            <a:r>
              <a:rPr lang="he-IL" altLang="he-IL" sz="2400" dirty="0" smtClean="0">
                <a:latin typeface="Arial" pitchFamily="34" charset="0"/>
                <a:cs typeface="Arial" pitchFamily="34" charset="0"/>
              </a:rPr>
              <a:t>. </a:t>
            </a:r>
          </a:p>
          <a:p>
            <a:r>
              <a:rPr lang="he-IL" altLang="he-IL" sz="2400" dirty="0" smtClean="0">
                <a:latin typeface="Arial" pitchFamily="34" charset="0"/>
                <a:cs typeface="Arial" pitchFamily="34" charset="0"/>
              </a:rPr>
              <a:t>בכדי למנוע זאת ממליצים על ספורט סימטרי.</a:t>
            </a:r>
            <a:endParaRPr lang="en-US" altLang="he-IL" sz="2400" b="1" dirty="0" smtClean="0">
              <a:latin typeface="Arial" pitchFamily="34" charset="0"/>
              <a:cs typeface="Arial" pitchFamily="34" charset="0"/>
            </a:endParaRPr>
          </a:p>
          <a:p>
            <a:r>
              <a:rPr lang="he-IL" altLang="he-IL" sz="2400" b="1" dirty="0" smtClean="0">
                <a:solidFill>
                  <a:srgbClr val="C00000"/>
                </a:solidFill>
                <a:latin typeface="Arial" pitchFamily="34" charset="0"/>
                <a:cs typeface="Arial" pitchFamily="34" charset="0"/>
              </a:rPr>
              <a:t>תזונה</a:t>
            </a:r>
            <a:r>
              <a:rPr lang="he-IL" altLang="he-IL" sz="2400" dirty="0" smtClean="0">
                <a:latin typeface="Arial" pitchFamily="34" charset="0"/>
                <a:cs typeface="Arial" pitchFamily="34" charset="0"/>
              </a:rPr>
              <a:t>- שתייה קלה (קולה) גורמת להכנסה של יותר זרחן לעצם על חשבון סידן. עלול לגרום לאוסטאופורוזיס בעתיד.</a:t>
            </a:r>
            <a:endParaRPr lang="en-US" altLang="he-IL" sz="2400" b="1" dirty="0" smtClean="0">
              <a:latin typeface="Arial" pitchFamily="34" charset="0"/>
              <a:cs typeface="Arial" pitchFamily="34" charset="0"/>
            </a:endParaRPr>
          </a:p>
        </p:txBody>
      </p:sp>
      <p:sp>
        <p:nvSpPr>
          <p:cNvPr id="26628"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4B13B0DD-0ADC-47ED-B099-1ECCB7D5CCAA}" type="slidenum">
              <a:rPr lang="he-IL" altLang="en-US" sz="1400" b="0" smtClean="0"/>
              <a:pPr/>
              <a:t>25</a:t>
            </a:fld>
            <a:endParaRPr lang="en-US" altLang="en-US" sz="1400" b="0" smtClean="0"/>
          </a:p>
        </p:txBody>
      </p:sp>
    </p:spTree>
    <p:extLst>
      <p:ext uri="{BB962C8B-B14F-4D97-AF65-F5344CB8AC3E}">
        <p14:creationId xmlns:p14="http://schemas.microsoft.com/office/powerpoint/2010/main" val="571651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1"/>
          <p:cNvSpPr>
            <a:spLocks noGrp="1"/>
          </p:cNvSpPr>
          <p:nvPr>
            <p:ph type="title"/>
          </p:nvPr>
        </p:nvSpPr>
        <p:spPr>
          <a:xfrm>
            <a:off x="611560" y="260648"/>
            <a:ext cx="7772400" cy="904574"/>
          </a:xfrm>
          <a:solidFill>
            <a:schemeClr val="accent3"/>
          </a:solidFill>
        </p:spPr>
        <p:txBody>
          <a:bodyPr/>
          <a:lstStyle/>
          <a:p>
            <a:pPr algn="ctr"/>
            <a:r>
              <a:rPr lang="he-IL" altLang="he-IL" sz="3600" b="1" dirty="0" smtClean="0">
                <a:solidFill>
                  <a:srgbClr val="C00000"/>
                </a:solidFill>
                <a:latin typeface="Arial" pitchFamily="34" charset="0"/>
                <a:cs typeface="Arial" pitchFamily="34" charset="0"/>
              </a:rPr>
              <a:t>תהליך גדילת העצמות</a:t>
            </a:r>
          </a:p>
        </p:txBody>
      </p:sp>
      <p:sp>
        <p:nvSpPr>
          <p:cNvPr id="27651" name="מציין מיקום תוכן 2"/>
          <p:cNvSpPr>
            <a:spLocks noGrp="1"/>
          </p:cNvSpPr>
          <p:nvPr>
            <p:ph idx="1"/>
          </p:nvPr>
        </p:nvSpPr>
        <p:spPr>
          <a:xfrm>
            <a:off x="323528" y="1340768"/>
            <a:ext cx="8064500" cy="5373380"/>
          </a:xfrm>
          <a:solidFill>
            <a:schemeClr val="accent3">
              <a:lumMod val="60000"/>
              <a:lumOff val="40000"/>
            </a:schemeClr>
          </a:solidFill>
        </p:spPr>
        <p:txBody>
          <a:bodyPr/>
          <a:lstStyle/>
          <a:p>
            <a:r>
              <a:rPr lang="he-IL" altLang="he-IL" sz="2000" dirty="0" smtClean="0"/>
              <a:t> </a:t>
            </a:r>
            <a:r>
              <a:rPr lang="he-IL" altLang="he-IL" sz="2400" dirty="0" smtClean="0">
                <a:latin typeface="Arial" pitchFamily="34" charset="0"/>
                <a:cs typeface="Arial" pitchFamily="34" charset="0"/>
              </a:rPr>
              <a:t>במהלך הגדילה תאי הסחוס הופכים לתאי עצם בתהליך שנקרא 'התגרמות'.</a:t>
            </a:r>
          </a:p>
          <a:p>
            <a:r>
              <a:rPr lang="he-IL" altLang="he-IL" sz="2400" dirty="0" smtClean="0">
                <a:latin typeface="Arial" pitchFamily="34" charset="0"/>
                <a:cs typeface="Arial" pitchFamily="34" charset="0"/>
              </a:rPr>
              <a:t> התהליך מתחיל ב-3 מרכזי התגרמות, עם השנים נותרים בעצם 2 אזורי סחוס, שבהם חל גידול העצם לאורך </a:t>
            </a:r>
            <a:r>
              <a:rPr lang="he-IL" altLang="he-IL" sz="2400" u="sng" dirty="0" smtClean="0">
                <a:latin typeface="Arial" pitchFamily="34" charset="0"/>
                <a:cs typeface="Arial" pitchFamily="34" charset="0"/>
              </a:rPr>
              <a:t>אזורי צמיחה</a:t>
            </a:r>
            <a:r>
              <a:rPr lang="he-IL" altLang="he-IL" sz="2400" dirty="0" smtClean="0">
                <a:latin typeface="Arial" pitchFamily="34" charset="0"/>
                <a:cs typeface="Arial" pitchFamily="34" charset="0"/>
              </a:rPr>
              <a:t>, אשר נקראים </a:t>
            </a:r>
            <a:r>
              <a:rPr lang="he-IL" altLang="he-IL" sz="2400" u="sng" dirty="0" smtClean="0">
                <a:latin typeface="Arial" pitchFamily="34" charset="0"/>
                <a:cs typeface="Arial" pitchFamily="34" charset="0"/>
              </a:rPr>
              <a:t>לוחות </a:t>
            </a:r>
            <a:r>
              <a:rPr lang="he-IL" altLang="he-IL" sz="2400" u="sng" dirty="0" err="1" smtClean="0">
                <a:latin typeface="Arial" pitchFamily="34" charset="0"/>
                <a:cs typeface="Arial" pitchFamily="34" charset="0"/>
              </a:rPr>
              <a:t>אפיפיזה</a:t>
            </a:r>
            <a:r>
              <a:rPr lang="he-IL" altLang="he-IL" sz="2400" dirty="0" smtClean="0">
                <a:latin typeface="Arial" pitchFamily="34" charset="0"/>
                <a:cs typeface="Arial" pitchFamily="34" charset="0"/>
              </a:rPr>
              <a:t>, </a:t>
            </a:r>
          </a:p>
          <a:p>
            <a:r>
              <a:rPr lang="he-IL" altLang="he-IL" sz="2400" dirty="0" smtClean="0">
                <a:latin typeface="Arial" pitchFamily="34" charset="0"/>
                <a:cs typeface="Arial" pitchFamily="34" charset="0"/>
              </a:rPr>
              <a:t>בתקופת הגדילה ממשיכים תאי הסחוס שבלוח </a:t>
            </a:r>
            <a:r>
              <a:rPr lang="he-IL" altLang="he-IL" sz="2400" dirty="0" err="1" smtClean="0">
                <a:latin typeface="Arial" pitchFamily="34" charset="0"/>
                <a:cs typeface="Arial" pitchFamily="34" charset="0"/>
              </a:rPr>
              <a:t>האפיפיזה</a:t>
            </a:r>
            <a:r>
              <a:rPr lang="he-IL" altLang="he-IL" sz="2400" dirty="0" smtClean="0">
                <a:latin typeface="Arial" pitchFamily="34" charset="0"/>
                <a:cs typeface="Arial" pitchFamily="34" charset="0"/>
              </a:rPr>
              <a:t> להתרבות, ובמקביל מתגרמים תאי סחוס וותיקים.</a:t>
            </a:r>
            <a:endParaRPr lang="en-US" altLang="he-IL" sz="2400" dirty="0" smtClean="0">
              <a:latin typeface="Arial" pitchFamily="34" charset="0"/>
              <a:cs typeface="Arial" pitchFamily="34" charset="0"/>
            </a:endParaRPr>
          </a:p>
          <a:p>
            <a:r>
              <a:rPr lang="he-IL" altLang="he-IL" sz="2400" dirty="0" smtClean="0">
                <a:latin typeface="Arial" pitchFamily="34" charset="0"/>
                <a:cs typeface="Arial" pitchFamily="34" charset="0"/>
              </a:rPr>
              <a:t>בסוף תקופת הגדילה(בסוף העשור השני לחיים)נעלם לוח </a:t>
            </a:r>
            <a:r>
              <a:rPr lang="he-IL" altLang="he-IL" sz="2400" dirty="0" err="1" smtClean="0">
                <a:latin typeface="Arial" pitchFamily="34" charset="0"/>
                <a:cs typeface="Arial" pitchFamily="34" charset="0"/>
              </a:rPr>
              <a:t>האפיפיזה</a:t>
            </a:r>
            <a:r>
              <a:rPr lang="he-IL" altLang="he-IL" sz="2400" dirty="0" smtClean="0">
                <a:latin typeface="Arial" pitchFamily="34" charset="0"/>
                <a:cs typeface="Arial" pitchFamily="34" charset="0"/>
              </a:rPr>
              <a:t> ונוצר </a:t>
            </a:r>
            <a:r>
              <a:rPr lang="he-IL" altLang="he-IL" sz="2400" u="sng" dirty="0" smtClean="0">
                <a:latin typeface="Arial" pitchFamily="34" charset="0"/>
                <a:cs typeface="Arial" pitchFamily="34" charset="0"/>
              </a:rPr>
              <a:t>קו </a:t>
            </a:r>
            <a:r>
              <a:rPr lang="he-IL" altLang="he-IL" sz="2400" u="sng" dirty="0" err="1" smtClean="0">
                <a:latin typeface="Arial" pitchFamily="34" charset="0"/>
                <a:cs typeface="Arial" pitchFamily="34" charset="0"/>
              </a:rPr>
              <a:t>אפיפיזה</a:t>
            </a:r>
            <a:r>
              <a:rPr lang="he-IL" altLang="he-IL" sz="2400" u="sng" dirty="0" smtClean="0">
                <a:latin typeface="Arial" pitchFamily="34" charset="0"/>
                <a:cs typeface="Arial" pitchFamily="34" charset="0"/>
              </a:rPr>
              <a:t> </a:t>
            </a:r>
            <a:r>
              <a:rPr lang="he-IL" altLang="he-IL" sz="2400" dirty="0" smtClean="0">
                <a:latin typeface="Arial" pitchFamily="34" charset="0"/>
                <a:cs typeface="Arial" pitchFamily="34" charset="0"/>
              </a:rPr>
              <a:t>המעיד על עצירת גדילת העצם לאורך.</a:t>
            </a:r>
          </a:p>
          <a:p>
            <a:r>
              <a:rPr lang="he-IL" altLang="he-IL" sz="2400" dirty="0" smtClean="0">
                <a:latin typeface="David" pitchFamily="34" charset="-79"/>
                <a:cs typeface="David" pitchFamily="34" charset="-79"/>
              </a:rPr>
              <a:t>שיטה לחיזוי הגובה -צילום שורש כף היד שבו ניתן להבחין במצבו של לוח </a:t>
            </a:r>
            <a:r>
              <a:rPr lang="he-IL" altLang="he-IL" sz="2400" dirty="0" err="1" smtClean="0">
                <a:latin typeface="David" pitchFamily="34" charset="-79"/>
                <a:cs typeface="David" pitchFamily="34" charset="-79"/>
              </a:rPr>
              <a:t>האפיפיזה</a:t>
            </a:r>
            <a:r>
              <a:rPr lang="he-IL" altLang="he-IL" sz="2400" dirty="0" smtClean="0">
                <a:latin typeface="David" pitchFamily="34" charset="-79"/>
                <a:cs typeface="David" pitchFamily="34" charset="-79"/>
              </a:rPr>
              <a:t> המראה את תהליך ההתגרמות</a:t>
            </a:r>
            <a:endParaRPr lang="en-US" altLang="he-IL" sz="2400" dirty="0" smtClean="0">
              <a:latin typeface="Arial" pitchFamily="34" charset="0"/>
              <a:cs typeface="Arial" pitchFamily="34" charset="0"/>
            </a:endParaRPr>
          </a:p>
          <a:p>
            <a:endParaRPr lang="he-IL" altLang="he-IL" sz="2800" dirty="0" smtClean="0"/>
          </a:p>
        </p:txBody>
      </p:sp>
      <p:sp>
        <p:nvSpPr>
          <p:cNvPr id="2765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092694CD-7150-4310-8FC4-248627344A46}" type="slidenum">
              <a:rPr lang="he-IL" altLang="en-US" sz="1400" b="0" smtClean="0"/>
              <a:pPr/>
              <a:t>26</a:t>
            </a:fld>
            <a:endParaRPr lang="en-US" altLang="en-US" sz="1400" b="0" smtClean="0"/>
          </a:p>
        </p:txBody>
      </p:sp>
    </p:spTree>
    <p:extLst>
      <p:ext uri="{BB962C8B-B14F-4D97-AF65-F5344CB8AC3E}">
        <p14:creationId xmlns:p14="http://schemas.microsoft.com/office/powerpoint/2010/main" val="2767808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1"/>
          <p:cNvSpPr>
            <a:spLocks noGrp="1"/>
          </p:cNvSpPr>
          <p:nvPr>
            <p:ph type="title"/>
          </p:nvPr>
        </p:nvSpPr>
        <p:spPr>
          <a:xfrm>
            <a:off x="395536" y="260648"/>
            <a:ext cx="7772400" cy="1143000"/>
          </a:xfrm>
          <a:solidFill>
            <a:schemeClr val="accent3"/>
          </a:solidFill>
        </p:spPr>
        <p:txBody>
          <a:bodyPr/>
          <a:lstStyle/>
          <a:p>
            <a:r>
              <a:rPr lang="he-IL" altLang="he-IL" dirty="0" err="1" smtClean="0">
                <a:solidFill>
                  <a:srgbClr val="C00000"/>
                </a:solidFill>
              </a:rPr>
              <a:t>אוסגוד</a:t>
            </a:r>
            <a:r>
              <a:rPr lang="he-IL" altLang="he-IL" dirty="0" smtClean="0">
                <a:solidFill>
                  <a:srgbClr val="C00000"/>
                </a:solidFill>
              </a:rPr>
              <a:t> </a:t>
            </a:r>
            <a:r>
              <a:rPr lang="he-IL" altLang="he-IL" dirty="0" err="1" smtClean="0">
                <a:solidFill>
                  <a:srgbClr val="C00000"/>
                </a:solidFill>
              </a:rPr>
              <a:t>שלאטר</a:t>
            </a:r>
            <a:r>
              <a:rPr lang="he-IL" altLang="he-IL" dirty="0" smtClean="0">
                <a:solidFill>
                  <a:srgbClr val="C00000"/>
                </a:solidFill>
              </a:rPr>
              <a:t> (</a:t>
            </a:r>
            <a:r>
              <a:rPr lang="en-US" altLang="he-IL" dirty="0" smtClean="0">
                <a:solidFill>
                  <a:srgbClr val="C00000"/>
                </a:solidFill>
              </a:rPr>
              <a:t>Osgood </a:t>
            </a:r>
            <a:r>
              <a:rPr lang="en-US" altLang="he-IL" dirty="0" err="1" smtClean="0">
                <a:solidFill>
                  <a:srgbClr val="C00000"/>
                </a:solidFill>
              </a:rPr>
              <a:t>Shclatter</a:t>
            </a:r>
            <a:r>
              <a:rPr lang="he-IL" altLang="he-IL" dirty="0" smtClean="0">
                <a:solidFill>
                  <a:srgbClr val="C00000"/>
                </a:solidFill>
              </a:rPr>
              <a:t>)</a:t>
            </a:r>
          </a:p>
        </p:txBody>
      </p:sp>
      <p:sp>
        <p:nvSpPr>
          <p:cNvPr id="28675" name="מציין מיקום תוכן 2"/>
          <p:cNvSpPr>
            <a:spLocks noGrp="1"/>
          </p:cNvSpPr>
          <p:nvPr>
            <p:ph idx="1"/>
          </p:nvPr>
        </p:nvSpPr>
        <p:spPr>
          <a:xfrm>
            <a:off x="251520" y="1556792"/>
            <a:ext cx="8136904" cy="5111750"/>
          </a:xfrm>
          <a:solidFill>
            <a:schemeClr val="accent3">
              <a:lumMod val="60000"/>
              <a:lumOff val="40000"/>
            </a:schemeClr>
          </a:solidFill>
        </p:spPr>
        <p:txBody>
          <a:bodyPr>
            <a:normAutofit lnSpcReduction="10000"/>
          </a:bodyPr>
          <a:lstStyle/>
          <a:p>
            <a:r>
              <a:rPr lang="he-IL" altLang="he-IL" sz="2800" dirty="0" smtClean="0">
                <a:latin typeface="David" pitchFamily="34" charset="-79"/>
                <a:cs typeface="David" pitchFamily="34" charset="-79"/>
              </a:rPr>
              <a:t>מחלת </a:t>
            </a:r>
            <a:r>
              <a:rPr lang="en-US" altLang="he-IL" sz="2800" dirty="0" smtClean="0">
                <a:latin typeface="David" pitchFamily="34" charset="-79"/>
                <a:cs typeface="David" pitchFamily="34" charset="-79"/>
              </a:rPr>
              <a:t>Osgood-</a:t>
            </a:r>
            <a:r>
              <a:rPr lang="en-US" altLang="he-IL" sz="2800" dirty="0" err="1" smtClean="0">
                <a:latin typeface="David" pitchFamily="34" charset="-79"/>
                <a:cs typeface="David" pitchFamily="34" charset="-79"/>
              </a:rPr>
              <a:t>Schlatter</a:t>
            </a:r>
            <a:r>
              <a:rPr lang="he-IL" altLang="he-IL" sz="2800" dirty="0" smtClean="0">
                <a:latin typeface="David" pitchFamily="34" charset="-79"/>
                <a:cs typeface="David" pitchFamily="34" charset="-79"/>
              </a:rPr>
              <a:t> הינה בעצם תהליך די נפוץ הקורה ונמצא בצעירים בשלב התפתחותי אשר עיסוקם בספורט.</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קשורה לאזורי הצמיחה של העצם (לוח </a:t>
            </a:r>
            <a:r>
              <a:rPr lang="he-IL" altLang="he-IL" sz="2800" dirty="0" err="1" smtClean="0">
                <a:latin typeface="David" pitchFamily="34" charset="-79"/>
                <a:cs typeface="David" pitchFamily="34" charset="-79"/>
              </a:rPr>
              <a:t>האפיפיזה</a:t>
            </a:r>
            <a:r>
              <a:rPr lang="he-IL" altLang="he-IL" sz="2800" dirty="0" smtClean="0">
                <a:latin typeface="David" pitchFamily="34" charset="-79"/>
                <a:cs typeface="David" pitchFamily="34" charset="-79"/>
              </a:rPr>
              <a:t>), המחלה מאופיינת בכאבים, דלקת ולעיתים נפיחות באזור הצמיחה העליון של עצם השוקה.</a:t>
            </a:r>
          </a:p>
          <a:p>
            <a:r>
              <a:rPr lang="he-IL" altLang="he-IL" sz="2800" dirty="0" smtClean="0">
                <a:latin typeface="David" pitchFamily="34" charset="-79"/>
                <a:cs typeface="David" pitchFamily="34" charset="-79"/>
              </a:rPr>
              <a:t>נובע משילוב של התחזקות השרירים והפעלה אינטנסיבית שלהם בתק' הגדילה המהירה, בה העצמות עוד חלשות.</a:t>
            </a:r>
          </a:p>
          <a:p>
            <a:r>
              <a:rPr lang="he-IL" altLang="he-IL" sz="2800" dirty="0" smtClean="0">
                <a:latin typeface="David" pitchFamily="34" charset="-79"/>
                <a:cs typeface="David" pitchFamily="34" charset="-79"/>
              </a:rPr>
              <a:t>הכאבים מורגשים בעיקר בעת ביצוע מאמץ המפעיל את שרירי הירך.</a:t>
            </a:r>
            <a:endParaRPr lang="en-US" altLang="he-IL" sz="2800" dirty="0" smtClean="0">
              <a:latin typeface="David" pitchFamily="34" charset="-79"/>
              <a:cs typeface="David" pitchFamily="34" charset="-79"/>
            </a:endParaRPr>
          </a:p>
          <a:p>
            <a:pPr>
              <a:buFontTx/>
              <a:buNone/>
            </a:pPr>
            <a:r>
              <a:rPr lang="en-US" altLang="he-IL" sz="2800" dirty="0" smtClean="0">
                <a:latin typeface="David" pitchFamily="34" charset="-79"/>
                <a:cs typeface="David" pitchFamily="34" charset="-79"/>
                <a:hlinkClick r:id="rId2"/>
              </a:rPr>
              <a:t>http://www.youtube.com/watch?v=d_HzQNE3vmI&amp;feature=related</a:t>
            </a:r>
            <a:endParaRPr lang="he-IL" altLang="he-IL" sz="2800" dirty="0" smtClean="0">
              <a:latin typeface="David" pitchFamily="34" charset="-79"/>
              <a:cs typeface="David" pitchFamily="34" charset="-79"/>
            </a:endParaRPr>
          </a:p>
          <a:p>
            <a:pPr>
              <a:buFontTx/>
              <a:buNone/>
            </a:pPr>
            <a:endParaRPr lang="he-IL" altLang="he-IL" sz="2800" dirty="0" smtClean="0">
              <a:latin typeface="David" pitchFamily="34" charset="-79"/>
              <a:cs typeface="David" pitchFamily="34" charset="-79"/>
            </a:endParaRPr>
          </a:p>
        </p:txBody>
      </p:sp>
      <p:sp>
        <p:nvSpPr>
          <p:cNvPr id="2867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E4160571-2BF1-496A-B22B-D4B64391123F}" type="slidenum">
              <a:rPr lang="he-IL" altLang="en-US" sz="1400" b="0" smtClean="0"/>
              <a:pPr/>
              <a:t>27</a:t>
            </a:fld>
            <a:endParaRPr lang="en-US" altLang="en-US" sz="1400" b="0" smtClean="0"/>
          </a:p>
        </p:txBody>
      </p:sp>
    </p:spTree>
    <p:extLst>
      <p:ext uri="{BB962C8B-B14F-4D97-AF65-F5344CB8AC3E}">
        <p14:creationId xmlns:p14="http://schemas.microsoft.com/office/powerpoint/2010/main" val="1355706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כותרת 1"/>
          <p:cNvSpPr>
            <a:spLocks noGrp="1"/>
          </p:cNvSpPr>
          <p:nvPr>
            <p:ph type="title"/>
          </p:nvPr>
        </p:nvSpPr>
        <p:spPr>
          <a:xfrm>
            <a:off x="611560" y="260648"/>
            <a:ext cx="7772400" cy="882352"/>
          </a:xfrm>
          <a:solidFill>
            <a:schemeClr val="bg2"/>
          </a:solidFill>
        </p:spPr>
        <p:txBody>
          <a:bodyPr/>
          <a:lstStyle/>
          <a:p>
            <a:pPr algn="ctr"/>
            <a:r>
              <a:rPr lang="he-IL" altLang="he-IL" sz="4000" b="1" dirty="0" smtClean="0">
                <a:solidFill>
                  <a:srgbClr val="C00000"/>
                </a:solidFill>
                <a:latin typeface="David" pitchFamily="34" charset="-79"/>
                <a:cs typeface="David" pitchFamily="34" charset="-79"/>
              </a:rPr>
              <a:t>גדילת העצם לרוחב</a:t>
            </a:r>
          </a:p>
        </p:txBody>
      </p:sp>
      <p:sp>
        <p:nvSpPr>
          <p:cNvPr id="29699" name="מציין מיקום תוכן 2"/>
          <p:cNvSpPr>
            <a:spLocks noGrp="1"/>
          </p:cNvSpPr>
          <p:nvPr>
            <p:ph idx="1"/>
          </p:nvPr>
        </p:nvSpPr>
        <p:spPr>
          <a:xfrm>
            <a:off x="395536" y="1268760"/>
            <a:ext cx="8064500" cy="4681537"/>
          </a:xfrm>
          <a:solidFill>
            <a:schemeClr val="accent3">
              <a:lumMod val="60000"/>
              <a:lumOff val="40000"/>
            </a:schemeClr>
          </a:solidFill>
        </p:spPr>
        <p:txBody>
          <a:bodyPr>
            <a:normAutofit/>
          </a:bodyPr>
          <a:lstStyle/>
          <a:p>
            <a:r>
              <a:rPr lang="he-IL" altLang="he-IL" sz="2800" dirty="0" smtClean="0">
                <a:latin typeface="David" pitchFamily="34" charset="-79"/>
                <a:cs typeface="David" pitchFamily="34" charset="-79"/>
              </a:rPr>
              <a:t>תהליך הגדילה לרוחב מאופיין בהתעבות העצם ועלייה בצפיפות ובמסת העצם-נמשכת עד גיל -25.</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גדילת העצם לרוחב מחזקת את העצם והיא חלה על פי חוק גידול העצם=חוק וולף, שלפיו עצם גדלה ביחס ישר לעומס המכני המופעל עליה, בתנאי שהעומס הוא פיסיולוגי ואינו מתמיד </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לפיכך </a:t>
            </a:r>
            <a:r>
              <a:rPr lang="he-IL" altLang="he-IL" sz="2800" b="1" u="sng" dirty="0" smtClean="0">
                <a:latin typeface="David" pitchFamily="34" charset="-79"/>
                <a:cs typeface="David" pitchFamily="34" charset="-79"/>
              </a:rPr>
              <a:t>פעילות גופנית המלווה בהפוגות מנוחה </a:t>
            </a:r>
            <a:r>
              <a:rPr lang="he-IL" altLang="he-IL" sz="2800" dirty="0" smtClean="0">
                <a:latin typeface="David" pitchFamily="34" charset="-79"/>
                <a:cs typeface="David" pitchFamily="34" charset="-79"/>
              </a:rPr>
              <a:t>מתאימות </a:t>
            </a:r>
            <a:r>
              <a:rPr lang="he-IL" altLang="he-IL" sz="2800" b="1" u="sng" dirty="0" smtClean="0">
                <a:latin typeface="David" pitchFamily="34" charset="-79"/>
                <a:cs typeface="David" pitchFamily="34" charset="-79"/>
              </a:rPr>
              <a:t>תעודד את בניית העצם לרוחב ואת התחזקותה.</a:t>
            </a:r>
            <a:endParaRPr lang="en-US" altLang="he-IL" sz="2800" b="1" u="sng" dirty="0" smtClean="0">
              <a:latin typeface="David" pitchFamily="34" charset="-79"/>
              <a:cs typeface="David" pitchFamily="34" charset="-79"/>
            </a:endParaRPr>
          </a:p>
          <a:p>
            <a:pPr>
              <a:buFontTx/>
              <a:buNone/>
            </a:pPr>
            <a:endParaRPr lang="he-IL" altLang="he-IL" sz="2800" dirty="0" smtClean="0"/>
          </a:p>
        </p:txBody>
      </p:sp>
      <p:sp>
        <p:nvSpPr>
          <p:cNvPr id="2970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6A2F911B-639C-4E34-8F06-E0584ED6BEC4}" type="slidenum">
              <a:rPr lang="he-IL" altLang="en-US" sz="1400" b="0" smtClean="0"/>
              <a:pPr/>
              <a:t>28</a:t>
            </a:fld>
            <a:endParaRPr lang="en-US" altLang="en-US" sz="1400" b="0" smtClean="0"/>
          </a:p>
        </p:txBody>
      </p:sp>
    </p:spTree>
    <p:extLst>
      <p:ext uri="{BB962C8B-B14F-4D97-AF65-F5344CB8AC3E}">
        <p14:creationId xmlns:p14="http://schemas.microsoft.com/office/powerpoint/2010/main" val="2900066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כותרת 1"/>
          <p:cNvSpPr>
            <a:spLocks noGrp="1"/>
          </p:cNvSpPr>
          <p:nvPr>
            <p:ph type="title"/>
          </p:nvPr>
        </p:nvSpPr>
        <p:spPr>
          <a:xfrm>
            <a:off x="611560" y="260648"/>
            <a:ext cx="7772400" cy="720080"/>
          </a:xfrm>
          <a:solidFill>
            <a:schemeClr val="accent3"/>
          </a:solidFill>
        </p:spPr>
        <p:txBody>
          <a:bodyPr/>
          <a:lstStyle/>
          <a:p>
            <a:pPr algn="ctr"/>
            <a:r>
              <a:rPr lang="he-IL" altLang="he-IL" sz="3600" b="1" dirty="0" smtClean="0">
                <a:solidFill>
                  <a:srgbClr val="C00000"/>
                </a:solidFill>
                <a:latin typeface="David" pitchFamily="34" charset="-79"/>
                <a:cs typeface="David" pitchFamily="34" charset="-79"/>
              </a:rPr>
              <a:t>המשך- גדילת עצם לרוחב</a:t>
            </a:r>
          </a:p>
        </p:txBody>
      </p:sp>
      <p:sp>
        <p:nvSpPr>
          <p:cNvPr id="30723" name="מציין מיקום תוכן 2"/>
          <p:cNvSpPr>
            <a:spLocks noGrp="1"/>
          </p:cNvSpPr>
          <p:nvPr>
            <p:ph idx="1"/>
          </p:nvPr>
        </p:nvSpPr>
        <p:spPr>
          <a:xfrm>
            <a:off x="323528" y="1124744"/>
            <a:ext cx="7991475" cy="5588893"/>
          </a:xfrm>
          <a:solidFill>
            <a:schemeClr val="accent3">
              <a:lumMod val="60000"/>
              <a:lumOff val="40000"/>
            </a:schemeClr>
          </a:solidFill>
        </p:spPr>
        <p:txBody>
          <a:bodyPr>
            <a:normAutofit lnSpcReduction="10000"/>
          </a:bodyPr>
          <a:lstStyle/>
          <a:p>
            <a:r>
              <a:rPr lang="he-IL" altLang="he-IL" sz="2800" dirty="0" smtClean="0">
                <a:latin typeface="David" pitchFamily="34" charset="-79"/>
                <a:cs typeface="David" pitchFamily="34" charset="-79"/>
              </a:rPr>
              <a:t>העלייה הגדולה ביותר בצפיפות העצם היא בגיל ההתבגרות, בעקבות השפעת הורמון גדילה. </a:t>
            </a:r>
          </a:p>
          <a:p>
            <a:r>
              <a:rPr lang="he-IL" altLang="he-IL" sz="2800" dirty="0" smtClean="0">
                <a:latin typeface="David" pitchFamily="34" charset="-79"/>
                <a:cs typeface="David" pitchFamily="34" charset="-79"/>
              </a:rPr>
              <a:t>יש הצטברות של שכבות תאים חדשות בהיקף, והרס של שכבות פנימיות ע"י </a:t>
            </a:r>
            <a:r>
              <a:rPr lang="he-IL" altLang="he-IL" sz="2800" dirty="0" err="1" smtClean="0">
                <a:latin typeface="David" pitchFamily="34" charset="-79"/>
                <a:cs typeface="David" pitchFamily="34" charset="-79"/>
              </a:rPr>
              <a:t>אוסטאוקלסטים</a:t>
            </a:r>
            <a:r>
              <a:rPr lang="he-IL" altLang="he-IL" sz="2800" dirty="0" smtClean="0">
                <a:latin typeface="David" pitchFamily="34" charset="-79"/>
                <a:cs typeface="David" pitchFamily="34" charset="-79"/>
              </a:rPr>
              <a:t>. גדילה זו מחזקת את העצם תוך שמירה על משקל נמוך. </a:t>
            </a:r>
          </a:p>
          <a:p>
            <a:r>
              <a:rPr lang="he-IL" altLang="he-IL" sz="2800" dirty="0" smtClean="0">
                <a:latin typeface="David" pitchFamily="34" charset="-79"/>
                <a:cs typeface="David" pitchFamily="34" charset="-79"/>
              </a:rPr>
              <a:t>ללא מנוחה </a:t>
            </a:r>
            <a:r>
              <a:rPr lang="he-IL" altLang="he-IL" sz="2800" dirty="0" err="1" smtClean="0">
                <a:latin typeface="David" pitchFamily="34" charset="-79"/>
                <a:cs typeface="David" pitchFamily="34" charset="-79"/>
              </a:rPr>
              <a:t>יווצרו</a:t>
            </a:r>
            <a:r>
              <a:rPr lang="he-IL" altLang="he-IL" sz="2800" dirty="0" smtClean="0">
                <a:latin typeface="David" pitchFamily="34" charset="-79"/>
                <a:cs typeface="David" pitchFamily="34" charset="-79"/>
              </a:rPr>
              <a:t> עיוותים בעצם, יהיה יותר הרס מבנייה ויכולים להופיע שברי מאמץ.  פעילויות הכוללות קפיצות ופעילויות לפיתוח כוח כנגד משקל גוף או באמצעות מכשירים קטנים (למשל משקוליות) גרמו להגדלת מסת העצם אצל צעירים.</a:t>
            </a:r>
            <a:endParaRPr lang="en-US" altLang="he-IL" sz="2800" b="1" dirty="0" smtClean="0">
              <a:latin typeface="David" pitchFamily="34" charset="-79"/>
              <a:cs typeface="David" pitchFamily="34" charset="-79"/>
            </a:endParaRPr>
          </a:p>
          <a:p>
            <a:r>
              <a:rPr lang="he-IL" altLang="he-IL" sz="2800" dirty="0" smtClean="0">
                <a:latin typeface="David" pitchFamily="34" charset="-79"/>
                <a:cs typeface="David" pitchFamily="34" charset="-79"/>
              </a:rPr>
              <a:t>ילדים שלא עושים פעילות תפגע אצלם הגדילה לרוחב, ולא הגדילה לאורך. העצמות שלהם יהיו חלשות, ויהיו להם "כאבי גדילה" בעצמות ובמפרקים.</a:t>
            </a:r>
          </a:p>
          <a:p>
            <a:endParaRPr lang="he-IL" altLang="he-IL" dirty="0" smtClean="0"/>
          </a:p>
        </p:txBody>
      </p:sp>
      <p:sp>
        <p:nvSpPr>
          <p:cNvPr id="30724"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65B22DFB-245F-428F-9B6B-7C9DFDB13BE3}" type="slidenum">
              <a:rPr lang="he-IL" altLang="en-US" sz="1400" b="0" smtClean="0"/>
              <a:pPr/>
              <a:t>29</a:t>
            </a:fld>
            <a:endParaRPr lang="en-US" altLang="en-US" sz="1400" b="0" smtClean="0"/>
          </a:p>
        </p:txBody>
      </p:sp>
    </p:spTree>
    <p:extLst>
      <p:ext uri="{BB962C8B-B14F-4D97-AF65-F5344CB8AC3E}">
        <p14:creationId xmlns:p14="http://schemas.microsoft.com/office/powerpoint/2010/main" val="363176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8547E793-D625-47E1-B42B-AC187D951F42}" type="slidenum">
              <a:rPr lang="he-IL" altLang="en-US" sz="1400" b="0" smtClean="0"/>
              <a:pPr/>
              <a:t>3</a:t>
            </a:fld>
            <a:endParaRPr lang="en-US" altLang="en-US" sz="1400" b="0" smtClean="0"/>
          </a:p>
        </p:txBody>
      </p:sp>
      <p:sp>
        <p:nvSpPr>
          <p:cNvPr id="14339" name="Text Box 2"/>
          <p:cNvSpPr txBox="1">
            <a:spLocks noChangeArrowheads="1"/>
          </p:cNvSpPr>
          <p:nvPr/>
        </p:nvSpPr>
        <p:spPr bwMode="auto">
          <a:xfrm>
            <a:off x="2716212" y="0"/>
            <a:ext cx="3049587" cy="641350"/>
          </a:xfrm>
          <a:prstGeom prst="rect">
            <a:avLst/>
          </a:prstGeom>
          <a:solidFill>
            <a:schemeClr val="bg2"/>
          </a:solidFill>
          <a:ln>
            <a:noFill/>
          </a:ln>
          <a:extLst/>
        </p:spPr>
        <p:txBody>
          <a:bodyPr wrap="non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3600" u="sng" dirty="0">
                <a:solidFill>
                  <a:srgbClr val="FF0000"/>
                </a:solidFill>
              </a:rPr>
              <a:t> </a:t>
            </a:r>
            <a:r>
              <a:rPr lang="en-US" altLang="en-US" sz="3600" u="sng" dirty="0">
                <a:solidFill>
                  <a:srgbClr val="FF0000"/>
                </a:solidFill>
              </a:rPr>
              <a:t> Skeleton</a:t>
            </a:r>
            <a:r>
              <a:rPr lang="he-IL" altLang="en-US" sz="3600" u="sng" dirty="0">
                <a:solidFill>
                  <a:srgbClr val="FF0000"/>
                </a:solidFill>
              </a:rPr>
              <a:t>השלד</a:t>
            </a:r>
            <a:r>
              <a:rPr lang="he-IL" altLang="en-US" sz="2800" b="0" u="sng" dirty="0">
                <a:solidFill>
                  <a:srgbClr val="FF0000"/>
                </a:solidFill>
              </a:rPr>
              <a:t> </a:t>
            </a:r>
            <a:endParaRPr lang="en-US" altLang="en-US" sz="2800" b="0" u="sng" dirty="0">
              <a:solidFill>
                <a:srgbClr val="FF0000"/>
              </a:solidFill>
            </a:endParaRPr>
          </a:p>
        </p:txBody>
      </p:sp>
      <p:sp>
        <p:nvSpPr>
          <p:cNvPr id="14340" name="Rectangle 4"/>
          <p:cNvSpPr>
            <a:spLocks noChangeArrowheads="1"/>
          </p:cNvSpPr>
          <p:nvPr/>
        </p:nvSpPr>
        <p:spPr bwMode="auto">
          <a:xfrm>
            <a:off x="310336" y="784512"/>
            <a:ext cx="6431569" cy="584775"/>
          </a:xfrm>
          <a:prstGeom prst="rect">
            <a:avLst/>
          </a:prstGeom>
          <a:solidFill>
            <a:schemeClr val="accent3"/>
          </a:solidFill>
          <a:ln>
            <a:noFill/>
          </a:ln>
          <a:extLst/>
        </p:spPr>
        <p:txBody>
          <a:bodyPr wrap="none">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en-US" sz="3200" dirty="0">
                <a:solidFill>
                  <a:srgbClr val="C00000"/>
                </a:solidFill>
              </a:rPr>
              <a:t>שלד האדם בנוי מ-206 עצמות. העיקריות- </a:t>
            </a:r>
            <a:endParaRPr lang="en-US" altLang="he-IL" sz="3200" dirty="0">
              <a:solidFill>
                <a:srgbClr val="C00000"/>
              </a:solidFill>
            </a:endParaRPr>
          </a:p>
        </p:txBody>
      </p:sp>
      <p:grpSp>
        <p:nvGrpSpPr>
          <p:cNvPr id="14341" name="Group 2"/>
          <p:cNvGrpSpPr>
            <a:grpSpLocks/>
          </p:cNvGrpSpPr>
          <p:nvPr/>
        </p:nvGrpSpPr>
        <p:grpSpPr bwMode="auto">
          <a:xfrm>
            <a:off x="539552" y="1513205"/>
            <a:ext cx="7902822" cy="5084148"/>
            <a:chOff x="1260" y="7476"/>
            <a:chExt cx="8100" cy="7019"/>
          </a:xfrm>
          <a:solidFill>
            <a:schemeClr val="accent3">
              <a:lumMod val="60000"/>
              <a:lumOff val="40000"/>
            </a:schemeClr>
          </a:solidFill>
        </p:grpSpPr>
        <p:pic>
          <p:nvPicPr>
            <p:cNvPr id="14342" name="Picture 3" descr="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8195"/>
              <a:ext cx="4500" cy="5980"/>
            </a:xfrm>
            <a:prstGeom prst="rect">
              <a:avLst/>
            </a:prstGeom>
            <a:grpFill/>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4343" name="AutoShape 4"/>
            <p:cNvSpPr>
              <a:spLocks noChangeArrowheads="1"/>
            </p:cNvSpPr>
            <p:nvPr/>
          </p:nvSpPr>
          <p:spPr bwMode="auto">
            <a:xfrm>
              <a:off x="6660" y="7476"/>
              <a:ext cx="1260" cy="720"/>
            </a:xfrm>
            <a:prstGeom prst="wedgeRoundRectCallout">
              <a:avLst>
                <a:gd name="adj1" fmla="val -101745"/>
                <a:gd name="adj2" fmla="val 89444"/>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גולגולת</a:t>
              </a:r>
            </a:p>
          </p:txBody>
        </p:sp>
        <p:sp>
          <p:nvSpPr>
            <p:cNvPr id="14344" name="AutoShape 5"/>
            <p:cNvSpPr>
              <a:spLocks noChangeArrowheads="1"/>
            </p:cNvSpPr>
            <p:nvPr/>
          </p:nvSpPr>
          <p:spPr bwMode="auto">
            <a:xfrm>
              <a:off x="7560" y="9455"/>
              <a:ext cx="1260" cy="540"/>
            </a:xfrm>
            <a:prstGeom prst="wedgeRoundRectCallout">
              <a:avLst>
                <a:gd name="adj1" fmla="val -156667"/>
                <a:gd name="adj2" fmla="val 44074"/>
                <a:gd name="adj3" fmla="val 16667"/>
              </a:avLst>
            </a:prstGeom>
            <a:grpFill/>
            <a:ln w="19050">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צלעות</a:t>
              </a:r>
            </a:p>
          </p:txBody>
        </p:sp>
        <p:sp>
          <p:nvSpPr>
            <p:cNvPr id="14345" name="AutoShape 6"/>
            <p:cNvSpPr>
              <a:spLocks noChangeArrowheads="1"/>
            </p:cNvSpPr>
            <p:nvPr/>
          </p:nvSpPr>
          <p:spPr bwMode="auto">
            <a:xfrm>
              <a:off x="8100" y="10355"/>
              <a:ext cx="1260" cy="900"/>
            </a:xfrm>
            <a:prstGeom prst="wedgeRoundRectCallout">
              <a:avLst>
                <a:gd name="adj1" fmla="val -214444"/>
                <a:gd name="adj2" fmla="val -41889"/>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עמוד השדרה</a:t>
              </a:r>
            </a:p>
          </p:txBody>
        </p:sp>
        <p:sp>
          <p:nvSpPr>
            <p:cNvPr id="14346" name="AutoShape 7"/>
            <p:cNvSpPr>
              <a:spLocks noChangeArrowheads="1"/>
            </p:cNvSpPr>
            <p:nvPr/>
          </p:nvSpPr>
          <p:spPr bwMode="auto">
            <a:xfrm>
              <a:off x="1260" y="10535"/>
              <a:ext cx="1260" cy="900"/>
            </a:xfrm>
            <a:prstGeom prst="wedgeRoundRectCallout">
              <a:avLst>
                <a:gd name="adj1" fmla="val 195319"/>
                <a:gd name="adj2" fmla="val -20222"/>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כף היד</a:t>
              </a:r>
            </a:p>
          </p:txBody>
        </p:sp>
        <p:sp>
          <p:nvSpPr>
            <p:cNvPr id="14347" name="AutoShape 8"/>
            <p:cNvSpPr>
              <a:spLocks noChangeArrowheads="1"/>
            </p:cNvSpPr>
            <p:nvPr/>
          </p:nvSpPr>
          <p:spPr bwMode="auto">
            <a:xfrm>
              <a:off x="2520" y="13595"/>
              <a:ext cx="1260" cy="900"/>
            </a:xfrm>
            <a:prstGeom prst="wedgeRoundRectCallout">
              <a:avLst>
                <a:gd name="adj1" fmla="val 194125"/>
                <a:gd name="adj2" fmla="val -222"/>
                <a:gd name="adj3" fmla="val 16667"/>
              </a:avLst>
            </a:prstGeom>
            <a:grpFill/>
            <a:ln w="28575">
              <a:solidFill>
                <a:srgbClr val="FF6600"/>
              </a:solidFill>
              <a:miter lim="800000"/>
              <a:headEnd/>
              <a:tailEnd/>
            </a:ln>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spcAft>
                  <a:spcPts val="1000"/>
                </a:spcAft>
              </a:pPr>
              <a:r>
                <a:rPr lang="he-IL" altLang="he-IL" sz="1400">
                  <a:latin typeface="Arial" pitchFamily="34" charset="0"/>
                  <a:cs typeface="Arial" pitchFamily="34" charset="0"/>
                </a:rPr>
                <a:t>כף הרגל</a:t>
              </a:r>
            </a:p>
          </p:txBody>
        </p:sp>
      </p:grpSp>
    </p:spTree>
    <p:extLst>
      <p:ext uri="{BB962C8B-B14F-4D97-AF65-F5344CB8AC3E}">
        <p14:creationId xmlns:p14="http://schemas.microsoft.com/office/powerpoint/2010/main" val="4184450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כותרת 1"/>
          <p:cNvSpPr>
            <a:spLocks noGrp="1"/>
          </p:cNvSpPr>
          <p:nvPr>
            <p:ph type="title"/>
          </p:nvPr>
        </p:nvSpPr>
        <p:spPr>
          <a:xfrm>
            <a:off x="539552" y="332656"/>
            <a:ext cx="7772400" cy="1143000"/>
          </a:xfrm>
          <a:solidFill>
            <a:schemeClr val="accent3"/>
          </a:solidFill>
        </p:spPr>
        <p:txBody>
          <a:bodyPr/>
          <a:lstStyle/>
          <a:p>
            <a:pPr algn="ctr"/>
            <a:r>
              <a:rPr lang="he-IL" altLang="he-IL" sz="5400" b="1" dirty="0" smtClean="0">
                <a:solidFill>
                  <a:srgbClr val="C00000"/>
                </a:solidFill>
                <a:latin typeface="David" pitchFamily="34" charset="-79"/>
                <a:cs typeface="David" pitchFamily="34" charset="-79"/>
              </a:rPr>
              <a:t>שברים</a:t>
            </a:r>
          </a:p>
        </p:txBody>
      </p:sp>
      <p:sp>
        <p:nvSpPr>
          <p:cNvPr id="31747" name="מציין מיקום תוכן 2"/>
          <p:cNvSpPr>
            <a:spLocks noGrp="1"/>
          </p:cNvSpPr>
          <p:nvPr>
            <p:ph idx="1"/>
          </p:nvPr>
        </p:nvSpPr>
        <p:spPr>
          <a:xfrm>
            <a:off x="611188" y="1700213"/>
            <a:ext cx="7772400" cy="4537075"/>
          </a:xfrm>
          <a:solidFill>
            <a:schemeClr val="accent3">
              <a:lumMod val="60000"/>
              <a:lumOff val="40000"/>
            </a:schemeClr>
          </a:solidFill>
        </p:spPr>
        <p:txBody>
          <a:bodyPr>
            <a:normAutofit/>
          </a:bodyPr>
          <a:lstStyle/>
          <a:p>
            <a:r>
              <a:rPr lang="he-IL" altLang="he-IL" sz="2800" dirty="0" smtClean="0">
                <a:solidFill>
                  <a:srgbClr val="C00000"/>
                </a:solidFill>
              </a:rPr>
              <a:t>שבר</a:t>
            </a:r>
            <a:r>
              <a:rPr lang="he-IL" altLang="he-IL" sz="2800" dirty="0" smtClean="0"/>
              <a:t>- הפרעה בשלמות העצם, יכולה להיות קלה (סדק) או חמורה (שבר מרוסק). השברים עלולים לגרום לפגיעה בכלי דם והיווצרות שטפי דם, או פגיעה בעצבים שתגרום לשיתוק זמני או קבוע.</a:t>
            </a:r>
          </a:p>
          <a:p>
            <a:pPr>
              <a:buFontTx/>
              <a:buNone/>
            </a:pPr>
            <a:r>
              <a:rPr lang="he-IL" altLang="he-IL" sz="2800" u="sng" dirty="0" smtClean="0">
                <a:solidFill>
                  <a:srgbClr val="C00000"/>
                </a:solidFill>
              </a:rPr>
              <a:t>2 סוגי שברים</a:t>
            </a:r>
            <a:r>
              <a:rPr lang="he-IL" altLang="he-IL" sz="2800" dirty="0" smtClean="0"/>
              <a:t>:</a:t>
            </a:r>
            <a:endParaRPr lang="en-US" altLang="he-IL" sz="2800" b="1" dirty="0" smtClean="0"/>
          </a:p>
          <a:p>
            <a:r>
              <a:rPr lang="he-IL" altLang="he-IL" sz="2800" b="1" u="sng" dirty="0" smtClean="0"/>
              <a:t>שבר סגור- </a:t>
            </a:r>
            <a:r>
              <a:rPr lang="he-IL" altLang="he-IL" sz="2800" dirty="0" smtClean="0"/>
              <a:t>אין חשיפה של עצם שבורה </a:t>
            </a:r>
            <a:r>
              <a:rPr lang="he-IL" altLang="he-IL" sz="2800" dirty="0" err="1" smtClean="0"/>
              <a:t>לאויר</a:t>
            </a:r>
            <a:r>
              <a:rPr lang="he-IL" altLang="he-IL" sz="2800" dirty="0" smtClean="0"/>
              <a:t> הפתוח.</a:t>
            </a:r>
            <a:endParaRPr lang="en-US" altLang="he-IL" sz="2800" b="1" dirty="0" smtClean="0"/>
          </a:p>
          <a:p>
            <a:r>
              <a:rPr lang="he-IL" altLang="he-IL" sz="2800" b="1" u="sng" dirty="0" smtClean="0"/>
              <a:t>שבר פתוח- </a:t>
            </a:r>
            <a:r>
              <a:rPr lang="he-IL" altLang="he-IL" sz="2800" dirty="0" smtClean="0"/>
              <a:t>העצם יוצאת מהעור, יש מגע בין העצם </a:t>
            </a:r>
            <a:r>
              <a:rPr lang="he-IL" altLang="he-IL" sz="2800" dirty="0" err="1" smtClean="0"/>
              <a:t>לאויר</a:t>
            </a:r>
            <a:r>
              <a:rPr lang="he-IL" altLang="he-IL" sz="2800" dirty="0" smtClean="0"/>
              <a:t> הפתוח ויש נזק לרקמות שסביב העצם.</a:t>
            </a:r>
            <a:endParaRPr lang="en-US" altLang="he-IL" sz="2800" b="1" dirty="0" smtClean="0"/>
          </a:p>
        </p:txBody>
      </p:sp>
      <p:sp>
        <p:nvSpPr>
          <p:cNvPr id="3174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E3672978-0E08-415B-BBF2-3921B1E3D93F}" type="slidenum">
              <a:rPr lang="he-IL" altLang="en-US" sz="1400" b="0" smtClean="0"/>
              <a:pPr/>
              <a:t>30</a:t>
            </a:fld>
            <a:endParaRPr lang="en-US" altLang="en-US" sz="1400" b="0" smtClean="0"/>
          </a:p>
        </p:txBody>
      </p:sp>
    </p:spTree>
    <p:extLst>
      <p:ext uri="{BB962C8B-B14F-4D97-AF65-F5344CB8AC3E}">
        <p14:creationId xmlns:p14="http://schemas.microsoft.com/office/powerpoint/2010/main" val="2954350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188640"/>
            <a:ext cx="7772400" cy="792162"/>
          </a:xfrm>
          <a:solidFill>
            <a:schemeClr val="accent3"/>
          </a:solidFill>
        </p:spPr>
        <p:txBody>
          <a:bodyPr/>
          <a:lstStyle/>
          <a:p>
            <a:pPr algn="ctr">
              <a:defRPr/>
            </a:pPr>
            <a:r>
              <a:rPr lang="he-IL" sz="4800" dirty="0" smtClean="0">
                <a:solidFill>
                  <a:schemeClr val="tx1"/>
                </a:solidFill>
                <a:latin typeface="+mn-lt"/>
                <a:ea typeface="+mn-ea"/>
                <a:cs typeface="+mn-cs"/>
              </a:rPr>
              <a:t/>
            </a:r>
            <a:br>
              <a:rPr lang="he-IL" sz="4800" dirty="0" smtClean="0">
                <a:solidFill>
                  <a:schemeClr val="tx1"/>
                </a:solidFill>
                <a:latin typeface="+mn-lt"/>
                <a:ea typeface="+mn-ea"/>
                <a:cs typeface="+mn-cs"/>
              </a:rPr>
            </a:br>
            <a:r>
              <a:rPr lang="he-IL" sz="4000" b="1" dirty="0" smtClean="0">
                <a:solidFill>
                  <a:srgbClr val="C00000"/>
                </a:solidFill>
                <a:latin typeface="David" pitchFamily="34" charset="-79"/>
                <a:ea typeface="+mn-ea"/>
                <a:cs typeface="David" pitchFamily="34" charset="-79"/>
              </a:rPr>
              <a:t>גורמים לשברים:</a:t>
            </a:r>
            <a:r>
              <a:rPr lang="en-US" sz="4000" b="1" dirty="0" smtClean="0">
                <a:solidFill>
                  <a:schemeClr val="tx1"/>
                </a:solidFill>
                <a:latin typeface="David" pitchFamily="34" charset="-79"/>
                <a:ea typeface="+mn-ea"/>
                <a:cs typeface="David" pitchFamily="34" charset="-79"/>
              </a:rPr>
              <a:t/>
            </a:r>
            <a:br>
              <a:rPr lang="en-US" sz="4000" b="1" dirty="0" smtClean="0">
                <a:solidFill>
                  <a:schemeClr val="tx1"/>
                </a:solidFill>
                <a:latin typeface="David" pitchFamily="34" charset="-79"/>
                <a:ea typeface="+mn-ea"/>
                <a:cs typeface="David" pitchFamily="34" charset="-79"/>
              </a:rPr>
            </a:br>
            <a:endParaRPr lang="he-IL" sz="4000" b="1" dirty="0">
              <a:latin typeface="David" pitchFamily="34" charset="-79"/>
              <a:cs typeface="David" pitchFamily="34" charset="-79"/>
            </a:endParaRPr>
          </a:p>
        </p:txBody>
      </p:sp>
      <p:sp>
        <p:nvSpPr>
          <p:cNvPr id="32771" name="מציין מיקום תוכן 2"/>
          <p:cNvSpPr>
            <a:spLocks noGrp="1"/>
          </p:cNvSpPr>
          <p:nvPr>
            <p:ph idx="1"/>
          </p:nvPr>
        </p:nvSpPr>
        <p:spPr>
          <a:xfrm>
            <a:off x="395536" y="1628800"/>
            <a:ext cx="7772400" cy="4824412"/>
          </a:xfrm>
          <a:solidFill>
            <a:schemeClr val="accent3">
              <a:lumMod val="60000"/>
              <a:lumOff val="40000"/>
            </a:schemeClr>
          </a:solidFill>
        </p:spPr>
        <p:txBody>
          <a:bodyPr>
            <a:normAutofit/>
          </a:bodyPr>
          <a:lstStyle/>
          <a:p>
            <a:r>
              <a:rPr lang="he-IL" altLang="he-IL" sz="3200" dirty="0" smtClean="0">
                <a:solidFill>
                  <a:srgbClr val="C00000"/>
                </a:solidFill>
              </a:rPr>
              <a:t>חבלה חיצונית</a:t>
            </a:r>
            <a:endParaRPr lang="en-US" altLang="he-IL" sz="3200" b="1" dirty="0" smtClean="0">
              <a:solidFill>
                <a:srgbClr val="C00000"/>
              </a:solidFill>
            </a:endParaRPr>
          </a:p>
          <a:p>
            <a:r>
              <a:rPr lang="he-IL" altLang="he-IL" sz="3200" dirty="0" smtClean="0">
                <a:solidFill>
                  <a:srgbClr val="C00000"/>
                </a:solidFill>
              </a:rPr>
              <a:t>שברי מאמץ </a:t>
            </a:r>
            <a:r>
              <a:rPr lang="he-IL" altLang="he-IL" sz="3200" dirty="0" smtClean="0"/>
              <a:t>כתוצאה מהתעייפות העצם.</a:t>
            </a:r>
          </a:p>
          <a:p>
            <a:r>
              <a:rPr lang="he-IL" altLang="he-IL" sz="3200" dirty="0" smtClean="0">
                <a:solidFill>
                  <a:srgbClr val="C00000"/>
                </a:solidFill>
              </a:rPr>
              <a:t>שבר פתולוגי- </a:t>
            </a:r>
            <a:r>
              <a:rPr lang="he-IL" altLang="he-IL" sz="3200" dirty="0" smtClean="0"/>
              <a:t>עקב מחלה, גידול או גרורה סרטנית (הכי נפוץ).</a:t>
            </a:r>
            <a:endParaRPr lang="en-US" altLang="he-IL" sz="3200" b="1" dirty="0" smtClean="0"/>
          </a:p>
          <a:p>
            <a:r>
              <a:rPr lang="he-IL" altLang="he-IL" sz="3200" dirty="0" smtClean="0">
                <a:solidFill>
                  <a:srgbClr val="C00000"/>
                </a:solidFill>
              </a:rPr>
              <a:t>דלדול עצם- </a:t>
            </a:r>
            <a:r>
              <a:rPr lang="he-IL" altLang="he-IL" sz="3200" dirty="0" smtClean="0"/>
              <a:t>אוסטאופורוזיס. </a:t>
            </a:r>
            <a:endParaRPr lang="en-US" altLang="he-IL" sz="3200" b="1" dirty="0" smtClean="0"/>
          </a:p>
          <a:p>
            <a:endParaRPr lang="he-IL" altLang="he-IL" sz="3200" dirty="0" smtClean="0"/>
          </a:p>
        </p:txBody>
      </p:sp>
      <p:sp>
        <p:nvSpPr>
          <p:cNvPr id="32772"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B52E14A8-8EC0-4F62-8C23-1511E126539D}" type="slidenum">
              <a:rPr lang="he-IL" altLang="en-US" sz="1400" b="0" smtClean="0"/>
              <a:pPr/>
              <a:t>31</a:t>
            </a:fld>
            <a:endParaRPr lang="en-US" altLang="en-US" sz="1400" b="0" smtClean="0"/>
          </a:p>
        </p:txBody>
      </p:sp>
    </p:spTree>
    <p:extLst>
      <p:ext uri="{BB962C8B-B14F-4D97-AF65-F5344CB8AC3E}">
        <p14:creationId xmlns:p14="http://schemas.microsoft.com/office/powerpoint/2010/main" val="1438672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כותרת 1"/>
          <p:cNvSpPr>
            <a:spLocks noGrp="1"/>
          </p:cNvSpPr>
          <p:nvPr>
            <p:ph type="title"/>
          </p:nvPr>
        </p:nvSpPr>
        <p:spPr>
          <a:xfrm>
            <a:off x="323528" y="116632"/>
            <a:ext cx="7772400" cy="651858"/>
          </a:xfrm>
          <a:solidFill>
            <a:schemeClr val="accent3"/>
          </a:solidFill>
        </p:spPr>
        <p:txBody>
          <a:bodyPr/>
          <a:lstStyle/>
          <a:p>
            <a:pPr algn="ctr"/>
            <a:r>
              <a:rPr lang="he-IL" altLang="he-IL" sz="3600" b="1" dirty="0" smtClean="0">
                <a:solidFill>
                  <a:srgbClr val="C00000"/>
                </a:solidFill>
                <a:latin typeface="David" pitchFamily="34" charset="-79"/>
                <a:cs typeface="David" pitchFamily="34" charset="-79"/>
              </a:rPr>
              <a:t>איחוי שברים</a:t>
            </a:r>
          </a:p>
        </p:txBody>
      </p:sp>
      <p:sp>
        <p:nvSpPr>
          <p:cNvPr id="33795" name="מציין מיקום תוכן 2"/>
          <p:cNvSpPr>
            <a:spLocks noGrp="1"/>
          </p:cNvSpPr>
          <p:nvPr>
            <p:ph idx="1"/>
          </p:nvPr>
        </p:nvSpPr>
        <p:spPr>
          <a:xfrm>
            <a:off x="179512" y="908050"/>
            <a:ext cx="7992888" cy="5761310"/>
          </a:xfrm>
          <a:solidFill>
            <a:schemeClr val="accent3">
              <a:lumMod val="60000"/>
              <a:lumOff val="40000"/>
            </a:schemeClr>
          </a:solidFill>
        </p:spPr>
        <p:txBody>
          <a:bodyPr>
            <a:normAutofit lnSpcReduction="10000"/>
          </a:bodyPr>
          <a:lstStyle/>
          <a:p>
            <a:r>
              <a:rPr lang="he-IL" altLang="he-IL" sz="2000" dirty="0" smtClean="0"/>
              <a:t>לעצם יש יכולת התחדשות. יכולת זו מאפיינת את מרבית תאי הגוף. לפני תחילת תהליך האיחוי ישנו הרס של הרקמה המתה באזורי הקצוות השבורים, הרס זה נועד ליצור אזורי איחוי הבנויים מתאים שלמים ובריאים.</a:t>
            </a:r>
          </a:p>
          <a:p>
            <a:r>
              <a:rPr lang="he-IL" altLang="he-IL" sz="2000" dirty="0" smtClean="0"/>
              <a:t>רקמת העצם המאחה את השבר נקראת </a:t>
            </a:r>
            <a:r>
              <a:rPr lang="he-IL" altLang="he-IL" sz="2000" dirty="0" err="1" smtClean="0">
                <a:solidFill>
                  <a:srgbClr val="C00000"/>
                </a:solidFill>
              </a:rPr>
              <a:t>קלוס</a:t>
            </a:r>
            <a:r>
              <a:rPr lang="he-IL" altLang="he-IL" sz="2000" dirty="0" smtClean="0"/>
              <a:t>. ככל שהאיחוי טוב יותר </a:t>
            </a:r>
            <a:r>
              <a:rPr lang="he-IL" altLang="he-IL" sz="2000" dirty="0" err="1" smtClean="0"/>
              <a:t>הקלוס</a:t>
            </a:r>
            <a:r>
              <a:rPr lang="he-IL" altLang="he-IL" sz="2000" dirty="0" smtClean="0"/>
              <a:t> קטן יותר.</a:t>
            </a:r>
            <a:endParaRPr lang="en-US" altLang="he-IL" sz="2000" dirty="0" smtClean="0"/>
          </a:p>
          <a:p>
            <a:r>
              <a:rPr lang="he-IL" altLang="he-IL" sz="2000" dirty="0" smtClean="0"/>
              <a:t>משך האיחוי תלוי בכמה גורמים: סוג השבר, מצב גופני כללי, גיל האדם ורמת הפעילות הגופנית.</a:t>
            </a:r>
            <a:endParaRPr lang="en-US" altLang="he-IL" sz="2000" dirty="0" smtClean="0"/>
          </a:p>
          <a:p>
            <a:r>
              <a:rPr lang="he-IL" altLang="he-IL" sz="2000" dirty="0" smtClean="0"/>
              <a:t>ניתן לומר כי הזמן הכללי לאיחוי נע בין 3-12 שבועות. </a:t>
            </a:r>
            <a:r>
              <a:rPr lang="he-IL" altLang="he-IL" sz="2000" dirty="0" smtClean="0">
                <a:solidFill>
                  <a:srgbClr val="C00000"/>
                </a:solidFill>
              </a:rPr>
              <a:t>ותלוי בגורמים הבאים</a:t>
            </a:r>
            <a:r>
              <a:rPr lang="he-IL" altLang="he-IL" sz="2000" dirty="0" smtClean="0"/>
              <a:t>:</a:t>
            </a:r>
            <a:endParaRPr lang="en-US" altLang="he-IL" sz="2000" b="1" dirty="0" smtClean="0"/>
          </a:p>
          <a:p>
            <a:pPr>
              <a:buFont typeface="Times New Roman" pitchFamily="18" charset="0"/>
              <a:buAutoNum type="arabicPeriod"/>
            </a:pPr>
            <a:r>
              <a:rPr lang="he-IL" altLang="he-IL" sz="2000" b="1" dirty="0" smtClean="0">
                <a:solidFill>
                  <a:srgbClr val="C00000"/>
                </a:solidFill>
              </a:rPr>
              <a:t>סוג השבר- </a:t>
            </a:r>
            <a:r>
              <a:rPr lang="he-IL" altLang="he-IL" sz="2000" dirty="0" smtClean="0"/>
              <a:t>שבר מרוסק למשל דורש תיקון ע"י הכנסת ברגים.</a:t>
            </a:r>
            <a:endParaRPr lang="en-US" altLang="he-IL" sz="2000" b="1" dirty="0" smtClean="0"/>
          </a:p>
          <a:p>
            <a:pPr>
              <a:buFont typeface="Times New Roman" pitchFamily="18" charset="0"/>
              <a:buAutoNum type="arabicPeriod"/>
            </a:pPr>
            <a:r>
              <a:rPr lang="he-IL" altLang="he-IL" sz="2000" b="1" dirty="0" smtClean="0">
                <a:solidFill>
                  <a:srgbClr val="C00000"/>
                </a:solidFill>
              </a:rPr>
              <a:t>עמדת השבר- </a:t>
            </a:r>
            <a:r>
              <a:rPr lang="he-IL" altLang="he-IL" sz="2000" dirty="0" smtClean="0"/>
              <a:t>שני חלקי השבר נמצאים אחד מול השני, או לא.</a:t>
            </a:r>
            <a:endParaRPr lang="en-US" altLang="he-IL" sz="2000" b="1" dirty="0" smtClean="0"/>
          </a:p>
          <a:p>
            <a:pPr>
              <a:buFont typeface="Times New Roman" pitchFamily="18" charset="0"/>
              <a:buAutoNum type="arabicPeriod"/>
            </a:pPr>
            <a:r>
              <a:rPr lang="he-IL" altLang="he-IL" sz="2000" b="1" dirty="0" smtClean="0">
                <a:solidFill>
                  <a:srgbClr val="C00000"/>
                </a:solidFill>
              </a:rPr>
              <a:t>מצב גופני כללי </a:t>
            </a:r>
            <a:r>
              <a:rPr lang="he-IL" altLang="he-IL" sz="2000" dirty="0" smtClean="0"/>
              <a:t>של האדם.</a:t>
            </a:r>
            <a:endParaRPr lang="en-US" altLang="he-IL" sz="2000" b="1" dirty="0" smtClean="0"/>
          </a:p>
          <a:p>
            <a:pPr>
              <a:buFont typeface="Times New Roman" pitchFamily="18" charset="0"/>
              <a:buAutoNum type="arabicPeriod"/>
            </a:pPr>
            <a:r>
              <a:rPr lang="he-IL" altLang="he-IL" sz="2000" b="1" dirty="0" smtClean="0">
                <a:solidFill>
                  <a:srgbClr val="C00000"/>
                </a:solidFill>
              </a:rPr>
              <a:t>גיל</a:t>
            </a:r>
            <a:r>
              <a:rPr lang="he-IL" altLang="he-IL" sz="2000" dirty="0" smtClean="0"/>
              <a:t>- בגיל מבוגר יותר יש אוסטאופורוזיס.</a:t>
            </a:r>
            <a:endParaRPr lang="en-US" altLang="he-IL" sz="2000" b="1" dirty="0" smtClean="0"/>
          </a:p>
          <a:p>
            <a:pPr>
              <a:buFont typeface="Times New Roman" pitchFamily="18" charset="0"/>
              <a:buAutoNum type="arabicPeriod"/>
            </a:pPr>
            <a:r>
              <a:rPr lang="he-IL" altLang="he-IL" sz="2000" b="1" dirty="0" smtClean="0">
                <a:solidFill>
                  <a:srgbClr val="C00000"/>
                </a:solidFill>
              </a:rPr>
              <a:t>רמת פעילות לפני הפציעה</a:t>
            </a:r>
            <a:r>
              <a:rPr lang="he-IL" altLang="he-IL" sz="2000" dirty="0" smtClean="0"/>
              <a:t>.</a:t>
            </a:r>
            <a:endParaRPr lang="en-US" altLang="he-IL" sz="2000" b="1" dirty="0" smtClean="0"/>
          </a:p>
          <a:p>
            <a:r>
              <a:rPr lang="he-IL" altLang="he-IL" sz="2000" dirty="0" smtClean="0"/>
              <a:t>התהליך הוא איטי כי השקעת המינרלים איטית, תאי עצם צומחים לאט, ובאזור השבר יש ירידה באספקת הדם.</a:t>
            </a:r>
            <a:endParaRPr lang="en-US" altLang="he-IL" sz="2000" dirty="0" smtClean="0"/>
          </a:p>
          <a:p>
            <a:r>
              <a:rPr lang="he-IL" altLang="he-IL" sz="2000" dirty="0" smtClean="0"/>
              <a:t>טיפול בשבר מחייב קיבוע האיבר השבור ובכך גורם </a:t>
            </a:r>
            <a:r>
              <a:rPr lang="he-IL" altLang="he-IL" sz="2000" dirty="0" err="1" smtClean="0"/>
              <a:t>להחלשות</a:t>
            </a:r>
            <a:r>
              <a:rPr lang="he-IL" altLang="he-IL" sz="2000" dirty="0" smtClean="0"/>
              <a:t> השרירים ולירידה בטווח התנועה של המפרקים שהיו בקיבוע.</a:t>
            </a:r>
            <a:endParaRPr lang="en-US" altLang="he-IL" sz="2000" dirty="0" smtClean="0"/>
          </a:p>
          <a:p>
            <a:endParaRPr lang="he-IL" altLang="he-IL" sz="1800" dirty="0" smtClean="0"/>
          </a:p>
          <a:p>
            <a:endParaRPr lang="he-IL" altLang="he-IL" sz="1800" dirty="0" smtClean="0"/>
          </a:p>
          <a:p>
            <a:endParaRPr lang="he-IL" altLang="he-IL" sz="1800" dirty="0" smtClean="0"/>
          </a:p>
          <a:p>
            <a:endParaRPr lang="he-IL" altLang="he-IL" dirty="0" smtClean="0"/>
          </a:p>
        </p:txBody>
      </p:sp>
      <p:sp>
        <p:nvSpPr>
          <p:cNvPr id="33796"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9A9349AC-DC96-4A07-B475-F9118FF59E1A}" type="slidenum">
              <a:rPr lang="he-IL" altLang="en-US" sz="1400" b="0" smtClean="0"/>
              <a:pPr/>
              <a:t>32</a:t>
            </a:fld>
            <a:endParaRPr lang="en-US" altLang="en-US" sz="1400" b="0" smtClean="0"/>
          </a:p>
        </p:txBody>
      </p:sp>
    </p:spTree>
    <p:extLst>
      <p:ext uri="{BB962C8B-B14F-4D97-AF65-F5344CB8AC3E}">
        <p14:creationId xmlns:p14="http://schemas.microsoft.com/office/powerpoint/2010/main" val="3274808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כותרת 1"/>
          <p:cNvSpPr>
            <a:spLocks noGrp="1"/>
          </p:cNvSpPr>
          <p:nvPr>
            <p:ph type="title"/>
          </p:nvPr>
        </p:nvSpPr>
        <p:spPr>
          <a:xfrm>
            <a:off x="395536" y="260648"/>
            <a:ext cx="7772400" cy="882352"/>
          </a:xfrm>
          <a:solidFill>
            <a:schemeClr val="accent3"/>
          </a:solidFill>
        </p:spPr>
        <p:txBody>
          <a:bodyPr/>
          <a:lstStyle/>
          <a:p>
            <a:pPr algn="ctr"/>
            <a:r>
              <a:rPr lang="he-IL" altLang="he-IL" sz="4400" b="1" dirty="0" smtClean="0">
                <a:solidFill>
                  <a:srgbClr val="C00000"/>
                </a:solidFill>
                <a:latin typeface="David" pitchFamily="34" charset="-79"/>
                <a:cs typeface="David" pitchFamily="34" charset="-79"/>
              </a:rPr>
              <a:t>שבר מאמץ</a:t>
            </a:r>
          </a:p>
        </p:txBody>
      </p:sp>
      <p:sp>
        <p:nvSpPr>
          <p:cNvPr id="34819" name="מציין מיקום תוכן 2"/>
          <p:cNvSpPr>
            <a:spLocks noGrp="1"/>
          </p:cNvSpPr>
          <p:nvPr>
            <p:ph idx="1"/>
          </p:nvPr>
        </p:nvSpPr>
        <p:spPr>
          <a:xfrm>
            <a:off x="395536" y="1268760"/>
            <a:ext cx="7918450" cy="4611687"/>
          </a:xfrm>
          <a:solidFill>
            <a:schemeClr val="accent3">
              <a:lumMod val="60000"/>
              <a:lumOff val="40000"/>
            </a:schemeClr>
          </a:solidFill>
        </p:spPr>
        <p:txBody>
          <a:bodyPr/>
          <a:lstStyle/>
          <a:p>
            <a:r>
              <a:rPr lang="he-IL" altLang="he-IL" sz="2800" dirty="0" err="1" smtClean="0">
                <a:latin typeface="David" pitchFamily="34" charset="-79"/>
                <a:cs typeface="David" pitchFamily="34" charset="-79"/>
              </a:rPr>
              <a:t>כשלון</a:t>
            </a:r>
            <a:r>
              <a:rPr lang="he-IL" altLang="he-IL" sz="2800" dirty="0" smtClean="0">
                <a:latin typeface="David" pitchFamily="34" charset="-79"/>
                <a:cs typeface="David" pitchFamily="34" charset="-79"/>
              </a:rPr>
              <a:t> העצם להגיב בצורה נורמלית לעומס גופני גדול מהרגיל.</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נוצר פער בין הרס מואץ של תאי עצם לבנייה בקצב איטי יותר, האזור בעצם נחלש ונחשף להתפתחות השבר.</a:t>
            </a:r>
            <a:endParaRPr lang="en-US" altLang="he-IL" sz="2800" dirty="0" smtClean="0">
              <a:latin typeface="David" pitchFamily="34" charset="-79"/>
              <a:cs typeface="David" pitchFamily="34" charset="-79"/>
            </a:endParaRPr>
          </a:p>
          <a:p>
            <a:pPr>
              <a:buFontTx/>
              <a:buNone/>
            </a:pPr>
            <a:r>
              <a:rPr lang="he-IL" altLang="he-IL" sz="2800" dirty="0" smtClean="0">
                <a:latin typeface="David" pitchFamily="34" charset="-79"/>
                <a:cs typeface="David" pitchFamily="34" charset="-79"/>
              </a:rPr>
              <a:t>התפתחות השבר מוסברת ע"י 2 תיאוריות:</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תיאוריית עומס היתר: מאמץ חוזר על השרירים המחוברים לעצם, אשר גורם לשבירת קליפת העצם.</a:t>
            </a:r>
            <a:endParaRPr lang="en-US" altLang="he-IL" sz="2800" dirty="0" smtClean="0">
              <a:latin typeface="David" pitchFamily="34" charset="-79"/>
              <a:cs typeface="David" pitchFamily="34" charset="-79"/>
            </a:endParaRPr>
          </a:p>
          <a:p>
            <a:r>
              <a:rPr lang="he-IL" altLang="he-IL" sz="2800" dirty="0" smtClean="0">
                <a:latin typeface="David" pitchFamily="34" charset="-79"/>
                <a:cs typeface="David" pitchFamily="34" charset="-79"/>
              </a:rPr>
              <a:t>תיאוריית ההתשה: התעייפות השרירים, אובדן כושר בלימת הזעזועים שלהם ומעבר הלחצים לעצם.</a:t>
            </a:r>
            <a:endParaRPr lang="en-US" altLang="he-IL" sz="2800" dirty="0" smtClean="0">
              <a:latin typeface="David" pitchFamily="34" charset="-79"/>
              <a:cs typeface="David" pitchFamily="34" charset="-79"/>
            </a:endParaRPr>
          </a:p>
          <a:p>
            <a:pPr>
              <a:buFontTx/>
              <a:buNone/>
            </a:pPr>
            <a:endParaRPr lang="en-US" altLang="he-IL" sz="2400" b="1" dirty="0" smtClean="0"/>
          </a:p>
          <a:p>
            <a:endParaRPr lang="he-IL" altLang="he-IL" dirty="0" smtClean="0"/>
          </a:p>
        </p:txBody>
      </p:sp>
      <p:sp>
        <p:nvSpPr>
          <p:cNvPr id="34820"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A02994BA-A6F5-4DF3-B8B9-21D7D2823637}" type="slidenum">
              <a:rPr lang="he-IL" altLang="en-US" sz="1400" b="0" smtClean="0"/>
              <a:pPr/>
              <a:t>33</a:t>
            </a:fld>
            <a:endParaRPr lang="en-US" altLang="en-US" sz="1400" b="0" smtClean="0"/>
          </a:p>
        </p:txBody>
      </p:sp>
    </p:spTree>
    <p:extLst>
      <p:ext uri="{BB962C8B-B14F-4D97-AF65-F5344CB8AC3E}">
        <p14:creationId xmlns:p14="http://schemas.microsoft.com/office/powerpoint/2010/main" val="3282073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כותרת 1"/>
          <p:cNvSpPr>
            <a:spLocks noGrp="1"/>
          </p:cNvSpPr>
          <p:nvPr>
            <p:ph type="title"/>
          </p:nvPr>
        </p:nvSpPr>
        <p:spPr>
          <a:xfrm>
            <a:off x="323528" y="188640"/>
            <a:ext cx="7772400" cy="854968"/>
          </a:xfrm>
          <a:solidFill>
            <a:schemeClr val="accent3"/>
          </a:solidFill>
        </p:spPr>
        <p:txBody>
          <a:bodyPr/>
          <a:lstStyle/>
          <a:p>
            <a:pPr algn="ctr"/>
            <a:r>
              <a:rPr lang="he-IL" altLang="he-IL" sz="4400" b="1" dirty="0" smtClean="0">
                <a:solidFill>
                  <a:srgbClr val="C00000"/>
                </a:solidFill>
                <a:latin typeface="David" pitchFamily="34" charset="-79"/>
                <a:cs typeface="David" pitchFamily="34" charset="-79"/>
              </a:rPr>
              <a:t>המשך-שבר מאמץ</a:t>
            </a:r>
          </a:p>
        </p:txBody>
      </p:sp>
      <p:sp>
        <p:nvSpPr>
          <p:cNvPr id="35843" name="מציין מיקום תוכן 2"/>
          <p:cNvSpPr>
            <a:spLocks noGrp="1"/>
          </p:cNvSpPr>
          <p:nvPr>
            <p:ph idx="1"/>
          </p:nvPr>
        </p:nvSpPr>
        <p:spPr>
          <a:xfrm>
            <a:off x="323528" y="1268760"/>
            <a:ext cx="7849244" cy="5256212"/>
          </a:xfrm>
          <a:solidFill>
            <a:schemeClr val="accent3">
              <a:lumMod val="60000"/>
              <a:lumOff val="40000"/>
            </a:schemeClr>
          </a:solidFill>
        </p:spPr>
        <p:txBody>
          <a:bodyPr/>
          <a:lstStyle/>
          <a:p>
            <a:pPr>
              <a:buFontTx/>
              <a:buNone/>
            </a:pPr>
            <a:r>
              <a:rPr lang="he-IL" altLang="he-IL" sz="2600" b="1" u="sng" dirty="0" smtClean="0">
                <a:latin typeface="David" pitchFamily="34" charset="-79"/>
                <a:cs typeface="David" pitchFamily="34" charset="-79"/>
              </a:rPr>
              <a:t>הסיבות לעומס גדול:</a:t>
            </a:r>
            <a:endParaRPr lang="en-US" altLang="he-IL" sz="2600" b="1" u="sng" dirty="0" smtClean="0">
              <a:latin typeface="David" pitchFamily="34" charset="-79"/>
              <a:cs typeface="David" pitchFamily="34" charset="-79"/>
            </a:endParaRPr>
          </a:p>
          <a:p>
            <a:r>
              <a:rPr lang="he-IL" altLang="he-IL" sz="2600" dirty="0" smtClean="0">
                <a:latin typeface="David" pitchFamily="34" charset="-79"/>
                <a:cs typeface="David" pitchFamily="34" charset="-79"/>
              </a:rPr>
              <a:t>מאמץ ממושך של שרירים (ריצות ארוכות בתדירות גבוהה)</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פני שטח קשים ככביש.</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יצירת לחץ במינון גבוה על העצם (ריבוי ניתורים)</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שימוש בנעליים לא מתאימות.</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העלאת העומס באופן מהיר מדיי.</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העצמות שבהן מופיע השבר בשכיחות גבוהה: עצם השוקה(שם בלימת הזעזועים המרובה ביותר), עצם הירך ועצמות כף הרגל.</a:t>
            </a:r>
            <a:endParaRPr lang="en-US" altLang="he-IL" sz="2600" dirty="0" smtClean="0">
              <a:latin typeface="David" pitchFamily="34" charset="-79"/>
              <a:cs typeface="David" pitchFamily="34" charset="-79"/>
            </a:endParaRPr>
          </a:p>
          <a:p>
            <a:r>
              <a:rPr lang="he-IL" altLang="he-IL" sz="2600" dirty="0" smtClean="0">
                <a:latin typeface="David" pitchFamily="34" charset="-79"/>
                <a:cs typeface="David" pitchFamily="34" charset="-79"/>
              </a:rPr>
              <a:t>אוכלוסיות שבהן מופיע השבר בשכיחות גבוהה: רצים למרחקים ארוכים, טירונים ורקדנים, בעיקר בשלבים הראשונים של האימונים.</a:t>
            </a:r>
            <a:endParaRPr lang="en-US" altLang="he-IL" sz="2600" dirty="0" smtClean="0">
              <a:latin typeface="David" pitchFamily="34" charset="-79"/>
              <a:cs typeface="David" pitchFamily="34" charset="-79"/>
            </a:endParaRPr>
          </a:p>
          <a:p>
            <a:pPr>
              <a:buFontTx/>
              <a:buNone/>
            </a:pPr>
            <a:endParaRPr lang="en-US" altLang="he-IL" sz="2400" b="1" dirty="0" smtClean="0"/>
          </a:p>
          <a:p>
            <a:endParaRPr lang="he-IL" altLang="he-IL" dirty="0" smtClean="0"/>
          </a:p>
        </p:txBody>
      </p:sp>
      <p:sp>
        <p:nvSpPr>
          <p:cNvPr id="35844"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50DCC7F7-6402-4A15-BF0A-803D0F1EFC9A}" type="slidenum">
              <a:rPr lang="he-IL" altLang="en-US" sz="1400" b="0" smtClean="0"/>
              <a:pPr/>
              <a:t>34</a:t>
            </a:fld>
            <a:endParaRPr lang="en-US" altLang="en-US" sz="1400" b="0" smtClean="0"/>
          </a:p>
        </p:txBody>
      </p:sp>
    </p:spTree>
    <p:extLst>
      <p:ext uri="{BB962C8B-B14F-4D97-AF65-F5344CB8AC3E}">
        <p14:creationId xmlns:p14="http://schemas.microsoft.com/office/powerpoint/2010/main" val="2892154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כותרת 1"/>
          <p:cNvSpPr>
            <a:spLocks noGrp="1"/>
          </p:cNvSpPr>
          <p:nvPr>
            <p:ph type="title"/>
          </p:nvPr>
        </p:nvSpPr>
        <p:spPr>
          <a:xfrm>
            <a:off x="611560" y="188640"/>
            <a:ext cx="7772400" cy="936104"/>
          </a:xfrm>
          <a:solidFill>
            <a:schemeClr val="accent3"/>
          </a:solidFill>
        </p:spPr>
        <p:txBody>
          <a:bodyPr/>
          <a:lstStyle/>
          <a:p>
            <a:pPr algn="ctr"/>
            <a:r>
              <a:rPr lang="he-IL" altLang="he-IL" sz="4400" b="1" dirty="0" smtClean="0">
                <a:solidFill>
                  <a:srgbClr val="C00000"/>
                </a:solidFill>
                <a:latin typeface="David" pitchFamily="34" charset="-79"/>
                <a:cs typeface="David" pitchFamily="34" charset="-79"/>
              </a:rPr>
              <a:t>המשך- שבר מאמץ</a:t>
            </a:r>
          </a:p>
        </p:txBody>
      </p:sp>
      <p:sp>
        <p:nvSpPr>
          <p:cNvPr id="36867" name="מציין מיקום תוכן 2"/>
          <p:cNvSpPr>
            <a:spLocks noGrp="1"/>
          </p:cNvSpPr>
          <p:nvPr>
            <p:ph idx="1"/>
          </p:nvPr>
        </p:nvSpPr>
        <p:spPr>
          <a:xfrm>
            <a:off x="251520" y="1268760"/>
            <a:ext cx="8064500" cy="5256213"/>
          </a:xfrm>
          <a:solidFill>
            <a:schemeClr val="accent3">
              <a:lumMod val="60000"/>
              <a:lumOff val="40000"/>
            </a:schemeClr>
          </a:solidFill>
        </p:spPr>
        <p:txBody>
          <a:bodyPr/>
          <a:lstStyle/>
          <a:p>
            <a:r>
              <a:rPr lang="he-IL" altLang="he-IL" sz="2400" b="1" dirty="0" smtClean="0">
                <a:latin typeface="David" pitchFamily="34" charset="-79"/>
                <a:cs typeface="David" pitchFamily="34" charset="-79"/>
              </a:rPr>
              <a:t>שבר מאמץ מתפתח בהדרגה מכאב שמופיע מתחילת המאמץ ופוחת בהמשכו, עד שלב של כאב מתמיד שאינו חולף גם אחרי מנוחה.</a:t>
            </a:r>
            <a:endParaRPr lang="en-US" altLang="he-IL" sz="2400" b="1" dirty="0" smtClean="0">
              <a:latin typeface="David" pitchFamily="34" charset="-79"/>
              <a:cs typeface="David" pitchFamily="34" charset="-79"/>
            </a:endParaRPr>
          </a:p>
          <a:p>
            <a:r>
              <a:rPr lang="he-IL" altLang="he-IL" sz="2400" dirty="0" smtClean="0">
                <a:latin typeface="David" pitchFamily="34" charset="-79"/>
                <a:cs typeface="David" pitchFamily="34" charset="-79"/>
              </a:rPr>
              <a:t>חשוב לאבחן במוקדם(באמצעות צילום רנטגן או מיפוי עצמות שהוא האמצעי המתאים ביותר לגילוי שברי מאמץ בזמן מוקדם) ולהתחיל בטיפול.</a:t>
            </a:r>
            <a:endParaRPr lang="en-US" altLang="he-IL" sz="2400" dirty="0" smtClean="0">
              <a:latin typeface="David" pitchFamily="34" charset="-79"/>
              <a:cs typeface="David" pitchFamily="34" charset="-79"/>
            </a:endParaRPr>
          </a:p>
          <a:p>
            <a:pPr>
              <a:buFontTx/>
              <a:buNone/>
            </a:pPr>
            <a:r>
              <a:rPr lang="he-IL" altLang="he-IL" sz="2400" dirty="0" smtClean="0">
                <a:latin typeface="David" pitchFamily="34" charset="-79"/>
                <a:cs typeface="David" pitchFamily="34" charset="-79"/>
              </a:rPr>
              <a:t>הטיפול בשברי מאמץ כולל:</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מנוחה.</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הקלת הדלקת עם קרח ותרופות אנטי דלקתיות.</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פיזיותרפיה לגמישות וחיזוק השרירים.</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פעילויות כשחייה ורכיבה על אופניים לשמירה על מרכיבי הכושר- סבולת.</a:t>
            </a:r>
            <a:endParaRPr lang="en-US" altLang="he-IL" sz="2400" dirty="0" smtClean="0">
              <a:latin typeface="David" pitchFamily="34" charset="-79"/>
              <a:cs typeface="David" pitchFamily="34" charset="-79"/>
            </a:endParaRPr>
          </a:p>
          <a:p>
            <a:r>
              <a:rPr lang="he-IL" altLang="he-IL" sz="2400" dirty="0" smtClean="0">
                <a:latin typeface="David" pitchFamily="34" charset="-79"/>
                <a:cs typeface="David" pitchFamily="34" charset="-79"/>
              </a:rPr>
              <a:t>שיפור הנעל או </a:t>
            </a:r>
            <a:r>
              <a:rPr lang="he-IL" altLang="he-IL" sz="2400" dirty="0" err="1" smtClean="0">
                <a:latin typeface="David" pitchFamily="34" charset="-79"/>
                <a:cs typeface="David" pitchFamily="34" charset="-79"/>
              </a:rPr>
              <a:t>בולמי</a:t>
            </a:r>
            <a:r>
              <a:rPr lang="he-IL" altLang="he-IL" sz="2400" dirty="0" smtClean="0">
                <a:latin typeface="David" pitchFamily="34" charset="-79"/>
                <a:cs typeface="David" pitchFamily="34" charset="-79"/>
              </a:rPr>
              <a:t> הזעזועים בסוליה בהתאם לצורך.</a:t>
            </a:r>
            <a:endParaRPr lang="en-US" altLang="he-IL" sz="2400" dirty="0" smtClean="0">
              <a:latin typeface="David" pitchFamily="34" charset="-79"/>
              <a:cs typeface="David" pitchFamily="34" charset="-79"/>
            </a:endParaRPr>
          </a:p>
          <a:p>
            <a:pPr>
              <a:buFontTx/>
              <a:buNone/>
            </a:pPr>
            <a:endParaRPr lang="he-IL" altLang="he-IL" dirty="0" smtClean="0"/>
          </a:p>
        </p:txBody>
      </p:sp>
      <p:sp>
        <p:nvSpPr>
          <p:cNvPr id="36868" name="מציין מיקום של מספר שקופית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75B283EB-E9F4-4854-94BB-251F4CB05F17}" type="slidenum">
              <a:rPr lang="he-IL" altLang="en-US" sz="1400" b="0" smtClean="0"/>
              <a:pPr/>
              <a:t>35</a:t>
            </a:fld>
            <a:endParaRPr lang="en-US" altLang="en-US" sz="1400" b="0" smtClean="0"/>
          </a:p>
        </p:txBody>
      </p:sp>
    </p:spTree>
    <p:extLst>
      <p:ext uri="{BB962C8B-B14F-4D97-AF65-F5344CB8AC3E}">
        <p14:creationId xmlns:p14="http://schemas.microsoft.com/office/powerpoint/2010/main" val="1729407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260648"/>
            <a:ext cx="4318769" cy="63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976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4529"/>
            <a:ext cx="637513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3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של מספר שקופית 3"/>
          <p:cNvSpPr>
            <a:spLocks noGrp="1"/>
          </p:cNvSpPr>
          <p:nvPr>
            <p:ph type="sldNum" sz="quarter" idx="12"/>
          </p:nvPr>
        </p:nvSpPr>
        <p:spPr/>
        <p:txBody>
          <a:bodyPr/>
          <a:lstStyle/>
          <a:p>
            <a:fld id="{D9B53982-2C72-44EE-A88E-05CC55EDA3F3}" type="slidenum">
              <a:rPr lang="he-IL" altLang="en-US"/>
              <a:pPr/>
              <a:t>4</a:t>
            </a:fld>
            <a:endParaRPr lang="en-US" altLang="en-US" dirty="0"/>
          </a:p>
        </p:txBody>
      </p:sp>
      <p:pic>
        <p:nvPicPr>
          <p:cNvPr id="197634" name="Picture 2" descr="Axial_AppendicularS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3238"/>
            <a:ext cx="4584224" cy="4950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7635" name="Text Box 3"/>
          <p:cNvSpPr txBox="1">
            <a:spLocks noChangeArrowheads="1"/>
          </p:cNvSpPr>
          <p:nvPr/>
        </p:nvSpPr>
        <p:spPr bwMode="auto">
          <a:xfrm>
            <a:off x="4211960" y="2636912"/>
            <a:ext cx="4186238" cy="2654300"/>
          </a:xfrm>
          <a:prstGeom prst="rect">
            <a:avLst/>
          </a:prstGeom>
          <a:solidFill>
            <a:schemeClr val="accent3"/>
          </a:solidFill>
          <a:ln/>
          <a:extLst/>
        </p:spPr>
        <p:style>
          <a:lnRef idx="2">
            <a:schemeClr val="accent1"/>
          </a:lnRef>
          <a:fillRef idx="1">
            <a:schemeClr val="lt1"/>
          </a:fillRef>
          <a:effectRef idx="0">
            <a:schemeClr val="accent1"/>
          </a:effectRef>
          <a:fontRef idx="minor">
            <a:schemeClr val="dk1"/>
          </a:fontRef>
        </p:style>
        <p:txBody>
          <a:bodyPr wrap="none">
            <a:spAutoFit/>
          </a:bodyPr>
          <a:lstStyle/>
          <a:p>
            <a:pPr algn="r" rtl="1"/>
            <a:r>
              <a:rPr lang="he-IL" altLang="en-US" sz="2800" u="sng" dirty="0">
                <a:solidFill>
                  <a:srgbClr val="990033"/>
                </a:solidFill>
              </a:rPr>
              <a:t>206</a:t>
            </a:r>
            <a:r>
              <a:rPr lang="he-IL" altLang="en-US" sz="2800" u="sng" dirty="0"/>
              <a:t> </a:t>
            </a:r>
            <a:r>
              <a:rPr lang="he-IL" altLang="en-US" sz="2800" u="sng" dirty="0">
                <a:solidFill>
                  <a:srgbClr val="990033"/>
                </a:solidFill>
              </a:rPr>
              <a:t>עצמות</a:t>
            </a:r>
            <a:endParaRPr lang="en-US" altLang="en-US" sz="2800" u="sng" dirty="0">
              <a:solidFill>
                <a:srgbClr val="990033"/>
              </a:solidFill>
            </a:endParaRPr>
          </a:p>
          <a:p>
            <a:pPr algn="r" rtl="1"/>
            <a:r>
              <a:rPr lang="en-US" altLang="en-US" sz="2800" dirty="0">
                <a:solidFill>
                  <a:srgbClr val="FF0000"/>
                </a:solidFill>
              </a:rPr>
              <a:t>80</a:t>
            </a:r>
            <a:r>
              <a:rPr lang="en-US" altLang="en-US" sz="2800" dirty="0">
                <a:solidFill>
                  <a:schemeClr val="accent2"/>
                </a:solidFill>
              </a:rPr>
              <a:t>-axial skeleton</a:t>
            </a:r>
            <a:endParaRPr lang="he-IL" altLang="en-US" sz="2800" dirty="0">
              <a:solidFill>
                <a:schemeClr val="accent2"/>
              </a:solidFill>
            </a:endParaRPr>
          </a:p>
          <a:p>
            <a:pPr algn="r" rtl="1"/>
            <a:r>
              <a:rPr lang="he-IL" altLang="en-US" sz="2800" dirty="0"/>
              <a:t>גולגולת, עמוד שדרה, </a:t>
            </a:r>
          </a:p>
          <a:p>
            <a:pPr algn="r" rtl="1"/>
            <a:r>
              <a:rPr lang="he-IL" altLang="en-US" sz="2800" dirty="0"/>
              <a:t>צלעות, עצם החזה</a:t>
            </a:r>
          </a:p>
          <a:p>
            <a:pPr algn="r" rtl="1"/>
            <a:r>
              <a:rPr lang="en-US" altLang="en-US" sz="2800" dirty="0">
                <a:solidFill>
                  <a:srgbClr val="FF0000"/>
                </a:solidFill>
              </a:rPr>
              <a:t>126</a:t>
            </a:r>
            <a:r>
              <a:rPr lang="en-US" altLang="en-US" sz="2800" dirty="0">
                <a:solidFill>
                  <a:schemeClr val="accent2"/>
                </a:solidFill>
              </a:rPr>
              <a:t>-appendicular skeleton</a:t>
            </a:r>
            <a:endParaRPr lang="he-IL" altLang="en-US" sz="2800" dirty="0">
              <a:solidFill>
                <a:schemeClr val="accent2"/>
              </a:solidFill>
            </a:endParaRPr>
          </a:p>
          <a:p>
            <a:pPr algn="r" rtl="1"/>
            <a:r>
              <a:rPr lang="he-IL" altLang="he-IL" sz="2800" dirty="0"/>
              <a:t>גפיים וחגורות הגפיים</a:t>
            </a:r>
            <a:endParaRPr lang="en-US" altLang="he-IL" sz="2800" dirty="0"/>
          </a:p>
        </p:txBody>
      </p:sp>
      <p:sp>
        <p:nvSpPr>
          <p:cNvPr id="197636" name="Text Box 4"/>
          <p:cNvSpPr txBox="1">
            <a:spLocks noChangeArrowheads="1"/>
          </p:cNvSpPr>
          <p:nvPr/>
        </p:nvSpPr>
        <p:spPr bwMode="auto">
          <a:xfrm>
            <a:off x="1961198" y="0"/>
            <a:ext cx="5246052" cy="1717393"/>
          </a:xfrm>
          <a:prstGeom prst="rect">
            <a:avLst/>
          </a:prstGeom>
          <a:solidFill>
            <a:schemeClr val="bg2"/>
          </a:solidFill>
          <a:ln>
            <a:noFill/>
          </a:ln>
          <a:effectLst/>
          <a:extLst/>
        </p:spPr>
        <p:txBody>
          <a:bodyPr wrap="none">
            <a:spAutoFit/>
          </a:bodyPr>
          <a:lstStyle/>
          <a:p>
            <a:pPr algn="r" rtl="1">
              <a:lnSpc>
                <a:spcPct val="80000"/>
              </a:lnSpc>
            </a:pPr>
            <a:r>
              <a:rPr lang="he-IL" altLang="en-US" sz="3200" dirty="0">
                <a:solidFill>
                  <a:srgbClr val="990033"/>
                </a:solidFill>
              </a:rPr>
              <a:t>		</a:t>
            </a:r>
            <a:r>
              <a:rPr lang="he-IL" altLang="en-US" sz="3600" b="1" u="sng" dirty="0">
                <a:solidFill>
                  <a:srgbClr val="C00000"/>
                </a:solidFill>
              </a:rPr>
              <a:t>חלוקת </a:t>
            </a:r>
            <a:r>
              <a:rPr lang="he-IL" altLang="en-US" sz="3600" b="1" u="sng" dirty="0" smtClean="0">
                <a:solidFill>
                  <a:srgbClr val="C00000"/>
                </a:solidFill>
              </a:rPr>
              <a:t>השלד</a:t>
            </a:r>
          </a:p>
          <a:p>
            <a:pPr algn="r" rtl="1">
              <a:lnSpc>
                <a:spcPct val="80000"/>
              </a:lnSpc>
            </a:pPr>
            <a:endParaRPr lang="he-IL" altLang="en-US" sz="3200" u="sng" dirty="0">
              <a:solidFill>
                <a:srgbClr val="C00000"/>
              </a:solidFill>
            </a:endParaRPr>
          </a:p>
          <a:p>
            <a:pPr algn="r" rtl="1">
              <a:lnSpc>
                <a:spcPct val="80000"/>
              </a:lnSpc>
            </a:pPr>
            <a:r>
              <a:rPr lang="he-IL" altLang="en-US" sz="3200" dirty="0">
                <a:solidFill>
                  <a:srgbClr val="990033"/>
                </a:solidFill>
              </a:rPr>
              <a:t>שלד הציר </a:t>
            </a:r>
            <a:r>
              <a:rPr lang="en-US" altLang="en-US" sz="2800" dirty="0">
                <a:solidFill>
                  <a:schemeClr val="accent2"/>
                </a:solidFill>
              </a:rPr>
              <a:t>axial skeleton</a:t>
            </a:r>
            <a:endParaRPr lang="he-IL" altLang="en-US" sz="3600" dirty="0">
              <a:solidFill>
                <a:srgbClr val="990033"/>
              </a:solidFill>
            </a:endParaRPr>
          </a:p>
          <a:p>
            <a:pPr algn="r" rtl="1">
              <a:lnSpc>
                <a:spcPct val="80000"/>
              </a:lnSpc>
            </a:pPr>
            <a:r>
              <a:rPr lang="he-IL" altLang="en-US" sz="3200" dirty="0">
                <a:solidFill>
                  <a:srgbClr val="990033"/>
                </a:solidFill>
              </a:rPr>
              <a:t>ושלד גפיים </a:t>
            </a:r>
            <a:r>
              <a:rPr lang="en-US" altLang="en-US" sz="2800" dirty="0">
                <a:solidFill>
                  <a:schemeClr val="accent2"/>
                </a:solidFill>
              </a:rPr>
              <a:t>appendicular skeleton</a:t>
            </a:r>
          </a:p>
        </p:txBody>
      </p:sp>
    </p:spTree>
    <p:extLst>
      <p:ext uri="{BB962C8B-B14F-4D97-AF65-F5344CB8AC3E}">
        <p14:creationId xmlns:p14="http://schemas.microsoft.com/office/powerpoint/2010/main" val="3117201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332656"/>
            <a:ext cx="6965245" cy="720080"/>
          </a:xfrm>
          <a:solidFill>
            <a:schemeClr val="accent3"/>
          </a:solidFill>
        </p:spPr>
        <p:txBody>
          <a:bodyPr>
            <a:noAutofit/>
          </a:bodyPr>
          <a:lstStyle/>
          <a:p>
            <a:pPr algn="ctr"/>
            <a:r>
              <a:rPr lang="he-IL" sz="6600" b="1" dirty="0" smtClean="0">
                <a:solidFill>
                  <a:srgbClr val="C00000"/>
                </a:solidFill>
              </a:rPr>
              <a:t/>
            </a:r>
            <a:br>
              <a:rPr lang="he-IL" sz="6600" b="1" dirty="0" smtClean="0">
                <a:solidFill>
                  <a:srgbClr val="C00000"/>
                </a:solidFill>
              </a:rPr>
            </a:br>
            <a:r>
              <a:rPr lang="he-IL" sz="5400" b="1" dirty="0" smtClean="0">
                <a:solidFill>
                  <a:srgbClr val="C00000"/>
                </a:solidFill>
              </a:rPr>
              <a:t>מהי עצם?</a:t>
            </a:r>
            <a:r>
              <a:rPr lang="he-IL" sz="6600" dirty="0" smtClean="0"/>
              <a:t/>
            </a:r>
            <a:br>
              <a:rPr lang="he-IL" sz="6600" dirty="0" smtClean="0"/>
            </a:br>
            <a:endParaRPr lang="he-IL" sz="6600" dirty="0"/>
          </a:p>
        </p:txBody>
      </p:sp>
      <p:sp>
        <p:nvSpPr>
          <p:cNvPr id="3" name="Content Placeholder 2"/>
          <p:cNvSpPr>
            <a:spLocks noGrp="1"/>
          </p:cNvSpPr>
          <p:nvPr>
            <p:ph idx="1"/>
          </p:nvPr>
        </p:nvSpPr>
        <p:spPr>
          <a:xfrm>
            <a:off x="251520" y="1268760"/>
            <a:ext cx="7992888" cy="5328592"/>
          </a:xfrm>
          <a:solidFill>
            <a:schemeClr val="accent3">
              <a:lumMod val="60000"/>
              <a:lumOff val="40000"/>
            </a:schemeClr>
          </a:solidFill>
        </p:spPr>
        <p:txBody>
          <a:bodyPr>
            <a:noAutofit/>
          </a:bodyPr>
          <a:lstStyle/>
          <a:p>
            <a:pPr marL="514350" indent="-514350">
              <a:lnSpc>
                <a:spcPct val="170000"/>
              </a:lnSpc>
              <a:buFont typeface="+mj-lt"/>
              <a:buAutoNum type="arabicPeriod"/>
            </a:pPr>
            <a:r>
              <a:rPr lang="he-IL" sz="2400" b="1" dirty="0" smtClean="0">
                <a:solidFill>
                  <a:srgbClr val="C00000"/>
                </a:solidFill>
              </a:rPr>
              <a:t>עצם =היא סוג אחד של רקמת חיבור.</a:t>
            </a:r>
          </a:p>
          <a:p>
            <a:pPr marL="514350" indent="-514350">
              <a:lnSpc>
                <a:spcPct val="170000"/>
              </a:lnSpc>
              <a:buFont typeface="+mj-lt"/>
              <a:buAutoNum type="arabicPeriod"/>
            </a:pPr>
            <a:r>
              <a:rPr lang="he-IL" sz="2400" u="sng" dirty="0" smtClean="0">
                <a:solidFill>
                  <a:srgbClr val="C00000"/>
                </a:solidFill>
              </a:rPr>
              <a:t>העצמות הן איברים המתפקדים </a:t>
            </a:r>
            <a:r>
              <a:rPr lang="he-IL" sz="2400" dirty="0" smtClean="0">
                <a:solidFill>
                  <a:srgbClr val="C00000"/>
                </a:solidFill>
              </a:rPr>
              <a:t>:</a:t>
            </a:r>
          </a:p>
          <a:p>
            <a:pPr marL="514350" indent="-514350">
              <a:lnSpc>
                <a:spcPct val="170000"/>
              </a:lnSpc>
              <a:buFont typeface="+mj-lt"/>
              <a:buAutoNum type="arabicPeriod"/>
            </a:pPr>
            <a:r>
              <a:rPr lang="he-IL" sz="2400" dirty="0" smtClean="0">
                <a:solidFill>
                  <a:srgbClr val="C00000"/>
                </a:solidFill>
              </a:rPr>
              <a:t>בתנועה. </a:t>
            </a:r>
          </a:p>
          <a:p>
            <a:pPr marL="514350" indent="-514350">
              <a:lnSpc>
                <a:spcPct val="170000"/>
              </a:lnSpc>
              <a:buFont typeface="+mj-lt"/>
              <a:buAutoNum type="arabicPeriod"/>
            </a:pPr>
            <a:r>
              <a:rPr lang="he-IL" sz="2400" dirty="0" smtClean="0">
                <a:solidFill>
                  <a:srgbClr val="C00000"/>
                </a:solidFill>
              </a:rPr>
              <a:t>בהגנה.</a:t>
            </a:r>
          </a:p>
          <a:p>
            <a:pPr marL="514350" indent="-514350">
              <a:lnSpc>
                <a:spcPct val="170000"/>
              </a:lnSpc>
              <a:buFont typeface="+mj-lt"/>
              <a:buAutoNum type="arabicPeriod"/>
            </a:pPr>
            <a:r>
              <a:rPr lang="he-IL" sz="2400" dirty="0" smtClean="0">
                <a:solidFill>
                  <a:srgbClr val="C00000"/>
                </a:solidFill>
              </a:rPr>
              <a:t> בתמיכה. </a:t>
            </a:r>
          </a:p>
          <a:p>
            <a:pPr marL="514350" indent="-514350">
              <a:lnSpc>
                <a:spcPct val="170000"/>
              </a:lnSpc>
              <a:buFont typeface="+mj-lt"/>
              <a:buAutoNum type="arabicPeriod"/>
            </a:pPr>
            <a:r>
              <a:rPr lang="he-IL" sz="2400" dirty="0" smtClean="0">
                <a:solidFill>
                  <a:srgbClr val="C00000"/>
                </a:solidFill>
              </a:rPr>
              <a:t>באגירת מינרלים.</a:t>
            </a:r>
          </a:p>
          <a:p>
            <a:pPr marL="514350" indent="-514350">
              <a:lnSpc>
                <a:spcPct val="170000"/>
              </a:lnSpc>
              <a:buFont typeface="+mj-lt"/>
              <a:buAutoNum type="arabicPeriod"/>
            </a:pPr>
            <a:r>
              <a:rPr lang="he-IL" sz="2400" dirty="0" smtClean="0">
                <a:solidFill>
                  <a:srgbClr val="C00000"/>
                </a:solidFill>
              </a:rPr>
              <a:t> ובייצור תאי דם.</a:t>
            </a:r>
            <a:endParaRPr lang="en-US" sz="2400" dirty="0"/>
          </a:p>
        </p:txBody>
      </p:sp>
    </p:spTree>
    <p:extLst>
      <p:ext uri="{BB962C8B-B14F-4D97-AF65-F5344CB8AC3E}">
        <p14:creationId xmlns:p14="http://schemas.microsoft.com/office/powerpoint/2010/main" val="1120353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332656"/>
            <a:ext cx="6965245" cy="720080"/>
          </a:xfrm>
          <a:solidFill>
            <a:schemeClr val="accent3"/>
          </a:solidFill>
        </p:spPr>
        <p:txBody>
          <a:bodyPr>
            <a:noAutofit/>
          </a:bodyPr>
          <a:lstStyle/>
          <a:p>
            <a:pPr algn="ctr"/>
            <a:r>
              <a:rPr lang="he-IL" sz="6600" b="1" dirty="0" smtClean="0">
                <a:solidFill>
                  <a:srgbClr val="C00000"/>
                </a:solidFill>
              </a:rPr>
              <a:t/>
            </a:r>
            <a:br>
              <a:rPr lang="he-IL" sz="6600" b="1" dirty="0" smtClean="0">
                <a:solidFill>
                  <a:srgbClr val="C00000"/>
                </a:solidFill>
              </a:rPr>
            </a:br>
            <a:r>
              <a:rPr lang="he-IL" sz="5400" b="1" dirty="0" smtClean="0">
                <a:solidFill>
                  <a:srgbClr val="C00000"/>
                </a:solidFill>
              </a:rPr>
              <a:t>סוגי עצמות</a:t>
            </a:r>
            <a:r>
              <a:rPr lang="he-IL" sz="6600" dirty="0" smtClean="0"/>
              <a:t/>
            </a:r>
            <a:br>
              <a:rPr lang="he-IL" sz="6600" dirty="0" smtClean="0"/>
            </a:br>
            <a:endParaRPr lang="he-IL" sz="6600" dirty="0"/>
          </a:p>
        </p:txBody>
      </p:sp>
      <p:sp>
        <p:nvSpPr>
          <p:cNvPr id="3" name="Content Placeholder 2"/>
          <p:cNvSpPr>
            <a:spLocks noGrp="1"/>
          </p:cNvSpPr>
          <p:nvPr>
            <p:ph idx="1"/>
          </p:nvPr>
        </p:nvSpPr>
        <p:spPr>
          <a:xfrm>
            <a:off x="251520" y="1268760"/>
            <a:ext cx="7992888" cy="5328592"/>
          </a:xfrm>
          <a:solidFill>
            <a:schemeClr val="accent3">
              <a:lumMod val="60000"/>
              <a:lumOff val="40000"/>
            </a:schemeClr>
          </a:solidFill>
        </p:spPr>
        <p:txBody>
          <a:bodyPr>
            <a:noAutofit/>
          </a:bodyPr>
          <a:lstStyle/>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ארוכות</a:t>
            </a:r>
            <a:r>
              <a:rPr lang="he-IL" sz="2400" dirty="0">
                <a:solidFill>
                  <a:srgbClr val="C00000"/>
                </a:solidFill>
              </a:rPr>
              <a:t>- </a:t>
            </a:r>
            <a:r>
              <a:rPr lang="he-IL" sz="2400" dirty="0"/>
              <a:t>בעלות צורה </a:t>
            </a:r>
            <a:r>
              <a:rPr lang="he-IL" sz="2400" dirty="0" smtClean="0"/>
              <a:t>גלילית, משמשות בעיקר כמנופי תנועה.</a:t>
            </a:r>
            <a:endParaRPr lang="en-US" sz="2400" dirty="0"/>
          </a:p>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שטוחות</a:t>
            </a:r>
            <a:r>
              <a:rPr lang="he-IL" sz="2400" dirty="0">
                <a:solidFill>
                  <a:srgbClr val="C00000"/>
                </a:solidFill>
              </a:rPr>
              <a:t>- </a:t>
            </a:r>
            <a:r>
              <a:rPr lang="he-IL" sz="2400" dirty="0" smtClean="0"/>
              <a:t>אלו </a:t>
            </a:r>
            <a:r>
              <a:rPr lang="he-IL" sz="2400" dirty="0"/>
              <a:t>עצמות </a:t>
            </a:r>
            <a:r>
              <a:rPr lang="he-IL" sz="2400" dirty="0" smtClean="0"/>
              <a:t>פחוסות ושטוחות, משמשים בעיקר כהגנה על איברים פנימיים.</a:t>
            </a:r>
            <a:endParaRPr lang="en-US" sz="2400" dirty="0"/>
          </a:p>
          <a:p>
            <a:pPr marL="514350" indent="-514350">
              <a:lnSpc>
                <a:spcPct val="170000"/>
              </a:lnSpc>
              <a:buFont typeface="+mj-lt"/>
              <a:buAutoNum type="arabicPeriod"/>
            </a:pPr>
            <a:r>
              <a:rPr lang="he-IL" sz="2400" u="sng" dirty="0" smtClean="0">
                <a:solidFill>
                  <a:srgbClr val="C00000"/>
                </a:solidFill>
              </a:rPr>
              <a:t>עצמות אי-רגולריות</a:t>
            </a:r>
            <a:r>
              <a:rPr lang="he-IL" sz="2400" dirty="0" smtClean="0">
                <a:solidFill>
                  <a:srgbClr val="C00000"/>
                </a:solidFill>
              </a:rPr>
              <a:t>- </a:t>
            </a:r>
            <a:r>
              <a:rPr lang="he-IL" sz="2400" dirty="0" smtClean="0"/>
              <a:t>חוליות עמוד השדרה.</a:t>
            </a:r>
            <a:endParaRPr lang="en-US" sz="2400" dirty="0"/>
          </a:p>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קצרות</a:t>
            </a:r>
            <a:r>
              <a:rPr lang="he-IL" sz="2400" dirty="0">
                <a:solidFill>
                  <a:srgbClr val="C00000"/>
                </a:solidFill>
              </a:rPr>
              <a:t>- </a:t>
            </a:r>
            <a:r>
              <a:rPr lang="he-IL" sz="2400" dirty="0"/>
              <a:t>נמצאות רק בשורש כף היד, ובשורש כף הרגל.</a:t>
            </a:r>
            <a:endParaRPr lang="en-US" sz="2400" dirty="0"/>
          </a:p>
          <a:p>
            <a:pPr marL="514350" indent="-514350">
              <a:lnSpc>
                <a:spcPct val="170000"/>
              </a:lnSpc>
              <a:buFont typeface="+mj-lt"/>
              <a:buAutoNum type="arabicPeriod"/>
            </a:pPr>
            <a:r>
              <a:rPr lang="he-IL" sz="2400" u="sng" dirty="0" smtClean="0">
                <a:solidFill>
                  <a:srgbClr val="C00000"/>
                </a:solidFill>
              </a:rPr>
              <a:t>עצמות </a:t>
            </a:r>
            <a:r>
              <a:rPr lang="he-IL" sz="2400" u="sng" dirty="0">
                <a:solidFill>
                  <a:srgbClr val="C00000"/>
                </a:solidFill>
              </a:rPr>
              <a:t>ססמואידיות</a:t>
            </a:r>
            <a:r>
              <a:rPr lang="he-IL" sz="2400" dirty="0">
                <a:solidFill>
                  <a:srgbClr val="C00000"/>
                </a:solidFill>
              </a:rPr>
              <a:t>- </a:t>
            </a:r>
            <a:r>
              <a:rPr lang="he-IL" sz="2400" dirty="0"/>
              <a:t>עצם שלא נולדנו איתה, והתפתחה במהלך החיים. העצם המוכרת ביותר היא עצם </a:t>
            </a:r>
            <a:r>
              <a:rPr lang="he-IL" sz="2400" dirty="0" smtClean="0"/>
              <a:t>הפיקה.</a:t>
            </a:r>
          </a:p>
        </p:txBody>
      </p:sp>
    </p:spTree>
    <p:extLst>
      <p:ext uri="{BB962C8B-B14F-4D97-AF65-F5344CB8AC3E}">
        <p14:creationId xmlns:p14="http://schemas.microsoft.com/office/powerpoint/2010/main" val="3438782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upload.wikimedia.org/wikipedia/commons/8/8f/Femur_-_anterior_view2.png"/>
          <p:cNvPicPr>
            <a:picLocks noChangeAspect="1" noChangeArrowheads="1"/>
          </p:cNvPicPr>
          <p:nvPr/>
        </p:nvPicPr>
        <p:blipFill rotWithShape="1">
          <a:blip r:embed="rId2" cstate="print"/>
          <a:srcRect l="17157" r="17080"/>
          <a:stretch/>
        </p:blipFill>
        <p:spPr bwMode="auto">
          <a:xfrm>
            <a:off x="6624228" y="3212976"/>
            <a:ext cx="2315056" cy="3520280"/>
          </a:xfrm>
          <a:prstGeom prst="rect">
            <a:avLst/>
          </a:prstGeom>
          <a:noFill/>
        </p:spPr>
      </p:pic>
      <p:pic>
        <p:nvPicPr>
          <p:cNvPr id="30723" name="Picture 3"/>
          <p:cNvPicPr>
            <a:picLocks noChangeAspect="1" noChangeArrowheads="1"/>
          </p:cNvPicPr>
          <p:nvPr/>
        </p:nvPicPr>
        <p:blipFill rotWithShape="1">
          <a:blip r:embed="rId3" cstate="print"/>
          <a:srcRect r="11051"/>
          <a:stretch/>
        </p:blipFill>
        <p:spPr bwMode="auto">
          <a:xfrm>
            <a:off x="34709" y="4221088"/>
            <a:ext cx="3202524" cy="2420888"/>
          </a:xfrm>
          <a:prstGeom prst="rect">
            <a:avLst/>
          </a:prstGeom>
          <a:noFill/>
          <a:ln w="9525">
            <a:noFill/>
            <a:miter lim="800000"/>
            <a:headEnd/>
            <a:tailEnd/>
          </a:ln>
        </p:spPr>
      </p:pic>
      <p:pic>
        <p:nvPicPr>
          <p:cNvPr id="30725" name="Picture 5" descr="http://www.corpshumain.ca/en/images/Squelette_colonne_(FF)_en.jpg"/>
          <p:cNvPicPr>
            <a:picLocks noChangeAspect="1" noChangeArrowheads="1"/>
          </p:cNvPicPr>
          <p:nvPr/>
        </p:nvPicPr>
        <p:blipFill>
          <a:blip r:embed="rId4" cstate="print"/>
          <a:srcRect/>
          <a:stretch>
            <a:fillRect/>
          </a:stretch>
        </p:blipFill>
        <p:spPr bwMode="auto">
          <a:xfrm>
            <a:off x="611560" y="227350"/>
            <a:ext cx="2520280" cy="3027336"/>
          </a:xfrm>
          <a:prstGeom prst="rect">
            <a:avLst/>
          </a:prstGeom>
          <a:noFill/>
        </p:spPr>
      </p:pic>
      <p:pic>
        <p:nvPicPr>
          <p:cNvPr id="30727" name="Picture 7" descr="https://thesebonesofmine.files.wordpress.com/2013/07/metatarsal-phalangeal-joint.jpg?w=287&amp;h=273"/>
          <p:cNvPicPr>
            <a:picLocks noChangeAspect="1" noChangeArrowheads="1"/>
          </p:cNvPicPr>
          <p:nvPr/>
        </p:nvPicPr>
        <p:blipFill>
          <a:blip r:embed="rId5" cstate="print"/>
          <a:srcRect/>
          <a:stretch>
            <a:fillRect/>
          </a:stretch>
        </p:blipFill>
        <p:spPr bwMode="auto">
          <a:xfrm>
            <a:off x="3373212" y="3247567"/>
            <a:ext cx="2952328" cy="2808312"/>
          </a:xfrm>
          <a:prstGeom prst="rect">
            <a:avLst/>
          </a:prstGeom>
          <a:noFill/>
        </p:spPr>
      </p:pic>
      <p:pic>
        <p:nvPicPr>
          <p:cNvPr id="30729" name="Picture 9" descr="http://thewellnessdigest.com/wp-content/uploads/2013/05/pf_joint_lg.jpg"/>
          <p:cNvPicPr>
            <a:picLocks noChangeAspect="1" noChangeArrowheads="1"/>
          </p:cNvPicPr>
          <p:nvPr/>
        </p:nvPicPr>
        <p:blipFill>
          <a:blip r:embed="rId6" cstate="print"/>
          <a:srcRect/>
          <a:stretch>
            <a:fillRect/>
          </a:stretch>
        </p:blipFill>
        <p:spPr bwMode="auto">
          <a:xfrm>
            <a:off x="5266876" y="260648"/>
            <a:ext cx="3672408" cy="2547629"/>
          </a:xfrm>
          <a:prstGeom prst="rect">
            <a:avLst/>
          </a:prstGeom>
          <a:noFill/>
        </p:spPr>
      </p:pic>
    </p:spTree>
    <p:extLst>
      <p:ext uri="{BB962C8B-B14F-4D97-AF65-F5344CB8AC3E}">
        <p14:creationId xmlns:p14="http://schemas.microsoft.com/office/powerpoint/2010/main" val="1088199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862BB6FD-CC53-4CBD-8DD4-D198F96BD763}" type="slidenum">
              <a:rPr lang="he-IL" altLang="en-US" sz="1400" b="0" smtClean="0"/>
              <a:pPr/>
              <a:t>8</a:t>
            </a:fld>
            <a:endParaRPr lang="en-US" altLang="en-US" sz="1400" b="0" dirty="0" smtClean="0"/>
          </a:p>
        </p:txBody>
      </p:sp>
      <p:sp>
        <p:nvSpPr>
          <p:cNvPr id="9219" name="Rectangle 1"/>
          <p:cNvSpPr>
            <a:spLocks noChangeArrowheads="1"/>
          </p:cNvSpPr>
          <p:nvPr/>
        </p:nvSpPr>
        <p:spPr bwMode="auto">
          <a:xfrm>
            <a:off x="611560" y="1481940"/>
            <a:ext cx="7741071" cy="3600986"/>
          </a:xfrm>
          <a:prstGeom prst="rect">
            <a:avLst/>
          </a:prstGeom>
          <a:solidFill>
            <a:schemeClr val="accent3">
              <a:lumMod val="60000"/>
              <a:lumOff val="40000"/>
            </a:schemeClr>
          </a:solidFill>
          <a:ln>
            <a:noFill/>
          </a:ln>
          <a:extLst/>
        </p:spPr>
        <p:txBody>
          <a:bodyPr wrap="square" anchor="ct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r>
              <a:rPr lang="he-IL" altLang="he-IL" sz="2800" dirty="0" smtClean="0">
                <a:latin typeface="Arial" pitchFamily="34" charset="0"/>
                <a:ea typeface="Times New Roman" pitchFamily="18" charset="0"/>
                <a:cs typeface="Arial" pitchFamily="34" charset="0"/>
              </a:rPr>
              <a:t>א. </a:t>
            </a:r>
            <a:r>
              <a:rPr lang="he-IL" altLang="he-IL" sz="2800" dirty="0" smtClean="0">
                <a:solidFill>
                  <a:srgbClr val="C00000"/>
                </a:solidFill>
                <a:latin typeface="Arial" pitchFamily="34" charset="0"/>
                <a:ea typeface="Times New Roman" pitchFamily="18" charset="0"/>
                <a:cs typeface="Arial" pitchFamily="34" charset="0"/>
              </a:rPr>
              <a:t>קליפת </a:t>
            </a:r>
            <a:r>
              <a:rPr lang="he-IL" altLang="he-IL" sz="2800" dirty="0">
                <a:solidFill>
                  <a:srgbClr val="C00000"/>
                </a:solidFill>
                <a:latin typeface="Arial" pitchFamily="34" charset="0"/>
                <a:ea typeface="Times New Roman" pitchFamily="18" charset="0"/>
                <a:cs typeface="Arial" pitchFamily="34" charset="0"/>
              </a:rPr>
              <a:t>העצם</a:t>
            </a:r>
          </a:p>
          <a:p>
            <a:pPr algn="r" rtl="1"/>
            <a:r>
              <a:rPr lang="he-IL" altLang="he-IL" sz="2800" b="0" dirty="0">
                <a:latin typeface="Arial" pitchFamily="34" charset="0"/>
                <a:ea typeface="Times New Roman" pitchFamily="18" charset="0"/>
                <a:cs typeface="Arial" pitchFamily="34" charset="0"/>
              </a:rPr>
              <a:t>רקמת עצם צפופה (דחוסה) שיוצרת את הקשר עם כל החלקים שמתחברים לעצם.</a:t>
            </a:r>
            <a:endParaRPr lang="en-US" altLang="he-IL" sz="2800" b="0" dirty="0"/>
          </a:p>
          <a:p>
            <a:pPr algn="r" rtl="1"/>
            <a:r>
              <a:rPr lang="he-IL" altLang="he-IL" sz="2800" b="0" u="sng" dirty="0">
                <a:latin typeface="Arial" pitchFamily="34" charset="0"/>
                <a:cs typeface="Arial" pitchFamily="34" charset="0"/>
              </a:rPr>
              <a:t>מיקומה</a:t>
            </a:r>
            <a:r>
              <a:rPr lang="he-IL" altLang="he-IL" sz="2800" b="0" dirty="0">
                <a:latin typeface="Arial" pitchFamily="34" charset="0"/>
                <a:cs typeface="Arial" pitchFamily="34" charset="0"/>
              </a:rPr>
              <a:t>- בגוף העצמות הארוכות והקצוות, משטחי העצם בעצמות שטוחות, ומעטפת העצמות הקצרות.</a:t>
            </a:r>
            <a:endParaRPr lang="en-US" altLang="he-IL" sz="2800" b="0" dirty="0"/>
          </a:p>
          <a:p>
            <a:pPr algn="r" rtl="1"/>
            <a:r>
              <a:rPr lang="he-IL" altLang="he-IL" sz="2800" b="0" u="sng" dirty="0">
                <a:latin typeface="Arial" pitchFamily="34" charset="0"/>
                <a:cs typeface="Arial" pitchFamily="34" charset="0"/>
              </a:rPr>
              <a:t>תכונות</a:t>
            </a:r>
            <a:r>
              <a:rPr lang="he-IL" altLang="he-IL" sz="2800" b="0" dirty="0">
                <a:latin typeface="Arial" pitchFamily="34" charset="0"/>
                <a:cs typeface="Arial" pitchFamily="34" charset="0"/>
              </a:rPr>
              <a:t>-מקנה עמידות בפני זעזועים מכניים.</a:t>
            </a:r>
          </a:p>
          <a:p>
            <a:pPr algn="r" rtl="1"/>
            <a:endParaRPr lang="en-US" altLang="he-IL" sz="2800" b="0" dirty="0"/>
          </a:p>
          <a:p>
            <a:endParaRPr lang="en-US" altLang="he-IL" sz="3200" b="0" dirty="0"/>
          </a:p>
        </p:txBody>
      </p:sp>
      <p:sp>
        <p:nvSpPr>
          <p:cNvPr id="6" name="כותרת 3"/>
          <p:cNvSpPr txBox="1">
            <a:spLocks/>
          </p:cNvSpPr>
          <p:nvPr/>
        </p:nvSpPr>
        <p:spPr>
          <a:xfrm>
            <a:off x="611560" y="146282"/>
            <a:ext cx="7620000" cy="1143000"/>
          </a:xfrm>
          <a:prstGeom prst="rect">
            <a:avLst/>
          </a:prstGeom>
          <a:solidFill>
            <a:schemeClr val="accent3"/>
          </a:solidFill>
        </p:spPr>
        <p:txBody>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he-IL" sz="7200" dirty="0" smtClean="0">
                <a:solidFill>
                  <a:srgbClr val="C00000"/>
                </a:solidFill>
              </a:rPr>
              <a:t>מבנה העצם</a:t>
            </a:r>
            <a:endParaRPr lang="he-IL" sz="7200" dirty="0">
              <a:solidFill>
                <a:srgbClr val="C00000"/>
              </a:solidFill>
            </a:endParaRPr>
          </a:p>
        </p:txBody>
      </p:sp>
      <p:pic>
        <p:nvPicPr>
          <p:cNvPr id="9220" name="Picture 2" descr="d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 y="3789040"/>
            <a:ext cx="2529122" cy="293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מספר שקופית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fld id="{862BB6FD-CC53-4CBD-8DD4-D198F96BD763}" type="slidenum">
              <a:rPr lang="he-IL" altLang="en-US" sz="1400" b="0" smtClean="0"/>
              <a:pPr/>
              <a:t>9</a:t>
            </a:fld>
            <a:endParaRPr lang="en-US" altLang="en-US" sz="1400" b="0" smtClean="0"/>
          </a:p>
        </p:txBody>
      </p:sp>
      <p:sp>
        <p:nvSpPr>
          <p:cNvPr id="9219" name="Rectangle 1"/>
          <p:cNvSpPr>
            <a:spLocks noChangeArrowheads="1"/>
          </p:cNvSpPr>
          <p:nvPr/>
        </p:nvSpPr>
        <p:spPr bwMode="auto">
          <a:xfrm>
            <a:off x="3347146" y="404664"/>
            <a:ext cx="4825254" cy="6124754"/>
          </a:xfrm>
          <a:prstGeom prst="rect">
            <a:avLst/>
          </a:prstGeom>
          <a:solidFill>
            <a:schemeClr val="accent3">
              <a:lumMod val="60000"/>
              <a:lumOff val="40000"/>
            </a:schemeClr>
          </a:solidFill>
          <a:ln>
            <a:noFill/>
          </a:ln>
          <a:extLst/>
        </p:spPr>
        <p:txBody>
          <a:bodyPr wrap="square" anchor="ctr">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r" rtl="1"/>
            <a:endParaRPr lang="en-US" altLang="he-IL" b="0" dirty="0"/>
          </a:p>
          <a:p>
            <a:pPr algn="r" rtl="1"/>
            <a:r>
              <a:rPr lang="he-IL" altLang="he-IL" dirty="0">
                <a:latin typeface="Arial" pitchFamily="34" charset="0"/>
                <a:cs typeface="Arial" pitchFamily="34" charset="0"/>
              </a:rPr>
              <a:t>ב</a:t>
            </a:r>
            <a:r>
              <a:rPr lang="he-IL" altLang="he-IL" dirty="0" smtClean="0">
                <a:latin typeface="Arial" pitchFamily="34" charset="0"/>
                <a:cs typeface="Arial" pitchFamily="34" charset="0"/>
              </a:rPr>
              <a:t>. </a:t>
            </a:r>
            <a:r>
              <a:rPr lang="he-IL" altLang="he-IL" dirty="0" smtClean="0">
                <a:solidFill>
                  <a:srgbClr val="C00000"/>
                </a:solidFill>
                <a:latin typeface="Arial" pitchFamily="34" charset="0"/>
                <a:cs typeface="Arial" pitchFamily="34" charset="0"/>
              </a:rPr>
              <a:t>רקמת </a:t>
            </a:r>
            <a:r>
              <a:rPr lang="he-IL" altLang="he-IL" dirty="0">
                <a:solidFill>
                  <a:srgbClr val="C00000"/>
                </a:solidFill>
                <a:latin typeface="Arial" pitchFamily="34" charset="0"/>
                <a:cs typeface="Arial" pitchFamily="34" charset="0"/>
              </a:rPr>
              <a:t>עצם ספוגית</a:t>
            </a:r>
            <a:endParaRPr lang="en-US" altLang="he-IL" dirty="0">
              <a:solidFill>
                <a:srgbClr val="C00000"/>
              </a:solidFill>
            </a:endParaRPr>
          </a:p>
          <a:p>
            <a:pPr algn="r" rtl="1"/>
            <a:r>
              <a:rPr lang="he-IL" altLang="he-IL" b="0" u="sng" dirty="0">
                <a:latin typeface="Arial" pitchFamily="34" charset="0"/>
                <a:cs typeface="Arial" pitchFamily="34" charset="0"/>
              </a:rPr>
              <a:t>מיקומה</a:t>
            </a:r>
            <a:r>
              <a:rPr lang="he-IL" altLang="he-IL" b="0" dirty="0">
                <a:latin typeface="Arial" pitchFamily="34" charset="0"/>
                <a:cs typeface="Arial" pitchFamily="34" charset="0"/>
              </a:rPr>
              <a:t> – מתחת החלק החיצוני של העצם עשויה רשת של עמודי עצם(שכבות גליליות) שביניהם חללים בהם עוברים כלי דם המובילים דם לתאי העצם החיים ולרקמת עצבים שמעצבבים אותם</a:t>
            </a:r>
            <a:r>
              <a:rPr lang="he-IL" altLang="he-IL" b="0" dirty="0" smtClean="0">
                <a:latin typeface="Arial" pitchFamily="34" charset="0"/>
                <a:cs typeface="Arial" pitchFamily="34" charset="0"/>
              </a:rPr>
              <a:t>.</a:t>
            </a:r>
          </a:p>
          <a:p>
            <a:pPr algn="r" rtl="1"/>
            <a:r>
              <a:rPr lang="he-IL" altLang="he-IL" b="0" dirty="0" smtClean="0">
                <a:latin typeface="Arial" pitchFamily="34" charset="0"/>
                <a:cs typeface="Arial" pitchFamily="34" charset="0"/>
              </a:rPr>
              <a:t> </a:t>
            </a:r>
            <a:r>
              <a:rPr lang="he-IL" altLang="he-IL" b="0" u="sng" dirty="0">
                <a:latin typeface="Arial" pitchFamily="34" charset="0"/>
                <a:cs typeface="Arial" pitchFamily="34" charset="0"/>
              </a:rPr>
              <a:t>תכונה</a:t>
            </a:r>
            <a:r>
              <a:rPr lang="he-IL" altLang="he-IL" b="0" dirty="0">
                <a:latin typeface="Arial" pitchFamily="34" charset="0"/>
                <a:cs typeface="Arial" pitchFamily="34" charset="0"/>
              </a:rPr>
              <a:t>- מקנה חוזק תוך שמירה על משקל נמוך.</a:t>
            </a:r>
            <a:endParaRPr lang="en-US" altLang="he-IL" b="0" dirty="0"/>
          </a:p>
          <a:p>
            <a:pPr algn="r" rtl="1"/>
            <a:r>
              <a:rPr lang="he-IL" altLang="he-IL" b="0" dirty="0">
                <a:latin typeface="Arial" pitchFamily="34" charset="0"/>
                <a:cs typeface="Arial" pitchFamily="34" charset="0"/>
              </a:rPr>
              <a:t>בעצמות גדולות-חלל מרכזי ובו רקמת מוח(לשד)העצם רקמה רכה הנמצאת בתוך החללים הפנימיים של העצם, </a:t>
            </a:r>
            <a:endParaRPr lang="he-IL" altLang="he-IL" b="0" dirty="0" smtClean="0">
              <a:latin typeface="Arial" pitchFamily="34" charset="0"/>
              <a:cs typeface="Arial" pitchFamily="34" charset="0"/>
            </a:endParaRPr>
          </a:p>
          <a:p>
            <a:pPr algn="r" rtl="1"/>
            <a:r>
              <a:rPr lang="he-IL" altLang="he-IL" b="0" dirty="0" smtClean="0">
                <a:latin typeface="Arial" pitchFamily="34" charset="0"/>
                <a:cs typeface="Arial" pitchFamily="34" charset="0"/>
              </a:rPr>
              <a:t>בה </a:t>
            </a:r>
            <a:r>
              <a:rPr lang="he-IL" altLang="he-IL" b="0" dirty="0">
                <a:latin typeface="Arial" pitchFamily="34" charset="0"/>
                <a:cs typeface="Arial" pitchFamily="34" charset="0"/>
              </a:rPr>
              <a:t>נוצרים תאי הדם האדומים, </a:t>
            </a:r>
            <a:endParaRPr lang="he-IL" altLang="he-IL" b="0" dirty="0" smtClean="0">
              <a:latin typeface="Arial" pitchFamily="34" charset="0"/>
              <a:cs typeface="Arial" pitchFamily="34" charset="0"/>
            </a:endParaRPr>
          </a:p>
          <a:p>
            <a:pPr algn="r" rtl="1"/>
            <a:r>
              <a:rPr lang="he-IL" altLang="he-IL" b="0" dirty="0" smtClean="0">
                <a:latin typeface="Arial" pitchFamily="34" charset="0"/>
                <a:cs typeface="Arial" pitchFamily="34" charset="0"/>
              </a:rPr>
              <a:t>הלבנים </a:t>
            </a:r>
            <a:r>
              <a:rPr lang="he-IL" altLang="he-IL" b="0" dirty="0">
                <a:latin typeface="Arial" pitchFamily="34" charset="0"/>
                <a:cs typeface="Arial" pitchFamily="34" charset="0"/>
              </a:rPr>
              <a:t>וטסיות הדם. </a:t>
            </a:r>
          </a:p>
          <a:p>
            <a:endParaRPr lang="en-US" altLang="he-IL" sz="2800" b="0" dirty="0"/>
          </a:p>
        </p:txBody>
      </p:sp>
      <p:pic>
        <p:nvPicPr>
          <p:cNvPr id="9221" name="Picture 5" descr="עצ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860800"/>
            <a:ext cx="28082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קירבה">
  <a:themeElements>
    <a:clrScheme name="קירבה">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קירבה">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15760</TotalTime>
  <Words>1719</Words>
  <Application>Microsoft Office PowerPoint</Application>
  <PresentationFormat>‫הצגה על המסך (4:3)</PresentationFormat>
  <Paragraphs>265</Paragraphs>
  <Slides>37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37</vt:i4>
      </vt:variant>
    </vt:vector>
  </HeadingPairs>
  <TitlesOfParts>
    <vt:vector size="38" baseType="lpstr">
      <vt:lpstr>קירבה</vt:lpstr>
      <vt:lpstr>מקיף עירוני א' – אשקלון מערכת השלד</vt:lpstr>
      <vt:lpstr>שלד האדם בנוי מ- 206 עצמות</vt:lpstr>
      <vt:lpstr>מצגת של PowerPoint</vt:lpstr>
      <vt:lpstr>מצגת של PowerPoint</vt:lpstr>
      <vt:lpstr> מהי עצם? </vt:lpstr>
      <vt:lpstr> סוגי עצמות </vt:lpstr>
      <vt:lpstr>מצגת של PowerPoint</vt:lpstr>
      <vt:lpstr>מצגת של PowerPoint</vt:lpstr>
      <vt:lpstr>מצגת של PowerPoint</vt:lpstr>
      <vt:lpstr>מצגת של PowerPoint</vt:lpstr>
      <vt:lpstr>מצגת של PowerPoint</vt:lpstr>
      <vt:lpstr>מצגת של PowerPoint</vt:lpstr>
      <vt:lpstr> החומר הבין תאי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גדילת עצמות</vt:lpstr>
      <vt:lpstr>תהליך גדילת העצמות</vt:lpstr>
      <vt:lpstr>אוסגוד שלאטר (Osgood Shclatter)</vt:lpstr>
      <vt:lpstr>גדילת העצם לרוחב</vt:lpstr>
      <vt:lpstr>המשך- גדילת עצם לרוחב</vt:lpstr>
      <vt:lpstr>שברים</vt:lpstr>
      <vt:lpstr> גורמים לשברים: </vt:lpstr>
      <vt:lpstr>איחוי שברים</vt:lpstr>
      <vt:lpstr>שבר מאמץ</vt:lpstr>
      <vt:lpstr>המשך-שבר מאמץ</vt:lpstr>
      <vt:lpstr>המשך- שבר מאמץ</vt:lpstr>
      <vt:lpstr>מצגת של PowerPoint</vt:lpstr>
      <vt:lpstr>מצגת של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השלד</dc:title>
  <dc:creator>Liat</dc:creator>
  <cp:lastModifiedBy>user</cp:lastModifiedBy>
  <cp:revision>31</cp:revision>
  <dcterms:created xsi:type="dcterms:W3CDTF">2015-10-03T16:29:07Z</dcterms:created>
  <dcterms:modified xsi:type="dcterms:W3CDTF">2019-09-21T17:39:38Z</dcterms:modified>
</cp:coreProperties>
</file>