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873" r:id="rId2"/>
    <p:sldMasterId id="2147483974" r:id="rId3"/>
    <p:sldMasterId id="2147484048" r:id="rId4"/>
    <p:sldMasterId id="2147484054" r:id="rId5"/>
    <p:sldMasterId id="2147484060" r:id="rId6"/>
  </p:sldMasterIdLst>
  <p:notesMasterIdLst>
    <p:notesMasterId r:id="rId51"/>
  </p:notesMasterIdLst>
  <p:sldIdLst>
    <p:sldId id="256" r:id="rId7"/>
    <p:sldId id="456" r:id="rId8"/>
    <p:sldId id="460" r:id="rId9"/>
    <p:sldId id="352" r:id="rId10"/>
    <p:sldId id="472" r:id="rId11"/>
    <p:sldId id="473" r:id="rId12"/>
    <p:sldId id="474" r:id="rId13"/>
    <p:sldId id="475" r:id="rId14"/>
    <p:sldId id="491" r:id="rId15"/>
    <p:sldId id="464" r:id="rId16"/>
    <p:sldId id="482" r:id="rId17"/>
    <p:sldId id="466" r:id="rId18"/>
    <p:sldId id="468" r:id="rId19"/>
    <p:sldId id="479" r:id="rId20"/>
    <p:sldId id="480" r:id="rId21"/>
    <p:sldId id="477" r:id="rId22"/>
    <p:sldId id="478" r:id="rId23"/>
    <p:sldId id="430" r:id="rId24"/>
    <p:sldId id="431" r:id="rId25"/>
    <p:sldId id="425" r:id="rId26"/>
    <p:sldId id="426" r:id="rId27"/>
    <p:sldId id="423" r:id="rId28"/>
    <p:sldId id="424" r:id="rId29"/>
    <p:sldId id="351" r:id="rId30"/>
    <p:sldId id="487" r:id="rId31"/>
    <p:sldId id="413" r:id="rId32"/>
    <p:sldId id="414" r:id="rId33"/>
    <p:sldId id="415" r:id="rId34"/>
    <p:sldId id="416" r:id="rId35"/>
    <p:sldId id="471" r:id="rId36"/>
    <p:sldId id="481" r:id="rId37"/>
    <p:sldId id="418" r:id="rId38"/>
    <p:sldId id="419" r:id="rId39"/>
    <p:sldId id="451" r:id="rId40"/>
    <p:sldId id="450" r:id="rId41"/>
    <p:sldId id="455" r:id="rId42"/>
    <p:sldId id="453" r:id="rId43"/>
    <p:sldId id="467" r:id="rId44"/>
    <p:sldId id="470" r:id="rId45"/>
    <p:sldId id="492" r:id="rId46"/>
    <p:sldId id="483" r:id="rId47"/>
    <p:sldId id="484" r:id="rId48"/>
    <p:sldId id="489" r:id="rId49"/>
    <p:sldId id="490" r:id="rId50"/>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EED"/>
    <a:srgbClr val="FF6600"/>
    <a:srgbClr val="1D4C72"/>
    <a:srgbClr val="FFFCF7"/>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85" autoAdjust="0"/>
    <p:restoredTop sz="86387" autoAdjust="0"/>
  </p:normalViewPr>
  <p:slideViewPr>
    <p:cSldViewPr>
      <p:cViewPr>
        <p:scale>
          <a:sx n="70" d="100"/>
          <a:sy n="70" d="100"/>
        </p:scale>
        <p:origin x="-1152" y="-66"/>
      </p:cViewPr>
      <p:guideLst>
        <p:guide orient="horz" pos="2160"/>
        <p:guide pos="2880"/>
      </p:guideLst>
    </p:cSldViewPr>
  </p:slideViewPr>
  <p:outlineViewPr>
    <p:cViewPr>
      <p:scale>
        <a:sx n="33" d="100"/>
        <a:sy n="33" d="100"/>
      </p:scale>
      <p:origin x="0" y="402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dirty="0"/>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1334883F-194A-4B8A-9C63-BDFF547DC03F}" type="datetimeFigureOut">
              <a:rPr lang="he-IL"/>
              <a:pPr>
                <a:defRPr/>
              </a:pPr>
              <a:t>י"ד/אדר ב/תשע"ו</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dirty="0"/>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B39D9D3D-8DC7-4B35-9EDE-A38E7131C09F}" type="slidenum">
              <a:rPr lang="he-IL"/>
              <a:pPr>
                <a:defRPr/>
              </a:pPr>
              <a:t>‹#›</a:t>
            </a:fld>
            <a:endParaRPr lang="he-IL" dirty="0"/>
          </a:p>
        </p:txBody>
      </p:sp>
    </p:spTree>
    <p:extLst>
      <p:ext uri="{BB962C8B-B14F-4D97-AF65-F5344CB8AC3E}">
        <p14:creationId xmlns:p14="http://schemas.microsoft.com/office/powerpoint/2010/main" val="238728935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dirty="0"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4095CC-EC8F-4019-AB91-6B90DC2E7BAC}" type="slidenum">
              <a:rPr lang="he-IL" smtClean="0"/>
              <a:pPr fontAlgn="base">
                <a:spcBef>
                  <a:spcPct val="0"/>
                </a:spcBef>
                <a:spcAft>
                  <a:spcPct val="0"/>
                </a:spcAft>
                <a:defRPr/>
              </a:pPr>
              <a:t>1</a:t>
            </a:fld>
            <a:endParaRPr lang="he-IL"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0F6A4117-5D47-43B7-992E-7C3CC58247C8}" type="slidenum">
              <a:rPr lang="he-IL">
                <a:solidFill>
                  <a:prstClr val="black"/>
                </a:solidFill>
              </a:rPr>
              <a:pPr>
                <a:defRPr/>
              </a:pPr>
              <a:t>41</a:t>
            </a:fld>
            <a:endParaRPr lang="he-IL"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565F3B03-93C2-42B5-9D12-127635CD17B7}" type="slidenum">
              <a:rPr lang="he-IL">
                <a:solidFill>
                  <a:prstClr val="black"/>
                </a:solidFill>
              </a:rPr>
              <a:pPr>
                <a:defRPr/>
              </a:pPr>
              <a:t>42</a:t>
            </a:fld>
            <a:endParaRPr lang="he-IL"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0F6A4117-5D47-43B7-992E-7C3CC58247C8}" type="slidenum">
              <a:rPr lang="he-IL">
                <a:solidFill>
                  <a:prstClr val="black"/>
                </a:solidFill>
              </a:rPr>
              <a:pPr>
                <a:defRPr/>
              </a:pPr>
              <a:t>43</a:t>
            </a:fld>
            <a:endParaRPr lang="he-IL"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0F6A4117-5D47-43B7-992E-7C3CC58247C8}" type="slidenum">
              <a:rPr lang="he-IL">
                <a:solidFill>
                  <a:prstClr val="black"/>
                </a:solidFill>
              </a:rPr>
              <a:pPr>
                <a:defRPr/>
              </a:pPr>
              <a:t>44</a:t>
            </a:fld>
            <a:endParaRPr lang="he-IL"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B5F7E6D-6A23-4060-8A3B-A055812B5D28}"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074FCEC-EE82-4D21-B493-15B3E3AE5322}" type="slidenum">
              <a:rPr lang="he-IL"/>
              <a:pPr>
                <a:defRPr/>
              </a:pPr>
              <a:t>‹#›</a:t>
            </a:fld>
            <a:endParaRPr lang="he-IL" dirty="0"/>
          </a:p>
        </p:txBody>
      </p:sp>
    </p:spTree>
    <p:extLst>
      <p:ext uri="{BB962C8B-B14F-4D97-AF65-F5344CB8AC3E}">
        <p14:creationId xmlns:p14="http://schemas.microsoft.com/office/powerpoint/2010/main" val="3360485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C37E6CC-6D1D-4CF9-BB30-DF3363F3D92C}"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004B1B2-7B75-4DC0-A613-FFA5E5E944AC}" type="slidenum">
              <a:rPr lang="he-IL"/>
              <a:pPr>
                <a:defRPr/>
              </a:pPr>
              <a:t>‹#›</a:t>
            </a:fld>
            <a:endParaRPr lang="he-IL" dirty="0"/>
          </a:p>
        </p:txBody>
      </p:sp>
    </p:spTree>
    <p:extLst>
      <p:ext uri="{BB962C8B-B14F-4D97-AF65-F5344CB8AC3E}">
        <p14:creationId xmlns:p14="http://schemas.microsoft.com/office/powerpoint/2010/main" val="1108642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D4EDBA8-E7D4-4F97-8A27-8775613D3DD1}" type="slidenum">
              <a:rPr lang="he-IL"/>
              <a:pPr>
                <a:defRPr/>
              </a:pPr>
              <a:t>‹#›</a:t>
            </a:fld>
            <a:endParaRPr lang="he-IL" dirty="0"/>
          </a:p>
        </p:txBody>
      </p:sp>
    </p:spTree>
    <p:extLst>
      <p:ext uri="{BB962C8B-B14F-4D97-AF65-F5344CB8AC3E}">
        <p14:creationId xmlns:p14="http://schemas.microsoft.com/office/powerpoint/2010/main" val="3246926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9BDF8B2-08AC-461E-BE3E-F88078A39B3A}" type="slidenum">
              <a:rPr lang="he-IL"/>
              <a:pPr>
                <a:defRPr/>
              </a:pPr>
              <a:t>‹#›</a:t>
            </a:fld>
            <a:endParaRPr lang="he-IL" dirty="0"/>
          </a:p>
        </p:txBody>
      </p:sp>
    </p:spTree>
    <p:extLst>
      <p:ext uri="{BB962C8B-B14F-4D97-AF65-F5344CB8AC3E}">
        <p14:creationId xmlns:p14="http://schemas.microsoft.com/office/powerpoint/2010/main" val="1186443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61B4ED1A-94C4-4260-B905-152951655B9F}"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EB82F05C-D7F3-487F-8628-80AEB800E7D7}" type="slidenum">
              <a:rPr lang="he-IL"/>
              <a:pPr>
                <a:defRPr/>
              </a:pPr>
              <a:t>‹#›</a:t>
            </a:fld>
            <a:endParaRPr lang="he-IL" dirty="0"/>
          </a:p>
        </p:txBody>
      </p:sp>
    </p:spTree>
    <p:extLst>
      <p:ext uri="{BB962C8B-B14F-4D97-AF65-F5344CB8AC3E}">
        <p14:creationId xmlns:p14="http://schemas.microsoft.com/office/powerpoint/2010/main" val="3753998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3DAEE26-B4D6-4E0F-9AAD-6EDF56A4D26A}"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1CE96C8A-38FB-4655-AC99-605549B3DED0}" type="slidenum">
              <a:rPr lang="he-IL"/>
              <a:pPr>
                <a:defRPr/>
              </a:pPr>
              <a:t>‹#›</a:t>
            </a:fld>
            <a:endParaRPr lang="he-IL" dirty="0"/>
          </a:p>
        </p:txBody>
      </p:sp>
    </p:spTree>
    <p:extLst>
      <p:ext uri="{BB962C8B-B14F-4D97-AF65-F5344CB8AC3E}">
        <p14:creationId xmlns:p14="http://schemas.microsoft.com/office/powerpoint/2010/main" val="3604692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D68383C-A31A-4FD9-80EF-F92909582385}" type="slidenum">
              <a:rPr lang="he-IL"/>
              <a:pPr>
                <a:defRPr/>
              </a:pPr>
              <a:t>‹#›</a:t>
            </a:fld>
            <a:endParaRPr lang="he-IL" dirty="0"/>
          </a:p>
        </p:txBody>
      </p:sp>
    </p:spTree>
    <p:extLst>
      <p:ext uri="{BB962C8B-B14F-4D97-AF65-F5344CB8AC3E}">
        <p14:creationId xmlns:p14="http://schemas.microsoft.com/office/powerpoint/2010/main" val="1970656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C5B5567-C10B-4286-99EB-CAE340459E74}" type="slidenum">
              <a:rPr lang="he-IL"/>
              <a:pPr>
                <a:defRPr/>
              </a:pPr>
              <a:t>‹#›</a:t>
            </a:fld>
            <a:endParaRPr lang="he-IL" dirty="0"/>
          </a:p>
        </p:txBody>
      </p:sp>
    </p:spTree>
    <p:extLst>
      <p:ext uri="{BB962C8B-B14F-4D97-AF65-F5344CB8AC3E}">
        <p14:creationId xmlns:p14="http://schemas.microsoft.com/office/powerpoint/2010/main" val="2864380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E20B7B44-F4FB-4196-A827-4605F36D59FC}" type="slidenum">
              <a:rPr lang="he-IL"/>
              <a:pPr>
                <a:defRPr/>
              </a:pPr>
              <a:t>‹#›</a:t>
            </a:fld>
            <a:endParaRPr lang="he-IL" dirty="0"/>
          </a:p>
        </p:txBody>
      </p:sp>
    </p:spTree>
    <p:extLst>
      <p:ext uri="{BB962C8B-B14F-4D97-AF65-F5344CB8AC3E}">
        <p14:creationId xmlns:p14="http://schemas.microsoft.com/office/powerpoint/2010/main" val="3873212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21C26A1A-9199-404B-B9BF-99A0DFF32203}" type="slidenum">
              <a:rPr lang="he-IL"/>
              <a:pPr>
                <a:defRPr/>
              </a:pPr>
              <a:t>‹#›</a:t>
            </a:fld>
            <a:endParaRPr lang="he-IL" dirty="0"/>
          </a:p>
        </p:txBody>
      </p:sp>
    </p:spTree>
    <p:extLst>
      <p:ext uri="{BB962C8B-B14F-4D97-AF65-F5344CB8AC3E}">
        <p14:creationId xmlns:p14="http://schemas.microsoft.com/office/powerpoint/2010/main" val="1271314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5EEDB116-21E5-4C82-B0C7-CBD08C78F693}"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06436E7D-0388-407B-B7BE-CE6D2166CA07}" type="slidenum">
              <a:rPr lang="he-IL"/>
              <a:pPr>
                <a:defRPr/>
              </a:pPr>
              <a:t>‹#›</a:t>
            </a:fld>
            <a:endParaRPr lang="he-IL" dirty="0"/>
          </a:p>
        </p:txBody>
      </p:sp>
    </p:spTree>
    <p:extLst>
      <p:ext uri="{BB962C8B-B14F-4D97-AF65-F5344CB8AC3E}">
        <p14:creationId xmlns:p14="http://schemas.microsoft.com/office/powerpoint/2010/main" val="155302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0B14483-7F6F-4886-BE75-A30BB4DE5816}" type="slidenum">
              <a:rPr lang="he-IL"/>
              <a:pPr>
                <a:defRPr/>
              </a:pPr>
              <a:t>‹#›</a:t>
            </a:fld>
            <a:endParaRPr lang="he-IL" dirty="0"/>
          </a:p>
        </p:txBody>
      </p:sp>
    </p:spTree>
    <p:extLst>
      <p:ext uri="{BB962C8B-B14F-4D97-AF65-F5344CB8AC3E}">
        <p14:creationId xmlns:p14="http://schemas.microsoft.com/office/powerpoint/2010/main" val="3674803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384C5E0-00FD-4DD8-94DB-36112451240F}"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EE8A6C7-2E43-4305-B74C-07C21DC762E6}" type="slidenum">
              <a:rPr lang="he-IL"/>
              <a:pPr>
                <a:defRPr/>
              </a:pPr>
              <a:t>‹#›</a:t>
            </a:fld>
            <a:endParaRPr lang="he-IL" dirty="0"/>
          </a:p>
        </p:txBody>
      </p:sp>
    </p:spTree>
    <p:extLst>
      <p:ext uri="{BB962C8B-B14F-4D97-AF65-F5344CB8AC3E}">
        <p14:creationId xmlns:p14="http://schemas.microsoft.com/office/powerpoint/2010/main" val="1026255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E606CA4-7423-47E5-B42C-F10F350E6313}" type="slidenum">
              <a:rPr lang="he-IL"/>
              <a:pPr>
                <a:defRPr/>
              </a:pPr>
              <a:t>‹#›</a:t>
            </a:fld>
            <a:endParaRPr lang="he-IL" dirty="0"/>
          </a:p>
        </p:txBody>
      </p:sp>
    </p:spTree>
    <p:extLst>
      <p:ext uri="{BB962C8B-B14F-4D97-AF65-F5344CB8AC3E}">
        <p14:creationId xmlns:p14="http://schemas.microsoft.com/office/powerpoint/2010/main" val="1251548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1B9ACE9-C827-4B94-93F6-902B68098B21}" type="slidenum">
              <a:rPr lang="he-IL"/>
              <a:pPr>
                <a:defRPr/>
              </a:pPr>
              <a:t>‹#›</a:t>
            </a:fld>
            <a:endParaRPr lang="he-IL" dirty="0"/>
          </a:p>
        </p:txBody>
      </p:sp>
    </p:spTree>
    <p:extLst>
      <p:ext uri="{BB962C8B-B14F-4D97-AF65-F5344CB8AC3E}">
        <p14:creationId xmlns:p14="http://schemas.microsoft.com/office/powerpoint/2010/main" val="1120970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E5918A92-E6AB-405E-97C6-C1CFB3D27C3B}"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C101C1D3-3F0D-40C8-86B5-CFB38BE32EBA}" type="slidenum">
              <a:rPr lang="he-IL"/>
              <a:pPr>
                <a:defRPr/>
              </a:pPr>
              <a:t>‹#›</a:t>
            </a:fld>
            <a:endParaRPr lang="he-IL" dirty="0"/>
          </a:p>
        </p:txBody>
      </p:sp>
    </p:spTree>
    <p:extLst>
      <p:ext uri="{BB962C8B-B14F-4D97-AF65-F5344CB8AC3E}">
        <p14:creationId xmlns:p14="http://schemas.microsoft.com/office/powerpoint/2010/main" val="3826974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741C6F8B-462B-4D6E-9F41-E2226BE3938C}"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24EC4DA1-1C14-43F5-8C3B-31A630B02B6C}" type="slidenum">
              <a:rPr lang="he-IL"/>
              <a:pPr>
                <a:defRPr/>
              </a:pPr>
              <a:t>‹#›</a:t>
            </a:fld>
            <a:endParaRPr lang="he-IL" dirty="0"/>
          </a:p>
        </p:txBody>
      </p:sp>
    </p:spTree>
    <p:extLst>
      <p:ext uri="{BB962C8B-B14F-4D97-AF65-F5344CB8AC3E}">
        <p14:creationId xmlns:p14="http://schemas.microsoft.com/office/powerpoint/2010/main" val="1592602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6DCEBB7-77C3-46FC-BB44-D961FDD6FCDE}"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04239A0-D4A6-49A8-ABEE-3F6DAECB4BC5}" type="slidenum">
              <a:rPr lang="he-IL"/>
              <a:pPr>
                <a:defRPr/>
              </a:pPr>
              <a:t>‹#›</a:t>
            </a:fld>
            <a:endParaRPr lang="he-IL" dirty="0"/>
          </a:p>
        </p:txBody>
      </p:sp>
    </p:spTree>
    <p:extLst>
      <p:ext uri="{BB962C8B-B14F-4D97-AF65-F5344CB8AC3E}">
        <p14:creationId xmlns:p14="http://schemas.microsoft.com/office/powerpoint/2010/main" val="4098673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A147D6B-B269-4FB2-9552-C55BA55B5B6E}" type="slidenum">
              <a:rPr lang="he-IL"/>
              <a:pPr>
                <a:defRPr/>
              </a:pPr>
              <a:t>‹#›</a:t>
            </a:fld>
            <a:endParaRPr lang="he-IL" dirty="0"/>
          </a:p>
        </p:txBody>
      </p:sp>
    </p:spTree>
    <p:extLst>
      <p:ext uri="{BB962C8B-B14F-4D97-AF65-F5344CB8AC3E}">
        <p14:creationId xmlns:p14="http://schemas.microsoft.com/office/powerpoint/2010/main" val="2233470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88D59A2-DF95-47F9-A806-A045D00D4C68}" type="slidenum">
              <a:rPr lang="he-IL"/>
              <a:pPr>
                <a:defRPr/>
              </a:pPr>
              <a:t>‹#›</a:t>
            </a:fld>
            <a:endParaRPr lang="he-IL" dirty="0"/>
          </a:p>
        </p:txBody>
      </p:sp>
    </p:spTree>
    <p:extLst>
      <p:ext uri="{BB962C8B-B14F-4D97-AF65-F5344CB8AC3E}">
        <p14:creationId xmlns:p14="http://schemas.microsoft.com/office/powerpoint/2010/main" val="3725087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0C7D7DB-9F68-4D21-BAE6-981F8512CFC6}" type="slidenum">
              <a:rPr lang="he-IL"/>
              <a:pPr>
                <a:defRPr/>
              </a:pPr>
              <a:t>‹#›</a:t>
            </a:fld>
            <a:endParaRPr lang="he-IL" dirty="0"/>
          </a:p>
        </p:txBody>
      </p:sp>
    </p:spTree>
    <p:extLst>
      <p:ext uri="{BB962C8B-B14F-4D97-AF65-F5344CB8AC3E}">
        <p14:creationId xmlns:p14="http://schemas.microsoft.com/office/powerpoint/2010/main" val="4101593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10BE7399-3C2D-4FCF-919F-3B86B6711895}"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952CB8A6-B032-4EA6-8910-7018504897B1}" type="slidenum">
              <a:rPr lang="he-IL"/>
              <a:pPr>
                <a:defRPr/>
              </a:pPr>
              <a:t>‹#›</a:t>
            </a:fld>
            <a:endParaRPr lang="he-IL" dirty="0"/>
          </a:p>
        </p:txBody>
      </p:sp>
    </p:spTree>
    <p:extLst>
      <p:ext uri="{BB962C8B-B14F-4D97-AF65-F5344CB8AC3E}">
        <p14:creationId xmlns:p14="http://schemas.microsoft.com/office/powerpoint/2010/main" val="428116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71DEE532-D186-498D-902D-571B23AD55A4}"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7027D67A-75F2-4DBE-B1E7-74549F3A2004}" type="slidenum">
              <a:rPr lang="he-IL"/>
              <a:pPr>
                <a:defRPr/>
              </a:pPr>
              <a:t>‹#›</a:t>
            </a:fld>
            <a:endParaRPr lang="he-IL" dirty="0"/>
          </a:p>
        </p:txBody>
      </p:sp>
    </p:spTree>
    <p:extLst>
      <p:ext uri="{BB962C8B-B14F-4D97-AF65-F5344CB8AC3E}">
        <p14:creationId xmlns:p14="http://schemas.microsoft.com/office/powerpoint/2010/main" val="3362824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056C841-AF51-4DD5-8A3D-14B98FD95FD4}"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490C8F7-0D28-4767-9720-D7793AA98504}" type="slidenum">
              <a:rPr lang="he-IL"/>
              <a:pPr>
                <a:defRPr/>
              </a:pPr>
              <a:t>‹#›</a:t>
            </a:fld>
            <a:endParaRPr lang="he-IL" dirty="0"/>
          </a:p>
        </p:txBody>
      </p:sp>
    </p:spTree>
    <p:extLst>
      <p:ext uri="{BB962C8B-B14F-4D97-AF65-F5344CB8AC3E}">
        <p14:creationId xmlns:p14="http://schemas.microsoft.com/office/powerpoint/2010/main" val="3061175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4C1DC9D-15EC-4A0E-90F7-24F759073CBE}" type="slidenum">
              <a:rPr lang="he-IL"/>
              <a:pPr>
                <a:defRPr/>
              </a:pPr>
              <a:t>‹#›</a:t>
            </a:fld>
            <a:endParaRPr lang="he-IL" dirty="0"/>
          </a:p>
        </p:txBody>
      </p:sp>
    </p:spTree>
    <p:extLst>
      <p:ext uri="{BB962C8B-B14F-4D97-AF65-F5344CB8AC3E}">
        <p14:creationId xmlns:p14="http://schemas.microsoft.com/office/powerpoint/2010/main" val="719126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D9CBA15-531F-4BD4-A6C7-DA3EEF9BDD1C}" type="slidenum">
              <a:rPr lang="he-IL"/>
              <a:pPr>
                <a:defRPr/>
              </a:pPr>
              <a:t>‹#›</a:t>
            </a:fld>
            <a:endParaRPr lang="he-IL" dirty="0"/>
          </a:p>
        </p:txBody>
      </p:sp>
    </p:spTree>
    <p:extLst>
      <p:ext uri="{BB962C8B-B14F-4D97-AF65-F5344CB8AC3E}">
        <p14:creationId xmlns:p14="http://schemas.microsoft.com/office/powerpoint/2010/main" val="2344096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A925F700-1908-4E9E-9ACF-D1170534D41C}" type="datetime8">
              <a:rPr lang="he-IL"/>
              <a:pPr>
                <a:defRPr/>
              </a:pPr>
              <a:t>24 מרץ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14FFB50F-6157-4591-9F5D-613B7A542212}" type="slidenum">
              <a:rPr lang="he-IL"/>
              <a:pPr>
                <a:defRPr/>
              </a:pPr>
              <a:t>‹#›</a:t>
            </a:fld>
            <a:endParaRPr lang="he-IL" dirty="0"/>
          </a:p>
        </p:txBody>
      </p:sp>
    </p:spTree>
    <p:extLst>
      <p:ext uri="{BB962C8B-B14F-4D97-AF65-F5344CB8AC3E}">
        <p14:creationId xmlns:p14="http://schemas.microsoft.com/office/powerpoint/2010/main" val="41667418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1.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88D950E-3528-443F-A745-171056257C3B}" type="datetime8">
              <a:rPr lang="he-IL"/>
              <a:pPr>
                <a:defRPr/>
              </a:pPr>
              <a:t>24 מרץ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8B05C30-E773-4D33-A633-B4876D0A170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1" r:id="rId4"/>
    <p:sldLayoutId id="2147484239"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8331945-8D18-4478-B840-F4DFDDFD7D02}" type="datetime8">
              <a:rPr lang="he-IL"/>
              <a:pPr>
                <a:defRPr/>
              </a:pPr>
              <a:t>24 מרץ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424732C-7B0A-43CF-BF01-864B9DEAAFD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3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4FA661F4-460A-4A16-B5C0-9DE0677F1A96}" type="datetime8">
              <a:rPr lang="he-IL"/>
              <a:pPr>
                <a:defRPr/>
              </a:pPr>
              <a:t>24 מרץ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C0EF512-D1DA-475D-95BA-58261C39B5D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3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105781CD-690C-4818-91FD-1D691B9EBE40}" type="datetime8">
              <a:rPr lang="he-IL"/>
              <a:pPr>
                <a:defRPr/>
              </a:pPr>
              <a:t>24 מרץ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0519AB8-E1CB-413E-B0A5-2C8B64E318F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34"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7C55F271-B3F5-4638-99C4-0D4F8F2376CA}" type="datetime8">
              <a:rPr lang="he-IL"/>
              <a:pPr>
                <a:defRPr/>
              </a:pPr>
              <a:t>24 מרץ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852B432-D23B-412D-85DE-A72B14D3721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35" r:id="rId4"/>
    <p:sldLayoutId id="2147484254"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2E26056-34D4-4072-A9B3-A670B8B72710}" type="datetime8">
              <a:rPr lang="he-IL"/>
              <a:pPr>
                <a:defRPr/>
              </a:pPr>
              <a:t>24 מרץ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BA3142B-25AC-4E6E-B9F0-69D55615FC0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hyperlink" Target="https://www.youtube.com/watch?v=pxnkRnUGb7I" TargetMode="External"/><Relationship Id="rId5" Type="http://schemas.openxmlformats.org/officeDocument/2006/relationships/hyperlink" Target="https://www.youtube.com/watch?v=UwEKO0ab0e4" TargetMode="External"/><Relationship Id="rId4" Type="http://schemas.openxmlformats.org/officeDocument/2006/relationships/hyperlink" Target="http://he.wikipedia.org/wiki/%D7%A7%D7%95%D7%91%D7%A5:Tete_chienne_labrador.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Yr_ZcRWocgQ" TargetMode="External"/><Relationship Id="rId3" Type="http://schemas.openxmlformats.org/officeDocument/2006/relationships/image" Target="../media/image19.png"/><Relationship Id="rId7" Type="http://schemas.openxmlformats.org/officeDocument/2006/relationships/hyperlink" Target="https://www.youtube.com/watch?v=iO0L8naaxj4" TargetMode="External"/><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hyperlink" Target="http://commons.wikimedia.org/wiki/File:Agama_Agama_Female.jpg" TargetMode="External"/><Relationship Id="rId5" Type="http://schemas.openxmlformats.org/officeDocument/2006/relationships/hyperlink" Target="http://commons.wikimedia.org/wiki/User:Daviegunn" TargetMode="Externa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hyperlink" Target="http://commons.wikimedia.org/wiki/File:Ejemplos_de_Homeostasis.jpg"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commons.wikimedia.org/wiki/File:Ejemplos_de_Homeostasis.jpg" TargetMode="Externa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esminfo.prenhall.com/science/BiologyArchive/lectureanimations/closerlook/cellsurface.html"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9.xml"/><Relationship Id="rId4" Type="http://schemas.openxmlformats.org/officeDocument/2006/relationships/hyperlink" Target="http://he.wikipedia.org/wiki/%D7%A7%D7%95%D7%91%D7%A5:Golden_Jackal_sa02.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upload.wikimedia.org/wikipedia/commons/6/6b/Elephant_Shrew.jpg" TargetMode="Externa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Nzj6cex6pgA&amp;list=TLHuHy264rlDQxeYKso31TyLHm3NqoDYh2"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upload.wikimedia.org/wikipedia/commons/5/5d/TAzooAnimal2.jpg" TargetMode="External"/><Relationship Id="rId1" Type="http://schemas.openxmlformats.org/officeDocument/2006/relationships/slideLayout" Target="../slideLayouts/slideLayout23.xml"/><Relationship Id="rId6" Type="http://schemas.openxmlformats.org/officeDocument/2006/relationships/hyperlink" Target="http://www.dinosoria.com/grand_nord.htm" TargetMode="External"/><Relationship Id="rId5" Type="http://schemas.openxmlformats.org/officeDocument/2006/relationships/hyperlink" Target="http://he.wikipedia.org/wiki/%D7%A7%D7%95%D7%91%D7%A5:TAzooAnimal2.jpg" TargetMode="Externa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upload.wikimedia.org/wikipedia/commons/5/5d/TAzooAnimal2.jpg" TargetMode="External"/><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openxmlformats.org/officeDocument/2006/relationships/hyperlink" Target="http://commons.wikimedia.org/wiki/File:Marmota_marmota_IMG_8980.jpg" TargetMode="External"/><Relationship Id="rId3" Type="http://schemas.openxmlformats.org/officeDocument/2006/relationships/image" Target="../media/image39.jpeg"/><Relationship Id="rId7" Type="http://schemas.openxmlformats.org/officeDocument/2006/relationships/hyperlink" Target="http://commons.wikimedia.org/wiki/File:Myotis_mystacinus_hibernation2.JPG" TargetMode="External"/><Relationship Id="rId2" Type="http://schemas.openxmlformats.org/officeDocument/2006/relationships/hyperlink" Target="//upload.wikimedia.org/wikipedia/commons/8/8e/Marmota_marmota_IMG_8980.jpg" TargetMode="External"/><Relationship Id="rId1" Type="http://schemas.openxmlformats.org/officeDocument/2006/relationships/slideLayout" Target="../slideLayouts/slideLayout5.xml"/><Relationship Id="rId6" Type="http://schemas.openxmlformats.org/officeDocument/2006/relationships/image" Target="../media/image41.jpeg"/><Relationship Id="rId5" Type="http://schemas.openxmlformats.org/officeDocument/2006/relationships/hyperlink" Target="//upload.wikimedia.org/wikipedia/commons/8/85/Bear_hibernating.jpg" TargetMode="External"/><Relationship Id="rId4" Type="http://schemas.openxmlformats.org/officeDocument/2006/relationships/image" Target="../media/image40.png"/><Relationship Id="rId9" Type="http://schemas.openxmlformats.org/officeDocument/2006/relationships/hyperlink" Target="http://commons.wikimedia.org/wiki/File:Bear_hibernating.jpg"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9699" name="Rectangle 18"/>
          <p:cNvSpPr>
            <a:spLocks noChangeArrowheads="1"/>
          </p:cNvSpPr>
          <p:nvPr/>
        </p:nvSpPr>
        <p:spPr bwMode="auto">
          <a:xfrm>
            <a:off x="7239000" y="2123009"/>
            <a:ext cx="1439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dirty="0">
                <a:solidFill>
                  <a:srgbClr val="1D4C72"/>
                </a:solidFill>
                <a:latin typeface="Calibri" pitchFamily="34" charset="0"/>
              </a:rPr>
              <a:t>נושאי השיעור</a:t>
            </a:r>
          </a:p>
        </p:txBody>
      </p:sp>
      <p:sp>
        <p:nvSpPr>
          <p:cNvPr id="7" name="TextBox 6"/>
          <p:cNvSpPr txBox="1"/>
          <p:nvPr/>
        </p:nvSpPr>
        <p:spPr>
          <a:xfrm>
            <a:off x="604589" y="1147391"/>
            <a:ext cx="8143875" cy="76944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400" b="1" dirty="0" smtClean="0">
                <a:solidFill>
                  <a:schemeClr val="accent3"/>
                </a:solidFill>
                <a:latin typeface="Arial"/>
                <a:cs typeface="Arial"/>
              </a:rPr>
              <a:t>ויסות </a:t>
            </a:r>
            <a:r>
              <a:rPr lang="he-IL" sz="4400" b="1" dirty="0">
                <a:solidFill>
                  <a:srgbClr val="FF6600"/>
                </a:solidFill>
                <a:latin typeface="Arial"/>
                <a:cs typeface="Arial"/>
              </a:rPr>
              <a:t>טמפרטורת הגוף</a:t>
            </a:r>
          </a:p>
        </p:txBody>
      </p:sp>
      <p:sp>
        <p:nvSpPr>
          <p:cNvPr id="9" name="TextBox 8"/>
          <p:cNvSpPr txBox="1"/>
          <p:nvPr/>
        </p:nvSpPr>
        <p:spPr>
          <a:xfrm>
            <a:off x="731838" y="416858"/>
            <a:ext cx="8143875" cy="70788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000" b="1" dirty="0">
                <a:solidFill>
                  <a:srgbClr val="1F497D"/>
                </a:solidFill>
                <a:latin typeface="Arial"/>
                <a:cs typeface="Arial"/>
              </a:rPr>
              <a:t>מערכות הובלה, נשימה, הפרשה והגנה</a:t>
            </a:r>
          </a:p>
        </p:txBody>
      </p:sp>
      <p:grpSp>
        <p:nvGrpSpPr>
          <p:cNvPr id="29702" name="קבוצה 2"/>
          <p:cNvGrpSpPr>
            <a:grpSpLocks/>
          </p:cNvGrpSpPr>
          <p:nvPr/>
        </p:nvGrpSpPr>
        <p:grpSpPr bwMode="auto">
          <a:xfrm>
            <a:off x="611188" y="2571403"/>
            <a:ext cx="8143875" cy="3017837"/>
            <a:chOff x="724683" y="2283718"/>
            <a:chExt cx="8143875" cy="3017490"/>
          </a:xfrm>
        </p:grpSpPr>
        <p:sp>
          <p:nvSpPr>
            <p:cNvPr id="18" name="Rectangle 17"/>
            <p:cNvSpPr/>
            <p:nvPr/>
          </p:nvSpPr>
          <p:spPr>
            <a:xfrm>
              <a:off x="724683" y="2283718"/>
              <a:ext cx="8143875" cy="301749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a:solidFill>
                    <a:schemeClr val="tx1"/>
                  </a:solidFill>
                </a:rPr>
                <a:t> מקורות החום של הגוף: חום פנימי (חום מטבולי</a:t>
              </a:r>
              <a:r>
                <a:rPr lang="he-IL" sz="2000" dirty="0" smtClean="0">
                  <a:solidFill>
                    <a:schemeClr val="tx1"/>
                  </a:solidFill>
                </a:rPr>
                <a:t>) </a:t>
              </a:r>
              <a:r>
                <a:rPr lang="he-IL" sz="2000" dirty="0">
                  <a:solidFill>
                    <a:schemeClr val="tx1"/>
                  </a:solidFill>
                </a:rPr>
                <a:t>וחום חיצוני.</a:t>
              </a: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4"/>
                </a:buBlip>
                <a:defRPr/>
              </a:pPr>
              <a:r>
                <a:rPr lang="he-IL" sz="2000" dirty="0">
                  <a:solidFill>
                    <a:schemeClr val="tx1"/>
                  </a:solidFill>
                </a:rPr>
                <a:t> בעלי חיים פויקילותרמיים               ובעלי חיים </a:t>
              </a:r>
              <a:r>
                <a:rPr lang="he-IL" sz="2000" dirty="0" smtClean="0">
                  <a:solidFill>
                    <a:schemeClr val="tx1"/>
                  </a:solidFill>
                </a:rPr>
                <a:t>הומאותרמיים </a:t>
              </a: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r>
                <a:rPr lang="en-US" sz="2000" dirty="0">
                  <a:solidFill>
                    <a:schemeClr val="tx1"/>
                  </a:solidFill>
                </a:rPr>
                <a:t> </a:t>
              </a:r>
              <a:r>
                <a:rPr lang="he-IL" sz="2000" dirty="0">
                  <a:solidFill>
                    <a:schemeClr val="tx1"/>
                  </a:solidFill>
                </a:rPr>
                <a:t>מנגנונים מבניים, פיזיולוגיים והתנהגותיים לוויסות טמפרטורת הגוף. </a:t>
              </a:r>
            </a:p>
            <a:p>
              <a:pPr fontAlgn="auto">
                <a:spcBef>
                  <a:spcPts val="0"/>
                </a:spcBef>
                <a:spcAft>
                  <a:spcPts val="0"/>
                </a:spcAft>
                <a:buFontTx/>
                <a:buBlip>
                  <a:blip r:embed="rId4"/>
                </a:buBlip>
                <a:defRPr/>
              </a:pPr>
              <a:r>
                <a:rPr lang="he-IL" sz="2000" dirty="0">
                  <a:solidFill>
                    <a:schemeClr val="tx1"/>
                  </a:solidFill>
                </a:rPr>
                <a:t> תופעת החריפה (תרדמת החורף).</a:t>
              </a:r>
            </a:p>
          </p:txBody>
        </p:sp>
        <p:grpSp>
          <p:nvGrpSpPr>
            <p:cNvPr id="29704" name="קבוצה 1"/>
            <p:cNvGrpSpPr>
              <a:grpSpLocks/>
            </p:cNvGrpSpPr>
            <p:nvPr/>
          </p:nvGrpSpPr>
          <p:grpSpPr bwMode="auto">
            <a:xfrm>
              <a:off x="2957303" y="3281638"/>
              <a:ext cx="5643652" cy="812543"/>
              <a:chOff x="2957303" y="3281638"/>
              <a:chExt cx="5643652" cy="812543"/>
            </a:xfrm>
          </p:grpSpPr>
          <p:pic>
            <p:nvPicPr>
              <p:cNvPr id="29705"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25235" y="3293912"/>
                <a:ext cx="1107849" cy="79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57303" y="3281638"/>
                <a:ext cx="879955" cy="81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97663" y="3302070"/>
                <a:ext cx="1320185" cy="7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58197" y="3293651"/>
                <a:ext cx="942758" cy="7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3" name="Rectangle 3"/>
          <p:cNvSpPr/>
          <p:nvPr/>
        </p:nvSpPr>
        <p:spPr>
          <a:xfrm>
            <a:off x="358008" y="1150715"/>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542BF97-DAB0-4DE1-BCF6-4EDB218D41B9}" type="slidenum">
              <a:rPr lang="he-IL" smtClean="0"/>
              <a:pPr fontAlgn="base">
                <a:spcBef>
                  <a:spcPct val="0"/>
                </a:spcBef>
                <a:spcAft>
                  <a:spcPct val="0"/>
                </a:spcAft>
                <a:defRPr/>
              </a:pPr>
              <a:t>10</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1800" b="1" dirty="0" smtClean="0">
                <a:solidFill>
                  <a:srgbClr val="FF6600"/>
                </a:solidFill>
                <a:ea typeface="+mn-ea"/>
              </a:rPr>
              <a:t>עוד מנגנונים לשמירה על טמפרטורת גוף קבועה</a:t>
            </a:r>
            <a:endParaRPr lang="he-IL" sz="1800" dirty="0" smtClean="0"/>
          </a:p>
        </p:txBody>
      </p:sp>
      <p:sp>
        <p:nvSpPr>
          <p:cNvPr id="15" name="TextBox 14"/>
          <p:cNvSpPr txBox="1"/>
          <p:nvPr/>
        </p:nvSpPr>
        <p:spPr>
          <a:xfrm>
            <a:off x="357188" y="577627"/>
            <a:ext cx="8358187" cy="6191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u="sng" dirty="0">
                <a:latin typeface="Arial"/>
                <a:cs typeface="Arial"/>
              </a:rPr>
              <a:t>יש בעלי חיים שאינם מזיעים, והם מקררים את גופם בדרכים אחרות</a:t>
            </a:r>
            <a:r>
              <a:rPr lang="he-IL" dirty="0">
                <a:latin typeface="Arial"/>
                <a:cs typeface="Arial"/>
              </a:rPr>
              <a:t>:</a:t>
            </a:r>
          </a:p>
        </p:txBody>
      </p:sp>
      <p:pic>
        <p:nvPicPr>
          <p:cNvPr id="3892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3717032"/>
            <a:ext cx="3556040" cy="2935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1067404"/>
            <a:ext cx="2520280" cy="236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Slide Number Placeholder 8"/>
          <p:cNvSpPr txBox="1">
            <a:spLocks/>
          </p:cNvSpPr>
          <p:nvPr/>
        </p:nvSpPr>
        <p:spPr bwMode="auto">
          <a:xfrm>
            <a:off x="250825" y="65198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AE854DB-209E-4E89-9E47-F98E6BDD196E}" type="slidenum">
              <a:rPr lang="he-IL" sz="1000">
                <a:solidFill>
                  <a:srgbClr val="7F7F7F"/>
                </a:solidFill>
              </a:rPr>
              <a:pPr algn="l" eaLnBrk="1" hangingPunct="1"/>
              <a:t>10</a:t>
            </a:fld>
            <a:endParaRPr lang="he-IL" sz="1000" dirty="0">
              <a:solidFill>
                <a:srgbClr val="7F7F7F"/>
              </a:solidFill>
            </a:endParaRPr>
          </a:p>
        </p:txBody>
      </p:sp>
      <p:sp>
        <p:nvSpPr>
          <p:cNvPr id="38923" name="מלבן 1"/>
          <p:cNvSpPr>
            <a:spLocks noChangeArrowheads="1"/>
          </p:cNvSpPr>
          <p:nvPr/>
        </p:nvSpPr>
        <p:spPr bwMode="auto">
          <a:xfrm>
            <a:off x="5326063" y="3383086"/>
            <a:ext cx="2387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dirty="0">
                <a:hlinkClick r:id="rId4"/>
              </a:rPr>
              <a:t>Photo perso at </a:t>
            </a:r>
            <a:r>
              <a:rPr lang="en-US" sz="1000" dirty="0">
                <a:solidFill>
                  <a:srgbClr val="000000"/>
                </a:solidFill>
                <a:hlinkClick r:id="rId4"/>
              </a:rPr>
              <a:t>Wikimedia Commons</a:t>
            </a:r>
            <a:r>
              <a:rPr lang="en-US" sz="1100" dirty="0">
                <a:hlinkClick r:id="rId4"/>
              </a:rPr>
              <a:t> </a:t>
            </a:r>
            <a:endParaRPr lang="he-IL" sz="1100" dirty="0"/>
          </a:p>
        </p:txBody>
      </p:sp>
      <p:sp>
        <p:nvSpPr>
          <p:cNvPr id="12"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3" name="TextBox 12"/>
          <p:cNvSpPr txBox="1"/>
          <p:nvPr/>
        </p:nvSpPr>
        <p:spPr>
          <a:xfrm>
            <a:off x="860995" y="1341438"/>
            <a:ext cx="3783013" cy="1487487"/>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b="1" dirty="0">
                <a:solidFill>
                  <a:srgbClr val="FF6600"/>
                </a:solidFill>
                <a:latin typeface="Arial"/>
                <a:cs typeface="Arial"/>
              </a:rPr>
              <a:t>הלחתה</a:t>
            </a:r>
          </a:p>
          <a:p>
            <a:pPr fontAlgn="auto">
              <a:spcBef>
                <a:spcPts val="0"/>
              </a:spcBef>
              <a:spcAft>
                <a:spcPts val="0"/>
              </a:spcAft>
              <a:defRPr/>
            </a:pPr>
            <a:r>
              <a:rPr lang="he-IL" dirty="0">
                <a:solidFill>
                  <a:prstClr val="black"/>
                </a:solidFill>
                <a:latin typeface="Arial"/>
                <a:cs typeface="Arial"/>
              </a:rPr>
              <a:t>איבוד חום באמצעות נידוף מים </a:t>
            </a:r>
            <a:r>
              <a:rPr lang="he-IL" dirty="0" smtClean="0">
                <a:solidFill>
                  <a:prstClr val="black"/>
                </a:solidFill>
                <a:latin typeface="Arial"/>
                <a:cs typeface="Arial"/>
              </a:rPr>
              <a:t>מן הלשון </a:t>
            </a:r>
            <a:r>
              <a:rPr lang="he-IL" dirty="0">
                <a:solidFill>
                  <a:prstClr val="black"/>
                </a:solidFill>
                <a:latin typeface="Arial"/>
                <a:cs typeface="Arial"/>
              </a:rPr>
              <a:t>וממערכת הנשימה</a:t>
            </a:r>
            <a:r>
              <a:rPr lang="he-IL" dirty="0" smtClean="0">
                <a:solidFill>
                  <a:prstClr val="black"/>
                </a:solidFill>
                <a:latin typeface="Arial"/>
                <a:cs typeface="Arial"/>
              </a:rPr>
              <a:t>. ראו </a:t>
            </a:r>
            <a:r>
              <a:rPr lang="he-IL" dirty="0" smtClean="0">
                <a:solidFill>
                  <a:prstClr val="black"/>
                </a:solidFill>
                <a:latin typeface="Arial"/>
                <a:cs typeface="Arial"/>
                <a:hlinkClick r:id="rId5"/>
              </a:rPr>
              <a:t>סרטון </a:t>
            </a:r>
            <a:r>
              <a:rPr lang="he-IL" dirty="0" smtClean="0">
                <a:solidFill>
                  <a:prstClr val="black"/>
                </a:solidFill>
                <a:latin typeface="Arial"/>
                <a:cs typeface="Arial"/>
              </a:rPr>
              <a:t>של כלב מלחית.</a:t>
            </a:r>
            <a:endParaRPr lang="he-IL" dirty="0">
              <a:solidFill>
                <a:prstClr val="black"/>
              </a:solidFill>
              <a:latin typeface="Arial"/>
              <a:cs typeface="Arial"/>
            </a:endParaRPr>
          </a:p>
          <a:p>
            <a:pPr fontAlgn="auto">
              <a:spcBef>
                <a:spcPts val="0"/>
              </a:spcBef>
              <a:spcAft>
                <a:spcPts val="0"/>
              </a:spcAft>
              <a:defRPr/>
            </a:pPr>
            <a:r>
              <a:rPr lang="he-IL" dirty="0">
                <a:solidFill>
                  <a:prstClr val="black"/>
                </a:solidFill>
                <a:latin typeface="Arial"/>
                <a:cs typeface="Arial"/>
              </a:rPr>
              <a:t>הלחתה אופיינית לכלבים ולעופות.</a:t>
            </a:r>
          </a:p>
        </p:txBody>
      </p:sp>
      <p:sp>
        <p:nvSpPr>
          <p:cNvPr id="14" name="מלבן 2"/>
          <p:cNvSpPr>
            <a:spLocks noChangeArrowheads="1"/>
          </p:cNvSpPr>
          <p:nvPr/>
        </p:nvSpPr>
        <p:spPr bwMode="auto">
          <a:xfrm>
            <a:off x="467544" y="3602047"/>
            <a:ext cx="414273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e-IL" dirty="0">
                <a:solidFill>
                  <a:prstClr val="black"/>
                </a:solidFill>
              </a:rPr>
              <a:t>פילים אינם מזיעים. הם מקררים את גופם באמצעות נפנוף אוזניהם הגדולות. </a:t>
            </a:r>
            <a:r>
              <a:rPr lang="he-IL" u="sng" dirty="0" smtClean="0">
                <a:solidFill>
                  <a:prstClr val="black"/>
                </a:solidFill>
              </a:rPr>
              <a:t>נפנוף האוזניים גורם </a:t>
            </a:r>
            <a:r>
              <a:rPr lang="he-IL" u="sng" dirty="0">
                <a:solidFill>
                  <a:prstClr val="black"/>
                </a:solidFill>
              </a:rPr>
              <a:t>להזרמת אוויר קר לקרבת העור, וכך </a:t>
            </a:r>
            <a:r>
              <a:rPr lang="he-IL" u="sng" dirty="0" smtClean="0">
                <a:solidFill>
                  <a:prstClr val="black"/>
                </a:solidFill>
              </a:rPr>
              <a:t>חום רב יותר מועבר </a:t>
            </a:r>
            <a:r>
              <a:rPr lang="he-IL" u="sng" dirty="0">
                <a:solidFill>
                  <a:prstClr val="black"/>
                </a:solidFill>
              </a:rPr>
              <a:t>מן הגוף לסביבה</a:t>
            </a:r>
            <a:r>
              <a:rPr lang="he-IL" dirty="0">
                <a:solidFill>
                  <a:prstClr val="black"/>
                </a:solidFill>
              </a:rPr>
              <a:t>. </a:t>
            </a:r>
            <a:endParaRPr lang="he-IL" dirty="0" smtClean="0">
              <a:solidFill>
                <a:prstClr val="black"/>
              </a:solidFill>
            </a:endParaRPr>
          </a:p>
          <a:p>
            <a:r>
              <a:rPr lang="he-IL" dirty="0" smtClean="0">
                <a:solidFill>
                  <a:prstClr val="black"/>
                </a:solidFill>
              </a:rPr>
              <a:t>האוזניים גדולת ודקות, ויש בהן רשת ענפה של כלי דם. </a:t>
            </a:r>
            <a:r>
              <a:rPr lang="he-IL" u="sng" dirty="0" smtClean="0">
                <a:solidFill>
                  <a:prstClr val="black"/>
                </a:solidFill>
              </a:rPr>
              <a:t>בשל שטח הפנים הגדול של האוזניים נוצר הפסד חום מן הדם הזורם בכלי הדם הרבים אל האוויר</a:t>
            </a:r>
            <a:r>
              <a:rPr lang="he-IL" dirty="0" smtClean="0">
                <a:solidFill>
                  <a:prstClr val="black"/>
                </a:solidFill>
              </a:rPr>
              <a:t>. הדם הנכנס לאוזן יכול להצטנן </a:t>
            </a:r>
            <a:r>
              <a:rPr lang="he-IL" noProof="1" smtClean="0">
                <a:solidFill>
                  <a:prstClr val="black"/>
                </a:solidFill>
              </a:rPr>
              <a:t>בכ</a:t>
            </a:r>
            <a:r>
              <a:rPr lang="he-IL" noProof="1" smtClean="0">
                <a:solidFill>
                  <a:prstClr val="black"/>
                </a:solidFill>
                <a:latin typeface="Arial"/>
                <a:cs typeface="Arial"/>
              </a:rPr>
              <a:t>־</a:t>
            </a:r>
            <a:r>
              <a:rPr lang="he-IL" noProof="1" smtClean="0">
                <a:solidFill>
                  <a:prstClr val="black"/>
                </a:solidFill>
              </a:rPr>
              <a:t>5.5</a:t>
            </a:r>
            <a:r>
              <a:rPr lang="he-IL" baseline="30000" noProof="1" smtClean="0">
                <a:solidFill>
                  <a:prstClr val="black"/>
                </a:solidFill>
              </a:rPr>
              <a:t>0</a:t>
            </a:r>
            <a:r>
              <a:rPr lang="he-IL" dirty="0" smtClean="0">
                <a:solidFill>
                  <a:prstClr val="black"/>
                </a:solidFill>
              </a:rPr>
              <a:t>.</a:t>
            </a:r>
          </a:p>
          <a:p>
            <a:r>
              <a:rPr lang="he-IL" dirty="0" smtClean="0">
                <a:solidFill>
                  <a:prstClr val="black"/>
                </a:solidFill>
              </a:rPr>
              <a:t>ראו </a:t>
            </a:r>
            <a:r>
              <a:rPr lang="he-IL" dirty="0" smtClean="0">
                <a:solidFill>
                  <a:prstClr val="black"/>
                </a:solidFill>
                <a:hlinkClick r:id="rId6"/>
              </a:rPr>
              <a:t>סרטון</a:t>
            </a:r>
            <a:r>
              <a:rPr lang="he-IL" dirty="0" smtClean="0">
                <a:solidFill>
                  <a:prstClr val="black"/>
                </a:solidFill>
              </a:rPr>
              <a:t>.</a:t>
            </a:r>
            <a:endParaRPr lang="he-IL" dirty="0">
              <a:solidFill>
                <a:prstClr val="black"/>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764CCAA-3983-49EB-81F5-6F369383FDB2}" type="slidenum">
              <a:rPr lang="he-IL" smtClean="0"/>
              <a:pPr fontAlgn="base">
                <a:spcBef>
                  <a:spcPct val="0"/>
                </a:spcBef>
                <a:spcAft>
                  <a:spcPct val="0"/>
                </a:spcAft>
                <a:defRPr/>
              </a:pPr>
              <a:t>11</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1800" b="1" dirty="0" smtClean="0">
                <a:solidFill>
                  <a:srgbClr val="FF6600"/>
                </a:solidFill>
                <a:ea typeface="+mn-ea"/>
              </a:rPr>
              <a:t>מדוע נוטים לאכול יותר בחורף?</a:t>
            </a:r>
            <a:endParaRPr lang="he-IL" sz="1800" dirty="0" smtClean="0"/>
          </a:p>
        </p:txBody>
      </p:sp>
      <p:sp>
        <p:nvSpPr>
          <p:cNvPr id="15" name="TextBox 14"/>
          <p:cNvSpPr txBox="1"/>
          <p:nvPr/>
        </p:nvSpPr>
        <p:spPr>
          <a:xfrm>
            <a:off x="357188" y="620688"/>
            <a:ext cx="8358187" cy="6191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b="1" dirty="0" smtClean="0">
                <a:solidFill>
                  <a:schemeClr val="accent3"/>
                </a:solidFill>
                <a:latin typeface="Arial"/>
                <a:cs typeface="Arial"/>
              </a:rPr>
              <a:t>ויסות </a:t>
            </a:r>
            <a:r>
              <a:rPr lang="he-IL" b="1" dirty="0">
                <a:solidFill>
                  <a:schemeClr val="accent3"/>
                </a:solidFill>
                <a:latin typeface="Arial"/>
                <a:cs typeface="Arial"/>
              </a:rPr>
              <a:t>קצב המטבוליזם כמנגנון </a:t>
            </a:r>
            <a:r>
              <a:rPr lang="he-IL" b="1" dirty="0" smtClean="0">
                <a:solidFill>
                  <a:schemeClr val="accent3"/>
                </a:solidFill>
                <a:latin typeface="Arial"/>
                <a:cs typeface="Arial"/>
              </a:rPr>
              <a:t>לשמירה על טמפרטורת הגוף ולוויסותה</a:t>
            </a:r>
            <a:endParaRPr lang="he-IL" b="1" dirty="0">
              <a:solidFill>
                <a:schemeClr val="accent3"/>
              </a:solidFill>
              <a:latin typeface="Arial"/>
              <a:cs typeface="Arial"/>
            </a:endParaRPr>
          </a:p>
          <a:p>
            <a:pPr fontAlgn="auto">
              <a:spcBef>
                <a:spcPts val="0"/>
              </a:spcBef>
              <a:spcAft>
                <a:spcPts val="0"/>
              </a:spcAft>
              <a:defRPr/>
            </a:pPr>
            <a:r>
              <a:rPr lang="he-IL" dirty="0">
                <a:latin typeface="Arial"/>
                <a:cs typeface="Arial"/>
              </a:rPr>
              <a:t>העלאת קצב המטבוליזם בתקופות קרות, </a:t>
            </a:r>
            <a:r>
              <a:rPr lang="he-IL" dirty="0" smtClean="0">
                <a:latin typeface="Arial"/>
                <a:cs typeface="Arial"/>
              </a:rPr>
              <a:t>לדוגמה </a:t>
            </a:r>
            <a:r>
              <a:rPr lang="he-IL" dirty="0">
                <a:latin typeface="Arial"/>
                <a:cs typeface="Arial"/>
              </a:rPr>
              <a:t>בחורף, היא דרך לייצר </a:t>
            </a:r>
            <a:r>
              <a:rPr lang="he-IL" dirty="0" smtClean="0">
                <a:latin typeface="Arial"/>
                <a:cs typeface="Arial"/>
              </a:rPr>
              <a:t>חום </a:t>
            </a:r>
            <a:r>
              <a:rPr lang="he-IL" dirty="0">
                <a:latin typeface="Arial"/>
                <a:cs typeface="Arial"/>
              </a:rPr>
              <a:t>מטבולי </a:t>
            </a:r>
            <a:r>
              <a:rPr lang="he-IL" dirty="0" smtClean="0">
                <a:latin typeface="Arial"/>
                <a:cs typeface="Arial"/>
              </a:rPr>
              <a:t>רב </a:t>
            </a:r>
          </a:p>
          <a:p>
            <a:pPr fontAlgn="auto">
              <a:spcBef>
                <a:spcPts val="0"/>
              </a:spcBef>
              <a:spcAft>
                <a:spcPts val="0"/>
              </a:spcAft>
              <a:defRPr/>
            </a:pPr>
            <a:r>
              <a:rPr lang="he-IL" dirty="0" smtClean="0">
                <a:latin typeface="Arial"/>
                <a:cs typeface="Arial"/>
              </a:rPr>
              <a:t>יותר לחימום </a:t>
            </a:r>
            <a:r>
              <a:rPr lang="he-IL" dirty="0">
                <a:latin typeface="Arial"/>
                <a:cs typeface="Arial"/>
              </a:rPr>
              <a:t>הגוף. ואילו בקיץ קצב המטבוליזם יורד, וכמות החום הנוצרת קטנה אף היא.</a:t>
            </a:r>
          </a:p>
          <a:p>
            <a:pPr fontAlgn="auto">
              <a:spcBef>
                <a:spcPts val="0"/>
              </a:spcBef>
              <a:spcAft>
                <a:spcPts val="0"/>
              </a:spcAft>
              <a:defRPr/>
            </a:pPr>
            <a:r>
              <a:rPr lang="he-IL" dirty="0">
                <a:latin typeface="Arial"/>
                <a:cs typeface="Arial"/>
              </a:rPr>
              <a:t>הגדלת קצב המטבוליזם תלויה באספקת מזון גדולה יותר (או בניצול מאגרי השומן בגוף</a:t>
            </a:r>
            <a:r>
              <a:rPr lang="he-IL" dirty="0" smtClean="0">
                <a:latin typeface="Arial"/>
                <a:cs typeface="Arial"/>
              </a:rPr>
              <a:t>), </a:t>
            </a:r>
          </a:p>
          <a:p>
            <a:pPr fontAlgn="auto">
              <a:spcBef>
                <a:spcPts val="0"/>
              </a:spcBef>
              <a:spcAft>
                <a:spcPts val="0"/>
              </a:spcAft>
              <a:defRPr/>
            </a:pPr>
            <a:r>
              <a:rPr lang="he-IL" dirty="0" smtClean="0">
                <a:latin typeface="Arial"/>
                <a:cs typeface="Arial"/>
              </a:rPr>
              <a:t>ולכן בחורף התיאבון גדֵל.</a:t>
            </a:r>
            <a:endParaRPr lang="he-IL" dirty="0">
              <a:latin typeface="Arial"/>
              <a:cs typeface="Arial"/>
            </a:endParaRPr>
          </a:p>
        </p:txBody>
      </p:sp>
      <p:sp>
        <p:nvSpPr>
          <p:cNvPr id="39942" name="Slide Number Placeholder 8"/>
          <p:cNvSpPr txBox="1">
            <a:spLocks/>
          </p:cNvSpPr>
          <p:nvPr/>
        </p:nvSpPr>
        <p:spPr bwMode="auto">
          <a:xfrm>
            <a:off x="250825" y="65198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8C8CD5F6-ACE1-4598-B9BA-406A5306BA7B}" type="slidenum">
              <a:rPr lang="he-IL" sz="1000">
                <a:solidFill>
                  <a:srgbClr val="7F7F7F"/>
                </a:solidFill>
              </a:rPr>
              <a:pPr algn="l" eaLnBrk="1" hangingPunct="1"/>
              <a:t>11</a:t>
            </a:fld>
            <a:endParaRPr lang="he-IL" sz="1000" dirty="0">
              <a:solidFill>
                <a:srgbClr val="7F7F7F"/>
              </a:solidFil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9199143-B9A8-481B-B071-27FB54390880}" type="slidenum">
              <a:rPr lang="he-IL" smtClean="0"/>
              <a:pPr fontAlgn="base">
                <a:spcBef>
                  <a:spcPct val="0"/>
                </a:spcBef>
                <a:spcAft>
                  <a:spcPct val="0"/>
                </a:spcAft>
                <a:defRPr/>
              </a:pPr>
              <a:t>12</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1800" b="1" dirty="0" smtClean="0">
                <a:solidFill>
                  <a:srgbClr val="FF6600"/>
                </a:solidFill>
                <a:ea typeface="+mn-ea"/>
              </a:rPr>
              <a:t>מנגנונים התנהגותיים לשמירה על טמפרטורת גוף קבועה</a:t>
            </a:r>
            <a:endParaRPr lang="he-IL" sz="1800" dirty="0" smtClean="0"/>
          </a:p>
        </p:txBody>
      </p:sp>
      <p:pic>
        <p:nvPicPr>
          <p:cNvPr id="19465" name="Picture 4"/>
          <p:cNvPicPr>
            <a:picLocks noChangeAspect="1" noChangeArrowheads="1"/>
          </p:cNvPicPr>
          <p:nvPr/>
        </p:nvPicPr>
        <p:blipFill>
          <a:blip r:embed="rId2" cstate="print"/>
          <a:srcRect/>
          <a:stretch>
            <a:fillRect/>
          </a:stretch>
        </p:blipFill>
        <p:spPr bwMode="auto">
          <a:xfrm>
            <a:off x="5868143" y="1796546"/>
            <a:ext cx="1869331" cy="187375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pic>
      <p:sp>
        <p:nvSpPr>
          <p:cNvPr id="13" name="TextBox 12"/>
          <p:cNvSpPr txBox="1"/>
          <p:nvPr/>
        </p:nvSpPr>
        <p:spPr>
          <a:xfrm>
            <a:off x="1187450" y="502692"/>
            <a:ext cx="7259638" cy="1054100"/>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b="1" dirty="0">
                <a:solidFill>
                  <a:srgbClr val="FF6600"/>
                </a:solidFill>
                <a:latin typeface="Arial"/>
                <a:cs typeface="Arial"/>
              </a:rPr>
              <a:t>מנגנונים התנהגותיים</a:t>
            </a:r>
          </a:p>
          <a:p>
            <a:pPr fontAlgn="auto">
              <a:spcBef>
                <a:spcPts val="0"/>
              </a:spcBef>
              <a:spcAft>
                <a:spcPts val="0"/>
              </a:spcAft>
              <a:defRPr/>
            </a:pPr>
            <a:r>
              <a:rPr lang="he-IL" dirty="0">
                <a:solidFill>
                  <a:prstClr val="black"/>
                </a:solidFill>
                <a:latin typeface="Arial"/>
                <a:cs typeface="Arial"/>
              </a:rPr>
              <a:t>בעלי חיים מווסתים את טמפרטורת גופם גם באמצעות מנגנונים התנהגותיים כגון: פעילות בשעות היום או בשעות הלילה, מעבר לאזור חם יותר או קר יותר, חשיפה לשמש או הסתתרות בצל. </a:t>
            </a:r>
          </a:p>
        </p:txBody>
      </p:sp>
      <p:sp>
        <p:nvSpPr>
          <p:cNvPr id="40967" name="מלבן 4"/>
          <p:cNvSpPr>
            <a:spLocks noChangeArrowheads="1"/>
          </p:cNvSpPr>
          <p:nvPr/>
        </p:nvSpPr>
        <p:spPr bwMode="auto">
          <a:xfrm>
            <a:off x="5364163" y="3789040"/>
            <a:ext cx="30956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400" b="1" dirty="0"/>
              <a:t>התנשמת פעילה בעיקר בלילה.</a:t>
            </a:r>
          </a:p>
        </p:txBody>
      </p:sp>
      <p:sp>
        <p:nvSpPr>
          <p:cNvPr id="40968" name="מלבן 6"/>
          <p:cNvSpPr>
            <a:spLocks noChangeArrowheads="1"/>
          </p:cNvSpPr>
          <p:nvPr/>
        </p:nvSpPr>
        <p:spPr bwMode="auto">
          <a:xfrm>
            <a:off x="4575968" y="5013325"/>
            <a:ext cx="399196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e-IL" dirty="0"/>
              <a:t>בעלי החיים הפויקילותרמיים מווסתים במידה </a:t>
            </a:r>
            <a:r>
              <a:rPr lang="he-IL" dirty="0" smtClean="0"/>
              <a:t>כלשהי </a:t>
            </a:r>
            <a:r>
              <a:rPr lang="he-IL" dirty="0"/>
              <a:t>את טמפרטורת גופם באמצעות מנגנונים התנהגותיים. </a:t>
            </a:r>
            <a:r>
              <a:rPr lang="he-IL" dirty="0" smtClean="0"/>
              <a:t>זה </a:t>
            </a:r>
            <a:r>
              <a:rPr lang="he-IL" dirty="0"/>
              <a:t>המנגנון העיקרי </a:t>
            </a:r>
            <a:r>
              <a:rPr lang="he-IL" dirty="0" smtClean="0"/>
              <a:t>לוויסות </a:t>
            </a:r>
            <a:r>
              <a:rPr lang="he-IL" dirty="0"/>
              <a:t>טמפרטורת </a:t>
            </a:r>
            <a:r>
              <a:rPr lang="he-IL" dirty="0" smtClean="0"/>
              <a:t>הגוף שלהם.</a:t>
            </a:r>
            <a:endParaRPr lang="he-IL" dirty="0"/>
          </a:p>
        </p:txBody>
      </p:sp>
      <p:pic>
        <p:nvPicPr>
          <p:cNvPr id="4097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450" y="1729633"/>
            <a:ext cx="2879725" cy="2010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188" y="4509120"/>
            <a:ext cx="35179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4" name="Slide Number Placeholder 8"/>
          <p:cNvSpPr txBox="1">
            <a:spLocks/>
          </p:cNvSpPr>
          <p:nvPr/>
        </p:nvSpPr>
        <p:spPr bwMode="auto">
          <a:xfrm>
            <a:off x="176213" y="65198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B011B070-F1A7-43B7-8D80-F514F0750E09}" type="slidenum">
              <a:rPr lang="he-IL" sz="1000">
                <a:solidFill>
                  <a:srgbClr val="7F7F7F"/>
                </a:solidFill>
              </a:rPr>
              <a:pPr algn="l" eaLnBrk="1" hangingPunct="1"/>
              <a:t>12</a:t>
            </a:fld>
            <a:endParaRPr lang="he-IL" sz="1000" dirty="0">
              <a:solidFill>
                <a:srgbClr val="7F7F7F"/>
              </a:solidFill>
            </a:endParaRPr>
          </a:p>
        </p:txBody>
      </p:sp>
      <p:sp>
        <p:nvSpPr>
          <p:cNvPr id="2" name="מלבן 1"/>
          <p:cNvSpPr/>
          <p:nvPr/>
        </p:nvSpPr>
        <p:spPr>
          <a:xfrm>
            <a:off x="626567" y="5839296"/>
            <a:ext cx="3081337" cy="254000"/>
          </a:xfrm>
          <a:prstGeom prst="rect">
            <a:avLst/>
          </a:prstGeom>
        </p:spPr>
        <p:txBody>
          <a:bodyPr wrap="none">
            <a:spAutoFit/>
          </a:bodyPr>
          <a:lstStyle/>
          <a:p>
            <a:pPr>
              <a:defRPr/>
            </a:pPr>
            <a:r>
              <a:rPr lang="en-US" sz="1050" dirty="0"/>
              <a:t>David Gunn </a:t>
            </a:r>
            <a:r>
              <a:rPr lang="en-US" sz="1050" dirty="0">
                <a:hlinkClick r:id="rId5" action="ppaction://hlinkfile" tooltip="User:Daviegunn"/>
              </a:rPr>
              <a:t>Daviegunn</a:t>
            </a:r>
            <a:r>
              <a:rPr lang="en-US" sz="1050" dirty="0"/>
              <a:t> at </a:t>
            </a:r>
            <a:r>
              <a:rPr lang="en-US" sz="1050" dirty="0">
                <a:hlinkClick r:id="rId6"/>
              </a:rPr>
              <a:t>Wikimedia Commons </a:t>
            </a:r>
            <a:endParaRPr lang="he-IL" sz="1050" dirty="0"/>
          </a:p>
        </p:txBody>
      </p:sp>
      <p:sp>
        <p:nvSpPr>
          <p:cNvPr id="16" name="מלבן 15"/>
          <p:cNvSpPr/>
          <p:nvPr/>
        </p:nvSpPr>
        <p:spPr>
          <a:xfrm>
            <a:off x="6946874" y="3609345"/>
            <a:ext cx="790601" cy="261610"/>
          </a:xfrm>
          <a:prstGeom prst="rect">
            <a:avLst/>
          </a:prstGeom>
        </p:spPr>
        <p:txBody>
          <a:bodyPr wrap="none">
            <a:spAutoFit/>
          </a:bodyPr>
          <a:lstStyle/>
          <a:p>
            <a:r>
              <a:rPr lang="he-IL" sz="1100" dirty="0">
                <a:latin typeface="Calibri"/>
                <a:ea typeface="Calibri"/>
                <a:cs typeface="Arial"/>
              </a:rPr>
              <a:t>אוריה שחק</a:t>
            </a:r>
            <a:endParaRPr lang="he-IL" sz="1100" dirty="0"/>
          </a:p>
        </p:txBody>
      </p:sp>
      <p:sp>
        <p:nvSpPr>
          <p:cNvPr id="1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8" name="מלבן 9"/>
          <p:cNvSpPr>
            <a:spLocks noChangeArrowheads="1"/>
          </p:cNvSpPr>
          <p:nvPr/>
        </p:nvSpPr>
        <p:spPr bwMode="auto">
          <a:xfrm>
            <a:off x="611560" y="3861048"/>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400" b="1" dirty="0">
                <a:solidFill>
                  <a:prstClr val="black"/>
                </a:solidFill>
              </a:rPr>
              <a:t>הירבוע (מכרסם מדברי) פעיל בלילה הקריר וביום הוא מסתתר במחילה, שחפר באדמה</a:t>
            </a:r>
            <a:r>
              <a:rPr lang="he-IL" sz="1400" b="1" dirty="0" smtClean="0">
                <a:solidFill>
                  <a:prstClr val="black"/>
                </a:solidFill>
              </a:rPr>
              <a:t>. ראו </a:t>
            </a:r>
            <a:r>
              <a:rPr lang="he-IL" sz="1400" b="1" dirty="0" smtClean="0">
                <a:solidFill>
                  <a:prstClr val="black"/>
                </a:solidFill>
                <a:hlinkClick r:id="rId7"/>
              </a:rPr>
              <a:t>סרטון</a:t>
            </a:r>
            <a:r>
              <a:rPr lang="he-IL" sz="1400" b="1" dirty="0" smtClean="0">
                <a:solidFill>
                  <a:prstClr val="black"/>
                </a:solidFill>
              </a:rPr>
              <a:t> על מכרסם בתוך מחילה.</a:t>
            </a:r>
            <a:endParaRPr lang="he-IL" sz="1400" b="1" u="sng" dirty="0">
              <a:solidFill>
                <a:prstClr val="black"/>
              </a:solidFill>
            </a:endParaRPr>
          </a:p>
        </p:txBody>
      </p:sp>
      <p:sp>
        <p:nvSpPr>
          <p:cNvPr id="19" name="מלבן 15"/>
          <p:cNvSpPr>
            <a:spLocks noChangeArrowheads="1"/>
          </p:cNvSpPr>
          <p:nvPr/>
        </p:nvSpPr>
        <p:spPr bwMode="auto">
          <a:xfrm>
            <a:off x="382588" y="6093296"/>
            <a:ext cx="40989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dirty="0">
                <a:solidFill>
                  <a:prstClr val="black"/>
                </a:solidFill>
              </a:rPr>
              <a:t>החרדון חושף את גופו לשמש בזווית המאפשרת קליטת חום מרבית. </a:t>
            </a:r>
            <a:r>
              <a:rPr lang="he-IL" sz="1400" b="1" dirty="0" smtClean="0">
                <a:solidFill>
                  <a:prstClr val="black"/>
                </a:solidFill>
              </a:rPr>
              <a:t>כמו כן </a:t>
            </a:r>
            <a:r>
              <a:rPr lang="he-IL" sz="1400" b="1" dirty="0">
                <a:solidFill>
                  <a:prstClr val="black"/>
                </a:solidFill>
              </a:rPr>
              <a:t>הוא קולט חום </a:t>
            </a:r>
            <a:r>
              <a:rPr lang="he-IL" sz="1400" b="1" dirty="0" smtClean="0">
                <a:solidFill>
                  <a:prstClr val="black"/>
                </a:solidFill>
              </a:rPr>
              <a:t>מן הסלעים </a:t>
            </a:r>
            <a:r>
              <a:rPr lang="he-IL" sz="1400" b="1" dirty="0">
                <a:solidFill>
                  <a:prstClr val="black"/>
                </a:solidFill>
              </a:rPr>
              <a:t>החמים</a:t>
            </a:r>
            <a:r>
              <a:rPr lang="he-IL" sz="1400" b="1" dirty="0" smtClean="0">
                <a:solidFill>
                  <a:prstClr val="black"/>
                </a:solidFill>
              </a:rPr>
              <a:t>. ראו </a:t>
            </a:r>
            <a:r>
              <a:rPr lang="he-IL" sz="1400" b="1" dirty="0" smtClean="0">
                <a:solidFill>
                  <a:prstClr val="black"/>
                </a:solidFill>
                <a:hlinkClick r:id="rId8"/>
              </a:rPr>
              <a:t>סרטון</a:t>
            </a:r>
            <a:r>
              <a:rPr lang="he-IL" sz="1400" b="1" dirty="0" smtClean="0">
                <a:solidFill>
                  <a:prstClr val="black"/>
                </a:solidFill>
              </a:rPr>
              <a:t>.</a:t>
            </a:r>
            <a:endParaRPr lang="he-IL" sz="1400" b="1" dirty="0">
              <a:solidFill>
                <a:prstClr val="black"/>
              </a:solidFill>
            </a:endParaRPr>
          </a:p>
        </p:txBody>
      </p:sp>
      <p:sp>
        <p:nvSpPr>
          <p:cNvPr id="20" name="Rectangle 3"/>
          <p:cNvSpPr/>
          <p:nvPr/>
        </p:nvSpPr>
        <p:spPr>
          <a:xfrm>
            <a:off x="317128" y="438492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C92C8D1-D292-473F-AF90-862804FEDDC2}" type="slidenum">
              <a:rPr lang="he-IL" sz="1800" smtClean="0"/>
              <a:pPr fontAlgn="base">
                <a:spcBef>
                  <a:spcPct val="0"/>
                </a:spcBef>
                <a:spcAft>
                  <a:spcPct val="0"/>
                </a:spcAft>
                <a:defRPr/>
              </a:pPr>
              <a:t>13</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1800" b="1" dirty="0" smtClean="0">
                <a:solidFill>
                  <a:srgbClr val="FF6600"/>
                </a:solidFill>
                <a:ea typeface="+mn-ea"/>
              </a:rPr>
              <a:t>היתרונות </a:t>
            </a:r>
            <a:r>
              <a:rPr lang="he-IL" sz="1800" b="1" dirty="0" err="1" smtClean="0">
                <a:solidFill>
                  <a:schemeClr val="accent3"/>
                </a:solidFill>
                <a:ea typeface="+mn-ea"/>
              </a:rPr>
              <a:t>בהומותרמיות</a:t>
            </a:r>
            <a:endParaRPr lang="he-IL" sz="1800" dirty="0" smtClean="0">
              <a:solidFill>
                <a:schemeClr val="accent3"/>
              </a:solidFill>
            </a:endParaRPr>
          </a:p>
        </p:txBody>
      </p:sp>
      <p:sp>
        <p:nvSpPr>
          <p:cNvPr id="7" name="TextBox 6"/>
          <p:cNvSpPr txBox="1"/>
          <p:nvPr/>
        </p:nvSpPr>
        <p:spPr>
          <a:xfrm>
            <a:off x="179388" y="549275"/>
            <a:ext cx="8467725" cy="286226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latin typeface="Arial"/>
                <a:cs typeface="Arial"/>
              </a:rPr>
              <a:t>היתרונות </a:t>
            </a:r>
            <a:r>
              <a:rPr lang="he-IL" u="sng" dirty="0" err="1" smtClean="0">
                <a:latin typeface="Arial"/>
                <a:cs typeface="Arial"/>
              </a:rPr>
              <a:t>בהומותרמיות</a:t>
            </a:r>
            <a:endParaRPr lang="he-IL" u="sng" dirty="0">
              <a:latin typeface="Arial"/>
              <a:cs typeface="Arial"/>
            </a:endParaRPr>
          </a:p>
          <a:p>
            <a:pPr fontAlgn="auto">
              <a:spcBef>
                <a:spcPts val="0"/>
              </a:spcBef>
              <a:spcAft>
                <a:spcPts val="0"/>
              </a:spcAft>
              <a:defRPr/>
            </a:pPr>
            <a:r>
              <a:rPr lang="he-IL" dirty="0">
                <a:latin typeface="Arial"/>
                <a:cs typeface="Arial"/>
              </a:rPr>
              <a:t>יכולת לפעול בסביבה חמה </a:t>
            </a:r>
            <a:r>
              <a:rPr lang="he-IL" dirty="0" smtClean="0">
                <a:latin typeface="Arial"/>
                <a:cs typeface="Arial"/>
              </a:rPr>
              <a:t>מאוד </a:t>
            </a:r>
            <a:r>
              <a:rPr lang="he-IL" dirty="0">
                <a:latin typeface="Arial"/>
                <a:cs typeface="Arial"/>
              </a:rPr>
              <a:t>או קרה </a:t>
            </a:r>
            <a:r>
              <a:rPr lang="he-IL" dirty="0" smtClean="0">
                <a:latin typeface="Arial"/>
                <a:cs typeface="Arial"/>
              </a:rPr>
              <a:t>מאוד</a:t>
            </a:r>
            <a:r>
              <a:rPr lang="he-IL" dirty="0">
                <a:latin typeface="Arial"/>
                <a:cs typeface="Arial"/>
              </a:rPr>
              <a:t>.</a:t>
            </a:r>
          </a:p>
          <a:p>
            <a:pPr fontAlgn="auto">
              <a:spcBef>
                <a:spcPts val="0"/>
              </a:spcBef>
              <a:spcAft>
                <a:spcPts val="0"/>
              </a:spcAft>
              <a:defRPr/>
            </a:pPr>
            <a:r>
              <a:rPr lang="he-IL" dirty="0" smtClean="0">
                <a:latin typeface="Arial"/>
                <a:cs typeface="Arial"/>
              </a:rPr>
              <a:t>יכולת </a:t>
            </a:r>
            <a:r>
              <a:rPr lang="he-IL" dirty="0">
                <a:latin typeface="Arial"/>
                <a:cs typeface="Arial"/>
              </a:rPr>
              <a:t>לפעול ביום ובלילה, בקיץ ובחורף.</a:t>
            </a:r>
          </a:p>
          <a:p>
            <a:pPr fontAlgn="auto">
              <a:spcBef>
                <a:spcPts val="0"/>
              </a:spcBef>
              <a:spcAft>
                <a:spcPts val="0"/>
              </a:spcAft>
              <a:defRPr/>
            </a:pPr>
            <a:endParaRPr lang="he-IL" dirty="0">
              <a:latin typeface="Arial"/>
              <a:cs typeface="Arial"/>
            </a:endParaRPr>
          </a:p>
          <a:p>
            <a:pPr fontAlgn="auto">
              <a:spcBef>
                <a:spcPts val="0"/>
              </a:spcBef>
              <a:spcAft>
                <a:spcPts val="0"/>
              </a:spcAft>
              <a:defRPr/>
            </a:pPr>
            <a:r>
              <a:rPr lang="he-IL" dirty="0">
                <a:latin typeface="Arial"/>
                <a:cs typeface="Arial"/>
              </a:rPr>
              <a:t>"</a:t>
            </a:r>
            <a:r>
              <a:rPr lang="he-IL" u="sng" dirty="0">
                <a:latin typeface="Arial"/>
                <a:cs typeface="Arial"/>
              </a:rPr>
              <a:t>המחיר</a:t>
            </a:r>
            <a:r>
              <a:rPr lang="he-IL" dirty="0">
                <a:latin typeface="Arial"/>
                <a:cs typeface="Arial"/>
              </a:rPr>
              <a:t>"</a:t>
            </a:r>
          </a:p>
          <a:p>
            <a:pPr fontAlgn="auto">
              <a:spcBef>
                <a:spcPts val="0"/>
              </a:spcBef>
              <a:spcAft>
                <a:spcPts val="0"/>
              </a:spcAft>
              <a:defRPr/>
            </a:pPr>
            <a:r>
              <a:rPr lang="he-IL" dirty="0">
                <a:latin typeface="Arial"/>
                <a:cs typeface="Arial"/>
              </a:rPr>
              <a:t>בעלי חיים </a:t>
            </a:r>
            <a:r>
              <a:rPr lang="he-IL" dirty="0" err="1" smtClean="0">
                <a:latin typeface="Arial"/>
                <a:cs typeface="Arial"/>
              </a:rPr>
              <a:t>הומותרמיים</a:t>
            </a:r>
            <a:r>
              <a:rPr lang="he-IL" dirty="0" smtClean="0">
                <a:latin typeface="Arial"/>
                <a:cs typeface="Arial"/>
              </a:rPr>
              <a:t> </a:t>
            </a:r>
            <a:r>
              <a:rPr lang="he-IL" dirty="0">
                <a:latin typeface="Arial"/>
                <a:cs typeface="Arial"/>
              </a:rPr>
              <a:t>צריכים לאכול כמויות מזון גדולות הרבה יותר </a:t>
            </a:r>
            <a:r>
              <a:rPr lang="he-IL" dirty="0" smtClean="0">
                <a:latin typeface="Arial"/>
                <a:cs typeface="Arial"/>
              </a:rPr>
              <a:t>מבעלי </a:t>
            </a:r>
            <a:r>
              <a:rPr lang="he-IL" dirty="0">
                <a:latin typeface="Arial"/>
                <a:cs typeface="Arial"/>
              </a:rPr>
              <a:t>חיים פויקילותרמיים, מכיוון שהם צריכים לקיים קצב חילוף חומרים (מטבוליזם) גבוה </a:t>
            </a:r>
          </a:p>
          <a:p>
            <a:pPr fontAlgn="auto">
              <a:spcBef>
                <a:spcPts val="0"/>
              </a:spcBef>
              <a:spcAft>
                <a:spcPts val="0"/>
              </a:spcAft>
              <a:defRPr/>
            </a:pPr>
            <a:r>
              <a:rPr lang="he-IL" dirty="0">
                <a:latin typeface="Arial"/>
                <a:cs typeface="Arial"/>
              </a:rPr>
              <a:t>(פי </a:t>
            </a:r>
            <a:r>
              <a:rPr lang="he-IL" noProof="1" smtClean="0">
                <a:latin typeface="Arial"/>
                <a:cs typeface="Arial"/>
              </a:rPr>
              <a:t>10–30</a:t>
            </a:r>
            <a:r>
              <a:rPr lang="he-IL" dirty="0" smtClean="0">
                <a:latin typeface="Arial"/>
                <a:cs typeface="Arial"/>
              </a:rPr>
              <a:t> מן הפויקילותרמיים</a:t>
            </a:r>
            <a:r>
              <a:rPr lang="he-IL" dirty="0">
                <a:latin typeface="Arial"/>
                <a:cs typeface="Arial"/>
              </a:rPr>
              <a:t>). בתהליכים המטבוליים נפלט חום שהוא מקור החום בגוף.</a:t>
            </a:r>
          </a:p>
          <a:p>
            <a:pPr fontAlgn="auto">
              <a:spcBef>
                <a:spcPts val="0"/>
              </a:spcBef>
              <a:spcAft>
                <a:spcPts val="0"/>
              </a:spcAft>
              <a:defRPr/>
            </a:pPr>
            <a:r>
              <a:rPr lang="he-IL" dirty="0">
                <a:latin typeface="Arial"/>
                <a:cs typeface="Arial"/>
              </a:rPr>
              <a:t>(</a:t>
            </a:r>
            <a:r>
              <a:rPr lang="he-IL" dirty="0" smtClean="0">
                <a:latin typeface="Arial"/>
                <a:cs typeface="Arial"/>
              </a:rPr>
              <a:t>חִשבו </a:t>
            </a:r>
            <a:r>
              <a:rPr lang="he-IL" dirty="0">
                <a:latin typeface="Arial"/>
                <a:cs typeface="Arial"/>
              </a:rPr>
              <a:t>כמה אנרגיית חשמל </a:t>
            </a:r>
            <a:r>
              <a:rPr lang="he-IL" dirty="0" smtClean="0">
                <a:latin typeface="Arial"/>
                <a:cs typeface="Arial"/>
              </a:rPr>
              <a:t>נדרשת על </a:t>
            </a:r>
            <a:r>
              <a:rPr lang="he-IL" dirty="0">
                <a:latin typeface="Arial"/>
                <a:cs typeface="Arial"/>
              </a:rPr>
              <a:t>מנת לשמור </a:t>
            </a:r>
            <a:r>
              <a:rPr lang="he-IL" dirty="0" smtClean="0">
                <a:latin typeface="Arial"/>
                <a:cs typeface="Arial"/>
              </a:rPr>
              <a:t>מְכַל </a:t>
            </a:r>
            <a:r>
              <a:rPr lang="he-IL" dirty="0">
                <a:latin typeface="Arial"/>
                <a:cs typeface="Arial"/>
              </a:rPr>
              <a:t>מלא מים בגודל גוף</a:t>
            </a:r>
          </a:p>
          <a:p>
            <a:pPr fontAlgn="auto">
              <a:spcBef>
                <a:spcPts val="0"/>
              </a:spcBef>
              <a:spcAft>
                <a:spcPts val="0"/>
              </a:spcAft>
              <a:defRPr/>
            </a:pPr>
            <a:r>
              <a:rPr lang="he-IL" dirty="0">
                <a:latin typeface="Arial"/>
                <a:cs typeface="Arial"/>
              </a:rPr>
              <a:t> האדם, בטמפרטורה של </a:t>
            </a:r>
            <a:r>
              <a:rPr lang="en-US" dirty="0">
                <a:latin typeface="Arial"/>
                <a:cs typeface="Arial"/>
              </a:rPr>
              <a:t>C</a:t>
            </a:r>
            <a:r>
              <a:rPr lang="he-IL" dirty="0">
                <a:latin typeface="Arial"/>
                <a:cs typeface="Arial"/>
              </a:rPr>
              <a:t>37</a:t>
            </a:r>
            <a:r>
              <a:rPr lang="he-IL" baseline="30000" dirty="0">
                <a:latin typeface="Arial"/>
                <a:cs typeface="Arial"/>
              </a:rPr>
              <a:t>0</a:t>
            </a:r>
            <a:r>
              <a:rPr lang="he-IL" dirty="0">
                <a:latin typeface="Arial"/>
                <a:cs typeface="Arial"/>
              </a:rPr>
              <a:t>!!)</a:t>
            </a:r>
          </a:p>
        </p:txBody>
      </p:sp>
      <p:sp>
        <p:nvSpPr>
          <p:cNvPr id="41990" name="מלבן 1"/>
          <p:cNvSpPr>
            <a:spLocks noChangeArrowheads="1"/>
          </p:cNvSpPr>
          <p:nvPr/>
        </p:nvSpPr>
        <p:spPr bwMode="auto">
          <a:xfrm>
            <a:off x="2608263" y="5800725"/>
            <a:ext cx="21478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100" dirty="0">
                <a:solidFill>
                  <a:srgbClr val="000000"/>
                </a:solidFill>
              </a:rPr>
              <a:t>U.S. Fish and Wildlife Service©</a:t>
            </a:r>
          </a:p>
        </p:txBody>
      </p:sp>
      <p:sp>
        <p:nvSpPr>
          <p:cNvPr id="13" name="TextBox 12"/>
          <p:cNvSpPr txBox="1"/>
          <p:nvPr/>
        </p:nvSpPr>
        <p:spPr>
          <a:xfrm>
            <a:off x="2047875" y="6092825"/>
            <a:ext cx="4540250" cy="5842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sz="1600" dirty="0" smtClean="0">
                <a:latin typeface="Arial"/>
                <a:cs typeface="Arial"/>
              </a:rPr>
              <a:t>דוב </a:t>
            </a:r>
            <a:r>
              <a:rPr lang="he-IL" sz="1600" dirty="0">
                <a:latin typeface="Arial"/>
                <a:cs typeface="Arial"/>
              </a:rPr>
              <a:t>לבן יכול להתקיים בסביבה קרה </a:t>
            </a:r>
            <a:r>
              <a:rPr lang="he-IL" sz="1600" dirty="0" smtClean="0">
                <a:latin typeface="Arial"/>
                <a:cs typeface="Arial"/>
              </a:rPr>
              <a:t>מאוד</a:t>
            </a:r>
            <a:r>
              <a:rPr lang="he-IL" sz="1600" dirty="0">
                <a:latin typeface="Arial"/>
                <a:cs typeface="Arial"/>
              </a:rPr>
              <a:t>.</a:t>
            </a:r>
          </a:p>
          <a:p>
            <a:pPr algn="ctr" fontAlgn="auto">
              <a:spcBef>
                <a:spcPts val="0"/>
              </a:spcBef>
              <a:spcAft>
                <a:spcPts val="0"/>
              </a:spcAft>
              <a:defRPr/>
            </a:pPr>
            <a:r>
              <a:rPr lang="he-IL" sz="1600" dirty="0">
                <a:latin typeface="Arial"/>
                <a:cs typeface="Arial"/>
              </a:rPr>
              <a:t>בעל חיים פויקילותרמי היה קופא בסביבה זו.</a:t>
            </a:r>
          </a:p>
        </p:txBody>
      </p:sp>
      <p:pic>
        <p:nvPicPr>
          <p:cNvPr id="4199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8263" y="3581400"/>
            <a:ext cx="360997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Slide Number Placeholder 8"/>
          <p:cNvSpPr txBox="1">
            <a:spLocks/>
          </p:cNvSpPr>
          <p:nvPr/>
        </p:nvSpPr>
        <p:spPr bwMode="auto">
          <a:xfrm>
            <a:off x="250825" y="65198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77BE880B-5D8C-4275-86DF-E397E2AFA7A0}" type="slidenum">
              <a:rPr lang="he-IL" sz="1000">
                <a:solidFill>
                  <a:srgbClr val="7F7F7F"/>
                </a:solidFill>
              </a:rPr>
              <a:pPr algn="l" eaLnBrk="1" hangingPunct="1"/>
              <a:t>13</a:t>
            </a:fld>
            <a:endParaRPr lang="he-IL" sz="1000" dirty="0">
              <a:solidFill>
                <a:srgbClr val="7F7F7F"/>
              </a:solidFil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5775" y="561454"/>
            <a:ext cx="8183563" cy="92333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3:</a:t>
            </a:r>
          </a:p>
          <a:p>
            <a:pPr>
              <a:defRPr/>
            </a:pPr>
            <a:r>
              <a:rPr lang="he-IL" dirty="0">
                <a:solidFill>
                  <a:srgbClr val="1D4C72"/>
                </a:solidFill>
                <a:latin typeface="Arial"/>
                <a:cs typeface="Arial"/>
              </a:rPr>
              <a:t>באילו </a:t>
            </a:r>
            <a:r>
              <a:rPr lang="he-IL" dirty="0">
                <a:solidFill>
                  <a:schemeClr val="tx2"/>
                </a:solidFill>
                <a:latin typeface="Arial"/>
                <a:cs typeface="Arial"/>
              </a:rPr>
              <a:t>אזורים תצפו למצוא </a:t>
            </a:r>
            <a:r>
              <a:rPr lang="he-IL" dirty="0" smtClean="0">
                <a:solidFill>
                  <a:schemeClr val="tx2"/>
                </a:solidFill>
                <a:latin typeface="Arial"/>
                <a:cs typeface="Arial"/>
              </a:rPr>
              <a:t>מיני </a:t>
            </a:r>
            <a:r>
              <a:rPr lang="he-IL" dirty="0">
                <a:solidFill>
                  <a:schemeClr val="tx2"/>
                </a:solidFill>
                <a:latin typeface="Arial"/>
                <a:cs typeface="Arial"/>
              </a:rPr>
              <a:t>זוחלים </a:t>
            </a:r>
            <a:r>
              <a:rPr lang="he-IL" dirty="0" smtClean="0">
                <a:solidFill>
                  <a:schemeClr val="tx2"/>
                </a:solidFill>
                <a:latin typeface="Arial"/>
                <a:cs typeface="Arial"/>
              </a:rPr>
              <a:t>רבים יותר, באזורים </a:t>
            </a:r>
            <a:r>
              <a:rPr lang="he-IL" dirty="0">
                <a:solidFill>
                  <a:schemeClr val="tx2"/>
                </a:solidFill>
                <a:latin typeface="Arial"/>
                <a:cs typeface="Arial"/>
              </a:rPr>
              <a:t>הסמוכים לקוטב או באזורים טרופיים?</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FEA5A08-215B-4F6D-B5B2-3B52CAB224D1}" type="slidenum">
              <a:rPr lang="he-IL" sz="1800" smtClean="0"/>
              <a:pPr fontAlgn="base">
                <a:spcBef>
                  <a:spcPct val="0"/>
                </a:spcBef>
                <a:spcAft>
                  <a:spcPct val="0"/>
                </a:spcAft>
                <a:defRPr/>
              </a:pPr>
              <a:t>14</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1800" b="1" dirty="0" smtClean="0">
                <a:solidFill>
                  <a:srgbClr val="FF6600"/>
                </a:solidFill>
                <a:ea typeface="+mn-ea"/>
              </a:rPr>
              <a:t>שאלה 3</a:t>
            </a:r>
            <a:r>
              <a:rPr lang="he-IL" sz="2000" b="1" dirty="0" smtClean="0">
                <a:solidFill>
                  <a:srgbClr val="FF6600"/>
                </a:solidFill>
                <a:ea typeface="+mn-ea"/>
              </a:rPr>
              <a:t> </a:t>
            </a:r>
            <a:endParaRPr lang="he-IL" sz="2000" dirty="0" smtClean="0"/>
          </a:p>
        </p:txBody>
      </p:sp>
      <p:sp>
        <p:nvSpPr>
          <p:cNvPr id="43014" name="Slide Number Placeholder 8"/>
          <p:cNvSpPr txBox="1">
            <a:spLocks/>
          </p:cNvSpPr>
          <p:nvPr/>
        </p:nvSpPr>
        <p:spPr bwMode="auto">
          <a:xfrm>
            <a:off x="250825" y="65198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541AF246-82EA-4121-8897-D56116C6CC00}" type="slidenum">
              <a:rPr lang="he-IL" sz="1000">
                <a:solidFill>
                  <a:srgbClr val="7F7F7F"/>
                </a:solidFill>
              </a:rPr>
              <a:pPr algn="l" eaLnBrk="1" hangingPunct="1"/>
              <a:t>14</a:t>
            </a:fld>
            <a:endParaRPr lang="he-IL" sz="1000" dirty="0">
              <a:solidFill>
                <a:srgbClr val="7F7F7F"/>
              </a:solidFil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5775" y="561454"/>
            <a:ext cx="8183563" cy="92333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3:</a:t>
            </a:r>
          </a:p>
          <a:p>
            <a:pPr>
              <a:defRPr/>
            </a:pPr>
            <a:r>
              <a:rPr lang="he-IL" dirty="0" smtClean="0">
                <a:solidFill>
                  <a:srgbClr val="1D4C72"/>
                </a:solidFill>
                <a:latin typeface="Arial"/>
                <a:cs typeface="Arial"/>
              </a:rPr>
              <a:t>באילו אזורים תצפו </a:t>
            </a:r>
            <a:r>
              <a:rPr lang="he-IL" dirty="0" smtClean="0">
                <a:solidFill>
                  <a:schemeClr val="tx2"/>
                </a:solidFill>
                <a:latin typeface="Arial"/>
                <a:cs typeface="Arial"/>
              </a:rPr>
              <a:t>למצוא מיני זוחלים רבים יותר, באזורים הסמוכים לקוטב או באזורים טרופיים?</a:t>
            </a:r>
            <a:endParaRPr lang="he-IL" dirty="0">
              <a:solidFill>
                <a:schemeClr val="tx2"/>
              </a:solidFill>
              <a:latin typeface="Arial"/>
              <a:cs typeface="Arial"/>
            </a:endParaRPr>
          </a:p>
        </p:txBody>
      </p:sp>
      <p:sp>
        <p:nvSpPr>
          <p:cNvPr id="15" name="Rectangle 14"/>
          <p:cNvSpPr/>
          <p:nvPr/>
        </p:nvSpPr>
        <p:spPr>
          <a:xfrm>
            <a:off x="408186" y="1852811"/>
            <a:ext cx="8196262" cy="10001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באזורים טרופיים, כי </a:t>
            </a:r>
            <a:r>
              <a:rPr lang="he-IL" dirty="0">
                <a:solidFill>
                  <a:schemeClr val="tx1"/>
                </a:solidFill>
              </a:rPr>
              <a:t>הזוחלים הם פויקילותרמיים, ולכן בסביבה קרה </a:t>
            </a:r>
            <a:r>
              <a:rPr lang="he-IL" dirty="0" smtClean="0">
                <a:solidFill>
                  <a:schemeClr val="tx1"/>
                </a:solidFill>
              </a:rPr>
              <a:t>תרד טמפרטורת </a:t>
            </a:r>
            <a:r>
              <a:rPr lang="he-IL" dirty="0">
                <a:solidFill>
                  <a:schemeClr val="tx1"/>
                </a:solidFill>
              </a:rPr>
              <a:t>גופם </a:t>
            </a:r>
            <a:r>
              <a:rPr lang="he-IL" dirty="0" smtClean="0">
                <a:solidFill>
                  <a:schemeClr val="tx1"/>
                </a:solidFill>
              </a:rPr>
              <a:t>ותשתווה </a:t>
            </a:r>
            <a:r>
              <a:rPr lang="he-IL" dirty="0">
                <a:solidFill>
                  <a:schemeClr val="tx1"/>
                </a:solidFill>
              </a:rPr>
              <a:t>לטמפרטורת הסביבה, והם </a:t>
            </a:r>
            <a:r>
              <a:rPr lang="he-IL" dirty="0">
                <a:solidFill>
                  <a:prstClr val="black"/>
                </a:solidFill>
              </a:rPr>
              <a:t>יקפאו וימותו.</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011B110-A806-4503-B8BC-19E1D4AC8B47}" type="slidenum">
              <a:rPr lang="he-IL" sz="1800" smtClean="0"/>
              <a:pPr fontAlgn="base">
                <a:spcBef>
                  <a:spcPct val="0"/>
                </a:spcBef>
                <a:spcAft>
                  <a:spcPct val="0"/>
                </a:spcAft>
                <a:defRPr/>
              </a:pPr>
              <a:t>15</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1800" b="1" dirty="0" smtClean="0">
                <a:solidFill>
                  <a:srgbClr val="FF6600"/>
                </a:solidFill>
                <a:ea typeface="+mn-ea"/>
              </a:rPr>
              <a:t>תשובה</a:t>
            </a:r>
            <a:r>
              <a:rPr lang="he-IL" sz="2000" b="1" dirty="0" smtClean="0">
                <a:solidFill>
                  <a:srgbClr val="FF6600"/>
                </a:solidFill>
                <a:ea typeface="+mn-ea"/>
              </a:rPr>
              <a:t> </a:t>
            </a:r>
            <a:endParaRPr lang="he-IL" sz="2000" dirty="0" smtClean="0"/>
          </a:p>
        </p:txBody>
      </p:sp>
      <p:sp>
        <p:nvSpPr>
          <p:cNvPr id="44039" name="Slide Number Placeholder 8"/>
          <p:cNvSpPr txBox="1">
            <a:spLocks/>
          </p:cNvSpPr>
          <p:nvPr/>
        </p:nvSpPr>
        <p:spPr bwMode="auto">
          <a:xfrm>
            <a:off x="250825" y="65198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5F2010F-2D2B-4C39-BD84-FF20326D7959}" type="slidenum">
              <a:rPr lang="he-IL" sz="1000">
                <a:solidFill>
                  <a:srgbClr val="7F7F7F"/>
                </a:solidFill>
              </a:rPr>
              <a:pPr algn="l" eaLnBrk="1" hangingPunct="1"/>
              <a:t>15</a:t>
            </a:fld>
            <a:endParaRPr lang="he-IL" sz="1000" dirty="0">
              <a:solidFill>
                <a:srgbClr val="7F7F7F"/>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4: שמירת </a:t>
            </a:r>
            <a:r>
              <a:rPr lang="he-IL" sz="1800" b="1" noProof="1" smtClean="0">
                <a:solidFill>
                  <a:srgbClr val="FF6600"/>
                </a:solidFill>
                <a:ea typeface="+mn-ea"/>
              </a:rPr>
              <a:t>ההומאוסטזיס של </a:t>
            </a:r>
            <a:r>
              <a:rPr lang="he-IL" sz="1800" b="1" dirty="0" smtClean="0">
                <a:solidFill>
                  <a:srgbClr val="FF6600"/>
                </a:solidFill>
                <a:ea typeface="+mn-ea"/>
              </a:rPr>
              <a:t>טמפרטורת הגוף</a:t>
            </a:r>
            <a:endParaRPr lang="he-IL" sz="1800" dirty="0" smtClean="0"/>
          </a:p>
        </p:txBody>
      </p:sp>
      <p:grpSp>
        <p:nvGrpSpPr>
          <p:cNvPr id="45060" name="קבוצה 7168"/>
          <p:cNvGrpSpPr>
            <a:grpSpLocks/>
          </p:cNvGrpSpPr>
          <p:nvPr/>
        </p:nvGrpSpPr>
        <p:grpSpPr bwMode="auto">
          <a:xfrm>
            <a:off x="1285875" y="1700808"/>
            <a:ext cx="7637463" cy="5040560"/>
            <a:chOff x="650315" y="1495090"/>
            <a:chExt cx="7638144" cy="5073396"/>
          </a:xfrm>
        </p:grpSpPr>
        <p:grpSp>
          <p:nvGrpSpPr>
            <p:cNvPr id="45066" name="קבוצה 18"/>
            <p:cNvGrpSpPr>
              <a:grpSpLocks/>
            </p:cNvGrpSpPr>
            <p:nvPr/>
          </p:nvGrpSpPr>
          <p:grpSpPr bwMode="auto">
            <a:xfrm>
              <a:off x="650315" y="1495090"/>
              <a:ext cx="5112569" cy="2949563"/>
              <a:chOff x="611559" y="1499594"/>
              <a:chExt cx="5112569" cy="2949563"/>
            </a:xfrm>
          </p:grpSpPr>
          <p:sp>
            <p:nvSpPr>
              <p:cNvPr id="10" name="TextBox 9"/>
              <p:cNvSpPr txBox="1"/>
              <p:nvPr/>
            </p:nvSpPr>
            <p:spPr>
              <a:xfrm>
                <a:off x="3347066" y="3656898"/>
                <a:ext cx="2376699" cy="792123"/>
              </a:xfrm>
              <a:prstGeom prst="rect">
                <a:avLst/>
              </a:prstGeom>
              <a:solidFill>
                <a:srgbClr val="FFFF9F"/>
              </a:solid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מצב תקין:</a:t>
                </a:r>
              </a:p>
              <a:p>
                <a:pPr algn="ctr" fontAlgn="auto">
                  <a:spcBef>
                    <a:spcPts val="0"/>
                  </a:spcBef>
                  <a:spcAft>
                    <a:spcPts val="0"/>
                  </a:spcAft>
                  <a:defRPr/>
                </a:pPr>
                <a:r>
                  <a:rPr lang="he-IL" sz="1600" dirty="0">
                    <a:solidFill>
                      <a:prstClr val="black">
                        <a:lumMod val="50000"/>
                        <a:lumOff val="50000"/>
                      </a:prstClr>
                    </a:solidFill>
                    <a:latin typeface="Arial"/>
                    <a:cs typeface="Arial"/>
                  </a:rPr>
                  <a:t>טמפרטורת גוף 37 מעלות</a:t>
                </a:r>
              </a:p>
            </p:txBody>
          </p:sp>
          <p:sp>
            <p:nvSpPr>
              <p:cNvPr id="12" name="TextBox 11"/>
              <p:cNvSpPr txBox="1"/>
              <p:nvPr/>
            </p:nvSpPr>
            <p:spPr>
              <a:xfrm>
                <a:off x="611559" y="2558403"/>
                <a:ext cx="2376700" cy="792123"/>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גורם משפיע:</a:t>
                </a:r>
              </a:p>
            </p:txBody>
          </p:sp>
          <p:sp>
            <p:nvSpPr>
              <p:cNvPr id="13" name="TextBox 12"/>
              <p:cNvSpPr txBox="1"/>
              <p:nvPr/>
            </p:nvSpPr>
            <p:spPr>
              <a:xfrm>
                <a:off x="1076738" y="1499594"/>
                <a:ext cx="2376699" cy="792122"/>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המצב החדש:</a:t>
                </a:r>
              </a:p>
            </p:txBody>
          </p:sp>
          <p:sp>
            <p:nvSpPr>
              <p:cNvPr id="14" name="TextBox 13"/>
              <p:cNvSpPr txBox="1"/>
              <p:nvPr/>
            </p:nvSpPr>
            <p:spPr>
              <a:xfrm>
                <a:off x="3347066" y="2425060"/>
                <a:ext cx="2376699" cy="792123"/>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תיאור פעולת מנגנון התיקון:</a:t>
                </a:r>
              </a:p>
            </p:txBody>
          </p:sp>
        </p:grpSp>
        <p:sp>
          <p:nvSpPr>
            <p:cNvPr id="25" name="TextBox 24"/>
            <p:cNvSpPr txBox="1"/>
            <p:nvPr/>
          </p:nvSpPr>
          <p:spPr>
            <a:xfrm>
              <a:off x="5911759" y="4758827"/>
              <a:ext cx="2376700" cy="792122"/>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גורם משפיע:</a:t>
              </a:r>
            </a:p>
          </p:txBody>
        </p:sp>
        <p:sp>
          <p:nvSpPr>
            <p:cNvPr id="26" name="TextBox 25"/>
            <p:cNvSpPr txBox="1"/>
            <p:nvPr/>
          </p:nvSpPr>
          <p:spPr>
            <a:xfrm>
              <a:off x="5343383" y="5776363"/>
              <a:ext cx="2376700" cy="792123"/>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המצב החדש:</a:t>
              </a:r>
            </a:p>
          </p:txBody>
        </p:sp>
        <p:sp>
          <p:nvSpPr>
            <p:cNvPr id="27" name="TextBox 26"/>
            <p:cNvSpPr txBox="1"/>
            <p:nvPr/>
          </p:nvSpPr>
          <p:spPr>
            <a:xfrm>
              <a:off x="3065118" y="4758827"/>
              <a:ext cx="2375112" cy="792122"/>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תיאור פעולת מנגנון התיקון:</a:t>
              </a:r>
            </a:p>
          </p:txBody>
        </p:sp>
        <p:sp>
          <p:nvSpPr>
            <p:cNvPr id="28" name="חץ מכופף 27"/>
            <p:cNvSpPr/>
            <p:nvPr/>
          </p:nvSpPr>
          <p:spPr>
            <a:xfrm rot="16200000">
              <a:off x="2543632" y="3280081"/>
              <a:ext cx="777836" cy="90971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0" name="חץ מכופף 29"/>
            <p:cNvSpPr/>
            <p:nvPr/>
          </p:nvSpPr>
          <p:spPr>
            <a:xfrm rot="5400000">
              <a:off x="5826081" y="3861871"/>
              <a:ext cx="777836" cy="90813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29" name="חץ למעלה 28"/>
            <p:cNvSpPr/>
            <p:nvPr/>
          </p:nvSpPr>
          <p:spPr>
            <a:xfrm>
              <a:off x="2468165" y="2287212"/>
              <a:ext cx="415962" cy="2666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2" name="חץ מכופף 31"/>
            <p:cNvSpPr/>
            <p:nvPr/>
          </p:nvSpPr>
          <p:spPr>
            <a:xfrm rot="5400000">
              <a:off x="3639093" y="1659325"/>
              <a:ext cx="614331" cy="90813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1" name="חץ למטה 30"/>
            <p:cNvSpPr/>
            <p:nvPr/>
          </p:nvSpPr>
          <p:spPr>
            <a:xfrm>
              <a:off x="4019290" y="3212679"/>
              <a:ext cx="393735" cy="4397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4" name="חץ למטה 33"/>
            <p:cNvSpPr/>
            <p:nvPr/>
          </p:nvSpPr>
          <p:spPr>
            <a:xfrm>
              <a:off x="6214999" y="5550949"/>
              <a:ext cx="469942" cy="2254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68" name="חץ למעלה 7167"/>
            <p:cNvSpPr/>
            <p:nvPr/>
          </p:nvSpPr>
          <p:spPr>
            <a:xfrm>
              <a:off x="4444778" y="4444517"/>
              <a:ext cx="444540" cy="3143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7" name="חץ מכופף 36"/>
            <p:cNvSpPr/>
            <p:nvPr/>
          </p:nvSpPr>
          <p:spPr>
            <a:xfrm rot="16200000">
              <a:off x="4581358" y="5428655"/>
              <a:ext cx="615919" cy="90813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pic>
          <p:nvPicPr>
            <p:cNvPr id="450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2195" y="2445457"/>
              <a:ext cx="10572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2195" y="2855294"/>
              <a:ext cx="8191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3198" y="4704854"/>
              <a:ext cx="9525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7948" y="5167961"/>
              <a:ext cx="10477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061" name="מלבן 44"/>
          <p:cNvSpPr>
            <a:spLocks noChangeArrowheads="1"/>
          </p:cNvSpPr>
          <p:nvPr/>
        </p:nvSpPr>
        <p:spPr bwMode="auto">
          <a:xfrm>
            <a:off x="0" y="6581775"/>
            <a:ext cx="5853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solidFill>
                  <a:srgbClr val="000000"/>
                </a:solidFill>
                <a:hlinkClick r:id="rId6"/>
              </a:rPr>
              <a:t>http://commons.wikimedia.org/wiki/File:Ejemplos_de_Homeostasis.jpg</a:t>
            </a:r>
            <a:r>
              <a:rPr lang="en-US" sz="1200" dirty="0">
                <a:solidFill>
                  <a:srgbClr val="000000"/>
                </a:solidFill>
              </a:rPr>
              <a:t> </a:t>
            </a:r>
            <a:endParaRPr lang="he-IL" sz="1200" dirty="0">
              <a:solidFill>
                <a:srgbClr val="000000"/>
              </a:solidFill>
            </a:endParaRPr>
          </a:p>
        </p:txBody>
      </p:sp>
      <p:sp>
        <p:nvSpPr>
          <p:cNvPr id="45062" name="מלבן 7170"/>
          <p:cNvSpPr>
            <a:spLocks noChangeArrowheads="1"/>
          </p:cNvSpPr>
          <p:nvPr/>
        </p:nvSpPr>
        <p:spPr bwMode="auto">
          <a:xfrm>
            <a:off x="142875" y="6581775"/>
            <a:ext cx="763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srgbClr val="000000"/>
                </a:solidFill>
              </a:rPr>
              <a:t>pictures:</a:t>
            </a:r>
            <a:endParaRPr lang="he-IL" dirty="0">
              <a:solidFill>
                <a:srgbClr val="000000"/>
              </a:solidFill>
            </a:endParaRPr>
          </a:p>
        </p:txBody>
      </p:sp>
      <p:sp>
        <p:nvSpPr>
          <p:cNvPr id="48" name="TextBox 47"/>
          <p:cNvSpPr txBox="1"/>
          <p:nvPr/>
        </p:nvSpPr>
        <p:spPr>
          <a:xfrm>
            <a:off x="323850" y="500658"/>
            <a:ext cx="8397875"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4: </a:t>
            </a:r>
            <a:r>
              <a:rPr lang="he-IL" kern="0" dirty="0">
                <a:solidFill>
                  <a:srgbClr val="1F497D"/>
                </a:solidFill>
              </a:rPr>
              <a:t>בתרשים מתוארים שינויים בטמפרטורת הגוף ופעולת המנגנונים לשמירת </a:t>
            </a:r>
            <a:r>
              <a:rPr lang="he-IL" kern="0" noProof="1">
                <a:solidFill>
                  <a:srgbClr val="1F497D"/>
                </a:solidFill>
              </a:rPr>
              <a:t>ההומאוסטזיס</a:t>
            </a:r>
            <a:r>
              <a:rPr lang="he-IL" kern="0" dirty="0">
                <a:solidFill>
                  <a:srgbClr val="1F497D"/>
                </a:solidFill>
              </a:rPr>
              <a:t>. מלאו את התרשים בעזרת המילים הבאות: עליית טמפרטורת הגוף, ירידת טמפרטורת הגוף, הזעה והרחבת כלי הדם ההיקפיים, רעידה והצרת כלי הדם ההיקפיים, פעילות גופנית או עומס חום חיצוני, שהות </a:t>
            </a:r>
            <a:r>
              <a:rPr lang="he-IL" kern="0" dirty="0">
                <a:solidFill>
                  <a:srgbClr val="1D4C72"/>
                </a:solidFill>
              </a:rPr>
              <a:t>בסביבה קרה.</a:t>
            </a:r>
          </a:p>
        </p:txBody>
      </p:sp>
      <p:sp>
        <p:nvSpPr>
          <p:cNvPr id="45064" name="מלבן 7169"/>
          <p:cNvSpPr>
            <a:spLocks noChangeArrowheads="1"/>
          </p:cNvSpPr>
          <p:nvPr/>
        </p:nvSpPr>
        <p:spPr bwMode="auto">
          <a:xfrm>
            <a:off x="23813" y="6107113"/>
            <a:ext cx="3824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200" dirty="0">
                <a:solidFill>
                  <a:srgbClr val="000000"/>
                </a:solidFill>
              </a:rPr>
              <a:t>התרשים לקוח מן המאמר: "שלילי / חיובי – זה לא ציון, זה משוב", מאת אילנה אדר, </a:t>
            </a:r>
            <a:r>
              <a:rPr lang="he-IL" sz="1200" b="1" dirty="0">
                <a:solidFill>
                  <a:srgbClr val="000000"/>
                </a:solidFill>
              </a:rPr>
              <a:t>העלון למורי הביולוגיה</a:t>
            </a:r>
            <a:r>
              <a:rPr lang="he-IL" sz="1200" dirty="0">
                <a:solidFill>
                  <a:srgbClr val="000000"/>
                </a:solidFill>
              </a:rPr>
              <a:t>, 170© </a:t>
            </a:r>
            <a:endParaRPr lang="en-US" sz="1200" dirty="0">
              <a:solidFill>
                <a:srgbClr val="000000"/>
              </a:solidFill>
            </a:endParaRPr>
          </a:p>
        </p:txBody>
      </p:sp>
      <p:sp>
        <p:nvSpPr>
          <p:cNvPr id="45065" name="Slide Number Placeholder 8"/>
          <p:cNvSpPr txBox="1">
            <a:spLocks/>
          </p:cNvSpPr>
          <p:nvPr/>
        </p:nvSpPr>
        <p:spPr bwMode="auto">
          <a:xfrm>
            <a:off x="33338" y="639921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38FC2AAA-0547-41E7-AC0F-08926F41B09F}" type="slidenum">
              <a:rPr lang="he-IL" sz="1000">
                <a:solidFill>
                  <a:srgbClr val="7F7F7F"/>
                </a:solidFill>
              </a:rPr>
              <a:pPr algn="l" eaLnBrk="1" hangingPunct="1"/>
              <a:t>16</a:t>
            </a:fld>
            <a:endParaRPr lang="he-IL" sz="1000" dirty="0">
              <a:solidFill>
                <a:srgbClr val="7F7F7F"/>
              </a:solidFill>
            </a:endParaRPr>
          </a:p>
        </p:txBody>
      </p:sp>
      <p:sp>
        <p:nvSpPr>
          <p:cNvPr id="33"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46084" name="מלבן 44"/>
          <p:cNvSpPr>
            <a:spLocks noChangeArrowheads="1"/>
          </p:cNvSpPr>
          <p:nvPr/>
        </p:nvSpPr>
        <p:spPr bwMode="auto">
          <a:xfrm>
            <a:off x="-196850" y="6569075"/>
            <a:ext cx="5853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solidFill>
                  <a:srgbClr val="000000"/>
                </a:solidFill>
                <a:hlinkClick r:id="rId2"/>
              </a:rPr>
              <a:t>http://commons.wikimedia.org/wiki/File:Ejemplos_de_Homeostasis.jpg</a:t>
            </a:r>
            <a:r>
              <a:rPr lang="en-US" sz="1200" dirty="0">
                <a:solidFill>
                  <a:srgbClr val="000000"/>
                </a:solidFill>
              </a:rPr>
              <a:t> </a:t>
            </a:r>
            <a:endParaRPr lang="he-IL" sz="1200" dirty="0">
              <a:solidFill>
                <a:srgbClr val="000000"/>
              </a:solidFill>
            </a:endParaRPr>
          </a:p>
        </p:txBody>
      </p:sp>
      <p:sp>
        <p:nvSpPr>
          <p:cNvPr id="46085" name="מלבן 7170"/>
          <p:cNvSpPr>
            <a:spLocks noChangeArrowheads="1"/>
          </p:cNvSpPr>
          <p:nvPr/>
        </p:nvSpPr>
        <p:spPr bwMode="auto">
          <a:xfrm>
            <a:off x="44450" y="6569075"/>
            <a:ext cx="765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srgbClr val="000000"/>
                </a:solidFill>
              </a:rPr>
              <a:t>pictures:</a:t>
            </a:r>
            <a:endParaRPr lang="he-IL" dirty="0">
              <a:solidFill>
                <a:srgbClr val="000000"/>
              </a:solidFill>
            </a:endParaRPr>
          </a:p>
        </p:txBody>
      </p:sp>
      <p:sp>
        <p:nvSpPr>
          <p:cNvPr id="48" name="TextBox 47"/>
          <p:cNvSpPr txBox="1"/>
          <p:nvPr/>
        </p:nvSpPr>
        <p:spPr>
          <a:xfrm>
            <a:off x="7019925" y="466725"/>
            <a:ext cx="1511300" cy="3698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4:</a:t>
            </a:r>
            <a:endParaRPr lang="he-IL" kern="0" dirty="0">
              <a:solidFill>
                <a:srgbClr val="1D4C72"/>
              </a:solidFill>
            </a:endParaRPr>
          </a:p>
        </p:txBody>
      </p:sp>
      <p:grpSp>
        <p:nvGrpSpPr>
          <p:cNvPr id="46087" name="קבוצה 32"/>
          <p:cNvGrpSpPr>
            <a:grpSpLocks/>
          </p:cNvGrpSpPr>
          <p:nvPr/>
        </p:nvGrpSpPr>
        <p:grpSpPr bwMode="auto">
          <a:xfrm>
            <a:off x="230188" y="1033463"/>
            <a:ext cx="8745537" cy="5264150"/>
            <a:chOff x="-91885" y="1495090"/>
            <a:chExt cx="8747041" cy="5263650"/>
          </a:xfrm>
        </p:grpSpPr>
        <p:grpSp>
          <p:nvGrpSpPr>
            <p:cNvPr id="46090" name="קבוצה 34"/>
            <p:cNvGrpSpPr>
              <a:grpSpLocks/>
            </p:cNvGrpSpPr>
            <p:nvPr/>
          </p:nvGrpSpPr>
          <p:grpSpPr bwMode="auto">
            <a:xfrm>
              <a:off x="650315" y="1495090"/>
              <a:ext cx="6841419" cy="2949427"/>
              <a:chOff x="611559" y="1499594"/>
              <a:chExt cx="6841419" cy="2949427"/>
            </a:xfrm>
          </p:grpSpPr>
          <p:sp>
            <p:nvSpPr>
              <p:cNvPr id="54" name="TextBox 53"/>
              <p:cNvSpPr txBox="1"/>
              <p:nvPr/>
            </p:nvSpPr>
            <p:spPr>
              <a:xfrm>
                <a:off x="3346582" y="3656801"/>
                <a:ext cx="2376896" cy="792088"/>
              </a:xfrm>
              <a:prstGeom prst="rect">
                <a:avLst/>
              </a:prstGeom>
              <a:solidFill>
                <a:srgbClr val="FFFF9F"/>
              </a:solid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מצב תקין:</a:t>
                </a:r>
              </a:p>
              <a:p>
                <a:pPr algn="ctr" fontAlgn="auto">
                  <a:spcBef>
                    <a:spcPts val="0"/>
                  </a:spcBef>
                  <a:spcAft>
                    <a:spcPts val="0"/>
                  </a:spcAft>
                  <a:defRPr/>
                </a:pPr>
                <a:r>
                  <a:rPr lang="he-IL" sz="1600" dirty="0">
                    <a:solidFill>
                      <a:prstClr val="black">
                        <a:lumMod val="50000"/>
                        <a:lumOff val="50000"/>
                      </a:prstClr>
                    </a:solidFill>
                    <a:latin typeface="Arial"/>
                    <a:cs typeface="Arial"/>
                  </a:rPr>
                  <a:t>טמפרטורת גוף 37 מעלות</a:t>
                </a:r>
              </a:p>
            </p:txBody>
          </p:sp>
          <p:sp>
            <p:nvSpPr>
              <p:cNvPr id="55" name="TextBox 54"/>
              <p:cNvSpPr txBox="1"/>
              <p:nvPr/>
            </p:nvSpPr>
            <p:spPr>
              <a:xfrm>
                <a:off x="610849" y="2558355"/>
                <a:ext cx="2376897" cy="792088"/>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גורם משפיע:</a:t>
                </a:r>
              </a:p>
              <a:p>
                <a:pPr algn="ctr" fontAlgn="auto">
                  <a:spcBef>
                    <a:spcPts val="0"/>
                  </a:spcBef>
                  <a:spcAft>
                    <a:spcPts val="0"/>
                  </a:spcAft>
                  <a:defRPr/>
                </a:pPr>
                <a:r>
                  <a:rPr lang="he-IL" sz="1600" dirty="0">
                    <a:solidFill>
                      <a:prstClr val="black">
                        <a:lumMod val="50000"/>
                        <a:lumOff val="50000"/>
                      </a:prstClr>
                    </a:solidFill>
                    <a:latin typeface="Arial"/>
                    <a:cs typeface="Arial"/>
                  </a:rPr>
                  <a:t>פעילות גופנית או עומס חום חיצוני</a:t>
                </a:r>
              </a:p>
            </p:txBody>
          </p:sp>
          <p:sp>
            <p:nvSpPr>
              <p:cNvPr id="56" name="TextBox 55"/>
              <p:cNvSpPr txBox="1"/>
              <p:nvPr/>
            </p:nvSpPr>
            <p:spPr>
              <a:xfrm>
                <a:off x="1076067" y="1499594"/>
                <a:ext cx="2376896" cy="792087"/>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המצב החדש:</a:t>
                </a:r>
              </a:p>
              <a:p>
                <a:pPr algn="ctr" fontAlgn="auto">
                  <a:spcBef>
                    <a:spcPts val="0"/>
                  </a:spcBef>
                  <a:spcAft>
                    <a:spcPts val="0"/>
                  </a:spcAft>
                  <a:defRPr/>
                </a:pPr>
                <a:r>
                  <a:rPr lang="he-IL" sz="1600" dirty="0">
                    <a:solidFill>
                      <a:prstClr val="black">
                        <a:lumMod val="50000"/>
                        <a:lumOff val="50000"/>
                      </a:prstClr>
                    </a:solidFill>
                    <a:latin typeface="Arial"/>
                    <a:cs typeface="Arial"/>
                  </a:rPr>
                  <a:t>עליית טמפרטורת הגוף</a:t>
                </a:r>
              </a:p>
            </p:txBody>
          </p:sp>
          <p:sp>
            <p:nvSpPr>
              <p:cNvPr id="57" name="TextBox 56"/>
              <p:cNvSpPr txBox="1"/>
              <p:nvPr/>
            </p:nvSpPr>
            <p:spPr>
              <a:xfrm>
                <a:off x="3346582" y="2425018"/>
                <a:ext cx="4105981" cy="792088"/>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fontAlgn="auto">
                  <a:spcBef>
                    <a:spcPts val="0"/>
                  </a:spcBef>
                  <a:spcAft>
                    <a:spcPts val="0"/>
                  </a:spcAft>
                  <a:defRPr/>
                </a:pPr>
                <a:r>
                  <a:rPr lang="he-IL" sz="1600" dirty="0">
                    <a:solidFill>
                      <a:prstClr val="black">
                        <a:lumMod val="50000"/>
                        <a:lumOff val="50000"/>
                      </a:prstClr>
                    </a:solidFill>
                    <a:latin typeface="Arial"/>
                    <a:cs typeface="Arial"/>
                  </a:rPr>
                  <a:t>תיאור פעולת מנגנון התיקון:</a:t>
                </a:r>
              </a:p>
              <a:p>
                <a:pPr fontAlgn="auto">
                  <a:spcBef>
                    <a:spcPts val="0"/>
                  </a:spcBef>
                  <a:spcAft>
                    <a:spcPts val="0"/>
                  </a:spcAft>
                  <a:defRPr/>
                </a:pPr>
                <a:r>
                  <a:rPr lang="he-IL" sz="1600" dirty="0">
                    <a:solidFill>
                      <a:prstClr val="black">
                        <a:lumMod val="50000"/>
                        <a:lumOff val="50000"/>
                      </a:prstClr>
                    </a:solidFill>
                    <a:latin typeface="Arial"/>
                    <a:cs typeface="Arial"/>
                  </a:rPr>
                  <a:t>הזעה והרחבת כלי הדם ההיקפיים (יותר דם זורם קרוב לעור ולכן יותר חום עובר ממנו לסביבה)</a:t>
                </a:r>
              </a:p>
            </p:txBody>
          </p:sp>
        </p:grpSp>
        <p:sp>
          <p:nvSpPr>
            <p:cNvPr id="36" name="TextBox 35"/>
            <p:cNvSpPr txBox="1"/>
            <p:nvPr/>
          </p:nvSpPr>
          <p:spPr>
            <a:xfrm>
              <a:off x="5911484" y="4758680"/>
              <a:ext cx="2376897" cy="792087"/>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גורם משפיע:</a:t>
              </a:r>
            </a:p>
            <a:p>
              <a:pPr algn="ctr" fontAlgn="auto">
                <a:spcBef>
                  <a:spcPts val="0"/>
                </a:spcBef>
                <a:spcAft>
                  <a:spcPts val="0"/>
                </a:spcAft>
                <a:defRPr/>
              </a:pPr>
              <a:r>
                <a:rPr lang="he-IL" sz="1600" dirty="0">
                  <a:solidFill>
                    <a:prstClr val="black">
                      <a:lumMod val="50000"/>
                      <a:lumOff val="50000"/>
                    </a:prstClr>
                  </a:solidFill>
                  <a:latin typeface="Arial"/>
                  <a:cs typeface="Arial"/>
                </a:rPr>
                <a:t>שהות בסביבה קרה</a:t>
              </a:r>
            </a:p>
          </p:txBody>
        </p:sp>
        <p:sp>
          <p:nvSpPr>
            <p:cNvPr id="38" name="TextBox 37"/>
            <p:cNvSpPr txBox="1"/>
            <p:nvPr/>
          </p:nvSpPr>
          <p:spPr>
            <a:xfrm>
              <a:off x="5343062" y="5966652"/>
              <a:ext cx="2376897" cy="792088"/>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המצב החדש:</a:t>
              </a:r>
            </a:p>
            <a:p>
              <a:pPr algn="ctr" fontAlgn="auto">
                <a:spcBef>
                  <a:spcPts val="0"/>
                </a:spcBef>
                <a:spcAft>
                  <a:spcPts val="0"/>
                </a:spcAft>
                <a:defRPr/>
              </a:pPr>
              <a:r>
                <a:rPr lang="he-IL" sz="1600" dirty="0">
                  <a:solidFill>
                    <a:prstClr val="black">
                      <a:lumMod val="50000"/>
                      <a:lumOff val="50000"/>
                    </a:prstClr>
                  </a:solidFill>
                  <a:latin typeface="Arial"/>
                  <a:cs typeface="Arial"/>
                </a:rPr>
                <a:t>ירידת טמפרטורת הגוף</a:t>
              </a:r>
            </a:p>
          </p:txBody>
        </p:sp>
        <p:sp>
          <p:nvSpPr>
            <p:cNvPr id="39" name="TextBox 38"/>
            <p:cNvSpPr txBox="1"/>
            <p:nvPr/>
          </p:nvSpPr>
          <p:spPr>
            <a:xfrm>
              <a:off x="957632" y="4758680"/>
              <a:ext cx="4482284" cy="1017490"/>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fontAlgn="auto">
                <a:spcBef>
                  <a:spcPts val="0"/>
                </a:spcBef>
                <a:spcAft>
                  <a:spcPts val="0"/>
                </a:spcAft>
                <a:defRPr/>
              </a:pPr>
              <a:r>
                <a:rPr lang="he-IL" sz="1600" dirty="0">
                  <a:solidFill>
                    <a:prstClr val="black">
                      <a:lumMod val="50000"/>
                      <a:lumOff val="50000"/>
                    </a:prstClr>
                  </a:solidFill>
                  <a:latin typeface="Arial"/>
                  <a:cs typeface="Arial"/>
                </a:rPr>
                <a:t>תיאור פעולת מנגנון התיקון:</a:t>
              </a:r>
            </a:p>
            <a:p>
              <a:pPr fontAlgn="auto">
                <a:spcBef>
                  <a:spcPts val="0"/>
                </a:spcBef>
                <a:spcAft>
                  <a:spcPts val="0"/>
                </a:spcAft>
                <a:defRPr/>
              </a:pPr>
              <a:r>
                <a:rPr lang="he-IL" sz="1600" dirty="0">
                  <a:solidFill>
                    <a:prstClr val="black">
                      <a:lumMod val="50000"/>
                      <a:lumOff val="50000"/>
                    </a:prstClr>
                  </a:solidFill>
                  <a:latin typeface="Arial"/>
                  <a:cs typeface="Arial"/>
                </a:rPr>
                <a:t>רעידה (בתהליך הרעידה נפלט חום), והצרת כלי הדם ההיקפיים (פחות דם זורם קרוב לעור, ולכן פחות חום עובר ממנו לסביבה)</a:t>
              </a:r>
            </a:p>
          </p:txBody>
        </p:sp>
        <p:sp>
          <p:nvSpPr>
            <p:cNvPr id="40" name="חץ מכופף 39"/>
            <p:cNvSpPr/>
            <p:nvPr/>
          </p:nvSpPr>
          <p:spPr>
            <a:xfrm rot="16200000">
              <a:off x="2543128" y="3279943"/>
              <a:ext cx="777801" cy="90979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41" name="חץ מכופף 40"/>
            <p:cNvSpPr/>
            <p:nvPr/>
          </p:nvSpPr>
          <p:spPr>
            <a:xfrm rot="5400000">
              <a:off x="5825848" y="3861707"/>
              <a:ext cx="777801" cy="90820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42" name="חץ למעלה 41"/>
            <p:cNvSpPr/>
            <p:nvPr/>
          </p:nvSpPr>
          <p:spPr>
            <a:xfrm>
              <a:off x="2467605" y="2287177"/>
              <a:ext cx="415997" cy="2666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3" name="חץ מכופף 42"/>
            <p:cNvSpPr/>
            <p:nvPr/>
          </p:nvSpPr>
          <p:spPr>
            <a:xfrm rot="5400000">
              <a:off x="3638669" y="1659259"/>
              <a:ext cx="614304" cy="90820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44" name="חץ למטה 43"/>
            <p:cNvSpPr/>
            <p:nvPr/>
          </p:nvSpPr>
          <p:spPr>
            <a:xfrm>
              <a:off x="4018859" y="3212602"/>
              <a:ext cx="393768" cy="4396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6" name="חץ למטה 45"/>
            <p:cNvSpPr/>
            <p:nvPr/>
          </p:nvSpPr>
          <p:spPr>
            <a:xfrm>
              <a:off x="6214749" y="5550767"/>
              <a:ext cx="469981" cy="2254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7" name="חץ למעלה 46"/>
            <p:cNvSpPr/>
            <p:nvPr/>
          </p:nvSpPr>
          <p:spPr>
            <a:xfrm>
              <a:off x="4444382" y="4444385"/>
              <a:ext cx="444576" cy="3142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9" name="חץ מכופף 48"/>
            <p:cNvSpPr/>
            <p:nvPr/>
          </p:nvSpPr>
          <p:spPr>
            <a:xfrm rot="16200000">
              <a:off x="4596092" y="5614933"/>
              <a:ext cx="585732" cy="90820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pic>
          <p:nvPicPr>
            <p:cNvPr id="461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7881" y="2420556"/>
              <a:ext cx="10572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5017" y="2833920"/>
              <a:ext cx="8191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885" y="4595033"/>
              <a:ext cx="9525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526" y="5112799"/>
              <a:ext cx="10477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8" name="מלבן 7169"/>
          <p:cNvSpPr>
            <a:spLocks noChangeArrowheads="1"/>
          </p:cNvSpPr>
          <p:nvPr/>
        </p:nvSpPr>
        <p:spPr bwMode="auto">
          <a:xfrm>
            <a:off x="23813" y="6107113"/>
            <a:ext cx="3824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200" dirty="0">
                <a:solidFill>
                  <a:srgbClr val="000000"/>
                </a:solidFill>
              </a:rPr>
              <a:t>התרשים לקוח מן המאמר: "שלילי / חיובי – זה לא ציון, זה משוב", מאת אילנה אדר, </a:t>
            </a:r>
            <a:r>
              <a:rPr lang="he-IL" sz="1200" b="1" dirty="0">
                <a:solidFill>
                  <a:srgbClr val="000000"/>
                </a:solidFill>
              </a:rPr>
              <a:t>העלון למורי הביולוגיה</a:t>
            </a:r>
            <a:r>
              <a:rPr lang="he-IL" sz="1200" dirty="0">
                <a:solidFill>
                  <a:srgbClr val="000000"/>
                </a:solidFill>
              </a:rPr>
              <a:t>, 170© </a:t>
            </a:r>
            <a:endParaRPr lang="en-US" sz="1200" dirty="0">
              <a:solidFill>
                <a:srgbClr val="000000"/>
              </a:solidFill>
            </a:endParaRPr>
          </a:p>
        </p:txBody>
      </p:sp>
      <p:sp>
        <p:nvSpPr>
          <p:cNvPr id="46089" name="Slide Number Placeholder 8"/>
          <p:cNvSpPr txBox="1">
            <a:spLocks/>
          </p:cNvSpPr>
          <p:nvPr/>
        </p:nvSpPr>
        <p:spPr bwMode="auto">
          <a:xfrm>
            <a:off x="23813" y="62912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7661AB86-AA28-4AE3-94EF-33362F31E7E0}" type="slidenum">
              <a:rPr lang="he-IL" sz="1000">
                <a:solidFill>
                  <a:srgbClr val="7F7F7F"/>
                </a:solidFill>
              </a:rPr>
              <a:pPr algn="l" eaLnBrk="1" hangingPunct="1"/>
              <a:t>17</a:t>
            </a:fld>
            <a:endParaRPr lang="he-IL" sz="1000" dirty="0">
              <a:solidFill>
                <a:srgbClr val="7F7F7F"/>
              </a:solidFill>
            </a:endParaRPr>
          </a:p>
        </p:txBody>
      </p:sp>
      <p:sp>
        <p:nvSpPr>
          <p:cNvPr id="3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481E8DA-AC4B-476E-8855-FE473BDD02F5}" type="slidenum">
              <a:rPr lang="he-IL" sz="1800" smtClean="0"/>
              <a:pPr fontAlgn="base">
                <a:spcBef>
                  <a:spcPct val="0"/>
                </a:spcBef>
                <a:spcAft>
                  <a:spcPct val="0"/>
                </a:spcAft>
                <a:defRPr/>
              </a:pPr>
              <a:t>18</a:t>
            </a:fld>
            <a:endParaRPr lang="he-IL" sz="1800" dirty="0" smtClean="0"/>
          </a:p>
        </p:txBody>
      </p:sp>
      <p:sp>
        <p:nvSpPr>
          <p:cNvPr id="47108" name="כותרת 8"/>
          <p:cNvSpPr>
            <a:spLocks noGrp="1"/>
          </p:cNvSpPr>
          <p:nvPr>
            <p:ph type="title"/>
          </p:nvPr>
        </p:nvSpPr>
        <p:spPr bwMode="auto">
          <a:xfrm>
            <a:off x="628650"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5</a:t>
            </a:r>
            <a:endParaRPr lang="he-IL" sz="1800" dirty="0" smtClean="0"/>
          </a:p>
        </p:txBody>
      </p:sp>
      <p:sp>
        <p:nvSpPr>
          <p:cNvPr id="7" name="TextBox 6"/>
          <p:cNvSpPr txBox="1"/>
          <p:nvPr/>
        </p:nvSpPr>
        <p:spPr>
          <a:xfrm>
            <a:off x="460375" y="604912"/>
            <a:ext cx="8183563"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5:</a:t>
            </a:r>
          </a:p>
          <a:p>
            <a:pPr fontAlgn="auto">
              <a:spcBef>
                <a:spcPts val="0"/>
              </a:spcBef>
              <a:spcAft>
                <a:spcPts val="0"/>
              </a:spcAft>
              <a:defRPr/>
            </a:pPr>
            <a:r>
              <a:rPr lang="he-IL" dirty="0">
                <a:solidFill>
                  <a:srgbClr val="1D4C72"/>
                </a:solidFill>
                <a:latin typeface="Arial"/>
                <a:cs typeface="Arial"/>
              </a:rPr>
              <a:t>עכבר הושם בכלוב שהטמפרטורה בו היא </a:t>
            </a:r>
            <a:r>
              <a:rPr lang="en-US" dirty="0">
                <a:solidFill>
                  <a:srgbClr val="1D4C72"/>
                </a:solidFill>
                <a:latin typeface="Arial"/>
                <a:cs typeface="Arial"/>
              </a:rPr>
              <a:t>°C</a:t>
            </a:r>
            <a:r>
              <a:rPr lang="he-IL" dirty="0">
                <a:solidFill>
                  <a:srgbClr val="1D4C72"/>
                </a:solidFill>
                <a:latin typeface="Arial"/>
                <a:cs typeface="Arial"/>
              </a:rPr>
              <a:t>30. אם לאחר </a:t>
            </a:r>
            <a:r>
              <a:rPr lang="he-IL" dirty="0" smtClean="0">
                <a:solidFill>
                  <a:srgbClr val="1D4C72"/>
                </a:solidFill>
                <a:latin typeface="Arial"/>
                <a:cs typeface="Arial"/>
              </a:rPr>
              <a:t>זמן־מה </a:t>
            </a:r>
            <a:r>
              <a:rPr lang="he-IL" dirty="0">
                <a:solidFill>
                  <a:srgbClr val="1D4C72"/>
                </a:solidFill>
                <a:latin typeface="Arial"/>
                <a:cs typeface="Arial"/>
              </a:rPr>
              <a:t>תרד הטמפרטורה בכלוב </a:t>
            </a:r>
            <a:r>
              <a:rPr lang="he-IL" dirty="0" smtClean="0">
                <a:solidFill>
                  <a:srgbClr val="1D4C72"/>
                </a:solidFill>
                <a:latin typeface="Arial"/>
                <a:cs typeface="Arial"/>
              </a:rPr>
              <a:t>ל־</a:t>
            </a:r>
            <a:r>
              <a:rPr lang="en-US" dirty="0" smtClean="0">
                <a:solidFill>
                  <a:srgbClr val="1D4C72"/>
                </a:solidFill>
                <a:latin typeface="Arial"/>
                <a:cs typeface="Arial"/>
              </a:rPr>
              <a:t>°</a:t>
            </a:r>
            <a:r>
              <a:rPr lang="en-US" dirty="0">
                <a:solidFill>
                  <a:srgbClr val="1D4C72"/>
                </a:solidFill>
                <a:latin typeface="Arial"/>
                <a:cs typeface="Arial"/>
              </a:rPr>
              <a:t>C</a:t>
            </a:r>
            <a:r>
              <a:rPr lang="he-IL" dirty="0">
                <a:solidFill>
                  <a:srgbClr val="1D4C72"/>
                </a:solidFill>
                <a:latin typeface="Arial"/>
                <a:cs typeface="Arial"/>
              </a:rPr>
              <a:t>5, מה יקרה </a:t>
            </a:r>
            <a:r>
              <a:rPr lang="he-IL" dirty="0">
                <a:solidFill>
                  <a:schemeClr val="tx2"/>
                </a:solidFill>
                <a:latin typeface="Arial"/>
                <a:cs typeface="Arial"/>
              </a:rPr>
              <a:t>לשיעור הנשימה התאית בגופו של העכבר?  </a:t>
            </a:r>
          </a:p>
          <a:p>
            <a:pPr fontAlgn="auto">
              <a:spcBef>
                <a:spcPts val="0"/>
              </a:spcBef>
              <a:spcAft>
                <a:spcPts val="0"/>
              </a:spcAft>
              <a:defRPr/>
            </a:pPr>
            <a:r>
              <a:rPr lang="he-IL" dirty="0">
                <a:solidFill>
                  <a:schemeClr val="tx2"/>
                </a:solidFill>
                <a:latin typeface="Arial"/>
                <a:cs typeface="Arial"/>
              </a:rPr>
              <a:t>       א. </a:t>
            </a:r>
            <a:r>
              <a:rPr lang="he-IL" dirty="0">
                <a:solidFill>
                  <a:schemeClr val="tx2"/>
                </a:solidFill>
              </a:rPr>
              <a:t> </a:t>
            </a:r>
            <a:r>
              <a:rPr lang="he-IL" dirty="0">
                <a:solidFill>
                  <a:schemeClr val="tx2"/>
                </a:solidFill>
                <a:latin typeface="Arial"/>
                <a:cs typeface="Arial"/>
              </a:rPr>
              <a:t>יֵרד, כי קצב פעילות האנזימים בגופו </a:t>
            </a:r>
            <a:r>
              <a:rPr lang="he-IL" dirty="0" smtClean="0">
                <a:solidFill>
                  <a:schemeClr val="tx2"/>
                </a:solidFill>
                <a:latin typeface="Arial"/>
                <a:cs typeface="Arial"/>
              </a:rPr>
              <a:t>יֵרד. </a:t>
            </a: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       ב.  יֵרד, כי טמפרטורת גופו </a:t>
            </a:r>
            <a:r>
              <a:rPr lang="he-IL" dirty="0" smtClean="0">
                <a:solidFill>
                  <a:schemeClr val="tx2"/>
                </a:solidFill>
                <a:latin typeface="Arial"/>
                <a:cs typeface="Arial"/>
              </a:rPr>
              <a:t>תרד. </a:t>
            </a: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       ג.  יעלה, כי העכבר ישתמש </a:t>
            </a:r>
            <a:r>
              <a:rPr lang="he-IL" dirty="0" smtClean="0">
                <a:solidFill>
                  <a:schemeClr val="tx2"/>
                </a:solidFill>
                <a:latin typeface="Arial"/>
                <a:cs typeface="Arial"/>
              </a:rPr>
              <a:t>באנרגיה רבה יותר כדי </a:t>
            </a:r>
            <a:r>
              <a:rPr lang="he-IL" dirty="0">
                <a:solidFill>
                  <a:schemeClr val="tx2"/>
                </a:solidFill>
                <a:latin typeface="Arial"/>
                <a:cs typeface="Arial"/>
              </a:rPr>
              <a:t>לשמור על חום גופו. </a:t>
            </a:r>
          </a:p>
          <a:p>
            <a:pPr fontAlgn="auto">
              <a:spcBef>
                <a:spcPts val="0"/>
              </a:spcBef>
              <a:spcAft>
                <a:spcPts val="0"/>
              </a:spcAft>
              <a:defRPr/>
            </a:pPr>
            <a:r>
              <a:rPr lang="he-IL" dirty="0">
                <a:solidFill>
                  <a:schemeClr val="tx2"/>
                </a:solidFill>
                <a:latin typeface="Arial"/>
                <a:cs typeface="Arial"/>
              </a:rPr>
              <a:t>       ד.  לא ישתנה, כי העכבר הוא יצור </a:t>
            </a:r>
            <a:r>
              <a:rPr lang="he-IL" dirty="0" err="1" smtClean="0">
                <a:solidFill>
                  <a:schemeClr val="tx2"/>
                </a:solidFill>
                <a:latin typeface="Arial"/>
                <a:cs typeface="Arial"/>
              </a:rPr>
              <a:t>הומותרמי</a:t>
            </a:r>
            <a:r>
              <a:rPr lang="he-IL" dirty="0" smtClean="0">
                <a:solidFill>
                  <a:schemeClr val="tx2"/>
                </a:solidFill>
                <a:latin typeface="Arial"/>
                <a:cs typeface="Arial"/>
              </a:rPr>
              <a:t> </a:t>
            </a:r>
            <a:r>
              <a:rPr lang="he-IL" dirty="0">
                <a:solidFill>
                  <a:srgbClr val="1D4C72"/>
                </a:solidFill>
                <a:latin typeface="Arial"/>
                <a:cs typeface="Arial"/>
              </a:rPr>
              <a:t>(אנדותרמי). </a:t>
            </a:r>
          </a:p>
        </p:txBody>
      </p:sp>
      <p:sp>
        <p:nvSpPr>
          <p:cNvPr id="47110" name="Slide Number Placeholder 8"/>
          <p:cNvSpPr txBox="1">
            <a:spLocks/>
          </p:cNvSpPr>
          <p:nvPr/>
        </p:nvSpPr>
        <p:spPr bwMode="auto">
          <a:xfrm>
            <a:off x="250825" y="65198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5F9BEE84-7D25-4B50-A8BD-B8F6D80E3E4B}" type="slidenum">
              <a:rPr lang="he-IL" sz="1000">
                <a:solidFill>
                  <a:srgbClr val="7F7F7F"/>
                </a:solidFill>
              </a:rPr>
              <a:pPr algn="l" eaLnBrk="1" hangingPunct="1"/>
              <a:t>18</a:t>
            </a:fld>
            <a:endParaRPr lang="he-IL" sz="1000" dirty="0">
              <a:solidFill>
                <a:srgbClr val="7F7F7F"/>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D6D8A88-0D89-4C61-9CFD-186072BD53CF}" type="slidenum">
              <a:rPr lang="he-IL" sz="1800" smtClean="0"/>
              <a:pPr fontAlgn="base">
                <a:spcBef>
                  <a:spcPct val="0"/>
                </a:spcBef>
                <a:spcAft>
                  <a:spcPct val="0"/>
                </a:spcAft>
                <a:defRPr/>
              </a:pPr>
              <a:t>19</a:t>
            </a:fld>
            <a:endParaRPr lang="he-IL" sz="1800" dirty="0" smtClean="0"/>
          </a:p>
        </p:txBody>
      </p:sp>
      <p:sp>
        <p:nvSpPr>
          <p:cNvPr id="48132" name="כותרת 8"/>
          <p:cNvSpPr>
            <a:spLocks noGrp="1"/>
          </p:cNvSpPr>
          <p:nvPr>
            <p:ph type="title"/>
          </p:nvPr>
        </p:nvSpPr>
        <p:spPr bwMode="auto">
          <a:xfrm>
            <a:off x="628650"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r>
              <a:rPr lang="he-IL" sz="2000" b="1" dirty="0" smtClean="0">
                <a:solidFill>
                  <a:srgbClr val="FF6600"/>
                </a:solidFill>
              </a:rPr>
              <a:t> </a:t>
            </a:r>
            <a:endParaRPr lang="he-IL" sz="2000" dirty="0" smtClean="0"/>
          </a:p>
        </p:txBody>
      </p:sp>
      <p:sp>
        <p:nvSpPr>
          <p:cNvPr id="7" name="TextBox 6"/>
          <p:cNvSpPr txBox="1"/>
          <p:nvPr/>
        </p:nvSpPr>
        <p:spPr>
          <a:xfrm>
            <a:off x="460375" y="604912"/>
            <a:ext cx="8183563"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5:</a:t>
            </a:r>
          </a:p>
          <a:p>
            <a:pPr fontAlgn="auto">
              <a:spcBef>
                <a:spcPts val="0"/>
              </a:spcBef>
              <a:spcAft>
                <a:spcPts val="0"/>
              </a:spcAft>
              <a:defRPr/>
            </a:pPr>
            <a:r>
              <a:rPr lang="he-IL" dirty="0" smtClean="0">
                <a:solidFill>
                  <a:srgbClr val="1D4C72"/>
                </a:solidFill>
                <a:latin typeface="Arial"/>
                <a:cs typeface="Arial"/>
              </a:rPr>
              <a:t>עכבר הושם בכלוב שהטמפרטורה בו היא </a:t>
            </a:r>
            <a:r>
              <a:rPr lang="en-US" dirty="0" smtClean="0">
                <a:solidFill>
                  <a:srgbClr val="1D4C72"/>
                </a:solidFill>
                <a:latin typeface="Arial"/>
                <a:cs typeface="Arial"/>
              </a:rPr>
              <a:t>°C</a:t>
            </a:r>
            <a:r>
              <a:rPr lang="he-IL" dirty="0" smtClean="0">
                <a:solidFill>
                  <a:srgbClr val="1D4C72"/>
                </a:solidFill>
                <a:latin typeface="Arial"/>
                <a:cs typeface="Arial"/>
              </a:rPr>
              <a:t>30. אם לאחר זמן־מה תרד הטמפרטורה בכלוב ל־</a:t>
            </a:r>
            <a:r>
              <a:rPr lang="en-US" dirty="0" smtClean="0">
                <a:solidFill>
                  <a:srgbClr val="1D4C72"/>
                </a:solidFill>
                <a:latin typeface="Arial"/>
                <a:cs typeface="Arial"/>
              </a:rPr>
              <a:t>°C</a:t>
            </a:r>
            <a:r>
              <a:rPr lang="he-IL" dirty="0" smtClean="0">
                <a:solidFill>
                  <a:srgbClr val="1D4C72"/>
                </a:solidFill>
                <a:latin typeface="Arial"/>
                <a:cs typeface="Arial"/>
              </a:rPr>
              <a:t>5, מה יקרה לשיעור </a:t>
            </a:r>
            <a:r>
              <a:rPr lang="he-IL" dirty="0" smtClean="0">
                <a:solidFill>
                  <a:schemeClr val="tx2"/>
                </a:solidFill>
                <a:latin typeface="Arial"/>
                <a:cs typeface="Arial"/>
              </a:rPr>
              <a:t>הנשימה התאית בגופו של העכבר?  </a:t>
            </a:r>
          </a:p>
          <a:p>
            <a:pPr fontAlgn="auto">
              <a:spcBef>
                <a:spcPts val="0"/>
              </a:spcBef>
              <a:spcAft>
                <a:spcPts val="0"/>
              </a:spcAft>
              <a:defRPr/>
            </a:pPr>
            <a:r>
              <a:rPr lang="he-IL" dirty="0" smtClean="0">
                <a:solidFill>
                  <a:schemeClr val="tx2"/>
                </a:solidFill>
                <a:latin typeface="Arial"/>
                <a:cs typeface="Arial"/>
              </a:rPr>
              <a:t>       א. </a:t>
            </a:r>
            <a:r>
              <a:rPr lang="he-IL" dirty="0" smtClean="0">
                <a:solidFill>
                  <a:schemeClr val="tx2"/>
                </a:solidFill>
              </a:rPr>
              <a:t> </a:t>
            </a:r>
            <a:r>
              <a:rPr lang="he-IL" dirty="0" smtClean="0">
                <a:solidFill>
                  <a:schemeClr val="tx2"/>
                </a:solidFill>
                <a:latin typeface="Arial"/>
                <a:cs typeface="Arial"/>
              </a:rPr>
              <a:t>יֵרד, כי קצב פעילות האנזימים בגופו יֵרד. </a:t>
            </a:r>
          </a:p>
          <a:p>
            <a:pPr fontAlgn="auto">
              <a:spcBef>
                <a:spcPts val="0"/>
              </a:spcBef>
              <a:spcAft>
                <a:spcPts val="0"/>
              </a:spcAft>
              <a:defRPr/>
            </a:pPr>
            <a:r>
              <a:rPr lang="he-IL" dirty="0" smtClean="0">
                <a:solidFill>
                  <a:schemeClr val="tx2"/>
                </a:solidFill>
                <a:latin typeface="Arial"/>
                <a:cs typeface="Arial"/>
              </a:rPr>
              <a:t>       ב.  יֵרד, כי טמפרטורת גופו תרד. </a:t>
            </a:r>
          </a:p>
          <a:p>
            <a:pPr fontAlgn="auto">
              <a:spcBef>
                <a:spcPts val="0"/>
              </a:spcBef>
              <a:spcAft>
                <a:spcPts val="0"/>
              </a:spcAft>
              <a:defRPr/>
            </a:pPr>
            <a:r>
              <a:rPr lang="he-IL" dirty="0" smtClean="0">
                <a:solidFill>
                  <a:schemeClr val="tx2"/>
                </a:solidFill>
                <a:latin typeface="Arial"/>
                <a:cs typeface="Arial"/>
              </a:rPr>
              <a:t>       ג.  יעלה, כי העכבר ישתמש באנרגיה רבה יותר כדי לשמור על חום גופו. </a:t>
            </a:r>
          </a:p>
          <a:p>
            <a:pPr fontAlgn="auto">
              <a:spcBef>
                <a:spcPts val="0"/>
              </a:spcBef>
              <a:spcAft>
                <a:spcPts val="0"/>
              </a:spcAft>
              <a:defRPr/>
            </a:pPr>
            <a:r>
              <a:rPr lang="he-IL" dirty="0" smtClean="0">
                <a:solidFill>
                  <a:schemeClr val="tx2"/>
                </a:solidFill>
                <a:latin typeface="Arial"/>
                <a:cs typeface="Arial"/>
              </a:rPr>
              <a:t>       ד.  לא ישתנה, כי העכבר הוא יצור </a:t>
            </a:r>
            <a:r>
              <a:rPr lang="he-IL" dirty="0" err="1" smtClean="0">
                <a:solidFill>
                  <a:schemeClr val="tx2"/>
                </a:solidFill>
                <a:latin typeface="Arial"/>
                <a:cs typeface="Arial"/>
              </a:rPr>
              <a:t>הומותרמי</a:t>
            </a:r>
            <a:r>
              <a:rPr lang="he-IL" dirty="0" smtClean="0">
                <a:solidFill>
                  <a:schemeClr val="tx2"/>
                </a:solidFill>
                <a:latin typeface="Arial"/>
                <a:cs typeface="Arial"/>
              </a:rPr>
              <a:t> (אנדותרמי</a:t>
            </a:r>
            <a:r>
              <a:rPr lang="he-IL" dirty="0" smtClean="0">
                <a:solidFill>
                  <a:srgbClr val="1D4C72"/>
                </a:solidFill>
                <a:latin typeface="Arial"/>
                <a:cs typeface="Arial"/>
              </a:rPr>
              <a:t>). </a:t>
            </a:r>
            <a:endParaRPr lang="he-IL" dirty="0">
              <a:solidFill>
                <a:srgbClr val="1D4C72"/>
              </a:solidFill>
              <a:latin typeface="Arial"/>
              <a:cs typeface="Arial"/>
            </a:endParaRPr>
          </a:p>
        </p:txBody>
      </p:sp>
      <p:sp>
        <p:nvSpPr>
          <p:cNvPr id="8" name="Rectangle 14"/>
          <p:cNvSpPr/>
          <p:nvPr/>
        </p:nvSpPr>
        <p:spPr>
          <a:xfrm>
            <a:off x="357188" y="2786236"/>
            <a:ext cx="8072437" cy="18669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ג'.</a:t>
            </a:r>
          </a:p>
          <a:p>
            <a:pPr fontAlgn="auto">
              <a:spcBef>
                <a:spcPts val="0"/>
              </a:spcBef>
              <a:spcAft>
                <a:spcPts val="0"/>
              </a:spcAft>
              <a:defRPr/>
            </a:pPr>
            <a:r>
              <a:rPr lang="he-IL" dirty="0">
                <a:solidFill>
                  <a:prstClr val="black"/>
                </a:solidFill>
              </a:rPr>
              <a:t>עקב הירידה בטמפרטורת הסביבה והגברת איבוד החום לסביבה, העכבר יתחיל לרעוד. בתהליך הרעידה בתאי השרירים נפלט חום המחמם את הגוף. קצב הנשימה בתאי השרירים יעלה על מנת לספק אנרגיה (האגורה </a:t>
            </a:r>
            <a:r>
              <a:rPr lang="he-IL" dirty="0" smtClean="0">
                <a:solidFill>
                  <a:prstClr val="black"/>
                </a:solidFill>
              </a:rPr>
              <a:t>ב</a:t>
            </a:r>
            <a:r>
              <a:rPr lang="he-IL" dirty="0" smtClean="0">
                <a:solidFill>
                  <a:prstClr val="black"/>
                </a:solidFill>
                <a:latin typeface="Arial"/>
                <a:cs typeface="Arial"/>
              </a:rPr>
              <a:t>־</a:t>
            </a:r>
            <a:r>
              <a:rPr lang="en-US" dirty="0" smtClean="0">
                <a:solidFill>
                  <a:prstClr val="black"/>
                </a:solidFill>
              </a:rPr>
              <a:t>ATP</a:t>
            </a:r>
            <a:r>
              <a:rPr lang="he-IL" dirty="0">
                <a:solidFill>
                  <a:prstClr val="black"/>
                </a:solidFill>
              </a:rPr>
              <a:t>) לתהליך הרעידה. גם בתהליך הנשימה התאית נפלט חום.</a:t>
            </a: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a:solidFill>
                  <a:prstClr val="black"/>
                </a:solidFill>
              </a:rPr>
              <a:t> </a:t>
            </a:r>
          </a:p>
        </p:txBody>
      </p:sp>
      <p:sp>
        <p:nvSpPr>
          <p:cNvPr id="48135" name="Slide Number Placeholder 8"/>
          <p:cNvSpPr txBox="1">
            <a:spLocks/>
          </p:cNvSpPr>
          <p:nvPr/>
        </p:nvSpPr>
        <p:spPr bwMode="auto">
          <a:xfrm>
            <a:off x="250825" y="65198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BF0C31A2-A7AF-4294-80E0-FB2CC5A43762}" type="slidenum">
              <a:rPr lang="he-IL" sz="1000">
                <a:solidFill>
                  <a:srgbClr val="7F7F7F"/>
                </a:solidFill>
              </a:rPr>
              <a:pPr algn="l" eaLnBrk="1" hangingPunct="1"/>
              <a:t>19</a:t>
            </a:fld>
            <a:endParaRPr lang="he-IL" sz="1000" dirty="0">
              <a:solidFill>
                <a:srgbClr val="7F7F7F"/>
              </a:solidFill>
            </a:endParaRP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03213" y="499269"/>
            <a:ext cx="8358187" cy="62547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rPr>
              <a:t>על </a:t>
            </a:r>
            <a:r>
              <a:rPr lang="he-IL" dirty="0"/>
              <a:t>מנת שפעולות החיים </a:t>
            </a:r>
            <a:r>
              <a:rPr lang="he-IL" dirty="0" smtClean="0"/>
              <a:t>תהיינה תקינות ותתקיימנה כסדרן, וההומאוסטזיס </a:t>
            </a:r>
            <a:r>
              <a:rPr lang="he-IL" dirty="0"/>
              <a:t>בגוף </a:t>
            </a:r>
            <a:r>
              <a:rPr lang="he-IL" dirty="0" smtClean="0"/>
              <a:t>יישמר</a:t>
            </a:r>
            <a:r>
              <a:rPr lang="he-IL" dirty="0"/>
              <a:t>, טמפרטורת הגוף </a:t>
            </a:r>
            <a:r>
              <a:rPr lang="he-IL" dirty="0" smtClean="0"/>
              <a:t>של </a:t>
            </a:r>
            <a:r>
              <a:rPr lang="he-IL" dirty="0"/>
              <a:t>כל היצורים החיים חייבת להישמר בטווח ערכים צר.</a:t>
            </a:r>
            <a:endParaRPr lang="he-IL" dirty="0">
              <a:latin typeface="Arial"/>
              <a:cs typeface="Arial"/>
            </a:endParaRPr>
          </a:p>
          <a:p>
            <a:pPr fontAlgn="auto">
              <a:spcBef>
                <a:spcPts val="0"/>
              </a:spcBef>
              <a:spcAft>
                <a:spcPts val="0"/>
              </a:spcAft>
              <a:defRPr/>
            </a:pPr>
            <a:endParaRPr lang="he-IL" dirty="0">
              <a:latin typeface="Arial"/>
              <a:cs typeface="Arial"/>
            </a:endParaRPr>
          </a:p>
        </p:txBody>
      </p:sp>
      <p:sp>
        <p:nvSpPr>
          <p:cNvPr id="6" name="כותרת 5"/>
          <p:cNvSpPr>
            <a:spLocks noGrp="1"/>
          </p:cNvSpPr>
          <p:nvPr>
            <p:ph type="ctrTitle"/>
          </p:nvPr>
        </p:nvSpPr>
        <p:spPr>
          <a:xfrm>
            <a:off x="928688" y="0"/>
            <a:ext cx="7772400" cy="441325"/>
          </a:xfrm>
        </p:spPr>
        <p:txBody>
          <a:bodyPr/>
          <a:lstStyle/>
          <a:p>
            <a:pPr fontAlgn="auto">
              <a:defRPr/>
            </a:pPr>
            <a:r>
              <a:rPr lang="he-IL" sz="1800" b="1" dirty="0" smtClean="0">
                <a:solidFill>
                  <a:srgbClr val="FF6600"/>
                </a:solidFill>
                <a:ea typeface="+mn-ea"/>
              </a:rPr>
              <a:t>שמירת טמפרטורת הגוף בטווח ערכים צר </a:t>
            </a:r>
            <a:r>
              <a:rPr lang="he-IL" sz="1800" b="1" dirty="0" smtClean="0">
                <a:solidFill>
                  <a:schemeClr val="accent3"/>
                </a:solidFill>
                <a:ea typeface="+mn-ea"/>
              </a:rPr>
              <a:t>חיונית לשמירת ההומאוסטזיס</a:t>
            </a:r>
            <a:endParaRPr lang="he-IL" sz="1800" dirty="0" smtClean="0">
              <a:solidFill>
                <a:schemeClr val="accent3"/>
              </a:solidFill>
            </a:endParaRPr>
          </a:p>
        </p:txBody>
      </p:sp>
      <p:grpSp>
        <p:nvGrpSpPr>
          <p:cNvPr id="30725" name="קבוצה 6"/>
          <p:cNvGrpSpPr>
            <a:grpSpLocks/>
          </p:cNvGrpSpPr>
          <p:nvPr/>
        </p:nvGrpSpPr>
        <p:grpSpPr bwMode="auto">
          <a:xfrm>
            <a:off x="825500" y="1603375"/>
            <a:ext cx="7562850" cy="4418013"/>
            <a:chOff x="1027534" y="1315117"/>
            <a:chExt cx="7562429" cy="4418139"/>
          </a:xfrm>
        </p:grpSpPr>
        <p:sp>
          <p:nvSpPr>
            <p:cNvPr id="2" name="מלבן 1"/>
            <p:cNvSpPr/>
            <p:nvPr/>
          </p:nvSpPr>
          <p:spPr>
            <a:xfrm>
              <a:off x="1043408" y="1700891"/>
              <a:ext cx="7546555" cy="4032365"/>
            </a:xfrm>
            <a:prstGeom prst="rect">
              <a:avLst/>
            </a:prstGeom>
            <a:gradFill flip="none" rotWithShape="1">
              <a:gsLst>
                <a:gs pos="36000">
                  <a:schemeClr val="accent1"/>
                </a:gs>
                <a:gs pos="62000">
                  <a:srgbClr val="FFFF00"/>
                </a:gs>
                <a:gs pos="100000">
                  <a:srgbClr val="FF000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auto">
                <a:spcBef>
                  <a:spcPts val="0"/>
                </a:spcBef>
                <a:spcAft>
                  <a:spcPts val="0"/>
                </a:spcAft>
                <a:defRPr/>
              </a:pPr>
              <a:endParaRPr lang="he-IL" dirty="0">
                <a:solidFill>
                  <a:prstClr val="black">
                    <a:lumMod val="50000"/>
                    <a:lumOff val="50000"/>
                  </a:prstClr>
                </a:solidFill>
              </a:endParaRPr>
            </a:p>
          </p:txBody>
        </p:sp>
        <p:sp>
          <p:nvSpPr>
            <p:cNvPr id="17" name="TextBox 16"/>
            <p:cNvSpPr txBox="1"/>
            <p:nvPr/>
          </p:nvSpPr>
          <p:spPr>
            <a:xfrm>
              <a:off x="2627645" y="1891396"/>
              <a:ext cx="3839949" cy="385773"/>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u="sng" dirty="0">
                  <a:solidFill>
                    <a:prstClr val="black"/>
                  </a:solidFill>
                </a:rPr>
                <a:t>השפעה על קצב הפעילות האנזימתית</a:t>
              </a:r>
            </a:p>
          </p:txBody>
        </p:sp>
        <p:sp>
          <p:nvSpPr>
            <p:cNvPr id="30729" name="מלבן 2"/>
            <p:cNvSpPr>
              <a:spLocks noChangeArrowheads="1"/>
            </p:cNvSpPr>
            <p:nvPr/>
          </p:nvSpPr>
          <p:spPr bwMode="auto">
            <a:xfrm>
              <a:off x="5505003" y="2345319"/>
              <a:ext cx="30274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a:solidFill>
                    <a:srgbClr val="000000"/>
                  </a:solidFill>
                </a:rPr>
                <a:t>ירידה בקצב הפעילות האנזימתית עקב ירידה בתנועת המולקולות</a:t>
              </a:r>
            </a:p>
            <a:p>
              <a:r>
                <a:rPr lang="he-IL" dirty="0">
                  <a:solidFill>
                    <a:srgbClr val="000000"/>
                  </a:solidFill>
                </a:rPr>
                <a:t>(פחות התנגשויות </a:t>
              </a:r>
              <a:r>
                <a:rPr lang="he-IL" dirty="0" smtClean="0">
                  <a:solidFill>
                    <a:srgbClr val="000000"/>
                  </a:solidFill>
                </a:rPr>
                <a:t>אנזים</a:t>
              </a:r>
              <a:r>
                <a:rPr lang="he-IL" dirty="0" smtClean="0">
                  <a:solidFill>
                    <a:srgbClr val="000000"/>
                  </a:solidFill>
                  <a:latin typeface="Arial"/>
                  <a:cs typeface="Arial"/>
                </a:rPr>
                <a:t>־</a:t>
              </a:r>
              <a:r>
                <a:rPr lang="he-IL" dirty="0" smtClean="0">
                  <a:solidFill>
                    <a:srgbClr val="000000"/>
                  </a:solidFill>
                </a:rPr>
                <a:t>מצע</a:t>
              </a:r>
              <a:r>
                <a:rPr lang="he-IL" dirty="0">
                  <a:solidFill>
                    <a:srgbClr val="000000"/>
                  </a:solidFill>
                </a:rPr>
                <a:t>)</a:t>
              </a:r>
            </a:p>
          </p:txBody>
        </p:sp>
        <p:sp>
          <p:nvSpPr>
            <p:cNvPr id="30730" name="מלבן 4"/>
            <p:cNvSpPr>
              <a:spLocks noChangeArrowheads="1"/>
            </p:cNvSpPr>
            <p:nvPr/>
          </p:nvSpPr>
          <p:spPr bwMode="auto">
            <a:xfrm>
              <a:off x="5781489" y="4294837"/>
              <a:ext cx="27180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a:solidFill>
                    <a:srgbClr val="000000"/>
                  </a:solidFill>
                </a:rPr>
                <a:t>צמיגות </a:t>
              </a:r>
              <a:r>
                <a:rPr lang="he-IL" dirty="0"/>
                <a:t>קרום התא משתנה,</a:t>
              </a:r>
            </a:p>
            <a:p>
              <a:r>
                <a:rPr lang="he-IL" dirty="0"/>
                <a:t>והוא הופך </a:t>
              </a:r>
              <a:r>
                <a:rPr lang="he-IL" dirty="0" smtClean="0"/>
                <a:t>מוצק למחצה.</a:t>
              </a:r>
              <a:endParaRPr lang="he-IL" dirty="0"/>
            </a:p>
          </p:txBody>
        </p:sp>
        <p:sp>
          <p:nvSpPr>
            <p:cNvPr id="19" name="TextBox 18"/>
            <p:cNvSpPr txBox="1"/>
            <p:nvPr/>
          </p:nvSpPr>
          <p:spPr>
            <a:xfrm>
              <a:off x="2483191" y="3907579"/>
              <a:ext cx="3839948" cy="385773"/>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u="sng" dirty="0">
                  <a:solidFill>
                    <a:prstClr val="black"/>
                  </a:solidFill>
                </a:rPr>
                <a:t>השפעה על קצב יציבות קרום התא</a:t>
              </a:r>
            </a:p>
          </p:txBody>
        </p:sp>
        <p:sp>
          <p:nvSpPr>
            <p:cNvPr id="30732" name="מלבן 20"/>
            <p:cNvSpPr>
              <a:spLocks noChangeArrowheads="1"/>
            </p:cNvSpPr>
            <p:nvPr/>
          </p:nvSpPr>
          <p:spPr bwMode="auto">
            <a:xfrm>
              <a:off x="1027535" y="4305870"/>
              <a:ext cx="271804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a:solidFill>
                    <a:srgbClr val="000000"/>
                  </a:solidFill>
                </a:rPr>
                <a:t>צמיגות קרום התא משתנה,</a:t>
              </a:r>
            </a:p>
            <a:p>
              <a:r>
                <a:rPr lang="he-IL" dirty="0">
                  <a:solidFill>
                    <a:srgbClr val="000000"/>
                  </a:solidFill>
                </a:rPr>
                <a:t>והוא הופך </a:t>
              </a:r>
              <a:r>
                <a:rPr lang="he-IL" dirty="0" smtClean="0">
                  <a:solidFill>
                    <a:srgbClr val="000000"/>
                  </a:solidFill>
                </a:rPr>
                <a:t>נוזלי </a:t>
              </a:r>
              <a:r>
                <a:rPr lang="he-IL" dirty="0">
                  <a:solidFill>
                    <a:srgbClr val="000000"/>
                  </a:solidFill>
                </a:rPr>
                <a:t>יותר.</a:t>
              </a:r>
            </a:p>
            <a:p>
              <a:r>
                <a:rPr lang="he-IL" dirty="0">
                  <a:solidFill>
                    <a:srgbClr val="000000"/>
                  </a:solidFill>
                </a:rPr>
                <a:t>חלבוני הקרום </a:t>
              </a:r>
              <a:r>
                <a:rPr lang="he-IL" dirty="0" smtClean="0">
                  <a:solidFill>
                    <a:srgbClr val="000000"/>
                  </a:solidFill>
                </a:rPr>
                <a:t>נהרסים.</a:t>
              </a:r>
              <a:endParaRPr lang="he-IL" dirty="0">
                <a:solidFill>
                  <a:srgbClr val="7F7F7F"/>
                </a:solidFill>
              </a:endParaRPr>
            </a:p>
          </p:txBody>
        </p:sp>
        <p:sp>
          <p:nvSpPr>
            <p:cNvPr id="30733" name="מלבן 21"/>
            <p:cNvSpPr>
              <a:spLocks noChangeArrowheads="1"/>
            </p:cNvSpPr>
            <p:nvPr/>
          </p:nvSpPr>
          <p:spPr bwMode="auto">
            <a:xfrm>
              <a:off x="1027534" y="2243788"/>
              <a:ext cx="27180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a:solidFill>
                    <a:srgbClr val="000000"/>
                  </a:solidFill>
                </a:rPr>
                <a:t>האנזימים עוברים דנטורציה. </a:t>
              </a:r>
            </a:p>
            <a:p>
              <a:r>
                <a:rPr lang="he-IL" dirty="0">
                  <a:solidFill>
                    <a:srgbClr val="000000"/>
                  </a:solidFill>
                </a:rPr>
                <a:t>הפעילות האנזימתית נפגעת.</a:t>
              </a:r>
              <a:endParaRPr lang="he-IL" dirty="0">
                <a:solidFill>
                  <a:srgbClr val="7F7F7F"/>
                </a:solidFill>
              </a:endParaRPr>
            </a:p>
          </p:txBody>
        </p:sp>
        <p:sp>
          <p:nvSpPr>
            <p:cNvPr id="23" name="TextBox 22"/>
            <p:cNvSpPr txBox="1"/>
            <p:nvPr/>
          </p:nvSpPr>
          <p:spPr>
            <a:xfrm>
              <a:off x="5796119" y="1340518"/>
              <a:ext cx="2700188" cy="385774"/>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sz="1600" b="1" dirty="0">
                  <a:solidFill>
                    <a:schemeClr val="accent1"/>
                  </a:solidFill>
                </a:rPr>
                <a:t>טמפרטורה נמוכה מדי</a:t>
              </a:r>
            </a:p>
          </p:txBody>
        </p:sp>
        <p:sp>
          <p:nvSpPr>
            <p:cNvPr id="24" name="TextBox 23"/>
            <p:cNvSpPr txBox="1"/>
            <p:nvPr/>
          </p:nvSpPr>
          <p:spPr>
            <a:xfrm>
              <a:off x="1079919" y="1315117"/>
              <a:ext cx="2123957" cy="385774"/>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sz="1600" b="1" dirty="0">
                  <a:solidFill>
                    <a:srgbClr val="FF0000"/>
                  </a:solidFill>
                </a:rPr>
                <a:t>טמפרטורה גבוהה מדי</a:t>
              </a:r>
            </a:p>
          </p:txBody>
        </p:sp>
        <p:sp>
          <p:nvSpPr>
            <p:cNvPr id="25" name="TextBox 24"/>
            <p:cNvSpPr txBox="1"/>
            <p:nvPr/>
          </p:nvSpPr>
          <p:spPr>
            <a:xfrm>
              <a:off x="3207051" y="1340518"/>
              <a:ext cx="2701775" cy="385774"/>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sz="1600" b="1" dirty="0"/>
                <a:t>טווח הטמפרטורה התקין</a:t>
              </a:r>
            </a:p>
          </p:txBody>
        </p:sp>
      </p:grpSp>
      <p:sp>
        <p:nvSpPr>
          <p:cNvPr id="18" name="Slide Number Placeholder 8"/>
          <p:cNvSpPr>
            <a:spLocks noGrp="1"/>
          </p:cNvSpPr>
          <p:nvPr>
            <p:ph type="sldNum" sz="quarter" idx="12"/>
          </p:nvPr>
        </p:nvSpPr>
        <p:spPr bwMode="auto">
          <a:xfrm>
            <a:off x="250825" y="6519863"/>
            <a:ext cx="396875"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3D725C2-4BFC-426D-8ACF-2F5D11F63D1F}" type="slidenum">
              <a:rPr lang="he-IL" sz="1000" smtClean="0">
                <a:solidFill>
                  <a:prstClr val="black">
                    <a:lumMod val="50000"/>
                    <a:lumOff val="50000"/>
                  </a:prstClr>
                </a:solidFill>
              </a:rPr>
              <a:pPr fontAlgn="base">
                <a:spcBef>
                  <a:spcPct val="0"/>
                </a:spcBef>
                <a:spcAft>
                  <a:spcPct val="0"/>
                </a:spcAft>
                <a:defRPr/>
              </a:pPr>
              <a:t>2</a:t>
            </a:fld>
            <a:endParaRPr lang="he-IL" sz="1000" dirty="0" smtClean="0">
              <a:solidFill>
                <a:prstClr val="black">
                  <a:lumMod val="50000"/>
                  <a:lumOff val="50000"/>
                </a:prstClr>
              </a:solidFill>
            </a:endParaRPr>
          </a:p>
        </p:txBody>
      </p:sp>
      <p:sp>
        <p:nvSpPr>
          <p:cNvPr id="2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48E6DF7-DF78-4A99-9A78-2B3A9353BDFD}" type="slidenum">
              <a:rPr lang="he-IL" sz="1800" smtClean="0"/>
              <a:pPr fontAlgn="base">
                <a:spcBef>
                  <a:spcPct val="0"/>
                </a:spcBef>
                <a:spcAft>
                  <a:spcPct val="0"/>
                </a:spcAft>
                <a:defRPr/>
              </a:pPr>
              <a:t>20</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1800" b="1" dirty="0" smtClean="0">
                <a:solidFill>
                  <a:srgbClr val="FF6600"/>
                </a:solidFill>
                <a:ea typeface="+mn-ea"/>
              </a:rPr>
              <a:t>שאלה 6</a:t>
            </a:r>
            <a:endParaRPr lang="he-IL" sz="1800" dirty="0" smtClean="0"/>
          </a:p>
        </p:txBody>
      </p:sp>
      <p:sp>
        <p:nvSpPr>
          <p:cNvPr id="8" name="TextBox 7"/>
          <p:cNvSpPr txBox="1"/>
          <p:nvPr/>
        </p:nvSpPr>
        <p:spPr>
          <a:xfrm>
            <a:off x="539750" y="620713"/>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6:</a:t>
            </a:r>
          </a:p>
          <a:p>
            <a:pPr>
              <a:defRPr/>
            </a:pPr>
            <a:r>
              <a:rPr lang="he-IL" dirty="0">
                <a:solidFill>
                  <a:srgbClr val="1D4C72"/>
                </a:solidFill>
                <a:latin typeface="Arial"/>
                <a:cs typeface="Arial"/>
              </a:rPr>
              <a:t>בעל </a:t>
            </a:r>
            <a:r>
              <a:rPr lang="he-IL" dirty="0">
                <a:solidFill>
                  <a:schemeClr val="tx2"/>
                </a:solidFill>
                <a:latin typeface="Arial"/>
                <a:cs typeface="Arial"/>
              </a:rPr>
              <a:t>חיים </a:t>
            </a:r>
            <a:r>
              <a:rPr lang="he-IL" dirty="0" err="1" smtClean="0">
                <a:solidFill>
                  <a:schemeClr val="tx2"/>
                </a:solidFill>
                <a:latin typeface="Arial"/>
                <a:cs typeface="Arial"/>
              </a:rPr>
              <a:t>הומותרמי</a:t>
            </a:r>
            <a:r>
              <a:rPr lang="he-IL" dirty="0" smtClean="0">
                <a:solidFill>
                  <a:schemeClr val="tx2"/>
                </a:solidFill>
                <a:latin typeface="Arial"/>
                <a:cs typeface="Arial"/>
              </a:rPr>
              <a:t> </a:t>
            </a:r>
            <a:r>
              <a:rPr lang="he-IL" dirty="0">
                <a:solidFill>
                  <a:schemeClr val="tx2"/>
                </a:solidFill>
                <a:latin typeface="Arial"/>
                <a:cs typeface="Arial"/>
              </a:rPr>
              <a:t>ובעל חיים פויקילותרמי נמצאים בטמפרטורת סביבה מיטבית (אופטימלית) </a:t>
            </a:r>
            <a:r>
              <a:rPr lang="he-IL" dirty="0" smtClean="0">
                <a:solidFill>
                  <a:schemeClr val="tx2"/>
                </a:solidFill>
                <a:latin typeface="Arial"/>
                <a:cs typeface="Arial"/>
              </a:rPr>
              <a:t>עבורם</a:t>
            </a:r>
            <a:r>
              <a:rPr lang="he-IL" dirty="0">
                <a:solidFill>
                  <a:schemeClr val="tx2"/>
                </a:solidFill>
                <a:latin typeface="Arial"/>
                <a:cs typeface="Arial"/>
              </a:rPr>
              <a:t>. מה יקרה לקצב חילוף החומרים אצל כל אחד מבעלי החיים האלה,</a:t>
            </a:r>
          </a:p>
          <a:p>
            <a:pPr>
              <a:defRPr/>
            </a:pPr>
            <a:r>
              <a:rPr lang="he-IL" dirty="0">
                <a:solidFill>
                  <a:schemeClr val="tx2"/>
                </a:solidFill>
                <a:latin typeface="Arial"/>
                <a:cs typeface="Arial"/>
              </a:rPr>
              <a:t>אם טמפרטורת הסביבה תרד במידה </a:t>
            </a:r>
            <a:r>
              <a:rPr lang="he-IL" dirty="0">
                <a:solidFill>
                  <a:srgbClr val="1D4C72"/>
                </a:solidFill>
                <a:latin typeface="Arial"/>
                <a:cs typeface="Arial"/>
              </a:rPr>
              <a:t>ניכרת? הסבירו את תשובתכם. </a:t>
            </a:r>
          </a:p>
        </p:txBody>
      </p:sp>
      <p:sp>
        <p:nvSpPr>
          <p:cNvPr id="2" name="הסבר מלבני מעוגל 1"/>
          <p:cNvSpPr/>
          <p:nvPr/>
        </p:nvSpPr>
        <p:spPr>
          <a:xfrm>
            <a:off x="2555875" y="4365625"/>
            <a:ext cx="3744913" cy="191611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schemeClr val="tx1"/>
                </a:solidFill>
              </a:rPr>
              <a:t>תזכורת:</a:t>
            </a:r>
          </a:p>
          <a:p>
            <a:pPr algn="ctr">
              <a:defRPr/>
            </a:pPr>
            <a:r>
              <a:rPr lang="he-IL" dirty="0">
                <a:solidFill>
                  <a:schemeClr val="tx1"/>
                </a:solidFill>
              </a:rPr>
              <a:t>חילוף חומרים (מטבוליזם)</a:t>
            </a:r>
          </a:p>
          <a:p>
            <a:pPr algn="ctr">
              <a:defRPr/>
            </a:pPr>
            <a:r>
              <a:rPr lang="he-IL" dirty="0">
                <a:solidFill>
                  <a:schemeClr val="tx1"/>
                </a:solidFill>
              </a:rPr>
              <a:t>הוא כלל התהליכים האנזימטיים המתרחשים </a:t>
            </a:r>
            <a:r>
              <a:rPr lang="he-IL" dirty="0" smtClean="0">
                <a:solidFill>
                  <a:schemeClr val="tx1"/>
                </a:solidFill>
              </a:rPr>
              <a:t>בתאי הגוף</a:t>
            </a:r>
            <a:endParaRPr lang="he-IL" dirty="0">
              <a:solidFill>
                <a:schemeClr val="tx1"/>
              </a:solidFill>
            </a:endParaRPr>
          </a:p>
          <a:p>
            <a:pPr algn="ctr">
              <a:defRPr/>
            </a:pPr>
            <a:r>
              <a:rPr lang="he-IL" dirty="0">
                <a:solidFill>
                  <a:schemeClr val="tx1"/>
                </a:solidFill>
              </a:rPr>
              <a:t>והכוללים תהליכי הרכבה, פירוק ושינוי.</a:t>
            </a:r>
          </a:p>
        </p:txBody>
      </p:sp>
      <p:sp>
        <p:nvSpPr>
          <p:cNvPr id="49159" name="Slide Number Placeholder 8"/>
          <p:cNvSpPr txBox="1">
            <a:spLocks/>
          </p:cNvSpPr>
          <p:nvPr/>
        </p:nvSpPr>
        <p:spPr bwMode="auto">
          <a:xfrm>
            <a:off x="250825" y="65198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BCBBBBEB-1780-4109-9E4C-EA53007D5978}" type="slidenum">
              <a:rPr lang="he-IL" sz="1000">
                <a:solidFill>
                  <a:srgbClr val="7F7F7F"/>
                </a:solidFill>
              </a:rPr>
              <a:pPr algn="l" eaLnBrk="1" hangingPunct="1"/>
              <a:t>20</a:t>
            </a:fld>
            <a:endParaRPr lang="he-IL" sz="1000" dirty="0">
              <a:solidFill>
                <a:srgbClr val="7F7F7F"/>
              </a:solidFil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43BC9EA-C165-4487-ABCC-B676C828262D}" type="slidenum">
              <a:rPr lang="he-IL" sz="1800" smtClean="0"/>
              <a:pPr fontAlgn="base">
                <a:spcBef>
                  <a:spcPct val="0"/>
                </a:spcBef>
                <a:spcAft>
                  <a:spcPct val="0"/>
                </a:spcAft>
                <a:defRPr/>
              </a:pPr>
              <a:t>21</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1800" b="1" dirty="0" smtClean="0">
                <a:solidFill>
                  <a:srgbClr val="FF6600"/>
                </a:solidFill>
                <a:ea typeface="+mn-ea"/>
              </a:rPr>
              <a:t>תשובה </a:t>
            </a:r>
            <a:endParaRPr lang="he-IL" sz="1800" dirty="0" smtClean="0"/>
          </a:p>
        </p:txBody>
      </p:sp>
      <p:sp>
        <p:nvSpPr>
          <p:cNvPr id="7" name="TextBox 6"/>
          <p:cNvSpPr txBox="1"/>
          <p:nvPr/>
        </p:nvSpPr>
        <p:spPr>
          <a:xfrm>
            <a:off x="463550" y="572666"/>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6:</a:t>
            </a:r>
          </a:p>
          <a:p>
            <a:pPr>
              <a:defRPr/>
            </a:pPr>
            <a:r>
              <a:rPr lang="he-IL" dirty="0" smtClean="0">
                <a:solidFill>
                  <a:srgbClr val="1D4C72"/>
                </a:solidFill>
                <a:latin typeface="Arial"/>
                <a:cs typeface="Arial"/>
              </a:rPr>
              <a:t>בעל חיים </a:t>
            </a:r>
            <a:r>
              <a:rPr lang="he-IL" dirty="0" err="1" smtClean="0">
                <a:solidFill>
                  <a:schemeClr val="tx2"/>
                </a:solidFill>
                <a:latin typeface="Arial"/>
                <a:cs typeface="Arial"/>
              </a:rPr>
              <a:t>הומותרמי</a:t>
            </a:r>
            <a:r>
              <a:rPr lang="he-IL" dirty="0" smtClean="0">
                <a:solidFill>
                  <a:schemeClr val="tx2"/>
                </a:solidFill>
                <a:latin typeface="Arial"/>
                <a:cs typeface="Arial"/>
              </a:rPr>
              <a:t> ובעל חיים פויקילותרמי נמצאים בטמפרטורת סביבה מיטבית (אופטימלית) עבורם. מה יקרה לקצב חילוף החומרים אצל כל אחד מבעלי החיים האלה,</a:t>
            </a:r>
          </a:p>
          <a:p>
            <a:pPr>
              <a:defRPr/>
            </a:pPr>
            <a:r>
              <a:rPr lang="he-IL" dirty="0" smtClean="0">
                <a:solidFill>
                  <a:schemeClr val="tx2"/>
                </a:solidFill>
                <a:latin typeface="Arial"/>
                <a:cs typeface="Arial"/>
              </a:rPr>
              <a:t>אם טמפרטורת הסביבה תרד במידה ניכרת? הסבירו </a:t>
            </a:r>
            <a:r>
              <a:rPr lang="he-IL" dirty="0" smtClean="0">
                <a:solidFill>
                  <a:srgbClr val="1D4C72"/>
                </a:solidFill>
                <a:latin typeface="Arial"/>
                <a:cs typeface="Arial"/>
              </a:rPr>
              <a:t>את תשובתכם. </a:t>
            </a:r>
            <a:endParaRPr lang="he-IL" dirty="0">
              <a:solidFill>
                <a:srgbClr val="1D4C72"/>
              </a:solidFill>
              <a:latin typeface="Arial"/>
              <a:cs typeface="Arial"/>
            </a:endParaRPr>
          </a:p>
        </p:txBody>
      </p:sp>
      <p:sp>
        <p:nvSpPr>
          <p:cNvPr id="8" name="Rectangle 14"/>
          <p:cNvSpPr/>
          <p:nvPr/>
        </p:nvSpPr>
        <p:spPr>
          <a:xfrm>
            <a:off x="519113" y="2708275"/>
            <a:ext cx="8072437" cy="27369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בעת ירידה </a:t>
            </a:r>
            <a:r>
              <a:rPr lang="he-IL" dirty="0">
                <a:solidFill>
                  <a:schemeClr val="tx1"/>
                </a:solidFill>
              </a:rPr>
              <a:t>בטמפרטורת הסביבה, </a:t>
            </a:r>
            <a:r>
              <a:rPr lang="he-IL" u="sng" dirty="0" smtClean="0">
                <a:solidFill>
                  <a:schemeClr val="tx1"/>
                </a:solidFill>
              </a:rPr>
              <a:t>יעלה</a:t>
            </a:r>
            <a:r>
              <a:rPr lang="he-IL" dirty="0" smtClean="0">
                <a:solidFill>
                  <a:schemeClr val="tx1"/>
                </a:solidFill>
              </a:rPr>
              <a:t> קצב </a:t>
            </a:r>
            <a:r>
              <a:rPr lang="he-IL" dirty="0">
                <a:solidFill>
                  <a:schemeClr val="tx1"/>
                </a:solidFill>
              </a:rPr>
              <a:t>חילוף החומרים בבעל חיים </a:t>
            </a:r>
            <a:r>
              <a:rPr lang="he-IL" dirty="0" smtClean="0">
                <a:solidFill>
                  <a:schemeClr val="tx1"/>
                </a:solidFill>
              </a:rPr>
              <a:t>הומאותרמי. </a:t>
            </a:r>
          </a:p>
          <a:p>
            <a:pPr fontAlgn="auto">
              <a:spcBef>
                <a:spcPts val="0"/>
              </a:spcBef>
              <a:spcAft>
                <a:spcPts val="0"/>
              </a:spcAft>
              <a:defRPr/>
            </a:pPr>
            <a:r>
              <a:rPr lang="he-IL" dirty="0" smtClean="0">
                <a:solidFill>
                  <a:schemeClr val="tx1"/>
                </a:solidFill>
              </a:rPr>
              <a:t>כפי </a:t>
            </a:r>
            <a:r>
              <a:rPr lang="he-IL" dirty="0">
                <a:solidFill>
                  <a:schemeClr val="tx1"/>
                </a:solidFill>
              </a:rPr>
              <a:t>שהסברנו בשאלה הקודמת, בעל החיים ירעד, וכך ייווצר בגוף חום רב יותר, שיאפשר לשמור על טמפרטורת גוף קבועה. קצב הנשימה התאית, שהוא אחד מתהליכי חילוף החומרים החשובים, יגדל, וכך </a:t>
            </a:r>
            <a:r>
              <a:rPr lang="he-IL" dirty="0" smtClean="0">
                <a:solidFill>
                  <a:schemeClr val="tx1"/>
                </a:solidFill>
              </a:rPr>
              <a:t>תסופק </a:t>
            </a:r>
            <a:r>
              <a:rPr lang="he-IL" dirty="0">
                <a:solidFill>
                  <a:schemeClr val="tx1"/>
                </a:solidFill>
              </a:rPr>
              <a:t>אנרגיה לרעידה.</a:t>
            </a:r>
          </a:p>
          <a:p>
            <a:pPr fontAlgn="auto">
              <a:spcBef>
                <a:spcPts val="0"/>
              </a:spcBef>
              <a:spcAft>
                <a:spcPts val="0"/>
              </a:spcAft>
              <a:defRPr/>
            </a:pPr>
            <a:endParaRPr lang="he-IL" sz="800" dirty="0">
              <a:solidFill>
                <a:schemeClr val="tx1"/>
              </a:solidFill>
            </a:endParaRPr>
          </a:p>
          <a:p>
            <a:pPr fontAlgn="auto">
              <a:spcBef>
                <a:spcPts val="0"/>
              </a:spcBef>
              <a:spcAft>
                <a:spcPts val="0"/>
              </a:spcAft>
              <a:defRPr/>
            </a:pPr>
            <a:r>
              <a:rPr lang="he-IL" dirty="0">
                <a:solidFill>
                  <a:schemeClr val="tx1"/>
                </a:solidFill>
              </a:rPr>
              <a:t>ואילו אצל </a:t>
            </a:r>
            <a:r>
              <a:rPr lang="he-IL" dirty="0" smtClean="0">
                <a:solidFill>
                  <a:schemeClr val="tx1"/>
                </a:solidFill>
              </a:rPr>
              <a:t>הפויקילותרמי תרד טמפרטורת </a:t>
            </a:r>
            <a:r>
              <a:rPr lang="he-IL" dirty="0">
                <a:solidFill>
                  <a:schemeClr val="tx1"/>
                </a:solidFill>
              </a:rPr>
              <a:t>הגוף </a:t>
            </a:r>
            <a:r>
              <a:rPr lang="he-IL" dirty="0" smtClean="0">
                <a:solidFill>
                  <a:schemeClr val="tx1"/>
                </a:solidFill>
              </a:rPr>
              <a:t>בעקבות </a:t>
            </a:r>
            <a:r>
              <a:rPr lang="he-IL" dirty="0">
                <a:solidFill>
                  <a:schemeClr val="tx1"/>
                </a:solidFill>
              </a:rPr>
              <a:t>התקררות הסביבה, </a:t>
            </a:r>
            <a:r>
              <a:rPr lang="he-IL" dirty="0" smtClean="0">
                <a:solidFill>
                  <a:schemeClr val="tx1"/>
                </a:solidFill>
              </a:rPr>
              <a:t>ובעקבות זאת יקטן גם </a:t>
            </a:r>
            <a:r>
              <a:rPr lang="he-IL" dirty="0">
                <a:solidFill>
                  <a:schemeClr val="tx1"/>
                </a:solidFill>
              </a:rPr>
              <a:t>קצב הפעילות האנזימתית </a:t>
            </a:r>
            <a:r>
              <a:rPr lang="he-IL" dirty="0" smtClean="0">
                <a:solidFill>
                  <a:schemeClr val="tx1"/>
                </a:solidFill>
              </a:rPr>
              <a:t>(</a:t>
            </a:r>
            <a:r>
              <a:rPr lang="he-IL" dirty="0">
                <a:solidFill>
                  <a:schemeClr val="tx1"/>
                </a:solidFill>
              </a:rPr>
              <a:t>פחות התנגשויות </a:t>
            </a:r>
            <a:r>
              <a:rPr lang="he-IL" dirty="0" smtClean="0">
                <a:solidFill>
                  <a:schemeClr val="tx1"/>
                </a:solidFill>
              </a:rPr>
              <a:t>אנזים</a:t>
            </a:r>
            <a:r>
              <a:rPr lang="he-IL" dirty="0" smtClean="0">
                <a:solidFill>
                  <a:schemeClr val="tx1"/>
                </a:solidFill>
                <a:latin typeface="Arial"/>
                <a:cs typeface="Arial"/>
              </a:rPr>
              <a:t>־</a:t>
            </a:r>
            <a:r>
              <a:rPr lang="he-IL" dirty="0" smtClean="0">
                <a:solidFill>
                  <a:schemeClr val="tx1"/>
                </a:solidFill>
              </a:rPr>
              <a:t>מצע</a:t>
            </a:r>
            <a:r>
              <a:rPr lang="he-IL" dirty="0">
                <a:solidFill>
                  <a:schemeClr val="tx1"/>
                </a:solidFill>
              </a:rPr>
              <a:t>). </a:t>
            </a:r>
            <a:r>
              <a:rPr lang="he-IL" dirty="0" smtClean="0">
                <a:solidFill>
                  <a:schemeClr val="tx1"/>
                </a:solidFill>
              </a:rPr>
              <a:t>מכיוון שתהליכי </a:t>
            </a:r>
            <a:r>
              <a:rPr lang="he-IL" dirty="0">
                <a:solidFill>
                  <a:schemeClr val="tx1"/>
                </a:solidFill>
              </a:rPr>
              <a:t>חילוף החומרים הם תהליכים </a:t>
            </a:r>
            <a:r>
              <a:rPr lang="he-IL" dirty="0" smtClean="0">
                <a:solidFill>
                  <a:schemeClr val="tx1"/>
                </a:solidFill>
              </a:rPr>
              <a:t>אנזימטיים </a:t>
            </a:r>
            <a:r>
              <a:rPr lang="he-IL" u="sng" dirty="0" smtClean="0">
                <a:solidFill>
                  <a:schemeClr val="tx1"/>
                </a:solidFill>
              </a:rPr>
              <a:t>יקטן</a:t>
            </a:r>
            <a:r>
              <a:rPr lang="he-IL" dirty="0" smtClean="0">
                <a:solidFill>
                  <a:schemeClr val="tx1"/>
                </a:solidFill>
              </a:rPr>
              <a:t> קצב </a:t>
            </a:r>
            <a:r>
              <a:rPr lang="he-IL" dirty="0">
                <a:solidFill>
                  <a:schemeClr val="tx1"/>
                </a:solidFill>
              </a:rPr>
              <a:t>חילוף </a:t>
            </a:r>
            <a:r>
              <a:rPr lang="he-IL" dirty="0" smtClean="0">
                <a:solidFill>
                  <a:schemeClr val="tx1"/>
                </a:solidFill>
              </a:rPr>
              <a:t>החומרים</a:t>
            </a:r>
            <a:r>
              <a:rPr lang="he-IL" dirty="0" smtClean="0">
                <a:solidFill>
                  <a:prstClr val="black"/>
                </a:solidFill>
              </a:rPr>
              <a:t>.</a:t>
            </a:r>
            <a:endParaRPr lang="he-IL" dirty="0">
              <a:solidFill>
                <a:prstClr val="black"/>
              </a:solidFill>
            </a:endParaRPr>
          </a:p>
        </p:txBody>
      </p:sp>
      <p:sp>
        <p:nvSpPr>
          <p:cNvPr id="50183" name="Slide Number Placeholder 8"/>
          <p:cNvSpPr txBox="1">
            <a:spLocks/>
          </p:cNvSpPr>
          <p:nvPr/>
        </p:nvSpPr>
        <p:spPr bwMode="auto">
          <a:xfrm>
            <a:off x="250825" y="65198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16DE1E2F-20CB-4EEB-9FF6-C98FF6F7A4C4}" type="slidenum">
              <a:rPr lang="he-IL" sz="1000">
                <a:solidFill>
                  <a:srgbClr val="7F7F7F"/>
                </a:solidFill>
              </a:rPr>
              <a:pPr algn="l" eaLnBrk="1" hangingPunct="1"/>
              <a:t>21</a:t>
            </a:fld>
            <a:endParaRPr lang="he-IL" sz="1000" dirty="0">
              <a:solidFill>
                <a:srgbClr val="7F7F7F"/>
              </a:solidFil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0375" y="594692"/>
            <a:ext cx="8183563"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7:</a:t>
            </a:r>
          </a:p>
          <a:p>
            <a:pPr fontAlgn="auto">
              <a:spcBef>
                <a:spcPts val="0"/>
              </a:spcBef>
              <a:spcAft>
                <a:spcPts val="0"/>
              </a:spcAft>
              <a:defRPr/>
            </a:pPr>
            <a:r>
              <a:rPr lang="he-IL" dirty="0">
                <a:solidFill>
                  <a:schemeClr val="tx2"/>
                </a:solidFill>
                <a:latin typeface="Arial"/>
                <a:cs typeface="Arial"/>
              </a:rPr>
              <a:t>איזה תהליך </a:t>
            </a:r>
            <a:r>
              <a:rPr lang="he-IL" dirty="0" smtClean="0">
                <a:solidFill>
                  <a:schemeClr val="tx2"/>
                </a:solidFill>
                <a:latin typeface="Arial"/>
                <a:cs typeface="Arial"/>
              </a:rPr>
              <a:t>מסייע ליונקים לשחרר </a:t>
            </a:r>
            <a:r>
              <a:rPr lang="he-IL" dirty="0">
                <a:solidFill>
                  <a:schemeClr val="tx2"/>
                </a:solidFill>
                <a:latin typeface="Arial"/>
                <a:cs typeface="Arial"/>
              </a:rPr>
              <a:t>חום </a:t>
            </a:r>
            <a:r>
              <a:rPr lang="he-IL" dirty="0" smtClean="0">
                <a:solidFill>
                  <a:schemeClr val="tx2"/>
                </a:solidFill>
                <a:latin typeface="Arial"/>
                <a:cs typeface="Arial"/>
              </a:rPr>
              <a:t>מן הגוף </a:t>
            </a:r>
            <a:r>
              <a:rPr lang="he-IL" dirty="0">
                <a:solidFill>
                  <a:schemeClr val="tx2"/>
                </a:solidFill>
                <a:latin typeface="Arial"/>
                <a:cs typeface="Arial"/>
              </a:rPr>
              <a:t>לסביבה?</a:t>
            </a:r>
          </a:p>
          <a:p>
            <a:pPr fontAlgn="auto">
              <a:spcBef>
                <a:spcPts val="0"/>
              </a:spcBef>
              <a:spcAft>
                <a:spcPts val="0"/>
              </a:spcAft>
              <a:defRPr/>
            </a:pPr>
            <a:r>
              <a:rPr lang="he-IL" dirty="0">
                <a:solidFill>
                  <a:schemeClr val="tx2"/>
                </a:solidFill>
                <a:latin typeface="Arial"/>
                <a:cs typeface="Arial"/>
              </a:rPr>
              <a:t>       </a:t>
            </a:r>
            <a:r>
              <a:rPr lang="he-IL" b="1" dirty="0">
                <a:solidFill>
                  <a:schemeClr val="tx2"/>
                </a:solidFill>
                <a:latin typeface="Arial"/>
                <a:cs typeface="Arial"/>
              </a:rPr>
              <a:t>א.</a:t>
            </a:r>
            <a:r>
              <a:rPr lang="he-IL" dirty="0">
                <a:solidFill>
                  <a:schemeClr val="tx2"/>
                </a:solidFill>
                <a:latin typeface="Arial"/>
                <a:cs typeface="Arial"/>
              </a:rPr>
              <a:t>  סימור שערות </a:t>
            </a:r>
          </a:p>
          <a:p>
            <a:pPr fontAlgn="auto">
              <a:spcBef>
                <a:spcPts val="0"/>
              </a:spcBef>
              <a:spcAft>
                <a:spcPts val="0"/>
              </a:spcAft>
              <a:defRPr/>
            </a:pPr>
            <a:r>
              <a:rPr lang="he-IL" b="1" dirty="0">
                <a:solidFill>
                  <a:schemeClr val="tx2"/>
                </a:solidFill>
                <a:latin typeface="Arial"/>
                <a:cs typeface="Arial"/>
              </a:rPr>
              <a:t>       ב.</a:t>
            </a:r>
            <a:r>
              <a:rPr lang="he-IL" dirty="0">
                <a:solidFill>
                  <a:schemeClr val="tx2"/>
                </a:solidFill>
                <a:latin typeface="Arial"/>
                <a:cs typeface="Arial"/>
              </a:rPr>
              <a:t>  כיווץ שרירים </a:t>
            </a:r>
          </a:p>
          <a:p>
            <a:pPr fontAlgn="auto">
              <a:spcBef>
                <a:spcPts val="0"/>
              </a:spcBef>
              <a:spcAft>
                <a:spcPts val="0"/>
              </a:spcAft>
              <a:defRPr/>
            </a:pPr>
            <a:r>
              <a:rPr lang="he-IL" dirty="0">
                <a:solidFill>
                  <a:schemeClr val="tx2"/>
                </a:solidFill>
                <a:latin typeface="Arial"/>
                <a:cs typeface="Arial"/>
              </a:rPr>
              <a:t>       </a:t>
            </a:r>
            <a:r>
              <a:rPr lang="he-IL" b="1" dirty="0">
                <a:solidFill>
                  <a:schemeClr val="tx2"/>
                </a:solidFill>
                <a:latin typeface="Arial"/>
                <a:cs typeface="Arial"/>
              </a:rPr>
              <a:t>ג.</a:t>
            </a:r>
            <a:r>
              <a:rPr lang="he-IL" dirty="0">
                <a:solidFill>
                  <a:schemeClr val="tx2"/>
                </a:solidFill>
                <a:latin typeface="Arial"/>
                <a:cs typeface="Arial"/>
              </a:rPr>
              <a:t>  הזרמת דם רב לעור </a:t>
            </a:r>
          </a:p>
          <a:p>
            <a:pPr fontAlgn="auto">
              <a:spcBef>
                <a:spcPts val="0"/>
              </a:spcBef>
              <a:spcAft>
                <a:spcPts val="0"/>
              </a:spcAft>
              <a:defRPr/>
            </a:pPr>
            <a:r>
              <a:rPr lang="he-IL" dirty="0">
                <a:solidFill>
                  <a:schemeClr val="tx2"/>
                </a:solidFill>
                <a:latin typeface="Arial"/>
                <a:cs typeface="Arial"/>
              </a:rPr>
              <a:t>       </a:t>
            </a:r>
            <a:r>
              <a:rPr lang="he-IL" b="1" dirty="0">
                <a:solidFill>
                  <a:schemeClr val="tx2"/>
                </a:solidFill>
                <a:latin typeface="Arial"/>
                <a:cs typeface="Arial"/>
              </a:rPr>
              <a:t>ד.</a:t>
            </a:r>
            <a:r>
              <a:rPr lang="he-IL" dirty="0">
                <a:solidFill>
                  <a:schemeClr val="tx2"/>
                </a:solidFill>
                <a:latin typeface="Arial"/>
                <a:cs typeface="Arial"/>
              </a:rPr>
              <a:t>  הגברת הפעילות המטבולית </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02244EC-162D-43D8-8531-077D8B3F0160}" type="slidenum">
              <a:rPr lang="he-IL" sz="1800" smtClean="0"/>
              <a:pPr fontAlgn="base">
                <a:spcBef>
                  <a:spcPct val="0"/>
                </a:spcBef>
                <a:spcAft>
                  <a:spcPct val="0"/>
                </a:spcAft>
                <a:defRPr/>
              </a:pPr>
              <a:t>22</a:t>
            </a:fld>
            <a:endParaRPr lang="he-IL" sz="1800" dirty="0" smtClean="0"/>
          </a:p>
        </p:txBody>
      </p:sp>
      <p:sp>
        <p:nvSpPr>
          <p:cNvPr id="51205" name="כותרת 8"/>
          <p:cNvSpPr>
            <a:spLocks noGrp="1"/>
          </p:cNvSpPr>
          <p:nvPr>
            <p:ph type="title"/>
          </p:nvPr>
        </p:nvSpPr>
        <p:spPr bwMode="auto">
          <a:xfrm>
            <a:off x="628650"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7 </a:t>
            </a:r>
            <a:endParaRPr lang="he-IL" sz="1800" dirty="0" smtClean="0"/>
          </a:p>
        </p:txBody>
      </p:sp>
      <p:sp>
        <p:nvSpPr>
          <p:cNvPr id="51206" name="Slide Number Placeholder 8"/>
          <p:cNvSpPr txBox="1">
            <a:spLocks/>
          </p:cNvSpPr>
          <p:nvPr/>
        </p:nvSpPr>
        <p:spPr bwMode="auto">
          <a:xfrm>
            <a:off x="250825" y="65198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E1BF3B7-6AD5-4603-A83A-92D611F03A54}" type="slidenum">
              <a:rPr lang="he-IL" sz="1000">
                <a:solidFill>
                  <a:srgbClr val="7F7F7F"/>
                </a:solidFill>
              </a:rPr>
              <a:pPr algn="l" eaLnBrk="1" hangingPunct="1"/>
              <a:t>22</a:t>
            </a:fld>
            <a:endParaRPr lang="he-IL" sz="1000" dirty="0">
              <a:solidFill>
                <a:srgbClr val="7F7F7F"/>
              </a:solidFil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0375" y="594692"/>
            <a:ext cx="8183563"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7:</a:t>
            </a:r>
          </a:p>
          <a:p>
            <a:pPr fontAlgn="auto">
              <a:spcBef>
                <a:spcPts val="0"/>
              </a:spcBef>
              <a:spcAft>
                <a:spcPts val="0"/>
              </a:spcAft>
              <a:defRPr/>
            </a:pPr>
            <a:r>
              <a:rPr lang="he-IL" dirty="0" smtClean="0">
                <a:solidFill>
                  <a:schemeClr val="tx2"/>
                </a:solidFill>
                <a:latin typeface="Arial"/>
                <a:cs typeface="Arial"/>
              </a:rPr>
              <a:t>איזה תהליך מסייע ליונקים לשחרר חום מן הגוף לסביבה?</a:t>
            </a:r>
          </a:p>
          <a:p>
            <a:pPr fontAlgn="auto">
              <a:spcBef>
                <a:spcPts val="0"/>
              </a:spcBef>
              <a:spcAft>
                <a:spcPts val="0"/>
              </a:spcAft>
              <a:defRPr/>
            </a:pPr>
            <a:r>
              <a:rPr lang="he-IL" dirty="0" smtClean="0">
                <a:solidFill>
                  <a:schemeClr val="tx2"/>
                </a:solidFill>
                <a:latin typeface="Arial"/>
                <a:cs typeface="Arial"/>
              </a:rPr>
              <a:t>       </a:t>
            </a:r>
            <a:r>
              <a:rPr lang="he-IL" b="1" dirty="0">
                <a:solidFill>
                  <a:schemeClr val="tx2"/>
                </a:solidFill>
                <a:latin typeface="Arial"/>
                <a:cs typeface="Arial"/>
              </a:rPr>
              <a:t>א.</a:t>
            </a:r>
            <a:r>
              <a:rPr lang="he-IL" dirty="0">
                <a:solidFill>
                  <a:schemeClr val="tx2"/>
                </a:solidFill>
                <a:latin typeface="Arial"/>
                <a:cs typeface="Arial"/>
              </a:rPr>
              <a:t>  סימור שערות </a:t>
            </a:r>
          </a:p>
          <a:p>
            <a:pPr fontAlgn="auto">
              <a:spcBef>
                <a:spcPts val="0"/>
              </a:spcBef>
              <a:spcAft>
                <a:spcPts val="0"/>
              </a:spcAft>
              <a:defRPr/>
            </a:pPr>
            <a:r>
              <a:rPr lang="he-IL" b="1" dirty="0">
                <a:solidFill>
                  <a:schemeClr val="tx2"/>
                </a:solidFill>
                <a:latin typeface="Arial"/>
                <a:cs typeface="Arial"/>
              </a:rPr>
              <a:t>       ב.</a:t>
            </a:r>
            <a:r>
              <a:rPr lang="he-IL" dirty="0">
                <a:solidFill>
                  <a:schemeClr val="tx2"/>
                </a:solidFill>
                <a:latin typeface="Arial"/>
                <a:cs typeface="Arial"/>
              </a:rPr>
              <a:t>  כיווץ שרירים </a:t>
            </a:r>
          </a:p>
          <a:p>
            <a:pPr fontAlgn="auto">
              <a:spcBef>
                <a:spcPts val="0"/>
              </a:spcBef>
              <a:spcAft>
                <a:spcPts val="0"/>
              </a:spcAft>
              <a:defRPr/>
            </a:pPr>
            <a:r>
              <a:rPr lang="he-IL" dirty="0">
                <a:solidFill>
                  <a:schemeClr val="tx2"/>
                </a:solidFill>
                <a:latin typeface="Arial"/>
                <a:cs typeface="Arial"/>
              </a:rPr>
              <a:t>       </a:t>
            </a:r>
            <a:r>
              <a:rPr lang="he-IL" b="1" dirty="0">
                <a:solidFill>
                  <a:schemeClr val="tx2"/>
                </a:solidFill>
                <a:latin typeface="Arial"/>
                <a:cs typeface="Arial"/>
              </a:rPr>
              <a:t>ג.</a:t>
            </a:r>
            <a:r>
              <a:rPr lang="he-IL" dirty="0">
                <a:solidFill>
                  <a:schemeClr val="tx2"/>
                </a:solidFill>
                <a:latin typeface="Arial"/>
                <a:cs typeface="Arial"/>
              </a:rPr>
              <a:t>  הזרמת דם רב לעור </a:t>
            </a:r>
          </a:p>
          <a:p>
            <a:pPr fontAlgn="auto">
              <a:spcBef>
                <a:spcPts val="0"/>
              </a:spcBef>
              <a:spcAft>
                <a:spcPts val="0"/>
              </a:spcAft>
              <a:defRPr/>
            </a:pPr>
            <a:r>
              <a:rPr lang="he-IL" dirty="0">
                <a:solidFill>
                  <a:schemeClr val="tx2"/>
                </a:solidFill>
                <a:latin typeface="Arial"/>
                <a:cs typeface="Arial"/>
              </a:rPr>
              <a:t>       </a:t>
            </a:r>
            <a:r>
              <a:rPr lang="he-IL" b="1" dirty="0">
                <a:solidFill>
                  <a:schemeClr val="tx2"/>
                </a:solidFill>
                <a:latin typeface="Arial"/>
                <a:cs typeface="Arial"/>
              </a:rPr>
              <a:t>ד.</a:t>
            </a:r>
            <a:r>
              <a:rPr lang="he-IL" dirty="0">
                <a:solidFill>
                  <a:schemeClr val="tx2"/>
                </a:solidFill>
                <a:latin typeface="Arial"/>
                <a:cs typeface="Arial"/>
              </a:rPr>
              <a:t>  הגברת הפעילות </a:t>
            </a:r>
            <a:r>
              <a:rPr lang="he-IL" dirty="0">
                <a:solidFill>
                  <a:srgbClr val="1D4C72"/>
                </a:solidFill>
                <a:latin typeface="Arial"/>
                <a:cs typeface="Arial"/>
              </a:rPr>
              <a:t>המטבולית </a:t>
            </a:r>
          </a:p>
        </p:txBody>
      </p:sp>
      <p:sp>
        <p:nvSpPr>
          <p:cNvPr id="15" name="Rectangle 14"/>
          <p:cNvSpPr/>
          <p:nvPr/>
        </p:nvSpPr>
        <p:spPr>
          <a:xfrm>
            <a:off x="460375" y="2565400"/>
            <a:ext cx="8072438" cy="30718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smtClean="0">
                <a:solidFill>
                  <a:schemeClr val="tx1"/>
                </a:solidFill>
              </a:rPr>
              <a:t>סעיף ג' </a:t>
            </a:r>
            <a:endParaRPr lang="he-IL" dirty="0">
              <a:solidFill>
                <a:schemeClr val="tx1"/>
              </a:solidFill>
            </a:endParaRPr>
          </a:p>
          <a:p>
            <a:pPr fontAlgn="auto">
              <a:lnSpc>
                <a:spcPts val="1000"/>
              </a:lnSpc>
              <a:spcBef>
                <a:spcPts val="0"/>
              </a:spcBef>
              <a:spcAft>
                <a:spcPts val="0"/>
              </a:spcAft>
              <a:defRPr/>
            </a:pPr>
            <a:endParaRPr lang="he-IL" dirty="0">
              <a:solidFill>
                <a:schemeClr val="tx1"/>
              </a:solidFill>
            </a:endParaRPr>
          </a:p>
          <a:p>
            <a:pPr fontAlgn="auto">
              <a:spcBef>
                <a:spcPts val="0"/>
              </a:spcBef>
              <a:spcAft>
                <a:spcPts val="0"/>
              </a:spcAft>
              <a:defRPr/>
            </a:pPr>
            <a:r>
              <a:rPr lang="he-IL" b="1" dirty="0">
                <a:solidFill>
                  <a:schemeClr val="tx1"/>
                </a:solidFill>
              </a:rPr>
              <a:t>הסבר:  </a:t>
            </a:r>
          </a:p>
          <a:p>
            <a:pPr fontAlgn="auto">
              <a:spcBef>
                <a:spcPts val="0"/>
              </a:spcBef>
              <a:spcAft>
                <a:spcPts val="0"/>
              </a:spcAft>
              <a:defRPr/>
            </a:pPr>
            <a:r>
              <a:rPr lang="he-IL" dirty="0">
                <a:solidFill>
                  <a:schemeClr val="tx1"/>
                </a:solidFill>
              </a:rPr>
              <a:t>הזרמת דם רב </a:t>
            </a:r>
            <a:r>
              <a:rPr lang="he-IL" dirty="0" smtClean="0">
                <a:solidFill>
                  <a:schemeClr val="tx1"/>
                </a:solidFill>
              </a:rPr>
              <a:t>לעור </a:t>
            </a:r>
            <a:r>
              <a:rPr lang="he-IL" dirty="0">
                <a:solidFill>
                  <a:schemeClr val="tx1"/>
                </a:solidFill>
              </a:rPr>
              <a:t>מסייעת לשחרור טמפרטורה מן הגוף, כי הדם מסיע חום מן החלקים הפנימיים של הגוף. חום זה יכול להשתחרר אל הסביבה דרך העור. </a:t>
            </a:r>
          </a:p>
          <a:p>
            <a:pPr fontAlgn="auto">
              <a:spcBef>
                <a:spcPts val="0"/>
              </a:spcBef>
              <a:spcAft>
                <a:spcPts val="0"/>
              </a:spcAft>
              <a:defRPr/>
            </a:pPr>
            <a:r>
              <a:rPr lang="he-IL" dirty="0">
                <a:solidFill>
                  <a:schemeClr val="tx1"/>
                </a:solidFill>
              </a:rPr>
              <a:t>סימור הנוצות מקטין את שחרור החום </a:t>
            </a:r>
            <a:r>
              <a:rPr lang="he-IL" dirty="0" smtClean="0">
                <a:solidFill>
                  <a:schemeClr val="tx1"/>
                </a:solidFill>
              </a:rPr>
              <a:t>מן הגוף</a:t>
            </a:r>
            <a:r>
              <a:rPr lang="he-IL" dirty="0">
                <a:solidFill>
                  <a:schemeClr val="tx1"/>
                </a:solidFill>
              </a:rPr>
              <a:t>, כי האוויר הנכלא בין הנוצות הסמורות </a:t>
            </a:r>
            <a:r>
              <a:rPr lang="he-IL" dirty="0" smtClean="0">
                <a:solidFill>
                  <a:schemeClr val="tx1"/>
                </a:solidFill>
              </a:rPr>
              <a:t>מבודד </a:t>
            </a:r>
            <a:r>
              <a:rPr lang="he-IL" dirty="0">
                <a:solidFill>
                  <a:schemeClr val="tx1"/>
                </a:solidFill>
              </a:rPr>
              <a:t>היטב חום.</a:t>
            </a:r>
          </a:p>
          <a:p>
            <a:pPr fontAlgn="auto">
              <a:spcBef>
                <a:spcPts val="0"/>
              </a:spcBef>
              <a:spcAft>
                <a:spcPts val="0"/>
              </a:spcAft>
              <a:defRPr/>
            </a:pPr>
            <a:r>
              <a:rPr lang="he-IL" dirty="0">
                <a:solidFill>
                  <a:schemeClr val="tx1"/>
                </a:solidFill>
              </a:rPr>
              <a:t>כיווץ השרירים גורם לרעידות, </a:t>
            </a:r>
            <a:r>
              <a:rPr lang="he-IL" dirty="0" smtClean="0">
                <a:solidFill>
                  <a:schemeClr val="tx1"/>
                </a:solidFill>
              </a:rPr>
              <a:t>שמגבירות </a:t>
            </a:r>
            <a:r>
              <a:rPr lang="he-IL" dirty="0">
                <a:solidFill>
                  <a:schemeClr val="tx1"/>
                </a:solidFill>
              </a:rPr>
              <a:t>את יצירת החום בגוף. </a:t>
            </a:r>
          </a:p>
          <a:p>
            <a:pPr fontAlgn="auto">
              <a:spcBef>
                <a:spcPts val="0"/>
              </a:spcBef>
              <a:spcAft>
                <a:spcPts val="0"/>
              </a:spcAft>
              <a:defRPr/>
            </a:pPr>
            <a:r>
              <a:rPr lang="he-IL" dirty="0">
                <a:solidFill>
                  <a:schemeClr val="tx1"/>
                </a:solidFill>
              </a:rPr>
              <a:t>גם הגברת הפעילות המטבולית מגבירה את יצירת החום בגוף, בגלל התגברות קצב הנשימה.</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DB6ABFB-2ED3-463A-9EFC-C074D4F16B62}" type="slidenum">
              <a:rPr lang="he-IL" sz="1800" smtClean="0"/>
              <a:pPr fontAlgn="base">
                <a:spcBef>
                  <a:spcPct val="0"/>
                </a:spcBef>
                <a:spcAft>
                  <a:spcPct val="0"/>
                </a:spcAft>
                <a:defRPr/>
              </a:pPr>
              <a:t>23</a:t>
            </a:fld>
            <a:endParaRPr lang="he-IL" sz="1800" dirty="0" smtClean="0"/>
          </a:p>
        </p:txBody>
      </p:sp>
      <p:sp>
        <p:nvSpPr>
          <p:cNvPr id="52230" name="כותרת 8"/>
          <p:cNvSpPr>
            <a:spLocks noGrp="1"/>
          </p:cNvSpPr>
          <p:nvPr>
            <p:ph type="title"/>
          </p:nvPr>
        </p:nvSpPr>
        <p:spPr bwMode="auto">
          <a:xfrm>
            <a:off x="628650"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52231" name="Slide Number Placeholder 8"/>
          <p:cNvSpPr txBox="1">
            <a:spLocks/>
          </p:cNvSpPr>
          <p:nvPr/>
        </p:nvSpPr>
        <p:spPr bwMode="auto">
          <a:xfrm>
            <a:off x="250825" y="65198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D2F11557-C3AC-4F43-BA99-34CA310E7BCE}" type="slidenum">
              <a:rPr lang="he-IL" sz="1000">
                <a:solidFill>
                  <a:srgbClr val="7F7F7F"/>
                </a:solidFill>
              </a:rPr>
              <a:pPr algn="l" eaLnBrk="1" hangingPunct="1"/>
              <a:t>23</a:t>
            </a:fld>
            <a:endParaRPr lang="he-IL" sz="1000" dirty="0">
              <a:solidFill>
                <a:srgbClr val="7F7F7F"/>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500063" y="571500"/>
            <a:ext cx="8215312" cy="357188"/>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dirty="0">
              <a:latin typeface="+mn-lt"/>
              <a:cs typeface="+mn-cs"/>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2B1CFE1-8A4E-4655-B3EA-EB1CC2D3DCB2}" type="slidenum">
              <a:rPr lang="he-IL" smtClean="0"/>
              <a:pPr fontAlgn="base">
                <a:spcBef>
                  <a:spcPct val="0"/>
                </a:spcBef>
                <a:spcAft>
                  <a:spcPct val="0"/>
                </a:spcAft>
                <a:defRPr/>
              </a:pPr>
              <a:t>24</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1800" b="1" dirty="0" smtClean="0">
                <a:solidFill>
                  <a:srgbClr val="FF6600"/>
                </a:solidFill>
                <a:ea typeface="+mn-ea"/>
              </a:rPr>
              <a:t>היחס בין שטח הפנים לנפח משפיע </a:t>
            </a:r>
            <a:r>
              <a:rPr lang="he-IL" sz="1800" b="1" dirty="0">
                <a:solidFill>
                  <a:srgbClr val="FF6600"/>
                </a:solidFill>
                <a:ea typeface="+mn-ea"/>
              </a:rPr>
              <a:t>על ויסות טמפרטורת </a:t>
            </a:r>
            <a:r>
              <a:rPr lang="he-IL" sz="1800" b="1" dirty="0" smtClean="0">
                <a:solidFill>
                  <a:srgbClr val="FF6600"/>
                </a:solidFill>
                <a:ea typeface="+mn-ea"/>
              </a:rPr>
              <a:t>הגוף </a:t>
            </a:r>
          </a:p>
        </p:txBody>
      </p:sp>
      <p:sp>
        <p:nvSpPr>
          <p:cNvPr id="8" name="TextBox 7"/>
          <p:cNvSpPr txBox="1"/>
          <p:nvPr/>
        </p:nvSpPr>
        <p:spPr>
          <a:xfrm>
            <a:off x="611188" y="571500"/>
            <a:ext cx="7978775" cy="4500563"/>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b="1" dirty="0">
                <a:solidFill>
                  <a:srgbClr val="FF6600"/>
                </a:solidFill>
                <a:latin typeface="+mn-lt"/>
                <a:cs typeface="+mn-cs"/>
              </a:rPr>
              <a:t>ככל שגוף קטן יותר כך היחס בין שטח הפנים לנפח הגוף גדול יותר.</a:t>
            </a:r>
          </a:p>
          <a:p>
            <a:pPr fontAlgn="auto">
              <a:spcBef>
                <a:spcPts val="0"/>
              </a:spcBef>
              <a:spcAft>
                <a:spcPts val="0"/>
              </a:spcAft>
              <a:defRPr/>
            </a:pPr>
            <a:r>
              <a:rPr lang="he-IL" dirty="0">
                <a:latin typeface="+mn-lt"/>
                <a:cs typeface="+mn-cs"/>
              </a:rPr>
              <a:t>ככל שהיחס גדול </a:t>
            </a:r>
            <a:r>
              <a:rPr lang="he-IL" dirty="0" smtClean="0">
                <a:latin typeface="+mn-lt"/>
                <a:cs typeface="+mn-cs"/>
              </a:rPr>
              <a:t>יותר, </a:t>
            </a:r>
            <a:r>
              <a:rPr lang="he-IL" dirty="0">
                <a:latin typeface="+mn-lt"/>
                <a:cs typeface="+mn-cs"/>
              </a:rPr>
              <a:t>מעבר החום </a:t>
            </a:r>
            <a:r>
              <a:rPr lang="he-IL" dirty="0" smtClean="0">
                <a:latin typeface="+mn-lt"/>
                <a:cs typeface="+mn-cs"/>
              </a:rPr>
              <a:t>מן </a:t>
            </a:r>
            <a:r>
              <a:rPr lang="he-IL" dirty="0">
                <a:latin typeface="+mn-lt"/>
                <a:cs typeface="+mn-cs"/>
              </a:rPr>
              <a:t>הגוף אל </a:t>
            </a:r>
            <a:r>
              <a:rPr lang="he-IL" dirty="0" smtClean="0">
                <a:latin typeface="+mn-lt"/>
                <a:cs typeface="+mn-cs"/>
              </a:rPr>
              <a:t>הסביבה </a:t>
            </a:r>
            <a:r>
              <a:rPr lang="he-IL" dirty="0">
                <a:latin typeface="+mn-lt"/>
                <a:cs typeface="+mn-cs"/>
              </a:rPr>
              <a:t>או ממנה אל תוך הגוף מהיר יותר. בדרך כלל, טמפרטורת הגוף של האורגניזמים </a:t>
            </a:r>
            <a:r>
              <a:rPr lang="he-IL" dirty="0" smtClean="0">
                <a:latin typeface="+mn-lt"/>
                <a:cs typeface="+mn-cs"/>
              </a:rPr>
              <a:t>ההומאותרמיים </a:t>
            </a:r>
            <a:r>
              <a:rPr lang="he-IL" dirty="0">
                <a:latin typeface="+mn-lt"/>
                <a:cs typeface="+mn-cs"/>
              </a:rPr>
              <a:t>גדולה מטמפרטורת האוויר, ולכן הם מפסידים חום אל הסביבה. </a:t>
            </a:r>
            <a:r>
              <a:rPr lang="he-IL" kern="0" dirty="0">
                <a:latin typeface="Calibri"/>
                <a:cs typeface="Arial"/>
              </a:rPr>
              <a:t>(כפי שקורה לספל קפה שמתקרר).</a:t>
            </a:r>
            <a:endParaRPr lang="he-IL" dirty="0">
              <a:latin typeface="+mn-lt"/>
              <a:cs typeface="+mn-cs"/>
            </a:endParaRPr>
          </a:p>
          <a:p>
            <a:pPr fontAlgn="auto">
              <a:spcBef>
                <a:spcPts val="0"/>
              </a:spcBef>
              <a:spcAft>
                <a:spcPts val="0"/>
              </a:spcAft>
              <a:defRPr/>
            </a:pPr>
            <a:endParaRPr lang="he-IL" dirty="0">
              <a:latin typeface="+mn-lt"/>
              <a:cs typeface="+mn-cs"/>
            </a:endParaRPr>
          </a:p>
          <a:p>
            <a:pPr fontAlgn="auto">
              <a:spcBef>
                <a:spcPts val="0"/>
              </a:spcBef>
              <a:spcAft>
                <a:spcPts val="0"/>
              </a:spcAft>
              <a:defRPr/>
            </a:pPr>
            <a:endParaRPr lang="he-IL" dirty="0">
              <a:latin typeface="+mn-lt"/>
              <a:cs typeface="+mn-cs"/>
            </a:endParaRPr>
          </a:p>
          <a:p>
            <a:pPr fontAlgn="auto">
              <a:spcBef>
                <a:spcPts val="0"/>
              </a:spcBef>
              <a:spcAft>
                <a:spcPts val="0"/>
              </a:spcAft>
              <a:defRPr/>
            </a:pPr>
            <a:endParaRPr lang="he-IL" dirty="0">
              <a:latin typeface="+mn-lt"/>
              <a:cs typeface="+mn-cs"/>
            </a:endParaRPr>
          </a:p>
          <a:p>
            <a:pPr fontAlgn="auto">
              <a:spcBef>
                <a:spcPts val="0"/>
              </a:spcBef>
              <a:spcAft>
                <a:spcPts val="0"/>
              </a:spcAft>
              <a:defRPr/>
            </a:pPr>
            <a:endParaRPr lang="he-IL" dirty="0">
              <a:latin typeface="+mn-lt"/>
              <a:cs typeface="+mn-cs"/>
            </a:endParaRPr>
          </a:p>
          <a:p>
            <a:pPr fontAlgn="auto">
              <a:spcBef>
                <a:spcPts val="0"/>
              </a:spcBef>
              <a:spcAft>
                <a:spcPts val="0"/>
              </a:spcAft>
              <a:defRPr/>
            </a:pPr>
            <a:endParaRPr lang="he-IL" sz="800" dirty="0">
              <a:latin typeface="+mn-lt"/>
              <a:cs typeface="+mn-cs"/>
            </a:endParaRPr>
          </a:p>
        </p:txBody>
      </p:sp>
      <p:grpSp>
        <p:nvGrpSpPr>
          <p:cNvPr id="53255" name="קבוצה 4"/>
          <p:cNvGrpSpPr>
            <a:grpSpLocks/>
          </p:cNvGrpSpPr>
          <p:nvPr/>
        </p:nvGrpSpPr>
        <p:grpSpPr bwMode="auto">
          <a:xfrm>
            <a:off x="1619250" y="2287588"/>
            <a:ext cx="6716713" cy="3517676"/>
            <a:chOff x="1979712" y="2287119"/>
            <a:chExt cx="6716773" cy="3517477"/>
          </a:xfrm>
        </p:grpSpPr>
        <p:pic>
          <p:nvPicPr>
            <p:cNvPr id="5325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6499" y="2287119"/>
              <a:ext cx="5129986" cy="277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9" name="מלבן 2"/>
            <p:cNvSpPr>
              <a:spLocks noChangeArrowheads="1"/>
            </p:cNvSpPr>
            <p:nvPr/>
          </p:nvSpPr>
          <p:spPr bwMode="auto">
            <a:xfrm>
              <a:off x="2304722" y="5281376"/>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400" b="1" dirty="0">
                  <a:solidFill>
                    <a:srgbClr val="717171"/>
                  </a:solidFill>
                </a:rPr>
                <a:t>היחס בין שטח </a:t>
              </a:r>
              <a:r>
                <a:rPr lang="he-IL" sz="1400" b="1" dirty="0"/>
                <a:t>הפנים לנפח הגוף אצל הביזון, הוא קטן בהרבה </a:t>
              </a:r>
              <a:r>
                <a:rPr lang="he-IL" sz="1400" b="1" dirty="0" smtClean="0"/>
                <a:t>לעומת היחס הזה </a:t>
              </a:r>
              <a:r>
                <a:rPr lang="he-IL" sz="1400" b="1" dirty="0"/>
                <a:t>אצל החתול</a:t>
              </a:r>
              <a:r>
                <a:rPr lang="he-IL" sz="1400" b="1" dirty="0">
                  <a:solidFill>
                    <a:srgbClr val="717171"/>
                  </a:solidFill>
                </a:rPr>
                <a:t>.</a:t>
              </a:r>
              <a:endParaRPr lang="he-IL" sz="1400" b="1" u="sng" dirty="0">
                <a:solidFill>
                  <a:srgbClr val="717171"/>
                </a:solidFill>
              </a:endParaRPr>
            </a:p>
          </p:txBody>
        </p:sp>
        <p:pic>
          <p:nvPicPr>
            <p:cNvPr id="5326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3284984"/>
              <a:ext cx="1445927" cy="176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256" name="Slide Number Placeholder 8"/>
          <p:cNvSpPr txBox="1">
            <a:spLocks/>
          </p:cNvSpPr>
          <p:nvPr/>
        </p:nvSpPr>
        <p:spPr bwMode="auto">
          <a:xfrm>
            <a:off x="250825" y="65198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BA1A2FB-217D-46E0-A413-3B77792D010B}" type="slidenum">
              <a:rPr lang="he-IL" sz="1000">
                <a:solidFill>
                  <a:srgbClr val="7F7F7F"/>
                </a:solidFill>
              </a:rPr>
              <a:pPr algn="l" eaLnBrk="1" hangingPunct="1"/>
              <a:t>24</a:t>
            </a:fld>
            <a:endParaRPr lang="he-IL" sz="1000" dirty="0">
              <a:solidFill>
                <a:srgbClr val="7F7F7F"/>
              </a:solidFill>
            </a:endParaRPr>
          </a:p>
        </p:txBody>
      </p:sp>
      <p:sp>
        <p:nvSpPr>
          <p:cNvPr id="53257" name="מלבן 1"/>
          <p:cNvSpPr>
            <a:spLocks noChangeArrowheads="1"/>
          </p:cNvSpPr>
          <p:nvPr/>
        </p:nvSpPr>
        <p:spPr bwMode="auto">
          <a:xfrm>
            <a:off x="1258888" y="6021388"/>
            <a:ext cx="7319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dirty="0">
                <a:solidFill>
                  <a:srgbClr val="000000"/>
                </a:solidFill>
              </a:rPr>
              <a:t>ראו מצגת ייחודית לנושא היחס שטח פנים/נפח ומשמעויותיו הביולוגיות ברמות ארגון שונות, </a:t>
            </a:r>
          </a:p>
          <a:p>
            <a:r>
              <a:rPr lang="he-IL" sz="1600" dirty="0">
                <a:solidFill>
                  <a:srgbClr val="000000"/>
                </a:solidFill>
              </a:rPr>
              <a:t>באתר בתיקיית: "רעיונות מרכזיים בביולוגיה".</a:t>
            </a:r>
            <a:endParaRPr lang="he-IL" sz="1600" dirty="0"/>
          </a:p>
        </p:txBody>
      </p:sp>
      <p:sp>
        <p:nvSpPr>
          <p:cNvPr id="2" name="מלבן 1"/>
          <p:cNvSpPr/>
          <p:nvPr/>
        </p:nvSpPr>
        <p:spPr>
          <a:xfrm>
            <a:off x="1547664" y="4982979"/>
            <a:ext cx="601447" cy="246221"/>
          </a:xfrm>
          <a:prstGeom prst="rect">
            <a:avLst/>
          </a:prstGeom>
        </p:spPr>
        <p:txBody>
          <a:bodyPr wrap="none">
            <a:spAutoFit/>
          </a:bodyPr>
          <a:lstStyle/>
          <a:p>
            <a:r>
              <a:rPr lang="he-IL" sz="1000" dirty="0" smtClean="0">
                <a:solidFill>
                  <a:srgbClr val="000000"/>
                </a:solidFill>
              </a:rPr>
              <a:t>אורה בר</a:t>
            </a:r>
            <a:endParaRPr lang="he-IL" sz="1000" dirty="0"/>
          </a:p>
        </p:txBody>
      </p:sp>
      <p:sp>
        <p:nvSpPr>
          <p:cNvPr id="14" name="מלבן 13"/>
          <p:cNvSpPr/>
          <p:nvPr/>
        </p:nvSpPr>
        <p:spPr>
          <a:xfrm>
            <a:off x="7344987" y="5013176"/>
            <a:ext cx="990976" cy="261610"/>
          </a:xfrm>
          <a:prstGeom prst="rect">
            <a:avLst/>
          </a:prstGeom>
        </p:spPr>
        <p:txBody>
          <a:bodyPr wrap="none">
            <a:spAutoFit/>
          </a:bodyPr>
          <a:lstStyle/>
          <a:p>
            <a:r>
              <a:rPr lang="he-IL" sz="1100" b="1" dirty="0" smtClean="0">
                <a:solidFill>
                  <a:srgbClr val="717171"/>
                </a:solidFill>
              </a:rPr>
              <a:t>ד"ר נורית קינן</a:t>
            </a:r>
            <a:endParaRPr lang="he-IL" sz="1100" dirty="0"/>
          </a:p>
        </p:txBody>
      </p:sp>
      <p:sp>
        <p:nvSpPr>
          <p:cNvPr id="15"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500063" y="571500"/>
            <a:ext cx="8215312" cy="357188"/>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dirty="0">
              <a:solidFill>
                <a:prstClr val="black"/>
              </a:solidFill>
              <a:latin typeface="Arial"/>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2B1CFE1-8A4E-4655-B3EA-EB1CC2D3DCB2}" type="slidenum">
              <a:rPr lang="he-IL" smtClean="0"/>
              <a:pPr fontAlgn="base">
                <a:spcBef>
                  <a:spcPct val="0"/>
                </a:spcBef>
                <a:spcAft>
                  <a:spcPct val="0"/>
                </a:spcAft>
                <a:defRPr/>
              </a:pPr>
              <a:t>25</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1800" b="1" dirty="0" smtClean="0">
                <a:solidFill>
                  <a:srgbClr val="FF6600"/>
                </a:solidFill>
                <a:ea typeface="+mn-ea"/>
              </a:rPr>
              <a:t>הסבר מדוע ככל שגוף גדול היחס בין שטח הפנים שלו לנפחו קטן</a:t>
            </a:r>
          </a:p>
        </p:txBody>
      </p:sp>
      <p:sp>
        <p:nvSpPr>
          <p:cNvPr id="53256" name="Slide Number Placeholder 8"/>
          <p:cNvSpPr txBox="1">
            <a:spLocks/>
          </p:cNvSpPr>
          <p:nvPr/>
        </p:nvSpPr>
        <p:spPr bwMode="auto">
          <a:xfrm>
            <a:off x="250825" y="65198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BA1A2FB-217D-46E0-A413-3B77792D010B}" type="slidenum">
              <a:rPr lang="he-IL" sz="1000">
                <a:solidFill>
                  <a:srgbClr val="7F7F7F"/>
                </a:solidFill>
              </a:rPr>
              <a:pPr algn="l" eaLnBrk="1" hangingPunct="1"/>
              <a:t>25</a:t>
            </a:fld>
            <a:endParaRPr lang="he-IL" sz="1000" dirty="0">
              <a:solidFill>
                <a:srgbClr val="7F7F7F"/>
              </a:solidFill>
            </a:endParaRPr>
          </a:p>
        </p:txBody>
      </p:sp>
      <p:grpSp>
        <p:nvGrpSpPr>
          <p:cNvPr id="12" name="קבוצה 11"/>
          <p:cNvGrpSpPr/>
          <p:nvPr/>
        </p:nvGrpSpPr>
        <p:grpSpPr>
          <a:xfrm>
            <a:off x="736600" y="584621"/>
            <a:ext cx="7978775" cy="4900092"/>
            <a:chOff x="736600" y="584621"/>
            <a:chExt cx="7978775" cy="4900092"/>
          </a:xfrm>
        </p:grpSpPr>
        <p:sp>
          <p:nvSpPr>
            <p:cNvPr id="8" name="TextBox 7"/>
            <p:cNvSpPr txBox="1"/>
            <p:nvPr/>
          </p:nvSpPr>
          <p:spPr>
            <a:xfrm>
              <a:off x="736600" y="584621"/>
              <a:ext cx="7978775" cy="442855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smtClean="0">
                  <a:latin typeface="Arial"/>
                  <a:cs typeface="Arial"/>
                </a:rPr>
                <a:t>נשווה קובייה קטנה לקובייה גדולה יותר:</a:t>
              </a:r>
            </a:p>
            <a:p>
              <a:pPr fontAlgn="auto">
                <a:spcBef>
                  <a:spcPts val="0"/>
                </a:spcBef>
                <a:spcAft>
                  <a:spcPts val="0"/>
                </a:spcAft>
                <a:defRPr/>
              </a:pPr>
              <a:endParaRPr lang="he-IL" sz="800" dirty="0">
                <a:latin typeface="Arial"/>
                <a:cs typeface="Arial"/>
              </a:endParaRPr>
            </a:p>
            <a:p>
              <a:pPr fontAlgn="auto">
                <a:spcBef>
                  <a:spcPts val="0"/>
                </a:spcBef>
                <a:spcAft>
                  <a:spcPts val="0"/>
                </a:spcAft>
                <a:defRPr/>
              </a:pPr>
              <a:endParaRPr lang="he-IL" sz="800" dirty="0" smtClean="0">
                <a:latin typeface="Arial"/>
                <a:cs typeface="Arial"/>
              </a:endParaRPr>
            </a:p>
            <a:p>
              <a:pPr fontAlgn="auto">
                <a:spcBef>
                  <a:spcPts val="0"/>
                </a:spcBef>
                <a:spcAft>
                  <a:spcPts val="0"/>
                </a:spcAft>
                <a:defRPr/>
              </a:pPr>
              <a:endParaRPr lang="he-IL" sz="800" dirty="0">
                <a:latin typeface="Arial"/>
                <a:cs typeface="Arial"/>
              </a:endParaRPr>
            </a:p>
            <a:p>
              <a:pPr fontAlgn="auto">
                <a:spcBef>
                  <a:spcPts val="0"/>
                </a:spcBef>
                <a:spcAft>
                  <a:spcPts val="0"/>
                </a:spcAft>
                <a:defRPr/>
              </a:pPr>
              <a:endParaRPr lang="he-IL" sz="800" dirty="0" smtClean="0">
                <a:latin typeface="Arial"/>
                <a:cs typeface="Arial"/>
              </a:endParaRPr>
            </a:p>
            <a:p>
              <a:pPr fontAlgn="auto">
                <a:spcBef>
                  <a:spcPts val="0"/>
                </a:spcBef>
                <a:spcAft>
                  <a:spcPts val="0"/>
                </a:spcAft>
                <a:defRPr/>
              </a:pPr>
              <a:endParaRPr lang="he-IL" sz="800" dirty="0">
                <a:latin typeface="Arial"/>
                <a:cs typeface="Arial"/>
              </a:endParaRPr>
            </a:p>
            <a:p>
              <a:pPr fontAlgn="auto">
                <a:spcBef>
                  <a:spcPts val="0"/>
                </a:spcBef>
                <a:spcAft>
                  <a:spcPts val="0"/>
                </a:spcAft>
                <a:defRPr/>
              </a:pPr>
              <a:endParaRPr lang="he-IL" sz="800" dirty="0" smtClean="0">
                <a:latin typeface="Arial"/>
                <a:cs typeface="Arial"/>
              </a:endParaRPr>
            </a:p>
            <a:p>
              <a:pPr fontAlgn="auto">
                <a:spcBef>
                  <a:spcPts val="0"/>
                </a:spcBef>
                <a:spcAft>
                  <a:spcPts val="0"/>
                </a:spcAft>
                <a:defRPr/>
              </a:pPr>
              <a:endParaRPr lang="he-IL" sz="800" dirty="0">
                <a:latin typeface="Arial"/>
                <a:cs typeface="Arial"/>
              </a:endParaRPr>
            </a:p>
            <a:p>
              <a:pPr fontAlgn="auto">
                <a:spcBef>
                  <a:spcPts val="0"/>
                </a:spcBef>
                <a:spcAft>
                  <a:spcPts val="0"/>
                </a:spcAft>
                <a:defRPr/>
              </a:pPr>
              <a:endParaRPr lang="he-IL" sz="800" dirty="0" smtClean="0">
                <a:latin typeface="Arial"/>
                <a:cs typeface="Arial"/>
              </a:endParaRPr>
            </a:p>
            <a:p>
              <a:pPr fontAlgn="auto">
                <a:spcBef>
                  <a:spcPts val="0"/>
                </a:spcBef>
                <a:spcAft>
                  <a:spcPts val="0"/>
                </a:spcAft>
                <a:defRPr/>
              </a:pPr>
              <a:endParaRPr lang="he-IL" sz="800" dirty="0">
                <a:latin typeface="Arial"/>
                <a:cs typeface="Arial"/>
              </a:endParaRPr>
            </a:p>
            <a:p>
              <a:pPr fontAlgn="auto">
                <a:spcBef>
                  <a:spcPts val="0"/>
                </a:spcBef>
                <a:spcAft>
                  <a:spcPts val="0"/>
                </a:spcAft>
                <a:defRPr/>
              </a:pPr>
              <a:r>
                <a:rPr lang="he-IL" dirty="0" smtClean="0">
                  <a:latin typeface="Arial"/>
                  <a:cs typeface="Arial"/>
                </a:rPr>
                <a:t>נפח הקובייה הגדולה גדול פי שניים מנפח הקובייה הקטנה.</a:t>
              </a:r>
            </a:p>
            <a:p>
              <a:pPr fontAlgn="auto">
                <a:spcBef>
                  <a:spcPts val="0"/>
                </a:spcBef>
                <a:spcAft>
                  <a:spcPts val="0"/>
                </a:spcAft>
                <a:defRPr/>
              </a:pPr>
              <a:r>
                <a:rPr lang="he-IL" dirty="0" smtClean="0">
                  <a:latin typeface="Arial"/>
                  <a:cs typeface="Arial"/>
                </a:rPr>
                <a:t>ואולם שטח הפנים של הקובייה אינו גדול פי שניים מנפח הפנים של הקובייה הקטנה אלא פחות.</a:t>
              </a:r>
            </a:p>
            <a:p>
              <a:pPr fontAlgn="auto">
                <a:spcBef>
                  <a:spcPts val="0"/>
                </a:spcBef>
                <a:spcAft>
                  <a:spcPts val="0"/>
                </a:spcAft>
                <a:defRPr/>
              </a:pPr>
              <a:r>
                <a:rPr lang="he-IL" dirty="0" smtClean="0">
                  <a:latin typeface="Arial"/>
                  <a:cs typeface="Arial"/>
                </a:rPr>
                <a:t>הסיבה לכך היא שבקובייה הגדולה "הלכו לאיבוד" שטחי הפנים הפנימיים.</a:t>
              </a:r>
            </a:p>
            <a:p>
              <a:pPr fontAlgn="auto">
                <a:spcBef>
                  <a:spcPts val="0"/>
                </a:spcBef>
                <a:spcAft>
                  <a:spcPts val="0"/>
                </a:spcAft>
                <a:defRPr/>
              </a:pPr>
              <a:endParaRPr lang="he-IL" dirty="0">
                <a:latin typeface="Arial"/>
                <a:cs typeface="Arial"/>
              </a:endParaRPr>
            </a:p>
            <a:p>
              <a:pPr fontAlgn="auto">
                <a:spcBef>
                  <a:spcPts val="0"/>
                </a:spcBef>
                <a:spcAft>
                  <a:spcPts val="0"/>
                </a:spcAft>
                <a:defRPr/>
              </a:pPr>
              <a:endParaRPr lang="he-IL" dirty="0" smtClean="0">
                <a:latin typeface="Arial"/>
                <a:cs typeface="Arial"/>
              </a:endParaRPr>
            </a:p>
            <a:p>
              <a:pPr fontAlgn="auto">
                <a:spcBef>
                  <a:spcPts val="0"/>
                </a:spcBef>
                <a:spcAft>
                  <a:spcPts val="0"/>
                </a:spcAft>
                <a:defRPr/>
              </a:pPr>
              <a:endParaRPr lang="he-IL" dirty="0">
                <a:latin typeface="Arial"/>
                <a:cs typeface="Arial"/>
              </a:endParaRPr>
            </a:p>
            <a:p>
              <a:pPr fontAlgn="auto">
                <a:spcBef>
                  <a:spcPts val="0"/>
                </a:spcBef>
                <a:spcAft>
                  <a:spcPts val="0"/>
                </a:spcAft>
                <a:defRPr/>
              </a:pPr>
              <a:endParaRPr lang="he-IL" dirty="0" smtClean="0">
                <a:latin typeface="Arial"/>
                <a:cs typeface="Arial"/>
              </a:endParaRPr>
            </a:p>
            <a:p>
              <a:pPr fontAlgn="auto">
                <a:spcBef>
                  <a:spcPts val="0"/>
                </a:spcBef>
                <a:spcAft>
                  <a:spcPts val="0"/>
                </a:spcAft>
                <a:defRPr/>
              </a:pPr>
              <a:r>
                <a:rPr lang="he-IL" dirty="0" smtClean="0">
                  <a:latin typeface="Arial"/>
                  <a:cs typeface="Arial"/>
                </a:rPr>
                <a:t>כלומר המונה בשבר (שטח הפנים) גדל פחות </a:t>
              </a:r>
            </a:p>
            <a:p>
              <a:pPr fontAlgn="auto">
                <a:spcBef>
                  <a:spcPts val="0"/>
                </a:spcBef>
                <a:spcAft>
                  <a:spcPts val="0"/>
                </a:spcAft>
                <a:defRPr/>
              </a:pPr>
              <a:r>
                <a:rPr lang="he-IL" dirty="0" smtClean="0">
                  <a:latin typeface="Arial"/>
                  <a:cs typeface="Arial"/>
                </a:rPr>
                <a:t>                               מן המכנה (הנפח) </a:t>
              </a:r>
            </a:p>
            <a:p>
              <a:pPr fontAlgn="auto">
                <a:spcBef>
                  <a:spcPts val="0"/>
                </a:spcBef>
                <a:spcAft>
                  <a:spcPts val="0"/>
                </a:spcAft>
                <a:defRPr/>
              </a:pPr>
              <a:endParaRPr lang="he-IL" dirty="0" smtClean="0">
                <a:latin typeface="Arial"/>
                <a:cs typeface="Arial"/>
              </a:endParaRPr>
            </a:p>
            <a:p>
              <a:pPr fontAlgn="auto">
                <a:spcBef>
                  <a:spcPts val="0"/>
                </a:spcBef>
                <a:spcAft>
                  <a:spcPts val="0"/>
                </a:spcAft>
                <a:defRPr/>
              </a:pPr>
              <a:r>
                <a:rPr lang="he-IL" dirty="0">
                  <a:latin typeface="Arial"/>
                  <a:cs typeface="Arial"/>
                </a:rPr>
                <a:t> </a:t>
              </a:r>
              <a:r>
                <a:rPr lang="he-IL" dirty="0" smtClean="0">
                  <a:latin typeface="Arial"/>
                  <a:cs typeface="Arial"/>
                </a:rPr>
                <a:t>                    ולכן היחס               של הקובייה הגדולה קטן יותר.</a:t>
              </a:r>
            </a:p>
          </p:txBody>
        </p:sp>
        <p:sp>
          <p:nvSpPr>
            <p:cNvPr id="13" name="קוביה 12"/>
            <p:cNvSpPr/>
            <p:nvPr/>
          </p:nvSpPr>
          <p:spPr>
            <a:xfrm>
              <a:off x="6732240" y="1124744"/>
              <a:ext cx="657225" cy="6477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 name="קוביה 13"/>
            <p:cNvSpPr/>
            <p:nvPr/>
          </p:nvSpPr>
          <p:spPr>
            <a:xfrm>
              <a:off x="3825081" y="1196752"/>
              <a:ext cx="657225" cy="6477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 name="קוביה 14"/>
            <p:cNvSpPr/>
            <p:nvPr/>
          </p:nvSpPr>
          <p:spPr>
            <a:xfrm>
              <a:off x="4313015" y="1196752"/>
              <a:ext cx="657225" cy="6477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6" name="קוביה 15"/>
            <p:cNvSpPr/>
            <p:nvPr/>
          </p:nvSpPr>
          <p:spPr>
            <a:xfrm>
              <a:off x="4499992" y="3212976"/>
              <a:ext cx="657225" cy="6477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 name="קוביה 16"/>
            <p:cNvSpPr/>
            <p:nvPr/>
          </p:nvSpPr>
          <p:spPr>
            <a:xfrm>
              <a:off x="5004048" y="3212976"/>
              <a:ext cx="657225" cy="6477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10" name="קבוצה 9"/>
            <p:cNvGrpSpPr/>
            <p:nvPr/>
          </p:nvGrpSpPr>
          <p:grpSpPr>
            <a:xfrm>
              <a:off x="2652013" y="4150821"/>
              <a:ext cx="1173068" cy="646331"/>
              <a:chOff x="6474318" y="4406334"/>
              <a:chExt cx="1173068" cy="646331"/>
            </a:xfrm>
          </p:grpSpPr>
          <p:sp>
            <p:nvSpPr>
              <p:cNvPr id="7" name="מלבן 6"/>
              <p:cNvSpPr/>
              <p:nvPr/>
            </p:nvSpPr>
            <p:spPr>
              <a:xfrm>
                <a:off x="6474318" y="4406334"/>
                <a:ext cx="1173068" cy="646331"/>
              </a:xfrm>
              <a:prstGeom prst="rect">
                <a:avLst/>
              </a:prstGeom>
            </p:spPr>
            <p:txBody>
              <a:bodyPr wrap="square">
                <a:spAutoFit/>
              </a:bodyPr>
              <a:lstStyle/>
              <a:p>
                <a:pPr lvl="0" fontAlgn="auto">
                  <a:spcBef>
                    <a:spcPts val="0"/>
                  </a:spcBef>
                  <a:spcAft>
                    <a:spcPts val="0"/>
                  </a:spcAft>
                  <a:defRPr/>
                </a:pPr>
                <a:r>
                  <a:rPr lang="he-IL" u="sng" dirty="0">
                    <a:solidFill>
                      <a:prstClr val="black"/>
                    </a:solidFill>
                    <a:latin typeface="Arial"/>
                    <a:cs typeface="Arial"/>
                  </a:rPr>
                  <a:t>שטח פנים</a:t>
                </a:r>
                <a:r>
                  <a:rPr lang="he-IL" dirty="0">
                    <a:solidFill>
                      <a:prstClr val="black"/>
                    </a:solidFill>
                    <a:latin typeface="Arial"/>
                    <a:cs typeface="Arial"/>
                  </a:rPr>
                  <a:t> </a:t>
                </a:r>
              </a:p>
              <a:p>
                <a:pPr lvl="0" fontAlgn="auto">
                  <a:spcBef>
                    <a:spcPts val="0"/>
                  </a:spcBef>
                  <a:spcAft>
                    <a:spcPts val="0"/>
                  </a:spcAft>
                  <a:defRPr/>
                </a:pPr>
                <a:r>
                  <a:rPr lang="he-IL" dirty="0" smtClean="0">
                    <a:solidFill>
                      <a:prstClr val="black"/>
                    </a:solidFill>
                    <a:latin typeface="Arial"/>
                    <a:cs typeface="Arial"/>
                  </a:rPr>
                  <a:t>   </a:t>
                </a:r>
                <a:endParaRPr lang="he-IL" dirty="0">
                  <a:solidFill>
                    <a:prstClr val="black"/>
                  </a:solidFill>
                  <a:latin typeface="Arial"/>
                  <a:cs typeface="Arial"/>
                </a:endParaRPr>
              </a:p>
            </p:txBody>
          </p:sp>
          <p:sp>
            <p:nvSpPr>
              <p:cNvPr id="9" name="מלבן 8"/>
              <p:cNvSpPr/>
              <p:nvPr/>
            </p:nvSpPr>
            <p:spPr>
              <a:xfrm>
                <a:off x="6878585" y="4683333"/>
                <a:ext cx="530915" cy="369332"/>
              </a:xfrm>
              <a:prstGeom prst="rect">
                <a:avLst/>
              </a:prstGeom>
            </p:spPr>
            <p:txBody>
              <a:bodyPr wrap="none">
                <a:spAutoFit/>
              </a:bodyPr>
              <a:lstStyle/>
              <a:p>
                <a:pPr lvl="0" fontAlgn="auto">
                  <a:spcBef>
                    <a:spcPts val="0"/>
                  </a:spcBef>
                  <a:spcAft>
                    <a:spcPts val="0"/>
                  </a:spcAft>
                  <a:defRPr/>
                </a:pPr>
                <a:r>
                  <a:rPr lang="he-IL" dirty="0">
                    <a:solidFill>
                      <a:prstClr val="black"/>
                    </a:solidFill>
                    <a:latin typeface="Arial"/>
                    <a:cs typeface="Arial"/>
                  </a:rPr>
                  <a:t>נפח</a:t>
                </a:r>
              </a:p>
            </p:txBody>
          </p:sp>
        </p:grpSp>
        <p:grpSp>
          <p:nvGrpSpPr>
            <p:cNvPr id="24" name="קבוצה 23"/>
            <p:cNvGrpSpPr/>
            <p:nvPr/>
          </p:nvGrpSpPr>
          <p:grpSpPr>
            <a:xfrm>
              <a:off x="5292080" y="4869160"/>
              <a:ext cx="1173068" cy="615553"/>
              <a:chOff x="6135218" y="4367289"/>
              <a:chExt cx="1173068" cy="615553"/>
            </a:xfrm>
          </p:grpSpPr>
          <p:sp>
            <p:nvSpPr>
              <p:cNvPr id="25" name="מלבן 24"/>
              <p:cNvSpPr/>
              <p:nvPr/>
            </p:nvSpPr>
            <p:spPr>
              <a:xfrm>
                <a:off x="6135218" y="4367289"/>
                <a:ext cx="1173068" cy="615553"/>
              </a:xfrm>
              <a:prstGeom prst="rect">
                <a:avLst/>
              </a:prstGeom>
            </p:spPr>
            <p:txBody>
              <a:bodyPr wrap="square">
                <a:spAutoFit/>
              </a:bodyPr>
              <a:lstStyle/>
              <a:p>
                <a:pPr lvl="0" fontAlgn="auto">
                  <a:spcBef>
                    <a:spcPts val="0"/>
                  </a:spcBef>
                  <a:spcAft>
                    <a:spcPts val="0"/>
                  </a:spcAft>
                  <a:defRPr/>
                </a:pPr>
                <a:r>
                  <a:rPr lang="he-IL" sz="1600" u="sng" dirty="0">
                    <a:solidFill>
                      <a:prstClr val="black"/>
                    </a:solidFill>
                    <a:latin typeface="Arial"/>
                    <a:cs typeface="Arial"/>
                  </a:rPr>
                  <a:t>שטח פנים</a:t>
                </a:r>
                <a:r>
                  <a:rPr lang="he-IL" sz="1600" dirty="0">
                    <a:solidFill>
                      <a:prstClr val="black"/>
                    </a:solidFill>
                    <a:latin typeface="Arial"/>
                    <a:cs typeface="Arial"/>
                  </a:rPr>
                  <a:t> </a:t>
                </a:r>
              </a:p>
              <a:p>
                <a:pPr lvl="0" fontAlgn="auto">
                  <a:spcBef>
                    <a:spcPts val="0"/>
                  </a:spcBef>
                  <a:spcAft>
                    <a:spcPts val="0"/>
                  </a:spcAft>
                  <a:defRPr/>
                </a:pPr>
                <a:r>
                  <a:rPr lang="he-IL" dirty="0" smtClean="0">
                    <a:solidFill>
                      <a:prstClr val="black"/>
                    </a:solidFill>
                    <a:latin typeface="Arial"/>
                    <a:cs typeface="Arial"/>
                  </a:rPr>
                  <a:t>   </a:t>
                </a:r>
                <a:endParaRPr lang="he-IL" dirty="0">
                  <a:solidFill>
                    <a:prstClr val="black"/>
                  </a:solidFill>
                  <a:latin typeface="Arial"/>
                  <a:cs typeface="Arial"/>
                </a:endParaRPr>
              </a:p>
            </p:txBody>
          </p:sp>
          <p:sp>
            <p:nvSpPr>
              <p:cNvPr id="27" name="מלבן 26"/>
              <p:cNvSpPr/>
              <p:nvPr/>
            </p:nvSpPr>
            <p:spPr>
              <a:xfrm>
                <a:off x="6639274" y="4583313"/>
                <a:ext cx="492443" cy="338554"/>
              </a:xfrm>
              <a:prstGeom prst="rect">
                <a:avLst/>
              </a:prstGeom>
            </p:spPr>
            <p:txBody>
              <a:bodyPr wrap="none">
                <a:spAutoFit/>
              </a:bodyPr>
              <a:lstStyle/>
              <a:p>
                <a:pPr lvl="0" fontAlgn="auto">
                  <a:spcBef>
                    <a:spcPts val="0"/>
                  </a:spcBef>
                  <a:spcAft>
                    <a:spcPts val="0"/>
                  </a:spcAft>
                  <a:defRPr/>
                </a:pPr>
                <a:r>
                  <a:rPr lang="he-IL" sz="1600" dirty="0">
                    <a:solidFill>
                      <a:prstClr val="black"/>
                    </a:solidFill>
                    <a:latin typeface="Arial"/>
                    <a:cs typeface="Arial"/>
                  </a:rPr>
                  <a:t>נפח</a:t>
                </a:r>
              </a:p>
            </p:txBody>
          </p:sp>
        </p:grpSp>
        <p:cxnSp>
          <p:nvCxnSpPr>
            <p:cNvPr id="28" name="מחבר חץ ישר 27"/>
            <p:cNvCxnSpPr/>
            <p:nvPr/>
          </p:nvCxnSpPr>
          <p:spPr>
            <a:xfrm flipH="1">
              <a:off x="3825081" y="4365104"/>
              <a:ext cx="8767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מחבר חץ ישר 28"/>
            <p:cNvCxnSpPr/>
            <p:nvPr/>
          </p:nvCxnSpPr>
          <p:spPr>
            <a:xfrm flipH="1">
              <a:off x="3825080" y="4653136"/>
              <a:ext cx="8767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8" name="מלבן 17"/>
          <p:cNvSpPr/>
          <p:nvPr/>
        </p:nvSpPr>
        <p:spPr>
          <a:xfrm>
            <a:off x="1179504" y="5520134"/>
            <a:ext cx="7581471" cy="1077218"/>
          </a:xfrm>
          <a:prstGeom prst="rect">
            <a:avLst/>
          </a:prstGeom>
        </p:spPr>
        <p:txBody>
          <a:bodyPr wrap="square">
            <a:spAutoFit/>
          </a:bodyPr>
          <a:lstStyle/>
          <a:p>
            <a:pPr marL="285750" lvl="0" indent="-285750" fontAlgn="auto">
              <a:spcBef>
                <a:spcPts val="0"/>
              </a:spcBef>
              <a:spcAft>
                <a:spcPts val="0"/>
              </a:spcAft>
              <a:buFont typeface="Wingdings" pitchFamily="2" charset="2"/>
              <a:buChar char="§"/>
              <a:defRPr/>
            </a:pPr>
            <a:r>
              <a:rPr lang="he-IL" sz="1600" kern="0" dirty="0">
                <a:solidFill>
                  <a:prstClr val="black"/>
                </a:solidFill>
                <a:latin typeface="Calibri"/>
                <a:cs typeface="Arial"/>
                <a:hlinkClick r:id="rId2"/>
              </a:rPr>
              <a:t>סימולציה</a:t>
            </a:r>
            <a:r>
              <a:rPr lang="he-IL" sz="1600" kern="0" dirty="0">
                <a:solidFill>
                  <a:prstClr val="black"/>
                </a:solidFill>
                <a:latin typeface="Calibri"/>
                <a:cs typeface="Arial"/>
              </a:rPr>
              <a:t> הממחישה את העובדה שככל שגוף (בסימולציה: קובייה או כדור) גדול יותר, </a:t>
            </a:r>
          </a:p>
          <a:p>
            <a:pPr lvl="0" fontAlgn="auto">
              <a:spcBef>
                <a:spcPts val="0"/>
              </a:spcBef>
              <a:spcAft>
                <a:spcPts val="0"/>
              </a:spcAft>
              <a:defRPr/>
            </a:pPr>
            <a:r>
              <a:rPr lang="he-IL" sz="1600" kern="0" dirty="0" smtClean="0">
                <a:solidFill>
                  <a:prstClr val="black"/>
                </a:solidFill>
                <a:latin typeface="Calibri"/>
                <a:cs typeface="Arial"/>
              </a:rPr>
              <a:t>    כך </a:t>
            </a:r>
            <a:r>
              <a:rPr lang="he-IL" sz="1600" kern="0" dirty="0">
                <a:solidFill>
                  <a:prstClr val="black"/>
                </a:solidFill>
                <a:latin typeface="Calibri"/>
                <a:cs typeface="Arial"/>
              </a:rPr>
              <a:t>היחס בין שטח </a:t>
            </a:r>
            <a:r>
              <a:rPr lang="he-IL" sz="1600" kern="0" dirty="0">
                <a:latin typeface="Calibri"/>
                <a:cs typeface="Arial"/>
              </a:rPr>
              <a:t>הפנים </a:t>
            </a:r>
            <a:r>
              <a:rPr lang="he-IL" sz="1600" kern="0" dirty="0" smtClean="0">
                <a:latin typeface="Calibri"/>
                <a:cs typeface="Arial"/>
              </a:rPr>
              <a:t>שלו לנפחו </a:t>
            </a:r>
            <a:r>
              <a:rPr lang="he-IL" sz="1600" kern="0" dirty="0">
                <a:latin typeface="Calibri"/>
                <a:cs typeface="Arial"/>
              </a:rPr>
              <a:t>קטן</a:t>
            </a:r>
            <a:r>
              <a:rPr lang="he-IL" sz="1600" kern="0" dirty="0" smtClean="0">
                <a:latin typeface="Calibri"/>
                <a:cs typeface="Arial"/>
              </a:rPr>
              <a:t>.</a:t>
            </a:r>
          </a:p>
          <a:p>
            <a:pPr marL="285750" lvl="0" indent="-285750">
              <a:buFont typeface="Wingdings" pitchFamily="2" charset="2"/>
              <a:buChar char="§"/>
            </a:pPr>
            <a:r>
              <a:rPr lang="he-IL" sz="1600" dirty="0"/>
              <a:t>ראו מצגת ייחודית </a:t>
            </a:r>
            <a:r>
              <a:rPr lang="he-IL" sz="1600" dirty="0" smtClean="0"/>
              <a:t>בנושא </a:t>
            </a:r>
            <a:r>
              <a:rPr lang="he-IL" sz="1600" dirty="0"/>
              <a:t>היחס שטח פנים/נפח ומשמעויותיו הביולוגיות ברמות ארגון שונות, </a:t>
            </a:r>
          </a:p>
          <a:p>
            <a:pPr lvl="0"/>
            <a:r>
              <a:rPr lang="he-IL" sz="1600" dirty="0"/>
              <a:t>     באתר בתיקיית: "רעיונות מרכזיים בביולוגיה</a:t>
            </a:r>
            <a:r>
              <a:rPr lang="he-IL" sz="1600" dirty="0" smtClean="0">
                <a:solidFill>
                  <a:srgbClr val="000000"/>
                </a:solidFill>
              </a:rPr>
              <a:t>".</a:t>
            </a:r>
            <a:endParaRPr lang="he-IL" sz="1600" dirty="0">
              <a:solidFill>
                <a:prstClr val="black"/>
              </a:solidFill>
            </a:endParaRPr>
          </a:p>
        </p:txBody>
      </p:sp>
      <p:sp>
        <p:nvSpPr>
          <p:cNvPr id="3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830969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כותרת 5"/>
          <p:cNvSpPr>
            <a:spLocks noGrp="1"/>
          </p:cNvSpPr>
          <p:nvPr>
            <p:ph type="ctrTitle"/>
          </p:nvPr>
        </p:nvSpPr>
        <p:spPr bwMode="auto">
          <a:xfrm>
            <a:off x="231775" y="36513"/>
            <a:ext cx="8326438"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8</a:t>
            </a:r>
            <a:endParaRPr lang="he-IL" sz="1800" dirty="0" smtClean="0"/>
          </a:p>
        </p:txBody>
      </p:sp>
      <p:pic>
        <p:nvPicPr>
          <p:cNvPr id="54276" name="Picture 7" descr="Gerbillus_pyramidum3-ZirZidkiahu-11080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888" y="3460750"/>
            <a:ext cx="225425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Box 13"/>
          <p:cNvSpPr txBox="1">
            <a:spLocks noChangeArrowheads="1"/>
          </p:cNvSpPr>
          <p:nvPr/>
        </p:nvSpPr>
        <p:spPr bwMode="auto">
          <a:xfrm>
            <a:off x="6732588" y="5443538"/>
            <a:ext cx="1096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dirty="0">
                <a:solidFill>
                  <a:srgbClr val="000000"/>
                </a:solidFill>
                <a:latin typeface="Calibri" pitchFamily="34" charset="0"/>
              </a:rPr>
              <a:t>גרביל חוף</a:t>
            </a:r>
          </a:p>
        </p:txBody>
      </p:sp>
      <p:sp>
        <p:nvSpPr>
          <p:cNvPr id="11" name="TextBox 10"/>
          <p:cNvSpPr txBox="1"/>
          <p:nvPr/>
        </p:nvSpPr>
        <p:spPr>
          <a:xfrm>
            <a:off x="274638" y="582886"/>
            <a:ext cx="8183562" cy="14779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Calibri"/>
                <a:cs typeface="Arial"/>
              </a:rPr>
              <a:t>שאלה 8:</a:t>
            </a:r>
          </a:p>
          <a:p>
            <a:pPr fontAlgn="auto">
              <a:spcBef>
                <a:spcPts val="0"/>
              </a:spcBef>
              <a:spcAft>
                <a:spcPts val="0"/>
              </a:spcAft>
              <a:defRPr/>
            </a:pPr>
            <a:r>
              <a:rPr lang="he-IL" kern="0" dirty="0">
                <a:solidFill>
                  <a:srgbClr val="1D4C72"/>
                </a:solidFill>
                <a:latin typeface="Calibri"/>
                <a:cs typeface="Arial"/>
              </a:rPr>
              <a:t>התן וגרביל החוף שייכים למחלקת היונקים</a:t>
            </a:r>
            <a:r>
              <a:rPr lang="he-IL" kern="0" dirty="0">
                <a:solidFill>
                  <a:srgbClr val="1F497D"/>
                </a:solidFill>
                <a:latin typeface="Calibri"/>
                <a:cs typeface="Arial"/>
              </a:rPr>
              <a:t>. היונקים (וגם העופות) הם בעלי חיים </a:t>
            </a:r>
            <a:r>
              <a:rPr lang="he-IL" kern="0" noProof="1">
                <a:solidFill>
                  <a:srgbClr val="1F497D"/>
                </a:solidFill>
                <a:latin typeface="Calibri"/>
                <a:cs typeface="Arial"/>
              </a:rPr>
              <a:t>הומאותרמיים</a:t>
            </a:r>
            <a:r>
              <a:rPr lang="he-IL" kern="0" dirty="0">
                <a:solidFill>
                  <a:srgbClr val="1F497D"/>
                </a:solidFill>
                <a:latin typeface="Calibri"/>
                <a:cs typeface="Arial"/>
              </a:rPr>
              <a:t>, שטמפרטורת גופם קבועה. בדרך כלל טמפרטורת האוויר נמוכה מטמפרטורת הגוף של הגרביל והתן, ולכן הם מאבדים חום מגופם אל האוויר. איזו חיה תאבד יותר חום לסביבה (ביחס לאותה יחידת נפח), הגרביל </a:t>
            </a:r>
            <a:r>
              <a:rPr lang="he-IL" kern="0" dirty="0">
                <a:solidFill>
                  <a:srgbClr val="1D4C72"/>
                </a:solidFill>
                <a:latin typeface="Calibri"/>
                <a:cs typeface="Arial"/>
              </a:rPr>
              <a:t>או התן?</a:t>
            </a:r>
          </a:p>
        </p:txBody>
      </p:sp>
      <p:sp>
        <p:nvSpPr>
          <p:cNvPr id="54279" name="מלבן 1"/>
          <p:cNvSpPr>
            <a:spLocks noChangeArrowheads="1"/>
          </p:cNvSpPr>
          <p:nvPr/>
        </p:nvSpPr>
        <p:spPr bwMode="auto">
          <a:xfrm>
            <a:off x="6084888" y="5167313"/>
            <a:ext cx="234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200" dirty="0">
                <a:solidFill>
                  <a:srgbClr val="000000"/>
                </a:solidFill>
              </a:rPr>
              <a:t>ד"ר ירון זיו – אוניברסיטת בן גוריון ©</a:t>
            </a:r>
            <a:endParaRPr lang="en-US" sz="1200" dirty="0">
              <a:solidFill>
                <a:srgbClr val="000000"/>
              </a:solidFill>
            </a:endParaRPr>
          </a:p>
        </p:txBody>
      </p:sp>
      <p:pic>
        <p:nvPicPr>
          <p:cNvPr id="5428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2352631"/>
            <a:ext cx="4608338" cy="3830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TextBox 13"/>
          <p:cNvSpPr txBox="1">
            <a:spLocks noChangeArrowheads="1"/>
          </p:cNvSpPr>
          <p:nvPr/>
        </p:nvSpPr>
        <p:spPr bwMode="auto">
          <a:xfrm>
            <a:off x="2395538" y="6399213"/>
            <a:ext cx="1096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dirty="0">
                <a:solidFill>
                  <a:srgbClr val="000000"/>
                </a:solidFill>
                <a:latin typeface="Calibri" pitchFamily="34" charset="0"/>
              </a:rPr>
              <a:t>תן זהוב</a:t>
            </a:r>
          </a:p>
        </p:txBody>
      </p:sp>
      <p:sp>
        <p:nvSpPr>
          <p:cNvPr id="54282" name="מלבן 1"/>
          <p:cNvSpPr>
            <a:spLocks noChangeArrowheads="1"/>
          </p:cNvSpPr>
          <p:nvPr/>
        </p:nvSpPr>
        <p:spPr bwMode="auto">
          <a:xfrm>
            <a:off x="1597396" y="6183313"/>
            <a:ext cx="2470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srgbClr val="000000"/>
                </a:solidFill>
                <a:latin typeface="Consolas" pitchFamily="49" charset="0"/>
                <a:cs typeface="Times New Roman" pitchFamily="18" charset="0"/>
                <a:hlinkClick r:id="rId4"/>
              </a:rPr>
              <a:t> </a:t>
            </a:r>
            <a:r>
              <a:rPr lang="en-US" sz="1000" dirty="0">
                <a:solidFill>
                  <a:srgbClr val="000000"/>
                </a:solidFill>
                <a:latin typeface="Consolas" pitchFamily="49" charset="0"/>
                <a:cs typeface="Times New Roman" pitchFamily="18" charset="0"/>
                <a:hlinkClick r:id="rId4"/>
              </a:rPr>
              <a:t>U.S. Fish and Wildlife Service</a:t>
            </a:r>
            <a:r>
              <a:rPr lang="he-IL" sz="1000" dirty="0">
                <a:solidFill>
                  <a:srgbClr val="000000"/>
                </a:solidFill>
                <a:latin typeface="Consolas" pitchFamily="49" charset="0"/>
                <a:cs typeface="Times New Roman" pitchFamily="18" charset="0"/>
                <a:hlinkClick r:id="rId4"/>
              </a:rPr>
              <a:t>©</a:t>
            </a:r>
            <a:endParaRPr lang="en-US" sz="1000" dirty="0">
              <a:solidFill>
                <a:srgbClr val="000000"/>
              </a:solidFill>
              <a:latin typeface="Consolas" pitchFamily="49" charset="0"/>
              <a:cs typeface="Times New Roman" pitchFamily="18" charset="0"/>
            </a:endParaRPr>
          </a:p>
        </p:txBody>
      </p:sp>
      <p:cxnSp>
        <p:nvCxnSpPr>
          <p:cNvPr id="5" name="מחבר חץ ישר 4"/>
          <p:cNvCxnSpPr/>
          <p:nvPr/>
        </p:nvCxnSpPr>
        <p:spPr>
          <a:xfrm flipV="1">
            <a:off x="4367213" y="2781300"/>
            <a:ext cx="492125" cy="431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4284" name="TextBox 13"/>
          <p:cNvSpPr txBox="1">
            <a:spLocks noChangeArrowheads="1"/>
          </p:cNvSpPr>
          <p:nvPr/>
        </p:nvSpPr>
        <p:spPr bwMode="auto">
          <a:xfrm>
            <a:off x="4211638" y="2411413"/>
            <a:ext cx="1096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dirty="0">
                <a:solidFill>
                  <a:srgbClr val="FF0000"/>
                </a:solidFill>
                <a:latin typeface="Calibri" pitchFamily="34" charset="0"/>
              </a:rPr>
              <a:t>חום</a:t>
            </a:r>
          </a:p>
        </p:txBody>
      </p:sp>
      <p:cxnSp>
        <p:nvCxnSpPr>
          <p:cNvPr id="28" name="מחבר חץ ישר 27"/>
          <p:cNvCxnSpPr/>
          <p:nvPr/>
        </p:nvCxnSpPr>
        <p:spPr>
          <a:xfrm flipV="1">
            <a:off x="7013575" y="3856038"/>
            <a:ext cx="492125" cy="431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4286" name="TextBox 13"/>
          <p:cNvSpPr txBox="1">
            <a:spLocks noChangeArrowheads="1"/>
          </p:cNvSpPr>
          <p:nvPr/>
        </p:nvSpPr>
        <p:spPr bwMode="auto">
          <a:xfrm>
            <a:off x="6804025" y="3563938"/>
            <a:ext cx="1096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dirty="0">
                <a:solidFill>
                  <a:srgbClr val="FF0000"/>
                </a:solidFill>
                <a:latin typeface="Calibri" pitchFamily="34" charset="0"/>
              </a:rPr>
              <a:t>חום</a:t>
            </a:r>
          </a:p>
        </p:txBody>
      </p:sp>
      <p:sp>
        <p:nvSpPr>
          <p:cNvPr id="54287" name="Slide Number Placeholder 8"/>
          <p:cNvSpPr txBox="1">
            <a:spLocks/>
          </p:cNvSpPr>
          <p:nvPr/>
        </p:nvSpPr>
        <p:spPr bwMode="auto">
          <a:xfrm>
            <a:off x="250825" y="65198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C0D4E2F-32C6-4AAE-86B8-539829FF0093}" type="slidenum">
              <a:rPr lang="he-IL" sz="1000">
                <a:solidFill>
                  <a:srgbClr val="7F7F7F"/>
                </a:solidFill>
              </a:rPr>
              <a:pPr algn="l" eaLnBrk="1" hangingPunct="1"/>
              <a:t>26</a:t>
            </a:fld>
            <a:endParaRPr lang="he-IL" sz="1000" dirty="0">
              <a:solidFill>
                <a:srgbClr val="7F7F7F"/>
              </a:solidFill>
            </a:endParaRPr>
          </a:p>
        </p:txBody>
      </p:sp>
      <p:sp>
        <p:nvSpPr>
          <p:cNvPr id="16"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כותרת 5"/>
          <p:cNvSpPr>
            <a:spLocks noGrp="1"/>
          </p:cNvSpPr>
          <p:nvPr>
            <p:ph type="ctrTitle"/>
          </p:nvPr>
        </p:nvSpPr>
        <p:spPr bwMode="auto">
          <a:xfrm>
            <a:off x="231775" y="36513"/>
            <a:ext cx="8326438"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grpSp>
        <p:nvGrpSpPr>
          <p:cNvPr id="55300" name="קבוצה 2"/>
          <p:cNvGrpSpPr>
            <a:grpSpLocks/>
          </p:cNvGrpSpPr>
          <p:nvPr/>
        </p:nvGrpSpPr>
        <p:grpSpPr bwMode="auto">
          <a:xfrm>
            <a:off x="552450" y="706438"/>
            <a:ext cx="7810500" cy="4222750"/>
            <a:chOff x="623888" y="2189982"/>
            <a:chExt cx="7810500" cy="4222750"/>
          </a:xfrm>
        </p:grpSpPr>
        <p:pic>
          <p:nvPicPr>
            <p:cNvPr id="55305" name="Picture 7" descr="Gerbillus_pyramidum3-ZirZidkiahu-11080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888" y="3460750"/>
              <a:ext cx="225425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6" name="TextBox 13"/>
            <p:cNvSpPr txBox="1">
              <a:spLocks noChangeArrowheads="1"/>
            </p:cNvSpPr>
            <p:nvPr/>
          </p:nvSpPr>
          <p:spPr bwMode="auto">
            <a:xfrm>
              <a:off x="7180263" y="5500688"/>
              <a:ext cx="1096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dirty="0">
                  <a:solidFill>
                    <a:srgbClr val="000000"/>
                  </a:solidFill>
                  <a:latin typeface="Calibri" pitchFamily="34" charset="0"/>
                </a:rPr>
                <a:t>גרביל חוף</a:t>
              </a:r>
            </a:p>
          </p:txBody>
        </p:sp>
        <p:sp>
          <p:nvSpPr>
            <p:cNvPr id="55307" name="מלבן 1"/>
            <p:cNvSpPr>
              <a:spLocks noChangeArrowheads="1"/>
            </p:cNvSpPr>
            <p:nvPr/>
          </p:nvSpPr>
          <p:spPr bwMode="auto">
            <a:xfrm>
              <a:off x="6084888" y="5167313"/>
              <a:ext cx="234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200" dirty="0">
                  <a:solidFill>
                    <a:srgbClr val="000000"/>
                  </a:solidFill>
                </a:rPr>
                <a:t>ד"ר ירון זיו – אוניברסיטת </a:t>
              </a:r>
              <a:r>
                <a:rPr lang="he-IL" sz="1200" noProof="1" smtClean="0">
                  <a:solidFill>
                    <a:srgbClr val="000000"/>
                  </a:solidFill>
                </a:rPr>
                <a:t>בו</a:t>
              </a:r>
              <a:r>
                <a:rPr lang="he-IL" sz="1200" noProof="1" smtClean="0">
                  <a:solidFill>
                    <a:srgbClr val="000000"/>
                  </a:solidFill>
                  <a:latin typeface="Arial"/>
                  <a:cs typeface="Arial"/>
                </a:rPr>
                <a:t>־</a:t>
              </a:r>
              <a:r>
                <a:rPr lang="he-IL" sz="1200" noProof="1" smtClean="0">
                  <a:solidFill>
                    <a:srgbClr val="000000"/>
                  </a:solidFill>
                </a:rPr>
                <a:t>גוריון</a:t>
              </a:r>
              <a:r>
                <a:rPr lang="he-IL" sz="1200" dirty="0" smtClean="0">
                  <a:solidFill>
                    <a:srgbClr val="000000"/>
                  </a:solidFill>
                </a:rPr>
                <a:t> </a:t>
              </a:r>
              <a:r>
                <a:rPr lang="he-IL" sz="1200" dirty="0">
                  <a:solidFill>
                    <a:srgbClr val="000000"/>
                  </a:solidFill>
                </a:rPr>
                <a:t>©</a:t>
              </a:r>
              <a:endParaRPr lang="en-US" sz="1200" dirty="0">
                <a:solidFill>
                  <a:srgbClr val="000000"/>
                </a:solidFill>
              </a:endParaRPr>
            </a:p>
          </p:txBody>
        </p:sp>
        <p:pic>
          <p:nvPicPr>
            <p:cNvPr id="97290" name="Picture 8"/>
            <p:cNvPicPr>
              <a:picLocks noChangeAspect="1" noChangeArrowheads="1"/>
            </p:cNvPicPr>
            <p:nvPr/>
          </p:nvPicPr>
          <p:blipFill>
            <a:blip r:embed="rId3" cstate="print">
              <a:extLst/>
            </a:blip>
            <a:srcRect/>
            <a:stretch>
              <a:fillRect/>
            </a:stretch>
          </p:blipFill>
          <p:spPr bwMode="auto">
            <a:xfrm>
              <a:off x="785812" y="2189982"/>
              <a:ext cx="5080000" cy="4222750"/>
            </a:xfrm>
            <a:prstGeom prst="rect">
              <a:avLst/>
            </a:prstGeom>
            <a:solidFill>
              <a:srgbClr val="FFFFFF">
                <a:shade val="85000"/>
              </a:srgbClr>
            </a:solidFill>
            <a:ln w="190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p:spPr>
        </p:pic>
        <p:grpSp>
          <p:nvGrpSpPr>
            <p:cNvPr id="55309" name="קבוצה 1"/>
            <p:cNvGrpSpPr>
              <a:grpSpLocks/>
            </p:cNvGrpSpPr>
            <p:nvPr/>
          </p:nvGrpSpPr>
          <p:grpSpPr bwMode="auto">
            <a:xfrm>
              <a:off x="623888" y="3060476"/>
              <a:ext cx="4572000" cy="1825294"/>
              <a:chOff x="623888" y="3060476"/>
              <a:chExt cx="4572000" cy="1825294"/>
            </a:xfrm>
          </p:grpSpPr>
          <p:sp>
            <p:nvSpPr>
              <p:cNvPr id="55310" name="מלבן 2"/>
              <p:cNvSpPr>
                <a:spLocks noChangeArrowheads="1"/>
              </p:cNvSpPr>
              <p:nvPr/>
            </p:nvSpPr>
            <p:spPr bwMode="auto">
              <a:xfrm>
                <a:off x="623888" y="4516438"/>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dirty="0">
                  <a:solidFill>
                    <a:srgbClr val="000000"/>
                  </a:solidFill>
                  <a:latin typeface="Calibri" pitchFamily="34" charset="0"/>
                  <a:cs typeface="Times New Roman" pitchFamily="18" charset="0"/>
                </a:endParaRPr>
              </a:p>
            </p:txBody>
          </p:sp>
          <p:sp>
            <p:nvSpPr>
              <p:cNvPr id="14" name="צורה חופשית 13"/>
              <p:cNvSpPr/>
              <p:nvPr/>
            </p:nvSpPr>
            <p:spPr bwMode="auto">
              <a:xfrm>
                <a:off x="3647405" y="3095625"/>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a:gsLst>
                  <a:gs pos="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 name="צורה חופשית 12"/>
              <p:cNvSpPr/>
              <p:nvPr/>
            </p:nvSpPr>
            <p:spPr bwMode="auto">
              <a:xfrm>
                <a:off x="3463791" y="3095625"/>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a:gsLst>
                  <a:gs pos="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 name="צורה חופשית 14"/>
              <p:cNvSpPr/>
              <p:nvPr/>
            </p:nvSpPr>
            <p:spPr bwMode="auto">
              <a:xfrm>
                <a:off x="3318389" y="3317875"/>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flip="none" rotWithShape="1">
                <a:gsLst>
                  <a:gs pos="3300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6" name="צורה חופשית 15"/>
              <p:cNvSpPr/>
              <p:nvPr/>
            </p:nvSpPr>
            <p:spPr bwMode="auto">
              <a:xfrm>
                <a:off x="3203848" y="3683000"/>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flip="none" rotWithShape="1">
                <a:gsLst>
                  <a:gs pos="3300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 name="צורה חופשית 20"/>
              <p:cNvSpPr/>
              <p:nvPr/>
            </p:nvSpPr>
            <p:spPr bwMode="auto">
              <a:xfrm rot="21333169">
                <a:off x="2402805" y="3060476"/>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flip="none" rotWithShape="1">
                <a:gsLst>
                  <a:gs pos="3300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0" name="צורה חופשית 19"/>
              <p:cNvSpPr/>
              <p:nvPr/>
            </p:nvSpPr>
            <p:spPr bwMode="auto">
              <a:xfrm>
                <a:off x="2431314" y="3156352"/>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flip="none" rotWithShape="1">
                <a:gsLst>
                  <a:gs pos="3300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 name="צורה חופשית 18"/>
              <p:cNvSpPr/>
              <p:nvPr/>
            </p:nvSpPr>
            <p:spPr bwMode="auto">
              <a:xfrm>
                <a:off x="2376366" y="3317875"/>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flip="none" rotWithShape="1">
                <a:gsLst>
                  <a:gs pos="3300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 name="צורה חופשית 17"/>
              <p:cNvSpPr/>
              <p:nvPr/>
            </p:nvSpPr>
            <p:spPr bwMode="auto">
              <a:xfrm>
                <a:off x="2376366" y="3521477"/>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flip="none" rotWithShape="1">
                <a:gsLst>
                  <a:gs pos="3300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 name="צורה חופשית 22"/>
              <p:cNvSpPr/>
              <p:nvPr/>
            </p:nvSpPr>
            <p:spPr bwMode="auto">
              <a:xfrm>
                <a:off x="2081212" y="3673877"/>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flip="none" rotWithShape="1">
                <a:gsLst>
                  <a:gs pos="3300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24" name="Rectangle 20"/>
          <p:cNvSpPr/>
          <p:nvPr/>
        </p:nvSpPr>
        <p:spPr bwMode="auto">
          <a:xfrm>
            <a:off x="288925" y="5357813"/>
            <a:ext cx="8196263" cy="128587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הגרביל מאבד </a:t>
            </a:r>
            <a:r>
              <a:rPr lang="he-IL" kern="0" dirty="0">
                <a:latin typeface="Arial"/>
                <a:cs typeface="Arial"/>
              </a:rPr>
              <a:t>לסביבה </a:t>
            </a:r>
            <a:r>
              <a:rPr lang="he-IL" kern="0" dirty="0" smtClean="0">
                <a:latin typeface="Arial"/>
                <a:cs typeface="Arial"/>
              </a:rPr>
              <a:t>חום רב יותר (ביחס </a:t>
            </a:r>
            <a:r>
              <a:rPr lang="he-IL" kern="0" dirty="0">
                <a:latin typeface="Arial"/>
                <a:cs typeface="Arial"/>
              </a:rPr>
              <a:t>לאותה יחידת </a:t>
            </a:r>
            <a:r>
              <a:rPr lang="he-IL" kern="0" dirty="0" smtClean="0">
                <a:latin typeface="Arial"/>
                <a:cs typeface="Arial"/>
              </a:rPr>
              <a:t>הנפח</a:t>
            </a:r>
            <a:r>
              <a:rPr lang="he-IL" kern="0" dirty="0">
                <a:latin typeface="Arial"/>
                <a:cs typeface="Arial"/>
              </a:rPr>
              <a:t>) </a:t>
            </a:r>
            <a:r>
              <a:rPr lang="he-IL" kern="0" dirty="0" smtClean="0">
                <a:latin typeface="Arial"/>
                <a:cs typeface="Arial"/>
              </a:rPr>
              <a:t>מן </a:t>
            </a:r>
            <a:r>
              <a:rPr lang="he-IL" kern="0" dirty="0">
                <a:latin typeface="Arial"/>
                <a:cs typeface="Arial"/>
              </a:rPr>
              <a:t>התן, מכיוון </a:t>
            </a:r>
            <a:r>
              <a:rPr lang="he-IL" kern="0" dirty="0" smtClean="0">
                <a:latin typeface="Arial"/>
                <a:cs typeface="Arial"/>
              </a:rPr>
              <a:t>שאצלו היחס </a:t>
            </a:r>
            <a:r>
              <a:rPr lang="he-IL" kern="0" dirty="0">
                <a:latin typeface="Arial"/>
                <a:cs typeface="Arial"/>
              </a:rPr>
              <a:t>שטח פנים/נפח </a:t>
            </a:r>
            <a:r>
              <a:rPr lang="he-IL" kern="0" dirty="0" smtClean="0">
                <a:latin typeface="Arial"/>
                <a:cs typeface="Arial"/>
              </a:rPr>
              <a:t>גדול </a:t>
            </a:r>
            <a:r>
              <a:rPr lang="he-IL" kern="0" dirty="0">
                <a:latin typeface="Arial"/>
                <a:cs typeface="Arial"/>
              </a:rPr>
              <a:t>יותר. אבדן החום </a:t>
            </a:r>
            <a:r>
              <a:rPr lang="he-IL" kern="0" dirty="0" smtClean="0">
                <a:latin typeface="Arial"/>
                <a:cs typeface="Arial"/>
              </a:rPr>
              <a:t>מן הגרביל </a:t>
            </a:r>
            <a:r>
              <a:rPr lang="he-IL" kern="0" dirty="0">
                <a:latin typeface="Arial"/>
                <a:cs typeface="Arial"/>
              </a:rPr>
              <a:t>גדול מאבדן החום מחלק בעל נפח דומה בגוף התן. אצל התן יש אזור פנימי </a:t>
            </a:r>
            <a:r>
              <a:rPr lang="he-IL" kern="0" dirty="0" smtClean="0">
                <a:latin typeface="Arial"/>
                <a:cs typeface="Arial"/>
              </a:rPr>
              <a:t>גדול יותר, שכלל </a:t>
            </a:r>
            <a:r>
              <a:rPr lang="he-IL" kern="0" dirty="0">
                <a:latin typeface="Arial"/>
                <a:cs typeface="Arial"/>
              </a:rPr>
              <a:t>אינו </a:t>
            </a:r>
            <a:r>
              <a:rPr lang="he-IL" kern="0" dirty="0">
                <a:solidFill>
                  <a:prstClr val="black"/>
                </a:solidFill>
                <a:latin typeface="Arial"/>
                <a:cs typeface="Arial"/>
              </a:rPr>
              <a:t>בא במגע עם הסביבה.</a:t>
            </a:r>
          </a:p>
        </p:txBody>
      </p:sp>
      <p:sp>
        <p:nvSpPr>
          <p:cNvPr id="25" name="צורה חופשית 24"/>
          <p:cNvSpPr/>
          <p:nvPr/>
        </p:nvSpPr>
        <p:spPr bwMode="auto">
          <a:xfrm>
            <a:off x="6319838" y="2536825"/>
            <a:ext cx="1244600" cy="731838"/>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5303" name="Slide Number Placeholder 8"/>
          <p:cNvSpPr txBox="1">
            <a:spLocks/>
          </p:cNvSpPr>
          <p:nvPr/>
        </p:nvSpPr>
        <p:spPr bwMode="auto">
          <a:xfrm>
            <a:off x="-3175" y="6592888"/>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4748776-0068-4706-B9C7-787A935BD7FB}" type="slidenum">
              <a:rPr lang="he-IL" sz="1000">
                <a:solidFill>
                  <a:srgbClr val="7F7F7F"/>
                </a:solidFill>
              </a:rPr>
              <a:pPr algn="l" eaLnBrk="1" hangingPunct="1"/>
              <a:t>27</a:t>
            </a:fld>
            <a:endParaRPr lang="he-IL" sz="1000" dirty="0">
              <a:solidFill>
                <a:srgbClr val="7F7F7F"/>
              </a:solidFill>
            </a:endParaRPr>
          </a:p>
        </p:txBody>
      </p:sp>
      <p:sp>
        <p:nvSpPr>
          <p:cNvPr id="2" name="מלבן 1"/>
          <p:cNvSpPr/>
          <p:nvPr/>
        </p:nvSpPr>
        <p:spPr>
          <a:xfrm>
            <a:off x="7451725" y="549275"/>
            <a:ext cx="1008063" cy="368300"/>
          </a:xfrm>
          <a:prstGeom prst="rect">
            <a:avLst/>
          </a:prstGeom>
        </p:spPr>
        <p:txBody>
          <a:bodyPr wrap="none">
            <a:spAutoFit/>
          </a:bodyPr>
          <a:lstStyle/>
          <a:p>
            <a:pPr fontAlgn="auto">
              <a:spcBef>
                <a:spcPts val="0"/>
              </a:spcBef>
              <a:spcAft>
                <a:spcPts val="0"/>
              </a:spcAft>
              <a:defRPr/>
            </a:pPr>
            <a:r>
              <a:rPr lang="he-IL" b="1" kern="0" dirty="0">
                <a:solidFill>
                  <a:srgbClr val="1D4C72"/>
                </a:solidFill>
                <a:latin typeface="Calibri"/>
                <a:cs typeface="Arial"/>
              </a:rPr>
              <a:t>שאלה 8:</a:t>
            </a:r>
          </a:p>
        </p:txBody>
      </p:sp>
      <p:sp>
        <p:nvSpPr>
          <p:cNvPr id="26"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9986709-E74F-43D1-96CF-6386AE7DF01C}" type="slidenum">
              <a:rPr lang="he-IL" smtClean="0"/>
              <a:pPr fontAlgn="base">
                <a:spcBef>
                  <a:spcPct val="0"/>
                </a:spcBef>
                <a:spcAft>
                  <a:spcPct val="0"/>
                </a:spcAft>
                <a:defRPr/>
              </a:pPr>
              <a:t>28</a:t>
            </a:fld>
            <a:endParaRPr lang="he-IL" dirty="0" smtClean="0"/>
          </a:p>
        </p:txBody>
      </p:sp>
      <p:sp>
        <p:nvSpPr>
          <p:cNvPr id="56324" name="כותרת 5"/>
          <p:cNvSpPr>
            <a:spLocks noGrp="1"/>
          </p:cNvSpPr>
          <p:nvPr>
            <p:ph type="ctrTitle"/>
          </p:nvPr>
        </p:nvSpPr>
        <p:spPr bwMode="auto">
          <a:xfrm>
            <a:off x="231775" y="36513"/>
            <a:ext cx="8326438"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9</a:t>
            </a:r>
            <a:endParaRPr lang="he-IL" sz="1800" dirty="0" smtClean="0"/>
          </a:p>
        </p:txBody>
      </p:sp>
      <p:sp>
        <p:nvSpPr>
          <p:cNvPr id="56328" name="Slide Number Placeholder 8"/>
          <p:cNvSpPr txBox="1">
            <a:spLocks/>
          </p:cNvSpPr>
          <p:nvPr/>
        </p:nvSpPr>
        <p:spPr bwMode="auto">
          <a:xfrm>
            <a:off x="250825" y="65198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07E3133-5172-4C60-857A-4E22BEBBE40B}" type="slidenum">
              <a:rPr lang="he-IL" sz="1000">
                <a:solidFill>
                  <a:srgbClr val="7F7F7F"/>
                </a:solidFill>
              </a:rPr>
              <a:pPr algn="l" eaLnBrk="1" hangingPunct="1"/>
              <a:t>28</a:t>
            </a:fld>
            <a:endParaRPr lang="he-IL" sz="1000" dirty="0">
              <a:solidFill>
                <a:srgbClr val="7F7F7F"/>
              </a:solidFill>
            </a:endParaRP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pic>
        <p:nvPicPr>
          <p:cNvPr id="10" name="Picture 2" descr="File:Elephant Shrew.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414" y="2913360"/>
            <a:ext cx="3207556" cy="2387848"/>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p:cNvSpPr/>
          <p:nvPr/>
        </p:nvSpPr>
        <p:spPr>
          <a:xfrm>
            <a:off x="3164305" y="5327630"/>
            <a:ext cx="2039340" cy="261610"/>
          </a:xfrm>
          <a:prstGeom prst="rect">
            <a:avLst/>
          </a:prstGeom>
        </p:spPr>
        <p:txBody>
          <a:bodyPr wrap="none">
            <a:spAutoFit/>
          </a:bodyPr>
          <a:lstStyle/>
          <a:p>
            <a:pPr>
              <a:spcAft>
                <a:spcPts val="0"/>
              </a:spcAft>
            </a:pPr>
            <a:r>
              <a:rPr lang="en-US" sz="1100" dirty="0" err="1">
                <a:latin typeface="Calibri"/>
                <a:ea typeface="Calibri"/>
                <a:cs typeface="Arial"/>
              </a:rPr>
              <a:t>Ltshears</a:t>
            </a:r>
            <a:r>
              <a:rPr lang="en-US" sz="1100" dirty="0">
                <a:latin typeface="Calibri"/>
                <a:ea typeface="Calibri"/>
                <a:cs typeface="Arial"/>
              </a:rPr>
              <a:t> at Wikimedia commons</a:t>
            </a:r>
            <a:endParaRPr lang="en-US" sz="1100" dirty="0">
              <a:effectLst/>
              <a:latin typeface="Calibri"/>
              <a:ea typeface="Calibri"/>
              <a:cs typeface="Arial"/>
            </a:endParaRPr>
          </a:p>
        </p:txBody>
      </p:sp>
      <p:sp>
        <p:nvSpPr>
          <p:cNvPr id="14" name="TextBox 13"/>
          <p:cNvSpPr txBox="1"/>
          <p:nvPr/>
        </p:nvSpPr>
        <p:spPr>
          <a:xfrm>
            <a:off x="274638" y="531813"/>
            <a:ext cx="8183562" cy="20313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Calibri"/>
                <a:cs typeface="Arial"/>
              </a:rPr>
              <a:t>שאלה </a:t>
            </a:r>
            <a:r>
              <a:rPr lang="he-IL" b="1" kern="0" dirty="0" smtClean="0">
                <a:solidFill>
                  <a:srgbClr val="1D4C72"/>
                </a:solidFill>
                <a:latin typeface="Calibri"/>
                <a:cs typeface="Arial"/>
              </a:rPr>
              <a:t>9:</a:t>
            </a:r>
            <a:endParaRPr lang="he-IL" b="1" kern="0" dirty="0">
              <a:solidFill>
                <a:srgbClr val="1D4C72"/>
              </a:solidFill>
              <a:latin typeface="Calibri"/>
              <a:cs typeface="Arial"/>
            </a:endParaRPr>
          </a:p>
          <a:p>
            <a:pPr fontAlgn="auto">
              <a:spcBef>
                <a:spcPts val="0"/>
              </a:spcBef>
              <a:spcAft>
                <a:spcPts val="0"/>
              </a:spcAft>
              <a:defRPr/>
            </a:pPr>
            <a:r>
              <a:rPr lang="he-IL" kern="0" dirty="0">
                <a:solidFill>
                  <a:srgbClr val="1F497D"/>
                </a:solidFill>
                <a:latin typeface="Calibri"/>
                <a:cs typeface="Arial"/>
              </a:rPr>
              <a:t>החום הנפלט מפירוק חומרי המזון בתהליך הנשימה התאית, הוא מקור החום בגוף*. חום זה מפצה על הפסד החום מן הגוף לסביבה ועוזר בשמירת טמפרטורת גוף קבועה.</a:t>
            </a:r>
          </a:p>
          <a:p>
            <a:pPr fontAlgn="auto">
              <a:spcBef>
                <a:spcPts val="0"/>
              </a:spcBef>
              <a:spcAft>
                <a:spcPts val="0"/>
              </a:spcAft>
              <a:defRPr/>
            </a:pPr>
            <a:r>
              <a:rPr lang="he-IL" kern="0" dirty="0">
                <a:solidFill>
                  <a:srgbClr val="1F497D"/>
                </a:solidFill>
                <a:latin typeface="Calibri"/>
                <a:cs typeface="Arial"/>
              </a:rPr>
              <a:t>א. לדעתכם, מי אוכל כמויות גדולות יותר של מזון ביחס ליחידת נפח, הגרביל או התן</a:t>
            </a:r>
            <a:r>
              <a:rPr lang="he-IL" kern="0" dirty="0" smtClean="0">
                <a:solidFill>
                  <a:srgbClr val="1F497D"/>
                </a:solidFill>
                <a:latin typeface="Calibri"/>
                <a:cs typeface="Arial"/>
              </a:rPr>
              <a:t>?</a:t>
            </a:r>
          </a:p>
          <a:p>
            <a:pPr fontAlgn="auto">
              <a:spcBef>
                <a:spcPts val="0"/>
              </a:spcBef>
              <a:spcAft>
                <a:spcPts val="0"/>
              </a:spcAft>
              <a:defRPr/>
            </a:pPr>
            <a:endParaRPr lang="he-IL" kern="0" dirty="0">
              <a:solidFill>
                <a:srgbClr val="1F497D"/>
              </a:solidFill>
              <a:latin typeface="Calibri"/>
              <a:cs typeface="Arial"/>
            </a:endParaRPr>
          </a:p>
          <a:p>
            <a:pPr fontAlgn="auto">
              <a:spcBef>
                <a:spcPts val="0"/>
              </a:spcBef>
              <a:spcAft>
                <a:spcPts val="0"/>
              </a:spcAft>
              <a:defRPr/>
            </a:pPr>
            <a:r>
              <a:rPr lang="he-IL" kern="0" dirty="0">
                <a:solidFill>
                  <a:srgbClr val="1F497D"/>
                </a:solidFill>
                <a:latin typeface="Calibri"/>
                <a:cs typeface="Arial"/>
              </a:rPr>
              <a:t>ב. היונק הקטן ביותר העולם הוא חדף, אורך גופו הוא כ-7 ס"מ. שערו מדוע אין יונקים קטנים יותר, לדוגמה, בגודל של נמלה?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6E60682-570B-4068-86F8-E3283D288C6A}" type="slidenum">
              <a:rPr lang="he-IL" smtClean="0"/>
              <a:pPr fontAlgn="base">
                <a:spcBef>
                  <a:spcPct val="0"/>
                </a:spcBef>
                <a:spcAft>
                  <a:spcPct val="0"/>
                </a:spcAft>
                <a:defRPr/>
              </a:pPr>
              <a:t>29</a:t>
            </a:fld>
            <a:endParaRPr lang="he-IL" dirty="0" smtClean="0"/>
          </a:p>
        </p:txBody>
      </p:sp>
      <p:sp>
        <p:nvSpPr>
          <p:cNvPr id="57348" name="כותרת 5"/>
          <p:cNvSpPr>
            <a:spLocks noGrp="1"/>
          </p:cNvSpPr>
          <p:nvPr>
            <p:ph type="ctrTitle"/>
          </p:nvPr>
        </p:nvSpPr>
        <p:spPr bwMode="auto">
          <a:xfrm>
            <a:off x="231775" y="36513"/>
            <a:ext cx="8326438"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10" name="Rectangle 20"/>
          <p:cNvSpPr/>
          <p:nvPr/>
        </p:nvSpPr>
        <p:spPr bwMode="auto">
          <a:xfrm>
            <a:off x="264170" y="2852738"/>
            <a:ext cx="8196262" cy="338455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א. </a:t>
            </a:r>
            <a:r>
              <a:rPr lang="he-IL" kern="0" dirty="0" smtClean="0">
                <a:solidFill>
                  <a:prstClr val="black"/>
                </a:solidFill>
                <a:latin typeface="Arial"/>
                <a:cs typeface="Arial"/>
              </a:rPr>
              <a:t>הגרביל, </a:t>
            </a:r>
            <a:r>
              <a:rPr lang="he-IL" kern="0" dirty="0">
                <a:solidFill>
                  <a:prstClr val="black"/>
                </a:solidFill>
                <a:latin typeface="Arial"/>
                <a:cs typeface="Arial"/>
              </a:rPr>
              <a:t>המאבד יחסית חום רב לסביבה, מקיים קצב נשימה תאית גבוה במיוחד, ומקצת החום המשתחרר מן הנשימה </a:t>
            </a:r>
            <a:r>
              <a:rPr lang="he-IL" kern="0" dirty="0" smtClean="0">
                <a:solidFill>
                  <a:prstClr val="black"/>
                </a:solidFill>
                <a:latin typeface="Arial"/>
                <a:cs typeface="Arial"/>
              </a:rPr>
              <a:t>התאית </a:t>
            </a:r>
            <a:r>
              <a:rPr lang="he-IL" kern="0" dirty="0">
                <a:solidFill>
                  <a:prstClr val="black"/>
                </a:solidFill>
                <a:latin typeface="Arial"/>
                <a:cs typeface="Arial"/>
              </a:rPr>
              <a:t>מנוצל לחימום הגוף. לשם קיום קצב נשימה תאית גבוה, עליו לאכול כמויות מזון גדולות. </a:t>
            </a:r>
            <a:r>
              <a:rPr lang="he-IL" kern="0" dirty="0" smtClean="0">
                <a:solidFill>
                  <a:prstClr val="black"/>
                </a:solidFill>
                <a:latin typeface="Arial"/>
                <a:cs typeface="Arial"/>
              </a:rPr>
              <a:t>לעומתו, </a:t>
            </a:r>
            <a:r>
              <a:rPr lang="he-IL" kern="0" dirty="0">
                <a:solidFill>
                  <a:prstClr val="black"/>
                </a:solidFill>
                <a:latin typeface="Arial"/>
                <a:cs typeface="Arial"/>
              </a:rPr>
              <a:t>התן המאבד פחות חום לסביבה, מקיים קצב נשימה תאית קטן יותר, ולכן זקוק לפחות מזון (ביחס ליחידת נפח).</a:t>
            </a: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r>
              <a:rPr lang="he-IL" kern="0" dirty="0">
                <a:solidFill>
                  <a:prstClr val="black"/>
                </a:solidFill>
                <a:latin typeface="Arial"/>
                <a:cs typeface="Arial"/>
              </a:rPr>
              <a:t>ב. יונק בגודל נמלה היה מאבד יחסית חום רב כל כך לסביבה, שגם אם היה מקיים קצב נשימה תאית מקסימלי, כמות החום שהייתה משתחררת בנשימה התאית, לא הייתה משתווה לכמות החום שהוא היה מאבד לסביבה, ועל כן הוא לא היה מצליח לשמור על טמפרטורת גוף קבועה. </a:t>
            </a:r>
            <a:endParaRPr lang="he-IL" kern="0" dirty="0" smtClean="0">
              <a:solidFill>
                <a:prstClr val="black"/>
              </a:solidFill>
              <a:latin typeface="Arial"/>
              <a:cs typeface="Arial"/>
            </a:endParaRPr>
          </a:p>
          <a:p>
            <a:pPr lvl="0" fontAlgn="auto">
              <a:spcBef>
                <a:spcPts val="0"/>
              </a:spcBef>
              <a:spcAft>
                <a:spcPts val="0"/>
              </a:spcAft>
              <a:defRPr/>
            </a:pPr>
            <a:r>
              <a:rPr lang="he-IL" kern="0" dirty="0">
                <a:solidFill>
                  <a:prstClr val="black"/>
                </a:solidFill>
                <a:latin typeface="Arial"/>
                <a:cs typeface="Arial"/>
              </a:rPr>
              <a:t>החדף כמעט שאינו ישן ועסוק </a:t>
            </a:r>
            <a:r>
              <a:rPr lang="he-IL" kern="0">
                <a:solidFill>
                  <a:prstClr val="black"/>
                </a:solidFill>
                <a:latin typeface="Arial"/>
                <a:cs typeface="Arial"/>
              </a:rPr>
              <a:t>בחיפוש </a:t>
            </a:r>
            <a:r>
              <a:rPr lang="he-IL" kern="0" smtClean="0">
                <a:solidFill>
                  <a:prstClr val="black"/>
                </a:solidFill>
                <a:latin typeface="Arial"/>
                <a:cs typeface="Arial"/>
              </a:rPr>
              <a:t>מתמיד של מזון</a:t>
            </a:r>
            <a:r>
              <a:rPr lang="he-IL" kern="0" dirty="0">
                <a:solidFill>
                  <a:prstClr val="black"/>
                </a:solidFill>
                <a:latin typeface="Arial"/>
                <a:cs typeface="Arial"/>
              </a:rPr>
              <a:t>. ראו </a:t>
            </a:r>
            <a:r>
              <a:rPr lang="he-IL" kern="0" dirty="0">
                <a:solidFill>
                  <a:prstClr val="black"/>
                </a:solidFill>
                <a:latin typeface="Arial"/>
                <a:cs typeface="Arial"/>
                <a:hlinkClick r:id="rId2"/>
              </a:rPr>
              <a:t>סרטון</a:t>
            </a:r>
            <a:r>
              <a:rPr lang="he-IL" kern="0" dirty="0">
                <a:solidFill>
                  <a:prstClr val="black"/>
                </a:solidFill>
                <a:latin typeface="Arial"/>
                <a:cs typeface="Arial"/>
              </a:rPr>
              <a:t>.</a:t>
            </a:r>
          </a:p>
          <a:p>
            <a:pPr fontAlgn="auto">
              <a:spcBef>
                <a:spcPts val="0"/>
              </a:spcBef>
              <a:spcAft>
                <a:spcPts val="0"/>
              </a:spcAft>
              <a:defRPr/>
            </a:pPr>
            <a:endParaRPr lang="he-IL" kern="0" dirty="0">
              <a:solidFill>
                <a:prstClr val="black"/>
              </a:solidFill>
              <a:latin typeface="Arial"/>
              <a:cs typeface="Arial"/>
            </a:endParaRPr>
          </a:p>
        </p:txBody>
      </p:sp>
      <p:sp>
        <p:nvSpPr>
          <p:cNvPr id="7" name="TextBox 6"/>
          <p:cNvSpPr txBox="1"/>
          <p:nvPr/>
        </p:nvSpPr>
        <p:spPr>
          <a:xfrm>
            <a:off x="274638" y="594693"/>
            <a:ext cx="8183562" cy="20313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latin typeface="Calibri"/>
                <a:cs typeface="Arial"/>
              </a:rPr>
              <a:t>שאלה 9:</a:t>
            </a:r>
          </a:p>
          <a:p>
            <a:pPr fontAlgn="auto">
              <a:spcBef>
                <a:spcPts val="0"/>
              </a:spcBef>
              <a:spcAft>
                <a:spcPts val="0"/>
              </a:spcAft>
              <a:defRPr/>
            </a:pPr>
            <a:r>
              <a:rPr lang="he-IL" kern="0" dirty="0" smtClean="0">
                <a:solidFill>
                  <a:srgbClr val="1F497D"/>
                </a:solidFill>
                <a:latin typeface="Calibri"/>
                <a:cs typeface="Arial"/>
              </a:rPr>
              <a:t>החום הנפלט מפירוק חומרי המזון </a:t>
            </a:r>
            <a:r>
              <a:rPr lang="he-IL" kern="0" dirty="0" smtClean="0">
                <a:solidFill>
                  <a:schemeClr val="tx2"/>
                </a:solidFill>
                <a:latin typeface="Calibri"/>
                <a:cs typeface="Arial"/>
              </a:rPr>
              <a:t>בתהליך הנשימה התאית הוא מקור החום העיקרי בגוף.</a:t>
            </a:r>
          </a:p>
          <a:p>
            <a:pPr fontAlgn="auto">
              <a:spcBef>
                <a:spcPts val="0"/>
              </a:spcBef>
              <a:spcAft>
                <a:spcPts val="0"/>
              </a:spcAft>
              <a:defRPr/>
            </a:pPr>
            <a:r>
              <a:rPr lang="he-IL" kern="0" dirty="0" smtClean="0">
                <a:solidFill>
                  <a:schemeClr val="tx2"/>
                </a:solidFill>
                <a:latin typeface="Calibri"/>
                <a:cs typeface="Arial"/>
              </a:rPr>
              <a:t>חום זה מפצה על הפסד החום מן הגוף </a:t>
            </a:r>
            <a:r>
              <a:rPr lang="he-IL" kern="0" dirty="0">
                <a:solidFill>
                  <a:schemeClr val="tx2"/>
                </a:solidFill>
                <a:latin typeface="Calibri"/>
                <a:cs typeface="Arial"/>
              </a:rPr>
              <a:t>ל</a:t>
            </a:r>
            <a:r>
              <a:rPr lang="he-IL" kern="0" dirty="0" smtClean="0">
                <a:solidFill>
                  <a:schemeClr val="tx2"/>
                </a:solidFill>
                <a:latin typeface="Calibri"/>
                <a:cs typeface="Arial"/>
              </a:rPr>
              <a:t>סביבה ועוזר בשמירת טמפרטורת גוף קבועה.</a:t>
            </a:r>
          </a:p>
          <a:p>
            <a:pPr fontAlgn="auto">
              <a:spcBef>
                <a:spcPts val="0"/>
              </a:spcBef>
              <a:spcAft>
                <a:spcPts val="0"/>
              </a:spcAft>
              <a:defRPr/>
            </a:pPr>
            <a:r>
              <a:rPr lang="he-IL" kern="0" dirty="0" smtClean="0">
                <a:solidFill>
                  <a:schemeClr val="tx2"/>
                </a:solidFill>
                <a:latin typeface="Calibri"/>
                <a:cs typeface="Arial"/>
              </a:rPr>
              <a:t>א. לדעתכם, מי אוכל כמויות גדולות יותר של מזון ביחס ליחידת נפח, תן או </a:t>
            </a:r>
            <a:r>
              <a:rPr lang="he-IL" kern="0" dirty="0">
                <a:solidFill>
                  <a:schemeClr val="tx2"/>
                </a:solidFill>
                <a:latin typeface="Calibri"/>
                <a:cs typeface="Arial"/>
              </a:rPr>
              <a:t>חדף </a:t>
            </a:r>
            <a:r>
              <a:rPr lang="he-IL" kern="0" dirty="0" smtClean="0">
                <a:solidFill>
                  <a:schemeClr val="tx2"/>
                </a:solidFill>
                <a:latin typeface="Calibri"/>
                <a:cs typeface="Arial"/>
              </a:rPr>
              <a:t>(החדף הוא היונק </a:t>
            </a:r>
            <a:r>
              <a:rPr lang="he-IL" kern="0" dirty="0">
                <a:solidFill>
                  <a:schemeClr val="tx2"/>
                </a:solidFill>
                <a:latin typeface="Calibri"/>
                <a:cs typeface="Arial"/>
              </a:rPr>
              <a:t>הקטן ביותר </a:t>
            </a:r>
            <a:r>
              <a:rPr lang="he-IL" kern="0" dirty="0" smtClean="0">
                <a:solidFill>
                  <a:schemeClr val="tx2"/>
                </a:solidFill>
                <a:latin typeface="Calibri"/>
                <a:cs typeface="Arial"/>
              </a:rPr>
              <a:t>בעולם. אורך </a:t>
            </a:r>
            <a:r>
              <a:rPr lang="he-IL" kern="0" dirty="0">
                <a:solidFill>
                  <a:schemeClr val="tx2"/>
                </a:solidFill>
                <a:latin typeface="Calibri"/>
                <a:cs typeface="Arial"/>
              </a:rPr>
              <a:t>גופו כ־7 </a:t>
            </a:r>
            <a:r>
              <a:rPr lang="he-IL" kern="0" dirty="0" smtClean="0">
                <a:solidFill>
                  <a:schemeClr val="tx2"/>
                </a:solidFill>
                <a:latin typeface="Calibri"/>
                <a:cs typeface="Arial"/>
              </a:rPr>
              <a:t>ס"מ) ?</a:t>
            </a:r>
          </a:p>
          <a:p>
            <a:pPr fontAlgn="auto">
              <a:spcBef>
                <a:spcPts val="0"/>
              </a:spcBef>
              <a:spcAft>
                <a:spcPts val="0"/>
              </a:spcAft>
              <a:defRPr/>
            </a:pPr>
            <a:r>
              <a:rPr lang="he-IL" kern="0" dirty="0" smtClean="0">
                <a:solidFill>
                  <a:schemeClr val="tx2"/>
                </a:solidFill>
                <a:latin typeface="Calibri"/>
                <a:cs typeface="Arial"/>
              </a:rPr>
              <a:t>ב. שערו מדוע אין יונקים </a:t>
            </a:r>
          </a:p>
          <a:p>
            <a:pPr fontAlgn="auto">
              <a:spcBef>
                <a:spcPts val="0"/>
              </a:spcBef>
              <a:spcAft>
                <a:spcPts val="0"/>
              </a:spcAft>
              <a:defRPr/>
            </a:pPr>
            <a:r>
              <a:rPr lang="he-IL" kern="0" dirty="0" smtClean="0">
                <a:solidFill>
                  <a:schemeClr val="tx2"/>
                </a:solidFill>
                <a:latin typeface="Calibri"/>
                <a:cs typeface="Arial"/>
              </a:rPr>
              <a:t>   קטנים יותר מהחדף, לדוגמה, בגודל של נמלה? </a:t>
            </a:r>
            <a:endParaRPr lang="he-IL" kern="0" dirty="0">
              <a:solidFill>
                <a:schemeClr val="tx2"/>
              </a:solidFill>
              <a:latin typeface="Calibri"/>
              <a:cs typeface="Arial"/>
            </a:endParaRPr>
          </a:p>
        </p:txBody>
      </p:sp>
      <p:sp>
        <p:nvSpPr>
          <p:cNvPr id="57351" name="Slide Number Placeholder 8"/>
          <p:cNvSpPr txBox="1">
            <a:spLocks/>
          </p:cNvSpPr>
          <p:nvPr/>
        </p:nvSpPr>
        <p:spPr bwMode="auto">
          <a:xfrm>
            <a:off x="250825" y="65198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ECBD12DF-A5A4-4D51-B1E1-7F1B106AB8A7}" type="slidenum">
              <a:rPr lang="he-IL" sz="1000">
                <a:solidFill>
                  <a:srgbClr val="7F7F7F"/>
                </a:solidFill>
              </a:rPr>
              <a:pPr algn="l" eaLnBrk="1" hangingPunct="1"/>
              <a:t>29</a:t>
            </a:fld>
            <a:endParaRPr lang="he-IL" sz="1000" dirty="0">
              <a:solidFill>
                <a:srgbClr val="7F7F7F"/>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928688" y="0"/>
            <a:ext cx="7772400" cy="441325"/>
          </a:xfrm>
        </p:spPr>
        <p:txBody>
          <a:bodyPr/>
          <a:lstStyle/>
          <a:p>
            <a:pPr fontAlgn="auto">
              <a:defRPr/>
            </a:pPr>
            <a:r>
              <a:rPr lang="he-IL" sz="1800" b="1" dirty="0" smtClean="0">
                <a:solidFill>
                  <a:srgbClr val="FF6600"/>
                </a:solidFill>
                <a:ea typeface="+mn-ea"/>
              </a:rPr>
              <a:t>מקורות החום של הגוף: חום פנימי (חום מטבולי) וחום חיצוני (מהסביבה)</a:t>
            </a:r>
            <a:endParaRPr lang="he-IL" sz="1800" dirty="0" smtClean="0"/>
          </a:p>
        </p:txBody>
      </p:sp>
      <p:sp>
        <p:nvSpPr>
          <p:cNvPr id="21" name="TextBox 20"/>
          <p:cNvSpPr txBox="1"/>
          <p:nvPr/>
        </p:nvSpPr>
        <p:spPr>
          <a:xfrm>
            <a:off x="3176588" y="427038"/>
            <a:ext cx="2647950" cy="62547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u="sng" dirty="0">
                <a:solidFill>
                  <a:prstClr val="black"/>
                </a:solidFill>
              </a:rPr>
              <a:t>לגוף יש שני מקורות חום</a:t>
            </a:r>
            <a:r>
              <a:rPr lang="he-IL" dirty="0">
                <a:solidFill>
                  <a:prstClr val="black"/>
                </a:solidFill>
              </a:rPr>
              <a:t>:</a:t>
            </a:r>
            <a:endParaRPr lang="he-IL" dirty="0">
              <a:solidFill>
                <a:prstClr val="black">
                  <a:lumMod val="50000"/>
                  <a:lumOff val="50000"/>
                </a:prstClr>
              </a:solidFill>
              <a:latin typeface="Arial"/>
              <a:cs typeface="Arial"/>
            </a:endParaRPr>
          </a:p>
        </p:txBody>
      </p:sp>
      <p:grpSp>
        <p:nvGrpSpPr>
          <p:cNvPr id="31749" name="קבוצה 7"/>
          <p:cNvGrpSpPr>
            <a:grpSpLocks/>
          </p:cNvGrpSpPr>
          <p:nvPr/>
        </p:nvGrpSpPr>
        <p:grpSpPr bwMode="auto">
          <a:xfrm>
            <a:off x="107504" y="548680"/>
            <a:ext cx="8845550" cy="4762500"/>
            <a:chOff x="249258" y="1052513"/>
            <a:chExt cx="8844735" cy="4762500"/>
          </a:xfrm>
        </p:grpSpPr>
        <p:pic>
          <p:nvPicPr>
            <p:cNvPr id="3175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718" y="1052513"/>
              <a:ext cx="82962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bwMode="auto">
            <a:xfrm>
              <a:off x="249258" y="2366963"/>
              <a:ext cx="2304168" cy="1439863"/>
            </a:xfrm>
            <a:prstGeom prst="rect">
              <a:avLst/>
            </a:prstGeom>
            <a:solidFill>
              <a:srgbClr val="FFFF00"/>
            </a:solid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rPr>
                <a:t>       </a:t>
              </a:r>
            </a:p>
            <a:p>
              <a:pPr fontAlgn="auto">
                <a:spcBef>
                  <a:spcPts val="0"/>
                </a:spcBef>
                <a:spcAft>
                  <a:spcPts val="0"/>
                </a:spcAft>
                <a:defRPr/>
              </a:pPr>
              <a:r>
                <a:rPr lang="he-IL" dirty="0">
                  <a:solidFill>
                    <a:prstClr val="black"/>
                  </a:solidFill>
                </a:rPr>
                <a:t>      ב. </a:t>
              </a:r>
              <a:r>
                <a:rPr lang="he-IL" u="sng" dirty="0">
                  <a:solidFill>
                    <a:prstClr val="black"/>
                  </a:solidFill>
                </a:rPr>
                <a:t>חום חיצוני</a:t>
              </a:r>
            </a:p>
            <a:p>
              <a:pPr fontAlgn="auto">
                <a:spcBef>
                  <a:spcPts val="0"/>
                </a:spcBef>
                <a:spcAft>
                  <a:spcPts val="0"/>
                </a:spcAft>
                <a:defRPr/>
              </a:pPr>
              <a:r>
                <a:rPr lang="he-IL" dirty="0">
                  <a:solidFill>
                    <a:prstClr val="black"/>
                  </a:solidFill>
                  <a:latin typeface="Arial"/>
                  <a:cs typeface="Arial"/>
                </a:rPr>
                <a:t>חום הנקלט </a:t>
              </a:r>
              <a:r>
                <a:rPr lang="he-IL" dirty="0" smtClean="0">
                  <a:solidFill>
                    <a:prstClr val="black"/>
                  </a:solidFill>
                  <a:latin typeface="Arial"/>
                  <a:cs typeface="Arial"/>
                </a:rPr>
                <a:t>מן הסביבה</a:t>
              </a: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p:txBody>
        </p:sp>
        <p:sp>
          <p:nvSpPr>
            <p:cNvPr id="5" name="חץ ימינה 4"/>
            <p:cNvSpPr/>
            <p:nvPr/>
          </p:nvSpPr>
          <p:spPr>
            <a:xfrm>
              <a:off x="2553426" y="2780110"/>
              <a:ext cx="293661" cy="504825"/>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6" name="TextBox 35"/>
            <p:cNvSpPr txBox="1"/>
            <p:nvPr/>
          </p:nvSpPr>
          <p:spPr bwMode="auto">
            <a:xfrm>
              <a:off x="2930298" y="1852613"/>
              <a:ext cx="2663580" cy="1582738"/>
            </a:xfrm>
            <a:prstGeom prst="rect">
              <a:avLst/>
            </a:prstGeom>
            <a:solidFill>
              <a:srgbClr val="FFFF00"/>
            </a:solid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rPr>
                <a:t>א. </a:t>
              </a:r>
              <a:r>
                <a:rPr lang="he-IL" u="sng" dirty="0">
                  <a:solidFill>
                    <a:prstClr val="black"/>
                  </a:solidFill>
                </a:rPr>
                <a:t>חום פנימי – חום מטבולי</a:t>
              </a:r>
            </a:p>
            <a:p>
              <a:pPr fontAlgn="auto">
                <a:spcBef>
                  <a:spcPts val="0"/>
                </a:spcBef>
                <a:spcAft>
                  <a:spcPts val="0"/>
                </a:spcAft>
                <a:defRPr/>
              </a:pPr>
              <a:r>
                <a:rPr lang="he-IL" dirty="0">
                  <a:solidFill>
                    <a:prstClr val="black"/>
                  </a:solidFill>
                </a:rPr>
                <a:t>   חום הנפלט בתהליך   </a:t>
              </a:r>
            </a:p>
            <a:p>
              <a:pPr fontAlgn="auto">
                <a:spcBef>
                  <a:spcPts val="0"/>
                </a:spcBef>
                <a:spcAft>
                  <a:spcPts val="0"/>
                </a:spcAft>
                <a:defRPr/>
              </a:pPr>
              <a:r>
                <a:rPr lang="he-IL" dirty="0">
                  <a:solidFill>
                    <a:prstClr val="black"/>
                  </a:solidFill>
                </a:rPr>
                <a:t>   הנשימה התאית </a:t>
              </a:r>
            </a:p>
            <a:p>
              <a:pPr fontAlgn="auto">
                <a:spcBef>
                  <a:spcPts val="0"/>
                </a:spcBef>
                <a:spcAft>
                  <a:spcPts val="0"/>
                </a:spcAft>
                <a:defRPr/>
              </a:pPr>
              <a:r>
                <a:rPr lang="he-IL" dirty="0">
                  <a:solidFill>
                    <a:prstClr val="black"/>
                  </a:solidFill>
                </a:rPr>
                <a:t>  ובתהליכים מטבוליים</a:t>
              </a:r>
            </a:p>
            <a:p>
              <a:pPr fontAlgn="auto">
                <a:spcBef>
                  <a:spcPts val="0"/>
                </a:spcBef>
                <a:spcAft>
                  <a:spcPts val="0"/>
                </a:spcAft>
                <a:defRPr/>
              </a:pPr>
              <a:r>
                <a:rPr lang="he-IL" dirty="0">
                  <a:solidFill>
                    <a:prstClr val="black"/>
                  </a:solidFill>
                </a:rPr>
                <a:t>אחרים המתרחשים בתאים</a:t>
              </a:r>
              <a:endParaRPr lang="he-IL" dirty="0">
                <a:solidFill>
                  <a:prstClr val="black"/>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p:txBody>
        </p:sp>
      </p:grpSp>
      <p:grpSp>
        <p:nvGrpSpPr>
          <p:cNvPr id="31750" name="קבוצה 12"/>
          <p:cNvGrpSpPr>
            <a:grpSpLocks/>
          </p:cNvGrpSpPr>
          <p:nvPr/>
        </p:nvGrpSpPr>
        <p:grpSpPr bwMode="auto">
          <a:xfrm>
            <a:off x="546100" y="5092700"/>
            <a:ext cx="7924800" cy="1728788"/>
            <a:chOff x="534508" y="4941170"/>
            <a:chExt cx="7925924" cy="1728190"/>
          </a:xfrm>
        </p:grpSpPr>
        <p:grpSp>
          <p:nvGrpSpPr>
            <p:cNvPr id="31752" name="קבוצה 9"/>
            <p:cNvGrpSpPr>
              <a:grpSpLocks/>
            </p:cNvGrpSpPr>
            <p:nvPr/>
          </p:nvGrpSpPr>
          <p:grpSpPr bwMode="auto">
            <a:xfrm>
              <a:off x="534508" y="4941170"/>
              <a:ext cx="7925924" cy="1728190"/>
              <a:chOff x="15063" y="5112569"/>
              <a:chExt cx="7925924" cy="1728190"/>
            </a:xfrm>
          </p:grpSpPr>
          <p:sp>
            <p:nvSpPr>
              <p:cNvPr id="35" name="TextBox 34"/>
              <p:cNvSpPr txBox="1"/>
              <p:nvPr/>
            </p:nvSpPr>
            <p:spPr>
              <a:xfrm>
                <a:off x="15063" y="5609285"/>
                <a:ext cx="4243990" cy="1231474"/>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rPr>
                  <a:t>        </a:t>
                </a:r>
                <a:r>
                  <a:rPr lang="he-IL" u="sng" dirty="0">
                    <a:solidFill>
                      <a:prstClr val="black"/>
                    </a:solidFill>
                  </a:rPr>
                  <a:t>החום הנפלט לסביבה</a:t>
                </a:r>
                <a:r>
                  <a:rPr lang="he-IL" dirty="0">
                    <a:solidFill>
                      <a:prstClr val="black"/>
                    </a:solidFill>
                  </a:rPr>
                  <a:t>:</a:t>
                </a:r>
              </a:p>
              <a:p>
                <a:pPr fontAlgn="auto">
                  <a:spcBef>
                    <a:spcPts val="0"/>
                  </a:spcBef>
                  <a:spcAft>
                    <a:spcPts val="0"/>
                  </a:spcAft>
                  <a:defRPr/>
                </a:pPr>
                <a:r>
                  <a:rPr lang="he-IL" dirty="0">
                    <a:solidFill>
                      <a:prstClr val="black"/>
                    </a:solidFill>
                    <a:latin typeface="Arial"/>
                    <a:cs typeface="Arial"/>
                  </a:rPr>
                  <a:t>           לאוויר, לקרקע, </a:t>
                </a:r>
              </a:p>
              <a:p>
                <a:pPr fontAlgn="auto">
                  <a:spcBef>
                    <a:spcPts val="0"/>
                  </a:spcBef>
                  <a:spcAft>
                    <a:spcPts val="0"/>
                  </a:spcAft>
                  <a:defRPr/>
                </a:pPr>
                <a:r>
                  <a:rPr lang="he-IL" dirty="0">
                    <a:solidFill>
                      <a:prstClr val="black"/>
                    </a:solidFill>
                    <a:latin typeface="Arial"/>
                    <a:cs typeface="Arial"/>
                  </a:rPr>
                  <a:t>באידוי מים (בהזעה, או אצל הכלב בהלחתה)</a:t>
                </a:r>
                <a:endParaRPr lang="he-IL" dirty="0">
                  <a:solidFill>
                    <a:prstClr val="black">
                      <a:lumMod val="50000"/>
                      <a:lumOff val="50000"/>
                    </a:prstClr>
                  </a:solidFill>
                  <a:latin typeface="Arial"/>
                  <a:cs typeface="Arial"/>
                </a:endParaRPr>
              </a:p>
            </p:txBody>
          </p:sp>
          <p:grpSp>
            <p:nvGrpSpPr>
              <p:cNvPr id="31755" name="קבוצה 11"/>
              <p:cNvGrpSpPr>
                <a:grpSpLocks/>
              </p:cNvGrpSpPr>
              <p:nvPr/>
            </p:nvGrpSpPr>
            <p:grpSpPr bwMode="auto">
              <a:xfrm>
                <a:off x="15063" y="5112569"/>
                <a:ext cx="7925924" cy="1512167"/>
                <a:chOff x="381158" y="5652886"/>
                <a:chExt cx="7924737" cy="1512131"/>
              </a:xfrm>
            </p:grpSpPr>
            <p:sp>
              <p:nvSpPr>
                <p:cNvPr id="26" name="TextBox 25"/>
                <p:cNvSpPr txBox="1"/>
                <p:nvPr/>
              </p:nvSpPr>
              <p:spPr>
                <a:xfrm>
                  <a:off x="2684603" y="5652886"/>
                  <a:ext cx="5621292" cy="112353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rPr>
                    <a:t>                                   </a:t>
                  </a:r>
                  <a:r>
                    <a:rPr lang="he-IL" u="sng" dirty="0">
                      <a:solidFill>
                        <a:prstClr val="black"/>
                      </a:solidFill>
                    </a:rPr>
                    <a:t>טמפרטורת הגוף נשארת קבועה אם</a:t>
                  </a:r>
                  <a:r>
                    <a:rPr lang="he-IL" dirty="0">
                      <a:solidFill>
                        <a:prstClr val="black"/>
                      </a:solidFill>
                    </a:rPr>
                    <a:t>:</a:t>
                  </a:r>
                </a:p>
              </p:txBody>
            </p:sp>
            <p:sp>
              <p:nvSpPr>
                <p:cNvPr id="9" name="שווה 8"/>
                <p:cNvSpPr/>
                <p:nvPr/>
              </p:nvSpPr>
              <p:spPr>
                <a:xfrm>
                  <a:off x="4354639" y="6355889"/>
                  <a:ext cx="520696" cy="312621"/>
                </a:xfrm>
                <a:prstGeom prst="mathEqual">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11" name="מלבן 10"/>
                <p:cNvSpPr/>
                <p:nvPr/>
              </p:nvSpPr>
              <p:spPr>
                <a:xfrm>
                  <a:off x="381158" y="5652886"/>
                  <a:ext cx="7894575" cy="151232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31753" name="מלבן 11"/>
            <p:cNvSpPr>
              <a:spLocks noChangeArrowheads="1"/>
            </p:cNvSpPr>
            <p:nvPr/>
          </p:nvSpPr>
          <p:spPr bwMode="auto">
            <a:xfrm>
              <a:off x="5104100" y="5445224"/>
              <a:ext cx="3273844" cy="64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e-IL" dirty="0">
                  <a:solidFill>
                    <a:srgbClr val="000000"/>
                  </a:solidFill>
                </a:rPr>
                <a:t>      </a:t>
              </a:r>
              <a:r>
                <a:rPr lang="he-IL" u="sng" dirty="0">
                  <a:solidFill>
                    <a:srgbClr val="000000"/>
                  </a:solidFill>
                </a:rPr>
                <a:t>החום הפנימי הנוצר בגוף</a:t>
              </a:r>
              <a:endParaRPr lang="he-IL" u="sng" dirty="0">
                <a:solidFill>
                  <a:srgbClr val="7F7F7F"/>
                </a:solidFill>
              </a:endParaRPr>
            </a:p>
            <a:p>
              <a:r>
                <a:rPr lang="he-IL" dirty="0">
                  <a:solidFill>
                    <a:srgbClr val="000000"/>
                  </a:solidFill>
                </a:rPr>
                <a:t>  </a:t>
              </a:r>
              <a:r>
                <a:rPr lang="he-IL" u="sng" dirty="0">
                  <a:solidFill>
                    <a:srgbClr val="000000"/>
                  </a:solidFill>
                </a:rPr>
                <a:t>והחום החיצוני הנקלט </a:t>
              </a:r>
              <a:r>
                <a:rPr lang="he-IL" u="sng" dirty="0" smtClean="0">
                  <a:solidFill>
                    <a:srgbClr val="000000"/>
                  </a:solidFill>
                </a:rPr>
                <a:t>מן הסביבה </a:t>
              </a:r>
              <a:endParaRPr lang="he-IL" u="sng" dirty="0"/>
            </a:p>
          </p:txBody>
        </p:sp>
      </p:grpSp>
      <p:sp>
        <p:nvSpPr>
          <p:cNvPr id="37" name="Slide Number Placeholder 8"/>
          <p:cNvSpPr>
            <a:spLocks noGrp="1"/>
          </p:cNvSpPr>
          <p:nvPr>
            <p:ph type="sldNum" sz="quarter" idx="12"/>
          </p:nvPr>
        </p:nvSpPr>
        <p:spPr bwMode="auto">
          <a:xfrm>
            <a:off x="250825" y="6519863"/>
            <a:ext cx="396875"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1AFC708-E28C-4A8E-B8D1-7375E9BBDA9D}" type="slidenum">
              <a:rPr lang="he-IL" sz="1000" smtClean="0">
                <a:solidFill>
                  <a:prstClr val="black">
                    <a:lumMod val="50000"/>
                    <a:lumOff val="50000"/>
                  </a:prstClr>
                </a:solidFill>
              </a:rPr>
              <a:pPr fontAlgn="base">
                <a:spcBef>
                  <a:spcPct val="0"/>
                </a:spcBef>
                <a:spcAft>
                  <a:spcPct val="0"/>
                </a:spcAft>
                <a:defRPr/>
              </a:pPr>
              <a:t>3</a:t>
            </a:fld>
            <a:endParaRPr lang="he-IL" sz="1000" dirty="0" smtClean="0">
              <a:solidFill>
                <a:prstClr val="black">
                  <a:lumMod val="50000"/>
                  <a:lumOff val="50000"/>
                </a:prstClr>
              </a:solidFill>
            </a:endParaRPr>
          </a:p>
        </p:txBody>
      </p:sp>
      <p:sp>
        <p:nvSpPr>
          <p:cNvPr id="19" name="מלבן 18"/>
          <p:cNvSpPr/>
          <p:nvPr/>
        </p:nvSpPr>
        <p:spPr>
          <a:xfrm>
            <a:off x="1547664" y="4736758"/>
            <a:ext cx="601447" cy="246221"/>
          </a:xfrm>
          <a:prstGeom prst="rect">
            <a:avLst/>
          </a:prstGeom>
        </p:spPr>
        <p:txBody>
          <a:bodyPr wrap="none">
            <a:spAutoFit/>
          </a:bodyPr>
          <a:lstStyle/>
          <a:p>
            <a:r>
              <a:rPr lang="he-IL" sz="1000" dirty="0" smtClean="0">
                <a:solidFill>
                  <a:srgbClr val="000000"/>
                </a:solidFill>
              </a:rPr>
              <a:t>אורה בר</a:t>
            </a:r>
            <a:endParaRPr lang="he-IL" sz="1000" dirty="0"/>
          </a:p>
        </p:txBody>
      </p:sp>
      <p:sp>
        <p:nvSpPr>
          <p:cNvPr id="2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601FCFE-72CD-4B3B-975D-F89C971EEF55}" type="slidenum">
              <a:rPr lang="he-IL" smtClean="0"/>
              <a:pPr fontAlgn="base">
                <a:spcBef>
                  <a:spcPct val="0"/>
                </a:spcBef>
                <a:spcAft>
                  <a:spcPct val="0"/>
                </a:spcAft>
                <a:defRPr/>
              </a:pPr>
              <a:t>30</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1800" b="1" dirty="0" smtClean="0">
                <a:solidFill>
                  <a:srgbClr val="FF6600"/>
                </a:solidFill>
                <a:ea typeface="+mn-ea"/>
              </a:rPr>
              <a:t>שאלה 10</a:t>
            </a:r>
          </a:p>
        </p:txBody>
      </p:sp>
      <p:sp>
        <p:nvSpPr>
          <p:cNvPr id="10" name="TextBox 9"/>
          <p:cNvSpPr txBox="1"/>
          <p:nvPr/>
        </p:nvSpPr>
        <p:spPr>
          <a:xfrm>
            <a:off x="552450" y="594692"/>
            <a:ext cx="8183563"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10:</a:t>
            </a:r>
          </a:p>
          <a:p>
            <a:pPr>
              <a:defRPr/>
            </a:pPr>
            <a:r>
              <a:rPr lang="he-IL" dirty="0">
                <a:solidFill>
                  <a:srgbClr val="1D4C72"/>
                </a:solidFill>
                <a:latin typeface="Arial"/>
                <a:cs typeface="Arial"/>
              </a:rPr>
              <a:t>אם משווים </a:t>
            </a:r>
            <a:r>
              <a:rPr lang="he-IL" dirty="0">
                <a:solidFill>
                  <a:schemeClr val="tx2"/>
                </a:solidFill>
                <a:latin typeface="Arial"/>
                <a:cs typeface="Arial"/>
              </a:rPr>
              <a:t>שועל שחי באזורים דרומיים חמים לשועל שחי באזורים צפוניים קרים מוצאים ש:</a:t>
            </a:r>
          </a:p>
          <a:p>
            <a:pPr>
              <a:defRPr/>
            </a:pPr>
            <a:r>
              <a:rPr lang="he-IL" dirty="0">
                <a:solidFill>
                  <a:schemeClr val="tx2"/>
                </a:solidFill>
                <a:latin typeface="Arial"/>
                <a:cs typeface="Arial"/>
              </a:rPr>
              <a:t>השועל הצפוני גדול יותר, פרוותו עבה יותר, ואוזניו קטנות יותר </a:t>
            </a:r>
            <a:r>
              <a:rPr lang="he-IL" dirty="0" smtClean="0">
                <a:solidFill>
                  <a:schemeClr val="tx2"/>
                </a:solidFill>
                <a:latin typeface="Arial"/>
                <a:cs typeface="Arial"/>
              </a:rPr>
              <a:t>לעומת שועל </a:t>
            </a:r>
            <a:r>
              <a:rPr lang="he-IL" dirty="0">
                <a:solidFill>
                  <a:schemeClr val="tx2"/>
                </a:solidFill>
                <a:latin typeface="Arial"/>
                <a:cs typeface="Arial"/>
              </a:rPr>
              <a:t>המדבר.</a:t>
            </a:r>
          </a:p>
          <a:p>
            <a:pPr>
              <a:defRPr/>
            </a:pPr>
            <a:r>
              <a:rPr lang="he-IL" dirty="0">
                <a:solidFill>
                  <a:schemeClr val="tx2"/>
                </a:solidFill>
                <a:latin typeface="Arial"/>
                <a:cs typeface="Arial"/>
              </a:rPr>
              <a:t>הסבירו כיצד </a:t>
            </a:r>
            <a:r>
              <a:rPr lang="he-IL" dirty="0" smtClean="0">
                <a:solidFill>
                  <a:schemeClr val="tx2"/>
                </a:solidFill>
                <a:latin typeface="Arial"/>
                <a:cs typeface="Arial"/>
              </a:rPr>
              <a:t>גודל </a:t>
            </a:r>
            <a:r>
              <a:rPr lang="he-IL" dirty="0">
                <a:solidFill>
                  <a:schemeClr val="tx2"/>
                </a:solidFill>
                <a:latin typeface="Arial"/>
                <a:cs typeface="Arial"/>
              </a:rPr>
              <a:t>הגוף, עובי הפרווה, וגודל </a:t>
            </a:r>
            <a:r>
              <a:rPr lang="he-IL" dirty="0" smtClean="0">
                <a:solidFill>
                  <a:schemeClr val="tx2"/>
                </a:solidFill>
                <a:latin typeface="Arial"/>
                <a:cs typeface="Arial"/>
              </a:rPr>
              <a:t>האוזניים קשורים </a:t>
            </a:r>
            <a:r>
              <a:rPr lang="he-IL" dirty="0">
                <a:solidFill>
                  <a:schemeClr val="tx2"/>
                </a:solidFill>
                <a:latin typeface="Arial"/>
                <a:cs typeface="Arial"/>
              </a:rPr>
              <a:t>להתאמה לחיים באזור קר או </a:t>
            </a:r>
            <a:r>
              <a:rPr lang="he-IL" dirty="0" smtClean="0">
                <a:solidFill>
                  <a:schemeClr val="tx2"/>
                </a:solidFill>
                <a:latin typeface="Arial"/>
                <a:cs typeface="Arial"/>
              </a:rPr>
              <a:t>באזור חם.</a:t>
            </a:r>
            <a:endParaRPr lang="he-IL" dirty="0">
              <a:solidFill>
                <a:schemeClr val="tx2"/>
              </a:solidFill>
              <a:latin typeface="Arial"/>
              <a:cs typeface="Arial"/>
            </a:endParaRPr>
          </a:p>
          <a:p>
            <a:pPr>
              <a:defRPr/>
            </a:pPr>
            <a:endParaRPr lang="he-IL" dirty="0">
              <a:solidFill>
                <a:srgbClr val="1D4C72"/>
              </a:solidFill>
              <a:latin typeface="Arial"/>
              <a:cs typeface="Arial"/>
            </a:endParaRPr>
          </a:p>
        </p:txBody>
      </p:sp>
      <p:sp>
        <p:nvSpPr>
          <p:cNvPr id="58378" name="Slide Number Placeholder 8"/>
          <p:cNvSpPr txBox="1">
            <a:spLocks/>
          </p:cNvSpPr>
          <p:nvPr/>
        </p:nvSpPr>
        <p:spPr bwMode="auto">
          <a:xfrm>
            <a:off x="250825" y="65198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34B29C6-3D6B-4D02-A31D-A4B1FFD2DCC1}" type="slidenum">
              <a:rPr lang="he-IL" sz="1000">
                <a:solidFill>
                  <a:srgbClr val="7F7F7F"/>
                </a:solidFill>
              </a:rPr>
              <a:pPr algn="l" eaLnBrk="1" hangingPunct="1"/>
              <a:t>30</a:t>
            </a:fld>
            <a:endParaRPr lang="he-IL" sz="1000" dirty="0">
              <a:solidFill>
                <a:srgbClr val="7F7F7F"/>
              </a:solidFill>
            </a:endParaRPr>
          </a:p>
        </p:txBody>
      </p:sp>
      <p:grpSp>
        <p:nvGrpSpPr>
          <p:cNvPr id="2" name="קבוצה 1"/>
          <p:cNvGrpSpPr/>
          <p:nvPr/>
        </p:nvGrpSpPr>
        <p:grpSpPr>
          <a:xfrm>
            <a:off x="1684338" y="2092350"/>
            <a:ext cx="6218237" cy="4144962"/>
            <a:chOff x="1684338" y="1827213"/>
            <a:chExt cx="6218237" cy="4144962"/>
          </a:xfrm>
        </p:grpSpPr>
        <p:pic>
          <p:nvPicPr>
            <p:cNvPr id="58373" name="Picture 19" descr="קובץ:TAzooAnimal2.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0088" y="3068638"/>
              <a:ext cx="3392487"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2275" y="1827213"/>
              <a:ext cx="2579688"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6" name="מלבן 4"/>
            <p:cNvSpPr>
              <a:spLocks noChangeArrowheads="1"/>
            </p:cNvSpPr>
            <p:nvPr/>
          </p:nvSpPr>
          <p:spPr bwMode="auto">
            <a:xfrm>
              <a:off x="5716588" y="4959350"/>
              <a:ext cx="1606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dirty="0">
                  <a:solidFill>
                    <a:srgbClr val="1D4C72"/>
                  </a:solidFill>
                </a:rPr>
                <a:t>שועל הפנק המדברי</a:t>
              </a:r>
              <a:endParaRPr lang="he-IL" sz="1400" b="1" dirty="0"/>
            </a:p>
          </p:txBody>
        </p:sp>
        <p:sp>
          <p:nvSpPr>
            <p:cNvPr id="58377" name="מלבן 11"/>
            <p:cNvSpPr>
              <a:spLocks noChangeArrowheads="1"/>
            </p:cNvSpPr>
            <p:nvPr/>
          </p:nvSpPr>
          <p:spPr bwMode="auto">
            <a:xfrm>
              <a:off x="2339752" y="5664200"/>
              <a:ext cx="1009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dirty="0">
                  <a:solidFill>
                    <a:srgbClr val="1D4C72"/>
                  </a:solidFill>
                </a:rPr>
                <a:t>שועל השלג</a:t>
              </a:r>
              <a:endParaRPr lang="he-IL" sz="1400" b="1" dirty="0"/>
            </a:p>
          </p:txBody>
        </p:sp>
        <p:sp>
          <p:nvSpPr>
            <p:cNvPr id="58379" name="מלבן 1"/>
            <p:cNvSpPr>
              <a:spLocks noChangeArrowheads="1"/>
            </p:cNvSpPr>
            <p:nvPr/>
          </p:nvSpPr>
          <p:spPr bwMode="auto">
            <a:xfrm>
              <a:off x="5173663" y="4699000"/>
              <a:ext cx="1724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a:hlinkClick r:id="rId5"/>
                </a:rPr>
                <a:t>Yonidebest </a:t>
              </a:r>
              <a:r>
                <a:rPr lang="he-IL" sz="1000" b="1" dirty="0"/>
                <a:t>ויקיפיה העברית</a:t>
              </a:r>
              <a:endParaRPr lang="he-IL" sz="1000" dirty="0"/>
            </a:p>
          </p:txBody>
        </p:sp>
        <p:sp>
          <p:nvSpPr>
            <p:cNvPr id="58380" name="מלבן 4"/>
            <p:cNvSpPr>
              <a:spLocks noChangeArrowheads="1"/>
            </p:cNvSpPr>
            <p:nvPr/>
          </p:nvSpPr>
          <p:spPr bwMode="auto">
            <a:xfrm>
              <a:off x="1684338" y="5267325"/>
              <a:ext cx="1792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dirty="0">
                  <a:hlinkClick r:id="rId6"/>
                </a:rPr>
                <a:t>Le Grand Nord canadien</a:t>
              </a:r>
              <a:r>
                <a:rPr lang="en-US" dirty="0">
                  <a:hlinkClick r:id="rId6"/>
                </a:rPr>
                <a:t> </a:t>
              </a:r>
              <a:endParaRPr lang="en-US" dirty="0"/>
            </a:p>
          </p:txBody>
        </p:sp>
      </p:grpSp>
      <p:sp>
        <p:nvSpPr>
          <p:cNvPr id="13"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5EA0B4E-0B45-4C4B-8454-55C7EAE28E60}" type="slidenum">
              <a:rPr lang="he-IL" smtClean="0"/>
              <a:pPr fontAlgn="base">
                <a:spcBef>
                  <a:spcPct val="0"/>
                </a:spcBef>
                <a:spcAft>
                  <a:spcPct val="0"/>
                </a:spcAft>
                <a:defRPr/>
              </a:pPr>
              <a:t>31</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1800" b="1" dirty="0" smtClean="0">
                <a:solidFill>
                  <a:srgbClr val="FF6600"/>
                </a:solidFill>
                <a:ea typeface="+mn-ea"/>
              </a:rPr>
              <a:t>תשובה</a:t>
            </a:r>
          </a:p>
        </p:txBody>
      </p:sp>
      <p:pic>
        <p:nvPicPr>
          <p:cNvPr id="59397" name="Picture 19" descr="קובץ:TAzooAnimal2.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7750" y="1052513"/>
            <a:ext cx="23685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3700" y="620713"/>
            <a:ext cx="1584325"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552450" y="622647"/>
            <a:ext cx="8183563"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10:</a:t>
            </a:r>
          </a:p>
          <a:p>
            <a:pPr>
              <a:defRPr/>
            </a:pPr>
            <a:endParaRPr lang="he-IL" dirty="0">
              <a:solidFill>
                <a:srgbClr val="1D4C72"/>
              </a:solidFill>
              <a:latin typeface="Arial"/>
              <a:cs typeface="Arial"/>
            </a:endParaRPr>
          </a:p>
        </p:txBody>
      </p:sp>
      <p:sp>
        <p:nvSpPr>
          <p:cNvPr id="59400" name="מלבן 4"/>
          <p:cNvSpPr>
            <a:spLocks noChangeArrowheads="1"/>
          </p:cNvSpPr>
          <p:nvPr/>
        </p:nvSpPr>
        <p:spPr bwMode="auto">
          <a:xfrm>
            <a:off x="5716588" y="4854575"/>
            <a:ext cx="1606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dirty="0">
                <a:solidFill>
                  <a:srgbClr val="1D4C72"/>
                </a:solidFill>
              </a:rPr>
              <a:t>שועל הפנק המדברי</a:t>
            </a:r>
            <a:endParaRPr lang="he-IL" sz="1400" b="1" dirty="0">
              <a:solidFill>
                <a:srgbClr val="000000"/>
              </a:solidFill>
            </a:endParaRPr>
          </a:p>
        </p:txBody>
      </p:sp>
      <p:sp>
        <p:nvSpPr>
          <p:cNvPr id="59401" name="מלבן 11"/>
          <p:cNvSpPr>
            <a:spLocks noChangeArrowheads="1"/>
          </p:cNvSpPr>
          <p:nvPr/>
        </p:nvSpPr>
        <p:spPr bwMode="auto">
          <a:xfrm>
            <a:off x="2484438" y="5384800"/>
            <a:ext cx="1009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dirty="0">
                <a:solidFill>
                  <a:srgbClr val="1D4C72"/>
                </a:solidFill>
              </a:rPr>
              <a:t>שועל השלג</a:t>
            </a:r>
            <a:endParaRPr lang="he-IL" sz="1400" b="1" dirty="0">
              <a:solidFill>
                <a:srgbClr val="000000"/>
              </a:solidFill>
            </a:endParaRPr>
          </a:p>
        </p:txBody>
      </p:sp>
      <p:sp>
        <p:nvSpPr>
          <p:cNvPr id="11" name="Rectangle 14"/>
          <p:cNvSpPr/>
          <p:nvPr/>
        </p:nvSpPr>
        <p:spPr>
          <a:xfrm>
            <a:off x="336550" y="2852738"/>
            <a:ext cx="8196263" cy="370681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השפעת גודל </a:t>
            </a:r>
            <a:r>
              <a:rPr lang="he-IL" dirty="0">
                <a:solidFill>
                  <a:schemeClr val="tx1"/>
                </a:solidFill>
              </a:rPr>
              <a:t>הגוף: לשועל השלג גוף גדול יותר ולכן </a:t>
            </a:r>
            <a:r>
              <a:rPr lang="he-IL" dirty="0" smtClean="0">
                <a:solidFill>
                  <a:schemeClr val="tx1"/>
                </a:solidFill>
              </a:rPr>
              <a:t>אצלו היחס </a:t>
            </a:r>
            <a:r>
              <a:rPr lang="he-IL" dirty="0">
                <a:solidFill>
                  <a:schemeClr val="tx1"/>
                </a:solidFill>
              </a:rPr>
              <a:t>בין שטח הפנים לנפח </a:t>
            </a:r>
            <a:r>
              <a:rPr lang="he-IL" dirty="0" smtClean="0">
                <a:solidFill>
                  <a:schemeClr val="tx1"/>
                </a:solidFill>
              </a:rPr>
              <a:t>קטן יותר, </a:t>
            </a:r>
            <a:r>
              <a:rPr lang="he-IL" dirty="0">
                <a:solidFill>
                  <a:schemeClr val="tx1"/>
                </a:solidFill>
              </a:rPr>
              <a:t>והוא מפסיד פחות חום לסביבה (יחסית לאותה יחידת נפח), </a:t>
            </a:r>
            <a:r>
              <a:rPr lang="he-IL" dirty="0" smtClean="0">
                <a:solidFill>
                  <a:schemeClr val="tx1"/>
                </a:solidFill>
              </a:rPr>
              <a:t>מן </a:t>
            </a:r>
            <a:r>
              <a:rPr lang="he-IL" dirty="0">
                <a:solidFill>
                  <a:schemeClr val="tx1"/>
                </a:solidFill>
              </a:rPr>
              <a:t>השועל המדברי. </a:t>
            </a:r>
          </a:p>
          <a:p>
            <a:pPr fontAlgn="auto">
              <a:spcBef>
                <a:spcPts val="0"/>
              </a:spcBef>
              <a:spcAft>
                <a:spcPts val="0"/>
              </a:spcAft>
              <a:defRPr/>
            </a:pPr>
            <a:endParaRPr lang="he-IL" dirty="0">
              <a:solidFill>
                <a:schemeClr val="tx1"/>
              </a:solidFill>
            </a:endParaRPr>
          </a:p>
          <a:p>
            <a:pPr fontAlgn="auto">
              <a:spcBef>
                <a:spcPts val="0"/>
              </a:spcBef>
              <a:spcAft>
                <a:spcPts val="0"/>
              </a:spcAft>
              <a:defRPr/>
            </a:pPr>
            <a:r>
              <a:rPr lang="he-IL" dirty="0">
                <a:solidFill>
                  <a:schemeClr val="tx1"/>
                </a:solidFill>
              </a:rPr>
              <a:t>השפעת עובי הפרווה: ככל שהפרווה עבה יותר, כך היא מבודדת יותר ומקטינה את הפסד החום לסביבה.</a:t>
            </a:r>
          </a:p>
          <a:p>
            <a:pPr fontAlgn="auto">
              <a:spcBef>
                <a:spcPts val="0"/>
              </a:spcBef>
              <a:spcAft>
                <a:spcPts val="0"/>
              </a:spcAft>
              <a:defRPr/>
            </a:pPr>
            <a:endParaRPr lang="he-IL" dirty="0">
              <a:solidFill>
                <a:schemeClr val="tx1"/>
              </a:solidFill>
            </a:endParaRPr>
          </a:p>
          <a:p>
            <a:pPr fontAlgn="auto">
              <a:spcBef>
                <a:spcPts val="0"/>
              </a:spcBef>
              <a:spcAft>
                <a:spcPts val="0"/>
              </a:spcAft>
              <a:defRPr/>
            </a:pPr>
            <a:r>
              <a:rPr lang="he-IL" dirty="0">
                <a:solidFill>
                  <a:schemeClr val="tx1"/>
                </a:solidFill>
              </a:rPr>
              <a:t>השפעת גודל האוזניים: האוזניים </a:t>
            </a:r>
            <a:r>
              <a:rPr lang="he-IL" dirty="0" smtClean="0">
                <a:solidFill>
                  <a:schemeClr val="tx1"/>
                </a:solidFill>
              </a:rPr>
              <a:t>דקות </a:t>
            </a:r>
            <a:r>
              <a:rPr lang="he-IL" dirty="0">
                <a:solidFill>
                  <a:schemeClr val="tx1"/>
                </a:solidFill>
              </a:rPr>
              <a:t>ויש </a:t>
            </a:r>
            <a:r>
              <a:rPr lang="he-IL" dirty="0" smtClean="0">
                <a:solidFill>
                  <a:schemeClr val="tx1"/>
                </a:solidFill>
              </a:rPr>
              <a:t>בהן כלי </a:t>
            </a:r>
            <a:r>
              <a:rPr lang="he-IL" dirty="0">
                <a:solidFill>
                  <a:schemeClr val="tx1"/>
                </a:solidFill>
              </a:rPr>
              <a:t>דם </a:t>
            </a:r>
            <a:r>
              <a:rPr lang="he-IL" dirty="0" smtClean="0">
                <a:solidFill>
                  <a:schemeClr val="tx1"/>
                </a:solidFill>
              </a:rPr>
              <a:t>רבים הזורמים </a:t>
            </a:r>
            <a:r>
              <a:rPr lang="he-IL" dirty="0">
                <a:solidFill>
                  <a:schemeClr val="tx1"/>
                </a:solidFill>
              </a:rPr>
              <a:t>בקרבת העור, ודרכם מתרחש איבוד חום לסביבה. השועל המדברי בעל האוזניים הגדולות יכול לפזר יותר עודפי חום לסביבה.</a:t>
            </a:r>
          </a:p>
          <a:p>
            <a:pPr fontAlgn="auto">
              <a:spcBef>
                <a:spcPts val="0"/>
              </a:spcBef>
              <a:spcAft>
                <a:spcPts val="0"/>
              </a:spcAft>
              <a:defRPr/>
            </a:pPr>
            <a:r>
              <a:rPr lang="he-IL" dirty="0">
                <a:solidFill>
                  <a:schemeClr val="tx1"/>
                </a:solidFill>
              </a:rPr>
              <a:t>דרך זו של מעבר חום לסביבה מתאימה לבעלי חיים </a:t>
            </a:r>
            <a:r>
              <a:rPr lang="he-IL" dirty="0" smtClean="0">
                <a:solidFill>
                  <a:schemeClr val="tx1"/>
                </a:solidFill>
              </a:rPr>
              <a:t>מדבריים </a:t>
            </a:r>
            <a:r>
              <a:rPr lang="he-IL" dirty="0">
                <a:solidFill>
                  <a:schemeClr val="tx1"/>
                </a:solidFill>
              </a:rPr>
              <a:t>כי היא חסכונית יותר מבחינת משק </a:t>
            </a:r>
            <a:r>
              <a:rPr lang="he-IL" dirty="0" smtClean="0">
                <a:solidFill>
                  <a:schemeClr val="tx1"/>
                </a:solidFill>
              </a:rPr>
              <a:t>המים, </a:t>
            </a:r>
            <a:r>
              <a:rPr lang="he-IL" dirty="0">
                <a:solidFill>
                  <a:schemeClr val="tx1"/>
                </a:solidFill>
              </a:rPr>
              <a:t>לעומת הפסד חום באמצעות אידוי מים מהגוף.</a:t>
            </a:r>
          </a:p>
          <a:p>
            <a:pPr fontAlgn="auto">
              <a:spcBef>
                <a:spcPts val="0"/>
              </a:spcBef>
              <a:spcAft>
                <a:spcPts val="0"/>
              </a:spcAft>
              <a:defRPr/>
            </a:pPr>
            <a:r>
              <a:rPr lang="he-IL" dirty="0">
                <a:solidFill>
                  <a:schemeClr val="tx1"/>
                </a:solidFill>
              </a:rPr>
              <a:t>לעומת זאת, לשועל השלג יש אוזניים קטנות, ולכן הפסד החום </a:t>
            </a:r>
            <a:r>
              <a:rPr lang="he-IL" dirty="0" smtClean="0">
                <a:solidFill>
                  <a:schemeClr val="tx1"/>
                </a:solidFill>
              </a:rPr>
              <a:t>דרכן </a:t>
            </a:r>
            <a:r>
              <a:rPr lang="he-IL" dirty="0">
                <a:solidFill>
                  <a:schemeClr val="tx1"/>
                </a:solidFill>
              </a:rPr>
              <a:t>אל </a:t>
            </a:r>
            <a:r>
              <a:rPr lang="he-IL" dirty="0" smtClean="0">
                <a:solidFill>
                  <a:prstClr val="black"/>
                </a:solidFill>
              </a:rPr>
              <a:t>הסביבה </a:t>
            </a:r>
            <a:r>
              <a:rPr lang="he-IL" dirty="0">
                <a:solidFill>
                  <a:prstClr val="black"/>
                </a:solidFill>
              </a:rPr>
              <a:t>קטן יותר.</a:t>
            </a:r>
          </a:p>
          <a:p>
            <a:pPr fontAlgn="auto">
              <a:spcBef>
                <a:spcPts val="0"/>
              </a:spcBef>
              <a:spcAft>
                <a:spcPts val="0"/>
              </a:spcAft>
              <a:defRPr/>
            </a:pPr>
            <a:endParaRPr lang="he-IL" dirty="0">
              <a:solidFill>
                <a:prstClr val="black"/>
              </a:solidFill>
            </a:endParaRPr>
          </a:p>
        </p:txBody>
      </p:sp>
      <p:sp>
        <p:nvSpPr>
          <p:cNvPr id="59403" name="Slide Number Placeholder 8"/>
          <p:cNvSpPr txBox="1">
            <a:spLocks/>
          </p:cNvSpPr>
          <p:nvPr/>
        </p:nvSpPr>
        <p:spPr bwMode="auto">
          <a:xfrm>
            <a:off x="179388" y="6592888"/>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70FEE53B-A5A9-4031-A5D8-0F8063152C7F}" type="slidenum">
              <a:rPr lang="he-IL" sz="1000">
                <a:solidFill>
                  <a:srgbClr val="7F7F7F"/>
                </a:solidFill>
              </a:rPr>
              <a:pPr algn="l" eaLnBrk="1" hangingPunct="1"/>
              <a:t>31</a:t>
            </a:fld>
            <a:endParaRPr lang="he-IL" sz="1000" dirty="0">
              <a:solidFill>
                <a:srgbClr val="7F7F7F"/>
              </a:solidFill>
            </a:endParaRPr>
          </a:p>
        </p:txBody>
      </p:sp>
      <p:sp>
        <p:nvSpPr>
          <p:cNvPr id="12"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4038" y="620688"/>
            <a:ext cx="8183562" cy="147796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11:</a:t>
            </a:r>
          </a:p>
          <a:p>
            <a:pPr fontAlgn="auto">
              <a:spcBef>
                <a:spcPts val="0"/>
              </a:spcBef>
              <a:spcAft>
                <a:spcPts val="0"/>
              </a:spcAft>
              <a:defRPr/>
            </a:pPr>
            <a:r>
              <a:rPr lang="he-IL" dirty="0">
                <a:solidFill>
                  <a:srgbClr val="1D4C72"/>
                </a:solidFill>
                <a:latin typeface="Arial"/>
                <a:cs typeface="Arial"/>
              </a:rPr>
              <a:t>א. </a:t>
            </a:r>
            <a:r>
              <a:rPr lang="he-IL" dirty="0">
                <a:solidFill>
                  <a:schemeClr val="tx2"/>
                </a:solidFill>
                <a:latin typeface="Arial"/>
                <a:cs typeface="Arial"/>
              </a:rPr>
              <a:t>מדוע </a:t>
            </a:r>
            <a:r>
              <a:rPr lang="he-IL" dirty="0" smtClean="0">
                <a:solidFill>
                  <a:schemeClr val="tx2"/>
                </a:solidFill>
                <a:latin typeface="Arial"/>
                <a:cs typeface="Arial"/>
              </a:rPr>
              <a:t>לעתים </a:t>
            </a:r>
            <a:r>
              <a:rPr lang="he-IL" dirty="0">
                <a:solidFill>
                  <a:schemeClr val="tx2"/>
                </a:solidFill>
                <a:latin typeface="Arial"/>
                <a:cs typeface="Arial"/>
              </a:rPr>
              <a:t>החתול מצטנף ככדור בחורף? ומדוע הוא משתרע </a:t>
            </a:r>
            <a:r>
              <a:rPr lang="he-IL" dirty="0" smtClean="0">
                <a:solidFill>
                  <a:schemeClr val="tx2"/>
                </a:solidFill>
                <a:latin typeface="Arial"/>
                <a:cs typeface="Arial"/>
              </a:rPr>
              <a:t>לכל </a:t>
            </a:r>
            <a:r>
              <a:rPr lang="he-IL" dirty="0">
                <a:solidFill>
                  <a:schemeClr val="tx2"/>
                </a:solidFill>
                <a:latin typeface="Arial"/>
                <a:cs typeface="Arial"/>
              </a:rPr>
              <a:t>אורכו על הרצפה </a:t>
            </a:r>
          </a:p>
          <a:p>
            <a:pPr fontAlgn="auto">
              <a:spcBef>
                <a:spcPts val="0"/>
              </a:spcBef>
              <a:spcAft>
                <a:spcPts val="0"/>
              </a:spcAft>
              <a:defRPr/>
            </a:pPr>
            <a:r>
              <a:rPr lang="he-IL" dirty="0">
                <a:solidFill>
                  <a:schemeClr val="tx2"/>
                </a:solidFill>
                <a:latin typeface="Arial"/>
                <a:cs typeface="Arial"/>
              </a:rPr>
              <a:t>    בקיץ?</a:t>
            </a:r>
          </a:p>
          <a:p>
            <a:pPr fontAlgn="auto">
              <a:spcBef>
                <a:spcPts val="0"/>
              </a:spcBef>
              <a:spcAft>
                <a:spcPts val="0"/>
              </a:spcAft>
              <a:defRPr/>
            </a:pPr>
            <a:r>
              <a:rPr lang="he-IL" dirty="0">
                <a:solidFill>
                  <a:schemeClr val="tx2"/>
                </a:solidFill>
                <a:latin typeface="Arial"/>
                <a:cs typeface="Arial"/>
              </a:rPr>
              <a:t>ב. למי קשה יותר לשמור על </a:t>
            </a:r>
            <a:r>
              <a:rPr lang="he-IL" dirty="0" smtClean="0">
                <a:solidFill>
                  <a:schemeClr val="tx2"/>
                </a:solidFill>
                <a:latin typeface="Arial"/>
                <a:cs typeface="Arial"/>
              </a:rPr>
              <a:t>טמפרטורת </a:t>
            </a:r>
            <a:r>
              <a:rPr lang="he-IL" dirty="0">
                <a:solidFill>
                  <a:schemeClr val="tx2"/>
                </a:solidFill>
                <a:latin typeface="Arial"/>
                <a:cs typeface="Arial"/>
              </a:rPr>
              <a:t>גוף </a:t>
            </a:r>
            <a:r>
              <a:rPr lang="he-IL" dirty="0" smtClean="0">
                <a:solidFill>
                  <a:schemeClr val="tx2"/>
                </a:solidFill>
                <a:latin typeface="Arial"/>
                <a:cs typeface="Arial"/>
              </a:rPr>
              <a:t>קבועה, </a:t>
            </a:r>
            <a:r>
              <a:rPr lang="he-IL" dirty="0">
                <a:solidFill>
                  <a:schemeClr val="tx2"/>
                </a:solidFill>
                <a:latin typeface="Arial"/>
                <a:cs typeface="Arial"/>
              </a:rPr>
              <a:t>לתינוק או לנער?</a:t>
            </a:r>
          </a:p>
          <a:p>
            <a:pPr fontAlgn="auto">
              <a:spcBef>
                <a:spcPts val="0"/>
              </a:spcBef>
              <a:spcAft>
                <a:spcPts val="0"/>
              </a:spcAft>
              <a:defRPr/>
            </a:pPr>
            <a:endParaRPr lang="he-IL" dirty="0">
              <a:solidFill>
                <a:schemeClr val="tx2"/>
              </a:solidFill>
              <a:latin typeface="Arial"/>
              <a:cs typeface="Aria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5F6C07C-B64A-4EE4-8EEA-6D3158A8913C}" type="slidenum">
              <a:rPr lang="he-IL" sz="1800" smtClean="0"/>
              <a:pPr fontAlgn="base">
                <a:spcBef>
                  <a:spcPct val="0"/>
                </a:spcBef>
                <a:spcAft>
                  <a:spcPct val="0"/>
                </a:spcAft>
                <a:defRPr/>
              </a:pPr>
              <a:t>32</a:t>
            </a:fld>
            <a:endParaRPr lang="he-IL" sz="1800" dirty="0" smtClean="0"/>
          </a:p>
        </p:txBody>
      </p:sp>
      <p:sp>
        <p:nvSpPr>
          <p:cNvPr id="60421" name="כותרת 8"/>
          <p:cNvSpPr>
            <a:spLocks noGrp="1"/>
          </p:cNvSpPr>
          <p:nvPr>
            <p:ph type="title"/>
          </p:nvPr>
        </p:nvSpPr>
        <p:spPr bwMode="auto">
          <a:xfrm>
            <a:off x="700088"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11</a:t>
            </a:r>
            <a:endParaRPr lang="he-IL" sz="1800" dirty="0" smtClean="0"/>
          </a:p>
        </p:txBody>
      </p:sp>
      <p:pic>
        <p:nvPicPr>
          <p:cNvPr id="60422"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363" y="2636838"/>
            <a:ext cx="3771900" cy="317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238" y="2205038"/>
            <a:ext cx="4064000" cy="428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Slide Number Placeholder 8"/>
          <p:cNvSpPr txBox="1">
            <a:spLocks/>
          </p:cNvSpPr>
          <p:nvPr/>
        </p:nvSpPr>
        <p:spPr bwMode="auto">
          <a:xfrm>
            <a:off x="250825" y="65198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4D10EE94-9CB9-426C-8B23-6F3BC9AE922D}" type="slidenum">
              <a:rPr lang="he-IL" sz="1000">
                <a:solidFill>
                  <a:srgbClr val="7F7F7F"/>
                </a:solidFill>
              </a:rPr>
              <a:pPr algn="l" eaLnBrk="1" hangingPunct="1"/>
              <a:t>32</a:t>
            </a:fld>
            <a:endParaRPr lang="he-IL" sz="1000" dirty="0">
              <a:solidFill>
                <a:srgbClr val="7F7F7F"/>
              </a:solidFill>
            </a:endParaRP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4038" y="582885"/>
            <a:ext cx="8183562" cy="147796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11:</a:t>
            </a:r>
          </a:p>
          <a:p>
            <a:pPr fontAlgn="auto">
              <a:spcBef>
                <a:spcPts val="0"/>
              </a:spcBef>
              <a:spcAft>
                <a:spcPts val="0"/>
              </a:spcAft>
              <a:defRPr/>
            </a:pPr>
            <a:r>
              <a:rPr lang="he-IL" dirty="0" smtClean="0">
                <a:solidFill>
                  <a:srgbClr val="1D4C72"/>
                </a:solidFill>
                <a:latin typeface="Arial"/>
                <a:cs typeface="Arial"/>
              </a:rPr>
              <a:t>א. </a:t>
            </a:r>
            <a:r>
              <a:rPr lang="he-IL" dirty="0" smtClean="0">
                <a:solidFill>
                  <a:schemeClr val="tx2"/>
                </a:solidFill>
                <a:latin typeface="Arial"/>
                <a:cs typeface="Arial"/>
              </a:rPr>
              <a:t>מדוע לעתים החתול מצטנף ככדור בחורף? ומדוע הוא משתרע לכל אורכו על הרצפה </a:t>
            </a:r>
          </a:p>
          <a:p>
            <a:pPr fontAlgn="auto">
              <a:spcBef>
                <a:spcPts val="0"/>
              </a:spcBef>
              <a:spcAft>
                <a:spcPts val="0"/>
              </a:spcAft>
              <a:defRPr/>
            </a:pPr>
            <a:r>
              <a:rPr lang="he-IL" dirty="0" smtClean="0">
                <a:solidFill>
                  <a:schemeClr val="tx2"/>
                </a:solidFill>
                <a:latin typeface="Arial"/>
                <a:cs typeface="Arial"/>
              </a:rPr>
              <a:t>    בקיץ?</a:t>
            </a:r>
          </a:p>
          <a:p>
            <a:pPr fontAlgn="auto">
              <a:spcBef>
                <a:spcPts val="0"/>
              </a:spcBef>
              <a:spcAft>
                <a:spcPts val="0"/>
              </a:spcAft>
              <a:defRPr/>
            </a:pPr>
            <a:r>
              <a:rPr lang="he-IL" dirty="0" smtClean="0">
                <a:solidFill>
                  <a:srgbClr val="1D4C72"/>
                </a:solidFill>
                <a:latin typeface="Arial"/>
                <a:cs typeface="Arial"/>
              </a:rPr>
              <a:t>ב. למי קשה יותר לשמור על טמפרטורת גוף קבועה, לתינוק או לנער?</a:t>
            </a:r>
          </a:p>
          <a:p>
            <a:pPr fontAlgn="auto">
              <a:spcBef>
                <a:spcPts val="0"/>
              </a:spcBef>
              <a:spcAft>
                <a:spcPts val="0"/>
              </a:spcAft>
              <a:defRPr/>
            </a:pPr>
            <a:endParaRPr lang="he-IL" dirty="0">
              <a:solidFill>
                <a:srgbClr val="1D4C72"/>
              </a:solidFill>
              <a:latin typeface="Arial"/>
              <a:cs typeface="Aria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64F30DC-3826-4E61-91AC-01C8F60FB47A}" type="slidenum">
              <a:rPr lang="he-IL" sz="1800" smtClean="0"/>
              <a:pPr fontAlgn="base">
                <a:spcBef>
                  <a:spcPct val="0"/>
                </a:spcBef>
                <a:spcAft>
                  <a:spcPct val="0"/>
                </a:spcAft>
                <a:defRPr/>
              </a:pPr>
              <a:t>33</a:t>
            </a:fld>
            <a:endParaRPr lang="he-IL" sz="1800" dirty="0" smtClean="0"/>
          </a:p>
        </p:txBody>
      </p:sp>
      <p:sp>
        <p:nvSpPr>
          <p:cNvPr id="61445" name="כותרת 8"/>
          <p:cNvSpPr>
            <a:spLocks noGrp="1"/>
          </p:cNvSpPr>
          <p:nvPr>
            <p:ph type="title"/>
          </p:nvPr>
        </p:nvSpPr>
        <p:spPr bwMode="auto">
          <a:xfrm>
            <a:off x="700088"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pic>
        <p:nvPicPr>
          <p:cNvPr id="6144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063" y="1910333"/>
            <a:ext cx="18859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5775" y="1901378"/>
            <a:ext cx="1585913"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4"/>
          <p:cNvSpPr/>
          <p:nvPr/>
        </p:nvSpPr>
        <p:spPr>
          <a:xfrm>
            <a:off x="250825" y="3789015"/>
            <a:ext cx="8216900" cy="18002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א. </a:t>
            </a:r>
            <a:r>
              <a:rPr lang="he-IL" dirty="0" smtClean="0">
                <a:solidFill>
                  <a:schemeClr val="tx1"/>
                </a:solidFill>
              </a:rPr>
              <a:t>כשהחתול מצונף</a:t>
            </a:r>
            <a:r>
              <a:rPr lang="he-IL" dirty="0">
                <a:solidFill>
                  <a:schemeClr val="tx1"/>
                </a:solidFill>
              </a:rPr>
              <a:t>, היחס שטח פנים החשוף לסביבה/נפח קטן, ולכן </a:t>
            </a:r>
            <a:r>
              <a:rPr lang="he-IL" dirty="0" smtClean="0">
                <a:solidFill>
                  <a:schemeClr val="tx1"/>
                </a:solidFill>
              </a:rPr>
              <a:t>איבוד </a:t>
            </a:r>
            <a:r>
              <a:rPr lang="he-IL" dirty="0">
                <a:solidFill>
                  <a:schemeClr val="tx1"/>
                </a:solidFill>
              </a:rPr>
              <a:t>החום </a:t>
            </a:r>
            <a:r>
              <a:rPr lang="he-IL" dirty="0" smtClean="0">
                <a:solidFill>
                  <a:schemeClr val="tx1"/>
                </a:solidFill>
              </a:rPr>
              <a:t>לסביבה קטן, ולהפך כשהחתול משתרע</a:t>
            </a:r>
            <a:r>
              <a:rPr lang="he-IL" dirty="0">
                <a:solidFill>
                  <a:schemeClr val="tx1"/>
                </a:solidFill>
              </a:rPr>
              <a:t>.</a:t>
            </a:r>
          </a:p>
          <a:p>
            <a:pPr fontAlgn="auto">
              <a:spcBef>
                <a:spcPts val="0"/>
              </a:spcBef>
              <a:spcAft>
                <a:spcPts val="0"/>
              </a:spcAft>
              <a:defRPr/>
            </a:pPr>
            <a:r>
              <a:rPr lang="he-IL" dirty="0">
                <a:solidFill>
                  <a:schemeClr val="tx1"/>
                </a:solidFill>
              </a:rPr>
              <a:t>ב. לתינוק קשה יותר לשמור על טמפרטורת גוף קבועה מכיוון </a:t>
            </a:r>
            <a:r>
              <a:rPr lang="he-IL" dirty="0" smtClean="0">
                <a:solidFill>
                  <a:schemeClr val="tx1"/>
                </a:solidFill>
              </a:rPr>
              <a:t>שממדיו קטנים, ולכן אצלו היחס </a:t>
            </a:r>
            <a:endParaRPr lang="he-IL" dirty="0">
              <a:solidFill>
                <a:schemeClr val="tx1"/>
              </a:solidFill>
            </a:endParaRPr>
          </a:p>
          <a:p>
            <a:pPr fontAlgn="auto">
              <a:spcBef>
                <a:spcPts val="0"/>
              </a:spcBef>
              <a:spcAft>
                <a:spcPts val="0"/>
              </a:spcAft>
              <a:defRPr/>
            </a:pPr>
            <a:r>
              <a:rPr lang="he-IL" dirty="0">
                <a:solidFill>
                  <a:schemeClr val="tx1"/>
                </a:solidFill>
              </a:rPr>
              <a:t>   שטח פנים/נפח </a:t>
            </a:r>
            <a:r>
              <a:rPr lang="he-IL" dirty="0" smtClean="0">
                <a:solidFill>
                  <a:schemeClr val="tx1"/>
                </a:solidFill>
              </a:rPr>
              <a:t>גדול </a:t>
            </a:r>
            <a:r>
              <a:rPr lang="he-IL" dirty="0">
                <a:solidFill>
                  <a:schemeClr val="tx1"/>
                </a:solidFill>
              </a:rPr>
              <a:t>והוא מאבד </a:t>
            </a:r>
            <a:r>
              <a:rPr lang="he-IL" dirty="0" smtClean="0">
                <a:solidFill>
                  <a:schemeClr val="tx1"/>
                </a:solidFill>
              </a:rPr>
              <a:t>חום רב יותר מן הנער. לכן </a:t>
            </a:r>
            <a:r>
              <a:rPr lang="he-IL" dirty="0">
                <a:solidFill>
                  <a:schemeClr val="tx1"/>
                </a:solidFill>
              </a:rPr>
              <a:t>יש </a:t>
            </a:r>
            <a:r>
              <a:rPr lang="he-IL" dirty="0" smtClean="0">
                <a:solidFill>
                  <a:schemeClr val="tx1"/>
                </a:solidFill>
              </a:rPr>
              <a:t>צורך </a:t>
            </a:r>
            <a:r>
              <a:rPr lang="he-IL" dirty="0">
                <a:solidFill>
                  <a:schemeClr val="tx1"/>
                </a:solidFill>
              </a:rPr>
              <a:t>להגן עליו בעזרת לבוש </a:t>
            </a:r>
            <a:r>
              <a:rPr lang="he-IL" dirty="0" smtClean="0">
                <a:solidFill>
                  <a:schemeClr val="tx1"/>
                </a:solidFill>
              </a:rPr>
              <a:t>מתאים </a:t>
            </a:r>
            <a:r>
              <a:rPr lang="he-IL" dirty="0">
                <a:solidFill>
                  <a:schemeClr val="tx1"/>
                </a:solidFill>
              </a:rPr>
              <a:t>וחימום הסביבה </a:t>
            </a:r>
            <a:r>
              <a:rPr lang="he-IL" dirty="0" smtClean="0">
                <a:solidFill>
                  <a:schemeClr val="tx1"/>
                </a:solidFill>
              </a:rPr>
              <a:t>שהוא נמצא בה.</a:t>
            </a:r>
            <a:endParaRPr lang="he-IL" dirty="0">
              <a:solidFill>
                <a:schemeClr val="tx1"/>
              </a:solidFill>
            </a:endParaRPr>
          </a:p>
        </p:txBody>
      </p:sp>
      <p:sp>
        <p:nvSpPr>
          <p:cNvPr id="61449" name="Slide Number Placeholder 8"/>
          <p:cNvSpPr txBox="1">
            <a:spLocks/>
          </p:cNvSpPr>
          <p:nvPr/>
        </p:nvSpPr>
        <p:spPr bwMode="auto">
          <a:xfrm>
            <a:off x="250825" y="65198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D9174CEA-E545-4592-8DD1-CEE5ACADE101}" type="slidenum">
              <a:rPr lang="he-IL" sz="1000">
                <a:solidFill>
                  <a:srgbClr val="7F7F7F"/>
                </a:solidFill>
              </a:rPr>
              <a:pPr algn="l" eaLnBrk="1" hangingPunct="1"/>
              <a:t>33</a:t>
            </a:fld>
            <a:endParaRPr lang="he-IL" sz="1000" dirty="0">
              <a:solidFill>
                <a:srgbClr val="7F7F7F"/>
              </a:solidFil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0375" y="562447"/>
            <a:ext cx="8183563" cy="9223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12:</a:t>
            </a:r>
          </a:p>
          <a:p>
            <a:pPr>
              <a:defRPr/>
            </a:pPr>
            <a:r>
              <a:rPr lang="he-IL" dirty="0">
                <a:solidFill>
                  <a:srgbClr val="1D4C72"/>
                </a:solidFill>
                <a:latin typeface="Arial"/>
                <a:cs typeface="Arial"/>
              </a:rPr>
              <a:t>בטבלה רשומים תהליכים או מבנים שמווסתים את טמפרטורת הגוף </a:t>
            </a:r>
            <a:r>
              <a:rPr lang="he-IL" dirty="0" smtClean="0">
                <a:solidFill>
                  <a:srgbClr val="1D4C72"/>
                </a:solidFill>
                <a:latin typeface="Arial"/>
                <a:cs typeface="Arial"/>
              </a:rPr>
              <a:t>ביונקים.</a:t>
            </a:r>
            <a:r>
              <a:rPr lang="en-US" dirty="0" smtClean="0">
                <a:solidFill>
                  <a:srgbClr val="1D4C72"/>
                </a:solidFill>
                <a:latin typeface="Arial"/>
                <a:cs typeface="Arial"/>
              </a:rPr>
              <a:t/>
            </a:r>
            <a:br>
              <a:rPr lang="en-US" dirty="0" smtClean="0">
                <a:solidFill>
                  <a:srgbClr val="1D4C72"/>
                </a:solidFill>
                <a:latin typeface="Arial"/>
                <a:cs typeface="Arial"/>
              </a:rPr>
            </a:br>
            <a:r>
              <a:rPr lang="he-IL" dirty="0" smtClean="0">
                <a:solidFill>
                  <a:srgbClr val="1D4C72"/>
                </a:solidFill>
                <a:latin typeface="Arial"/>
                <a:cs typeface="Arial"/>
              </a:rPr>
              <a:t>סמנו </a:t>
            </a:r>
            <a:r>
              <a:rPr lang="he-IL" dirty="0">
                <a:solidFill>
                  <a:srgbClr val="1D4C72"/>
                </a:solidFill>
                <a:latin typeface="Arial"/>
                <a:cs typeface="Arial"/>
              </a:rPr>
              <a:t>+ במקומות המתאימים:</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F4FF9FD-8A3B-49C0-8BA9-244E1AAC61B5}" type="slidenum">
              <a:rPr lang="he-IL" sz="1800" smtClean="0"/>
              <a:pPr fontAlgn="base">
                <a:spcBef>
                  <a:spcPct val="0"/>
                </a:spcBef>
                <a:spcAft>
                  <a:spcPct val="0"/>
                </a:spcAft>
                <a:defRPr/>
              </a:pPr>
              <a:t>34</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1800" b="1" dirty="0" smtClean="0">
                <a:solidFill>
                  <a:srgbClr val="FF6600"/>
                </a:solidFill>
                <a:ea typeface="+mn-ea"/>
              </a:rPr>
              <a:t>שאלה 12</a:t>
            </a:r>
            <a:endParaRPr lang="he-IL" sz="1800" dirty="0" smtClean="0"/>
          </a:p>
        </p:txBody>
      </p:sp>
      <p:graphicFrame>
        <p:nvGraphicFramePr>
          <p:cNvPr id="2" name="טבלה 1"/>
          <p:cNvGraphicFramePr>
            <a:graphicFrameLocks noGrp="1"/>
          </p:cNvGraphicFramePr>
          <p:nvPr/>
        </p:nvGraphicFramePr>
        <p:xfrm>
          <a:off x="684212" y="1628775"/>
          <a:ext cx="7848601" cy="4608511"/>
        </p:xfrm>
        <a:graphic>
          <a:graphicData uri="http://schemas.openxmlformats.org/drawingml/2006/table">
            <a:tbl>
              <a:tblPr rtl="1" firstRow="1" bandRow="1">
                <a:tableStyleId>{5C22544A-7EE6-4342-B048-85BDC9FD1C3A}</a:tableStyleId>
              </a:tblPr>
              <a:tblGrid>
                <a:gridCol w="2243553"/>
                <a:gridCol w="1401262"/>
                <a:gridCol w="1401262"/>
                <a:gridCol w="1401262"/>
                <a:gridCol w="1401262"/>
              </a:tblGrid>
              <a:tr h="983613">
                <a:tc>
                  <a:txBody>
                    <a:bodyPr/>
                    <a:lstStyle/>
                    <a:p>
                      <a:pPr rtl="1"/>
                      <a:endParaRPr lang="he-IL" sz="1800" dirty="0"/>
                    </a:p>
                  </a:txBody>
                  <a:tcPr marL="91437" marR="91437" marT="45728" marB="45728"/>
                </a:tc>
                <a:tc>
                  <a:txBody>
                    <a:bodyPr/>
                    <a:lstStyle/>
                    <a:p>
                      <a:pPr rtl="1"/>
                      <a:r>
                        <a:rPr lang="he-IL" sz="1600" b="0" dirty="0" smtClean="0">
                          <a:solidFill>
                            <a:schemeClr val="tx2"/>
                          </a:solidFill>
                        </a:rPr>
                        <a:t>מגדילים את איבוד החום</a:t>
                      </a:r>
                    </a:p>
                    <a:p>
                      <a:pPr rtl="1"/>
                      <a:r>
                        <a:rPr lang="he-IL" sz="1600" b="0" dirty="0" smtClean="0">
                          <a:solidFill>
                            <a:schemeClr val="tx2"/>
                          </a:solidFill>
                        </a:rPr>
                        <a:t>מן הגוף</a:t>
                      </a:r>
                      <a:endParaRPr lang="he-IL" sz="1600" b="0" dirty="0">
                        <a:solidFill>
                          <a:schemeClr val="tx2"/>
                        </a:solidFill>
                      </a:endParaRPr>
                    </a:p>
                  </a:txBody>
                  <a:tcPr marL="91437" marR="91437" marT="45728" marB="45728"/>
                </a:tc>
                <a:tc>
                  <a:txBody>
                    <a:bodyPr/>
                    <a:lstStyle/>
                    <a:p>
                      <a:pPr rtl="1"/>
                      <a:r>
                        <a:rPr lang="he-IL" sz="1600" b="0" dirty="0" smtClean="0">
                          <a:solidFill>
                            <a:schemeClr val="tx2"/>
                          </a:solidFill>
                        </a:rPr>
                        <a:t>מקטינים את איבוד החום מן הגוף</a:t>
                      </a:r>
                      <a:endParaRPr lang="he-IL" sz="1600" b="0" dirty="0">
                        <a:solidFill>
                          <a:schemeClr val="tx2"/>
                        </a:solidFill>
                      </a:endParaRPr>
                    </a:p>
                  </a:txBody>
                  <a:tcPr marL="91437" marR="91437" marT="45728" marB="45728"/>
                </a:tc>
                <a:tc>
                  <a:txBody>
                    <a:bodyPr/>
                    <a:lstStyle/>
                    <a:p>
                      <a:pPr rtl="1"/>
                      <a:r>
                        <a:rPr lang="he-IL" sz="1600" b="0" dirty="0" smtClean="0">
                          <a:solidFill>
                            <a:srgbClr val="FF0000"/>
                          </a:solidFill>
                        </a:rPr>
                        <a:t>מגבירים את ייצור החום בגוף</a:t>
                      </a:r>
                      <a:endParaRPr lang="he-IL" sz="1600" b="0" dirty="0">
                        <a:solidFill>
                          <a:srgbClr val="FF0000"/>
                        </a:solidFill>
                      </a:endParaRPr>
                    </a:p>
                  </a:txBody>
                  <a:tcPr marL="91437" marR="91437" marT="45728" marB="45728"/>
                </a:tc>
                <a:tc>
                  <a:txBody>
                    <a:bodyPr/>
                    <a:lstStyle/>
                    <a:p>
                      <a:pPr rtl="1"/>
                      <a:r>
                        <a:rPr lang="he-IL" sz="1600" b="0" dirty="0" smtClean="0">
                          <a:solidFill>
                            <a:srgbClr val="FF0000"/>
                          </a:solidFill>
                        </a:rPr>
                        <a:t>מקטינים את ייצור החום בגוף</a:t>
                      </a:r>
                      <a:endParaRPr lang="he-IL" sz="1600" b="0" dirty="0">
                        <a:solidFill>
                          <a:srgbClr val="FF0000"/>
                        </a:solidFill>
                      </a:endParaRPr>
                    </a:p>
                  </a:txBody>
                  <a:tcPr marL="91437" marR="91437" marT="45728" marB="45728"/>
                </a:tc>
              </a:tr>
              <a:tr h="417790">
                <a:tc>
                  <a:txBody>
                    <a:bodyPr/>
                    <a:lstStyle/>
                    <a:p>
                      <a:pPr rtl="1"/>
                      <a:r>
                        <a:rPr lang="he-IL" sz="1800" dirty="0" smtClean="0"/>
                        <a:t>רעידה</a:t>
                      </a:r>
                      <a:endParaRPr lang="he-IL" sz="1800" dirty="0"/>
                    </a:p>
                  </a:txBody>
                  <a:tcPr marL="91437" marR="91437" marT="45728" marB="45728"/>
                </a:tc>
                <a:tc>
                  <a:txBody>
                    <a:bodyPr/>
                    <a:lstStyle/>
                    <a:p>
                      <a:pPr rtl="1"/>
                      <a:endParaRPr lang="he-IL" sz="1800" dirty="0"/>
                    </a:p>
                  </a:txBody>
                  <a:tcPr marL="91437" marR="91437" marT="45728" marB="45728"/>
                </a:tc>
                <a:tc>
                  <a:txBody>
                    <a:bodyPr/>
                    <a:lstStyle/>
                    <a:p>
                      <a:pPr rtl="1"/>
                      <a:endParaRPr lang="he-IL" sz="1800" dirty="0"/>
                    </a:p>
                  </a:txBody>
                  <a:tcPr marL="91437" marR="91437" marT="45728" marB="45728"/>
                </a:tc>
                <a:tc>
                  <a:txBody>
                    <a:bodyPr/>
                    <a:lstStyle/>
                    <a:p>
                      <a:pPr rtl="1"/>
                      <a:endParaRPr lang="he-IL" sz="1800" dirty="0"/>
                    </a:p>
                  </a:txBody>
                  <a:tcPr marL="91437" marR="91437" marT="45728" marB="45728"/>
                </a:tc>
                <a:tc>
                  <a:txBody>
                    <a:bodyPr/>
                    <a:lstStyle/>
                    <a:p>
                      <a:pPr rtl="1"/>
                      <a:endParaRPr lang="he-IL" sz="1800" dirty="0"/>
                    </a:p>
                  </a:txBody>
                  <a:tcPr marL="91437" marR="91437" marT="45728" marB="45728"/>
                </a:tc>
              </a:tr>
              <a:tr h="417790">
                <a:tc>
                  <a:txBody>
                    <a:bodyPr/>
                    <a:lstStyle/>
                    <a:p>
                      <a:pPr rtl="1"/>
                      <a:r>
                        <a:rPr lang="he-IL" sz="1800" dirty="0" smtClean="0"/>
                        <a:t>הזעה</a:t>
                      </a:r>
                      <a:endParaRPr lang="he-IL" sz="1800" dirty="0"/>
                    </a:p>
                  </a:txBody>
                  <a:tcPr marL="91437" marR="91437" marT="45728" marB="45728"/>
                </a:tc>
                <a:tc>
                  <a:txBody>
                    <a:bodyPr/>
                    <a:lstStyle/>
                    <a:p>
                      <a:pPr rtl="1"/>
                      <a:endParaRPr lang="he-IL" sz="1800" dirty="0"/>
                    </a:p>
                  </a:txBody>
                  <a:tcPr marL="91437" marR="91437" marT="45728" marB="45728"/>
                </a:tc>
                <a:tc>
                  <a:txBody>
                    <a:bodyPr/>
                    <a:lstStyle/>
                    <a:p>
                      <a:pPr rtl="1"/>
                      <a:endParaRPr lang="he-IL" sz="1800" dirty="0"/>
                    </a:p>
                  </a:txBody>
                  <a:tcPr marL="91437" marR="91437" marT="45728" marB="45728"/>
                </a:tc>
                <a:tc>
                  <a:txBody>
                    <a:bodyPr/>
                    <a:lstStyle/>
                    <a:p>
                      <a:pPr rtl="1"/>
                      <a:endParaRPr lang="he-IL" sz="1800" dirty="0"/>
                    </a:p>
                  </a:txBody>
                  <a:tcPr marL="91437" marR="91437" marT="45728" marB="45728"/>
                </a:tc>
                <a:tc>
                  <a:txBody>
                    <a:bodyPr/>
                    <a:lstStyle/>
                    <a:p>
                      <a:pPr rtl="1"/>
                      <a:endParaRPr lang="he-IL" sz="1800" dirty="0"/>
                    </a:p>
                  </a:txBody>
                  <a:tcPr marL="91437" marR="91437" marT="45728" marB="45728"/>
                </a:tc>
              </a:tr>
              <a:tr h="651246">
                <a:tc>
                  <a:txBody>
                    <a:bodyPr/>
                    <a:lstStyle/>
                    <a:p>
                      <a:pPr rtl="1"/>
                      <a:r>
                        <a:rPr lang="he-IL" sz="1800" dirty="0" smtClean="0"/>
                        <a:t>הרחבת כלי דם היקפיים</a:t>
                      </a:r>
                      <a:endParaRPr lang="he-IL" sz="1800" dirty="0"/>
                    </a:p>
                  </a:txBody>
                  <a:tcPr marL="91437" marR="91437" marT="45728" marB="45728"/>
                </a:tc>
                <a:tc>
                  <a:txBody>
                    <a:bodyPr/>
                    <a:lstStyle/>
                    <a:p>
                      <a:pPr rtl="1"/>
                      <a:endParaRPr lang="he-IL" sz="1800" dirty="0"/>
                    </a:p>
                  </a:txBody>
                  <a:tcPr marL="91437" marR="91437" marT="45728" marB="45728"/>
                </a:tc>
                <a:tc>
                  <a:txBody>
                    <a:bodyPr/>
                    <a:lstStyle/>
                    <a:p>
                      <a:pPr rtl="1"/>
                      <a:endParaRPr lang="he-IL" sz="1800" dirty="0"/>
                    </a:p>
                  </a:txBody>
                  <a:tcPr marL="91437" marR="91437" marT="45728" marB="45728"/>
                </a:tc>
                <a:tc>
                  <a:txBody>
                    <a:bodyPr/>
                    <a:lstStyle/>
                    <a:p>
                      <a:pPr rtl="1"/>
                      <a:endParaRPr lang="he-IL" sz="1800" dirty="0"/>
                    </a:p>
                  </a:txBody>
                  <a:tcPr marL="91437" marR="91437" marT="45728" marB="45728"/>
                </a:tc>
                <a:tc>
                  <a:txBody>
                    <a:bodyPr/>
                    <a:lstStyle/>
                    <a:p>
                      <a:pPr rtl="1"/>
                      <a:endParaRPr lang="he-IL" sz="1800" dirty="0"/>
                    </a:p>
                  </a:txBody>
                  <a:tcPr marL="91437" marR="91437" marT="45728" marB="45728"/>
                </a:tc>
              </a:tr>
              <a:tr h="651246">
                <a:tc>
                  <a:txBody>
                    <a:bodyPr/>
                    <a:lstStyle/>
                    <a:p>
                      <a:pPr rtl="1"/>
                      <a:r>
                        <a:rPr lang="he-IL" sz="1800" dirty="0" smtClean="0"/>
                        <a:t>הצרת כלי דם היקפיים</a:t>
                      </a:r>
                      <a:endParaRPr lang="he-IL" sz="1800" dirty="0"/>
                    </a:p>
                  </a:txBody>
                  <a:tcPr marL="91437" marR="91437" marT="45728" marB="45728"/>
                </a:tc>
                <a:tc>
                  <a:txBody>
                    <a:bodyPr/>
                    <a:lstStyle/>
                    <a:p>
                      <a:pPr rtl="1"/>
                      <a:endParaRPr lang="he-IL" sz="1800" dirty="0"/>
                    </a:p>
                  </a:txBody>
                  <a:tcPr marL="91437" marR="91437" marT="45728" marB="45728"/>
                </a:tc>
                <a:tc>
                  <a:txBody>
                    <a:bodyPr/>
                    <a:lstStyle/>
                    <a:p>
                      <a:pPr rtl="1"/>
                      <a:endParaRPr lang="he-IL" sz="1800" dirty="0"/>
                    </a:p>
                  </a:txBody>
                  <a:tcPr marL="91437" marR="91437" marT="45728" marB="45728"/>
                </a:tc>
                <a:tc>
                  <a:txBody>
                    <a:bodyPr/>
                    <a:lstStyle/>
                    <a:p>
                      <a:pPr rtl="1"/>
                      <a:endParaRPr lang="he-IL" sz="1800" dirty="0"/>
                    </a:p>
                  </a:txBody>
                  <a:tcPr marL="91437" marR="91437" marT="45728" marB="45728"/>
                </a:tc>
                <a:tc>
                  <a:txBody>
                    <a:bodyPr/>
                    <a:lstStyle/>
                    <a:p>
                      <a:pPr rtl="1"/>
                      <a:endParaRPr lang="he-IL" sz="1800" dirty="0"/>
                    </a:p>
                  </a:txBody>
                  <a:tcPr marL="91437" marR="91437" marT="45728" marB="45728"/>
                </a:tc>
              </a:tr>
              <a:tr h="417790">
                <a:tc>
                  <a:txBody>
                    <a:bodyPr/>
                    <a:lstStyle/>
                    <a:p>
                      <a:pPr rtl="1"/>
                      <a:r>
                        <a:rPr lang="he-IL" sz="1800" dirty="0" smtClean="0"/>
                        <a:t>סימור הפרווה</a:t>
                      </a:r>
                      <a:endParaRPr lang="he-IL" sz="1800" dirty="0"/>
                    </a:p>
                  </a:txBody>
                  <a:tcPr marL="91437" marR="91437" marT="45728" marB="45728"/>
                </a:tc>
                <a:tc>
                  <a:txBody>
                    <a:bodyPr/>
                    <a:lstStyle/>
                    <a:p>
                      <a:pPr rtl="1"/>
                      <a:endParaRPr lang="he-IL" sz="1800" dirty="0"/>
                    </a:p>
                  </a:txBody>
                  <a:tcPr marL="91437" marR="91437" marT="45728" marB="45728"/>
                </a:tc>
                <a:tc>
                  <a:txBody>
                    <a:bodyPr/>
                    <a:lstStyle/>
                    <a:p>
                      <a:pPr rtl="1"/>
                      <a:endParaRPr lang="he-IL" sz="1800" dirty="0"/>
                    </a:p>
                  </a:txBody>
                  <a:tcPr marL="91437" marR="91437" marT="45728" marB="45728"/>
                </a:tc>
                <a:tc>
                  <a:txBody>
                    <a:bodyPr/>
                    <a:lstStyle/>
                    <a:p>
                      <a:pPr rtl="1"/>
                      <a:endParaRPr lang="he-IL" sz="1800" dirty="0"/>
                    </a:p>
                  </a:txBody>
                  <a:tcPr marL="91437" marR="91437" marT="45728" marB="45728"/>
                </a:tc>
                <a:tc>
                  <a:txBody>
                    <a:bodyPr/>
                    <a:lstStyle/>
                    <a:p>
                      <a:pPr rtl="1"/>
                      <a:endParaRPr lang="he-IL" sz="1800" dirty="0"/>
                    </a:p>
                  </a:txBody>
                  <a:tcPr marL="91437" marR="91437" marT="45728" marB="45728"/>
                </a:tc>
              </a:tr>
              <a:tr h="417790">
                <a:tc>
                  <a:txBody>
                    <a:bodyPr/>
                    <a:lstStyle/>
                    <a:p>
                      <a:pPr rtl="1"/>
                      <a:r>
                        <a:rPr lang="he-IL" sz="1800" dirty="0" smtClean="0"/>
                        <a:t>שכבות שומן</a:t>
                      </a:r>
                      <a:endParaRPr lang="he-IL" sz="1800" dirty="0"/>
                    </a:p>
                  </a:txBody>
                  <a:tcPr marL="91437" marR="91437" marT="45728" marB="45728"/>
                </a:tc>
                <a:tc>
                  <a:txBody>
                    <a:bodyPr/>
                    <a:lstStyle/>
                    <a:p>
                      <a:pPr rtl="1"/>
                      <a:endParaRPr lang="he-IL" sz="1800" dirty="0"/>
                    </a:p>
                  </a:txBody>
                  <a:tcPr marL="91437" marR="91437" marT="45728" marB="45728"/>
                </a:tc>
                <a:tc>
                  <a:txBody>
                    <a:bodyPr/>
                    <a:lstStyle/>
                    <a:p>
                      <a:pPr rtl="1"/>
                      <a:endParaRPr lang="he-IL" sz="1800" dirty="0"/>
                    </a:p>
                  </a:txBody>
                  <a:tcPr marL="91437" marR="91437" marT="45728" marB="45728"/>
                </a:tc>
                <a:tc>
                  <a:txBody>
                    <a:bodyPr/>
                    <a:lstStyle/>
                    <a:p>
                      <a:pPr rtl="1"/>
                      <a:endParaRPr lang="he-IL" sz="1800" dirty="0"/>
                    </a:p>
                  </a:txBody>
                  <a:tcPr marL="91437" marR="91437" marT="45728" marB="45728"/>
                </a:tc>
                <a:tc>
                  <a:txBody>
                    <a:bodyPr/>
                    <a:lstStyle/>
                    <a:p>
                      <a:pPr rtl="1"/>
                      <a:endParaRPr lang="he-IL" sz="1800" dirty="0"/>
                    </a:p>
                  </a:txBody>
                  <a:tcPr marL="91437" marR="91437" marT="45728" marB="45728"/>
                </a:tc>
              </a:tr>
              <a:tr h="651246">
                <a:tc>
                  <a:txBody>
                    <a:bodyPr/>
                    <a:lstStyle/>
                    <a:p>
                      <a:pPr rtl="1"/>
                      <a:r>
                        <a:rPr lang="he-IL" sz="1800" dirty="0" smtClean="0"/>
                        <a:t>כסות נוצות (בעופות)</a:t>
                      </a:r>
                      <a:endParaRPr lang="he-IL" sz="1800" dirty="0"/>
                    </a:p>
                  </a:txBody>
                  <a:tcPr marL="91437" marR="91437" marT="45728" marB="45728"/>
                </a:tc>
                <a:tc>
                  <a:txBody>
                    <a:bodyPr/>
                    <a:lstStyle/>
                    <a:p>
                      <a:pPr rtl="1"/>
                      <a:endParaRPr lang="he-IL" sz="1800" dirty="0"/>
                    </a:p>
                  </a:txBody>
                  <a:tcPr marL="91437" marR="91437" marT="45728" marB="45728"/>
                </a:tc>
                <a:tc>
                  <a:txBody>
                    <a:bodyPr/>
                    <a:lstStyle/>
                    <a:p>
                      <a:pPr rtl="1"/>
                      <a:endParaRPr lang="he-IL" sz="1800" dirty="0"/>
                    </a:p>
                  </a:txBody>
                  <a:tcPr marL="91437" marR="91437" marT="45728" marB="45728"/>
                </a:tc>
                <a:tc>
                  <a:txBody>
                    <a:bodyPr/>
                    <a:lstStyle/>
                    <a:p>
                      <a:pPr rtl="1"/>
                      <a:endParaRPr lang="he-IL" sz="1800" dirty="0"/>
                    </a:p>
                  </a:txBody>
                  <a:tcPr marL="91437" marR="91437" marT="45728" marB="45728"/>
                </a:tc>
                <a:tc>
                  <a:txBody>
                    <a:bodyPr/>
                    <a:lstStyle/>
                    <a:p>
                      <a:pPr rtl="1"/>
                      <a:endParaRPr lang="he-IL" sz="1800" dirty="0"/>
                    </a:p>
                  </a:txBody>
                  <a:tcPr marL="91437" marR="91437" marT="45728" marB="45728"/>
                </a:tc>
              </a:tr>
            </a:tbl>
          </a:graphicData>
        </a:graphic>
      </p:graphicFrame>
      <p:sp>
        <p:nvSpPr>
          <p:cNvPr id="62526" name="Slide Number Placeholder 8"/>
          <p:cNvSpPr txBox="1">
            <a:spLocks/>
          </p:cNvSpPr>
          <p:nvPr/>
        </p:nvSpPr>
        <p:spPr bwMode="auto">
          <a:xfrm>
            <a:off x="250825" y="65198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4690978E-6494-4C17-AC8F-2768383BB1DC}" type="slidenum">
              <a:rPr lang="he-IL" sz="1000">
                <a:solidFill>
                  <a:srgbClr val="7F7F7F"/>
                </a:solidFill>
              </a:rPr>
              <a:pPr algn="l" eaLnBrk="1" hangingPunct="1"/>
              <a:t>34</a:t>
            </a:fld>
            <a:endParaRPr lang="he-IL" sz="1000" dirty="0">
              <a:solidFill>
                <a:srgbClr val="7F7F7F"/>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0375" y="562447"/>
            <a:ext cx="8183563" cy="9223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12:</a:t>
            </a:r>
          </a:p>
          <a:p>
            <a:pPr>
              <a:defRPr/>
            </a:pPr>
            <a:r>
              <a:rPr lang="he-IL" dirty="0">
                <a:solidFill>
                  <a:srgbClr val="1D4C72"/>
                </a:solidFill>
                <a:latin typeface="Arial"/>
                <a:cs typeface="Arial"/>
              </a:rPr>
              <a:t>בטבלה רשומים תהליכים או מבנים שמווסתים את טמפרטורת הגוף </a:t>
            </a:r>
            <a:r>
              <a:rPr lang="he-IL" dirty="0" smtClean="0">
                <a:solidFill>
                  <a:srgbClr val="1D4C72"/>
                </a:solidFill>
                <a:latin typeface="Arial"/>
                <a:cs typeface="Arial"/>
              </a:rPr>
              <a:t>ביונקים.</a:t>
            </a:r>
            <a:r>
              <a:rPr lang="en-US" dirty="0" smtClean="0">
                <a:solidFill>
                  <a:srgbClr val="1D4C72"/>
                </a:solidFill>
                <a:latin typeface="Arial"/>
                <a:cs typeface="Arial"/>
              </a:rPr>
              <a:t/>
            </a:r>
            <a:br>
              <a:rPr lang="en-US" dirty="0" smtClean="0">
                <a:solidFill>
                  <a:srgbClr val="1D4C72"/>
                </a:solidFill>
                <a:latin typeface="Arial"/>
                <a:cs typeface="Arial"/>
              </a:rPr>
            </a:br>
            <a:r>
              <a:rPr lang="he-IL" dirty="0" smtClean="0">
                <a:solidFill>
                  <a:srgbClr val="1D4C72"/>
                </a:solidFill>
                <a:latin typeface="Arial"/>
                <a:cs typeface="Arial"/>
              </a:rPr>
              <a:t>סמנו </a:t>
            </a:r>
            <a:r>
              <a:rPr lang="he-IL" dirty="0">
                <a:solidFill>
                  <a:srgbClr val="1D4C72"/>
                </a:solidFill>
                <a:latin typeface="Arial"/>
                <a:cs typeface="Arial"/>
              </a:rPr>
              <a:t>+ במקומות המתאימים:</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A37E67F-FAAF-4B21-8EC2-76AFA241BB37}" type="slidenum">
              <a:rPr lang="he-IL" sz="1800" smtClean="0"/>
              <a:pPr fontAlgn="base">
                <a:spcBef>
                  <a:spcPct val="0"/>
                </a:spcBef>
                <a:spcAft>
                  <a:spcPct val="0"/>
                </a:spcAft>
                <a:defRPr/>
              </a:pPr>
              <a:t>35</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1800" b="1" dirty="0" smtClean="0">
                <a:solidFill>
                  <a:srgbClr val="FF6600"/>
                </a:solidFill>
                <a:ea typeface="+mn-ea"/>
              </a:rPr>
              <a:t>תשובה</a:t>
            </a:r>
            <a:endParaRPr lang="he-IL" sz="1800" dirty="0" smtClean="0"/>
          </a:p>
        </p:txBody>
      </p:sp>
      <p:graphicFrame>
        <p:nvGraphicFramePr>
          <p:cNvPr id="2" name="טבלה 1"/>
          <p:cNvGraphicFramePr>
            <a:graphicFrameLocks noGrp="1"/>
          </p:cNvGraphicFramePr>
          <p:nvPr/>
        </p:nvGraphicFramePr>
        <p:xfrm>
          <a:off x="460374" y="1565275"/>
          <a:ext cx="8072439" cy="4600576"/>
        </p:xfrm>
        <a:graphic>
          <a:graphicData uri="http://schemas.openxmlformats.org/drawingml/2006/table">
            <a:tbl>
              <a:tblPr rtl="1" firstRow="1" bandRow="1">
                <a:tableStyleId>{5C22544A-7EE6-4342-B048-85BDC9FD1C3A}</a:tableStyleId>
              </a:tblPr>
              <a:tblGrid>
                <a:gridCol w="2307539"/>
                <a:gridCol w="1441225"/>
                <a:gridCol w="1441225"/>
                <a:gridCol w="1441225"/>
                <a:gridCol w="1441225"/>
              </a:tblGrid>
              <a:tr h="1201764">
                <a:tc>
                  <a:txBody>
                    <a:bodyPr/>
                    <a:lstStyle/>
                    <a:p>
                      <a:pPr algn="ctr" rtl="1"/>
                      <a:endParaRPr lang="he-IL" sz="1800" dirty="0"/>
                    </a:p>
                  </a:txBody>
                  <a:tcPr marL="91444" marR="91444" marT="45723" marB="45723"/>
                </a:tc>
                <a:tc>
                  <a:txBody>
                    <a:bodyPr/>
                    <a:lstStyle/>
                    <a:p>
                      <a:pPr algn="ctr" rtl="1"/>
                      <a:r>
                        <a:rPr lang="he-IL" sz="1600" b="0" dirty="0" smtClean="0">
                          <a:solidFill>
                            <a:schemeClr val="tx2"/>
                          </a:solidFill>
                        </a:rPr>
                        <a:t>מגדילים את איבוד החום</a:t>
                      </a:r>
                    </a:p>
                    <a:p>
                      <a:pPr algn="ctr" rtl="1"/>
                      <a:r>
                        <a:rPr lang="he-IL" sz="1600" b="0" dirty="0" smtClean="0">
                          <a:solidFill>
                            <a:schemeClr val="tx2"/>
                          </a:solidFill>
                        </a:rPr>
                        <a:t>מן הגוף</a:t>
                      </a:r>
                      <a:endParaRPr lang="he-IL" sz="1600" b="0" dirty="0">
                        <a:solidFill>
                          <a:schemeClr val="tx2"/>
                        </a:solidFill>
                      </a:endParaRPr>
                    </a:p>
                  </a:txBody>
                  <a:tcPr marL="91444" marR="91444" marT="45723" marB="45723"/>
                </a:tc>
                <a:tc>
                  <a:txBody>
                    <a:bodyPr/>
                    <a:lstStyle/>
                    <a:p>
                      <a:pPr algn="ctr" rtl="1"/>
                      <a:r>
                        <a:rPr lang="he-IL" sz="1600" b="0" dirty="0" smtClean="0">
                          <a:solidFill>
                            <a:schemeClr val="tx2"/>
                          </a:solidFill>
                        </a:rPr>
                        <a:t>מקטינים את איבוד החום מן הגוף</a:t>
                      </a:r>
                      <a:endParaRPr lang="he-IL" sz="1600" b="0" dirty="0">
                        <a:solidFill>
                          <a:schemeClr val="tx2"/>
                        </a:solidFill>
                      </a:endParaRPr>
                    </a:p>
                  </a:txBody>
                  <a:tcPr marL="91444" marR="91444" marT="45723" marB="45723"/>
                </a:tc>
                <a:tc>
                  <a:txBody>
                    <a:bodyPr/>
                    <a:lstStyle/>
                    <a:p>
                      <a:pPr algn="ctr" rtl="1"/>
                      <a:r>
                        <a:rPr lang="he-IL" sz="1600" b="0" dirty="0" smtClean="0">
                          <a:solidFill>
                            <a:srgbClr val="FF0000"/>
                          </a:solidFill>
                        </a:rPr>
                        <a:t>מגבירים את ייצור החום בגוף</a:t>
                      </a:r>
                      <a:endParaRPr lang="he-IL" sz="1600" b="0" dirty="0">
                        <a:solidFill>
                          <a:srgbClr val="FF0000"/>
                        </a:solidFill>
                      </a:endParaRPr>
                    </a:p>
                  </a:txBody>
                  <a:tcPr marL="91444" marR="91444" marT="45723" marB="45723"/>
                </a:tc>
                <a:tc>
                  <a:txBody>
                    <a:bodyPr/>
                    <a:lstStyle/>
                    <a:p>
                      <a:pPr algn="ctr" rtl="1"/>
                      <a:r>
                        <a:rPr lang="he-IL" sz="1600" b="0" dirty="0" smtClean="0">
                          <a:solidFill>
                            <a:srgbClr val="FF0000"/>
                          </a:solidFill>
                        </a:rPr>
                        <a:t>מקטינים את ייצור החום בגוף</a:t>
                      </a:r>
                      <a:endParaRPr lang="he-IL" sz="1600" b="0" dirty="0">
                        <a:solidFill>
                          <a:srgbClr val="FF0000"/>
                        </a:solidFill>
                      </a:endParaRPr>
                    </a:p>
                  </a:txBody>
                  <a:tcPr marL="91444" marR="91444" marT="45723" marB="45723"/>
                </a:tc>
              </a:tr>
              <a:tr h="418698">
                <a:tc>
                  <a:txBody>
                    <a:bodyPr/>
                    <a:lstStyle/>
                    <a:p>
                      <a:pPr rtl="1"/>
                      <a:r>
                        <a:rPr lang="he-IL" sz="1800" dirty="0" smtClean="0"/>
                        <a:t>רעידה</a:t>
                      </a:r>
                      <a:endParaRPr lang="he-IL" sz="1800" dirty="0"/>
                    </a:p>
                  </a:txBody>
                  <a:tcPr marL="91444" marR="91444" marT="45723" marB="45723"/>
                </a:tc>
                <a:tc>
                  <a:txBody>
                    <a:bodyPr/>
                    <a:lstStyle/>
                    <a:p>
                      <a:pPr algn="ctr" rtl="1"/>
                      <a:endParaRPr lang="he-IL" sz="1800" dirty="0"/>
                    </a:p>
                  </a:txBody>
                  <a:tcPr marL="91444" marR="91444" marT="45723" marB="45723"/>
                </a:tc>
                <a:tc>
                  <a:txBody>
                    <a:bodyPr/>
                    <a:lstStyle/>
                    <a:p>
                      <a:pPr algn="ctr" rtl="1"/>
                      <a:endParaRPr lang="he-IL" sz="1800" dirty="0"/>
                    </a:p>
                  </a:txBody>
                  <a:tcPr marL="91444" marR="91444" marT="45723" marB="45723"/>
                </a:tc>
                <a:tc>
                  <a:txBody>
                    <a:bodyPr/>
                    <a:lstStyle/>
                    <a:p>
                      <a:pPr algn="ctr" rtl="1"/>
                      <a:r>
                        <a:rPr lang="he-IL" sz="1800" dirty="0" smtClean="0"/>
                        <a:t>+</a:t>
                      </a:r>
                      <a:endParaRPr lang="he-IL" sz="1800" dirty="0"/>
                    </a:p>
                  </a:txBody>
                  <a:tcPr marL="91444" marR="91444" marT="45723" marB="45723"/>
                </a:tc>
                <a:tc>
                  <a:txBody>
                    <a:bodyPr/>
                    <a:lstStyle/>
                    <a:p>
                      <a:pPr rtl="1"/>
                      <a:endParaRPr lang="he-IL" sz="1800" dirty="0"/>
                    </a:p>
                  </a:txBody>
                  <a:tcPr marL="91444" marR="91444" marT="45723" marB="45723"/>
                </a:tc>
              </a:tr>
              <a:tr h="418698">
                <a:tc>
                  <a:txBody>
                    <a:bodyPr/>
                    <a:lstStyle/>
                    <a:p>
                      <a:pPr rtl="1"/>
                      <a:r>
                        <a:rPr lang="he-IL" sz="1800" dirty="0" smtClean="0"/>
                        <a:t>הזעה</a:t>
                      </a:r>
                      <a:endParaRPr lang="he-IL" sz="1800" dirty="0"/>
                    </a:p>
                  </a:txBody>
                  <a:tcPr marL="91444" marR="91444" marT="45723" marB="45723"/>
                </a:tc>
                <a:tc>
                  <a:txBody>
                    <a:bodyPr/>
                    <a:lstStyle/>
                    <a:p>
                      <a:pPr algn="ctr" rtl="1"/>
                      <a:r>
                        <a:rPr lang="he-IL" sz="1800" dirty="0" smtClean="0"/>
                        <a:t>+</a:t>
                      </a:r>
                      <a:endParaRPr lang="he-IL" sz="1800" dirty="0"/>
                    </a:p>
                  </a:txBody>
                  <a:tcPr marL="91444" marR="91444" marT="45723" marB="45723"/>
                </a:tc>
                <a:tc>
                  <a:txBody>
                    <a:bodyPr/>
                    <a:lstStyle/>
                    <a:p>
                      <a:pPr algn="ctr" rtl="1"/>
                      <a:endParaRPr lang="he-IL" sz="1800" dirty="0"/>
                    </a:p>
                  </a:txBody>
                  <a:tcPr marL="91444" marR="91444" marT="45723" marB="45723"/>
                </a:tc>
                <a:tc>
                  <a:txBody>
                    <a:bodyPr/>
                    <a:lstStyle/>
                    <a:p>
                      <a:pPr algn="ctr" rtl="1"/>
                      <a:endParaRPr lang="he-IL" sz="1800" dirty="0"/>
                    </a:p>
                  </a:txBody>
                  <a:tcPr marL="91444" marR="91444" marT="45723" marB="45723"/>
                </a:tc>
                <a:tc>
                  <a:txBody>
                    <a:bodyPr/>
                    <a:lstStyle/>
                    <a:p>
                      <a:pPr rtl="1"/>
                      <a:endParaRPr lang="he-IL" sz="1800" dirty="0"/>
                    </a:p>
                  </a:txBody>
                  <a:tcPr marL="91444" marR="91444" marT="45723" marB="45723"/>
                </a:tc>
              </a:tr>
              <a:tr h="652661">
                <a:tc>
                  <a:txBody>
                    <a:bodyPr/>
                    <a:lstStyle/>
                    <a:p>
                      <a:pPr rtl="1"/>
                      <a:r>
                        <a:rPr lang="he-IL" sz="1800" dirty="0" smtClean="0"/>
                        <a:t>הרחבת כלי דם היקפיים</a:t>
                      </a:r>
                      <a:endParaRPr lang="he-IL" sz="1800" dirty="0"/>
                    </a:p>
                  </a:txBody>
                  <a:tcPr marL="91444" marR="91444" marT="45723" marB="45723"/>
                </a:tc>
                <a:tc>
                  <a:txBody>
                    <a:bodyPr/>
                    <a:lstStyle/>
                    <a:p>
                      <a:pPr algn="ctr" rtl="1"/>
                      <a:r>
                        <a:rPr lang="he-IL" sz="1800" dirty="0" smtClean="0"/>
                        <a:t>+</a:t>
                      </a:r>
                      <a:endParaRPr lang="he-IL" sz="1800" dirty="0"/>
                    </a:p>
                  </a:txBody>
                  <a:tcPr marL="91444" marR="91444" marT="45723" marB="45723"/>
                </a:tc>
                <a:tc>
                  <a:txBody>
                    <a:bodyPr/>
                    <a:lstStyle/>
                    <a:p>
                      <a:pPr algn="ctr" rtl="1"/>
                      <a:endParaRPr lang="he-IL" sz="1800" dirty="0"/>
                    </a:p>
                  </a:txBody>
                  <a:tcPr marL="91444" marR="91444" marT="45723" marB="45723"/>
                </a:tc>
                <a:tc>
                  <a:txBody>
                    <a:bodyPr/>
                    <a:lstStyle/>
                    <a:p>
                      <a:pPr algn="ctr" rtl="1"/>
                      <a:endParaRPr lang="he-IL" sz="1800" dirty="0"/>
                    </a:p>
                  </a:txBody>
                  <a:tcPr marL="91444" marR="91444" marT="45723" marB="45723"/>
                </a:tc>
                <a:tc>
                  <a:txBody>
                    <a:bodyPr/>
                    <a:lstStyle/>
                    <a:p>
                      <a:pPr rtl="1"/>
                      <a:endParaRPr lang="he-IL" sz="1800" dirty="0"/>
                    </a:p>
                  </a:txBody>
                  <a:tcPr marL="91444" marR="91444" marT="45723" marB="45723"/>
                </a:tc>
              </a:tr>
              <a:tr h="652661">
                <a:tc>
                  <a:txBody>
                    <a:bodyPr/>
                    <a:lstStyle/>
                    <a:p>
                      <a:pPr rtl="1"/>
                      <a:r>
                        <a:rPr lang="he-IL" sz="1800" dirty="0" smtClean="0"/>
                        <a:t>הצרת כלי דם היקפיים</a:t>
                      </a:r>
                      <a:endParaRPr lang="he-IL" sz="1800" dirty="0"/>
                    </a:p>
                  </a:txBody>
                  <a:tcPr marL="91444" marR="91444" marT="45723" marB="45723"/>
                </a:tc>
                <a:tc>
                  <a:txBody>
                    <a:bodyPr/>
                    <a:lstStyle/>
                    <a:p>
                      <a:pPr algn="ctr" rtl="1"/>
                      <a:endParaRPr lang="he-IL" sz="1800" dirty="0"/>
                    </a:p>
                  </a:txBody>
                  <a:tcPr marL="91444" marR="91444" marT="45723" marB="45723"/>
                </a:tc>
                <a:tc>
                  <a:txBody>
                    <a:bodyPr/>
                    <a:lstStyle/>
                    <a:p>
                      <a:pPr algn="ctr" rtl="1"/>
                      <a:r>
                        <a:rPr lang="he-IL" sz="1800" dirty="0" smtClean="0"/>
                        <a:t>+</a:t>
                      </a:r>
                      <a:endParaRPr lang="he-IL" sz="1800" dirty="0"/>
                    </a:p>
                  </a:txBody>
                  <a:tcPr marL="91444" marR="91444" marT="45723" marB="45723"/>
                </a:tc>
                <a:tc>
                  <a:txBody>
                    <a:bodyPr/>
                    <a:lstStyle/>
                    <a:p>
                      <a:pPr algn="ctr" rtl="1"/>
                      <a:endParaRPr lang="he-IL" sz="1800" dirty="0"/>
                    </a:p>
                  </a:txBody>
                  <a:tcPr marL="91444" marR="91444" marT="45723" marB="45723"/>
                </a:tc>
                <a:tc>
                  <a:txBody>
                    <a:bodyPr/>
                    <a:lstStyle/>
                    <a:p>
                      <a:pPr rtl="1"/>
                      <a:endParaRPr lang="he-IL" sz="1800" dirty="0"/>
                    </a:p>
                  </a:txBody>
                  <a:tcPr marL="91444" marR="91444" marT="45723" marB="45723"/>
                </a:tc>
              </a:tr>
              <a:tr h="418698">
                <a:tc>
                  <a:txBody>
                    <a:bodyPr/>
                    <a:lstStyle/>
                    <a:p>
                      <a:pPr rtl="1"/>
                      <a:r>
                        <a:rPr lang="he-IL" sz="1800" dirty="0" smtClean="0"/>
                        <a:t>סימור הפרווה</a:t>
                      </a:r>
                      <a:endParaRPr lang="he-IL" sz="1800" dirty="0"/>
                    </a:p>
                  </a:txBody>
                  <a:tcPr marL="91444" marR="91444" marT="45723" marB="45723"/>
                </a:tc>
                <a:tc>
                  <a:txBody>
                    <a:bodyPr/>
                    <a:lstStyle/>
                    <a:p>
                      <a:pPr algn="ctr" rtl="1"/>
                      <a:endParaRPr lang="he-IL" sz="1800" dirty="0"/>
                    </a:p>
                  </a:txBody>
                  <a:tcPr marL="91444" marR="91444" marT="45723" marB="45723"/>
                </a:tc>
                <a:tc>
                  <a:txBody>
                    <a:bodyPr/>
                    <a:lstStyle/>
                    <a:p>
                      <a:pPr algn="ctr" rtl="1"/>
                      <a:r>
                        <a:rPr lang="he-IL" sz="1800" dirty="0" smtClean="0"/>
                        <a:t>+</a:t>
                      </a:r>
                      <a:endParaRPr lang="he-IL" sz="1800" dirty="0"/>
                    </a:p>
                  </a:txBody>
                  <a:tcPr marL="91444" marR="91444" marT="45723" marB="45723"/>
                </a:tc>
                <a:tc>
                  <a:txBody>
                    <a:bodyPr/>
                    <a:lstStyle/>
                    <a:p>
                      <a:pPr algn="ctr" rtl="1"/>
                      <a:endParaRPr lang="he-IL" sz="1800" dirty="0"/>
                    </a:p>
                  </a:txBody>
                  <a:tcPr marL="91444" marR="91444" marT="45723" marB="45723"/>
                </a:tc>
                <a:tc>
                  <a:txBody>
                    <a:bodyPr/>
                    <a:lstStyle/>
                    <a:p>
                      <a:pPr rtl="1"/>
                      <a:endParaRPr lang="he-IL" sz="1800" dirty="0"/>
                    </a:p>
                  </a:txBody>
                  <a:tcPr marL="91444" marR="91444" marT="45723" marB="45723"/>
                </a:tc>
              </a:tr>
              <a:tr h="418698">
                <a:tc>
                  <a:txBody>
                    <a:bodyPr/>
                    <a:lstStyle/>
                    <a:p>
                      <a:pPr rtl="1"/>
                      <a:r>
                        <a:rPr lang="he-IL" sz="1800" dirty="0" smtClean="0"/>
                        <a:t>שכבות שומן</a:t>
                      </a:r>
                      <a:endParaRPr lang="he-IL" sz="1800" dirty="0"/>
                    </a:p>
                  </a:txBody>
                  <a:tcPr marL="91444" marR="91444" marT="45723" marB="45723"/>
                </a:tc>
                <a:tc>
                  <a:txBody>
                    <a:bodyPr/>
                    <a:lstStyle/>
                    <a:p>
                      <a:pPr algn="ctr" rtl="1"/>
                      <a:endParaRPr lang="he-IL" sz="1800" dirty="0"/>
                    </a:p>
                  </a:txBody>
                  <a:tcPr marL="91444" marR="91444" marT="45723" marB="45723"/>
                </a:tc>
                <a:tc>
                  <a:txBody>
                    <a:bodyPr/>
                    <a:lstStyle/>
                    <a:p>
                      <a:pPr algn="ctr" rtl="1"/>
                      <a:r>
                        <a:rPr lang="he-IL" sz="1800" dirty="0" smtClean="0"/>
                        <a:t>+</a:t>
                      </a:r>
                      <a:endParaRPr lang="he-IL" sz="1800" dirty="0"/>
                    </a:p>
                  </a:txBody>
                  <a:tcPr marL="91444" marR="91444" marT="45723" marB="45723"/>
                </a:tc>
                <a:tc>
                  <a:txBody>
                    <a:bodyPr/>
                    <a:lstStyle/>
                    <a:p>
                      <a:pPr algn="ctr" rtl="1"/>
                      <a:endParaRPr lang="he-IL" sz="1800" dirty="0"/>
                    </a:p>
                  </a:txBody>
                  <a:tcPr marL="91444" marR="91444" marT="45723" marB="45723"/>
                </a:tc>
                <a:tc>
                  <a:txBody>
                    <a:bodyPr/>
                    <a:lstStyle/>
                    <a:p>
                      <a:pPr rtl="1"/>
                      <a:endParaRPr lang="he-IL" sz="1800" dirty="0"/>
                    </a:p>
                  </a:txBody>
                  <a:tcPr marL="91444" marR="91444" marT="45723" marB="45723"/>
                </a:tc>
              </a:tr>
              <a:tr h="418698">
                <a:tc>
                  <a:txBody>
                    <a:bodyPr/>
                    <a:lstStyle/>
                    <a:p>
                      <a:pPr rtl="1"/>
                      <a:r>
                        <a:rPr lang="he-IL" sz="1800" dirty="0" smtClean="0"/>
                        <a:t>כסות נוצות</a:t>
                      </a:r>
                      <a:endParaRPr lang="he-IL" sz="1800" dirty="0"/>
                    </a:p>
                  </a:txBody>
                  <a:tcPr marL="91444" marR="91444" marT="45723" marB="45723"/>
                </a:tc>
                <a:tc>
                  <a:txBody>
                    <a:bodyPr/>
                    <a:lstStyle/>
                    <a:p>
                      <a:pPr algn="ctr" rtl="1"/>
                      <a:endParaRPr lang="he-IL" sz="1800" dirty="0"/>
                    </a:p>
                  </a:txBody>
                  <a:tcPr marL="91444" marR="91444" marT="45723" marB="45723"/>
                </a:tc>
                <a:tc>
                  <a:txBody>
                    <a:bodyPr/>
                    <a:lstStyle/>
                    <a:p>
                      <a:pPr algn="ctr" rtl="1"/>
                      <a:r>
                        <a:rPr lang="he-IL" sz="1800" dirty="0" smtClean="0"/>
                        <a:t>+</a:t>
                      </a:r>
                      <a:endParaRPr lang="he-IL" sz="1800" dirty="0"/>
                    </a:p>
                  </a:txBody>
                  <a:tcPr marL="91444" marR="91444" marT="45723" marB="45723"/>
                </a:tc>
                <a:tc>
                  <a:txBody>
                    <a:bodyPr/>
                    <a:lstStyle/>
                    <a:p>
                      <a:pPr algn="ctr" rtl="1"/>
                      <a:endParaRPr lang="he-IL" sz="1800" dirty="0"/>
                    </a:p>
                  </a:txBody>
                  <a:tcPr marL="91444" marR="91444" marT="45723" marB="45723"/>
                </a:tc>
                <a:tc>
                  <a:txBody>
                    <a:bodyPr/>
                    <a:lstStyle/>
                    <a:p>
                      <a:pPr rtl="1"/>
                      <a:endParaRPr lang="he-IL" sz="1800" dirty="0"/>
                    </a:p>
                  </a:txBody>
                  <a:tcPr marL="91444" marR="91444" marT="45723" marB="45723"/>
                </a:tc>
              </a:tr>
            </a:tbl>
          </a:graphicData>
        </a:graphic>
      </p:graphicFrame>
      <p:sp>
        <p:nvSpPr>
          <p:cNvPr id="63550" name="Slide Number Placeholder 8"/>
          <p:cNvSpPr txBox="1">
            <a:spLocks/>
          </p:cNvSpPr>
          <p:nvPr/>
        </p:nvSpPr>
        <p:spPr bwMode="auto">
          <a:xfrm>
            <a:off x="250825" y="65198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38265459-3BB4-4E0C-A415-B5CE07B13AB0}" type="slidenum">
              <a:rPr lang="he-IL" sz="1000">
                <a:solidFill>
                  <a:srgbClr val="7F7F7F"/>
                </a:solidFill>
              </a:rPr>
              <a:pPr algn="l" eaLnBrk="1" hangingPunct="1"/>
              <a:t>35</a:t>
            </a:fld>
            <a:endParaRPr lang="he-IL" sz="1000" dirty="0">
              <a:solidFill>
                <a:srgbClr val="7F7F7F"/>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CAFF9AB-2172-4DBB-B154-98BCC5132CFC}" type="slidenum">
              <a:rPr lang="he-IL" sz="1800" smtClean="0"/>
              <a:pPr fontAlgn="base">
                <a:spcBef>
                  <a:spcPct val="0"/>
                </a:spcBef>
                <a:spcAft>
                  <a:spcPct val="0"/>
                </a:spcAft>
                <a:defRPr/>
              </a:pPr>
              <a:t>36</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13</a:t>
            </a:r>
            <a:endParaRPr lang="he-IL" sz="1800" dirty="0" smtClean="0"/>
          </a:p>
        </p:txBody>
      </p:sp>
      <p:pic>
        <p:nvPicPr>
          <p:cNvPr id="6451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8725" y="2946400"/>
            <a:ext cx="36798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663825" y="2608263"/>
            <a:ext cx="3489325" cy="3381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sz="1600" kern="0" dirty="0">
                <a:solidFill>
                  <a:srgbClr val="1D4C72"/>
                </a:solidFill>
                <a:latin typeface="Arial"/>
                <a:cs typeface="Arial"/>
              </a:rPr>
              <a:t>להקות שקנאים בנדידה</a:t>
            </a:r>
          </a:p>
        </p:txBody>
      </p:sp>
      <p:sp>
        <p:nvSpPr>
          <p:cNvPr id="64519" name="מלבן 1"/>
          <p:cNvSpPr>
            <a:spLocks noChangeArrowheads="1"/>
          </p:cNvSpPr>
          <p:nvPr/>
        </p:nvSpPr>
        <p:spPr bwMode="auto">
          <a:xfrm>
            <a:off x="2498725" y="4525963"/>
            <a:ext cx="1165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200" dirty="0">
                <a:solidFill>
                  <a:srgbClr val="000000"/>
                </a:solidFill>
              </a:rPr>
              <a:t>ד"ר נורית קינן ©</a:t>
            </a:r>
            <a:endParaRPr lang="en-US" sz="1200" dirty="0">
              <a:solidFill>
                <a:srgbClr val="000000"/>
              </a:solidFill>
            </a:endParaRPr>
          </a:p>
        </p:txBody>
      </p:sp>
      <p:sp>
        <p:nvSpPr>
          <p:cNvPr id="12" name="TextBox 11"/>
          <p:cNvSpPr txBox="1"/>
          <p:nvPr/>
        </p:nvSpPr>
        <p:spPr>
          <a:xfrm>
            <a:off x="395288" y="632867"/>
            <a:ext cx="8183562"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13:</a:t>
            </a:r>
          </a:p>
          <a:p>
            <a:pPr>
              <a:defRPr/>
            </a:pPr>
            <a:r>
              <a:rPr lang="he-IL" dirty="0">
                <a:solidFill>
                  <a:srgbClr val="1D4C72"/>
                </a:solidFill>
                <a:latin typeface="Arial"/>
                <a:cs typeface="Arial"/>
              </a:rPr>
              <a:t>מינים רבים של עופות החיים באזורים </a:t>
            </a:r>
            <a:r>
              <a:rPr lang="he-IL" dirty="0" smtClean="0">
                <a:solidFill>
                  <a:srgbClr val="1D4C72"/>
                </a:solidFill>
                <a:latin typeface="Arial"/>
                <a:cs typeface="Arial"/>
              </a:rPr>
              <a:t>קרים </a:t>
            </a:r>
            <a:r>
              <a:rPr lang="he-IL" dirty="0">
                <a:solidFill>
                  <a:srgbClr val="1D4C72"/>
                </a:solidFill>
                <a:latin typeface="Arial"/>
                <a:cs typeface="Arial"/>
              </a:rPr>
              <a:t>נודדים בחורף לאזורים חמים יותר. </a:t>
            </a:r>
            <a:endParaRPr lang="he-IL" dirty="0" smtClean="0">
              <a:solidFill>
                <a:srgbClr val="1D4C72"/>
              </a:solidFill>
              <a:latin typeface="Arial"/>
              <a:cs typeface="Arial"/>
            </a:endParaRPr>
          </a:p>
          <a:p>
            <a:pPr>
              <a:defRPr/>
            </a:pPr>
            <a:r>
              <a:rPr lang="he-IL" dirty="0" smtClean="0">
                <a:solidFill>
                  <a:srgbClr val="1D4C72"/>
                </a:solidFill>
                <a:latin typeface="Arial"/>
                <a:cs typeface="Arial"/>
              </a:rPr>
              <a:t>הסבירו </a:t>
            </a:r>
            <a:r>
              <a:rPr lang="he-IL" dirty="0">
                <a:solidFill>
                  <a:srgbClr val="1D4C72"/>
                </a:solidFill>
                <a:latin typeface="Arial"/>
                <a:cs typeface="Arial"/>
              </a:rPr>
              <a:t>מדוע.</a:t>
            </a:r>
          </a:p>
        </p:txBody>
      </p:sp>
      <p:sp>
        <p:nvSpPr>
          <p:cNvPr id="64521" name="Slide Number Placeholder 8"/>
          <p:cNvSpPr txBox="1">
            <a:spLocks/>
          </p:cNvSpPr>
          <p:nvPr/>
        </p:nvSpPr>
        <p:spPr bwMode="auto">
          <a:xfrm>
            <a:off x="250825" y="65198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72239181-957C-43A6-B06D-C4350EDC272D}" type="slidenum">
              <a:rPr lang="he-IL" sz="1000">
                <a:solidFill>
                  <a:srgbClr val="7F7F7F"/>
                </a:solidFill>
              </a:rPr>
              <a:pPr algn="l" eaLnBrk="1" hangingPunct="1"/>
              <a:t>36</a:t>
            </a:fld>
            <a:endParaRPr lang="he-IL" sz="1000" dirty="0">
              <a:solidFill>
                <a:srgbClr val="7F7F7F"/>
              </a:solidFil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5775" y="632867"/>
            <a:ext cx="8183563"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13:</a:t>
            </a:r>
          </a:p>
          <a:p>
            <a:pPr>
              <a:defRPr/>
            </a:pPr>
            <a:r>
              <a:rPr lang="he-IL" dirty="0">
                <a:solidFill>
                  <a:srgbClr val="1D4C72"/>
                </a:solidFill>
                <a:latin typeface="Arial"/>
                <a:cs typeface="Arial"/>
              </a:rPr>
              <a:t>מינים רבים של עופות החיים באזורים </a:t>
            </a:r>
            <a:r>
              <a:rPr lang="he-IL" dirty="0" smtClean="0">
                <a:solidFill>
                  <a:srgbClr val="1D4C72"/>
                </a:solidFill>
                <a:latin typeface="Arial"/>
                <a:cs typeface="Arial"/>
              </a:rPr>
              <a:t>קרים </a:t>
            </a:r>
            <a:r>
              <a:rPr lang="he-IL" dirty="0">
                <a:solidFill>
                  <a:srgbClr val="1D4C72"/>
                </a:solidFill>
                <a:latin typeface="Arial"/>
                <a:cs typeface="Arial"/>
              </a:rPr>
              <a:t>נודדים בחורף לאזורים חמים יותר. </a:t>
            </a:r>
            <a:endParaRPr lang="he-IL" dirty="0" smtClean="0">
              <a:solidFill>
                <a:srgbClr val="1D4C72"/>
              </a:solidFill>
              <a:latin typeface="Arial"/>
              <a:cs typeface="Arial"/>
            </a:endParaRPr>
          </a:p>
          <a:p>
            <a:pPr>
              <a:defRPr/>
            </a:pPr>
            <a:r>
              <a:rPr lang="he-IL" dirty="0" smtClean="0">
                <a:solidFill>
                  <a:srgbClr val="1D4C72"/>
                </a:solidFill>
                <a:latin typeface="Arial"/>
                <a:cs typeface="Arial"/>
              </a:rPr>
              <a:t>הסבירו </a:t>
            </a:r>
            <a:r>
              <a:rPr lang="he-IL" dirty="0">
                <a:solidFill>
                  <a:srgbClr val="1D4C72"/>
                </a:solidFill>
                <a:latin typeface="Arial"/>
                <a:cs typeface="Arial"/>
              </a:rPr>
              <a:t>מדוע.</a:t>
            </a:r>
          </a:p>
        </p:txBody>
      </p:sp>
      <p:sp>
        <p:nvSpPr>
          <p:cNvPr id="15" name="Rectangle 14"/>
          <p:cNvSpPr/>
          <p:nvPr/>
        </p:nvSpPr>
        <p:spPr>
          <a:xfrm>
            <a:off x="431800" y="1989138"/>
            <a:ext cx="8196263" cy="194468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smtClean="0">
                <a:solidFill>
                  <a:schemeClr val="tx1"/>
                </a:solidFill>
              </a:rPr>
              <a:t>העופות בעלי ממדים קטנים והיחס שטח </a:t>
            </a:r>
            <a:r>
              <a:rPr lang="he-IL" dirty="0">
                <a:solidFill>
                  <a:schemeClr val="tx1"/>
                </a:solidFill>
              </a:rPr>
              <a:t>פנים/נפח </a:t>
            </a:r>
            <a:r>
              <a:rPr lang="he-IL" dirty="0" smtClean="0">
                <a:solidFill>
                  <a:schemeClr val="tx1"/>
                </a:solidFill>
              </a:rPr>
              <a:t>אצלם גדול. לכן </a:t>
            </a:r>
            <a:r>
              <a:rPr lang="he-IL" dirty="0">
                <a:solidFill>
                  <a:schemeClr val="tx1"/>
                </a:solidFill>
              </a:rPr>
              <a:t>הם מפסידים </a:t>
            </a:r>
            <a:r>
              <a:rPr lang="he-IL" dirty="0" smtClean="0">
                <a:solidFill>
                  <a:schemeClr val="tx1"/>
                </a:solidFill>
              </a:rPr>
              <a:t>חום רב לסביבה </a:t>
            </a:r>
            <a:r>
              <a:rPr lang="he-IL" dirty="0">
                <a:solidFill>
                  <a:schemeClr val="tx1"/>
                </a:solidFill>
              </a:rPr>
              <a:t>(יחסית ליחידת נפח), והם יתקשו לשמור על טמפרטורת גוף </a:t>
            </a:r>
            <a:r>
              <a:rPr lang="he-IL" dirty="0" smtClean="0">
                <a:solidFill>
                  <a:schemeClr val="tx1"/>
                </a:solidFill>
              </a:rPr>
              <a:t>קבועה </a:t>
            </a:r>
            <a:r>
              <a:rPr lang="he-IL" dirty="0">
                <a:solidFill>
                  <a:schemeClr val="tx1"/>
                </a:solidFill>
              </a:rPr>
              <a:t>(העופות הם הומאותרמיים). </a:t>
            </a:r>
            <a:r>
              <a:rPr lang="he-IL" dirty="0" smtClean="0">
                <a:solidFill>
                  <a:schemeClr val="tx1"/>
                </a:solidFill>
              </a:rPr>
              <a:t>נוסף על כך, יש לזכור </a:t>
            </a:r>
            <a:r>
              <a:rPr lang="he-IL" dirty="0">
                <a:solidFill>
                  <a:schemeClr val="tx1"/>
                </a:solidFill>
              </a:rPr>
              <a:t>שבתנאים אלו יש להגביר את קצב הנשימה התאית כדי לייצר </a:t>
            </a:r>
            <a:r>
              <a:rPr lang="he-IL" dirty="0" smtClean="0">
                <a:solidFill>
                  <a:schemeClr val="tx1"/>
                </a:solidFill>
              </a:rPr>
              <a:t>חום רב יותר, </a:t>
            </a:r>
            <a:r>
              <a:rPr lang="he-IL" dirty="0">
                <a:solidFill>
                  <a:schemeClr val="tx1"/>
                </a:solidFill>
              </a:rPr>
              <a:t>ולשם כך נחוץ </a:t>
            </a:r>
            <a:r>
              <a:rPr lang="he-IL" dirty="0" smtClean="0">
                <a:solidFill>
                  <a:schemeClr val="tx1"/>
                </a:solidFill>
              </a:rPr>
              <a:t>מזון רב יותר. ואולם </a:t>
            </a:r>
            <a:r>
              <a:rPr lang="he-IL" dirty="0">
                <a:solidFill>
                  <a:schemeClr val="tx1"/>
                </a:solidFill>
              </a:rPr>
              <a:t>בעונת החורף, </a:t>
            </a:r>
            <a:r>
              <a:rPr lang="he-IL" dirty="0" smtClean="0">
                <a:solidFill>
                  <a:schemeClr val="tx1"/>
                </a:solidFill>
              </a:rPr>
              <a:t>כשהכול </a:t>
            </a:r>
            <a:r>
              <a:rPr lang="he-IL" dirty="0">
                <a:solidFill>
                  <a:schemeClr val="tx1"/>
                </a:solidFill>
              </a:rPr>
              <a:t>בחוץ מכוסה שלג, יש פחות מזון זמין. </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8DC09BD-A730-4BA4-8F58-18D242EB174D}" type="slidenum">
              <a:rPr lang="he-IL" sz="1800" smtClean="0"/>
              <a:pPr fontAlgn="base">
                <a:spcBef>
                  <a:spcPct val="0"/>
                </a:spcBef>
                <a:spcAft>
                  <a:spcPct val="0"/>
                </a:spcAft>
                <a:defRPr/>
              </a:pPr>
              <a:t>37</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1800" b="1" dirty="0" smtClean="0">
                <a:solidFill>
                  <a:srgbClr val="FF6600"/>
                </a:solidFill>
                <a:ea typeface="+mn-ea"/>
              </a:rPr>
              <a:t>תשובה</a:t>
            </a:r>
            <a:r>
              <a:rPr lang="he-IL" sz="2000" b="1" dirty="0" smtClean="0">
                <a:solidFill>
                  <a:srgbClr val="FF6600"/>
                </a:solidFill>
                <a:ea typeface="+mn-ea"/>
              </a:rPr>
              <a:t> </a:t>
            </a:r>
            <a:endParaRPr lang="he-IL" sz="2000" dirty="0" smtClean="0"/>
          </a:p>
        </p:txBody>
      </p:sp>
      <p:sp>
        <p:nvSpPr>
          <p:cNvPr id="65543" name="Slide Number Placeholder 8"/>
          <p:cNvSpPr txBox="1">
            <a:spLocks/>
          </p:cNvSpPr>
          <p:nvPr/>
        </p:nvSpPr>
        <p:spPr bwMode="auto">
          <a:xfrm>
            <a:off x="250825" y="65198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D87745E-5500-4B23-8700-EBC17F3EDEC4}" type="slidenum">
              <a:rPr lang="he-IL" sz="1000">
                <a:solidFill>
                  <a:srgbClr val="7F7F7F"/>
                </a:solidFill>
              </a:rPr>
              <a:pPr algn="l" eaLnBrk="1" hangingPunct="1"/>
              <a:t>37</a:t>
            </a:fld>
            <a:endParaRPr lang="he-IL" sz="1000" dirty="0">
              <a:solidFill>
                <a:srgbClr val="7F7F7F"/>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176A61B-2514-4541-BCDF-A85573E62093}" type="slidenum">
              <a:rPr lang="he-IL" sz="1800" smtClean="0"/>
              <a:pPr fontAlgn="base">
                <a:spcBef>
                  <a:spcPct val="0"/>
                </a:spcBef>
                <a:spcAft>
                  <a:spcPct val="0"/>
                </a:spcAft>
                <a:defRPr/>
              </a:pPr>
              <a:t>38</a:t>
            </a:fld>
            <a:endParaRPr lang="he-IL" sz="1800" dirty="0" smtClean="0"/>
          </a:p>
        </p:txBody>
      </p:sp>
      <p:sp>
        <p:nvSpPr>
          <p:cNvPr id="9" name="כותרת 8"/>
          <p:cNvSpPr>
            <a:spLocks noGrp="1"/>
          </p:cNvSpPr>
          <p:nvPr>
            <p:ph type="title"/>
          </p:nvPr>
        </p:nvSpPr>
        <p:spPr>
          <a:xfrm>
            <a:off x="628650" y="0"/>
            <a:ext cx="8086725" cy="439738"/>
          </a:xfrm>
        </p:spPr>
        <p:txBody>
          <a:bodyPr/>
          <a:lstStyle/>
          <a:p>
            <a:pPr fontAlgn="auto">
              <a:defRPr/>
            </a:pPr>
            <a:r>
              <a:rPr lang="he-IL" sz="1800" b="1" dirty="0" smtClean="0">
                <a:solidFill>
                  <a:srgbClr val="FF6600"/>
                </a:solidFill>
                <a:ea typeface="+mn-ea"/>
              </a:rPr>
              <a:t>חריפה</a:t>
            </a:r>
            <a:endParaRPr lang="he-IL" sz="1800" dirty="0" smtClean="0"/>
          </a:p>
        </p:txBody>
      </p:sp>
      <p:sp>
        <p:nvSpPr>
          <p:cNvPr id="7" name="TextBox 6"/>
          <p:cNvSpPr txBox="1"/>
          <p:nvPr/>
        </p:nvSpPr>
        <p:spPr>
          <a:xfrm>
            <a:off x="463550" y="620688"/>
            <a:ext cx="8183563"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prstClr val="black"/>
                </a:solidFill>
                <a:latin typeface="Arial"/>
                <a:cs typeface="Arial"/>
              </a:rPr>
              <a:t>כמה מיני יונקים ועופות החיים באזורים מושלגים שוקעים בחורף בתרדמת חורף. תופעה זו נקראת </a:t>
            </a:r>
            <a:r>
              <a:rPr lang="he-IL" b="1" dirty="0">
                <a:solidFill>
                  <a:schemeClr val="accent3"/>
                </a:solidFill>
                <a:latin typeface="Arial"/>
                <a:cs typeface="Arial"/>
              </a:rPr>
              <a:t>חריפה</a:t>
            </a:r>
            <a:r>
              <a:rPr lang="he-IL" dirty="0">
                <a:solidFill>
                  <a:prstClr val="black"/>
                </a:solidFill>
                <a:latin typeface="Arial"/>
                <a:cs typeface="Arial"/>
              </a:rPr>
              <a:t>. בעת החריפה, פעילות </a:t>
            </a:r>
            <a:r>
              <a:rPr lang="he-IL" dirty="0">
                <a:solidFill>
                  <a:schemeClr val="tx2"/>
                </a:solidFill>
                <a:latin typeface="Arial"/>
                <a:cs typeface="Arial"/>
              </a:rPr>
              <a:t>בעלי החיים האלה </a:t>
            </a:r>
            <a:r>
              <a:rPr lang="he-IL" dirty="0" smtClean="0">
                <a:solidFill>
                  <a:schemeClr val="tx2"/>
                </a:solidFill>
                <a:latin typeface="Arial"/>
                <a:cs typeface="Arial"/>
              </a:rPr>
              <a:t>מינימלית, </a:t>
            </a:r>
            <a:r>
              <a:rPr lang="he-IL" dirty="0">
                <a:solidFill>
                  <a:schemeClr val="tx2"/>
                </a:solidFill>
                <a:latin typeface="Arial"/>
                <a:cs typeface="Arial"/>
              </a:rPr>
              <a:t>קצב הלב וקצב הפעילות המטבולית יורדים </a:t>
            </a:r>
            <a:r>
              <a:rPr lang="he-IL" dirty="0" smtClean="0">
                <a:solidFill>
                  <a:schemeClr val="tx2"/>
                </a:solidFill>
                <a:latin typeface="Arial"/>
                <a:cs typeface="Arial"/>
              </a:rPr>
              <a:t>מאוד</a:t>
            </a:r>
            <a:r>
              <a:rPr lang="he-IL" dirty="0">
                <a:solidFill>
                  <a:schemeClr val="tx2"/>
                </a:solidFill>
                <a:latin typeface="Arial"/>
                <a:cs typeface="Arial"/>
              </a:rPr>
              <a:t>, וטמפרטורת הגוף צונחת. הגוף מנצל את מאגרי השומן שנצברו לפני החורף. </a:t>
            </a:r>
            <a:r>
              <a:rPr lang="he-IL" dirty="0" smtClean="0">
                <a:solidFill>
                  <a:schemeClr val="tx2"/>
                </a:solidFill>
                <a:latin typeface="Arial"/>
                <a:cs typeface="Arial"/>
              </a:rPr>
              <a:t>אף </a:t>
            </a:r>
            <a:r>
              <a:rPr lang="he-IL" dirty="0">
                <a:solidFill>
                  <a:schemeClr val="tx2"/>
                </a:solidFill>
                <a:latin typeface="Arial"/>
                <a:cs typeface="Arial"/>
              </a:rPr>
              <a:t>שה"חורף" המפורסם ביותר הוא הדוב, החריפה אופיינית דווקא לבעלי חיים קטנים, שבשל היחס שטח פנים/נפח הגדול </a:t>
            </a:r>
            <a:r>
              <a:rPr lang="he-IL" dirty="0" smtClean="0">
                <a:solidFill>
                  <a:schemeClr val="tx2"/>
                </a:solidFill>
                <a:latin typeface="Arial"/>
                <a:cs typeface="Arial"/>
              </a:rPr>
              <a:t>אצלם הם </a:t>
            </a:r>
            <a:r>
              <a:rPr lang="he-IL" dirty="0">
                <a:solidFill>
                  <a:schemeClr val="tx2"/>
                </a:solidFill>
                <a:latin typeface="Arial"/>
                <a:cs typeface="Arial"/>
              </a:rPr>
              <a:t>מפסידים </a:t>
            </a:r>
            <a:r>
              <a:rPr lang="he-IL" dirty="0" smtClean="0">
                <a:solidFill>
                  <a:schemeClr val="tx2"/>
                </a:solidFill>
                <a:latin typeface="Arial"/>
                <a:cs typeface="Arial"/>
              </a:rPr>
              <a:t>חום רב לסביבה</a:t>
            </a:r>
            <a:r>
              <a:rPr lang="he-IL" dirty="0">
                <a:solidFill>
                  <a:schemeClr val="tx2"/>
                </a:solidFill>
                <a:latin typeface="Arial"/>
                <a:cs typeface="Arial"/>
              </a:rPr>
              <a:t>.</a:t>
            </a:r>
          </a:p>
          <a:p>
            <a:pPr fontAlgn="auto">
              <a:spcBef>
                <a:spcPts val="0"/>
              </a:spcBef>
              <a:spcAft>
                <a:spcPts val="0"/>
              </a:spcAft>
              <a:defRPr/>
            </a:pPr>
            <a:endParaRPr lang="he-IL" dirty="0">
              <a:solidFill>
                <a:schemeClr val="tx2"/>
              </a:solidFill>
              <a:latin typeface="Arial"/>
              <a:cs typeface="Arial"/>
            </a:endParaRPr>
          </a:p>
        </p:txBody>
      </p:sp>
      <p:pic>
        <p:nvPicPr>
          <p:cNvPr id="66566" name="Picture 3" descr="File:Marmota marmota IMG 898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688" y="2617788"/>
            <a:ext cx="2714625"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8400" y="2617788"/>
            <a:ext cx="1741488"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6" descr="File:Bear hibernating.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9138" y="2617788"/>
            <a:ext cx="2917825"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9" name="מלבן 1"/>
          <p:cNvSpPr>
            <a:spLocks noChangeArrowheads="1"/>
          </p:cNvSpPr>
          <p:nvPr/>
        </p:nvSpPr>
        <p:spPr bwMode="auto">
          <a:xfrm>
            <a:off x="319088" y="5013325"/>
            <a:ext cx="29432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dirty="0">
                <a:solidFill>
                  <a:srgbClr val="000000"/>
                </a:solidFill>
              </a:rPr>
              <a:t>מרמיטה לפני תקופת החריפה. </a:t>
            </a:r>
          </a:p>
          <a:p>
            <a:r>
              <a:rPr lang="he-IL" sz="1400" b="1" dirty="0">
                <a:solidFill>
                  <a:srgbClr val="000000"/>
                </a:solidFill>
              </a:rPr>
              <a:t>הבטן השמנה מעידה על צבירת </a:t>
            </a:r>
            <a:r>
              <a:rPr lang="he-IL" sz="1400" b="1" dirty="0" smtClean="0">
                <a:solidFill>
                  <a:srgbClr val="000000"/>
                </a:solidFill>
              </a:rPr>
              <a:t>שומן </a:t>
            </a:r>
            <a:r>
              <a:rPr lang="he-IL" sz="1400" b="1" dirty="0">
                <a:solidFill>
                  <a:srgbClr val="000000"/>
                </a:solidFill>
              </a:rPr>
              <a:t>שישמש אותה בעת התרדמה.</a:t>
            </a:r>
            <a:endParaRPr lang="he-IL" sz="1400" b="1" dirty="0"/>
          </a:p>
        </p:txBody>
      </p:sp>
      <p:sp>
        <p:nvSpPr>
          <p:cNvPr id="66570" name="מלבן 14"/>
          <p:cNvSpPr>
            <a:spLocks noChangeArrowheads="1"/>
          </p:cNvSpPr>
          <p:nvPr/>
        </p:nvSpPr>
        <p:spPr bwMode="auto">
          <a:xfrm>
            <a:off x="3276600" y="5013325"/>
            <a:ext cx="22955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dirty="0">
                <a:solidFill>
                  <a:srgbClr val="000000"/>
                </a:solidFill>
              </a:rPr>
              <a:t>עטלף שקוע שבתרדמה כשהוא צמוד לקיר מערה.</a:t>
            </a:r>
            <a:endParaRPr lang="he-IL" sz="1400" b="1" dirty="0"/>
          </a:p>
        </p:txBody>
      </p:sp>
      <p:sp>
        <p:nvSpPr>
          <p:cNvPr id="66571" name="מלבן 15"/>
          <p:cNvSpPr>
            <a:spLocks noChangeArrowheads="1"/>
          </p:cNvSpPr>
          <p:nvPr/>
        </p:nvSpPr>
        <p:spPr bwMode="auto">
          <a:xfrm>
            <a:off x="5867400" y="5661025"/>
            <a:ext cx="2635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dirty="0">
                <a:solidFill>
                  <a:srgbClr val="000000"/>
                </a:solidFill>
              </a:rPr>
              <a:t>דובה שחורה וגוריה בתרדמה.</a:t>
            </a:r>
            <a:endParaRPr lang="he-IL" sz="1400" b="1" dirty="0"/>
          </a:p>
        </p:txBody>
      </p:sp>
      <p:sp>
        <p:nvSpPr>
          <p:cNvPr id="66572" name="Slide Number Placeholder 8"/>
          <p:cNvSpPr txBox="1">
            <a:spLocks/>
          </p:cNvSpPr>
          <p:nvPr/>
        </p:nvSpPr>
        <p:spPr bwMode="auto">
          <a:xfrm>
            <a:off x="250825" y="65198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BF98763C-1D01-4FCA-BA11-873C22CF3D02}" type="slidenum">
              <a:rPr lang="he-IL" sz="1000">
                <a:solidFill>
                  <a:srgbClr val="7F7F7F"/>
                </a:solidFill>
              </a:rPr>
              <a:pPr algn="l" eaLnBrk="1" hangingPunct="1"/>
              <a:t>38</a:t>
            </a:fld>
            <a:endParaRPr lang="he-IL" sz="1000" dirty="0">
              <a:solidFill>
                <a:srgbClr val="7F7F7F"/>
              </a:solidFill>
            </a:endParaRPr>
          </a:p>
        </p:txBody>
      </p:sp>
      <p:sp>
        <p:nvSpPr>
          <p:cNvPr id="66573" name="מלבן 1"/>
          <p:cNvSpPr>
            <a:spLocks noChangeArrowheads="1"/>
          </p:cNvSpPr>
          <p:nvPr/>
        </p:nvSpPr>
        <p:spPr bwMode="auto">
          <a:xfrm>
            <a:off x="3451225" y="4822825"/>
            <a:ext cx="23383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dirty="0">
                <a:hlinkClick r:id="rId7"/>
              </a:rPr>
              <a:t>Alexis Martin </a:t>
            </a:r>
            <a:r>
              <a:rPr lang="en-US" sz="1000" dirty="0">
                <a:solidFill>
                  <a:srgbClr val="000000"/>
                </a:solidFill>
                <a:hlinkClick r:id="rId7"/>
              </a:rPr>
              <a:t>at Wikimedia Commons</a:t>
            </a:r>
            <a:r>
              <a:rPr lang="en-US" sz="1000" dirty="0">
                <a:hlinkClick r:id="rId7"/>
              </a:rPr>
              <a:t> </a:t>
            </a:r>
            <a:endParaRPr lang="en-US" sz="1000" dirty="0"/>
          </a:p>
        </p:txBody>
      </p:sp>
      <p:sp>
        <p:nvSpPr>
          <p:cNvPr id="66574" name="מלבן 4"/>
          <p:cNvSpPr>
            <a:spLocks noChangeArrowheads="1"/>
          </p:cNvSpPr>
          <p:nvPr/>
        </p:nvSpPr>
        <p:spPr bwMode="auto">
          <a:xfrm>
            <a:off x="622300" y="4819650"/>
            <a:ext cx="26225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dirty="0">
                <a:hlinkClick r:id="rId8"/>
              </a:rPr>
              <a:t>David.Monniaux </a:t>
            </a:r>
            <a:r>
              <a:rPr lang="en-US" sz="1000" dirty="0">
                <a:solidFill>
                  <a:srgbClr val="000000"/>
                </a:solidFill>
                <a:hlinkClick r:id="rId8"/>
              </a:rPr>
              <a:t>at Wikimedia Commons </a:t>
            </a:r>
            <a:endParaRPr lang="he-IL" sz="1100" dirty="0"/>
          </a:p>
        </p:txBody>
      </p:sp>
      <p:sp>
        <p:nvSpPr>
          <p:cNvPr id="66575" name="מלבן 5"/>
          <p:cNvSpPr>
            <a:spLocks noChangeArrowheads="1"/>
          </p:cNvSpPr>
          <p:nvPr/>
        </p:nvSpPr>
        <p:spPr bwMode="auto">
          <a:xfrm>
            <a:off x="6202363" y="5445125"/>
            <a:ext cx="18049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dirty="0">
                <a:hlinkClick r:id="rId9"/>
              </a:rPr>
              <a:t>National Park Service USFG</a:t>
            </a:r>
            <a:endParaRPr lang="he-IL" sz="1000" dirty="0"/>
          </a:p>
        </p:txBody>
      </p:sp>
      <p:sp>
        <p:nvSpPr>
          <p:cNvPr id="16"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C4E493DD-360D-4792-B837-7FE576251F99}" type="slidenum">
              <a:rPr lang="he-IL" sz="1200" smtClean="0">
                <a:solidFill>
                  <a:srgbClr val="FFFFFF">
                    <a:lumMod val="65000"/>
                  </a:srgbClr>
                </a:solidFill>
              </a:rPr>
              <a:pPr>
                <a:defRPr/>
              </a:pPr>
              <a:t>39</a:t>
            </a:fld>
            <a:endParaRPr lang="he-IL" sz="1200" dirty="0" smtClean="0">
              <a:solidFill>
                <a:srgbClr val="FFFFFF">
                  <a:lumMod val="65000"/>
                </a:srgbClr>
              </a:solidFill>
            </a:endParaRPr>
          </a:p>
        </p:txBody>
      </p:sp>
      <p:sp>
        <p:nvSpPr>
          <p:cNvPr id="8" name="כותרת 7"/>
          <p:cNvSpPr>
            <a:spLocks noGrp="1"/>
          </p:cNvSpPr>
          <p:nvPr>
            <p:ph type="title" idx="4294967295"/>
          </p:nvPr>
        </p:nvSpPr>
        <p:spPr>
          <a:xfrm>
            <a:off x="1857375" y="44450"/>
            <a:ext cx="6829425" cy="357188"/>
          </a:xfrm>
          <a:prstGeom prst="rect">
            <a:avLst/>
          </a:prstGeom>
        </p:spPr>
        <p:txBody>
          <a:bodyPr/>
          <a:lstStyle/>
          <a:p>
            <a:pPr>
              <a:defRPr/>
            </a:pPr>
            <a:r>
              <a:rPr lang="he-IL" sz="1800" b="1" dirty="0" smtClean="0">
                <a:solidFill>
                  <a:srgbClr val="FF6600"/>
                </a:solidFill>
                <a:ea typeface="+mn-ea"/>
              </a:rPr>
              <a:t>סיכום</a:t>
            </a:r>
            <a:r>
              <a:rPr lang="he-IL" sz="1800" b="1" dirty="0" smtClean="0">
                <a:solidFill>
                  <a:schemeClr val="accent3"/>
                </a:solidFill>
                <a:ea typeface="+mn-ea"/>
              </a:rPr>
              <a:t>: ויסות טמפרטורת הגוף: פויקילותרמיים והומאותרמיים</a:t>
            </a:r>
            <a:endParaRPr lang="he-IL" sz="1800" b="1" dirty="0">
              <a:solidFill>
                <a:schemeClr val="accent3"/>
              </a:solidFill>
              <a:ea typeface="+mn-ea"/>
            </a:endParaRPr>
          </a:p>
        </p:txBody>
      </p:sp>
      <p:sp>
        <p:nvSpPr>
          <p:cNvPr id="9" name="Rectangle 13"/>
          <p:cNvSpPr/>
          <p:nvPr/>
        </p:nvSpPr>
        <p:spPr>
          <a:xfrm>
            <a:off x="428625" y="692696"/>
            <a:ext cx="8143875" cy="34798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2"/>
              </a:buBlip>
              <a:defRPr/>
            </a:pPr>
            <a:r>
              <a:rPr lang="he-IL" dirty="0">
                <a:solidFill>
                  <a:prstClr val="black"/>
                </a:solidFill>
              </a:rPr>
              <a:t> מקורות החום של הגוף הם: חום פנימי (מטבולי וחום חיצוני).</a:t>
            </a:r>
          </a:p>
          <a:p>
            <a:pPr fontAlgn="auto">
              <a:spcBef>
                <a:spcPts val="0"/>
              </a:spcBef>
              <a:spcAft>
                <a:spcPts val="0"/>
              </a:spcAft>
              <a:defRPr/>
            </a:pPr>
            <a:endParaRPr lang="he-IL" dirty="0">
              <a:solidFill>
                <a:prstClr val="black"/>
              </a:solidFill>
            </a:endParaRPr>
          </a:p>
          <a:p>
            <a:pPr fontAlgn="auto">
              <a:lnSpc>
                <a:spcPct val="150000"/>
              </a:lnSpc>
              <a:spcBef>
                <a:spcPts val="0"/>
              </a:spcBef>
              <a:spcAft>
                <a:spcPts val="0"/>
              </a:spcAft>
              <a:defRPr/>
            </a:pPr>
            <a:r>
              <a:rPr lang="he-IL" dirty="0">
                <a:solidFill>
                  <a:prstClr val="black"/>
                </a:solidFill>
              </a:rPr>
              <a:t>   </a:t>
            </a:r>
            <a:r>
              <a:rPr lang="he-IL" u="sng" dirty="0">
                <a:solidFill>
                  <a:prstClr val="black"/>
                </a:solidFill>
              </a:rPr>
              <a:t>בעלי החיים </a:t>
            </a:r>
            <a:r>
              <a:rPr lang="he-IL" u="sng" dirty="0">
                <a:solidFill>
                  <a:schemeClr val="tx1"/>
                </a:solidFill>
              </a:rPr>
              <a:t>נחלקים לשתי קבוצות מבחינת </a:t>
            </a:r>
            <a:r>
              <a:rPr lang="he-IL" u="sng" dirty="0" smtClean="0">
                <a:solidFill>
                  <a:schemeClr val="tx1"/>
                </a:solidFill>
              </a:rPr>
              <a:t>ויסות </a:t>
            </a:r>
            <a:r>
              <a:rPr lang="he-IL" u="sng" dirty="0">
                <a:solidFill>
                  <a:schemeClr val="tx1"/>
                </a:solidFill>
              </a:rPr>
              <a:t>טמפרטורת הגוף</a:t>
            </a:r>
            <a:r>
              <a:rPr lang="he-IL" dirty="0">
                <a:solidFill>
                  <a:schemeClr val="tx1"/>
                </a:solidFill>
              </a:rPr>
              <a:t>: </a:t>
            </a:r>
          </a:p>
          <a:p>
            <a:pPr fontAlgn="auto">
              <a:lnSpc>
                <a:spcPct val="150000"/>
              </a:lnSpc>
              <a:spcBef>
                <a:spcPts val="0"/>
              </a:spcBef>
              <a:spcAft>
                <a:spcPts val="0"/>
              </a:spcAft>
              <a:buFontTx/>
              <a:buBlip>
                <a:blip r:embed="rId2"/>
              </a:buBlip>
              <a:defRPr/>
            </a:pPr>
            <a:r>
              <a:rPr lang="he-IL" dirty="0">
                <a:solidFill>
                  <a:schemeClr val="tx1"/>
                </a:solidFill>
              </a:rPr>
              <a:t> </a:t>
            </a:r>
            <a:r>
              <a:rPr lang="he-IL" u="sng" dirty="0">
                <a:solidFill>
                  <a:schemeClr val="tx1"/>
                </a:solidFill>
              </a:rPr>
              <a:t>פויקילותרמיים</a:t>
            </a:r>
            <a:r>
              <a:rPr lang="he-IL" dirty="0">
                <a:solidFill>
                  <a:schemeClr val="tx1"/>
                </a:solidFill>
              </a:rPr>
              <a:t> </a:t>
            </a:r>
            <a:r>
              <a:rPr lang="he-IL" dirty="0" smtClean="0">
                <a:solidFill>
                  <a:schemeClr val="tx1"/>
                </a:solidFill>
              </a:rPr>
              <a:t>חסרי מנגנונים </a:t>
            </a:r>
            <a:r>
              <a:rPr lang="he-IL" dirty="0">
                <a:solidFill>
                  <a:schemeClr val="tx1"/>
                </a:solidFill>
              </a:rPr>
              <a:t>משוכללים לוויסות הטמפרטורה, ולכן טמפרטורת גופם </a:t>
            </a:r>
          </a:p>
          <a:p>
            <a:pPr fontAlgn="auto">
              <a:lnSpc>
                <a:spcPct val="150000"/>
              </a:lnSpc>
              <a:spcBef>
                <a:spcPts val="0"/>
              </a:spcBef>
              <a:spcAft>
                <a:spcPts val="0"/>
              </a:spcAft>
              <a:defRPr/>
            </a:pPr>
            <a:r>
              <a:rPr lang="he-IL" dirty="0">
                <a:solidFill>
                  <a:schemeClr val="tx1"/>
                </a:solidFill>
              </a:rPr>
              <a:t>  אינה קבועה ותלויה בסביבה. טמפרטורת גופם נשמרת בטווח ערכים </a:t>
            </a:r>
            <a:r>
              <a:rPr lang="he-IL" dirty="0" smtClean="0">
                <a:solidFill>
                  <a:schemeClr val="tx1"/>
                </a:solidFill>
              </a:rPr>
              <a:t>כלשהו </a:t>
            </a:r>
            <a:r>
              <a:rPr lang="he-IL" dirty="0">
                <a:solidFill>
                  <a:schemeClr val="tx1"/>
                </a:solidFill>
              </a:rPr>
              <a:t>בעיקר הודות </a:t>
            </a:r>
          </a:p>
          <a:p>
            <a:pPr fontAlgn="auto">
              <a:lnSpc>
                <a:spcPct val="150000"/>
              </a:lnSpc>
              <a:spcBef>
                <a:spcPts val="0"/>
              </a:spcBef>
              <a:spcAft>
                <a:spcPts val="0"/>
              </a:spcAft>
              <a:defRPr/>
            </a:pPr>
            <a:r>
              <a:rPr lang="he-IL" dirty="0">
                <a:solidFill>
                  <a:schemeClr val="tx1"/>
                </a:solidFill>
              </a:rPr>
              <a:t>  למנגנונים התנהגותיים.</a:t>
            </a:r>
          </a:p>
          <a:p>
            <a:pPr fontAlgn="auto">
              <a:lnSpc>
                <a:spcPct val="150000"/>
              </a:lnSpc>
              <a:spcBef>
                <a:spcPts val="0"/>
              </a:spcBef>
              <a:spcAft>
                <a:spcPts val="0"/>
              </a:spcAft>
              <a:buFontTx/>
              <a:buBlip>
                <a:blip r:embed="rId2"/>
              </a:buBlip>
              <a:defRPr/>
            </a:pPr>
            <a:r>
              <a:rPr lang="he-IL" dirty="0">
                <a:solidFill>
                  <a:schemeClr val="tx1"/>
                </a:solidFill>
              </a:rPr>
              <a:t> </a:t>
            </a:r>
            <a:r>
              <a:rPr lang="he-IL" u="sng" dirty="0" smtClean="0">
                <a:solidFill>
                  <a:schemeClr val="tx1"/>
                </a:solidFill>
              </a:rPr>
              <a:t>הומאותרמיים</a:t>
            </a:r>
            <a:r>
              <a:rPr lang="he-IL" dirty="0" smtClean="0">
                <a:solidFill>
                  <a:schemeClr val="tx1"/>
                </a:solidFill>
              </a:rPr>
              <a:t> </a:t>
            </a:r>
            <a:r>
              <a:rPr lang="he-IL" dirty="0">
                <a:solidFill>
                  <a:schemeClr val="tx1"/>
                </a:solidFill>
              </a:rPr>
              <a:t>(עופות ויונקים), </a:t>
            </a:r>
            <a:r>
              <a:rPr lang="he-IL" dirty="0" smtClean="0">
                <a:solidFill>
                  <a:schemeClr val="tx1"/>
                </a:solidFill>
              </a:rPr>
              <a:t>בעלי מנגנונים </a:t>
            </a:r>
            <a:r>
              <a:rPr lang="he-IL" dirty="0">
                <a:solidFill>
                  <a:schemeClr val="tx1"/>
                </a:solidFill>
              </a:rPr>
              <a:t>משוכללים לוויסות הטמפרטורה ולכן </a:t>
            </a:r>
          </a:p>
          <a:p>
            <a:pPr fontAlgn="auto">
              <a:lnSpc>
                <a:spcPct val="150000"/>
              </a:lnSpc>
              <a:spcBef>
                <a:spcPts val="0"/>
              </a:spcBef>
              <a:spcAft>
                <a:spcPts val="0"/>
              </a:spcAft>
              <a:defRPr/>
            </a:pPr>
            <a:r>
              <a:rPr lang="he-IL" dirty="0">
                <a:solidFill>
                  <a:schemeClr val="tx1"/>
                </a:solidFill>
              </a:rPr>
              <a:t>  טמפרטורת גופם קבועה.</a:t>
            </a:r>
          </a:p>
          <a:p>
            <a:pPr fontAlgn="auto">
              <a:spcBef>
                <a:spcPts val="0"/>
              </a:spcBef>
              <a:spcAft>
                <a:spcPts val="0"/>
              </a:spcAft>
              <a:defRPr/>
            </a:pPr>
            <a:endParaRPr lang="he-IL" dirty="0">
              <a:solidFill>
                <a:schemeClr val="tx1"/>
              </a:solidFill>
            </a:endParaRPr>
          </a:p>
        </p:txBody>
      </p:sp>
      <p:sp>
        <p:nvSpPr>
          <p:cNvPr id="67591" name="Slide Number Placeholder 8"/>
          <p:cNvSpPr txBox="1">
            <a:spLocks/>
          </p:cNvSpPr>
          <p:nvPr/>
        </p:nvSpPr>
        <p:spPr bwMode="auto">
          <a:xfrm>
            <a:off x="250825" y="65198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77BC668A-D276-4B6B-AA60-5D5A8F0ADFCB}" type="slidenum">
              <a:rPr lang="he-IL" sz="1000">
                <a:solidFill>
                  <a:srgbClr val="7F7F7F"/>
                </a:solidFill>
              </a:rPr>
              <a:pPr algn="l" eaLnBrk="1" hangingPunct="1"/>
              <a:t>39</a:t>
            </a:fld>
            <a:endParaRPr lang="he-IL" sz="1000" dirty="0">
              <a:solidFill>
                <a:srgbClr val="7F7F7F"/>
              </a:solidFil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57188" y="476250"/>
            <a:ext cx="8358187" cy="554038"/>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u="sng" dirty="0"/>
              <a:t>בעלי חיים נבדלים זה מזה ביכולתם לווסת את טמפרטורת הגוף, והם </a:t>
            </a:r>
            <a:r>
              <a:rPr lang="he-IL" u="sng" dirty="0" smtClean="0"/>
              <a:t>נחלקים </a:t>
            </a:r>
            <a:r>
              <a:rPr lang="he-IL" u="sng" dirty="0"/>
              <a:t>לשתי קבוצות</a:t>
            </a:r>
            <a:r>
              <a:rPr lang="he-IL" dirty="0"/>
              <a:t>:</a:t>
            </a:r>
          </a:p>
          <a:p>
            <a:pPr fontAlgn="auto">
              <a:spcBef>
                <a:spcPts val="0"/>
              </a:spcBef>
              <a:spcAft>
                <a:spcPts val="0"/>
              </a:spcAft>
              <a:defRPr/>
            </a:pPr>
            <a:endParaRPr lang="he-IL" sz="1200" dirty="0"/>
          </a:p>
          <a:p>
            <a:pPr fontAlgn="auto">
              <a:spcBef>
                <a:spcPts val="0"/>
              </a:spcBef>
              <a:spcAft>
                <a:spcPts val="0"/>
              </a:spcAft>
              <a:defRPr/>
            </a:pPr>
            <a:r>
              <a:rPr lang="he-IL" b="1" dirty="0">
                <a:solidFill>
                  <a:srgbClr val="FF6600"/>
                </a:solidFill>
              </a:rPr>
              <a:t> </a:t>
            </a:r>
            <a:endParaRPr lang="he-IL" sz="1200" dirty="0"/>
          </a:p>
          <a:p>
            <a:pPr fontAlgn="auto">
              <a:spcBef>
                <a:spcPts val="0"/>
              </a:spcBef>
              <a:spcAft>
                <a:spcPts val="0"/>
              </a:spcAft>
              <a:defRPr/>
            </a:pPr>
            <a:r>
              <a:rPr lang="he-IL" b="1" dirty="0">
                <a:solidFill>
                  <a:srgbClr val="FF6600"/>
                </a:solidFill>
              </a:rPr>
              <a:t>      </a:t>
            </a:r>
            <a:endParaRPr lang="he-IL" dirty="0"/>
          </a:p>
          <a:p>
            <a:pPr fontAlgn="auto">
              <a:spcBef>
                <a:spcPts val="0"/>
              </a:spcBef>
              <a:spcAft>
                <a:spcPts val="0"/>
              </a:spcAft>
              <a:defRPr/>
            </a:pPr>
            <a:endParaRPr lang="he-IL" dirty="0">
              <a:latin typeface="+mn-lt"/>
              <a:cs typeface="+mn-cs"/>
            </a:endParaRPr>
          </a:p>
          <a:p>
            <a:pPr fontAlgn="auto">
              <a:spcBef>
                <a:spcPts val="0"/>
              </a:spcBef>
              <a:spcAft>
                <a:spcPts val="0"/>
              </a:spcAft>
              <a:defRPr/>
            </a:pPr>
            <a:endParaRPr lang="he-IL" dirty="0">
              <a:solidFill>
                <a:schemeClr val="tx1">
                  <a:lumMod val="50000"/>
                  <a:lumOff val="50000"/>
                </a:schemeClr>
              </a:solidFill>
              <a:latin typeface="+mn-lt"/>
              <a:cs typeface="+mn-cs"/>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C683063-9942-4014-9964-161CDF2B91AE}" type="slidenum">
              <a:rPr lang="he-IL" smtClean="0"/>
              <a:pPr fontAlgn="base">
                <a:spcBef>
                  <a:spcPct val="0"/>
                </a:spcBef>
                <a:spcAft>
                  <a:spcPct val="0"/>
                </a:spcAft>
                <a:defRPr/>
              </a:pPr>
              <a:t>4</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1800" b="1" dirty="0" smtClean="0">
                <a:solidFill>
                  <a:srgbClr val="FF6600"/>
                </a:solidFill>
                <a:ea typeface="+mn-ea"/>
              </a:rPr>
              <a:t>בעלי חיים פויקילותרמיים והומותרמיים</a:t>
            </a:r>
            <a:endParaRPr lang="he-IL" sz="1800" dirty="0" smtClean="0"/>
          </a:p>
        </p:txBody>
      </p:sp>
      <p:sp>
        <p:nvSpPr>
          <p:cNvPr id="2" name="מלבן 1"/>
          <p:cNvSpPr/>
          <p:nvPr/>
        </p:nvSpPr>
        <p:spPr>
          <a:xfrm>
            <a:off x="4643438" y="960438"/>
            <a:ext cx="4249737" cy="3970337"/>
          </a:xfrm>
          <a:prstGeom prst="rect">
            <a:avLst/>
          </a:prstGeom>
        </p:spPr>
        <p:txBody>
          <a:bodyPr>
            <a:spAutoFit/>
          </a:bodyPr>
          <a:lstStyle/>
          <a:p>
            <a:pPr fontAlgn="auto">
              <a:spcBef>
                <a:spcPts val="0"/>
              </a:spcBef>
              <a:spcAft>
                <a:spcPts val="0"/>
              </a:spcAft>
              <a:defRPr/>
            </a:pPr>
            <a:r>
              <a:rPr lang="he-IL" b="1" dirty="0">
                <a:solidFill>
                  <a:srgbClr val="FF6600"/>
                </a:solidFill>
              </a:rPr>
              <a:t>        פויקילותרמיים (אקטותרמיים)</a:t>
            </a:r>
            <a:r>
              <a:rPr lang="he-IL" dirty="0">
                <a:solidFill>
                  <a:prstClr val="black"/>
                </a:solidFill>
              </a:rPr>
              <a:t> </a:t>
            </a:r>
          </a:p>
          <a:p>
            <a:pPr fontAlgn="auto">
              <a:spcBef>
                <a:spcPts val="0"/>
              </a:spcBef>
              <a:spcAft>
                <a:spcPts val="0"/>
              </a:spcAft>
              <a:defRPr/>
            </a:pPr>
            <a:r>
              <a:rPr lang="he-IL" dirty="0">
                <a:solidFill>
                  <a:prstClr val="black"/>
                </a:solidFill>
              </a:rPr>
              <a:t>בעלי חיים </a:t>
            </a:r>
            <a:r>
              <a:rPr lang="he-IL" u="sng" dirty="0">
                <a:solidFill>
                  <a:prstClr val="black"/>
                </a:solidFill>
              </a:rPr>
              <a:t>שאין</a:t>
            </a:r>
            <a:r>
              <a:rPr lang="he-IL" dirty="0">
                <a:solidFill>
                  <a:prstClr val="black"/>
                </a:solidFill>
              </a:rPr>
              <a:t> בגופם מנגנונים משוכללים </a:t>
            </a:r>
          </a:p>
          <a:p>
            <a:pPr fontAlgn="auto">
              <a:spcBef>
                <a:spcPts val="0"/>
              </a:spcBef>
              <a:spcAft>
                <a:spcPts val="0"/>
              </a:spcAft>
              <a:defRPr/>
            </a:pPr>
            <a:r>
              <a:rPr lang="he-IL" dirty="0">
                <a:solidFill>
                  <a:prstClr val="black"/>
                </a:solidFill>
              </a:rPr>
              <a:t>לוויסות הטמפרטורה. לכן, </a:t>
            </a:r>
            <a:r>
              <a:rPr lang="he-IL" dirty="0">
                <a:solidFill>
                  <a:schemeClr val="accent3"/>
                </a:solidFill>
              </a:rPr>
              <a:t>טמפרטורת גופם </a:t>
            </a:r>
          </a:p>
          <a:p>
            <a:pPr fontAlgn="auto">
              <a:spcBef>
                <a:spcPts val="0"/>
              </a:spcBef>
              <a:spcAft>
                <a:spcPts val="0"/>
              </a:spcAft>
              <a:defRPr/>
            </a:pPr>
            <a:r>
              <a:rPr lang="he-IL" dirty="0">
                <a:solidFill>
                  <a:schemeClr val="accent3"/>
                </a:solidFill>
              </a:rPr>
              <a:t>משתנה</a:t>
            </a:r>
            <a:r>
              <a:rPr lang="he-IL" dirty="0">
                <a:solidFill>
                  <a:prstClr val="black"/>
                </a:solidFill>
              </a:rPr>
              <a:t>, והיא מושפעת מטמפרטורת הסביבה. הם מווסתים </a:t>
            </a:r>
            <a:r>
              <a:rPr lang="he-IL" dirty="0"/>
              <a:t>במידה </a:t>
            </a:r>
            <a:r>
              <a:rPr lang="he-IL" dirty="0" smtClean="0"/>
              <a:t>כלשהי </a:t>
            </a:r>
            <a:r>
              <a:rPr lang="he-IL" dirty="0"/>
              <a:t>את טמפרטורת גופם בעיקר באמצעות מנגנונים התנהגותיים.</a:t>
            </a:r>
          </a:p>
          <a:p>
            <a:pPr fontAlgn="auto">
              <a:spcBef>
                <a:spcPts val="0"/>
              </a:spcBef>
              <a:spcAft>
                <a:spcPts val="0"/>
              </a:spcAft>
              <a:defRPr/>
            </a:pPr>
            <a:endParaRPr lang="he-IL" dirty="0"/>
          </a:p>
          <a:p>
            <a:pPr fontAlgn="auto">
              <a:spcBef>
                <a:spcPts val="0"/>
              </a:spcBef>
              <a:spcAft>
                <a:spcPts val="0"/>
              </a:spcAft>
              <a:defRPr/>
            </a:pPr>
            <a:r>
              <a:rPr lang="he-IL" dirty="0"/>
              <a:t>קצב חילוף החומרים שלהם </a:t>
            </a:r>
            <a:r>
              <a:rPr lang="he-IL" dirty="0" smtClean="0"/>
              <a:t>אִטי </a:t>
            </a:r>
            <a:r>
              <a:rPr lang="he-IL" dirty="0"/>
              <a:t>והם מייצרים </a:t>
            </a:r>
          </a:p>
          <a:p>
            <a:pPr fontAlgn="auto">
              <a:spcBef>
                <a:spcPts val="0"/>
              </a:spcBef>
              <a:spcAft>
                <a:spcPts val="0"/>
              </a:spcAft>
              <a:defRPr/>
            </a:pPr>
            <a:r>
              <a:rPr lang="he-IL" dirty="0"/>
              <a:t>מעט חום מטבולי. מכיוון שמקור החום העיקרי </a:t>
            </a:r>
          </a:p>
          <a:p>
            <a:pPr fontAlgn="auto">
              <a:spcBef>
                <a:spcPts val="0"/>
              </a:spcBef>
              <a:spcAft>
                <a:spcPts val="0"/>
              </a:spcAft>
              <a:defRPr/>
            </a:pPr>
            <a:r>
              <a:rPr lang="he-IL" dirty="0"/>
              <a:t>שלהם הוא חיצוני הם נקראים אקטוטרמיים. </a:t>
            </a:r>
            <a:r>
              <a:rPr lang="he-IL" dirty="0" smtClean="0"/>
              <a:t>(אקטו=חיצוני, תרמי=חום</a:t>
            </a:r>
            <a:r>
              <a:rPr lang="he-IL" dirty="0"/>
              <a:t>).</a:t>
            </a:r>
          </a:p>
          <a:p>
            <a:pPr fontAlgn="auto">
              <a:spcBef>
                <a:spcPts val="0"/>
              </a:spcBef>
              <a:spcAft>
                <a:spcPts val="0"/>
              </a:spcAft>
              <a:defRPr/>
            </a:pPr>
            <a:endParaRPr lang="he-IL" dirty="0"/>
          </a:p>
          <a:p>
            <a:pPr fontAlgn="auto">
              <a:spcBef>
                <a:spcPts val="0"/>
              </a:spcBef>
              <a:spcAft>
                <a:spcPts val="0"/>
              </a:spcAft>
              <a:defRPr/>
            </a:pPr>
            <a:r>
              <a:rPr lang="he-IL" dirty="0"/>
              <a:t>בקבוצה </a:t>
            </a:r>
            <a:r>
              <a:rPr lang="he-IL" dirty="0" smtClean="0"/>
              <a:t>זו </a:t>
            </a:r>
            <a:r>
              <a:rPr lang="he-IL" dirty="0"/>
              <a:t>נכללים כל חסרי ה</a:t>
            </a:r>
            <a:r>
              <a:rPr lang="he-IL" dirty="0">
                <a:solidFill>
                  <a:prstClr val="black"/>
                </a:solidFill>
              </a:rPr>
              <a:t>חוליות, </a:t>
            </a:r>
          </a:p>
          <a:p>
            <a:pPr fontAlgn="auto">
              <a:spcBef>
                <a:spcPts val="0"/>
              </a:spcBef>
              <a:spcAft>
                <a:spcPts val="0"/>
              </a:spcAft>
              <a:defRPr/>
            </a:pPr>
            <a:r>
              <a:rPr lang="he-IL" dirty="0">
                <a:solidFill>
                  <a:prstClr val="black"/>
                </a:solidFill>
              </a:rPr>
              <a:t>הדגים, </a:t>
            </a:r>
            <a:r>
              <a:rPr lang="he-IL" dirty="0" smtClean="0">
                <a:solidFill>
                  <a:prstClr val="black"/>
                </a:solidFill>
              </a:rPr>
              <a:t>הדו</a:t>
            </a:r>
            <a:r>
              <a:rPr lang="he-IL" dirty="0" smtClean="0">
                <a:solidFill>
                  <a:prstClr val="black"/>
                </a:solidFill>
                <a:latin typeface="Arial"/>
                <a:cs typeface="Arial"/>
              </a:rPr>
              <a:t>־</a:t>
            </a:r>
            <a:r>
              <a:rPr lang="he-IL" dirty="0" smtClean="0">
                <a:solidFill>
                  <a:prstClr val="black"/>
                </a:solidFill>
              </a:rPr>
              <a:t>חיים </a:t>
            </a:r>
            <a:r>
              <a:rPr lang="he-IL" dirty="0">
                <a:solidFill>
                  <a:prstClr val="black"/>
                </a:solidFill>
              </a:rPr>
              <a:t>והזוחלים.</a:t>
            </a:r>
          </a:p>
        </p:txBody>
      </p:sp>
      <p:sp>
        <p:nvSpPr>
          <p:cNvPr id="3" name="מלבן 2"/>
          <p:cNvSpPr/>
          <p:nvPr/>
        </p:nvSpPr>
        <p:spPr>
          <a:xfrm>
            <a:off x="-9525" y="960438"/>
            <a:ext cx="4572000" cy="3693319"/>
          </a:xfrm>
          <a:prstGeom prst="rect">
            <a:avLst/>
          </a:prstGeom>
        </p:spPr>
        <p:txBody>
          <a:bodyPr>
            <a:spAutoFit/>
          </a:bodyPr>
          <a:lstStyle/>
          <a:p>
            <a:pPr fontAlgn="auto">
              <a:spcBef>
                <a:spcPts val="0"/>
              </a:spcBef>
              <a:spcAft>
                <a:spcPts val="0"/>
              </a:spcAft>
              <a:defRPr/>
            </a:pPr>
            <a:r>
              <a:rPr lang="he-IL" b="1" dirty="0">
                <a:solidFill>
                  <a:srgbClr val="FF6600"/>
                </a:solidFill>
              </a:rPr>
              <a:t>        </a:t>
            </a:r>
            <a:r>
              <a:rPr lang="he-IL" b="1" dirty="0" err="1" smtClean="0">
                <a:solidFill>
                  <a:schemeClr val="accent3"/>
                </a:solidFill>
              </a:rPr>
              <a:t>הומותרמיים</a:t>
            </a:r>
            <a:r>
              <a:rPr lang="he-IL" b="1" dirty="0" smtClean="0">
                <a:solidFill>
                  <a:srgbClr val="FF6600"/>
                </a:solidFill>
              </a:rPr>
              <a:t> </a:t>
            </a:r>
            <a:r>
              <a:rPr lang="he-IL" b="1" dirty="0">
                <a:solidFill>
                  <a:srgbClr val="FF6600"/>
                </a:solidFill>
              </a:rPr>
              <a:t>(אנדותרמיים)</a:t>
            </a:r>
            <a:r>
              <a:rPr lang="he-IL" dirty="0">
                <a:solidFill>
                  <a:prstClr val="black"/>
                </a:solidFill>
              </a:rPr>
              <a:t> </a:t>
            </a:r>
          </a:p>
          <a:p>
            <a:pPr fontAlgn="auto">
              <a:spcBef>
                <a:spcPts val="0"/>
              </a:spcBef>
              <a:spcAft>
                <a:spcPts val="0"/>
              </a:spcAft>
              <a:defRPr/>
            </a:pPr>
            <a:r>
              <a:rPr lang="he-IL" dirty="0">
                <a:solidFill>
                  <a:prstClr val="black"/>
                </a:solidFill>
              </a:rPr>
              <a:t>בעלי חיים </a:t>
            </a:r>
            <a:r>
              <a:rPr lang="he-IL" dirty="0"/>
              <a:t>שבגופם </a:t>
            </a:r>
            <a:r>
              <a:rPr lang="he-IL" u="sng" dirty="0" smtClean="0"/>
              <a:t>יש</a:t>
            </a:r>
            <a:r>
              <a:rPr lang="he-IL" dirty="0" smtClean="0"/>
              <a:t> </a:t>
            </a:r>
            <a:r>
              <a:rPr lang="he-IL" dirty="0">
                <a:solidFill>
                  <a:prstClr val="black"/>
                </a:solidFill>
              </a:rPr>
              <a:t>מנגנונים משוכללים לוויסות הטמפרטורה. לכן, </a:t>
            </a:r>
            <a:r>
              <a:rPr lang="he-IL" dirty="0">
                <a:solidFill>
                  <a:schemeClr val="accent3"/>
                </a:solidFill>
              </a:rPr>
              <a:t>טמפרטורת גופם קבועה</a:t>
            </a:r>
            <a:r>
              <a:rPr lang="he-IL" dirty="0">
                <a:solidFill>
                  <a:prstClr val="black"/>
                </a:solidFill>
              </a:rPr>
              <a:t>. </a:t>
            </a: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a:solidFill>
                  <a:prstClr val="black"/>
                </a:solidFill>
              </a:rPr>
              <a:t>קצב </a:t>
            </a:r>
            <a:r>
              <a:rPr lang="he-IL" dirty="0"/>
              <a:t>חילוף החומרים שלהם מהיר והם מייצרים </a:t>
            </a:r>
          </a:p>
          <a:p>
            <a:pPr fontAlgn="auto">
              <a:spcBef>
                <a:spcPts val="0"/>
              </a:spcBef>
              <a:spcAft>
                <a:spcPts val="0"/>
              </a:spcAft>
              <a:defRPr/>
            </a:pPr>
            <a:r>
              <a:rPr lang="he-IL" dirty="0" smtClean="0"/>
              <a:t>חום מטבולי רב, </a:t>
            </a:r>
            <a:r>
              <a:rPr lang="he-IL" dirty="0"/>
              <a:t>המספק אנרגיה לחימום הגוף. </a:t>
            </a:r>
          </a:p>
          <a:p>
            <a:pPr fontAlgn="auto">
              <a:spcBef>
                <a:spcPts val="0"/>
              </a:spcBef>
              <a:spcAft>
                <a:spcPts val="0"/>
              </a:spcAft>
              <a:defRPr/>
            </a:pPr>
            <a:r>
              <a:rPr lang="he-IL" dirty="0"/>
              <a:t>מכיוון שמקור החום העיקרי שלהם הוא פנימי, </a:t>
            </a:r>
          </a:p>
          <a:p>
            <a:pPr fontAlgn="auto">
              <a:spcBef>
                <a:spcPts val="0"/>
              </a:spcBef>
              <a:spcAft>
                <a:spcPts val="0"/>
              </a:spcAft>
              <a:defRPr/>
            </a:pPr>
            <a:r>
              <a:rPr lang="he-IL" dirty="0"/>
              <a:t>הם נקראים אנדוטרמיים (אנדו=פנימי, </a:t>
            </a:r>
            <a:r>
              <a:rPr lang="he-IL" dirty="0" smtClean="0"/>
              <a:t>תרמי=חום</a:t>
            </a:r>
            <a:r>
              <a:rPr lang="he-IL" dirty="0"/>
              <a:t>).</a:t>
            </a:r>
          </a:p>
          <a:p>
            <a:pPr fontAlgn="auto">
              <a:spcBef>
                <a:spcPts val="0"/>
              </a:spcBef>
              <a:spcAft>
                <a:spcPts val="0"/>
              </a:spcAft>
              <a:defRPr/>
            </a:pPr>
            <a:endParaRPr lang="he-IL" dirty="0"/>
          </a:p>
          <a:p>
            <a:pPr fontAlgn="auto">
              <a:spcBef>
                <a:spcPts val="0"/>
              </a:spcBef>
              <a:spcAft>
                <a:spcPts val="0"/>
              </a:spcAft>
              <a:defRPr/>
            </a:pPr>
            <a:r>
              <a:rPr lang="he-IL" dirty="0"/>
              <a:t>בקבוצה </a:t>
            </a:r>
            <a:r>
              <a:rPr lang="he-IL" dirty="0" smtClean="0"/>
              <a:t>זו </a:t>
            </a:r>
            <a:r>
              <a:rPr lang="he-IL" dirty="0"/>
              <a:t>נכללים העופות והיונקים</a:t>
            </a:r>
          </a:p>
          <a:p>
            <a:pPr fontAlgn="auto">
              <a:spcBef>
                <a:spcPts val="0"/>
              </a:spcBef>
              <a:spcAft>
                <a:spcPts val="0"/>
              </a:spcAft>
              <a:defRPr/>
            </a:pPr>
            <a:r>
              <a:rPr lang="he-IL" dirty="0"/>
              <a:t>(ובכללם גם האדם).</a:t>
            </a:r>
          </a:p>
        </p:txBody>
      </p:sp>
      <p:pic>
        <p:nvPicPr>
          <p:cNvPr id="32776"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9700" y="5157788"/>
            <a:ext cx="175418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175250"/>
            <a:ext cx="12747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3675" y="5184775"/>
            <a:ext cx="1458913"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25" y="4724400"/>
            <a:ext cx="170497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4"/>
          <p:cNvSpPr/>
          <p:nvPr/>
        </p:nvSpPr>
        <p:spPr>
          <a:xfrm>
            <a:off x="4714875" y="908050"/>
            <a:ext cx="4249738" cy="571341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2781" name="מלבן 6"/>
          <p:cNvSpPr>
            <a:spLocks noChangeArrowheads="1"/>
          </p:cNvSpPr>
          <p:nvPr/>
        </p:nvSpPr>
        <p:spPr bwMode="auto">
          <a:xfrm>
            <a:off x="4876800" y="6223000"/>
            <a:ext cx="3838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dirty="0">
                <a:solidFill>
                  <a:srgbClr val="717171"/>
                </a:solidFill>
              </a:rPr>
              <a:t>דוגמה לפויקילותרמיים: זיקית (זוחל) ודג אמנון.</a:t>
            </a:r>
            <a:endParaRPr lang="he-IL" sz="1600" u="sng" dirty="0">
              <a:solidFill>
                <a:srgbClr val="717171"/>
              </a:solidFill>
            </a:endParaRPr>
          </a:p>
        </p:txBody>
      </p:sp>
      <p:sp>
        <p:nvSpPr>
          <p:cNvPr id="32782" name="מלבן 7"/>
          <p:cNvSpPr>
            <a:spLocks noChangeArrowheads="1"/>
          </p:cNvSpPr>
          <p:nvPr/>
        </p:nvSpPr>
        <p:spPr bwMode="auto">
          <a:xfrm>
            <a:off x="277813" y="6259513"/>
            <a:ext cx="4068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dirty="0">
                <a:solidFill>
                  <a:srgbClr val="717171"/>
                </a:solidFill>
              </a:rPr>
              <a:t>דוגמה להומאותרמיים: ארנבת (יונק) וגִבתון (עוף).</a:t>
            </a:r>
            <a:endParaRPr lang="he-IL" sz="1600" u="sng" dirty="0">
              <a:solidFill>
                <a:srgbClr val="717171"/>
              </a:solidFill>
            </a:endParaRPr>
          </a:p>
        </p:txBody>
      </p:sp>
      <p:sp>
        <p:nvSpPr>
          <p:cNvPr id="24" name="מלבן 23"/>
          <p:cNvSpPr/>
          <p:nvPr/>
        </p:nvSpPr>
        <p:spPr>
          <a:xfrm>
            <a:off x="107950" y="908050"/>
            <a:ext cx="4446588" cy="571341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2784" name="Slide Number Placeholder 8"/>
          <p:cNvSpPr txBox="1">
            <a:spLocks/>
          </p:cNvSpPr>
          <p:nvPr/>
        </p:nvSpPr>
        <p:spPr bwMode="auto">
          <a:xfrm>
            <a:off x="66675" y="6597650"/>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11D6392F-77D5-448F-B7F5-742900AC43F2}" type="slidenum">
              <a:rPr lang="he-IL" sz="1000">
                <a:solidFill>
                  <a:srgbClr val="7F7F7F"/>
                </a:solidFill>
              </a:rPr>
              <a:pPr algn="l" eaLnBrk="1" hangingPunct="1"/>
              <a:t>4</a:t>
            </a:fld>
            <a:endParaRPr lang="he-IL" sz="1000" dirty="0">
              <a:solidFill>
                <a:srgbClr val="7F7F7F"/>
              </a:solidFill>
            </a:endParaRPr>
          </a:p>
        </p:txBody>
      </p:sp>
      <p:sp>
        <p:nvSpPr>
          <p:cNvPr id="1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7"/>
          <p:cNvSpPr>
            <a:spLocks noGrp="1"/>
          </p:cNvSpPr>
          <p:nvPr>
            <p:ph type="title" idx="4294967295"/>
          </p:nvPr>
        </p:nvSpPr>
        <p:spPr>
          <a:xfrm>
            <a:off x="1857375" y="44450"/>
            <a:ext cx="6829425" cy="357188"/>
          </a:xfrm>
          <a:prstGeom prst="rect">
            <a:avLst/>
          </a:prstGeom>
        </p:spPr>
        <p:txBody>
          <a:bodyPr/>
          <a:lstStyle/>
          <a:p>
            <a:pPr>
              <a:defRPr/>
            </a:pPr>
            <a:r>
              <a:rPr lang="he-IL" sz="1800" b="1" dirty="0" smtClean="0">
                <a:solidFill>
                  <a:srgbClr val="FF6600"/>
                </a:solidFill>
                <a:ea typeface="+mn-ea"/>
              </a:rPr>
              <a:t>סיכום</a:t>
            </a:r>
            <a:r>
              <a:rPr lang="he-IL" sz="1800" b="1" dirty="0" smtClean="0">
                <a:solidFill>
                  <a:schemeClr val="accent3"/>
                </a:solidFill>
                <a:ea typeface="+mn-ea"/>
              </a:rPr>
              <a:t>: ויסות טמפרטורת הגוף: פויקילותרמיים והומאותרמיים</a:t>
            </a:r>
            <a:endParaRPr lang="he-IL" sz="1800" b="1" dirty="0">
              <a:solidFill>
                <a:schemeClr val="accent3"/>
              </a:solidFill>
              <a:ea typeface="+mn-ea"/>
            </a:endParaRPr>
          </a:p>
        </p:txBody>
      </p:sp>
      <p:sp>
        <p:nvSpPr>
          <p:cNvPr id="9" name="Rectangle 13"/>
          <p:cNvSpPr/>
          <p:nvPr/>
        </p:nvSpPr>
        <p:spPr>
          <a:xfrm>
            <a:off x="428625" y="597247"/>
            <a:ext cx="8143875" cy="3983881"/>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lnSpc>
                <a:spcPct val="150000"/>
              </a:lnSpc>
              <a:spcBef>
                <a:spcPts val="0"/>
              </a:spcBef>
              <a:spcAft>
                <a:spcPts val="0"/>
              </a:spcAft>
              <a:defRPr/>
            </a:pPr>
            <a:r>
              <a:rPr lang="he-IL" u="sng" dirty="0" smtClean="0">
                <a:solidFill>
                  <a:prstClr val="black"/>
                </a:solidFill>
              </a:rPr>
              <a:t>המנגנונים </a:t>
            </a:r>
            <a:r>
              <a:rPr lang="he-IL" u="sng" dirty="0">
                <a:solidFill>
                  <a:prstClr val="black"/>
                </a:solidFill>
              </a:rPr>
              <a:t>לשמירה על טמפרטורת גוף קבועה הם</a:t>
            </a:r>
            <a:r>
              <a:rPr lang="he-IL" dirty="0">
                <a:solidFill>
                  <a:prstClr val="black"/>
                </a:solidFill>
              </a:rPr>
              <a:t>:</a:t>
            </a:r>
          </a:p>
          <a:p>
            <a:pPr fontAlgn="auto">
              <a:lnSpc>
                <a:spcPct val="150000"/>
              </a:lnSpc>
              <a:spcBef>
                <a:spcPts val="0"/>
              </a:spcBef>
              <a:spcAft>
                <a:spcPts val="0"/>
              </a:spcAft>
              <a:buFontTx/>
              <a:buBlip>
                <a:blip r:embed="rId2"/>
              </a:buBlip>
              <a:defRPr/>
            </a:pPr>
            <a:r>
              <a:rPr lang="he-IL" dirty="0">
                <a:solidFill>
                  <a:prstClr val="black"/>
                </a:solidFill>
              </a:rPr>
              <a:t> מבניים (שכבות  בידוד: שומן, פרווה, נוצות).</a:t>
            </a:r>
          </a:p>
          <a:p>
            <a:pPr fontAlgn="auto">
              <a:lnSpc>
                <a:spcPct val="150000"/>
              </a:lnSpc>
              <a:spcBef>
                <a:spcPts val="0"/>
              </a:spcBef>
              <a:spcAft>
                <a:spcPts val="0"/>
              </a:spcAft>
              <a:buFontTx/>
              <a:buBlip>
                <a:blip r:embed="rId2"/>
              </a:buBlip>
              <a:defRPr/>
            </a:pPr>
            <a:r>
              <a:rPr lang="he-IL" dirty="0">
                <a:solidFill>
                  <a:prstClr val="black"/>
                </a:solidFill>
              </a:rPr>
              <a:t> פיזיולוגיים: הזעה, הלחתה, רעידה, שינוי קצב המטבוליזם.</a:t>
            </a:r>
          </a:p>
          <a:p>
            <a:pPr fontAlgn="auto">
              <a:lnSpc>
                <a:spcPct val="150000"/>
              </a:lnSpc>
              <a:spcBef>
                <a:spcPts val="0"/>
              </a:spcBef>
              <a:spcAft>
                <a:spcPts val="0"/>
              </a:spcAft>
              <a:buFontTx/>
              <a:buBlip>
                <a:blip r:embed="rId2"/>
              </a:buBlip>
              <a:defRPr/>
            </a:pPr>
            <a:r>
              <a:rPr lang="he-IL" dirty="0">
                <a:solidFill>
                  <a:prstClr val="black"/>
                </a:solidFill>
              </a:rPr>
              <a:t> התנהגותיים: </a:t>
            </a:r>
            <a:r>
              <a:rPr lang="he-IL" dirty="0" smtClean="0">
                <a:solidFill>
                  <a:prstClr val="black"/>
                </a:solidFill>
              </a:rPr>
              <a:t>כגון </a:t>
            </a:r>
            <a:r>
              <a:rPr lang="he-IL" dirty="0">
                <a:solidFill>
                  <a:prstClr val="black"/>
                </a:solidFill>
              </a:rPr>
              <a:t>שינוי שעות פעילות ומידת החשיפה לשמש.</a:t>
            </a:r>
          </a:p>
          <a:p>
            <a:pPr fontAlgn="auto">
              <a:lnSpc>
                <a:spcPct val="150000"/>
              </a:lnSpc>
              <a:spcBef>
                <a:spcPts val="0"/>
              </a:spcBef>
              <a:spcAft>
                <a:spcPts val="0"/>
              </a:spcAft>
              <a:buFontTx/>
              <a:buBlip>
                <a:blip r:embed="rId2"/>
              </a:buBlip>
              <a:defRPr/>
            </a:pPr>
            <a:r>
              <a:rPr lang="he-IL" dirty="0">
                <a:solidFill>
                  <a:prstClr val="black"/>
                </a:solidFill>
              </a:rPr>
              <a:t> כמה מיני יונקים ועופות החיים באזורים מושלגים שוקעים בתרדמת חורף (חריפה).   </a:t>
            </a:r>
          </a:p>
          <a:p>
            <a:pPr fontAlgn="auto">
              <a:lnSpc>
                <a:spcPct val="150000"/>
              </a:lnSpc>
              <a:spcBef>
                <a:spcPts val="0"/>
              </a:spcBef>
              <a:spcAft>
                <a:spcPts val="0"/>
              </a:spcAft>
              <a:defRPr/>
            </a:pPr>
            <a:r>
              <a:rPr lang="he-IL" dirty="0">
                <a:solidFill>
                  <a:prstClr val="black"/>
                </a:solidFill>
              </a:rPr>
              <a:t>  בתקופה זו טמפרטורת גופם וקצב המטבוליזם יורדים לערכים נמוכים </a:t>
            </a:r>
            <a:r>
              <a:rPr lang="he-IL" dirty="0" smtClean="0">
                <a:solidFill>
                  <a:prstClr val="black"/>
                </a:solidFill>
              </a:rPr>
              <a:t>מאוד</a:t>
            </a:r>
            <a:r>
              <a:rPr lang="he-IL" dirty="0">
                <a:solidFill>
                  <a:prstClr val="black"/>
                </a:solidFill>
              </a:rPr>
              <a:t>.</a:t>
            </a:r>
          </a:p>
          <a:p>
            <a:pPr fontAlgn="auto">
              <a:lnSpc>
                <a:spcPct val="150000"/>
              </a:lnSpc>
              <a:spcBef>
                <a:spcPts val="0"/>
              </a:spcBef>
              <a:spcAft>
                <a:spcPts val="0"/>
              </a:spcAft>
              <a:buFontTx/>
              <a:buBlip>
                <a:blip r:embed="rId2"/>
              </a:buBlip>
              <a:defRPr/>
            </a:pPr>
            <a:r>
              <a:rPr lang="he-IL" dirty="0">
                <a:solidFill>
                  <a:prstClr val="black"/>
                </a:solidFill>
              </a:rPr>
              <a:t> יתרונות ההומותרמיות היא יכולת לחיות באזורים קרים ולפעול בתקופות קרות. </a:t>
            </a:r>
          </a:p>
          <a:p>
            <a:pPr marL="180975" indent="-180975" fontAlgn="auto">
              <a:lnSpc>
                <a:spcPct val="150000"/>
              </a:lnSpc>
              <a:spcBef>
                <a:spcPts val="0"/>
              </a:spcBef>
              <a:spcAft>
                <a:spcPts val="0"/>
              </a:spcAft>
              <a:buFontTx/>
              <a:buBlip>
                <a:blip r:embed="rId2"/>
              </a:buBlip>
              <a:defRPr/>
            </a:pPr>
            <a:r>
              <a:rPr lang="he-IL" dirty="0">
                <a:solidFill>
                  <a:prstClr val="black"/>
                </a:solidFill>
              </a:rPr>
              <a:t>בעלי החיים ההומותרמיים מקיימים קצב חילוף חומרים (מטבוליזם) גבוה, ולכן </a:t>
            </a:r>
            <a:r>
              <a:rPr lang="he-IL" dirty="0" smtClean="0">
                <a:solidFill>
                  <a:prstClr val="black"/>
                </a:solidFill>
              </a:rPr>
              <a:t>עליהם </a:t>
            </a:r>
            <a:r>
              <a:rPr lang="he-IL" dirty="0">
                <a:solidFill>
                  <a:prstClr val="black"/>
                </a:solidFill>
              </a:rPr>
              <a:t>לאכול כמויות מזון גדולות. החום הנפלט בתהליכי חילוף החומרים מחמם את הגוף.</a:t>
            </a:r>
          </a:p>
        </p:txBody>
      </p:sp>
      <p:sp>
        <p:nvSpPr>
          <p:cNvPr id="67590" name="Rectangle 18"/>
          <p:cNvSpPr>
            <a:spLocks noChangeArrowheads="1"/>
          </p:cNvSpPr>
          <p:nvPr/>
        </p:nvSpPr>
        <p:spPr bwMode="auto">
          <a:xfrm>
            <a:off x="3448242" y="4843026"/>
            <a:ext cx="515557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dirty="0">
                <a:solidFill>
                  <a:srgbClr val="1D4C72"/>
                </a:solidFill>
              </a:rPr>
              <a:t>מונחים (מהסילבוס): </a:t>
            </a:r>
            <a:endParaRPr lang="he-IL" b="1" dirty="0" smtClean="0">
              <a:solidFill>
                <a:srgbClr val="1D4C72"/>
              </a:solidFill>
            </a:endParaRPr>
          </a:p>
          <a:p>
            <a:r>
              <a:rPr lang="he-IL" dirty="0" err="1" smtClean="0">
                <a:solidFill>
                  <a:srgbClr val="000000"/>
                </a:solidFill>
              </a:rPr>
              <a:t>אנדותרמיים</a:t>
            </a:r>
            <a:r>
              <a:rPr lang="he-IL" dirty="0">
                <a:solidFill>
                  <a:srgbClr val="000000"/>
                </a:solidFill>
              </a:rPr>
              <a:t>, אקטותרמיים</a:t>
            </a:r>
            <a:r>
              <a:rPr lang="he-IL" dirty="0">
                <a:solidFill>
                  <a:prstClr val="black"/>
                </a:solidFill>
              </a:rPr>
              <a:t>, </a:t>
            </a:r>
            <a:r>
              <a:rPr lang="he-IL" dirty="0" err="1" smtClean="0">
                <a:solidFill>
                  <a:prstClr val="black"/>
                </a:solidFill>
              </a:rPr>
              <a:t>הומותרמיים</a:t>
            </a:r>
            <a:r>
              <a:rPr lang="he-IL" dirty="0">
                <a:solidFill>
                  <a:prstClr val="black"/>
                </a:solidFill>
              </a:rPr>
              <a:t>, פויקילותרמיים, </a:t>
            </a:r>
            <a:endParaRPr lang="he-IL" dirty="0" smtClean="0">
              <a:solidFill>
                <a:prstClr val="black"/>
              </a:solidFill>
            </a:endParaRPr>
          </a:p>
          <a:p>
            <a:r>
              <a:rPr lang="he-IL" dirty="0" smtClean="0">
                <a:solidFill>
                  <a:prstClr val="black"/>
                </a:solidFill>
              </a:rPr>
              <a:t>הזעה</a:t>
            </a:r>
            <a:r>
              <a:rPr lang="he-IL" dirty="0">
                <a:solidFill>
                  <a:prstClr val="black"/>
                </a:solidFill>
              </a:rPr>
              <a:t>, </a:t>
            </a:r>
            <a:r>
              <a:rPr lang="he-IL" dirty="0" smtClean="0">
                <a:solidFill>
                  <a:prstClr val="black"/>
                </a:solidFill>
              </a:rPr>
              <a:t>הלחתה</a:t>
            </a:r>
            <a:r>
              <a:rPr lang="he-IL" dirty="0">
                <a:solidFill>
                  <a:prstClr val="black"/>
                </a:solidFill>
              </a:rPr>
              <a:t>, </a:t>
            </a:r>
          </a:p>
          <a:p>
            <a:r>
              <a:rPr lang="he-IL" dirty="0">
                <a:solidFill>
                  <a:prstClr val="black"/>
                </a:solidFill>
              </a:rPr>
              <a:t>ויסות קצב חילוף החומרים (המטבוליזם), </a:t>
            </a:r>
            <a:endParaRPr lang="he-IL" dirty="0" smtClean="0">
              <a:solidFill>
                <a:prstClr val="black"/>
              </a:solidFill>
            </a:endParaRPr>
          </a:p>
          <a:p>
            <a:r>
              <a:rPr lang="he-IL" dirty="0" smtClean="0">
                <a:solidFill>
                  <a:prstClr val="black"/>
                </a:solidFill>
              </a:rPr>
              <a:t>חריפה </a:t>
            </a:r>
            <a:r>
              <a:rPr lang="he-IL" dirty="0">
                <a:solidFill>
                  <a:prstClr val="black"/>
                </a:solidFill>
              </a:rPr>
              <a:t>(תרדמת </a:t>
            </a:r>
            <a:r>
              <a:rPr lang="he-IL" dirty="0" smtClean="0">
                <a:solidFill>
                  <a:prstClr val="black"/>
                </a:solidFill>
              </a:rPr>
              <a:t>חורף), </a:t>
            </a:r>
            <a:r>
              <a:rPr lang="he-IL" dirty="0">
                <a:solidFill>
                  <a:prstClr val="black"/>
                </a:solidFill>
              </a:rPr>
              <a:t>יחס בין שטח הפנים לנפח,</a:t>
            </a:r>
          </a:p>
          <a:p>
            <a:r>
              <a:rPr lang="he-IL" dirty="0">
                <a:solidFill>
                  <a:prstClr val="black"/>
                </a:solidFill>
              </a:rPr>
              <a:t>רעידה, שינוי קוטר כלי הדם, שכבת בידוד.</a:t>
            </a:r>
          </a:p>
        </p:txBody>
      </p:sp>
      <p:sp>
        <p:nvSpPr>
          <p:cNvPr id="67591" name="Slide Number Placeholder 8"/>
          <p:cNvSpPr txBox="1">
            <a:spLocks/>
          </p:cNvSpPr>
          <p:nvPr/>
        </p:nvSpPr>
        <p:spPr bwMode="auto">
          <a:xfrm>
            <a:off x="250825" y="65198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77BC668A-D276-4B6B-AA60-5D5A8F0ADFCB}" type="slidenum">
              <a:rPr lang="he-IL" sz="1000">
                <a:solidFill>
                  <a:srgbClr val="7F7F7F"/>
                </a:solidFill>
              </a:rPr>
              <a:pPr algn="l" eaLnBrk="1" hangingPunct="1"/>
              <a:t>40</a:t>
            </a:fld>
            <a:endParaRPr lang="he-IL" sz="1000" dirty="0">
              <a:solidFill>
                <a:srgbClr val="7F7F7F"/>
              </a:solidFil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33827141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6" descr="C:\Users\O_B\Documents\א נחשון\camel1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7FCF2E3-D4C9-4236-9D55-5218D8AA4B8C}" type="slidenum">
              <a:rPr lang="he-IL" smtClean="0"/>
              <a:pPr fontAlgn="base">
                <a:spcBef>
                  <a:spcPct val="0"/>
                </a:spcBef>
                <a:spcAft>
                  <a:spcPct val="0"/>
                </a:spcAft>
                <a:defRPr/>
              </a:pPr>
              <a:t>41</a:t>
            </a:fld>
            <a:endParaRPr lang="he-IL" dirty="0" smtClean="0"/>
          </a:p>
        </p:txBody>
      </p:sp>
      <p:sp>
        <p:nvSpPr>
          <p:cNvPr id="6" name="כותרת 5"/>
          <p:cNvSpPr>
            <a:spLocks noGrp="1"/>
          </p:cNvSpPr>
          <p:nvPr>
            <p:ph type="ctrTitle"/>
          </p:nvPr>
        </p:nvSpPr>
        <p:spPr>
          <a:xfrm>
            <a:off x="890588" y="-36513"/>
            <a:ext cx="7772400" cy="441326"/>
          </a:xfrm>
        </p:spPr>
        <p:txBody>
          <a:bodyPr/>
          <a:lstStyle/>
          <a:p>
            <a:pPr fontAlgn="auto">
              <a:defRPr/>
            </a:pPr>
            <a:r>
              <a:rPr lang="he-IL" sz="1800" b="1" dirty="0" smtClean="0">
                <a:solidFill>
                  <a:srgbClr val="FF6600"/>
                </a:solidFill>
                <a:ea typeface="+mn-ea"/>
              </a:rPr>
              <a:t>שאלה 14: ביולוגיה בחיוך</a:t>
            </a:r>
            <a:endParaRPr lang="he-IL" sz="1800" dirty="0" smtClean="0">
              <a:solidFill>
                <a:schemeClr val="accent6">
                  <a:lumMod val="50000"/>
                  <a:lumOff val="50000"/>
                </a:schemeClr>
              </a:solidFill>
            </a:endParaRPr>
          </a:p>
        </p:txBody>
      </p:sp>
      <p:sp>
        <p:nvSpPr>
          <p:cNvPr id="68614"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1CF040C-7017-494A-9369-04F94E9A7794}" type="slidenum">
              <a:rPr lang="he-IL" sz="1100">
                <a:solidFill>
                  <a:srgbClr val="BFBFBF"/>
                </a:solidFill>
              </a:rPr>
              <a:pPr algn="l" eaLnBrk="1" hangingPunct="1"/>
              <a:t>41</a:t>
            </a:fld>
            <a:endParaRPr lang="he-IL" sz="1100" dirty="0">
              <a:solidFill>
                <a:srgbClr val="BFBFBF"/>
              </a:solidFill>
            </a:endParaRPr>
          </a:p>
        </p:txBody>
      </p:sp>
      <p:sp>
        <p:nvSpPr>
          <p:cNvPr id="10" name="TextBox 9"/>
          <p:cNvSpPr txBox="1"/>
          <p:nvPr/>
        </p:nvSpPr>
        <p:spPr>
          <a:xfrm>
            <a:off x="1979613" y="604912"/>
            <a:ext cx="6638925" cy="20320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14:</a:t>
            </a:r>
          </a:p>
          <a:p>
            <a:pPr eaLnBrk="1" hangingPunct="1">
              <a:defRPr/>
            </a:pPr>
            <a:r>
              <a:rPr lang="he-IL" dirty="0" smtClean="0">
                <a:solidFill>
                  <a:srgbClr val="1F497D"/>
                </a:solidFill>
              </a:rPr>
              <a:t>אני קטנה אבל חרוצה ויכולה לסחוב הביתה משאות כבדים</a:t>
            </a:r>
            <a:r>
              <a:rPr lang="he-IL" dirty="0" smtClean="0">
                <a:solidFill>
                  <a:schemeClr val="tx2"/>
                </a:solidFill>
              </a:rPr>
              <a:t>, אף שלא בזבזתי דקה בחדר הכושר. בחורף מעדיפה לעבוד עם החברות בשעות הצהריים, בקיץ – דווקא בבוקר ובערב.</a:t>
            </a:r>
          </a:p>
          <a:p>
            <a:pPr eaLnBrk="1" hangingPunct="1">
              <a:defRPr/>
            </a:pPr>
            <a:endParaRPr lang="he-IL" dirty="0" smtClean="0">
              <a:solidFill>
                <a:srgbClr val="1F497D"/>
              </a:solidFill>
            </a:endParaRPr>
          </a:p>
          <a:p>
            <a:pPr eaLnBrk="1" hangingPunct="1">
              <a:defRPr/>
            </a:pPr>
            <a:r>
              <a:rPr lang="he-IL" dirty="0" smtClean="0">
                <a:solidFill>
                  <a:srgbClr val="1F497D"/>
                </a:solidFill>
              </a:rPr>
              <a:t>מי אני?</a:t>
            </a:r>
          </a:p>
          <a:p>
            <a:pPr eaLnBrk="1" hangingPunct="1">
              <a:defRPr/>
            </a:pPr>
            <a:endParaRPr lang="he-IL" dirty="0" smtClean="0">
              <a:solidFill>
                <a:srgbClr val="1F497D"/>
              </a:solidFill>
            </a:endParaRPr>
          </a:p>
        </p:txBody>
      </p:sp>
      <p:sp>
        <p:nvSpPr>
          <p:cNvPr id="8" name="Rectangle 3"/>
          <p:cNvSpPr/>
          <p:nvPr/>
        </p:nvSpPr>
        <p:spPr>
          <a:xfrm>
            <a:off x="6012159" y="430213"/>
            <a:ext cx="2671465"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91ADEA3-73DE-4A76-B31A-989433855991}" type="slidenum">
              <a:rPr lang="he-IL" smtClean="0"/>
              <a:pPr fontAlgn="base">
                <a:spcBef>
                  <a:spcPct val="0"/>
                </a:spcBef>
                <a:spcAft>
                  <a:spcPct val="0"/>
                </a:spcAft>
                <a:defRPr/>
              </a:pPr>
              <a:t>42</a:t>
            </a:fld>
            <a:endParaRPr lang="he-IL" dirty="0" smtClean="0"/>
          </a:p>
        </p:txBody>
      </p:sp>
      <p:sp>
        <p:nvSpPr>
          <p:cNvPr id="6" name="כותרת 5"/>
          <p:cNvSpPr>
            <a:spLocks noGrp="1"/>
          </p:cNvSpPr>
          <p:nvPr>
            <p:ph type="ctrTitle"/>
          </p:nvPr>
        </p:nvSpPr>
        <p:spPr>
          <a:xfrm>
            <a:off x="890588" y="-36513"/>
            <a:ext cx="7772400" cy="441326"/>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69638"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409C4230-6807-4AAA-B3ED-95FFD2B98F12}" type="slidenum">
              <a:rPr lang="he-IL" sz="1100">
                <a:solidFill>
                  <a:srgbClr val="BFBFBF"/>
                </a:solidFill>
              </a:rPr>
              <a:pPr algn="l" eaLnBrk="1" hangingPunct="1"/>
              <a:t>42</a:t>
            </a:fld>
            <a:endParaRPr lang="he-IL" sz="1100" dirty="0">
              <a:solidFill>
                <a:srgbClr val="BFBFBF"/>
              </a:solidFill>
            </a:endParaRPr>
          </a:p>
        </p:txBody>
      </p:sp>
      <p:sp>
        <p:nvSpPr>
          <p:cNvPr id="16" name="Rectangle 12"/>
          <p:cNvSpPr/>
          <p:nvPr/>
        </p:nvSpPr>
        <p:spPr>
          <a:xfrm>
            <a:off x="361950" y="3572322"/>
            <a:ext cx="8386763" cy="1800894"/>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נמלת הקציר!</a:t>
            </a:r>
          </a:p>
          <a:p>
            <a:pPr fontAlgn="auto">
              <a:spcBef>
                <a:spcPts val="0"/>
              </a:spcBef>
              <a:spcAft>
                <a:spcPts val="0"/>
              </a:spcAft>
              <a:defRPr/>
            </a:pPr>
            <a:r>
              <a:rPr lang="he-IL" dirty="0">
                <a:solidFill>
                  <a:prstClr val="black"/>
                </a:solidFill>
              </a:rPr>
              <a:t>הנמלה היא יצור </a:t>
            </a:r>
            <a:r>
              <a:rPr lang="he-IL" dirty="0">
                <a:solidFill>
                  <a:schemeClr val="tx1"/>
                </a:solidFill>
              </a:rPr>
              <a:t>פויקילותרמי, </a:t>
            </a:r>
            <a:r>
              <a:rPr lang="he-IL" dirty="0" smtClean="0">
                <a:solidFill>
                  <a:schemeClr val="tx1"/>
                </a:solidFill>
              </a:rPr>
              <a:t>ולכן אינה </a:t>
            </a:r>
            <a:r>
              <a:rPr lang="he-IL" dirty="0">
                <a:solidFill>
                  <a:schemeClr val="tx1"/>
                </a:solidFill>
              </a:rPr>
              <a:t>מסוגלת לווסת את טמפרטורת גופה. שעות הפעילות של הנמלה נקבעות </a:t>
            </a:r>
            <a:r>
              <a:rPr lang="he-IL" dirty="0" smtClean="0">
                <a:solidFill>
                  <a:schemeClr val="tx1"/>
                </a:solidFill>
              </a:rPr>
              <a:t>על פי </a:t>
            </a:r>
            <a:r>
              <a:rPr lang="he-IL" dirty="0">
                <a:solidFill>
                  <a:schemeClr val="tx1"/>
                </a:solidFill>
              </a:rPr>
              <a:t>טמפרטורת הקרקע </a:t>
            </a:r>
            <a:r>
              <a:rPr lang="he-IL" dirty="0" smtClean="0">
                <a:solidFill>
                  <a:schemeClr val="tx1"/>
                </a:solidFill>
              </a:rPr>
              <a:t>והאוויר ומשתנות </a:t>
            </a:r>
            <a:r>
              <a:rPr lang="he-IL" dirty="0">
                <a:solidFill>
                  <a:schemeClr val="tx1"/>
                </a:solidFill>
              </a:rPr>
              <a:t>לפי עונות השנה. בחורף </a:t>
            </a:r>
            <a:r>
              <a:rPr lang="he-IL" dirty="0" smtClean="0">
                <a:solidFill>
                  <a:schemeClr val="tx1"/>
                </a:solidFill>
              </a:rPr>
              <a:t>הפעילות מתרכזת בשעות החמות בצהריים, </a:t>
            </a:r>
            <a:r>
              <a:rPr lang="he-IL" dirty="0">
                <a:solidFill>
                  <a:schemeClr val="tx1"/>
                </a:solidFill>
              </a:rPr>
              <a:t>ובקיץ </a:t>
            </a:r>
            <a:r>
              <a:rPr lang="he-IL" dirty="0" smtClean="0">
                <a:solidFill>
                  <a:schemeClr val="tx1"/>
                </a:solidFill>
              </a:rPr>
              <a:t>– בשעות </a:t>
            </a:r>
            <a:r>
              <a:rPr lang="he-IL" dirty="0">
                <a:solidFill>
                  <a:schemeClr val="tx1"/>
                </a:solidFill>
              </a:rPr>
              <a:t>החמות פחות בבוקר </a:t>
            </a:r>
            <a:r>
              <a:rPr lang="he-IL" dirty="0" smtClean="0">
                <a:solidFill>
                  <a:schemeClr val="tx1"/>
                </a:solidFill>
              </a:rPr>
              <a:t>ובערב. כך טמפרטורת הגוף של הנמלה נשמרת בתחום </a:t>
            </a:r>
            <a:r>
              <a:rPr lang="he-IL" dirty="0" smtClean="0">
                <a:solidFill>
                  <a:prstClr val="black"/>
                </a:solidFill>
              </a:rPr>
              <a:t>המאפשר פעילות אנזימתית תקינה.</a:t>
            </a:r>
            <a:endParaRPr lang="he-IL" dirty="0">
              <a:solidFill>
                <a:prstClr val="black"/>
              </a:solidFill>
            </a:endParaRPr>
          </a:p>
        </p:txBody>
      </p:sp>
      <p:sp>
        <p:nvSpPr>
          <p:cNvPr id="10" name="TextBox 9"/>
          <p:cNvSpPr txBox="1"/>
          <p:nvPr/>
        </p:nvSpPr>
        <p:spPr>
          <a:xfrm>
            <a:off x="1979613" y="604912"/>
            <a:ext cx="6638925" cy="20320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14:</a:t>
            </a:r>
          </a:p>
          <a:p>
            <a:pPr eaLnBrk="1" hangingPunct="1">
              <a:defRPr/>
            </a:pPr>
            <a:r>
              <a:rPr lang="he-IL" dirty="0" smtClean="0">
                <a:solidFill>
                  <a:srgbClr val="1F497D"/>
                </a:solidFill>
              </a:rPr>
              <a:t>אני קטנה אבל חרוצה ויכולה לסחוב הביתה </a:t>
            </a:r>
            <a:r>
              <a:rPr lang="he-IL" dirty="0" smtClean="0">
                <a:solidFill>
                  <a:schemeClr val="tx2"/>
                </a:solidFill>
              </a:rPr>
              <a:t>משאות כבדים, אף שלא בזבזתי דקה בחדר הכושר. בחורף מעדיפה לעבוד עם החברות בשעות הצהריים, בקיץ – דווקא בבוקר ובערב.</a:t>
            </a:r>
          </a:p>
          <a:p>
            <a:pPr eaLnBrk="1" hangingPunct="1">
              <a:defRPr/>
            </a:pPr>
            <a:endParaRPr lang="he-IL" dirty="0" smtClean="0">
              <a:solidFill>
                <a:srgbClr val="1F497D"/>
              </a:solidFill>
            </a:endParaRPr>
          </a:p>
          <a:p>
            <a:pPr eaLnBrk="1" hangingPunct="1">
              <a:defRPr/>
            </a:pPr>
            <a:r>
              <a:rPr lang="he-IL" dirty="0" smtClean="0">
                <a:solidFill>
                  <a:srgbClr val="1F497D"/>
                </a:solidFill>
              </a:rPr>
              <a:t>מי אני?</a:t>
            </a:r>
          </a:p>
          <a:p>
            <a:pPr eaLnBrk="1" hangingPunct="1">
              <a:defRPr/>
            </a:pPr>
            <a:endParaRPr lang="he-IL" dirty="0" smtClean="0">
              <a:solidFill>
                <a:srgbClr val="1F497D"/>
              </a:solidFill>
            </a:endParaRPr>
          </a:p>
        </p:txBody>
      </p:sp>
      <p:pic>
        <p:nvPicPr>
          <p:cNvPr id="69634" name="Picture 6" descr="C:\Users\O_B\Documents\א נחשון\camel1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p:nvPr/>
        </p:nvSpPr>
        <p:spPr>
          <a:xfrm>
            <a:off x="6012159" y="430213"/>
            <a:ext cx="2671465"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6" descr="C:\Users\O_B\Documents\א נחשון\camel1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7FCF2E3-D4C9-4236-9D55-5218D8AA4B8C}" type="slidenum">
              <a:rPr lang="he-IL" smtClean="0"/>
              <a:pPr fontAlgn="base">
                <a:spcBef>
                  <a:spcPct val="0"/>
                </a:spcBef>
                <a:spcAft>
                  <a:spcPct val="0"/>
                </a:spcAft>
                <a:defRPr/>
              </a:pPr>
              <a:t>43</a:t>
            </a:fld>
            <a:endParaRPr lang="he-IL" dirty="0" smtClean="0"/>
          </a:p>
        </p:txBody>
      </p:sp>
      <p:sp>
        <p:nvSpPr>
          <p:cNvPr id="6" name="כותרת 5"/>
          <p:cNvSpPr>
            <a:spLocks noGrp="1"/>
          </p:cNvSpPr>
          <p:nvPr>
            <p:ph type="ctrTitle"/>
          </p:nvPr>
        </p:nvSpPr>
        <p:spPr>
          <a:xfrm>
            <a:off x="890588" y="-36513"/>
            <a:ext cx="7772400" cy="441326"/>
          </a:xfrm>
        </p:spPr>
        <p:txBody>
          <a:bodyPr/>
          <a:lstStyle/>
          <a:p>
            <a:pPr fontAlgn="auto">
              <a:defRPr/>
            </a:pPr>
            <a:r>
              <a:rPr lang="he-IL" sz="1800" b="1" dirty="0" smtClean="0">
                <a:solidFill>
                  <a:srgbClr val="FF6600"/>
                </a:solidFill>
                <a:ea typeface="+mn-ea"/>
              </a:rPr>
              <a:t>שאלה 15: ביולוגיה בחיוך</a:t>
            </a:r>
            <a:endParaRPr lang="he-IL" sz="1800" dirty="0" smtClean="0">
              <a:solidFill>
                <a:schemeClr val="accent6">
                  <a:lumMod val="50000"/>
                  <a:lumOff val="50000"/>
                </a:schemeClr>
              </a:solidFill>
            </a:endParaRPr>
          </a:p>
        </p:txBody>
      </p:sp>
      <p:sp>
        <p:nvSpPr>
          <p:cNvPr id="68614"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1CF040C-7017-494A-9369-04F94E9A7794}" type="slidenum">
              <a:rPr lang="he-IL" sz="1100">
                <a:solidFill>
                  <a:srgbClr val="BFBFBF"/>
                </a:solidFill>
              </a:rPr>
              <a:pPr algn="l" eaLnBrk="1" hangingPunct="1"/>
              <a:t>43</a:t>
            </a:fld>
            <a:endParaRPr lang="he-IL" sz="1100" dirty="0">
              <a:solidFill>
                <a:srgbClr val="BFBFBF"/>
              </a:solidFill>
            </a:endParaRPr>
          </a:p>
        </p:txBody>
      </p:sp>
      <p:sp>
        <p:nvSpPr>
          <p:cNvPr id="8" name="TextBox 7"/>
          <p:cNvSpPr txBox="1"/>
          <p:nvPr/>
        </p:nvSpPr>
        <p:spPr>
          <a:xfrm>
            <a:off x="1979613" y="604912"/>
            <a:ext cx="6638925" cy="20320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15:</a:t>
            </a:r>
          </a:p>
          <a:p>
            <a:pPr eaLnBrk="1" hangingPunct="1">
              <a:defRPr/>
            </a:pPr>
            <a:r>
              <a:rPr lang="he-IL" dirty="0" smtClean="0">
                <a:solidFill>
                  <a:srgbClr val="1F497D"/>
                </a:solidFill>
              </a:rPr>
              <a:t>דני התבקש לערוך ניסוי הבודק את </a:t>
            </a:r>
            <a:r>
              <a:rPr lang="he-IL" dirty="0" smtClean="0">
                <a:solidFill>
                  <a:schemeClr val="tx2"/>
                </a:solidFill>
              </a:rPr>
              <a:t>השפעת הטמפרטורה על הפעילות של חיפושית החיה במחילות בקרקע.</a:t>
            </a:r>
          </a:p>
          <a:p>
            <a:pPr eaLnBrk="1" hangingPunct="1">
              <a:defRPr/>
            </a:pPr>
            <a:r>
              <a:rPr lang="he-IL" dirty="0" smtClean="0">
                <a:solidFill>
                  <a:schemeClr val="tx2"/>
                </a:solidFill>
              </a:rPr>
              <a:t>דני הגיע לשדה שבו נערך הניסוי, אך לרוע המזל שכח להביא אתו מדחום.</a:t>
            </a:r>
          </a:p>
          <a:p>
            <a:pPr eaLnBrk="1" hangingPunct="1">
              <a:defRPr/>
            </a:pPr>
            <a:r>
              <a:rPr lang="he-IL" dirty="0" smtClean="0">
                <a:solidFill>
                  <a:schemeClr val="tx2"/>
                </a:solidFill>
              </a:rPr>
              <a:t>במקום לחזור למעבדה, העדיף דני להשתמש בטמפרטורה המוצגת בתחזית מזג האוויר. </a:t>
            </a:r>
          </a:p>
          <a:p>
            <a:pPr eaLnBrk="1" hangingPunct="1">
              <a:defRPr/>
            </a:pPr>
            <a:r>
              <a:rPr lang="he-IL" dirty="0" smtClean="0">
                <a:solidFill>
                  <a:schemeClr val="tx2"/>
                </a:solidFill>
              </a:rPr>
              <a:t>האם נתוני מזג האוויר מתאימים לניסוי?</a:t>
            </a:r>
          </a:p>
        </p:txBody>
      </p:sp>
      <p:sp>
        <p:nvSpPr>
          <p:cNvPr id="9" name="Rectangle 3"/>
          <p:cNvSpPr/>
          <p:nvPr/>
        </p:nvSpPr>
        <p:spPr>
          <a:xfrm>
            <a:off x="6012159" y="430213"/>
            <a:ext cx="2671465"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4259934151"/>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6" descr="C:\Users\O_B\Documents\א נחשון\camel1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7FCF2E3-D4C9-4236-9D55-5218D8AA4B8C}" type="slidenum">
              <a:rPr lang="he-IL" smtClean="0"/>
              <a:pPr fontAlgn="base">
                <a:spcBef>
                  <a:spcPct val="0"/>
                </a:spcBef>
                <a:spcAft>
                  <a:spcPct val="0"/>
                </a:spcAft>
                <a:defRPr/>
              </a:pPr>
              <a:t>44</a:t>
            </a:fld>
            <a:endParaRPr lang="he-IL" dirty="0" smtClean="0"/>
          </a:p>
        </p:txBody>
      </p:sp>
      <p:sp>
        <p:nvSpPr>
          <p:cNvPr id="6" name="כותרת 5"/>
          <p:cNvSpPr>
            <a:spLocks noGrp="1"/>
          </p:cNvSpPr>
          <p:nvPr>
            <p:ph type="ctrTitle"/>
          </p:nvPr>
        </p:nvSpPr>
        <p:spPr>
          <a:xfrm>
            <a:off x="890588" y="-36513"/>
            <a:ext cx="7772400" cy="441326"/>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68614"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1CF040C-7017-494A-9369-04F94E9A7794}" type="slidenum">
              <a:rPr lang="he-IL" sz="1100">
                <a:solidFill>
                  <a:srgbClr val="BFBFBF"/>
                </a:solidFill>
              </a:rPr>
              <a:pPr algn="l" eaLnBrk="1" hangingPunct="1"/>
              <a:t>44</a:t>
            </a:fld>
            <a:endParaRPr lang="he-IL" sz="1100" dirty="0">
              <a:solidFill>
                <a:srgbClr val="BFBFBF"/>
              </a:solidFill>
            </a:endParaRPr>
          </a:p>
        </p:txBody>
      </p:sp>
      <p:sp>
        <p:nvSpPr>
          <p:cNvPr id="8" name="TextBox 7"/>
          <p:cNvSpPr txBox="1"/>
          <p:nvPr/>
        </p:nvSpPr>
        <p:spPr>
          <a:xfrm>
            <a:off x="1979613" y="604912"/>
            <a:ext cx="6638925" cy="20320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15:</a:t>
            </a:r>
          </a:p>
          <a:p>
            <a:pPr eaLnBrk="1" hangingPunct="1">
              <a:defRPr/>
            </a:pPr>
            <a:r>
              <a:rPr lang="he-IL" dirty="0" smtClean="0">
                <a:solidFill>
                  <a:srgbClr val="1F497D"/>
                </a:solidFill>
              </a:rPr>
              <a:t>דני התבקש לערוך ניסוי הבודק את השפעת הטמפרטורה על הפעילות של חיפושית החיה במחילות בקרקע.</a:t>
            </a:r>
            <a:endParaRPr lang="he-IL" dirty="0" smtClean="0">
              <a:solidFill>
                <a:schemeClr val="tx2"/>
              </a:solidFill>
            </a:endParaRPr>
          </a:p>
          <a:p>
            <a:pPr eaLnBrk="1" hangingPunct="1">
              <a:defRPr/>
            </a:pPr>
            <a:r>
              <a:rPr lang="he-IL" dirty="0" smtClean="0">
                <a:solidFill>
                  <a:schemeClr val="tx2"/>
                </a:solidFill>
              </a:rPr>
              <a:t>דני הגיע לשדה שבו נערך הניסוי, אך לרוע המזל שכח להביא אתו מדחום.</a:t>
            </a:r>
          </a:p>
          <a:p>
            <a:pPr eaLnBrk="1" hangingPunct="1">
              <a:defRPr/>
            </a:pPr>
            <a:r>
              <a:rPr lang="he-IL" dirty="0" smtClean="0">
                <a:solidFill>
                  <a:schemeClr val="tx2"/>
                </a:solidFill>
              </a:rPr>
              <a:t>במקום לחזור למעבדה, העדיף דני להשתמש בטמפרטורה המוצגת בתחזית מזג האוויר. </a:t>
            </a:r>
          </a:p>
          <a:p>
            <a:pPr eaLnBrk="1" hangingPunct="1">
              <a:defRPr/>
            </a:pPr>
            <a:r>
              <a:rPr lang="he-IL" dirty="0" smtClean="0">
                <a:solidFill>
                  <a:schemeClr val="tx2"/>
                </a:solidFill>
              </a:rPr>
              <a:t>האם נתוני מזג האוויר מתאימים לניסוי?</a:t>
            </a:r>
          </a:p>
        </p:txBody>
      </p:sp>
      <p:sp>
        <p:nvSpPr>
          <p:cNvPr id="9" name="Rectangle 12"/>
          <p:cNvSpPr/>
          <p:nvPr/>
        </p:nvSpPr>
        <p:spPr>
          <a:xfrm>
            <a:off x="395288" y="3716338"/>
            <a:ext cx="8386762" cy="13684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endParaRPr lang="he-IL" b="1" dirty="0">
              <a:solidFill>
                <a:schemeClr val="tx1"/>
              </a:solidFill>
            </a:endParaRPr>
          </a:p>
          <a:p>
            <a:pPr fontAlgn="auto">
              <a:spcBef>
                <a:spcPts val="0"/>
              </a:spcBef>
              <a:spcAft>
                <a:spcPts val="0"/>
              </a:spcAft>
              <a:defRPr/>
            </a:pPr>
            <a:r>
              <a:rPr lang="he-IL" dirty="0">
                <a:solidFill>
                  <a:schemeClr val="tx1"/>
                </a:solidFill>
              </a:rPr>
              <a:t>בעלי חיים פויקילותרמיים החיים </a:t>
            </a:r>
            <a:r>
              <a:rPr lang="he-IL" dirty="0" smtClean="0">
                <a:solidFill>
                  <a:schemeClr val="tx1"/>
                </a:solidFill>
              </a:rPr>
              <a:t>במחילות בתוך הקרקע מושפעים </a:t>
            </a:r>
            <a:r>
              <a:rPr lang="he-IL" dirty="0">
                <a:solidFill>
                  <a:schemeClr val="tx1"/>
                </a:solidFill>
              </a:rPr>
              <a:t>בעיקר מטמפרטורת הקרקע ופחות מטמפרטורת האוויר, </a:t>
            </a:r>
            <a:r>
              <a:rPr lang="he-IL" dirty="0" smtClean="0">
                <a:solidFill>
                  <a:schemeClr val="tx1"/>
                </a:solidFill>
              </a:rPr>
              <a:t>המוצגת </a:t>
            </a:r>
            <a:r>
              <a:rPr lang="he-IL" dirty="0">
                <a:solidFill>
                  <a:schemeClr val="tx1"/>
                </a:solidFill>
              </a:rPr>
              <a:t>בתחזית מזג האוויר.</a:t>
            </a:r>
          </a:p>
          <a:p>
            <a:pPr fontAlgn="auto">
              <a:spcBef>
                <a:spcPts val="0"/>
              </a:spcBef>
              <a:spcAft>
                <a:spcPts val="0"/>
              </a:spcAft>
              <a:defRPr/>
            </a:pPr>
            <a:r>
              <a:rPr lang="he-IL" dirty="0">
                <a:solidFill>
                  <a:schemeClr val="tx1"/>
                </a:solidFill>
              </a:rPr>
              <a:t>לכן, </a:t>
            </a:r>
            <a:r>
              <a:rPr lang="he-IL" dirty="0" smtClean="0">
                <a:solidFill>
                  <a:schemeClr val="tx1"/>
                </a:solidFill>
              </a:rPr>
              <a:t>כדי לבצע </a:t>
            </a:r>
            <a:r>
              <a:rPr lang="he-IL" dirty="0">
                <a:solidFill>
                  <a:schemeClr val="tx1"/>
                </a:solidFill>
              </a:rPr>
              <a:t>ניסוי כזה, יש למדוד את </a:t>
            </a:r>
            <a:r>
              <a:rPr lang="he-IL" dirty="0" smtClean="0">
                <a:solidFill>
                  <a:schemeClr val="tx1"/>
                </a:solidFill>
              </a:rPr>
              <a:t>הטמפרטורה על ידי </a:t>
            </a:r>
            <a:r>
              <a:rPr lang="he-IL" dirty="0">
                <a:solidFill>
                  <a:prstClr val="black"/>
                </a:solidFill>
              </a:rPr>
              <a:t>החדרת </a:t>
            </a:r>
            <a:r>
              <a:rPr lang="he-IL" dirty="0" smtClean="0">
                <a:solidFill>
                  <a:prstClr val="black"/>
                </a:solidFill>
              </a:rPr>
              <a:t>מדחום למחילה. </a:t>
            </a:r>
            <a:endParaRPr lang="he-IL" dirty="0">
              <a:solidFill>
                <a:prstClr val="black"/>
              </a:solidFill>
            </a:endParaRPr>
          </a:p>
        </p:txBody>
      </p:sp>
      <p:sp>
        <p:nvSpPr>
          <p:cNvPr id="10" name="Rectangle 3"/>
          <p:cNvSpPr/>
          <p:nvPr/>
        </p:nvSpPr>
        <p:spPr>
          <a:xfrm>
            <a:off x="6012159" y="430213"/>
            <a:ext cx="2671465"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232935875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1813" y="549275"/>
            <a:ext cx="8183562"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a:t>
            </a:r>
          </a:p>
          <a:p>
            <a:pPr fontAlgn="auto">
              <a:spcBef>
                <a:spcPts val="0"/>
              </a:spcBef>
              <a:spcAft>
                <a:spcPts val="0"/>
              </a:spcAft>
              <a:defRPr/>
            </a:pPr>
            <a:r>
              <a:rPr lang="he-IL" dirty="0" smtClean="0">
                <a:solidFill>
                  <a:schemeClr val="tx2"/>
                </a:solidFill>
                <a:latin typeface="Arial"/>
                <a:cs typeface="Arial"/>
              </a:rPr>
              <a:t>מבין בעלי </a:t>
            </a:r>
            <a:r>
              <a:rPr lang="he-IL" dirty="0">
                <a:solidFill>
                  <a:schemeClr val="tx2"/>
                </a:solidFill>
                <a:latin typeface="Arial"/>
                <a:cs typeface="Arial"/>
              </a:rPr>
              <a:t>החיים </a:t>
            </a:r>
            <a:r>
              <a:rPr lang="he-IL" dirty="0" smtClean="0">
                <a:solidFill>
                  <a:schemeClr val="tx2"/>
                </a:solidFill>
                <a:latin typeface="Arial"/>
                <a:cs typeface="Arial"/>
              </a:rPr>
              <a:t>הבאים, אצל מי תושפע </a:t>
            </a:r>
            <a:r>
              <a:rPr lang="he-IL" dirty="0">
                <a:solidFill>
                  <a:schemeClr val="tx2"/>
                </a:solidFill>
                <a:latin typeface="Arial"/>
                <a:cs typeface="Arial"/>
              </a:rPr>
              <a:t>טמפרטורת הגוף במידה </a:t>
            </a:r>
            <a:r>
              <a:rPr lang="he-IL" u="sng" dirty="0">
                <a:solidFill>
                  <a:schemeClr val="tx2"/>
                </a:solidFill>
                <a:latin typeface="Arial"/>
                <a:cs typeface="Arial"/>
              </a:rPr>
              <a:t>הרבה ביותר</a:t>
            </a:r>
            <a:r>
              <a:rPr lang="he-IL" dirty="0">
                <a:solidFill>
                  <a:schemeClr val="tx2"/>
                </a:solidFill>
                <a:latin typeface="Arial"/>
                <a:cs typeface="Arial"/>
              </a:rPr>
              <a:t> מירידת טמפרטורת הסביבה </a:t>
            </a:r>
            <a:r>
              <a:rPr lang="he-IL" dirty="0" smtClean="0">
                <a:solidFill>
                  <a:schemeClr val="tx2"/>
                </a:solidFill>
                <a:latin typeface="Arial"/>
                <a:cs typeface="Arial"/>
              </a:rPr>
              <a:t>ל־ </a:t>
            </a:r>
            <a:r>
              <a:rPr lang="en-US" dirty="0">
                <a:solidFill>
                  <a:schemeClr val="tx2"/>
                </a:solidFill>
                <a:latin typeface="Arial"/>
                <a:cs typeface="Arial"/>
              </a:rPr>
              <a:t>C</a:t>
            </a:r>
            <a:r>
              <a:rPr lang="he-IL" dirty="0">
                <a:solidFill>
                  <a:schemeClr val="tx2"/>
                </a:solidFill>
                <a:latin typeface="Arial"/>
                <a:cs typeface="Arial"/>
              </a:rPr>
              <a:t>10°?</a:t>
            </a:r>
          </a:p>
          <a:p>
            <a:pPr fontAlgn="auto">
              <a:spcBef>
                <a:spcPts val="0"/>
              </a:spcBef>
              <a:spcAft>
                <a:spcPts val="0"/>
              </a:spcAft>
              <a:defRPr/>
            </a:pPr>
            <a:r>
              <a:rPr lang="he-IL" b="1" dirty="0">
                <a:solidFill>
                  <a:schemeClr val="tx2"/>
                </a:solidFill>
                <a:latin typeface="Arial"/>
                <a:cs typeface="Arial"/>
              </a:rPr>
              <a:t>       </a:t>
            </a:r>
            <a:r>
              <a:rPr lang="he-IL" dirty="0">
                <a:solidFill>
                  <a:schemeClr val="tx2"/>
                </a:solidFill>
                <a:latin typeface="Arial"/>
                <a:cs typeface="Arial"/>
              </a:rPr>
              <a:t>א. </a:t>
            </a:r>
            <a:r>
              <a:rPr lang="he-IL" dirty="0" smtClean="0">
                <a:solidFill>
                  <a:schemeClr val="tx2"/>
                </a:solidFill>
                <a:latin typeface="Arial"/>
                <a:cs typeface="Arial"/>
              </a:rPr>
              <a:t>אדם  </a:t>
            </a: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       ב. </a:t>
            </a:r>
            <a:r>
              <a:rPr lang="he-IL" dirty="0" smtClean="0">
                <a:solidFill>
                  <a:schemeClr val="tx2"/>
                </a:solidFill>
                <a:latin typeface="Arial"/>
                <a:cs typeface="Arial"/>
              </a:rPr>
              <a:t>תרנגולת</a:t>
            </a: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       ג. </a:t>
            </a:r>
            <a:r>
              <a:rPr lang="he-IL" dirty="0" smtClean="0">
                <a:solidFill>
                  <a:schemeClr val="tx2"/>
                </a:solidFill>
                <a:latin typeface="Arial"/>
                <a:cs typeface="Arial"/>
              </a:rPr>
              <a:t>עכבר </a:t>
            </a: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       ד. </a:t>
            </a:r>
            <a:r>
              <a:rPr lang="he-IL" dirty="0" smtClean="0">
                <a:solidFill>
                  <a:schemeClr val="tx2"/>
                </a:solidFill>
                <a:latin typeface="Arial"/>
                <a:cs typeface="Arial"/>
              </a:rPr>
              <a:t>לטאה</a:t>
            </a:r>
            <a:endParaRPr lang="he-IL" dirty="0">
              <a:solidFill>
                <a:schemeClr val="tx2"/>
              </a:solidFill>
              <a:latin typeface="Arial"/>
              <a:cs typeface="Aria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766289E-6711-496E-9E7D-5F711D5B2CD8}" type="slidenum">
              <a:rPr lang="he-IL" sz="1800" smtClean="0"/>
              <a:pPr fontAlgn="base">
                <a:spcBef>
                  <a:spcPct val="0"/>
                </a:spcBef>
                <a:spcAft>
                  <a:spcPct val="0"/>
                </a:spcAft>
                <a:defRPr/>
              </a:pPr>
              <a:t>5</a:t>
            </a:fld>
            <a:endParaRPr lang="he-IL" sz="1800" dirty="0" smtClean="0"/>
          </a:p>
        </p:txBody>
      </p:sp>
      <p:sp>
        <p:nvSpPr>
          <p:cNvPr id="33797" name="כותרת 8"/>
          <p:cNvSpPr>
            <a:spLocks noGrp="1"/>
          </p:cNvSpPr>
          <p:nvPr>
            <p:ph type="title"/>
          </p:nvPr>
        </p:nvSpPr>
        <p:spPr bwMode="auto">
          <a:xfrm>
            <a:off x="628650"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a:t>
            </a:r>
            <a:r>
              <a:rPr lang="he-IL" sz="2000" b="1" dirty="0" smtClean="0">
                <a:solidFill>
                  <a:srgbClr val="FF6600"/>
                </a:solidFill>
              </a:rPr>
              <a:t> </a:t>
            </a:r>
            <a:endParaRPr lang="he-IL" sz="2000" dirty="0" smtClean="0"/>
          </a:p>
        </p:txBody>
      </p:sp>
      <p:sp>
        <p:nvSpPr>
          <p:cNvPr id="33798" name="Slide Number Placeholder 8"/>
          <p:cNvSpPr txBox="1">
            <a:spLocks/>
          </p:cNvSpPr>
          <p:nvPr/>
        </p:nvSpPr>
        <p:spPr bwMode="auto">
          <a:xfrm>
            <a:off x="250825" y="65198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0D8AB048-3AEA-405F-A1CC-3D0EBB92F6E5}" type="slidenum">
              <a:rPr lang="he-IL" sz="1000">
                <a:solidFill>
                  <a:srgbClr val="7F7F7F"/>
                </a:solidFill>
              </a:rPr>
              <a:pPr algn="l" eaLnBrk="1" hangingPunct="1"/>
              <a:t>5</a:t>
            </a:fld>
            <a:endParaRPr lang="he-IL" sz="1000" dirty="0">
              <a:solidFill>
                <a:srgbClr val="7F7F7F"/>
              </a:solidFil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14313" y="2997200"/>
            <a:ext cx="8286750" cy="23733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סעיף ד'.</a:t>
            </a:r>
          </a:p>
          <a:p>
            <a:pPr fontAlgn="auto">
              <a:lnSpc>
                <a:spcPts val="1000"/>
              </a:lnSpc>
              <a:spcBef>
                <a:spcPts val="0"/>
              </a:spcBef>
              <a:spcAft>
                <a:spcPts val="0"/>
              </a:spcAft>
              <a:defRPr/>
            </a:pPr>
            <a:endParaRPr lang="he-IL" dirty="0">
              <a:solidFill>
                <a:prstClr val="black"/>
              </a:solidFill>
            </a:endParaRPr>
          </a:p>
          <a:p>
            <a:pPr fontAlgn="auto">
              <a:spcBef>
                <a:spcPts val="0"/>
              </a:spcBef>
              <a:spcAft>
                <a:spcPts val="0"/>
              </a:spcAft>
              <a:defRPr/>
            </a:pPr>
            <a:r>
              <a:rPr lang="he-IL" b="1" dirty="0">
                <a:solidFill>
                  <a:prstClr val="black"/>
                </a:solidFill>
              </a:rPr>
              <a:t>הסבר:  </a:t>
            </a:r>
          </a:p>
          <a:p>
            <a:pPr fontAlgn="auto">
              <a:spcBef>
                <a:spcPts val="0"/>
              </a:spcBef>
              <a:spcAft>
                <a:spcPts val="0"/>
              </a:spcAft>
              <a:defRPr/>
            </a:pPr>
            <a:r>
              <a:rPr lang="he-IL" dirty="0">
                <a:solidFill>
                  <a:prstClr val="black"/>
                </a:solidFill>
              </a:rPr>
              <a:t>הלטאה היא פויקילותרמית, ולכן טמפרטורת גופה משתנה לפי שינוי טמפרטורת הסביבה, ואילו שאר האורגניזמים הם הומותרמיים (אדם ועכבר שייכים למחלקת היונקים, תרנגולת שייכת למחלקת העופות), השומרים על </a:t>
            </a:r>
            <a:r>
              <a:rPr lang="he-IL" dirty="0" smtClean="0">
                <a:solidFill>
                  <a:prstClr val="black"/>
                </a:solidFill>
              </a:rPr>
              <a:t>טמפרטורת </a:t>
            </a:r>
            <a:r>
              <a:rPr lang="he-IL" dirty="0">
                <a:solidFill>
                  <a:prstClr val="black"/>
                </a:solidFill>
              </a:rPr>
              <a:t>גוף קבועה, למרות הירידה בטמפרטורת הסביבה.</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FCCA25F-1E15-47FC-AD28-63A58618D43F}" type="slidenum">
              <a:rPr lang="he-IL" sz="1800" smtClean="0"/>
              <a:pPr fontAlgn="base">
                <a:spcBef>
                  <a:spcPct val="0"/>
                </a:spcBef>
                <a:spcAft>
                  <a:spcPct val="0"/>
                </a:spcAft>
                <a:defRPr/>
              </a:pPr>
              <a:t>6</a:t>
            </a:fld>
            <a:endParaRPr lang="he-IL" sz="1800" dirty="0" smtClean="0"/>
          </a:p>
        </p:txBody>
      </p:sp>
      <p:sp>
        <p:nvSpPr>
          <p:cNvPr id="34821" name="כותרת 8"/>
          <p:cNvSpPr>
            <a:spLocks noGrp="1"/>
          </p:cNvSpPr>
          <p:nvPr>
            <p:ph type="title"/>
          </p:nvPr>
        </p:nvSpPr>
        <p:spPr bwMode="auto">
          <a:xfrm>
            <a:off x="628650"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 </a:t>
            </a:r>
            <a:endParaRPr lang="he-IL" sz="1800" dirty="0" smtClean="0"/>
          </a:p>
        </p:txBody>
      </p:sp>
      <p:sp>
        <p:nvSpPr>
          <p:cNvPr id="34823" name="Slide Number Placeholder 8"/>
          <p:cNvSpPr txBox="1">
            <a:spLocks/>
          </p:cNvSpPr>
          <p:nvPr/>
        </p:nvSpPr>
        <p:spPr bwMode="auto">
          <a:xfrm>
            <a:off x="250825" y="65198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728A0FC0-76A1-4049-9091-BA60AC047116}" type="slidenum">
              <a:rPr lang="he-IL" sz="1000">
                <a:solidFill>
                  <a:srgbClr val="7F7F7F"/>
                </a:solidFill>
              </a:rPr>
              <a:pPr algn="l" eaLnBrk="1" hangingPunct="1"/>
              <a:t>6</a:t>
            </a:fld>
            <a:endParaRPr lang="he-IL" sz="1000" dirty="0">
              <a:solidFill>
                <a:srgbClr val="7F7F7F"/>
              </a:solidFill>
            </a:endParaRPr>
          </a:p>
        </p:txBody>
      </p:sp>
      <p:sp>
        <p:nvSpPr>
          <p:cNvPr id="8" name="TextBox 7"/>
          <p:cNvSpPr txBox="1"/>
          <p:nvPr/>
        </p:nvSpPr>
        <p:spPr>
          <a:xfrm>
            <a:off x="531813" y="549275"/>
            <a:ext cx="8183562"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a:t>
            </a:r>
          </a:p>
          <a:p>
            <a:pPr fontAlgn="auto">
              <a:spcBef>
                <a:spcPts val="0"/>
              </a:spcBef>
              <a:spcAft>
                <a:spcPts val="0"/>
              </a:spcAft>
              <a:defRPr/>
            </a:pPr>
            <a:r>
              <a:rPr lang="he-IL" dirty="0" smtClean="0">
                <a:solidFill>
                  <a:schemeClr val="tx2"/>
                </a:solidFill>
                <a:latin typeface="Arial"/>
                <a:cs typeface="Arial"/>
              </a:rPr>
              <a:t>מבין בעלי החיים הבאים, אצל מי תושפע טמפרטורת הגוף במידה </a:t>
            </a:r>
            <a:r>
              <a:rPr lang="he-IL" u="sng" dirty="0" smtClean="0">
                <a:solidFill>
                  <a:schemeClr val="tx2"/>
                </a:solidFill>
                <a:latin typeface="Arial"/>
                <a:cs typeface="Arial"/>
              </a:rPr>
              <a:t>הרבה ביותר</a:t>
            </a:r>
            <a:r>
              <a:rPr lang="he-IL" dirty="0" smtClean="0">
                <a:solidFill>
                  <a:schemeClr val="tx2"/>
                </a:solidFill>
                <a:latin typeface="Arial"/>
                <a:cs typeface="Arial"/>
              </a:rPr>
              <a:t> מירידת טמפרטורת הסביבה ל־ </a:t>
            </a:r>
            <a:r>
              <a:rPr lang="en-US" dirty="0" smtClean="0">
                <a:solidFill>
                  <a:schemeClr val="tx2"/>
                </a:solidFill>
                <a:latin typeface="Arial"/>
                <a:cs typeface="Arial"/>
              </a:rPr>
              <a:t>C</a:t>
            </a:r>
            <a:r>
              <a:rPr lang="he-IL" noProof="1" smtClean="0">
                <a:solidFill>
                  <a:schemeClr val="tx2"/>
                </a:solidFill>
                <a:latin typeface="Arial"/>
                <a:cs typeface="Arial"/>
              </a:rPr>
              <a:t>10</a:t>
            </a:r>
            <a:r>
              <a:rPr lang="he-IL" dirty="0" smtClean="0">
                <a:solidFill>
                  <a:schemeClr val="tx2"/>
                </a:solidFill>
                <a:latin typeface="Arial"/>
                <a:cs typeface="Arial"/>
              </a:rPr>
              <a:t>°?</a:t>
            </a:r>
          </a:p>
          <a:p>
            <a:pPr fontAlgn="auto">
              <a:spcBef>
                <a:spcPts val="0"/>
              </a:spcBef>
              <a:spcAft>
                <a:spcPts val="0"/>
              </a:spcAft>
              <a:defRPr/>
            </a:pPr>
            <a:r>
              <a:rPr lang="he-IL" b="1" dirty="0" smtClean="0">
                <a:solidFill>
                  <a:schemeClr val="tx2"/>
                </a:solidFill>
                <a:latin typeface="Arial"/>
                <a:cs typeface="Arial"/>
              </a:rPr>
              <a:t>       </a:t>
            </a:r>
            <a:r>
              <a:rPr lang="he-IL" dirty="0">
                <a:solidFill>
                  <a:schemeClr val="tx2"/>
                </a:solidFill>
                <a:latin typeface="Arial"/>
                <a:cs typeface="Arial"/>
              </a:rPr>
              <a:t>א. </a:t>
            </a:r>
            <a:r>
              <a:rPr lang="he-IL" dirty="0" smtClean="0">
                <a:solidFill>
                  <a:schemeClr val="tx2"/>
                </a:solidFill>
                <a:latin typeface="Arial"/>
                <a:cs typeface="Arial"/>
              </a:rPr>
              <a:t>אדם  </a:t>
            </a: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       ב. </a:t>
            </a:r>
            <a:r>
              <a:rPr lang="he-IL" dirty="0" smtClean="0">
                <a:solidFill>
                  <a:schemeClr val="tx2"/>
                </a:solidFill>
                <a:latin typeface="Arial"/>
                <a:cs typeface="Arial"/>
              </a:rPr>
              <a:t>תרנגולת</a:t>
            </a: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       ג. </a:t>
            </a:r>
            <a:r>
              <a:rPr lang="he-IL" dirty="0" smtClean="0">
                <a:solidFill>
                  <a:schemeClr val="tx2"/>
                </a:solidFill>
                <a:latin typeface="Arial"/>
                <a:cs typeface="Arial"/>
              </a:rPr>
              <a:t>עכבר </a:t>
            </a: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       ד. </a:t>
            </a:r>
            <a:r>
              <a:rPr lang="he-IL" dirty="0" smtClean="0">
                <a:solidFill>
                  <a:schemeClr val="tx2"/>
                </a:solidFill>
                <a:latin typeface="Arial"/>
                <a:cs typeface="Arial"/>
              </a:rPr>
              <a:t>לטאה</a:t>
            </a:r>
            <a:endParaRPr lang="he-IL" dirty="0">
              <a:solidFill>
                <a:schemeClr val="tx2"/>
              </a:solidFill>
              <a:latin typeface="Arial"/>
              <a:cs typeface="Arial"/>
            </a:endParaRP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1813" y="544711"/>
            <a:ext cx="8183562"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2:</a:t>
            </a:r>
          </a:p>
          <a:p>
            <a:pPr fontAlgn="auto">
              <a:spcBef>
                <a:spcPts val="0"/>
              </a:spcBef>
              <a:spcAft>
                <a:spcPts val="0"/>
              </a:spcAft>
              <a:defRPr/>
            </a:pPr>
            <a:r>
              <a:rPr lang="he-IL" dirty="0">
                <a:solidFill>
                  <a:schemeClr val="tx2"/>
                </a:solidFill>
                <a:latin typeface="Arial"/>
                <a:cs typeface="Arial"/>
              </a:rPr>
              <a:t>דג הוא יצור פויקילותרמי (אקטותרמי).</a:t>
            </a:r>
          </a:p>
          <a:p>
            <a:pPr fontAlgn="auto">
              <a:spcBef>
                <a:spcPts val="0"/>
              </a:spcBef>
              <a:spcAft>
                <a:spcPts val="0"/>
              </a:spcAft>
              <a:defRPr/>
            </a:pPr>
            <a:r>
              <a:rPr lang="he-IL" dirty="0" smtClean="0">
                <a:solidFill>
                  <a:schemeClr val="tx2"/>
                </a:solidFill>
                <a:latin typeface="Arial"/>
                <a:cs typeface="Arial"/>
              </a:rPr>
              <a:t>מבין העקומות </a:t>
            </a:r>
            <a:r>
              <a:rPr lang="he-IL" noProof="1" smtClean="0">
                <a:solidFill>
                  <a:schemeClr val="tx2"/>
                </a:solidFill>
                <a:latin typeface="Arial"/>
                <a:cs typeface="Arial"/>
              </a:rPr>
              <a:t>א'–ד' </a:t>
            </a:r>
            <a:r>
              <a:rPr lang="he-IL" dirty="0" smtClean="0">
                <a:solidFill>
                  <a:schemeClr val="tx2"/>
                </a:solidFill>
                <a:latin typeface="Arial"/>
                <a:cs typeface="Arial"/>
              </a:rPr>
              <a:t>שלפניכם, איזו עקומה </a:t>
            </a:r>
            <a:r>
              <a:rPr lang="he-IL" dirty="0">
                <a:solidFill>
                  <a:schemeClr val="tx2"/>
                </a:solidFill>
                <a:latin typeface="Arial"/>
                <a:cs typeface="Arial"/>
              </a:rPr>
              <a:t>עשויה לתאר נכון את טמפרטורות הגוף של דג בטמפרטורות שונות של הסביבה החיצונית?</a:t>
            </a:r>
          </a:p>
          <a:p>
            <a:pPr fontAlgn="auto">
              <a:spcBef>
                <a:spcPts val="0"/>
              </a:spcBef>
              <a:spcAft>
                <a:spcPts val="0"/>
              </a:spcAft>
              <a:defRPr/>
            </a:pPr>
            <a:r>
              <a:rPr lang="he-IL" dirty="0">
                <a:solidFill>
                  <a:schemeClr val="tx2"/>
                </a:solidFill>
                <a:latin typeface="Arial"/>
                <a:cs typeface="Arial"/>
              </a:rPr>
              <a:t>       א. עקומה </a:t>
            </a:r>
            <a:r>
              <a:rPr lang="he-IL" dirty="0" smtClean="0">
                <a:solidFill>
                  <a:schemeClr val="tx2"/>
                </a:solidFill>
                <a:latin typeface="Arial"/>
                <a:cs typeface="Arial"/>
              </a:rPr>
              <a:t>א' </a:t>
            </a: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       ב. עקומה </a:t>
            </a:r>
            <a:r>
              <a:rPr lang="he-IL" dirty="0" smtClean="0">
                <a:solidFill>
                  <a:schemeClr val="tx2"/>
                </a:solidFill>
                <a:latin typeface="Arial"/>
                <a:cs typeface="Arial"/>
              </a:rPr>
              <a:t>ב'</a:t>
            </a:r>
            <a:endParaRPr lang="he-IL" dirty="0">
              <a:solidFill>
                <a:schemeClr val="tx2"/>
              </a:solidFill>
              <a:latin typeface="Arial"/>
              <a:cs typeface="Arial"/>
            </a:endParaRPr>
          </a:p>
          <a:p>
            <a:pPr fontAlgn="auto">
              <a:spcBef>
                <a:spcPts val="0"/>
              </a:spcBef>
              <a:spcAft>
                <a:spcPts val="0"/>
              </a:spcAft>
              <a:defRPr/>
            </a:pPr>
            <a:r>
              <a:rPr lang="he-IL" dirty="0">
                <a:solidFill>
                  <a:srgbClr val="1D4C72"/>
                </a:solidFill>
                <a:latin typeface="Arial"/>
                <a:cs typeface="Arial"/>
              </a:rPr>
              <a:t>       ג. עקומה </a:t>
            </a:r>
            <a:r>
              <a:rPr lang="he-IL" dirty="0" smtClean="0">
                <a:solidFill>
                  <a:srgbClr val="1D4C72"/>
                </a:solidFill>
                <a:latin typeface="Arial"/>
                <a:cs typeface="Arial"/>
              </a:rPr>
              <a:t>ג</a:t>
            </a:r>
            <a:r>
              <a:rPr lang="he-IL" dirty="0">
                <a:solidFill>
                  <a:srgbClr val="1D4C72"/>
                </a:solidFill>
                <a:latin typeface="Arial"/>
                <a:cs typeface="Arial"/>
              </a:rPr>
              <a:t>'</a:t>
            </a:r>
          </a:p>
          <a:p>
            <a:pPr fontAlgn="auto">
              <a:spcBef>
                <a:spcPts val="0"/>
              </a:spcBef>
              <a:spcAft>
                <a:spcPts val="0"/>
              </a:spcAft>
              <a:defRPr/>
            </a:pPr>
            <a:r>
              <a:rPr lang="he-IL" dirty="0">
                <a:solidFill>
                  <a:srgbClr val="1D4C72"/>
                </a:solidFill>
                <a:latin typeface="Arial"/>
                <a:cs typeface="Arial"/>
              </a:rPr>
              <a:t>       ד. עקומה </a:t>
            </a:r>
            <a:r>
              <a:rPr lang="he-IL" dirty="0" smtClean="0">
                <a:solidFill>
                  <a:srgbClr val="1D4C72"/>
                </a:solidFill>
                <a:latin typeface="Arial"/>
                <a:cs typeface="Arial"/>
              </a:rPr>
              <a:t>ד' </a:t>
            </a:r>
            <a:endParaRPr lang="he-IL" dirty="0">
              <a:solidFill>
                <a:srgbClr val="1D4C72"/>
              </a:solidFill>
              <a:latin typeface="Arial"/>
              <a:cs typeface="Aria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A3FD1B0-4A0C-48E3-8CF8-D5893FE02D75}" type="slidenum">
              <a:rPr lang="he-IL" sz="1800" smtClean="0"/>
              <a:pPr fontAlgn="base">
                <a:spcBef>
                  <a:spcPct val="0"/>
                </a:spcBef>
                <a:spcAft>
                  <a:spcPct val="0"/>
                </a:spcAft>
                <a:defRPr/>
              </a:pPr>
              <a:t>7</a:t>
            </a:fld>
            <a:endParaRPr lang="he-IL" sz="1800" dirty="0" smtClean="0"/>
          </a:p>
        </p:txBody>
      </p:sp>
      <p:sp>
        <p:nvSpPr>
          <p:cNvPr id="35845" name="כותרת 8"/>
          <p:cNvSpPr>
            <a:spLocks noGrp="1"/>
          </p:cNvSpPr>
          <p:nvPr>
            <p:ph type="title"/>
          </p:nvPr>
        </p:nvSpPr>
        <p:spPr bwMode="auto">
          <a:xfrm>
            <a:off x="628650"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2</a:t>
            </a:r>
            <a:endParaRPr lang="he-IL" sz="1800" dirty="0" smtClean="0"/>
          </a:p>
        </p:txBody>
      </p:sp>
      <p:pic>
        <p:nvPicPr>
          <p:cNvPr id="358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813" y="1857375"/>
            <a:ext cx="428625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Slide Number Placeholder 8"/>
          <p:cNvSpPr txBox="1">
            <a:spLocks/>
          </p:cNvSpPr>
          <p:nvPr/>
        </p:nvSpPr>
        <p:spPr bwMode="auto">
          <a:xfrm>
            <a:off x="250825" y="65198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F65D8A8E-F925-4EC0-81FA-71DCA46EB993}" type="slidenum">
              <a:rPr lang="he-IL" sz="1000">
                <a:solidFill>
                  <a:srgbClr val="7F7F7F"/>
                </a:solidFill>
              </a:rPr>
              <a:pPr algn="l" eaLnBrk="1" hangingPunct="1"/>
              <a:t>7</a:t>
            </a:fld>
            <a:endParaRPr lang="he-IL" sz="1000" dirty="0">
              <a:solidFill>
                <a:srgbClr val="7F7F7F"/>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57188" y="5357813"/>
            <a:ext cx="8072437" cy="92868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הסבר:</a:t>
            </a:r>
          </a:p>
          <a:p>
            <a:pPr fontAlgn="auto">
              <a:spcBef>
                <a:spcPts val="0"/>
              </a:spcBef>
              <a:spcAft>
                <a:spcPts val="0"/>
              </a:spcAft>
              <a:defRPr/>
            </a:pPr>
            <a:r>
              <a:rPr lang="he-IL" dirty="0">
                <a:solidFill>
                  <a:prstClr val="black"/>
                </a:solidFill>
              </a:rPr>
              <a:t>דגים הם יצורים פויקילותרמיים. בגופם אין מנגנונים המסייעים לשמירה על טמפרטורת גוף קבועה, ולכן טמפרטורת גופם דומה לטמפרטורת הסביבה. </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56288B1-50C4-4C56-8939-9EC9BAC06B7D}" type="slidenum">
              <a:rPr lang="he-IL" sz="1800" smtClean="0"/>
              <a:pPr fontAlgn="base">
                <a:spcBef>
                  <a:spcPct val="0"/>
                </a:spcBef>
                <a:spcAft>
                  <a:spcPct val="0"/>
                </a:spcAft>
                <a:defRPr/>
              </a:pPr>
              <a:t>8</a:t>
            </a:fld>
            <a:endParaRPr lang="he-IL" sz="1800" dirty="0" smtClean="0"/>
          </a:p>
        </p:txBody>
      </p:sp>
      <p:sp>
        <p:nvSpPr>
          <p:cNvPr id="36869" name="כותרת 8"/>
          <p:cNvSpPr>
            <a:spLocks noGrp="1"/>
          </p:cNvSpPr>
          <p:nvPr>
            <p:ph type="title"/>
          </p:nvPr>
        </p:nvSpPr>
        <p:spPr bwMode="auto">
          <a:xfrm>
            <a:off x="628650" y="0"/>
            <a:ext cx="8086725" cy="43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 </a:t>
            </a:r>
            <a:endParaRPr lang="he-IL" sz="1800" dirty="0" smtClean="0"/>
          </a:p>
        </p:txBody>
      </p:sp>
      <p:pic>
        <p:nvPicPr>
          <p:cNvPr id="368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813" y="1857375"/>
            <a:ext cx="428625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4"/>
          <p:cNvSpPr/>
          <p:nvPr/>
        </p:nvSpPr>
        <p:spPr>
          <a:xfrm>
            <a:off x="5143500" y="4500563"/>
            <a:ext cx="3286125" cy="8572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smtClean="0">
                <a:solidFill>
                  <a:schemeClr val="tx1"/>
                </a:solidFill>
              </a:rPr>
              <a:t>סעיף </a:t>
            </a:r>
            <a:r>
              <a:rPr lang="he-IL" dirty="0">
                <a:solidFill>
                  <a:schemeClr val="tx1"/>
                </a:solidFill>
              </a:rPr>
              <a:t>ג' </a:t>
            </a:r>
          </a:p>
        </p:txBody>
      </p:sp>
      <p:sp>
        <p:nvSpPr>
          <p:cNvPr id="36873" name="Slide Number Placeholder 8"/>
          <p:cNvSpPr txBox="1">
            <a:spLocks/>
          </p:cNvSpPr>
          <p:nvPr/>
        </p:nvSpPr>
        <p:spPr bwMode="auto">
          <a:xfrm>
            <a:off x="250825" y="65198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F56066F0-FFBD-434C-A6AA-EBAF790FD297}" type="slidenum">
              <a:rPr lang="he-IL" sz="1000">
                <a:solidFill>
                  <a:srgbClr val="7F7F7F"/>
                </a:solidFill>
              </a:rPr>
              <a:pPr algn="l" eaLnBrk="1" hangingPunct="1"/>
              <a:t>8</a:t>
            </a:fld>
            <a:endParaRPr lang="he-IL" sz="1000" dirty="0">
              <a:solidFill>
                <a:srgbClr val="7F7F7F"/>
              </a:solidFill>
            </a:endParaRPr>
          </a:p>
        </p:txBody>
      </p:sp>
      <p:sp>
        <p:nvSpPr>
          <p:cNvPr id="11" name="TextBox 10"/>
          <p:cNvSpPr txBox="1"/>
          <p:nvPr/>
        </p:nvSpPr>
        <p:spPr>
          <a:xfrm>
            <a:off x="531813" y="544711"/>
            <a:ext cx="8183562"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2:</a:t>
            </a:r>
          </a:p>
          <a:p>
            <a:pPr fontAlgn="auto">
              <a:spcBef>
                <a:spcPts val="0"/>
              </a:spcBef>
              <a:spcAft>
                <a:spcPts val="0"/>
              </a:spcAft>
              <a:defRPr/>
            </a:pPr>
            <a:r>
              <a:rPr lang="he-IL" dirty="0">
                <a:solidFill>
                  <a:schemeClr val="tx2"/>
                </a:solidFill>
                <a:latin typeface="Arial"/>
                <a:cs typeface="Arial"/>
              </a:rPr>
              <a:t>דג הוא יצור פויקילותרמי (אקטותרמי).</a:t>
            </a:r>
          </a:p>
          <a:p>
            <a:pPr fontAlgn="auto">
              <a:spcBef>
                <a:spcPts val="0"/>
              </a:spcBef>
              <a:spcAft>
                <a:spcPts val="0"/>
              </a:spcAft>
              <a:defRPr/>
            </a:pPr>
            <a:r>
              <a:rPr lang="he-IL" dirty="0" smtClean="0">
                <a:solidFill>
                  <a:schemeClr val="tx2"/>
                </a:solidFill>
                <a:latin typeface="Arial"/>
                <a:cs typeface="Arial"/>
              </a:rPr>
              <a:t>מבין העקומות </a:t>
            </a:r>
            <a:r>
              <a:rPr lang="he-IL" noProof="1" smtClean="0">
                <a:solidFill>
                  <a:schemeClr val="tx2"/>
                </a:solidFill>
                <a:latin typeface="Arial"/>
                <a:cs typeface="Arial"/>
              </a:rPr>
              <a:t>א'–ד' </a:t>
            </a:r>
            <a:r>
              <a:rPr lang="he-IL" dirty="0" smtClean="0">
                <a:solidFill>
                  <a:schemeClr val="tx2"/>
                </a:solidFill>
                <a:latin typeface="Arial"/>
                <a:cs typeface="Arial"/>
              </a:rPr>
              <a:t>שלפניכם, איזו עקומה </a:t>
            </a:r>
            <a:r>
              <a:rPr lang="he-IL" dirty="0">
                <a:solidFill>
                  <a:schemeClr val="tx2"/>
                </a:solidFill>
                <a:latin typeface="Arial"/>
                <a:cs typeface="Arial"/>
              </a:rPr>
              <a:t>עשויה לתאר נכון את טמפרטורות הגוף של דג בטמפרטורות שונות של הסביבה החיצונית?</a:t>
            </a:r>
          </a:p>
          <a:p>
            <a:pPr fontAlgn="auto">
              <a:spcBef>
                <a:spcPts val="0"/>
              </a:spcBef>
              <a:spcAft>
                <a:spcPts val="0"/>
              </a:spcAft>
              <a:defRPr/>
            </a:pPr>
            <a:r>
              <a:rPr lang="he-IL" dirty="0">
                <a:solidFill>
                  <a:schemeClr val="tx2"/>
                </a:solidFill>
                <a:latin typeface="Arial"/>
                <a:cs typeface="Arial"/>
              </a:rPr>
              <a:t>       א. עקומה </a:t>
            </a:r>
            <a:r>
              <a:rPr lang="he-IL" dirty="0" smtClean="0">
                <a:solidFill>
                  <a:schemeClr val="tx2"/>
                </a:solidFill>
                <a:latin typeface="Arial"/>
                <a:cs typeface="Arial"/>
              </a:rPr>
              <a:t>א' </a:t>
            </a:r>
            <a:endParaRPr lang="he-IL" dirty="0">
              <a:solidFill>
                <a:schemeClr val="tx2"/>
              </a:solidFill>
              <a:latin typeface="Arial"/>
              <a:cs typeface="Arial"/>
            </a:endParaRPr>
          </a:p>
          <a:p>
            <a:pPr fontAlgn="auto">
              <a:spcBef>
                <a:spcPts val="0"/>
              </a:spcBef>
              <a:spcAft>
                <a:spcPts val="0"/>
              </a:spcAft>
              <a:defRPr/>
            </a:pPr>
            <a:r>
              <a:rPr lang="he-IL" dirty="0">
                <a:solidFill>
                  <a:srgbClr val="1D4C72"/>
                </a:solidFill>
                <a:latin typeface="Arial"/>
                <a:cs typeface="Arial"/>
              </a:rPr>
              <a:t>       ב. עקומה </a:t>
            </a:r>
            <a:r>
              <a:rPr lang="he-IL" dirty="0" smtClean="0">
                <a:solidFill>
                  <a:srgbClr val="1D4C72"/>
                </a:solidFill>
                <a:latin typeface="Arial"/>
                <a:cs typeface="Arial"/>
              </a:rPr>
              <a:t>ב'</a:t>
            </a:r>
            <a:endParaRPr lang="he-IL" dirty="0">
              <a:solidFill>
                <a:srgbClr val="1D4C72"/>
              </a:solidFill>
              <a:latin typeface="Arial"/>
              <a:cs typeface="Arial"/>
            </a:endParaRPr>
          </a:p>
          <a:p>
            <a:pPr fontAlgn="auto">
              <a:spcBef>
                <a:spcPts val="0"/>
              </a:spcBef>
              <a:spcAft>
                <a:spcPts val="0"/>
              </a:spcAft>
              <a:defRPr/>
            </a:pPr>
            <a:r>
              <a:rPr lang="he-IL" dirty="0">
                <a:solidFill>
                  <a:srgbClr val="1D4C72"/>
                </a:solidFill>
                <a:latin typeface="Arial"/>
                <a:cs typeface="Arial"/>
              </a:rPr>
              <a:t>       ג. עקומה </a:t>
            </a:r>
            <a:r>
              <a:rPr lang="he-IL" dirty="0" smtClean="0">
                <a:solidFill>
                  <a:srgbClr val="1D4C72"/>
                </a:solidFill>
                <a:latin typeface="Arial"/>
                <a:cs typeface="Arial"/>
              </a:rPr>
              <a:t>ג</a:t>
            </a:r>
            <a:r>
              <a:rPr lang="he-IL" dirty="0">
                <a:solidFill>
                  <a:srgbClr val="1D4C72"/>
                </a:solidFill>
                <a:latin typeface="Arial"/>
                <a:cs typeface="Arial"/>
              </a:rPr>
              <a:t>'</a:t>
            </a:r>
          </a:p>
          <a:p>
            <a:pPr fontAlgn="auto">
              <a:spcBef>
                <a:spcPts val="0"/>
              </a:spcBef>
              <a:spcAft>
                <a:spcPts val="0"/>
              </a:spcAft>
              <a:defRPr/>
            </a:pPr>
            <a:r>
              <a:rPr lang="he-IL" dirty="0">
                <a:solidFill>
                  <a:srgbClr val="1D4C72"/>
                </a:solidFill>
                <a:latin typeface="Arial"/>
                <a:cs typeface="Arial"/>
              </a:rPr>
              <a:t>       ד. עקומה </a:t>
            </a:r>
            <a:r>
              <a:rPr lang="he-IL" dirty="0" smtClean="0">
                <a:solidFill>
                  <a:srgbClr val="1D4C72"/>
                </a:solidFill>
                <a:latin typeface="Arial"/>
                <a:cs typeface="Arial"/>
              </a:rPr>
              <a:t>ד' </a:t>
            </a:r>
            <a:endParaRPr lang="he-IL" dirty="0">
              <a:solidFill>
                <a:srgbClr val="1D4C72"/>
              </a:solidFill>
              <a:latin typeface="Arial"/>
              <a:cs typeface="Aria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57188" y="578669"/>
            <a:ext cx="8358187" cy="3354387"/>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srgbClr val="FF6600"/>
                </a:solidFill>
                <a:latin typeface="Arial"/>
                <a:cs typeface="Arial"/>
              </a:rPr>
              <a:t>לבעלי החיים </a:t>
            </a:r>
            <a:r>
              <a:rPr lang="he-IL" dirty="0" err="1" smtClean="0">
                <a:solidFill>
                  <a:srgbClr val="FF6600"/>
                </a:solidFill>
                <a:latin typeface="Arial"/>
                <a:cs typeface="Arial"/>
              </a:rPr>
              <a:t>ההומותרמיים</a:t>
            </a:r>
            <a:r>
              <a:rPr lang="he-IL" dirty="0" smtClean="0">
                <a:solidFill>
                  <a:srgbClr val="FF6600"/>
                </a:solidFill>
                <a:latin typeface="Arial"/>
                <a:cs typeface="Arial"/>
              </a:rPr>
              <a:t> </a:t>
            </a:r>
            <a:r>
              <a:rPr lang="he-IL" dirty="0">
                <a:solidFill>
                  <a:srgbClr val="FF6600"/>
                </a:solidFill>
                <a:latin typeface="Arial"/>
                <a:cs typeface="Arial"/>
              </a:rPr>
              <a:t>יש שכבות מבודדות </a:t>
            </a:r>
            <a:r>
              <a:rPr lang="he-IL" dirty="0">
                <a:solidFill>
                  <a:prstClr val="black"/>
                </a:solidFill>
                <a:latin typeface="Arial"/>
                <a:cs typeface="Arial"/>
              </a:rPr>
              <a:t>(פרווה, שומן </a:t>
            </a:r>
            <a:r>
              <a:rPr lang="he-IL" dirty="0" smtClean="0">
                <a:solidFill>
                  <a:prstClr val="black"/>
                </a:solidFill>
                <a:latin typeface="Arial"/>
                <a:cs typeface="Arial"/>
              </a:rPr>
              <a:t>תת־עורי</a:t>
            </a:r>
            <a:r>
              <a:rPr lang="he-IL" dirty="0">
                <a:solidFill>
                  <a:prstClr val="black"/>
                </a:solidFill>
                <a:latin typeface="Arial"/>
                <a:cs typeface="Arial"/>
              </a:rPr>
              <a:t>, נוצות) המסייעות לשמור על חום הגוף בסביבה קרה. (</a:t>
            </a:r>
            <a:r>
              <a:rPr lang="he-IL" dirty="0" smtClean="0">
                <a:solidFill>
                  <a:prstClr val="black"/>
                </a:solidFill>
                <a:latin typeface="Arial"/>
                <a:cs typeface="Arial"/>
              </a:rPr>
              <a:t>אלו </a:t>
            </a:r>
            <a:r>
              <a:rPr lang="he-IL" dirty="0">
                <a:solidFill>
                  <a:prstClr val="black"/>
                </a:solidFill>
                <a:latin typeface="Arial"/>
                <a:cs typeface="Arial"/>
              </a:rPr>
              <a:t>הם </a:t>
            </a:r>
            <a:r>
              <a:rPr lang="he-IL" u="sng" dirty="0">
                <a:solidFill>
                  <a:srgbClr val="FF6600"/>
                </a:solidFill>
                <a:latin typeface="Arial"/>
                <a:cs typeface="Arial"/>
              </a:rPr>
              <a:t>מנגנונים מבניים</a:t>
            </a:r>
            <a:r>
              <a:rPr lang="he-IL" dirty="0">
                <a:solidFill>
                  <a:prstClr val="black"/>
                </a:solidFill>
                <a:latin typeface="Arial"/>
                <a:cs typeface="Arial"/>
              </a:rPr>
              <a:t>).</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smtClean="0">
                <a:solidFill>
                  <a:prstClr val="black"/>
                </a:solidFill>
              </a:rPr>
              <a:t>נוסף על כך</a:t>
            </a:r>
            <a:r>
              <a:rPr lang="he-IL" dirty="0">
                <a:solidFill>
                  <a:prstClr val="black"/>
                </a:solidFill>
              </a:rPr>
              <a:t>, כאשר טמפרטורת הסביבה עולה או יורדת, </a:t>
            </a:r>
            <a:r>
              <a:rPr lang="he-IL" u="sng" dirty="0" smtClean="0">
                <a:solidFill>
                  <a:srgbClr val="FF6600"/>
                </a:solidFill>
              </a:rPr>
              <a:t>מנגנונים פיזיולוגיים</a:t>
            </a:r>
            <a:endParaRPr lang="he-IL" u="sng" dirty="0">
              <a:solidFill>
                <a:srgbClr val="FF6600"/>
              </a:solidFill>
            </a:endParaRPr>
          </a:p>
          <a:p>
            <a:pPr fontAlgn="auto">
              <a:spcBef>
                <a:spcPts val="0"/>
              </a:spcBef>
              <a:spcAft>
                <a:spcPts val="0"/>
              </a:spcAft>
              <a:defRPr/>
            </a:pPr>
            <a:r>
              <a:rPr lang="he-IL" dirty="0">
                <a:solidFill>
                  <a:prstClr val="black"/>
                </a:solidFill>
              </a:rPr>
              <a:t>המסייעים לשמירה על  טמפרטורת גוף </a:t>
            </a:r>
            <a:r>
              <a:rPr lang="he-IL" dirty="0" smtClean="0">
                <a:solidFill>
                  <a:prstClr val="black"/>
                </a:solidFill>
              </a:rPr>
              <a:t>קבועה מופעלים.</a:t>
            </a:r>
            <a:endParaRPr lang="he-IL" dirty="0">
              <a:solidFill>
                <a:prstClr val="black"/>
              </a:solidFill>
            </a:endParaRPr>
          </a:p>
          <a:p>
            <a:pPr fontAlgn="auto">
              <a:spcBef>
                <a:spcPts val="0"/>
              </a:spcBef>
              <a:spcAft>
                <a:spcPts val="0"/>
              </a:spcAft>
              <a:defRPr/>
            </a:pPr>
            <a:r>
              <a:rPr lang="he-IL" u="sng" dirty="0">
                <a:solidFill>
                  <a:prstClr val="black"/>
                </a:solidFill>
                <a:latin typeface="Arial"/>
                <a:cs typeface="Arial"/>
              </a:rPr>
              <a:t>המנגנונים לשמירת טמפרטורת גוף קבועה באדם</a:t>
            </a:r>
            <a:r>
              <a:rPr lang="he-IL" dirty="0">
                <a:solidFill>
                  <a:prstClr val="black"/>
                </a:solidFill>
                <a:latin typeface="Arial"/>
                <a:cs typeface="Arial"/>
              </a:rPr>
              <a:t>: </a:t>
            </a:r>
          </a:p>
          <a:p>
            <a:pPr fontAlgn="auto">
              <a:spcBef>
                <a:spcPts val="0"/>
              </a:spcBef>
              <a:spcAft>
                <a:spcPts val="0"/>
              </a:spcAft>
              <a:defRPr/>
            </a:pPr>
            <a:endParaRPr lang="he-IL" dirty="0">
              <a:solidFill>
                <a:prstClr val="black">
                  <a:lumMod val="50000"/>
                  <a:lumOff val="50000"/>
                </a:prstClr>
              </a:solidFill>
              <a:latin typeface="Arial"/>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997E08B-957F-4CAC-AC7A-902B595AFAB4}" type="slidenum">
              <a:rPr lang="he-IL" smtClean="0"/>
              <a:pPr fontAlgn="base">
                <a:spcBef>
                  <a:spcPct val="0"/>
                </a:spcBef>
                <a:spcAft>
                  <a:spcPct val="0"/>
                </a:spcAft>
                <a:defRPr/>
              </a:pPr>
              <a:t>9</a:t>
            </a:fld>
            <a:endParaRPr lang="he-IL" dirty="0" smtClean="0"/>
          </a:p>
        </p:txBody>
      </p:sp>
      <p:sp>
        <p:nvSpPr>
          <p:cNvPr id="6" name="כותרת 5"/>
          <p:cNvSpPr>
            <a:spLocks noGrp="1"/>
          </p:cNvSpPr>
          <p:nvPr>
            <p:ph type="ctrTitle"/>
          </p:nvPr>
        </p:nvSpPr>
        <p:spPr>
          <a:xfrm>
            <a:off x="928688" y="0"/>
            <a:ext cx="7772400" cy="441325"/>
          </a:xfrm>
        </p:spPr>
        <p:txBody>
          <a:bodyPr/>
          <a:lstStyle/>
          <a:p>
            <a:pPr fontAlgn="auto">
              <a:defRPr/>
            </a:pPr>
            <a:r>
              <a:rPr lang="he-IL" sz="1800" b="1" dirty="0" smtClean="0">
                <a:solidFill>
                  <a:srgbClr val="FF6600"/>
                </a:solidFill>
                <a:ea typeface="+mn-ea"/>
              </a:rPr>
              <a:t>מנגנונים לשמירת על טמפרטורת גוף קבועה – מבניים ופיזיולוגיים</a:t>
            </a:r>
            <a:endParaRPr lang="he-IL" sz="1800" dirty="0" smtClean="0"/>
          </a:p>
        </p:txBody>
      </p:sp>
      <p:grpSp>
        <p:nvGrpSpPr>
          <p:cNvPr id="37894" name="קבוצה 4"/>
          <p:cNvGrpSpPr>
            <a:grpSpLocks/>
          </p:cNvGrpSpPr>
          <p:nvPr/>
        </p:nvGrpSpPr>
        <p:grpSpPr bwMode="auto">
          <a:xfrm>
            <a:off x="179513" y="2564904"/>
            <a:ext cx="8713662" cy="3992562"/>
            <a:chOff x="290747" y="2636912"/>
            <a:chExt cx="8712464" cy="3992488"/>
          </a:xfrm>
        </p:grpSpPr>
        <p:sp>
          <p:nvSpPr>
            <p:cNvPr id="18" name="מלבן 17"/>
            <p:cNvSpPr/>
            <p:nvPr/>
          </p:nvSpPr>
          <p:spPr>
            <a:xfrm>
              <a:off x="290747" y="2644849"/>
              <a:ext cx="4302202" cy="3984551"/>
            </a:xfrm>
            <a:prstGeom prst="rect">
              <a:avLst/>
            </a:prstGeom>
            <a:solidFill>
              <a:srgbClr val="038EED">
                <a:alpha val="17000"/>
              </a:srgbClr>
            </a:solidFill>
            <a:ln w="19050">
              <a:solidFill>
                <a:srgbClr val="038EE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 name="מלבן 16"/>
            <p:cNvSpPr/>
            <p:nvPr/>
          </p:nvSpPr>
          <p:spPr>
            <a:xfrm>
              <a:off x="4592949" y="2636912"/>
              <a:ext cx="4410262" cy="3984551"/>
            </a:xfrm>
            <a:prstGeom prst="rect">
              <a:avLst/>
            </a:prstGeom>
            <a:solidFill>
              <a:srgbClr val="FF0000">
                <a:alpha val="17000"/>
              </a:srgbClr>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7900" name="מלבן 1"/>
            <p:cNvSpPr>
              <a:spLocks noChangeArrowheads="1"/>
            </p:cNvSpPr>
            <p:nvPr/>
          </p:nvSpPr>
          <p:spPr bwMode="auto">
            <a:xfrm>
              <a:off x="6003726" y="2676277"/>
              <a:ext cx="2999485" cy="313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e-IL" u="sng" dirty="0">
                  <a:solidFill>
                    <a:srgbClr val="000000"/>
                  </a:solidFill>
                </a:rPr>
                <a:t>בתנאי חום או פעילות גופנית</a:t>
              </a:r>
              <a:r>
                <a:rPr lang="he-IL" dirty="0">
                  <a:solidFill>
                    <a:srgbClr val="000000"/>
                  </a:solidFill>
                </a:rPr>
                <a:t>: </a:t>
              </a:r>
            </a:p>
            <a:p>
              <a:endParaRPr lang="he-IL" dirty="0" smtClean="0">
                <a:solidFill>
                  <a:srgbClr val="FF6600"/>
                </a:solidFill>
              </a:endParaRPr>
            </a:p>
            <a:p>
              <a:r>
                <a:rPr lang="he-IL" b="1" dirty="0" smtClean="0">
                  <a:solidFill>
                    <a:srgbClr val="FF6600"/>
                  </a:solidFill>
                </a:rPr>
                <a:t>הזעה</a:t>
              </a:r>
              <a:endParaRPr lang="he-IL" b="1" dirty="0">
                <a:solidFill>
                  <a:srgbClr val="000000"/>
                </a:solidFill>
              </a:endParaRPr>
            </a:p>
            <a:p>
              <a:r>
                <a:rPr lang="he-IL" dirty="0" smtClean="0">
                  <a:solidFill>
                    <a:srgbClr val="000000"/>
                  </a:solidFill>
                </a:rPr>
                <a:t>אידוי </a:t>
              </a:r>
              <a:r>
                <a:rPr lang="he-IL" dirty="0">
                  <a:solidFill>
                    <a:srgbClr val="000000"/>
                  </a:solidFill>
                </a:rPr>
                <a:t>הזיעה גורם </a:t>
              </a:r>
              <a:endParaRPr lang="he-IL" dirty="0" smtClean="0">
                <a:solidFill>
                  <a:srgbClr val="000000"/>
                </a:solidFill>
              </a:endParaRPr>
            </a:p>
            <a:p>
              <a:r>
                <a:rPr lang="he-IL" dirty="0" smtClean="0">
                  <a:solidFill>
                    <a:srgbClr val="000000"/>
                  </a:solidFill>
                </a:rPr>
                <a:t>לאיבוד </a:t>
              </a:r>
              <a:r>
                <a:rPr lang="he-IL" dirty="0">
                  <a:solidFill>
                    <a:srgbClr val="000000"/>
                  </a:solidFill>
                </a:rPr>
                <a:t>חום </a:t>
              </a:r>
              <a:r>
                <a:rPr lang="he-IL" dirty="0" smtClean="0">
                  <a:solidFill>
                    <a:srgbClr val="000000"/>
                  </a:solidFill>
                </a:rPr>
                <a:t>מן הגוף.</a:t>
              </a:r>
            </a:p>
            <a:p>
              <a:endParaRPr lang="he-IL" dirty="0">
                <a:solidFill>
                  <a:srgbClr val="000000"/>
                </a:solidFill>
              </a:endParaRPr>
            </a:p>
            <a:p>
              <a:endParaRPr lang="he-IL" b="1" dirty="0" smtClean="0">
                <a:solidFill>
                  <a:srgbClr val="FF6600"/>
                </a:solidFill>
              </a:endParaRPr>
            </a:p>
            <a:p>
              <a:r>
                <a:rPr lang="he-IL" b="1" dirty="0" smtClean="0">
                  <a:solidFill>
                    <a:srgbClr val="FF6600"/>
                  </a:solidFill>
                </a:rPr>
                <a:t>הרחבת </a:t>
              </a:r>
              <a:r>
                <a:rPr lang="he-IL" b="1" dirty="0">
                  <a:solidFill>
                    <a:srgbClr val="FF6600"/>
                  </a:solidFill>
                </a:rPr>
                <a:t>כלי הדם </a:t>
              </a:r>
              <a:r>
                <a:rPr lang="he-IL" b="1" dirty="0" smtClean="0">
                  <a:solidFill>
                    <a:srgbClr val="FF6600"/>
                  </a:solidFill>
                </a:rPr>
                <a:t>ההיקפיים</a:t>
              </a:r>
              <a:r>
                <a:rPr lang="he-IL" b="1" dirty="0" smtClean="0">
                  <a:solidFill>
                    <a:srgbClr val="000000"/>
                  </a:solidFill>
                </a:rPr>
                <a:t> </a:t>
              </a:r>
            </a:p>
            <a:p>
              <a:r>
                <a:rPr lang="he-IL" dirty="0" smtClean="0">
                  <a:solidFill>
                    <a:prstClr val="black"/>
                  </a:solidFill>
                </a:rPr>
                <a:t>דם רב יותר </a:t>
              </a:r>
              <a:r>
                <a:rPr lang="he-IL" dirty="0" smtClean="0">
                  <a:solidFill>
                    <a:srgbClr val="000000"/>
                  </a:solidFill>
                </a:rPr>
                <a:t>זורם </a:t>
              </a:r>
              <a:r>
                <a:rPr lang="he-IL" dirty="0">
                  <a:solidFill>
                    <a:srgbClr val="000000"/>
                  </a:solidFill>
                </a:rPr>
                <a:t>בקרבת </a:t>
              </a:r>
              <a:endParaRPr lang="he-IL" dirty="0" smtClean="0">
                <a:solidFill>
                  <a:srgbClr val="000000"/>
                </a:solidFill>
              </a:endParaRPr>
            </a:p>
            <a:p>
              <a:r>
                <a:rPr lang="he-IL" dirty="0" smtClean="0">
                  <a:solidFill>
                    <a:srgbClr val="000000"/>
                  </a:solidFill>
                </a:rPr>
                <a:t>העור</a:t>
              </a:r>
              <a:r>
                <a:rPr lang="he-IL" dirty="0">
                  <a:solidFill>
                    <a:srgbClr val="000000"/>
                  </a:solidFill>
                </a:rPr>
                <a:t>, וחום עובר ממנו אל האוויר.</a:t>
              </a:r>
            </a:p>
          </p:txBody>
        </p:sp>
        <p:sp>
          <p:nvSpPr>
            <p:cNvPr id="37901" name="מלבן 2"/>
            <p:cNvSpPr>
              <a:spLocks noChangeArrowheads="1"/>
            </p:cNvSpPr>
            <p:nvPr/>
          </p:nvSpPr>
          <p:spPr bwMode="auto">
            <a:xfrm>
              <a:off x="1874704" y="2636912"/>
              <a:ext cx="2660813" cy="369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e-IL" u="sng" dirty="0">
                  <a:solidFill>
                    <a:srgbClr val="000000"/>
                  </a:solidFill>
                </a:rPr>
                <a:t>בתנאי קור</a:t>
              </a:r>
              <a:r>
                <a:rPr lang="he-IL" dirty="0">
                  <a:solidFill>
                    <a:srgbClr val="000000"/>
                  </a:solidFill>
                </a:rPr>
                <a:t>:</a:t>
              </a:r>
            </a:p>
            <a:p>
              <a:endParaRPr lang="he-IL" b="1" dirty="0" smtClean="0">
                <a:solidFill>
                  <a:srgbClr val="FF6600"/>
                </a:solidFill>
              </a:endParaRPr>
            </a:p>
            <a:p>
              <a:r>
                <a:rPr lang="he-IL" b="1" dirty="0" smtClean="0">
                  <a:solidFill>
                    <a:srgbClr val="FF6600"/>
                  </a:solidFill>
                </a:rPr>
                <a:t>רעידה</a:t>
              </a:r>
              <a:endParaRPr lang="he-IL" b="1" dirty="0" smtClean="0">
                <a:solidFill>
                  <a:srgbClr val="000000"/>
                </a:solidFill>
              </a:endParaRPr>
            </a:p>
            <a:p>
              <a:r>
                <a:rPr lang="he-IL" dirty="0" smtClean="0">
                  <a:solidFill>
                    <a:srgbClr val="000000"/>
                  </a:solidFill>
                </a:rPr>
                <a:t>בתהליך </a:t>
              </a:r>
              <a:r>
                <a:rPr lang="he-IL" dirty="0">
                  <a:solidFill>
                    <a:srgbClr val="000000"/>
                  </a:solidFill>
                </a:rPr>
                <a:t>הרעידה </a:t>
              </a:r>
              <a:endParaRPr lang="he-IL" dirty="0" smtClean="0">
                <a:solidFill>
                  <a:srgbClr val="000000"/>
                </a:solidFill>
              </a:endParaRPr>
            </a:p>
            <a:p>
              <a:r>
                <a:rPr lang="he-IL" dirty="0" smtClean="0">
                  <a:solidFill>
                    <a:srgbClr val="000000"/>
                  </a:solidFill>
                </a:rPr>
                <a:t>ובתהליך </a:t>
              </a:r>
              <a:r>
                <a:rPr lang="he-IL" dirty="0">
                  <a:solidFill>
                    <a:srgbClr val="000000"/>
                  </a:solidFill>
                </a:rPr>
                <a:t>הנשימה התאית בתאי השרירים נפלט חום</a:t>
              </a:r>
              <a:r>
                <a:rPr lang="he-IL" dirty="0" smtClean="0">
                  <a:solidFill>
                    <a:srgbClr val="000000"/>
                  </a:solidFill>
                </a:rPr>
                <a:t>.</a:t>
              </a:r>
            </a:p>
            <a:p>
              <a:endParaRPr lang="he-IL" dirty="0">
                <a:solidFill>
                  <a:srgbClr val="000000"/>
                </a:solidFill>
              </a:endParaRPr>
            </a:p>
            <a:p>
              <a:r>
                <a:rPr lang="he-IL" b="1" dirty="0" smtClean="0">
                  <a:solidFill>
                    <a:srgbClr val="FF6600"/>
                  </a:solidFill>
                </a:rPr>
                <a:t>צמצום </a:t>
              </a:r>
              <a:r>
                <a:rPr lang="he-IL" b="1" dirty="0">
                  <a:solidFill>
                    <a:srgbClr val="FF6600"/>
                  </a:solidFill>
                </a:rPr>
                <a:t>כלי </a:t>
              </a:r>
              <a:r>
                <a:rPr lang="he-IL" b="1" dirty="0" smtClean="0">
                  <a:solidFill>
                    <a:srgbClr val="FF6600"/>
                  </a:solidFill>
                </a:rPr>
                <a:t>הדם ההיקפיים</a:t>
              </a:r>
              <a:r>
                <a:rPr lang="he-IL" b="1" dirty="0" smtClean="0">
                  <a:solidFill>
                    <a:srgbClr val="000000"/>
                  </a:solidFill>
                </a:rPr>
                <a:t> </a:t>
              </a:r>
            </a:p>
            <a:p>
              <a:r>
                <a:rPr lang="he-IL" dirty="0" smtClean="0">
                  <a:solidFill>
                    <a:srgbClr val="000000"/>
                  </a:solidFill>
                </a:rPr>
                <a:t>פחות </a:t>
              </a:r>
              <a:r>
                <a:rPr lang="he-IL" dirty="0">
                  <a:solidFill>
                    <a:srgbClr val="000000"/>
                  </a:solidFill>
                </a:rPr>
                <a:t>דם זורם בקרבת העור, ולכן </a:t>
              </a:r>
              <a:r>
                <a:rPr lang="he-IL" dirty="0" smtClean="0">
                  <a:solidFill>
                    <a:srgbClr val="000000"/>
                  </a:solidFill>
                </a:rPr>
                <a:t>הפסד </a:t>
              </a:r>
              <a:r>
                <a:rPr lang="he-IL" dirty="0">
                  <a:solidFill>
                    <a:srgbClr val="000000"/>
                  </a:solidFill>
                </a:rPr>
                <a:t>החום </a:t>
              </a:r>
              <a:r>
                <a:rPr lang="he-IL" dirty="0" smtClean="0">
                  <a:solidFill>
                    <a:prstClr val="black"/>
                  </a:solidFill>
                </a:rPr>
                <a:t>לסביבה מופחת</a:t>
              </a:r>
              <a:r>
                <a:rPr lang="he-IL" dirty="0" smtClean="0">
                  <a:solidFill>
                    <a:srgbClr val="000000"/>
                  </a:solidFill>
                </a:rPr>
                <a:t>. </a:t>
              </a:r>
              <a:endParaRPr lang="he-IL" dirty="0">
                <a:solidFill>
                  <a:srgbClr val="000000"/>
                </a:solidFill>
              </a:endParaRPr>
            </a:p>
            <a:p>
              <a:endParaRPr lang="he-IL" dirty="0">
                <a:solidFill>
                  <a:srgbClr val="000000"/>
                </a:solidFill>
              </a:endParaRPr>
            </a:p>
            <a:p>
              <a:endParaRPr lang="he-IL" b="1" dirty="0">
                <a:solidFill>
                  <a:srgbClr val="FF6600"/>
                </a:solidFill>
              </a:endParaRPr>
            </a:p>
          </p:txBody>
        </p:sp>
      </p:grpSp>
      <p:sp>
        <p:nvSpPr>
          <p:cNvPr id="37896" name="Slide Number Placeholder 8"/>
          <p:cNvSpPr txBox="1">
            <a:spLocks/>
          </p:cNvSpPr>
          <p:nvPr/>
        </p:nvSpPr>
        <p:spPr bwMode="auto">
          <a:xfrm>
            <a:off x="77788" y="6621463"/>
            <a:ext cx="396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D081D9B2-748A-4884-81E2-39B068F8E2BD}" type="slidenum">
              <a:rPr lang="he-IL" sz="1000">
                <a:solidFill>
                  <a:srgbClr val="7F7F7F"/>
                </a:solidFill>
              </a:rPr>
              <a:pPr algn="l" eaLnBrk="1" hangingPunct="1"/>
              <a:t>9</a:t>
            </a:fld>
            <a:endParaRPr lang="he-IL" sz="1000" dirty="0">
              <a:solidFill>
                <a:srgbClr val="7F7F7F"/>
              </a:solidFill>
            </a:endParaRPr>
          </a:p>
        </p:txBody>
      </p:sp>
      <p:grpSp>
        <p:nvGrpSpPr>
          <p:cNvPr id="15" name="קבוצה 14"/>
          <p:cNvGrpSpPr/>
          <p:nvPr/>
        </p:nvGrpSpPr>
        <p:grpSpPr>
          <a:xfrm>
            <a:off x="251520" y="3212976"/>
            <a:ext cx="6191505" cy="2928859"/>
            <a:chOff x="411026" y="3307292"/>
            <a:chExt cx="6191505" cy="2928859"/>
          </a:xfrm>
        </p:grpSpPr>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5786" y="3317552"/>
              <a:ext cx="1666147" cy="2497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026" y="3307292"/>
              <a:ext cx="1666147" cy="2497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מלבן 19"/>
            <p:cNvSpPr/>
            <p:nvPr/>
          </p:nvSpPr>
          <p:spPr>
            <a:xfrm>
              <a:off x="516694" y="5805264"/>
              <a:ext cx="1727097" cy="430887"/>
            </a:xfrm>
            <a:prstGeom prst="rect">
              <a:avLst/>
            </a:prstGeom>
          </p:spPr>
          <p:txBody>
            <a:bodyPr wrap="square">
              <a:spAutoFit/>
            </a:bodyPr>
            <a:lstStyle/>
            <a:p>
              <a:pPr algn="l">
                <a:spcAft>
                  <a:spcPts val="0"/>
                </a:spcAft>
              </a:pPr>
              <a:r>
                <a:rPr lang="en-US" sz="1100" dirty="0">
                  <a:solidFill>
                    <a:prstClr val="black"/>
                  </a:solidFill>
                  <a:latin typeface="Calibri"/>
                  <a:ea typeface="Calibri"/>
                  <a:cs typeface="Arial"/>
                </a:rPr>
                <a:t>Ryan Jorgensen - Jorgo/shutterstock.com</a:t>
              </a:r>
            </a:p>
          </p:txBody>
        </p:sp>
        <p:sp>
          <p:nvSpPr>
            <p:cNvPr id="21" name="מלבן 20"/>
            <p:cNvSpPr/>
            <p:nvPr/>
          </p:nvSpPr>
          <p:spPr>
            <a:xfrm>
              <a:off x="4731506" y="5838852"/>
              <a:ext cx="1871025" cy="261610"/>
            </a:xfrm>
            <a:prstGeom prst="rect">
              <a:avLst/>
            </a:prstGeom>
          </p:spPr>
          <p:txBody>
            <a:bodyPr wrap="none">
              <a:spAutoFit/>
            </a:bodyPr>
            <a:lstStyle/>
            <a:p>
              <a:pPr>
                <a:spcAft>
                  <a:spcPts val="0"/>
                </a:spcAft>
              </a:pPr>
              <a:r>
                <a:rPr lang="en-US" sz="1100" dirty="0">
                  <a:solidFill>
                    <a:prstClr val="black"/>
                  </a:solidFill>
                  <a:latin typeface="Calibri"/>
                  <a:ea typeface="Calibri"/>
                  <a:cs typeface="Arial"/>
                </a:rPr>
                <a:t>DWaschnig/shutterstock.com</a:t>
              </a:r>
            </a:p>
          </p:txBody>
        </p:sp>
      </p:grpSp>
      <p:sp>
        <p:nvSpPr>
          <p:cNvPr id="22"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1711284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1"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3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7386</TotalTime>
  <Words>4168</Words>
  <Application>Microsoft Office PowerPoint</Application>
  <PresentationFormat>‫הצגה על המסך (4:3)</PresentationFormat>
  <Paragraphs>585</Paragraphs>
  <Slides>44</Slides>
  <Notes>5</Notes>
  <HiddenSlides>0</HiddenSlides>
  <MMClips>0</MMClips>
  <ScaleCrop>false</ScaleCrop>
  <HeadingPairs>
    <vt:vector size="4" baseType="variant">
      <vt:variant>
        <vt:lpstr>ערכת נושא</vt:lpstr>
      </vt:variant>
      <vt:variant>
        <vt:i4>6</vt:i4>
      </vt:variant>
      <vt:variant>
        <vt:lpstr>כותרות שקופיות</vt:lpstr>
      </vt:variant>
      <vt:variant>
        <vt:i4>44</vt:i4>
      </vt:variant>
    </vt:vector>
  </HeadingPairs>
  <TitlesOfParts>
    <vt:vector size="50" baseType="lpstr">
      <vt:lpstr>1_Office Theme</vt:lpstr>
      <vt:lpstr>10_Office Theme</vt:lpstr>
      <vt:lpstr>2_Office Theme</vt:lpstr>
      <vt:lpstr>33_Office Theme</vt:lpstr>
      <vt:lpstr>3_Office Theme</vt:lpstr>
      <vt:lpstr>4_Office Theme</vt:lpstr>
      <vt:lpstr>מצגת של PowerPoint</vt:lpstr>
      <vt:lpstr>שמירת טמפרטורת הגוף בטווח ערכים צר חיונית לשמירת ההומאוסטזיס</vt:lpstr>
      <vt:lpstr>מקורות החום של הגוף: חום פנימי (חום מטבולי) וחום חיצוני (מהסביבה)</vt:lpstr>
      <vt:lpstr>בעלי חיים פויקילותרמיים והומותרמיים</vt:lpstr>
      <vt:lpstr>שאלה 1 </vt:lpstr>
      <vt:lpstr>תשובה </vt:lpstr>
      <vt:lpstr>שאלה 2</vt:lpstr>
      <vt:lpstr>תשובה </vt:lpstr>
      <vt:lpstr>מנגנונים לשמירת על טמפרטורת גוף קבועה – מבניים ופיזיולוגיים</vt:lpstr>
      <vt:lpstr>עוד מנגנונים לשמירה על טמפרטורת גוף קבועה</vt:lpstr>
      <vt:lpstr>מדוע נוטים לאכול יותר בחורף?</vt:lpstr>
      <vt:lpstr>מנגנונים התנהגותיים לשמירה על טמפרטורת גוף קבועה</vt:lpstr>
      <vt:lpstr>היתרונות בהומותרמיות</vt:lpstr>
      <vt:lpstr>שאלה 3 </vt:lpstr>
      <vt:lpstr>תשובה </vt:lpstr>
      <vt:lpstr>שאלה 4: שמירת ההומאוסטזיס של טמפרטורת הגוף</vt:lpstr>
      <vt:lpstr>תשובה</vt:lpstr>
      <vt:lpstr>שאלה 5</vt:lpstr>
      <vt:lpstr>תשובה </vt:lpstr>
      <vt:lpstr>שאלה 6</vt:lpstr>
      <vt:lpstr>תשובה </vt:lpstr>
      <vt:lpstr>שאלה 7 </vt:lpstr>
      <vt:lpstr>תשובה</vt:lpstr>
      <vt:lpstr>היחס בין שטח הפנים לנפח משפיע על ויסות טמפרטורת הגוף </vt:lpstr>
      <vt:lpstr>הסבר מדוע ככל שגוף גדול היחס בין שטח הפנים שלו לנפחו קטן</vt:lpstr>
      <vt:lpstr>שאלה 8</vt:lpstr>
      <vt:lpstr>תשובה</vt:lpstr>
      <vt:lpstr>שאלה 9</vt:lpstr>
      <vt:lpstr>תשובה</vt:lpstr>
      <vt:lpstr>שאלה 10</vt:lpstr>
      <vt:lpstr>תשובה</vt:lpstr>
      <vt:lpstr>שאלה 11</vt:lpstr>
      <vt:lpstr>תשובה</vt:lpstr>
      <vt:lpstr>שאלה 12</vt:lpstr>
      <vt:lpstr>תשובה</vt:lpstr>
      <vt:lpstr>שאלה 13</vt:lpstr>
      <vt:lpstr>תשובה </vt:lpstr>
      <vt:lpstr>חריפה</vt:lpstr>
      <vt:lpstr>סיכום: ויסות טמפרטורת הגוף: פויקילותרמיים והומאותרמיים</vt:lpstr>
      <vt:lpstr>סיכום: ויסות טמפרטורת הגוף: פויקילותרמיים והומאותרמיים</vt:lpstr>
      <vt:lpstr>שאלה 14: ביולוגיה בחיוך</vt:lpstr>
      <vt:lpstr>תשובה</vt:lpstr>
      <vt:lpstr>שאלה 15: ביולוגיה בחיוך</vt:lpstr>
      <vt:lpstr>תשובה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659</cp:revision>
  <dcterms:created xsi:type="dcterms:W3CDTF">2010-09-05T07:07:37Z</dcterms:created>
  <dcterms:modified xsi:type="dcterms:W3CDTF">2016-03-24T11:11:17Z</dcterms:modified>
</cp:coreProperties>
</file>