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8/25/2018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8/25/2018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8/25/2018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8/25/2018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8/25/2018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8/25/2018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A16AA21-1863-4931-97CB-99D0A168701B}" type="datetimeFigureOut">
              <a:rPr lang="en-US" dirty="0"/>
              <a:t>8/25/2018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3772C379-9A7C-4C87-A116-CBE9F58B04C5}" type="datetimeFigureOut">
              <a:rPr lang="en-US" dirty="0"/>
              <a:t>8/25/2018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8/25/2018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1"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youtube.com/watch?v=F9OmlhZrdP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r"/>
            <a:r>
              <a:rPr lang="he-IL" dirty="0" smtClean="0"/>
              <a:t>"דברי רקע ראשוניים"</a:t>
            </a:r>
            <a:endParaRPr lang="he-IL" dirty="0"/>
          </a:p>
        </p:txBody>
      </p:sp>
      <p:sp>
        <p:nvSpPr>
          <p:cNvPr id="3" name="כותרת משנה 2"/>
          <p:cNvSpPr>
            <a:spLocks noGrp="1"/>
          </p:cNvSpPr>
          <p:nvPr>
            <p:ph type="subTitle" idx="1"/>
          </p:nvPr>
        </p:nvSpPr>
        <p:spPr/>
        <p:txBody>
          <a:bodyPr/>
          <a:lstStyle/>
          <a:p>
            <a:r>
              <a:rPr lang="he-IL" dirty="0" smtClean="0"/>
              <a:t>ארז ביטון</a:t>
            </a:r>
            <a:endParaRPr lang="he-IL" dirty="0"/>
          </a:p>
        </p:txBody>
      </p:sp>
      <p:pic>
        <p:nvPicPr>
          <p:cNvPr id="4" name="תמונה 3"/>
          <p:cNvPicPr>
            <a:picLocks noChangeAspect="1"/>
          </p:cNvPicPr>
          <p:nvPr/>
        </p:nvPicPr>
        <p:blipFill>
          <a:blip r:embed="rId2"/>
          <a:stretch>
            <a:fillRect/>
          </a:stretch>
        </p:blipFill>
        <p:spPr>
          <a:xfrm>
            <a:off x="7622722" y="5021035"/>
            <a:ext cx="1782535" cy="1604282"/>
          </a:xfrm>
          <a:prstGeom prst="rect">
            <a:avLst/>
          </a:prstGeom>
        </p:spPr>
      </p:pic>
      <p:pic>
        <p:nvPicPr>
          <p:cNvPr id="5" name="תמונה 4"/>
          <p:cNvPicPr>
            <a:picLocks noChangeAspect="1"/>
          </p:cNvPicPr>
          <p:nvPr/>
        </p:nvPicPr>
        <p:blipFill>
          <a:blip r:embed="rId3"/>
          <a:stretch>
            <a:fillRect/>
          </a:stretch>
        </p:blipFill>
        <p:spPr>
          <a:xfrm>
            <a:off x="2773135" y="4644285"/>
            <a:ext cx="1709057" cy="1805904"/>
          </a:xfrm>
          <a:prstGeom prst="rect">
            <a:avLst/>
          </a:prstGeom>
        </p:spPr>
      </p:pic>
      <p:pic>
        <p:nvPicPr>
          <p:cNvPr id="6" name="תמונה 5"/>
          <p:cNvPicPr>
            <a:picLocks noChangeAspect="1"/>
          </p:cNvPicPr>
          <p:nvPr/>
        </p:nvPicPr>
        <p:blipFill>
          <a:blip r:embed="rId4"/>
          <a:stretch>
            <a:fillRect/>
          </a:stretch>
        </p:blipFill>
        <p:spPr>
          <a:xfrm>
            <a:off x="5108122" y="17719"/>
            <a:ext cx="2857500" cy="1238250"/>
          </a:xfrm>
          <a:prstGeom prst="rect">
            <a:avLst/>
          </a:prstGeom>
        </p:spPr>
      </p:pic>
      <p:pic>
        <p:nvPicPr>
          <p:cNvPr id="7" name="תמונה 6"/>
          <p:cNvPicPr>
            <a:picLocks noChangeAspect="1"/>
          </p:cNvPicPr>
          <p:nvPr/>
        </p:nvPicPr>
        <p:blipFill>
          <a:blip r:embed="rId5"/>
          <a:stretch>
            <a:fillRect/>
          </a:stretch>
        </p:blipFill>
        <p:spPr>
          <a:xfrm>
            <a:off x="416108" y="4961390"/>
            <a:ext cx="2245450" cy="1570038"/>
          </a:xfrm>
          <a:prstGeom prst="rect">
            <a:avLst/>
          </a:prstGeom>
        </p:spPr>
      </p:pic>
    </p:spTree>
    <p:extLst>
      <p:ext uri="{BB962C8B-B14F-4D97-AF65-F5344CB8AC3E}">
        <p14:creationId xmlns:p14="http://schemas.microsoft.com/office/powerpoint/2010/main" val="95200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69848" y="408214"/>
            <a:ext cx="10752038" cy="5763986"/>
          </a:xfrm>
        </p:spPr>
        <p:txBody>
          <a:bodyPr/>
          <a:lstStyle/>
          <a:p>
            <a:r>
              <a:rPr lang="he-IL" dirty="0" smtClean="0"/>
              <a:t>ב. </a:t>
            </a:r>
            <a:r>
              <a:rPr lang="he-IL" b="1" dirty="0" smtClean="0"/>
              <a:t>הניגוד בין הבן להוריו</a:t>
            </a:r>
            <a:r>
              <a:rPr lang="he-IL" dirty="0" smtClean="0"/>
              <a:t>: השלימו ...</a:t>
            </a:r>
          </a:p>
          <a:p>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1477246953"/>
              </p:ext>
            </p:extLst>
          </p:nvPr>
        </p:nvGraphicFramePr>
        <p:xfrm>
          <a:off x="4111579" y="1061357"/>
          <a:ext cx="6804071" cy="3926978"/>
        </p:xfrm>
        <a:graphic>
          <a:graphicData uri="http://schemas.openxmlformats.org/drawingml/2006/table">
            <a:tbl>
              <a:tblPr firstRow="1" firstCol="1" bandRow="1">
                <a:tableStyleId>{5C22544A-7EE6-4342-B048-85BDC9FD1C3A}</a:tableStyleId>
              </a:tblPr>
              <a:tblGrid>
                <a:gridCol w="3922113"/>
                <a:gridCol w="2881958"/>
              </a:tblGrid>
              <a:tr h="309294">
                <a:tc>
                  <a:txBody>
                    <a:bodyPr/>
                    <a:lstStyle/>
                    <a:p>
                      <a:pPr algn="ctr">
                        <a:lnSpc>
                          <a:spcPct val="150000"/>
                        </a:lnSpc>
                        <a:spcAft>
                          <a:spcPts val="0"/>
                        </a:spcAft>
                      </a:pPr>
                      <a:r>
                        <a:rPr lang="he-IL" sz="1200" dirty="0">
                          <a:effectLst/>
                        </a:rPr>
                        <a:t>הבן</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he-IL" sz="1200">
                          <a:effectLst/>
                        </a:rPr>
                        <a:t>ההורים</a:t>
                      </a:r>
                      <a:endParaRPr lang="en-US" sz="1200">
                        <a:effectLst/>
                        <a:latin typeface="Times New Roman" panose="02020603050405020304" pitchFamily="18" charset="0"/>
                        <a:ea typeface="Times New Roman" panose="02020603050405020304" pitchFamily="18" charset="0"/>
                      </a:endParaRPr>
                    </a:p>
                  </a:txBody>
                  <a:tcPr marL="68580" marR="68580" marT="0" marB="0" anchor="ctr"/>
                </a:tc>
              </a:tr>
              <a:tr h="309294">
                <a:tc>
                  <a:txBody>
                    <a:bodyPr/>
                    <a:lstStyle/>
                    <a:p>
                      <a:pPr algn="r">
                        <a:lnSpc>
                          <a:spcPct val="150000"/>
                        </a:lnSpc>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50000"/>
                        </a:lnSpc>
                        <a:spcAft>
                          <a:spcPts val="0"/>
                        </a:spcAft>
                      </a:pPr>
                      <a:r>
                        <a:rPr lang="he-IL" sz="1200">
                          <a:effectLst/>
                        </a:rPr>
                        <a:t>הוריו מייצגים עולם שלם – הרמוני </a:t>
                      </a:r>
                      <a:endParaRPr lang="en-US" sz="1200">
                        <a:effectLst/>
                        <a:latin typeface="Times New Roman" panose="02020603050405020304" pitchFamily="18" charset="0"/>
                        <a:ea typeface="Times New Roman" panose="02020603050405020304" pitchFamily="18" charset="0"/>
                      </a:endParaRPr>
                    </a:p>
                  </a:txBody>
                  <a:tcPr marL="68580" marR="68580" marT="0" marB="0"/>
                </a:tc>
              </a:tr>
              <a:tr h="989439">
                <a:tc>
                  <a:txBody>
                    <a:bodyPr/>
                    <a:lstStyle/>
                    <a:p>
                      <a:pPr algn="r">
                        <a:lnSpc>
                          <a:spcPct val="150000"/>
                        </a:lnSpc>
                        <a:spcAft>
                          <a:spcPts val="0"/>
                        </a:spcAft>
                      </a:pPr>
                      <a:r>
                        <a:rPr lang="he-IL" sz="1200">
                          <a:effectLst/>
                        </a:rPr>
                        <a:t>עולמו התרבותי נובע משורשי היהדות אך הוא נמשך גם לתרבות זרה- למיסות הנוצריות.</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50000"/>
                        </a:lnSpc>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r>
              <a:tr h="649366">
                <a:tc>
                  <a:txBody>
                    <a:bodyPr/>
                    <a:lstStyle/>
                    <a:p>
                      <a:pPr algn="r">
                        <a:lnSpc>
                          <a:spcPct val="150000"/>
                        </a:lnSpc>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50000"/>
                        </a:lnSpc>
                        <a:spcAft>
                          <a:spcPts val="0"/>
                        </a:spcAft>
                      </a:pPr>
                      <a:r>
                        <a:rPr lang="he-IL" sz="1200">
                          <a:effectLst/>
                        </a:rPr>
                        <a:t>האב היה בקיא בתחום אחד – בהלכות בית הכנסת.</a:t>
                      </a:r>
                      <a:endParaRPr lang="en-US" sz="1200">
                        <a:effectLst/>
                        <a:latin typeface="Times New Roman" panose="02020603050405020304" pitchFamily="18" charset="0"/>
                        <a:ea typeface="Times New Roman" panose="02020603050405020304" pitchFamily="18" charset="0"/>
                      </a:endParaRPr>
                    </a:p>
                  </a:txBody>
                  <a:tcPr marL="68580" marR="68580" marT="0" marB="0"/>
                </a:tc>
              </a:tr>
              <a:tr h="1669585">
                <a:tc>
                  <a:txBody>
                    <a:bodyPr/>
                    <a:lstStyle/>
                    <a:p>
                      <a:pPr algn="r">
                        <a:lnSpc>
                          <a:spcPct val="150000"/>
                        </a:lnSpc>
                        <a:spcAft>
                          <a:spcPts val="0"/>
                        </a:spcAft>
                      </a:pPr>
                      <a:r>
                        <a:rPr lang="he-IL" sz="1200">
                          <a:effectLst/>
                        </a:rPr>
                        <a:t>הבן – גם הוא משתמש לתיאורו בשורש ר.ח.ק אך כאן הבן מרוכז בעצמו ובעולם שלו. "אני אני שהרחקתי עצמי, הרחק אל תוך ליבי..." הבן מרחיק עצמו אל תוך ליבו, אל מה שהוא נמשך, מתרחק משורשיו אל תוך הלב, שם הוא מוצא את השילוב בין כל התרבויות.</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50000"/>
                        </a:lnSpc>
                        <a:spcAft>
                          <a:spcPts val="0"/>
                        </a:spcAft>
                      </a:pPr>
                      <a:endParaRPr lang="en-US"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36454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stretch>
            <a:fillRect/>
          </a:stretch>
        </p:blipFill>
        <p:spPr>
          <a:xfrm>
            <a:off x="2933969" y="1216480"/>
            <a:ext cx="7124261" cy="4187212"/>
          </a:xfrm>
          <a:prstGeom prst="rect">
            <a:avLst/>
          </a:prstGeom>
        </p:spPr>
      </p:pic>
    </p:spTree>
    <p:extLst>
      <p:ext uri="{BB962C8B-B14F-4D97-AF65-F5344CB8AC3E}">
        <p14:creationId xmlns:p14="http://schemas.microsoft.com/office/powerpoint/2010/main" val="2288828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3. מבנה / עיצוב אומנותי </a:t>
            </a:r>
            <a:endParaRPr lang="he-IL" dirty="0"/>
          </a:p>
        </p:txBody>
      </p:sp>
      <p:sp>
        <p:nvSpPr>
          <p:cNvPr id="3" name="מציין מיקום תוכן 2"/>
          <p:cNvSpPr>
            <a:spLocks noGrp="1"/>
          </p:cNvSpPr>
          <p:nvPr>
            <p:ph idx="1"/>
          </p:nvPr>
        </p:nvSpPr>
        <p:spPr>
          <a:xfrm>
            <a:off x="375557" y="1820635"/>
            <a:ext cx="11103429" cy="4841421"/>
          </a:xfrm>
        </p:spPr>
        <p:txBody>
          <a:bodyPr>
            <a:normAutofit lnSpcReduction="10000"/>
          </a:bodyPr>
          <a:lstStyle/>
          <a:p>
            <a:r>
              <a:rPr lang="he-IL" b="1" u="sng" dirty="0">
                <a:effectLst>
                  <a:outerShdw blurRad="38100" dist="38100" dir="2700000" algn="tl">
                    <a:srgbClr val="000000">
                      <a:alpha val="43137"/>
                    </a:srgbClr>
                  </a:outerShdw>
                </a:effectLst>
              </a:rPr>
              <a:t>השיר בנוי מ- 4 בתים </a:t>
            </a:r>
            <a:r>
              <a:rPr lang="he-IL" dirty="0"/>
              <a:t>– ה"כותרות" – אמי </a:t>
            </a:r>
            <a:r>
              <a:rPr lang="he-IL" dirty="0" err="1"/>
              <a:t>אמי</a:t>
            </a:r>
            <a:r>
              <a:rPr lang="he-IL" dirty="0"/>
              <a:t>  </a:t>
            </a:r>
            <a:r>
              <a:rPr lang="he-IL" dirty="0" smtClean="0"/>
              <a:t>, </a:t>
            </a:r>
            <a:r>
              <a:rPr lang="he-IL" dirty="0"/>
              <a:t>אמי </a:t>
            </a:r>
            <a:r>
              <a:rPr lang="he-IL" dirty="0" err="1"/>
              <a:t>אמי</a:t>
            </a:r>
            <a:r>
              <a:rPr lang="he-IL" dirty="0"/>
              <a:t>   </a:t>
            </a:r>
            <a:r>
              <a:rPr lang="he-IL" dirty="0" smtClean="0"/>
              <a:t>, אבי </a:t>
            </a:r>
            <a:r>
              <a:rPr lang="he-IL" dirty="0" err="1"/>
              <a:t>אבי</a:t>
            </a:r>
            <a:r>
              <a:rPr lang="he-IL" dirty="0"/>
              <a:t>   </a:t>
            </a:r>
            <a:r>
              <a:rPr lang="he-IL" dirty="0" smtClean="0"/>
              <a:t>,  </a:t>
            </a:r>
            <a:r>
              <a:rPr lang="he-IL" dirty="0"/>
              <a:t>אני </a:t>
            </a:r>
            <a:r>
              <a:rPr lang="he-IL" dirty="0" err="1"/>
              <a:t>אני</a:t>
            </a:r>
            <a:r>
              <a:rPr lang="he-IL" dirty="0"/>
              <a:t> </a:t>
            </a:r>
            <a:r>
              <a:rPr lang="he-IL" dirty="0" smtClean="0"/>
              <a:t>.</a:t>
            </a:r>
          </a:p>
          <a:p>
            <a:r>
              <a:rPr lang="he-IL" dirty="0"/>
              <a:t> </a:t>
            </a:r>
            <a:r>
              <a:rPr lang="he-IL" dirty="0" smtClean="0"/>
              <a:t>פסיחה/ גלישה:                              </a:t>
            </a:r>
          </a:p>
          <a:p>
            <a:endParaRPr lang="he-IL" dirty="0"/>
          </a:p>
          <a:p>
            <a:endParaRPr lang="he-IL" dirty="0" smtClean="0"/>
          </a:p>
          <a:p>
            <a:endParaRPr lang="he-IL" dirty="0"/>
          </a:p>
          <a:p>
            <a:endParaRPr lang="he-IL" dirty="0" smtClean="0"/>
          </a:p>
          <a:p>
            <a:endParaRPr lang="he-IL" dirty="0"/>
          </a:p>
          <a:p>
            <a:r>
              <a:rPr lang="he-IL" dirty="0"/>
              <a:t>"מיסות קטנות של בך </a:t>
            </a:r>
          </a:p>
          <a:p>
            <a:r>
              <a:rPr lang="he-IL" dirty="0"/>
              <a:t>     ביהודית</a:t>
            </a:r>
          </a:p>
          <a:p>
            <a:r>
              <a:rPr lang="he-IL" dirty="0"/>
              <a:t>     מרוקאית"</a:t>
            </a:r>
          </a:p>
          <a:p>
            <a:r>
              <a:rPr lang="he-IL" dirty="0"/>
              <a:t>  הפסיחות מדגישות את התהליך ואת הקושי של הדובר הרוצה לשלב בין שלוש תרבויות תרבות המערב המיוצגת על-ידי המלחין הנוצרי "בך", התרבות היהודית והתרבות המרוקאית.</a:t>
            </a:r>
          </a:p>
          <a:p>
            <a:endParaRPr lang="he-IL" dirty="0"/>
          </a:p>
        </p:txBody>
      </p:sp>
      <p:pic>
        <p:nvPicPr>
          <p:cNvPr id="4" name="תמונה 3"/>
          <p:cNvPicPr>
            <a:picLocks noChangeAspect="1"/>
          </p:cNvPicPr>
          <p:nvPr/>
        </p:nvPicPr>
        <p:blipFill>
          <a:blip r:embed="rId2"/>
          <a:stretch>
            <a:fillRect/>
          </a:stretch>
        </p:blipFill>
        <p:spPr>
          <a:xfrm>
            <a:off x="4033784" y="1005815"/>
            <a:ext cx="597460" cy="566977"/>
          </a:xfrm>
          <a:prstGeom prst="rect">
            <a:avLst/>
          </a:prstGeom>
        </p:spPr>
      </p:pic>
      <p:sp>
        <p:nvSpPr>
          <p:cNvPr id="5" name="הסבר ענן 4"/>
          <p:cNvSpPr/>
          <p:nvPr/>
        </p:nvSpPr>
        <p:spPr>
          <a:xfrm>
            <a:off x="7609113" y="2179864"/>
            <a:ext cx="4425043" cy="2496942"/>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7649936" y="2694214"/>
            <a:ext cx="3869872" cy="1200329"/>
          </a:xfrm>
          <a:prstGeom prst="rect">
            <a:avLst/>
          </a:prstGeom>
          <a:noFill/>
        </p:spPr>
        <p:txBody>
          <a:bodyPr wrap="square" rtlCol="1">
            <a:spAutoFit/>
          </a:bodyPr>
          <a:lstStyle/>
          <a:p>
            <a:pPr algn="r"/>
            <a:r>
              <a:rPr lang="he-IL" dirty="0"/>
              <a:t>משפט תחבירי שאינו מופרד בפסיקים או נקודות אלא מילותיו גולשות אל   </a:t>
            </a:r>
          </a:p>
          <a:p>
            <a:pPr algn="r"/>
            <a:r>
              <a:rPr lang="he-IL" dirty="0"/>
              <a:t>    השורה הבאה כדי ליצור קצב </a:t>
            </a:r>
            <a:r>
              <a:rPr lang="he-IL" dirty="0" err="1"/>
              <a:t>מסויים</a:t>
            </a:r>
            <a:r>
              <a:rPr lang="he-IL" dirty="0"/>
              <a:t> ומדגישות כל רעיון בנפרד</a:t>
            </a:r>
          </a:p>
        </p:txBody>
      </p:sp>
    </p:spTree>
    <p:extLst>
      <p:ext uri="{BB962C8B-B14F-4D97-AF65-F5344CB8AC3E}">
        <p14:creationId xmlns:p14="http://schemas.microsoft.com/office/powerpoint/2010/main" val="2982704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69847" y="2114550"/>
            <a:ext cx="10066239" cy="4057650"/>
          </a:xfrm>
        </p:spPr>
        <p:txBody>
          <a:bodyPr>
            <a:normAutofit fontScale="85000" lnSpcReduction="10000"/>
          </a:bodyPr>
          <a:lstStyle/>
          <a:p>
            <a:r>
              <a:rPr lang="he-IL" sz="2800" dirty="0"/>
              <a:t>השיר "דברי רקע ראשוניים" </a:t>
            </a:r>
            <a:r>
              <a:rPr lang="he-IL" sz="2800" b="1" dirty="0">
                <a:effectLst>
                  <a:outerShdw blurRad="38100" dist="38100" dir="2700000" algn="tl">
                    <a:srgbClr val="000000">
                      <a:alpha val="43137"/>
                    </a:srgbClr>
                  </a:outerShdw>
                </a:effectLst>
              </a:rPr>
              <a:t>מתאר את רקע הילדות של הדובר ששימש לו בסיס לעיצוב עולמו הבוגר</a:t>
            </a:r>
            <a:r>
              <a:rPr lang="he-IL" sz="2800" dirty="0"/>
              <a:t>. הדובר מציג את השפעותיהם המבורכות של הוריו עליו, יחד עם שאיפתו להתרחק מהשפעות אלו ולעצב את עולמו על-פי הבנתו. הדובר מוצג כדמות המחפשת את דרכה הייחודית, לא באמצעות מרד כוחני, אלא ברוח טובה ובהערכה כנה למעשי הוריו. ברור שהבן מתמודד עם בעיה רוחנית-תרבותית. משיכתו אל המיסות של באך, עשויה ללמד על משבר זהות, שהרי אביו היה בקי מאין כמוהו בהלכות בית-הכנסת. לכאורה, מדובר במרד של בן במסורת אביו, אך אפשר שזהו ביטוי טבעי של רצון להכיר ולדעת עולמות חדשים. נראה כי הבן מצא את הפתרון למשבר בדמות שילוב בין העולמות. ה"מיסות הקטנות ביהודית מרוקאית" הוא הביטוי לחיבור בין היהדות המרוקאית לבין הנצרות המציעה שפע תרבותי-רוחני מגוון ואטרקטיבי.</a:t>
            </a:r>
          </a:p>
          <a:p>
            <a:r>
              <a:rPr lang="he-IL" sz="2800" b="1" dirty="0"/>
              <a:t>   "דברי רקע ראשוניים" הוא שיר הערכה כן להורים, המשלב בתוכו את הקושי להתרחק ממסורת ותרבות שאיבדו מיוקרתן לטובת השקפת-עולם חדשה ועשירה יותר המחברת בין העולמות: הישן והחדש.</a:t>
            </a:r>
          </a:p>
          <a:p>
            <a:endParaRPr lang="he-IL" dirty="0"/>
          </a:p>
        </p:txBody>
      </p:sp>
      <p:pic>
        <p:nvPicPr>
          <p:cNvPr id="4" name="תמונה 3"/>
          <p:cNvPicPr>
            <a:picLocks noChangeAspect="1"/>
          </p:cNvPicPr>
          <p:nvPr/>
        </p:nvPicPr>
        <p:blipFill>
          <a:blip r:embed="rId2"/>
          <a:stretch>
            <a:fillRect/>
          </a:stretch>
        </p:blipFill>
        <p:spPr>
          <a:xfrm>
            <a:off x="5176157" y="367393"/>
            <a:ext cx="2824844" cy="1588975"/>
          </a:xfrm>
          <a:prstGeom prst="rect">
            <a:avLst/>
          </a:prstGeom>
        </p:spPr>
      </p:pic>
    </p:spTree>
    <p:extLst>
      <p:ext uri="{BB962C8B-B14F-4D97-AF65-F5344CB8AC3E}">
        <p14:creationId xmlns:p14="http://schemas.microsoft.com/office/powerpoint/2010/main" val="247919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שאלות</a:t>
            </a:r>
            <a:endParaRPr lang="he-IL" dirty="0"/>
          </a:p>
        </p:txBody>
      </p:sp>
      <p:sp>
        <p:nvSpPr>
          <p:cNvPr id="3" name="מציין מיקום תוכן 2"/>
          <p:cNvSpPr>
            <a:spLocks noGrp="1"/>
          </p:cNvSpPr>
          <p:nvPr>
            <p:ph idx="1"/>
          </p:nvPr>
        </p:nvSpPr>
        <p:spPr/>
        <p:txBody>
          <a:bodyPr/>
          <a:lstStyle/>
          <a:p>
            <a:r>
              <a:rPr lang="he-IL" dirty="0"/>
              <a:t>1</a:t>
            </a:r>
            <a:r>
              <a:rPr lang="he-IL" sz="2400" dirty="0"/>
              <a:t>. בבתים השני והרביעי בשיר חוזר השורש </a:t>
            </a:r>
            <a:r>
              <a:rPr lang="he-IL" sz="2400" dirty="0" err="1"/>
              <a:t>ר.ח.ק</a:t>
            </a:r>
            <a:r>
              <a:rPr lang="he-IL" sz="2400" dirty="0"/>
              <a:t>. בנטיות שונות. </a:t>
            </a:r>
            <a:r>
              <a:rPr lang="he-IL" sz="2400" b="1" dirty="0"/>
              <a:t>הסבר</a:t>
            </a:r>
            <a:r>
              <a:rPr lang="he-IL" sz="2400" dirty="0"/>
              <a:t> את התרומה של חזרה </a:t>
            </a:r>
            <a:r>
              <a:rPr lang="he-IL" sz="2400" dirty="0" smtClean="0"/>
              <a:t>זו להבנת </a:t>
            </a:r>
            <a:r>
              <a:rPr lang="he-IL" sz="2400" dirty="0"/>
              <a:t>המשמעות של השיר. </a:t>
            </a:r>
            <a:r>
              <a:rPr lang="he-IL" sz="2400" b="1" dirty="0"/>
              <a:t>הדגם</a:t>
            </a:r>
            <a:r>
              <a:rPr lang="he-IL" sz="2400" dirty="0"/>
              <a:t> את דבריך.</a:t>
            </a:r>
          </a:p>
          <a:p>
            <a:endParaRPr lang="he-IL" sz="2400" dirty="0"/>
          </a:p>
          <a:p>
            <a:r>
              <a:rPr lang="he-IL" sz="2400" dirty="0"/>
              <a:t>2. </a:t>
            </a:r>
            <a:r>
              <a:rPr lang="he-IL" sz="2400" b="1" dirty="0"/>
              <a:t>תאר</a:t>
            </a:r>
            <a:r>
              <a:rPr lang="he-IL" sz="2400" dirty="0"/>
              <a:t> את חווייתו של הדובר בבית האחרון בשיר, ו</a:t>
            </a:r>
            <a:r>
              <a:rPr lang="he-IL" sz="2400" b="1" dirty="0"/>
              <a:t>הסבר</a:t>
            </a:r>
            <a:r>
              <a:rPr lang="he-IL" sz="2400" dirty="0"/>
              <a:t> את הקשר של בית זה לשיר כולו.</a:t>
            </a:r>
          </a:p>
          <a:p>
            <a:endParaRPr lang="he-IL" sz="2400" dirty="0"/>
          </a:p>
          <a:p>
            <a:r>
              <a:rPr lang="he-IL" sz="2400" dirty="0"/>
              <a:t>3. </a:t>
            </a:r>
            <a:r>
              <a:rPr lang="he-IL" sz="2400" b="1" dirty="0"/>
              <a:t>הסבר והדגם </a:t>
            </a:r>
            <a:r>
              <a:rPr lang="he-IL" sz="2400" dirty="0"/>
              <a:t>כיצד יסודות מבניים בשיר (חלוקה לבתים, חזרות, ניגודים) בונים את משמעותו</a:t>
            </a:r>
            <a:r>
              <a:rPr lang="he-IL" dirty="0"/>
              <a:t>.</a:t>
            </a:r>
          </a:p>
          <a:p>
            <a:endParaRPr lang="he-IL" dirty="0"/>
          </a:p>
        </p:txBody>
      </p:sp>
      <p:pic>
        <p:nvPicPr>
          <p:cNvPr id="4" name="תמונה 3"/>
          <p:cNvPicPr>
            <a:picLocks noChangeAspect="1"/>
          </p:cNvPicPr>
          <p:nvPr/>
        </p:nvPicPr>
        <p:blipFill>
          <a:blip r:embed="rId2"/>
          <a:stretch>
            <a:fillRect/>
          </a:stretch>
        </p:blipFill>
        <p:spPr>
          <a:xfrm>
            <a:off x="1866900" y="131959"/>
            <a:ext cx="2974521" cy="1778103"/>
          </a:xfrm>
          <a:prstGeom prst="rect">
            <a:avLst/>
          </a:prstGeom>
        </p:spPr>
      </p:pic>
    </p:spTree>
    <p:extLst>
      <p:ext uri="{BB962C8B-B14F-4D97-AF65-F5344CB8AC3E}">
        <p14:creationId xmlns:p14="http://schemas.microsoft.com/office/powerpoint/2010/main" val="2280826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stretch>
            <a:fillRect/>
          </a:stretch>
        </p:blipFill>
        <p:spPr>
          <a:xfrm>
            <a:off x="8040563" y="685801"/>
            <a:ext cx="3583776" cy="3371850"/>
          </a:xfrm>
          <a:prstGeom prst="rect">
            <a:avLst/>
          </a:prstGeom>
        </p:spPr>
      </p:pic>
      <p:pic>
        <p:nvPicPr>
          <p:cNvPr id="5" name="תמונה 4"/>
          <p:cNvPicPr>
            <a:picLocks noChangeAspect="1"/>
          </p:cNvPicPr>
          <p:nvPr/>
        </p:nvPicPr>
        <p:blipFill>
          <a:blip r:embed="rId3"/>
          <a:stretch>
            <a:fillRect/>
          </a:stretch>
        </p:blipFill>
        <p:spPr>
          <a:xfrm>
            <a:off x="4140872" y="588039"/>
            <a:ext cx="3485714" cy="3247619"/>
          </a:xfrm>
          <a:prstGeom prst="rect">
            <a:avLst/>
          </a:prstGeom>
        </p:spPr>
      </p:pic>
      <p:sp>
        <p:nvSpPr>
          <p:cNvPr id="6" name="TextBox 5"/>
          <p:cNvSpPr txBox="1"/>
          <p:nvPr/>
        </p:nvSpPr>
        <p:spPr>
          <a:xfrm>
            <a:off x="5952214" y="4057650"/>
            <a:ext cx="1531188" cy="800219"/>
          </a:xfrm>
          <a:prstGeom prst="rect">
            <a:avLst/>
          </a:prstGeom>
          <a:noFill/>
        </p:spPr>
        <p:txBody>
          <a:bodyPr wrap="none" rtlCol="1">
            <a:spAutoFit/>
          </a:bodyPr>
          <a:lstStyle/>
          <a:p>
            <a:pPr algn="r"/>
            <a:r>
              <a:rPr lang="he-IL" sz="1400" b="1" dirty="0" smtClean="0">
                <a:latin typeface="David" panose="020E0502060401010101" pitchFamily="34" charset="-79"/>
                <a:cs typeface="David" panose="020E0502060401010101" pitchFamily="34" charset="-79"/>
              </a:rPr>
              <a:t>מיסות קטנות של בך</a:t>
            </a:r>
          </a:p>
          <a:p>
            <a:pPr algn="r"/>
            <a:r>
              <a:rPr lang="he-IL" sz="1400" b="1" dirty="0" smtClean="0">
                <a:latin typeface="David" panose="020E0502060401010101" pitchFamily="34" charset="-79"/>
                <a:cs typeface="David" panose="020E0502060401010101" pitchFamily="34" charset="-79"/>
              </a:rPr>
              <a:t>ביהודית </a:t>
            </a:r>
          </a:p>
          <a:p>
            <a:pPr algn="r"/>
            <a:r>
              <a:rPr lang="he-IL" sz="1400" b="1" dirty="0" smtClean="0">
                <a:latin typeface="David" panose="020E0502060401010101" pitchFamily="34" charset="-79"/>
                <a:cs typeface="David" panose="020E0502060401010101" pitchFamily="34" charset="-79"/>
              </a:rPr>
              <a:t>מרוקאית</a:t>
            </a:r>
            <a:r>
              <a:rPr lang="he-IL" dirty="0" smtClean="0"/>
              <a:t>.</a:t>
            </a:r>
            <a:endParaRPr lang="he-IL" dirty="0"/>
          </a:p>
        </p:txBody>
      </p:sp>
      <p:sp>
        <p:nvSpPr>
          <p:cNvPr id="7" name="הסבר אליפטי 6"/>
          <p:cNvSpPr/>
          <p:nvPr/>
        </p:nvSpPr>
        <p:spPr>
          <a:xfrm>
            <a:off x="1649186" y="1069521"/>
            <a:ext cx="3159578" cy="219619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smtClean="0"/>
              <a:t>קראו את השיר ונסחו שאלה.</a:t>
            </a:r>
            <a:endParaRPr lang="he-IL" sz="2800" dirty="0"/>
          </a:p>
        </p:txBody>
      </p:sp>
      <p:sp>
        <p:nvSpPr>
          <p:cNvPr id="8" name="מלבן 7"/>
          <p:cNvSpPr/>
          <p:nvPr/>
        </p:nvSpPr>
        <p:spPr>
          <a:xfrm>
            <a:off x="2653763" y="5228255"/>
            <a:ext cx="2653290" cy="646331"/>
          </a:xfrm>
          <a:prstGeom prst="rect">
            <a:avLst/>
          </a:prstGeom>
        </p:spPr>
        <p:txBody>
          <a:bodyPr wrap="none">
            <a:spAutoFit/>
          </a:bodyPr>
          <a:lstStyle/>
          <a:p>
            <a:r>
              <a:rPr lang="he-IL" dirty="0" smtClean="0">
                <a:hlinkClick r:id="rId4"/>
              </a:rPr>
              <a:t>דברי רקע ראשונים ארז ביטון</a:t>
            </a:r>
            <a:endParaRPr lang="en-US" dirty="0" smtClean="0"/>
          </a:p>
          <a:p>
            <a:endParaRPr lang="he-IL" dirty="0"/>
          </a:p>
        </p:txBody>
      </p:sp>
    </p:spTree>
    <p:extLst>
      <p:ext uri="{BB962C8B-B14F-4D97-AF65-F5344CB8AC3E}">
        <p14:creationId xmlns:p14="http://schemas.microsoft.com/office/powerpoint/2010/main" val="21948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29026" y="706210"/>
            <a:ext cx="10866338" cy="5878286"/>
          </a:xfrm>
        </p:spPr>
        <p:txBody>
          <a:bodyPr/>
          <a:lstStyle/>
          <a:p>
            <a:r>
              <a:rPr lang="he-IL" dirty="0" smtClean="0"/>
              <a:t>ש</a:t>
            </a:r>
            <a:endParaRPr lang="he-IL" dirty="0"/>
          </a:p>
        </p:txBody>
      </p:sp>
      <p:sp>
        <p:nvSpPr>
          <p:cNvPr id="4" name="מסגרת משופעת 3"/>
          <p:cNvSpPr/>
          <p:nvPr/>
        </p:nvSpPr>
        <p:spPr>
          <a:xfrm>
            <a:off x="5478236" y="1016453"/>
            <a:ext cx="3094264" cy="209822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u="sng" dirty="0" smtClean="0">
                <a:solidFill>
                  <a:schemeClr val="tx1"/>
                </a:solidFill>
              </a:rPr>
              <a:t>שירת המאה ה20</a:t>
            </a:r>
          </a:p>
          <a:p>
            <a:pPr algn="ctr"/>
            <a:r>
              <a:rPr lang="he-IL" dirty="0" smtClean="0">
                <a:solidFill>
                  <a:schemeClr val="tx1"/>
                </a:solidFill>
              </a:rPr>
              <a:t>"דברי רקע ראשוניים"- ארז ביטון</a:t>
            </a:r>
            <a:endParaRPr lang="he-IL" dirty="0">
              <a:solidFill>
                <a:schemeClr val="tx1"/>
              </a:solidFill>
            </a:endParaRPr>
          </a:p>
        </p:txBody>
      </p:sp>
      <p:cxnSp>
        <p:nvCxnSpPr>
          <p:cNvPr id="6" name="מחבר ישר 5"/>
          <p:cNvCxnSpPr/>
          <p:nvPr/>
        </p:nvCxnSpPr>
        <p:spPr>
          <a:xfrm flipV="1">
            <a:off x="8490857" y="367392"/>
            <a:ext cx="1681843" cy="775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flipH="1" flipV="1">
            <a:off x="3200400" y="375556"/>
            <a:ext cx="2277836" cy="775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מחבר ישר 9"/>
          <p:cNvCxnSpPr>
            <a:endCxn id="13" idx="0"/>
          </p:cNvCxnSpPr>
          <p:nvPr/>
        </p:nvCxnSpPr>
        <p:spPr>
          <a:xfrm>
            <a:off x="7041698" y="3077936"/>
            <a:ext cx="46943" cy="832756"/>
          </a:xfrm>
          <a:prstGeom prst="line">
            <a:avLst/>
          </a:prstGeom>
        </p:spPr>
        <p:style>
          <a:lnRef idx="1">
            <a:schemeClr val="accent1"/>
          </a:lnRef>
          <a:fillRef idx="0">
            <a:schemeClr val="accent1"/>
          </a:fillRef>
          <a:effectRef idx="0">
            <a:schemeClr val="accent1"/>
          </a:effectRef>
          <a:fontRef idx="minor">
            <a:schemeClr val="tx1"/>
          </a:fontRef>
        </p:style>
      </p:cxnSp>
      <p:sp>
        <p:nvSpPr>
          <p:cNvPr id="11" name="מלבן מעוגל 10"/>
          <p:cNvSpPr/>
          <p:nvPr/>
        </p:nvSpPr>
        <p:spPr>
          <a:xfrm>
            <a:off x="10172700" y="277586"/>
            <a:ext cx="1722664" cy="857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bg1"/>
                </a:solidFill>
              </a:rPr>
              <a:t>1.שאלות על תוכן/ פרשנות</a:t>
            </a:r>
            <a:endParaRPr lang="he-IL" b="1" dirty="0">
              <a:solidFill>
                <a:schemeClr val="bg1"/>
              </a:solidFill>
            </a:endParaRPr>
          </a:p>
        </p:txBody>
      </p:sp>
      <p:sp>
        <p:nvSpPr>
          <p:cNvPr id="12" name="מלבן מעוגל 11"/>
          <p:cNvSpPr/>
          <p:nvPr/>
        </p:nvSpPr>
        <p:spPr>
          <a:xfrm>
            <a:off x="1355271" y="367392"/>
            <a:ext cx="1845129" cy="849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3.שאלות על מבנה/דרכי עיצוב</a:t>
            </a:r>
            <a:endParaRPr lang="he-IL" b="1" dirty="0"/>
          </a:p>
        </p:txBody>
      </p:sp>
      <p:sp>
        <p:nvSpPr>
          <p:cNvPr id="13" name="מלבן מעוגל 12"/>
          <p:cNvSpPr/>
          <p:nvPr/>
        </p:nvSpPr>
        <p:spPr>
          <a:xfrm>
            <a:off x="6033407" y="3910692"/>
            <a:ext cx="2110468" cy="9307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2.אמצעים אומנותיים=אמצעים רטוריים</a:t>
            </a:r>
            <a:endParaRPr lang="he-IL" b="1" dirty="0"/>
          </a:p>
        </p:txBody>
      </p:sp>
      <p:sp>
        <p:nvSpPr>
          <p:cNvPr id="16" name="הסבר ענן 15"/>
          <p:cNvSpPr/>
          <p:nvPr/>
        </p:nvSpPr>
        <p:spPr>
          <a:xfrm>
            <a:off x="8307161" y="2881993"/>
            <a:ext cx="2812596" cy="2081893"/>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6"/>
          <p:cNvSpPr txBox="1"/>
          <p:nvPr/>
        </p:nvSpPr>
        <p:spPr>
          <a:xfrm>
            <a:off x="8701086" y="3077937"/>
            <a:ext cx="1690008" cy="1600438"/>
          </a:xfrm>
          <a:prstGeom prst="rect">
            <a:avLst/>
          </a:prstGeom>
          <a:noFill/>
        </p:spPr>
        <p:txBody>
          <a:bodyPr wrap="square" rtlCol="1">
            <a:spAutoFit/>
          </a:bodyPr>
          <a:lstStyle/>
          <a:p>
            <a:pPr algn="r"/>
            <a:r>
              <a:rPr lang="he-IL" sz="1400" b="1" dirty="0" smtClean="0"/>
              <a:t>אמצעים אומנותיים: </a:t>
            </a:r>
            <a:r>
              <a:rPr lang="he-IL" sz="1400" dirty="0"/>
              <a:t>האמצעים האומנותיים הם מאבני היסוד</a:t>
            </a:r>
            <a:r>
              <a:rPr lang="he-IL" sz="1400" dirty="0" smtClean="0"/>
              <a:t>,</a:t>
            </a:r>
          </a:p>
          <a:p>
            <a:pPr algn="r"/>
            <a:r>
              <a:rPr lang="he-IL" sz="1400" dirty="0" smtClean="0"/>
              <a:t> </a:t>
            </a:r>
            <a:r>
              <a:rPr lang="he-IL" sz="1400" dirty="0"/>
              <a:t>המרכיבים את השירה</a:t>
            </a:r>
            <a:r>
              <a:rPr lang="he-IL" sz="1400" dirty="0" smtClean="0"/>
              <a:t>,</a:t>
            </a:r>
          </a:p>
          <a:p>
            <a:pPr algn="r"/>
            <a:r>
              <a:rPr lang="he-IL" sz="1400" dirty="0" smtClean="0"/>
              <a:t>ותורמים </a:t>
            </a:r>
            <a:r>
              <a:rPr lang="he-IL" sz="1400" dirty="0"/>
              <a:t>להבנת המשמעות הכוללת של השיר.</a:t>
            </a:r>
          </a:p>
        </p:txBody>
      </p:sp>
      <p:pic>
        <p:nvPicPr>
          <p:cNvPr id="18" name="תמונה 17"/>
          <p:cNvPicPr>
            <a:picLocks noChangeAspect="1"/>
          </p:cNvPicPr>
          <p:nvPr/>
        </p:nvPicPr>
        <p:blipFill>
          <a:blip r:embed="rId2"/>
          <a:stretch>
            <a:fillRect/>
          </a:stretch>
        </p:blipFill>
        <p:spPr>
          <a:xfrm>
            <a:off x="10409149" y="3336132"/>
            <a:ext cx="375870" cy="349022"/>
          </a:xfrm>
          <a:prstGeom prst="rect">
            <a:avLst/>
          </a:prstGeom>
        </p:spPr>
      </p:pic>
    </p:spTree>
    <p:extLst>
      <p:ext uri="{BB962C8B-B14F-4D97-AF65-F5344CB8AC3E}">
        <p14:creationId xmlns:p14="http://schemas.microsoft.com/office/powerpoint/2010/main" val="4108033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smtClean="0"/>
              <a:t>נושא השיר:</a:t>
            </a:r>
            <a:endParaRPr lang="he-IL" b="1" dirty="0"/>
          </a:p>
        </p:txBody>
      </p:sp>
      <p:sp>
        <p:nvSpPr>
          <p:cNvPr id="3" name="מציין מיקום תוכן 2"/>
          <p:cNvSpPr>
            <a:spLocks noGrp="1"/>
          </p:cNvSpPr>
          <p:nvPr>
            <p:ph idx="1"/>
          </p:nvPr>
        </p:nvSpPr>
        <p:spPr/>
        <p:txBody>
          <a:bodyPr/>
          <a:lstStyle/>
          <a:p>
            <a:r>
              <a:rPr lang="he-IL" sz="2400" dirty="0" smtClean="0"/>
              <a:t>השיר "דברי רקע ראשוניים" מציג את ניסיונות הדובר לחשוף את שורשיו – את עברו.</a:t>
            </a:r>
          </a:p>
          <a:p>
            <a:pPr marL="0" indent="0">
              <a:buNone/>
            </a:pPr>
            <a:r>
              <a:rPr lang="he-IL" sz="2400" dirty="0" smtClean="0"/>
              <a:t> </a:t>
            </a:r>
            <a:r>
              <a:rPr lang="he-IL" sz="2400" u="sng" dirty="0" smtClean="0"/>
              <a:t>שתי דמויות מרכזיות </a:t>
            </a:r>
            <a:r>
              <a:rPr lang="he-IL" sz="2400" dirty="0" smtClean="0"/>
              <a:t>השפיעו בהתנהגותן על עיצוב אישיותו כמבוגר- האם והאב.</a:t>
            </a:r>
          </a:p>
          <a:p>
            <a:pPr marL="0" indent="0">
              <a:buNone/>
            </a:pPr>
            <a:r>
              <a:rPr lang="he-IL" sz="2400" dirty="0"/>
              <a:t>הדובר בשיר מתאר את שורשיו, המקום, התרבות והחינוך שקיבל הדובר מהוריו .</a:t>
            </a:r>
            <a:endParaRPr lang="en-US" sz="2400" dirty="0"/>
          </a:p>
          <a:p>
            <a:pPr marL="0" indent="0">
              <a:buNone/>
            </a:pPr>
            <a:r>
              <a:rPr lang="he-IL" sz="2400" dirty="0"/>
              <a:t>האם – מייצגת את העולם הישן, המסורתי, את המשפחתיות, החום וההגנה.</a:t>
            </a:r>
            <a:br>
              <a:rPr lang="he-IL" sz="2400" dirty="0"/>
            </a:br>
            <a:r>
              <a:rPr lang="he-IL" sz="2400" dirty="0"/>
              <a:t>האב – מייצג את האמונה הדתית ואת הרוחניות.</a:t>
            </a:r>
            <a:br>
              <a:rPr lang="he-IL" sz="2400" dirty="0"/>
            </a:br>
            <a:r>
              <a:rPr lang="he-IL" sz="2400" dirty="0"/>
              <a:t>בסוף השיר הדובר מתאר את עצמו. הדובר מציין שהצליח לשלב את כל מה שקיבל מהוריו ביחד עם הדברים שהוא אוהב לעשות בחייו.</a:t>
            </a:r>
            <a:endParaRPr lang="en-US" sz="2400" dirty="0"/>
          </a:p>
          <a:p>
            <a:pPr marL="0" indent="0">
              <a:buNone/>
            </a:pPr>
            <a:endParaRPr lang="he-IL" dirty="0" smtClean="0"/>
          </a:p>
          <a:p>
            <a:endParaRPr lang="he-IL" dirty="0"/>
          </a:p>
        </p:txBody>
      </p:sp>
      <p:sp>
        <p:nvSpPr>
          <p:cNvPr id="4" name="הסבר ענן 3"/>
          <p:cNvSpPr/>
          <p:nvPr/>
        </p:nvSpPr>
        <p:spPr>
          <a:xfrm>
            <a:off x="4988379" y="146957"/>
            <a:ext cx="2816678" cy="177165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5192487" y="484632"/>
            <a:ext cx="1787978" cy="1200329"/>
          </a:xfrm>
          <a:prstGeom prst="rect">
            <a:avLst/>
          </a:prstGeom>
          <a:noFill/>
        </p:spPr>
        <p:txBody>
          <a:bodyPr wrap="square" rtlCol="1">
            <a:spAutoFit/>
          </a:bodyPr>
          <a:lstStyle/>
          <a:p>
            <a:pPr algn="r"/>
            <a:r>
              <a:rPr lang="he-IL" dirty="0" smtClean="0"/>
              <a:t>1. שאלות על תוכן/ פרשנות</a:t>
            </a:r>
          </a:p>
          <a:p>
            <a:pPr algn="r"/>
            <a:r>
              <a:rPr lang="he-IL" dirty="0" smtClean="0"/>
              <a:t>עוזרות לנו להבין את נושא השיר</a:t>
            </a:r>
            <a:endParaRPr lang="he-IL" dirty="0"/>
          </a:p>
        </p:txBody>
      </p:sp>
      <p:pic>
        <p:nvPicPr>
          <p:cNvPr id="6" name="תמונה 5"/>
          <p:cNvPicPr>
            <a:picLocks noChangeAspect="1"/>
          </p:cNvPicPr>
          <p:nvPr/>
        </p:nvPicPr>
        <p:blipFill>
          <a:blip r:embed="rId2"/>
          <a:stretch>
            <a:fillRect/>
          </a:stretch>
        </p:blipFill>
        <p:spPr>
          <a:xfrm>
            <a:off x="6911749" y="470989"/>
            <a:ext cx="599394" cy="561793"/>
          </a:xfrm>
          <a:prstGeom prst="rect">
            <a:avLst/>
          </a:prstGeom>
        </p:spPr>
      </p:pic>
    </p:spTree>
    <p:extLst>
      <p:ext uri="{BB962C8B-B14F-4D97-AF65-F5344CB8AC3E}">
        <p14:creationId xmlns:p14="http://schemas.microsoft.com/office/powerpoint/2010/main" val="4066697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תוכן השיר ומשמעותו</a:t>
            </a:r>
            <a:endParaRPr lang="he-IL" dirty="0"/>
          </a:p>
        </p:txBody>
      </p:sp>
      <p:sp>
        <p:nvSpPr>
          <p:cNvPr id="3" name="מציין מיקום תוכן 2"/>
          <p:cNvSpPr>
            <a:spLocks noGrp="1"/>
          </p:cNvSpPr>
          <p:nvPr>
            <p:ph idx="1"/>
          </p:nvPr>
        </p:nvSpPr>
        <p:spPr>
          <a:xfrm>
            <a:off x="1069847" y="1812471"/>
            <a:ext cx="10784695" cy="4359729"/>
          </a:xfrm>
        </p:spPr>
        <p:txBody>
          <a:bodyPr/>
          <a:lstStyle/>
          <a:p>
            <a:r>
              <a:rPr lang="he-IL" sz="2400" b="1" u="sng" dirty="0"/>
              <a:t>בית א': </a:t>
            </a:r>
            <a:r>
              <a:rPr lang="he-IL" sz="2400" dirty="0"/>
              <a:t>הדובר מתאר את אמו כמי שבאה מן הטבע הקסום. עולם הילדות מעוצב באופן אידיאלי כמקום אגדי וחלומי. הדובר מתאר את המקום שבו גדל בעזרת שלושת </a:t>
            </a:r>
            <a:r>
              <a:rPr lang="he-IL" sz="2400" dirty="0" smtClean="0"/>
              <a:t>החושים: חוש </a:t>
            </a:r>
            <a:r>
              <a:rPr lang="he-IL" sz="2400" dirty="0"/>
              <a:t>הראייה - הכפר, השיחים וקן הציפורים הם כמו גן-עדן בשל המראה המיוחד "בירוק אחר", </a:t>
            </a:r>
            <a:r>
              <a:rPr lang="he-IL" sz="2400" dirty="0" smtClean="0"/>
              <a:t>חוש </a:t>
            </a:r>
            <a:r>
              <a:rPr lang="he-IL" sz="2400" dirty="0"/>
              <a:t>הטעם מיוחד -  "חלב מתוק מכל </a:t>
            </a:r>
            <a:r>
              <a:rPr lang="he-IL" sz="2400" dirty="0" smtClean="0"/>
              <a:t>מתוק" .חוש </a:t>
            </a:r>
            <a:r>
              <a:rPr lang="he-IL" sz="2400" dirty="0"/>
              <a:t>השמיעה -  וצליל מיוחד "מערש זמירי". </a:t>
            </a:r>
          </a:p>
          <a:p>
            <a:r>
              <a:rPr lang="he-IL" sz="2400" dirty="0"/>
              <a:t>אזכורן של אגדות "אלף לילה ועוד לילה" מעניק לעולם הילדות צורה של אגדה, כאילו המקום ממנו בא הוא עולם של אגדות, </a:t>
            </a:r>
            <a:r>
              <a:rPr lang="he-IL" sz="2400" dirty="0" err="1"/>
              <a:t>שהכל</a:t>
            </a:r>
            <a:r>
              <a:rPr lang="he-IL" sz="2400" dirty="0"/>
              <a:t> בו היה טוב ומאושר.</a:t>
            </a:r>
          </a:p>
          <a:p>
            <a:r>
              <a:rPr lang="he-IL" sz="2400" b="1" u="sng" dirty="0"/>
              <a:t>בית ב': </a:t>
            </a:r>
            <a:r>
              <a:rPr lang="he-IL" sz="2400" dirty="0"/>
              <a:t>האם מוצגת כאישה מרוקאית מעשית המגוננת על ילדיה נגד כוחות חיצוניים של שדים ומזיקים באמצעות אמונות טפלות ודרכים פרימיטיביות: הכאה באצבע </a:t>
            </a:r>
            <a:r>
              <a:rPr lang="he-IL" sz="2400" dirty="0" err="1"/>
              <a:t>צרדה</a:t>
            </a:r>
            <a:r>
              <a:rPr lang="he-IL" sz="2400" dirty="0"/>
              <a:t>, </a:t>
            </a:r>
            <a:r>
              <a:rPr lang="he-IL" sz="2400" dirty="0" smtClean="0"/>
              <a:t>       הלקאה </a:t>
            </a:r>
            <a:r>
              <a:rPr lang="he-IL" sz="2400" dirty="0"/>
              <a:t>על החזה והזכרת שמות </a:t>
            </a:r>
            <a:r>
              <a:rPr lang="he-IL" sz="2400" dirty="0" err="1"/>
              <a:t>האמהות</a:t>
            </a:r>
            <a:r>
              <a:rPr lang="he-IL" sz="2400" dirty="0"/>
              <a:t>: שרה, רבקה, רחל ולאה. </a:t>
            </a:r>
            <a:r>
              <a:rPr lang="he-IL" sz="2400" dirty="0" smtClean="0"/>
              <a:t>האם </a:t>
            </a:r>
            <a:r>
              <a:rPr lang="he-IL" sz="2400" dirty="0"/>
              <a:t>עסוקה בטיפול בילדיה ובהגנה עליהם, כל הזמן.</a:t>
            </a:r>
          </a:p>
          <a:p>
            <a:endParaRPr lang="he-IL" dirty="0"/>
          </a:p>
        </p:txBody>
      </p:sp>
      <p:pic>
        <p:nvPicPr>
          <p:cNvPr id="4" name="תמונה 3"/>
          <p:cNvPicPr>
            <a:picLocks noChangeAspect="1"/>
          </p:cNvPicPr>
          <p:nvPr/>
        </p:nvPicPr>
        <p:blipFill>
          <a:blip r:embed="rId2"/>
          <a:stretch>
            <a:fillRect/>
          </a:stretch>
        </p:blipFill>
        <p:spPr>
          <a:xfrm>
            <a:off x="2615294" y="4411138"/>
            <a:ext cx="560614" cy="479269"/>
          </a:xfrm>
          <a:prstGeom prst="rect">
            <a:avLst/>
          </a:prstGeom>
        </p:spPr>
      </p:pic>
    </p:spTree>
    <p:extLst>
      <p:ext uri="{BB962C8B-B14F-4D97-AF65-F5344CB8AC3E}">
        <p14:creationId xmlns:p14="http://schemas.microsoft.com/office/powerpoint/2010/main" val="1438683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69848" y="481693"/>
            <a:ext cx="10531602" cy="5690507"/>
          </a:xfrm>
        </p:spPr>
        <p:txBody>
          <a:bodyPr/>
          <a:lstStyle/>
          <a:p>
            <a:r>
              <a:rPr lang="he-IL" sz="2400" b="1" u="sng" dirty="0"/>
              <a:t>בית ג': </a:t>
            </a:r>
            <a:r>
              <a:rPr lang="he-IL" sz="2400" dirty="0"/>
              <a:t>האב מופיע בשיר כאדם דתי  שכל הזמן : "עסק בעולמות... קידש שבתות... היה בקי...". עם זאת, האב הוא גם אדם ארצי ועממי. לכן עיסוקו בקדושה מתבטא גם בשתיית כוסית עראק משובח בשבת כדי להרגיש התרוממות רוח ,קדושה וגם הנאה. </a:t>
            </a:r>
            <a:r>
              <a:rPr lang="he-IL" sz="2400" dirty="0" smtClean="0"/>
              <a:t>מכאן</a:t>
            </a:r>
            <a:r>
              <a:rPr lang="he-IL" sz="2400" dirty="0"/>
              <a:t>, שעולמם של ההורים הוא עולם שלם, הם משלימים אחד את השני בחינוך ובטיפול בילדים. לכן, </a:t>
            </a:r>
            <a:r>
              <a:rPr lang="he-IL" sz="2400" dirty="0" smtClean="0"/>
              <a:t>הם </a:t>
            </a:r>
            <a:r>
              <a:rPr lang="he-IL" sz="2400" dirty="0"/>
              <a:t>משמשים נושא לגעגועים ולהערכה מצד הבן-הדובר</a:t>
            </a:r>
            <a:r>
              <a:rPr lang="he-IL" sz="2400" dirty="0" smtClean="0"/>
              <a:t>.</a:t>
            </a:r>
          </a:p>
          <a:p>
            <a:pPr marL="0" indent="0">
              <a:buNone/>
            </a:pPr>
            <a:endParaRPr lang="he-IL" sz="2400" dirty="0"/>
          </a:p>
          <a:p>
            <a:r>
              <a:rPr lang="he-IL" sz="2400" b="1" u="sng" dirty="0"/>
              <a:t>בית ד</a:t>
            </a:r>
            <a:r>
              <a:rPr lang="he-IL" sz="2400" dirty="0"/>
              <a:t>': אצל הבן התנפצה השלמות של חיי ההורים. הוא התרחק מהעולם היהודי-מסורתי בעל השורשים המזרחיים ונמשך דווקא אל עולם התרבות המערבית, ל"מיסות קטנות של באך". (בך-מלחין נוצרי , מיסות-מזמורים שהשמיעו בכנסיות</a:t>
            </a:r>
            <a:r>
              <a:rPr lang="he-IL" sz="2400" dirty="0" smtClean="0"/>
              <a:t>).</a:t>
            </a:r>
            <a:r>
              <a:rPr lang="he-IL" sz="2400" dirty="0"/>
              <a:t> הבן אינו מבקש להתנתק משורשיו לחלוטין אלא להתאימם לתרבות החדשה, הוא נמשך לתרבות המערב ויחד עם זאת לא רוצה לוותר על מקורותיו.</a:t>
            </a:r>
            <a:br>
              <a:rPr lang="he-IL" sz="2400" dirty="0"/>
            </a:br>
            <a:r>
              <a:rPr lang="he-IL" sz="2400" dirty="0"/>
              <a:t> הוא מנסה לשלב את שני העולמות המנוגדים זה לזה; ולכן את המיסות של באך הוא משנן ב"יהודית מרוקאית".</a:t>
            </a:r>
          </a:p>
        </p:txBody>
      </p:sp>
    </p:spTree>
    <p:extLst>
      <p:ext uri="{BB962C8B-B14F-4D97-AF65-F5344CB8AC3E}">
        <p14:creationId xmlns:p14="http://schemas.microsoft.com/office/powerpoint/2010/main" val="1304140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2. אמצעים אומנותיים=רטוריים</a:t>
            </a:r>
            <a:endParaRPr lang="he-IL" dirty="0"/>
          </a:p>
        </p:txBody>
      </p:sp>
      <p:sp>
        <p:nvSpPr>
          <p:cNvPr id="3" name="מציין מיקום תוכן 2"/>
          <p:cNvSpPr>
            <a:spLocks noGrp="1"/>
          </p:cNvSpPr>
          <p:nvPr>
            <p:ph idx="1"/>
          </p:nvPr>
        </p:nvSpPr>
        <p:spPr>
          <a:xfrm>
            <a:off x="1069848" y="1763486"/>
            <a:ext cx="10637738" cy="4408714"/>
          </a:xfrm>
        </p:spPr>
        <p:txBody>
          <a:bodyPr/>
          <a:lstStyle/>
          <a:p>
            <a:endParaRPr lang="he-IL" dirty="0" smtClean="0"/>
          </a:p>
          <a:p>
            <a:endParaRPr lang="he-IL" dirty="0"/>
          </a:p>
          <a:p>
            <a:endParaRPr lang="he-IL" dirty="0" smtClean="0"/>
          </a:p>
          <a:p>
            <a:endParaRPr lang="he-IL" dirty="0"/>
          </a:p>
          <a:p>
            <a:endParaRPr lang="he-IL" dirty="0" smtClean="0"/>
          </a:p>
          <a:p>
            <a:r>
              <a:rPr lang="he-IL" u="sng" dirty="0"/>
              <a:t>חזרה על השורש </a:t>
            </a:r>
            <a:r>
              <a:rPr lang="he-IL" u="sng" dirty="0" err="1"/>
              <a:t>ר.ח.ק</a:t>
            </a:r>
            <a:r>
              <a:rPr lang="he-IL" u="sng" dirty="0"/>
              <a:t>, </a:t>
            </a:r>
            <a:r>
              <a:rPr lang="he-IL" dirty="0"/>
              <a:t>המופיע שלוש פעמים בבית </a:t>
            </a:r>
            <a:r>
              <a:rPr lang="he-IL" dirty="0" smtClean="0"/>
              <a:t>ד', </a:t>
            </a:r>
            <a:r>
              <a:rPr lang="he-IL" dirty="0"/>
              <a:t>"אני </a:t>
            </a:r>
            <a:r>
              <a:rPr lang="he-IL" dirty="0" err="1"/>
              <a:t>אני</a:t>
            </a:r>
            <a:r>
              <a:rPr lang="he-IL" dirty="0"/>
              <a:t>, </a:t>
            </a:r>
            <a:r>
              <a:rPr lang="he-IL" u="sng" dirty="0"/>
              <a:t>שהרחקתי</a:t>
            </a:r>
            <a:r>
              <a:rPr lang="he-IL" dirty="0"/>
              <a:t> עצמי </a:t>
            </a:r>
            <a:r>
              <a:rPr lang="he-IL" u="sng" dirty="0"/>
              <a:t>הרחק</a:t>
            </a:r>
            <a:r>
              <a:rPr lang="he-IL" dirty="0"/>
              <a:t> אל תוך ליבי...</a:t>
            </a:r>
            <a:r>
              <a:rPr lang="he-IL" u="sng" dirty="0"/>
              <a:t>הרחק </a:t>
            </a:r>
            <a:r>
              <a:rPr lang="he-IL" dirty="0"/>
              <a:t>אל תוך לבי"  מביע את המהפך שהתחולל בו</a:t>
            </a:r>
            <a:r>
              <a:rPr lang="he-IL" dirty="0" smtClean="0"/>
              <a:t>.</a:t>
            </a:r>
          </a:p>
          <a:p>
            <a:endParaRPr lang="he-IL" dirty="0"/>
          </a:p>
        </p:txBody>
      </p:sp>
      <p:sp>
        <p:nvSpPr>
          <p:cNvPr id="4" name="הסבר ענן 3"/>
          <p:cNvSpPr/>
          <p:nvPr/>
        </p:nvSpPr>
        <p:spPr>
          <a:xfrm>
            <a:off x="7870372" y="1763486"/>
            <a:ext cx="3547546" cy="1609344"/>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8497522" y="1999573"/>
            <a:ext cx="2909771" cy="646331"/>
          </a:xfrm>
          <a:prstGeom prst="rect">
            <a:avLst/>
          </a:prstGeom>
          <a:noFill/>
        </p:spPr>
        <p:txBody>
          <a:bodyPr wrap="none" rtlCol="1">
            <a:spAutoFit/>
          </a:bodyPr>
          <a:lstStyle/>
          <a:p>
            <a:r>
              <a:rPr lang="he-IL" b="1" u="sng" dirty="0" smtClean="0"/>
              <a:t>החזרה</a:t>
            </a:r>
            <a:r>
              <a:rPr lang="he-IL" dirty="0" smtClean="0"/>
              <a:t>: </a:t>
            </a:r>
            <a:r>
              <a:rPr lang="he-IL" dirty="0"/>
              <a:t>היא ממאפייני השירה </a:t>
            </a:r>
            <a:r>
              <a:rPr lang="he-IL" dirty="0" smtClean="0"/>
              <a:t> </a:t>
            </a:r>
          </a:p>
          <a:p>
            <a:r>
              <a:rPr lang="he-IL" dirty="0" smtClean="0"/>
              <a:t>המובהקים </a:t>
            </a:r>
            <a:r>
              <a:rPr lang="he-IL" dirty="0"/>
              <a:t>והנפוצים ביותר. </a:t>
            </a:r>
          </a:p>
        </p:txBody>
      </p:sp>
      <p:graphicFrame>
        <p:nvGraphicFramePr>
          <p:cNvPr id="6" name="טבלה 5"/>
          <p:cNvGraphicFramePr>
            <a:graphicFrameLocks noGrp="1"/>
          </p:cNvGraphicFramePr>
          <p:nvPr>
            <p:extLst>
              <p:ext uri="{D42A27DB-BD31-4B8C-83A1-F6EECF244321}">
                <p14:modId xmlns:p14="http://schemas.microsoft.com/office/powerpoint/2010/main" val="3445298277"/>
              </p:ext>
            </p:extLst>
          </p:nvPr>
        </p:nvGraphicFramePr>
        <p:xfrm>
          <a:off x="4786765" y="5290774"/>
          <a:ext cx="5400675" cy="1463040"/>
        </p:xfrm>
        <a:graphic>
          <a:graphicData uri="http://schemas.openxmlformats.org/drawingml/2006/table">
            <a:tbl>
              <a:tblPr firstRow="1" firstCol="1" bandRow="1">
                <a:tableStyleId>{5C22544A-7EE6-4342-B048-85BDC9FD1C3A}</a:tableStyleId>
              </a:tblPr>
              <a:tblGrid>
                <a:gridCol w="2524125"/>
                <a:gridCol w="2876550"/>
              </a:tblGrid>
              <a:tr h="721995">
                <a:tc>
                  <a:txBody>
                    <a:bodyPr/>
                    <a:lstStyle/>
                    <a:p>
                      <a:pPr algn="r">
                        <a:lnSpc>
                          <a:spcPct val="150000"/>
                        </a:lnSpc>
                        <a:spcAft>
                          <a:spcPts val="0"/>
                        </a:spcAft>
                      </a:pPr>
                      <a:r>
                        <a:rPr lang="he-IL" sz="1600" dirty="0">
                          <a:effectLst/>
                        </a:rPr>
                        <a:t>ומצד שני - את ההתקרבות והקשר בינו לבין </a:t>
                      </a:r>
                      <a:r>
                        <a:rPr lang="he-IL" sz="1600" dirty="0" err="1">
                          <a:effectLst/>
                        </a:rPr>
                        <a:t>אימו</a:t>
                      </a:r>
                      <a:r>
                        <a:rPr lang="he-IL" sz="1600" dirty="0">
                          <a:effectLst/>
                        </a:rPr>
                        <a:t> שגם היא מתוארת במילים "הרחיקה רעות".</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50000"/>
                        </a:lnSpc>
                        <a:spcAft>
                          <a:spcPts val="0"/>
                        </a:spcAft>
                      </a:pPr>
                      <a:r>
                        <a:rPr lang="he-IL" sz="1600" dirty="0">
                          <a:effectLst/>
                        </a:rPr>
                        <a:t>מצד אחד - את התרחקותו מעולם ההורים</a:t>
                      </a:r>
                      <a:br>
                        <a:rPr lang="he-IL" sz="1600" dirty="0">
                          <a:effectLst/>
                        </a:rPr>
                      </a:br>
                      <a:r>
                        <a:rPr lang="he-IL" sz="1600" dirty="0">
                          <a:effectLst/>
                        </a:rPr>
                        <a:t>מאחר והוא מתרחק אל תוך עצמו למה שהוא אוהב.</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cxnSp>
        <p:nvCxnSpPr>
          <p:cNvPr id="8" name="מחבר חץ ישר 7"/>
          <p:cNvCxnSpPr/>
          <p:nvPr/>
        </p:nvCxnSpPr>
        <p:spPr>
          <a:xfrm>
            <a:off x="8286750" y="4482193"/>
            <a:ext cx="604157" cy="718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flipH="1">
            <a:off x="6539593" y="4261757"/>
            <a:ext cx="563336" cy="1041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תמונה 10"/>
          <p:cNvPicPr>
            <a:picLocks noChangeAspect="1"/>
          </p:cNvPicPr>
          <p:nvPr/>
        </p:nvPicPr>
        <p:blipFill>
          <a:blip r:embed="rId2"/>
          <a:stretch>
            <a:fillRect/>
          </a:stretch>
        </p:blipFill>
        <p:spPr>
          <a:xfrm>
            <a:off x="2262135" y="1008863"/>
            <a:ext cx="597460" cy="560881"/>
          </a:xfrm>
          <a:prstGeom prst="rect">
            <a:avLst/>
          </a:prstGeom>
        </p:spPr>
      </p:pic>
    </p:spTree>
    <p:extLst>
      <p:ext uri="{BB962C8B-B14F-4D97-AF65-F5344CB8AC3E}">
        <p14:creationId xmlns:p14="http://schemas.microsoft.com/office/powerpoint/2010/main" val="3002518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69848" y="620486"/>
            <a:ext cx="10466288" cy="5551714"/>
          </a:xfrm>
        </p:spPr>
        <p:txBody>
          <a:bodyPr/>
          <a:lstStyle/>
          <a:p>
            <a:pPr marL="0" indent="0">
              <a:buNone/>
            </a:pPr>
            <a:r>
              <a:rPr lang="he-IL" sz="2800" dirty="0"/>
              <a:t>החזרה על המלים "</a:t>
            </a:r>
            <a:r>
              <a:rPr lang="he-IL" sz="2800" b="1" dirty="0">
                <a:effectLst>
                  <a:outerShdw blurRad="38100" dist="38100" dir="2700000" algn="tl">
                    <a:srgbClr val="000000">
                      <a:alpha val="43137"/>
                    </a:srgbClr>
                  </a:outerShdw>
                </a:effectLst>
              </a:rPr>
              <a:t>אמי </a:t>
            </a:r>
            <a:r>
              <a:rPr lang="he-IL" sz="2800" b="1" dirty="0" err="1">
                <a:effectLst>
                  <a:outerShdw blurRad="38100" dist="38100" dir="2700000" algn="tl">
                    <a:srgbClr val="000000">
                      <a:alpha val="43137"/>
                    </a:srgbClr>
                  </a:outerShdw>
                </a:effectLst>
              </a:rPr>
              <a:t>אמי</a:t>
            </a:r>
            <a:r>
              <a:rPr lang="he-IL" sz="2800" b="1" dirty="0">
                <a:effectLst>
                  <a:outerShdw blurRad="38100" dist="38100" dir="2700000" algn="tl">
                    <a:srgbClr val="000000">
                      <a:alpha val="43137"/>
                    </a:srgbClr>
                  </a:outerShdw>
                </a:effectLst>
              </a:rPr>
              <a:t>", </a:t>
            </a:r>
            <a:r>
              <a:rPr lang="he-IL" sz="2800" dirty="0"/>
              <a:t>"</a:t>
            </a:r>
            <a:r>
              <a:rPr lang="he-IL" sz="2800" b="1" dirty="0">
                <a:effectLst>
                  <a:outerShdw blurRad="38100" dist="38100" dir="2700000" algn="tl">
                    <a:srgbClr val="000000">
                      <a:alpha val="43137"/>
                    </a:srgbClr>
                  </a:outerShdw>
                </a:effectLst>
              </a:rPr>
              <a:t>אבי </a:t>
            </a:r>
            <a:r>
              <a:rPr lang="he-IL" sz="2800" b="1" dirty="0" err="1">
                <a:effectLst>
                  <a:outerShdw blurRad="38100" dist="38100" dir="2700000" algn="tl">
                    <a:srgbClr val="000000">
                      <a:alpha val="43137"/>
                    </a:srgbClr>
                  </a:outerShdw>
                </a:effectLst>
              </a:rPr>
              <a:t>אבי</a:t>
            </a:r>
            <a:r>
              <a:rPr lang="he-IL" sz="2800" dirty="0"/>
              <a:t>", </a:t>
            </a:r>
            <a:r>
              <a:rPr lang="he-IL" sz="2800" b="1" dirty="0">
                <a:effectLst>
                  <a:outerShdw blurRad="38100" dist="38100" dir="2700000" algn="tl">
                    <a:srgbClr val="000000">
                      <a:alpha val="43137"/>
                    </a:srgbClr>
                  </a:outerShdw>
                </a:effectLst>
              </a:rPr>
              <a:t>"אני </a:t>
            </a:r>
            <a:r>
              <a:rPr lang="he-IL" sz="2800" b="1" dirty="0" err="1">
                <a:effectLst>
                  <a:outerShdw blurRad="38100" dist="38100" dir="2700000" algn="tl">
                    <a:srgbClr val="000000">
                      <a:alpha val="43137"/>
                    </a:srgbClr>
                  </a:outerShdw>
                </a:effectLst>
              </a:rPr>
              <a:t>אני</a:t>
            </a:r>
            <a:r>
              <a:rPr lang="he-IL" sz="2800" b="1" dirty="0">
                <a:effectLst>
                  <a:outerShdw blurRad="38100" dist="38100" dir="2700000" algn="tl">
                    <a:srgbClr val="000000">
                      <a:alpha val="43137"/>
                    </a:srgbClr>
                  </a:outerShdw>
                </a:effectLst>
              </a:rPr>
              <a:t>" </a:t>
            </a:r>
            <a:r>
              <a:rPr lang="he-IL" sz="2800" dirty="0"/>
              <a:t>תורמת להדגשת חשיבות הדמויות השונות המוצגות בשיר.</a:t>
            </a:r>
          </a:p>
          <a:p>
            <a:r>
              <a:rPr lang="he-IL" sz="2800" dirty="0"/>
              <a:t> החזרה על "אמי </a:t>
            </a:r>
            <a:r>
              <a:rPr lang="he-IL" sz="2800" dirty="0" err="1"/>
              <a:t>אמי</a:t>
            </a:r>
            <a:r>
              <a:rPr lang="he-IL" sz="2800" dirty="0"/>
              <a:t>" בית א + ב מדגיש את חשיבות האם בחייו. </a:t>
            </a:r>
            <a:r>
              <a:rPr lang="he-IL" sz="2800" dirty="0" smtClean="0"/>
              <a:t>הדובר </a:t>
            </a:r>
            <a:r>
              <a:rPr lang="he-IL" sz="2800" dirty="0"/>
              <a:t>מביע את הערכתו לדמויות הוריו שעיצבו במידה רבה את עולמו ואפשרו לו לחתור אל עצמאותו לשם בניית חייו באופן המתאים לו. החזרות מדגישות את חשיבות ההורים, אך לא פחות מכך את חשיבות ה'עצמי' של הדובר המחליט מה לשמור מעברו ובמה לבחור לקראת עתידו.</a:t>
            </a:r>
          </a:p>
          <a:p>
            <a:endParaRPr lang="he-IL" dirty="0"/>
          </a:p>
          <a:p>
            <a:endParaRPr lang="he-IL" dirty="0"/>
          </a:p>
        </p:txBody>
      </p:sp>
    </p:spTree>
    <p:extLst>
      <p:ext uri="{BB962C8B-B14F-4D97-AF65-F5344CB8AC3E}">
        <p14:creationId xmlns:p14="http://schemas.microsoft.com/office/powerpoint/2010/main" val="1402350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69847" y="261257"/>
            <a:ext cx="10964309" cy="5910943"/>
          </a:xfrm>
        </p:spPr>
        <p:txBody>
          <a:bodyPr/>
          <a:lstStyle/>
          <a:p>
            <a:endParaRPr lang="he-IL" dirty="0" smtClean="0"/>
          </a:p>
          <a:p>
            <a:endParaRPr lang="he-IL" dirty="0"/>
          </a:p>
          <a:p>
            <a:endParaRPr lang="he-IL" dirty="0" smtClean="0"/>
          </a:p>
          <a:p>
            <a:endParaRPr lang="he-IL" dirty="0"/>
          </a:p>
          <a:p>
            <a:endParaRPr lang="he-IL" dirty="0" smtClean="0"/>
          </a:p>
          <a:p>
            <a:endParaRPr lang="he-IL" dirty="0"/>
          </a:p>
          <a:p>
            <a:endParaRPr lang="he-IL" dirty="0" smtClean="0"/>
          </a:p>
          <a:p>
            <a:r>
              <a:rPr lang="he-IL" dirty="0" smtClean="0"/>
              <a:t>א. הניגוד בין האם לאב:</a:t>
            </a:r>
          </a:p>
          <a:p>
            <a:endParaRPr lang="he-IL" dirty="0" smtClean="0"/>
          </a:p>
          <a:p>
            <a:endParaRPr lang="he-IL" dirty="0"/>
          </a:p>
          <a:p>
            <a:endParaRPr lang="he-IL" dirty="0" smtClean="0"/>
          </a:p>
          <a:p>
            <a:endParaRPr lang="he-IL" dirty="0"/>
          </a:p>
          <a:p>
            <a:endParaRPr lang="he-IL" dirty="0" smtClean="0"/>
          </a:p>
          <a:p>
            <a:endParaRPr lang="he-IL" dirty="0"/>
          </a:p>
        </p:txBody>
      </p:sp>
      <p:sp>
        <p:nvSpPr>
          <p:cNvPr id="4" name="הסבר ענן 3"/>
          <p:cNvSpPr/>
          <p:nvPr/>
        </p:nvSpPr>
        <p:spPr>
          <a:xfrm>
            <a:off x="3265714" y="571500"/>
            <a:ext cx="7894865" cy="196759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u="sng" dirty="0" err="1" smtClean="0">
                <a:solidFill>
                  <a:schemeClr val="tx1"/>
                </a:solidFill>
              </a:rPr>
              <a:t>ניגודים</a:t>
            </a:r>
            <a:r>
              <a:rPr lang="he-IL" dirty="0" err="1" smtClean="0">
                <a:solidFill>
                  <a:schemeClr val="tx1"/>
                </a:solidFill>
              </a:rPr>
              <a:t>:הניגודים</a:t>
            </a:r>
            <a:r>
              <a:rPr lang="he-IL" dirty="0" smtClean="0">
                <a:solidFill>
                  <a:schemeClr val="tx1"/>
                </a:solidFill>
              </a:rPr>
              <a:t> </a:t>
            </a:r>
            <a:r>
              <a:rPr lang="he-IL" dirty="0">
                <a:solidFill>
                  <a:schemeClr val="tx1"/>
                </a:solidFill>
              </a:rPr>
              <a:t>ביצירה יכולים להיות בתחומים שונים: ניגודים בין הדמויות, בין מצבים, תקופות,</a:t>
            </a:r>
          </a:p>
          <a:p>
            <a:pPr algn="ctr"/>
            <a:r>
              <a:rPr lang="he-IL" dirty="0">
                <a:solidFill>
                  <a:schemeClr val="tx1"/>
                </a:solidFill>
              </a:rPr>
              <a:t>מוטיבים, או רגשות ועמדות. הניגודים יכולים להיות בין העבר לבין </a:t>
            </a:r>
            <a:r>
              <a:rPr lang="he-IL" dirty="0" smtClean="0">
                <a:solidFill>
                  <a:schemeClr val="tx1"/>
                </a:solidFill>
              </a:rPr>
              <a:t>ההווה וכו' .הניגודים </a:t>
            </a:r>
            <a:r>
              <a:rPr lang="he-IL" dirty="0">
                <a:solidFill>
                  <a:schemeClr val="tx1"/>
                </a:solidFill>
              </a:rPr>
              <a:t>תורמים להבנת משמעות היצירה ומחדדים מסרים או רעיונות שונים בה.</a:t>
            </a:r>
          </a:p>
        </p:txBody>
      </p:sp>
      <p:graphicFrame>
        <p:nvGraphicFramePr>
          <p:cNvPr id="7" name="טבלה 6"/>
          <p:cNvGraphicFramePr>
            <a:graphicFrameLocks noGrp="1"/>
          </p:cNvGraphicFramePr>
          <p:nvPr>
            <p:extLst>
              <p:ext uri="{D42A27DB-BD31-4B8C-83A1-F6EECF244321}">
                <p14:modId xmlns:p14="http://schemas.microsoft.com/office/powerpoint/2010/main" val="3278434272"/>
              </p:ext>
            </p:extLst>
          </p:nvPr>
        </p:nvGraphicFramePr>
        <p:xfrm>
          <a:off x="4862694" y="3844248"/>
          <a:ext cx="5869305" cy="1828800"/>
        </p:xfrm>
        <a:graphic>
          <a:graphicData uri="http://schemas.openxmlformats.org/drawingml/2006/table">
            <a:tbl>
              <a:tblPr firstRow="1" firstCol="1" bandRow="1">
                <a:tableStyleId>{5C22544A-7EE6-4342-B048-85BDC9FD1C3A}</a:tableStyleId>
              </a:tblPr>
              <a:tblGrid>
                <a:gridCol w="2754630"/>
                <a:gridCol w="3114675"/>
              </a:tblGrid>
              <a:tr h="316928">
                <a:tc>
                  <a:txBody>
                    <a:bodyPr/>
                    <a:lstStyle/>
                    <a:p>
                      <a:pPr algn="ctr">
                        <a:lnSpc>
                          <a:spcPct val="150000"/>
                        </a:lnSpc>
                        <a:spcAft>
                          <a:spcPts val="0"/>
                        </a:spcAft>
                      </a:pPr>
                      <a:r>
                        <a:rPr lang="he-IL" sz="1600">
                          <a:effectLst/>
                        </a:rPr>
                        <a:t>האב</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Aft>
                          <a:spcPts val="0"/>
                        </a:spcAft>
                      </a:pPr>
                      <a:r>
                        <a:rPr lang="he-IL" sz="1600">
                          <a:effectLst/>
                        </a:rPr>
                        <a:t>האם</a:t>
                      </a:r>
                      <a:endParaRPr lang="en-US" sz="1600">
                        <a:effectLst/>
                        <a:latin typeface="Times New Roman" panose="02020603050405020304" pitchFamily="18" charset="0"/>
                        <a:ea typeface="Times New Roman" panose="02020603050405020304" pitchFamily="18" charset="0"/>
                      </a:endParaRPr>
                    </a:p>
                  </a:txBody>
                  <a:tcPr marL="68580" marR="68580" marT="0" marB="0"/>
                </a:tc>
              </a:tr>
              <a:tr h="316928">
                <a:tc>
                  <a:txBody>
                    <a:bodyPr/>
                    <a:lstStyle/>
                    <a:p>
                      <a:pPr algn="r">
                        <a:lnSpc>
                          <a:spcPct val="150000"/>
                        </a:lnSpc>
                        <a:spcAft>
                          <a:spcPts val="0"/>
                        </a:spcAft>
                      </a:pPr>
                      <a:r>
                        <a:rPr lang="he-IL" sz="1600">
                          <a:effectLst/>
                        </a:rPr>
                        <a:t>עסוק בעולמות הרוחניים</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50000"/>
                        </a:lnSpc>
                        <a:spcAft>
                          <a:spcPts val="0"/>
                        </a:spcAft>
                      </a:pPr>
                      <a:r>
                        <a:rPr lang="he-IL" sz="1600">
                          <a:effectLst/>
                        </a:rPr>
                        <a:t>עסוקה בחיי היום יום.</a:t>
                      </a:r>
                      <a:endParaRPr lang="en-US" sz="1600">
                        <a:effectLst/>
                        <a:latin typeface="Times New Roman" panose="02020603050405020304" pitchFamily="18" charset="0"/>
                        <a:ea typeface="Times New Roman" panose="02020603050405020304" pitchFamily="18" charset="0"/>
                      </a:endParaRPr>
                    </a:p>
                  </a:txBody>
                  <a:tcPr marL="68580" marR="68580" marT="0" marB="0"/>
                </a:tc>
              </a:tr>
              <a:tr h="665395">
                <a:tc>
                  <a:txBody>
                    <a:bodyPr/>
                    <a:lstStyle/>
                    <a:p>
                      <a:pPr algn="r">
                        <a:lnSpc>
                          <a:spcPct val="150000"/>
                        </a:lnSpc>
                        <a:spcAft>
                          <a:spcPts val="0"/>
                        </a:spcAft>
                      </a:pPr>
                      <a:r>
                        <a:rPr lang="he-IL" sz="1600" dirty="0">
                          <a:effectLst/>
                        </a:rPr>
                        <a:t>מרוכז בעניינים שמחוץ לבית, בבית הכנסת.</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lnSpc>
                          <a:spcPct val="150000"/>
                        </a:lnSpc>
                        <a:spcAft>
                          <a:spcPts val="0"/>
                        </a:spcAft>
                      </a:pPr>
                      <a:r>
                        <a:rPr lang="he-IL" sz="1600" dirty="0">
                          <a:effectLst/>
                        </a:rPr>
                        <a:t>מקדישה עצמה למה שמתרחש בתוך הבית, בהגנה על ילדיה מפני שדים ומגוננת עליהם.</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655528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סוג עץ">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TM03090434[[fn=סוג עץ]]</Template>
  <TotalTime>75</TotalTime>
  <Words>1111</Words>
  <Application>Microsoft Office PowerPoint</Application>
  <PresentationFormat>מסך רחב</PresentationFormat>
  <Paragraphs>92</Paragraphs>
  <Slides>14</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14</vt:i4>
      </vt:variant>
    </vt:vector>
  </HeadingPairs>
  <TitlesOfParts>
    <vt:vector size="20" baseType="lpstr">
      <vt:lpstr>David</vt:lpstr>
      <vt:lpstr>Rockwell</vt:lpstr>
      <vt:lpstr>Rockwell Condensed</vt:lpstr>
      <vt:lpstr>Times New Roman</vt:lpstr>
      <vt:lpstr>Wingdings</vt:lpstr>
      <vt:lpstr>סוג עץ</vt:lpstr>
      <vt:lpstr>"דברי רקע ראשוניים"</vt:lpstr>
      <vt:lpstr>מצגת של PowerPoint</vt:lpstr>
      <vt:lpstr>מצגת של PowerPoint</vt:lpstr>
      <vt:lpstr>נושא השיר:</vt:lpstr>
      <vt:lpstr>תוכן השיר ומשמעותו</vt:lpstr>
      <vt:lpstr>מצגת של PowerPoint</vt:lpstr>
      <vt:lpstr>2. אמצעים אומנותיים=רטוריים</vt:lpstr>
      <vt:lpstr>מצגת של PowerPoint</vt:lpstr>
      <vt:lpstr>מצגת של PowerPoint</vt:lpstr>
      <vt:lpstr>מצגת של PowerPoint</vt:lpstr>
      <vt:lpstr>מצגת של PowerPoint</vt:lpstr>
      <vt:lpstr>3. מבנה / עיצוב אומנותי </vt:lpstr>
      <vt:lpstr>מצגת של PowerPoint</vt:lpstr>
      <vt:lpstr>שאלות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"דברי רקע ראשונים"</dc:title>
  <dc:creator>Windows User</dc:creator>
  <cp:lastModifiedBy>אופירה גרנות</cp:lastModifiedBy>
  <cp:revision>14</cp:revision>
  <dcterms:created xsi:type="dcterms:W3CDTF">2017-09-04T18:42:57Z</dcterms:created>
  <dcterms:modified xsi:type="dcterms:W3CDTF">2018-08-25T17:41:01Z</dcterms:modified>
</cp:coreProperties>
</file>