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0.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1.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4026" r:id="rId2"/>
    <p:sldMasterId id="2147484075" r:id="rId3"/>
    <p:sldMasterId id="2147484115" r:id="rId4"/>
    <p:sldMasterId id="2147484406" r:id="rId5"/>
    <p:sldMasterId id="2147484411" r:id="rId6"/>
    <p:sldMasterId id="2147484416" r:id="rId7"/>
    <p:sldMasterId id="2147484483" r:id="rId8"/>
    <p:sldMasterId id="2147484908" r:id="rId9"/>
    <p:sldMasterId id="2147485215" r:id="rId10"/>
    <p:sldMasterId id="2147485221" r:id="rId11"/>
    <p:sldMasterId id="2147485227" r:id="rId12"/>
    <p:sldMasterId id="2147485233" r:id="rId13"/>
    <p:sldMasterId id="2147487172" r:id="rId14"/>
    <p:sldMasterId id="2147487178" r:id="rId15"/>
    <p:sldMasterId id="2147487681" r:id="rId16"/>
    <p:sldMasterId id="2147488348" r:id="rId17"/>
    <p:sldMasterId id="2147488634" r:id="rId18"/>
    <p:sldMasterId id="2147488784" r:id="rId19"/>
  </p:sldMasterIdLst>
  <p:notesMasterIdLst>
    <p:notesMasterId r:id="rId70"/>
  </p:notesMasterIdLst>
  <p:sldIdLst>
    <p:sldId id="256" r:id="rId20"/>
    <p:sldId id="649" r:id="rId21"/>
    <p:sldId id="650" r:id="rId22"/>
    <p:sldId id="656" r:id="rId23"/>
    <p:sldId id="654" r:id="rId24"/>
    <p:sldId id="655" r:id="rId25"/>
    <p:sldId id="651" r:id="rId26"/>
    <p:sldId id="660" r:id="rId27"/>
    <p:sldId id="652" r:id="rId28"/>
    <p:sldId id="653" r:id="rId29"/>
    <p:sldId id="680" r:id="rId30"/>
    <p:sldId id="681" r:id="rId31"/>
    <p:sldId id="676" r:id="rId32"/>
    <p:sldId id="659" r:id="rId33"/>
    <p:sldId id="674" r:id="rId34"/>
    <p:sldId id="704" r:id="rId35"/>
    <p:sldId id="710" r:id="rId36"/>
    <p:sldId id="709" r:id="rId37"/>
    <p:sldId id="713" r:id="rId38"/>
    <p:sldId id="711" r:id="rId39"/>
    <p:sldId id="712" r:id="rId40"/>
    <p:sldId id="714" r:id="rId41"/>
    <p:sldId id="682" r:id="rId42"/>
    <p:sldId id="683" r:id="rId43"/>
    <p:sldId id="698" r:id="rId44"/>
    <p:sldId id="658" r:id="rId45"/>
    <p:sldId id="701" r:id="rId46"/>
    <p:sldId id="687" r:id="rId47"/>
    <p:sldId id="688" r:id="rId48"/>
    <p:sldId id="677" r:id="rId49"/>
    <p:sldId id="685" r:id="rId50"/>
    <p:sldId id="679" r:id="rId51"/>
    <p:sldId id="686" r:id="rId52"/>
    <p:sldId id="664" r:id="rId53"/>
    <p:sldId id="690" r:id="rId54"/>
    <p:sldId id="665" r:id="rId55"/>
    <p:sldId id="689" r:id="rId56"/>
    <p:sldId id="691" r:id="rId57"/>
    <p:sldId id="694" r:id="rId58"/>
    <p:sldId id="702" r:id="rId59"/>
    <p:sldId id="703" r:id="rId60"/>
    <p:sldId id="692" r:id="rId61"/>
    <p:sldId id="693" r:id="rId62"/>
    <p:sldId id="695" r:id="rId63"/>
    <p:sldId id="696" r:id="rId64"/>
    <p:sldId id="705" r:id="rId65"/>
    <p:sldId id="706" r:id="rId66"/>
    <p:sldId id="646" r:id="rId67"/>
    <p:sldId id="715" r:id="rId68"/>
    <p:sldId id="716" r:id="rId69"/>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FF"/>
    <a:srgbClr val="FFFFFF"/>
    <a:srgbClr val="038EED"/>
    <a:srgbClr val="FF6699"/>
    <a:srgbClr val="CC0000"/>
    <a:srgbClr val="E8EBCB"/>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646" autoAdjust="0"/>
    <p:restoredTop sz="86372" autoAdjust="0"/>
  </p:normalViewPr>
  <p:slideViewPr>
    <p:cSldViewPr>
      <p:cViewPr>
        <p:scale>
          <a:sx n="51" d="100"/>
          <a:sy n="51" d="100"/>
        </p:scale>
        <p:origin x="-1026" y="-36"/>
      </p:cViewPr>
      <p:guideLst>
        <p:guide orient="horz" pos="2160"/>
        <p:guide pos="2880"/>
      </p:guideLst>
    </p:cSldViewPr>
  </p:slideViewPr>
  <p:outlineViewPr>
    <p:cViewPr>
      <p:scale>
        <a:sx n="33" d="100"/>
        <a:sy n="33" d="100"/>
      </p:scale>
      <p:origin x="0" y="427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slide" Target="slides/slide49.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slide" Target="slides/slide42.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D93C0915-F8B6-489E-9660-713D8FAAE9D4}" type="datetimeFigureOut">
              <a:rPr lang="he-IL"/>
              <a:pPr>
                <a:defRPr/>
              </a:pPr>
              <a:t>ג'/אלול/תשע"ה</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A0A68B35-19A3-472C-8504-C01462AE48F9}" type="slidenum">
              <a:rPr lang="he-IL"/>
              <a:pPr>
                <a:defRPr/>
              </a:pPr>
              <a:t>‹#›</a:t>
            </a:fld>
            <a:endParaRPr lang="he-IL" dirty="0"/>
          </a:p>
        </p:txBody>
      </p:sp>
    </p:spTree>
    <p:extLst>
      <p:ext uri="{BB962C8B-B14F-4D97-AF65-F5344CB8AC3E}">
        <p14:creationId xmlns:p14="http://schemas.microsoft.com/office/powerpoint/2010/main" val="76260245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B4CB8E-B8B7-4F19-85EC-8B702CF09ECF}" type="slidenum">
              <a:rPr lang="he-IL" smtClean="0"/>
              <a:pPr fontAlgn="base">
                <a:spcBef>
                  <a:spcPct val="0"/>
                </a:spcBef>
                <a:spcAft>
                  <a:spcPct val="0"/>
                </a:spcAft>
                <a:defRPr/>
              </a:pPr>
              <a:t>1</a:t>
            </a:fld>
            <a:endParaRPr lang="he-IL"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844A195C-1499-480A-998C-D84362946474}" type="slidenum">
              <a:rPr lang="he-IL" smtClean="0"/>
              <a:pPr>
                <a:defRPr/>
              </a:pPr>
              <a:t>13</a:t>
            </a:fld>
            <a:endParaRPr lang="he-I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74997196-5AA0-4F64-B436-85DDF1D01814}" type="slidenum">
              <a:rPr lang="he-IL" smtClean="0"/>
              <a:pPr>
                <a:defRPr/>
              </a:pPr>
              <a:t>31</a:t>
            </a:fld>
            <a:endParaRPr lang="he-I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956E8F66-4FA1-4769-97AF-592235689A8C}" type="slidenum">
              <a:rPr lang="he-IL" smtClean="0"/>
              <a:pPr>
                <a:defRPr/>
              </a:pPr>
              <a:t>33</a:t>
            </a:fld>
            <a:endParaRPr lang="he-IL"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1B2030E-0D66-42CE-964F-D169EAB20F4B}"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D525847-0A46-48D0-BF8A-BFDFE2343E63}" type="slidenum">
              <a:rPr lang="he-IL"/>
              <a:pPr>
                <a:defRPr/>
              </a:pPr>
              <a:t>‹#›</a:t>
            </a:fld>
            <a:endParaRPr lang="he-IL" dirty="0"/>
          </a:p>
        </p:txBody>
      </p:sp>
    </p:spTree>
    <p:extLst>
      <p:ext uri="{BB962C8B-B14F-4D97-AF65-F5344CB8AC3E}">
        <p14:creationId xmlns:p14="http://schemas.microsoft.com/office/powerpoint/2010/main" val="1808547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33904350-DB2D-41E7-887D-B788AE9146E9}" type="slidenum">
              <a:rPr lang="he-IL"/>
              <a:pPr>
                <a:defRPr/>
              </a:pPr>
              <a:t>‹#›</a:t>
            </a:fld>
            <a:endParaRPr lang="he-IL" dirty="0"/>
          </a:p>
        </p:txBody>
      </p:sp>
    </p:spTree>
    <p:extLst>
      <p:ext uri="{BB962C8B-B14F-4D97-AF65-F5344CB8AC3E}">
        <p14:creationId xmlns:p14="http://schemas.microsoft.com/office/powerpoint/2010/main" val="766473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9C1A09A-5543-4C00-BFD5-957A7023A4C6}"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6371573-6EA0-4698-AC77-6020D5D32F1C}" type="slidenum">
              <a:rPr lang="he-IL"/>
              <a:pPr>
                <a:defRPr/>
              </a:pPr>
              <a:t>‹#›</a:t>
            </a:fld>
            <a:endParaRPr lang="he-IL" dirty="0"/>
          </a:p>
        </p:txBody>
      </p:sp>
    </p:spTree>
    <p:extLst>
      <p:ext uri="{BB962C8B-B14F-4D97-AF65-F5344CB8AC3E}">
        <p14:creationId xmlns:p14="http://schemas.microsoft.com/office/powerpoint/2010/main" val="4256654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AE9345F-13E6-45BC-812C-3890E258B491}" type="slidenum">
              <a:rPr lang="he-IL"/>
              <a:pPr>
                <a:defRPr/>
              </a:pPr>
              <a:t>‹#›</a:t>
            </a:fld>
            <a:endParaRPr lang="he-IL" dirty="0"/>
          </a:p>
        </p:txBody>
      </p:sp>
    </p:spTree>
    <p:extLst>
      <p:ext uri="{BB962C8B-B14F-4D97-AF65-F5344CB8AC3E}">
        <p14:creationId xmlns:p14="http://schemas.microsoft.com/office/powerpoint/2010/main" val="616203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52A42FF-5E72-4331-AE3A-83E5B79C8E95}" type="slidenum">
              <a:rPr lang="he-IL"/>
              <a:pPr>
                <a:defRPr/>
              </a:pPr>
              <a:t>‹#›</a:t>
            </a:fld>
            <a:endParaRPr lang="he-IL" dirty="0"/>
          </a:p>
        </p:txBody>
      </p:sp>
    </p:spTree>
    <p:extLst>
      <p:ext uri="{BB962C8B-B14F-4D97-AF65-F5344CB8AC3E}">
        <p14:creationId xmlns:p14="http://schemas.microsoft.com/office/powerpoint/2010/main" val="1287839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312ADB28-3B0E-42EF-883D-99F5EDD371EA}" type="slidenum">
              <a:rPr lang="he-IL"/>
              <a:pPr>
                <a:defRPr/>
              </a:pPr>
              <a:t>‹#›</a:t>
            </a:fld>
            <a:endParaRPr lang="he-IL" dirty="0"/>
          </a:p>
        </p:txBody>
      </p:sp>
    </p:spTree>
    <p:extLst>
      <p:ext uri="{BB962C8B-B14F-4D97-AF65-F5344CB8AC3E}">
        <p14:creationId xmlns:p14="http://schemas.microsoft.com/office/powerpoint/2010/main" val="2428101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E17830F9-3F56-4DA5-A462-D5A0D6C8822B}" type="slidenum">
              <a:rPr lang="he-IL"/>
              <a:pPr>
                <a:defRPr/>
              </a:pPr>
              <a:t>‹#›</a:t>
            </a:fld>
            <a:endParaRPr lang="he-IL" dirty="0"/>
          </a:p>
        </p:txBody>
      </p:sp>
    </p:spTree>
    <p:extLst>
      <p:ext uri="{BB962C8B-B14F-4D97-AF65-F5344CB8AC3E}">
        <p14:creationId xmlns:p14="http://schemas.microsoft.com/office/powerpoint/2010/main" val="3612335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1EFCFA6-F92D-46AD-87E2-47CE97E79C4C}"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95F7BB5-EB3E-4037-BC01-4CA00CED3F66}" type="slidenum">
              <a:rPr lang="he-IL"/>
              <a:pPr>
                <a:defRPr/>
              </a:pPr>
              <a:t>‹#›</a:t>
            </a:fld>
            <a:endParaRPr lang="he-IL" dirty="0"/>
          </a:p>
        </p:txBody>
      </p:sp>
    </p:spTree>
    <p:extLst>
      <p:ext uri="{BB962C8B-B14F-4D97-AF65-F5344CB8AC3E}">
        <p14:creationId xmlns:p14="http://schemas.microsoft.com/office/powerpoint/2010/main" val="1570030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1DE45DB-F5F7-45A7-BF4B-D4C4E71B25E2}" type="slidenum">
              <a:rPr lang="he-IL"/>
              <a:pPr>
                <a:defRPr/>
              </a:pPr>
              <a:t>‹#›</a:t>
            </a:fld>
            <a:endParaRPr lang="he-IL" dirty="0"/>
          </a:p>
        </p:txBody>
      </p:sp>
    </p:spTree>
    <p:extLst>
      <p:ext uri="{BB962C8B-B14F-4D97-AF65-F5344CB8AC3E}">
        <p14:creationId xmlns:p14="http://schemas.microsoft.com/office/powerpoint/2010/main" val="1576832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9164674-9E1E-4ABF-8846-CDA2D3C44EBE}" type="slidenum">
              <a:rPr lang="he-IL"/>
              <a:pPr>
                <a:defRPr/>
              </a:pPr>
              <a:t>‹#›</a:t>
            </a:fld>
            <a:endParaRPr lang="he-IL" dirty="0"/>
          </a:p>
        </p:txBody>
      </p:sp>
    </p:spTree>
    <p:extLst>
      <p:ext uri="{BB962C8B-B14F-4D97-AF65-F5344CB8AC3E}">
        <p14:creationId xmlns:p14="http://schemas.microsoft.com/office/powerpoint/2010/main" val="3192530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46206971-44EF-4696-A7BC-267CE1DFAE7E}"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8BD6ED02-6E93-4A17-B32A-CB796CAF77BE}" type="slidenum">
              <a:rPr lang="he-IL"/>
              <a:pPr>
                <a:defRPr/>
              </a:pPr>
              <a:t>‹#›</a:t>
            </a:fld>
            <a:endParaRPr lang="he-IL" dirty="0"/>
          </a:p>
        </p:txBody>
      </p:sp>
    </p:spTree>
    <p:extLst>
      <p:ext uri="{BB962C8B-B14F-4D97-AF65-F5344CB8AC3E}">
        <p14:creationId xmlns:p14="http://schemas.microsoft.com/office/powerpoint/2010/main" val="24548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90D81CE-45DB-481D-83E2-FE7EDD2CEDA1}" type="slidenum">
              <a:rPr lang="he-IL"/>
              <a:pPr>
                <a:defRPr/>
              </a:pPr>
              <a:t>‹#›</a:t>
            </a:fld>
            <a:endParaRPr lang="he-IL" dirty="0"/>
          </a:p>
        </p:txBody>
      </p:sp>
    </p:spTree>
    <p:extLst>
      <p:ext uri="{BB962C8B-B14F-4D97-AF65-F5344CB8AC3E}">
        <p14:creationId xmlns:p14="http://schemas.microsoft.com/office/powerpoint/2010/main" val="858896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74510BE-19D6-4591-AD70-DC4A26E59DD9}"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1A98DD1-7F79-43FF-8E74-64D2DF93835B}" type="slidenum">
              <a:rPr lang="he-IL"/>
              <a:pPr>
                <a:defRPr/>
              </a:pPr>
              <a:t>‹#›</a:t>
            </a:fld>
            <a:endParaRPr lang="he-IL" dirty="0"/>
          </a:p>
        </p:txBody>
      </p:sp>
    </p:spTree>
    <p:extLst>
      <p:ext uri="{BB962C8B-B14F-4D97-AF65-F5344CB8AC3E}">
        <p14:creationId xmlns:p14="http://schemas.microsoft.com/office/powerpoint/2010/main" val="1291640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A1BC3C8-7846-47D3-8630-F56ED1B3AA14}" type="slidenum">
              <a:rPr lang="he-IL"/>
              <a:pPr>
                <a:defRPr/>
              </a:pPr>
              <a:t>‹#›</a:t>
            </a:fld>
            <a:endParaRPr lang="he-IL" dirty="0"/>
          </a:p>
        </p:txBody>
      </p:sp>
    </p:spTree>
    <p:extLst>
      <p:ext uri="{BB962C8B-B14F-4D97-AF65-F5344CB8AC3E}">
        <p14:creationId xmlns:p14="http://schemas.microsoft.com/office/powerpoint/2010/main" val="3346784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C86C96F-5259-413F-BD82-F6D26E6A846D}" type="slidenum">
              <a:rPr lang="he-IL"/>
              <a:pPr>
                <a:defRPr/>
              </a:pPr>
              <a:t>‹#›</a:t>
            </a:fld>
            <a:endParaRPr lang="he-IL" dirty="0"/>
          </a:p>
        </p:txBody>
      </p:sp>
    </p:spTree>
    <p:extLst>
      <p:ext uri="{BB962C8B-B14F-4D97-AF65-F5344CB8AC3E}">
        <p14:creationId xmlns:p14="http://schemas.microsoft.com/office/powerpoint/2010/main" val="2594087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6E53A47-6FE7-48FF-831D-EE5A0C9C64F5}"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ABA1831-44CD-4910-9C8C-0511C24AE6C6}" type="slidenum">
              <a:rPr lang="he-IL"/>
              <a:pPr>
                <a:defRPr/>
              </a:pPr>
              <a:t>‹#›</a:t>
            </a:fld>
            <a:endParaRPr lang="he-IL" dirty="0"/>
          </a:p>
        </p:txBody>
      </p:sp>
    </p:spTree>
    <p:extLst>
      <p:ext uri="{BB962C8B-B14F-4D97-AF65-F5344CB8AC3E}">
        <p14:creationId xmlns:p14="http://schemas.microsoft.com/office/powerpoint/2010/main" val="41743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4D95991-4093-458E-9113-AD50D5D19E7B}" type="slidenum">
              <a:rPr lang="he-IL"/>
              <a:pPr>
                <a:defRPr/>
              </a:pPr>
              <a:t>‹#›</a:t>
            </a:fld>
            <a:endParaRPr lang="he-IL" dirty="0"/>
          </a:p>
        </p:txBody>
      </p:sp>
    </p:spTree>
    <p:extLst>
      <p:ext uri="{BB962C8B-B14F-4D97-AF65-F5344CB8AC3E}">
        <p14:creationId xmlns:p14="http://schemas.microsoft.com/office/powerpoint/2010/main" val="2868078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037E1F4-4A06-46BC-A090-547F43D23C14}" type="slidenum">
              <a:rPr lang="he-IL"/>
              <a:pPr>
                <a:defRPr/>
              </a:pPr>
              <a:t>‹#›</a:t>
            </a:fld>
            <a:endParaRPr lang="he-IL" dirty="0"/>
          </a:p>
        </p:txBody>
      </p:sp>
    </p:spTree>
    <p:extLst>
      <p:ext uri="{BB962C8B-B14F-4D97-AF65-F5344CB8AC3E}">
        <p14:creationId xmlns:p14="http://schemas.microsoft.com/office/powerpoint/2010/main" val="464593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29B2C04-ADB6-48E7-93BB-FAA8E1FBBBEC}"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DAD4DD4-AC6E-4FFD-A401-41D285179A55}" type="slidenum">
              <a:rPr lang="he-IL"/>
              <a:pPr>
                <a:defRPr/>
              </a:pPr>
              <a:t>‹#›</a:t>
            </a:fld>
            <a:endParaRPr lang="he-IL" dirty="0"/>
          </a:p>
        </p:txBody>
      </p:sp>
    </p:spTree>
    <p:extLst>
      <p:ext uri="{BB962C8B-B14F-4D97-AF65-F5344CB8AC3E}">
        <p14:creationId xmlns:p14="http://schemas.microsoft.com/office/powerpoint/2010/main" val="172075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62441AD-47CE-4329-85E0-7AC60651E475}" type="slidenum">
              <a:rPr lang="he-IL"/>
              <a:pPr>
                <a:defRPr/>
              </a:pPr>
              <a:t>‹#›</a:t>
            </a:fld>
            <a:endParaRPr lang="he-IL" dirty="0"/>
          </a:p>
        </p:txBody>
      </p:sp>
    </p:spTree>
    <p:extLst>
      <p:ext uri="{BB962C8B-B14F-4D97-AF65-F5344CB8AC3E}">
        <p14:creationId xmlns:p14="http://schemas.microsoft.com/office/powerpoint/2010/main" val="3712019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B5EC74B-52C7-4432-BD46-8A7A621EF288}" type="slidenum">
              <a:rPr lang="he-IL"/>
              <a:pPr>
                <a:defRPr/>
              </a:pPr>
              <a:t>‹#›</a:t>
            </a:fld>
            <a:endParaRPr lang="he-IL" dirty="0"/>
          </a:p>
        </p:txBody>
      </p:sp>
    </p:spTree>
    <p:extLst>
      <p:ext uri="{BB962C8B-B14F-4D97-AF65-F5344CB8AC3E}">
        <p14:creationId xmlns:p14="http://schemas.microsoft.com/office/powerpoint/2010/main" val="39839365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C1573FAF-DF80-4414-9F63-CC91CB92A8EA}"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A7A67A6A-5AEE-4DB9-9E88-A814A78AD991}" type="slidenum">
              <a:rPr lang="he-IL"/>
              <a:pPr>
                <a:defRPr/>
              </a:pPr>
              <a:t>‹#›</a:t>
            </a:fld>
            <a:endParaRPr lang="he-IL" dirty="0"/>
          </a:p>
        </p:txBody>
      </p:sp>
    </p:spTree>
    <p:extLst>
      <p:ext uri="{BB962C8B-B14F-4D97-AF65-F5344CB8AC3E}">
        <p14:creationId xmlns:p14="http://schemas.microsoft.com/office/powerpoint/2010/main" val="1323688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3BF1651-28D6-4922-8373-ACE30D67BFE4}" type="slidenum">
              <a:rPr lang="he-IL"/>
              <a:pPr>
                <a:defRPr/>
              </a:pPr>
              <a:t>‹#›</a:t>
            </a:fld>
            <a:endParaRPr lang="he-IL" dirty="0"/>
          </a:p>
        </p:txBody>
      </p:sp>
    </p:spTree>
    <p:extLst>
      <p:ext uri="{BB962C8B-B14F-4D97-AF65-F5344CB8AC3E}">
        <p14:creationId xmlns:p14="http://schemas.microsoft.com/office/powerpoint/2010/main" val="10136804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167F0AC-DAE2-426D-97A1-26FD25EE0C07}"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FC74215-4F0D-4E35-A440-BC9571C631B2}" type="slidenum">
              <a:rPr lang="he-IL"/>
              <a:pPr>
                <a:defRPr/>
              </a:pPr>
              <a:t>‹#›</a:t>
            </a:fld>
            <a:endParaRPr lang="he-IL" dirty="0"/>
          </a:p>
        </p:txBody>
      </p:sp>
    </p:spTree>
    <p:extLst>
      <p:ext uri="{BB962C8B-B14F-4D97-AF65-F5344CB8AC3E}">
        <p14:creationId xmlns:p14="http://schemas.microsoft.com/office/powerpoint/2010/main" val="2230377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2616682-D944-44A6-91E1-B86F85FC1F3D}" type="slidenum">
              <a:rPr lang="he-IL"/>
              <a:pPr>
                <a:defRPr/>
              </a:pPr>
              <a:t>‹#›</a:t>
            </a:fld>
            <a:endParaRPr lang="he-IL" dirty="0"/>
          </a:p>
        </p:txBody>
      </p:sp>
    </p:spTree>
    <p:extLst>
      <p:ext uri="{BB962C8B-B14F-4D97-AF65-F5344CB8AC3E}">
        <p14:creationId xmlns:p14="http://schemas.microsoft.com/office/powerpoint/2010/main" val="34797828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B122876-1836-4740-ADD7-EC4AFE50B054}" type="slidenum">
              <a:rPr lang="he-IL"/>
              <a:pPr>
                <a:defRPr/>
              </a:pPr>
              <a:t>‹#›</a:t>
            </a:fld>
            <a:endParaRPr lang="he-IL" dirty="0"/>
          </a:p>
        </p:txBody>
      </p:sp>
    </p:spTree>
    <p:extLst>
      <p:ext uri="{BB962C8B-B14F-4D97-AF65-F5344CB8AC3E}">
        <p14:creationId xmlns:p14="http://schemas.microsoft.com/office/powerpoint/2010/main" val="1569462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0FB7112C-4802-402E-937F-D5D925F28960}"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A7399F17-27F7-4190-AF62-99EAC2FDAE4D}" type="slidenum">
              <a:rPr lang="he-IL"/>
              <a:pPr>
                <a:defRPr/>
              </a:pPr>
              <a:t>‹#›</a:t>
            </a:fld>
            <a:endParaRPr lang="he-IL" dirty="0"/>
          </a:p>
        </p:txBody>
      </p:sp>
    </p:spTree>
    <p:extLst>
      <p:ext uri="{BB962C8B-B14F-4D97-AF65-F5344CB8AC3E}">
        <p14:creationId xmlns:p14="http://schemas.microsoft.com/office/powerpoint/2010/main" val="306470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179DC60-039F-467D-88FA-235FBEE1221F}"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8300B5A-59C3-40DB-B70B-7FAFE821982A}" type="slidenum">
              <a:rPr lang="he-IL"/>
              <a:pPr>
                <a:defRPr/>
              </a:pPr>
              <a:t>‹#›</a:t>
            </a:fld>
            <a:endParaRPr lang="he-IL" dirty="0"/>
          </a:p>
        </p:txBody>
      </p:sp>
    </p:spTree>
    <p:extLst>
      <p:ext uri="{BB962C8B-B14F-4D97-AF65-F5344CB8AC3E}">
        <p14:creationId xmlns:p14="http://schemas.microsoft.com/office/powerpoint/2010/main" val="24709947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CEF4A0F-4597-47A8-90B0-2D09A2D0F4C6}" type="slidenum">
              <a:rPr lang="he-IL"/>
              <a:pPr>
                <a:defRPr/>
              </a:pPr>
              <a:t>‹#›</a:t>
            </a:fld>
            <a:endParaRPr lang="he-IL" dirty="0"/>
          </a:p>
        </p:txBody>
      </p:sp>
    </p:spTree>
    <p:extLst>
      <p:ext uri="{BB962C8B-B14F-4D97-AF65-F5344CB8AC3E}">
        <p14:creationId xmlns:p14="http://schemas.microsoft.com/office/powerpoint/2010/main" val="15332949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96C4F15-62EB-4C32-8F17-7F54216AC135}" type="slidenum">
              <a:rPr lang="he-IL"/>
              <a:pPr>
                <a:defRPr/>
              </a:pPr>
              <a:t>‹#›</a:t>
            </a:fld>
            <a:endParaRPr lang="he-IL" dirty="0"/>
          </a:p>
        </p:txBody>
      </p:sp>
    </p:spTree>
    <p:extLst>
      <p:ext uri="{BB962C8B-B14F-4D97-AF65-F5344CB8AC3E}">
        <p14:creationId xmlns:p14="http://schemas.microsoft.com/office/powerpoint/2010/main" val="2543584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50D963E8-F0EA-46E2-81BC-78D014C4E508}" type="slidenum">
              <a:rPr lang="he-IL"/>
              <a:pPr>
                <a:defRPr/>
              </a:pPr>
              <a:t>‹#›</a:t>
            </a:fld>
            <a:endParaRPr lang="he-IL" dirty="0"/>
          </a:p>
        </p:txBody>
      </p:sp>
    </p:spTree>
    <p:extLst>
      <p:ext uri="{BB962C8B-B14F-4D97-AF65-F5344CB8AC3E}">
        <p14:creationId xmlns:p14="http://schemas.microsoft.com/office/powerpoint/2010/main" val="24874620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076C668A-09F7-4151-9B26-3DA49D14B90E}" type="slidenum">
              <a:rPr lang="he-IL"/>
              <a:pPr>
                <a:defRPr/>
              </a:pPr>
              <a:t>‹#›</a:t>
            </a:fld>
            <a:endParaRPr lang="he-IL" dirty="0"/>
          </a:p>
        </p:txBody>
      </p:sp>
    </p:spTree>
    <p:extLst>
      <p:ext uri="{BB962C8B-B14F-4D97-AF65-F5344CB8AC3E}">
        <p14:creationId xmlns:p14="http://schemas.microsoft.com/office/powerpoint/2010/main" val="29730362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4A113D6B-DD2F-4190-BBD3-5CCAC084D44C}" type="slidenum">
              <a:rPr lang="he-IL"/>
              <a:pPr>
                <a:defRPr/>
              </a:pPr>
              <a:t>‹#›</a:t>
            </a:fld>
            <a:endParaRPr lang="he-IL" dirty="0"/>
          </a:p>
        </p:txBody>
      </p:sp>
    </p:spTree>
    <p:extLst>
      <p:ext uri="{BB962C8B-B14F-4D97-AF65-F5344CB8AC3E}">
        <p14:creationId xmlns:p14="http://schemas.microsoft.com/office/powerpoint/2010/main" val="3434493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E5935BB1-D4D8-4A9B-A8D6-8347696F1BEC}"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9C3449AF-F468-4CCF-9FA0-2EF93DDBC999}" type="slidenum">
              <a:rPr lang="he-IL"/>
              <a:pPr>
                <a:defRPr/>
              </a:pPr>
              <a:t>‹#›</a:t>
            </a:fld>
            <a:endParaRPr lang="he-IL" dirty="0"/>
          </a:p>
        </p:txBody>
      </p:sp>
    </p:spTree>
    <p:extLst>
      <p:ext uri="{BB962C8B-B14F-4D97-AF65-F5344CB8AC3E}">
        <p14:creationId xmlns:p14="http://schemas.microsoft.com/office/powerpoint/2010/main" val="36920707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8A7F417-8E84-40B9-A820-754BBF596079}"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C38469C-32EF-44AA-AA65-C4FC91C6D69F}" type="slidenum">
              <a:rPr lang="he-IL"/>
              <a:pPr>
                <a:defRPr/>
              </a:pPr>
              <a:t>‹#›</a:t>
            </a:fld>
            <a:endParaRPr lang="he-IL" dirty="0"/>
          </a:p>
        </p:txBody>
      </p:sp>
    </p:spTree>
    <p:extLst>
      <p:ext uri="{BB962C8B-B14F-4D97-AF65-F5344CB8AC3E}">
        <p14:creationId xmlns:p14="http://schemas.microsoft.com/office/powerpoint/2010/main" val="35423490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51970FE-3145-44D7-91AD-E9650796BCBB}" type="slidenum">
              <a:rPr lang="he-IL"/>
              <a:pPr>
                <a:defRPr/>
              </a:pPr>
              <a:t>‹#›</a:t>
            </a:fld>
            <a:endParaRPr lang="he-IL" dirty="0"/>
          </a:p>
        </p:txBody>
      </p:sp>
    </p:spTree>
    <p:extLst>
      <p:ext uri="{BB962C8B-B14F-4D97-AF65-F5344CB8AC3E}">
        <p14:creationId xmlns:p14="http://schemas.microsoft.com/office/powerpoint/2010/main" val="1015734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E728DCD-EDD6-4CB5-A52A-47CA51301EC6}" type="slidenum">
              <a:rPr lang="he-IL"/>
              <a:pPr>
                <a:defRPr/>
              </a:pPr>
              <a:t>‹#›</a:t>
            </a:fld>
            <a:endParaRPr lang="he-IL" dirty="0"/>
          </a:p>
        </p:txBody>
      </p:sp>
    </p:spTree>
    <p:extLst>
      <p:ext uri="{BB962C8B-B14F-4D97-AF65-F5344CB8AC3E}">
        <p14:creationId xmlns:p14="http://schemas.microsoft.com/office/powerpoint/2010/main" val="8348467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FA822E3C-BBFF-4647-B61C-97A657DE613B}"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437D1B1B-986E-4C99-88D9-EB7736339A27}" type="slidenum">
              <a:rPr lang="he-IL"/>
              <a:pPr>
                <a:defRPr/>
              </a:pPr>
              <a:t>‹#›</a:t>
            </a:fld>
            <a:endParaRPr lang="he-IL" dirty="0"/>
          </a:p>
        </p:txBody>
      </p:sp>
    </p:spTree>
    <p:extLst>
      <p:ext uri="{BB962C8B-B14F-4D97-AF65-F5344CB8AC3E}">
        <p14:creationId xmlns:p14="http://schemas.microsoft.com/office/powerpoint/2010/main" val="16766668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CCC300F-689C-4FD7-B719-86882E042F81}"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8F3F1A9-CD1B-46B8-9A46-3AFA869CFC74}" type="slidenum">
              <a:rPr lang="he-IL"/>
              <a:pPr>
                <a:defRPr/>
              </a:pPr>
              <a:t>‹#›</a:t>
            </a:fld>
            <a:endParaRPr lang="he-IL" dirty="0"/>
          </a:p>
        </p:txBody>
      </p:sp>
    </p:spTree>
    <p:extLst>
      <p:ext uri="{BB962C8B-B14F-4D97-AF65-F5344CB8AC3E}">
        <p14:creationId xmlns:p14="http://schemas.microsoft.com/office/powerpoint/2010/main" val="11678584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5E89B10-BCC3-4CEB-B39E-90C4F6D11DD6}" type="slidenum">
              <a:rPr lang="he-IL"/>
              <a:pPr>
                <a:defRPr/>
              </a:pPr>
              <a:t>‹#›</a:t>
            </a:fld>
            <a:endParaRPr lang="he-IL" dirty="0"/>
          </a:p>
        </p:txBody>
      </p:sp>
    </p:spTree>
    <p:extLst>
      <p:ext uri="{BB962C8B-B14F-4D97-AF65-F5344CB8AC3E}">
        <p14:creationId xmlns:p14="http://schemas.microsoft.com/office/powerpoint/2010/main" val="39381350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E4B98D1-31BA-497A-8B77-1C7B58881994}" type="slidenum">
              <a:rPr lang="he-IL"/>
              <a:pPr>
                <a:defRPr/>
              </a:pPr>
              <a:t>‹#›</a:t>
            </a:fld>
            <a:endParaRPr lang="he-IL" dirty="0"/>
          </a:p>
        </p:txBody>
      </p:sp>
    </p:spTree>
    <p:extLst>
      <p:ext uri="{BB962C8B-B14F-4D97-AF65-F5344CB8AC3E}">
        <p14:creationId xmlns:p14="http://schemas.microsoft.com/office/powerpoint/2010/main" val="6372613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EF337CF1-F2D1-41CD-BDAE-BB7B2AE476DA}"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9E9E78BF-07D4-46CD-B9E6-E72645BFEB32}" type="slidenum">
              <a:rPr lang="he-IL"/>
              <a:pPr>
                <a:defRPr/>
              </a:pPr>
              <a:t>‹#›</a:t>
            </a:fld>
            <a:endParaRPr lang="he-IL" dirty="0"/>
          </a:p>
        </p:txBody>
      </p:sp>
    </p:spTree>
    <p:extLst>
      <p:ext uri="{BB962C8B-B14F-4D97-AF65-F5344CB8AC3E}">
        <p14:creationId xmlns:p14="http://schemas.microsoft.com/office/powerpoint/2010/main" val="36084472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7A57639-E53F-4330-B0B3-941C79003413}"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BFA5ED5-DBCF-43A4-91CB-A140A22F8E76}" type="slidenum">
              <a:rPr lang="he-IL"/>
              <a:pPr>
                <a:defRPr/>
              </a:pPr>
              <a:t>‹#›</a:t>
            </a:fld>
            <a:endParaRPr lang="he-IL" dirty="0"/>
          </a:p>
        </p:txBody>
      </p:sp>
    </p:spTree>
    <p:extLst>
      <p:ext uri="{BB962C8B-B14F-4D97-AF65-F5344CB8AC3E}">
        <p14:creationId xmlns:p14="http://schemas.microsoft.com/office/powerpoint/2010/main" val="3644511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C03B80D-8249-4F77-893C-F68197FC6877}" type="slidenum">
              <a:rPr lang="he-IL"/>
              <a:pPr>
                <a:defRPr/>
              </a:pPr>
              <a:t>‹#›</a:t>
            </a:fld>
            <a:endParaRPr lang="he-IL" dirty="0"/>
          </a:p>
        </p:txBody>
      </p:sp>
    </p:spTree>
    <p:extLst>
      <p:ext uri="{BB962C8B-B14F-4D97-AF65-F5344CB8AC3E}">
        <p14:creationId xmlns:p14="http://schemas.microsoft.com/office/powerpoint/2010/main" val="315376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887228CB-1F75-485D-A3F2-082629D1A33F}"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07D150C8-A4DC-4C31-A194-A1B11DDB39C2}" type="slidenum">
              <a:rPr lang="he-IL"/>
              <a:pPr>
                <a:defRPr/>
              </a:pPr>
              <a:t>‹#›</a:t>
            </a:fld>
            <a:endParaRPr lang="he-IL" dirty="0"/>
          </a:p>
        </p:txBody>
      </p:sp>
    </p:spTree>
    <p:extLst>
      <p:ext uri="{BB962C8B-B14F-4D97-AF65-F5344CB8AC3E}">
        <p14:creationId xmlns:p14="http://schemas.microsoft.com/office/powerpoint/2010/main" val="3722648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E53EE2C-D5CC-45BF-A02E-65E69D5762A7}" type="slidenum">
              <a:rPr lang="he-IL"/>
              <a:pPr>
                <a:defRPr/>
              </a:pPr>
              <a:t>‹#›</a:t>
            </a:fld>
            <a:endParaRPr lang="he-IL" dirty="0"/>
          </a:p>
        </p:txBody>
      </p:sp>
    </p:spTree>
    <p:extLst>
      <p:ext uri="{BB962C8B-B14F-4D97-AF65-F5344CB8AC3E}">
        <p14:creationId xmlns:p14="http://schemas.microsoft.com/office/powerpoint/2010/main" val="33513760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9E2D720-E691-4909-9112-04FB7F5C5584}"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27DF77FE-7A20-4FF2-8EFD-D044E0E32AE1}" type="slidenum">
              <a:rPr lang="he-IL"/>
              <a:pPr>
                <a:defRPr/>
              </a:pPr>
              <a:t>‹#›</a:t>
            </a:fld>
            <a:endParaRPr lang="he-IL" dirty="0"/>
          </a:p>
        </p:txBody>
      </p:sp>
    </p:spTree>
    <p:extLst>
      <p:ext uri="{BB962C8B-B14F-4D97-AF65-F5344CB8AC3E}">
        <p14:creationId xmlns:p14="http://schemas.microsoft.com/office/powerpoint/2010/main" val="23572703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A5B2726-5635-4341-9754-061B4EF6F1E8}"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E1B1CD7-48C3-4B7C-8154-D3197F466388}" type="slidenum">
              <a:rPr lang="he-IL"/>
              <a:pPr>
                <a:defRPr/>
              </a:pPr>
              <a:t>‹#›</a:t>
            </a:fld>
            <a:endParaRPr lang="he-IL" dirty="0"/>
          </a:p>
        </p:txBody>
      </p:sp>
    </p:spTree>
    <p:extLst>
      <p:ext uri="{BB962C8B-B14F-4D97-AF65-F5344CB8AC3E}">
        <p14:creationId xmlns:p14="http://schemas.microsoft.com/office/powerpoint/2010/main" val="2511541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3F3AB83-EBE3-471D-B9E0-763608A8C919}" type="slidenum">
              <a:rPr lang="he-IL"/>
              <a:pPr>
                <a:defRPr/>
              </a:pPr>
              <a:t>‹#›</a:t>
            </a:fld>
            <a:endParaRPr lang="he-IL" dirty="0"/>
          </a:p>
        </p:txBody>
      </p:sp>
    </p:spTree>
    <p:extLst>
      <p:ext uri="{BB962C8B-B14F-4D97-AF65-F5344CB8AC3E}">
        <p14:creationId xmlns:p14="http://schemas.microsoft.com/office/powerpoint/2010/main" val="1245174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7A3A90B-8B66-47DA-9B69-1229A9ADA697}" type="slidenum">
              <a:rPr lang="he-IL"/>
              <a:pPr>
                <a:defRPr/>
              </a:pPr>
              <a:t>‹#›</a:t>
            </a:fld>
            <a:endParaRPr lang="he-IL" dirty="0"/>
          </a:p>
        </p:txBody>
      </p:sp>
    </p:spTree>
    <p:extLst>
      <p:ext uri="{BB962C8B-B14F-4D97-AF65-F5344CB8AC3E}">
        <p14:creationId xmlns:p14="http://schemas.microsoft.com/office/powerpoint/2010/main" val="37590764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B9D7CFA6-DA1B-4A8C-B70A-8B3F3A9B0912}"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70C9DBE1-7E45-4700-9264-34E8DAA2F104}" type="slidenum">
              <a:rPr lang="he-IL"/>
              <a:pPr>
                <a:defRPr/>
              </a:pPr>
              <a:t>‹#›</a:t>
            </a:fld>
            <a:endParaRPr lang="he-IL" dirty="0"/>
          </a:p>
        </p:txBody>
      </p:sp>
    </p:spTree>
    <p:extLst>
      <p:ext uri="{BB962C8B-B14F-4D97-AF65-F5344CB8AC3E}">
        <p14:creationId xmlns:p14="http://schemas.microsoft.com/office/powerpoint/2010/main" val="12819771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C40871D-5459-4F39-BEC9-B2364BD6B1C1}"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D338127-038E-479F-BCD9-71AEF40C6F44}" type="slidenum">
              <a:rPr lang="he-IL"/>
              <a:pPr>
                <a:defRPr/>
              </a:pPr>
              <a:t>‹#›</a:t>
            </a:fld>
            <a:endParaRPr lang="he-IL" dirty="0"/>
          </a:p>
        </p:txBody>
      </p:sp>
    </p:spTree>
    <p:extLst>
      <p:ext uri="{BB962C8B-B14F-4D97-AF65-F5344CB8AC3E}">
        <p14:creationId xmlns:p14="http://schemas.microsoft.com/office/powerpoint/2010/main" val="17283056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D423F63-0F4E-4BF2-9C7D-F67544883718}" type="slidenum">
              <a:rPr lang="he-IL"/>
              <a:pPr>
                <a:defRPr/>
              </a:pPr>
              <a:t>‹#›</a:t>
            </a:fld>
            <a:endParaRPr lang="he-IL" dirty="0"/>
          </a:p>
        </p:txBody>
      </p:sp>
    </p:spTree>
    <p:extLst>
      <p:ext uri="{BB962C8B-B14F-4D97-AF65-F5344CB8AC3E}">
        <p14:creationId xmlns:p14="http://schemas.microsoft.com/office/powerpoint/2010/main" val="18019382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BC02215-8327-45CA-B032-5989A0C165A1}" type="slidenum">
              <a:rPr lang="he-IL"/>
              <a:pPr>
                <a:defRPr/>
              </a:pPr>
              <a:t>‹#›</a:t>
            </a:fld>
            <a:endParaRPr lang="he-IL" dirty="0"/>
          </a:p>
        </p:txBody>
      </p:sp>
    </p:spTree>
    <p:extLst>
      <p:ext uri="{BB962C8B-B14F-4D97-AF65-F5344CB8AC3E}">
        <p14:creationId xmlns:p14="http://schemas.microsoft.com/office/powerpoint/2010/main" val="22371162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F920A286-B67E-4081-8483-1757C38D29BA}"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0736D88D-9B9E-4287-9DB2-97B070643FC0}" type="slidenum">
              <a:rPr lang="he-IL"/>
              <a:pPr>
                <a:defRPr/>
              </a:pPr>
              <a:t>‹#›</a:t>
            </a:fld>
            <a:endParaRPr lang="he-IL" dirty="0"/>
          </a:p>
        </p:txBody>
      </p:sp>
    </p:spTree>
    <p:extLst>
      <p:ext uri="{BB962C8B-B14F-4D97-AF65-F5344CB8AC3E}">
        <p14:creationId xmlns:p14="http://schemas.microsoft.com/office/powerpoint/2010/main" val="3114156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D6467EE-5215-4EC8-8184-0A1364A2535D}"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EFB565C-6DDD-4237-BB9B-0ADBABF4710C}" type="slidenum">
              <a:rPr lang="he-IL"/>
              <a:pPr>
                <a:defRPr/>
              </a:pPr>
              <a:t>‹#›</a:t>
            </a:fld>
            <a:endParaRPr lang="he-IL" dirty="0"/>
          </a:p>
        </p:txBody>
      </p:sp>
    </p:spTree>
    <p:extLst>
      <p:ext uri="{BB962C8B-B14F-4D97-AF65-F5344CB8AC3E}">
        <p14:creationId xmlns:p14="http://schemas.microsoft.com/office/powerpoint/2010/main" val="17555246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78BDB4DE-153D-437F-9942-C05772D466CC}"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54B2639B-1B36-4DDD-9CDB-5510D9291F34}" type="slidenum">
              <a:rPr lang="he-IL"/>
              <a:pPr>
                <a:defRPr/>
              </a:pPr>
              <a:t>‹#›</a:t>
            </a:fld>
            <a:endParaRPr lang="he-IL" dirty="0"/>
          </a:p>
        </p:txBody>
      </p:sp>
    </p:spTree>
    <p:extLst>
      <p:ext uri="{BB962C8B-B14F-4D97-AF65-F5344CB8AC3E}">
        <p14:creationId xmlns:p14="http://schemas.microsoft.com/office/powerpoint/2010/main" val="1869982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B4EA3C2-95CD-4B34-B7A5-B54259AF432D}"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1132C31-2471-4C73-B373-552771B378FF}" type="slidenum">
              <a:rPr lang="he-IL"/>
              <a:pPr>
                <a:defRPr/>
              </a:pPr>
              <a:t>‹#›</a:t>
            </a:fld>
            <a:endParaRPr lang="he-IL" dirty="0"/>
          </a:p>
        </p:txBody>
      </p:sp>
    </p:spTree>
    <p:extLst>
      <p:ext uri="{BB962C8B-B14F-4D97-AF65-F5344CB8AC3E}">
        <p14:creationId xmlns:p14="http://schemas.microsoft.com/office/powerpoint/2010/main" val="13566993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A0CB783-0864-4445-8085-645A25721487}" type="slidenum">
              <a:rPr lang="he-IL"/>
              <a:pPr>
                <a:defRPr/>
              </a:pPr>
              <a:t>‹#›</a:t>
            </a:fld>
            <a:endParaRPr lang="he-IL" dirty="0"/>
          </a:p>
        </p:txBody>
      </p:sp>
    </p:spTree>
    <p:extLst>
      <p:ext uri="{BB962C8B-B14F-4D97-AF65-F5344CB8AC3E}">
        <p14:creationId xmlns:p14="http://schemas.microsoft.com/office/powerpoint/2010/main" val="20805744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79636A9-ED92-467E-930E-EBC192A471E8}" type="slidenum">
              <a:rPr lang="he-IL"/>
              <a:pPr>
                <a:defRPr/>
              </a:pPr>
              <a:t>‹#›</a:t>
            </a:fld>
            <a:endParaRPr lang="he-IL" dirty="0"/>
          </a:p>
        </p:txBody>
      </p:sp>
    </p:spTree>
    <p:extLst>
      <p:ext uri="{BB962C8B-B14F-4D97-AF65-F5344CB8AC3E}">
        <p14:creationId xmlns:p14="http://schemas.microsoft.com/office/powerpoint/2010/main" val="24132016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EE5A708E-8105-4766-902E-25FFE0A66AAB}" type="slidenum">
              <a:rPr lang="he-IL"/>
              <a:pPr>
                <a:defRPr/>
              </a:pPr>
              <a:t>‹#›</a:t>
            </a:fld>
            <a:endParaRPr lang="he-IL" dirty="0"/>
          </a:p>
        </p:txBody>
      </p:sp>
    </p:spTree>
    <p:extLst>
      <p:ext uri="{BB962C8B-B14F-4D97-AF65-F5344CB8AC3E}">
        <p14:creationId xmlns:p14="http://schemas.microsoft.com/office/powerpoint/2010/main" val="38547356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9FD643FE-1CE2-4CF4-98A4-5F722594585E}" type="slidenum">
              <a:rPr lang="he-IL"/>
              <a:pPr>
                <a:defRPr/>
              </a:pPr>
              <a:t>‹#›</a:t>
            </a:fld>
            <a:endParaRPr lang="he-IL" dirty="0"/>
          </a:p>
        </p:txBody>
      </p:sp>
    </p:spTree>
    <p:extLst>
      <p:ext uri="{BB962C8B-B14F-4D97-AF65-F5344CB8AC3E}">
        <p14:creationId xmlns:p14="http://schemas.microsoft.com/office/powerpoint/2010/main" val="2582269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2AB3C22A-E6D5-4277-9193-EAC60A866FEF}" type="slidenum">
              <a:rPr lang="he-IL"/>
              <a:pPr>
                <a:defRPr/>
              </a:pPr>
              <a:t>‹#›</a:t>
            </a:fld>
            <a:endParaRPr lang="he-IL" dirty="0"/>
          </a:p>
        </p:txBody>
      </p:sp>
    </p:spTree>
    <p:extLst>
      <p:ext uri="{BB962C8B-B14F-4D97-AF65-F5344CB8AC3E}">
        <p14:creationId xmlns:p14="http://schemas.microsoft.com/office/powerpoint/2010/main" val="39314843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74B60D4-5504-4636-A50B-6DFD3622D2EC}"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3E4EC5F-F2CF-4834-978A-F5BC49D50AF3}" type="slidenum">
              <a:rPr lang="he-IL"/>
              <a:pPr>
                <a:defRPr/>
              </a:pPr>
              <a:t>‹#›</a:t>
            </a:fld>
            <a:endParaRPr lang="he-IL" dirty="0"/>
          </a:p>
        </p:txBody>
      </p:sp>
    </p:spTree>
    <p:extLst>
      <p:ext uri="{BB962C8B-B14F-4D97-AF65-F5344CB8AC3E}">
        <p14:creationId xmlns:p14="http://schemas.microsoft.com/office/powerpoint/2010/main" val="41699139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4EA31FD-351F-4C5B-9C25-97DF41EEAF9F}" type="slidenum">
              <a:rPr lang="he-IL"/>
              <a:pPr>
                <a:defRPr/>
              </a:pPr>
              <a:t>‹#›</a:t>
            </a:fld>
            <a:endParaRPr lang="he-IL" dirty="0"/>
          </a:p>
        </p:txBody>
      </p:sp>
    </p:spTree>
    <p:extLst>
      <p:ext uri="{BB962C8B-B14F-4D97-AF65-F5344CB8AC3E}">
        <p14:creationId xmlns:p14="http://schemas.microsoft.com/office/powerpoint/2010/main" val="2922187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B267E0F-2C41-4218-8F8D-DCFFB0040626}" type="slidenum">
              <a:rPr lang="he-IL"/>
              <a:pPr>
                <a:defRPr/>
              </a:pPr>
              <a:t>‹#›</a:t>
            </a:fld>
            <a:endParaRPr lang="he-IL" dirty="0"/>
          </a:p>
        </p:txBody>
      </p:sp>
    </p:spTree>
    <p:extLst>
      <p:ext uri="{BB962C8B-B14F-4D97-AF65-F5344CB8AC3E}">
        <p14:creationId xmlns:p14="http://schemas.microsoft.com/office/powerpoint/2010/main" val="3270755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F9C313C-990E-40E4-B3B7-084EB4C37F22}" type="slidenum">
              <a:rPr lang="he-IL"/>
              <a:pPr>
                <a:defRPr/>
              </a:pPr>
              <a:t>‹#›</a:t>
            </a:fld>
            <a:endParaRPr lang="he-IL" dirty="0"/>
          </a:p>
        </p:txBody>
      </p:sp>
    </p:spTree>
    <p:extLst>
      <p:ext uri="{BB962C8B-B14F-4D97-AF65-F5344CB8AC3E}">
        <p14:creationId xmlns:p14="http://schemas.microsoft.com/office/powerpoint/2010/main" val="41933553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E165449C-2046-4084-B030-BB5A802F37BC}"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299F5947-CD83-4B2D-8DC6-B0A8E51506B0}" type="slidenum">
              <a:rPr lang="he-IL"/>
              <a:pPr>
                <a:defRPr/>
              </a:pPr>
              <a:t>‹#›</a:t>
            </a:fld>
            <a:endParaRPr lang="he-IL" dirty="0"/>
          </a:p>
        </p:txBody>
      </p:sp>
    </p:spTree>
    <p:extLst>
      <p:ext uri="{BB962C8B-B14F-4D97-AF65-F5344CB8AC3E}">
        <p14:creationId xmlns:p14="http://schemas.microsoft.com/office/powerpoint/2010/main" val="9907573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CE10372-BFAB-4E6F-A238-142B907FEE1B}"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C239B13-CB4C-457D-9901-52C72CE128E7}" type="slidenum">
              <a:rPr lang="he-IL"/>
              <a:pPr>
                <a:defRPr/>
              </a:pPr>
              <a:t>‹#›</a:t>
            </a:fld>
            <a:endParaRPr lang="he-IL" dirty="0"/>
          </a:p>
        </p:txBody>
      </p:sp>
    </p:spTree>
    <p:extLst>
      <p:ext uri="{BB962C8B-B14F-4D97-AF65-F5344CB8AC3E}">
        <p14:creationId xmlns:p14="http://schemas.microsoft.com/office/powerpoint/2010/main" val="12524170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848EF6A-C21E-4E63-B1CC-044FA5B0E564}" type="slidenum">
              <a:rPr lang="he-IL"/>
              <a:pPr>
                <a:defRPr/>
              </a:pPr>
              <a:t>‹#›</a:t>
            </a:fld>
            <a:endParaRPr lang="he-IL" dirty="0"/>
          </a:p>
        </p:txBody>
      </p:sp>
    </p:spTree>
    <p:extLst>
      <p:ext uri="{BB962C8B-B14F-4D97-AF65-F5344CB8AC3E}">
        <p14:creationId xmlns:p14="http://schemas.microsoft.com/office/powerpoint/2010/main" val="34530022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201997D-E724-49D3-81A7-ADF0232B3CDD}" type="slidenum">
              <a:rPr lang="he-IL"/>
              <a:pPr>
                <a:defRPr/>
              </a:pPr>
              <a:t>‹#›</a:t>
            </a:fld>
            <a:endParaRPr lang="he-IL" dirty="0"/>
          </a:p>
        </p:txBody>
      </p:sp>
    </p:spTree>
    <p:extLst>
      <p:ext uri="{BB962C8B-B14F-4D97-AF65-F5344CB8AC3E}">
        <p14:creationId xmlns:p14="http://schemas.microsoft.com/office/powerpoint/2010/main" val="15846639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A9C71AFD-3614-471D-A36A-46FCF7EF4590}"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84E6F327-38D5-4B69-9CA3-9E48F5411E78}" type="slidenum">
              <a:rPr lang="he-IL"/>
              <a:pPr>
                <a:defRPr/>
              </a:pPr>
              <a:t>‹#›</a:t>
            </a:fld>
            <a:endParaRPr lang="he-IL" dirty="0"/>
          </a:p>
        </p:txBody>
      </p:sp>
    </p:spTree>
    <p:extLst>
      <p:ext uri="{BB962C8B-B14F-4D97-AF65-F5344CB8AC3E}">
        <p14:creationId xmlns:p14="http://schemas.microsoft.com/office/powerpoint/2010/main" val="6239281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356647A-A940-45F9-A4D3-CAB7C036A9D1}"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1D97AFD3-3CE9-4892-B20F-63860F57C7FE}" type="slidenum">
              <a:rPr lang="he-IL"/>
              <a:pPr>
                <a:defRPr/>
              </a:pPr>
              <a:t>‹#›</a:t>
            </a:fld>
            <a:endParaRPr lang="he-IL" dirty="0"/>
          </a:p>
        </p:txBody>
      </p:sp>
    </p:spTree>
    <p:extLst>
      <p:ext uri="{BB962C8B-B14F-4D97-AF65-F5344CB8AC3E}">
        <p14:creationId xmlns:p14="http://schemas.microsoft.com/office/powerpoint/2010/main" val="23153616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865A07C-C722-4781-8B4E-F1CF6459E0BF}" type="slidenum">
              <a:rPr lang="he-IL"/>
              <a:pPr>
                <a:defRPr/>
              </a:pPr>
              <a:t>‹#›</a:t>
            </a:fld>
            <a:endParaRPr lang="he-IL" dirty="0"/>
          </a:p>
        </p:txBody>
      </p:sp>
    </p:spTree>
    <p:extLst>
      <p:ext uri="{BB962C8B-B14F-4D97-AF65-F5344CB8AC3E}">
        <p14:creationId xmlns:p14="http://schemas.microsoft.com/office/powerpoint/2010/main" val="17824754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D3A0CBC-435B-452F-8419-A763571C5AF6}" type="slidenum">
              <a:rPr lang="he-IL"/>
              <a:pPr>
                <a:defRPr/>
              </a:pPr>
              <a:t>‹#›</a:t>
            </a:fld>
            <a:endParaRPr lang="he-IL" dirty="0"/>
          </a:p>
        </p:txBody>
      </p:sp>
    </p:spTree>
    <p:extLst>
      <p:ext uri="{BB962C8B-B14F-4D97-AF65-F5344CB8AC3E}">
        <p14:creationId xmlns:p14="http://schemas.microsoft.com/office/powerpoint/2010/main" val="3131979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E4ACECC-A5F0-4C7F-ACDC-F0DE01C861F6}"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3182F87-295B-4112-ADA7-9DF6B648CBC3}" type="slidenum">
              <a:rPr lang="he-IL"/>
              <a:pPr>
                <a:defRPr/>
              </a:pPr>
              <a:t>‹#›</a:t>
            </a:fld>
            <a:endParaRPr lang="he-IL" dirty="0"/>
          </a:p>
        </p:txBody>
      </p:sp>
    </p:spTree>
    <p:extLst>
      <p:ext uri="{BB962C8B-B14F-4D97-AF65-F5344CB8AC3E}">
        <p14:creationId xmlns:p14="http://schemas.microsoft.com/office/powerpoint/2010/main" val="5181788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8699E94-633D-46E0-AF31-C783EE053022}" type="slidenum">
              <a:rPr lang="he-IL"/>
              <a:pPr>
                <a:defRPr/>
              </a:pPr>
              <a:t>‹#›</a:t>
            </a:fld>
            <a:endParaRPr lang="he-IL" dirty="0"/>
          </a:p>
        </p:txBody>
      </p:sp>
    </p:spTree>
    <p:extLst>
      <p:ext uri="{BB962C8B-B14F-4D97-AF65-F5344CB8AC3E}">
        <p14:creationId xmlns:p14="http://schemas.microsoft.com/office/powerpoint/2010/main" val="480987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45A89B6-21D1-4962-BBE3-59F789081588}" type="slidenum">
              <a:rPr lang="he-IL"/>
              <a:pPr>
                <a:defRPr/>
              </a:pPr>
              <a:t>‹#›</a:t>
            </a:fld>
            <a:endParaRPr lang="he-IL" dirty="0"/>
          </a:p>
        </p:txBody>
      </p:sp>
    </p:spTree>
    <p:extLst>
      <p:ext uri="{BB962C8B-B14F-4D97-AF65-F5344CB8AC3E}">
        <p14:creationId xmlns:p14="http://schemas.microsoft.com/office/powerpoint/2010/main" val="2794929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27946AA-49CE-4F90-9962-356CD07C1EDE}" type="slidenum">
              <a:rPr lang="he-IL"/>
              <a:pPr>
                <a:defRPr/>
              </a:pPr>
              <a:t>‹#›</a:t>
            </a:fld>
            <a:endParaRPr lang="he-IL" dirty="0"/>
          </a:p>
        </p:txBody>
      </p:sp>
    </p:spTree>
    <p:extLst>
      <p:ext uri="{BB962C8B-B14F-4D97-AF65-F5344CB8AC3E}">
        <p14:creationId xmlns:p14="http://schemas.microsoft.com/office/powerpoint/2010/main" val="8011117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DEC13AF7-8B48-451C-8EF3-AA640B65EACF}"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EAD69475-D36D-4DF0-BA2D-BB84D48040C2}" type="slidenum">
              <a:rPr lang="he-IL"/>
              <a:pPr>
                <a:defRPr/>
              </a:pPr>
              <a:t>‹#›</a:t>
            </a:fld>
            <a:endParaRPr lang="he-IL" dirty="0"/>
          </a:p>
        </p:txBody>
      </p:sp>
    </p:spTree>
    <p:extLst>
      <p:ext uri="{BB962C8B-B14F-4D97-AF65-F5344CB8AC3E}">
        <p14:creationId xmlns:p14="http://schemas.microsoft.com/office/powerpoint/2010/main" val="2949584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4C2A998C-7542-4545-AA6A-C626783685E0}" type="slidenum">
              <a:rPr lang="he-IL"/>
              <a:pPr>
                <a:defRPr/>
              </a:pPr>
              <a:t>‹#›</a:t>
            </a:fld>
            <a:endParaRPr lang="he-IL" dirty="0"/>
          </a:p>
        </p:txBody>
      </p:sp>
    </p:spTree>
    <p:extLst>
      <p:ext uri="{BB962C8B-B14F-4D97-AF65-F5344CB8AC3E}">
        <p14:creationId xmlns:p14="http://schemas.microsoft.com/office/powerpoint/2010/main" val="5929725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4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47.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image" Target="../media/image1.png"/><Relationship Id="rId5" Type="http://schemas.openxmlformats.org/officeDocument/2006/relationships/theme" Target="../theme/theme12.xml"/><Relationship Id="rId4" Type="http://schemas.openxmlformats.org/officeDocument/2006/relationships/slideLayout" Target="../slideLayouts/slideLayout51.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55.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8.xml"/><Relationship Id="rId7" Type="http://schemas.openxmlformats.org/officeDocument/2006/relationships/image" Target="../media/image1.pn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theme" Target="../theme/theme14.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theme" Target="../theme/theme15.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5" Type="http://schemas.openxmlformats.org/officeDocument/2006/relationships/theme" Target="../theme/theme16.xml"/><Relationship Id="rId4" Type="http://schemas.openxmlformats.org/officeDocument/2006/relationships/slideLayout" Target="../slideLayouts/slideLayout70.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image" Target="../media/image1.png"/><Relationship Id="rId5" Type="http://schemas.openxmlformats.org/officeDocument/2006/relationships/theme" Target="../theme/theme17.xml"/><Relationship Id="rId4" Type="http://schemas.openxmlformats.org/officeDocument/2006/relationships/slideLayout" Target="../slideLayouts/slideLayout7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5" Type="http://schemas.openxmlformats.org/officeDocument/2006/relationships/theme" Target="../theme/theme19.xml"/><Relationship Id="rId4" Type="http://schemas.openxmlformats.org/officeDocument/2006/relationships/slideLayout" Target="../slideLayouts/slideLayout8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33.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theme" Target="../theme/theme9.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4356D1F-7976-41E7-8D1C-99BA7C60A801}"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7E3ECC0-AD07-4A51-96F6-1DDF5B46834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21" r:id="rId1"/>
    <p:sldLayoutId id="2147489022" r:id="rId2"/>
    <p:sldLayoutId id="2147489023" r:id="rId3"/>
    <p:sldLayoutId id="2147489010" r:id="rId4"/>
    <p:sldLayoutId id="2147489024"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C021A82-2EBF-464A-BC48-926ECE72C6C5}"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3312BA7-3A9A-4327-B9EB-878223BB5A0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57" r:id="rId1"/>
    <p:sldLayoutId id="2147489058" r:id="rId2"/>
    <p:sldLayoutId id="2147489059" r:id="rId3"/>
    <p:sldLayoutId id="214748901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2A7B2A8-92DD-44BD-99F5-3C98DAB52FCB}"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B0EA873-451E-478C-8263-E725477C9E1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60" r:id="rId1"/>
    <p:sldLayoutId id="2147489061" r:id="rId2"/>
    <p:sldLayoutId id="2147489062" r:id="rId3"/>
    <p:sldLayoutId id="2147489014"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8FA48BE-754A-4F4C-B638-08D4C1A9E8FF}"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4EE3DF9-80D4-4147-BAB0-E11A982E32C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63" r:id="rId1"/>
    <p:sldLayoutId id="2147489064" r:id="rId2"/>
    <p:sldLayoutId id="2147489065" r:id="rId3"/>
    <p:sldLayoutId id="2147489015"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66995D0-B361-4124-89E3-42D8AB63DEF3}"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B16BB10-C38C-4F85-819A-C4F02DEB297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66" r:id="rId1"/>
    <p:sldLayoutId id="2147489067" r:id="rId2"/>
    <p:sldLayoutId id="2147489068" r:id="rId3"/>
    <p:sldLayoutId id="2147489016"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606F084-B6DB-447E-800F-B42C2C5FA4D0}"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AA916DD-6B1F-4500-B67C-D9B267DBEBA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69" r:id="rId1"/>
    <p:sldLayoutId id="2147489070" r:id="rId2"/>
    <p:sldLayoutId id="2147489071" r:id="rId3"/>
    <p:sldLayoutId id="2147489017" r:id="rId4"/>
    <p:sldLayoutId id="2147489072"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A1B6F39-A574-42D7-AB8F-D7B7E5B6E46F}"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F74D453-45A9-4D86-AC4C-F392C94E3B0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73" r:id="rId1"/>
    <p:sldLayoutId id="2147489074" r:id="rId2"/>
    <p:sldLayoutId id="2147489075" r:id="rId3"/>
    <p:sldLayoutId id="2147489076" r:id="rId4"/>
    <p:sldLayoutId id="2147489077" r:id="rId5"/>
    <p:sldLayoutId id="2147489078"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29C1DEC-08C5-42C2-B4FB-4D3B277354C7}"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C8F955A-CF54-4769-B439-4592B444DF7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79" r:id="rId1"/>
    <p:sldLayoutId id="2147489080" r:id="rId2"/>
    <p:sldLayoutId id="2147489081" r:id="rId3"/>
    <p:sldLayoutId id="2147489018"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2D68324-8999-45F9-A5B9-145EDBFD998F}"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DB39F38-DD0C-4675-9F10-5E0F599CF98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82" r:id="rId1"/>
    <p:sldLayoutId id="2147489083" r:id="rId2"/>
    <p:sldLayoutId id="2147489084" r:id="rId3"/>
    <p:sldLayoutId id="2147489019"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61B8E5E-FC06-4C94-8319-FF7C0A40E472}"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7D93677-5473-4A33-9083-F812F1859BB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85" r:id="rId1"/>
    <p:sldLayoutId id="2147489086" r:id="rId2"/>
    <p:sldLayoutId id="2147489087"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E5090C4-B78A-450B-AD09-C603BC8634B9}"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819182D-1B5D-4E65-9949-A2673E00D04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88" r:id="rId1"/>
    <p:sldLayoutId id="2147489089" r:id="rId2"/>
    <p:sldLayoutId id="2147489090" r:id="rId3"/>
    <p:sldLayoutId id="2147489020"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4473B3F-B72E-49E9-A39F-95E15CB23792}"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746E58A-A0E8-48A9-86D9-E582B0A452E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25" r:id="rId1"/>
    <p:sldLayoutId id="2147489026" r:id="rId2"/>
    <p:sldLayoutId id="2147489027" r:id="rId3"/>
    <p:sldLayoutId id="2147489028" r:id="rId4"/>
    <p:sldLayoutId id="2147489029"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6F70DA7-BBB0-4C8E-AB97-1DDFC9ED4561}"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8EA160E-1289-4BBA-AC9E-115C1CB20C8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30" r:id="rId1"/>
    <p:sldLayoutId id="2147489031" r:id="rId2"/>
    <p:sldLayoutId id="2147489032" r:id="rId3"/>
    <p:sldLayoutId id="2147489033" r:id="rId4"/>
    <p:sldLayoutId id="2147489034"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619ECFCA-8BC9-48A8-A7A4-33FA0947F0DF}"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F71C0AD1-BF80-4F86-A43A-352A93CED4D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35" r:id="rId1"/>
    <p:sldLayoutId id="2147489036" r:id="rId2"/>
    <p:sldLayoutId id="2147489037" r:id="rId3"/>
    <p:sldLayoutId id="2147489038"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675B11E-429B-4696-82B3-D3B0BE056CAB}"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4CAA692-265C-42E7-8662-0DB51712F54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39" r:id="rId1"/>
    <p:sldLayoutId id="2147489040" r:id="rId2"/>
    <p:sldLayoutId id="2147489041"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D93A7AC-AE83-4234-9729-153B404CC34D}"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A6C5231-596F-4CCC-9381-9C544C2575A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42" r:id="rId1"/>
    <p:sldLayoutId id="2147489043" r:id="rId2"/>
    <p:sldLayoutId id="214748904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69DDEBB-CD2F-4B94-939A-478B6BFF9A82}"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3D6B88E-CE20-4C8C-AAAF-409591F12C3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45" r:id="rId1"/>
    <p:sldLayoutId id="2147489046" r:id="rId2"/>
    <p:sldLayoutId id="2147489047" r:id="rId3"/>
    <p:sldLayoutId id="214748901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B299959-64EC-4A6B-9655-0BB795002935}"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B75C56D-7B80-441B-84C0-25AE70F6749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48" r:id="rId1"/>
    <p:sldLayoutId id="2147489049" r:id="rId2"/>
    <p:sldLayoutId id="2147489050" r:id="rId3"/>
    <p:sldLayoutId id="214748901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4513D1F1-AE90-4A18-AB42-BB1719601B43}"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89B2D0B-6A97-4ED8-9D30-7805D07A654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51" r:id="rId1"/>
    <p:sldLayoutId id="2147489052" r:id="rId2"/>
    <p:sldLayoutId id="2147489053" r:id="rId3"/>
    <p:sldLayoutId id="2147489054" r:id="rId4"/>
    <p:sldLayoutId id="2147489055" r:id="rId5"/>
    <p:sldLayoutId id="2147489056"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hyperlink" Target="http://en.wikipedia.org/wiki/File:Spektrofotometri.jpg"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http://www.youtube.com/watch?v=AaG3Pt3nwLQ&amp;feature=relat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phil.cdc.gov/" TargetMode="External"/><Relationship Id="rId5" Type="http://schemas.openxmlformats.org/officeDocument/2006/relationships/image" Target="../media/image17.jpeg"/><Relationship Id="rId4" Type="http://schemas.openxmlformats.org/officeDocument/2006/relationships/hyperlink" Target="http://upload.wikimedia.org/wikipedia/commons/3/35/Colonies_de_legionelles.jp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8" Type="http://schemas.openxmlformats.org/officeDocument/2006/relationships/hyperlink" Target="http://upload.wikimedia.org/wikipedia/commons/e/e7/Mycobacterium_cosmeticum_closeup.jpg" TargetMode="External"/><Relationship Id="rId3" Type="http://schemas.openxmlformats.org/officeDocument/2006/relationships/hyperlink" Target="http://upload.wikimedia.org/wikipedia/commons/c/cb/Shigella_boydii_01.jpg" TargetMode="External"/><Relationship Id="rId7" Type="http://schemas.openxmlformats.org/officeDocument/2006/relationships/image" Target="../media/image19.jpeg"/><Relationship Id="rId2" Type="http://schemas.openxmlformats.org/officeDocument/2006/relationships/image" Target="../media/image2.gif"/><Relationship Id="rId1" Type="http://schemas.openxmlformats.org/officeDocument/2006/relationships/slideLayout" Target="../slideLayouts/slideLayout5.xml"/><Relationship Id="rId6" Type="http://schemas.openxmlformats.org/officeDocument/2006/relationships/hyperlink" Target="http://upload.wikimedia.org/wikipedia/commons/2/27/Salmonella_enterica_serovar_typhimurium_01.jpg" TargetMode="External"/><Relationship Id="rId11" Type="http://schemas.openxmlformats.org/officeDocument/2006/relationships/image" Target="../media/image21.jpeg"/><Relationship Id="rId5" Type="http://schemas.openxmlformats.org/officeDocument/2006/relationships/hyperlink" Target="http://phil.cdc.gov/phil/details.asp" TargetMode="External"/><Relationship Id="rId10" Type="http://schemas.openxmlformats.org/officeDocument/2006/relationships/hyperlink" Target="http://phil.cdc.gov/" TargetMode="External"/><Relationship Id="rId4" Type="http://schemas.openxmlformats.org/officeDocument/2006/relationships/image" Target="../media/image18.jpeg"/><Relationship Id="rId9"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gif"/><Relationship Id="rId1" Type="http://schemas.openxmlformats.org/officeDocument/2006/relationships/slideLayout" Target="../slideLayouts/slideLayout70.xml"/><Relationship Id="rId5" Type="http://schemas.openxmlformats.org/officeDocument/2006/relationships/image" Target="../media/image23.png"/><Relationship Id="rId4" Type="http://schemas.openxmlformats.org/officeDocument/2006/relationships/hyperlink" Target="http://www.cdc.gov/media/subtopic/library/diseases.htm"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phil.cdc.gov/phil/details.asp" TargetMode="External"/><Relationship Id="rId3" Type="http://schemas.openxmlformats.org/officeDocument/2006/relationships/hyperlink" Target="http://upload.wikimedia.org/wikipedia/commons/4/4d/BrucellaMelitensis.jpg" TargetMode="External"/><Relationship Id="rId7" Type="http://schemas.openxmlformats.org/officeDocument/2006/relationships/hyperlink" Target="http://phil.cdc.gov/" TargetMode="External"/><Relationship Id="rId2" Type="http://schemas.openxmlformats.org/officeDocument/2006/relationships/image" Target="../media/image2.gif"/><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hyperlink" Target="http://upload.wikimedia.org/wikipedia/commons/3/35/Colonies_de_legionelles.jpg"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gif"/><Relationship Id="rId1" Type="http://schemas.openxmlformats.org/officeDocument/2006/relationships/slideLayout" Target="../slideLayouts/slideLayout60.xml"/><Relationship Id="rId6" Type="http://schemas.openxmlformats.org/officeDocument/2006/relationships/image" Target="../media/image26.jpeg"/><Relationship Id="rId5" Type="http://schemas.openxmlformats.org/officeDocument/2006/relationships/hyperlink" Target="http://upload.wikimedia.org/wikipedia/commons/d/d3/Staphylococcus_aureus_VISA_2.jpg" TargetMode="Externa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gif"/><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gif"/><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upload.wikimedia.org/wikipedia/commons/0/0a/Ecoli_dividing.jpg" TargetMode="External"/><Relationship Id="rId2" Type="http://schemas.openxmlformats.org/officeDocument/2006/relationships/image" Target="../media/image2.gif"/><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gif"/></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gif"/></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gif"/><Relationship Id="rId1" Type="http://schemas.openxmlformats.org/officeDocument/2006/relationships/slideLayout" Target="../slideLayouts/slideLayout5.xml"/><Relationship Id="rId4" Type="http://schemas.openxmlformats.org/officeDocument/2006/relationships/hyperlink" Target="http://commons.wikimedia.org/wiki/File:Chemostat_shematic.sv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gif"/><Relationship Id="rId1" Type="http://schemas.openxmlformats.org/officeDocument/2006/relationships/slideLayout" Target="../slideLayouts/slideLayout5.xml"/><Relationship Id="rId4" Type="http://schemas.openxmlformats.org/officeDocument/2006/relationships/hyperlink" Target="http://commons.wikimedia.org/wiki/File:Chemostat_shematic.sv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gif"/><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1.jpeg"/><Relationship Id="rId1" Type="http://schemas.openxmlformats.org/officeDocument/2006/relationships/slideLayout" Target="../slideLayouts/slideLayout81.xml"/><Relationship Id="rId5" Type="http://schemas.openxmlformats.org/officeDocument/2006/relationships/hyperlink" Target="http://www.flickr.com/photos/amitp/2729698300" TargetMode="Externa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gif"/><Relationship Id="rId1" Type="http://schemas.openxmlformats.org/officeDocument/2006/relationships/slideLayout" Target="../slideLayouts/slideLayout5.xml"/><Relationship Id="rId4" Type="http://schemas.openxmlformats.org/officeDocument/2006/relationships/hyperlink" Target="http://www.ars.usda.gov/is/graphics/photos/mar05/k11077-1.htm"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gif"/><Relationship Id="rId1" Type="http://schemas.openxmlformats.org/officeDocument/2006/relationships/slideLayout" Target="../slideLayouts/slideLayout81.xml"/><Relationship Id="rId5" Type="http://schemas.openxmlformats.org/officeDocument/2006/relationships/hyperlink" Target="http://www.flickr.com/photos/amitp/2729698300" TargetMode="External"/><Relationship Id="rId4" Type="http://schemas.openxmlformats.org/officeDocument/2006/relationships/image" Target="../media/image41.jpeg"/></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g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00063" y="954088"/>
            <a:ext cx="8215312" cy="46037"/>
          </a:xfrm>
          <a:prstGeom prst="rect">
            <a:avLst/>
          </a:prstGeom>
          <a:blipFill dpi="0" rotWithShape="1">
            <a:blip r:embed="rId4"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6" name="TextBox 5"/>
          <p:cNvSpPr txBox="1"/>
          <p:nvPr/>
        </p:nvSpPr>
        <p:spPr>
          <a:xfrm>
            <a:off x="642938" y="1000125"/>
            <a:ext cx="8143875" cy="5842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200" b="1" dirty="0">
                <a:solidFill>
                  <a:srgbClr val="FF6600"/>
                </a:solidFill>
                <a:latin typeface="+mn-lt"/>
                <a:cs typeface="+mn-cs"/>
              </a:rPr>
              <a:t>רבייה וגידול של חיידקים, שלבי הגידול</a:t>
            </a:r>
          </a:p>
        </p:txBody>
      </p:sp>
      <p:sp>
        <p:nvSpPr>
          <p:cNvPr id="92164" name="Rectangle 18"/>
          <p:cNvSpPr>
            <a:spLocks noChangeArrowheads="1"/>
          </p:cNvSpPr>
          <p:nvPr/>
        </p:nvSpPr>
        <p:spPr bwMode="auto">
          <a:xfrm>
            <a:off x="7331075" y="1728788"/>
            <a:ext cx="1439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a:solidFill>
                  <a:srgbClr val="1D4C72"/>
                </a:solidFill>
                <a:latin typeface="Calibri" pitchFamily="34" charset="0"/>
              </a:rPr>
              <a:t>נושאי השיעור</a:t>
            </a:r>
          </a:p>
        </p:txBody>
      </p:sp>
      <p:sp>
        <p:nvSpPr>
          <p:cNvPr id="7" name="TextBox 6"/>
          <p:cNvSpPr txBox="1"/>
          <p:nvPr/>
        </p:nvSpPr>
        <p:spPr>
          <a:xfrm>
            <a:off x="-987425" y="307975"/>
            <a:ext cx="9758363"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a:solidFill>
                  <a:srgbClr val="1D4C72"/>
                </a:solidFill>
                <a:latin typeface="Arial"/>
                <a:cs typeface="Arial"/>
              </a:rPr>
              <a:t>מיקרוביולוגיה</a:t>
            </a:r>
            <a:endParaRPr lang="he-IL" sz="3600" b="1" noProof="1">
              <a:solidFill>
                <a:schemeClr val="accent6">
                  <a:lumMod val="50000"/>
                  <a:lumOff val="50000"/>
                </a:schemeClr>
              </a:solidFill>
              <a:latin typeface="Arial"/>
              <a:cs typeface="Arial"/>
            </a:endParaRPr>
          </a:p>
        </p:txBody>
      </p:sp>
      <p:sp>
        <p:nvSpPr>
          <p:cNvPr id="18" name="Rectangle 17"/>
          <p:cNvSpPr/>
          <p:nvPr/>
        </p:nvSpPr>
        <p:spPr bwMode="auto">
          <a:xfrm>
            <a:off x="571500" y="2276475"/>
            <a:ext cx="8143875" cy="35798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sz="2000" dirty="0">
                <a:solidFill>
                  <a:schemeClr val="tx1"/>
                </a:solidFill>
              </a:rPr>
              <a:t>  </a:t>
            </a:r>
            <a:r>
              <a:rPr lang="he-IL" sz="2000" u="sng" dirty="0">
                <a:solidFill>
                  <a:schemeClr val="tx1"/>
                </a:solidFill>
              </a:rPr>
              <a:t>חלק א</a:t>
            </a:r>
            <a:r>
              <a:rPr lang="he-IL" sz="2000" dirty="0">
                <a:solidFill>
                  <a:schemeClr val="tx1"/>
                </a:solidFill>
              </a:rPr>
              <a:t>'</a:t>
            </a:r>
          </a:p>
          <a:p>
            <a:pPr fontAlgn="auto">
              <a:spcBef>
                <a:spcPts val="0"/>
              </a:spcBef>
              <a:spcAft>
                <a:spcPts val="0"/>
              </a:spcAft>
              <a:buFontTx/>
              <a:buBlip>
                <a:blip r:embed="rId5"/>
              </a:buBlip>
              <a:defRPr/>
            </a:pPr>
            <a:r>
              <a:rPr lang="he-IL" sz="2000" dirty="0">
                <a:solidFill>
                  <a:schemeClr val="tx1"/>
                </a:solidFill>
              </a:rPr>
              <a:t> רביית חיידקים בדרך של חלוקת תא – רבייה אל-זוויגית </a:t>
            </a:r>
          </a:p>
          <a:p>
            <a:pPr fontAlgn="auto">
              <a:spcBef>
                <a:spcPts val="0"/>
              </a:spcBef>
              <a:spcAft>
                <a:spcPts val="0"/>
              </a:spcAft>
              <a:buFontTx/>
              <a:buBlip>
                <a:blip r:embed="rId5"/>
              </a:buBlip>
              <a:defRPr/>
            </a:pPr>
            <a:r>
              <a:rPr lang="he-IL" sz="2000" dirty="0">
                <a:solidFill>
                  <a:schemeClr val="tx1"/>
                </a:solidFill>
              </a:rPr>
              <a:t> בידוד חיידקים וגידולם (מצע גידול מוצק ונוזלי, מושבות, זריעת בידוד)</a:t>
            </a:r>
          </a:p>
          <a:p>
            <a:pPr fontAlgn="auto">
              <a:spcBef>
                <a:spcPts val="0"/>
              </a:spcBef>
              <a:spcAft>
                <a:spcPts val="0"/>
              </a:spcAft>
              <a:buFontTx/>
              <a:buBlip>
                <a:blip r:embed="rId5"/>
              </a:buBlip>
              <a:defRPr/>
            </a:pPr>
            <a:r>
              <a:rPr lang="he-IL" sz="2000" dirty="0">
                <a:solidFill>
                  <a:schemeClr val="tx1"/>
                </a:solidFill>
              </a:rPr>
              <a:t> שיטות לאומדן מספר החיידקים</a:t>
            </a:r>
          </a:p>
          <a:p>
            <a:pPr fontAlgn="auto">
              <a:spcBef>
                <a:spcPts val="0"/>
              </a:spcBef>
              <a:spcAft>
                <a:spcPts val="0"/>
              </a:spcAft>
              <a:buFontTx/>
              <a:buBlip>
                <a:blip r:embed="rId5"/>
              </a:buBlip>
              <a:defRPr/>
            </a:pPr>
            <a:r>
              <a:rPr lang="he-IL" sz="2000" dirty="0">
                <a:solidFill>
                  <a:schemeClr val="tx1"/>
                </a:solidFill>
              </a:rPr>
              <a:t> שיטות לזיהוי חיידקים</a:t>
            </a:r>
          </a:p>
          <a:p>
            <a:pPr fontAlgn="auto">
              <a:spcBef>
                <a:spcPts val="0"/>
              </a:spcBef>
              <a:spcAft>
                <a:spcPts val="0"/>
              </a:spcAft>
              <a:defRPr/>
            </a:pPr>
            <a:endParaRPr lang="he-IL" sz="2000" dirty="0">
              <a:solidFill>
                <a:schemeClr val="tx1"/>
              </a:solidFill>
            </a:endParaRPr>
          </a:p>
          <a:p>
            <a:pPr fontAlgn="auto">
              <a:spcBef>
                <a:spcPts val="0"/>
              </a:spcBef>
              <a:spcAft>
                <a:spcPts val="0"/>
              </a:spcAft>
              <a:defRPr/>
            </a:pPr>
            <a:r>
              <a:rPr lang="he-IL" sz="2000" dirty="0">
                <a:solidFill>
                  <a:schemeClr val="tx1"/>
                </a:solidFill>
              </a:rPr>
              <a:t>  </a:t>
            </a:r>
            <a:r>
              <a:rPr lang="he-IL" sz="2000" u="sng" dirty="0">
                <a:solidFill>
                  <a:schemeClr val="tx1"/>
                </a:solidFill>
              </a:rPr>
              <a:t>חלק ב': שלבים בגידול חיידקים</a:t>
            </a:r>
            <a:r>
              <a:rPr lang="he-IL" sz="2000" dirty="0">
                <a:solidFill>
                  <a:schemeClr val="tx1"/>
                </a:solidFill>
              </a:rPr>
              <a:t>:</a:t>
            </a:r>
          </a:p>
          <a:p>
            <a:pPr fontAlgn="auto">
              <a:spcBef>
                <a:spcPts val="0"/>
              </a:spcBef>
              <a:spcAft>
                <a:spcPts val="0"/>
              </a:spcAft>
              <a:buFontTx/>
              <a:buBlip>
                <a:blip r:embed="rId5"/>
              </a:buBlip>
              <a:defRPr/>
            </a:pPr>
            <a:r>
              <a:rPr lang="he-IL" sz="2000" dirty="0">
                <a:solidFill>
                  <a:schemeClr val="tx1"/>
                </a:solidFill>
              </a:rPr>
              <a:t> שלב ההשהיה</a:t>
            </a:r>
          </a:p>
          <a:p>
            <a:pPr fontAlgn="auto">
              <a:spcBef>
                <a:spcPts val="0"/>
              </a:spcBef>
              <a:spcAft>
                <a:spcPts val="0"/>
              </a:spcAft>
              <a:buFontTx/>
              <a:buBlip>
                <a:blip r:embed="rId5"/>
              </a:buBlip>
              <a:defRPr/>
            </a:pPr>
            <a:r>
              <a:rPr lang="he-IL" sz="2000" dirty="0">
                <a:solidFill>
                  <a:schemeClr val="tx1"/>
                </a:solidFill>
              </a:rPr>
              <a:t> שלב הגידול המעריכי</a:t>
            </a:r>
          </a:p>
          <a:p>
            <a:pPr fontAlgn="auto">
              <a:spcBef>
                <a:spcPts val="0"/>
              </a:spcBef>
              <a:spcAft>
                <a:spcPts val="0"/>
              </a:spcAft>
              <a:buFontTx/>
              <a:buBlip>
                <a:blip r:embed="rId5"/>
              </a:buBlip>
              <a:defRPr/>
            </a:pPr>
            <a:r>
              <a:rPr lang="he-IL" sz="2000" dirty="0">
                <a:solidFill>
                  <a:schemeClr val="tx1"/>
                </a:solidFill>
              </a:rPr>
              <a:t> שלב הגידול היציב</a:t>
            </a:r>
          </a:p>
          <a:p>
            <a:pPr fontAlgn="auto">
              <a:spcBef>
                <a:spcPts val="0"/>
              </a:spcBef>
              <a:spcAft>
                <a:spcPts val="0"/>
              </a:spcAft>
              <a:buFontTx/>
              <a:buBlip>
                <a:blip r:embed="rId5"/>
              </a:buBlip>
              <a:defRPr/>
            </a:pPr>
            <a:r>
              <a:rPr lang="he-IL" sz="2000" dirty="0">
                <a:solidFill>
                  <a:schemeClr val="tx1"/>
                </a:solidFill>
              </a:rPr>
              <a:t> שלב התמותה</a:t>
            </a:r>
          </a:p>
          <a:p>
            <a:pPr fontAlgn="auto">
              <a:spcBef>
                <a:spcPts val="0"/>
              </a:spcBef>
              <a:spcAft>
                <a:spcPts val="0"/>
              </a:spcAft>
              <a:defRPr/>
            </a:pPr>
            <a:endParaRPr lang="he-IL" sz="20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תמונה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4788" y="1974850"/>
            <a:ext cx="6815137"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31775" y="373063"/>
            <a:ext cx="8215313" cy="46037"/>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419100" y="444500"/>
            <a:ext cx="8183563" cy="17541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מצע גידול נוזלי מורכב ממים ומחומרי מזון ואינו מכיל אגר, ולכן הוא נשאר נוזלי.</a:t>
            </a:r>
          </a:p>
          <a:p>
            <a:pPr eaLnBrk="1" hangingPunct="1">
              <a:defRPr/>
            </a:pPr>
            <a:r>
              <a:rPr lang="he-IL" dirty="0" smtClean="0"/>
              <a:t>מכניסים את החיידקים לכלי המכיל את מצע המזון ושמים אותו בתנאי טמפרטורה מתאימים, בדרך כלל במכשיר המטלטל אותו.</a:t>
            </a:r>
          </a:p>
          <a:p>
            <a:pPr eaLnBrk="1" hangingPunct="1">
              <a:defRPr/>
            </a:pPr>
            <a:r>
              <a:rPr lang="he-IL" dirty="0" smtClean="0"/>
              <a:t>החיידקים מתרבים אך אינם נשארים צמודים זה לזה, ולכן אינם יוצרים מושבות כמו במצע המזון המוצק, אלא מתפזרים בכלי. העלייה במספר החיידקים מתבטאת בעכירות. </a:t>
            </a:r>
          </a:p>
          <a:p>
            <a:pPr eaLnBrk="1" hangingPunct="1">
              <a:defRPr/>
            </a:pPr>
            <a:r>
              <a:rPr lang="he-IL" dirty="0" smtClean="0"/>
              <a:t>ככל שמספר החיידקים עולה, כך עכירות הנוזל גדלה. </a:t>
            </a:r>
          </a:p>
        </p:txBody>
      </p:sp>
      <p:sp>
        <p:nvSpPr>
          <p:cNvPr id="21515" name="Slide Number Placeholder 15"/>
          <p:cNvSpPr>
            <a:spLocks noGrp="1"/>
          </p:cNvSpPr>
          <p:nvPr>
            <p:ph type="sldNum" sz="quarter" idx="12"/>
          </p:nvPr>
        </p:nvSpPr>
        <p:spPr bwMode="auto">
          <a:xfrm>
            <a:off x="107950" y="6613525"/>
            <a:ext cx="576263" cy="24447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393F566-ABF1-4540-A60C-423F546CA619}" type="slidenum">
              <a:rPr lang="he-IL" sz="1100" smtClean="0">
                <a:solidFill>
                  <a:prstClr val="white">
                    <a:lumMod val="75000"/>
                  </a:prstClr>
                </a:solidFill>
              </a:rPr>
              <a:pPr fontAlgn="base">
                <a:spcBef>
                  <a:spcPct val="0"/>
                </a:spcBef>
                <a:spcAft>
                  <a:spcPct val="0"/>
                </a:spcAft>
                <a:defRPr/>
              </a:pPr>
              <a:t>10</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מצע מזון נוזלי</a:t>
            </a:r>
            <a:endParaRPr lang="he-IL" sz="1800" dirty="0" smtClean="0">
              <a:solidFill>
                <a:schemeClr val="accent6">
                  <a:lumMod val="50000"/>
                  <a:lumOff val="50000"/>
                </a:schemeClr>
              </a:solidFill>
            </a:endParaRPr>
          </a:p>
        </p:txBody>
      </p:sp>
      <p:sp>
        <p:nvSpPr>
          <p:cNvPr id="8" name="TextBox 7"/>
          <p:cNvSpPr txBox="1"/>
          <p:nvPr/>
        </p:nvSpPr>
        <p:spPr>
          <a:xfrm>
            <a:off x="6280150" y="6392863"/>
            <a:ext cx="1827213" cy="3698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ספקטרופוטומטר</a:t>
            </a:r>
          </a:p>
        </p:txBody>
      </p:sp>
      <p:pic>
        <p:nvPicPr>
          <p:cNvPr id="10138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5275" y="5192713"/>
            <a:ext cx="17684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5" name="מלבן 1"/>
          <p:cNvSpPr>
            <a:spLocks noChangeArrowheads="1"/>
          </p:cNvSpPr>
          <p:nvPr/>
        </p:nvSpPr>
        <p:spPr bwMode="auto">
          <a:xfrm>
            <a:off x="6240463" y="6188075"/>
            <a:ext cx="20891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457200" algn="l" rtl="0">
              <a:lnSpc>
                <a:spcPct val="115000"/>
              </a:lnSpc>
              <a:spcAft>
                <a:spcPts val="1000"/>
              </a:spcAft>
            </a:pPr>
            <a:r>
              <a:rPr lang="en-US" sz="1100">
                <a:latin typeface="Calibri" pitchFamily="34" charset="0"/>
                <a:cs typeface="Times New Roman" pitchFamily="18" charset="0"/>
              </a:rPr>
              <a:t>Skorpion87</a:t>
            </a:r>
            <a:r>
              <a:rPr lang="en-US" sz="1100">
                <a:cs typeface="Times New Roman" pitchFamily="18" charset="0"/>
              </a:rPr>
              <a:t> </a:t>
            </a:r>
            <a:r>
              <a:rPr lang="en-US" sz="1100">
                <a:latin typeface="Calibri" pitchFamily="34" charset="0"/>
                <a:cs typeface="Times New Roman" pitchFamily="18" charset="0"/>
              </a:rPr>
              <a:t>at </a:t>
            </a:r>
            <a:r>
              <a:rPr lang="en-US" sz="1100" u="sng">
                <a:solidFill>
                  <a:srgbClr val="0000FF"/>
                </a:solidFill>
                <a:latin typeface="Calibri" pitchFamily="34" charset="0"/>
                <a:cs typeface="Times New Roman" pitchFamily="18" charset="0"/>
                <a:hlinkClick r:id="rId5"/>
              </a:rPr>
              <a:t>Wikimedia</a:t>
            </a:r>
            <a:endParaRPr lang="en-US" sz="1100">
              <a:latin typeface="Calibri" pitchFamily="34" charset="0"/>
              <a:cs typeface="Times New Roman" pitchFamily="18" charset="0"/>
            </a:endParaRPr>
          </a:p>
        </p:txBody>
      </p:sp>
      <p:pic>
        <p:nvPicPr>
          <p:cNvPr id="101386" name="תמונה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4551363"/>
            <a:ext cx="4851400"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מחבר חץ ישר 6"/>
          <p:cNvCxnSpPr/>
          <p:nvPr/>
        </p:nvCxnSpPr>
        <p:spPr>
          <a:xfrm>
            <a:off x="1930400" y="4149725"/>
            <a:ext cx="5905500" cy="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799388" y="3963988"/>
            <a:ext cx="501650" cy="3698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זמן</a:t>
            </a:r>
          </a:p>
        </p:txBody>
      </p:sp>
      <p:sp>
        <p:nvSpPr>
          <p:cNvPr id="17" name="TextBox 16"/>
          <p:cNvSpPr txBox="1"/>
          <p:nvPr/>
        </p:nvSpPr>
        <p:spPr>
          <a:xfrm>
            <a:off x="4846638" y="6223000"/>
            <a:ext cx="730250" cy="33813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dirty="0" smtClean="0"/>
              <a:t>גלאי</a:t>
            </a:r>
          </a:p>
        </p:txBody>
      </p:sp>
      <p:sp>
        <p:nvSpPr>
          <p:cNvPr id="18" name="TextBox 17"/>
          <p:cNvSpPr txBox="1"/>
          <p:nvPr/>
        </p:nvSpPr>
        <p:spPr>
          <a:xfrm>
            <a:off x="2736850" y="6188075"/>
            <a:ext cx="1277938" cy="5842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he-IL" sz="1600" dirty="0" smtClean="0"/>
              <a:t>דגימת נוזל </a:t>
            </a:r>
          </a:p>
          <a:p>
            <a:pPr algn="ctr" eaLnBrk="1" hangingPunct="1">
              <a:defRPr/>
            </a:pPr>
            <a:r>
              <a:rPr lang="he-IL" sz="1600" dirty="0" smtClean="0"/>
              <a:t>מכלי הגידול</a:t>
            </a:r>
          </a:p>
        </p:txBody>
      </p:sp>
      <p:sp>
        <p:nvSpPr>
          <p:cNvPr id="19" name="TextBox 18"/>
          <p:cNvSpPr txBox="1"/>
          <p:nvPr/>
        </p:nvSpPr>
        <p:spPr>
          <a:xfrm>
            <a:off x="1187450" y="6223000"/>
            <a:ext cx="1090613" cy="33813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dirty="0" smtClean="0"/>
              <a:t>מקור אור</a:t>
            </a:r>
          </a:p>
        </p:txBody>
      </p:sp>
      <p:sp>
        <p:nvSpPr>
          <p:cNvPr id="101392" name="מלבן 9"/>
          <p:cNvSpPr>
            <a:spLocks noChangeArrowheads="1"/>
          </p:cNvSpPr>
          <p:nvPr/>
        </p:nvSpPr>
        <p:spPr bwMode="auto">
          <a:xfrm>
            <a:off x="274638" y="4343400"/>
            <a:ext cx="84724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t>אפשר למדוד את עכירות הנוזל במכשיר מיוחד הנקרא ספקטרופוטומטר, ובדרך זו לאמוד את מספר החיידקים בכל שלב.</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95275" y="419100"/>
            <a:ext cx="8183563" cy="32766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150000"/>
              </a:lnSpc>
              <a:spcBef>
                <a:spcPts val="0"/>
              </a:spcBef>
              <a:spcAft>
                <a:spcPts val="0"/>
              </a:spcAft>
              <a:defRPr/>
            </a:pPr>
            <a:r>
              <a:rPr lang="he-IL" dirty="0" smtClean="0"/>
              <a:t>כדי לזהות חיידק, לחקור אותו, ולהשתמש בו לצרכים שונים, יש צורך לבודדו משאר מיני   </a:t>
            </a:r>
          </a:p>
          <a:p>
            <a:pPr>
              <a:lnSpc>
                <a:spcPct val="150000"/>
              </a:lnSpc>
              <a:spcBef>
                <a:spcPts val="0"/>
              </a:spcBef>
              <a:spcAft>
                <a:spcPts val="0"/>
              </a:spcAft>
              <a:defRPr/>
            </a:pPr>
            <a:r>
              <a:rPr lang="he-IL" dirty="0" smtClean="0"/>
              <a:t>החיידקים והמיקרואורגניזמים האחרים</a:t>
            </a:r>
            <a:r>
              <a:rPr lang="he-IL" dirty="0"/>
              <a:t>. </a:t>
            </a:r>
            <a:r>
              <a:rPr lang="he-IL" dirty="0" smtClean="0"/>
              <a:t>הדרך </a:t>
            </a:r>
            <a:r>
              <a:rPr lang="he-IL" dirty="0"/>
              <a:t>הטובה ביותר לוודא </a:t>
            </a:r>
            <a:r>
              <a:rPr lang="he-IL" dirty="0" smtClean="0"/>
              <a:t>זאת, היא לגדל תרבית </a:t>
            </a:r>
          </a:p>
          <a:p>
            <a:pPr>
              <a:lnSpc>
                <a:spcPct val="150000"/>
              </a:lnSpc>
              <a:spcBef>
                <a:spcPts val="0"/>
              </a:spcBef>
              <a:spcAft>
                <a:spcPts val="0"/>
              </a:spcAft>
              <a:defRPr/>
            </a:pPr>
            <a:r>
              <a:rPr lang="he-IL" dirty="0" smtClean="0"/>
              <a:t>שכל החיידקים שבה נוצרו מחיידק בודד. כאשר לוקחים את החיידקים שרוצים לגדל ממושבה</a:t>
            </a:r>
          </a:p>
          <a:p>
            <a:pPr>
              <a:lnSpc>
                <a:spcPct val="150000"/>
              </a:lnSpc>
              <a:spcBef>
                <a:spcPts val="0"/>
              </a:spcBef>
              <a:spcAft>
                <a:spcPts val="0"/>
              </a:spcAft>
              <a:defRPr/>
            </a:pPr>
            <a:r>
              <a:rPr lang="he-IL" dirty="0" smtClean="0"/>
              <a:t>בודדת אפשר להיות בטוחים שכולם זהים. כדי לקבל מושבה בודדת שתשמש מקור לחיידקים, עושים </a:t>
            </a:r>
            <a:r>
              <a:rPr lang="he-IL" dirty="0" smtClean="0">
                <a:solidFill>
                  <a:schemeClr val="accent3"/>
                </a:solidFill>
              </a:rPr>
              <a:t>זריעת בידוד</a:t>
            </a:r>
            <a:r>
              <a:rPr lang="he-IL" dirty="0" smtClean="0"/>
              <a:t>, </a:t>
            </a:r>
            <a:r>
              <a:rPr lang="he-IL" dirty="0" smtClean="0">
                <a:latin typeface="Arial"/>
              </a:rPr>
              <a:t>המבוססת </a:t>
            </a:r>
            <a:r>
              <a:rPr lang="he-IL" dirty="0">
                <a:latin typeface="Arial"/>
              </a:rPr>
              <a:t>על </a:t>
            </a:r>
            <a:r>
              <a:rPr lang="he-IL" dirty="0" smtClean="0">
                <a:latin typeface="Arial"/>
              </a:rPr>
              <a:t>מריחת חיידקים ודילולם על </a:t>
            </a:r>
            <a:r>
              <a:rPr lang="he-IL" dirty="0">
                <a:latin typeface="Arial"/>
              </a:rPr>
              <a:t>גבי </a:t>
            </a:r>
            <a:r>
              <a:rPr lang="he-IL" dirty="0" smtClean="0">
                <a:latin typeface="Arial"/>
              </a:rPr>
              <a:t>המצע, כדי לקבל מושבות בודדות של החיידקים.</a:t>
            </a:r>
          </a:p>
          <a:p>
            <a:pPr>
              <a:lnSpc>
                <a:spcPct val="150000"/>
              </a:lnSpc>
              <a:spcBef>
                <a:spcPts val="0"/>
              </a:spcBef>
              <a:spcAft>
                <a:spcPts val="0"/>
              </a:spcAft>
              <a:defRPr/>
            </a:pPr>
            <a:r>
              <a:rPr lang="he-IL" dirty="0" smtClean="0">
                <a:latin typeface="Arial"/>
              </a:rPr>
              <a:t>המשך – בשקף הבא. </a:t>
            </a:r>
            <a:endParaRPr lang="he-IL" dirty="0">
              <a:latin typeface="Arial"/>
            </a:endParaRPr>
          </a:p>
          <a:p>
            <a:pPr>
              <a:defRPr/>
            </a:pPr>
            <a:r>
              <a:rPr lang="he-IL" dirty="0">
                <a:latin typeface="Arial"/>
              </a:rPr>
              <a:t> </a:t>
            </a:r>
            <a:endParaRPr lang="he-IL" dirty="0" smtClean="0"/>
          </a:p>
        </p:txBody>
      </p:sp>
      <p:sp>
        <p:nvSpPr>
          <p:cNvPr id="21515" name="Slide Number Placeholder 15"/>
          <p:cNvSpPr>
            <a:spLocks noGrp="1"/>
          </p:cNvSpPr>
          <p:nvPr>
            <p:ph type="sldNum" sz="quarter" idx="12"/>
          </p:nvPr>
        </p:nvSpPr>
        <p:spPr bwMode="auto">
          <a:xfrm>
            <a:off x="-2339975" y="836613"/>
            <a:ext cx="2133600" cy="21431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93C7CB4-EEDD-4546-80FE-DCC6795D73CA}" type="slidenum">
              <a:rPr lang="he-IL" sz="1100" smtClean="0">
                <a:solidFill>
                  <a:prstClr val="white">
                    <a:lumMod val="75000"/>
                  </a:prstClr>
                </a:solidFill>
              </a:rPr>
              <a:pPr fontAlgn="base">
                <a:spcBef>
                  <a:spcPct val="0"/>
                </a:spcBef>
                <a:spcAft>
                  <a:spcPct val="0"/>
                </a:spcAft>
                <a:defRPr/>
              </a:pPr>
              <a:t>11</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קבלת תרבית טהורה של החיידק בעזרת זריעת בידוד</a:t>
            </a:r>
            <a:endParaRPr lang="he-IL" sz="1800" dirty="0" smtClean="0">
              <a:solidFill>
                <a:schemeClr val="accent6">
                  <a:lumMod val="50000"/>
                  <a:lumOff val="50000"/>
                </a:schemeClr>
              </a:solidFill>
            </a:endParaRPr>
          </a:p>
        </p:txBody>
      </p:sp>
      <p:sp>
        <p:nvSpPr>
          <p:cNvPr id="102406"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5794D7FF-9317-4A28-A793-C6E9EE06DAA5}" type="slidenum">
              <a:rPr lang="he-IL" sz="1100">
                <a:solidFill>
                  <a:srgbClr val="BFBFBF"/>
                </a:solidFill>
              </a:rPr>
              <a:pPr algn="l" eaLnBrk="1" hangingPunct="1"/>
              <a:t>11</a:t>
            </a:fld>
            <a:endParaRPr lang="he-IL" sz="1100">
              <a:solidFill>
                <a:srgbClr val="BFBFB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25995">
            <a:off x="477838" y="801688"/>
            <a:ext cx="28860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95288" y="476250"/>
            <a:ext cx="8183562" cy="20320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dirty="0">
                <a:solidFill>
                  <a:srgbClr val="686868"/>
                </a:solidFill>
                <a:latin typeface="Arial"/>
              </a:rPr>
              <a:t> </a:t>
            </a:r>
            <a:r>
              <a:rPr lang="he-IL" u="sng" dirty="0" smtClean="0"/>
              <a:t>שלבי זריעת בידוד</a:t>
            </a:r>
            <a:r>
              <a:rPr lang="he-IL" dirty="0" smtClean="0"/>
              <a:t>: </a:t>
            </a:r>
            <a:r>
              <a:rPr lang="he-IL" dirty="0"/>
              <a:t> </a:t>
            </a:r>
            <a:r>
              <a:rPr lang="he-IL" dirty="0" smtClean="0"/>
              <a:t>                                                                                                                (לפני ואחרי כל פעולה במחט הבקטריולוגית מחטאים אותה בהעברתה באש גלויה).</a:t>
            </a:r>
          </a:p>
          <a:p>
            <a:pPr eaLnBrk="1" hangingPunct="1">
              <a:defRPr/>
            </a:pPr>
            <a:endParaRPr lang="he-IL" dirty="0" smtClean="0"/>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r>
              <a:rPr lang="he-IL" dirty="0" smtClean="0"/>
              <a:t>מחלקים צלחת פטרי המכילה מצע מזון מוצק (אגר) לשלושה (או יותר) אזורים  </a:t>
            </a:r>
          </a:p>
          <a:p>
            <a:pPr eaLnBrk="1" hangingPunct="1">
              <a:defRPr/>
            </a:pPr>
            <a:r>
              <a:rPr lang="he-IL" dirty="0" smtClean="0"/>
              <a:t>(אזור 1, אזור  2, אזור  3).</a:t>
            </a:r>
          </a:p>
        </p:txBody>
      </p:sp>
      <p:sp>
        <p:nvSpPr>
          <p:cNvPr id="4" name="Rectangle 3"/>
          <p:cNvSpPr/>
          <p:nvPr/>
        </p:nvSpPr>
        <p:spPr>
          <a:xfrm>
            <a:off x="231775" y="373063"/>
            <a:ext cx="8215313" cy="46037"/>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2339975" y="836613"/>
            <a:ext cx="2133600" cy="21431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9535AA7-27DC-4D37-BD8C-6B5847D3FAF8}" type="slidenum">
              <a:rPr lang="he-IL" sz="1100" smtClean="0">
                <a:solidFill>
                  <a:prstClr val="white">
                    <a:lumMod val="75000"/>
                  </a:prstClr>
                </a:solidFill>
              </a:rPr>
              <a:pPr fontAlgn="base">
                <a:spcBef>
                  <a:spcPct val="0"/>
                </a:spcBef>
                <a:spcAft>
                  <a:spcPct val="0"/>
                </a:spcAft>
                <a:defRPr/>
              </a:pPr>
              <a:t>12</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שלבי זריעת בידוד</a:t>
            </a:r>
            <a:endParaRPr lang="he-IL" sz="1800" dirty="0" smtClean="0">
              <a:solidFill>
                <a:schemeClr val="accent6">
                  <a:lumMod val="50000"/>
                  <a:lumOff val="50000"/>
                </a:schemeClr>
              </a:solidFill>
            </a:endParaRPr>
          </a:p>
        </p:txBody>
      </p:sp>
      <p:grpSp>
        <p:nvGrpSpPr>
          <p:cNvPr id="103431" name="קבוצה 21507"/>
          <p:cNvGrpSpPr>
            <a:grpSpLocks/>
          </p:cNvGrpSpPr>
          <p:nvPr/>
        </p:nvGrpSpPr>
        <p:grpSpPr bwMode="auto">
          <a:xfrm>
            <a:off x="274638" y="2638425"/>
            <a:ext cx="8610600" cy="4025900"/>
            <a:chOff x="241304" y="2907746"/>
            <a:chExt cx="8610664" cy="4025839"/>
          </a:xfrm>
        </p:grpSpPr>
        <p:sp>
          <p:nvSpPr>
            <p:cNvPr id="103435" name="מלבן 23"/>
            <p:cNvSpPr>
              <a:spLocks noChangeArrowheads="1"/>
            </p:cNvSpPr>
            <p:nvPr/>
          </p:nvSpPr>
          <p:spPr bwMode="auto">
            <a:xfrm>
              <a:off x="6231801" y="2916069"/>
              <a:ext cx="251913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t>טובלים את המחט בדגימת החיידקים "ומקשקשים" </a:t>
              </a:r>
            </a:p>
            <a:p>
              <a:r>
                <a:rPr lang="he-IL"/>
                <a:t>על גבי האגר באזור 1</a:t>
              </a:r>
            </a:p>
          </p:txBody>
        </p:sp>
        <p:sp>
          <p:nvSpPr>
            <p:cNvPr id="103436" name="מלבן 29"/>
            <p:cNvSpPr>
              <a:spLocks noChangeArrowheads="1"/>
            </p:cNvSpPr>
            <p:nvPr/>
          </p:nvSpPr>
          <p:spPr bwMode="auto">
            <a:xfrm>
              <a:off x="241304" y="2907746"/>
              <a:ext cx="26642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t>טובלים את המחט בקצה ה"קשקוש" באזור 2  ו"מקשקשים" באזור 3.</a:t>
              </a:r>
            </a:p>
          </p:txBody>
        </p:sp>
        <p:sp>
          <p:nvSpPr>
            <p:cNvPr id="103437" name="מלבן 21503"/>
            <p:cNvSpPr>
              <a:spLocks noChangeArrowheads="1"/>
            </p:cNvSpPr>
            <p:nvPr/>
          </p:nvSpPr>
          <p:spPr bwMode="auto">
            <a:xfrm>
              <a:off x="263529" y="5733453"/>
              <a:ext cx="8588439" cy="120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t>זריעת הבידוד  מבוססת על מריחת החיידקים ודילולם על גבי המצע, כדי לקבל מושבות בודדות של החיידקים.</a:t>
              </a:r>
            </a:p>
            <a:p>
              <a:r>
                <a:rPr lang="he-IL"/>
                <a:t>שמים את הצלחת להדגרה בתנאי טמפרטורה המתאימים להתרבות החיידקים. </a:t>
              </a:r>
            </a:p>
            <a:p>
              <a:r>
                <a:rPr lang="he-IL"/>
                <a:t>התוצאות – בשקף הבא</a:t>
              </a:r>
              <a:r>
                <a:rPr lang="he-IL">
                  <a:solidFill>
                    <a:srgbClr val="1F497D"/>
                  </a:solidFill>
                </a:rPr>
                <a:t>. </a:t>
              </a:r>
              <a:r>
                <a:rPr lang="he-IL">
                  <a:solidFill>
                    <a:srgbClr val="1F497D"/>
                  </a:solidFill>
                  <a:hlinkClick r:id="rId4"/>
                </a:rPr>
                <a:t>קישור לסימולציה המתארת זריעת בידוד</a:t>
              </a:r>
              <a:endParaRPr lang="he-IL">
                <a:solidFill>
                  <a:srgbClr val="1F497D"/>
                </a:solidFill>
              </a:endParaRPr>
            </a:p>
          </p:txBody>
        </p:sp>
        <p:sp>
          <p:nvSpPr>
            <p:cNvPr id="103438" name="מלבן 47"/>
            <p:cNvSpPr>
              <a:spLocks noChangeArrowheads="1"/>
            </p:cNvSpPr>
            <p:nvPr/>
          </p:nvSpPr>
          <p:spPr bwMode="auto">
            <a:xfrm>
              <a:off x="2947281" y="2907746"/>
              <a:ext cx="29878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t>טובלים את המחט בקצה ה"קשקוש" באזור  1 ו"מקשקשים" באזור 2.</a:t>
              </a:r>
            </a:p>
          </p:txBody>
        </p:sp>
        <p:grpSp>
          <p:nvGrpSpPr>
            <p:cNvPr id="103439" name="קבוצה 21504"/>
            <p:cNvGrpSpPr>
              <a:grpSpLocks/>
            </p:cNvGrpSpPr>
            <p:nvPr/>
          </p:nvGrpSpPr>
          <p:grpSpPr bwMode="auto">
            <a:xfrm>
              <a:off x="6573272" y="4134624"/>
              <a:ext cx="1689392" cy="1448707"/>
              <a:chOff x="6723754" y="4041641"/>
              <a:chExt cx="1689392" cy="1448707"/>
            </a:xfrm>
          </p:grpSpPr>
          <p:grpSp>
            <p:nvGrpSpPr>
              <p:cNvPr id="103469" name="קבוצה 59"/>
              <p:cNvGrpSpPr>
                <a:grpSpLocks/>
              </p:cNvGrpSpPr>
              <p:nvPr/>
            </p:nvGrpSpPr>
            <p:grpSpPr bwMode="auto">
              <a:xfrm>
                <a:off x="6723754" y="4041641"/>
                <a:ext cx="1689392" cy="1448707"/>
                <a:chOff x="3347864" y="5085184"/>
                <a:chExt cx="1368152" cy="1152128"/>
              </a:xfrm>
            </p:grpSpPr>
            <p:sp>
              <p:nvSpPr>
                <p:cNvPr id="62" name="צורה חופשית 61"/>
                <p:cNvSpPr/>
                <p:nvPr/>
              </p:nvSpPr>
              <p:spPr>
                <a:xfrm>
                  <a:off x="3415216" y="5252024"/>
                  <a:ext cx="617109" cy="537820"/>
                </a:xfrm>
                <a:custGeom>
                  <a:avLst/>
                  <a:gdLst>
                    <a:gd name="connsiteX0" fmla="*/ 504496 w 617601"/>
                    <a:gd name="connsiteY0" fmla="*/ 0 h 537543"/>
                    <a:gd name="connsiteX1" fmla="*/ 425669 w 617601"/>
                    <a:gd name="connsiteY1" fmla="*/ 15765 h 537543"/>
                    <a:gd name="connsiteX2" fmla="*/ 378372 w 617601"/>
                    <a:gd name="connsiteY2" fmla="*/ 31531 h 537543"/>
                    <a:gd name="connsiteX3" fmla="*/ 536027 w 617601"/>
                    <a:gd name="connsiteY3" fmla="*/ 78827 h 537543"/>
                    <a:gd name="connsiteX4" fmla="*/ 394138 w 617601"/>
                    <a:gd name="connsiteY4" fmla="*/ 110358 h 537543"/>
                    <a:gd name="connsiteX5" fmla="*/ 173420 w 617601"/>
                    <a:gd name="connsiteY5" fmla="*/ 189186 h 537543"/>
                    <a:gd name="connsiteX6" fmla="*/ 441434 w 617601"/>
                    <a:gd name="connsiteY6" fmla="*/ 204951 h 537543"/>
                    <a:gd name="connsiteX7" fmla="*/ 378372 w 617601"/>
                    <a:gd name="connsiteY7" fmla="*/ 220717 h 537543"/>
                    <a:gd name="connsiteX8" fmla="*/ 331076 w 617601"/>
                    <a:gd name="connsiteY8" fmla="*/ 252248 h 537543"/>
                    <a:gd name="connsiteX9" fmla="*/ 236483 w 617601"/>
                    <a:gd name="connsiteY9" fmla="*/ 268013 h 537543"/>
                    <a:gd name="connsiteX10" fmla="*/ 94593 w 617601"/>
                    <a:gd name="connsiteY10" fmla="*/ 299544 h 537543"/>
                    <a:gd name="connsiteX11" fmla="*/ 331076 w 617601"/>
                    <a:gd name="connsiteY11" fmla="*/ 268013 h 537543"/>
                    <a:gd name="connsiteX12" fmla="*/ 488731 w 617601"/>
                    <a:gd name="connsiteY12" fmla="*/ 252248 h 537543"/>
                    <a:gd name="connsiteX13" fmla="*/ 614855 w 617601"/>
                    <a:gd name="connsiteY13" fmla="*/ 220717 h 537543"/>
                    <a:gd name="connsiteX14" fmla="*/ 567558 w 617601"/>
                    <a:gd name="connsiteY14" fmla="*/ 204951 h 537543"/>
                    <a:gd name="connsiteX15" fmla="*/ 472965 w 617601"/>
                    <a:gd name="connsiteY15" fmla="*/ 236482 h 537543"/>
                    <a:gd name="connsiteX16" fmla="*/ 520262 w 617601"/>
                    <a:gd name="connsiteY16" fmla="*/ 252248 h 537543"/>
                    <a:gd name="connsiteX17" fmla="*/ 409903 w 617601"/>
                    <a:gd name="connsiteY17" fmla="*/ 299544 h 537543"/>
                    <a:gd name="connsiteX18" fmla="*/ 283779 w 617601"/>
                    <a:gd name="connsiteY18" fmla="*/ 362607 h 537543"/>
                    <a:gd name="connsiteX19" fmla="*/ 315310 w 617601"/>
                    <a:gd name="connsiteY19" fmla="*/ 409903 h 537543"/>
                    <a:gd name="connsiteX20" fmla="*/ 173420 w 617601"/>
                    <a:gd name="connsiteY20" fmla="*/ 441434 h 537543"/>
                    <a:gd name="connsiteX21" fmla="*/ 47296 w 617601"/>
                    <a:gd name="connsiteY21" fmla="*/ 504496 h 537543"/>
                    <a:gd name="connsiteX22" fmla="*/ 0 w 617601"/>
                    <a:gd name="connsiteY22" fmla="*/ 520262 h 537543"/>
                    <a:gd name="connsiteX23" fmla="*/ 204952 w 617601"/>
                    <a:gd name="connsiteY23" fmla="*/ 488731 h 537543"/>
                    <a:gd name="connsiteX24" fmla="*/ 346841 w 617601"/>
                    <a:gd name="connsiteY24" fmla="*/ 472965 h 537543"/>
                    <a:gd name="connsiteX25" fmla="*/ 315310 w 617601"/>
                    <a:gd name="connsiteY25" fmla="*/ 457200 h 53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7601" h="537543">
                      <a:moveTo>
                        <a:pt x="504496" y="0"/>
                      </a:moveTo>
                      <a:cubicBezTo>
                        <a:pt x="478220" y="5255"/>
                        <a:pt x="451665" y="9266"/>
                        <a:pt x="425669" y="15765"/>
                      </a:cubicBezTo>
                      <a:cubicBezTo>
                        <a:pt x="409547" y="19796"/>
                        <a:pt x="366621" y="19780"/>
                        <a:pt x="378372" y="31531"/>
                      </a:cubicBezTo>
                      <a:cubicBezTo>
                        <a:pt x="391167" y="44326"/>
                        <a:pt x="507447" y="71682"/>
                        <a:pt x="536027" y="78827"/>
                      </a:cubicBezTo>
                      <a:cubicBezTo>
                        <a:pt x="494967" y="87039"/>
                        <a:pt x="435477" y="97638"/>
                        <a:pt x="394138" y="110358"/>
                      </a:cubicBezTo>
                      <a:cubicBezTo>
                        <a:pt x="272278" y="147853"/>
                        <a:pt x="271927" y="149783"/>
                        <a:pt x="173420" y="189186"/>
                      </a:cubicBezTo>
                      <a:cubicBezTo>
                        <a:pt x="262758" y="194441"/>
                        <a:pt x="352982" y="191343"/>
                        <a:pt x="441434" y="204951"/>
                      </a:cubicBezTo>
                      <a:cubicBezTo>
                        <a:pt x="462850" y="208246"/>
                        <a:pt x="398288" y="212182"/>
                        <a:pt x="378372" y="220717"/>
                      </a:cubicBezTo>
                      <a:cubicBezTo>
                        <a:pt x="360956" y="228181"/>
                        <a:pt x="349051" y="246256"/>
                        <a:pt x="331076" y="252248"/>
                      </a:cubicBezTo>
                      <a:cubicBezTo>
                        <a:pt x="300750" y="262356"/>
                        <a:pt x="267828" y="261744"/>
                        <a:pt x="236483" y="268013"/>
                      </a:cubicBezTo>
                      <a:cubicBezTo>
                        <a:pt x="188973" y="277515"/>
                        <a:pt x="141890" y="289034"/>
                        <a:pt x="94593" y="299544"/>
                      </a:cubicBezTo>
                      <a:cubicBezTo>
                        <a:pt x="221725" y="341923"/>
                        <a:pt x="54698" y="295650"/>
                        <a:pt x="331076" y="268013"/>
                      </a:cubicBezTo>
                      <a:lnTo>
                        <a:pt x="488731" y="252248"/>
                      </a:lnTo>
                      <a:cubicBezTo>
                        <a:pt x="530772" y="241738"/>
                        <a:pt x="577696" y="243013"/>
                        <a:pt x="614855" y="220717"/>
                      </a:cubicBezTo>
                      <a:cubicBezTo>
                        <a:pt x="629105" y="212167"/>
                        <a:pt x="584075" y="203116"/>
                        <a:pt x="567558" y="204951"/>
                      </a:cubicBezTo>
                      <a:cubicBezTo>
                        <a:pt x="534525" y="208621"/>
                        <a:pt x="472965" y="236482"/>
                        <a:pt x="472965" y="236482"/>
                      </a:cubicBezTo>
                      <a:cubicBezTo>
                        <a:pt x="488731" y="241737"/>
                        <a:pt x="525517" y="236482"/>
                        <a:pt x="520262" y="252248"/>
                      </a:cubicBezTo>
                      <a:cubicBezTo>
                        <a:pt x="514184" y="270484"/>
                        <a:pt x="428692" y="291004"/>
                        <a:pt x="409903" y="299544"/>
                      </a:cubicBezTo>
                      <a:cubicBezTo>
                        <a:pt x="367112" y="318994"/>
                        <a:pt x="283779" y="362607"/>
                        <a:pt x="283779" y="362607"/>
                      </a:cubicBezTo>
                      <a:cubicBezTo>
                        <a:pt x="294289" y="378372"/>
                        <a:pt x="330728" y="398890"/>
                        <a:pt x="315310" y="409903"/>
                      </a:cubicBezTo>
                      <a:cubicBezTo>
                        <a:pt x="275884" y="438064"/>
                        <a:pt x="219108" y="425309"/>
                        <a:pt x="173420" y="441434"/>
                      </a:cubicBezTo>
                      <a:cubicBezTo>
                        <a:pt x="129096" y="457078"/>
                        <a:pt x="90086" y="485046"/>
                        <a:pt x="47296" y="504496"/>
                      </a:cubicBezTo>
                      <a:cubicBezTo>
                        <a:pt x="32167" y="511373"/>
                        <a:pt x="15765" y="515007"/>
                        <a:pt x="0" y="520262"/>
                      </a:cubicBezTo>
                      <a:cubicBezTo>
                        <a:pt x="107995" y="556260"/>
                        <a:pt x="2824" y="531284"/>
                        <a:pt x="204952" y="488731"/>
                      </a:cubicBezTo>
                      <a:cubicBezTo>
                        <a:pt x="251519" y="478928"/>
                        <a:pt x="299545" y="478220"/>
                        <a:pt x="346841" y="472965"/>
                      </a:cubicBezTo>
                      <a:cubicBezTo>
                        <a:pt x="419066" y="448891"/>
                        <a:pt x="410756" y="457200"/>
                        <a:pt x="315310" y="457200"/>
                      </a:cubicBezTo>
                    </a:path>
                  </a:pathLst>
                </a:custGeom>
                <a:ln>
                  <a:solidFill>
                    <a:schemeClr val="tx2"/>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nvGrpSpPr>
                <p:cNvPr id="103474" name="קבוצה 63"/>
                <p:cNvGrpSpPr>
                  <a:grpSpLocks/>
                </p:cNvGrpSpPr>
                <p:nvPr/>
              </p:nvGrpSpPr>
              <p:grpSpPr bwMode="auto">
                <a:xfrm>
                  <a:off x="3347864" y="5085184"/>
                  <a:ext cx="1368152" cy="1152128"/>
                  <a:chOff x="1115616" y="5013176"/>
                  <a:chExt cx="1368152" cy="1152128"/>
                </a:xfrm>
              </p:grpSpPr>
              <p:sp>
                <p:nvSpPr>
                  <p:cNvPr id="65" name="אליפסה 64"/>
                  <p:cNvSpPr/>
                  <p:nvPr/>
                </p:nvSpPr>
                <p:spPr>
                  <a:xfrm>
                    <a:off x="1116115" y="5013368"/>
                    <a:ext cx="1367926" cy="11513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66" name="מחבר ישר 65"/>
                  <p:cNvCxnSpPr>
                    <a:stCxn id="65" idx="0"/>
                  </p:cNvCxnSpPr>
                  <p:nvPr/>
                </p:nvCxnSpPr>
                <p:spPr>
                  <a:xfrm>
                    <a:off x="1800078" y="5013368"/>
                    <a:ext cx="0" cy="575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מחבר ישר 66"/>
                  <p:cNvCxnSpPr/>
                  <p:nvPr/>
                </p:nvCxnSpPr>
                <p:spPr>
                  <a:xfrm>
                    <a:off x="1800078" y="5589062"/>
                    <a:ext cx="683963" cy="143924"/>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מחבר ישר 67"/>
                  <p:cNvCxnSpPr>
                    <a:endCxn id="65" idx="3"/>
                  </p:cNvCxnSpPr>
                  <p:nvPr/>
                </p:nvCxnSpPr>
                <p:spPr>
                  <a:xfrm flipH="1">
                    <a:off x="1316675" y="5589062"/>
                    <a:ext cx="483402" cy="406521"/>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03470" name="מלבן 68"/>
              <p:cNvSpPr>
                <a:spLocks noChangeArrowheads="1"/>
              </p:cNvSpPr>
              <p:nvPr/>
            </p:nvSpPr>
            <p:spPr bwMode="auto">
              <a:xfrm>
                <a:off x="6805836" y="4152574"/>
                <a:ext cx="447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a:solidFill>
                      <a:srgbClr val="FF0000"/>
                    </a:solidFill>
                  </a:rPr>
                  <a:t>1</a:t>
                </a:r>
              </a:p>
            </p:txBody>
          </p:sp>
          <p:sp>
            <p:nvSpPr>
              <p:cNvPr id="103471" name="מלבן 69"/>
              <p:cNvSpPr>
                <a:spLocks noChangeArrowheads="1"/>
              </p:cNvSpPr>
              <p:nvPr/>
            </p:nvSpPr>
            <p:spPr bwMode="auto">
              <a:xfrm>
                <a:off x="7417968" y="5148160"/>
                <a:ext cx="447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a:solidFill>
                      <a:srgbClr val="FF0000"/>
                    </a:solidFill>
                  </a:rPr>
                  <a:t>2</a:t>
                </a:r>
              </a:p>
            </p:txBody>
          </p:sp>
          <p:sp>
            <p:nvSpPr>
              <p:cNvPr id="103472" name="מלבן 70"/>
              <p:cNvSpPr>
                <a:spLocks noChangeArrowheads="1"/>
              </p:cNvSpPr>
              <p:nvPr/>
            </p:nvSpPr>
            <p:spPr bwMode="auto">
              <a:xfrm>
                <a:off x="7641849" y="4152574"/>
                <a:ext cx="447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a:solidFill>
                      <a:srgbClr val="FF0000"/>
                    </a:solidFill>
                  </a:rPr>
                  <a:t>3</a:t>
                </a:r>
              </a:p>
            </p:txBody>
          </p:sp>
        </p:grpSp>
        <p:grpSp>
          <p:nvGrpSpPr>
            <p:cNvPr id="103440" name="קבוצה 21505"/>
            <p:cNvGrpSpPr>
              <a:grpSpLocks/>
            </p:cNvGrpSpPr>
            <p:nvPr/>
          </p:nvGrpSpPr>
          <p:grpSpPr bwMode="auto">
            <a:xfrm>
              <a:off x="3776421" y="4148854"/>
              <a:ext cx="1689392" cy="1448707"/>
              <a:chOff x="4029623" y="4148854"/>
              <a:chExt cx="1689392" cy="1448707"/>
            </a:xfrm>
          </p:grpSpPr>
          <p:grpSp>
            <p:nvGrpSpPr>
              <p:cNvPr id="103457" name="קבוצה 72"/>
              <p:cNvGrpSpPr>
                <a:grpSpLocks/>
              </p:cNvGrpSpPr>
              <p:nvPr/>
            </p:nvGrpSpPr>
            <p:grpSpPr bwMode="auto">
              <a:xfrm>
                <a:off x="4029623" y="4148854"/>
                <a:ext cx="1689392" cy="1448707"/>
                <a:chOff x="6723754" y="4041641"/>
                <a:chExt cx="1689392" cy="1448707"/>
              </a:xfrm>
            </p:grpSpPr>
            <p:grpSp>
              <p:nvGrpSpPr>
                <p:cNvPr id="103459" name="קבוצה 73"/>
                <p:cNvGrpSpPr>
                  <a:grpSpLocks/>
                </p:cNvGrpSpPr>
                <p:nvPr/>
              </p:nvGrpSpPr>
              <p:grpSpPr bwMode="auto">
                <a:xfrm>
                  <a:off x="6723754" y="4041641"/>
                  <a:ext cx="1689392" cy="1448707"/>
                  <a:chOff x="3347864" y="5085184"/>
                  <a:chExt cx="1368152" cy="1152128"/>
                </a:xfrm>
              </p:grpSpPr>
              <p:sp>
                <p:nvSpPr>
                  <p:cNvPr id="78" name="צורה חופשית 77"/>
                  <p:cNvSpPr/>
                  <p:nvPr/>
                </p:nvSpPr>
                <p:spPr>
                  <a:xfrm>
                    <a:off x="3414937" y="5252069"/>
                    <a:ext cx="617109" cy="709518"/>
                  </a:xfrm>
                  <a:custGeom>
                    <a:avLst/>
                    <a:gdLst>
                      <a:gd name="connsiteX0" fmla="*/ 504496 w 617601"/>
                      <a:gd name="connsiteY0" fmla="*/ 0 h 537543"/>
                      <a:gd name="connsiteX1" fmla="*/ 425669 w 617601"/>
                      <a:gd name="connsiteY1" fmla="*/ 15765 h 537543"/>
                      <a:gd name="connsiteX2" fmla="*/ 378372 w 617601"/>
                      <a:gd name="connsiteY2" fmla="*/ 31531 h 537543"/>
                      <a:gd name="connsiteX3" fmla="*/ 536027 w 617601"/>
                      <a:gd name="connsiteY3" fmla="*/ 78827 h 537543"/>
                      <a:gd name="connsiteX4" fmla="*/ 394138 w 617601"/>
                      <a:gd name="connsiteY4" fmla="*/ 110358 h 537543"/>
                      <a:gd name="connsiteX5" fmla="*/ 173420 w 617601"/>
                      <a:gd name="connsiteY5" fmla="*/ 189186 h 537543"/>
                      <a:gd name="connsiteX6" fmla="*/ 441434 w 617601"/>
                      <a:gd name="connsiteY6" fmla="*/ 204951 h 537543"/>
                      <a:gd name="connsiteX7" fmla="*/ 378372 w 617601"/>
                      <a:gd name="connsiteY7" fmla="*/ 220717 h 537543"/>
                      <a:gd name="connsiteX8" fmla="*/ 331076 w 617601"/>
                      <a:gd name="connsiteY8" fmla="*/ 252248 h 537543"/>
                      <a:gd name="connsiteX9" fmla="*/ 236483 w 617601"/>
                      <a:gd name="connsiteY9" fmla="*/ 268013 h 537543"/>
                      <a:gd name="connsiteX10" fmla="*/ 94593 w 617601"/>
                      <a:gd name="connsiteY10" fmla="*/ 299544 h 537543"/>
                      <a:gd name="connsiteX11" fmla="*/ 331076 w 617601"/>
                      <a:gd name="connsiteY11" fmla="*/ 268013 h 537543"/>
                      <a:gd name="connsiteX12" fmla="*/ 488731 w 617601"/>
                      <a:gd name="connsiteY12" fmla="*/ 252248 h 537543"/>
                      <a:gd name="connsiteX13" fmla="*/ 614855 w 617601"/>
                      <a:gd name="connsiteY13" fmla="*/ 220717 h 537543"/>
                      <a:gd name="connsiteX14" fmla="*/ 567558 w 617601"/>
                      <a:gd name="connsiteY14" fmla="*/ 204951 h 537543"/>
                      <a:gd name="connsiteX15" fmla="*/ 472965 w 617601"/>
                      <a:gd name="connsiteY15" fmla="*/ 236482 h 537543"/>
                      <a:gd name="connsiteX16" fmla="*/ 520262 w 617601"/>
                      <a:gd name="connsiteY16" fmla="*/ 252248 h 537543"/>
                      <a:gd name="connsiteX17" fmla="*/ 409903 w 617601"/>
                      <a:gd name="connsiteY17" fmla="*/ 299544 h 537543"/>
                      <a:gd name="connsiteX18" fmla="*/ 283779 w 617601"/>
                      <a:gd name="connsiteY18" fmla="*/ 362607 h 537543"/>
                      <a:gd name="connsiteX19" fmla="*/ 315310 w 617601"/>
                      <a:gd name="connsiteY19" fmla="*/ 409903 h 537543"/>
                      <a:gd name="connsiteX20" fmla="*/ 173420 w 617601"/>
                      <a:gd name="connsiteY20" fmla="*/ 441434 h 537543"/>
                      <a:gd name="connsiteX21" fmla="*/ 47296 w 617601"/>
                      <a:gd name="connsiteY21" fmla="*/ 504496 h 537543"/>
                      <a:gd name="connsiteX22" fmla="*/ 0 w 617601"/>
                      <a:gd name="connsiteY22" fmla="*/ 520262 h 537543"/>
                      <a:gd name="connsiteX23" fmla="*/ 204952 w 617601"/>
                      <a:gd name="connsiteY23" fmla="*/ 488731 h 537543"/>
                      <a:gd name="connsiteX24" fmla="*/ 346841 w 617601"/>
                      <a:gd name="connsiteY24" fmla="*/ 472965 h 537543"/>
                      <a:gd name="connsiteX25" fmla="*/ 315310 w 617601"/>
                      <a:gd name="connsiteY25" fmla="*/ 457200 h 537543"/>
                      <a:gd name="connsiteX0" fmla="*/ 504496 w 617601"/>
                      <a:gd name="connsiteY0" fmla="*/ 0 h 537543"/>
                      <a:gd name="connsiteX1" fmla="*/ 425669 w 617601"/>
                      <a:gd name="connsiteY1" fmla="*/ 15765 h 537543"/>
                      <a:gd name="connsiteX2" fmla="*/ 378372 w 617601"/>
                      <a:gd name="connsiteY2" fmla="*/ 31531 h 537543"/>
                      <a:gd name="connsiteX3" fmla="*/ 536027 w 617601"/>
                      <a:gd name="connsiteY3" fmla="*/ 78827 h 537543"/>
                      <a:gd name="connsiteX4" fmla="*/ 394138 w 617601"/>
                      <a:gd name="connsiteY4" fmla="*/ 110358 h 537543"/>
                      <a:gd name="connsiteX5" fmla="*/ 173420 w 617601"/>
                      <a:gd name="connsiteY5" fmla="*/ 189186 h 537543"/>
                      <a:gd name="connsiteX6" fmla="*/ 441434 w 617601"/>
                      <a:gd name="connsiteY6" fmla="*/ 204951 h 537543"/>
                      <a:gd name="connsiteX7" fmla="*/ 378372 w 617601"/>
                      <a:gd name="connsiteY7" fmla="*/ 220717 h 537543"/>
                      <a:gd name="connsiteX8" fmla="*/ 331076 w 617601"/>
                      <a:gd name="connsiteY8" fmla="*/ 252248 h 537543"/>
                      <a:gd name="connsiteX9" fmla="*/ 236483 w 617601"/>
                      <a:gd name="connsiteY9" fmla="*/ 268013 h 537543"/>
                      <a:gd name="connsiteX10" fmla="*/ 94593 w 617601"/>
                      <a:gd name="connsiteY10" fmla="*/ 299544 h 537543"/>
                      <a:gd name="connsiteX11" fmla="*/ 331076 w 617601"/>
                      <a:gd name="connsiteY11" fmla="*/ 268013 h 537543"/>
                      <a:gd name="connsiteX12" fmla="*/ 488731 w 617601"/>
                      <a:gd name="connsiteY12" fmla="*/ 252248 h 537543"/>
                      <a:gd name="connsiteX13" fmla="*/ 614855 w 617601"/>
                      <a:gd name="connsiteY13" fmla="*/ 220717 h 537543"/>
                      <a:gd name="connsiteX14" fmla="*/ 567558 w 617601"/>
                      <a:gd name="connsiteY14" fmla="*/ 204951 h 537543"/>
                      <a:gd name="connsiteX15" fmla="*/ 472965 w 617601"/>
                      <a:gd name="connsiteY15" fmla="*/ 236482 h 537543"/>
                      <a:gd name="connsiteX16" fmla="*/ 520262 w 617601"/>
                      <a:gd name="connsiteY16" fmla="*/ 252248 h 537543"/>
                      <a:gd name="connsiteX17" fmla="*/ 409903 w 617601"/>
                      <a:gd name="connsiteY17" fmla="*/ 299544 h 537543"/>
                      <a:gd name="connsiteX18" fmla="*/ 283779 w 617601"/>
                      <a:gd name="connsiteY18" fmla="*/ 362607 h 537543"/>
                      <a:gd name="connsiteX19" fmla="*/ 401237 w 617601"/>
                      <a:gd name="connsiteY19" fmla="*/ 409903 h 537543"/>
                      <a:gd name="connsiteX20" fmla="*/ 173420 w 617601"/>
                      <a:gd name="connsiteY20" fmla="*/ 441434 h 537543"/>
                      <a:gd name="connsiteX21" fmla="*/ 47296 w 617601"/>
                      <a:gd name="connsiteY21" fmla="*/ 504496 h 537543"/>
                      <a:gd name="connsiteX22" fmla="*/ 0 w 617601"/>
                      <a:gd name="connsiteY22" fmla="*/ 520262 h 537543"/>
                      <a:gd name="connsiteX23" fmla="*/ 204952 w 617601"/>
                      <a:gd name="connsiteY23" fmla="*/ 488731 h 537543"/>
                      <a:gd name="connsiteX24" fmla="*/ 346841 w 617601"/>
                      <a:gd name="connsiteY24" fmla="*/ 472965 h 537543"/>
                      <a:gd name="connsiteX25" fmla="*/ 315310 w 617601"/>
                      <a:gd name="connsiteY25" fmla="*/ 457200 h 537543"/>
                      <a:gd name="connsiteX0" fmla="*/ 504496 w 617601"/>
                      <a:gd name="connsiteY0" fmla="*/ 0 h 657339"/>
                      <a:gd name="connsiteX1" fmla="*/ 425669 w 617601"/>
                      <a:gd name="connsiteY1" fmla="*/ 15765 h 657339"/>
                      <a:gd name="connsiteX2" fmla="*/ 378372 w 617601"/>
                      <a:gd name="connsiteY2" fmla="*/ 31531 h 657339"/>
                      <a:gd name="connsiteX3" fmla="*/ 536027 w 617601"/>
                      <a:gd name="connsiteY3" fmla="*/ 78827 h 657339"/>
                      <a:gd name="connsiteX4" fmla="*/ 394138 w 617601"/>
                      <a:gd name="connsiteY4" fmla="*/ 110358 h 657339"/>
                      <a:gd name="connsiteX5" fmla="*/ 173420 w 617601"/>
                      <a:gd name="connsiteY5" fmla="*/ 189186 h 657339"/>
                      <a:gd name="connsiteX6" fmla="*/ 441434 w 617601"/>
                      <a:gd name="connsiteY6" fmla="*/ 204951 h 657339"/>
                      <a:gd name="connsiteX7" fmla="*/ 378372 w 617601"/>
                      <a:gd name="connsiteY7" fmla="*/ 220717 h 657339"/>
                      <a:gd name="connsiteX8" fmla="*/ 331076 w 617601"/>
                      <a:gd name="connsiteY8" fmla="*/ 252248 h 657339"/>
                      <a:gd name="connsiteX9" fmla="*/ 236483 w 617601"/>
                      <a:gd name="connsiteY9" fmla="*/ 268013 h 657339"/>
                      <a:gd name="connsiteX10" fmla="*/ 94593 w 617601"/>
                      <a:gd name="connsiteY10" fmla="*/ 299544 h 657339"/>
                      <a:gd name="connsiteX11" fmla="*/ 331076 w 617601"/>
                      <a:gd name="connsiteY11" fmla="*/ 268013 h 657339"/>
                      <a:gd name="connsiteX12" fmla="*/ 488731 w 617601"/>
                      <a:gd name="connsiteY12" fmla="*/ 252248 h 657339"/>
                      <a:gd name="connsiteX13" fmla="*/ 614855 w 617601"/>
                      <a:gd name="connsiteY13" fmla="*/ 220717 h 657339"/>
                      <a:gd name="connsiteX14" fmla="*/ 567558 w 617601"/>
                      <a:gd name="connsiteY14" fmla="*/ 204951 h 657339"/>
                      <a:gd name="connsiteX15" fmla="*/ 472965 w 617601"/>
                      <a:gd name="connsiteY15" fmla="*/ 236482 h 657339"/>
                      <a:gd name="connsiteX16" fmla="*/ 520262 w 617601"/>
                      <a:gd name="connsiteY16" fmla="*/ 252248 h 657339"/>
                      <a:gd name="connsiteX17" fmla="*/ 409903 w 617601"/>
                      <a:gd name="connsiteY17" fmla="*/ 299544 h 657339"/>
                      <a:gd name="connsiteX18" fmla="*/ 283779 w 617601"/>
                      <a:gd name="connsiteY18" fmla="*/ 362607 h 657339"/>
                      <a:gd name="connsiteX19" fmla="*/ 401237 w 617601"/>
                      <a:gd name="connsiteY19" fmla="*/ 409903 h 657339"/>
                      <a:gd name="connsiteX20" fmla="*/ 173420 w 617601"/>
                      <a:gd name="connsiteY20" fmla="*/ 441434 h 657339"/>
                      <a:gd name="connsiteX21" fmla="*/ 47296 w 617601"/>
                      <a:gd name="connsiteY21" fmla="*/ 504496 h 657339"/>
                      <a:gd name="connsiteX22" fmla="*/ 0 w 617601"/>
                      <a:gd name="connsiteY22" fmla="*/ 520262 h 657339"/>
                      <a:gd name="connsiteX23" fmla="*/ 204952 w 617601"/>
                      <a:gd name="connsiteY23" fmla="*/ 488731 h 657339"/>
                      <a:gd name="connsiteX24" fmla="*/ 346841 w 617601"/>
                      <a:gd name="connsiteY24" fmla="*/ 472965 h 657339"/>
                      <a:gd name="connsiteX25" fmla="*/ 326051 w 617601"/>
                      <a:gd name="connsiteY25" fmla="*/ 657339 h 657339"/>
                      <a:gd name="connsiteX0" fmla="*/ 504496 w 617601"/>
                      <a:gd name="connsiteY0" fmla="*/ 0 h 710007"/>
                      <a:gd name="connsiteX1" fmla="*/ 425669 w 617601"/>
                      <a:gd name="connsiteY1" fmla="*/ 15765 h 710007"/>
                      <a:gd name="connsiteX2" fmla="*/ 378372 w 617601"/>
                      <a:gd name="connsiteY2" fmla="*/ 31531 h 710007"/>
                      <a:gd name="connsiteX3" fmla="*/ 536027 w 617601"/>
                      <a:gd name="connsiteY3" fmla="*/ 78827 h 710007"/>
                      <a:gd name="connsiteX4" fmla="*/ 394138 w 617601"/>
                      <a:gd name="connsiteY4" fmla="*/ 110358 h 710007"/>
                      <a:gd name="connsiteX5" fmla="*/ 173420 w 617601"/>
                      <a:gd name="connsiteY5" fmla="*/ 189186 h 710007"/>
                      <a:gd name="connsiteX6" fmla="*/ 441434 w 617601"/>
                      <a:gd name="connsiteY6" fmla="*/ 204951 h 710007"/>
                      <a:gd name="connsiteX7" fmla="*/ 378372 w 617601"/>
                      <a:gd name="connsiteY7" fmla="*/ 220717 h 710007"/>
                      <a:gd name="connsiteX8" fmla="*/ 331076 w 617601"/>
                      <a:gd name="connsiteY8" fmla="*/ 252248 h 710007"/>
                      <a:gd name="connsiteX9" fmla="*/ 236483 w 617601"/>
                      <a:gd name="connsiteY9" fmla="*/ 268013 h 710007"/>
                      <a:gd name="connsiteX10" fmla="*/ 94593 w 617601"/>
                      <a:gd name="connsiteY10" fmla="*/ 299544 h 710007"/>
                      <a:gd name="connsiteX11" fmla="*/ 331076 w 617601"/>
                      <a:gd name="connsiteY11" fmla="*/ 268013 h 710007"/>
                      <a:gd name="connsiteX12" fmla="*/ 488731 w 617601"/>
                      <a:gd name="connsiteY12" fmla="*/ 252248 h 710007"/>
                      <a:gd name="connsiteX13" fmla="*/ 614855 w 617601"/>
                      <a:gd name="connsiteY13" fmla="*/ 220717 h 710007"/>
                      <a:gd name="connsiteX14" fmla="*/ 567558 w 617601"/>
                      <a:gd name="connsiteY14" fmla="*/ 204951 h 710007"/>
                      <a:gd name="connsiteX15" fmla="*/ 472965 w 617601"/>
                      <a:gd name="connsiteY15" fmla="*/ 236482 h 710007"/>
                      <a:gd name="connsiteX16" fmla="*/ 520262 w 617601"/>
                      <a:gd name="connsiteY16" fmla="*/ 252248 h 710007"/>
                      <a:gd name="connsiteX17" fmla="*/ 409903 w 617601"/>
                      <a:gd name="connsiteY17" fmla="*/ 299544 h 710007"/>
                      <a:gd name="connsiteX18" fmla="*/ 283779 w 617601"/>
                      <a:gd name="connsiteY18" fmla="*/ 362607 h 710007"/>
                      <a:gd name="connsiteX19" fmla="*/ 401237 w 617601"/>
                      <a:gd name="connsiteY19" fmla="*/ 409903 h 710007"/>
                      <a:gd name="connsiteX20" fmla="*/ 173420 w 617601"/>
                      <a:gd name="connsiteY20" fmla="*/ 441434 h 710007"/>
                      <a:gd name="connsiteX21" fmla="*/ 47296 w 617601"/>
                      <a:gd name="connsiteY21" fmla="*/ 504496 h 710007"/>
                      <a:gd name="connsiteX22" fmla="*/ 0 w 617601"/>
                      <a:gd name="connsiteY22" fmla="*/ 520262 h 710007"/>
                      <a:gd name="connsiteX23" fmla="*/ 204952 w 617601"/>
                      <a:gd name="connsiteY23" fmla="*/ 488731 h 710007"/>
                      <a:gd name="connsiteX24" fmla="*/ 346841 w 617601"/>
                      <a:gd name="connsiteY24" fmla="*/ 472965 h 710007"/>
                      <a:gd name="connsiteX25" fmla="*/ 369014 w 617601"/>
                      <a:gd name="connsiteY25" fmla="*/ 710007 h 7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7601" h="710007">
                        <a:moveTo>
                          <a:pt x="504496" y="0"/>
                        </a:moveTo>
                        <a:cubicBezTo>
                          <a:pt x="478220" y="5255"/>
                          <a:pt x="451665" y="9266"/>
                          <a:pt x="425669" y="15765"/>
                        </a:cubicBezTo>
                        <a:cubicBezTo>
                          <a:pt x="409547" y="19796"/>
                          <a:pt x="366621" y="19780"/>
                          <a:pt x="378372" y="31531"/>
                        </a:cubicBezTo>
                        <a:cubicBezTo>
                          <a:pt x="391167" y="44326"/>
                          <a:pt x="507447" y="71682"/>
                          <a:pt x="536027" y="78827"/>
                        </a:cubicBezTo>
                        <a:cubicBezTo>
                          <a:pt x="494967" y="87039"/>
                          <a:pt x="435477" y="97638"/>
                          <a:pt x="394138" y="110358"/>
                        </a:cubicBezTo>
                        <a:cubicBezTo>
                          <a:pt x="272278" y="147853"/>
                          <a:pt x="271927" y="149783"/>
                          <a:pt x="173420" y="189186"/>
                        </a:cubicBezTo>
                        <a:cubicBezTo>
                          <a:pt x="262758" y="194441"/>
                          <a:pt x="352982" y="191343"/>
                          <a:pt x="441434" y="204951"/>
                        </a:cubicBezTo>
                        <a:cubicBezTo>
                          <a:pt x="462850" y="208246"/>
                          <a:pt x="398288" y="212182"/>
                          <a:pt x="378372" y="220717"/>
                        </a:cubicBezTo>
                        <a:cubicBezTo>
                          <a:pt x="360956" y="228181"/>
                          <a:pt x="349051" y="246256"/>
                          <a:pt x="331076" y="252248"/>
                        </a:cubicBezTo>
                        <a:cubicBezTo>
                          <a:pt x="300750" y="262356"/>
                          <a:pt x="267828" y="261744"/>
                          <a:pt x="236483" y="268013"/>
                        </a:cubicBezTo>
                        <a:cubicBezTo>
                          <a:pt x="188973" y="277515"/>
                          <a:pt x="141890" y="289034"/>
                          <a:pt x="94593" y="299544"/>
                        </a:cubicBezTo>
                        <a:cubicBezTo>
                          <a:pt x="221725" y="341923"/>
                          <a:pt x="54698" y="295650"/>
                          <a:pt x="331076" y="268013"/>
                        </a:cubicBezTo>
                        <a:lnTo>
                          <a:pt x="488731" y="252248"/>
                        </a:lnTo>
                        <a:cubicBezTo>
                          <a:pt x="530772" y="241738"/>
                          <a:pt x="577696" y="243013"/>
                          <a:pt x="614855" y="220717"/>
                        </a:cubicBezTo>
                        <a:cubicBezTo>
                          <a:pt x="629105" y="212167"/>
                          <a:pt x="584075" y="203116"/>
                          <a:pt x="567558" y="204951"/>
                        </a:cubicBezTo>
                        <a:cubicBezTo>
                          <a:pt x="534525" y="208621"/>
                          <a:pt x="472965" y="236482"/>
                          <a:pt x="472965" y="236482"/>
                        </a:cubicBezTo>
                        <a:cubicBezTo>
                          <a:pt x="488731" y="241737"/>
                          <a:pt x="525517" y="236482"/>
                          <a:pt x="520262" y="252248"/>
                        </a:cubicBezTo>
                        <a:cubicBezTo>
                          <a:pt x="514184" y="270484"/>
                          <a:pt x="428692" y="291004"/>
                          <a:pt x="409903" y="299544"/>
                        </a:cubicBezTo>
                        <a:cubicBezTo>
                          <a:pt x="367112" y="318994"/>
                          <a:pt x="285223" y="344214"/>
                          <a:pt x="283779" y="362607"/>
                        </a:cubicBezTo>
                        <a:cubicBezTo>
                          <a:pt x="282335" y="381000"/>
                          <a:pt x="416655" y="398890"/>
                          <a:pt x="401237" y="409903"/>
                        </a:cubicBezTo>
                        <a:cubicBezTo>
                          <a:pt x="361811" y="438064"/>
                          <a:pt x="232410" y="425669"/>
                          <a:pt x="173420" y="441434"/>
                        </a:cubicBezTo>
                        <a:cubicBezTo>
                          <a:pt x="114430" y="457199"/>
                          <a:pt x="90086" y="485046"/>
                          <a:pt x="47296" y="504496"/>
                        </a:cubicBezTo>
                        <a:cubicBezTo>
                          <a:pt x="32167" y="511373"/>
                          <a:pt x="15765" y="515007"/>
                          <a:pt x="0" y="520262"/>
                        </a:cubicBezTo>
                        <a:cubicBezTo>
                          <a:pt x="107995" y="556260"/>
                          <a:pt x="2824" y="531284"/>
                          <a:pt x="204952" y="488731"/>
                        </a:cubicBezTo>
                        <a:cubicBezTo>
                          <a:pt x="251519" y="478928"/>
                          <a:pt x="299545" y="478220"/>
                          <a:pt x="346841" y="472965"/>
                        </a:cubicBezTo>
                        <a:cubicBezTo>
                          <a:pt x="419066" y="448891"/>
                          <a:pt x="464460" y="710007"/>
                          <a:pt x="369014" y="710007"/>
                        </a:cubicBezTo>
                      </a:path>
                    </a:pathLst>
                  </a:custGeom>
                  <a:ln>
                    <a:solidFill>
                      <a:schemeClr val="tx2"/>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nvGrpSpPr>
                  <p:cNvPr id="103464" name="קבוצה 78"/>
                  <p:cNvGrpSpPr>
                    <a:grpSpLocks/>
                  </p:cNvGrpSpPr>
                  <p:nvPr/>
                </p:nvGrpSpPr>
                <p:grpSpPr bwMode="auto">
                  <a:xfrm>
                    <a:off x="3347864" y="5085184"/>
                    <a:ext cx="1368152" cy="1152128"/>
                    <a:chOff x="1115616" y="5013176"/>
                    <a:chExt cx="1368152" cy="1152128"/>
                  </a:xfrm>
                </p:grpSpPr>
                <p:sp>
                  <p:nvSpPr>
                    <p:cNvPr id="80" name="אליפסה 79"/>
                    <p:cNvSpPr/>
                    <p:nvPr/>
                  </p:nvSpPr>
                  <p:spPr>
                    <a:xfrm>
                      <a:off x="1115835" y="5013413"/>
                      <a:ext cx="1367926" cy="11513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81" name="מחבר ישר 80"/>
                    <p:cNvCxnSpPr>
                      <a:stCxn id="80" idx="0"/>
                    </p:cNvCxnSpPr>
                    <p:nvPr/>
                  </p:nvCxnSpPr>
                  <p:spPr>
                    <a:xfrm>
                      <a:off x="1799798" y="5013413"/>
                      <a:ext cx="0" cy="575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מחבר ישר 81"/>
                    <p:cNvCxnSpPr/>
                    <p:nvPr/>
                  </p:nvCxnSpPr>
                  <p:spPr>
                    <a:xfrm>
                      <a:off x="1799798" y="5589108"/>
                      <a:ext cx="683963" cy="1439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מחבר ישר 82"/>
                    <p:cNvCxnSpPr>
                      <a:endCxn id="80" idx="3"/>
                    </p:cNvCxnSpPr>
                    <p:nvPr/>
                  </p:nvCxnSpPr>
                  <p:spPr>
                    <a:xfrm flipH="1">
                      <a:off x="1316396" y="5589108"/>
                      <a:ext cx="483402" cy="406521"/>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03460" name="מלבן 74"/>
                <p:cNvSpPr>
                  <a:spLocks noChangeArrowheads="1"/>
                </p:cNvSpPr>
                <p:nvPr/>
              </p:nvSpPr>
              <p:spPr bwMode="auto">
                <a:xfrm>
                  <a:off x="6805836" y="4152574"/>
                  <a:ext cx="447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a:solidFill>
                        <a:srgbClr val="FF0000"/>
                      </a:solidFill>
                    </a:rPr>
                    <a:t>1</a:t>
                  </a:r>
                </a:p>
              </p:txBody>
            </p:sp>
            <p:sp>
              <p:nvSpPr>
                <p:cNvPr id="103461" name="מלבן 75"/>
                <p:cNvSpPr>
                  <a:spLocks noChangeArrowheads="1"/>
                </p:cNvSpPr>
                <p:nvPr/>
              </p:nvSpPr>
              <p:spPr bwMode="auto">
                <a:xfrm>
                  <a:off x="7417968" y="5148160"/>
                  <a:ext cx="447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a:solidFill>
                        <a:srgbClr val="FF0000"/>
                      </a:solidFill>
                    </a:rPr>
                    <a:t>2</a:t>
                  </a:r>
                </a:p>
              </p:txBody>
            </p:sp>
            <p:sp>
              <p:nvSpPr>
                <p:cNvPr id="103462" name="מלבן 76"/>
                <p:cNvSpPr>
                  <a:spLocks noChangeArrowheads="1"/>
                </p:cNvSpPr>
                <p:nvPr/>
              </p:nvSpPr>
              <p:spPr bwMode="auto">
                <a:xfrm>
                  <a:off x="7641849" y="4152574"/>
                  <a:ext cx="447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a:solidFill>
                        <a:srgbClr val="FF0000"/>
                      </a:solidFill>
                    </a:rPr>
                    <a:t>3</a:t>
                  </a:r>
                </a:p>
              </p:txBody>
            </p:sp>
          </p:grpSp>
          <p:sp>
            <p:nvSpPr>
              <p:cNvPr id="84" name="צורה חופשית 83"/>
              <p:cNvSpPr/>
              <p:nvPr/>
            </p:nvSpPr>
            <p:spPr>
              <a:xfrm>
                <a:off x="4588698" y="5058776"/>
                <a:ext cx="809631" cy="258758"/>
              </a:xfrm>
              <a:custGeom>
                <a:avLst/>
                <a:gdLst>
                  <a:gd name="connsiteX0" fmla="*/ 0 w 655491"/>
                  <a:gd name="connsiteY0" fmla="*/ 126124 h 206895"/>
                  <a:gd name="connsiteX1" fmla="*/ 15765 w 655491"/>
                  <a:gd name="connsiteY1" fmla="*/ 204952 h 206895"/>
                  <a:gd name="connsiteX2" fmla="*/ 31531 w 655491"/>
                  <a:gd name="connsiteY2" fmla="*/ 157656 h 206895"/>
                  <a:gd name="connsiteX3" fmla="*/ 63062 w 655491"/>
                  <a:gd name="connsiteY3" fmla="*/ 126124 h 206895"/>
                  <a:gd name="connsiteX4" fmla="*/ 94593 w 655491"/>
                  <a:gd name="connsiteY4" fmla="*/ 78828 h 206895"/>
                  <a:gd name="connsiteX5" fmla="*/ 110358 w 655491"/>
                  <a:gd name="connsiteY5" fmla="*/ 126124 h 206895"/>
                  <a:gd name="connsiteX6" fmla="*/ 126124 w 655491"/>
                  <a:gd name="connsiteY6" fmla="*/ 189187 h 206895"/>
                  <a:gd name="connsiteX7" fmla="*/ 189186 w 655491"/>
                  <a:gd name="connsiteY7" fmla="*/ 94593 h 206895"/>
                  <a:gd name="connsiteX8" fmla="*/ 220717 w 655491"/>
                  <a:gd name="connsiteY8" fmla="*/ 94593 h 206895"/>
                  <a:gd name="connsiteX9" fmla="*/ 268013 w 655491"/>
                  <a:gd name="connsiteY9" fmla="*/ 78828 h 206895"/>
                  <a:gd name="connsiteX10" fmla="*/ 283779 w 655491"/>
                  <a:gd name="connsiteY10" fmla="*/ 15766 h 206895"/>
                  <a:gd name="connsiteX11" fmla="*/ 315310 w 655491"/>
                  <a:gd name="connsiteY11" fmla="*/ 78828 h 206895"/>
                  <a:gd name="connsiteX12" fmla="*/ 409903 w 655491"/>
                  <a:gd name="connsiteY12" fmla="*/ 189187 h 206895"/>
                  <a:gd name="connsiteX13" fmla="*/ 472965 w 655491"/>
                  <a:gd name="connsiteY13" fmla="*/ 173421 h 206895"/>
                  <a:gd name="connsiteX14" fmla="*/ 520262 w 655491"/>
                  <a:gd name="connsiteY14" fmla="*/ 204952 h 206895"/>
                  <a:gd name="connsiteX15" fmla="*/ 536027 w 655491"/>
                  <a:gd name="connsiteY15" fmla="*/ 157656 h 206895"/>
                  <a:gd name="connsiteX16" fmla="*/ 551793 w 655491"/>
                  <a:gd name="connsiteY16" fmla="*/ 78828 h 206895"/>
                  <a:gd name="connsiteX17" fmla="*/ 599089 w 655491"/>
                  <a:gd name="connsiteY17" fmla="*/ 110359 h 206895"/>
                  <a:gd name="connsiteX18" fmla="*/ 646386 w 655491"/>
                  <a:gd name="connsiteY18" fmla="*/ 0 h 20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5491" h="206895">
                    <a:moveTo>
                      <a:pt x="0" y="126124"/>
                    </a:moveTo>
                    <a:cubicBezTo>
                      <a:pt x="5255" y="152400"/>
                      <a:pt x="-3183" y="186004"/>
                      <a:pt x="15765" y="204952"/>
                    </a:cubicBezTo>
                    <a:cubicBezTo>
                      <a:pt x="27516" y="216703"/>
                      <a:pt x="22981" y="171906"/>
                      <a:pt x="31531" y="157656"/>
                    </a:cubicBezTo>
                    <a:cubicBezTo>
                      <a:pt x="39179" y="144910"/>
                      <a:pt x="53777" y="137731"/>
                      <a:pt x="63062" y="126124"/>
                    </a:cubicBezTo>
                    <a:cubicBezTo>
                      <a:pt x="74898" y="111328"/>
                      <a:pt x="84083" y="94593"/>
                      <a:pt x="94593" y="78828"/>
                    </a:cubicBezTo>
                    <a:cubicBezTo>
                      <a:pt x="99848" y="94593"/>
                      <a:pt x="105793" y="110145"/>
                      <a:pt x="110358" y="126124"/>
                    </a:cubicBezTo>
                    <a:cubicBezTo>
                      <a:pt x="116311" y="146958"/>
                      <a:pt x="106006" y="197234"/>
                      <a:pt x="126124" y="189187"/>
                    </a:cubicBezTo>
                    <a:cubicBezTo>
                      <a:pt x="161309" y="175113"/>
                      <a:pt x="189186" y="94593"/>
                      <a:pt x="189186" y="94593"/>
                    </a:cubicBezTo>
                    <a:cubicBezTo>
                      <a:pt x="225220" y="-13512"/>
                      <a:pt x="184682" y="76575"/>
                      <a:pt x="220717" y="94593"/>
                    </a:cubicBezTo>
                    <a:cubicBezTo>
                      <a:pt x="235581" y="102025"/>
                      <a:pt x="252248" y="84083"/>
                      <a:pt x="268013" y="78828"/>
                    </a:cubicBezTo>
                    <a:cubicBezTo>
                      <a:pt x="273268" y="57807"/>
                      <a:pt x="262111" y="15766"/>
                      <a:pt x="283779" y="15766"/>
                    </a:cubicBezTo>
                    <a:cubicBezTo>
                      <a:pt x="307281" y="15766"/>
                      <a:pt x="302854" y="58899"/>
                      <a:pt x="315310" y="78828"/>
                    </a:cubicBezTo>
                    <a:cubicBezTo>
                      <a:pt x="349016" y="132758"/>
                      <a:pt x="366911" y="146194"/>
                      <a:pt x="409903" y="189187"/>
                    </a:cubicBezTo>
                    <a:cubicBezTo>
                      <a:pt x="492958" y="78446"/>
                      <a:pt x="432582" y="122942"/>
                      <a:pt x="472965" y="173421"/>
                    </a:cubicBezTo>
                    <a:cubicBezTo>
                      <a:pt x="484802" y="188217"/>
                      <a:pt x="504496" y="194442"/>
                      <a:pt x="520262" y="204952"/>
                    </a:cubicBezTo>
                    <a:cubicBezTo>
                      <a:pt x="525517" y="189187"/>
                      <a:pt x="531997" y="173778"/>
                      <a:pt x="536027" y="157656"/>
                    </a:cubicBezTo>
                    <a:cubicBezTo>
                      <a:pt x="542526" y="131660"/>
                      <a:pt x="530356" y="94906"/>
                      <a:pt x="551793" y="78828"/>
                    </a:cubicBezTo>
                    <a:cubicBezTo>
                      <a:pt x="566951" y="67459"/>
                      <a:pt x="582142" y="101885"/>
                      <a:pt x="599089" y="110359"/>
                    </a:cubicBezTo>
                    <a:cubicBezTo>
                      <a:pt x="686270" y="153949"/>
                      <a:pt x="646386" y="105982"/>
                      <a:pt x="646386" y="0"/>
                    </a:cubicBezTo>
                  </a:path>
                </a:pathLst>
              </a:custGeom>
              <a:ln>
                <a:solidFill>
                  <a:schemeClr val="tx2"/>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grpSp>
          <p:nvGrpSpPr>
            <p:cNvPr id="103441" name="קבוצה 85"/>
            <p:cNvGrpSpPr>
              <a:grpSpLocks/>
            </p:cNvGrpSpPr>
            <p:nvPr/>
          </p:nvGrpSpPr>
          <p:grpSpPr bwMode="auto">
            <a:xfrm>
              <a:off x="1043608" y="4126115"/>
              <a:ext cx="1689392" cy="1448707"/>
              <a:chOff x="4029623" y="4148854"/>
              <a:chExt cx="1689392" cy="1448707"/>
            </a:xfrm>
          </p:grpSpPr>
          <p:grpSp>
            <p:nvGrpSpPr>
              <p:cNvPr id="103445" name="קבוצה 86"/>
              <p:cNvGrpSpPr>
                <a:grpSpLocks/>
              </p:cNvGrpSpPr>
              <p:nvPr/>
            </p:nvGrpSpPr>
            <p:grpSpPr bwMode="auto">
              <a:xfrm>
                <a:off x="4029623" y="4148854"/>
                <a:ext cx="1689392" cy="1448707"/>
                <a:chOff x="6723754" y="4041641"/>
                <a:chExt cx="1689392" cy="1448707"/>
              </a:xfrm>
            </p:grpSpPr>
            <p:grpSp>
              <p:nvGrpSpPr>
                <p:cNvPr id="103447" name="קבוצה 88"/>
                <p:cNvGrpSpPr>
                  <a:grpSpLocks/>
                </p:cNvGrpSpPr>
                <p:nvPr/>
              </p:nvGrpSpPr>
              <p:grpSpPr bwMode="auto">
                <a:xfrm>
                  <a:off x="6723754" y="4041641"/>
                  <a:ext cx="1689392" cy="1448707"/>
                  <a:chOff x="3347864" y="5085184"/>
                  <a:chExt cx="1368152" cy="1152128"/>
                </a:xfrm>
              </p:grpSpPr>
              <p:sp>
                <p:nvSpPr>
                  <p:cNvPr id="93" name="צורה חופשית 92"/>
                  <p:cNvSpPr/>
                  <p:nvPr/>
                </p:nvSpPr>
                <p:spPr>
                  <a:xfrm>
                    <a:off x="3414223" y="5251217"/>
                    <a:ext cx="617109" cy="537820"/>
                  </a:xfrm>
                  <a:custGeom>
                    <a:avLst/>
                    <a:gdLst>
                      <a:gd name="connsiteX0" fmla="*/ 504496 w 617601"/>
                      <a:gd name="connsiteY0" fmla="*/ 0 h 537543"/>
                      <a:gd name="connsiteX1" fmla="*/ 425669 w 617601"/>
                      <a:gd name="connsiteY1" fmla="*/ 15765 h 537543"/>
                      <a:gd name="connsiteX2" fmla="*/ 378372 w 617601"/>
                      <a:gd name="connsiteY2" fmla="*/ 31531 h 537543"/>
                      <a:gd name="connsiteX3" fmla="*/ 536027 w 617601"/>
                      <a:gd name="connsiteY3" fmla="*/ 78827 h 537543"/>
                      <a:gd name="connsiteX4" fmla="*/ 394138 w 617601"/>
                      <a:gd name="connsiteY4" fmla="*/ 110358 h 537543"/>
                      <a:gd name="connsiteX5" fmla="*/ 173420 w 617601"/>
                      <a:gd name="connsiteY5" fmla="*/ 189186 h 537543"/>
                      <a:gd name="connsiteX6" fmla="*/ 441434 w 617601"/>
                      <a:gd name="connsiteY6" fmla="*/ 204951 h 537543"/>
                      <a:gd name="connsiteX7" fmla="*/ 378372 w 617601"/>
                      <a:gd name="connsiteY7" fmla="*/ 220717 h 537543"/>
                      <a:gd name="connsiteX8" fmla="*/ 331076 w 617601"/>
                      <a:gd name="connsiteY8" fmla="*/ 252248 h 537543"/>
                      <a:gd name="connsiteX9" fmla="*/ 236483 w 617601"/>
                      <a:gd name="connsiteY9" fmla="*/ 268013 h 537543"/>
                      <a:gd name="connsiteX10" fmla="*/ 94593 w 617601"/>
                      <a:gd name="connsiteY10" fmla="*/ 299544 h 537543"/>
                      <a:gd name="connsiteX11" fmla="*/ 331076 w 617601"/>
                      <a:gd name="connsiteY11" fmla="*/ 268013 h 537543"/>
                      <a:gd name="connsiteX12" fmla="*/ 488731 w 617601"/>
                      <a:gd name="connsiteY12" fmla="*/ 252248 h 537543"/>
                      <a:gd name="connsiteX13" fmla="*/ 614855 w 617601"/>
                      <a:gd name="connsiteY13" fmla="*/ 220717 h 537543"/>
                      <a:gd name="connsiteX14" fmla="*/ 567558 w 617601"/>
                      <a:gd name="connsiteY14" fmla="*/ 204951 h 537543"/>
                      <a:gd name="connsiteX15" fmla="*/ 472965 w 617601"/>
                      <a:gd name="connsiteY15" fmla="*/ 236482 h 537543"/>
                      <a:gd name="connsiteX16" fmla="*/ 520262 w 617601"/>
                      <a:gd name="connsiteY16" fmla="*/ 252248 h 537543"/>
                      <a:gd name="connsiteX17" fmla="*/ 409903 w 617601"/>
                      <a:gd name="connsiteY17" fmla="*/ 299544 h 537543"/>
                      <a:gd name="connsiteX18" fmla="*/ 283779 w 617601"/>
                      <a:gd name="connsiteY18" fmla="*/ 362607 h 537543"/>
                      <a:gd name="connsiteX19" fmla="*/ 315310 w 617601"/>
                      <a:gd name="connsiteY19" fmla="*/ 409903 h 537543"/>
                      <a:gd name="connsiteX20" fmla="*/ 173420 w 617601"/>
                      <a:gd name="connsiteY20" fmla="*/ 441434 h 537543"/>
                      <a:gd name="connsiteX21" fmla="*/ 47296 w 617601"/>
                      <a:gd name="connsiteY21" fmla="*/ 504496 h 537543"/>
                      <a:gd name="connsiteX22" fmla="*/ 0 w 617601"/>
                      <a:gd name="connsiteY22" fmla="*/ 520262 h 537543"/>
                      <a:gd name="connsiteX23" fmla="*/ 204952 w 617601"/>
                      <a:gd name="connsiteY23" fmla="*/ 488731 h 537543"/>
                      <a:gd name="connsiteX24" fmla="*/ 346841 w 617601"/>
                      <a:gd name="connsiteY24" fmla="*/ 472965 h 537543"/>
                      <a:gd name="connsiteX25" fmla="*/ 315310 w 617601"/>
                      <a:gd name="connsiteY25" fmla="*/ 457200 h 53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7601" h="537543">
                        <a:moveTo>
                          <a:pt x="504496" y="0"/>
                        </a:moveTo>
                        <a:cubicBezTo>
                          <a:pt x="478220" y="5255"/>
                          <a:pt x="451665" y="9266"/>
                          <a:pt x="425669" y="15765"/>
                        </a:cubicBezTo>
                        <a:cubicBezTo>
                          <a:pt x="409547" y="19796"/>
                          <a:pt x="366621" y="19780"/>
                          <a:pt x="378372" y="31531"/>
                        </a:cubicBezTo>
                        <a:cubicBezTo>
                          <a:pt x="391167" y="44326"/>
                          <a:pt x="507447" y="71682"/>
                          <a:pt x="536027" y="78827"/>
                        </a:cubicBezTo>
                        <a:cubicBezTo>
                          <a:pt x="494967" y="87039"/>
                          <a:pt x="435477" y="97638"/>
                          <a:pt x="394138" y="110358"/>
                        </a:cubicBezTo>
                        <a:cubicBezTo>
                          <a:pt x="272278" y="147853"/>
                          <a:pt x="271927" y="149783"/>
                          <a:pt x="173420" y="189186"/>
                        </a:cubicBezTo>
                        <a:cubicBezTo>
                          <a:pt x="262758" y="194441"/>
                          <a:pt x="352982" y="191343"/>
                          <a:pt x="441434" y="204951"/>
                        </a:cubicBezTo>
                        <a:cubicBezTo>
                          <a:pt x="462850" y="208246"/>
                          <a:pt x="398288" y="212182"/>
                          <a:pt x="378372" y="220717"/>
                        </a:cubicBezTo>
                        <a:cubicBezTo>
                          <a:pt x="360956" y="228181"/>
                          <a:pt x="349051" y="246256"/>
                          <a:pt x="331076" y="252248"/>
                        </a:cubicBezTo>
                        <a:cubicBezTo>
                          <a:pt x="300750" y="262356"/>
                          <a:pt x="267828" y="261744"/>
                          <a:pt x="236483" y="268013"/>
                        </a:cubicBezTo>
                        <a:cubicBezTo>
                          <a:pt x="188973" y="277515"/>
                          <a:pt x="141890" y="289034"/>
                          <a:pt x="94593" y="299544"/>
                        </a:cubicBezTo>
                        <a:cubicBezTo>
                          <a:pt x="221725" y="341923"/>
                          <a:pt x="54698" y="295650"/>
                          <a:pt x="331076" y="268013"/>
                        </a:cubicBezTo>
                        <a:lnTo>
                          <a:pt x="488731" y="252248"/>
                        </a:lnTo>
                        <a:cubicBezTo>
                          <a:pt x="530772" y="241738"/>
                          <a:pt x="577696" y="243013"/>
                          <a:pt x="614855" y="220717"/>
                        </a:cubicBezTo>
                        <a:cubicBezTo>
                          <a:pt x="629105" y="212167"/>
                          <a:pt x="584075" y="203116"/>
                          <a:pt x="567558" y="204951"/>
                        </a:cubicBezTo>
                        <a:cubicBezTo>
                          <a:pt x="534525" y="208621"/>
                          <a:pt x="472965" y="236482"/>
                          <a:pt x="472965" y="236482"/>
                        </a:cubicBezTo>
                        <a:cubicBezTo>
                          <a:pt x="488731" y="241737"/>
                          <a:pt x="525517" y="236482"/>
                          <a:pt x="520262" y="252248"/>
                        </a:cubicBezTo>
                        <a:cubicBezTo>
                          <a:pt x="514184" y="270484"/>
                          <a:pt x="428692" y="291004"/>
                          <a:pt x="409903" y="299544"/>
                        </a:cubicBezTo>
                        <a:cubicBezTo>
                          <a:pt x="367112" y="318994"/>
                          <a:pt x="283779" y="362607"/>
                          <a:pt x="283779" y="362607"/>
                        </a:cubicBezTo>
                        <a:cubicBezTo>
                          <a:pt x="294289" y="378372"/>
                          <a:pt x="330728" y="398890"/>
                          <a:pt x="315310" y="409903"/>
                        </a:cubicBezTo>
                        <a:cubicBezTo>
                          <a:pt x="275884" y="438064"/>
                          <a:pt x="219108" y="425309"/>
                          <a:pt x="173420" y="441434"/>
                        </a:cubicBezTo>
                        <a:cubicBezTo>
                          <a:pt x="129096" y="457078"/>
                          <a:pt x="90086" y="485046"/>
                          <a:pt x="47296" y="504496"/>
                        </a:cubicBezTo>
                        <a:cubicBezTo>
                          <a:pt x="32167" y="511373"/>
                          <a:pt x="15765" y="515007"/>
                          <a:pt x="0" y="520262"/>
                        </a:cubicBezTo>
                        <a:cubicBezTo>
                          <a:pt x="107995" y="556260"/>
                          <a:pt x="2824" y="531284"/>
                          <a:pt x="204952" y="488731"/>
                        </a:cubicBezTo>
                        <a:cubicBezTo>
                          <a:pt x="251519" y="478928"/>
                          <a:pt x="299545" y="478220"/>
                          <a:pt x="346841" y="472965"/>
                        </a:cubicBezTo>
                        <a:cubicBezTo>
                          <a:pt x="419066" y="448891"/>
                          <a:pt x="410756" y="457200"/>
                          <a:pt x="315310" y="457200"/>
                        </a:cubicBezTo>
                      </a:path>
                    </a:pathLst>
                  </a:custGeom>
                  <a:ln>
                    <a:solidFill>
                      <a:schemeClr val="tx2"/>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nvGrpSpPr>
                  <p:cNvPr id="103452" name="קבוצה 93"/>
                  <p:cNvGrpSpPr>
                    <a:grpSpLocks/>
                  </p:cNvGrpSpPr>
                  <p:nvPr/>
                </p:nvGrpSpPr>
                <p:grpSpPr bwMode="auto">
                  <a:xfrm>
                    <a:off x="3347864" y="5085184"/>
                    <a:ext cx="1368152" cy="1152128"/>
                    <a:chOff x="1115616" y="5013176"/>
                    <a:chExt cx="1368152" cy="1152128"/>
                  </a:xfrm>
                </p:grpSpPr>
                <p:sp>
                  <p:nvSpPr>
                    <p:cNvPr id="95" name="אליפסה 94"/>
                    <p:cNvSpPr/>
                    <p:nvPr/>
                  </p:nvSpPr>
                  <p:spPr>
                    <a:xfrm>
                      <a:off x="1115121" y="5012560"/>
                      <a:ext cx="1369212" cy="1152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96" name="מחבר ישר 95"/>
                    <p:cNvCxnSpPr>
                      <a:stCxn id="95" idx="0"/>
                    </p:cNvCxnSpPr>
                    <p:nvPr/>
                  </p:nvCxnSpPr>
                  <p:spPr>
                    <a:xfrm>
                      <a:off x="1800370" y="5012560"/>
                      <a:ext cx="0" cy="576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מחבר ישר 96"/>
                    <p:cNvCxnSpPr/>
                    <p:nvPr/>
                  </p:nvCxnSpPr>
                  <p:spPr>
                    <a:xfrm>
                      <a:off x="1800370" y="5589517"/>
                      <a:ext cx="683963" cy="143924"/>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מחבר ישר 97"/>
                    <p:cNvCxnSpPr>
                      <a:endCxn id="95" idx="3"/>
                    </p:cNvCxnSpPr>
                    <p:nvPr/>
                  </p:nvCxnSpPr>
                  <p:spPr>
                    <a:xfrm flipH="1">
                      <a:off x="1315682" y="5589517"/>
                      <a:ext cx="484688" cy="406521"/>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03448" name="מלבן 89"/>
                <p:cNvSpPr>
                  <a:spLocks noChangeArrowheads="1"/>
                </p:cNvSpPr>
                <p:nvPr/>
              </p:nvSpPr>
              <p:spPr bwMode="auto">
                <a:xfrm>
                  <a:off x="6805836" y="4152574"/>
                  <a:ext cx="447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a:solidFill>
                        <a:srgbClr val="FF0000"/>
                      </a:solidFill>
                    </a:rPr>
                    <a:t>1</a:t>
                  </a:r>
                </a:p>
              </p:txBody>
            </p:sp>
            <p:sp>
              <p:nvSpPr>
                <p:cNvPr id="103449" name="מלבן 90"/>
                <p:cNvSpPr>
                  <a:spLocks noChangeArrowheads="1"/>
                </p:cNvSpPr>
                <p:nvPr/>
              </p:nvSpPr>
              <p:spPr bwMode="auto">
                <a:xfrm>
                  <a:off x="7417968" y="5148160"/>
                  <a:ext cx="447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a:solidFill>
                        <a:srgbClr val="FF0000"/>
                      </a:solidFill>
                    </a:rPr>
                    <a:t>2</a:t>
                  </a:r>
                </a:p>
              </p:txBody>
            </p:sp>
            <p:sp>
              <p:nvSpPr>
                <p:cNvPr id="103450" name="מלבן 91"/>
                <p:cNvSpPr>
                  <a:spLocks noChangeArrowheads="1"/>
                </p:cNvSpPr>
                <p:nvPr/>
              </p:nvSpPr>
              <p:spPr bwMode="auto">
                <a:xfrm>
                  <a:off x="7641849" y="4152574"/>
                  <a:ext cx="447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a:solidFill>
                        <a:srgbClr val="FF0000"/>
                      </a:solidFill>
                    </a:rPr>
                    <a:t>3</a:t>
                  </a:r>
                </a:p>
              </p:txBody>
            </p:sp>
          </p:grpSp>
          <p:sp>
            <p:nvSpPr>
              <p:cNvPr id="88" name="צורה חופשית 87"/>
              <p:cNvSpPr/>
              <p:nvPr/>
            </p:nvSpPr>
            <p:spPr>
              <a:xfrm>
                <a:off x="4587816" y="5057703"/>
                <a:ext cx="809631" cy="260346"/>
              </a:xfrm>
              <a:custGeom>
                <a:avLst/>
                <a:gdLst>
                  <a:gd name="connsiteX0" fmla="*/ 0 w 655491"/>
                  <a:gd name="connsiteY0" fmla="*/ 126124 h 206895"/>
                  <a:gd name="connsiteX1" fmla="*/ 15765 w 655491"/>
                  <a:gd name="connsiteY1" fmla="*/ 204952 h 206895"/>
                  <a:gd name="connsiteX2" fmla="*/ 31531 w 655491"/>
                  <a:gd name="connsiteY2" fmla="*/ 157656 h 206895"/>
                  <a:gd name="connsiteX3" fmla="*/ 63062 w 655491"/>
                  <a:gd name="connsiteY3" fmla="*/ 126124 h 206895"/>
                  <a:gd name="connsiteX4" fmla="*/ 94593 w 655491"/>
                  <a:gd name="connsiteY4" fmla="*/ 78828 h 206895"/>
                  <a:gd name="connsiteX5" fmla="*/ 110358 w 655491"/>
                  <a:gd name="connsiteY5" fmla="*/ 126124 h 206895"/>
                  <a:gd name="connsiteX6" fmla="*/ 126124 w 655491"/>
                  <a:gd name="connsiteY6" fmla="*/ 189187 h 206895"/>
                  <a:gd name="connsiteX7" fmla="*/ 189186 w 655491"/>
                  <a:gd name="connsiteY7" fmla="*/ 94593 h 206895"/>
                  <a:gd name="connsiteX8" fmla="*/ 220717 w 655491"/>
                  <a:gd name="connsiteY8" fmla="*/ 94593 h 206895"/>
                  <a:gd name="connsiteX9" fmla="*/ 268013 w 655491"/>
                  <a:gd name="connsiteY9" fmla="*/ 78828 h 206895"/>
                  <a:gd name="connsiteX10" fmla="*/ 283779 w 655491"/>
                  <a:gd name="connsiteY10" fmla="*/ 15766 h 206895"/>
                  <a:gd name="connsiteX11" fmla="*/ 315310 w 655491"/>
                  <a:gd name="connsiteY11" fmla="*/ 78828 h 206895"/>
                  <a:gd name="connsiteX12" fmla="*/ 409903 w 655491"/>
                  <a:gd name="connsiteY12" fmla="*/ 189187 h 206895"/>
                  <a:gd name="connsiteX13" fmla="*/ 472965 w 655491"/>
                  <a:gd name="connsiteY13" fmla="*/ 173421 h 206895"/>
                  <a:gd name="connsiteX14" fmla="*/ 520262 w 655491"/>
                  <a:gd name="connsiteY14" fmla="*/ 204952 h 206895"/>
                  <a:gd name="connsiteX15" fmla="*/ 536027 w 655491"/>
                  <a:gd name="connsiteY15" fmla="*/ 157656 h 206895"/>
                  <a:gd name="connsiteX16" fmla="*/ 551793 w 655491"/>
                  <a:gd name="connsiteY16" fmla="*/ 78828 h 206895"/>
                  <a:gd name="connsiteX17" fmla="*/ 599089 w 655491"/>
                  <a:gd name="connsiteY17" fmla="*/ 110359 h 206895"/>
                  <a:gd name="connsiteX18" fmla="*/ 646386 w 655491"/>
                  <a:gd name="connsiteY18" fmla="*/ 0 h 20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5491" h="206895">
                    <a:moveTo>
                      <a:pt x="0" y="126124"/>
                    </a:moveTo>
                    <a:cubicBezTo>
                      <a:pt x="5255" y="152400"/>
                      <a:pt x="-3183" y="186004"/>
                      <a:pt x="15765" y="204952"/>
                    </a:cubicBezTo>
                    <a:cubicBezTo>
                      <a:pt x="27516" y="216703"/>
                      <a:pt x="22981" y="171906"/>
                      <a:pt x="31531" y="157656"/>
                    </a:cubicBezTo>
                    <a:cubicBezTo>
                      <a:pt x="39179" y="144910"/>
                      <a:pt x="53777" y="137731"/>
                      <a:pt x="63062" y="126124"/>
                    </a:cubicBezTo>
                    <a:cubicBezTo>
                      <a:pt x="74898" y="111328"/>
                      <a:pt x="84083" y="94593"/>
                      <a:pt x="94593" y="78828"/>
                    </a:cubicBezTo>
                    <a:cubicBezTo>
                      <a:pt x="99848" y="94593"/>
                      <a:pt x="105793" y="110145"/>
                      <a:pt x="110358" y="126124"/>
                    </a:cubicBezTo>
                    <a:cubicBezTo>
                      <a:pt x="116311" y="146958"/>
                      <a:pt x="106006" y="197234"/>
                      <a:pt x="126124" y="189187"/>
                    </a:cubicBezTo>
                    <a:cubicBezTo>
                      <a:pt x="161309" y="175113"/>
                      <a:pt x="189186" y="94593"/>
                      <a:pt x="189186" y="94593"/>
                    </a:cubicBezTo>
                    <a:cubicBezTo>
                      <a:pt x="225220" y="-13512"/>
                      <a:pt x="184682" y="76575"/>
                      <a:pt x="220717" y="94593"/>
                    </a:cubicBezTo>
                    <a:cubicBezTo>
                      <a:pt x="235581" y="102025"/>
                      <a:pt x="252248" y="84083"/>
                      <a:pt x="268013" y="78828"/>
                    </a:cubicBezTo>
                    <a:cubicBezTo>
                      <a:pt x="273268" y="57807"/>
                      <a:pt x="262111" y="15766"/>
                      <a:pt x="283779" y="15766"/>
                    </a:cubicBezTo>
                    <a:cubicBezTo>
                      <a:pt x="307281" y="15766"/>
                      <a:pt x="302854" y="58899"/>
                      <a:pt x="315310" y="78828"/>
                    </a:cubicBezTo>
                    <a:cubicBezTo>
                      <a:pt x="349016" y="132758"/>
                      <a:pt x="366911" y="146194"/>
                      <a:pt x="409903" y="189187"/>
                    </a:cubicBezTo>
                    <a:cubicBezTo>
                      <a:pt x="492958" y="78446"/>
                      <a:pt x="432582" y="122942"/>
                      <a:pt x="472965" y="173421"/>
                    </a:cubicBezTo>
                    <a:cubicBezTo>
                      <a:pt x="484802" y="188217"/>
                      <a:pt x="504496" y="194442"/>
                      <a:pt x="520262" y="204952"/>
                    </a:cubicBezTo>
                    <a:cubicBezTo>
                      <a:pt x="525517" y="189187"/>
                      <a:pt x="531997" y="173778"/>
                      <a:pt x="536027" y="157656"/>
                    </a:cubicBezTo>
                    <a:cubicBezTo>
                      <a:pt x="542526" y="131660"/>
                      <a:pt x="530356" y="94906"/>
                      <a:pt x="551793" y="78828"/>
                    </a:cubicBezTo>
                    <a:cubicBezTo>
                      <a:pt x="566951" y="67459"/>
                      <a:pt x="582142" y="101885"/>
                      <a:pt x="599089" y="110359"/>
                    </a:cubicBezTo>
                    <a:cubicBezTo>
                      <a:pt x="686270" y="153949"/>
                      <a:pt x="646386" y="105982"/>
                      <a:pt x="646386" y="0"/>
                    </a:cubicBezTo>
                  </a:path>
                </a:pathLst>
              </a:custGeom>
              <a:ln>
                <a:solidFill>
                  <a:schemeClr val="tx2"/>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sp>
          <p:nvSpPr>
            <p:cNvPr id="99" name="צורה חופשית 98"/>
            <p:cNvSpPr/>
            <p:nvPr/>
          </p:nvSpPr>
          <p:spPr>
            <a:xfrm>
              <a:off x="1976454" y="4320600"/>
              <a:ext cx="442916" cy="761988"/>
            </a:xfrm>
            <a:custGeom>
              <a:avLst/>
              <a:gdLst>
                <a:gd name="connsiteX0" fmla="*/ 429149 w 429149"/>
                <a:gd name="connsiteY0" fmla="*/ 394467 h 394467"/>
                <a:gd name="connsiteX1" fmla="*/ 350321 w 429149"/>
                <a:gd name="connsiteY1" fmla="*/ 362936 h 394467"/>
                <a:gd name="connsiteX2" fmla="*/ 113838 w 429149"/>
                <a:gd name="connsiteY2" fmla="*/ 347170 h 394467"/>
                <a:gd name="connsiteX3" fmla="*/ 271493 w 429149"/>
                <a:gd name="connsiteY3" fmla="*/ 284108 h 394467"/>
                <a:gd name="connsiteX4" fmla="*/ 334555 w 429149"/>
                <a:gd name="connsiteY4" fmla="*/ 252577 h 394467"/>
                <a:gd name="connsiteX5" fmla="*/ 82307 w 429149"/>
                <a:gd name="connsiteY5" fmla="*/ 236812 h 394467"/>
                <a:gd name="connsiteX6" fmla="*/ 176900 w 429149"/>
                <a:gd name="connsiteY6" fmla="*/ 173750 h 394467"/>
                <a:gd name="connsiteX7" fmla="*/ 3480 w 429149"/>
                <a:gd name="connsiteY7" fmla="*/ 110688 h 394467"/>
                <a:gd name="connsiteX8" fmla="*/ 50776 w 429149"/>
                <a:gd name="connsiteY8" fmla="*/ 79157 h 394467"/>
                <a:gd name="connsiteX9" fmla="*/ 98073 w 429149"/>
                <a:gd name="connsiteY9" fmla="*/ 31860 h 394467"/>
                <a:gd name="connsiteX10" fmla="*/ 19245 w 429149"/>
                <a:gd name="connsiteY10" fmla="*/ 329 h 394467"/>
                <a:gd name="connsiteX0" fmla="*/ 354067 w 358364"/>
                <a:gd name="connsiteY0" fmla="*/ 604878 h 604878"/>
                <a:gd name="connsiteX1" fmla="*/ 350321 w 358364"/>
                <a:gd name="connsiteY1" fmla="*/ 362936 h 604878"/>
                <a:gd name="connsiteX2" fmla="*/ 113838 w 358364"/>
                <a:gd name="connsiteY2" fmla="*/ 347170 h 604878"/>
                <a:gd name="connsiteX3" fmla="*/ 271493 w 358364"/>
                <a:gd name="connsiteY3" fmla="*/ 284108 h 604878"/>
                <a:gd name="connsiteX4" fmla="*/ 334555 w 358364"/>
                <a:gd name="connsiteY4" fmla="*/ 252577 h 604878"/>
                <a:gd name="connsiteX5" fmla="*/ 82307 w 358364"/>
                <a:gd name="connsiteY5" fmla="*/ 236812 h 604878"/>
                <a:gd name="connsiteX6" fmla="*/ 176900 w 358364"/>
                <a:gd name="connsiteY6" fmla="*/ 173750 h 604878"/>
                <a:gd name="connsiteX7" fmla="*/ 3480 w 358364"/>
                <a:gd name="connsiteY7" fmla="*/ 110688 h 604878"/>
                <a:gd name="connsiteX8" fmla="*/ 50776 w 358364"/>
                <a:gd name="connsiteY8" fmla="*/ 79157 h 604878"/>
                <a:gd name="connsiteX9" fmla="*/ 98073 w 358364"/>
                <a:gd name="connsiteY9" fmla="*/ 31860 h 604878"/>
                <a:gd name="connsiteX10" fmla="*/ 19245 w 358364"/>
                <a:gd name="connsiteY10" fmla="*/ 329 h 60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364" h="604878">
                  <a:moveTo>
                    <a:pt x="354067" y="604878"/>
                  </a:moveTo>
                  <a:cubicBezTo>
                    <a:pt x="327791" y="594368"/>
                    <a:pt x="376597" y="373446"/>
                    <a:pt x="350321" y="362936"/>
                  </a:cubicBezTo>
                  <a:cubicBezTo>
                    <a:pt x="271493" y="357681"/>
                    <a:pt x="169701" y="403033"/>
                    <a:pt x="113838" y="347170"/>
                  </a:cubicBezTo>
                  <a:cubicBezTo>
                    <a:pt x="73816" y="307148"/>
                    <a:pt x="220869" y="309420"/>
                    <a:pt x="271493" y="284108"/>
                  </a:cubicBezTo>
                  <a:lnTo>
                    <a:pt x="334555" y="252577"/>
                  </a:lnTo>
                  <a:cubicBezTo>
                    <a:pt x="250472" y="247322"/>
                    <a:pt x="157660" y="274488"/>
                    <a:pt x="82307" y="236812"/>
                  </a:cubicBezTo>
                  <a:cubicBezTo>
                    <a:pt x="48412" y="219865"/>
                    <a:pt x="176900" y="173750"/>
                    <a:pt x="176900" y="173750"/>
                  </a:cubicBezTo>
                  <a:cubicBezTo>
                    <a:pt x="94086" y="49528"/>
                    <a:pt x="226702" y="222298"/>
                    <a:pt x="3480" y="110688"/>
                  </a:cubicBezTo>
                  <a:cubicBezTo>
                    <a:pt x="-13467" y="102214"/>
                    <a:pt x="36220" y="91287"/>
                    <a:pt x="50776" y="79157"/>
                  </a:cubicBezTo>
                  <a:cubicBezTo>
                    <a:pt x="67904" y="64883"/>
                    <a:pt x="82307" y="47626"/>
                    <a:pt x="98073" y="31860"/>
                  </a:cubicBezTo>
                  <a:cubicBezTo>
                    <a:pt x="42031" y="-5501"/>
                    <a:pt x="69724" y="329"/>
                    <a:pt x="19245" y="329"/>
                  </a:cubicBezTo>
                </a:path>
              </a:pathLst>
            </a:custGeom>
            <a:ln>
              <a:solidFill>
                <a:schemeClr val="tx2"/>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21507" name="חץ שמאלה 21506"/>
            <p:cNvSpPr/>
            <p:nvPr/>
          </p:nvSpPr>
          <p:spPr>
            <a:xfrm>
              <a:off x="5724570" y="4553959"/>
              <a:ext cx="576266" cy="387344"/>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1" name="חץ שמאלה 100"/>
            <p:cNvSpPr/>
            <p:nvPr/>
          </p:nvSpPr>
          <p:spPr>
            <a:xfrm>
              <a:off x="2989286" y="4641270"/>
              <a:ext cx="574679" cy="387344"/>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pic>
        <p:nvPicPr>
          <p:cNvPr id="158724" name="Picture 4"/>
          <p:cNvPicPr>
            <a:picLocks noChangeAspect="1" noChangeArrowheads="1"/>
          </p:cNvPicPr>
          <p:nvPr/>
        </p:nvPicPr>
        <p:blipFill>
          <a:blip r:embed="rId5" cstate="print">
            <a:duotone>
              <a:schemeClr val="accent3">
                <a:shade val="45000"/>
                <a:satMod val="135000"/>
              </a:schemeClr>
              <a:prstClr val="white"/>
            </a:duotone>
            <a:extLst/>
          </a:blip>
          <a:srcRect/>
          <a:stretch>
            <a:fillRect/>
          </a:stretch>
        </p:blipFill>
        <p:spPr bwMode="auto">
          <a:xfrm>
            <a:off x="3377484" y="1101993"/>
            <a:ext cx="514350" cy="647700"/>
          </a:xfrm>
          <a:prstGeom prst="rect">
            <a:avLst/>
          </a:prstGeom>
          <a:noFill/>
          <a:ln>
            <a:noFill/>
          </a:ln>
          <a:effectLst/>
          <a:extLst/>
        </p:spPr>
      </p:pic>
      <p:sp>
        <p:nvSpPr>
          <p:cNvPr id="103433" name="מלבן 52"/>
          <p:cNvSpPr>
            <a:spLocks noChangeArrowheads="1"/>
          </p:cNvSpPr>
          <p:nvPr/>
        </p:nvSpPr>
        <p:spPr bwMode="auto">
          <a:xfrm>
            <a:off x="250825" y="2205038"/>
            <a:ext cx="4176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hlinkClick r:id="rId4"/>
              </a:rPr>
              <a:t>http://www.youtube.com/watch?v=AaG3Pt3nwLQ&amp;feature=related</a:t>
            </a:r>
            <a:endParaRPr lang="he-IL" sz="1200"/>
          </a:p>
        </p:txBody>
      </p:sp>
      <p:sp>
        <p:nvSpPr>
          <p:cNvPr id="103434"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DCF4B1C5-1CDF-4424-80B2-983CF8E68577}" type="slidenum">
              <a:rPr lang="he-IL" sz="1100">
                <a:solidFill>
                  <a:srgbClr val="BFBFBF"/>
                </a:solidFill>
              </a:rPr>
              <a:pPr algn="l" eaLnBrk="1" hangingPunct="1"/>
              <a:t>12</a:t>
            </a:fld>
            <a:endParaRPr lang="he-IL" sz="1100">
              <a:solidFill>
                <a:srgbClr val="BFBFB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481013" y="5084763"/>
            <a:ext cx="8183562" cy="64611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טובלים מחט בקטריולוגית באחת המושבות הבודדות וזורעים אותה על מצע מזון אחר. </a:t>
            </a:r>
          </a:p>
          <a:p>
            <a:pPr eaLnBrk="1" hangingPunct="1">
              <a:defRPr/>
            </a:pPr>
            <a:r>
              <a:rPr lang="he-IL" dirty="0" smtClean="0"/>
              <a:t>כך מקבלים </a:t>
            </a:r>
            <a:r>
              <a:rPr lang="he-IL" dirty="0" smtClean="0">
                <a:solidFill>
                  <a:schemeClr val="accent3"/>
                </a:solidFill>
              </a:rPr>
              <a:t>תרבית טהורה </a:t>
            </a:r>
            <a:r>
              <a:rPr lang="he-IL" dirty="0" smtClean="0"/>
              <a:t>של החיידק.</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EB07D4F-FEB4-48D8-80C0-B027DA0E1664}" type="slidenum">
              <a:rPr lang="he-IL" sz="1100" smtClean="0">
                <a:solidFill>
                  <a:prstClr val="white">
                    <a:lumMod val="75000"/>
                  </a:prstClr>
                </a:solidFill>
              </a:rPr>
              <a:pPr fontAlgn="base">
                <a:spcBef>
                  <a:spcPct val="0"/>
                </a:spcBef>
                <a:spcAft>
                  <a:spcPct val="0"/>
                </a:spcAft>
                <a:defRPr/>
              </a:pPr>
              <a:t>13</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תוצאות זריעת בידוד</a:t>
            </a:r>
            <a:endParaRPr lang="he-IL" sz="1800" dirty="0" smtClean="0">
              <a:solidFill>
                <a:schemeClr val="accent6">
                  <a:lumMod val="50000"/>
                  <a:lumOff val="50000"/>
                </a:schemeClr>
              </a:solidFill>
            </a:endParaRPr>
          </a:p>
        </p:txBody>
      </p:sp>
      <p:grpSp>
        <p:nvGrpSpPr>
          <p:cNvPr id="104454" name="קבוצה 21"/>
          <p:cNvGrpSpPr>
            <a:grpSpLocks/>
          </p:cNvGrpSpPr>
          <p:nvPr/>
        </p:nvGrpSpPr>
        <p:grpSpPr bwMode="auto">
          <a:xfrm>
            <a:off x="2116138" y="1031875"/>
            <a:ext cx="5632450" cy="3559175"/>
            <a:chOff x="1644176" y="941388"/>
            <a:chExt cx="5631337" cy="3559175"/>
          </a:xfrm>
        </p:grpSpPr>
        <p:grpSp>
          <p:nvGrpSpPr>
            <p:cNvPr id="104456" name="קבוצה 4"/>
            <p:cNvGrpSpPr>
              <a:grpSpLocks/>
            </p:cNvGrpSpPr>
            <p:nvPr/>
          </p:nvGrpSpPr>
          <p:grpSpPr bwMode="auto">
            <a:xfrm>
              <a:off x="2779713" y="941388"/>
              <a:ext cx="4468033" cy="3559175"/>
              <a:chOff x="2363766" y="2368891"/>
              <a:chExt cx="4468831" cy="3558120"/>
            </a:xfrm>
          </p:grpSpPr>
          <p:pic>
            <p:nvPicPr>
              <p:cNvPr id="104463" name="Picture 2" descr="File:Colonies de legionelle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3766" y="2368891"/>
                <a:ext cx="3587770" cy="355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5682467" y="2767236"/>
                <a:ext cx="1150915" cy="36977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מושבה</a:t>
                </a:r>
              </a:p>
            </p:txBody>
          </p:sp>
          <p:cxnSp>
            <p:nvCxnSpPr>
              <p:cNvPr id="15" name="מחבר חץ ישר 14"/>
              <p:cNvCxnSpPr/>
              <p:nvPr/>
            </p:nvCxnSpPr>
            <p:spPr>
              <a:xfrm flipH="1" flipV="1">
                <a:off x="4831583" y="2906894"/>
                <a:ext cx="1119166" cy="33327"/>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bwMode="auto">
            <a:xfrm>
              <a:off x="6124802" y="3084513"/>
              <a:ext cx="1150711" cy="3698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אזור 1</a:t>
              </a:r>
            </a:p>
          </p:txBody>
        </p:sp>
        <p:sp>
          <p:nvSpPr>
            <p:cNvPr id="17" name="TextBox 16"/>
            <p:cNvSpPr txBox="1"/>
            <p:nvPr/>
          </p:nvSpPr>
          <p:spPr bwMode="auto">
            <a:xfrm>
              <a:off x="1644176" y="3084513"/>
              <a:ext cx="1150710" cy="3698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אזור 2</a:t>
              </a:r>
            </a:p>
          </p:txBody>
        </p:sp>
        <p:sp>
          <p:nvSpPr>
            <p:cNvPr id="18" name="TextBox 17"/>
            <p:cNvSpPr txBox="1"/>
            <p:nvPr/>
          </p:nvSpPr>
          <p:spPr bwMode="auto">
            <a:xfrm>
              <a:off x="1644176" y="1512888"/>
              <a:ext cx="1150710" cy="3698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אזור 3</a:t>
              </a:r>
            </a:p>
          </p:txBody>
        </p:sp>
        <p:cxnSp>
          <p:nvCxnSpPr>
            <p:cNvPr id="19" name="מחבר חץ ישר 18"/>
            <p:cNvCxnSpPr/>
            <p:nvPr/>
          </p:nvCxnSpPr>
          <p:spPr bwMode="auto">
            <a:xfrm flipH="1">
              <a:off x="5918468" y="3270251"/>
              <a:ext cx="447587" cy="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מחבר חץ ישר 19"/>
            <p:cNvCxnSpPr/>
            <p:nvPr/>
          </p:nvCxnSpPr>
          <p:spPr bwMode="auto">
            <a:xfrm flipV="1">
              <a:off x="2779014" y="3270251"/>
              <a:ext cx="520597" cy="3175"/>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מחבר חץ ישר 24"/>
            <p:cNvCxnSpPr/>
            <p:nvPr/>
          </p:nvCxnSpPr>
          <p:spPr bwMode="auto">
            <a:xfrm flipV="1">
              <a:off x="2794886" y="1704976"/>
              <a:ext cx="520597" cy="4762"/>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104455" name="מלבן 20"/>
          <p:cNvSpPr>
            <a:spLocks noChangeArrowheads="1"/>
          </p:cNvSpPr>
          <p:nvPr/>
        </p:nvSpPr>
        <p:spPr bwMode="auto">
          <a:xfrm>
            <a:off x="2690813" y="4591050"/>
            <a:ext cx="45720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algn="l" rtl="0">
              <a:lnSpc>
                <a:spcPct val="115000"/>
              </a:lnSpc>
              <a:spcAft>
                <a:spcPts val="1000"/>
              </a:spcAft>
            </a:pPr>
            <a:r>
              <a:rPr lang="en-US" sz="900">
                <a:solidFill>
                  <a:srgbClr val="000000"/>
                </a:solidFill>
                <a:cs typeface="Times New Roman" pitchFamily="18" charset="0"/>
              </a:rPr>
              <a:t>Photo: James Gathany. Content Providers(s): CDC (#</a:t>
            </a:r>
            <a:r>
              <a:rPr lang="en-US" sz="900">
                <a:cs typeface="Times New Roman" pitchFamily="18" charset="0"/>
              </a:rPr>
              <a:t>7925). </a:t>
            </a:r>
            <a:r>
              <a:rPr lang="en-US" sz="900" u="sng">
                <a:solidFill>
                  <a:srgbClr val="0000FF"/>
                </a:solidFill>
                <a:cs typeface="Times New Roman" pitchFamily="18" charset="0"/>
                <a:hlinkClick r:id="rId6"/>
              </a:rPr>
              <a:t>http://phil.cdc.gov</a:t>
            </a:r>
            <a:endParaRPr lang="en-US" sz="90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355600" y="428625"/>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במקרים רבים כאשר מגדלים חיידקים, חשוב לדעת את מספרם.</a:t>
            </a:r>
          </a:p>
          <a:p>
            <a:pPr eaLnBrk="1" hangingPunct="1">
              <a:defRPr/>
            </a:pPr>
            <a:r>
              <a:rPr lang="he-IL" dirty="0" smtClean="0"/>
              <a:t>להלן תיאור של שלוש שיטות לספירת חיידקים, יתרונותיהן וחסרונותיהן. בכל שלוש השיטות נמדדת דגימה מתרבית החיידקים. לעתים, בשל מספר החיידקים העצום, יש צורך למהול את התרבית, לספור את החיידקים ואחר כך לחשב את מספרם בדגימה המקורית.</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D87F69E-2611-4C17-ADE2-1A3923AA0F54}" type="slidenum">
              <a:rPr lang="he-IL" sz="1100" smtClean="0">
                <a:solidFill>
                  <a:prstClr val="white">
                    <a:lumMod val="75000"/>
                  </a:prstClr>
                </a:solidFill>
              </a:rPr>
              <a:pPr fontAlgn="base">
                <a:spcBef>
                  <a:spcPct val="0"/>
                </a:spcBef>
                <a:spcAft>
                  <a:spcPct val="0"/>
                </a:spcAft>
                <a:defRPr/>
              </a:pPr>
              <a:t>14</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שיטות לספירת חיידקים</a:t>
            </a:r>
            <a:endParaRPr lang="he-IL" sz="1800" dirty="0" smtClean="0">
              <a:solidFill>
                <a:schemeClr val="accent6">
                  <a:lumMod val="50000"/>
                  <a:lumOff val="50000"/>
                </a:schemeClr>
              </a:solidFill>
            </a:endParaRPr>
          </a:p>
        </p:txBody>
      </p:sp>
      <p:graphicFrame>
        <p:nvGraphicFramePr>
          <p:cNvPr id="5" name="טבלה 4"/>
          <p:cNvGraphicFramePr>
            <a:graphicFrameLocks noGrp="1"/>
          </p:cNvGraphicFramePr>
          <p:nvPr/>
        </p:nvGraphicFramePr>
        <p:xfrm>
          <a:off x="620714" y="1773238"/>
          <a:ext cx="7918449" cy="4754608"/>
        </p:xfrm>
        <a:graphic>
          <a:graphicData uri="http://schemas.openxmlformats.org/drawingml/2006/table">
            <a:tbl>
              <a:tblPr rtl="1" firstRow="1" bandRow="1">
                <a:tableStyleId>{5940675A-B579-460E-94D1-54222C63F5DA}</a:tableStyleId>
              </a:tblPr>
              <a:tblGrid>
                <a:gridCol w="1381161"/>
                <a:gridCol w="3478576"/>
                <a:gridCol w="1507325"/>
                <a:gridCol w="1551387"/>
              </a:tblGrid>
              <a:tr h="640006">
                <a:tc>
                  <a:txBody>
                    <a:bodyPr/>
                    <a:lstStyle/>
                    <a:p>
                      <a:pPr rtl="1"/>
                      <a:r>
                        <a:rPr lang="he-IL" sz="1800" dirty="0" smtClean="0">
                          <a:solidFill>
                            <a:schemeClr val="tx1"/>
                          </a:solidFill>
                        </a:rPr>
                        <a:t>השיטה</a:t>
                      </a:r>
                      <a:endParaRPr lang="he-IL" sz="1800" dirty="0">
                        <a:solidFill>
                          <a:schemeClr val="tx1"/>
                        </a:solidFill>
                      </a:endParaRPr>
                    </a:p>
                  </a:txBody>
                  <a:tcPr marL="91433" marR="91433" marT="45686" marB="45686"/>
                </a:tc>
                <a:tc>
                  <a:txBody>
                    <a:bodyPr/>
                    <a:lstStyle/>
                    <a:p>
                      <a:pPr rtl="1"/>
                      <a:r>
                        <a:rPr lang="he-IL" sz="1800" dirty="0" smtClean="0">
                          <a:solidFill>
                            <a:schemeClr val="tx1"/>
                          </a:solidFill>
                        </a:rPr>
                        <a:t>תיאור</a:t>
                      </a:r>
                      <a:endParaRPr lang="he-IL" sz="1800" dirty="0">
                        <a:solidFill>
                          <a:schemeClr val="tx1"/>
                        </a:solidFill>
                      </a:endParaRPr>
                    </a:p>
                  </a:txBody>
                  <a:tcPr marL="91433" marR="91433" marT="45686" marB="45686"/>
                </a:tc>
                <a:tc>
                  <a:txBody>
                    <a:bodyPr/>
                    <a:lstStyle/>
                    <a:p>
                      <a:pPr rtl="1"/>
                      <a:r>
                        <a:rPr lang="he-IL" sz="1800" dirty="0" smtClean="0">
                          <a:solidFill>
                            <a:schemeClr val="tx1"/>
                          </a:solidFill>
                        </a:rPr>
                        <a:t>יתרונות </a:t>
                      </a:r>
                    </a:p>
                    <a:p>
                      <a:pPr rtl="1"/>
                      <a:r>
                        <a:rPr lang="he-IL" sz="1800" dirty="0" smtClean="0">
                          <a:solidFill>
                            <a:schemeClr val="tx1"/>
                          </a:solidFill>
                        </a:rPr>
                        <a:t>השיטה </a:t>
                      </a:r>
                      <a:endParaRPr lang="he-IL" sz="1800" dirty="0">
                        <a:solidFill>
                          <a:schemeClr val="tx1"/>
                        </a:solidFill>
                      </a:endParaRPr>
                    </a:p>
                  </a:txBody>
                  <a:tcPr marL="91433" marR="91433" marT="45686" marB="45686"/>
                </a:tc>
                <a:tc>
                  <a:txBody>
                    <a:bodyPr/>
                    <a:lstStyle/>
                    <a:p>
                      <a:pPr rtl="1"/>
                      <a:r>
                        <a:rPr lang="he-IL" sz="1800" dirty="0" smtClean="0">
                          <a:solidFill>
                            <a:schemeClr val="tx1"/>
                          </a:solidFill>
                        </a:rPr>
                        <a:t>חסרונות השיטה</a:t>
                      </a:r>
                      <a:endParaRPr lang="he-IL" sz="1800" dirty="0">
                        <a:solidFill>
                          <a:schemeClr val="tx1"/>
                        </a:solidFill>
                      </a:endParaRPr>
                    </a:p>
                  </a:txBody>
                  <a:tcPr marL="91433" marR="91433" marT="45686" marB="45686"/>
                </a:tc>
              </a:tr>
              <a:tr h="1188641">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ספירה ישירה </a:t>
                      </a: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בעזרת מיקרוסקופ</a:t>
                      </a:r>
                    </a:p>
                    <a:p>
                      <a:pPr rtl="1"/>
                      <a:endParaRPr lang="he-IL" sz="1800" dirty="0">
                        <a:solidFill>
                          <a:schemeClr val="tx1"/>
                        </a:solidFill>
                      </a:endParaRPr>
                    </a:p>
                  </a:txBody>
                  <a:tcPr marL="91433" marR="91433" marT="45686" marB="45686"/>
                </a:tc>
                <a:tc>
                  <a:txBody>
                    <a:bodyPr/>
                    <a:lstStyle/>
                    <a:p>
                      <a:pPr rtl="1"/>
                      <a:r>
                        <a:rPr lang="he-IL" sz="1800" dirty="0" smtClean="0">
                          <a:solidFill>
                            <a:schemeClr val="tx1"/>
                          </a:solidFill>
                        </a:rPr>
                        <a:t>מתבוננים דרך המיקרוסקופ בחיידקים המצויים על לוח זכוכית מחולק לתאים, וסופרים את מספר החיידקים בכל תא.</a:t>
                      </a:r>
                      <a:endParaRPr lang="he-IL" sz="1800" dirty="0">
                        <a:solidFill>
                          <a:schemeClr val="tx1"/>
                        </a:solidFill>
                      </a:endParaRPr>
                    </a:p>
                  </a:txBody>
                  <a:tcPr marL="91433" marR="91433" marT="45686" marB="45686"/>
                </a:tc>
                <a:tc>
                  <a:txBody>
                    <a:bodyPr/>
                    <a:lstStyle/>
                    <a:p>
                      <a:pPr rtl="1"/>
                      <a:r>
                        <a:rPr lang="he-IL" sz="1800" dirty="0" smtClean="0">
                          <a:solidFill>
                            <a:schemeClr val="tx1"/>
                          </a:solidFill>
                        </a:rPr>
                        <a:t>מהירה</a:t>
                      </a:r>
                      <a:endParaRPr lang="he-IL" sz="1800" dirty="0">
                        <a:solidFill>
                          <a:schemeClr val="tx1"/>
                        </a:solidFill>
                      </a:endParaRPr>
                    </a:p>
                  </a:txBody>
                  <a:tcPr marL="91433" marR="91433" marT="45686" marB="45686"/>
                </a:tc>
                <a:tc>
                  <a:txBody>
                    <a:bodyPr/>
                    <a:lstStyle/>
                    <a:p>
                      <a:pPr rtl="1"/>
                      <a:r>
                        <a:rPr lang="he-IL" sz="1800" dirty="0" smtClean="0">
                          <a:solidFill>
                            <a:schemeClr val="tx1"/>
                          </a:solidFill>
                        </a:rPr>
                        <a:t>נספרים גם חיידקים מתים</a:t>
                      </a:r>
                      <a:endParaRPr lang="he-IL" sz="1800" dirty="0">
                        <a:solidFill>
                          <a:schemeClr val="tx1"/>
                        </a:solidFill>
                      </a:endParaRPr>
                    </a:p>
                  </a:txBody>
                  <a:tcPr marL="91433" marR="91433" marT="45686" marB="45686"/>
                </a:tc>
              </a:tr>
              <a:tr h="1737275">
                <a:tc>
                  <a:txBody>
                    <a:bodyPr/>
                    <a:lstStyle/>
                    <a:p>
                      <a:pPr rtl="1"/>
                      <a:r>
                        <a:rPr kumimoji="0" lang="he-IL"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ספירת חיידקים חיים</a:t>
                      </a:r>
                      <a:endParaRPr lang="he-IL" sz="1800" dirty="0">
                        <a:solidFill>
                          <a:schemeClr val="tx1"/>
                        </a:solidFill>
                      </a:endParaRPr>
                    </a:p>
                  </a:txBody>
                  <a:tcPr marL="91433" marR="91433" marT="45686" marB="45686"/>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זורעים את החיידקים על צלחת פטרי. מחכים כמה ימים וסופרים את מספר המושבות (כזכור, כל מושבה מקורה בחיידק אחד).</a:t>
                      </a:r>
                    </a:p>
                    <a:p>
                      <a:pPr rtl="1"/>
                      <a:endParaRPr lang="he-IL" sz="1800" dirty="0" smtClean="0">
                        <a:solidFill>
                          <a:schemeClr val="tx1"/>
                        </a:solidFill>
                      </a:endParaRPr>
                    </a:p>
                    <a:p>
                      <a:pPr rtl="1"/>
                      <a:endParaRPr lang="he-IL" sz="1800" dirty="0">
                        <a:solidFill>
                          <a:schemeClr val="tx1"/>
                        </a:solidFill>
                      </a:endParaRPr>
                    </a:p>
                  </a:txBody>
                  <a:tcPr marL="91433" marR="91433" marT="45686" marB="45686"/>
                </a:tc>
                <a:tc>
                  <a:txBody>
                    <a:bodyPr/>
                    <a:lstStyle/>
                    <a:p>
                      <a:pPr rtl="1"/>
                      <a:r>
                        <a:rPr lang="he-IL" sz="1800" dirty="0" smtClean="0">
                          <a:solidFill>
                            <a:schemeClr val="tx1"/>
                          </a:solidFill>
                        </a:rPr>
                        <a:t>נספרים רק חיידקים חיים</a:t>
                      </a:r>
                      <a:endParaRPr lang="he-IL" sz="1800" dirty="0">
                        <a:solidFill>
                          <a:schemeClr val="tx1"/>
                        </a:solidFill>
                      </a:endParaRPr>
                    </a:p>
                  </a:txBody>
                  <a:tcPr marL="91433" marR="91433" marT="45686" marB="45686"/>
                </a:tc>
                <a:tc>
                  <a:txBody>
                    <a:bodyPr/>
                    <a:lstStyle/>
                    <a:p>
                      <a:pPr rtl="1"/>
                      <a:r>
                        <a:rPr lang="he-IL" sz="1800" dirty="0" smtClean="0">
                          <a:solidFill>
                            <a:schemeClr val="tx1"/>
                          </a:solidFill>
                        </a:rPr>
                        <a:t>אִטית</a:t>
                      </a:r>
                      <a:r>
                        <a:rPr lang="he-IL" sz="1800" baseline="0" dirty="0" smtClean="0">
                          <a:solidFill>
                            <a:schemeClr val="tx1"/>
                          </a:solidFill>
                        </a:rPr>
                        <a:t> – דרוש זמן עד שהמושבות גדלות.</a:t>
                      </a:r>
                      <a:endParaRPr lang="he-IL" sz="1800" dirty="0">
                        <a:solidFill>
                          <a:schemeClr val="tx1"/>
                        </a:solidFill>
                      </a:endParaRPr>
                    </a:p>
                  </a:txBody>
                  <a:tcPr marL="91433" marR="91433" marT="45686" marB="45686"/>
                </a:tc>
              </a:tr>
              <a:tr h="1188641">
                <a:tc>
                  <a:txBody>
                    <a:bodyPr/>
                    <a:lstStyle/>
                    <a:p>
                      <a:pPr rtl="1"/>
                      <a:r>
                        <a:rPr kumimoji="0" lang="he-IL"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אומדן בעזרת בדיקת עכירות </a:t>
                      </a:r>
                      <a:endParaRPr lang="he-IL" sz="1800" dirty="0">
                        <a:solidFill>
                          <a:schemeClr val="tx1"/>
                        </a:solidFill>
                      </a:endParaRPr>
                    </a:p>
                  </a:txBody>
                  <a:tcPr marL="91433" marR="91433" marT="45686" marB="45686"/>
                </a:tc>
                <a:tc>
                  <a:txBody>
                    <a:bodyPr/>
                    <a:lstStyle/>
                    <a:p>
                      <a:pPr rtl="1"/>
                      <a:r>
                        <a:rPr kumimoji="0" lang="he-IL"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בעזרת מכשיר ספטרופוטומטר המודד את מידת העכירות</a:t>
                      </a:r>
                      <a:endParaRPr lang="he-IL" sz="1800" dirty="0">
                        <a:solidFill>
                          <a:schemeClr val="tx1"/>
                        </a:solidFill>
                      </a:endParaRPr>
                    </a:p>
                  </a:txBody>
                  <a:tcPr marL="91433" marR="91433" marT="45686" marB="45686"/>
                </a:tc>
                <a:tc>
                  <a:txBody>
                    <a:bodyPr/>
                    <a:lstStyle/>
                    <a:p>
                      <a:pPr rtl="1"/>
                      <a:r>
                        <a:rPr lang="he-IL" sz="1800" dirty="0" smtClean="0">
                          <a:solidFill>
                            <a:schemeClr val="tx1"/>
                          </a:solidFill>
                        </a:rPr>
                        <a:t>יעילה ומהירה. לא נדרשת עבודה רבה</a:t>
                      </a:r>
                      <a:endParaRPr lang="he-IL" sz="1800" dirty="0">
                        <a:solidFill>
                          <a:schemeClr val="tx1"/>
                        </a:solidFill>
                      </a:endParaRPr>
                    </a:p>
                  </a:txBody>
                  <a:tcPr marL="91433" marR="91433" marT="45686" marB="45686"/>
                </a:tc>
                <a:tc>
                  <a:txBody>
                    <a:bodyPr/>
                    <a:lstStyle/>
                    <a:p>
                      <a:pPr rtl="1"/>
                      <a:r>
                        <a:rPr lang="he-IL" sz="1800" dirty="0" smtClean="0">
                          <a:solidFill>
                            <a:schemeClr val="tx1"/>
                          </a:solidFill>
                        </a:rPr>
                        <a:t>נספרים גם חיידקים מתים, שאף הם גורמים לעכירות</a:t>
                      </a:r>
                      <a:endParaRPr lang="he-IL" sz="1800" dirty="0">
                        <a:solidFill>
                          <a:schemeClr val="tx1"/>
                        </a:solidFill>
                      </a:endParaRPr>
                    </a:p>
                  </a:txBody>
                  <a:tcPr marL="91433" marR="91433" marT="45686" marB="45686"/>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2: </a:t>
            </a:r>
            <a:r>
              <a:rPr lang="he-IL" dirty="0" smtClean="0">
                <a:solidFill>
                  <a:srgbClr val="1F497D"/>
                </a:solidFill>
              </a:rPr>
              <a:t>בגרות תשס"ח</a:t>
            </a:r>
            <a:endParaRPr lang="he-IL" dirty="0" smtClean="0">
              <a:solidFill>
                <a:srgbClr val="000000"/>
              </a:solidFill>
              <a:latin typeface="Times New Roman" pitchFamily="18" charset="0"/>
              <a:cs typeface="Times New Roman" pitchFamily="18" charset="0"/>
            </a:endParaRPr>
          </a:p>
          <a:p>
            <a:pPr eaLnBrk="1" hangingPunct="1">
              <a:defRPr/>
            </a:pPr>
            <a:r>
              <a:rPr lang="he-IL" dirty="0">
                <a:solidFill>
                  <a:srgbClr val="1F497D"/>
                </a:solidFill>
              </a:rPr>
              <a:t>במעבדה של בית חולים גידלו חיידקים בתרבית.</a:t>
            </a:r>
          </a:p>
          <a:p>
            <a:pPr eaLnBrk="1" hangingPunct="1">
              <a:defRPr/>
            </a:pPr>
            <a:r>
              <a:rPr lang="he-IL" dirty="0" smtClean="0">
                <a:solidFill>
                  <a:srgbClr val="1F497D"/>
                </a:solidFill>
              </a:rPr>
              <a:t>ציינו שלוש שיטות </a:t>
            </a:r>
            <a:r>
              <a:rPr lang="he-IL" dirty="0" smtClean="0">
                <a:solidFill>
                  <a:schemeClr val="tx2"/>
                </a:solidFill>
              </a:rPr>
              <a:t>שבעזרתן </a:t>
            </a:r>
            <a:r>
              <a:rPr lang="he-IL" dirty="0">
                <a:solidFill>
                  <a:schemeClr val="tx2"/>
                </a:solidFill>
              </a:rPr>
              <a:t>בודקים במעבדה אם אכן גדלו חיידקים בתרבית, </a:t>
            </a:r>
            <a:r>
              <a:rPr lang="he-IL" dirty="0" smtClean="0">
                <a:solidFill>
                  <a:schemeClr val="tx2"/>
                </a:solidFill>
              </a:rPr>
              <a:t>וקבעו </a:t>
            </a:r>
          </a:p>
          <a:p>
            <a:pPr eaLnBrk="1" hangingPunct="1">
              <a:defRPr/>
            </a:pPr>
            <a:r>
              <a:rPr lang="he-IL" dirty="0" smtClean="0">
                <a:solidFill>
                  <a:schemeClr val="tx2"/>
                </a:solidFill>
              </a:rPr>
              <a:t>לאיזה </a:t>
            </a:r>
            <a:r>
              <a:rPr lang="he-IL" dirty="0">
                <a:solidFill>
                  <a:schemeClr val="tx2"/>
                </a:solidFill>
              </a:rPr>
              <a:t>סוג של </a:t>
            </a:r>
            <a:r>
              <a:rPr lang="he-IL" dirty="0" smtClean="0">
                <a:solidFill>
                  <a:schemeClr val="tx2"/>
                </a:solidFill>
              </a:rPr>
              <a:t>מצע </a:t>
            </a:r>
            <a:r>
              <a:rPr lang="he-IL" dirty="0">
                <a:solidFill>
                  <a:schemeClr val="tx2"/>
                </a:solidFill>
              </a:rPr>
              <a:t>גידול, נוזלי או מוצק, </a:t>
            </a:r>
            <a:r>
              <a:rPr lang="he-IL" dirty="0" smtClean="0">
                <a:solidFill>
                  <a:schemeClr val="tx2"/>
                </a:solidFill>
              </a:rPr>
              <a:t>השיטה שציינתם מתאימה. </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00268B4-2E50-47CF-855A-B43F879FF1EC}" type="slidenum">
              <a:rPr lang="he-IL" sz="1100" smtClean="0">
                <a:solidFill>
                  <a:prstClr val="white">
                    <a:lumMod val="75000"/>
                  </a:prstClr>
                </a:solidFill>
              </a:rPr>
              <a:pPr fontAlgn="base">
                <a:spcBef>
                  <a:spcPct val="0"/>
                </a:spcBef>
                <a:spcAft>
                  <a:spcPct val="0"/>
                </a:spcAft>
                <a:defRPr/>
              </a:pPr>
              <a:t>15</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שאלה 2: התאמת השיטה לאומדן מספר החיידקים לסוג המצע (נוזלי או מוצק)</a:t>
            </a:r>
            <a:endParaRPr lang="he-IL" sz="1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C062EDE-6315-45D1-BFF1-CFF2137A5029}" type="slidenum">
              <a:rPr lang="he-IL" sz="1100" smtClean="0">
                <a:solidFill>
                  <a:prstClr val="white">
                    <a:lumMod val="75000"/>
                  </a:prstClr>
                </a:solidFill>
              </a:rPr>
              <a:pPr fontAlgn="base">
                <a:spcBef>
                  <a:spcPct val="0"/>
                </a:spcBef>
                <a:spcAft>
                  <a:spcPct val="0"/>
                </a:spcAft>
                <a:defRPr/>
              </a:pPr>
              <a:t>16</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7" name="Rectangle 12"/>
          <p:cNvSpPr/>
          <p:nvPr/>
        </p:nvSpPr>
        <p:spPr>
          <a:xfrm>
            <a:off x="292100" y="2492375"/>
            <a:ext cx="8370888" cy="17287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a:solidFill>
                  <a:prstClr val="black"/>
                </a:solidFill>
              </a:rPr>
              <a:t>שיטות לבדיקת גידול חיידקים בתרבית וסוגי מצע מתאימים להן:</a:t>
            </a:r>
          </a:p>
          <a:p>
            <a:pPr marL="285750" indent="-285750">
              <a:buFont typeface="Wingdings" pitchFamily="2" charset="2"/>
              <a:buChar char="§"/>
              <a:defRPr/>
            </a:pPr>
            <a:r>
              <a:rPr lang="he-IL" dirty="0">
                <a:solidFill>
                  <a:prstClr val="black"/>
                </a:solidFill>
              </a:rPr>
              <a:t>מדידת עכירות  – מצע נוזלי.</a:t>
            </a:r>
          </a:p>
          <a:p>
            <a:pPr marL="285750" indent="-285750">
              <a:buFont typeface="Wingdings" pitchFamily="2" charset="2"/>
              <a:buChar char="§"/>
              <a:defRPr/>
            </a:pPr>
            <a:r>
              <a:rPr lang="he-IL" dirty="0">
                <a:solidFill>
                  <a:prstClr val="black"/>
                </a:solidFill>
              </a:rPr>
              <a:t>ספירת </a:t>
            </a:r>
            <a:r>
              <a:rPr lang="he-IL" dirty="0">
                <a:solidFill>
                  <a:schemeClr val="tx1"/>
                </a:solidFill>
              </a:rPr>
              <a:t>מושבות – מצע מוצק. </a:t>
            </a:r>
          </a:p>
          <a:p>
            <a:pPr marL="285750" indent="-285750">
              <a:buFont typeface="Wingdings" pitchFamily="2" charset="2"/>
              <a:buChar char="§"/>
              <a:defRPr/>
            </a:pPr>
            <a:r>
              <a:rPr lang="he-IL" dirty="0">
                <a:solidFill>
                  <a:schemeClr val="tx1"/>
                </a:solidFill>
              </a:rPr>
              <a:t>ספירה בעזרת מיקרוסקופ – מצע נוזלי.</a:t>
            </a:r>
          </a:p>
          <a:p>
            <a:pPr>
              <a:defRPr/>
            </a:pPr>
            <a:endParaRPr lang="he-IL" dirty="0">
              <a:solidFill>
                <a:prstClr val="black"/>
              </a:solidFill>
            </a:endParaRPr>
          </a:p>
          <a:p>
            <a:pPr>
              <a:defRPr/>
            </a:pPr>
            <a:endParaRPr lang="he-IL" dirty="0">
              <a:solidFill>
                <a:srgbClr val="FF6600"/>
              </a:solidFill>
            </a:endParaRPr>
          </a:p>
        </p:txBody>
      </p:sp>
      <p:sp>
        <p:nvSpPr>
          <p:cNvPr id="8" name="TextBox 7"/>
          <p:cNvSpPr txBox="1"/>
          <p:nvPr/>
        </p:nvSpPr>
        <p:spPr>
          <a:xfrm>
            <a:off x="285750" y="500063"/>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2: </a:t>
            </a:r>
            <a:r>
              <a:rPr lang="he-IL" dirty="0" smtClean="0">
                <a:solidFill>
                  <a:srgbClr val="1F497D"/>
                </a:solidFill>
              </a:rPr>
              <a:t>בגרות תשס"ח</a:t>
            </a:r>
            <a:endParaRPr lang="he-IL" dirty="0" smtClean="0">
              <a:solidFill>
                <a:srgbClr val="000000"/>
              </a:solidFill>
              <a:latin typeface="Times New Roman" pitchFamily="18" charset="0"/>
              <a:cs typeface="Times New Roman" pitchFamily="18" charset="0"/>
            </a:endParaRPr>
          </a:p>
          <a:p>
            <a:pPr eaLnBrk="1" hangingPunct="1">
              <a:defRPr/>
            </a:pPr>
            <a:r>
              <a:rPr lang="he-IL" dirty="0">
                <a:solidFill>
                  <a:srgbClr val="1F497D"/>
                </a:solidFill>
              </a:rPr>
              <a:t>במעבדה של בית חולים גידלו חיידקים בתרבית.</a:t>
            </a:r>
          </a:p>
          <a:p>
            <a:pPr eaLnBrk="1" hangingPunct="1">
              <a:defRPr/>
            </a:pPr>
            <a:r>
              <a:rPr lang="he-IL" dirty="0" smtClean="0">
                <a:solidFill>
                  <a:srgbClr val="1F497D"/>
                </a:solidFill>
              </a:rPr>
              <a:t> ציינו  שלוש שיטות </a:t>
            </a:r>
            <a:r>
              <a:rPr lang="he-IL" dirty="0" smtClean="0">
                <a:solidFill>
                  <a:schemeClr val="tx2"/>
                </a:solidFill>
              </a:rPr>
              <a:t>שבעזרתן </a:t>
            </a:r>
            <a:r>
              <a:rPr lang="he-IL" dirty="0">
                <a:solidFill>
                  <a:schemeClr val="tx2"/>
                </a:solidFill>
              </a:rPr>
              <a:t>בודקים במעבדה אם אכן גדלו חיידקים בתרבית, </a:t>
            </a:r>
            <a:r>
              <a:rPr lang="he-IL" dirty="0" smtClean="0">
                <a:solidFill>
                  <a:schemeClr val="tx2"/>
                </a:solidFill>
              </a:rPr>
              <a:t>וקבעו </a:t>
            </a:r>
          </a:p>
          <a:p>
            <a:pPr eaLnBrk="1" hangingPunct="1">
              <a:defRPr/>
            </a:pPr>
            <a:r>
              <a:rPr lang="he-IL" dirty="0" smtClean="0">
                <a:solidFill>
                  <a:schemeClr val="tx2"/>
                </a:solidFill>
              </a:rPr>
              <a:t> לאיזה </a:t>
            </a:r>
            <a:r>
              <a:rPr lang="he-IL" dirty="0">
                <a:solidFill>
                  <a:schemeClr val="tx2"/>
                </a:solidFill>
              </a:rPr>
              <a:t>סוג של </a:t>
            </a:r>
            <a:r>
              <a:rPr lang="he-IL" dirty="0" smtClean="0">
                <a:solidFill>
                  <a:schemeClr val="tx2"/>
                </a:solidFill>
              </a:rPr>
              <a:t>מצע </a:t>
            </a:r>
            <a:r>
              <a:rPr lang="he-IL" dirty="0">
                <a:solidFill>
                  <a:schemeClr val="tx2"/>
                </a:solidFill>
              </a:rPr>
              <a:t>גידול, נוזלי או מוצק, </a:t>
            </a:r>
            <a:r>
              <a:rPr lang="he-IL" dirty="0" smtClean="0">
                <a:solidFill>
                  <a:schemeClr val="tx2"/>
                </a:solidFill>
              </a:rPr>
              <a:t>השיטה שציינתם מתאימה.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590867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latin typeface="Arial"/>
              </a:rPr>
              <a:t>זיהוי חיידקים ואפיונם הוא </a:t>
            </a:r>
            <a:r>
              <a:rPr lang="he-IL" dirty="0">
                <a:latin typeface="Arial"/>
              </a:rPr>
              <a:t>שלב בסיסי במחקר של מיקרואורגניזמים </a:t>
            </a:r>
            <a:r>
              <a:rPr lang="he-IL" dirty="0" smtClean="0">
                <a:latin typeface="Arial"/>
              </a:rPr>
              <a:t>ובשימוש בהם בתעשייה. ברפואה – זיהוי מהיר של מין החיידק הגורם למחלות, יאפשר</a:t>
            </a:r>
            <a:r>
              <a:rPr lang="he-IL" dirty="0">
                <a:latin typeface="Arial"/>
              </a:rPr>
              <a:t> </a:t>
            </a:r>
            <a:r>
              <a:rPr lang="he-IL" dirty="0" smtClean="0">
                <a:latin typeface="Arial"/>
              </a:rPr>
              <a:t>טיפול יעיל במחלה.</a:t>
            </a:r>
          </a:p>
          <a:p>
            <a:pPr eaLnBrk="1" hangingPunct="1">
              <a:defRPr/>
            </a:pPr>
            <a:endParaRPr lang="he-IL" u="sng" dirty="0" smtClean="0">
              <a:latin typeface="Arial"/>
            </a:endParaRPr>
          </a:p>
          <a:p>
            <a:pPr eaLnBrk="1" hangingPunct="1">
              <a:defRPr/>
            </a:pPr>
            <a:r>
              <a:rPr lang="he-IL" u="sng" dirty="0" smtClean="0">
                <a:latin typeface="Arial"/>
              </a:rPr>
              <a:t>יש שיטות רבות לזיהוי חיידקים. השיטות מתבססות על שוני</a:t>
            </a:r>
            <a:r>
              <a:rPr lang="he-IL" dirty="0" smtClean="0">
                <a:latin typeface="Arial"/>
              </a:rPr>
              <a:t>: </a:t>
            </a:r>
          </a:p>
          <a:p>
            <a:pPr marL="285750" indent="-285750" eaLnBrk="1" hangingPunct="1">
              <a:buFont typeface="Wingdings" pitchFamily="2" charset="2"/>
              <a:buChar char="§"/>
              <a:defRPr/>
            </a:pPr>
            <a:r>
              <a:rPr lang="he-IL" b="1" dirty="0">
                <a:solidFill>
                  <a:srgbClr val="FF6600"/>
                </a:solidFill>
                <a:latin typeface="Arial"/>
              </a:rPr>
              <a:t>ב</a:t>
            </a:r>
            <a:r>
              <a:rPr lang="he-IL" b="1" dirty="0" smtClean="0">
                <a:solidFill>
                  <a:srgbClr val="FF6600"/>
                </a:solidFill>
                <a:latin typeface="Arial"/>
              </a:rPr>
              <a:t>מבנה החיידקים או מושבותיהם;</a:t>
            </a:r>
            <a:endParaRPr lang="he-IL" b="1" dirty="0" smtClean="0">
              <a:solidFill>
                <a:srgbClr val="686868"/>
              </a:solidFill>
              <a:latin typeface="Arial"/>
            </a:endParaRPr>
          </a:p>
          <a:p>
            <a:pPr eaLnBrk="1" hangingPunct="1">
              <a:defRPr/>
            </a:pPr>
            <a:r>
              <a:rPr lang="he-IL" dirty="0" smtClean="0">
                <a:latin typeface="Arial"/>
                <a:cs typeface="Arial"/>
              </a:rPr>
              <a:t>    בחינת </a:t>
            </a:r>
            <a:r>
              <a:rPr lang="he-IL" dirty="0">
                <a:latin typeface="Arial"/>
                <a:cs typeface="Arial"/>
              </a:rPr>
              <a:t>צורה/צבע/מרקם/גודל/ריח של המושבה.</a:t>
            </a:r>
          </a:p>
          <a:p>
            <a:pPr eaLnBrk="1" hangingPunct="1">
              <a:defRPr/>
            </a:pPr>
            <a:r>
              <a:rPr lang="he-IL" dirty="0" smtClean="0">
                <a:latin typeface="Arial"/>
                <a:cs typeface="Arial"/>
              </a:rPr>
              <a:t>    תגובה </a:t>
            </a:r>
            <a:r>
              <a:rPr lang="he-IL" dirty="0">
                <a:latin typeface="Arial"/>
                <a:cs typeface="Arial"/>
              </a:rPr>
              <a:t>לצביעת גרהם (חיוביים או שליליים</a:t>
            </a:r>
            <a:r>
              <a:rPr lang="he-IL" dirty="0" smtClean="0">
                <a:latin typeface="Arial"/>
                <a:cs typeface="Arial"/>
              </a:rPr>
              <a:t>). </a:t>
            </a:r>
            <a:endParaRPr lang="he-IL" dirty="0">
              <a:latin typeface="Arial"/>
              <a:cs typeface="Arial"/>
            </a:endParaRPr>
          </a:p>
          <a:p>
            <a:pPr eaLnBrk="1" hangingPunct="1">
              <a:defRPr/>
            </a:pPr>
            <a:r>
              <a:rPr lang="he-IL" dirty="0" smtClean="0">
                <a:latin typeface="Arial"/>
                <a:cs typeface="Arial"/>
              </a:rPr>
              <a:t>    צורת </a:t>
            </a:r>
            <a:r>
              <a:rPr lang="he-IL" dirty="0">
                <a:latin typeface="Arial"/>
                <a:cs typeface="Arial"/>
              </a:rPr>
              <a:t>החיידק (מתג, נקד, או סלילני</a:t>
            </a:r>
            <a:r>
              <a:rPr lang="he-IL" dirty="0" smtClean="0">
                <a:latin typeface="Arial"/>
                <a:cs typeface="Arial"/>
              </a:rPr>
              <a:t>).</a:t>
            </a:r>
          </a:p>
          <a:p>
            <a:pPr eaLnBrk="1" hangingPunct="1">
              <a:defRPr/>
            </a:pPr>
            <a:endParaRPr lang="he-IL" dirty="0">
              <a:latin typeface="Arial"/>
              <a:cs typeface="Arial"/>
            </a:endParaRPr>
          </a:p>
          <a:p>
            <a:pPr marL="285750" indent="-285750" eaLnBrk="1" hangingPunct="1">
              <a:buFont typeface="Wingdings" pitchFamily="2" charset="2"/>
              <a:buChar char="§"/>
              <a:defRPr/>
            </a:pPr>
            <a:r>
              <a:rPr lang="he-IL" b="1" dirty="0" smtClean="0">
                <a:solidFill>
                  <a:srgbClr val="FF6600"/>
                </a:solidFill>
                <a:latin typeface="Arial"/>
                <a:cs typeface="Arial"/>
              </a:rPr>
              <a:t>בפעילות המטבולית של החיידקים;</a:t>
            </a:r>
          </a:p>
          <a:p>
            <a:pPr eaLnBrk="1" hangingPunct="1">
              <a:defRPr/>
            </a:pPr>
            <a:r>
              <a:rPr lang="he-IL" dirty="0" smtClean="0">
                <a:latin typeface="Arial"/>
                <a:cs typeface="Arial"/>
              </a:rPr>
              <a:t>    בדיקת תוצרים מטבוליים הייחודיים לחיידקים כגון: חומצת חלב, אצטון, כוהל מתאן.</a:t>
            </a:r>
          </a:p>
          <a:p>
            <a:pPr eaLnBrk="1" hangingPunct="1">
              <a:defRPr/>
            </a:pPr>
            <a:r>
              <a:rPr lang="he-IL" dirty="0" smtClean="0">
                <a:latin typeface="Arial"/>
                <a:cs typeface="Arial"/>
              </a:rPr>
              <a:t>    בדיקת כושר ניצול חומרים ייחודיים המצויים במצע. (ראו דוגמה בשקף הבא).</a:t>
            </a:r>
          </a:p>
          <a:p>
            <a:pPr eaLnBrk="1" hangingPunct="1">
              <a:defRPr/>
            </a:pPr>
            <a:endParaRPr lang="he-IL" dirty="0">
              <a:latin typeface="Arial"/>
              <a:cs typeface="Arial"/>
            </a:endParaRPr>
          </a:p>
          <a:p>
            <a:pPr marL="285750" indent="-285750" eaLnBrk="1" hangingPunct="1">
              <a:buFont typeface="Wingdings" pitchFamily="2" charset="2"/>
              <a:buChar char="§"/>
              <a:defRPr/>
            </a:pPr>
            <a:r>
              <a:rPr lang="he-IL" b="1" dirty="0" smtClean="0">
                <a:solidFill>
                  <a:srgbClr val="FF6600"/>
                </a:solidFill>
                <a:latin typeface="Arial"/>
                <a:cs typeface="Arial"/>
              </a:rPr>
              <a:t>ברגישות החיידקים לסוגי אנטיביוטיקה שונים;</a:t>
            </a:r>
          </a:p>
          <a:p>
            <a:pPr eaLnBrk="1" hangingPunct="1">
              <a:defRPr/>
            </a:pPr>
            <a:endParaRPr lang="he-IL" dirty="0">
              <a:solidFill>
                <a:prstClr val="black"/>
              </a:solidFill>
              <a:latin typeface="Arial"/>
              <a:cs typeface="Arial"/>
            </a:endParaRPr>
          </a:p>
          <a:p>
            <a:pPr marL="285750" indent="-285750" eaLnBrk="1" hangingPunct="1">
              <a:buFont typeface="Wingdings" pitchFamily="2" charset="2"/>
              <a:buChar char="§"/>
              <a:defRPr/>
            </a:pPr>
            <a:r>
              <a:rPr lang="he-IL" b="1" dirty="0" smtClean="0">
                <a:solidFill>
                  <a:srgbClr val="FF6600"/>
                </a:solidFill>
                <a:latin typeface="Arial"/>
                <a:cs typeface="Arial"/>
              </a:rPr>
              <a:t>ביכולת התנועה או אופן התנועה;</a:t>
            </a:r>
            <a:r>
              <a:rPr lang="he-IL" dirty="0" smtClean="0">
                <a:solidFill>
                  <a:srgbClr val="FF6600"/>
                </a:solidFill>
                <a:latin typeface="Arial"/>
                <a:cs typeface="Arial"/>
              </a:rPr>
              <a:t> </a:t>
            </a:r>
          </a:p>
          <a:p>
            <a:pPr eaLnBrk="1" hangingPunct="1">
              <a:defRPr/>
            </a:pPr>
            <a:r>
              <a:rPr lang="he-IL" dirty="0">
                <a:solidFill>
                  <a:srgbClr val="FF6600"/>
                </a:solidFill>
                <a:latin typeface="Arial"/>
                <a:cs typeface="Arial"/>
              </a:rPr>
              <a:t> </a:t>
            </a:r>
            <a:r>
              <a:rPr lang="he-IL" dirty="0" smtClean="0">
                <a:solidFill>
                  <a:srgbClr val="FF6600"/>
                </a:solidFill>
                <a:latin typeface="Arial"/>
                <a:cs typeface="Arial"/>
              </a:rPr>
              <a:t>   </a:t>
            </a:r>
            <a:r>
              <a:rPr lang="he-IL" dirty="0" smtClean="0">
                <a:latin typeface="Arial"/>
                <a:cs typeface="Arial"/>
              </a:rPr>
              <a:t>(</a:t>
            </a:r>
            <a:r>
              <a:rPr lang="he-IL" dirty="0">
                <a:latin typeface="Arial"/>
                <a:cs typeface="Arial"/>
              </a:rPr>
              <a:t>רק חיידקים בעלי שוטונים מסוגלים לנוע).</a:t>
            </a:r>
          </a:p>
          <a:p>
            <a:pPr eaLnBrk="1" hangingPunct="1">
              <a:defRPr/>
            </a:pPr>
            <a:endParaRPr lang="he-IL" dirty="0">
              <a:solidFill>
                <a:prstClr val="black"/>
              </a:solidFill>
              <a:latin typeface="Arial"/>
              <a:cs typeface="Arial"/>
            </a:endParaRPr>
          </a:p>
          <a:p>
            <a:pPr marL="285750" indent="-285750" eaLnBrk="1" hangingPunct="1">
              <a:buFont typeface="Wingdings" pitchFamily="2" charset="2"/>
              <a:buChar char="§"/>
              <a:defRPr/>
            </a:pPr>
            <a:r>
              <a:rPr lang="he-IL" b="1" dirty="0" smtClean="0">
                <a:solidFill>
                  <a:srgbClr val="FF6600"/>
                </a:solidFill>
                <a:latin typeface="Arial"/>
                <a:cs typeface="Arial"/>
              </a:rPr>
              <a:t>במטען הגנטי של החיידקים;</a:t>
            </a:r>
            <a:r>
              <a:rPr lang="he-IL" dirty="0" smtClean="0">
                <a:solidFill>
                  <a:srgbClr val="FF6600"/>
                </a:solidFill>
                <a:latin typeface="Arial"/>
                <a:cs typeface="Arial"/>
              </a:rPr>
              <a:t> </a:t>
            </a:r>
          </a:p>
          <a:p>
            <a:pPr eaLnBrk="1" hangingPunct="1">
              <a:defRPr/>
            </a:pPr>
            <a:r>
              <a:rPr lang="he-IL" dirty="0">
                <a:solidFill>
                  <a:srgbClr val="FF6600"/>
                </a:solidFill>
                <a:latin typeface="Arial"/>
                <a:cs typeface="Arial"/>
              </a:rPr>
              <a:t> </a:t>
            </a:r>
            <a:r>
              <a:rPr lang="he-IL" dirty="0" smtClean="0">
                <a:solidFill>
                  <a:srgbClr val="FF6600"/>
                </a:solidFill>
                <a:latin typeface="Arial"/>
                <a:cs typeface="Arial"/>
              </a:rPr>
              <a:t>   </a:t>
            </a:r>
            <a:r>
              <a:rPr lang="he-IL" dirty="0" smtClean="0">
                <a:latin typeface="Arial"/>
                <a:cs typeface="Arial"/>
              </a:rPr>
              <a:t>(שיטות לזיהוי חיידקים על פי השוני ברצף הבסיסים ב-</a:t>
            </a:r>
            <a:r>
              <a:rPr lang="en-US" dirty="0" smtClean="0">
                <a:latin typeface="Arial"/>
                <a:cs typeface="Arial"/>
              </a:rPr>
              <a:t>DNA</a:t>
            </a:r>
            <a:r>
              <a:rPr lang="he-IL" dirty="0" smtClean="0">
                <a:latin typeface="Arial"/>
                <a:cs typeface="Arial"/>
              </a:rPr>
              <a:t> שלהם).</a:t>
            </a:r>
            <a:endParaRPr lang="he-IL" dirty="0" smtClean="0">
              <a:solidFill>
                <a:prstClr val="black"/>
              </a:solidFill>
              <a:latin typeface="Arial"/>
              <a:cs typeface="Arial"/>
            </a:endParaRPr>
          </a:p>
          <a:p>
            <a:pPr eaLnBrk="1" hangingPunct="1">
              <a:defRPr/>
            </a:pPr>
            <a:endParaRPr lang="he-IL" dirty="0" smtClean="0">
              <a:solidFill>
                <a:prstClr val="black"/>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062FED7-2C18-4E62-BA7E-7613C4BDCE50}" type="slidenum">
              <a:rPr lang="he-IL" sz="1100" smtClean="0">
                <a:solidFill>
                  <a:prstClr val="white">
                    <a:lumMod val="75000"/>
                  </a:prstClr>
                </a:solidFill>
              </a:rPr>
              <a:pPr fontAlgn="base">
                <a:spcBef>
                  <a:spcPct val="0"/>
                </a:spcBef>
                <a:spcAft>
                  <a:spcPct val="0"/>
                </a:spcAft>
                <a:defRPr/>
              </a:pPr>
              <a:t>17</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זיהוי חיידקים</a:t>
            </a:r>
            <a:endParaRPr lang="he-IL" sz="1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1839913" y="6521450"/>
            <a:ext cx="2133601"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622976B-4109-4DD0-90AD-CA0BC67051ED}" type="slidenum">
              <a:rPr lang="he-IL" sz="1100" smtClean="0">
                <a:solidFill>
                  <a:prstClr val="white">
                    <a:lumMod val="75000"/>
                  </a:prstClr>
                </a:solidFill>
              </a:rPr>
              <a:pPr fontAlgn="base">
                <a:spcBef>
                  <a:spcPct val="0"/>
                </a:spcBef>
                <a:spcAft>
                  <a:spcPct val="0"/>
                </a:spcAft>
                <a:defRPr/>
              </a:pPr>
              <a:t>18</a:t>
            </a:fld>
            <a:endParaRPr lang="he-IL" sz="1100" dirty="0" smtClean="0">
              <a:solidFill>
                <a:prstClr val="white">
                  <a:lumMod val="75000"/>
                </a:prstClr>
              </a:solidFill>
            </a:endParaRPr>
          </a:p>
        </p:txBody>
      </p:sp>
      <p:sp>
        <p:nvSpPr>
          <p:cNvPr id="9" name="כותרת 8"/>
          <p:cNvSpPr>
            <a:spLocks noGrp="1"/>
          </p:cNvSpPr>
          <p:nvPr>
            <p:ph type="title"/>
          </p:nvPr>
        </p:nvSpPr>
        <p:spPr>
          <a:xfrm>
            <a:off x="157163" y="-6350"/>
            <a:ext cx="8439150" cy="439738"/>
          </a:xfrm>
        </p:spPr>
        <p:txBody>
          <a:bodyPr/>
          <a:lstStyle/>
          <a:p>
            <a:pPr fontAlgn="auto">
              <a:defRPr/>
            </a:pPr>
            <a:r>
              <a:rPr lang="he-IL" sz="1800" b="1" dirty="0" smtClean="0">
                <a:solidFill>
                  <a:srgbClr val="FF6600"/>
                </a:solidFill>
                <a:ea typeface="+mn-ea"/>
              </a:rPr>
              <a:t>מושבות חיידקים שונים</a:t>
            </a:r>
            <a:endParaRPr lang="he-IL" sz="1800" dirty="0" smtClean="0"/>
          </a:p>
        </p:txBody>
      </p:sp>
      <p:grpSp>
        <p:nvGrpSpPr>
          <p:cNvPr id="109573" name="קבוצה 1"/>
          <p:cNvGrpSpPr>
            <a:grpSpLocks/>
          </p:cNvGrpSpPr>
          <p:nvPr/>
        </p:nvGrpSpPr>
        <p:grpSpPr bwMode="auto">
          <a:xfrm>
            <a:off x="1560513" y="596900"/>
            <a:ext cx="6769100" cy="5434013"/>
            <a:chOff x="683568" y="1210157"/>
            <a:chExt cx="6769752" cy="5434861"/>
          </a:xfrm>
        </p:grpSpPr>
        <p:pic>
          <p:nvPicPr>
            <p:cNvPr id="109575" name="Picture 9" descr="File:Shigella boydii 0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508548"/>
              <a:ext cx="3276798" cy="217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6" name="מלבן 2"/>
            <p:cNvSpPr>
              <a:spLocks noChangeArrowheads="1"/>
            </p:cNvSpPr>
            <p:nvPr/>
          </p:nvSpPr>
          <p:spPr bwMode="auto">
            <a:xfrm>
              <a:off x="731992" y="3682682"/>
              <a:ext cx="301466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457200">
                <a:lnSpc>
                  <a:spcPct val="115000"/>
                </a:lnSpc>
                <a:spcAft>
                  <a:spcPts val="1000"/>
                </a:spcAft>
              </a:pPr>
              <a:r>
                <a:rPr lang="en-US" sz="1100">
                  <a:solidFill>
                    <a:srgbClr val="000000"/>
                  </a:solidFill>
                  <a:cs typeface="Times New Roman" pitchFamily="18" charset="0"/>
                </a:rPr>
                <a:t>CDC</a:t>
              </a:r>
              <a:r>
                <a:rPr lang="en-US" sz="1100">
                  <a:solidFill>
                    <a:srgbClr val="000000"/>
                  </a:solidFill>
                  <a:latin typeface="Calibri" pitchFamily="34" charset="0"/>
                  <a:cs typeface="Times New Roman" pitchFamily="18" charset="0"/>
                </a:rPr>
                <a:t>. </a:t>
              </a:r>
              <a:r>
                <a:rPr lang="en-US" sz="1100" u="sng">
                  <a:solidFill>
                    <a:srgbClr val="0000FF"/>
                  </a:solidFill>
                  <a:latin typeface="Calibri" pitchFamily="34" charset="0"/>
                  <a:cs typeface="Times New Roman" pitchFamily="18" charset="0"/>
                  <a:hlinkClick r:id="rId5"/>
                </a:rPr>
                <a:t>http://phil.cdc.gov/phil/details.asp</a:t>
              </a:r>
              <a:endParaRPr lang="en-US" sz="1100">
                <a:solidFill>
                  <a:srgbClr val="000000"/>
                </a:solidFill>
                <a:latin typeface="Calibri" pitchFamily="34" charset="0"/>
                <a:cs typeface="Times New Roman" pitchFamily="18" charset="0"/>
              </a:endParaRPr>
            </a:p>
          </p:txBody>
        </p:sp>
        <p:pic>
          <p:nvPicPr>
            <p:cNvPr id="109577" name="Picture 11" descr="File:Salmonella enterica serovar typhimurium 01.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8194" y="1508548"/>
              <a:ext cx="3235126" cy="217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8" name="מלבן 4"/>
            <p:cNvSpPr>
              <a:spLocks noChangeArrowheads="1"/>
            </p:cNvSpPr>
            <p:nvPr/>
          </p:nvSpPr>
          <p:spPr bwMode="auto">
            <a:xfrm>
              <a:off x="4185182" y="3684198"/>
              <a:ext cx="30162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457200">
                <a:lnSpc>
                  <a:spcPct val="115000"/>
                </a:lnSpc>
                <a:spcAft>
                  <a:spcPts val="1000"/>
                </a:spcAft>
              </a:pPr>
              <a:r>
                <a:rPr lang="en-US" sz="1100">
                  <a:solidFill>
                    <a:srgbClr val="000000"/>
                  </a:solidFill>
                  <a:cs typeface="Times New Roman" pitchFamily="18" charset="0"/>
                </a:rPr>
                <a:t>CDC</a:t>
              </a:r>
              <a:r>
                <a:rPr lang="en-US" sz="1100">
                  <a:solidFill>
                    <a:srgbClr val="000000"/>
                  </a:solidFill>
                  <a:latin typeface="Calibri" pitchFamily="34" charset="0"/>
                  <a:cs typeface="Times New Roman" pitchFamily="18" charset="0"/>
                </a:rPr>
                <a:t>. </a:t>
              </a:r>
              <a:r>
                <a:rPr lang="en-US" sz="1100" u="sng">
                  <a:solidFill>
                    <a:srgbClr val="0000FF"/>
                  </a:solidFill>
                  <a:latin typeface="Calibri" pitchFamily="34" charset="0"/>
                  <a:cs typeface="Times New Roman" pitchFamily="18" charset="0"/>
                  <a:hlinkClick r:id="rId5"/>
                </a:rPr>
                <a:t>http://phil.cdc.gov/phil/details.asp</a:t>
              </a:r>
              <a:endParaRPr lang="en-US" sz="1100">
                <a:solidFill>
                  <a:srgbClr val="000000"/>
                </a:solidFill>
                <a:latin typeface="Calibri" pitchFamily="34" charset="0"/>
                <a:cs typeface="Times New Roman" pitchFamily="18" charset="0"/>
              </a:endParaRPr>
            </a:p>
          </p:txBody>
        </p:sp>
        <p:sp>
          <p:nvSpPr>
            <p:cNvPr id="12" name="TextBox 11"/>
            <p:cNvSpPr txBox="1"/>
            <p:nvPr/>
          </p:nvSpPr>
          <p:spPr>
            <a:xfrm>
              <a:off x="829632" y="1210157"/>
              <a:ext cx="2818083" cy="338191"/>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dirty="0" smtClean="0">
                  <a:solidFill>
                    <a:prstClr val="black"/>
                  </a:solidFill>
                </a:rPr>
                <a:t>מושבות החיידק שיגלה</a:t>
              </a:r>
              <a:endParaRPr lang="he-IL" sz="1600" dirty="0">
                <a:solidFill>
                  <a:prstClr val="black"/>
                </a:solidFill>
              </a:endParaRPr>
            </a:p>
          </p:txBody>
        </p:sp>
        <p:sp>
          <p:nvSpPr>
            <p:cNvPr id="13" name="TextBox 12"/>
            <p:cNvSpPr txBox="1"/>
            <p:nvPr/>
          </p:nvSpPr>
          <p:spPr>
            <a:xfrm>
              <a:off x="4358984" y="1210157"/>
              <a:ext cx="2818084" cy="338191"/>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dirty="0" smtClean="0">
                  <a:solidFill>
                    <a:prstClr val="black"/>
                  </a:solidFill>
                </a:rPr>
                <a:t>מושבות החיידק סלמונלה</a:t>
              </a:r>
              <a:endParaRPr lang="he-IL" sz="1600" dirty="0">
                <a:solidFill>
                  <a:prstClr val="black"/>
                </a:solidFill>
              </a:endParaRPr>
            </a:p>
          </p:txBody>
        </p:sp>
        <p:pic>
          <p:nvPicPr>
            <p:cNvPr id="109581" name="Picture 4" descr="File:Mycobacterium cosmeticum closeup.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5567" y="4221088"/>
              <a:ext cx="2358319" cy="156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82" name="מלבן 14"/>
            <p:cNvSpPr>
              <a:spLocks noChangeArrowheads="1"/>
            </p:cNvSpPr>
            <p:nvPr/>
          </p:nvSpPr>
          <p:spPr bwMode="auto">
            <a:xfrm>
              <a:off x="864880" y="5757011"/>
              <a:ext cx="2859457" cy="87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algn="l" rtl="0">
                <a:lnSpc>
                  <a:spcPct val="115000"/>
                </a:lnSpc>
              </a:pPr>
              <a:r>
                <a:rPr lang="en-US" sz="1100">
                  <a:latin typeface="Times New Roman" pitchFamily="18" charset="0"/>
                  <a:cs typeface="Times New Roman" pitchFamily="18" charset="0"/>
                </a:rPr>
                <a:t>Photo: James Gathany. Content Providers(s): CDC/ CDC Connects. </a:t>
              </a:r>
              <a:r>
                <a:rPr lang="en-US" sz="1100" u="sng">
                  <a:solidFill>
                    <a:srgbClr val="0000FF"/>
                  </a:solidFill>
                  <a:cs typeface="Times New Roman" pitchFamily="18" charset="0"/>
                  <a:hlinkClick r:id="rId10"/>
                </a:rPr>
                <a:t>http://phil.cdc.gov</a:t>
              </a:r>
              <a:endParaRPr lang="en-US" sz="1100">
                <a:latin typeface="Calibri" pitchFamily="34" charset="0"/>
                <a:cs typeface="Times New Roman" pitchFamily="18" charset="0"/>
              </a:endParaRPr>
            </a:p>
            <a:p>
              <a:pPr marL="457200">
                <a:lnSpc>
                  <a:spcPct val="115000"/>
                </a:lnSpc>
                <a:spcAft>
                  <a:spcPts val="1000"/>
                </a:spcAft>
              </a:pPr>
              <a:r>
                <a:rPr lang="he-IL" sz="1100">
                  <a:latin typeface="Calibri" pitchFamily="34" charset="0"/>
                  <a:cs typeface="Times New Roman" pitchFamily="18" charset="0"/>
                </a:rPr>
                <a:t> </a:t>
              </a:r>
              <a:endParaRPr lang="en-US" sz="1100">
                <a:latin typeface="Calibri" pitchFamily="34" charset="0"/>
                <a:cs typeface="Times New Roman" pitchFamily="18" charset="0"/>
              </a:endParaRPr>
            </a:p>
          </p:txBody>
        </p:sp>
        <p:sp>
          <p:nvSpPr>
            <p:cNvPr id="16" name="TextBox 15"/>
            <p:cNvSpPr txBox="1"/>
            <p:nvPr/>
          </p:nvSpPr>
          <p:spPr>
            <a:xfrm>
              <a:off x="732785" y="6306827"/>
              <a:ext cx="2816496" cy="338191"/>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dirty="0" smtClean="0">
                  <a:solidFill>
                    <a:prstClr val="black"/>
                  </a:solidFill>
                </a:rPr>
                <a:t>מושבות החיידק קוסמיטיקום</a:t>
              </a:r>
              <a:endParaRPr lang="he-IL" sz="1600" dirty="0">
                <a:solidFill>
                  <a:prstClr val="black"/>
                </a:solidFill>
              </a:endParaRPr>
            </a:p>
          </p:txBody>
        </p:sp>
        <p:pic>
          <p:nvPicPr>
            <p:cNvPr id="109584" name="Picture 7" descr="http://upload.wikimedia.org/wikipedia/commons/1/1a/Vibrio_cholerae_on_TCBS_agar.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44514" y="4044361"/>
              <a:ext cx="3096021" cy="215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4339932" y="6190922"/>
              <a:ext cx="2818084" cy="33819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dirty="0" smtClean="0">
                  <a:solidFill>
                    <a:prstClr val="black"/>
                  </a:solidFill>
                </a:rPr>
                <a:t>מושבות חיידק כולירע ויבריו</a:t>
              </a:r>
              <a:endParaRPr lang="he-IL" sz="1600" dirty="0">
                <a:solidFill>
                  <a:prstClr val="black"/>
                </a:solidFill>
              </a:endParaRPr>
            </a:p>
          </p:txBody>
        </p:sp>
      </p:grpSp>
      <p:sp>
        <p:nvSpPr>
          <p:cNvPr id="109574" name="Slide Number Placeholder 15"/>
          <p:cNvSpPr txBox="1">
            <a:spLocks/>
          </p:cNvSpPr>
          <p:nvPr/>
        </p:nvSpPr>
        <p:spPr bwMode="auto">
          <a:xfrm>
            <a:off x="107950" y="6613525"/>
            <a:ext cx="2133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9F9FCC1D-4084-4645-8A92-021E37DB66BF}" type="slidenum">
              <a:rPr lang="he-IL" sz="1100">
                <a:solidFill>
                  <a:srgbClr val="BFBFBF"/>
                </a:solidFill>
              </a:rPr>
              <a:pPr algn="l" eaLnBrk="1" hangingPunct="1"/>
              <a:t>18</a:t>
            </a:fld>
            <a:endParaRPr lang="he-IL" sz="1100">
              <a:solidFill>
                <a:srgbClr val="BFBFB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תזכורת: חיידקי גראם+ וחיידקי גראם-</a:t>
            </a:r>
            <a:endParaRPr lang="he-IL" sz="1800" dirty="0" smtClean="0">
              <a:solidFill>
                <a:schemeClr val="accent6">
                  <a:lumMod val="50000"/>
                  <a:lumOff val="50000"/>
                </a:schemeClr>
              </a:solidFill>
            </a:endParaRPr>
          </a:p>
        </p:txBody>
      </p:sp>
      <p:sp>
        <p:nvSpPr>
          <p:cNvPr id="110596" name="TextBox 8"/>
          <p:cNvSpPr txBox="1">
            <a:spLocks noChangeArrowheads="1"/>
          </p:cNvSpPr>
          <p:nvPr/>
        </p:nvSpPr>
        <p:spPr bwMode="auto">
          <a:xfrm>
            <a:off x="323850" y="476250"/>
            <a:ext cx="8123238" cy="1200150"/>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noProof="1">
                <a:solidFill>
                  <a:srgbClr val="000000"/>
                </a:solidFill>
              </a:rPr>
              <a:t>נהוג לחלק את החיידקים לשתי קבוצות: גראם חיוביים (גרם+), וגראם שליליים (גרם-). החלוקה מבוססת על שיטת צביעה של חיידקים שפיתח החוקר הדני כריסטיאן גראם. בצביעה לפי שיטת גראם, חיידקי גראם+ קולטים את הצבע (הסגול) ונצבעים בסגול, </a:t>
            </a:r>
          </a:p>
          <a:p>
            <a:pPr eaLnBrk="1" hangingPunct="1"/>
            <a:r>
              <a:rPr lang="he-IL" noProof="1">
                <a:solidFill>
                  <a:srgbClr val="000000"/>
                </a:solidFill>
              </a:rPr>
              <a:t>ואילו חיידקי גראם- אינם קולטים את הצבע.</a:t>
            </a:r>
          </a:p>
        </p:txBody>
      </p:sp>
      <p:sp>
        <p:nvSpPr>
          <p:cNvPr id="110597" name="TextBox 8"/>
          <p:cNvSpPr txBox="1">
            <a:spLocks noChangeArrowheads="1"/>
          </p:cNvSpPr>
          <p:nvPr/>
        </p:nvSpPr>
        <p:spPr bwMode="auto">
          <a:xfrm>
            <a:off x="493713" y="3756025"/>
            <a:ext cx="8123237" cy="1754188"/>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noProof="1">
                <a:solidFill>
                  <a:srgbClr val="000000"/>
                </a:solidFill>
              </a:rPr>
              <a:t>הצביעה השונה נובעת מן השוני במבנה הדופן של תאי החיידקים. אחד ההבדלים הבולטים הוא בעובי דופנות התאים: דופנות התאים של חיידקי גראם+ עבות יותר מדופנות התאים </a:t>
            </a:r>
          </a:p>
          <a:p>
            <a:pPr eaLnBrk="1" hangingPunct="1"/>
            <a:r>
              <a:rPr lang="he-IL" noProof="1">
                <a:solidFill>
                  <a:srgbClr val="000000"/>
                </a:solidFill>
              </a:rPr>
              <a:t>של חיידקי גראם-.</a:t>
            </a:r>
          </a:p>
          <a:p>
            <a:pPr eaLnBrk="1" hangingPunct="1"/>
            <a:r>
              <a:rPr lang="he-IL" noProof="1">
                <a:solidFill>
                  <a:srgbClr val="000000"/>
                </a:solidFill>
              </a:rPr>
              <a:t>השוני במבנה הדופן גורם להבדלים ברגישות החיידקים לחומרים שונים: חיידקי </a:t>
            </a:r>
            <a:r>
              <a:rPr lang="he-IL" noProof="1" smtClean="0">
                <a:solidFill>
                  <a:srgbClr val="000000"/>
                </a:solidFill>
              </a:rPr>
              <a:t>גראם+ </a:t>
            </a:r>
            <a:r>
              <a:rPr lang="he-IL" noProof="1">
                <a:solidFill>
                  <a:srgbClr val="000000"/>
                </a:solidFill>
              </a:rPr>
              <a:t>רגישים יותר לחומרי </a:t>
            </a:r>
            <a:r>
              <a:rPr lang="he-IL" noProof="1" smtClean="0">
                <a:solidFill>
                  <a:srgbClr val="000000"/>
                </a:solidFill>
              </a:rPr>
              <a:t>חיטוי ולאנטיביוטיקה </a:t>
            </a:r>
            <a:r>
              <a:rPr lang="he-IL" noProof="1">
                <a:solidFill>
                  <a:srgbClr val="000000"/>
                </a:solidFill>
              </a:rPr>
              <a:t>פניצילין. (ובכך נדון בפרק העוסק בתגובת החיידקים לאנטיביוטיקה).</a:t>
            </a:r>
          </a:p>
        </p:txBody>
      </p:sp>
      <p:sp>
        <p:nvSpPr>
          <p:cNvPr id="110598" name="TextBox 8"/>
          <p:cNvSpPr txBox="1">
            <a:spLocks noChangeArrowheads="1"/>
          </p:cNvSpPr>
          <p:nvPr/>
        </p:nvSpPr>
        <p:spPr bwMode="auto">
          <a:xfrm>
            <a:off x="209550" y="5692775"/>
            <a:ext cx="8456613" cy="923925"/>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noProof="1">
                <a:solidFill>
                  <a:srgbClr val="000000"/>
                </a:solidFill>
              </a:rPr>
              <a:t>בימינו, צביעת גראם היא אחת השיטות החשובות להבחנה בין סוגי החיידקים במדע וברפואה.</a:t>
            </a:r>
          </a:p>
          <a:p>
            <a:pPr eaLnBrk="1" hangingPunct="1"/>
            <a:r>
              <a:rPr lang="he-IL" noProof="1">
                <a:solidFill>
                  <a:srgbClr val="000000"/>
                </a:solidFill>
              </a:rPr>
              <a:t>שימו לב! לעתים, בהוראות השימוש של תרופות אנטיביוטיות מוזכרת יעילות התרופה בהקשר </a:t>
            </a:r>
          </a:p>
          <a:p>
            <a:pPr eaLnBrk="1" hangingPunct="1"/>
            <a:r>
              <a:rPr lang="he-IL" noProof="1">
                <a:solidFill>
                  <a:srgbClr val="000000"/>
                </a:solidFill>
              </a:rPr>
              <a:t>של חיידקי גראם+  וחיידקי גראם-.</a:t>
            </a:r>
          </a:p>
        </p:txBody>
      </p:sp>
      <p:grpSp>
        <p:nvGrpSpPr>
          <p:cNvPr id="110599" name="קבוצה 8"/>
          <p:cNvGrpSpPr>
            <a:grpSpLocks/>
          </p:cNvGrpSpPr>
          <p:nvPr/>
        </p:nvGrpSpPr>
        <p:grpSpPr bwMode="auto">
          <a:xfrm>
            <a:off x="5127625" y="1789113"/>
            <a:ext cx="1476375" cy="1201737"/>
            <a:chOff x="8477578" y="2091214"/>
            <a:chExt cx="1476375" cy="1201738"/>
          </a:xfrm>
        </p:grpSpPr>
        <p:sp>
          <p:nvSpPr>
            <p:cNvPr id="7" name="מלבן 6"/>
            <p:cNvSpPr/>
            <p:nvPr/>
          </p:nvSpPr>
          <p:spPr>
            <a:xfrm>
              <a:off x="8477578" y="2091214"/>
              <a:ext cx="1476375" cy="1201738"/>
            </a:xfrm>
            <a:prstGeom prst="rect">
              <a:avLst/>
            </a:prstGeom>
            <a:solidFill>
              <a:srgbClr val="FFFFCC">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110618" name="קבוצה 4"/>
            <p:cNvGrpSpPr>
              <a:grpSpLocks/>
            </p:cNvGrpSpPr>
            <p:nvPr/>
          </p:nvGrpSpPr>
          <p:grpSpPr bwMode="auto">
            <a:xfrm>
              <a:off x="8802743" y="2308132"/>
              <a:ext cx="993775" cy="750888"/>
              <a:chOff x="8061821" y="2423319"/>
              <a:chExt cx="994867" cy="751681"/>
            </a:xfrm>
          </p:grpSpPr>
          <p:sp>
            <p:nvSpPr>
              <p:cNvPr id="2" name="אליפסה 1"/>
              <p:cNvSpPr/>
              <p:nvPr/>
            </p:nvSpPr>
            <p:spPr>
              <a:xfrm rot="16200000">
                <a:off x="8317170" y="2411967"/>
                <a:ext cx="130313" cy="154157"/>
              </a:xfrm>
              <a:prstGeom prst="ellipse">
                <a:avLst/>
              </a:prstGeom>
              <a:solidFill>
                <a:srgbClr val="66006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 name="אליפסה 14"/>
              <p:cNvSpPr/>
              <p:nvPr/>
            </p:nvSpPr>
            <p:spPr>
              <a:xfrm>
                <a:off x="8062094" y="2722654"/>
                <a:ext cx="82641" cy="131902"/>
              </a:xfrm>
              <a:custGeom>
                <a:avLst/>
                <a:gdLst>
                  <a:gd name="connsiteX0" fmla="*/ 0 w 119311"/>
                  <a:gd name="connsiteY0" fmla="*/ 98589 h 197178"/>
                  <a:gd name="connsiteX1" fmla="*/ 59656 w 119311"/>
                  <a:gd name="connsiteY1" fmla="*/ 0 h 197178"/>
                  <a:gd name="connsiteX2" fmla="*/ 119312 w 119311"/>
                  <a:gd name="connsiteY2" fmla="*/ 98589 h 197178"/>
                  <a:gd name="connsiteX3" fmla="*/ 59656 w 119311"/>
                  <a:gd name="connsiteY3" fmla="*/ 197178 h 197178"/>
                  <a:gd name="connsiteX4" fmla="*/ 0 w 119311"/>
                  <a:gd name="connsiteY4" fmla="*/ 98589 h 197178"/>
                  <a:gd name="connsiteX0" fmla="*/ 0 w 166609"/>
                  <a:gd name="connsiteY0" fmla="*/ 98589 h 197178"/>
                  <a:gd name="connsiteX1" fmla="*/ 59656 w 166609"/>
                  <a:gd name="connsiteY1" fmla="*/ 0 h 197178"/>
                  <a:gd name="connsiteX2" fmla="*/ 166609 w 166609"/>
                  <a:gd name="connsiteY2" fmla="*/ 98589 h 197178"/>
                  <a:gd name="connsiteX3" fmla="*/ 59656 w 166609"/>
                  <a:gd name="connsiteY3" fmla="*/ 197178 h 197178"/>
                  <a:gd name="connsiteX4" fmla="*/ 0 w 166609"/>
                  <a:gd name="connsiteY4" fmla="*/ 98589 h 19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09" h="197178">
                    <a:moveTo>
                      <a:pt x="0" y="98589"/>
                    </a:moveTo>
                    <a:cubicBezTo>
                      <a:pt x="0" y="44140"/>
                      <a:pt x="31888" y="0"/>
                      <a:pt x="59656" y="0"/>
                    </a:cubicBezTo>
                    <a:cubicBezTo>
                      <a:pt x="87424" y="0"/>
                      <a:pt x="166609" y="44140"/>
                      <a:pt x="166609" y="98589"/>
                    </a:cubicBezTo>
                    <a:cubicBezTo>
                      <a:pt x="166609" y="153038"/>
                      <a:pt x="87424" y="197178"/>
                      <a:pt x="59656" y="197178"/>
                    </a:cubicBezTo>
                    <a:cubicBezTo>
                      <a:pt x="31888" y="197178"/>
                      <a:pt x="0" y="153038"/>
                      <a:pt x="0" y="98589"/>
                    </a:cubicBezTo>
                    <a:close/>
                  </a:path>
                </a:pathLst>
              </a:cu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6" name="אליפסה 15"/>
              <p:cNvSpPr/>
              <p:nvPr/>
            </p:nvSpPr>
            <p:spPr>
              <a:xfrm>
                <a:off x="8446691" y="2854557"/>
                <a:ext cx="130318" cy="154150"/>
              </a:xfrm>
              <a:prstGeom prst="ellipse">
                <a:avLst/>
              </a:prstGeom>
              <a:solidFill>
                <a:srgbClr val="660066">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 name="אליפסה 16"/>
              <p:cNvSpPr/>
              <p:nvPr/>
            </p:nvSpPr>
            <p:spPr>
              <a:xfrm rot="5400000">
                <a:off x="8774872" y="2777478"/>
                <a:ext cx="130313" cy="154157"/>
              </a:xfrm>
              <a:prstGeom prst="ellips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 name="אליפסה 17"/>
              <p:cNvSpPr/>
              <p:nvPr/>
            </p:nvSpPr>
            <p:spPr>
              <a:xfrm>
                <a:off x="8926643" y="3021420"/>
                <a:ext cx="130318" cy="154151"/>
              </a:xfrm>
              <a:prstGeom prst="ellips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 name="אליפסה 18"/>
              <p:cNvSpPr/>
              <p:nvPr/>
            </p:nvSpPr>
            <p:spPr>
              <a:xfrm>
                <a:off x="8468941" y="2563736"/>
                <a:ext cx="130318" cy="154151"/>
              </a:xfrm>
              <a:prstGeom prst="ellipse">
                <a:avLst/>
              </a:prstGeom>
              <a:solidFill>
                <a:srgbClr val="660066">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0" name="אליפסה 19"/>
              <p:cNvSpPr/>
              <p:nvPr/>
            </p:nvSpPr>
            <p:spPr>
              <a:xfrm rot="5400000">
                <a:off x="8745471" y="2945137"/>
                <a:ext cx="130313" cy="152567"/>
              </a:xfrm>
              <a:prstGeom prst="ellipse">
                <a:avLst/>
              </a:prstGeom>
              <a:solidFill>
                <a:srgbClr val="660066">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grpSp>
        <p:nvGrpSpPr>
          <p:cNvPr id="110600" name="קבוצה 7"/>
          <p:cNvGrpSpPr>
            <a:grpSpLocks/>
          </p:cNvGrpSpPr>
          <p:nvPr/>
        </p:nvGrpSpPr>
        <p:grpSpPr bwMode="auto">
          <a:xfrm>
            <a:off x="2763838" y="1773238"/>
            <a:ext cx="1476375" cy="1201737"/>
            <a:chOff x="6696869" y="1804497"/>
            <a:chExt cx="1476375" cy="1201738"/>
          </a:xfrm>
        </p:grpSpPr>
        <p:sp>
          <p:nvSpPr>
            <p:cNvPr id="29" name="מלבן 28"/>
            <p:cNvSpPr/>
            <p:nvPr/>
          </p:nvSpPr>
          <p:spPr>
            <a:xfrm>
              <a:off x="6696869" y="1804497"/>
              <a:ext cx="1476375" cy="1201738"/>
            </a:xfrm>
            <a:prstGeom prst="rect">
              <a:avLst/>
            </a:prstGeom>
            <a:solidFill>
              <a:srgbClr val="FFFFCC">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110609" name="קבוצה 4"/>
            <p:cNvGrpSpPr>
              <a:grpSpLocks/>
            </p:cNvGrpSpPr>
            <p:nvPr/>
          </p:nvGrpSpPr>
          <p:grpSpPr bwMode="auto">
            <a:xfrm>
              <a:off x="7001668" y="1993107"/>
              <a:ext cx="727870" cy="772318"/>
              <a:chOff x="7001668" y="1993107"/>
              <a:chExt cx="727870" cy="772318"/>
            </a:xfrm>
          </p:grpSpPr>
          <p:sp>
            <p:nvSpPr>
              <p:cNvPr id="3" name="אליפסה 2"/>
              <p:cNvSpPr/>
              <p:nvPr/>
            </p:nvSpPr>
            <p:spPr>
              <a:xfrm rot="5400000">
                <a:off x="7164388" y="1938640"/>
                <a:ext cx="107950" cy="217487"/>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 name="אליפסה 21"/>
              <p:cNvSpPr/>
              <p:nvPr/>
            </p:nvSpPr>
            <p:spPr>
              <a:xfrm rot="-2580000">
                <a:off x="7317581" y="2090247"/>
                <a:ext cx="107950" cy="217487"/>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 name="אליפסה 22"/>
              <p:cNvSpPr/>
              <p:nvPr/>
            </p:nvSpPr>
            <p:spPr>
              <a:xfrm>
                <a:off x="7327106" y="2325197"/>
                <a:ext cx="107950" cy="217487"/>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4" name="אליפסה 23"/>
              <p:cNvSpPr/>
              <p:nvPr/>
            </p:nvSpPr>
            <p:spPr>
              <a:xfrm rot="840000">
                <a:off x="7622381" y="2395048"/>
                <a:ext cx="130175" cy="217487"/>
              </a:xfrm>
              <a:prstGeom prst="ellipse">
                <a:avLst/>
              </a:prstGeom>
              <a:solidFill>
                <a:srgbClr val="FF5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 name="אליפסה 24"/>
              <p:cNvSpPr/>
              <p:nvPr/>
            </p:nvSpPr>
            <p:spPr>
              <a:xfrm>
                <a:off x="7111206" y="2404573"/>
                <a:ext cx="107950" cy="217487"/>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 name="אליפסה 25"/>
              <p:cNvSpPr/>
              <p:nvPr/>
            </p:nvSpPr>
            <p:spPr>
              <a:xfrm rot="5400000">
                <a:off x="7056438" y="2133903"/>
                <a:ext cx="107950" cy="217487"/>
              </a:xfrm>
              <a:prstGeom prst="ellipse">
                <a:avLst/>
              </a:prstGeom>
              <a:solidFill>
                <a:srgbClr val="FF5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 name="אליפסה 26"/>
              <p:cNvSpPr/>
              <p:nvPr/>
            </p:nvSpPr>
            <p:spPr>
              <a:xfrm rot="840000">
                <a:off x="7238206" y="2547448"/>
                <a:ext cx="107950" cy="217487"/>
              </a:xfrm>
              <a:prstGeom prst="ellipse">
                <a:avLst/>
              </a:prstGeom>
              <a:solidFill>
                <a:srgbClr val="FF505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110601" name="TextBox 8"/>
          <p:cNvSpPr txBox="1">
            <a:spLocks noChangeArrowheads="1"/>
          </p:cNvSpPr>
          <p:nvPr/>
        </p:nvSpPr>
        <p:spPr bwMode="auto">
          <a:xfrm>
            <a:off x="5251450" y="2940050"/>
            <a:ext cx="1109663" cy="338138"/>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sz="1600" noProof="1">
                <a:solidFill>
                  <a:srgbClr val="000000"/>
                </a:solidFill>
              </a:rPr>
              <a:t>גרהם+</a:t>
            </a:r>
          </a:p>
        </p:txBody>
      </p:sp>
      <p:sp>
        <p:nvSpPr>
          <p:cNvPr id="110602" name="TextBox 8"/>
          <p:cNvSpPr txBox="1">
            <a:spLocks noChangeArrowheads="1"/>
          </p:cNvSpPr>
          <p:nvPr/>
        </p:nvSpPr>
        <p:spPr bwMode="auto">
          <a:xfrm>
            <a:off x="2995613" y="2940050"/>
            <a:ext cx="1109662" cy="338138"/>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sz="1600" noProof="1">
                <a:solidFill>
                  <a:srgbClr val="000000"/>
                </a:solidFill>
              </a:rPr>
              <a:t>גרהם-</a:t>
            </a:r>
          </a:p>
        </p:txBody>
      </p:sp>
      <p:pic>
        <p:nvPicPr>
          <p:cNvPr id="110603"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789113"/>
            <a:ext cx="15875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04" name="מלבן 9"/>
          <p:cNvSpPr>
            <a:spLocks noChangeArrowheads="1"/>
          </p:cNvSpPr>
          <p:nvPr/>
        </p:nvSpPr>
        <p:spPr bwMode="auto">
          <a:xfrm>
            <a:off x="6383338" y="2947988"/>
            <a:ext cx="2484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900">
                <a:solidFill>
                  <a:srgbClr val="000000"/>
                </a:solidFill>
                <a:hlinkClick r:id="rId4"/>
              </a:rPr>
              <a:t>Janice Haney Carr, Centers for Disease Control and Prevention</a:t>
            </a:r>
            <a:endParaRPr lang="he-IL" sz="900">
              <a:solidFill>
                <a:srgbClr val="000000"/>
              </a:solidFill>
            </a:endParaRPr>
          </a:p>
        </p:txBody>
      </p:sp>
      <p:pic>
        <p:nvPicPr>
          <p:cNvPr id="110605"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1963" y="1782763"/>
            <a:ext cx="16351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06" name="מלבן 39"/>
          <p:cNvSpPr>
            <a:spLocks noChangeArrowheads="1"/>
          </p:cNvSpPr>
          <p:nvPr/>
        </p:nvSpPr>
        <p:spPr bwMode="auto">
          <a:xfrm>
            <a:off x="357188" y="2974975"/>
            <a:ext cx="2484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900">
                <a:solidFill>
                  <a:srgbClr val="000000"/>
                </a:solidFill>
                <a:hlinkClick r:id="rId4"/>
              </a:rPr>
              <a:t>Janice Haney Carr, Centers for Disease Control and Prevention</a:t>
            </a:r>
            <a:endParaRPr lang="he-IL" sz="900">
              <a:solidFill>
                <a:srgbClr val="000000"/>
              </a:solidFill>
            </a:endParaRPr>
          </a:p>
        </p:txBody>
      </p:sp>
      <p:sp>
        <p:nvSpPr>
          <p:cNvPr id="110607"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2DF90F16-B3DD-40E8-ADED-6F3994E8B0CD}" type="slidenum">
              <a:rPr lang="he-IL" sz="1100">
                <a:solidFill>
                  <a:srgbClr val="BFBFBF"/>
                </a:solidFill>
              </a:rPr>
              <a:pPr algn="l" eaLnBrk="1" hangingPunct="1"/>
              <a:t>19</a:t>
            </a:fld>
            <a:endParaRPr lang="he-IL" sz="1100">
              <a:solidFill>
                <a:srgbClr val="BFBFB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147796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כאשר זורעים חיידקים על מצע מזון, שהם מסוגלים להתרבות בו ומדגירים אותם בתנאים מתאימים, הם מתחלקים בקצב מהיר. בתוך 24 שעות, מחיידק בודד </a:t>
            </a:r>
            <a:r>
              <a:rPr lang="he-IL" dirty="0"/>
              <a:t> </a:t>
            </a:r>
            <a:r>
              <a:rPr lang="he-IL" dirty="0" smtClean="0"/>
              <a:t>יכולים להתקבל עד</a:t>
            </a:r>
            <a:r>
              <a:rPr lang="en-US" dirty="0" smtClean="0"/>
              <a:t/>
            </a:r>
            <a:br>
              <a:rPr lang="en-US" dirty="0" smtClean="0"/>
            </a:br>
            <a:r>
              <a:rPr lang="he-IL" dirty="0" smtClean="0"/>
              <a:t>כ- 100,000,000,000 (מאה ביליון!) חיידקים.</a:t>
            </a:r>
          </a:p>
          <a:p>
            <a:pPr eaLnBrk="1" hangingPunct="1">
              <a:defRPr/>
            </a:pPr>
            <a:endParaRPr lang="he-IL" dirty="0" smtClean="0"/>
          </a:p>
          <a:p>
            <a:pPr eaLnBrk="1" hangingPunct="1">
              <a:defRPr/>
            </a:pPr>
            <a:r>
              <a:rPr lang="he-IL" dirty="0" smtClean="0"/>
              <a:t>כל אחת ממושבות החיידקים הנראית בתמונות מכילה מספר עצום של חיידקים.</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4CD9990-2722-40B2-AB41-82A5657AE3B0}" type="slidenum">
              <a:rPr lang="he-IL" sz="1100" smtClean="0">
                <a:solidFill>
                  <a:prstClr val="white">
                    <a:lumMod val="75000"/>
                  </a:prstClr>
                </a:solidFill>
              </a:rPr>
              <a:pPr fontAlgn="base">
                <a:spcBef>
                  <a:spcPct val="0"/>
                </a:spcBef>
                <a:spcAft>
                  <a:spcPct val="0"/>
                </a:spcAft>
                <a:defRPr/>
              </a:pPr>
              <a:t>2</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בתנאים מתאימים, חיידקים מתרבים בקצב מהיר </a:t>
            </a:r>
            <a:r>
              <a:rPr lang="he-IL" sz="1800" b="1" dirty="0" smtClean="0">
                <a:solidFill>
                  <a:schemeClr val="accent3"/>
                </a:solidFill>
                <a:ea typeface="+mn-ea"/>
              </a:rPr>
              <a:t>מאוד</a:t>
            </a:r>
            <a:endParaRPr lang="he-IL" sz="1800" dirty="0" smtClean="0">
              <a:solidFill>
                <a:schemeClr val="accent3"/>
              </a:solidFill>
            </a:endParaRPr>
          </a:p>
        </p:txBody>
      </p:sp>
      <p:pic>
        <p:nvPicPr>
          <p:cNvPr id="93190" name="Picture 15" descr="File:BrucellaMelitensi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5475" y="2133600"/>
            <a:ext cx="404812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1" name="Picture 2" descr="File:Colonies de legionelles.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850" y="1978025"/>
            <a:ext cx="3887788"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838700" y="6078538"/>
            <a:ext cx="3762375" cy="64611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במצגת זו נעסוק ברביית החיידקים </a:t>
            </a:r>
          </a:p>
          <a:p>
            <a:pPr eaLnBrk="1" hangingPunct="1">
              <a:defRPr/>
            </a:pPr>
            <a:r>
              <a:rPr lang="he-IL" dirty="0" smtClean="0"/>
              <a:t>ובגורמים המשפיעים על קצב הרבייה.</a:t>
            </a:r>
            <a:endParaRPr lang="he-IL" dirty="0"/>
          </a:p>
        </p:txBody>
      </p:sp>
      <p:sp>
        <p:nvSpPr>
          <p:cNvPr id="13" name="TextBox 12"/>
          <p:cNvSpPr txBox="1"/>
          <p:nvPr/>
        </p:nvSpPr>
        <p:spPr>
          <a:xfrm>
            <a:off x="4308475" y="5432425"/>
            <a:ext cx="3762375" cy="3698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מושבות של החיידק ברוצלה</a:t>
            </a:r>
            <a:endParaRPr lang="he-IL" dirty="0"/>
          </a:p>
        </p:txBody>
      </p:sp>
      <p:sp>
        <p:nvSpPr>
          <p:cNvPr id="14" name="TextBox 13"/>
          <p:cNvSpPr txBox="1"/>
          <p:nvPr/>
        </p:nvSpPr>
        <p:spPr>
          <a:xfrm>
            <a:off x="263525" y="6142038"/>
            <a:ext cx="3762375" cy="3698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he-IL" dirty="0" smtClean="0"/>
              <a:t>מושבות של החיידק ליגיונלה</a:t>
            </a:r>
            <a:endParaRPr lang="he-IL" dirty="0"/>
          </a:p>
        </p:txBody>
      </p:sp>
      <p:sp>
        <p:nvSpPr>
          <p:cNvPr id="93195" name="מלבן 2"/>
          <p:cNvSpPr>
            <a:spLocks noChangeArrowheads="1"/>
          </p:cNvSpPr>
          <p:nvPr/>
        </p:nvSpPr>
        <p:spPr bwMode="auto">
          <a:xfrm>
            <a:off x="-244475" y="5822950"/>
            <a:ext cx="45720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algn="l" rtl="0">
              <a:lnSpc>
                <a:spcPct val="115000"/>
              </a:lnSpc>
              <a:spcAft>
                <a:spcPts val="1000"/>
              </a:spcAft>
            </a:pPr>
            <a:r>
              <a:rPr lang="en-US" sz="900">
                <a:solidFill>
                  <a:srgbClr val="000000"/>
                </a:solidFill>
                <a:cs typeface="Times New Roman" pitchFamily="18" charset="0"/>
              </a:rPr>
              <a:t>Photo: James Gathany. Content Providers(s): CDC (#</a:t>
            </a:r>
            <a:r>
              <a:rPr lang="en-US" sz="900">
                <a:cs typeface="Times New Roman" pitchFamily="18" charset="0"/>
              </a:rPr>
              <a:t>7925). </a:t>
            </a:r>
            <a:r>
              <a:rPr lang="en-US" sz="900" u="sng">
                <a:solidFill>
                  <a:srgbClr val="0000FF"/>
                </a:solidFill>
                <a:cs typeface="Times New Roman" pitchFamily="18" charset="0"/>
                <a:hlinkClick r:id="rId7"/>
              </a:rPr>
              <a:t>http://phil.cdc.gov</a:t>
            </a:r>
            <a:endParaRPr lang="en-US" sz="900">
              <a:latin typeface="Calibri" pitchFamily="34" charset="0"/>
              <a:cs typeface="Times New Roman" pitchFamily="18" charset="0"/>
            </a:endParaRPr>
          </a:p>
        </p:txBody>
      </p:sp>
      <p:sp>
        <p:nvSpPr>
          <p:cNvPr id="93196" name="מלבן 4"/>
          <p:cNvSpPr>
            <a:spLocks noChangeArrowheads="1"/>
          </p:cNvSpPr>
          <p:nvPr/>
        </p:nvSpPr>
        <p:spPr bwMode="auto">
          <a:xfrm>
            <a:off x="4392613" y="5119688"/>
            <a:ext cx="44275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9875" algn="l">
              <a:lnSpc>
                <a:spcPct val="115000"/>
              </a:lnSpc>
              <a:spcAft>
                <a:spcPts val="1000"/>
              </a:spcAft>
            </a:pPr>
            <a:r>
              <a:rPr lang="en-US" sz="900">
                <a:cs typeface="Times New Roman" pitchFamily="18" charset="0"/>
              </a:rPr>
              <a:t>CDC/ Courtesy of Larry Stauffer, Oregon State Public Health Laboratory. </a:t>
            </a:r>
            <a:r>
              <a:rPr lang="en-US" sz="900" u="sng">
                <a:solidFill>
                  <a:srgbClr val="0000FF"/>
                </a:solidFill>
                <a:latin typeface="Calibri" pitchFamily="34" charset="0"/>
                <a:cs typeface="Times New Roman" pitchFamily="18" charset="0"/>
                <a:hlinkClick r:id="rId8"/>
              </a:rPr>
              <a:t>http://phil.cdc.gov/phil/details.asp</a:t>
            </a:r>
            <a:endParaRPr lang="en-US" sz="90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400" y="35401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D0AD886-771B-46E1-BE5B-5D56FC24ADE6}" type="slidenum">
              <a:rPr lang="he-IL" sz="1100" smtClean="0">
                <a:solidFill>
                  <a:prstClr val="white">
                    <a:lumMod val="75000"/>
                  </a:prstClr>
                </a:solidFill>
              </a:rPr>
              <a:pPr fontAlgn="base">
                <a:spcBef>
                  <a:spcPct val="0"/>
                </a:spcBef>
                <a:spcAft>
                  <a:spcPct val="0"/>
                </a:spcAft>
                <a:defRPr/>
              </a:pPr>
              <a:t>20</a:t>
            </a:fld>
            <a:endParaRPr lang="he-IL" sz="1100" dirty="0" smtClean="0">
              <a:solidFill>
                <a:prstClr val="white">
                  <a:lumMod val="75000"/>
                </a:prstClr>
              </a:solidFill>
            </a:endParaRPr>
          </a:p>
        </p:txBody>
      </p:sp>
      <p:sp>
        <p:nvSpPr>
          <p:cNvPr id="9" name="כותרת 8"/>
          <p:cNvSpPr>
            <a:spLocks noGrp="1"/>
          </p:cNvSpPr>
          <p:nvPr>
            <p:ph type="title"/>
          </p:nvPr>
        </p:nvSpPr>
        <p:spPr>
          <a:xfrm>
            <a:off x="85725" y="0"/>
            <a:ext cx="8439150" cy="439738"/>
          </a:xfrm>
        </p:spPr>
        <p:txBody>
          <a:bodyPr/>
          <a:lstStyle/>
          <a:p>
            <a:pPr fontAlgn="auto">
              <a:defRPr/>
            </a:pPr>
            <a:r>
              <a:rPr lang="he-IL" sz="1800" b="1" dirty="0" smtClean="0">
                <a:solidFill>
                  <a:srgbClr val="FF6600"/>
                </a:solidFill>
                <a:ea typeface="+mn-ea"/>
              </a:rPr>
              <a:t>הרחבה: דוגמה לזיהוי חיידקי בצילוס, סטרפטוקוקוס וסטפילוקוקוס</a:t>
            </a:r>
            <a:endParaRPr lang="he-IL" sz="1800" dirty="0" smtClean="0">
              <a:solidFill>
                <a:schemeClr val="accent6">
                  <a:lumMod val="50000"/>
                  <a:lumOff val="50000"/>
                </a:schemeClr>
              </a:solidFill>
            </a:endParaRPr>
          </a:p>
        </p:txBody>
      </p:sp>
      <p:grpSp>
        <p:nvGrpSpPr>
          <p:cNvPr id="111621" name="קבוצה 62"/>
          <p:cNvGrpSpPr>
            <a:grpSpLocks/>
          </p:cNvGrpSpPr>
          <p:nvPr/>
        </p:nvGrpSpPr>
        <p:grpSpPr bwMode="auto">
          <a:xfrm>
            <a:off x="696913" y="530225"/>
            <a:ext cx="5864225" cy="6319838"/>
            <a:chOff x="696248" y="529842"/>
            <a:chExt cx="5864946" cy="6320087"/>
          </a:xfrm>
        </p:grpSpPr>
        <p:grpSp>
          <p:nvGrpSpPr>
            <p:cNvPr id="111636" name="קבוצה 43"/>
            <p:cNvGrpSpPr>
              <a:grpSpLocks/>
            </p:cNvGrpSpPr>
            <p:nvPr/>
          </p:nvGrpSpPr>
          <p:grpSpPr bwMode="auto">
            <a:xfrm>
              <a:off x="4755860" y="4705560"/>
              <a:ext cx="1805334" cy="477742"/>
              <a:chOff x="5517819" y="3861048"/>
              <a:chExt cx="1805334" cy="477742"/>
            </a:xfrm>
          </p:grpSpPr>
          <p:sp>
            <p:nvSpPr>
              <p:cNvPr id="45" name="מלבן 44"/>
              <p:cNvSpPr/>
              <p:nvPr/>
            </p:nvSpPr>
            <p:spPr>
              <a:xfrm>
                <a:off x="5543346" y="3860620"/>
                <a:ext cx="1779807" cy="477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1685" name="מלבן 45"/>
              <p:cNvSpPr>
                <a:spLocks noChangeArrowheads="1"/>
              </p:cNvSpPr>
              <p:nvPr/>
            </p:nvSpPr>
            <p:spPr bwMode="auto">
              <a:xfrm>
                <a:off x="5517819" y="3924672"/>
                <a:ext cx="1621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a:solidFill>
                      <a:srgbClr val="000000"/>
                    </a:solidFill>
                  </a:rPr>
                  <a:t> אין בועות</a:t>
                </a:r>
              </a:p>
            </p:txBody>
          </p:sp>
        </p:grpSp>
        <p:grpSp>
          <p:nvGrpSpPr>
            <p:cNvPr id="111637" name="קבוצה 21524"/>
            <p:cNvGrpSpPr>
              <a:grpSpLocks/>
            </p:cNvGrpSpPr>
            <p:nvPr/>
          </p:nvGrpSpPr>
          <p:grpSpPr bwMode="auto">
            <a:xfrm>
              <a:off x="943686" y="529842"/>
              <a:ext cx="5408381" cy="6320087"/>
              <a:chOff x="943686" y="529842"/>
              <a:chExt cx="5408381" cy="6320087"/>
            </a:xfrm>
          </p:grpSpPr>
          <p:grpSp>
            <p:nvGrpSpPr>
              <p:cNvPr id="111644" name="קבוצה 15"/>
              <p:cNvGrpSpPr>
                <a:grpSpLocks/>
              </p:cNvGrpSpPr>
              <p:nvPr/>
            </p:nvGrpSpPr>
            <p:grpSpPr bwMode="auto">
              <a:xfrm>
                <a:off x="956333" y="529842"/>
                <a:ext cx="4315196" cy="2363068"/>
                <a:chOff x="1446834" y="850579"/>
                <a:chExt cx="4315196" cy="2363068"/>
              </a:xfrm>
            </p:grpSpPr>
            <p:sp>
              <p:nvSpPr>
                <p:cNvPr id="14" name="מלבן 13"/>
                <p:cNvSpPr/>
                <p:nvPr/>
              </p:nvSpPr>
              <p:spPr>
                <a:xfrm>
                  <a:off x="3682606" y="850579"/>
                  <a:ext cx="1779806" cy="4969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1671" name="מלבן 12"/>
                <p:cNvSpPr>
                  <a:spLocks noChangeArrowheads="1"/>
                </p:cNvSpPr>
                <p:nvPr/>
              </p:nvSpPr>
              <p:spPr bwMode="auto">
                <a:xfrm>
                  <a:off x="3893967" y="929781"/>
                  <a:ext cx="13560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a:solidFill>
                        <a:srgbClr val="000000"/>
                      </a:solidFill>
                    </a:rPr>
                    <a:t>צביעת גרהם</a:t>
                  </a:r>
                </a:p>
              </p:txBody>
            </p:sp>
            <p:sp>
              <p:nvSpPr>
                <p:cNvPr id="15" name="מלבן 14"/>
                <p:cNvSpPr/>
                <p:nvPr/>
              </p:nvSpPr>
              <p:spPr>
                <a:xfrm>
                  <a:off x="3982680" y="1626898"/>
                  <a:ext cx="1779807" cy="835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 name="מלבן 10"/>
                <p:cNvSpPr/>
                <p:nvPr/>
              </p:nvSpPr>
              <p:spPr>
                <a:xfrm>
                  <a:off x="4147164" y="1720189"/>
                  <a:ext cx="486451" cy="648601"/>
                </a:xfrm>
                <a:prstGeom prst="rect">
                  <a:avLst/>
                </a:prstGeom>
                <a:blipFill>
                  <a:blip r:embed="rId3" cstate="email">
                    <a:extLst/>
                  </a:blip>
                  <a:srcRect/>
                  <a:stretch>
                    <a:fillRect l="-31000" r="-3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1676" name="מלבן 16"/>
                <p:cNvSpPr>
                  <a:spLocks noChangeArrowheads="1"/>
                </p:cNvSpPr>
                <p:nvPr/>
              </p:nvSpPr>
              <p:spPr bwMode="auto">
                <a:xfrm>
                  <a:off x="4390390" y="1720189"/>
                  <a:ext cx="13560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a:solidFill>
                        <a:srgbClr val="000000"/>
                      </a:solidFill>
                    </a:rPr>
                    <a:t>נצבע בסגול</a:t>
                  </a:r>
                </a:p>
                <a:p>
                  <a:r>
                    <a:rPr lang="he-IL" sz="1600">
                      <a:solidFill>
                        <a:srgbClr val="000000"/>
                      </a:solidFill>
                    </a:rPr>
                    <a:t>גרהם חיובי</a:t>
                  </a:r>
                </a:p>
              </p:txBody>
            </p:sp>
            <p:sp>
              <p:nvSpPr>
                <p:cNvPr id="18" name="מלבן 17"/>
                <p:cNvSpPr/>
                <p:nvPr/>
              </p:nvSpPr>
              <p:spPr>
                <a:xfrm>
                  <a:off x="1447131" y="1626898"/>
                  <a:ext cx="1944926" cy="835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 name="מלבן 18"/>
                <p:cNvSpPr/>
                <p:nvPr/>
              </p:nvSpPr>
              <p:spPr>
                <a:xfrm>
                  <a:off x="1535797" y="1720188"/>
                  <a:ext cx="521660" cy="648601"/>
                </a:xfrm>
                <a:prstGeom prst="rect">
                  <a:avLst/>
                </a:prstGeom>
                <a:blipFill>
                  <a:blip r:embed="rId4" cstate="email">
                    <a:extLst/>
                  </a:blip>
                  <a:srcRect/>
                  <a:stretch>
                    <a:fillRect l="-32000" r="-3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1681" name="מלבן 19"/>
                <p:cNvSpPr>
                  <a:spLocks noChangeArrowheads="1"/>
                </p:cNvSpPr>
                <p:nvPr/>
              </p:nvSpPr>
              <p:spPr bwMode="auto">
                <a:xfrm>
                  <a:off x="1694576" y="1752102"/>
                  <a:ext cx="16964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a:solidFill>
                        <a:srgbClr val="000000"/>
                      </a:solidFill>
                    </a:rPr>
                    <a:t>לא נצבע בסגול</a:t>
                  </a:r>
                </a:p>
                <a:p>
                  <a:r>
                    <a:rPr lang="he-IL" sz="1600">
                      <a:solidFill>
                        <a:srgbClr val="000000"/>
                      </a:solidFill>
                    </a:rPr>
                    <a:t>גרהם שלילי</a:t>
                  </a:r>
                </a:p>
              </p:txBody>
            </p:sp>
            <p:sp>
              <p:nvSpPr>
                <p:cNvPr id="21" name="מלבן 20"/>
                <p:cNvSpPr/>
                <p:nvPr/>
              </p:nvSpPr>
              <p:spPr>
                <a:xfrm>
                  <a:off x="3982680" y="2715965"/>
                  <a:ext cx="1779807" cy="4969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1683" name="מלבן 21"/>
                <p:cNvSpPr>
                  <a:spLocks noChangeArrowheads="1"/>
                </p:cNvSpPr>
                <p:nvPr/>
              </p:nvSpPr>
              <p:spPr bwMode="auto">
                <a:xfrm>
                  <a:off x="4163302" y="2795890"/>
                  <a:ext cx="13560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a:solidFill>
                        <a:srgbClr val="000000"/>
                      </a:solidFill>
                    </a:rPr>
                    <a:t>מצע עמילן</a:t>
                  </a:r>
                </a:p>
              </p:txBody>
            </p:sp>
          </p:grpSp>
          <p:cxnSp>
            <p:nvCxnSpPr>
              <p:cNvPr id="24" name="מחבר חץ ישר 23"/>
              <p:cNvCxnSpPr/>
              <p:nvPr/>
            </p:nvCxnSpPr>
            <p:spPr>
              <a:xfrm flipH="1">
                <a:off x="4365411" y="1044212"/>
                <a:ext cx="15877" cy="2063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מחבר חץ ישר 25"/>
              <p:cNvCxnSpPr/>
              <p:nvPr/>
            </p:nvCxnSpPr>
            <p:spPr>
              <a:xfrm flipH="1">
                <a:off x="3093667" y="1064851"/>
                <a:ext cx="309600" cy="160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מחבר חץ ישר 29"/>
              <p:cNvCxnSpPr>
                <a:stCxn id="15" idx="2"/>
              </p:cNvCxnSpPr>
              <p:nvPr/>
            </p:nvCxnSpPr>
            <p:spPr>
              <a:xfrm>
                <a:off x="4381288" y="2141218"/>
                <a:ext cx="0" cy="2159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11648" name="קבוצה 30"/>
              <p:cNvGrpSpPr>
                <a:grpSpLocks/>
              </p:cNvGrpSpPr>
              <p:nvPr/>
            </p:nvGrpSpPr>
            <p:grpSpPr bwMode="auto">
              <a:xfrm>
                <a:off x="956333" y="3117645"/>
                <a:ext cx="1780328" cy="708671"/>
                <a:chOff x="5542825" y="3861048"/>
                <a:chExt cx="1780328" cy="708671"/>
              </a:xfrm>
            </p:grpSpPr>
            <p:sp>
              <p:nvSpPr>
                <p:cNvPr id="32" name="מלבן 31"/>
                <p:cNvSpPr/>
                <p:nvPr/>
              </p:nvSpPr>
              <p:spPr>
                <a:xfrm>
                  <a:off x="5543122" y="3860972"/>
                  <a:ext cx="1779806" cy="708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1669" name="מלבן 32"/>
                <p:cNvSpPr>
                  <a:spLocks noChangeArrowheads="1"/>
                </p:cNvSpPr>
                <p:nvPr/>
              </p:nvSpPr>
              <p:spPr bwMode="auto">
                <a:xfrm>
                  <a:off x="5754957" y="3986355"/>
                  <a:ext cx="13560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a:solidFill>
                        <a:srgbClr val="000000"/>
                      </a:solidFill>
                    </a:rPr>
                    <a:t>מפרק עמילן</a:t>
                  </a:r>
                </a:p>
              </p:txBody>
            </p:sp>
          </p:grpSp>
          <p:grpSp>
            <p:nvGrpSpPr>
              <p:cNvPr id="111649" name="קבוצה 35"/>
              <p:cNvGrpSpPr>
                <a:grpSpLocks/>
              </p:cNvGrpSpPr>
              <p:nvPr/>
            </p:nvGrpSpPr>
            <p:grpSpPr bwMode="auto">
              <a:xfrm>
                <a:off x="3853907" y="3154290"/>
                <a:ext cx="1780328" cy="710082"/>
                <a:chOff x="5542825" y="3861048"/>
                <a:chExt cx="1780328" cy="710082"/>
              </a:xfrm>
            </p:grpSpPr>
            <p:sp>
              <p:nvSpPr>
                <p:cNvPr id="37" name="מלבן 36"/>
                <p:cNvSpPr/>
                <p:nvPr/>
              </p:nvSpPr>
              <p:spPr>
                <a:xfrm>
                  <a:off x="5543091" y="3860841"/>
                  <a:ext cx="1779807" cy="709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1667" name="מלבן 37"/>
                <p:cNvSpPr>
                  <a:spLocks noChangeArrowheads="1"/>
                </p:cNvSpPr>
                <p:nvPr/>
              </p:nvSpPr>
              <p:spPr bwMode="auto">
                <a:xfrm>
                  <a:off x="5622334" y="3986355"/>
                  <a:ext cx="1621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a:t> אינו </a:t>
                  </a:r>
                  <a:r>
                    <a:rPr lang="he-IL" sz="1600">
                      <a:solidFill>
                        <a:srgbClr val="000000"/>
                      </a:solidFill>
                    </a:rPr>
                    <a:t>מפרק עמילן</a:t>
                  </a:r>
                </a:p>
              </p:txBody>
            </p:sp>
          </p:grpSp>
          <p:sp>
            <p:nvSpPr>
              <p:cNvPr id="39" name="מלבן 38"/>
              <p:cNvSpPr/>
              <p:nvPr/>
            </p:nvSpPr>
            <p:spPr>
              <a:xfrm>
                <a:off x="3855761" y="4090745"/>
                <a:ext cx="1779806" cy="3540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1651" name="מלבן 39"/>
              <p:cNvSpPr>
                <a:spLocks noChangeArrowheads="1"/>
              </p:cNvSpPr>
              <p:nvPr/>
            </p:nvSpPr>
            <p:spPr bwMode="auto">
              <a:xfrm>
                <a:off x="3968648" y="4071943"/>
                <a:ext cx="1621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a:solidFill>
                      <a:srgbClr val="000000"/>
                    </a:solidFill>
                  </a:rPr>
                  <a:t> בדיקת קטלאז</a:t>
                </a:r>
              </a:p>
            </p:txBody>
          </p:sp>
          <p:grpSp>
            <p:nvGrpSpPr>
              <p:cNvPr id="111652" name="קבוצה 40"/>
              <p:cNvGrpSpPr>
                <a:grpSpLocks/>
              </p:cNvGrpSpPr>
              <p:nvPr/>
            </p:nvGrpSpPr>
            <p:grpSpPr bwMode="auto">
              <a:xfrm>
                <a:off x="2524528" y="4699590"/>
                <a:ext cx="1780328" cy="477742"/>
                <a:chOff x="5554051" y="3750786"/>
                <a:chExt cx="1780328" cy="477742"/>
              </a:xfrm>
            </p:grpSpPr>
            <p:sp>
              <p:nvSpPr>
                <p:cNvPr id="42" name="מלבן 41"/>
                <p:cNvSpPr/>
                <p:nvPr/>
              </p:nvSpPr>
              <p:spPr>
                <a:xfrm>
                  <a:off x="5554795" y="3751565"/>
                  <a:ext cx="1779806" cy="476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1665" name="מלבן 42"/>
                <p:cNvSpPr>
                  <a:spLocks noChangeArrowheads="1"/>
                </p:cNvSpPr>
                <p:nvPr/>
              </p:nvSpPr>
              <p:spPr bwMode="auto">
                <a:xfrm>
                  <a:off x="5635981" y="3826935"/>
                  <a:ext cx="1621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a:solidFill>
                        <a:srgbClr val="000000"/>
                      </a:solidFill>
                    </a:rPr>
                    <a:t> יש בועות</a:t>
                  </a:r>
                </a:p>
              </p:txBody>
            </p:sp>
          </p:grpSp>
          <p:sp>
            <p:nvSpPr>
              <p:cNvPr id="111653" name="מלבן 56"/>
              <p:cNvSpPr>
                <a:spLocks noChangeArrowheads="1"/>
              </p:cNvSpPr>
              <p:nvPr/>
            </p:nvSpPr>
            <p:spPr bwMode="auto">
              <a:xfrm>
                <a:off x="4971662" y="6419502"/>
                <a:ext cx="13560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a:solidFill>
                      <a:srgbClr val="FF6600"/>
                    </a:solidFill>
                  </a:rPr>
                  <a:t>סטרפטוקוקוס</a:t>
                </a:r>
              </a:p>
            </p:txBody>
          </p:sp>
          <p:pic>
            <p:nvPicPr>
              <p:cNvPr id="111654" name="Picture 6" descr="File:Staphylococcus aureus VISA 2.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4424" y="5301208"/>
                <a:ext cx="1264929" cy="97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55" name="מלבן 58"/>
              <p:cNvSpPr>
                <a:spLocks noChangeArrowheads="1"/>
              </p:cNvSpPr>
              <p:nvPr/>
            </p:nvSpPr>
            <p:spPr bwMode="auto">
              <a:xfrm>
                <a:off x="2725432" y="6511375"/>
                <a:ext cx="13560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a:solidFill>
                      <a:srgbClr val="FF6600"/>
                    </a:solidFill>
                  </a:rPr>
                  <a:t>סטפילוקוקוס</a:t>
                </a:r>
              </a:p>
            </p:txBody>
          </p:sp>
          <p:sp>
            <p:nvSpPr>
              <p:cNvPr id="111656" name="מלבן 59"/>
              <p:cNvSpPr>
                <a:spLocks noChangeArrowheads="1"/>
              </p:cNvSpPr>
              <p:nvPr/>
            </p:nvSpPr>
            <p:spPr bwMode="auto">
              <a:xfrm>
                <a:off x="1101969" y="4275029"/>
                <a:ext cx="9299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a:solidFill>
                      <a:srgbClr val="000000"/>
                    </a:solidFill>
                  </a:rPr>
                  <a:t>בצילוס</a:t>
                </a:r>
              </a:p>
            </p:txBody>
          </p:sp>
          <p:pic>
            <p:nvPicPr>
              <p:cNvPr id="11165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3686" y="3953168"/>
                <a:ext cx="1246540" cy="111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5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89992" y="5301208"/>
                <a:ext cx="13620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516" name="מחבר חץ ישר 21515"/>
              <p:cNvCxnSpPr>
                <a:stCxn id="21" idx="2"/>
              </p:cNvCxnSpPr>
              <p:nvPr/>
            </p:nvCxnSpPr>
            <p:spPr>
              <a:xfrm>
                <a:off x="4381288" y="2892135"/>
                <a:ext cx="0" cy="2619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518" name="מחבר חץ ישר 21517"/>
              <p:cNvCxnSpPr/>
              <p:nvPr/>
            </p:nvCxnSpPr>
            <p:spPr>
              <a:xfrm>
                <a:off x="4578162" y="3863723"/>
                <a:ext cx="0" cy="2270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520" name="מחבר חץ ישר 21519"/>
              <p:cNvCxnSpPr/>
              <p:nvPr/>
            </p:nvCxnSpPr>
            <p:spPr>
              <a:xfrm flipH="1">
                <a:off x="2736435" y="2892135"/>
                <a:ext cx="754156" cy="2619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522" name="מחבר חץ ישר 21521"/>
              <p:cNvCxnSpPr/>
              <p:nvPr/>
            </p:nvCxnSpPr>
            <p:spPr>
              <a:xfrm flipH="1">
                <a:off x="3882751" y="4444771"/>
                <a:ext cx="233392" cy="2333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524" name="מחבר חץ ישר 21523"/>
              <p:cNvCxnSpPr/>
              <p:nvPr/>
            </p:nvCxnSpPr>
            <p:spPr>
              <a:xfrm>
                <a:off x="5083049" y="4444771"/>
                <a:ext cx="227041" cy="2333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11638" name="קבוצה 61"/>
            <p:cNvGrpSpPr>
              <a:grpSpLocks/>
            </p:cNvGrpSpPr>
            <p:nvPr/>
          </p:nvGrpSpPr>
          <p:grpSpPr bwMode="auto">
            <a:xfrm>
              <a:off x="696248" y="5177332"/>
              <a:ext cx="5167589" cy="1429495"/>
              <a:chOff x="696248" y="5177332"/>
              <a:chExt cx="5167589" cy="1429495"/>
            </a:xfrm>
          </p:grpSpPr>
          <p:sp>
            <p:nvSpPr>
              <p:cNvPr id="111639" name="מלבן 1"/>
              <p:cNvSpPr>
                <a:spLocks noChangeArrowheads="1"/>
              </p:cNvSpPr>
              <p:nvPr/>
            </p:nvSpPr>
            <p:spPr bwMode="auto">
              <a:xfrm>
                <a:off x="4971662" y="6283145"/>
                <a:ext cx="892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000000"/>
                    </a:solidFill>
                    <a:latin typeface="Calibri" pitchFamily="34" charset="0"/>
                    <a:cs typeface="Calibri" pitchFamily="34" charset="0"/>
                  </a:rPr>
                  <a:t>Courtesy CDC</a:t>
                </a:r>
              </a:p>
            </p:txBody>
          </p:sp>
          <p:sp>
            <p:nvSpPr>
              <p:cNvPr id="111640" name="מלבן 1"/>
              <p:cNvSpPr>
                <a:spLocks noChangeArrowheads="1"/>
              </p:cNvSpPr>
              <p:nvPr/>
            </p:nvSpPr>
            <p:spPr bwMode="auto">
              <a:xfrm>
                <a:off x="2450413" y="6232177"/>
                <a:ext cx="20129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lnSpc>
                    <a:spcPct val="115000"/>
                  </a:lnSpc>
                  <a:spcAft>
                    <a:spcPts val="1000"/>
                  </a:spcAft>
                </a:pPr>
                <a:r>
                  <a:rPr lang="en-US" sz="800">
                    <a:solidFill>
                      <a:srgbClr val="000000"/>
                    </a:solidFill>
                    <a:latin typeface="Times New Roman" pitchFamily="18" charset="0"/>
                    <a:cs typeface="Times New Roman" pitchFamily="18" charset="0"/>
                  </a:rPr>
                  <a:t>Content Providers(s): CDC/ Matthew J                                                                                                               . Arduino, DRPH. Photo: Janice Haney Carr</a:t>
                </a:r>
                <a:endParaRPr lang="en-US" sz="800">
                  <a:solidFill>
                    <a:srgbClr val="000000"/>
                  </a:solidFill>
                  <a:latin typeface="Calibri" pitchFamily="34" charset="0"/>
                  <a:cs typeface="Times New Roman" pitchFamily="18" charset="0"/>
                </a:endParaRPr>
              </a:p>
            </p:txBody>
          </p:sp>
          <p:sp>
            <p:nvSpPr>
              <p:cNvPr id="111641" name="מלבן 92"/>
              <p:cNvSpPr>
                <a:spLocks noChangeArrowheads="1"/>
              </p:cNvSpPr>
              <p:nvPr/>
            </p:nvSpPr>
            <p:spPr bwMode="auto">
              <a:xfrm>
                <a:off x="696248" y="5194647"/>
                <a:ext cx="13560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a:solidFill>
                      <a:srgbClr val="FF6600"/>
                    </a:solidFill>
                  </a:rPr>
                  <a:t>בצילוס</a:t>
                </a:r>
              </a:p>
            </p:txBody>
          </p:sp>
          <p:cxnSp>
            <p:nvCxnSpPr>
              <p:cNvPr id="47" name="מחבר חץ ישר 46"/>
              <p:cNvCxnSpPr>
                <a:stCxn id="45" idx="2"/>
              </p:cNvCxnSpPr>
              <p:nvPr/>
            </p:nvCxnSpPr>
            <p:spPr>
              <a:xfrm>
                <a:off x="5672084" y="5182988"/>
                <a:ext cx="0" cy="117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1" name="מחבר חץ ישר 100"/>
              <p:cNvCxnSpPr/>
              <p:nvPr/>
            </p:nvCxnSpPr>
            <p:spPr>
              <a:xfrm>
                <a:off x="3531871" y="5176638"/>
                <a:ext cx="0" cy="117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
        <p:nvSpPr>
          <p:cNvPr id="168960" name="הסבר קווי 1 168959"/>
          <p:cNvSpPr/>
          <p:nvPr/>
        </p:nvSpPr>
        <p:spPr>
          <a:xfrm>
            <a:off x="6246813" y="563563"/>
            <a:ext cx="2560637" cy="3054350"/>
          </a:xfrm>
          <a:prstGeom prst="borderCallout1">
            <a:avLst>
              <a:gd name="adj1" fmla="val 56688"/>
              <a:gd name="adj2" fmla="val 626"/>
              <a:gd name="adj3" fmla="val 67631"/>
              <a:gd name="adj4" fmla="val -39331"/>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1623" name="מלבן 104"/>
          <p:cNvSpPr>
            <a:spLocks noChangeArrowheads="1"/>
          </p:cNvSpPr>
          <p:nvPr/>
        </p:nvSpPr>
        <p:spPr bwMode="auto">
          <a:xfrm>
            <a:off x="6197600" y="563563"/>
            <a:ext cx="26098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a:t>מצע עמילן מכיל עמילן בתור מקור לפחמימות. שופכים יוד על הצלחת. היוד מגיב עם העמילן שלא פורק, ומתקבל צבע שחור. אם החיידקים מפרקים את העמילן, מתקבלת סביב המושבות הילה בהירה, כי החיידקים פירקו את כל העמילן שבסביבת </a:t>
            </a:r>
          </a:p>
          <a:p>
            <a:r>
              <a:rPr lang="he-IL" sz="1600"/>
              <a:t>החיידקים.</a:t>
            </a:r>
          </a:p>
        </p:txBody>
      </p:sp>
      <p:sp>
        <p:nvSpPr>
          <p:cNvPr id="106" name="הסבר קווי 1 105"/>
          <p:cNvSpPr/>
          <p:nvPr/>
        </p:nvSpPr>
        <p:spPr>
          <a:xfrm>
            <a:off x="6732588" y="3714750"/>
            <a:ext cx="2092325" cy="1230313"/>
          </a:xfrm>
          <a:prstGeom prst="borderCallout1">
            <a:avLst>
              <a:gd name="adj1" fmla="val 57731"/>
              <a:gd name="adj2" fmla="val -1124"/>
              <a:gd name="adj3" fmla="val 58565"/>
              <a:gd name="adj4" fmla="val -5363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1625" name="מלבן 106"/>
          <p:cNvSpPr>
            <a:spLocks noChangeArrowheads="1"/>
          </p:cNvSpPr>
          <p:nvPr/>
        </p:nvSpPr>
        <p:spPr bwMode="auto">
          <a:xfrm>
            <a:off x="6561138" y="3836988"/>
            <a:ext cx="22637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a:solidFill>
                  <a:srgbClr val="000000"/>
                </a:solidFill>
              </a:rPr>
              <a:t>שופכים על המושבות מי חמצן. אם לחיידקים יש אנזים קטלאז המפרק</a:t>
            </a:r>
          </a:p>
          <a:p>
            <a:r>
              <a:rPr lang="he-IL" sz="1600">
                <a:solidFill>
                  <a:srgbClr val="000000"/>
                </a:solidFill>
              </a:rPr>
              <a:t>מי חמצן, נוצרות בועות.</a:t>
            </a:r>
          </a:p>
        </p:txBody>
      </p:sp>
      <p:sp>
        <p:nvSpPr>
          <p:cNvPr id="168961" name="אליפסה 168960"/>
          <p:cNvSpPr/>
          <p:nvPr/>
        </p:nvSpPr>
        <p:spPr>
          <a:xfrm>
            <a:off x="6286500" y="2643188"/>
            <a:ext cx="1039813" cy="892175"/>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111627" name="קבוצה 168966"/>
          <p:cNvGrpSpPr>
            <a:grpSpLocks/>
          </p:cNvGrpSpPr>
          <p:nvPr/>
        </p:nvGrpSpPr>
        <p:grpSpPr bwMode="auto">
          <a:xfrm>
            <a:off x="6572250" y="2857500"/>
            <a:ext cx="412750" cy="541338"/>
            <a:chOff x="8329670" y="5354732"/>
            <a:chExt cx="412166" cy="541154"/>
          </a:xfrm>
        </p:grpSpPr>
        <p:sp>
          <p:nvSpPr>
            <p:cNvPr id="168966" name="אליפסה 168965"/>
            <p:cNvSpPr/>
            <p:nvPr/>
          </p:nvSpPr>
          <p:spPr>
            <a:xfrm>
              <a:off x="8329670" y="5354732"/>
              <a:ext cx="412166" cy="541154"/>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68965" name="אליפסה 168964"/>
            <p:cNvSpPr/>
            <p:nvPr/>
          </p:nvSpPr>
          <p:spPr>
            <a:xfrm>
              <a:off x="8562703" y="5415036"/>
              <a:ext cx="79263" cy="1174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0" name="אליפסה 109"/>
            <p:cNvSpPr/>
            <p:nvPr/>
          </p:nvSpPr>
          <p:spPr>
            <a:xfrm>
              <a:off x="8523071" y="5718146"/>
              <a:ext cx="79263" cy="1190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1" name="אליפסה 110"/>
            <p:cNvSpPr/>
            <p:nvPr/>
          </p:nvSpPr>
          <p:spPr>
            <a:xfrm>
              <a:off x="8388325" y="5453124"/>
              <a:ext cx="79263" cy="1174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2" name="אליפסה 111"/>
            <p:cNvSpPr/>
            <p:nvPr/>
          </p:nvSpPr>
          <p:spPr>
            <a:xfrm>
              <a:off x="8404177" y="5630863"/>
              <a:ext cx="77677" cy="1190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4" name="אליפסה 113"/>
            <p:cNvSpPr/>
            <p:nvPr/>
          </p:nvSpPr>
          <p:spPr>
            <a:xfrm>
              <a:off x="8540509" y="5605472"/>
              <a:ext cx="79263" cy="1174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cxnSp>
        <p:nvCxnSpPr>
          <p:cNvPr id="168969" name="מחבר חץ ישר 168968"/>
          <p:cNvCxnSpPr/>
          <p:nvPr/>
        </p:nvCxnSpPr>
        <p:spPr>
          <a:xfrm>
            <a:off x="1566863" y="3825875"/>
            <a:ext cx="0" cy="127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1629" name="מלבן 64"/>
          <p:cNvSpPr>
            <a:spLocks noChangeArrowheads="1"/>
          </p:cNvSpPr>
          <p:nvPr/>
        </p:nvSpPr>
        <p:spPr bwMode="auto">
          <a:xfrm>
            <a:off x="936625" y="5006975"/>
            <a:ext cx="8763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457200">
              <a:lnSpc>
                <a:spcPct val="115000"/>
              </a:lnSpc>
              <a:spcAft>
                <a:spcPts val="1000"/>
              </a:spcAft>
            </a:pPr>
            <a:r>
              <a:rPr lang="en-US" sz="800">
                <a:latin typeface="Calibri" pitchFamily="34" charset="0"/>
                <a:cs typeface="Times New Roman" pitchFamily="18" charset="0"/>
              </a:rPr>
              <a:t>NASA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492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Rectangle 13"/>
          <p:cNvSpPr/>
          <p:nvPr/>
        </p:nvSpPr>
        <p:spPr>
          <a:xfrm>
            <a:off x="306388" y="615950"/>
            <a:ext cx="8429625" cy="59086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r>
              <a:rPr lang="he-IL" dirty="0">
                <a:solidFill>
                  <a:prstClr val="black"/>
                </a:solidFill>
              </a:rPr>
              <a:t> החיידקים מתרבים ברבייה אל-זוויגית דרך חלוקת כל תא חיידק לשנים. תאי הבת זהים </a:t>
            </a:r>
          </a:p>
          <a:p>
            <a:pPr>
              <a:lnSpc>
                <a:spcPct val="150000"/>
              </a:lnSpc>
              <a:defRPr/>
            </a:pPr>
            <a:r>
              <a:rPr lang="he-IL" dirty="0">
                <a:solidFill>
                  <a:prstClr val="black"/>
                </a:solidFill>
              </a:rPr>
              <a:t>  גנטית לתא המקורי. משך הזמן בין חלוקה לחלוקה תלוי במין החיידק ובתנאי הסביבה. </a:t>
            </a:r>
          </a:p>
          <a:p>
            <a:pPr>
              <a:lnSpc>
                <a:spcPct val="150000"/>
              </a:lnSpc>
              <a:defRPr/>
            </a:pPr>
            <a:endParaRPr lang="he-IL" dirty="0">
              <a:solidFill>
                <a:prstClr val="black"/>
              </a:solidFill>
            </a:endParaRPr>
          </a:p>
          <a:p>
            <a:pPr>
              <a:lnSpc>
                <a:spcPct val="150000"/>
              </a:lnSpc>
              <a:buFontTx/>
              <a:buBlip>
                <a:blip r:embed="rId3"/>
              </a:buBlip>
              <a:defRPr/>
            </a:pPr>
            <a:r>
              <a:rPr lang="he-IL" dirty="0">
                <a:solidFill>
                  <a:prstClr val="black"/>
                </a:solidFill>
              </a:rPr>
              <a:t> אפשר לגדל חיידקים במעבדה על מצע מזון מוצק או נוזלי, למטרות מחקר, רפואה ותעשייה.</a:t>
            </a:r>
          </a:p>
          <a:p>
            <a:pPr>
              <a:lnSpc>
                <a:spcPct val="150000"/>
              </a:lnSpc>
              <a:buFontTx/>
              <a:buBlip>
                <a:blip r:embed="rId3"/>
              </a:buBlip>
              <a:defRPr/>
            </a:pPr>
            <a:r>
              <a:rPr lang="he-IL" dirty="0">
                <a:solidFill>
                  <a:prstClr val="black"/>
                </a:solidFill>
              </a:rPr>
              <a:t> חיידקים הגדלים על קרקע מזון מוצק נשארים צמודים זה לזה ויוצרים מושבות. כל מושבה </a:t>
            </a:r>
          </a:p>
          <a:p>
            <a:pPr>
              <a:lnSpc>
                <a:spcPct val="150000"/>
              </a:lnSpc>
              <a:defRPr/>
            </a:pPr>
            <a:r>
              <a:rPr lang="he-IL" dirty="0">
                <a:solidFill>
                  <a:prstClr val="black"/>
                </a:solidFill>
              </a:rPr>
              <a:t>  מורכבת ממין אחד של חיידק, וכל הפרטים בה זהים במטענם הגנטי, כי מקורם בתא חיידק </a:t>
            </a:r>
          </a:p>
          <a:p>
            <a:pPr>
              <a:lnSpc>
                <a:spcPct val="150000"/>
              </a:lnSpc>
              <a:defRPr/>
            </a:pPr>
            <a:r>
              <a:rPr lang="he-IL" dirty="0">
                <a:solidFill>
                  <a:prstClr val="black"/>
                </a:solidFill>
              </a:rPr>
              <a:t>  אחד.</a:t>
            </a:r>
          </a:p>
          <a:p>
            <a:pPr>
              <a:lnSpc>
                <a:spcPct val="150000"/>
              </a:lnSpc>
              <a:buFontTx/>
              <a:buBlip>
                <a:blip r:embed="rId3"/>
              </a:buBlip>
              <a:defRPr/>
            </a:pPr>
            <a:r>
              <a:rPr lang="he-IL" dirty="0">
                <a:solidFill>
                  <a:prstClr val="black"/>
                </a:solidFill>
              </a:rPr>
              <a:t> חיידקים הגדלים בקרקע מזון נוזלית, אינם נשארים צמודים זה לזה, אלא מתפזרים בנוזל. </a:t>
            </a:r>
          </a:p>
          <a:p>
            <a:pPr>
              <a:lnSpc>
                <a:spcPct val="150000"/>
              </a:lnSpc>
              <a:defRPr/>
            </a:pPr>
            <a:r>
              <a:rPr lang="he-IL" dirty="0">
                <a:solidFill>
                  <a:prstClr val="black"/>
                </a:solidFill>
              </a:rPr>
              <a:t>  ככל  שמספר החיידקים עולה, עולה עכירות המצע.</a:t>
            </a:r>
          </a:p>
          <a:p>
            <a:pPr>
              <a:lnSpc>
                <a:spcPct val="150000"/>
              </a:lnSpc>
              <a:defRPr/>
            </a:pPr>
            <a:endParaRPr lang="he-IL" dirty="0">
              <a:solidFill>
                <a:prstClr val="black"/>
              </a:solidFill>
            </a:endParaRPr>
          </a:p>
          <a:p>
            <a:pPr>
              <a:lnSpc>
                <a:spcPct val="150000"/>
              </a:lnSpc>
              <a:buFontTx/>
              <a:buBlip>
                <a:blip r:embed="rId3"/>
              </a:buBlip>
              <a:defRPr/>
            </a:pPr>
            <a:r>
              <a:rPr lang="he-IL" dirty="0">
                <a:solidFill>
                  <a:prstClr val="black"/>
                </a:solidFill>
              </a:rPr>
              <a:t> בעזרת זריעת בידוד, אפשר לקבל מושבות בודדות של חיידקים.</a:t>
            </a:r>
          </a:p>
          <a:p>
            <a:pPr>
              <a:lnSpc>
                <a:spcPct val="150000"/>
              </a:lnSpc>
              <a:defRPr/>
            </a:pPr>
            <a:r>
              <a:rPr lang="he-IL" dirty="0">
                <a:solidFill>
                  <a:prstClr val="black"/>
                </a:solidFill>
              </a:rPr>
              <a:t>  כדי לקבל תרבית טהורה של חיידקים שכל החיידקים בה זהים גנטית, לוקחים דגימה </a:t>
            </a:r>
          </a:p>
          <a:p>
            <a:pPr>
              <a:lnSpc>
                <a:spcPct val="150000"/>
              </a:lnSpc>
              <a:defRPr/>
            </a:pPr>
            <a:r>
              <a:rPr lang="he-IL" dirty="0">
                <a:solidFill>
                  <a:prstClr val="black"/>
                </a:solidFill>
              </a:rPr>
              <a:t>  של חיידקים מן המושבה הרצויה ומעבירים לקרקע מזון מתאימה.</a:t>
            </a:r>
          </a:p>
          <a:p>
            <a:pPr>
              <a:lnSpc>
                <a:spcPct val="150000"/>
              </a:lnSpc>
              <a:defRPr/>
            </a:pPr>
            <a:r>
              <a:rPr lang="he-IL" dirty="0">
                <a:solidFill>
                  <a:prstClr val="black"/>
                </a:solidFill>
              </a:rPr>
              <a:t> </a:t>
            </a:r>
          </a:p>
          <a:p>
            <a:pPr>
              <a:lnSpc>
                <a:spcPct val="150000"/>
              </a:lnSpc>
              <a:buFontTx/>
              <a:buBlip>
                <a:blip r:embed="rId3"/>
              </a:buBlip>
              <a:defRPr/>
            </a:pPr>
            <a:endParaRPr lang="he-IL" dirty="0">
              <a:solidFill>
                <a:prstClr val="black"/>
              </a:solidFill>
            </a:endParaRP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סיכום ביניים: גידול חיידקים</a:t>
            </a:r>
            <a:r>
              <a:rPr lang="he-IL" sz="1800" b="1" dirty="0" smtClean="0">
                <a:solidFill>
                  <a:srgbClr val="FF6600"/>
                </a:solidFill>
              </a:rPr>
              <a:t> </a:t>
            </a:r>
            <a:r>
              <a:rPr lang="he-IL" sz="1800" b="1" dirty="0" smtClean="0">
                <a:solidFill>
                  <a:schemeClr val="accent3"/>
                </a:solidFill>
              </a:rPr>
              <a:t>והתרבותם</a:t>
            </a:r>
            <a:endParaRPr lang="he-IL" sz="1800" b="1" dirty="0">
              <a:solidFill>
                <a:schemeClr val="accent3"/>
              </a:solidFill>
              <a:ea typeface="+mn-ea"/>
            </a:endParaRPr>
          </a:p>
        </p:txBody>
      </p:sp>
      <p:sp>
        <p:nvSpPr>
          <p:cNvPr id="6"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D93BB28-07B2-4E66-9522-03D74F42A69D}" type="slidenum">
              <a:rPr lang="he-IL" sz="1100" smtClean="0">
                <a:solidFill>
                  <a:prstClr val="white">
                    <a:lumMod val="75000"/>
                  </a:prstClr>
                </a:solidFill>
              </a:rPr>
              <a:pPr fontAlgn="base">
                <a:spcBef>
                  <a:spcPct val="0"/>
                </a:spcBef>
                <a:spcAft>
                  <a:spcPct val="0"/>
                </a:spcAft>
                <a:defRPr/>
              </a:pPr>
              <a:t>21</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492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Rectangle 13"/>
          <p:cNvSpPr/>
          <p:nvPr/>
        </p:nvSpPr>
        <p:spPr>
          <a:xfrm>
            <a:off x="306388" y="615950"/>
            <a:ext cx="8429625" cy="23812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r>
              <a:rPr lang="he-IL" dirty="0">
                <a:solidFill>
                  <a:prstClr val="black"/>
                </a:solidFill>
              </a:rPr>
              <a:t> יש כמה דרכים לספירת חיידקים. ביניהן:</a:t>
            </a:r>
          </a:p>
          <a:p>
            <a:pPr>
              <a:lnSpc>
                <a:spcPct val="150000"/>
              </a:lnSpc>
              <a:defRPr/>
            </a:pPr>
            <a:r>
              <a:rPr lang="he-IL" dirty="0">
                <a:solidFill>
                  <a:prstClr val="black"/>
                </a:solidFill>
              </a:rPr>
              <a:t>  ספירה ישירה בעזרת מיקרוסקופ, זריעה וספירת מושבות, אומדן בעזרת בדיקת עכירות.</a:t>
            </a:r>
          </a:p>
          <a:p>
            <a:pPr>
              <a:lnSpc>
                <a:spcPct val="150000"/>
              </a:lnSpc>
              <a:defRPr/>
            </a:pPr>
            <a:endParaRPr lang="he-IL" dirty="0">
              <a:solidFill>
                <a:prstClr val="black"/>
              </a:solidFill>
            </a:endParaRPr>
          </a:p>
          <a:p>
            <a:pPr>
              <a:lnSpc>
                <a:spcPct val="150000"/>
              </a:lnSpc>
              <a:buFontTx/>
              <a:buBlip>
                <a:blip r:embed="rId3"/>
              </a:buBlip>
              <a:defRPr/>
            </a:pPr>
            <a:r>
              <a:rPr lang="he-IL" dirty="0">
                <a:solidFill>
                  <a:prstClr val="black"/>
                </a:solidFill>
              </a:rPr>
              <a:t> יש מגוון שיטות לזיהוי חיידקים על בסיס השוני בתכונותיהם כגון מבנה התא, תגובה לצביעת </a:t>
            </a:r>
          </a:p>
          <a:p>
            <a:pPr>
              <a:lnSpc>
                <a:spcPct val="150000"/>
              </a:lnSpc>
              <a:defRPr/>
            </a:pPr>
            <a:r>
              <a:rPr lang="he-IL" dirty="0">
                <a:solidFill>
                  <a:prstClr val="black"/>
                </a:solidFill>
              </a:rPr>
              <a:t>  גרהם, מטבוליזם והמטען הגנטי.</a:t>
            </a:r>
          </a:p>
          <a:p>
            <a:pPr>
              <a:lnSpc>
                <a:spcPct val="150000"/>
              </a:lnSpc>
              <a:defRPr/>
            </a:pPr>
            <a:endParaRPr lang="he-IL" dirty="0">
              <a:solidFill>
                <a:prstClr val="black"/>
              </a:solidFill>
            </a:endParaRPr>
          </a:p>
          <a:p>
            <a:pPr>
              <a:lnSpc>
                <a:spcPct val="150000"/>
              </a:lnSpc>
              <a:defRPr/>
            </a:pPr>
            <a:endParaRPr lang="he-IL" dirty="0">
              <a:solidFill>
                <a:prstClr val="black"/>
              </a:solidFill>
            </a:endParaRPr>
          </a:p>
          <a:p>
            <a:pPr>
              <a:lnSpc>
                <a:spcPct val="150000"/>
              </a:lnSpc>
              <a:defRPr/>
            </a:pPr>
            <a:endParaRPr lang="he-IL" dirty="0">
              <a:solidFill>
                <a:prstClr val="black"/>
              </a:solidFill>
            </a:endParaRP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סיכום ביניים: גידול חיידקים</a:t>
            </a:r>
            <a:r>
              <a:rPr lang="he-IL" sz="1800" b="1" dirty="0" smtClean="0">
                <a:solidFill>
                  <a:srgbClr val="FF6600"/>
                </a:solidFill>
              </a:rPr>
              <a:t> </a:t>
            </a:r>
            <a:r>
              <a:rPr lang="he-IL" sz="1800" b="1" dirty="0" smtClean="0">
                <a:solidFill>
                  <a:schemeClr val="accent3"/>
                </a:solidFill>
              </a:rPr>
              <a:t>והתרבותם</a:t>
            </a:r>
            <a:endParaRPr lang="he-IL" sz="1800" b="1" dirty="0">
              <a:solidFill>
                <a:schemeClr val="accent3"/>
              </a:solidFill>
              <a:ea typeface="+mn-ea"/>
            </a:endParaRPr>
          </a:p>
        </p:txBody>
      </p:sp>
      <p:sp>
        <p:nvSpPr>
          <p:cNvPr id="6"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5AF5262-AC7F-4F0B-AE4B-CB329C26AAC5}" type="slidenum">
              <a:rPr lang="he-IL" sz="1100" smtClean="0">
                <a:solidFill>
                  <a:prstClr val="white">
                    <a:lumMod val="75000"/>
                  </a:prstClr>
                </a:solidFill>
              </a:rPr>
              <a:pPr fontAlgn="base">
                <a:spcBef>
                  <a:spcPct val="0"/>
                </a:spcBef>
                <a:spcAft>
                  <a:spcPct val="0"/>
                </a:spcAft>
                <a:defRPr/>
              </a:pPr>
              <a:t>22</a:t>
            </a:fld>
            <a:endParaRPr lang="he-IL" sz="1100" dirty="0" smtClean="0">
              <a:solidFill>
                <a:prstClr val="white">
                  <a:lumMod val="75000"/>
                </a:prstClr>
              </a:solidFill>
            </a:endParaRPr>
          </a:p>
        </p:txBody>
      </p:sp>
      <p:sp>
        <p:nvSpPr>
          <p:cNvPr id="7" name="TextBox 6"/>
          <p:cNvSpPr txBox="1"/>
          <p:nvPr/>
        </p:nvSpPr>
        <p:spPr>
          <a:xfrm>
            <a:off x="554038" y="3573463"/>
            <a:ext cx="8183562" cy="64611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cs typeface="Arial"/>
              </a:rPr>
              <a:t>מונחים (מהסילבוס):</a:t>
            </a:r>
            <a:r>
              <a:rPr lang="he-IL" dirty="0" smtClean="0">
                <a:solidFill>
                  <a:srgbClr val="1F497D"/>
                </a:solidFill>
                <a:latin typeface="Times New Roman" pitchFamily="18" charset="0"/>
                <a:cs typeface="Arial"/>
              </a:rPr>
              <a:t> </a:t>
            </a:r>
            <a:endParaRPr lang="he-IL" dirty="0" smtClean="0">
              <a:solidFill>
                <a:schemeClr val="tx2"/>
              </a:solidFill>
              <a:latin typeface="Times New Roman" pitchFamily="18" charset="0"/>
              <a:cs typeface="Arial"/>
            </a:endParaRPr>
          </a:p>
          <a:p>
            <a:pPr eaLnBrk="1" hangingPunct="1">
              <a:defRPr/>
            </a:pPr>
            <a:r>
              <a:rPr lang="he-IL" dirty="0" smtClean="0">
                <a:latin typeface="Times New Roman" pitchFamily="18" charset="0"/>
                <a:cs typeface="Arial"/>
              </a:rPr>
              <a:t>זריעת בידוד, מושבות, מצע גידול, ספירת חיידקים, עכירות, צביעת גרהם.</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419100" y="484188"/>
            <a:ext cx="8183563" cy="64611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בתנאים טובים, חיידקים יכולים להתחלק כל עשרים דקות. פרק זמן זה, הדרוש לחיידק אחד כדי להתחלק לשניים, נקרא</a:t>
            </a:r>
            <a:r>
              <a:rPr lang="he-IL" dirty="0" smtClean="0">
                <a:solidFill>
                  <a:srgbClr val="1F497D"/>
                </a:solidFill>
              </a:rPr>
              <a:t> </a:t>
            </a:r>
            <a:r>
              <a:rPr lang="he-IL" dirty="0" smtClean="0">
                <a:solidFill>
                  <a:schemeClr val="accent3"/>
                </a:solidFill>
              </a:rPr>
              <a:t>זמן דור</a:t>
            </a:r>
            <a:r>
              <a:rPr lang="he-IL" dirty="0" smtClean="0">
                <a:solidFill>
                  <a:srgbClr val="1F497D"/>
                </a:solidFill>
              </a:rPr>
              <a:t>.</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C30F540-FEA0-4DC3-B690-A260A2EF90D7}" type="slidenum">
              <a:rPr lang="he-IL" sz="1100" smtClean="0">
                <a:solidFill>
                  <a:prstClr val="white">
                    <a:lumMod val="75000"/>
                  </a:prstClr>
                </a:solidFill>
              </a:rPr>
              <a:pPr fontAlgn="base">
                <a:spcBef>
                  <a:spcPct val="0"/>
                </a:spcBef>
                <a:spcAft>
                  <a:spcPct val="0"/>
                </a:spcAft>
                <a:defRPr/>
              </a:pPr>
              <a:t>23</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chemeClr val="accent3"/>
                </a:solidFill>
                <a:ea typeface="+mn-ea"/>
              </a:rPr>
              <a:t>בטבע </a:t>
            </a:r>
            <a:r>
              <a:rPr lang="he-IL" sz="1800" b="1" dirty="0" smtClean="0">
                <a:solidFill>
                  <a:schemeClr val="accent3"/>
                </a:solidFill>
              </a:rPr>
              <a:t>יש </a:t>
            </a:r>
            <a:r>
              <a:rPr lang="he-IL" sz="1800" b="1" dirty="0" smtClean="0">
                <a:solidFill>
                  <a:srgbClr val="FF6600"/>
                </a:solidFill>
                <a:ea typeface="+mn-ea"/>
              </a:rPr>
              <a:t>גורמים המגבילים את קצב ההתרבות של החיידקים</a:t>
            </a:r>
            <a:endParaRPr lang="he-IL" sz="1800" dirty="0" smtClean="0">
              <a:solidFill>
                <a:schemeClr val="accent6">
                  <a:lumMod val="50000"/>
                  <a:lumOff val="50000"/>
                </a:schemeClr>
              </a:solidFill>
            </a:endParaRPr>
          </a:p>
        </p:txBody>
      </p:sp>
      <p:sp>
        <p:nvSpPr>
          <p:cNvPr id="7" name="TextBox 6"/>
          <p:cNvSpPr txBox="1"/>
          <p:nvPr/>
        </p:nvSpPr>
        <p:spPr>
          <a:xfrm>
            <a:off x="392113" y="5503863"/>
            <a:ext cx="8183562"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אם קצב זה היה ממשיך לאורך זמן, בתוך תקופה קצרה היה כדור הארץ מתכסה בטונות של חיידקים. ואולם במציאות אין הדבר קורה, מכיוון שבטבע קיימים גורמים המגבילים את קצב הגידול כגון: התמעטות חומרי המזון, הצטברות חומרי פסולת רעילים, שינוי בדרגת החומציות של המצע ותחרות עם מיקרואורגניזמים אחרים.</a:t>
            </a:r>
          </a:p>
        </p:txBody>
      </p:sp>
      <p:pic>
        <p:nvPicPr>
          <p:cNvPr id="1146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100138"/>
            <a:ext cx="5400675"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4E6C36C-B82D-4674-A6FE-6F899AA7B861}" type="slidenum">
              <a:rPr lang="he-IL" sz="1100" smtClean="0">
                <a:solidFill>
                  <a:prstClr val="white">
                    <a:lumMod val="75000"/>
                  </a:prstClr>
                </a:solidFill>
              </a:rPr>
              <a:pPr fontAlgn="base">
                <a:spcBef>
                  <a:spcPct val="0"/>
                </a:spcBef>
                <a:spcAft>
                  <a:spcPct val="0"/>
                </a:spcAft>
                <a:defRPr/>
              </a:pPr>
              <a:t>24</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שאלה 3</a:t>
            </a:r>
            <a:endParaRPr lang="he-IL" sz="1800" dirty="0" smtClean="0">
              <a:solidFill>
                <a:schemeClr val="accent6">
                  <a:lumMod val="50000"/>
                  <a:lumOff val="50000"/>
                </a:schemeClr>
              </a:solidFill>
            </a:endParaRPr>
          </a:p>
        </p:txBody>
      </p:sp>
      <p:sp>
        <p:nvSpPr>
          <p:cNvPr id="7" name="TextBox 6"/>
          <p:cNvSpPr txBox="1"/>
          <p:nvPr/>
        </p:nvSpPr>
        <p:spPr>
          <a:xfrm>
            <a:off x="104775" y="444500"/>
            <a:ext cx="8469313" cy="314007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3: </a:t>
            </a:r>
            <a:endParaRPr lang="he-IL" b="1" dirty="0" smtClean="0">
              <a:solidFill>
                <a:schemeClr val="tx2"/>
              </a:solidFill>
            </a:endParaRPr>
          </a:p>
          <a:p>
            <a:pPr eaLnBrk="1" hangingPunct="1">
              <a:defRPr/>
            </a:pPr>
            <a:r>
              <a:rPr lang="he-IL" dirty="0" smtClean="0">
                <a:solidFill>
                  <a:schemeClr val="tx2"/>
                </a:solidFill>
              </a:rPr>
              <a:t>שמים </a:t>
            </a:r>
            <a:r>
              <a:rPr lang="he-IL" dirty="0">
                <a:solidFill>
                  <a:schemeClr val="tx2"/>
                </a:solidFill>
              </a:rPr>
              <a:t>חיידקים בכלי </a:t>
            </a:r>
            <a:r>
              <a:rPr lang="he-IL" dirty="0" smtClean="0">
                <a:solidFill>
                  <a:schemeClr val="tx2"/>
                </a:solidFill>
              </a:rPr>
              <a:t>סגור שבו </a:t>
            </a:r>
            <a:r>
              <a:rPr lang="he-IL" dirty="0">
                <a:solidFill>
                  <a:schemeClr val="tx2"/>
                </a:solidFill>
              </a:rPr>
              <a:t>קרקע מזון </a:t>
            </a:r>
            <a:r>
              <a:rPr lang="he-IL" dirty="0" smtClean="0">
                <a:solidFill>
                  <a:schemeClr val="tx2"/>
                </a:solidFill>
              </a:rPr>
              <a:t>נוזלית </a:t>
            </a:r>
            <a:r>
              <a:rPr lang="he-IL" dirty="0">
                <a:solidFill>
                  <a:schemeClr val="tx2"/>
                </a:solidFill>
              </a:rPr>
              <a:t>ומודדים את השינוי במספרם לאורך זמן, בעזרת הוצאת דגימות בפרקי זמן שונים וספירת החיידקים (באחת </a:t>
            </a:r>
            <a:r>
              <a:rPr lang="he-IL" dirty="0" smtClean="0">
                <a:solidFill>
                  <a:schemeClr val="tx2"/>
                </a:solidFill>
              </a:rPr>
              <a:t>השיטות </a:t>
            </a:r>
            <a:r>
              <a:rPr lang="he-IL" dirty="0">
                <a:solidFill>
                  <a:schemeClr val="tx2"/>
                </a:solidFill>
              </a:rPr>
              <a:t>שהזכרנו קודם</a:t>
            </a:r>
            <a:r>
              <a:rPr lang="he-IL" dirty="0" smtClean="0">
                <a:solidFill>
                  <a:schemeClr val="tx2"/>
                </a:solidFill>
              </a:rPr>
              <a:t>).  </a:t>
            </a:r>
            <a:r>
              <a:rPr lang="he-IL" dirty="0">
                <a:solidFill>
                  <a:schemeClr val="tx2"/>
                </a:solidFill>
              </a:rPr>
              <a:t>שרטטו איך </a:t>
            </a:r>
            <a:r>
              <a:rPr lang="he-IL" dirty="0" smtClean="0">
                <a:solidFill>
                  <a:schemeClr val="tx2"/>
                </a:solidFill>
              </a:rPr>
              <a:t>ייראה הגרף, לדעתכם</a:t>
            </a:r>
            <a:r>
              <a:rPr lang="he-IL" dirty="0" smtClean="0">
                <a:solidFill>
                  <a:srgbClr val="1F497D"/>
                </a:solidFill>
              </a:rPr>
              <a:t>.</a:t>
            </a: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smtClean="0">
              <a:solidFill>
                <a:srgbClr val="1F497D"/>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223838" y="65246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F483B5A-84AD-4826-ADD4-67A78C9C3468}" type="slidenum">
              <a:rPr lang="he-IL" sz="1100" smtClean="0">
                <a:solidFill>
                  <a:prstClr val="white">
                    <a:lumMod val="75000"/>
                  </a:prstClr>
                </a:solidFill>
              </a:rPr>
              <a:pPr fontAlgn="base">
                <a:spcBef>
                  <a:spcPct val="0"/>
                </a:spcBef>
                <a:spcAft>
                  <a:spcPct val="0"/>
                </a:spcAft>
                <a:defRPr/>
              </a:pPr>
              <a:t>25</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שלבי הגידול של חיידקים – גרף (תשובה לשאלה 3)</a:t>
            </a:r>
            <a:endParaRPr lang="he-IL" sz="1800" dirty="0" smtClean="0">
              <a:solidFill>
                <a:schemeClr val="accent6">
                  <a:lumMod val="50000"/>
                  <a:lumOff val="50000"/>
                </a:schemeClr>
              </a:solidFill>
            </a:endParaRPr>
          </a:p>
        </p:txBody>
      </p:sp>
      <p:grpSp>
        <p:nvGrpSpPr>
          <p:cNvPr id="116741" name="קבוצה 2"/>
          <p:cNvGrpSpPr>
            <a:grpSpLocks/>
          </p:cNvGrpSpPr>
          <p:nvPr/>
        </p:nvGrpSpPr>
        <p:grpSpPr bwMode="auto">
          <a:xfrm>
            <a:off x="354013" y="5421313"/>
            <a:ext cx="8183562" cy="1200150"/>
            <a:chOff x="231775" y="4390746"/>
            <a:chExt cx="8183563" cy="1200508"/>
          </a:xfrm>
        </p:grpSpPr>
        <p:sp>
          <p:nvSpPr>
            <p:cNvPr id="15" name="TextBox 14"/>
            <p:cNvSpPr txBox="1"/>
            <p:nvPr/>
          </p:nvSpPr>
          <p:spPr>
            <a:xfrm>
              <a:off x="231775" y="4390746"/>
              <a:ext cx="8183563" cy="1200508"/>
            </a:xfrm>
            <a:prstGeom prst="rect">
              <a:avLst/>
            </a:prstGeom>
            <a:noFill/>
            <a:ln w="19050">
              <a:solidFill>
                <a:schemeClr val="accent1"/>
              </a:solid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accent3"/>
                  </a:solidFill>
                </a:rPr>
                <a:t>שימו לב</a:t>
              </a:r>
              <a:r>
                <a:rPr lang="he-IL" dirty="0" smtClean="0"/>
                <a:t>       </a:t>
              </a:r>
            </a:p>
            <a:p>
              <a:pPr eaLnBrk="1" hangingPunct="1">
                <a:defRPr/>
              </a:pPr>
              <a:r>
                <a:rPr lang="he-IL" b="1" dirty="0" smtClean="0">
                  <a:solidFill>
                    <a:schemeClr val="accent3"/>
                  </a:solidFill>
                </a:rPr>
                <a:t>שאלות הקשורות לעקומת הגידול של חיידקים </a:t>
              </a:r>
              <a:r>
                <a:rPr lang="he-IL" b="1" u="sng" dirty="0" smtClean="0">
                  <a:solidFill>
                    <a:schemeClr val="accent3"/>
                  </a:solidFill>
                </a:rPr>
                <a:t>מופיעות בשכיחות גבוהה בבחינות הבגרות</a:t>
              </a:r>
              <a:r>
                <a:rPr lang="he-IL" b="1" dirty="0" smtClean="0">
                  <a:solidFill>
                    <a:schemeClr val="accent3"/>
                  </a:solidFill>
                </a:rPr>
                <a:t>. זה נושא מרכזי בפרק מיקרוביולוגיה. הקפידו לפתור את כל השאלות הבאות בתשומת לב, וודאו שאתם מבינים את הפתרונות!</a:t>
              </a:r>
            </a:p>
          </p:txBody>
        </p:sp>
        <p:sp>
          <p:nvSpPr>
            <p:cNvPr id="16" name="לב 15"/>
            <p:cNvSpPr/>
            <p:nvPr/>
          </p:nvSpPr>
          <p:spPr>
            <a:xfrm>
              <a:off x="7232651" y="4509844"/>
              <a:ext cx="288925" cy="184205"/>
            </a:xfrm>
            <a:prstGeom prst="hear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14" name="TextBox 13"/>
          <p:cNvSpPr txBox="1"/>
          <p:nvPr/>
        </p:nvSpPr>
        <p:spPr bwMode="auto">
          <a:xfrm>
            <a:off x="354013" y="4899025"/>
            <a:ext cx="8183562" cy="3698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 הסבר על שלבי הגידול – בשקף הבא.</a:t>
            </a:r>
          </a:p>
        </p:txBody>
      </p:sp>
      <p:pic>
        <p:nvPicPr>
          <p:cNvPr id="116743"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3" y="908050"/>
            <a:ext cx="7724775" cy="375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419100" y="484188"/>
            <a:ext cx="8183563" cy="56324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accent3"/>
                </a:solidFill>
              </a:rPr>
              <a:t>שלב ההשהיה</a:t>
            </a:r>
          </a:p>
          <a:p>
            <a:pPr eaLnBrk="1" hangingPunct="1">
              <a:defRPr/>
            </a:pPr>
            <a:r>
              <a:rPr lang="he-IL" dirty="0" smtClean="0"/>
              <a:t>כאשר מעבירים חיידקים למצע מזון חדש, הם אינם מתרבים מיד אלא עוברים תקופת הסתגלות הקרויה שלב ההשהיה. בשלב זה החיידקים מייצרים את האנזימים המתאימים לניצול מקורות המזון החדשים, ומייצרים את החומרים הנחוצים להם לגידול כגון חלבונים וחומצות גרעין. שלב זה נמשך עד שהחיידקים מגיעים למצב שבו הם יכולים להתחלק.</a:t>
            </a:r>
          </a:p>
          <a:p>
            <a:pPr eaLnBrk="1" hangingPunct="1">
              <a:defRPr/>
            </a:pPr>
            <a:endParaRPr lang="he-IL" dirty="0" smtClean="0">
              <a:solidFill>
                <a:srgbClr val="1F497D"/>
              </a:solidFill>
            </a:endParaRPr>
          </a:p>
          <a:p>
            <a:pPr eaLnBrk="1" hangingPunct="1">
              <a:defRPr/>
            </a:pPr>
            <a:r>
              <a:rPr lang="he-IL" b="1" dirty="0" smtClean="0">
                <a:solidFill>
                  <a:schemeClr val="accent3"/>
                </a:solidFill>
              </a:rPr>
              <a:t>שלב גידול המעריכי</a:t>
            </a:r>
          </a:p>
          <a:p>
            <a:pPr eaLnBrk="1" hangingPunct="1">
              <a:defRPr/>
            </a:pPr>
            <a:r>
              <a:rPr lang="he-IL" dirty="0" smtClean="0"/>
              <a:t>החיידקים מתחלקים בקצב קבוע, בכל דור מספרם מוכפל. שלב זה מתואר בגרף כקו אלכסוני העולה בתלילות. שלב זה נמשך כל עוד תנאי הגידול מתאימים.</a:t>
            </a:r>
          </a:p>
          <a:p>
            <a:pPr eaLnBrk="1" hangingPunct="1">
              <a:defRPr/>
            </a:pPr>
            <a:endParaRPr lang="he-IL" dirty="0" smtClean="0"/>
          </a:p>
          <a:p>
            <a:pPr eaLnBrk="1" hangingPunct="1">
              <a:defRPr/>
            </a:pPr>
            <a:r>
              <a:rPr lang="he-IL" b="1" dirty="0" smtClean="0">
                <a:solidFill>
                  <a:schemeClr val="accent3"/>
                </a:solidFill>
              </a:rPr>
              <a:t>שלב הגידול היציב (שלב העמידה)</a:t>
            </a:r>
          </a:p>
          <a:p>
            <a:pPr eaLnBrk="1" hangingPunct="1">
              <a:defRPr/>
            </a:pPr>
            <a:r>
              <a:rPr lang="he-IL" dirty="0" smtClean="0"/>
              <a:t>בשל העלייה בצפיפות החיידקים, חלה הרעה בתנאי הגידול, מכיוון שמקצת חומרי המזון מתמעטים והופכים לגורם מגביל. נוסף על כך, חומרי הפרשה רעילים מצטברים במצע ועלול לחול שינוי ב-</a:t>
            </a:r>
            <a:r>
              <a:rPr lang="en-US" dirty="0" smtClean="0"/>
              <a:t>pH</a:t>
            </a:r>
            <a:r>
              <a:rPr lang="he-IL" dirty="0" smtClean="0"/>
              <a:t>. עקב ההרעה בתנאים, קצב התרבות החיידקים יורד ומתחילה תמותה. בשלב זה, מספר החיידקים הנוצרים שווה למספר המתים, ועקב כך גודל האוכלוסייה נשאר קבוע, דבר המתבטא בגרף כקו ישר.</a:t>
            </a:r>
          </a:p>
          <a:p>
            <a:pPr eaLnBrk="1" hangingPunct="1">
              <a:defRPr/>
            </a:pPr>
            <a:endParaRPr lang="he-IL" dirty="0"/>
          </a:p>
          <a:p>
            <a:pPr eaLnBrk="1" hangingPunct="1">
              <a:defRPr/>
            </a:pPr>
            <a:r>
              <a:rPr lang="he-IL" b="1" dirty="0" smtClean="0">
                <a:solidFill>
                  <a:schemeClr val="accent3"/>
                </a:solidFill>
              </a:rPr>
              <a:t>שלב התמותה</a:t>
            </a:r>
          </a:p>
          <a:p>
            <a:pPr eaLnBrk="1" hangingPunct="1">
              <a:defRPr/>
            </a:pPr>
            <a:r>
              <a:rPr lang="he-IL" dirty="0" smtClean="0"/>
              <a:t>תנאי הגידול מורעים עוד יותר, ולכן בשלב זה קצב התמותה עולה על קצב החלוקה וחלה ירידה במספר החיידקים.</a:t>
            </a:r>
          </a:p>
        </p:txBody>
      </p:sp>
      <p:sp>
        <p:nvSpPr>
          <p:cNvPr id="21515" name="Slide Number Placeholder 15"/>
          <p:cNvSpPr>
            <a:spLocks noGrp="1"/>
          </p:cNvSpPr>
          <p:nvPr>
            <p:ph type="sldNum" sz="quarter" idx="12"/>
          </p:nvPr>
        </p:nvSpPr>
        <p:spPr bwMode="auto">
          <a:xfrm>
            <a:off x="223838" y="65246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30264F2-F289-4B1F-916D-5C2BAC126AA3}" type="slidenum">
              <a:rPr lang="he-IL" sz="1100" smtClean="0">
                <a:solidFill>
                  <a:prstClr val="white">
                    <a:lumMod val="75000"/>
                  </a:prstClr>
                </a:solidFill>
              </a:rPr>
              <a:pPr fontAlgn="base">
                <a:spcBef>
                  <a:spcPct val="0"/>
                </a:spcBef>
                <a:spcAft>
                  <a:spcPct val="0"/>
                </a:spcAft>
                <a:defRPr/>
              </a:pPr>
              <a:t>26</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שלבי הגידול של חיידקים – הסבר השלבים</a:t>
            </a:r>
            <a:endParaRPr lang="he-IL" sz="1800" dirty="0" smtClean="0">
              <a:solidFill>
                <a:schemeClr val="accent6">
                  <a:lumMod val="50000"/>
                  <a:lumOff val="5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223838" y="65246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46710E9-2470-42C3-8432-48E33CD11C8B}" type="slidenum">
              <a:rPr lang="he-IL" sz="1100" smtClean="0">
                <a:solidFill>
                  <a:prstClr val="white">
                    <a:lumMod val="75000"/>
                  </a:prstClr>
                </a:solidFill>
              </a:rPr>
              <a:pPr fontAlgn="base">
                <a:spcBef>
                  <a:spcPct val="0"/>
                </a:spcBef>
                <a:spcAft>
                  <a:spcPct val="0"/>
                </a:spcAft>
                <a:defRPr/>
              </a:pPr>
              <a:t>27</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מדוע משתמשים בציר </a:t>
            </a:r>
            <a:r>
              <a:rPr lang="en-US" sz="1800" b="1" dirty="0" smtClean="0">
                <a:solidFill>
                  <a:srgbClr val="FF6600"/>
                </a:solidFill>
                <a:ea typeface="+mn-ea"/>
              </a:rPr>
              <a:t>Y</a:t>
            </a:r>
            <a:r>
              <a:rPr lang="he-IL" sz="1800" b="1" dirty="0" smtClean="0">
                <a:solidFill>
                  <a:srgbClr val="FF6600"/>
                </a:solidFill>
                <a:ea typeface="+mn-ea"/>
              </a:rPr>
              <a:t> לוגריתמי לתיאור</a:t>
            </a:r>
            <a:r>
              <a:rPr lang="he-IL" sz="1800" b="1" dirty="0" smtClean="0">
                <a:solidFill>
                  <a:schemeClr val="accent3"/>
                </a:solidFill>
                <a:ea typeface="+mn-ea"/>
              </a:rPr>
              <a:t> עקומת </a:t>
            </a:r>
            <a:r>
              <a:rPr lang="he-IL" sz="1800" b="1" dirty="0" smtClean="0">
                <a:solidFill>
                  <a:srgbClr val="FF6600"/>
                </a:solidFill>
                <a:ea typeface="+mn-ea"/>
              </a:rPr>
              <a:t>הגידול?</a:t>
            </a:r>
            <a:endParaRPr lang="he-IL" sz="1800" dirty="0" smtClean="0">
              <a:solidFill>
                <a:schemeClr val="accent6">
                  <a:lumMod val="50000"/>
                  <a:lumOff val="50000"/>
                </a:schemeClr>
              </a:solidFill>
            </a:endParaRPr>
          </a:p>
        </p:txBody>
      </p:sp>
      <p:grpSp>
        <p:nvGrpSpPr>
          <p:cNvPr id="118789" name="קבוצה 10"/>
          <p:cNvGrpSpPr>
            <a:grpSpLocks/>
          </p:cNvGrpSpPr>
          <p:nvPr/>
        </p:nvGrpSpPr>
        <p:grpSpPr bwMode="auto">
          <a:xfrm>
            <a:off x="2420938" y="739775"/>
            <a:ext cx="6327775" cy="2030413"/>
            <a:chOff x="1210353" y="801298"/>
            <a:chExt cx="6327319" cy="2031325"/>
          </a:xfrm>
        </p:grpSpPr>
        <p:sp>
          <p:nvSpPr>
            <p:cNvPr id="6" name="TextBox 5"/>
            <p:cNvSpPr txBox="1"/>
            <p:nvPr/>
          </p:nvSpPr>
          <p:spPr>
            <a:xfrm>
              <a:off x="1210353" y="980767"/>
              <a:ext cx="1582623" cy="37005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u="sng" dirty="0" smtClean="0">
                  <a:solidFill>
                    <a:prstClr val="black"/>
                  </a:solidFill>
                </a:rPr>
                <a:t>ציר לוגריתמי</a:t>
              </a:r>
            </a:p>
          </p:txBody>
        </p:sp>
        <p:cxnSp>
          <p:nvCxnSpPr>
            <p:cNvPr id="3" name="מחבר חץ ישר 2"/>
            <p:cNvCxnSpPr/>
            <p:nvPr/>
          </p:nvCxnSpPr>
          <p:spPr>
            <a:xfrm flipV="1">
              <a:off x="3996214" y="853710"/>
              <a:ext cx="0" cy="18026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מחבר חץ ישר 6"/>
            <p:cNvCxnSpPr/>
            <p:nvPr/>
          </p:nvCxnSpPr>
          <p:spPr>
            <a:xfrm>
              <a:off x="3996214" y="2634096"/>
              <a:ext cx="354145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13612" y="801298"/>
              <a:ext cx="1158791" cy="20313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prstClr val="black"/>
                  </a:solidFill>
                </a:rPr>
                <a:t>100,000</a:t>
              </a:r>
            </a:p>
            <a:p>
              <a:pPr eaLnBrk="1" hangingPunct="1">
                <a:defRPr/>
              </a:pPr>
              <a:r>
                <a:rPr lang="he-IL" dirty="0" smtClean="0">
                  <a:solidFill>
                    <a:prstClr val="black"/>
                  </a:solidFill>
                </a:rPr>
                <a:t>10,0000</a:t>
              </a:r>
            </a:p>
            <a:p>
              <a:pPr eaLnBrk="1" hangingPunct="1">
                <a:defRPr/>
              </a:pPr>
              <a:r>
                <a:rPr lang="he-IL" dirty="0" smtClean="0">
                  <a:solidFill>
                    <a:prstClr val="black"/>
                  </a:solidFill>
                </a:rPr>
                <a:t>10,000</a:t>
              </a:r>
            </a:p>
            <a:p>
              <a:pPr eaLnBrk="1" hangingPunct="1">
                <a:defRPr/>
              </a:pPr>
              <a:r>
                <a:rPr lang="he-IL" dirty="0" smtClean="0">
                  <a:solidFill>
                    <a:prstClr val="black"/>
                  </a:solidFill>
                </a:rPr>
                <a:t>1,000</a:t>
              </a:r>
            </a:p>
            <a:p>
              <a:pPr eaLnBrk="1" hangingPunct="1">
                <a:defRPr/>
              </a:pPr>
              <a:r>
                <a:rPr lang="he-IL" dirty="0" smtClean="0">
                  <a:solidFill>
                    <a:prstClr val="black"/>
                  </a:solidFill>
                </a:rPr>
                <a:t>100</a:t>
              </a:r>
            </a:p>
            <a:p>
              <a:pPr eaLnBrk="1" hangingPunct="1">
                <a:defRPr/>
              </a:pPr>
              <a:r>
                <a:rPr lang="he-IL" dirty="0" smtClean="0">
                  <a:solidFill>
                    <a:prstClr val="black"/>
                  </a:solidFill>
                </a:rPr>
                <a:t>10</a:t>
              </a:r>
            </a:p>
            <a:p>
              <a:pPr eaLnBrk="1" hangingPunct="1">
                <a:defRPr/>
              </a:pPr>
              <a:r>
                <a:rPr lang="he-IL" dirty="0">
                  <a:solidFill>
                    <a:prstClr val="black"/>
                  </a:solidFill>
                </a:rPr>
                <a:t>0</a:t>
              </a:r>
              <a:endParaRPr lang="he-IL" dirty="0" smtClean="0">
                <a:solidFill>
                  <a:prstClr val="black"/>
                </a:solidFill>
              </a:endParaRPr>
            </a:p>
          </p:txBody>
        </p:sp>
      </p:grpSp>
      <p:sp>
        <p:nvSpPr>
          <p:cNvPr id="13" name="TextBox 12"/>
          <p:cNvSpPr txBox="1"/>
          <p:nvPr/>
        </p:nvSpPr>
        <p:spPr>
          <a:xfrm>
            <a:off x="3162300" y="3429000"/>
            <a:ext cx="5459413" cy="9239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prstClr val="black"/>
                </a:solidFill>
              </a:rPr>
              <a:t>השינויים במספר החיידקים הם </a:t>
            </a:r>
            <a:r>
              <a:rPr lang="he-IL" dirty="0" smtClean="0"/>
              <a:t>גדולים כל כך </a:t>
            </a:r>
          </a:p>
          <a:p>
            <a:pPr eaLnBrk="1" hangingPunct="1">
              <a:defRPr/>
            </a:pPr>
            <a:r>
              <a:rPr lang="he-IL" dirty="0" smtClean="0">
                <a:solidFill>
                  <a:prstClr val="black"/>
                </a:solidFill>
              </a:rPr>
              <a:t>(בכל דור האוכלוסייה מוכפלת), שאם היינו משתמשים </a:t>
            </a:r>
          </a:p>
          <a:p>
            <a:pPr eaLnBrk="1" hangingPunct="1">
              <a:defRPr/>
            </a:pPr>
            <a:r>
              <a:rPr lang="he-IL" dirty="0" smtClean="0">
                <a:solidFill>
                  <a:prstClr val="black"/>
                </a:solidFill>
              </a:rPr>
              <a:t>בציר </a:t>
            </a:r>
            <a:r>
              <a:rPr lang="en-US" dirty="0" smtClean="0">
                <a:solidFill>
                  <a:prstClr val="black"/>
                </a:solidFill>
              </a:rPr>
              <a:t>Y </a:t>
            </a:r>
            <a:r>
              <a:rPr lang="he-IL" dirty="0" smtClean="0">
                <a:solidFill>
                  <a:prstClr val="black"/>
                </a:solidFill>
              </a:rPr>
              <a:t>רגיל , היה נחוץ  ציר שאורכו מטרים רבים....</a:t>
            </a:r>
          </a:p>
        </p:txBody>
      </p:sp>
      <p:grpSp>
        <p:nvGrpSpPr>
          <p:cNvPr id="118791" name="קבוצה 13"/>
          <p:cNvGrpSpPr>
            <a:grpSpLocks/>
          </p:cNvGrpSpPr>
          <p:nvPr/>
        </p:nvGrpSpPr>
        <p:grpSpPr bwMode="auto">
          <a:xfrm>
            <a:off x="-180975" y="4446588"/>
            <a:ext cx="5581650" cy="2032000"/>
            <a:chOff x="1655577" y="801298"/>
            <a:chExt cx="5580719" cy="2031325"/>
          </a:xfrm>
        </p:grpSpPr>
        <p:sp>
          <p:nvSpPr>
            <p:cNvPr id="15" name="TextBox 14"/>
            <p:cNvSpPr txBox="1"/>
            <p:nvPr/>
          </p:nvSpPr>
          <p:spPr>
            <a:xfrm>
              <a:off x="1655577" y="980625"/>
              <a:ext cx="1582474" cy="64589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u="sng" dirty="0" smtClean="0">
                  <a:solidFill>
                    <a:prstClr val="black"/>
                  </a:solidFill>
                </a:rPr>
                <a:t>מספר </a:t>
              </a:r>
            </a:p>
            <a:p>
              <a:pPr eaLnBrk="1" hangingPunct="1">
                <a:defRPr/>
              </a:pPr>
              <a:r>
                <a:rPr lang="he-IL" u="sng" dirty="0" smtClean="0">
                  <a:solidFill>
                    <a:prstClr val="black"/>
                  </a:solidFill>
                </a:rPr>
                <a:t>החיידקים</a:t>
              </a:r>
            </a:p>
          </p:txBody>
        </p:sp>
        <p:cxnSp>
          <p:nvCxnSpPr>
            <p:cNvPr id="16" name="מחבר חץ ישר 15"/>
            <p:cNvCxnSpPr/>
            <p:nvPr/>
          </p:nvCxnSpPr>
          <p:spPr>
            <a:xfrm flipV="1">
              <a:off x="3995162" y="853668"/>
              <a:ext cx="0" cy="18028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a:off x="3995162" y="2632664"/>
              <a:ext cx="324113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792037" y="801298"/>
              <a:ext cx="1158682" cy="20313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prstClr val="black"/>
                  </a:solidFill>
                </a:rPr>
                <a:t>6000</a:t>
              </a:r>
            </a:p>
            <a:p>
              <a:pPr eaLnBrk="1" hangingPunct="1">
                <a:defRPr/>
              </a:pPr>
              <a:r>
                <a:rPr lang="he-IL" dirty="0" smtClean="0">
                  <a:solidFill>
                    <a:prstClr val="black"/>
                  </a:solidFill>
                </a:rPr>
                <a:t>5000</a:t>
              </a:r>
            </a:p>
            <a:p>
              <a:pPr eaLnBrk="1" hangingPunct="1">
                <a:defRPr/>
              </a:pPr>
              <a:r>
                <a:rPr lang="he-IL" dirty="0" smtClean="0">
                  <a:solidFill>
                    <a:prstClr val="black"/>
                  </a:solidFill>
                </a:rPr>
                <a:t>4000</a:t>
              </a:r>
            </a:p>
            <a:p>
              <a:pPr eaLnBrk="1" hangingPunct="1">
                <a:defRPr/>
              </a:pPr>
              <a:r>
                <a:rPr lang="he-IL" dirty="0" smtClean="0">
                  <a:solidFill>
                    <a:prstClr val="black"/>
                  </a:solidFill>
                </a:rPr>
                <a:t>3000</a:t>
              </a:r>
            </a:p>
            <a:p>
              <a:pPr eaLnBrk="1" hangingPunct="1">
                <a:defRPr/>
              </a:pPr>
              <a:r>
                <a:rPr lang="he-IL" dirty="0" smtClean="0">
                  <a:solidFill>
                    <a:prstClr val="black"/>
                  </a:solidFill>
                </a:rPr>
                <a:t>2000</a:t>
              </a:r>
            </a:p>
            <a:p>
              <a:pPr eaLnBrk="1" hangingPunct="1">
                <a:defRPr/>
              </a:pPr>
              <a:r>
                <a:rPr lang="he-IL" dirty="0" smtClean="0">
                  <a:solidFill>
                    <a:prstClr val="black"/>
                  </a:solidFill>
                </a:rPr>
                <a:t>1000</a:t>
              </a:r>
            </a:p>
            <a:p>
              <a:pPr eaLnBrk="1" hangingPunct="1">
                <a:defRPr/>
              </a:pPr>
              <a:r>
                <a:rPr lang="he-IL" dirty="0">
                  <a:solidFill>
                    <a:prstClr val="black"/>
                  </a:solidFill>
                </a:rPr>
                <a:t>0</a:t>
              </a:r>
              <a:endParaRPr lang="he-IL" dirty="0" smtClean="0">
                <a:solidFill>
                  <a:prstClr val="black"/>
                </a:solidFill>
              </a:endParaRPr>
            </a:p>
          </p:txBody>
        </p:sp>
      </p:grpSp>
      <p:sp>
        <p:nvSpPr>
          <p:cNvPr id="22" name="צורה חופשית 21"/>
          <p:cNvSpPr/>
          <p:nvPr/>
        </p:nvSpPr>
        <p:spPr>
          <a:xfrm>
            <a:off x="2160588" y="2903538"/>
            <a:ext cx="363537" cy="3319462"/>
          </a:xfrm>
          <a:custGeom>
            <a:avLst/>
            <a:gdLst>
              <a:gd name="connsiteX0" fmla="*/ 0 w 252248"/>
              <a:gd name="connsiteY0" fmla="*/ 2159876 h 2205387"/>
              <a:gd name="connsiteX1" fmla="*/ 94593 w 252248"/>
              <a:gd name="connsiteY1" fmla="*/ 2159876 h 2205387"/>
              <a:gd name="connsiteX2" fmla="*/ 189186 w 252248"/>
              <a:gd name="connsiteY2" fmla="*/ 1686910 h 2205387"/>
              <a:gd name="connsiteX3" fmla="*/ 252248 w 252248"/>
              <a:gd name="connsiteY3" fmla="*/ 0 h 2205387"/>
              <a:gd name="connsiteX0" fmla="*/ 0 w 331076"/>
              <a:gd name="connsiteY0" fmla="*/ 2191407 h 2222213"/>
              <a:gd name="connsiteX1" fmla="*/ 173421 w 331076"/>
              <a:gd name="connsiteY1" fmla="*/ 2159876 h 2222213"/>
              <a:gd name="connsiteX2" fmla="*/ 268014 w 331076"/>
              <a:gd name="connsiteY2" fmla="*/ 1686910 h 2222213"/>
              <a:gd name="connsiteX3" fmla="*/ 331076 w 331076"/>
              <a:gd name="connsiteY3" fmla="*/ 0 h 2222213"/>
              <a:gd name="connsiteX0" fmla="*/ 0 w 362607"/>
              <a:gd name="connsiteY0" fmla="*/ 2286000 h 2297603"/>
              <a:gd name="connsiteX1" fmla="*/ 204952 w 362607"/>
              <a:gd name="connsiteY1" fmla="*/ 2159876 h 2297603"/>
              <a:gd name="connsiteX2" fmla="*/ 299545 w 362607"/>
              <a:gd name="connsiteY2" fmla="*/ 1686910 h 2297603"/>
              <a:gd name="connsiteX3" fmla="*/ 362607 w 362607"/>
              <a:gd name="connsiteY3" fmla="*/ 0 h 2297603"/>
              <a:gd name="connsiteX0" fmla="*/ 0 w 362607"/>
              <a:gd name="connsiteY0" fmla="*/ 2319180 h 2328397"/>
              <a:gd name="connsiteX1" fmla="*/ 204952 w 362607"/>
              <a:gd name="connsiteY1" fmla="*/ 2159876 h 2328397"/>
              <a:gd name="connsiteX2" fmla="*/ 299545 w 362607"/>
              <a:gd name="connsiteY2" fmla="*/ 1686910 h 2328397"/>
              <a:gd name="connsiteX3" fmla="*/ 362607 w 362607"/>
              <a:gd name="connsiteY3" fmla="*/ 0 h 2328397"/>
            </a:gdLst>
            <a:ahLst/>
            <a:cxnLst>
              <a:cxn ang="0">
                <a:pos x="connsiteX0" y="connsiteY0"/>
              </a:cxn>
              <a:cxn ang="0">
                <a:pos x="connsiteX1" y="connsiteY1"/>
              </a:cxn>
              <a:cxn ang="0">
                <a:pos x="connsiteX2" y="connsiteY2"/>
              </a:cxn>
              <a:cxn ang="0">
                <a:pos x="connsiteX3" y="connsiteY3"/>
              </a:cxn>
            </a:cxnLst>
            <a:rect l="l" t="t" r="r" b="b"/>
            <a:pathLst>
              <a:path w="362607" h="2328397">
                <a:moveTo>
                  <a:pt x="0" y="2319180"/>
                </a:moveTo>
                <a:cubicBezTo>
                  <a:pt x="31531" y="2358594"/>
                  <a:pt x="155028" y="2265254"/>
                  <a:pt x="204952" y="2159876"/>
                </a:cubicBezTo>
                <a:cubicBezTo>
                  <a:pt x="254876" y="2054498"/>
                  <a:pt x="273269" y="2046889"/>
                  <a:pt x="299545" y="1686910"/>
                </a:cubicBezTo>
                <a:cubicBezTo>
                  <a:pt x="325821" y="1326931"/>
                  <a:pt x="344214" y="663465"/>
                  <a:pt x="362607"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24" name="TextBox 23"/>
          <p:cNvSpPr txBox="1"/>
          <p:nvPr/>
        </p:nvSpPr>
        <p:spPr>
          <a:xfrm>
            <a:off x="7812088" y="2595563"/>
            <a:ext cx="635000" cy="3683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prstClr val="black"/>
                </a:solidFill>
              </a:rPr>
              <a:t>זמן</a:t>
            </a:r>
          </a:p>
        </p:txBody>
      </p:sp>
      <p:sp>
        <p:nvSpPr>
          <p:cNvPr id="25" name="TextBox 24"/>
          <p:cNvSpPr txBox="1"/>
          <p:nvPr/>
        </p:nvSpPr>
        <p:spPr>
          <a:xfrm>
            <a:off x="4603750" y="6294438"/>
            <a:ext cx="635000" cy="3683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prstClr val="black"/>
                </a:solidFill>
              </a:rPr>
              <a:t>זמן</a:t>
            </a:r>
          </a:p>
        </p:txBody>
      </p:sp>
      <p:cxnSp>
        <p:nvCxnSpPr>
          <p:cNvPr id="26" name="מחבר חץ ישר 25"/>
          <p:cNvCxnSpPr/>
          <p:nvPr/>
        </p:nvCxnSpPr>
        <p:spPr>
          <a:xfrm flipV="1">
            <a:off x="2524125" y="2740025"/>
            <a:ext cx="0" cy="2238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צורה חופשית 27"/>
          <p:cNvSpPr/>
          <p:nvPr/>
        </p:nvSpPr>
        <p:spPr>
          <a:xfrm>
            <a:off x="5218113" y="1098550"/>
            <a:ext cx="3343275" cy="1397000"/>
          </a:xfrm>
          <a:custGeom>
            <a:avLst/>
            <a:gdLst>
              <a:gd name="connsiteX0" fmla="*/ 0 w 3310759"/>
              <a:gd name="connsiteY0" fmla="*/ 1254004 h 1320627"/>
              <a:gd name="connsiteX1" fmla="*/ 472966 w 3310759"/>
              <a:gd name="connsiteY1" fmla="*/ 1206708 h 1320627"/>
              <a:gd name="connsiteX2" fmla="*/ 945931 w 3310759"/>
              <a:gd name="connsiteY2" fmla="*/ 197714 h 1320627"/>
              <a:gd name="connsiteX3" fmla="*/ 1150883 w 3310759"/>
              <a:gd name="connsiteY3" fmla="*/ 71590 h 1320627"/>
              <a:gd name="connsiteX4" fmla="*/ 2727435 w 3310759"/>
              <a:gd name="connsiteY4" fmla="*/ 103121 h 1320627"/>
              <a:gd name="connsiteX5" fmla="*/ 3310759 w 3310759"/>
              <a:gd name="connsiteY5" fmla="*/ 1285535 h 1320627"/>
              <a:gd name="connsiteX0" fmla="*/ 0 w 3310759"/>
              <a:gd name="connsiteY0" fmla="*/ 1275571 h 1342194"/>
              <a:gd name="connsiteX1" fmla="*/ 472966 w 3310759"/>
              <a:gd name="connsiteY1" fmla="*/ 1228275 h 1342194"/>
              <a:gd name="connsiteX2" fmla="*/ 945931 w 3310759"/>
              <a:gd name="connsiteY2" fmla="*/ 219281 h 1342194"/>
              <a:gd name="connsiteX3" fmla="*/ 1150883 w 3310759"/>
              <a:gd name="connsiteY3" fmla="*/ 45861 h 1342194"/>
              <a:gd name="connsiteX4" fmla="*/ 2727435 w 3310759"/>
              <a:gd name="connsiteY4" fmla="*/ 124688 h 1342194"/>
              <a:gd name="connsiteX5" fmla="*/ 3310759 w 3310759"/>
              <a:gd name="connsiteY5" fmla="*/ 1307102 h 1342194"/>
              <a:gd name="connsiteX0" fmla="*/ 0 w 3310759"/>
              <a:gd name="connsiteY0" fmla="*/ 1336597 h 1403220"/>
              <a:gd name="connsiteX1" fmla="*/ 472966 w 3310759"/>
              <a:gd name="connsiteY1" fmla="*/ 1289301 h 1403220"/>
              <a:gd name="connsiteX2" fmla="*/ 945931 w 3310759"/>
              <a:gd name="connsiteY2" fmla="*/ 280307 h 1403220"/>
              <a:gd name="connsiteX3" fmla="*/ 1245477 w 3310759"/>
              <a:gd name="connsiteY3" fmla="*/ 12294 h 1403220"/>
              <a:gd name="connsiteX4" fmla="*/ 2727435 w 3310759"/>
              <a:gd name="connsiteY4" fmla="*/ 185714 h 1403220"/>
              <a:gd name="connsiteX5" fmla="*/ 3310759 w 3310759"/>
              <a:gd name="connsiteY5" fmla="*/ 1368128 h 1403220"/>
              <a:gd name="connsiteX0" fmla="*/ 0 w 3310759"/>
              <a:gd name="connsiteY0" fmla="*/ 1313208 h 1379831"/>
              <a:gd name="connsiteX1" fmla="*/ 472966 w 3310759"/>
              <a:gd name="connsiteY1" fmla="*/ 1265912 h 1379831"/>
              <a:gd name="connsiteX2" fmla="*/ 945931 w 3310759"/>
              <a:gd name="connsiteY2" fmla="*/ 256918 h 1379831"/>
              <a:gd name="connsiteX3" fmla="*/ 1450428 w 3310759"/>
              <a:gd name="connsiteY3" fmla="*/ 20436 h 1379831"/>
              <a:gd name="connsiteX4" fmla="*/ 2727435 w 3310759"/>
              <a:gd name="connsiteY4" fmla="*/ 162325 h 1379831"/>
              <a:gd name="connsiteX5" fmla="*/ 3310759 w 3310759"/>
              <a:gd name="connsiteY5" fmla="*/ 1344739 h 1379831"/>
              <a:gd name="connsiteX0" fmla="*/ 0 w 3342290"/>
              <a:gd name="connsiteY0" fmla="*/ 1376270 h 1418970"/>
              <a:gd name="connsiteX1" fmla="*/ 504497 w 3342290"/>
              <a:gd name="connsiteY1" fmla="*/ 1265912 h 1418970"/>
              <a:gd name="connsiteX2" fmla="*/ 977462 w 3342290"/>
              <a:gd name="connsiteY2" fmla="*/ 256918 h 1418970"/>
              <a:gd name="connsiteX3" fmla="*/ 1481959 w 3342290"/>
              <a:gd name="connsiteY3" fmla="*/ 20436 h 1418970"/>
              <a:gd name="connsiteX4" fmla="*/ 2758966 w 3342290"/>
              <a:gd name="connsiteY4" fmla="*/ 162325 h 1418970"/>
              <a:gd name="connsiteX5" fmla="*/ 3342290 w 3342290"/>
              <a:gd name="connsiteY5" fmla="*/ 1344739 h 1418970"/>
              <a:gd name="connsiteX0" fmla="*/ 0 w 3342290"/>
              <a:gd name="connsiteY0" fmla="*/ 1376270 h 1395970"/>
              <a:gd name="connsiteX1" fmla="*/ 504497 w 3342290"/>
              <a:gd name="connsiteY1" fmla="*/ 1155553 h 1395970"/>
              <a:gd name="connsiteX2" fmla="*/ 977462 w 3342290"/>
              <a:gd name="connsiteY2" fmla="*/ 256918 h 1395970"/>
              <a:gd name="connsiteX3" fmla="*/ 1481959 w 3342290"/>
              <a:gd name="connsiteY3" fmla="*/ 20436 h 1395970"/>
              <a:gd name="connsiteX4" fmla="*/ 2758966 w 3342290"/>
              <a:gd name="connsiteY4" fmla="*/ 162325 h 1395970"/>
              <a:gd name="connsiteX5" fmla="*/ 3342290 w 3342290"/>
              <a:gd name="connsiteY5" fmla="*/ 1344739 h 139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2290" h="1395970">
                <a:moveTo>
                  <a:pt x="0" y="1376270"/>
                </a:moveTo>
                <a:cubicBezTo>
                  <a:pt x="157655" y="1440646"/>
                  <a:pt x="341587" y="1342112"/>
                  <a:pt x="504497" y="1155553"/>
                </a:cubicBezTo>
                <a:cubicBezTo>
                  <a:pt x="667407" y="968994"/>
                  <a:pt x="814552" y="446104"/>
                  <a:pt x="977462" y="256918"/>
                </a:cubicBezTo>
                <a:cubicBezTo>
                  <a:pt x="1140372" y="67732"/>
                  <a:pt x="1185042" y="36201"/>
                  <a:pt x="1481959" y="20436"/>
                </a:cubicBezTo>
                <a:cubicBezTo>
                  <a:pt x="1778876" y="4670"/>
                  <a:pt x="2448911" y="-58392"/>
                  <a:pt x="2758966" y="162325"/>
                </a:cubicBezTo>
                <a:cubicBezTo>
                  <a:pt x="3069021" y="383042"/>
                  <a:pt x="3230617" y="854694"/>
                  <a:pt x="3342290" y="1344739"/>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10" name="קבוצה 2"/>
          <p:cNvGrpSpPr>
            <a:grpSpLocks/>
          </p:cNvGrpSpPr>
          <p:nvPr/>
        </p:nvGrpSpPr>
        <p:grpSpPr bwMode="auto">
          <a:xfrm>
            <a:off x="1692275" y="1676400"/>
            <a:ext cx="6022975" cy="2770188"/>
            <a:chOff x="1691680" y="1677152"/>
            <a:chExt cx="6024339" cy="2769252"/>
          </a:xfrm>
        </p:grpSpPr>
        <p:pic>
          <p:nvPicPr>
            <p:cNvPr id="11981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677152"/>
              <a:ext cx="6024339" cy="2485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816" name="מלבן 1"/>
            <p:cNvSpPr>
              <a:spLocks noChangeArrowheads="1"/>
            </p:cNvSpPr>
            <p:nvPr/>
          </p:nvSpPr>
          <p:spPr bwMode="auto">
            <a:xfrm>
              <a:off x="7065029" y="4077072"/>
              <a:ext cx="4219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a:latin typeface="Aharoni" pitchFamily="2" charset="-79"/>
                  <a:cs typeface="Aharoni" pitchFamily="2" charset="-79"/>
                </a:rPr>
                <a:t>זמן</a:t>
              </a:r>
            </a:p>
          </p:txBody>
        </p:sp>
      </p:grpSp>
      <p:sp>
        <p:nvSpPr>
          <p:cNvPr id="6" name="TextBox 5"/>
          <p:cNvSpPr txBox="1"/>
          <p:nvPr/>
        </p:nvSpPr>
        <p:spPr>
          <a:xfrm>
            <a:off x="323850" y="692150"/>
            <a:ext cx="8469313" cy="48021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4: </a:t>
            </a:r>
            <a:r>
              <a:rPr lang="he-IL" dirty="0" smtClean="0">
                <a:solidFill>
                  <a:srgbClr val="1F497D"/>
                </a:solidFill>
              </a:rPr>
              <a:t>בגרות תשס"ט</a:t>
            </a:r>
            <a:endParaRPr lang="he-IL" dirty="0" smtClean="0">
              <a:solidFill>
                <a:srgbClr val="000000"/>
              </a:solidFill>
              <a:latin typeface="Times New Roman" pitchFamily="18" charset="0"/>
              <a:cs typeface="Times New Roman" pitchFamily="18" charset="0"/>
            </a:endParaRPr>
          </a:p>
          <a:p>
            <a:pPr eaLnBrk="1" hangingPunct="1">
              <a:defRPr/>
            </a:pPr>
            <a:r>
              <a:rPr lang="he-IL" dirty="0">
                <a:solidFill>
                  <a:srgbClr val="1F497D"/>
                </a:solidFill>
              </a:rPr>
              <a:t>מגדלים במעבדה חיידקים ממין מסוים בבקבוק זכוכית סגור, המכיל את כל החומרים </a:t>
            </a:r>
            <a:endParaRPr lang="he-IL" dirty="0" smtClean="0">
              <a:solidFill>
                <a:srgbClr val="1F497D"/>
              </a:solidFill>
            </a:endParaRPr>
          </a:p>
          <a:p>
            <a:pPr eaLnBrk="1" hangingPunct="1">
              <a:defRPr/>
            </a:pPr>
            <a:r>
              <a:rPr lang="he-IL" dirty="0" smtClean="0">
                <a:solidFill>
                  <a:srgbClr val="1F497D"/>
                </a:solidFill>
              </a:rPr>
              <a:t>הדרושים </a:t>
            </a:r>
            <a:r>
              <a:rPr lang="he-IL" dirty="0">
                <a:solidFill>
                  <a:srgbClr val="1F497D"/>
                </a:solidFill>
              </a:rPr>
              <a:t>לחיידקים, </a:t>
            </a:r>
            <a:r>
              <a:rPr lang="he-IL" dirty="0" smtClean="0">
                <a:solidFill>
                  <a:srgbClr val="1F497D"/>
                </a:solidFill>
              </a:rPr>
              <a:t>והתנאים </a:t>
            </a:r>
            <a:r>
              <a:rPr lang="he-IL" dirty="0">
                <a:solidFill>
                  <a:srgbClr val="1F497D"/>
                </a:solidFill>
              </a:rPr>
              <a:t>בו מיטביים (אופטימליים). </a:t>
            </a:r>
            <a:endParaRPr lang="he-IL" dirty="0" smtClean="0">
              <a:solidFill>
                <a:srgbClr val="1F497D"/>
              </a:solidFill>
            </a:endParaRPr>
          </a:p>
          <a:p>
            <a:pPr eaLnBrk="1" hangingPunct="1">
              <a:defRPr/>
            </a:pPr>
            <a:r>
              <a:rPr lang="he-IL" dirty="0" smtClean="0">
                <a:solidFill>
                  <a:srgbClr val="1F497D"/>
                </a:solidFill>
              </a:rPr>
              <a:t>עקומת </a:t>
            </a:r>
            <a:r>
              <a:rPr lang="he-IL" dirty="0">
                <a:solidFill>
                  <a:srgbClr val="1F497D"/>
                </a:solidFill>
              </a:rPr>
              <a:t>הגידול של החיידקים מוצגת </a:t>
            </a:r>
            <a:r>
              <a:rPr lang="he-IL" dirty="0" smtClean="0">
                <a:solidFill>
                  <a:srgbClr val="1F497D"/>
                </a:solidFill>
              </a:rPr>
              <a:t>באיור הבא:</a:t>
            </a: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r>
              <a:rPr lang="he-IL" dirty="0" smtClean="0">
                <a:solidFill>
                  <a:srgbClr val="1F497D"/>
                </a:solidFill>
              </a:rPr>
              <a:t>א</a:t>
            </a:r>
            <a:r>
              <a:rPr lang="he-IL" dirty="0">
                <a:solidFill>
                  <a:srgbClr val="1F497D"/>
                </a:solidFill>
              </a:rPr>
              <a:t>.  </a:t>
            </a:r>
            <a:r>
              <a:rPr lang="he-IL" dirty="0" smtClean="0">
                <a:solidFill>
                  <a:srgbClr val="1F497D"/>
                </a:solidFill>
              </a:rPr>
              <a:t>הסבירו </a:t>
            </a:r>
            <a:r>
              <a:rPr lang="he-IL" dirty="0">
                <a:solidFill>
                  <a:srgbClr val="1F497D"/>
                </a:solidFill>
              </a:rPr>
              <a:t>מדוע קצב ההתרבות של החיידקים בשלב </a:t>
            </a:r>
            <a:r>
              <a:rPr lang="he-IL" dirty="0" smtClean="0">
                <a:solidFill>
                  <a:srgbClr val="1F497D"/>
                </a:solidFill>
              </a:rPr>
              <a:t>א' </a:t>
            </a:r>
            <a:r>
              <a:rPr lang="he-IL" dirty="0">
                <a:solidFill>
                  <a:srgbClr val="1F497D"/>
                </a:solidFill>
              </a:rPr>
              <a:t>קטן מקצב ההתרבות שלהם בשלב </a:t>
            </a:r>
            <a:r>
              <a:rPr lang="he-IL" dirty="0" smtClean="0">
                <a:solidFill>
                  <a:srgbClr val="1F497D"/>
                </a:solidFill>
              </a:rPr>
              <a:t>ב'.</a:t>
            </a:r>
          </a:p>
          <a:p>
            <a:pPr eaLnBrk="1" hangingPunct="1">
              <a:defRPr/>
            </a:pPr>
            <a:r>
              <a:rPr lang="he-IL" dirty="0" smtClean="0">
                <a:solidFill>
                  <a:srgbClr val="1F497D"/>
                </a:solidFill>
              </a:rPr>
              <a:t>ב</a:t>
            </a:r>
            <a:r>
              <a:rPr lang="he-IL" dirty="0">
                <a:solidFill>
                  <a:srgbClr val="1F497D"/>
                </a:solidFill>
              </a:rPr>
              <a:t>.  עם הזמן ניכרת ההשפעה של גורמים המגבילים את התרבות החיידקים. </a:t>
            </a:r>
            <a:endParaRPr lang="he-IL" dirty="0" smtClean="0">
              <a:solidFill>
                <a:srgbClr val="1F497D"/>
              </a:solidFill>
            </a:endParaRPr>
          </a:p>
          <a:p>
            <a:pPr eaLnBrk="1" hangingPunct="1">
              <a:defRPr/>
            </a:pPr>
            <a:r>
              <a:rPr lang="he-IL" dirty="0">
                <a:solidFill>
                  <a:srgbClr val="1F497D"/>
                </a:solidFill>
              </a:rPr>
              <a:t> </a:t>
            </a:r>
            <a:r>
              <a:rPr lang="he-IL" dirty="0" smtClean="0">
                <a:solidFill>
                  <a:srgbClr val="1F497D"/>
                </a:solidFill>
              </a:rPr>
              <a:t>    ציינו שני </a:t>
            </a:r>
            <a:r>
              <a:rPr lang="he-IL" dirty="0">
                <a:solidFill>
                  <a:srgbClr val="1F497D"/>
                </a:solidFill>
              </a:rPr>
              <a:t>גורמים מגבילים </a:t>
            </a:r>
            <a:r>
              <a:rPr lang="he-IL" dirty="0" smtClean="0">
                <a:solidFill>
                  <a:srgbClr val="1F497D"/>
                </a:solidFill>
              </a:rPr>
              <a:t>כאלה</a:t>
            </a:r>
            <a:r>
              <a:rPr lang="he-IL" dirty="0">
                <a:solidFill>
                  <a:srgbClr val="1F497D"/>
                </a:solidFill>
              </a:rPr>
              <a:t>, </a:t>
            </a:r>
            <a:r>
              <a:rPr lang="he-IL" dirty="0" smtClean="0">
                <a:solidFill>
                  <a:srgbClr val="1F497D"/>
                </a:solidFill>
              </a:rPr>
              <a:t>והסבירו </a:t>
            </a:r>
            <a:r>
              <a:rPr lang="he-IL" dirty="0">
                <a:solidFill>
                  <a:srgbClr val="1F497D"/>
                </a:solidFill>
              </a:rPr>
              <a:t>כיצד השפעתם </a:t>
            </a:r>
            <a:r>
              <a:rPr lang="he-IL" dirty="0" smtClean="0">
                <a:solidFill>
                  <a:schemeClr val="tx2"/>
                </a:solidFill>
              </a:rPr>
              <a:t>מתבטאת </a:t>
            </a:r>
            <a:r>
              <a:rPr lang="he-IL" dirty="0" smtClean="0">
                <a:solidFill>
                  <a:srgbClr val="1F497D"/>
                </a:solidFill>
              </a:rPr>
              <a:t>בעקומת </a:t>
            </a:r>
            <a:r>
              <a:rPr lang="he-IL" dirty="0">
                <a:solidFill>
                  <a:srgbClr val="1F497D"/>
                </a:solidFill>
              </a:rPr>
              <a:t>הגידול. </a:t>
            </a:r>
          </a:p>
        </p:txBody>
      </p:sp>
      <p:sp>
        <p:nvSpPr>
          <p:cNvPr id="4" name="Rectangle 3"/>
          <p:cNvSpPr/>
          <p:nvPr/>
        </p:nvSpPr>
        <p:spPr>
          <a:xfrm>
            <a:off x="231775" y="373063"/>
            <a:ext cx="8215313" cy="46037"/>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67E9ECE-0F27-4F2F-A7EB-7E06309F2874}" type="slidenum">
              <a:rPr lang="he-IL" sz="1100" smtClean="0">
                <a:solidFill>
                  <a:prstClr val="white">
                    <a:lumMod val="75000"/>
                  </a:prstClr>
                </a:solidFill>
              </a:rPr>
              <a:pPr fontAlgn="base">
                <a:spcBef>
                  <a:spcPct val="0"/>
                </a:spcBef>
                <a:spcAft>
                  <a:spcPct val="0"/>
                </a:spcAft>
                <a:defRPr/>
              </a:pPr>
              <a:t>28</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שאלה 4</a:t>
            </a:r>
            <a:endParaRPr lang="he-IL" sz="18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775" y="519113"/>
            <a:ext cx="8469313" cy="314007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4: </a:t>
            </a:r>
            <a:r>
              <a:rPr lang="he-IL" dirty="0" smtClean="0">
                <a:solidFill>
                  <a:srgbClr val="1F497D"/>
                </a:solidFill>
              </a:rPr>
              <a:t>בגרות תשס"ט</a:t>
            </a:r>
            <a:endParaRPr lang="he-IL" dirty="0" smtClean="0">
              <a:solidFill>
                <a:srgbClr val="000000"/>
              </a:solidFill>
              <a:latin typeface="Times New Roman" pitchFamily="18" charset="0"/>
              <a:cs typeface="Times New Roman" pitchFamily="18" charset="0"/>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r>
              <a:rPr lang="he-IL" dirty="0" smtClean="0">
                <a:solidFill>
                  <a:srgbClr val="1F497D"/>
                </a:solidFill>
              </a:rPr>
              <a:t>א.  הסבירו מדוע קצב ההתרבות של החיידקים בשלב א' קטן מקצב ההתרבות שלהם בשלב ב'.</a:t>
            </a:r>
          </a:p>
          <a:p>
            <a:pPr eaLnBrk="1" hangingPunct="1">
              <a:defRPr/>
            </a:pPr>
            <a:r>
              <a:rPr lang="he-IL" dirty="0" smtClean="0">
                <a:solidFill>
                  <a:srgbClr val="1F497D"/>
                </a:solidFill>
              </a:rPr>
              <a:t>ב.  עם הזמן ניכרת ההשפעה של גורמים המגבילים את התרבות החיידקים. </a:t>
            </a:r>
          </a:p>
          <a:p>
            <a:pPr eaLnBrk="1" hangingPunct="1">
              <a:defRPr/>
            </a:pPr>
            <a:r>
              <a:rPr lang="he-IL" dirty="0" smtClean="0">
                <a:solidFill>
                  <a:srgbClr val="1F497D"/>
                </a:solidFill>
              </a:rPr>
              <a:t>     ציינו שני גורמים מגבילים כאלה, והסבירו כיצד השפעתם </a:t>
            </a:r>
            <a:r>
              <a:rPr lang="he-IL" dirty="0" smtClean="0">
                <a:solidFill>
                  <a:schemeClr val="tx2"/>
                </a:solidFill>
              </a:rPr>
              <a:t>מתבטאת </a:t>
            </a:r>
            <a:r>
              <a:rPr lang="he-IL" dirty="0" smtClean="0">
                <a:solidFill>
                  <a:srgbClr val="1F497D"/>
                </a:solidFill>
              </a:rPr>
              <a:t>בעקומת הגידול. </a:t>
            </a:r>
            <a:endParaRPr lang="he-IL" dirty="0">
              <a:solidFill>
                <a:srgbClr val="1F497D"/>
              </a:solidFill>
            </a:endParaRPr>
          </a:p>
        </p:txBody>
      </p:sp>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33BE517-7B17-48E0-A606-3BE841FFD04B}" type="slidenum">
              <a:rPr lang="he-IL" sz="1100" smtClean="0">
                <a:solidFill>
                  <a:prstClr val="white">
                    <a:lumMod val="75000"/>
                  </a:prstClr>
                </a:solidFill>
              </a:rPr>
              <a:pPr fontAlgn="base">
                <a:spcBef>
                  <a:spcPct val="0"/>
                </a:spcBef>
                <a:spcAft>
                  <a:spcPct val="0"/>
                </a:spcAft>
                <a:defRPr/>
              </a:pPr>
              <a:t>29</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שאלה</a:t>
            </a:r>
            <a:endParaRPr lang="he-IL" sz="1800" dirty="0" smtClean="0"/>
          </a:p>
        </p:txBody>
      </p:sp>
      <p:sp>
        <p:nvSpPr>
          <p:cNvPr id="7" name="Rectangle 12"/>
          <p:cNvSpPr/>
          <p:nvPr/>
        </p:nvSpPr>
        <p:spPr>
          <a:xfrm>
            <a:off x="192088" y="3789363"/>
            <a:ext cx="8051800" cy="28797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a:solidFill>
                  <a:prstClr val="black"/>
                </a:solidFill>
              </a:rPr>
              <a:t>א. שלב א' </a:t>
            </a:r>
            <a:r>
              <a:rPr lang="he-IL" dirty="0">
                <a:solidFill>
                  <a:schemeClr val="tx1"/>
                </a:solidFill>
              </a:rPr>
              <a:t>הוא שלב ההשהיה. בשלב זה לא נוצרו עדיין האנזימים והחומרים הדרושים לגידול וחלוקת התאים. בשלב ב' שהוא שלב הגידול המעריכי, נוצרו כבר כל החומרים הנדרשים והחיידקים מתרבים בקצב מהיר.</a:t>
            </a:r>
          </a:p>
          <a:p>
            <a:pPr>
              <a:defRPr/>
            </a:pPr>
            <a:endParaRPr lang="he-IL" dirty="0">
              <a:solidFill>
                <a:schemeClr val="tx1"/>
              </a:solidFill>
            </a:endParaRPr>
          </a:p>
          <a:p>
            <a:pPr>
              <a:defRPr/>
            </a:pPr>
            <a:r>
              <a:rPr lang="he-IL" dirty="0">
                <a:solidFill>
                  <a:schemeClr val="tx1"/>
                </a:solidFill>
              </a:rPr>
              <a:t>ב. הדבר מתבטא בשלבים ג' ו-ד' בעקומה. עם הזמן נוצר מחסור במזון (וייתכן שגם בחמצן, כאשר מדובר בחיידקים אירוביים), ומצטברים חומרי פסולת, ותנאים אלו מפריעים לגידול החיידקים ומגבירים את התמותה. בשלב ג' קצב ההתרבות שווה לקצב התמותה ולכן אין שינוי במספר החיידקים, ובשלב ד', עם החמרת המצב, קצב התמותה עולה על קצב ההתרבות, ולכן יש ירידה במספר החיידקים.</a:t>
            </a:r>
          </a:p>
        </p:txBody>
      </p:sp>
      <p:grpSp>
        <p:nvGrpSpPr>
          <p:cNvPr id="120839" name="קבוצה 7"/>
          <p:cNvGrpSpPr>
            <a:grpSpLocks/>
          </p:cNvGrpSpPr>
          <p:nvPr/>
        </p:nvGrpSpPr>
        <p:grpSpPr bwMode="auto">
          <a:xfrm>
            <a:off x="284163" y="395288"/>
            <a:ext cx="5583237" cy="2400300"/>
            <a:chOff x="1691680" y="1677152"/>
            <a:chExt cx="6024339" cy="2769252"/>
          </a:xfrm>
        </p:grpSpPr>
        <p:pic>
          <p:nvPicPr>
            <p:cNvPr id="12084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677152"/>
              <a:ext cx="6024339" cy="2485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841" name="מלבן 10"/>
            <p:cNvSpPr>
              <a:spLocks noChangeArrowheads="1"/>
            </p:cNvSpPr>
            <p:nvPr/>
          </p:nvSpPr>
          <p:spPr bwMode="auto">
            <a:xfrm>
              <a:off x="7065029" y="4077072"/>
              <a:ext cx="4219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a:latin typeface="Aharoni" pitchFamily="2" charset="-79"/>
                  <a:cs typeface="Aharoni" pitchFamily="2" charset="-79"/>
                </a:rPr>
                <a:t>זמן</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419100" y="484188"/>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החיידקים מתרבים בדרך של חלוקת תאים. תאי החיידקים הנוצרים לאחר החלוקה זהים לחלוטין לתא החיידק המקורי והם בעלי מטען גנטי זהה לו. </a:t>
            </a:r>
          </a:p>
          <a:p>
            <a:pPr eaLnBrk="1" hangingPunct="1">
              <a:defRPr/>
            </a:pPr>
            <a:r>
              <a:rPr lang="he-IL" dirty="0" smtClean="0"/>
              <a:t>צורת זו של רבייה, המבוססת על חלוקת התאים לשניים ובלא יצירת תאי ביצה ותאי זרע, מכונה </a:t>
            </a:r>
            <a:r>
              <a:rPr lang="he-IL" dirty="0" smtClean="0">
                <a:solidFill>
                  <a:schemeClr val="accent3"/>
                </a:solidFill>
              </a:rPr>
              <a:t>רבייה אל-זוויגית </a:t>
            </a:r>
            <a:r>
              <a:rPr lang="he-IL" dirty="0" smtClean="0"/>
              <a:t>(אל-מינית).</a:t>
            </a:r>
            <a:endParaRPr lang="he-IL" dirty="0"/>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844ACD0-977C-45CB-9754-37824B86A932}" type="slidenum">
              <a:rPr lang="he-IL" sz="1100" smtClean="0">
                <a:solidFill>
                  <a:prstClr val="white">
                    <a:lumMod val="75000"/>
                  </a:prstClr>
                </a:solidFill>
              </a:rPr>
              <a:pPr fontAlgn="base">
                <a:spcBef>
                  <a:spcPct val="0"/>
                </a:spcBef>
                <a:spcAft>
                  <a:spcPct val="0"/>
                </a:spcAft>
                <a:defRPr/>
              </a:pPr>
              <a:t>3</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בתנאים מתאימים, חיידקים מתרבים בקצב מהיר</a:t>
            </a:r>
            <a:endParaRPr lang="he-IL" sz="1800" dirty="0" smtClean="0">
              <a:solidFill>
                <a:schemeClr val="accent6">
                  <a:lumMod val="50000"/>
                  <a:lumOff val="50000"/>
                </a:schemeClr>
              </a:solidFill>
            </a:endParaRPr>
          </a:p>
        </p:txBody>
      </p:sp>
      <p:pic>
        <p:nvPicPr>
          <p:cNvPr id="94214" name="Picture 9" descr="File:Ecoli dividin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300" y="2027238"/>
            <a:ext cx="5237163"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479800" y="5889625"/>
            <a:ext cx="2062163" cy="3698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חיידק </a:t>
            </a:r>
            <a:r>
              <a:rPr lang="en-US" dirty="0" smtClean="0"/>
              <a:t>E.coli</a:t>
            </a:r>
            <a:r>
              <a:rPr lang="he-IL" dirty="0" smtClean="0"/>
              <a:t> בחלוקה</a:t>
            </a:r>
            <a:endParaRPr lang="he-IL" dirty="0"/>
          </a:p>
        </p:txBody>
      </p:sp>
      <p:sp>
        <p:nvSpPr>
          <p:cNvPr id="94216" name="מלבן 2"/>
          <p:cNvSpPr>
            <a:spLocks noChangeArrowheads="1"/>
          </p:cNvSpPr>
          <p:nvPr/>
        </p:nvSpPr>
        <p:spPr bwMode="auto">
          <a:xfrm>
            <a:off x="1403350" y="5530850"/>
            <a:ext cx="38147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a:lnSpc>
                <a:spcPct val="115000"/>
              </a:lnSpc>
              <a:spcAft>
                <a:spcPts val="1000"/>
              </a:spcAft>
            </a:pPr>
            <a:r>
              <a:rPr lang="en-US" sz="1000">
                <a:cs typeface="Times New Roman" pitchFamily="18" charset="0"/>
              </a:rPr>
              <a:t>CDC/ Evangeline Sowers, Janice Haney Carr</a:t>
            </a:r>
            <a:endParaRPr lang="en-US" sz="100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590867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5: </a:t>
            </a:r>
            <a:r>
              <a:rPr lang="he-IL" dirty="0" smtClean="0">
                <a:solidFill>
                  <a:srgbClr val="1F497D"/>
                </a:solidFill>
              </a:rPr>
              <a:t>בגרות תשס"ד</a:t>
            </a:r>
            <a:endParaRPr lang="he-IL" dirty="0" smtClean="0">
              <a:solidFill>
                <a:srgbClr val="000000"/>
              </a:solidFill>
              <a:latin typeface="Times New Roman" pitchFamily="18" charset="0"/>
              <a:cs typeface="Times New Roman" pitchFamily="18" charset="0"/>
            </a:endParaRPr>
          </a:p>
          <a:p>
            <a:pPr eaLnBrk="1" hangingPunct="1">
              <a:defRPr/>
            </a:pPr>
            <a:r>
              <a:rPr lang="he-IL" dirty="0">
                <a:solidFill>
                  <a:srgbClr val="1F497D"/>
                </a:solidFill>
              </a:rPr>
              <a:t>בניסוי אחר גידלו החוקרים את החיידקים (מאותו </a:t>
            </a:r>
            <a:r>
              <a:rPr lang="he-IL" dirty="0" smtClean="0">
                <a:solidFill>
                  <a:srgbClr val="1F497D"/>
                </a:solidFill>
              </a:rPr>
              <a:t>המין</a:t>
            </a:r>
            <a:r>
              <a:rPr lang="he-IL" dirty="0">
                <a:solidFill>
                  <a:srgbClr val="1F497D"/>
                </a:solidFill>
              </a:rPr>
              <a:t>) בשתי תרביות נפרדות:</a:t>
            </a:r>
          </a:p>
          <a:p>
            <a:pPr eaLnBrk="1" hangingPunct="1">
              <a:defRPr/>
            </a:pPr>
            <a:r>
              <a:rPr lang="he-IL" dirty="0">
                <a:solidFill>
                  <a:srgbClr val="1F497D"/>
                </a:solidFill>
              </a:rPr>
              <a:t>תרבית אחת גודלה על מצע עשיר, והאחרת – על מצע דל.</a:t>
            </a:r>
          </a:p>
          <a:p>
            <a:pPr eaLnBrk="1" hangingPunct="1">
              <a:defRPr/>
            </a:pPr>
            <a:r>
              <a:rPr lang="he-IL" dirty="0">
                <a:solidFill>
                  <a:srgbClr val="1F497D"/>
                </a:solidFill>
              </a:rPr>
              <a:t>לאחר </a:t>
            </a:r>
            <a:r>
              <a:rPr lang="he-IL" dirty="0" smtClean="0">
                <a:solidFill>
                  <a:srgbClr val="1F497D"/>
                </a:solidFill>
              </a:rPr>
              <a:t>זמן מה </a:t>
            </a:r>
            <a:r>
              <a:rPr lang="he-IL" dirty="0">
                <a:solidFill>
                  <a:srgbClr val="1F497D"/>
                </a:solidFill>
              </a:rPr>
              <a:t>העבירו דגימה מכל אחת משתי התרביות למצע דל.</a:t>
            </a:r>
          </a:p>
          <a:p>
            <a:pPr eaLnBrk="1" hangingPunct="1">
              <a:defRPr/>
            </a:pPr>
            <a:r>
              <a:rPr lang="he-IL" dirty="0">
                <a:solidFill>
                  <a:srgbClr val="1F497D"/>
                </a:solidFill>
              </a:rPr>
              <a:t>תוצאות הניסוי מתוארות באיור </a:t>
            </a:r>
            <a:r>
              <a:rPr lang="he-IL" dirty="0" smtClean="0">
                <a:solidFill>
                  <a:srgbClr val="1F497D"/>
                </a:solidFill>
              </a:rPr>
              <a:t>הבא:</a:t>
            </a: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smtClean="0">
              <a:solidFill>
                <a:srgbClr val="1F497D"/>
              </a:solidFill>
            </a:endParaRPr>
          </a:p>
          <a:p>
            <a:pPr eaLnBrk="1" hangingPunct="1">
              <a:defRPr/>
            </a:pPr>
            <a:r>
              <a:rPr lang="he-IL" dirty="0" smtClean="0">
                <a:solidFill>
                  <a:srgbClr val="1F497D"/>
                </a:solidFill>
              </a:rPr>
              <a:t>תארו </a:t>
            </a:r>
            <a:r>
              <a:rPr lang="he-IL" dirty="0">
                <a:solidFill>
                  <a:srgbClr val="1F497D"/>
                </a:solidFill>
              </a:rPr>
              <a:t>את התוצאות המוצגות </a:t>
            </a:r>
            <a:r>
              <a:rPr lang="he-IL" dirty="0" smtClean="0">
                <a:solidFill>
                  <a:srgbClr val="1F497D"/>
                </a:solidFill>
              </a:rPr>
              <a:t>באיור, והסבירו אותן</a:t>
            </a:r>
            <a:r>
              <a:rPr lang="he-IL" dirty="0">
                <a:solidFill>
                  <a:srgbClr val="1F497D"/>
                </a:solidFill>
              </a:rPr>
              <a:t>.       </a:t>
            </a:r>
          </a:p>
          <a:p>
            <a:pPr eaLnBrk="1" hangingPunct="1">
              <a:defRPr/>
            </a:pPr>
            <a:endParaRPr lang="he-IL" dirty="0" smtClean="0">
              <a:solidFill>
                <a:srgbClr val="1F497D"/>
              </a:solidFill>
            </a:endParaRPr>
          </a:p>
        </p:txBody>
      </p:sp>
      <p:pic>
        <p:nvPicPr>
          <p:cNvPr id="12185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989138"/>
            <a:ext cx="53149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31775" y="373063"/>
            <a:ext cx="8215313" cy="46037"/>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676DBE8-63FE-4114-9F6F-03B566F3D317}" type="slidenum">
              <a:rPr lang="he-IL" sz="1100" smtClean="0">
                <a:solidFill>
                  <a:prstClr val="white">
                    <a:lumMod val="75000"/>
                  </a:prstClr>
                </a:solidFill>
              </a:rPr>
              <a:pPr fontAlgn="base">
                <a:spcBef>
                  <a:spcPct val="0"/>
                </a:spcBef>
                <a:spcAft>
                  <a:spcPct val="0"/>
                </a:spcAft>
                <a:defRPr/>
              </a:pPr>
              <a:t>30</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שאלה 5: השפעות סוג מצע המזון (עשיר/דל) על</a:t>
            </a:r>
            <a:r>
              <a:rPr lang="he-IL" sz="1800" b="1" dirty="0" smtClean="0">
                <a:solidFill>
                  <a:schemeClr val="accent3"/>
                </a:solidFill>
                <a:ea typeface="+mn-ea"/>
              </a:rPr>
              <a:t> עקומת </a:t>
            </a:r>
            <a:r>
              <a:rPr lang="he-IL" sz="1800" b="1" dirty="0" smtClean="0">
                <a:solidFill>
                  <a:srgbClr val="FF6600"/>
                </a:solidFill>
                <a:ea typeface="+mn-ea"/>
              </a:rPr>
              <a:t>הגידול</a:t>
            </a:r>
            <a:endParaRPr lang="he-IL" sz="1800" dirty="0" smtClean="0"/>
          </a:p>
        </p:txBody>
      </p:sp>
      <p:sp>
        <p:nvSpPr>
          <p:cNvPr id="7" name="TextBox 6"/>
          <p:cNvSpPr txBox="1"/>
          <p:nvPr/>
        </p:nvSpPr>
        <p:spPr>
          <a:xfrm>
            <a:off x="280988" y="3546475"/>
            <a:ext cx="3338512" cy="3046413"/>
          </a:xfrm>
          <a:prstGeom prst="rect">
            <a:avLst/>
          </a:prstGeom>
          <a:noFill/>
          <a:ln w="19050">
            <a:solidFill>
              <a:schemeClr val="accent3"/>
            </a:solid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b="1" dirty="0" smtClean="0">
                <a:solidFill>
                  <a:schemeClr val="accent3"/>
                </a:solidFill>
              </a:rPr>
              <a:t>מצע דל</a:t>
            </a:r>
          </a:p>
          <a:p>
            <a:pPr eaLnBrk="1" hangingPunct="1">
              <a:defRPr/>
            </a:pPr>
            <a:r>
              <a:rPr lang="he-IL" sz="1600" dirty="0" smtClean="0">
                <a:solidFill>
                  <a:schemeClr val="tx2"/>
                </a:solidFill>
              </a:rPr>
              <a:t>מצע המכיל רק תרכובת פחמנית אחת (לדוגמה, גלוקוז) ומינרלים. החיידקים צריכים לייצר מהם את כל התרכובות הדרושות </a:t>
            </a:r>
            <a:r>
              <a:rPr lang="he-IL" sz="1600" dirty="0" smtClean="0">
                <a:solidFill>
                  <a:srgbClr val="1F497D"/>
                </a:solidFill>
              </a:rPr>
              <a:t>לבניית התאים (כגון חלבונים, חומצות גרעין, פוספוליפידים).</a:t>
            </a:r>
          </a:p>
          <a:p>
            <a:pPr eaLnBrk="1" hangingPunct="1">
              <a:defRPr/>
            </a:pPr>
            <a:endParaRPr lang="he-IL" sz="1600" dirty="0" smtClean="0">
              <a:solidFill>
                <a:srgbClr val="1F497D"/>
              </a:solidFill>
            </a:endParaRPr>
          </a:p>
          <a:p>
            <a:pPr eaLnBrk="1" hangingPunct="1">
              <a:defRPr/>
            </a:pPr>
            <a:r>
              <a:rPr lang="he-IL" sz="1600" b="1" dirty="0" smtClean="0">
                <a:solidFill>
                  <a:schemeClr val="accent3"/>
                </a:solidFill>
              </a:rPr>
              <a:t>מצע עשיר</a:t>
            </a:r>
          </a:p>
          <a:p>
            <a:pPr eaLnBrk="1" hangingPunct="1">
              <a:defRPr/>
            </a:pPr>
            <a:r>
              <a:rPr lang="he-IL" sz="1600" dirty="0" smtClean="0">
                <a:solidFill>
                  <a:srgbClr val="1F497D"/>
                </a:solidFill>
              </a:rPr>
              <a:t>מצע המכיל מגוון תרכובות פחמניות או חלבונים. </a:t>
            </a:r>
            <a:r>
              <a:rPr lang="he-IL" sz="1600" dirty="0" smtClean="0">
                <a:solidFill>
                  <a:schemeClr val="tx2"/>
                </a:solidFill>
              </a:rPr>
              <a:t>החיידקים קולטים את מקצת החומרים הנחוצים מן המצע ואינם צריכים לייצרם בעצמם</a:t>
            </a:r>
            <a:r>
              <a:rPr lang="he-IL" sz="1600" dirty="0" smtClean="0">
                <a:solidFill>
                  <a:srgbClr val="1F497D"/>
                </a:solidFill>
              </a:rPr>
              <a:t>.</a:t>
            </a:r>
            <a:endParaRPr lang="he-IL" sz="1600" dirty="0">
              <a:solidFill>
                <a:srgbClr val="1F497D"/>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314007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5: </a:t>
            </a:r>
            <a:r>
              <a:rPr lang="he-IL" dirty="0" smtClean="0">
                <a:solidFill>
                  <a:srgbClr val="1F497D"/>
                </a:solidFill>
              </a:rPr>
              <a:t>בגרות תשס"ד</a:t>
            </a:r>
            <a:endParaRPr lang="he-IL" dirty="0" smtClean="0">
              <a:solidFill>
                <a:srgbClr val="000000"/>
              </a:solidFill>
              <a:latin typeface="Times New Roman" pitchFamily="18" charset="0"/>
              <a:cs typeface="Times New Roman" pitchFamily="18" charset="0"/>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r>
              <a:rPr lang="he-IL" dirty="0" smtClean="0">
                <a:solidFill>
                  <a:srgbClr val="1F497D"/>
                </a:solidFill>
              </a:rPr>
              <a:t>תארו </a:t>
            </a:r>
            <a:r>
              <a:rPr lang="he-IL" dirty="0">
                <a:solidFill>
                  <a:srgbClr val="1F497D"/>
                </a:solidFill>
              </a:rPr>
              <a:t>את התוצאות המוצגות </a:t>
            </a:r>
            <a:r>
              <a:rPr lang="he-IL" dirty="0" smtClean="0">
                <a:solidFill>
                  <a:srgbClr val="1F497D"/>
                </a:solidFill>
              </a:rPr>
              <a:t>באיור, והסבירו אותן</a:t>
            </a:r>
            <a:r>
              <a:rPr lang="he-IL" dirty="0">
                <a:solidFill>
                  <a:srgbClr val="1F497D"/>
                </a:solidFill>
              </a:rPr>
              <a:t>.       </a:t>
            </a:r>
          </a:p>
          <a:p>
            <a:pPr eaLnBrk="1" hangingPunct="1">
              <a:defRPr/>
            </a:pPr>
            <a:endParaRPr lang="he-IL" dirty="0" smtClean="0">
              <a:solidFill>
                <a:srgbClr val="1F497D"/>
              </a:solidFill>
            </a:endParaRPr>
          </a:p>
        </p:txBody>
      </p:sp>
      <p:pic>
        <p:nvPicPr>
          <p:cNvPr id="12288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463" y="530225"/>
            <a:ext cx="3729037"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31775" y="373063"/>
            <a:ext cx="8215313" cy="46037"/>
          </a:xfrm>
          <a:prstGeom prst="rect">
            <a:avLst/>
          </a:prstGeom>
          <a:blipFill dpi="0" rotWithShape="1">
            <a:blip r:embed="rId4"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2D980BB-ACA9-4AFA-BB31-6DFCA415C974}" type="slidenum">
              <a:rPr lang="he-IL" sz="1100" smtClean="0">
                <a:solidFill>
                  <a:prstClr val="white">
                    <a:lumMod val="75000"/>
                  </a:prstClr>
                </a:solidFill>
              </a:rPr>
              <a:pPr fontAlgn="base">
                <a:spcBef>
                  <a:spcPct val="0"/>
                </a:spcBef>
                <a:spcAft>
                  <a:spcPct val="0"/>
                </a:spcAft>
                <a:defRPr/>
              </a:pPr>
              <a:t>31</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תשובה: ההעברה מקרקע מזון עשיר לדל גורמת להתארכות שלב ההשהיה </a:t>
            </a:r>
            <a:endParaRPr lang="he-IL" sz="1800" dirty="0" smtClean="0"/>
          </a:p>
        </p:txBody>
      </p:sp>
      <p:sp>
        <p:nvSpPr>
          <p:cNvPr id="7" name="Rectangle 12"/>
          <p:cNvSpPr/>
          <p:nvPr/>
        </p:nvSpPr>
        <p:spPr>
          <a:xfrm>
            <a:off x="192088" y="3357563"/>
            <a:ext cx="8370887" cy="30956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a:solidFill>
                  <a:prstClr val="black"/>
                </a:solidFill>
              </a:rPr>
              <a:t>תיאור: </a:t>
            </a:r>
            <a:r>
              <a:rPr lang="he-IL" dirty="0">
                <a:solidFill>
                  <a:schemeClr val="tx1"/>
                </a:solidFill>
              </a:rPr>
              <a:t>החיידקים שהועברו ממצע דל למצע דל מתחילים להתרבות לאחר כ- 45 דקות. החיידקים שהועברו ממצע עשיר למצע דל מתחילים להתרבות מאוחר יותר: הם כמעט אינם מתרבים בשלוש השעות הראשונות.</a:t>
            </a:r>
          </a:p>
          <a:p>
            <a:pPr>
              <a:defRPr/>
            </a:pPr>
            <a:r>
              <a:rPr lang="he-IL" dirty="0">
                <a:solidFill>
                  <a:schemeClr val="tx1"/>
                </a:solidFill>
              </a:rPr>
              <a:t>הסבר: המצע העשיר כולל מגוון חומרים רב יותר מאשר המצע הדל, ולכן החיידקים נדרשים לייצר בעצמם פחות סוגי חומרים הדרושים לבניית התאים, מכיוון שהם קולטים אותם מן המצע. כאשר הועברו החיידקים ממצע עשיר למצע דל שאינו מכיל מגוון רחב של חומרים, הם היו צריכים לייצר את האנזימים המתאימים ליצירת החומרים הנדרשים מן החומרים המצויים במצע, ולייצר את החומרים האלה, לכן זמן ההשהיה היה ארוך.</a:t>
            </a:r>
          </a:p>
          <a:p>
            <a:pPr>
              <a:defRPr/>
            </a:pPr>
            <a:r>
              <a:rPr lang="he-IL" dirty="0">
                <a:solidFill>
                  <a:schemeClr val="tx1"/>
                </a:solidFill>
              </a:rPr>
              <a:t>לעומתם, החיידקים שהיו קודם במצע דל, כבר הפיקו את רוב האנזימים והחומרים הנדרשים, ולכן זמן ההשהיה היה קצר יותר.</a:t>
            </a:r>
          </a:p>
          <a:p>
            <a:pPr>
              <a:defRPr/>
            </a:pPr>
            <a:endParaRPr lang="he-IL" dirty="0">
              <a:solidFill>
                <a:prstClr val="black"/>
              </a:solidFill>
            </a:endParaRPr>
          </a:p>
          <a:p>
            <a:pPr>
              <a:defRPr/>
            </a:pPr>
            <a:endParaRPr lang="he-IL" dirty="0">
              <a:solidFill>
                <a:prstClr val="black"/>
              </a:solidFill>
            </a:endParaRPr>
          </a:p>
          <a:p>
            <a:pPr>
              <a:defRPr/>
            </a:pPr>
            <a:endParaRPr lang="he-IL" dirty="0">
              <a:solidFill>
                <a:srgbClr val="FF66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638" y="2173288"/>
            <a:ext cx="50387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775" y="373063"/>
            <a:ext cx="8215313" cy="46037"/>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14350"/>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6: </a:t>
            </a:r>
            <a:r>
              <a:rPr lang="he-IL" dirty="0" smtClean="0">
                <a:solidFill>
                  <a:srgbClr val="1F497D"/>
                </a:solidFill>
              </a:rPr>
              <a:t>מעובד מבגרות תשס"ד</a:t>
            </a:r>
            <a:endParaRPr lang="he-IL" b="1" dirty="0" smtClean="0">
              <a:solidFill>
                <a:srgbClr val="1F497D"/>
              </a:solidFill>
            </a:endParaRPr>
          </a:p>
          <a:p>
            <a:pPr eaLnBrk="1" hangingPunct="1">
              <a:defRPr/>
            </a:pPr>
            <a:r>
              <a:rPr lang="he-IL" dirty="0" smtClean="0">
                <a:solidFill>
                  <a:srgbClr val="1F497D"/>
                </a:solidFill>
              </a:rPr>
              <a:t>חוקרים ערכו מחקר שבו עקבו אחר הגידול של חיידקים בתנאי טמפרטורה שונים.</a:t>
            </a:r>
          </a:p>
          <a:p>
            <a:pPr eaLnBrk="1" hangingPunct="1">
              <a:defRPr/>
            </a:pPr>
            <a:r>
              <a:rPr lang="he-IL" dirty="0" smtClean="0">
                <a:solidFill>
                  <a:schemeClr val="tx2"/>
                </a:solidFill>
              </a:rPr>
              <a:t>הם העבירו כמות זהה של תרבית חיידקים הנמצאת בשלב העמידה, לשני מצעי מזון טריים זהים. מצע אחד נשמר בטמפרטורה של </a:t>
            </a:r>
            <a:r>
              <a:rPr lang="he-IL" dirty="0" smtClean="0">
                <a:solidFill>
                  <a:srgbClr val="1F497D"/>
                </a:solidFill>
              </a:rPr>
              <a:t>°</a:t>
            </a:r>
            <a:r>
              <a:rPr lang="en-US" dirty="0" smtClean="0">
                <a:solidFill>
                  <a:srgbClr val="1F497D"/>
                </a:solidFill>
              </a:rPr>
              <a:t>25 C</a:t>
            </a:r>
            <a:r>
              <a:rPr lang="he-IL" dirty="0" smtClean="0">
                <a:solidFill>
                  <a:srgbClr val="1F497D"/>
                </a:solidFill>
              </a:rPr>
              <a:t> והאחר – בטמפרטורה של °</a:t>
            </a:r>
            <a:r>
              <a:rPr lang="en-US" dirty="0" smtClean="0">
                <a:solidFill>
                  <a:srgbClr val="1F497D"/>
                </a:solidFill>
              </a:rPr>
              <a:t>.37C</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C78DE15-DC81-4147-8E56-6F14C35370FB}" type="slidenum">
              <a:rPr lang="he-IL" sz="1100" smtClean="0">
                <a:solidFill>
                  <a:prstClr val="white">
                    <a:lumMod val="75000"/>
                  </a:prstClr>
                </a:solidFill>
              </a:rPr>
              <a:pPr fontAlgn="base">
                <a:spcBef>
                  <a:spcPct val="0"/>
                </a:spcBef>
                <a:spcAft>
                  <a:spcPct val="0"/>
                </a:spcAft>
                <a:defRPr/>
              </a:pPr>
              <a:t>32</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chemeClr val="accent3"/>
                </a:solidFill>
                <a:ea typeface="+mn-ea"/>
              </a:rPr>
              <a:t>שאלה 6: (בשילוב עם שלבי החקר המדעי*): השפעת הטמפרטורה על עקומת הגידול</a:t>
            </a:r>
            <a:endParaRPr lang="he-IL" sz="1800" dirty="0" smtClean="0">
              <a:solidFill>
                <a:schemeClr val="accent3"/>
              </a:solidFill>
            </a:endParaRPr>
          </a:p>
        </p:txBody>
      </p:sp>
      <p:sp>
        <p:nvSpPr>
          <p:cNvPr id="8" name="TextBox 7"/>
          <p:cNvSpPr txBox="1"/>
          <p:nvPr/>
        </p:nvSpPr>
        <p:spPr>
          <a:xfrm>
            <a:off x="263525" y="5300663"/>
            <a:ext cx="8183563" cy="147796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rPr>
              <a:t>א. אילו </a:t>
            </a:r>
            <a:r>
              <a:rPr lang="he-IL" dirty="0">
                <a:solidFill>
                  <a:srgbClr val="1F497D"/>
                </a:solidFill>
              </a:rPr>
              <a:t>שלבי גידול מוצגים </a:t>
            </a:r>
            <a:r>
              <a:rPr lang="he-IL" dirty="0" smtClean="0">
                <a:solidFill>
                  <a:schemeClr val="tx2"/>
                </a:solidFill>
              </a:rPr>
              <a:t>בעקומות? תארו </a:t>
            </a:r>
            <a:r>
              <a:rPr lang="he-IL" dirty="0">
                <a:solidFill>
                  <a:schemeClr val="tx2"/>
                </a:solidFill>
              </a:rPr>
              <a:t>מה מתרחש בשלבי הגידול האלה. </a:t>
            </a:r>
            <a:endParaRPr lang="he-IL" dirty="0" smtClean="0">
              <a:solidFill>
                <a:schemeClr val="tx2"/>
              </a:solidFill>
            </a:endParaRPr>
          </a:p>
          <a:p>
            <a:pPr eaLnBrk="1" hangingPunct="1">
              <a:defRPr/>
            </a:pPr>
            <a:r>
              <a:rPr lang="he-IL" dirty="0" smtClean="0">
                <a:solidFill>
                  <a:schemeClr val="tx2"/>
                </a:solidFill>
              </a:rPr>
              <a:t>ב. הסבירו את הסיבות להבדלים בין העקומות.</a:t>
            </a:r>
          </a:p>
          <a:p>
            <a:pPr eaLnBrk="1" hangingPunct="1">
              <a:defRPr/>
            </a:pPr>
            <a:r>
              <a:rPr lang="he-IL" dirty="0" smtClean="0">
                <a:solidFill>
                  <a:schemeClr val="tx2"/>
                </a:solidFill>
              </a:rPr>
              <a:t>ג. תנו כותרת לגרף.</a:t>
            </a:r>
          </a:p>
          <a:p>
            <a:pPr eaLnBrk="1" hangingPunct="1">
              <a:defRPr/>
            </a:pPr>
            <a:r>
              <a:rPr lang="he-IL" dirty="0" smtClean="0">
                <a:solidFill>
                  <a:schemeClr val="tx2"/>
                </a:solidFill>
              </a:rPr>
              <a:t>ד. מהם המשתנים הבלתי תלויי</a:t>
            </a:r>
            <a:r>
              <a:rPr lang="he-IL" dirty="0" smtClean="0">
                <a:solidFill>
                  <a:srgbClr val="1F497D"/>
                </a:solidFill>
              </a:rPr>
              <a:t>ם בניסוי?</a:t>
            </a:r>
          </a:p>
          <a:p>
            <a:pPr eaLnBrk="1" hangingPunct="1">
              <a:defRPr/>
            </a:pPr>
            <a:r>
              <a:rPr lang="he-IL" dirty="0" smtClean="0">
                <a:solidFill>
                  <a:srgbClr val="1F497D"/>
                </a:solidFill>
              </a:rPr>
              <a:t>* </a:t>
            </a:r>
            <a:r>
              <a:rPr lang="he-IL" sz="1400" dirty="0" smtClean="0">
                <a:solidFill>
                  <a:srgbClr val="1F497D"/>
                </a:solidFill>
              </a:rPr>
              <a:t>הכנה למיומנויות הנדרשות בבחינת הבגרות במעבדה</a:t>
            </a:r>
            <a:r>
              <a:rPr lang="he-IL" dirty="0" smtClean="0">
                <a:solidFill>
                  <a:srgbClr val="1F497D"/>
                </a:solidFill>
              </a:rPr>
              <a:t>.</a:t>
            </a:r>
            <a:endParaRPr lang="he-IL" dirty="0">
              <a:solidFill>
                <a:srgbClr val="1F497D"/>
              </a:solidFill>
            </a:endParaRPr>
          </a:p>
        </p:txBody>
      </p:sp>
      <p:sp>
        <p:nvSpPr>
          <p:cNvPr id="11" name="TextBox 10"/>
          <p:cNvSpPr txBox="1"/>
          <p:nvPr/>
        </p:nvSpPr>
        <p:spPr>
          <a:xfrm>
            <a:off x="4703763" y="1798638"/>
            <a:ext cx="3765550" cy="3698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rPr>
              <a:t>התוצאות מתוארות ב</a:t>
            </a:r>
            <a:r>
              <a:rPr lang="he-IL" dirty="0" smtClean="0">
                <a:solidFill>
                  <a:schemeClr val="tx2"/>
                </a:solidFill>
              </a:rPr>
              <a:t>עקומות</a:t>
            </a:r>
            <a:r>
              <a:rPr lang="he-IL" dirty="0" smtClean="0">
                <a:solidFill>
                  <a:srgbClr val="1F497D"/>
                </a:solidFill>
              </a:rPr>
              <a:t> שלפניכם:</a:t>
            </a:r>
            <a:endParaRPr lang="he-IL" dirty="0">
              <a:solidFill>
                <a:srgbClr val="1F497D"/>
              </a:solidFill>
            </a:endParaRPr>
          </a:p>
        </p:txBody>
      </p:sp>
      <p:sp>
        <p:nvSpPr>
          <p:cNvPr id="12" name="TextBox 11"/>
          <p:cNvSpPr txBox="1"/>
          <p:nvPr/>
        </p:nvSpPr>
        <p:spPr>
          <a:xfrm>
            <a:off x="3995738" y="2178050"/>
            <a:ext cx="3767137" cy="3683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rPr>
              <a:t>כותרת:</a:t>
            </a:r>
            <a:endParaRPr lang="he-IL" dirty="0">
              <a:solidFill>
                <a:srgbClr val="1F497D"/>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13" y="496888"/>
            <a:ext cx="3324225" cy="211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775" y="373063"/>
            <a:ext cx="8215313" cy="46037"/>
          </a:xfrm>
          <a:prstGeom prst="rect">
            <a:avLst/>
          </a:prstGeom>
          <a:blipFill dpi="0" rotWithShape="1">
            <a:blip r:embed="rId4"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496888"/>
            <a:ext cx="8183563" cy="3683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6: </a:t>
            </a:r>
            <a:r>
              <a:rPr lang="he-IL" dirty="0" smtClean="0">
                <a:solidFill>
                  <a:srgbClr val="1F497D"/>
                </a:solidFill>
              </a:rPr>
              <a:t>מעובד מבגרות תשס"ד</a:t>
            </a:r>
            <a:endParaRPr lang="he-IL" b="1" dirty="0" smtClean="0">
              <a:solidFill>
                <a:srgbClr val="1F497D"/>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6E45BA1-BB26-4735-9A42-CB90F648920B}" type="slidenum">
              <a:rPr lang="he-IL" sz="1100" smtClean="0">
                <a:solidFill>
                  <a:prstClr val="white">
                    <a:lumMod val="75000"/>
                  </a:prstClr>
                </a:solidFill>
              </a:rPr>
              <a:pPr fontAlgn="base">
                <a:spcBef>
                  <a:spcPct val="0"/>
                </a:spcBef>
                <a:spcAft>
                  <a:spcPct val="0"/>
                </a:spcAft>
                <a:defRPr/>
              </a:pPr>
              <a:t>33</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chemeClr val="accent3"/>
                </a:solidFill>
                <a:ea typeface="+mn-ea"/>
              </a:rPr>
              <a:t>תשובה</a:t>
            </a:r>
            <a:endParaRPr lang="he-IL" sz="1800" dirty="0" smtClean="0">
              <a:solidFill>
                <a:schemeClr val="accent3"/>
              </a:solidFill>
            </a:endParaRPr>
          </a:p>
        </p:txBody>
      </p:sp>
      <p:sp>
        <p:nvSpPr>
          <p:cNvPr id="8" name="TextBox 7"/>
          <p:cNvSpPr txBox="1"/>
          <p:nvPr/>
        </p:nvSpPr>
        <p:spPr>
          <a:xfrm>
            <a:off x="287338" y="4768850"/>
            <a:ext cx="8181975" cy="64611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rPr>
              <a:t>א. אילו </a:t>
            </a:r>
            <a:r>
              <a:rPr lang="he-IL" dirty="0">
                <a:solidFill>
                  <a:srgbClr val="1F497D"/>
                </a:solidFill>
              </a:rPr>
              <a:t>שלבי גידול מוצגים </a:t>
            </a:r>
            <a:r>
              <a:rPr lang="he-IL" dirty="0" smtClean="0">
                <a:solidFill>
                  <a:srgbClr val="1F497D"/>
                </a:solidFill>
              </a:rPr>
              <a:t>בעקומים? תארו </a:t>
            </a:r>
            <a:r>
              <a:rPr lang="he-IL" dirty="0">
                <a:solidFill>
                  <a:srgbClr val="1F497D"/>
                </a:solidFill>
              </a:rPr>
              <a:t>מה מתרחש בשלבי הגידול האלה. </a:t>
            </a:r>
            <a:endParaRPr lang="he-IL" dirty="0" smtClean="0">
              <a:solidFill>
                <a:srgbClr val="1F497D"/>
              </a:solidFill>
            </a:endParaRPr>
          </a:p>
          <a:p>
            <a:pPr eaLnBrk="1" hangingPunct="1">
              <a:defRPr/>
            </a:pPr>
            <a:r>
              <a:rPr lang="he-IL" dirty="0" smtClean="0">
                <a:solidFill>
                  <a:srgbClr val="1F497D"/>
                </a:solidFill>
              </a:rPr>
              <a:t>ב. הסבירו את הסיבות להבדלים בין העקומות.</a:t>
            </a:r>
            <a:endParaRPr lang="he-IL" dirty="0">
              <a:solidFill>
                <a:srgbClr val="1F497D"/>
              </a:solidFill>
            </a:endParaRPr>
          </a:p>
        </p:txBody>
      </p:sp>
      <p:sp>
        <p:nvSpPr>
          <p:cNvPr id="10" name="Rectangle 12"/>
          <p:cNvSpPr/>
          <p:nvPr/>
        </p:nvSpPr>
        <p:spPr>
          <a:xfrm>
            <a:off x="306388" y="2392363"/>
            <a:ext cx="8370887" cy="42767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a:solidFill>
                  <a:prstClr val="black"/>
                </a:solidFill>
              </a:rPr>
              <a:t>א. בכל </a:t>
            </a:r>
            <a:r>
              <a:rPr lang="he-IL" dirty="0">
                <a:solidFill>
                  <a:schemeClr val="tx1"/>
                </a:solidFill>
              </a:rPr>
              <a:t>אחד משתי העקומות נראים שלב ההשהיה ושלב הגידול המעריכי. </a:t>
            </a:r>
          </a:p>
          <a:p>
            <a:pPr>
              <a:defRPr/>
            </a:pPr>
            <a:endParaRPr lang="he-IL" dirty="0">
              <a:solidFill>
                <a:prstClr val="black"/>
              </a:solidFill>
            </a:endParaRPr>
          </a:p>
          <a:p>
            <a:pPr marL="263525" indent="-263525">
              <a:defRPr/>
            </a:pPr>
            <a:r>
              <a:rPr lang="he-IL" dirty="0">
                <a:solidFill>
                  <a:prstClr val="black"/>
                </a:solidFill>
              </a:rPr>
              <a:t>ב. הטמפרטורה משפיעה על קצב הפעילות האנזימתית. בטמפרטורה של </a:t>
            </a:r>
            <a:r>
              <a:rPr lang="he-IL" dirty="0">
                <a:solidFill>
                  <a:srgbClr val="1F497D"/>
                </a:solidFill>
              </a:rPr>
              <a:t>°</a:t>
            </a:r>
            <a:r>
              <a:rPr lang="en-US" dirty="0">
                <a:solidFill>
                  <a:srgbClr val="1F497D"/>
                </a:solidFill>
              </a:rPr>
              <a:t>37C</a:t>
            </a:r>
            <a:r>
              <a:rPr lang="he-IL" dirty="0">
                <a:solidFill>
                  <a:srgbClr val="1F497D"/>
                </a:solidFill>
              </a:rPr>
              <a:t> </a:t>
            </a:r>
            <a:r>
              <a:rPr lang="he-IL" dirty="0">
                <a:solidFill>
                  <a:prstClr val="black"/>
                </a:solidFill>
              </a:rPr>
              <a:t>קצב הפעילות האנזימתית גבוה יותר מאשר ב- 25 מעלות, ולכן קצב כל תהליכי חילוף החומרים בתאים, כגון נשימה תאית, ובניית חומרים הדרושים לבניית התאים גדול יותר. לכן שלב ההשהיה ב-</a:t>
            </a:r>
            <a:r>
              <a:rPr lang="he-IL" dirty="0">
                <a:solidFill>
                  <a:srgbClr val="1F497D"/>
                </a:solidFill>
              </a:rPr>
              <a:t> °</a:t>
            </a:r>
            <a:r>
              <a:rPr lang="en-US" dirty="0">
                <a:solidFill>
                  <a:srgbClr val="1F497D"/>
                </a:solidFill>
              </a:rPr>
              <a:t>37C</a:t>
            </a:r>
            <a:r>
              <a:rPr lang="he-IL" dirty="0">
                <a:solidFill>
                  <a:prstClr val="black"/>
                </a:solidFill>
              </a:rPr>
              <a:t> קצר יותר, וקצב הגידול בשלב הגידול </a:t>
            </a:r>
            <a:r>
              <a:rPr lang="he-IL" dirty="0" err="1">
                <a:solidFill>
                  <a:prstClr val="black"/>
                </a:solidFill>
              </a:rPr>
              <a:t>המעריכי</a:t>
            </a:r>
            <a:r>
              <a:rPr lang="he-IL" dirty="0">
                <a:solidFill>
                  <a:prstClr val="black"/>
                </a:solidFill>
              </a:rPr>
              <a:t> גבוה יותר (שיפוע הגרף גדול יותר). </a:t>
            </a:r>
          </a:p>
          <a:p>
            <a:pPr>
              <a:defRPr/>
            </a:pPr>
            <a:endParaRPr lang="he-IL" dirty="0">
              <a:solidFill>
                <a:prstClr val="black"/>
              </a:solidFill>
            </a:endParaRPr>
          </a:p>
          <a:p>
            <a:pPr>
              <a:defRPr/>
            </a:pPr>
            <a:r>
              <a:rPr lang="he-IL" dirty="0">
                <a:solidFill>
                  <a:prstClr val="black"/>
                </a:solidFill>
              </a:rPr>
              <a:t>ג. כותרת הגרף: השפעת הטמפרטורה על השתנות מספר החיידקים לאורך הזמן/ השתנות   </a:t>
            </a:r>
          </a:p>
          <a:p>
            <a:pPr>
              <a:defRPr/>
            </a:pPr>
            <a:r>
              <a:rPr lang="he-IL" dirty="0">
                <a:solidFill>
                  <a:prstClr val="black"/>
                </a:solidFill>
              </a:rPr>
              <a:t>    מספר החיידקים לאורך הזמן בטמפרטורות שונות.</a:t>
            </a:r>
          </a:p>
          <a:p>
            <a:pPr>
              <a:defRPr/>
            </a:pPr>
            <a:r>
              <a:rPr lang="he-IL" dirty="0">
                <a:solidFill>
                  <a:prstClr val="black"/>
                </a:solidFill>
              </a:rPr>
              <a:t>ד. המשתנים הבלתי תלויים: זמן, טמפרטורה. </a:t>
            </a:r>
          </a:p>
          <a:p>
            <a:pPr>
              <a:defRPr/>
            </a:pPr>
            <a:endParaRPr lang="he-IL" dirty="0">
              <a:solidFill>
                <a:prstClr val="black"/>
              </a:solidFill>
            </a:endParaRPr>
          </a:p>
          <a:p>
            <a:pPr>
              <a:defRPr/>
            </a:pPr>
            <a:r>
              <a:rPr lang="he-IL" dirty="0">
                <a:solidFill>
                  <a:schemeClr val="accent3"/>
                </a:solidFill>
              </a:rPr>
              <a:t>שימו       ! בניסוי שתוצאותיו מתוארות במערכת צירים שיש בה שני גרפים, יש שני משתנים בלתי תלויים: האחד הוא זה שמיוצג בציר </a:t>
            </a:r>
            <a:r>
              <a:rPr lang="en-US" dirty="0">
                <a:solidFill>
                  <a:schemeClr val="accent3"/>
                </a:solidFill>
              </a:rPr>
              <a:t>X</a:t>
            </a:r>
            <a:r>
              <a:rPr lang="he-IL" dirty="0">
                <a:solidFill>
                  <a:schemeClr val="accent3"/>
                </a:solidFill>
              </a:rPr>
              <a:t>, והאחר הוא ההבדל בתנאי הניסוי בין מערכות הניסוי המיוצגות בשני הגרפים.</a:t>
            </a:r>
          </a:p>
        </p:txBody>
      </p:sp>
      <p:sp>
        <p:nvSpPr>
          <p:cNvPr id="13" name="TextBox 12"/>
          <p:cNvSpPr txBox="1"/>
          <p:nvPr/>
        </p:nvSpPr>
        <p:spPr>
          <a:xfrm>
            <a:off x="3924300" y="889000"/>
            <a:ext cx="4579938" cy="147796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rPr>
              <a:t>א. אילו </a:t>
            </a:r>
            <a:r>
              <a:rPr lang="he-IL" dirty="0">
                <a:solidFill>
                  <a:srgbClr val="1F497D"/>
                </a:solidFill>
              </a:rPr>
              <a:t>שלבי גידול </a:t>
            </a:r>
            <a:r>
              <a:rPr lang="he-IL" dirty="0">
                <a:solidFill>
                  <a:schemeClr val="tx2"/>
                </a:solidFill>
              </a:rPr>
              <a:t>מוצגים </a:t>
            </a:r>
            <a:r>
              <a:rPr lang="he-IL" dirty="0" smtClean="0">
                <a:solidFill>
                  <a:schemeClr val="tx2"/>
                </a:solidFill>
              </a:rPr>
              <a:t>בעקומות? </a:t>
            </a:r>
          </a:p>
          <a:p>
            <a:pPr eaLnBrk="1" hangingPunct="1">
              <a:defRPr/>
            </a:pPr>
            <a:r>
              <a:rPr lang="he-IL" dirty="0" smtClean="0">
                <a:solidFill>
                  <a:schemeClr val="tx2"/>
                </a:solidFill>
              </a:rPr>
              <a:t>   תארו </a:t>
            </a:r>
            <a:r>
              <a:rPr lang="he-IL" dirty="0">
                <a:solidFill>
                  <a:schemeClr val="tx2"/>
                </a:solidFill>
              </a:rPr>
              <a:t>מה מתרחש בשל</a:t>
            </a:r>
            <a:r>
              <a:rPr lang="he-IL" dirty="0">
                <a:solidFill>
                  <a:srgbClr val="1F497D"/>
                </a:solidFill>
              </a:rPr>
              <a:t>בי הגידול האלה. </a:t>
            </a:r>
            <a:endParaRPr lang="he-IL" dirty="0" smtClean="0">
              <a:solidFill>
                <a:srgbClr val="1F497D"/>
              </a:solidFill>
            </a:endParaRPr>
          </a:p>
          <a:p>
            <a:pPr eaLnBrk="1" hangingPunct="1">
              <a:defRPr/>
            </a:pPr>
            <a:r>
              <a:rPr lang="he-IL" dirty="0" smtClean="0">
                <a:solidFill>
                  <a:srgbClr val="1F497D"/>
                </a:solidFill>
              </a:rPr>
              <a:t>ב. הסבירו את הסיבות להבדלים בין העקומות.</a:t>
            </a:r>
          </a:p>
          <a:p>
            <a:pPr eaLnBrk="1" hangingPunct="1">
              <a:defRPr/>
            </a:pPr>
            <a:r>
              <a:rPr lang="he-IL" dirty="0" smtClean="0">
                <a:solidFill>
                  <a:srgbClr val="1F497D"/>
                </a:solidFill>
              </a:rPr>
              <a:t>ג. תנו כותרת לגרף.</a:t>
            </a:r>
          </a:p>
          <a:p>
            <a:pPr eaLnBrk="1" hangingPunct="1">
              <a:defRPr/>
            </a:pPr>
            <a:r>
              <a:rPr lang="he-IL" dirty="0" smtClean="0">
                <a:solidFill>
                  <a:srgbClr val="1F497D"/>
                </a:solidFill>
              </a:rPr>
              <a:t>ד. מהם המשתנים הבלתי תלויים בניסוי?</a:t>
            </a:r>
            <a:endParaRPr lang="he-IL" dirty="0">
              <a:solidFill>
                <a:srgbClr val="1F497D"/>
              </a:solidFill>
            </a:endParaRPr>
          </a:p>
        </p:txBody>
      </p:sp>
      <p:sp>
        <p:nvSpPr>
          <p:cNvPr id="2" name="לב 1"/>
          <p:cNvSpPr/>
          <p:nvPr/>
        </p:nvSpPr>
        <p:spPr>
          <a:xfrm>
            <a:off x="7750175" y="5732463"/>
            <a:ext cx="360363" cy="319087"/>
          </a:xfrm>
          <a:prstGeom prst="hear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463550" y="511175"/>
            <a:ext cx="8183563" cy="314007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7:</a:t>
            </a:r>
            <a:r>
              <a:rPr lang="he-IL" dirty="0" smtClean="0">
                <a:solidFill>
                  <a:srgbClr val="000000"/>
                </a:solidFill>
                <a:latin typeface="Times New Roman" pitchFamily="18" charset="0"/>
                <a:cs typeface="Times New Roman" pitchFamily="18" charset="0"/>
              </a:rPr>
              <a:t> </a:t>
            </a:r>
            <a:r>
              <a:rPr lang="he-IL" dirty="0" smtClean="0">
                <a:solidFill>
                  <a:srgbClr val="1F497D"/>
                </a:solidFill>
              </a:rPr>
              <a:t>בגרות תשס"ח </a:t>
            </a:r>
          </a:p>
          <a:p>
            <a:pPr eaLnBrk="1" hangingPunct="1">
              <a:defRPr/>
            </a:pPr>
            <a:r>
              <a:rPr lang="he-IL" dirty="0" smtClean="0">
                <a:solidFill>
                  <a:srgbClr val="1F497D"/>
                </a:solidFill>
              </a:rPr>
              <a:t>לצורך </a:t>
            </a:r>
            <a:r>
              <a:rPr lang="he-IL" dirty="0">
                <a:solidFill>
                  <a:srgbClr val="1F497D"/>
                </a:solidFill>
              </a:rPr>
              <a:t>הפקת חומרים בתעשיית התרופות מגדלים תרבית חיידקים במערכת הנקראת </a:t>
            </a:r>
            <a:r>
              <a:rPr lang="he-IL" dirty="0" smtClean="0">
                <a:solidFill>
                  <a:schemeClr val="accent3"/>
                </a:solidFill>
              </a:rPr>
              <a:t>כֶמוסטאט</a:t>
            </a:r>
            <a:r>
              <a:rPr lang="he-IL" dirty="0" smtClean="0">
                <a:solidFill>
                  <a:srgbClr val="1F497D"/>
                </a:solidFill>
              </a:rPr>
              <a:t>. המערכת </a:t>
            </a:r>
            <a:r>
              <a:rPr lang="he-IL" dirty="0">
                <a:solidFill>
                  <a:srgbClr val="1F497D"/>
                </a:solidFill>
              </a:rPr>
              <a:t>בנויה ממכל גידול ובו תרבית חיידקים במצע נוזלי. אל המכל </a:t>
            </a:r>
            <a:r>
              <a:rPr lang="he-IL" dirty="0" smtClean="0">
                <a:solidFill>
                  <a:srgbClr val="1F497D"/>
                </a:solidFill>
              </a:rPr>
              <a:t>מחובר</a:t>
            </a:r>
          </a:p>
          <a:p>
            <a:pPr eaLnBrk="1" hangingPunct="1">
              <a:defRPr/>
            </a:pPr>
            <a:r>
              <a:rPr lang="he-IL" dirty="0" smtClean="0">
                <a:solidFill>
                  <a:srgbClr val="1F497D"/>
                </a:solidFill>
              </a:rPr>
              <a:t>כלי </a:t>
            </a:r>
            <a:r>
              <a:rPr lang="he-IL" dirty="0">
                <a:solidFill>
                  <a:srgbClr val="1F497D"/>
                </a:solidFill>
              </a:rPr>
              <a:t>ובו מצע גידול טרי </a:t>
            </a:r>
            <a:r>
              <a:rPr lang="he-IL" dirty="0" smtClean="0">
                <a:solidFill>
                  <a:srgbClr val="1F497D"/>
                </a:solidFill>
              </a:rPr>
              <a:t>ומעוקר</a:t>
            </a:r>
            <a:r>
              <a:rPr lang="he-IL" dirty="0">
                <a:solidFill>
                  <a:srgbClr val="1F497D"/>
                </a:solidFill>
              </a:rPr>
              <a:t>. מדי פעם בפעם מוזרם מצע טרי </a:t>
            </a:r>
            <a:r>
              <a:rPr lang="he-IL" dirty="0" smtClean="0">
                <a:solidFill>
                  <a:srgbClr val="1F497D"/>
                </a:solidFill>
              </a:rPr>
              <a:t>מן הכלי </a:t>
            </a:r>
            <a:r>
              <a:rPr lang="he-IL" dirty="0">
                <a:solidFill>
                  <a:srgbClr val="1F497D"/>
                </a:solidFill>
              </a:rPr>
              <a:t>למכל הגידול </a:t>
            </a:r>
            <a:r>
              <a:rPr lang="he-IL" dirty="0" smtClean="0">
                <a:solidFill>
                  <a:schemeClr val="tx2"/>
                </a:solidFill>
              </a:rPr>
              <a:t>ומקצת</a:t>
            </a:r>
            <a:r>
              <a:rPr lang="he-IL" dirty="0" smtClean="0">
                <a:solidFill>
                  <a:srgbClr val="1F497D"/>
                </a:solidFill>
              </a:rPr>
              <a:t> התרבית </a:t>
            </a:r>
            <a:r>
              <a:rPr lang="he-IL" dirty="0">
                <a:solidFill>
                  <a:srgbClr val="1F497D"/>
                </a:solidFill>
              </a:rPr>
              <a:t>שבמכל </a:t>
            </a:r>
            <a:r>
              <a:rPr lang="he-IL" dirty="0">
                <a:solidFill>
                  <a:schemeClr val="tx2"/>
                </a:solidFill>
              </a:rPr>
              <a:t>הגידול </a:t>
            </a:r>
            <a:r>
              <a:rPr lang="he-IL" dirty="0" smtClean="0">
                <a:solidFill>
                  <a:schemeClr val="tx2"/>
                </a:solidFill>
              </a:rPr>
              <a:t>מוּצאת החוצה</a:t>
            </a:r>
            <a:r>
              <a:rPr lang="he-IL" dirty="0">
                <a:solidFill>
                  <a:schemeClr val="tx2"/>
                </a:solidFill>
              </a:rPr>
              <a:t>, כך שנפח הנוזל במכל נשאר קבוע</a:t>
            </a:r>
            <a:r>
              <a:rPr lang="he-IL" dirty="0" smtClean="0">
                <a:solidFill>
                  <a:schemeClr val="tx2"/>
                </a:solidFill>
              </a:rPr>
              <a:t>.</a:t>
            </a:r>
          </a:p>
          <a:p>
            <a:pPr eaLnBrk="1" hangingPunct="1">
              <a:defRPr/>
            </a:pPr>
            <a:endParaRPr lang="he-IL" dirty="0">
              <a:solidFill>
                <a:schemeClr val="tx2"/>
              </a:solidFill>
            </a:endParaRPr>
          </a:p>
          <a:p>
            <a:pPr eaLnBrk="1" hangingPunct="1">
              <a:defRPr/>
            </a:pPr>
            <a:r>
              <a:rPr lang="he-IL" dirty="0">
                <a:solidFill>
                  <a:schemeClr val="tx2"/>
                </a:solidFill>
              </a:rPr>
              <a:t> </a:t>
            </a:r>
            <a:r>
              <a:rPr lang="he-IL" dirty="0" smtClean="0">
                <a:solidFill>
                  <a:schemeClr val="tx2"/>
                </a:solidFill>
              </a:rPr>
              <a:t>א. מהו </a:t>
            </a:r>
            <a:r>
              <a:rPr lang="he-IL" dirty="0">
                <a:solidFill>
                  <a:schemeClr val="tx2"/>
                </a:solidFill>
              </a:rPr>
              <a:t>היתרון בשימוש במערכת זו? </a:t>
            </a:r>
            <a:endParaRPr lang="he-IL" dirty="0" smtClean="0">
              <a:solidFill>
                <a:schemeClr val="tx2"/>
              </a:solidFill>
            </a:endParaRPr>
          </a:p>
          <a:p>
            <a:pPr eaLnBrk="1" hangingPunct="1">
              <a:defRPr/>
            </a:pPr>
            <a:r>
              <a:rPr lang="he-IL" dirty="0" smtClean="0">
                <a:solidFill>
                  <a:schemeClr val="tx2"/>
                </a:solidFill>
              </a:rPr>
              <a:t>ב</a:t>
            </a:r>
            <a:r>
              <a:rPr lang="he-IL" dirty="0">
                <a:solidFill>
                  <a:schemeClr val="tx2"/>
                </a:solidFill>
              </a:rPr>
              <a:t>. </a:t>
            </a:r>
            <a:r>
              <a:rPr lang="he-IL" dirty="0" smtClean="0">
                <a:solidFill>
                  <a:schemeClr val="tx2"/>
                </a:solidFill>
              </a:rPr>
              <a:t>לעתים מגדלים במעבדה </a:t>
            </a:r>
            <a:r>
              <a:rPr lang="he-IL" dirty="0">
                <a:solidFill>
                  <a:schemeClr val="tx2"/>
                </a:solidFill>
              </a:rPr>
              <a:t>חיידקים במערכת סגורה, שבה לא מטפלים במצע במהלך </a:t>
            </a:r>
            <a:r>
              <a:rPr lang="he-IL" dirty="0" smtClean="0">
                <a:solidFill>
                  <a:schemeClr val="tx2"/>
                </a:solidFill>
              </a:rPr>
              <a:t>  </a:t>
            </a:r>
          </a:p>
          <a:p>
            <a:pPr eaLnBrk="1" hangingPunct="1">
              <a:defRPr/>
            </a:pPr>
            <a:r>
              <a:rPr lang="he-IL" dirty="0" smtClean="0">
                <a:solidFill>
                  <a:schemeClr val="tx2"/>
                </a:solidFill>
              </a:rPr>
              <a:t>     הגידול. גם </a:t>
            </a:r>
            <a:r>
              <a:rPr lang="he-IL" dirty="0">
                <a:solidFill>
                  <a:schemeClr val="tx2"/>
                </a:solidFill>
              </a:rPr>
              <a:t>מעי האדם הוא בית גידול לחיידקים מסוימים.</a:t>
            </a:r>
          </a:p>
          <a:p>
            <a:pPr eaLnBrk="1" hangingPunct="1">
              <a:defRPr/>
            </a:pPr>
            <a:r>
              <a:rPr lang="he-IL" dirty="0">
                <a:solidFill>
                  <a:schemeClr val="tx2"/>
                </a:solidFill>
              </a:rPr>
              <a:t>     </a:t>
            </a:r>
            <a:r>
              <a:rPr lang="he-IL" dirty="0" smtClean="0">
                <a:solidFill>
                  <a:schemeClr val="tx2"/>
                </a:solidFill>
              </a:rPr>
              <a:t>לאיזו </a:t>
            </a:r>
            <a:r>
              <a:rPr lang="he-IL" dirty="0">
                <a:solidFill>
                  <a:schemeClr val="tx2"/>
                </a:solidFill>
              </a:rPr>
              <a:t>משתי המערכות, </a:t>
            </a:r>
            <a:r>
              <a:rPr lang="he-IL" dirty="0" smtClean="0">
                <a:solidFill>
                  <a:schemeClr val="tx2"/>
                </a:solidFill>
              </a:rPr>
              <a:t>כימוסטאט </a:t>
            </a:r>
            <a:r>
              <a:rPr lang="he-IL" dirty="0">
                <a:solidFill>
                  <a:schemeClr val="tx2"/>
                </a:solidFill>
              </a:rPr>
              <a:t>או מערכת סגורה, דומה מעי האדם? </a:t>
            </a:r>
            <a:endParaRPr lang="he-IL" dirty="0" smtClean="0">
              <a:solidFill>
                <a:schemeClr val="tx2"/>
              </a:solidFill>
            </a:endParaRPr>
          </a:p>
          <a:p>
            <a:pPr eaLnBrk="1" hangingPunct="1">
              <a:defRPr/>
            </a:pPr>
            <a:r>
              <a:rPr lang="he-IL" dirty="0">
                <a:solidFill>
                  <a:schemeClr val="tx2"/>
                </a:solidFill>
              </a:rPr>
              <a:t> </a:t>
            </a:r>
            <a:r>
              <a:rPr lang="he-IL" dirty="0" smtClean="0">
                <a:solidFill>
                  <a:schemeClr val="tx2"/>
                </a:solidFill>
              </a:rPr>
              <a:t>    נמקו </a:t>
            </a:r>
            <a:r>
              <a:rPr lang="he-IL" dirty="0">
                <a:solidFill>
                  <a:schemeClr val="tx2"/>
                </a:solidFill>
              </a:rPr>
              <a:t>את </a:t>
            </a:r>
            <a:r>
              <a:rPr lang="he-IL" dirty="0" smtClean="0">
                <a:solidFill>
                  <a:schemeClr val="tx2"/>
                </a:solidFill>
              </a:rPr>
              <a:t>תשובתכם. </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45485FE-9BCD-4486-9D0D-33C26DE64535}" type="slidenum">
              <a:rPr lang="he-IL" sz="1100" smtClean="0">
                <a:solidFill>
                  <a:prstClr val="white">
                    <a:lumMod val="75000"/>
                  </a:prstClr>
                </a:solidFill>
              </a:rPr>
              <a:pPr fontAlgn="base">
                <a:spcBef>
                  <a:spcPct val="0"/>
                </a:spcBef>
                <a:spcAft>
                  <a:spcPct val="0"/>
                </a:spcAft>
                <a:defRPr/>
              </a:pPr>
              <a:t>34</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שאלה 7: כימוסטאט</a:t>
            </a:r>
            <a:endParaRPr lang="he-IL" sz="1800" dirty="0" smtClean="0"/>
          </a:p>
        </p:txBody>
      </p:sp>
      <p:grpSp>
        <p:nvGrpSpPr>
          <p:cNvPr id="125958" name="קבוצה 1"/>
          <p:cNvGrpSpPr>
            <a:grpSpLocks/>
          </p:cNvGrpSpPr>
          <p:nvPr/>
        </p:nvGrpSpPr>
        <p:grpSpPr bwMode="auto">
          <a:xfrm>
            <a:off x="1579563" y="3640138"/>
            <a:ext cx="5414962" cy="2924175"/>
            <a:chOff x="1579313" y="3639384"/>
            <a:chExt cx="5415610" cy="2924175"/>
          </a:xfrm>
        </p:grpSpPr>
        <p:pic>
          <p:nvPicPr>
            <p:cNvPr id="12596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2156" y="3639384"/>
              <a:ext cx="21145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79313" y="3650496"/>
              <a:ext cx="1703591" cy="3683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rPr>
                <a:t>מצע מזון טרי</a:t>
              </a:r>
            </a:p>
          </p:txBody>
        </p:sp>
        <p:sp>
          <p:nvSpPr>
            <p:cNvPr id="10" name="TextBox 9"/>
            <p:cNvSpPr txBox="1"/>
            <p:nvPr/>
          </p:nvSpPr>
          <p:spPr>
            <a:xfrm>
              <a:off x="5291332" y="3639384"/>
              <a:ext cx="1703591" cy="3698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rPr>
                <a:t>מצע מזון משומש</a:t>
              </a:r>
            </a:p>
          </p:txBody>
        </p:sp>
      </p:grpSp>
      <p:sp>
        <p:nvSpPr>
          <p:cNvPr id="125959" name="מלבן 1"/>
          <p:cNvSpPr>
            <a:spLocks noChangeArrowheads="1"/>
          </p:cNvSpPr>
          <p:nvPr/>
        </p:nvSpPr>
        <p:spPr bwMode="auto">
          <a:xfrm>
            <a:off x="2843213" y="6426200"/>
            <a:ext cx="3673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98475" algn="l"/>
            <a:r>
              <a:rPr lang="en-US" sz="1200">
                <a:solidFill>
                  <a:srgbClr val="000000"/>
                </a:solidFill>
                <a:cs typeface="Times New Roman" pitchFamily="18" charset="0"/>
              </a:rPr>
              <a:t>YassineMrabet at </a:t>
            </a:r>
            <a:r>
              <a:rPr lang="en-US" sz="1200" u="sng">
                <a:solidFill>
                  <a:srgbClr val="000000"/>
                </a:solidFill>
                <a:cs typeface="Times New Roman" pitchFamily="18" charset="0"/>
                <a:hlinkClick r:id="rId4"/>
              </a:rPr>
              <a:t>Wikimedia commons</a:t>
            </a:r>
            <a:endParaRPr lang="en-US" sz="1200">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463550" y="511175"/>
            <a:ext cx="8183563" cy="17541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7:</a:t>
            </a:r>
            <a:r>
              <a:rPr lang="he-IL" dirty="0" smtClean="0">
                <a:solidFill>
                  <a:srgbClr val="000000"/>
                </a:solidFill>
                <a:latin typeface="Times New Roman" pitchFamily="18" charset="0"/>
                <a:cs typeface="Times New Roman" pitchFamily="18" charset="0"/>
              </a:rPr>
              <a:t> </a:t>
            </a:r>
            <a:r>
              <a:rPr lang="he-IL" dirty="0" smtClean="0">
                <a:solidFill>
                  <a:srgbClr val="1F497D"/>
                </a:solidFill>
              </a:rPr>
              <a:t>בגרות תשס"ח </a:t>
            </a:r>
            <a:endParaRPr lang="he-IL" dirty="0">
              <a:solidFill>
                <a:srgbClr val="1F497D"/>
              </a:solidFill>
            </a:endParaRPr>
          </a:p>
          <a:p>
            <a:pPr eaLnBrk="1" hangingPunct="1">
              <a:defRPr/>
            </a:pPr>
            <a:r>
              <a:rPr lang="he-IL" dirty="0">
                <a:solidFill>
                  <a:srgbClr val="1F497D"/>
                </a:solidFill>
              </a:rPr>
              <a:t> </a:t>
            </a:r>
            <a:r>
              <a:rPr lang="he-IL" dirty="0" smtClean="0">
                <a:solidFill>
                  <a:srgbClr val="1F497D"/>
                </a:solidFill>
              </a:rPr>
              <a:t>א. מהו </a:t>
            </a:r>
            <a:r>
              <a:rPr lang="he-IL" dirty="0">
                <a:solidFill>
                  <a:srgbClr val="1F497D"/>
                </a:solidFill>
              </a:rPr>
              <a:t>היתרון בשימוש במערכת זו? </a:t>
            </a:r>
            <a:endParaRPr lang="he-IL" dirty="0" smtClean="0">
              <a:solidFill>
                <a:srgbClr val="1F497D"/>
              </a:solidFill>
            </a:endParaRPr>
          </a:p>
          <a:p>
            <a:pPr eaLnBrk="1" hangingPunct="1">
              <a:defRPr/>
            </a:pPr>
            <a:r>
              <a:rPr lang="he-IL" dirty="0" smtClean="0">
                <a:solidFill>
                  <a:srgbClr val="1F497D"/>
                </a:solidFill>
              </a:rPr>
              <a:t>ב</a:t>
            </a:r>
            <a:r>
              <a:rPr lang="he-IL" dirty="0">
                <a:solidFill>
                  <a:srgbClr val="1F497D"/>
                </a:solidFill>
              </a:rPr>
              <a:t>. </a:t>
            </a:r>
            <a:r>
              <a:rPr lang="he-IL" dirty="0" smtClean="0">
                <a:solidFill>
                  <a:schemeClr val="tx2"/>
                </a:solidFill>
              </a:rPr>
              <a:t>לעתים מגדלים במעבדה חיידקים </a:t>
            </a:r>
            <a:r>
              <a:rPr lang="he-IL" dirty="0">
                <a:solidFill>
                  <a:schemeClr val="tx2"/>
                </a:solidFill>
              </a:rPr>
              <a:t>במערכת סגורה, שבה לא מטפלים במצע במהלך </a:t>
            </a:r>
            <a:r>
              <a:rPr lang="he-IL" dirty="0" smtClean="0">
                <a:solidFill>
                  <a:schemeClr val="tx2"/>
                </a:solidFill>
              </a:rPr>
              <a:t>  </a:t>
            </a:r>
          </a:p>
          <a:p>
            <a:pPr eaLnBrk="1" hangingPunct="1">
              <a:defRPr/>
            </a:pPr>
            <a:r>
              <a:rPr lang="he-IL" dirty="0" smtClean="0">
                <a:solidFill>
                  <a:schemeClr val="tx2"/>
                </a:solidFill>
              </a:rPr>
              <a:t>     הגידול. גם </a:t>
            </a:r>
            <a:r>
              <a:rPr lang="he-IL" dirty="0">
                <a:solidFill>
                  <a:schemeClr val="tx2"/>
                </a:solidFill>
              </a:rPr>
              <a:t>מעי האדם הוא בית גידול לחיידקים מסוימים.</a:t>
            </a:r>
          </a:p>
          <a:p>
            <a:pPr eaLnBrk="1" hangingPunct="1">
              <a:defRPr/>
            </a:pPr>
            <a:r>
              <a:rPr lang="he-IL" dirty="0">
                <a:solidFill>
                  <a:schemeClr val="tx2"/>
                </a:solidFill>
              </a:rPr>
              <a:t>     </a:t>
            </a:r>
            <a:r>
              <a:rPr lang="he-IL" dirty="0" smtClean="0">
                <a:solidFill>
                  <a:schemeClr val="tx2"/>
                </a:solidFill>
              </a:rPr>
              <a:t>לאיזו </a:t>
            </a:r>
            <a:r>
              <a:rPr lang="he-IL" dirty="0">
                <a:solidFill>
                  <a:schemeClr val="tx2"/>
                </a:solidFill>
              </a:rPr>
              <a:t>משתי המערכות, </a:t>
            </a:r>
            <a:r>
              <a:rPr lang="he-IL" dirty="0" smtClean="0">
                <a:solidFill>
                  <a:schemeClr val="tx2"/>
                </a:solidFill>
              </a:rPr>
              <a:t>כימוסטאט </a:t>
            </a:r>
            <a:r>
              <a:rPr lang="he-IL" dirty="0">
                <a:solidFill>
                  <a:srgbClr val="1F497D"/>
                </a:solidFill>
              </a:rPr>
              <a:t>או מערכת סגורה, דומה מעי האדם? </a:t>
            </a:r>
            <a:endParaRPr lang="he-IL" dirty="0" smtClean="0">
              <a:solidFill>
                <a:srgbClr val="1F497D"/>
              </a:solidFill>
            </a:endParaRPr>
          </a:p>
          <a:p>
            <a:pPr eaLnBrk="1" hangingPunct="1">
              <a:defRPr/>
            </a:pPr>
            <a:r>
              <a:rPr lang="he-IL" dirty="0">
                <a:solidFill>
                  <a:srgbClr val="1F497D"/>
                </a:solidFill>
              </a:rPr>
              <a:t> </a:t>
            </a:r>
            <a:r>
              <a:rPr lang="he-IL" dirty="0" smtClean="0">
                <a:solidFill>
                  <a:srgbClr val="1F497D"/>
                </a:solidFill>
              </a:rPr>
              <a:t>    נמקו </a:t>
            </a:r>
            <a:r>
              <a:rPr lang="he-IL" dirty="0">
                <a:solidFill>
                  <a:srgbClr val="1F497D"/>
                </a:solidFill>
              </a:rPr>
              <a:t>את </a:t>
            </a:r>
            <a:r>
              <a:rPr lang="he-IL" dirty="0" smtClean="0">
                <a:solidFill>
                  <a:srgbClr val="1F497D"/>
                </a:solidFill>
              </a:rPr>
              <a:t>תשובתכם. </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E42916E-CF83-4FB3-8C0D-49DD57224A93}" type="slidenum">
              <a:rPr lang="he-IL" sz="1100" smtClean="0">
                <a:solidFill>
                  <a:prstClr val="white">
                    <a:lumMod val="75000"/>
                  </a:prstClr>
                </a:solidFill>
              </a:rPr>
              <a:pPr fontAlgn="base">
                <a:spcBef>
                  <a:spcPct val="0"/>
                </a:spcBef>
                <a:spcAft>
                  <a:spcPct val="0"/>
                </a:spcAft>
                <a:defRPr/>
              </a:pPr>
              <a:t>35</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תשובה</a:t>
            </a:r>
            <a:endParaRPr lang="he-IL" sz="1800" dirty="0" smtClean="0"/>
          </a:p>
        </p:txBody>
      </p:sp>
      <p:grpSp>
        <p:nvGrpSpPr>
          <p:cNvPr id="126982" name="קבוצה 1"/>
          <p:cNvGrpSpPr>
            <a:grpSpLocks/>
          </p:cNvGrpSpPr>
          <p:nvPr/>
        </p:nvGrpSpPr>
        <p:grpSpPr bwMode="auto">
          <a:xfrm>
            <a:off x="1579563" y="2139950"/>
            <a:ext cx="4432300" cy="2297113"/>
            <a:chOff x="1579313" y="3584544"/>
            <a:chExt cx="4821573" cy="2979015"/>
          </a:xfrm>
        </p:grpSpPr>
        <p:pic>
          <p:nvPicPr>
            <p:cNvPr id="12698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2156" y="3639384"/>
              <a:ext cx="21145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79313" y="3650424"/>
              <a:ext cx="1702747" cy="36851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rPr>
                <a:t>מצע מזון טרי</a:t>
              </a:r>
            </a:p>
          </p:txBody>
        </p:sp>
        <p:sp>
          <p:nvSpPr>
            <p:cNvPr id="10" name="TextBox 9"/>
            <p:cNvSpPr txBox="1"/>
            <p:nvPr/>
          </p:nvSpPr>
          <p:spPr>
            <a:xfrm>
              <a:off x="4698139" y="3584544"/>
              <a:ext cx="1702747" cy="36851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rPr>
                <a:t>מצע מזון משומש</a:t>
              </a:r>
            </a:p>
          </p:txBody>
        </p:sp>
      </p:grpSp>
      <p:sp>
        <p:nvSpPr>
          <p:cNvPr id="11" name="Rectangle 12"/>
          <p:cNvSpPr/>
          <p:nvPr/>
        </p:nvSpPr>
        <p:spPr>
          <a:xfrm>
            <a:off x="276225" y="4724400"/>
            <a:ext cx="8370888" cy="18732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a:solidFill>
                  <a:prstClr val="black"/>
                </a:solidFill>
              </a:rPr>
              <a:t>א. היתרון של שימוש בכימוסטאט – שמירה על תנאי גידול מיטביים (כמות חומרי המזון אינה יורדת, ואין הצטברות  של חומרי הפרשה, ולכן קצב ההתרבות של החיידקים גבוה, כלומר, </a:t>
            </a:r>
          </a:p>
          <a:p>
            <a:pPr>
              <a:defRPr/>
            </a:pPr>
            <a:r>
              <a:rPr lang="he-IL" dirty="0">
                <a:solidFill>
                  <a:schemeClr val="tx1"/>
                </a:solidFill>
              </a:rPr>
              <a:t>הם נשמרים בשלב הגידול המעריכי.</a:t>
            </a:r>
          </a:p>
          <a:p>
            <a:pPr>
              <a:defRPr/>
            </a:pPr>
            <a:endParaRPr lang="he-IL" dirty="0">
              <a:solidFill>
                <a:schemeClr val="tx1"/>
              </a:solidFill>
            </a:endParaRPr>
          </a:p>
          <a:p>
            <a:pPr>
              <a:defRPr/>
            </a:pPr>
            <a:r>
              <a:rPr lang="he-IL" dirty="0">
                <a:solidFill>
                  <a:prstClr val="black"/>
                </a:solidFill>
              </a:rPr>
              <a:t>ב. מעי האדם דומה לכימוסטאט – כל הזמן נכנס מצע טרי (מזון), ומופרש מצע משומש (צואה).</a:t>
            </a:r>
          </a:p>
        </p:txBody>
      </p:sp>
      <p:sp>
        <p:nvSpPr>
          <p:cNvPr id="12" name="מלבן 11"/>
          <p:cNvSpPr/>
          <p:nvPr/>
        </p:nvSpPr>
        <p:spPr>
          <a:xfrm>
            <a:off x="2503488" y="4298950"/>
            <a:ext cx="3671887" cy="254000"/>
          </a:xfrm>
          <a:prstGeom prst="rect">
            <a:avLst/>
          </a:prstGeom>
        </p:spPr>
        <p:txBody>
          <a:bodyPr>
            <a:spAutoFit/>
          </a:bodyPr>
          <a:lstStyle/>
          <a:p>
            <a:pPr marL="499110" algn="l">
              <a:spcAft>
                <a:spcPts val="0"/>
              </a:spcAft>
              <a:defRPr/>
            </a:pPr>
            <a:r>
              <a:rPr lang="en-US" sz="1050" dirty="0">
                <a:solidFill>
                  <a:srgbClr val="000000"/>
                </a:solidFill>
                <a:latin typeface="Arial"/>
                <a:ea typeface="Times New Roman"/>
              </a:rPr>
              <a:t>YassineMrabet at </a:t>
            </a:r>
            <a:r>
              <a:rPr lang="en-US" sz="1050" u="sng" dirty="0">
                <a:solidFill>
                  <a:srgbClr val="000000"/>
                </a:solidFill>
                <a:latin typeface="Arial"/>
                <a:ea typeface="Times New Roman"/>
                <a:hlinkClick r:id="rId4"/>
              </a:rPr>
              <a:t>Wikimedia commons</a:t>
            </a:r>
            <a:endParaRPr lang="en-US" sz="1050" dirty="0">
              <a:solidFill>
                <a:srgbClr val="000000"/>
              </a:solidFill>
              <a:latin typeface="Arial"/>
              <a:ea typeface="Times New Roman"/>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31775" y="511175"/>
            <a:ext cx="8183563" cy="61864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rPr>
              <a:t>שאלה 8:</a:t>
            </a:r>
            <a:r>
              <a:rPr lang="he-IL" dirty="0" smtClean="0">
                <a:solidFill>
                  <a:schemeClr val="tx2"/>
                </a:solidFill>
                <a:latin typeface="Times New Roman" pitchFamily="18" charset="0"/>
                <a:cs typeface="Times New Roman" pitchFamily="18" charset="0"/>
              </a:rPr>
              <a:t> </a:t>
            </a:r>
            <a:r>
              <a:rPr lang="he-IL" dirty="0" smtClean="0">
                <a:solidFill>
                  <a:schemeClr val="tx2"/>
                </a:solidFill>
                <a:latin typeface="Times New Roman" pitchFamily="18" charset="0"/>
                <a:cs typeface="+mn-cs"/>
              </a:rPr>
              <a:t>בגרות </a:t>
            </a:r>
            <a:r>
              <a:rPr lang="he-IL" dirty="0" smtClean="0">
                <a:solidFill>
                  <a:schemeClr val="tx2"/>
                </a:solidFill>
                <a:cs typeface="+mn-cs"/>
              </a:rPr>
              <a:t>תשס"ו</a:t>
            </a:r>
            <a:endParaRPr lang="he-IL" dirty="0">
              <a:solidFill>
                <a:schemeClr val="tx2"/>
              </a:solidFill>
              <a:cs typeface="+mn-cs"/>
            </a:endParaRPr>
          </a:p>
          <a:p>
            <a:pPr eaLnBrk="1" hangingPunct="1">
              <a:defRPr/>
            </a:pPr>
            <a:r>
              <a:rPr lang="he-IL" dirty="0">
                <a:solidFill>
                  <a:schemeClr val="tx2"/>
                </a:solidFill>
              </a:rPr>
              <a:t>חיידקים, אשר מסוגלים לחיות הן בנוכחות חמצן </a:t>
            </a:r>
            <a:r>
              <a:rPr lang="he-IL" dirty="0" smtClean="0">
                <a:solidFill>
                  <a:schemeClr val="tx2"/>
                </a:solidFill>
              </a:rPr>
              <a:t>הן בהעדר </a:t>
            </a:r>
            <a:r>
              <a:rPr lang="he-IL" dirty="0">
                <a:solidFill>
                  <a:schemeClr val="tx2"/>
                </a:solidFill>
              </a:rPr>
              <a:t>חמצן, גודלו בנוכחות חמצן בתמיסה נוזלית שהכילה גלוקוז.</a:t>
            </a:r>
          </a:p>
          <a:p>
            <a:pPr eaLnBrk="1" hangingPunct="1">
              <a:defRPr/>
            </a:pPr>
            <a:r>
              <a:rPr lang="he-IL" dirty="0">
                <a:solidFill>
                  <a:schemeClr val="tx2"/>
                </a:solidFill>
              </a:rPr>
              <a:t>החוקרים עקבו אחרי גידול אוכלוסיית החיידקים, ומדדו את מספר החיידקים החיים בתרבית, ואת ריכוז הגלוקוז בתמיסה.</a:t>
            </a:r>
          </a:p>
          <a:p>
            <a:pPr eaLnBrk="1" hangingPunct="1">
              <a:defRPr/>
            </a:pPr>
            <a:r>
              <a:rPr lang="he-IL" dirty="0">
                <a:solidFill>
                  <a:schemeClr val="tx2"/>
                </a:solidFill>
              </a:rPr>
              <a:t>תוצאות המדידות מוצגות בעקומות </a:t>
            </a:r>
            <a:r>
              <a:rPr lang="en-US" dirty="0">
                <a:solidFill>
                  <a:schemeClr val="tx2"/>
                </a:solidFill>
              </a:rPr>
              <a:t>I-II </a:t>
            </a:r>
            <a:r>
              <a:rPr lang="he-IL" dirty="0" smtClean="0">
                <a:solidFill>
                  <a:schemeClr val="tx2"/>
                </a:solidFill>
              </a:rPr>
              <a:t>שלפניכם.</a:t>
            </a:r>
          </a:p>
          <a:p>
            <a:pPr eaLnBrk="1" hangingPunct="1">
              <a:defRPr/>
            </a:pPr>
            <a:endParaRPr lang="he-IL" dirty="0">
              <a:solidFill>
                <a:schemeClr val="tx2"/>
              </a:solidFill>
            </a:endParaRPr>
          </a:p>
          <a:p>
            <a:pPr eaLnBrk="1" hangingPunct="1">
              <a:defRPr/>
            </a:pPr>
            <a:r>
              <a:rPr lang="he-IL" dirty="0" smtClean="0">
                <a:solidFill>
                  <a:schemeClr val="tx2"/>
                </a:solidFill>
              </a:rPr>
              <a:t>  </a:t>
            </a:r>
          </a:p>
          <a:p>
            <a:pPr eaLnBrk="1" hangingPunct="1">
              <a:defRPr/>
            </a:pPr>
            <a:endParaRPr lang="he-IL" dirty="0">
              <a:solidFill>
                <a:schemeClr val="tx2"/>
              </a:solidFill>
            </a:endParaRPr>
          </a:p>
          <a:p>
            <a:pPr eaLnBrk="1" hangingPunct="1">
              <a:defRPr/>
            </a:pPr>
            <a:endParaRPr lang="he-IL" dirty="0" smtClean="0">
              <a:solidFill>
                <a:schemeClr val="tx2"/>
              </a:solidFill>
            </a:endParaRPr>
          </a:p>
          <a:p>
            <a:pPr eaLnBrk="1" hangingPunct="1">
              <a:defRPr/>
            </a:pPr>
            <a:endParaRPr lang="he-IL" dirty="0">
              <a:solidFill>
                <a:schemeClr val="tx2"/>
              </a:solidFill>
            </a:endParaRPr>
          </a:p>
          <a:p>
            <a:pPr eaLnBrk="1" hangingPunct="1">
              <a:defRPr/>
            </a:pPr>
            <a:endParaRPr lang="he-IL" dirty="0" smtClean="0">
              <a:solidFill>
                <a:schemeClr val="tx2"/>
              </a:solidFill>
            </a:endParaRPr>
          </a:p>
          <a:p>
            <a:pPr eaLnBrk="1" hangingPunct="1">
              <a:defRPr/>
            </a:pPr>
            <a:endParaRPr lang="he-IL" dirty="0">
              <a:solidFill>
                <a:schemeClr val="tx2"/>
              </a:solidFill>
            </a:endParaRPr>
          </a:p>
          <a:p>
            <a:pPr eaLnBrk="1" hangingPunct="1">
              <a:defRPr/>
            </a:pPr>
            <a:endParaRPr lang="he-IL" dirty="0" smtClean="0">
              <a:solidFill>
                <a:schemeClr val="tx2"/>
              </a:solidFill>
            </a:endParaRPr>
          </a:p>
          <a:p>
            <a:pPr eaLnBrk="1" hangingPunct="1">
              <a:defRPr/>
            </a:pPr>
            <a:endParaRPr lang="he-IL" dirty="0">
              <a:solidFill>
                <a:schemeClr val="tx2"/>
              </a:solidFill>
            </a:endParaRPr>
          </a:p>
          <a:p>
            <a:pPr eaLnBrk="1" hangingPunct="1">
              <a:defRPr/>
            </a:pPr>
            <a:endParaRPr lang="he-IL" dirty="0" smtClean="0">
              <a:solidFill>
                <a:schemeClr val="tx2"/>
              </a:solidFill>
            </a:endParaRPr>
          </a:p>
          <a:p>
            <a:pPr eaLnBrk="1" hangingPunct="1">
              <a:defRPr/>
            </a:pPr>
            <a:r>
              <a:rPr lang="he-IL" dirty="0" smtClean="0">
                <a:solidFill>
                  <a:schemeClr val="tx2"/>
                </a:solidFill>
              </a:rPr>
              <a:t>א. באיזו </a:t>
            </a:r>
            <a:r>
              <a:rPr lang="he-IL" dirty="0">
                <a:solidFill>
                  <a:schemeClr val="tx2"/>
                </a:solidFill>
              </a:rPr>
              <a:t>עקומה מוצג מספר החיידקים החיים, ובאיזו עקומה מוצג ריכוז הגלוקוז? </a:t>
            </a:r>
            <a:r>
              <a:rPr lang="he-IL" dirty="0" smtClean="0">
                <a:solidFill>
                  <a:schemeClr val="tx2"/>
                </a:solidFill>
              </a:rPr>
              <a:t>נמקו.</a:t>
            </a:r>
            <a:endParaRPr lang="he-IL" dirty="0">
              <a:solidFill>
                <a:schemeClr val="tx2"/>
              </a:solidFill>
            </a:endParaRPr>
          </a:p>
          <a:p>
            <a:pPr eaLnBrk="1" hangingPunct="1">
              <a:defRPr/>
            </a:pPr>
            <a:r>
              <a:rPr lang="he-IL" dirty="0" smtClean="0">
                <a:solidFill>
                  <a:schemeClr val="tx2"/>
                </a:solidFill>
              </a:rPr>
              <a:t>    בתשובתכם התייחסו </a:t>
            </a:r>
            <a:r>
              <a:rPr lang="he-IL" dirty="0">
                <a:solidFill>
                  <a:schemeClr val="tx2"/>
                </a:solidFill>
              </a:rPr>
              <a:t>לשלבי הגידול השונים.  </a:t>
            </a:r>
            <a:endParaRPr lang="he-IL" dirty="0" smtClean="0">
              <a:solidFill>
                <a:schemeClr val="tx2"/>
              </a:solidFill>
            </a:endParaRPr>
          </a:p>
          <a:p>
            <a:pPr eaLnBrk="1" hangingPunct="1">
              <a:defRPr/>
            </a:pPr>
            <a:r>
              <a:rPr lang="he-IL" dirty="0" smtClean="0">
                <a:solidFill>
                  <a:schemeClr val="tx2"/>
                </a:solidFill>
              </a:rPr>
              <a:t>ב. </a:t>
            </a:r>
            <a:r>
              <a:rPr lang="he-IL" dirty="0">
                <a:solidFill>
                  <a:schemeClr val="tx2"/>
                </a:solidFill>
              </a:rPr>
              <a:t>מגדלים את החיידקים בתנאים של </a:t>
            </a:r>
            <a:r>
              <a:rPr lang="he-IL" dirty="0" smtClean="0">
                <a:solidFill>
                  <a:schemeClr val="tx2"/>
                </a:solidFill>
              </a:rPr>
              <a:t>העדר </a:t>
            </a:r>
            <a:r>
              <a:rPr lang="he-IL" dirty="0">
                <a:solidFill>
                  <a:schemeClr val="tx2"/>
                </a:solidFill>
              </a:rPr>
              <a:t>חמצן.</a:t>
            </a:r>
          </a:p>
          <a:p>
            <a:pPr eaLnBrk="1" hangingPunct="1">
              <a:defRPr/>
            </a:pPr>
            <a:r>
              <a:rPr lang="he-IL" dirty="0" smtClean="0">
                <a:solidFill>
                  <a:schemeClr val="tx2"/>
                </a:solidFill>
              </a:rPr>
              <a:t>    אילו היו החיידקים מתרבים </a:t>
            </a:r>
            <a:r>
              <a:rPr lang="he-IL" dirty="0">
                <a:solidFill>
                  <a:schemeClr val="tx2"/>
                </a:solidFill>
              </a:rPr>
              <a:t>בתנאים </a:t>
            </a:r>
            <a:r>
              <a:rPr lang="he-IL" dirty="0" smtClean="0">
                <a:solidFill>
                  <a:schemeClr val="tx2"/>
                </a:solidFill>
              </a:rPr>
              <a:t>אלו </a:t>
            </a:r>
            <a:r>
              <a:rPr lang="he-IL" dirty="0">
                <a:solidFill>
                  <a:schemeClr val="tx2"/>
                </a:solidFill>
              </a:rPr>
              <a:t>באותו </a:t>
            </a:r>
            <a:r>
              <a:rPr lang="he-IL" dirty="0" smtClean="0">
                <a:solidFill>
                  <a:schemeClr val="tx2"/>
                </a:solidFill>
              </a:rPr>
              <a:t>הקצב </a:t>
            </a:r>
            <a:r>
              <a:rPr lang="he-IL" dirty="0">
                <a:solidFill>
                  <a:schemeClr val="tx2"/>
                </a:solidFill>
              </a:rPr>
              <a:t>שבו התרבו בנוכחות חמצן, כיצד </a:t>
            </a:r>
            <a:r>
              <a:rPr lang="he-IL" dirty="0" smtClean="0">
                <a:solidFill>
                  <a:schemeClr val="tx2"/>
                </a:solidFill>
              </a:rPr>
              <a:t>    </a:t>
            </a:r>
          </a:p>
          <a:p>
            <a:pPr eaLnBrk="1" hangingPunct="1">
              <a:defRPr/>
            </a:pPr>
            <a:r>
              <a:rPr lang="he-IL" dirty="0" smtClean="0">
                <a:solidFill>
                  <a:schemeClr val="tx2"/>
                </a:solidFill>
              </a:rPr>
              <a:t>   הייתה </a:t>
            </a:r>
            <a:r>
              <a:rPr lang="he-IL" dirty="0">
                <a:solidFill>
                  <a:schemeClr val="tx2"/>
                </a:solidFill>
              </a:rPr>
              <a:t>נראית העקומה של ריכוז הגלוקוז בתמיסה? </a:t>
            </a:r>
            <a:r>
              <a:rPr lang="he-IL" dirty="0" smtClean="0">
                <a:solidFill>
                  <a:schemeClr val="tx2"/>
                </a:solidFill>
              </a:rPr>
              <a:t>תארו </a:t>
            </a:r>
            <a:r>
              <a:rPr lang="he-IL" dirty="0">
                <a:solidFill>
                  <a:schemeClr val="tx2"/>
                </a:solidFill>
              </a:rPr>
              <a:t>(במילים) את צורת העקומה, </a:t>
            </a:r>
            <a:endParaRPr lang="he-IL" dirty="0" smtClean="0">
              <a:solidFill>
                <a:schemeClr val="tx2"/>
              </a:solidFill>
            </a:endParaRPr>
          </a:p>
          <a:p>
            <a:pPr eaLnBrk="1" hangingPunct="1">
              <a:defRPr/>
            </a:pPr>
            <a:r>
              <a:rPr lang="he-IL" dirty="0" smtClean="0">
                <a:solidFill>
                  <a:schemeClr val="tx2"/>
                </a:solidFill>
              </a:rPr>
              <a:t>   והסבירו </a:t>
            </a:r>
            <a:r>
              <a:rPr lang="he-IL" dirty="0">
                <a:solidFill>
                  <a:schemeClr val="tx2"/>
                </a:solidFill>
              </a:rPr>
              <a:t>את </a:t>
            </a:r>
            <a:r>
              <a:rPr lang="he-IL" dirty="0" smtClean="0">
                <a:solidFill>
                  <a:schemeClr val="tx2"/>
                </a:solidFill>
              </a:rPr>
              <a:t>תשובתכם.</a:t>
            </a:r>
            <a:endParaRPr lang="he-IL" dirty="0">
              <a:solidFill>
                <a:schemeClr val="tx2"/>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F477671-70B1-4FF0-810D-6D1F055C14DD}" type="slidenum">
              <a:rPr lang="he-IL" sz="1100" smtClean="0">
                <a:solidFill>
                  <a:prstClr val="white">
                    <a:lumMod val="75000"/>
                  </a:prstClr>
                </a:solidFill>
              </a:rPr>
              <a:pPr fontAlgn="base">
                <a:spcBef>
                  <a:spcPct val="0"/>
                </a:spcBef>
                <a:spcAft>
                  <a:spcPct val="0"/>
                </a:spcAft>
                <a:defRPr/>
              </a:pPr>
              <a:t>36</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שאלה 8: הקשר בין שלבי </a:t>
            </a:r>
            <a:r>
              <a:rPr lang="he-IL" sz="1800" b="1" dirty="0" smtClean="0">
                <a:solidFill>
                  <a:schemeClr val="accent3"/>
                </a:solidFill>
                <a:ea typeface="+mn-ea"/>
              </a:rPr>
              <a:t>עקומת</a:t>
            </a:r>
            <a:r>
              <a:rPr lang="he-IL" sz="1800" b="1" dirty="0" smtClean="0">
                <a:solidFill>
                  <a:srgbClr val="FF6600"/>
                </a:solidFill>
                <a:ea typeface="+mn-ea"/>
              </a:rPr>
              <a:t> הגידול לבין השינויים בריכוז הגלוקוז במצע</a:t>
            </a:r>
            <a:endParaRPr lang="he-IL" sz="1800" dirty="0" smtClean="0"/>
          </a:p>
        </p:txBody>
      </p:sp>
      <p:sp>
        <p:nvSpPr>
          <p:cNvPr id="128006" name="תיבת טקסט 12"/>
          <p:cNvSpPr txBox="1">
            <a:spLocks noChangeArrowheads="1"/>
          </p:cNvSpPr>
          <p:nvPr/>
        </p:nvSpPr>
        <p:spPr bwMode="auto">
          <a:xfrm>
            <a:off x="2744788" y="2543175"/>
            <a:ext cx="3654425" cy="1771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lnSpc>
                <a:spcPct val="115000"/>
              </a:lnSpc>
              <a:spcAft>
                <a:spcPts val="1000"/>
              </a:spcAft>
            </a:pPr>
            <a:endParaRPr lang="he-IL" sz="1100">
              <a:latin typeface="Calibri" pitchFamily="34" charset="0"/>
              <a:cs typeface="Calibri" pitchFamily="34" charset="0"/>
            </a:endParaRPr>
          </a:p>
        </p:txBody>
      </p:sp>
      <p:pic>
        <p:nvPicPr>
          <p:cNvPr id="128007" name="תמונה 7" descr="0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213" y="2276475"/>
            <a:ext cx="5489575"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תמונה 7" descr="00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469900"/>
            <a:ext cx="4681537"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1775" y="511175"/>
            <a:ext cx="8183563" cy="286226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rPr>
              <a:t>שאלה 8:</a:t>
            </a:r>
            <a:r>
              <a:rPr lang="he-IL" dirty="0" smtClean="0">
                <a:solidFill>
                  <a:schemeClr val="tx2"/>
                </a:solidFill>
                <a:latin typeface="Times New Roman" pitchFamily="18" charset="0"/>
                <a:cs typeface="Times New Roman" pitchFamily="18" charset="0"/>
              </a:rPr>
              <a:t> </a:t>
            </a:r>
            <a:r>
              <a:rPr lang="he-IL" dirty="0" smtClean="0">
                <a:solidFill>
                  <a:schemeClr val="tx2"/>
                </a:solidFill>
                <a:latin typeface="Times New Roman" pitchFamily="18" charset="0"/>
                <a:cs typeface="Arial"/>
              </a:rPr>
              <a:t>בגרות </a:t>
            </a:r>
            <a:r>
              <a:rPr lang="he-IL" dirty="0" smtClean="0">
                <a:solidFill>
                  <a:schemeClr val="tx2"/>
                </a:solidFill>
                <a:cs typeface="Arial"/>
              </a:rPr>
              <a:t>תשס"ו</a:t>
            </a:r>
            <a:endParaRPr lang="he-IL" dirty="0">
              <a:solidFill>
                <a:schemeClr val="tx2"/>
              </a:solidFill>
              <a:cs typeface="Arial"/>
            </a:endParaRPr>
          </a:p>
          <a:p>
            <a:pPr eaLnBrk="1" hangingPunct="1">
              <a:defRPr/>
            </a:pPr>
            <a:r>
              <a:rPr lang="he-IL" dirty="0" smtClean="0">
                <a:solidFill>
                  <a:srgbClr val="1F497D"/>
                </a:solidFill>
              </a:rPr>
              <a:t>  </a:t>
            </a: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p:txBody>
      </p:sp>
      <p:sp>
        <p:nvSpPr>
          <p:cNvPr id="4" name="Rectangle 3"/>
          <p:cNvSpPr/>
          <p:nvPr/>
        </p:nvSpPr>
        <p:spPr>
          <a:xfrm>
            <a:off x="231775" y="373063"/>
            <a:ext cx="8215313" cy="46037"/>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36513" y="6597650"/>
            <a:ext cx="2133601"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8782A0A-FA3E-4853-8F95-1E2D9A98A543}" type="slidenum">
              <a:rPr lang="he-IL" sz="1100" smtClean="0">
                <a:solidFill>
                  <a:prstClr val="white">
                    <a:lumMod val="75000"/>
                  </a:prstClr>
                </a:solidFill>
              </a:rPr>
              <a:pPr fontAlgn="base">
                <a:spcBef>
                  <a:spcPct val="0"/>
                </a:spcBef>
                <a:spcAft>
                  <a:spcPct val="0"/>
                </a:spcAft>
                <a:defRPr/>
              </a:pPr>
              <a:t>37</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Rectangle 12"/>
          <p:cNvSpPr/>
          <p:nvPr/>
        </p:nvSpPr>
        <p:spPr>
          <a:xfrm>
            <a:off x="304800" y="2727325"/>
            <a:ext cx="8370888" cy="39417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a:solidFill>
                  <a:prstClr val="black"/>
                </a:solidFill>
              </a:rPr>
              <a:t>א. מספר </a:t>
            </a:r>
            <a:r>
              <a:rPr lang="he-IL" dirty="0">
                <a:solidFill>
                  <a:schemeClr val="tx1"/>
                </a:solidFill>
              </a:rPr>
              <a:t>החיידקים החיים – עקומה </a:t>
            </a:r>
            <a:r>
              <a:rPr lang="en-US" dirty="0">
                <a:solidFill>
                  <a:schemeClr val="tx1"/>
                </a:solidFill>
              </a:rPr>
              <a:t>II</a:t>
            </a:r>
            <a:r>
              <a:rPr lang="he-IL" dirty="0">
                <a:solidFill>
                  <a:schemeClr val="tx1"/>
                </a:solidFill>
              </a:rPr>
              <a:t>, ריכוז הגלוקוז – עקומה </a:t>
            </a:r>
            <a:r>
              <a:rPr lang="en-US" dirty="0">
                <a:solidFill>
                  <a:schemeClr val="tx1"/>
                </a:solidFill>
              </a:rPr>
              <a:t>I</a:t>
            </a:r>
            <a:r>
              <a:rPr lang="he-IL" dirty="0">
                <a:solidFill>
                  <a:schemeClr val="tx1"/>
                </a:solidFill>
              </a:rPr>
              <a:t>.</a:t>
            </a:r>
          </a:p>
          <a:p>
            <a:pPr>
              <a:defRPr/>
            </a:pPr>
            <a:r>
              <a:rPr lang="he-IL" dirty="0">
                <a:solidFill>
                  <a:schemeClr val="tx1"/>
                </a:solidFill>
              </a:rPr>
              <a:t>נימוק: בשלב ההשהיה, החיידקים מסתגלים למצע ואינם מתרבים, ולכן מספר החיידקים אינו משתנה וריכוז הגלוקוז כמעט אינו יורד. בשלב הגידול המעריכי החיידקים מתרבים בקצב מהיר, והם צורכים הרבה גלוקוז, ולכן מספר החיידקים עולה במהירות (שיפוע הגרף גדול), וריכוז הגלוקוז יורד בקיצוניות. בשלב העמידה מספר החיידקים המתים שווה למספר החיידקים שמתווספים, ולכן אין שינוי במספר החיידקים (הקו ישר), החיידקים צורכים גלוקוז ולכן ריכוז הגלוקוז ממשיך לרדת. בשלב התמותה מספר החיידקים קטן, ובו בזמן גם צריכת הגלוקוז קטנה, ולכן יש ירידה מתונה בשני הגרפים.</a:t>
            </a:r>
          </a:p>
          <a:p>
            <a:pPr>
              <a:defRPr/>
            </a:pPr>
            <a:endParaRPr lang="he-IL" dirty="0">
              <a:solidFill>
                <a:schemeClr val="tx1"/>
              </a:solidFill>
            </a:endParaRPr>
          </a:p>
          <a:p>
            <a:pPr>
              <a:defRPr/>
            </a:pPr>
            <a:r>
              <a:rPr lang="he-IL" dirty="0">
                <a:solidFill>
                  <a:schemeClr val="tx1"/>
                </a:solidFill>
              </a:rPr>
              <a:t>ב. בהעדר חמצן עקומת הגלוקוז תרד מהר יותר (שיפוע הגרף יהיה גדול יותר).</a:t>
            </a:r>
          </a:p>
          <a:p>
            <a:pPr>
              <a:defRPr/>
            </a:pPr>
            <a:r>
              <a:rPr lang="he-IL" dirty="0">
                <a:solidFill>
                  <a:schemeClr val="tx1"/>
                </a:solidFill>
              </a:rPr>
              <a:t>נימוק: נאמר שהחיידקים מתרבים באותו הקצב בנוכחות חמצן ובהעדר חמצן, כלומר הם זקוקים לאותה כמות אנרגיה. מפירוק </a:t>
            </a:r>
            <a:r>
              <a:rPr lang="he-IL" dirty="0" err="1">
                <a:solidFill>
                  <a:schemeClr val="tx1"/>
                </a:solidFill>
              </a:rPr>
              <a:t>גלוקוז</a:t>
            </a:r>
            <a:r>
              <a:rPr lang="he-IL" dirty="0">
                <a:solidFill>
                  <a:schemeClr val="tx1"/>
                </a:solidFill>
              </a:rPr>
              <a:t> ללא חמצן מפי</a:t>
            </a:r>
            <a:r>
              <a:rPr lang="he-IL" dirty="0">
                <a:solidFill>
                  <a:prstClr val="black"/>
                </a:solidFill>
              </a:rPr>
              <a:t>קים פחות אנרגיה, ולכן על מנת להפיק אותה כמות אנרגיה, יש צורך בפירוק יותר גלוקוז.</a:t>
            </a:r>
          </a:p>
          <a:p>
            <a:pPr>
              <a:defRPr/>
            </a:pPr>
            <a:endParaRPr lang="he-IL" dirty="0">
              <a:solidFill>
                <a:prstClr val="black"/>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47650" y="503238"/>
            <a:ext cx="8183563" cy="61864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rPr>
              <a:t>שאלה 9:</a:t>
            </a:r>
            <a:r>
              <a:rPr lang="he-IL" dirty="0" smtClean="0">
                <a:solidFill>
                  <a:schemeClr val="tx2"/>
                </a:solidFill>
                <a:latin typeface="Times New Roman" pitchFamily="18" charset="0"/>
                <a:cs typeface="Times New Roman" pitchFamily="18" charset="0"/>
              </a:rPr>
              <a:t> </a:t>
            </a:r>
            <a:r>
              <a:rPr lang="he-IL" dirty="0" smtClean="0">
                <a:solidFill>
                  <a:schemeClr val="tx2"/>
                </a:solidFill>
                <a:latin typeface="Times New Roman" pitchFamily="18" charset="0"/>
                <a:cs typeface="Arial"/>
              </a:rPr>
              <a:t>בגרות </a:t>
            </a:r>
          </a:p>
          <a:p>
            <a:pPr eaLnBrk="1" hangingPunct="1">
              <a:defRPr/>
            </a:pPr>
            <a:r>
              <a:rPr lang="he-IL" dirty="0" smtClean="0">
                <a:solidFill>
                  <a:srgbClr val="1F497D"/>
                </a:solidFill>
              </a:rPr>
              <a:t>שתי </a:t>
            </a:r>
            <a:r>
              <a:rPr lang="he-IL" dirty="0" smtClean="0">
                <a:solidFill>
                  <a:schemeClr val="tx2"/>
                </a:solidFill>
              </a:rPr>
              <a:t>תרביות של חיידקים בעלי תכונות תורשתיות זהות (מאותו הזן) גודלו בכלים נפרדים.</a:t>
            </a:r>
          </a:p>
          <a:p>
            <a:pPr eaLnBrk="1" hangingPunct="1">
              <a:defRPr/>
            </a:pPr>
            <a:r>
              <a:rPr lang="he-IL" dirty="0" smtClean="0">
                <a:solidFill>
                  <a:schemeClr val="tx2"/>
                </a:solidFill>
              </a:rPr>
              <a:t>מקור הפחמימות במצע המזון של תרבית אחת היה גלוקוז, ושל התרבית האחרת היה פרוקטוז. לאחר זמן-מה הועברה התרבית שגודלה על גלוקוז למצע שהכיל פרוקטוז, ואילו התרבית שגודלה על פרוקטוז הועברה למצע טרי הזהה למצע שבו שהתה. </a:t>
            </a:r>
          </a:p>
          <a:p>
            <a:pPr eaLnBrk="1" hangingPunct="1">
              <a:defRPr/>
            </a:pPr>
            <a:r>
              <a:rPr lang="he-IL" dirty="0" smtClean="0">
                <a:solidFill>
                  <a:schemeClr val="tx2"/>
                </a:solidFill>
              </a:rPr>
              <a:t>מספר החיידקים </a:t>
            </a:r>
            <a:r>
              <a:rPr lang="he-IL" dirty="0">
                <a:solidFill>
                  <a:schemeClr val="tx2"/>
                </a:solidFill>
              </a:rPr>
              <a:t>נמדד</a:t>
            </a:r>
            <a:r>
              <a:rPr lang="he-IL" dirty="0" smtClean="0">
                <a:solidFill>
                  <a:schemeClr val="tx2"/>
                </a:solidFill>
              </a:rPr>
              <a:t> בשתי התרביות בשעות הראשונות לאחר ההעברה. </a:t>
            </a:r>
          </a:p>
          <a:p>
            <a:pPr eaLnBrk="1" hangingPunct="1">
              <a:defRPr/>
            </a:pPr>
            <a:r>
              <a:rPr lang="he-IL" dirty="0" smtClean="0">
                <a:solidFill>
                  <a:schemeClr val="tx2"/>
                </a:solidFill>
              </a:rPr>
              <a:t>התוצאות מתוארות באיור הבא.</a:t>
            </a:r>
          </a:p>
          <a:p>
            <a:pPr eaLnBrk="1" hangingPunct="1">
              <a:defRPr/>
            </a:pPr>
            <a:endParaRPr lang="he-IL" dirty="0">
              <a:solidFill>
                <a:schemeClr val="tx2"/>
              </a:solidFill>
            </a:endParaRPr>
          </a:p>
          <a:p>
            <a:pPr eaLnBrk="1" hangingPunct="1">
              <a:defRPr/>
            </a:pPr>
            <a:endParaRPr lang="he-IL" dirty="0" smtClean="0">
              <a:solidFill>
                <a:schemeClr val="tx2"/>
              </a:solidFill>
            </a:endParaRPr>
          </a:p>
          <a:p>
            <a:pPr eaLnBrk="1" hangingPunct="1">
              <a:defRPr/>
            </a:pPr>
            <a:endParaRPr lang="he-IL" dirty="0">
              <a:solidFill>
                <a:schemeClr val="tx2"/>
              </a:solidFill>
            </a:endParaRPr>
          </a:p>
          <a:p>
            <a:pPr eaLnBrk="1" hangingPunct="1">
              <a:defRPr/>
            </a:pPr>
            <a:endParaRPr lang="he-IL" dirty="0" smtClean="0">
              <a:solidFill>
                <a:schemeClr val="tx2"/>
              </a:solidFill>
            </a:endParaRPr>
          </a:p>
          <a:p>
            <a:pPr eaLnBrk="1" hangingPunct="1">
              <a:defRPr/>
            </a:pPr>
            <a:endParaRPr lang="he-IL" dirty="0">
              <a:solidFill>
                <a:schemeClr val="tx2"/>
              </a:solidFill>
            </a:endParaRPr>
          </a:p>
          <a:p>
            <a:pPr eaLnBrk="1" hangingPunct="1">
              <a:defRPr/>
            </a:pPr>
            <a:endParaRPr lang="he-IL" dirty="0" smtClean="0">
              <a:solidFill>
                <a:schemeClr val="tx2"/>
              </a:solidFill>
            </a:endParaRPr>
          </a:p>
          <a:p>
            <a:pPr eaLnBrk="1" hangingPunct="1">
              <a:defRPr/>
            </a:pPr>
            <a:endParaRPr lang="he-IL" dirty="0">
              <a:solidFill>
                <a:schemeClr val="tx2"/>
              </a:solidFill>
            </a:endParaRPr>
          </a:p>
          <a:p>
            <a:pPr eaLnBrk="1" hangingPunct="1">
              <a:defRPr/>
            </a:pPr>
            <a:endParaRPr lang="he-IL" dirty="0" smtClean="0">
              <a:solidFill>
                <a:schemeClr val="tx2"/>
              </a:solidFill>
            </a:endParaRPr>
          </a:p>
          <a:p>
            <a:pPr eaLnBrk="1" hangingPunct="1">
              <a:defRPr/>
            </a:pPr>
            <a:endParaRPr lang="he-IL" dirty="0">
              <a:solidFill>
                <a:schemeClr val="tx2"/>
              </a:solidFill>
            </a:endParaRPr>
          </a:p>
          <a:p>
            <a:pPr eaLnBrk="1" hangingPunct="1">
              <a:defRPr/>
            </a:pPr>
            <a:endParaRPr lang="he-IL" dirty="0" smtClean="0">
              <a:solidFill>
                <a:schemeClr val="tx2"/>
              </a:solidFill>
            </a:endParaRPr>
          </a:p>
          <a:p>
            <a:pPr eaLnBrk="1" hangingPunct="1">
              <a:defRPr/>
            </a:pPr>
            <a:r>
              <a:rPr lang="he-IL" dirty="0" smtClean="0">
                <a:solidFill>
                  <a:schemeClr val="tx2"/>
                </a:solidFill>
              </a:rPr>
              <a:t>א. תארו את התוצאות  המוצגות בעקומות א' ו-ב'.</a:t>
            </a:r>
          </a:p>
          <a:p>
            <a:pPr eaLnBrk="1" hangingPunct="1">
              <a:defRPr/>
            </a:pPr>
            <a:r>
              <a:rPr lang="he-IL" dirty="0" smtClean="0">
                <a:solidFill>
                  <a:schemeClr val="tx2"/>
                </a:solidFill>
              </a:rPr>
              <a:t>ב. איזו משתי התרביות (זו המיוצגת בעקומה א' וזו המיוצגת בעקומה ב') היא של החיידקים </a:t>
            </a:r>
          </a:p>
          <a:p>
            <a:pPr eaLnBrk="1" hangingPunct="1">
              <a:defRPr/>
            </a:pPr>
            <a:r>
              <a:rPr lang="he-IL" dirty="0">
                <a:solidFill>
                  <a:schemeClr val="tx2"/>
                </a:solidFill>
              </a:rPr>
              <a:t> </a:t>
            </a:r>
            <a:r>
              <a:rPr lang="he-IL" dirty="0" smtClean="0">
                <a:solidFill>
                  <a:schemeClr val="tx2"/>
                </a:solidFill>
              </a:rPr>
              <a:t>  שהועברו לאותו סוג המצע ששהו בו קודם, </a:t>
            </a:r>
            <a:r>
              <a:rPr lang="he-IL" dirty="0" smtClean="0">
                <a:solidFill>
                  <a:srgbClr val="1F497D"/>
                </a:solidFill>
              </a:rPr>
              <a:t>ואיזו היא של החיידקים שהועברו למצע מזון  </a:t>
            </a:r>
          </a:p>
          <a:p>
            <a:pPr eaLnBrk="1" hangingPunct="1">
              <a:defRPr/>
            </a:pPr>
            <a:r>
              <a:rPr lang="he-IL" dirty="0" smtClean="0">
                <a:solidFill>
                  <a:srgbClr val="1F497D"/>
                </a:solidFill>
              </a:rPr>
              <a:t>   מסוג אחר? נמקו.</a:t>
            </a:r>
          </a:p>
          <a:p>
            <a:pPr eaLnBrk="1" hangingPunct="1">
              <a:defRPr/>
            </a:pPr>
            <a:endParaRPr lang="he-IL" dirty="0">
              <a:solidFill>
                <a:srgbClr val="1F497D"/>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5BDC561-84E3-4AAE-AFA2-83BCE8594B41}" type="slidenum">
              <a:rPr lang="he-IL" sz="1100" smtClean="0">
                <a:solidFill>
                  <a:prstClr val="white">
                    <a:lumMod val="75000"/>
                  </a:prstClr>
                </a:solidFill>
              </a:rPr>
              <a:pPr fontAlgn="base">
                <a:spcBef>
                  <a:spcPct val="0"/>
                </a:spcBef>
                <a:spcAft>
                  <a:spcPct val="0"/>
                </a:spcAft>
                <a:defRPr/>
              </a:pPr>
              <a:t>38</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שאלה 9:</a:t>
            </a:r>
            <a:endParaRPr lang="he-IL" sz="1800" dirty="0" smtClean="0"/>
          </a:p>
        </p:txBody>
      </p:sp>
      <p:grpSp>
        <p:nvGrpSpPr>
          <p:cNvPr id="130054" name="קבוצה 14"/>
          <p:cNvGrpSpPr>
            <a:grpSpLocks/>
          </p:cNvGrpSpPr>
          <p:nvPr/>
        </p:nvGrpSpPr>
        <p:grpSpPr bwMode="auto">
          <a:xfrm>
            <a:off x="849313" y="2420938"/>
            <a:ext cx="3867150" cy="2619375"/>
            <a:chOff x="850087" y="2420888"/>
            <a:chExt cx="3865929" cy="2619618"/>
          </a:xfrm>
        </p:grpSpPr>
        <p:cxnSp>
          <p:nvCxnSpPr>
            <p:cNvPr id="3" name="מחבר חץ ישר 2"/>
            <p:cNvCxnSpPr/>
            <p:nvPr/>
          </p:nvCxnSpPr>
          <p:spPr>
            <a:xfrm flipV="1">
              <a:off x="2340278" y="2420888"/>
              <a:ext cx="0" cy="22322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מחבר חץ ישר 6"/>
            <p:cNvCxnSpPr/>
            <p:nvPr/>
          </p:nvCxnSpPr>
          <p:spPr>
            <a:xfrm>
              <a:off x="2340278" y="4653120"/>
              <a:ext cx="23757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צורה חופשית 11"/>
            <p:cNvSpPr/>
            <p:nvPr/>
          </p:nvSpPr>
          <p:spPr>
            <a:xfrm>
              <a:off x="2538654" y="2455816"/>
              <a:ext cx="1087094" cy="1922640"/>
            </a:xfrm>
            <a:custGeom>
              <a:avLst/>
              <a:gdLst>
                <a:gd name="connsiteX0" fmla="*/ 0 w 1087820"/>
                <a:gd name="connsiteY0" fmla="*/ 1923393 h 1923393"/>
                <a:gd name="connsiteX1" fmla="*/ 457200 w 1087820"/>
                <a:gd name="connsiteY1" fmla="*/ 1292773 h 1923393"/>
                <a:gd name="connsiteX2" fmla="*/ 662152 w 1087820"/>
                <a:gd name="connsiteY2" fmla="*/ 756745 h 1923393"/>
                <a:gd name="connsiteX3" fmla="*/ 835572 w 1087820"/>
                <a:gd name="connsiteY3" fmla="*/ 378373 h 1923393"/>
                <a:gd name="connsiteX4" fmla="*/ 1024758 w 1087820"/>
                <a:gd name="connsiteY4" fmla="*/ 78828 h 1923393"/>
                <a:gd name="connsiteX5" fmla="*/ 1087820 w 1087820"/>
                <a:gd name="connsiteY5" fmla="*/ 0 h 192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820" h="1923393">
                  <a:moveTo>
                    <a:pt x="0" y="1923393"/>
                  </a:moveTo>
                  <a:cubicBezTo>
                    <a:pt x="173420" y="1705303"/>
                    <a:pt x="346841" y="1487214"/>
                    <a:pt x="457200" y="1292773"/>
                  </a:cubicBezTo>
                  <a:cubicBezTo>
                    <a:pt x="567559" y="1098332"/>
                    <a:pt x="599090" y="909145"/>
                    <a:pt x="662152" y="756745"/>
                  </a:cubicBezTo>
                  <a:cubicBezTo>
                    <a:pt x="725214" y="604345"/>
                    <a:pt x="775138" y="491359"/>
                    <a:pt x="835572" y="378373"/>
                  </a:cubicBezTo>
                  <a:cubicBezTo>
                    <a:pt x="896006" y="265387"/>
                    <a:pt x="982717" y="141890"/>
                    <a:pt x="1024758" y="78828"/>
                  </a:cubicBezTo>
                  <a:cubicBezTo>
                    <a:pt x="1066799" y="15766"/>
                    <a:pt x="1077309" y="7883"/>
                    <a:pt x="1087820" y="0"/>
                  </a:cubicBezTo>
                </a:path>
              </a:pathLst>
            </a:custGeom>
            <a:ln>
              <a:solidFill>
                <a:srgbClr val="0070C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13" name="צורה חופשית 12"/>
            <p:cNvSpPr/>
            <p:nvPr/>
          </p:nvSpPr>
          <p:spPr>
            <a:xfrm>
              <a:off x="2538654" y="2722541"/>
              <a:ext cx="1877419" cy="1709896"/>
            </a:xfrm>
            <a:custGeom>
              <a:avLst/>
              <a:gdLst>
                <a:gd name="connsiteX0" fmla="*/ 0 w 1828800"/>
                <a:gd name="connsiteY0" fmla="*/ 1671144 h 1677398"/>
                <a:gd name="connsiteX1" fmla="*/ 126125 w 1828800"/>
                <a:gd name="connsiteY1" fmla="*/ 1671144 h 1677398"/>
                <a:gd name="connsiteX2" fmla="*/ 362607 w 1828800"/>
                <a:gd name="connsiteY2" fmla="*/ 1623848 h 1677398"/>
                <a:gd name="connsiteX3" fmla="*/ 693683 w 1828800"/>
                <a:gd name="connsiteY3" fmla="*/ 1655379 h 1677398"/>
                <a:gd name="connsiteX4" fmla="*/ 693683 w 1828800"/>
                <a:gd name="connsiteY4" fmla="*/ 1655379 h 1677398"/>
                <a:gd name="connsiteX5" fmla="*/ 819807 w 1828800"/>
                <a:gd name="connsiteY5" fmla="*/ 1639613 h 1677398"/>
                <a:gd name="connsiteX6" fmla="*/ 1119352 w 1828800"/>
                <a:gd name="connsiteY6" fmla="*/ 1198179 h 1677398"/>
                <a:gd name="connsiteX7" fmla="*/ 1355835 w 1828800"/>
                <a:gd name="connsiteY7" fmla="*/ 709448 h 1677398"/>
                <a:gd name="connsiteX8" fmla="*/ 1450428 w 1828800"/>
                <a:gd name="connsiteY8" fmla="*/ 457200 h 1677398"/>
                <a:gd name="connsiteX9" fmla="*/ 1560787 w 1828800"/>
                <a:gd name="connsiteY9" fmla="*/ 299544 h 1677398"/>
                <a:gd name="connsiteX10" fmla="*/ 1718442 w 1828800"/>
                <a:gd name="connsiteY10" fmla="*/ 157655 h 1677398"/>
                <a:gd name="connsiteX11" fmla="*/ 1828800 w 1828800"/>
                <a:gd name="connsiteY11" fmla="*/ 0 h 1677398"/>
                <a:gd name="connsiteX12" fmla="*/ 1828800 w 1828800"/>
                <a:gd name="connsiteY12" fmla="*/ 0 h 1677398"/>
                <a:gd name="connsiteX0" fmla="*/ 0 w 1828800"/>
                <a:gd name="connsiteY0" fmla="*/ 1671144 h 1675695"/>
                <a:gd name="connsiteX1" fmla="*/ 126125 w 1828800"/>
                <a:gd name="connsiteY1" fmla="*/ 1671144 h 1675695"/>
                <a:gd name="connsiteX2" fmla="*/ 362607 w 1828800"/>
                <a:gd name="connsiteY2" fmla="*/ 1623848 h 1675695"/>
                <a:gd name="connsiteX3" fmla="*/ 693683 w 1828800"/>
                <a:gd name="connsiteY3" fmla="*/ 1655379 h 1675695"/>
                <a:gd name="connsiteX4" fmla="*/ 693683 w 1828800"/>
                <a:gd name="connsiteY4" fmla="*/ 1655379 h 1675695"/>
                <a:gd name="connsiteX5" fmla="*/ 930166 w 1828800"/>
                <a:gd name="connsiteY5" fmla="*/ 1545020 h 1675695"/>
                <a:gd name="connsiteX6" fmla="*/ 1119352 w 1828800"/>
                <a:gd name="connsiteY6" fmla="*/ 1198179 h 1675695"/>
                <a:gd name="connsiteX7" fmla="*/ 1355835 w 1828800"/>
                <a:gd name="connsiteY7" fmla="*/ 709448 h 1675695"/>
                <a:gd name="connsiteX8" fmla="*/ 1450428 w 1828800"/>
                <a:gd name="connsiteY8" fmla="*/ 457200 h 1675695"/>
                <a:gd name="connsiteX9" fmla="*/ 1560787 w 1828800"/>
                <a:gd name="connsiteY9" fmla="*/ 299544 h 1675695"/>
                <a:gd name="connsiteX10" fmla="*/ 1718442 w 1828800"/>
                <a:gd name="connsiteY10" fmla="*/ 157655 h 1675695"/>
                <a:gd name="connsiteX11" fmla="*/ 1828800 w 1828800"/>
                <a:gd name="connsiteY11" fmla="*/ 0 h 1675695"/>
                <a:gd name="connsiteX12" fmla="*/ 1828800 w 1828800"/>
                <a:gd name="connsiteY12" fmla="*/ 0 h 1675695"/>
                <a:gd name="connsiteX0" fmla="*/ 0 w 1828800"/>
                <a:gd name="connsiteY0" fmla="*/ 1671144 h 1675695"/>
                <a:gd name="connsiteX1" fmla="*/ 126125 w 1828800"/>
                <a:gd name="connsiteY1" fmla="*/ 1671144 h 1675695"/>
                <a:gd name="connsiteX2" fmla="*/ 362607 w 1828800"/>
                <a:gd name="connsiteY2" fmla="*/ 1623848 h 1675695"/>
                <a:gd name="connsiteX3" fmla="*/ 693683 w 1828800"/>
                <a:gd name="connsiteY3" fmla="*/ 1655379 h 1675695"/>
                <a:gd name="connsiteX4" fmla="*/ 930166 w 1828800"/>
                <a:gd name="connsiteY4" fmla="*/ 1545020 h 1675695"/>
                <a:gd name="connsiteX5" fmla="*/ 1119352 w 1828800"/>
                <a:gd name="connsiteY5" fmla="*/ 1198179 h 1675695"/>
                <a:gd name="connsiteX6" fmla="*/ 1355835 w 1828800"/>
                <a:gd name="connsiteY6" fmla="*/ 709448 h 1675695"/>
                <a:gd name="connsiteX7" fmla="*/ 1450428 w 1828800"/>
                <a:gd name="connsiteY7" fmla="*/ 457200 h 1675695"/>
                <a:gd name="connsiteX8" fmla="*/ 1560787 w 1828800"/>
                <a:gd name="connsiteY8" fmla="*/ 299544 h 1675695"/>
                <a:gd name="connsiteX9" fmla="*/ 1718442 w 1828800"/>
                <a:gd name="connsiteY9" fmla="*/ 157655 h 1675695"/>
                <a:gd name="connsiteX10" fmla="*/ 1828800 w 1828800"/>
                <a:gd name="connsiteY10" fmla="*/ 0 h 1675695"/>
                <a:gd name="connsiteX11" fmla="*/ 1828800 w 1828800"/>
                <a:gd name="connsiteY11" fmla="*/ 0 h 1675695"/>
                <a:gd name="connsiteX0" fmla="*/ 0 w 1828800"/>
                <a:gd name="connsiteY0" fmla="*/ 1671144 h 1673631"/>
                <a:gd name="connsiteX1" fmla="*/ 126125 w 1828800"/>
                <a:gd name="connsiteY1" fmla="*/ 1671144 h 1673631"/>
                <a:gd name="connsiteX2" fmla="*/ 693683 w 1828800"/>
                <a:gd name="connsiteY2" fmla="*/ 1655379 h 1673631"/>
                <a:gd name="connsiteX3" fmla="*/ 930166 w 1828800"/>
                <a:gd name="connsiteY3" fmla="*/ 1545020 h 1673631"/>
                <a:gd name="connsiteX4" fmla="*/ 1119352 w 1828800"/>
                <a:gd name="connsiteY4" fmla="*/ 1198179 h 1673631"/>
                <a:gd name="connsiteX5" fmla="*/ 1355835 w 1828800"/>
                <a:gd name="connsiteY5" fmla="*/ 709448 h 1673631"/>
                <a:gd name="connsiteX6" fmla="*/ 1450428 w 1828800"/>
                <a:gd name="connsiteY6" fmla="*/ 457200 h 1673631"/>
                <a:gd name="connsiteX7" fmla="*/ 1560787 w 1828800"/>
                <a:gd name="connsiteY7" fmla="*/ 299544 h 1673631"/>
                <a:gd name="connsiteX8" fmla="*/ 1718442 w 1828800"/>
                <a:gd name="connsiteY8" fmla="*/ 157655 h 1673631"/>
                <a:gd name="connsiteX9" fmla="*/ 1828800 w 1828800"/>
                <a:gd name="connsiteY9" fmla="*/ 0 h 1673631"/>
                <a:gd name="connsiteX10" fmla="*/ 1828800 w 1828800"/>
                <a:gd name="connsiteY10" fmla="*/ 0 h 1673631"/>
                <a:gd name="connsiteX0" fmla="*/ 0 w 1914144"/>
                <a:gd name="connsiteY0" fmla="*/ 1671144 h 1673631"/>
                <a:gd name="connsiteX1" fmla="*/ 126125 w 1914144"/>
                <a:gd name="connsiteY1" fmla="*/ 1671144 h 1673631"/>
                <a:gd name="connsiteX2" fmla="*/ 693683 w 1914144"/>
                <a:gd name="connsiteY2" fmla="*/ 1655379 h 1673631"/>
                <a:gd name="connsiteX3" fmla="*/ 930166 w 1914144"/>
                <a:gd name="connsiteY3" fmla="*/ 1545020 h 1673631"/>
                <a:gd name="connsiteX4" fmla="*/ 1119352 w 1914144"/>
                <a:gd name="connsiteY4" fmla="*/ 1198179 h 1673631"/>
                <a:gd name="connsiteX5" fmla="*/ 1355835 w 1914144"/>
                <a:gd name="connsiteY5" fmla="*/ 709448 h 1673631"/>
                <a:gd name="connsiteX6" fmla="*/ 1450428 w 1914144"/>
                <a:gd name="connsiteY6" fmla="*/ 457200 h 1673631"/>
                <a:gd name="connsiteX7" fmla="*/ 1560787 w 1914144"/>
                <a:gd name="connsiteY7" fmla="*/ 299544 h 1673631"/>
                <a:gd name="connsiteX8" fmla="*/ 1718442 w 1914144"/>
                <a:gd name="connsiteY8" fmla="*/ 157655 h 1673631"/>
                <a:gd name="connsiteX9" fmla="*/ 1828800 w 1914144"/>
                <a:gd name="connsiteY9" fmla="*/ 0 h 1673631"/>
                <a:gd name="connsiteX10" fmla="*/ 1914144 w 1914144"/>
                <a:gd name="connsiteY10" fmla="*/ 0 h 1673631"/>
                <a:gd name="connsiteX0" fmla="*/ 0 w 1877568"/>
                <a:gd name="connsiteY0" fmla="*/ 1707739 h 1710226"/>
                <a:gd name="connsiteX1" fmla="*/ 126125 w 1877568"/>
                <a:gd name="connsiteY1" fmla="*/ 1707739 h 1710226"/>
                <a:gd name="connsiteX2" fmla="*/ 693683 w 1877568"/>
                <a:gd name="connsiteY2" fmla="*/ 1691974 h 1710226"/>
                <a:gd name="connsiteX3" fmla="*/ 930166 w 1877568"/>
                <a:gd name="connsiteY3" fmla="*/ 1581615 h 1710226"/>
                <a:gd name="connsiteX4" fmla="*/ 1119352 w 1877568"/>
                <a:gd name="connsiteY4" fmla="*/ 1234774 h 1710226"/>
                <a:gd name="connsiteX5" fmla="*/ 1355835 w 1877568"/>
                <a:gd name="connsiteY5" fmla="*/ 746043 h 1710226"/>
                <a:gd name="connsiteX6" fmla="*/ 1450428 w 1877568"/>
                <a:gd name="connsiteY6" fmla="*/ 493795 h 1710226"/>
                <a:gd name="connsiteX7" fmla="*/ 1560787 w 1877568"/>
                <a:gd name="connsiteY7" fmla="*/ 336139 h 1710226"/>
                <a:gd name="connsiteX8" fmla="*/ 1718442 w 1877568"/>
                <a:gd name="connsiteY8" fmla="*/ 194250 h 1710226"/>
                <a:gd name="connsiteX9" fmla="*/ 1828800 w 1877568"/>
                <a:gd name="connsiteY9" fmla="*/ 36595 h 1710226"/>
                <a:gd name="connsiteX10" fmla="*/ 1877568 w 1877568"/>
                <a:gd name="connsiteY10" fmla="*/ 0 h 171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7568" h="1710226">
                  <a:moveTo>
                    <a:pt x="0" y="1707739"/>
                  </a:moveTo>
                  <a:cubicBezTo>
                    <a:pt x="32845" y="1711680"/>
                    <a:pt x="10511" y="1710366"/>
                    <a:pt x="126125" y="1707739"/>
                  </a:cubicBezTo>
                  <a:cubicBezTo>
                    <a:pt x="241739" y="1705112"/>
                    <a:pt x="559676" y="1712995"/>
                    <a:pt x="693683" y="1691974"/>
                  </a:cubicBezTo>
                  <a:lnTo>
                    <a:pt x="930166" y="1581615"/>
                  </a:lnTo>
                  <a:cubicBezTo>
                    <a:pt x="1001111" y="1505415"/>
                    <a:pt x="1048407" y="1374036"/>
                    <a:pt x="1119352" y="1234774"/>
                  </a:cubicBezTo>
                  <a:cubicBezTo>
                    <a:pt x="1190297" y="1095512"/>
                    <a:pt x="1300656" y="869539"/>
                    <a:pt x="1355835" y="746043"/>
                  </a:cubicBezTo>
                  <a:cubicBezTo>
                    <a:pt x="1411014" y="622546"/>
                    <a:pt x="1416269" y="562112"/>
                    <a:pt x="1450428" y="493795"/>
                  </a:cubicBezTo>
                  <a:cubicBezTo>
                    <a:pt x="1484587" y="425478"/>
                    <a:pt x="1516118" y="386063"/>
                    <a:pt x="1560787" y="336139"/>
                  </a:cubicBezTo>
                  <a:cubicBezTo>
                    <a:pt x="1605456" y="286215"/>
                    <a:pt x="1673773" y="244174"/>
                    <a:pt x="1718442" y="194250"/>
                  </a:cubicBezTo>
                  <a:cubicBezTo>
                    <a:pt x="1763111" y="144326"/>
                    <a:pt x="1828800" y="36595"/>
                    <a:pt x="1828800" y="36595"/>
                  </a:cubicBezTo>
                  <a:lnTo>
                    <a:pt x="1877568" y="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17" name="TextBox 16"/>
            <p:cNvSpPr txBox="1"/>
            <p:nvPr/>
          </p:nvSpPr>
          <p:spPr>
            <a:xfrm>
              <a:off x="850087" y="2644746"/>
              <a:ext cx="1490191" cy="36992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rPr>
                <a:t>מספר חיידקים</a:t>
              </a:r>
              <a:endParaRPr lang="he-IL" dirty="0" smtClean="0">
                <a:solidFill>
                  <a:srgbClr val="000000"/>
                </a:solidFill>
                <a:latin typeface="Times New Roman" pitchFamily="18" charset="0"/>
                <a:cs typeface="Times New Roman" pitchFamily="18" charset="0"/>
              </a:endParaRPr>
            </a:p>
          </p:txBody>
        </p:sp>
        <p:sp>
          <p:nvSpPr>
            <p:cNvPr id="18" name="TextBox 17"/>
            <p:cNvSpPr txBox="1"/>
            <p:nvPr/>
          </p:nvSpPr>
          <p:spPr>
            <a:xfrm>
              <a:off x="3082994" y="4670584"/>
              <a:ext cx="1490192" cy="36992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rPr>
                <a:t>זמן</a:t>
              </a:r>
              <a:endParaRPr lang="he-IL" dirty="0" smtClean="0">
                <a:solidFill>
                  <a:srgbClr val="000000"/>
                </a:solidFill>
                <a:latin typeface="Times New Roman" pitchFamily="18" charset="0"/>
                <a:cs typeface="Times New Roman" pitchFamily="18" charset="0"/>
              </a:endParaRPr>
            </a:p>
          </p:txBody>
        </p:sp>
      </p:grpSp>
      <p:sp>
        <p:nvSpPr>
          <p:cNvPr id="14" name="TextBox 13"/>
          <p:cNvSpPr txBox="1"/>
          <p:nvPr/>
        </p:nvSpPr>
        <p:spPr bwMode="auto">
          <a:xfrm>
            <a:off x="4021138" y="3144838"/>
            <a:ext cx="346075" cy="3698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FF0000"/>
                </a:solidFill>
              </a:rPr>
              <a:t>ב</a:t>
            </a:r>
            <a:endParaRPr lang="he-IL" dirty="0" smtClean="0">
              <a:solidFill>
                <a:srgbClr val="FF0000"/>
              </a:solidFill>
              <a:latin typeface="Times New Roman" pitchFamily="18" charset="0"/>
              <a:cs typeface="Times New Roman" pitchFamily="18" charset="0"/>
            </a:endParaRPr>
          </a:p>
        </p:txBody>
      </p:sp>
      <p:sp>
        <p:nvSpPr>
          <p:cNvPr id="15" name="TextBox 14"/>
          <p:cNvSpPr txBox="1"/>
          <p:nvPr/>
        </p:nvSpPr>
        <p:spPr bwMode="auto">
          <a:xfrm>
            <a:off x="3355975" y="2573338"/>
            <a:ext cx="344488" cy="37147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0070C0"/>
                </a:solidFill>
              </a:rPr>
              <a:t>א</a:t>
            </a:r>
            <a:endParaRPr lang="he-IL" dirty="0" smtClean="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7650" y="503238"/>
            <a:ext cx="8183563" cy="286226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9:</a:t>
            </a:r>
            <a:r>
              <a:rPr lang="he-IL" dirty="0" smtClean="0">
                <a:solidFill>
                  <a:srgbClr val="000000"/>
                </a:solidFill>
                <a:latin typeface="Times New Roman" pitchFamily="18" charset="0"/>
                <a:cs typeface="Times New Roman" pitchFamily="18" charset="0"/>
              </a:rPr>
              <a:t> </a:t>
            </a: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p:txBody>
      </p:sp>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2A9115-5C1A-4D16-A0B0-488E51CCBB4F}" type="slidenum">
              <a:rPr lang="he-IL" sz="1100" smtClean="0">
                <a:solidFill>
                  <a:prstClr val="white">
                    <a:lumMod val="75000"/>
                  </a:prstClr>
                </a:solidFill>
              </a:rPr>
              <a:pPr fontAlgn="base">
                <a:spcBef>
                  <a:spcPct val="0"/>
                </a:spcBef>
                <a:spcAft>
                  <a:spcPct val="0"/>
                </a:spcAft>
                <a:defRPr/>
              </a:pPr>
              <a:t>39</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תשובה: לחיידקים המועברים לאותו סוג של מצע מזון אין תקופת השהייה</a:t>
            </a:r>
            <a:endParaRPr lang="he-IL" sz="1800" dirty="0" smtClean="0"/>
          </a:p>
        </p:txBody>
      </p:sp>
      <p:sp>
        <p:nvSpPr>
          <p:cNvPr id="14" name="Rectangle 12"/>
          <p:cNvSpPr/>
          <p:nvPr/>
        </p:nvSpPr>
        <p:spPr>
          <a:xfrm>
            <a:off x="215900" y="3186113"/>
            <a:ext cx="8215313" cy="345598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a:solidFill>
                  <a:prstClr val="black"/>
                </a:solidFill>
              </a:rPr>
              <a:t>א. עקומה א': החיידקים התרבו בקצב מהיר כבר מן ההתחלה.</a:t>
            </a:r>
          </a:p>
          <a:p>
            <a:pPr>
              <a:defRPr/>
            </a:pPr>
            <a:r>
              <a:rPr lang="he-IL" dirty="0">
                <a:solidFill>
                  <a:prstClr val="black"/>
                </a:solidFill>
              </a:rPr>
              <a:t>    עקומה ב': </a:t>
            </a:r>
            <a:r>
              <a:rPr lang="he-IL" dirty="0">
                <a:solidFill>
                  <a:schemeClr val="tx1"/>
                </a:solidFill>
              </a:rPr>
              <a:t>בהתחלה כמעט לא חל שינוי במספר החיידקים, ולאחר פרק זמן כלשהו הם    </a:t>
            </a:r>
          </a:p>
          <a:p>
            <a:pPr>
              <a:defRPr/>
            </a:pPr>
            <a:r>
              <a:rPr lang="he-IL" dirty="0">
                <a:solidFill>
                  <a:schemeClr val="tx1"/>
                </a:solidFill>
              </a:rPr>
              <a:t>    התרבו בקצב מהיר.</a:t>
            </a:r>
          </a:p>
          <a:p>
            <a:pPr>
              <a:defRPr/>
            </a:pPr>
            <a:endParaRPr lang="he-IL" dirty="0">
              <a:solidFill>
                <a:schemeClr val="tx1"/>
              </a:solidFill>
            </a:endParaRPr>
          </a:p>
          <a:p>
            <a:pPr>
              <a:defRPr/>
            </a:pPr>
            <a:r>
              <a:rPr lang="he-IL" dirty="0">
                <a:solidFill>
                  <a:schemeClr val="tx1"/>
                </a:solidFill>
              </a:rPr>
              <a:t>ב. עקומה א': </a:t>
            </a:r>
            <a:r>
              <a:rPr lang="he-IL" dirty="0">
                <a:solidFill>
                  <a:prstClr val="black"/>
                </a:solidFill>
              </a:rPr>
              <a:t>מתארת את החיידקים שהועברו לאותו סוג המצע בו שהו קודם.</a:t>
            </a:r>
            <a:endParaRPr lang="he-IL" dirty="0">
              <a:solidFill>
                <a:schemeClr val="tx1"/>
              </a:solidFill>
            </a:endParaRPr>
          </a:p>
          <a:p>
            <a:pPr>
              <a:defRPr/>
            </a:pPr>
            <a:r>
              <a:rPr lang="he-IL" dirty="0">
                <a:solidFill>
                  <a:schemeClr val="tx1"/>
                </a:solidFill>
              </a:rPr>
              <a:t>    עקומה ב': </a:t>
            </a:r>
            <a:r>
              <a:rPr lang="he-IL" dirty="0">
                <a:solidFill>
                  <a:prstClr val="black"/>
                </a:solidFill>
              </a:rPr>
              <a:t>מתארת את החיידקים שהועברו ממצע גלוקוז למצע פרוקטוז.</a:t>
            </a:r>
          </a:p>
          <a:p>
            <a:pPr>
              <a:defRPr/>
            </a:pPr>
            <a:r>
              <a:rPr lang="he-IL" dirty="0">
                <a:solidFill>
                  <a:schemeClr val="tx1"/>
                </a:solidFill>
              </a:rPr>
              <a:t>    נימוק: בתחילה, לחיידקים שהועברו לאותו סוג מצע המזון  ששהו בו קודם, אין תקופת </a:t>
            </a:r>
          </a:p>
          <a:p>
            <a:pPr>
              <a:defRPr/>
            </a:pPr>
            <a:r>
              <a:rPr lang="he-IL" dirty="0">
                <a:solidFill>
                  <a:schemeClr val="tx1"/>
                </a:solidFill>
              </a:rPr>
              <a:t>    הסתגלות והם עוברים ישירות לשלב הגידול המעריכי. לחיידקים שהועברו ממצע גלוקוז   </a:t>
            </a:r>
          </a:p>
          <a:p>
            <a:pPr>
              <a:defRPr/>
            </a:pPr>
            <a:r>
              <a:rPr lang="he-IL" dirty="0">
                <a:solidFill>
                  <a:schemeClr val="tx1"/>
                </a:solidFill>
              </a:rPr>
              <a:t>    למצע </a:t>
            </a:r>
            <a:r>
              <a:rPr lang="he-IL" dirty="0" err="1">
                <a:solidFill>
                  <a:schemeClr val="tx1"/>
                </a:solidFill>
              </a:rPr>
              <a:t>פרוקטוז</a:t>
            </a:r>
            <a:r>
              <a:rPr lang="he-IL" dirty="0">
                <a:solidFill>
                  <a:schemeClr val="tx1"/>
                </a:solidFill>
              </a:rPr>
              <a:t>, יש תקופת הסתגלות (החלק הראשון של הגרף) שבה הם מייצרים את </a:t>
            </a:r>
          </a:p>
          <a:p>
            <a:pPr>
              <a:defRPr/>
            </a:pPr>
            <a:r>
              <a:rPr lang="he-IL" dirty="0">
                <a:solidFill>
                  <a:schemeClr val="tx1"/>
                </a:solidFill>
              </a:rPr>
              <a:t>    האנזימים הדרושים לניצול הפרוקטוז, ורק לאחר מכן הם עוברים לשלב הגידול המעריכי </a:t>
            </a:r>
          </a:p>
          <a:p>
            <a:pPr>
              <a:defRPr/>
            </a:pPr>
            <a:r>
              <a:rPr lang="he-IL" dirty="0">
                <a:solidFill>
                  <a:schemeClr val="tx1"/>
                </a:solidFill>
              </a:rPr>
              <a:t>    (הקטע העולה של הגרף).</a:t>
            </a:r>
          </a:p>
        </p:txBody>
      </p:sp>
      <p:sp>
        <p:nvSpPr>
          <p:cNvPr id="15" name="TextBox 14"/>
          <p:cNvSpPr txBox="1"/>
          <p:nvPr/>
        </p:nvSpPr>
        <p:spPr bwMode="auto">
          <a:xfrm>
            <a:off x="4179888" y="1289050"/>
            <a:ext cx="346075" cy="3698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FF0000"/>
                </a:solidFill>
              </a:rPr>
              <a:t>ב</a:t>
            </a:r>
            <a:endParaRPr lang="he-IL" dirty="0" smtClean="0">
              <a:solidFill>
                <a:srgbClr val="FF0000"/>
              </a:solidFill>
              <a:latin typeface="Times New Roman" pitchFamily="18" charset="0"/>
              <a:cs typeface="Times New Roman" pitchFamily="18" charset="0"/>
            </a:endParaRPr>
          </a:p>
        </p:txBody>
      </p:sp>
      <p:sp>
        <p:nvSpPr>
          <p:cNvPr id="16" name="TextBox 15"/>
          <p:cNvSpPr txBox="1"/>
          <p:nvPr/>
        </p:nvSpPr>
        <p:spPr bwMode="auto">
          <a:xfrm>
            <a:off x="3589338" y="1008063"/>
            <a:ext cx="346075" cy="3698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0070C0"/>
                </a:solidFill>
              </a:rPr>
              <a:t>א</a:t>
            </a:r>
            <a:endParaRPr lang="he-IL" dirty="0" smtClean="0">
              <a:solidFill>
                <a:srgbClr val="0070C0"/>
              </a:solidFill>
              <a:latin typeface="Times New Roman" pitchFamily="18" charset="0"/>
              <a:cs typeface="Times New Roman" pitchFamily="18" charset="0"/>
            </a:endParaRPr>
          </a:p>
        </p:txBody>
      </p:sp>
      <p:grpSp>
        <p:nvGrpSpPr>
          <p:cNvPr id="131081" name="קבוצה 14"/>
          <p:cNvGrpSpPr>
            <a:grpSpLocks/>
          </p:cNvGrpSpPr>
          <p:nvPr/>
        </p:nvGrpSpPr>
        <p:grpSpPr bwMode="auto">
          <a:xfrm>
            <a:off x="1606550" y="736600"/>
            <a:ext cx="3565525" cy="2389188"/>
            <a:chOff x="850087" y="2420888"/>
            <a:chExt cx="3865929" cy="2570908"/>
          </a:xfrm>
        </p:grpSpPr>
        <p:cxnSp>
          <p:nvCxnSpPr>
            <p:cNvPr id="20" name="מחבר חץ ישר 19"/>
            <p:cNvCxnSpPr/>
            <p:nvPr/>
          </p:nvCxnSpPr>
          <p:spPr>
            <a:xfrm flipV="1">
              <a:off x="2340690" y="2420888"/>
              <a:ext cx="0" cy="22326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מחבר חץ ישר 20"/>
            <p:cNvCxnSpPr/>
            <p:nvPr/>
          </p:nvCxnSpPr>
          <p:spPr>
            <a:xfrm>
              <a:off x="2340690" y="4653564"/>
              <a:ext cx="237532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צורה חופשית 21"/>
            <p:cNvSpPr/>
            <p:nvPr/>
          </p:nvSpPr>
          <p:spPr>
            <a:xfrm>
              <a:off x="2538634" y="2455053"/>
              <a:ext cx="1087830" cy="1923483"/>
            </a:xfrm>
            <a:custGeom>
              <a:avLst/>
              <a:gdLst>
                <a:gd name="connsiteX0" fmla="*/ 0 w 1087820"/>
                <a:gd name="connsiteY0" fmla="*/ 1923393 h 1923393"/>
                <a:gd name="connsiteX1" fmla="*/ 457200 w 1087820"/>
                <a:gd name="connsiteY1" fmla="*/ 1292773 h 1923393"/>
                <a:gd name="connsiteX2" fmla="*/ 662152 w 1087820"/>
                <a:gd name="connsiteY2" fmla="*/ 756745 h 1923393"/>
                <a:gd name="connsiteX3" fmla="*/ 835572 w 1087820"/>
                <a:gd name="connsiteY3" fmla="*/ 378373 h 1923393"/>
                <a:gd name="connsiteX4" fmla="*/ 1024758 w 1087820"/>
                <a:gd name="connsiteY4" fmla="*/ 78828 h 1923393"/>
                <a:gd name="connsiteX5" fmla="*/ 1087820 w 1087820"/>
                <a:gd name="connsiteY5" fmla="*/ 0 h 192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820" h="1923393">
                  <a:moveTo>
                    <a:pt x="0" y="1923393"/>
                  </a:moveTo>
                  <a:cubicBezTo>
                    <a:pt x="173420" y="1705303"/>
                    <a:pt x="346841" y="1487214"/>
                    <a:pt x="457200" y="1292773"/>
                  </a:cubicBezTo>
                  <a:cubicBezTo>
                    <a:pt x="567559" y="1098332"/>
                    <a:pt x="599090" y="909145"/>
                    <a:pt x="662152" y="756745"/>
                  </a:cubicBezTo>
                  <a:cubicBezTo>
                    <a:pt x="725214" y="604345"/>
                    <a:pt x="775138" y="491359"/>
                    <a:pt x="835572" y="378373"/>
                  </a:cubicBezTo>
                  <a:cubicBezTo>
                    <a:pt x="896006" y="265387"/>
                    <a:pt x="982717" y="141890"/>
                    <a:pt x="1024758" y="78828"/>
                  </a:cubicBezTo>
                  <a:cubicBezTo>
                    <a:pt x="1066799" y="15766"/>
                    <a:pt x="1077309" y="7883"/>
                    <a:pt x="1087820" y="0"/>
                  </a:cubicBezTo>
                </a:path>
              </a:pathLst>
            </a:custGeom>
            <a:ln>
              <a:solidFill>
                <a:srgbClr val="0070C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23" name="צורה חופשית 22"/>
            <p:cNvSpPr/>
            <p:nvPr/>
          </p:nvSpPr>
          <p:spPr>
            <a:xfrm>
              <a:off x="2538634" y="2723248"/>
              <a:ext cx="1876163" cy="1708244"/>
            </a:xfrm>
            <a:custGeom>
              <a:avLst/>
              <a:gdLst>
                <a:gd name="connsiteX0" fmla="*/ 0 w 1828800"/>
                <a:gd name="connsiteY0" fmla="*/ 1671144 h 1677398"/>
                <a:gd name="connsiteX1" fmla="*/ 126125 w 1828800"/>
                <a:gd name="connsiteY1" fmla="*/ 1671144 h 1677398"/>
                <a:gd name="connsiteX2" fmla="*/ 362607 w 1828800"/>
                <a:gd name="connsiteY2" fmla="*/ 1623848 h 1677398"/>
                <a:gd name="connsiteX3" fmla="*/ 693683 w 1828800"/>
                <a:gd name="connsiteY3" fmla="*/ 1655379 h 1677398"/>
                <a:gd name="connsiteX4" fmla="*/ 693683 w 1828800"/>
                <a:gd name="connsiteY4" fmla="*/ 1655379 h 1677398"/>
                <a:gd name="connsiteX5" fmla="*/ 819807 w 1828800"/>
                <a:gd name="connsiteY5" fmla="*/ 1639613 h 1677398"/>
                <a:gd name="connsiteX6" fmla="*/ 1119352 w 1828800"/>
                <a:gd name="connsiteY6" fmla="*/ 1198179 h 1677398"/>
                <a:gd name="connsiteX7" fmla="*/ 1355835 w 1828800"/>
                <a:gd name="connsiteY7" fmla="*/ 709448 h 1677398"/>
                <a:gd name="connsiteX8" fmla="*/ 1450428 w 1828800"/>
                <a:gd name="connsiteY8" fmla="*/ 457200 h 1677398"/>
                <a:gd name="connsiteX9" fmla="*/ 1560787 w 1828800"/>
                <a:gd name="connsiteY9" fmla="*/ 299544 h 1677398"/>
                <a:gd name="connsiteX10" fmla="*/ 1718442 w 1828800"/>
                <a:gd name="connsiteY10" fmla="*/ 157655 h 1677398"/>
                <a:gd name="connsiteX11" fmla="*/ 1828800 w 1828800"/>
                <a:gd name="connsiteY11" fmla="*/ 0 h 1677398"/>
                <a:gd name="connsiteX12" fmla="*/ 1828800 w 1828800"/>
                <a:gd name="connsiteY12" fmla="*/ 0 h 1677398"/>
                <a:gd name="connsiteX0" fmla="*/ 0 w 1828800"/>
                <a:gd name="connsiteY0" fmla="*/ 1671144 h 1675695"/>
                <a:gd name="connsiteX1" fmla="*/ 126125 w 1828800"/>
                <a:gd name="connsiteY1" fmla="*/ 1671144 h 1675695"/>
                <a:gd name="connsiteX2" fmla="*/ 362607 w 1828800"/>
                <a:gd name="connsiteY2" fmla="*/ 1623848 h 1675695"/>
                <a:gd name="connsiteX3" fmla="*/ 693683 w 1828800"/>
                <a:gd name="connsiteY3" fmla="*/ 1655379 h 1675695"/>
                <a:gd name="connsiteX4" fmla="*/ 693683 w 1828800"/>
                <a:gd name="connsiteY4" fmla="*/ 1655379 h 1675695"/>
                <a:gd name="connsiteX5" fmla="*/ 930166 w 1828800"/>
                <a:gd name="connsiteY5" fmla="*/ 1545020 h 1675695"/>
                <a:gd name="connsiteX6" fmla="*/ 1119352 w 1828800"/>
                <a:gd name="connsiteY6" fmla="*/ 1198179 h 1675695"/>
                <a:gd name="connsiteX7" fmla="*/ 1355835 w 1828800"/>
                <a:gd name="connsiteY7" fmla="*/ 709448 h 1675695"/>
                <a:gd name="connsiteX8" fmla="*/ 1450428 w 1828800"/>
                <a:gd name="connsiteY8" fmla="*/ 457200 h 1675695"/>
                <a:gd name="connsiteX9" fmla="*/ 1560787 w 1828800"/>
                <a:gd name="connsiteY9" fmla="*/ 299544 h 1675695"/>
                <a:gd name="connsiteX10" fmla="*/ 1718442 w 1828800"/>
                <a:gd name="connsiteY10" fmla="*/ 157655 h 1675695"/>
                <a:gd name="connsiteX11" fmla="*/ 1828800 w 1828800"/>
                <a:gd name="connsiteY11" fmla="*/ 0 h 1675695"/>
                <a:gd name="connsiteX12" fmla="*/ 1828800 w 1828800"/>
                <a:gd name="connsiteY12" fmla="*/ 0 h 1675695"/>
                <a:gd name="connsiteX0" fmla="*/ 0 w 1828800"/>
                <a:gd name="connsiteY0" fmla="*/ 1671144 h 1675695"/>
                <a:gd name="connsiteX1" fmla="*/ 126125 w 1828800"/>
                <a:gd name="connsiteY1" fmla="*/ 1671144 h 1675695"/>
                <a:gd name="connsiteX2" fmla="*/ 362607 w 1828800"/>
                <a:gd name="connsiteY2" fmla="*/ 1623848 h 1675695"/>
                <a:gd name="connsiteX3" fmla="*/ 693683 w 1828800"/>
                <a:gd name="connsiteY3" fmla="*/ 1655379 h 1675695"/>
                <a:gd name="connsiteX4" fmla="*/ 930166 w 1828800"/>
                <a:gd name="connsiteY4" fmla="*/ 1545020 h 1675695"/>
                <a:gd name="connsiteX5" fmla="*/ 1119352 w 1828800"/>
                <a:gd name="connsiteY5" fmla="*/ 1198179 h 1675695"/>
                <a:gd name="connsiteX6" fmla="*/ 1355835 w 1828800"/>
                <a:gd name="connsiteY6" fmla="*/ 709448 h 1675695"/>
                <a:gd name="connsiteX7" fmla="*/ 1450428 w 1828800"/>
                <a:gd name="connsiteY7" fmla="*/ 457200 h 1675695"/>
                <a:gd name="connsiteX8" fmla="*/ 1560787 w 1828800"/>
                <a:gd name="connsiteY8" fmla="*/ 299544 h 1675695"/>
                <a:gd name="connsiteX9" fmla="*/ 1718442 w 1828800"/>
                <a:gd name="connsiteY9" fmla="*/ 157655 h 1675695"/>
                <a:gd name="connsiteX10" fmla="*/ 1828800 w 1828800"/>
                <a:gd name="connsiteY10" fmla="*/ 0 h 1675695"/>
                <a:gd name="connsiteX11" fmla="*/ 1828800 w 1828800"/>
                <a:gd name="connsiteY11" fmla="*/ 0 h 1675695"/>
                <a:gd name="connsiteX0" fmla="*/ 0 w 1828800"/>
                <a:gd name="connsiteY0" fmla="*/ 1671144 h 1673631"/>
                <a:gd name="connsiteX1" fmla="*/ 126125 w 1828800"/>
                <a:gd name="connsiteY1" fmla="*/ 1671144 h 1673631"/>
                <a:gd name="connsiteX2" fmla="*/ 693683 w 1828800"/>
                <a:gd name="connsiteY2" fmla="*/ 1655379 h 1673631"/>
                <a:gd name="connsiteX3" fmla="*/ 930166 w 1828800"/>
                <a:gd name="connsiteY3" fmla="*/ 1545020 h 1673631"/>
                <a:gd name="connsiteX4" fmla="*/ 1119352 w 1828800"/>
                <a:gd name="connsiteY4" fmla="*/ 1198179 h 1673631"/>
                <a:gd name="connsiteX5" fmla="*/ 1355835 w 1828800"/>
                <a:gd name="connsiteY5" fmla="*/ 709448 h 1673631"/>
                <a:gd name="connsiteX6" fmla="*/ 1450428 w 1828800"/>
                <a:gd name="connsiteY6" fmla="*/ 457200 h 1673631"/>
                <a:gd name="connsiteX7" fmla="*/ 1560787 w 1828800"/>
                <a:gd name="connsiteY7" fmla="*/ 299544 h 1673631"/>
                <a:gd name="connsiteX8" fmla="*/ 1718442 w 1828800"/>
                <a:gd name="connsiteY8" fmla="*/ 157655 h 1673631"/>
                <a:gd name="connsiteX9" fmla="*/ 1828800 w 1828800"/>
                <a:gd name="connsiteY9" fmla="*/ 0 h 1673631"/>
                <a:gd name="connsiteX10" fmla="*/ 1828800 w 1828800"/>
                <a:gd name="connsiteY10" fmla="*/ 0 h 1673631"/>
                <a:gd name="connsiteX0" fmla="*/ 0 w 1914144"/>
                <a:gd name="connsiteY0" fmla="*/ 1671144 h 1673631"/>
                <a:gd name="connsiteX1" fmla="*/ 126125 w 1914144"/>
                <a:gd name="connsiteY1" fmla="*/ 1671144 h 1673631"/>
                <a:gd name="connsiteX2" fmla="*/ 693683 w 1914144"/>
                <a:gd name="connsiteY2" fmla="*/ 1655379 h 1673631"/>
                <a:gd name="connsiteX3" fmla="*/ 930166 w 1914144"/>
                <a:gd name="connsiteY3" fmla="*/ 1545020 h 1673631"/>
                <a:gd name="connsiteX4" fmla="*/ 1119352 w 1914144"/>
                <a:gd name="connsiteY4" fmla="*/ 1198179 h 1673631"/>
                <a:gd name="connsiteX5" fmla="*/ 1355835 w 1914144"/>
                <a:gd name="connsiteY5" fmla="*/ 709448 h 1673631"/>
                <a:gd name="connsiteX6" fmla="*/ 1450428 w 1914144"/>
                <a:gd name="connsiteY6" fmla="*/ 457200 h 1673631"/>
                <a:gd name="connsiteX7" fmla="*/ 1560787 w 1914144"/>
                <a:gd name="connsiteY7" fmla="*/ 299544 h 1673631"/>
                <a:gd name="connsiteX8" fmla="*/ 1718442 w 1914144"/>
                <a:gd name="connsiteY8" fmla="*/ 157655 h 1673631"/>
                <a:gd name="connsiteX9" fmla="*/ 1828800 w 1914144"/>
                <a:gd name="connsiteY9" fmla="*/ 0 h 1673631"/>
                <a:gd name="connsiteX10" fmla="*/ 1914144 w 1914144"/>
                <a:gd name="connsiteY10" fmla="*/ 0 h 1673631"/>
                <a:gd name="connsiteX0" fmla="*/ 0 w 1877568"/>
                <a:gd name="connsiteY0" fmla="*/ 1707739 h 1710226"/>
                <a:gd name="connsiteX1" fmla="*/ 126125 w 1877568"/>
                <a:gd name="connsiteY1" fmla="*/ 1707739 h 1710226"/>
                <a:gd name="connsiteX2" fmla="*/ 693683 w 1877568"/>
                <a:gd name="connsiteY2" fmla="*/ 1691974 h 1710226"/>
                <a:gd name="connsiteX3" fmla="*/ 930166 w 1877568"/>
                <a:gd name="connsiteY3" fmla="*/ 1581615 h 1710226"/>
                <a:gd name="connsiteX4" fmla="*/ 1119352 w 1877568"/>
                <a:gd name="connsiteY4" fmla="*/ 1234774 h 1710226"/>
                <a:gd name="connsiteX5" fmla="*/ 1355835 w 1877568"/>
                <a:gd name="connsiteY5" fmla="*/ 746043 h 1710226"/>
                <a:gd name="connsiteX6" fmla="*/ 1450428 w 1877568"/>
                <a:gd name="connsiteY6" fmla="*/ 493795 h 1710226"/>
                <a:gd name="connsiteX7" fmla="*/ 1560787 w 1877568"/>
                <a:gd name="connsiteY7" fmla="*/ 336139 h 1710226"/>
                <a:gd name="connsiteX8" fmla="*/ 1718442 w 1877568"/>
                <a:gd name="connsiteY8" fmla="*/ 194250 h 1710226"/>
                <a:gd name="connsiteX9" fmla="*/ 1828800 w 1877568"/>
                <a:gd name="connsiteY9" fmla="*/ 36595 h 1710226"/>
                <a:gd name="connsiteX10" fmla="*/ 1877568 w 1877568"/>
                <a:gd name="connsiteY10" fmla="*/ 0 h 171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7568" h="1710226">
                  <a:moveTo>
                    <a:pt x="0" y="1707739"/>
                  </a:moveTo>
                  <a:cubicBezTo>
                    <a:pt x="32845" y="1711680"/>
                    <a:pt x="10511" y="1710366"/>
                    <a:pt x="126125" y="1707739"/>
                  </a:cubicBezTo>
                  <a:cubicBezTo>
                    <a:pt x="241739" y="1705112"/>
                    <a:pt x="559676" y="1712995"/>
                    <a:pt x="693683" y="1691974"/>
                  </a:cubicBezTo>
                  <a:lnTo>
                    <a:pt x="930166" y="1581615"/>
                  </a:lnTo>
                  <a:cubicBezTo>
                    <a:pt x="1001111" y="1505415"/>
                    <a:pt x="1048407" y="1374036"/>
                    <a:pt x="1119352" y="1234774"/>
                  </a:cubicBezTo>
                  <a:cubicBezTo>
                    <a:pt x="1190297" y="1095512"/>
                    <a:pt x="1300656" y="869539"/>
                    <a:pt x="1355835" y="746043"/>
                  </a:cubicBezTo>
                  <a:cubicBezTo>
                    <a:pt x="1411014" y="622546"/>
                    <a:pt x="1416269" y="562112"/>
                    <a:pt x="1450428" y="493795"/>
                  </a:cubicBezTo>
                  <a:cubicBezTo>
                    <a:pt x="1484587" y="425478"/>
                    <a:pt x="1516118" y="386063"/>
                    <a:pt x="1560787" y="336139"/>
                  </a:cubicBezTo>
                  <a:cubicBezTo>
                    <a:pt x="1605456" y="286215"/>
                    <a:pt x="1673773" y="244174"/>
                    <a:pt x="1718442" y="194250"/>
                  </a:cubicBezTo>
                  <a:cubicBezTo>
                    <a:pt x="1763111" y="144326"/>
                    <a:pt x="1828800" y="36595"/>
                    <a:pt x="1828800" y="36595"/>
                  </a:cubicBezTo>
                  <a:lnTo>
                    <a:pt x="1877568" y="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24" name="TextBox 23"/>
            <p:cNvSpPr txBox="1"/>
            <p:nvPr/>
          </p:nvSpPr>
          <p:spPr>
            <a:xfrm>
              <a:off x="850087" y="2644669"/>
              <a:ext cx="1490603" cy="3706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rPr>
                <a:t>מספר חיידקים</a:t>
              </a:r>
              <a:endParaRPr lang="he-IL" dirty="0" smtClean="0">
                <a:solidFill>
                  <a:srgbClr val="000000"/>
                </a:solidFill>
                <a:latin typeface="Times New Roman" pitchFamily="18" charset="0"/>
                <a:cs typeface="Times New Roman" pitchFamily="18" charset="0"/>
              </a:endParaRPr>
            </a:p>
          </p:txBody>
        </p:sp>
        <p:sp>
          <p:nvSpPr>
            <p:cNvPr id="25" name="TextBox 24"/>
            <p:cNvSpPr txBox="1"/>
            <p:nvPr/>
          </p:nvSpPr>
          <p:spPr>
            <a:xfrm>
              <a:off x="3101483" y="4621106"/>
              <a:ext cx="1490603" cy="37069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rPr>
                <a:t>זמן</a:t>
              </a:r>
              <a:endParaRPr lang="he-IL" dirty="0" smtClean="0">
                <a:solidFill>
                  <a:srgbClr val="000000"/>
                </a:solidFill>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3830356-62B6-450B-993C-F45C8E357D65}" type="slidenum">
              <a:rPr lang="he-IL" sz="1100" smtClean="0">
                <a:solidFill>
                  <a:prstClr val="white">
                    <a:lumMod val="75000"/>
                  </a:prstClr>
                </a:solidFill>
              </a:rPr>
              <a:pPr fontAlgn="base">
                <a:spcBef>
                  <a:spcPct val="0"/>
                </a:spcBef>
                <a:spcAft>
                  <a:spcPct val="0"/>
                </a:spcAft>
                <a:defRPr/>
              </a:pPr>
              <a:t>4</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שלבי חלוקת תא החיידק</a:t>
            </a:r>
            <a:endParaRPr lang="he-IL" sz="1800" dirty="0" smtClean="0">
              <a:solidFill>
                <a:schemeClr val="accent6">
                  <a:lumMod val="50000"/>
                  <a:lumOff val="50000"/>
                </a:schemeClr>
              </a:solidFill>
            </a:endParaRPr>
          </a:p>
        </p:txBody>
      </p:sp>
      <p:sp>
        <p:nvSpPr>
          <p:cNvPr id="12" name="TextBox 11"/>
          <p:cNvSpPr txBox="1"/>
          <p:nvPr/>
        </p:nvSpPr>
        <p:spPr>
          <a:xfrm>
            <a:off x="212725" y="692150"/>
            <a:ext cx="8183563" cy="3698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u="sng" dirty="0" smtClean="0"/>
              <a:t>שלבים בחלוקת תא חיידק</a:t>
            </a:r>
            <a:endParaRPr lang="he-IL" u="sng" dirty="0"/>
          </a:p>
        </p:txBody>
      </p:sp>
      <p:grpSp>
        <p:nvGrpSpPr>
          <p:cNvPr id="3" name="קבוצה 2"/>
          <p:cNvGrpSpPr/>
          <p:nvPr/>
        </p:nvGrpSpPr>
        <p:grpSpPr>
          <a:xfrm>
            <a:off x="539552" y="687713"/>
            <a:ext cx="4953000" cy="5909639"/>
            <a:chOff x="539552" y="564186"/>
            <a:chExt cx="4953000" cy="5909639"/>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92150"/>
              <a:ext cx="4953000" cy="578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3113074" y="564186"/>
              <a:ext cx="1386918" cy="338554"/>
            </a:xfrm>
            <a:prstGeom prst="rect">
              <a:avLst/>
            </a:prstGeom>
          </p:spPr>
          <p:txBody>
            <a:bodyPr wrap="none">
              <a:spAutoFit/>
            </a:bodyPr>
            <a:lstStyle/>
            <a:p>
              <a:r>
                <a:rPr lang="he-IL" sz="1600" b="1" dirty="0" smtClean="0">
                  <a:solidFill>
                    <a:schemeClr val="tx1">
                      <a:lumMod val="65000"/>
                      <a:lumOff val="35000"/>
                    </a:schemeClr>
                  </a:solidFill>
                </a:rPr>
                <a:t>מולקולת </a:t>
              </a:r>
              <a:r>
                <a:rPr lang="en-US" sz="1400" b="1" dirty="0" smtClean="0">
                  <a:solidFill>
                    <a:schemeClr val="tx1">
                      <a:lumMod val="65000"/>
                      <a:lumOff val="35000"/>
                    </a:schemeClr>
                  </a:solidFill>
                </a:rPr>
                <a:t>DNA</a:t>
              </a:r>
              <a:endParaRPr lang="he-IL" sz="1400" b="1" dirty="0">
                <a:solidFill>
                  <a:schemeClr val="tx1">
                    <a:lumMod val="65000"/>
                    <a:lumOff val="35000"/>
                  </a:schemeClr>
                </a:solidFill>
              </a:endParaRPr>
            </a:p>
          </p:txBody>
        </p:sp>
        <p:sp>
          <p:nvSpPr>
            <p:cNvPr id="11" name="מלבן 10"/>
            <p:cNvSpPr/>
            <p:nvPr/>
          </p:nvSpPr>
          <p:spPr>
            <a:xfrm>
              <a:off x="3275856" y="1665240"/>
              <a:ext cx="1354858" cy="338554"/>
            </a:xfrm>
            <a:prstGeom prst="rect">
              <a:avLst/>
            </a:prstGeom>
            <a:solidFill>
              <a:schemeClr val="bg1"/>
            </a:solidFill>
          </p:spPr>
          <p:txBody>
            <a:bodyPr wrap="none">
              <a:spAutoFit/>
            </a:bodyPr>
            <a:lstStyle/>
            <a:p>
              <a:r>
                <a:rPr lang="he-IL" sz="1600" b="1" dirty="0" smtClean="0">
                  <a:solidFill>
                    <a:schemeClr val="tx1">
                      <a:lumMod val="65000"/>
                      <a:lumOff val="35000"/>
                    </a:schemeClr>
                  </a:solidFill>
                </a:rPr>
                <a:t>שכפול ה-</a:t>
              </a:r>
              <a:r>
                <a:rPr lang="en-US" sz="1400" b="1" dirty="0" smtClean="0">
                  <a:solidFill>
                    <a:schemeClr val="tx1">
                      <a:lumMod val="65000"/>
                      <a:lumOff val="35000"/>
                    </a:schemeClr>
                  </a:solidFill>
                </a:rPr>
                <a:t>DNA</a:t>
              </a:r>
              <a:endParaRPr lang="he-IL" sz="1400" b="1" dirty="0">
                <a:solidFill>
                  <a:schemeClr val="tx1">
                    <a:lumMod val="65000"/>
                    <a:lumOff val="35000"/>
                  </a:schemeClr>
                </a:solidFill>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476250"/>
            <a:ext cx="8183563" cy="147796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10: </a:t>
            </a:r>
            <a:r>
              <a:rPr lang="he-IL" dirty="0" smtClean="0">
                <a:solidFill>
                  <a:srgbClr val="1F497D"/>
                </a:solidFill>
              </a:rPr>
              <a:t>בגרות תשע"א</a:t>
            </a:r>
          </a:p>
          <a:p>
            <a:pPr eaLnBrk="1" hangingPunct="1">
              <a:defRPr/>
            </a:pPr>
            <a:r>
              <a:rPr lang="he-IL" dirty="0" smtClean="0">
                <a:solidFill>
                  <a:schemeClr val="tx2"/>
                </a:solidFill>
              </a:rPr>
              <a:t>בשתי העקומות שלפניכם מתואר מהלך הגידול של שתי אוכלוסיות זהות של חיידקי </a:t>
            </a:r>
            <a:r>
              <a:rPr lang="en-US" dirty="0" err="1" smtClean="0">
                <a:solidFill>
                  <a:schemeClr val="tx2"/>
                </a:solidFill>
              </a:rPr>
              <a:t>E.coli</a:t>
            </a:r>
            <a:r>
              <a:rPr lang="he-IL" dirty="0" smtClean="0">
                <a:solidFill>
                  <a:schemeClr val="tx2"/>
                </a:solidFill>
              </a:rPr>
              <a:t>, בשני מצעי גידול שונים. כמות הסוכר הכללית בשני מצעי הגידול שווה, אך במצע הגידול של אוכלוסייה </a:t>
            </a:r>
            <a:r>
              <a:rPr lang="he-IL" dirty="0" smtClean="0">
                <a:solidFill>
                  <a:srgbClr val="1F497D"/>
                </a:solidFill>
              </a:rPr>
              <a:t>א' הסוכר הוא גלוקוז בלבד, ואילו מצע הגידול של אוכלוסייה ב' מכיל גם גלוקוז וגם לקטוז (דו-סוכר).</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DDEC431-2B64-43BD-99F1-6CA1F7C1B29E}" type="slidenum">
              <a:rPr lang="he-IL" sz="1100" smtClean="0">
                <a:solidFill>
                  <a:prstClr val="white">
                    <a:lumMod val="75000"/>
                  </a:prstClr>
                </a:solidFill>
              </a:rPr>
              <a:pPr fontAlgn="base">
                <a:spcBef>
                  <a:spcPct val="0"/>
                </a:spcBef>
                <a:spcAft>
                  <a:spcPct val="0"/>
                </a:spcAft>
                <a:defRPr/>
              </a:pPr>
              <a:t>40</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chemeClr val="accent3"/>
                </a:solidFill>
                <a:ea typeface="+mn-ea"/>
              </a:rPr>
              <a:t>שאלה 10</a:t>
            </a:r>
            <a:endParaRPr lang="he-IL" sz="1800" dirty="0" smtClean="0">
              <a:solidFill>
                <a:schemeClr val="accent3"/>
              </a:solidFill>
            </a:endParaRPr>
          </a:p>
        </p:txBody>
      </p:sp>
      <p:sp>
        <p:nvSpPr>
          <p:cNvPr id="8" name="TextBox 7"/>
          <p:cNvSpPr txBox="1"/>
          <p:nvPr/>
        </p:nvSpPr>
        <p:spPr>
          <a:xfrm>
            <a:off x="303213" y="5824538"/>
            <a:ext cx="8183562" cy="3698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rPr>
              <a:t>הסבירו את השינוי בכמות החיידקים עם הזמן בכל אחת מן האוכלוסיות.    </a:t>
            </a:r>
            <a:endParaRPr lang="he-IL" dirty="0">
              <a:solidFill>
                <a:srgbClr val="1F497D"/>
              </a:solidFill>
            </a:endParaRPr>
          </a:p>
        </p:txBody>
      </p:sp>
      <p:grpSp>
        <p:nvGrpSpPr>
          <p:cNvPr id="132103" name="קבוצה 6"/>
          <p:cNvGrpSpPr>
            <a:grpSpLocks/>
          </p:cNvGrpSpPr>
          <p:nvPr/>
        </p:nvGrpSpPr>
        <p:grpSpPr bwMode="auto">
          <a:xfrm>
            <a:off x="3751263" y="2555875"/>
            <a:ext cx="4373562" cy="2822575"/>
            <a:chOff x="2765743" y="3555480"/>
            <a:chExt cx="4373834" cy="2822756"/>
          </a:xfrm>
        </p:grpSpPr>
        <p:grpSp>
          <p:nvGrpSpPr>
            <p:cNvPr id="132112" name="קבוצה 14"/>
            <p:cNvGrpSpPr>
              <a:grpSpLocks/>
            </p:cNvGrpSpPr>
            <p:nvPr/>
          </p:nvGrpSpPr>
          <p:grpSpPr bwMode="auto">
            <a:xfrm>
              <a:off x="2765743" y="4077072"/>
              <a:ext cx="4373834" cy="2301164"/>
              <a:chOff x="1109959" y="2420888"/>
              <a:chExt cx="4540194" cy="2679798"/>
            </a:xfrm>
          </p:grpSpPr>
          <p:cxnSp>
            <p:nvCxnSpPr>
              <p:cNvPr id="17" name="מחבר חץ ישר 16"/>
              <p:cNvCxnSpPr/>
              <p:nvPr/>
            </p:nvCxnSpPr>
            <p:spPr>
              <a:xfrm flipV="1">
                <a:off x="2341002" y="2421737"/>
                <a:ext cx="0" cy="22315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מחבר חץ ישר 17"/>
              <p:cNvCxnSpPr/>
              <p:nvPr/>
            </p:nvCxnSpPr>
            <p:spPr>
              <a:xfrm>
                <a:off x="2341002" y="4653270"/>
                <a:ext cx="330915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09959" y="2645444"/>
                <a:ext cx="1231043" cy="75247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rPr>
                  <a:t>כמות </a:t>
                </a:r>
              </a:p>
              <a:p>
                <a:pPr eaLnBrk="1" hangingPunct="1">
                  <a:defRPr/>
                </a:pPr>
                <a:r>
                  <a:rPr lang="he-IL" dirty="0">
                    <a:solidFill>
                      <a:srgbClr val="1F497D"/>
                    </a:solidFill>
                  </a:rPr>
                  <a:t>ה</a:t>
                </a:r>
                <a:r>
                  <a:rPr lang="he-IL" dirty="0" smtClean="0">
                    <a:solidFill>
                      <a:srgbClr val="1F497D"/>
                    </a:solidFill>
                  </a:rPr>
                  <a:t>חיידקים</a:t>
                </a:r>
                <a:endParaRPr lang="he-IL" dirty="0" smtClean="0">
                  <a:solidFill>
                    <a:srgbClr val="000000"/>
                  </a:solidFill>
                  <a:latin typeface="Times New Roman" pitchFamily="18" charset="0"/>
                  <a:cs typeface="Times New Roman" pitchFamily="18" charset="0"/>
                </a:endParaRPr>
              </a:p>
            </p:txBody>
          </p:sp>
          <p:sp>
            <p:nvSpPr>
              <p:cNvPr id="20" name="TextBox 19"/>
              <p:cNvSpPr txBox="1"/>
              <p:nvPr/>
            </p:nvSpPr>
            <p:spPr>
              <a:xfrm>
                <a:off x="4798146" y="4669910"/>
                <a:ext cx="744889" cy="430776"/>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rPr>
                  <a:t>זמן</a:t>
                </a:r>
                <a:endParaRPr lang="he-IL" dirty="0" smtClean="0">
                  <a:solidFill>
                    <a:srgbClr val="000000"/>
                  </a:solidFill>
                  <a:latin typeface="Times New Roman" pitchFamily="18" charset="0"/>
                  <a:cs typeface="Times New Roman" pitchFamily="18" charset="0"/>
                </a:endParaRPr>
              </a:p>
            </p:txBody>
          </p:sp>
        </p:grpSp>
        <p:sp>
          <p:nvSpPr>
            <p:cNvPr id="11" name="TextBox 10"/>
            <p:cNvSpPr txBox="1"/>
            <p:nvPr/>
          </p:nvSpPr>
          <p:spPr bwMode="auto">
            <a:xfrm>
              <a:off x="4451773" y="3555480"/>
              <a:ext cx="1666979" cy="36991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0070C0"/>
                  </a:solidFill>
                </a:rPr>
                <a:t>אוכלוסייה א</a:t>
              </a:r>
              <a:endParaRPr lang="he-IL" dirty="0" smtClean="0">
                <a:solidFill>
                  <a:srgbClr val="0070C0"/>
                </a:solidFill>
                <a:latin typeface="Times New Roman" pitchFamily="18" charset="0"/>
                <a:cs typeface="Times New Roman" pitchFamily="18" charset="0"/>
              </a:endParaRPr>
            </a:p>
          </p:txBody>
        </p:sp>
        <p:sp>
          <p:nvSpPr>
            <p:cNvPr id="13" name="צורה חופשית 12"/>
            <p:cNvSpPr/>
            <p:nvPr/>
          </p:nvSpPr>
          <p:spPr>
            <a:xfrm>
              <a:off x="4019946" y="3925392"/>
              <a:ext cx="2657640" cy="1979739"/>
            </a:xfrm>
            <a:custGeom>
              <a:avLst/>
              <a:gdLst>
                <a:gd name="connsiteX0" fmla="*/ 0 w 2412124"/>
                <a:gd name="connsiteY0" fmla="*/ 1852646 h 1864542"/>
                <a:gd name="connsiteX1" fmla="*/ 614855 w 2412124"/>
                <a:gd name="connsiteY1" fmla="*/ 1836881 h 1864542"/>
                <a:gd name="connsiteX2" fmla="*/ 662152 w 2412124"/>
                <a:gd name="connsiteY2" fmla="*/ 1789584 h 1864542"/>
                <a:gd name="connsiteX3" fmla="*/ 1119352 w 2412124"/>
                <a:gd name="connsiteY3" fmla="*/ 985543 h 1864542"/>
                <a:gd name="connsiteX4" fmla="*/ 1513490 w 2412124"/>
                <a:gd name="connsiteY4" fmla="*/ 118440 h 1864542"/>
                <a:gd name="connsiteX5" fmla="*/ 2364827 w 2412124"/>
                <a:gd name="connsiteY5" fmla="*/ 8081 h 1864542"/>
                <a:gd name="connsiteX6" fmla="*/ 2364827 w 2412124"/>
                <a:gd name="connsiteY6" fmla="*/ 8081 h 1864542"/>
                <a:gd name="connsiteX7" fmla="*/ 2412124 w 2412124"/>
                <a:gd name="connsiteY7" fmla="*/ 39612 h 1864542"/>
                <a:gd name="connsiteX0" fmla="*/ 0 w 2412124"/>
                <a:gd name="connsiteY0" fmla="*/ 1852646 h 1858812"/>
                <a:gd name="connsiteX1" fmla="*/ 614855 w 2412124"/>
                <a:gd name="connsiteY1" fmla="*/ 1836881 h 1858812"/>
                <a:gd name="connsiteX2" fmla="*/ 804041 w 2412124"/>
                <a:gd name="connsiteY2" fmla="*/ 1616163 h 1858812"/>
                <a:gd name="connsiteX3" fmla="*/ 1119352 w 2412124"/>
                <a:gd name="connsiteY3" fmla="*/ 985543 h 1858812"/>
                <a:gd name="connsiteX4" fmla="*/ 1513490 w 2412124"/>
                <a:gd name="connsiteY4" fmla="*/ 118440 h 1858812"/>
                <a:gd name="connsiteX5" fmla="*/ 2364827 w 2412124"/>
                <a:gd name="connsiteY5" fmla="*/ 8081 h 1858812"/>
                <a:gd name="connsiteX6" fmla="*/ 2364827 w 2412124"/>
                <a:gd name="connsiteY6" fmla="*/ 8081 h 1858812"/>
                <a:gd name="connsiteX7" fmla="*/ 2412124 w 2412124"/>
                <a:gd name="connsiteY7" fmla="*/ 39612 h 1858812"/>
                <a:gd name="connsiteX0" fmla="*/ 0 w 2412124"/>
                <a:gd name="connsiteY0" fmla="*/ 1852646 h 1858812"/>
                <a:gd name="connsiteX1" fmla="*/ 614855 w 2412124"/>
                <a:gd name="connsiteY1" fmla="*/ 1836881 h 1858812"/>
                <a:gd name="connsiteX2" fmla="*/ 841178 w 2412124"/>
                <a:gd name="connsiteY2" fmla="*/ 1616163 h 1858812"/>
                <a:gd name="connsiteX3" fmla="*/ 1119352 w 2412124"/>
                <a:gd name="connsiteY3" fmla="*/ 985543 h 1858812"/>
                <a:gd name="connsiteX4" fmla="*/ 1513490 w 2412124"/>
                <a:gd name="connsiteY4" fmla="*/ 118440 h 1858812"/>
                <a:gd name="connsiteX5" fmla="*/ 2364827 w 2412124"/>
                <a:gd name="connsiteY5" fmla="*/ 8081 h 1858812"/>
                <a:gd name="connsiteX6" fmla="*/ 2364827 w 2412124"/>
                <a:gd name="connsiteY6" fmla="*/ 8081 h 1858812"/>
                <a:gd name="connsiteX7" fmla="*/ 2412124 w 2412124"/>
                <a:gd name="connsiteY7" fmla="*/ 39612 h 1858812"/>
                <a:gd name="connsiteX0" fmla="*/ 0 w 2449261"/>
                <a:gd name="connsiteY0" fmla="*/ 1852646 h 1858812"/>
                <a:gd name="connsiteX1" fmla="*/ 614855 w 2449261"/>
                <a:gd name="connsiteY1" fmla="*/ 1836881 h 1858812"/>
                <a:gd name="connsiteX2" fmla="*/ 841178 w 2449261"/>
                <a:gd name="connsiteY2" fmla="*/ 1616163 h 1858812"/>
                <a:gd name="connsiteX3" fmla="*/ 1119352 w 2449261"/>
                <a:gd name="connsiteY3" fmla="*/ 985543 h 1858812"/>
                <a:gd name="connsiteX4" fmla="*/ 1513490 w 2449261"/>
                <a:gd name="connsiteY4" fmla="*/ 118440 h 1858812"/>
                <a:gd name="connsiteX5" fmla="*/ 2364827 w 2449261"/>
                <a:gd name="connsiteY5" fmla="*/ 8081 h 1858812"/>
                <a:gd name="connsiteX6" fmla="*/ 2364827 w 2449261"/>
                <a:gd name="connsiteY6" fmla="*/ 8081 h 1858812"/>
                <a:gd name="connsiteX7" fmla="*/ 2449261 w 2449261"/>
                <a:gd name="connsiteY7" fmla="*/ 8081 h 1858812"/>
                <a:gd name="connsiteX0" fmla="*/ 0 w 2364827"/>
                <a:gd name="connsiteY0" fmla="*/ 1852646 h 1858812"/>
                <a:gd name="connsiteX1" fmla="*/ 614855 w 2364827"/>
                <a:gd name="connsiteY1" fmla="*/ 1836881 h 1858812"/>
                <a:gd name="connsiteX2" fmla="*/ 841178 w 2364827"/>
                <a:gd name="connsiteY2" fmla="*/ 1616163 h 1858812"/>
                <a:gd name="connsiteX3" fmla="*/ 1119352 w 2364827"/>
                <a:gd name="connsiteY3" fmla="*/ 985543 h 1858812"/>
                <a:gd name="connsiteX4" fmla="*/ 1513490 w 2364827"/>
                <a:gd name="connsiteY4" fmla="*/ 118440 h 1858812"/>
                <a:gd name="connsiteX5" fmla="*/ 2364827 w 2364827"/>
                <a:gd name="connsiteY5" fmla="*/ 8081 h 1858812"/>
                <a:gd name="connsiteX6" fmla="*/ 2364827 w 2364827"/>
                <a:gd name="connsiteY6" fmla="*/ 8081 h 1858812"/>
                <a:gd name="connsiteX0" fmla="*/ 0 w 2431190"/>
                <a:gd name="connsiteY0" fmla="*/ 1860331 h 1866497"/>
                <a:gd name="connsiteX1" fmla="*/ 614855 w 2431190"/>
                <a:gd name="connsiteY1" fmla="*/ 1844566 h 1866497"/>
                <a:gd name="connsiteX2" fmla="*/ 841178 w 2431190"/>
                <a:gd name="connsiteY2" fmla="*/ 1623848 h 1866497"/>
                <a:gd name="connsiteX3" fmla="*/ 1119352 w 2431190"/>
                <a:gd name="connsiteY3" fmla="*/ 993228 h 1866497"/>
                <a:gd name="connsiteX4" fmla="*/ 1513490 w 2431190"/>
                <a:gd name="connsiteY4" fmla="*/ 126125 h 1866497"/>
                <a:gd name="connsiteX5" fmla="*/ 2364827 w 2431190"/>
                <a:gd name="connsiteY5" fmla="*/ 15766 h 1866497"/>
                <a:gd name="connsiteX6" fmla="*/ 2377205 w 2431190"/>
                <a:gd name="connsiteY6" fmla="*/ 0 h 1866497"/>
                <a:gd name="connsiteX0" fmla="*/ 0 w 2364827"/>
                <a:gd name="connsiteY0" fmla="*/ 1844565 h 1850731"/>
                <a:gd name="connsiteX1" fmla="*/ 614855 w 2364827"/>
                <a:gd name="connsiteY1" fmla="*/ 1828800 h 1850731"/>
                <a:gd name="connsiteX2" fmla="*/ 841178 w 2364827"/>
                <a:gd name="connsiteY2" fmla="*/ 1608082 h 1850731"/>
                <a:gd name="connsiteX3" fmla="*/ 1119352 w 2364827"/>
                <a:gd name="connsiteY3" fmla="*/ 977462 h 1850731"/>
                <a:gd name="connsiteX4" fmla="*/ 1513490 w 2364827"/>
                <a:gd name="connsiteY4" fmla="*/ 110359 h 1850731"/>
                <a:gd name="connsiteX5" fmla="*/ 2364827 w 2364827"/>
                <a:gd name="connsiteY5" fmla="*/ 0 h 1850731"/>
                <a:gd name="connsiteX0" fmla="*/ 0 w 1513490"/>
                <a:gd name="connsiteY0" fmla="*/ 1734206 h 1740372"/>
                <a:gd name="connsiteX1" fmla="*/ 614855 w 1513490"/>
                <a:gd name="connsiteY1" fmla="*/ 1718441 h 1740372"/>
                <a:gd name="connsiteX2" fmla="*/ 841178 w 1513490"/>
                <a:gd name="connsiteY2" fmla="*/ 1497723 h 1740372"/>
                <a:gd name="connsiteX3" fmla="*/ 1119352 w 1513490"/>
                <a:gd name="connsiteY3" fmla="*/ 867103 h 1740372"/>
                <a:gd name="connsiteX4" fmla="*/ 1513490 w 1513490"/>
                <a:gd name="connsiteY4" fmla="*/ 0 h 1740372"/>
                <a:gd name="connsiteX0" fmla="*/ 0 w 1624899"/>
                <a:gd name="connsiteY0" fmla="*/ 1813034 h 1819200"/>
                <a:gd name="connsiteX1" fmla="*/ 614855 w 1624899"/>
                <a:gd name="connsiteY1" fmla="*/ 1797269 h 1819200"/>
                <a:gd name="connsiteX2" fmla="*/ 841178 w 1624899"/>
                <a:gd name="connsiteY2" fmla="*/ 1576551 h 1819200"/>
                <a:gd name="connsiteX3" fmla="*/ 1119352 w 1624899"/>
                <a:gd name="connsiteY3" fmla="*/ 945931 h 1819200"/>
                <a:gd name="connsiteX4" fmla="*/ 1624899 w 1624899"/>
                <a:gd name="connsiteY4" fmla="*/ 0 h 1819200"/>
                <a:gd name="connsiteX0" fmla="*/ 0 w 1612520"/>
                <a:gd name="connsiteY0" fmla="*/ 1797268 h 1803434"/>
                <a:gd name="connsiteX1" fmla="*/ 614855 w 1612520"/>
                <a:gd name="connsiteY1" fmla="*/ 1781503 h 1803434"/>
                <a:gd name="connsiteX2" fmla="*/ 841178 w 1612520"/>
                <a:gd name="connsiteY2" fmla="*/ 1560785 h 1803434"/>
                <a:gd name="connsiteX3" fmla="*/ 1119352 w 1612520"/>
                <a:gd name="connsiteY3" fmla="*/ 930165 h 1803434"/>
                <a:gd name="connsiteX4" fmla="*/ 1612520 w 1612520"/>
                <a:gd name="connsiteY4" fmla="*/ 0 h 1803434"/>
                <a:gd name="connsiteX0" fmla="*/ 0 w 1653296"/>
                <a:gd name="connsiteY0" fmla="*/ 1866923 h 1873089"/>
                <a:gd name="connsiteX1" fmla="*/ 614855 w 1653296"/>
                <a:gd name="connsiteY1" fmla="*/ 1851158 h 1873089"/>
                <a:gd name="connsiteX2" fmla="*/ 841178 w 1653296"/>
                <a:gd name="connsiteY2" fmla="*/ 1630440 h 1873089"/>
                <a:gd name="connsiteX3" fmla="*/ 1119352 w 1653296"/>
                <a:gd name="connsiteY3" fmla="*/ 999820 h 1873089"/>
                <a:gd name="connsiteX4" fmla="*/ 1612520 w 1653296"/>
                <a:gd name="connsiteY4" fmla="*/ 69655 h 1873089"/>
                <a:gd name="connsiteX5" fmla="*/ 1626395 w 1653296"/>
                <a:gd name="connsiteY5" fmla="*/ 67044 h 1873089"/>
                <a:gd name="connsiteX0" fmla="*/ 0 w 1836834"/>
                <a:gd name="connsiteY0" fmla="*/ 1973300 h 1979466"/>
                <a:gd name="connsiteX1" fmla="*/ 614855 w 1836834"/>
                <a:gd name="connsiteY1" fmla="*/ 1957535 h 1979466"/>
                <a:gd name="connsiteX2" fmla="*/ 841178 w 1836834"/>
                <a:gd name="connsiteY2" fmla="*/ 1736817 h 1979466"/>
                <a:gd name="connsiteX3" fmla="*/ 1119352 w 1836834"/>
                <a:gd name="connsiteY3" fmla="*/ 1106197 h 1979466"/>
                <a:gd name="connsiteX4" fmla="*/ 1612520 w 1836834"/>
                <a:gd name="connsiteY4" fmla="*/ 176032 h 1979466"/>
                <a:gd name="connsiteX5" fmla="*/ 1836834 w 1836834"/>
                <a:gd name="connsiteY5" fmla="*/ 0 h 197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6834" h="1979466">
                  <a:moveTo>
                    <a:pt x="0" y="1973300"/>
                  </a:moveTo>
                  <a:cubicBezTo>
                    <a:pt x="252248" y="1970672"/>
                    <a:pt x="474659" y="1996949"/>
                    <a:pt x="614855" y="1957535"/>
                  </a:cubicBezTo>
                  <a:cubicBezTo>
                    <a:pt x="755051" y="1918121"/>
                    <a:pt x="757095" y="1878707"/>
                    <a:pt x="841178" y="1736817"/>
                  </a:cubicBezTo>
                  <a:cubicBezTo>
                    <a:pt x="925261" y="1594927"/>
                    <a:pt x="990795" y="1366328"/>
                    <a:pt x="1119352" y="1106197"/>
                  </a:cubicBezTo>
                  <a:cubicBezTo>
                    <a:pt x="1247909" y="846066"/>
                    <a:pt x="1492940" y="360398"/>
                    <a:pt x="1612520" y="176032"/>
                  </a:cubicBezTo>
                  <a:cubicBezTo>
                    <a:pt x="1732100" y="-8334"/>
                    <a:pt x="1833944" y="544"/>
                    <a:pt x="1836834" y="0"/>
                  </a:cubicBez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grpSp>
        <p:nvGrpSpPr>
          <p:cNvPr id="132104" name="קבוצה 21"/>
          <p:cNvGrpSpPr>
            <a:grpSpLocks/>
          </p:cNvGrpSpPr>
          <p:nvPr/>
        </p:nvGrpSpPr>
        <p:grpSpPr bwMode="auto">
          <a:xfrm>
            <a:off x="-112713" y="2951163"/>
            <a:ext cx="4624388" cy="2436812"/>
            <a:chOff x="2515393" y="3941134"/>
            <a:chExt cx="4624184" cy="2437102"/>
          </a:xfrm>
        </p:grpSpPr>
        <p:grpSp>
          <p:nvGrpSpPr>
            <p:cNvPr id="132106" name="קבוצה 14"/>
            <p:cNvGrpSpPr>
              <a:grpSpLocks/>
            </p:cNvGrpSpPr>
            <p:nvPr/>
          </p:nvGrpSpPr>
          <p:grpSpPr bwMode="auto">
            <a:xfrm>
              <a:off x="2515393" y="4077072"/>
              <a:ext cx="4624184" cy="2301164"/>
              <a:chOff x="850087" y="2420888"/>
              <a:chExt cx="4800066" cy="2679798"/>
            </a:xfrm>
          </p:grpSpPr>
          <p:cxnSp>
            <p:nvCxnSpPr>
              <p:cNvPr id="27" name="מחבר חץ ישר 26"/>
              <p:cNvCxnSpPr/>
              <p:nvPr/>
            </p:nvCxnSpPr>
            <p:spPr>
              <a:xfrm flipV="1">
                <a:off x="2339707" y="2421590"/>
                <a:ext cx="0" cy="22316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מחבר חץ ישר 27"/>
              <p:cNvCxnSpPr/>
              <p:nvPr/>
            </p:nvCxnSpPr>
            <p:spPr>
              <a:xfrm>
                <a:off x="2339707" y="4653245"/>
                <a:ext cx="331044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50087" y="2523281"/>
                <a:ext cx="1489620" cy="752514"/>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rPr>
                  <a:t>כמות החיידקים</a:t>
                </a:r>
                <a:endParaRPr lang="he-IL" dirty="0" smtClean="0">
                  <a:solidFill>
                    <a:srgbClr val="000000"/>
                  </a:solidFill>
                  <a:latin typeface="Times New Roman" pitchFamily="18" charset="0"/>
                  <a:cs typeface="Times New Roman" pitchFamily="18" charset="0"/>
                </a:endParaRPr>
              </a:p>
            </p:txBody>
          </p:sp>
          <p:sp>
            <p:nvSpPr>
              <p:cNvPr id="30" name="TextBox 29"/>
              <p:cNvSpPr txBox="1"/>
              <p:nvPr/>
            </p:nvSpPr>
            <p:spPr>
              <a:xfrm>
                <a:off x="4798237" y="4669886"/>
                <a:ext cx="744809" cy="4308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rPr>
                  <a:t>זמן</a:t>
                </a:r>
                <a:endParaRPr lang="he-IL" dirty="0" smtClean="0">
                  <a:solidFill>
                    <a:srgbClr val="000000"/>
                  </a:solidFill>
                  <a:latin typeface="Times New Roman" pitchFamily="18" charset="0"/>
                  <a:cs typeface="Times New Roman" pitchFamily="18" charset="0"/>
                </a:endParaRPr>
              </a:p>
            </p:txBody>
          </p:sp>
        </p:grpSp>
        <p:sp>
          <p:nvSpPr>
            <p:cNvPr id="26" name="צורה חופשית 25"/>
            <p:cNvSpPr/>
            <p:nvPr/>
          </p:nvSpPr>
          <p:spPr>
            <a:xfrm>
              <a:off x="4020278" y="3941134"/>
              <a:ext cx="2720855" cy="1963971"/>
            </a:xfrm>
            <a:custGeom>
              <a:avLst/>
              <a:gdLst>
                <a:gd name="connsiteX0" fmla="*/ 0 w 2412124"/>
                <a:gd name="connsiteY0" fmla="*/ 1852646 h 1864542"/>
                <a:gd name="connsiteX1" fmla="*/ 614855 w 2412124"/>
                <a:gd name="connsiteY1" fmla="*/ 1836881 h 1864542"/>
                <a:gd name="connsiteX2" fmla="*/ 662152 w 2412124"/>
                <a:gd name="connsiteY2" fmla="*/ 1789584 h 1864542"/>
                <a:gd name="connsiteX3" fmla="*/ 1119352 w 2412124"/>
                <a:gd name="connsiteY3" fmla="*/ 985543 h 1864542"/>
                <a:gd name="connsiteX4" fmla="*/ 1513490 w 2412124"/>
                <a:gd name="connsiteY4" fmla="*/ 118440 h 1864542"/>
                <a:gd name="connsiteX5" fmla="*/ 2364827 w 2412124"/>
                <a:gd name="connsiteY5" fmla="*/ 8081 h 1864542"/>
                <a:gd name="connsiteX6" fmla="*/ 2364827 w 2412124"/>
                <a:gd name="connsiteY6" fmla="*/ 8081 h 1864542"/>
                <a:gd name="connsiteX7" fmla="*/ 2412124 w 2412124"/>
                <a:gd name="connsiteY7" fmla="*/ 39612 h 1864542"/>
                <a:gd name="connsiteX0" fmla="*/ 0 w 2412124"/>
                <a:gd name="connsiteY0" fmla="*/ 1852646 h 1858812"/>
                <a:gd name="connsiteX1" fmla="*/ 614855 w 2412124"/>
                <a:gd name="connsiteY1" fmla="*/ 1836881 h 1858812"/>
                <a:gd name="connsiteX2" fmla="*/ 804041 w 2412124"/>
                <a:gd name="connsiteY2" fmla="*/ 1616163 h 1858812"/>
                <a:gd name="connsiteX3" fmla="*/ 1119352 w 2412124"/>
                <a:gd name="connsiteY3" fmla="*/ 985543 h 1858812"/>
                <a:gd name="connsiteX4" fmla="*/ 1513490 w 2412124"/>
                <a:gd name="connsiteY4" fmla="*/ 118440 h 1858812"/>
                <a:gd name="connsiteX5" fmla="*/ 2364827 w 2412124"/>
                <a:gd name="connsiteY5" fmla="*/ 8081 h 1858812"/>
                <a:gd name="connsiteX6" fmla="*/ 2364827 w 2412124"/>
                <a:gd name="connsiteY6" fmla="*/ 8081 h 1858812"/>
                <a:gd name="connsiteX7" fmla="*/ 2412124 w 2412124"/>
                <a:gd name="connsiteY7" fmla="*/ 39612 h 1858812"/>
                <a:gd name="connsiteX0" fmla="*/ 0 w 2412124"/>
                <a:gd name="connsiteY0" fmla="*/ 1852646 h 1858812"/>
                <a:gd name="connsiteX1" fmla="*/ 614855 w 2412124"/>
                <a:gd name="connsiteY1" fmla="*/ 1836881 h 1858812"/>
                <a:gd name="connsiteX2" fmla="*/ 841178 w 2412124"/>
                <a:gd name="connsiteY2" fmla="*/ 1616163 h 1858812"/>
                <a:gd name="connsiteX3" fmla="*/ 1119352 w 2412124"/>
                <a:gd name="connsiteY3" fmla="*/ 985543 h 1858812"/>
                <a:gd name="connsiteX4" fmla="*/ 1513490 w 2412124"/>
                <a:gd name="connsiteY4" fmla="*/ 118440 h 1858812"/>
                <a:gd name="connsiteX5" fmla="*/ 2364827 w 2412124"/>
                <a:gd name="connsiteY5" fmla="*/ 8081 h 1858812"/>
                <a:gd name="connsiteX6" fmla="*/ 2364827 w 2412124"/>
                <a:gd name="connsiteY6" fmla="*/ 8081 h 1858812"/>
                <a:gd name="connsiteX7" fmla="*/ 2412124 w 2412124"/>
                <a:gd name="connsiteY7" fmla="*/ 39612 h 1858812"/>
                <a:gd name="connsiteX0" fmla="*/ 0 w 2449261"/>
                <a:gd name="connsiteY0" fmla="*/ 1852646 h 1858812"/>
                <a:gd name="connsiteX1" fmla="*/ 614855 w 2449261"/>
                <a:gd name="connsiteY1" fmla="*/ 1836881 h 1858812"/>
                <a:gd name="connsiteX2" fmla="*/ 841178 w 2449261"/>
                <a:gd name="connsiteY2" fmla="*/ 1616163 h 1858812"/>
                <a:gd name="connsiteX3" fmla="*/ 1119352 w 2449261"/>
                <a:gd name="connsiteY3" fmla="*/ 985543 h 1858812"/>
                <a:gd name="connsiteX4" fmla="*/ 1513490 w 2449261"/>
                <a:gd name="connsiteY4" fmla="*/ 118440 h 1858812"/>
                <a:gd name="connsiteX5" fmla="*/ 2364827 w 2449261"/>
                <a:gd name="connsiteY5" fmla="*/ 8081 h 1858812"/>
                <a:gd name="connsiteX6" fmla="*/ 2364827 w 2449261"/>
                <a:gd name="connsiteY6" fmla="*/ 8081 h 1858812"/>
                <a:gd name="connsiteX7" fmla="*/ 2449261 w 2449261"/>
                <a:gd name="connsiteY7" fmla="*/ 8081 h 1858812"/>
                <a:gd name="connsiteX0" fmla="*/ 0 w 2364827"/>
                <a:gd name="connsiteY0" fmla="*/ 1852646 h 1858812"/>
                <a:gd name="connsiteX1" fmla="*/ 614855 w 2364827"/>
                <a:gd name="connsiteY1" fmla="*/ 1836881 h 1858812"/>
                <a:gd name="connsiteX2" fmla="*/ 841178 w 2364827"/>
                <a:gd name="connsiteY2" fmla="*/ 1616163 h 1858812"/>
                <a:gd name="connsiteX3" fmla="*/ 1119352 w 2364827"/>
                <a:gd name="connsiteY3" fmla="*/ 985543 h 1858812"/>
                <a:gd name="connsiteX4" fmla="*/ 1513490 w 2364827"/>
                <a:gd name="connsiteY4" fmla="*/ 118440 h 1858812"/>
                <a:gd name="connsiteX5" fmla="*/ 2364827 w 2364827"/>
                <a:gd name="connsiteY5" fmla="*/ 8081 h 1858812"/>
                <a:gd name="connsiteX6" fmla="*/ 2364827 w 2364827"/>
                <a:gd name="connsiteY6" fmla="*/ 8081 h 1858812"/>
                <a:gd name="connsiteX0" fmla="*/ 0 w 2431190"/>
                <a:gd name="connsiteY0" fmla="*/ 1860331 h 1866497"/>
                <a:gd name="connsiteX1" fmla="*/ 614855 w 2431190"/>
                <a:gd name="connsiteY1" fmla="*/ 1844566 h 1866497"/>
                <a:gd name="connsiteX2" fmla="*/ 841178 w 2431190"/>
                <a:gd name="connsiteY2" fmla="*/ 1623848 h 1866497"/>
                <a:gd name="connsiteX3" fmla="*/ 1119352 w 2431190"/>
                <a:gd name="connsiteY3" fmla="*/ 993228 h 1866497"/>
                <a:gd name="connsiteX4" fmla="*/ 1513490 w 2431190"/>
                <a:gd name="connsiteY4" fmla="*/ 126125 h 1866497"/>
                <a:gd name="connsiteX5" fmla="*/ 2364827 w 2431190"/>
                <a:gd name="connsiteY5" fmla="*/ 15766 h 1866497"/>
                <a:gd name="connsiteX6" fmla="*/ 2377205 w 2431190"/>
                <a:gd name="connsiteY6" fmla="*/ 0 h 1866497"/>
                <a:gd name="connsiteX0" fmla="*/ 0 w 2364827"/>
                <a:gd name="connsiteY0" fmla="*/ 1844565 h 1850731"/>
                <a:gd name="connsiteX1" fmla="*/ 614855 w 2364827"/>
                <a:gd name="connsiteY1" fmla="*/ 1828800 h 1850731"/>
                <a:gd name="connsiteX2" fmla="*/ 841178 w 2364827"/>
                <a:gd name="connsiteY2" fmla="*/ 1608082 h 1850731"/>
                <a:gd name="connsiteX3" fmla="*/ 1119352 w 2364827"/>
                <a:gd name="connsiteY3" fmla="*/ 977462 h 1850731"/>
                <a:gd name="connsiteX4" fmla="*/ 1513490 w 2364827"/>
                <a:gd name="connsiteY4" fmla="*/ 110359 h 1850731"/>
                <a:gd name="connsiteX5" fmla="*/ 2364827 w 2364827"/>
                <a:gd name="connsiteY5" fmla="*/ 0 h 1850731"/>
                <a:gd name="connsiteX0" fmla="*/ 0 w 1513490"/>
                <a:gd name="connsiteY0" fmla="*/ 1734206 h 1740372"/>
                <a:gd name="connsiteX1" fmla="*/ 614855 w 1513490"/>
                <a:gd name="connsiteY1" fmla="*/ 1718441 h 1740372"/>
                <a:gd name="connsiteX2" fmla="*/ 841178 w 1513490"/>
                <a:gd name="connsiteY2" fmla="*/ 1497723 h 1740372"/>
                <a:gd name="connsiteX3" fmla="*/ 1119352 w 1513490"/>
                <a:gd name="connsiteY3" fmla="*/ 867103 h 1740372"/>
                <a:gd name="connsiteX4" fmla="*/ 1513490 w 1513490"/>
                <a:gd name="connsiteY4" fmla="*/ 0 h 1740372"/>
                <a:gd name="connsiteX0" fmla="*/ 0 w 1624899"/>
                <a:gd name="connsiteY0" fmla="*/ 1813034 h 1819200"/>
                <a:gd name="connsiteX1" fmla="*/ 614855 w 1624899"/>
                <a:gd name="connsiteY1" fmla="*/ 1797269 h 1819200"/>
                <a:gd name="connsiteX2" fmla="*/ 841178 w 1624899"/>
                <a:gd name="connsiteY2" fmla="*/ 1576551 h 1819200"/>
                <a:gd name="connsiteX3" fmla="*/ 1119352 w 1624899"/>
                <a:gd name="connsiteY3" fmla="*/ 945931 h 1819200"/>
                <a:gd name="connsiteX4" fmla="*/ 1624899 w 1624899"/>
                <a:gd name="connsiteY4" fmla="*/ 0 h 1819200"/>
                <a:gd name="connsiteX0" fmla="*/ 0 w 1612520"/>
                <a:gd name="connsiteY0" fmla="*/ 1797268 h 1803434"/>
                <a:gd name="connsiteX1" fmla="*/ 614855 w 1612520"/>
                <a:gd name="connsiteY1" fmla="*/ 1781503 h 1803434"/>
                <a:gd name="connsiteX2" fmla="*/ 841178 w 1612520"/>
                <a:gd name="connsiteY2" fmla="*/ 1560785 h 1803434"/>
                <a:gd name="connsiteX3" fmla="*/ 1119352 w 1612520"/>
                <a:gd name="connsiteY3" fmla="*/ 930165 h 1803434"/>
                <a:gd name="connsiteX4" fmla="*/ 1612520 w 1612520"/>
                <a:gd name="connsiteY4" fmla="*/ 0 h 1803434"/>
                <a:gd name="connsiteX0" fmla="*/ 0 w 1653296"/>
                <a:gd name="connsiteY0" fmla="*/ 1866923 h 1873089"/>
                <a:gd name="connsiteX1" fmla="*/ 614855 w 1653296"/>
                <a:gd name="connsiteY1" fmla="*/ 1851158 h 1873089"/>
                <a:gd name="connsiteX2" fmla="*/ 841178 w 1653296"/>
                <a:gd name="connsiteY2" fmla="*/ 1630440 h 1873089"/>
                <a:gd name="connsiteX3" fmla="*/ 1119352 w 1653296"/>
                <a:gd name="connsiteY3" fmla="*/ 999820 h 1873089"/>
                <a:gd name="connsiteX4" fmla="*/ 1612520 w 1653296"/>
                <a:gd name="connsiteY4" fmla="*/ 69655 h 1873089"/>
                <a:gd name="connsiteX5" fmla="*/ 1626395 w 1653296"/>
                <a:gd name="connsiteY5" fmla="*/ 67044 h 1873089"/>
                <a:gd name="connsiteX0" fmla="*/ 0 w 1836834"/>
                <a:gd name="connsiteY0" fmla="*/ 1973300 h 1979466"/>
                <a:gd name="connsiteX1" fmla="*/ 614855 w 1836834"/>
                <a:gd name="connsiteY1" fmla="*/ 1957535 h 1979466"/>
                <a:gd name="connsiteX2" fmla="*/ 841178 w 1836834"/>
                <a:gd name="connsiteY2" fmla="*/ 1736817 h 1979466"/>
                <a:gd name="connsiteX3" fmla="*/ 1119352 w 1836834"/>
                <a:gd name="connsiteY3" fmla="*/ 1106197 h 1979466"/>
                <a:gd name="connsiteX4" fmla="*/ 1612520 w 1836834"/>
                <a:gd name="connsiteY4" fmla="*/ 176032 h 1979466"/>
                <a:gd name="connsiteX5" fmla="*/ 1836834 w 1836834"/>
                <a:gd name="connsiteY5" fmla="*/ 0 h 1979466"/>
                <a:gd name="connsiteX0" fmla="*/ 0 w 1836834"/>
                <a:gd name="connsiteY0" fmla="*/ 1973300 h 1979466"/>
                <a:gd name="connsiteX1" fmla="*/ 614855 w 1836834"/>
                <a:gd name="connsiteY1" fmla="*/ 1957535 h 1979466"/>
                <a:gd name="connsiteX2" fmla="*/ 841178 w 1836834"/>
                <a:gd name="connsiteY2" fmla="*/ 1736817 h 1979466"/>
                <a:gd name="connsiteX3" fmla="*/ 1119352 w 1836834"/>
                <a:gd name="connsiteY3" fmla="*/ 1106197 h 1979466"/>
                <a:gd name="connsiteX4" fmla="*/ 1424400 w 1836834"/>
                <a:gd name="connsiteY4" fmla="*/ 852074 h 1979466"/>
                <a:gd name="connsiteX5" fmla="*/ 1612520 w 1836834"/>
                <a:gd name="connsiteY5" fmla="*/ 176032 h 1979466"/>
                <a:gd name="connsiteX6" fmla="*/ 1836834 w 1836834"/>
                <a:gd name="connsiteY6" fmla="*/ 0 h 1979466"/>
                <a:gd name="connsiteX0" fmla="*/ 0 w 1836834"/>
                <a:gd name="connsiteY0" fmla="*/ 1973300 h 1979466"/>
                <a:gd name="connsiteX1" fmla="*/ 614855 w 1836834"/>
                <a:gd name="connsiteY1" fmla="*/ 1957535 h 1979466"/>
                <a:gd name="connsiteX2" fmla="*/ 841178 w 1836834"/>
                <a:gd name="connsiteY2" fmla="*/ 1736817 h 1979466"/>
                <a:gd name="connsiteX3" fmla="*/ 1119352 w 1836834"/>
                <a:gd name="connsiteY3" fmla="*/ 1106197 h 1979466"/>
                <a:gd name="connsiteX4" fmla="*/ 1500677 w 1836834"/>
                <a:gd name="connsiteY4" fmla="*/ 852074 h 1979466"/>
                <a:gd name="connsiteX5" fmla="*/ 1612520 w 1836834"/>
                <a:gd name="connsiteY5" fmla="*/ 176032 h 1979466"/>
                <a:gd name="connsiteX6" fmla="*/ 1836834 w 1836834"/>
                <a:gd name="connsiteY6" fmla="*/ 0 h 1979466"/>
                <a:gd name="connsiteX0" fmla="*/ 0 w 1836834"/>
                <a:gd name="connsiteY0" fmla="*/ 1973300 h 1979466"/>
                <a:gd name="connsiteX1" fmla="*/ 614855 w 1836834"/>
                <a:gd name="connsiteY1" fmla="*/ 1957535 h 1979466"/>
                <a:gd name="connsiteX2" fmla="*/ 841178 w 1836834"/>
                <a:gd name="connsiteY2" fmla="*/ 1736817 h 1979466"/>
                <a:gd name="connsiteX3" fmla="*/ 1119352 w 1836834"/>
                <a:gd name="connsiteY3" fmla="*/ 1106197 h 1979466"/>
                <a:gd name="connsiteX4" fmla="*/ 1500677 w 1836834"/>
                <a:gd name="connsiteY4" fmla="*/ 852074 h 1979466"/>
                <a:gd name="connsiteX5" fmla="*/ 1677900 w 1836834"/>
                <a:gd name="connsiteY5" fmla="*/ 176032 h 1979466"/>
                <a:gd name="connsiteX6" fmla="*/ 1836834 w 1836834"/>
                <a:gd name="connsiteY6" fmla="*/ 0 h 1979466"/>
                <a:gd name="connsiteX0" fmla="*/ 0 w 1880420"/>
                <a:gd name="connsiteY0" fmla="*/ 1957534 h 1963700"/>
                <a:gd name="connsiteX1" fmla="*/ 614855 w 1880420"/>
                <a:gd name="connsiteY1" fmla="*/ 1941769 h 1963700"/>
                <a:gd name="connsiteX2" fmla="*/ 841178 w 1880420"/>
                <a:gd name="connsiteY2" fmla="*/ 1721051 h 1963700"/>
                <a:gd name="connsiteX3" fmla="*/ 1119352 w 1880420"/>
                <a:gd name="connsiteY3" fmla="*/ 1090431 h 1963700"/>
                <a:gd name="connsiteX4" fmla="*/ 1500677 w 1880420"/>
                <a:gd name="connsiteY4" fmla="*/ 836308 h 1963700"/>
                <a:gd name="connsiteX5" fmla="*/ 1677900 w 1880420"/>
                <a:gd name="connsiteY5" fmla="*/ 160266 h 1963700"/>
                <a:gd name="connsiteX6" fmla="*/ 1880420 w 1880420"/>
                <a:gd name="connsiteY6" fmla="*/ 0 h 19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0420" h="1963700">
                  <a:moveTo>
                    <a:pt x="0" y="1957534"/>
                  </a:moveTo>
                  <a:cubicBezTo>
                    <a:pt x="252248" y="1954906"/>
                    <a:pt x="474659" y="1981183"/>
                    <a:pt x="614855" y="1941769"/>
                  </a:cubicBezTo>
                  <a:cubicBezTo>
                    <a:pt x="755051" y="1902355"/>
                    <a:pt x="757095" y="1862941"/>
                    <a:pt x="841178" y="1721051"/>
                  </a:cubicBezTo>
                  <a:cubicBezTo>
                    <a:pt x="925261" y="1579161"/>
                    <a:pt x="1009436" y="1237888"/>
                    <a:pt x="1119352" y="1090431"/>
                  </a:cubicBezTo>
                  <a:cubicBezTo>
                    <a:pt x="1229268" y="942974"/>
                    <a:pt x="1418482" y="991336"/>
                    <a:pt x="1500677" y="836308"/>
                  </a:cubicBezTo>
                  <a:cubicBezTo>
                    <a:pt x="1582872" y="681281"/>
                    <a:pt x="1614610" y="299651"/>
                    <a:pt x="1677900" y="160266"/>
                  </a:cubicBezTo>
                  <a:cubicBezTo>
                    <a:pt x="1741191" y="20881"/>
                    <a:pt x="1877530" y="544"/>
                    <a:pt x="1880420" y="0"/>
                  </a:cubicBez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sp>
        <p:nvSpPr>
          <p:cNvPr id="31" name="TextBox 30"/>
          <p:cNvSpPr txBox="1"/>
          <p:nvPr/>
        </p:nvSpPr>
        <p:spPr bwMode="auto">
          <a:xfrm>
            <a:off x="2082800" y="2555875"/>
            <a:ext cx="1668463" cy="3698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0070C0"/>
                </a:solidFill>
              </a:rPr>
              <a:t>אוכלוסייה ב</a:t>
            </a:r>
            <a:endParaRPr lang="he-IL" dirty="0" smtClean="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476250"/>
            <a:ext cx="8183563" cy="3698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10: </a:t>
            </a:r>
            <a:r>
              <a:rPr lang="he-IL" dirty="0" smtClean="0">
                <a:solidFill>
                  <a:srgbClr val="1F497D"/>
                </a:solidFill>
              </a:rPr>
              <a:t>בגרות תשע"א</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1FF104E-50DE-484C-9470-AC4A902AC04C}" type="slidenum">
              <a:rPr lang="he-IL" sz="1100" smtClean="0">
                <a:solidFill>
                  <a:prstClr val="white">
                    <a:lumMod val="75000"/>
                  </a:prstClr>
                </a:solidFill>
              </a:rPr>
              <a:pPr fontAlgn="base">
                <a:spcBef>
                  <a:spcPct val="0"/>
                </a:spcBef>
                <a:spcAft>
                  <a:spcPct val="0"/>
                </a:spcAft>
                <a:defRPr/>
              </a:pPr>
              <a:t>41</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chemeClr val="accent3"/>
                </a:solidFill>
                <a:ea typeface="+mn-ea"/>
              </a:rPr>
              <a:t>תשובה</a:t>
            </a:r>
            <a:endParaRPr lang="he-IL" sz="1800" dirty="0" smtClean="0">
              <a:solidFill>
                <a:schemeClr val="accent3"/>
              </a:solidFill>
            </a:endParaRPr>
          </a:p>
        </p:txBody>
      </p:sp>
      <p:sp>
        <p:nvSpPr>
          <p:cNvPr id="8" name="TextBox 7"/>
          <p:cNvSpPr txBox="1"/>
          <p:nvPr/>
        </p:nvSpPr>
        <p:spPr>
          <a:xfrm>
            <a:off x="303213" y="4011613"/>
            <a:ext cx="8183562" cy="3698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rPr>
              <a:t>הסבירו את השינוי בכמות החיידקים עם הזמן בכל אחת מן האוכלוסיות.    </a:t>
            </a:r>
            <a:endParaRPr lang="he-IL" dirty="0">
              <a:solidFill>
                <a:srgbClr val="1F497D"/>
              </a:solidFill>
            </a:endParaRPr>
          </a:p>
        </p:txBody>
      </p:sp>
      <p:grpSp>
        <p:nvGrpSpPr>
          <p:cNvPr id="133127" name="קבוצה 6"/>
          <p:cNvGrpSpPr>
            <a:grpSpLocks/>
          </p:cNvGrpSpPr>
          <p:nvPr/>
        </p:nvGrpSpPr>
        <p:grpSpPr bwMode="auto">
          <a:xfrm>
            <a:off x="4335463" y="1189038"/>
            <a:ext cx="4373562" cy="2822575"/>
            <a:chOff x="2765743" y="3555480"/>
            <a:chExt cx="4373834" cy="2822756"/>
          </a:xfrm>
        </p:grpSpPr>
        <p:grpSp>
          <p:nvGrpSpPr>
            <p:cNvPr id="133138" name="קבוצה 14"/>
            <p:cNvGrpSpPr>
              <a:grpSpLocks/>
            </p:cNvGrpSpPr>
            <p:nvPr/>
          </p:nvGrpSpPr>
          <p:grpSpPr bwMode="auto">
            <a:xfrm>
              <a:off x="2765743" y="4077072"/>
              <a:ext cx="4373834" cy="2301164"/>
              <a:chOff x="1109959" y="2420888"/>
              <a:chExt cx="4540194" cy="2679798"/>
            </a:xfrm>
          </p:grpSpPr>
          <p:cxnSp>
            <p:nvCxnSpPr>
              <p:cNvPr id="17" name="מחבר חץ ישר 16"/>
              <p:cNvCxnSpPr/>
              <p:nvPr/>
            </p:nvCxnSpPr>
            <p:spPr>
              <a:xfrm flipV="1">
                <a:off x="2341002" y="2421736"/>
                <a:ext cx="0" cy="22315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מחבר חץ ישר 17"/>
              <p:cNvCxnSpPr/>
              <p:nvPr/>
            </p:nvCxnSpPr>
            <p:spPr>
              <a:xfrm>
                <a:off x="2341002" y="4653270"/>
                <a:ext cx="330915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09959" y="2645444"/>
                <a:ext cx="1231043" cy="75247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rPr>
                  <a:t>כמות </a:t>
                </a:r>
              </a:p>
              <a:p>
                <a:pPr eaLnBrk="1" hangingPunct="1">
                  <a:defRPr/>
                </a:pPr>
                <a:r>
                  <a:rPr lang="he-IL" dirty="0">
                    <a:solidFill>
                      <a:srgbClr val="1F497D"/>
                    </a:solidFill>
                  </a:rPr>
                  <a:t>ה</a:t>
                </a:r>
                <a:r>
                  <a:rPr lang="he-IL" dirty="0" smtClean="0">
                    <a:solidFill>
                      <a:srgbClr val="1F497D"/>
                    </a:solidFill>
                  </a:rPr>
                  <a:t>חיידקים</a:t>
                </a:r>
                <a:endParaRPr lang="he-IL" dirty="0" smtClean="0">
                  <a:solidFill>
                    <a:srgbClr val="000000"/>
                  </a:solidFill>
                  <a:latin typeface="Times New Roman" pitchFamily="18" charset="0"/>
                  <a:cs typeface="Times New Roman" pitchFamily="18" charset="0"/>
                </a:endParaRPr>
              </a:p>
            </p:txBody>
          </p:sp>
          <p:sp>
            <p:nvSpPr>
              <p:cNvPr id="20" name="TextBox 19"/>
              <p:cNvSpPr txBox="1"/>
              <p:nvPr/>
            </p:nvSpPr>
            <p:spPr>
              <a:xfrm>
                <a:off x="4798146" y="4669909"/>
                <a:ext cx="744889" cy="43077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rPr>
                  <a:t>זמן</a:t>
                </a:r>
                <a:endParaRPr lang="he-IL" dirty="0" smtClean="0">
                  <a:solidFill>
                    <a:srgbClr val="000000"/>
                  </a:solidFill>
                  <a:latin typeface="Times New Roman" pitchFamily="18" charset="0"/>
                  <a:cs typeface="Times New Roman" pitchFamily="18" charset="0"/>
                </a:endParaRPr>
              </a:p>
            </p:txBody>
          </p:sp>
        </p:grpSp>
        <p:sp>
          <p:nvSpPr>
            <p:cNvPr id="11" name="TextBox 10"/>
            <p:cNvSpPr txBox="1"/>
            <p:nvPr/>
          </p:nvSpPr>
          <p:spPr bwMode="auto">
            <a:xfrm>
              <a:off x="4451773" y="3555480"/>
              <a:ext cx="1666979" cy="369911"/>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0070C0"/>
                  </a:solidFill>
                </a:rPr>
                <a:t>אוכלוסייה א'</a:t>
              </a:r>
              <a:endParaRPr lang="he-IL" dirty="0" smtClean="0">
                <a:solidFill>
                  <a:srgbClr val="0070C0"/>
                </a:solidFill>
                <a:latin typeface="Times New Roman" pitchFamily="18" charset="0"/>
                <a:cs typeface="Times New Roman" pitchFamily="18" charset="0"/>
              </a:endParaRPr>
            </a:p>
          </p:txBody>
        </p:sp>
        <p:sp>
          <p:nvSpPr>
            <p:cNvPr id="13" name="צורה חופשית 12"/>
            <p:cNvSpPr/>
            <p:nvPr/>
          </p:nvSpPr>
          <p:spPr>
            <a:xfrm>
              <a:off x="4019946" y="3925391"/>
              <a:ext cx="2657640" cy="1979740"/>
            </a:xfrm>
            <a:custGeom>
              <a:avLst/>
              <a:gdLst>
                <a:gd name="connsiteX0" fmla="*/ 0 w 2412124"/>
                <a:gd name="connsiteY0" fmla="*/ 1852646 h 1864542"/>
                <a:gd name="connsiteX1" fmla="*/ 614855 w 2412124"/>
                <a:gd name="connsiteY1" fmla="*/ 1836881 h 1864542"/>
                <a:gd name="connsiteX2" fmla="*/ 662152 w 2412124"/>
                <a:gd name="connsiteY2" fmla="*/ 1789584 h 1864542"/>
                <a:gd name="connsiteX3" fmla="*/ 1119352 w 2412124"/>
                <a:gd name="connsiteY3" fmla="*/ 985543 h 1864542"/>
                <a:gd name="connsiteX4" fmla="*/ 1513490 w 2412124"/>
                <a:gd name="connsiteY4" fmla="*/ 118440 h 1864542"/>
                <a:gd name="connsiteX5" fmla="*/ 2364827 w 2412124"/>
                <a:gd name="connsiteY5" fmla="*/ 8081 h 1864542"/>
                <a:gd name="connsiteX6" fmla="*/ 2364827 w 2412124"/>
                <a:gd name="connsiteY6" fmla="*/ 8081 h 1864542"/>
                <a:gd name="connsiteX7" fmla="*/ 2412124 w 2412124"/>
                <a:gd name="connsiteY7" fmla="*/ 39612 h 1864542"/>
                <a:gd name="connsiteX0" fmla="*/ 0 w 2412124"/>
                <a:gd name="connsiteY0" fmla="*/ 1852646 h 1858812"/>
                <a:gd name="connsiteX1" fmla="*/ 614855 w 2412124"/>
                <a:gd name="connsiteY1" fmla="*/ 1836881 h 1858812"/>
                <a:gd name="connsiteX2" fmla="*/ 804041 w 2412124"/>
                <a:gd name="connsiteY2" fmla="*/ 1616163 h 1858812"/>
                <a:gd name="connsiteX3" fmla="*/ 1119352 w 2412124"/>
                <a:gd name="connsiteY3" fmla="*/ 985543 h 1858812"/>
                <a:gd name="connsiteX4" fmla="*/ 1513490 w 2412124"/>
                <a:gd name="connsiteY4" fmla="*/ 118440 h 1858812"/>
                <a:gd name="connsiteX5" fmla="*/ 2364827 w 2412124"/>
                <a:gd name="connsiteY5" fmla="*/ 8081 h 1858812"/>
                <a:gd name="connsiteX6" fmla="*/ 2364827 w 2412124"/>
                <a:gd name="connsiteY6" fmla="*/ 8081 h 1858812"/>
                <a:gd name="connsiteX7" fmla="*/ 2412124 w 2412124"/>
                <a:gd name="connsiteY7" fmla="*/ 39612 h 1858812"/>
                <a:gd name="connsiteX0" fmla="*/ 0 w 2412124"/>
                <a:gd name="connsiteY0" fmla="*/ 1852646 h 1858812"/>
                <a:gd name="connsiteX1" fmla="*/ 614855 w 2412124"/>
                <a:gd name="connsiteY1" fmla="*/ 1836881 h 1858812"/>
                <a:gd name="connsiteX2" fmla="*/ 841178 w 2412124"/>
                <a:gd name="connsiteY2" fmla="*/ 1616163 h 1858812"/>
                <a:gd name="connsiteX3" fmla="*/ 1119352 w 2412124"/>
                <a:gd name="connsiteY3" fmla="*/ 985543 h 1858812"/>
                <a:gd name="connsiteX4" fmla="*/ 1513490 w 2412124"/>
                <a:gd name="connsiteY4" fmla="*/ 118440 h 1858812"/>
                <a:gd name="connsiteX5" fmla="*/ 2364827 w 2412124"/>
                <a:gd name="connsiteY5" fmla="*/ 8081 h 1858812"/>
                <a:gd name="connsiteX6" fmla="*/ 2364827 w 2412124"/>
                <a:gd name="connsiteY6" fmla="*/ 8081 h 1858812"/>
                <a:gd name="connsiteX7" fmla="*/ 2412124 w 2412124"/>
                <a:gd name="connsiteY7" fmla="*/ 39612 h 1858812"/>
                <a:gd name="connsiteX0" fmla="*/ 0 w 2449261"/>
                <a:gd name="connsiteY0" fmla="*/ 1852646 h 1858812"/>
                <a:gd name="connsiteX1" fmla="*/ 614855 w 2449261"/>
                <a:gd name="connsiteY1" fmla="*/ 1836881 h 1858812"/>
                <a:gd name="connsiteX2" fmla="*/ 841178 w 2449261"/>
                <a:gd name="connsiteY2" fmla="*/ 1616163 h 1858812"/>
                <a:gd name="connsiteX3" fmla="*/ 1119352 w 2449261"/>
                <a:gd name="connsiteY3" fmla="*/ 985543 h 1858812"/>
                <a:gd name="connsiteX4" fmla="*/ 1513490 w 2449261"/>
                <a:gd name="connsiteY4" fmla="*/ 118440 h 1858812"/>
                <a:gd name="connsiteX5" fmla="*/ 2364827 w 2449261"/>
                <a:gd name="connsiteY5" fmla="*/ 8081 h 1858812"/>
                <a:gd name="connsiteX6" fmla="*/ 2364827 w 2449261"/>
                <a:gd name="connsiteY6" fmla="*/ 8081 h 1858812"/>
                <a:gd name="connsiteX7" fmla="*/ 2449261 w 2449261"/>
                <a:gd name="connsiteY7" fmla="*/ 8081 h 1858812"/>
                <a:gd name="connsiteX0" fmla="*/ 0 w 2364827"/>
                <a:gd name="connsiteY0" fmla="*/ 1852646 h 1858812"/>
                <a:gd name="connsiteX1" fmla="*/ 614855 w 2364827"/>
                <a:gd name="connsiteY1" fmla="*/ 1836881 h 1858812"/>
                <a:gd name="connsiteX2" fmla="*/ 841178 w 2364827"/>
                <a:gd name="connsiteY2" fmla="*/ 1616163 h 1858812"/>
                <a:gd name="connsiteX3" fmla="*/ 1119352 w 2364827"/>
                <a:gd name="connsiteY3" fmla="*/ 985543 h 1858812"/>
                <a:gd name="connsiteX4" fmla="*/ 1513490 w 2364827"/>
                <a:gd name="connsiteY4" fmla="*/ 118440 h 1858812"/>
                <a:gd name="connsiteX5" fmla="*/ 2364827 w 2364827"/>
                <a:gd name="connsiteY5" fmla="*/ 8081 h 1858812"/>
                <a:gd name="connsiteX6" fmla="*/ 2364827 w 2364827"/>
                <a:gd name="connsiteY6" fmla="*/ 8081 h 1858812"/>
                <a:gd name="connsiteX0" fmla="*/ 0 w 2431190"/>
                <a:gd name="connsiteY0" fmla="*/ 1860331 h 1866497"/>
                <a:gd name="connsiteX1" fmla="*/ 614855 w 2431190"/>
                <a:gd name="connsiteY1" fmla="*/ 1844566 h 1866497"/>
                <a:gd name="connsiteX2" fmla="*/ 841178 w 2431190"/>
                <a:gd name="connsiteY2" fmla="*/ 1623848 h 1866497"/>
                <a:gd name="connsiteX3" fmla="*/ 1119352 w 2431190"/>
                <a:gd name="connsiteY3" fmla="*/ 993228 h 1866497"/>
                <a:gd name="connsiteX4" fmla="*/ 1513490 w 2431190"/>
                <a:gd name="connsiteY4" fmla="*/ 126125 h 1866497"/>
                <a:gd name="connsiteX5" fmla="*/ 2364827 w 2431190"/>
                <a:gd name="connsiteY5" fmla="*/ 15766 h 1866497"/>
                <a:gd name="connsiteX6" fmla="*/ 2377205 w 2431190"/>
                <a:gd name="connsiteY6" fmla="*/ 0 h 1866497"/>
                <a:gd name="connsiteX0" fmla="*/ 0 w 2364827"/>
                <a:gd name="connsiteY0" fmla="*/ 1844565 h 1850731"/>
                <a:gd name="connsiteX1" fmla="*/ 614855 w 2364827"/>
                <a:gd name="connsiteY1" fmla="*/ 1828800 h 1850731"/>
                <a:gd name="connsiteX2" fmla="*/ 841178 w 2364827"/>
                <a:gd name="connsiteY2" fmla="*/ 1608082 h 1850731"/>
                <a:gd name="connsiteX3" fmla="*/ 1119352 w 2364827"/>
                <a:gd name="connsiteY3" fmla="*/ 977462 h 1850731"/>
                <a:gd name="connsiteX4" fmla="*/ 1513490 w 2364827"/>
                <a:gd name="connsiteY4" fmla="*/ 110359 h 1850731"/>
                <a:gd name="connsiteX5" fmla="*/ 2364827 w 2364827"/>
                <a:gd name="connsiteY5" fmla="*/ 0 h 1850731"/>
                <a:gd name="connsiteX0" fmla="*/ 0 w 1513490"/>
                <a:gd name="connsiteY0" fmla="*/ 1734206 h 1740372"/>
                <a:gd name="connsiteX1" fmla="*/ 614855 w 1513490"/>
                <a:gd name="connsiteY1" fmla="*/ 1718441 h 1740372"/>
                <a:gd name="connsiteX2" fmla="*/ 841178 w 1513490"/>
                <a:gd name="connsiteY2" fmla="*/ 1497723 h 1740372"/>
                <a:gd name="connsiteX3" fmla="*/ 1119352 w 1513490"/>
                <a:gd name="connsiteY3" fmla="*/ 867103 h 1740372"/>
                <a:gd name="connsiteX4" fmla="*/ 1513490 w 1513490"/>
                <a:gd name="connsiteY4" fmla="*/ 0 h 1740372"/>
                <a:gd name="connsiteX0" fmla="*/ 0 w 1624899"/>
                <a:gd name="connsiteY0" fmla="*/ 1813034 h 1819200"/>
                <a:gd name="connsiteX1" fmla="*/ 614855 w 1624899"/>
                <a:gd name="connsiteY1" fmla="*/ 1797269 h 1819200"/>
                <a:gd name="connsiteX2" fmla="*/ 841178 w 1624899"/>
                <a:gd name="connsiteY2" fmla="*/ 1576551 h 1819200"/>
                <a:gd name="connsiteX3" fmla="*/ 1119352 w 1624899"/>
                <a:gd name="connsiteY3" fmla="*/ 945931 h 1819200"/>
                <a:gd name="connsiteX4" fmla="*/ 1624899 w 1624899"/>
                <a:gd name="connsiteY4" fmla="*/ 0 h 1819200"/>
                <a:gd name="connsiteX0" fmla="*/ 0 w 1612520"/>
                <a:gd name="connsiteY0" fmla="*/ 1797268 h 1803434"/>
                <a:gd name="connsiteX1" fmla="*/ 614855 w 1612520"/>
                <a:gd name="connsiteY1" fmla="*/ 1781503 h 1803434"/>
                <a:gd name="connsiteX2" fmla="*/ 841178 w 1612520"/>
                <a:gd name="connsiteY2" fmla="*/ 1560785 h 1803434"/>
                <a:gd name="connsiteX3" fmla="*/ 1119352 w 1612520"/>
                <a:gd name="connsiteY3" fmla="*/ 930165 h 1803434"/>
                <a:gd name="connsiteX4" fmla="*/ 1612520 w 1612520"/>
                <a:gd name="connsiteY4" fmla="*/ 0 h 1803434"/>
                <a:gd name="connsiteX0" fmla="*/ 0 w 1653296"/>
                <a:gd name="connsiteY0" fmla="*/ 1866923 h 1873089"/>
                <a:gd name="connsiteX1" fmla="*/ 614855 w 1653296"/>
                <a:gd name="connsiteY1" fmla="*/ 1851158 h 1873089"/>
                <a:gd name="connsiteX2" fmla="*/ 841178 w 1653296"/>
                <a:gd name="connsiteY2" fmla="*/ 1630440 h 1873089"/>
                <a:gd name="connsiteX3" fmla="*/ 1119352 w 1653296"/>
                <a:gd name="connsiteY3" fmla="*/ 999820 h 1873089"/>
                <a:gd name="connsiteX4" fmla="*/ 1612520 w 1653296"/>
                <a:gd name="connsiteY4" fmla="*/ 69655 h 1873089"/>
                <a:gd name="connsiteX5" fmla="*/ 1626395 w 1653296"/>
                <a:gd name="connsiteY5" fmla="*/ 67044 h 1873089"/>
                <a:gd name="connsiteX0" fmla="*/ 0 w 1836834"/>
                <a:gd name="connsiteY0" fmla="*/ 1973300 h 1979466"/>
                <a:gd name="connsiteX1" fmla="*/ 614855 w 1836834"/>
                <a:gd name="connsiteY1" fmla="*/ 1957535 h 1979466"/>
                <a:gd name="connsiteX2" fmla="*/ 841178 w 1836834"/>
                <a:gd name="connsiteY2" fmla="*/ 1736817 h 1979466"/>
                <a:gd name="connsiteX3" fmla="*/ 1119352 w 1836834"/>
                <a:gd name="connsiteY3" fmla="*/ 1106197 h 1979466"/>
                <a:gd name="connsiteX4" fmla="*/ 1612520 w 1836834"/>
                <a:gd name="connsiteY4" fmla="*/ 176032 h 1979466"/>
                <a:gd name="connsiteX5" fmla="*/ 1836834 w 1836834"/>
                <a:gd name="connsiteY5" fmla="*/ 0 h 197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6834" h="1979466">
                  <a:moveTo>
                    <a:pt x="0" y="1973300"/>
                  </a:moveTo>
                  <a:cubicBezTo>
                    <a:pt x="252248" y="1970672"/>
                    <a:pt x="474659" y="1996949"/>
                    <a:pt x="614855" y="1957535"/>
                  </a:cubicBezTo>
                  <a:cubicBezTo>
                    <a:pt x="755051" y="1918121"/>
                    <a:pt x="757095" y="1878707"/>
                    <a:pt x="841178" y="1736817"/>
                  </a:cubicBezTo>
                  <a:cubicBezTo>
                    <a:pt x="925261" y="1594927"/>
                    <a:pt x="990795" y="1366328"/>
                    <a:pt x="1119352" y="1106197"/>
                  </a:cubicBezTo>
                  <a:cubicBezTo>
                    <a:pt x="1247909" y="846066"/>
                    <a:pt x="1492940" y="360398"/>
                    <a:pt x="1612520" y="176032"/>
                  </a:cubicBezTo>
                  <a:cubicBezTo>
                    <a:pt x="1732100" y="-8334"/>
                    <a:pt x="1833944" y="544"/>
                    <a:pt x="1836834" y="0"/>
                  </a:cubicBez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grpSp>
        <p:nvGrpSpPr>
          <p:cNvPr id="133128" name="קבוצה 1"/>
          <p:cNvGrpSpPr>
            <a:grpSpLocks/>
          </p:cNvGrpSpPr>
          <p:nvPr/>
        </p:nvGrpSpPr>
        <p:grpSpPr bwMode="auto">
          <a:xfrm>
            <a:off x="-92075" y="1189038"/>
            <a:ext cx="4624388" cy="2822575"/>
            <a:chOff x="-175421" y="2664122"/>
            <a:chExt cx="4624184" cy="2822756"/>
          </a:xfrm>
        </p:grpSpPr>
        <p:grpSp>
          <p:nvGrpSpPr>
            <p:cNvPr id="133130" name="קבוצה 21"/>
            <p:cNvGrpSpPr>
              <a:grpSpLocks/>
            </p:cNvGrpSpPr>
            <p:nvPr/>
          </p:nvGrpSpPr>
          <p:grpSpPr bwMode="auto">
            <a:xfrm>
              <a:off x="-175421" y="3049776"/>
              <a:ext cx="4624184" cy="2437102"/>
              <a:chOff x="2515393" y="3941134"/>
              <a:chExt cx="4624184" cy="2437102"/>
            </a:xfrm>
          </p:grpSpPr>
          <p:grpSp>
            <p:nvGrpSpPr>
              <p:cNvPr id="133132" name="קבוצה 14"/>
              <p:cNvGrpSpPr>
                <a:grpSpLocks/>
              </p:cNvGrpSpPr>
              <p:nvPr/>
            </p:nvGrpSpPr>
            <p:grpSpPr bwMode="auto">
              <a:xfrm>
                <a:off x="2515393" y="4077072"/>
                <a:ext cx="4624184" cy="2301164"/>
                <a:chOff x="850087" y="2420888"/>
                <a:chExt cx="4800066" cy="2679798"/>
              </a:xfrm>
            </p:grpSpPr>
            <p:cxnSp>
              <p:nvCxnSpPr>
                <p:cNvPr id="27" name="מחבר חץ ישר 26"/>
                <p:cNvCxnSpPr/>
                <p:nvPr/>
              </p:nvCxnSpPr>
              <p:spPr>
                <a:xfrm flipV="1">
                  <a:off x="2339706" y="2421737"/>
                  <a:ext cx="0" cy="22315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מחבר חץ ישר 27"/>
                <p:cNvCxnSpPr/>
                <p:nvPr/>
              </p:nvCxnSpPr>
              <p:spPr>
                <a:xfrm>
                  <a:off x="2339706" y="4653270"/>
                  <a:ext cx="331044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50087" y="2523423"/>
                  <a:ext cx="1489619" cy="752471"/>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rPr>
                    <a:t>כמות החיידקים</a:t>
                  </a:r>
                  <a:endParaRPr lang="he-IL" dirty="0" smtClean="0">
                    <a:solidFill>
                      <a:srgbClr val="000000"/>
                    </a:solidFill>
                    <a:latin typeface="Times New Roman" pitchFamily="18" charset="0"/>
                    <a:cs typeface="Times New Roman" pitchFamily="18" charset="0"/>
                  </a:endParaRPr>
                </a:p>
              </p:txBody>
            </p:sp>
            <p:sp>
              <p:nvSpPr>
                <p:cNvPr id="30" name="TextBox 29"/>
                <p:cNvSpPr txBox="1"/>
                <p:nvPr/>
              </p:nvSpPr>
              <p:spPr>
                <a:xfrm>
                  <a:off x="4798236" y="4669909"/>
                  <a:ext cx="744809" cy="43077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rPr>
                    <a:t>זמן</a:t>
                  </a:r>
                  <a:endParaRPr lang="he-IL" dirty="0" smtClean="0">
                    <a:solidFill>
                      <a:srgbClr val="000000"/>
                    </a:solidFill>
                    <a:latin typeface="Times New Roman" pitchFamily="18" charset="0"/>
                    <a:cs typeface="Times New Roman" pitchFamily="18" charset="0"/>
                  </a:endParaRPr>
                </a:p>
              </p:txBody>
            </p:sp>
          </p:grpSp>
          <p:sp>
            <p:nvSpPr>
              <p:cNvPr id="26" name="צורה חופשית 25"/>
              <p:cNvSpPr/>
              <p:nvPr/>
            </p:nvSpPr>
            <p:spPr>
              <a:xfrm>
                <a:off x="4020277" y="3941267"/>
                <a:ext cx="2720855" cy="1963864"/>
              </a:xfrm>
              <a:custGeom>
                <a:avLst/>
                <a:gdLst>
                  <a:gd name="connsiteX0" fmla="*/ 0 w 2412124"/>
                  <a:gd name="connsiteY0" fmla="*/ 1852646 h 1864542"/>
                  <a:gd name="connsiteX1" fmla="*/ 614855 w 2412124"/>
                  <a:gd name="connsiteY1" fmla="*/ 1836881 h 1864542"/>
                  <a:gd name="connsiteX2" fmla="*/ 662152 w 2412124"/>
                  <a:gd name="connsiteY2" fmla="*/ 1789584 h 1864542"/>
                  <a:gd name="connsiteX3" fmla="*/ 1119352 w 2412124"/>
                  <a:gd name="connsiteY3" fmla="*/ 985543 h 1864542"/>
                  <a:gd name="connsiteX4" fmla="*/ 1513490 w 2412124"/>
                  <a:gd name="connsiteY4" fmla="*/ 118440 h 1864542"/>
                  <a:gd name="connsiteX5" fmla="*/ 2364827 w 2412124"/>
                  <a:gd name="connsiteY5" fmla="*/ 8081 h 1864542"/>
                  <a:gd name="connsiteX6" fmla="*/ 2364827 w 2412124"/>
                  <a:gd name="connsiteY6" fmla="*/ 8081 h 1864542"/>
                  <a:gd name="connsiteX7" fmla="*/ 2412124 w 2412124"/>
                  <a:gd name="connsiteY7" fmla="*/ 39612 h 1864542"/>
                  <a:gd name="connsiteX0" fmla="*/ 0 w 2412124"/>
                  <a:gd name="connsiteY0" fmla="*/ 1852646 h 1858812"/>
                  <a:gd name="connsiteX1" fmla="*/ 614855 w 2412124"/>
                  <a:gd name="connsiteY1" fmla="*/ 1836881 h 1858812"/>
                  <a:gd name="connsiteX2" fmla="*/ 804041 w 2412124"/>
                  <a:gd name="connsiteY2" fmla="*/ 1616163 h 1858812"/>
                  <a:gd name="connsiteX3" fmla="*/ 1119352 w 2412124"/>
                  <a:gd name="connsiteY3" fmla="*/ 985543 h 1858812"/>
                  <a:gd name="connsiteX4" fmla="*/ 1513490 w 2412124"/>
                  <a:gd name="connsiteY4" fmla="*/ 118440 h 1858812"/>
                  <a:gd name="connsiteX5" fmla="*/ 2364827 w 2412124"/>
                  <a:gd name="connsiteY5" fmla="*/ 8081 h 1858812"/>
                  <a:gd name="connsiteX6" fmla="*/ 2364827 w 2412124"/>
                  <a:gd name="connsiteY6" fmla="*/ 8081 h 1858812"/>
                  <a:gd name="connsiteX7" fmla="*/ 2412124 w 2412124"/>
                  <a:gd name="connsiteY7" fmla="*/ 39612 h 1858812"/>
                  <a:gd name="connsiteX0" fmla="*/ 0 w 2412124"/>
                  <a:gd name="connsiteY0" fmla="*/ 1852646 h 1858812"/>
                  <a:gd name="connsiteX1" fmla="*/ 614855 w 2412124"/>
                  <a:gd name="connsiteY1" fmla="*/ 1836881 h 1858812"/>
                  <a:gd name="connsiteX2" fmla="*/ 841178 w 2412124"/>
                  <a:gd name="connsiteY2" fmla="*/ 1616163 h 1858812"/>
                  <a:gd name="connsiteX3" fmla="*/ 1119352 w 2412124"/>
                  <a:gd name="connsiteY3" fmla="*/ 985543 h 1858812"/>
                  <a:gd name="connsiteX4" fmla="*/ 1513490 w 2412124"/>
                  <a:gd name="connsiteY4" fmla="*/ 118440 h 1858812"/>
                  <a:gd name="connsiteX5" fmla="*/ 2364827 w 2412124"/>
                  <a:gd name="connsiteY5" fmla="*/ 8081 h 1858812"/>
                  <a:gd name="connsiteX6" fmla="*/ 2364827 w 2412124"/>
                  <a:gd name="connsiteY6" fmla="*/ 8081 h 1858812"/>
                  <a:gd name="connsiteX7" fmla="*/ 2412124 w 2412124"/>
                  <a:gd name="connsiteY7" fmla="*/ 39612 h 1858812"/>
                  <a:gd name="connsiteX0" fmla="*/ 0 w 2449261"/>
                  <a:gd name="connsiteY0" fmla="*/ 1852646 h 1858812"/>
                  <a:gd name="connsiteX1" fmla="*/ 614855 w 2449261"/>
                  <a:gd name="connsiteY1" fmla="*/ 1836881 h 1858812"/>
                  <a:gd name="connsiteX2" fmla="*/ 841178 w 2449261"/>
                  <a:gd name="connsiteY2" fmla="*/ 1616163 h 1858812"/>
                  <a:gd name="connsiteX3" fmla="*/ 1119352 w 2449261"/>
                  <a:gd name="connsiteY3" fmla="*/ 985543 h 1858812"/>
                  <a:gd name="connsiteX4" fmla="*/ 1513490 w 2449261"/>
                  <a:gd name="connsiteY4" fmla="*/ 118440 h 1858812"/>
                  <a:gd name="connsiteX5" fmla="*/ 2364827 w 2449261"/>
                  <a:gd name="connsiteY5" fmla="*/ 8081 h 1858812"/>
                  <a:gd name="connsiteX6" fmla="*/ 2364827 w 2449261"/>
                  <a:gd name="connsiteY6" fmla="*/ 8081 h 1858812"/>
                  <a:gd name="connsiteX7" fmla="*/ 2449261 w 2449261"/>
                  <a:gd name="connsiteY7" fmla="*/ 8081 h 1858812"/>
                  <a:gd name="connsiteX0" fmla="*/ 0 w 2364827"/>
                  <a:gd name="connsiteY0" fmla="*/ 1852646 h 1858812"/>
                  <a:gd name="connsiteX1" fmla="*/ 614855 w 2364827"/>
                  <a:gd name="connsiteY1" fmla="*/ 1836881 h 1858812"/>
                  <a:gd name="connsiteX2" fmla="*/ 841178 w 2364827"/>
                  <a:gd name="connsiteY2" fmla="*/ 1616163 h 1858812"/>
                  <a:gd name="connsiteX3" fmla="*/ 1119352 w 2364827"/>
                  <a:gd name="connsiteY3" fmla="*/ 985543 h 1858812"/>
                  <a:gd name="connsiteX4" fmla="*/ 1513490 w 2364827"/>
                  <a:gd name="connsiteY4" fmla="*/ 118440 h 1858812"/>
                  <a:gd name="connsiteX5" fmla="*/ 2364827 w 2364827"/>
                  <a:gd name="connsiteY5" fmla="*/ 8081 h 1858812"/>
                  <a:gd name="connsiteX6" fmla="*/ 2364827 w 2364827"/>
                  <a:gd name="connsiteY6" fmla="*/ 8081 h 1858812"/>
                  <a:gd name="connsiteX0" fmla="*/ 0 w 2431190"/>
                  <a:gd name="connsiteY0" fmla="*/ 1860331 h 1866497"/>
                  <a:gd name="connsiteX1" fmla="*/ 614855 w 2431190"/>
                  <a:gd name="connsiteY1" fmla="*/ 1844566 h 1866497"/>
                  <a:gd name="connsiteX2" fmla="*/ 841178 w 2431190"/>
                  <a:gd name="connsiteY2" fmla="*/ 1623848 h 1866497"/>
                  <a:gd name="connsiteX3" fmla="*/ 1119352 w 2431190"/>
                  <a:gd name="connsiteY3" fmla="*/ 993228 h 1866497"/>
                  <a:gd name="connsiteX4" fmla="*/ 1513490 w 2431190"/>
                  <a:gd name="connsiteY4" fmla="*/ 126125 h 1866497"/>
                  <a:gd name="connsiteX5" fmla="*/ 2364827 w 2431190"/>
                  <a:gd name="connsiteY5" fmla="*/ 15766 h 1866497"/>
                  <a:gd name="connsiteX6" fmla="*/ 2377205 w 2431190"/>
                  <a:gd name="connsiteY6" fmla="*/ 0 h 1866497"/>
                  <a:gd name="connsiteX0" fmla="*/ 0 w 2364827"/>
                  <a:gd name="connsiteY0" fmla="*/ 1844565 h 1850731"/>
                  <a:gd name="connsiteX1" fmla="*/ 614855 w 2364827"/>
                  <a:gd name="connsiteY1" fmla="*/ 1828800 h 1850731"/>
                  <a:gd name="connsiteX2" fmla="*/ 841178 w 2364827"/>
                  <a:gd name="connsiteY2" fmla="*/ 1608082 h 1850731"/>
                  <a:gd name="connsiteX3" fmla="*/ 1119352 w 2364827"/>
                  <a:gd name="connsiteY3" fmla="*/ 977462 h 1850731"/>
                  <a:gd name="connsiteX4" fmla="*/ 1513490 w 2364827"/>
                  <a:gd name="connsiteY4" fmla="*/ 110359 h 1850731"/>
                  <a:gd name="connsiteX5" fmla="*/ 2364827 w 2364827"/>
                  <a:gd name="connsiteY5" fmla="*/ 0 h 1850731"/>
                  <a:gd name="connsiteX0" fmla="*/ 0 w 1513490"/>
                  <a:gd name="connsiteY0" fmla="*/ 1734206 h 1740372"/>
                  <a:gd name="connsiteX1" fmla="*/ 614855 w 1513490"/>
                  <a:gd name="connsiteY1" fmla="*/ 1718441 h 1740372"/>
                  <a:gd name="connsiteX2" fmla="*/ 841178 w 1513490"/>
                  <a:gd name="connsiteY2" fmla="*/ 1497723 h 1740372"/>
                  <a:gd name="connsiteX3" fmla="*/ 1119352 w 1513490"/>
                  <a:gd name="connsiteY3" fmla="*/ 867103 h 1740372"/>
                  <a:gd name="connsiteX4" fmla="*/ 1513490 w 1513490"/>
                  <a:gd name="connsiteY4" fmla="*/ 0 h 1740372"/>
                  <a:gd name="connsiteX0" fmla="*/ 0 w 1624899"/>
                  <a:gd name="connsiteY0" fmla="*/ 1813034 h 1819200"/>
                  <a:gd name="connsiteX1" fmla="*/ 614855 w 1624899"/>
                  <a:gd name="connsiteY1" fmla="*/ 1797269 h 1819200"/>
                  <a:gd name="connsiteX2" fmla="*/ 841178 w 1624899"/>
                  <a:gd name="connsiteY2" fmla="*/ 1576551 h 1819200"/>
                  <a:gd name="connsiteX3" fmla="*/ 1119352 w 1624899"/>
                  <a:gd name="connsiteY3" fmla="*/ 945931 h 1819200"/>
                  <a:gd name="connsiteX4" fmla="*/ 1624899 w 1624899"/>
                  <a:gd name="connsiteY4" fmla="*/ 0 h 1819200"/>
                  <a:gd name="connsiteX0" fmla="*/ 0 w 1612520"/>
                  <a:gd name="connsiteY0" fmla="*/ 1797268 h 1803434"/>
                  <a:gd name="connsiteX1" fmla="*/ 614855 w 1612520"/>
                  <a:gd name="connsiteY1" fmla="*/ 1781503 h 1803434"/>
                  <a:gd name="connsiteX2" fmla="*/ 841178 w 1612520"/>
                  <a:gd name="connsiteY2" fmla="*/ 1560785 h 1803434"/>
                  <a:gd name="connsiteX3" fmla="*/ 1119352 w 1612520"/>
                  <a:gd name="connsiteY3" fmla="*/ 930165 h 1803434"/>
                  <a:gd name="connsiteX4" fmla="*/ 1612520 w 1612520"/>
                  <a:gd name="connsiteY4" fmla="*/ 0 h 1803434"/>
                  <a:gd name="connsiteX0" fmla="*/ 0 w 1653296"/>
                  <a:gd name="connsiteY0" fmla="*/ 1866923 h 1873089"/>
                  <a:gd name="connsiteX1" fmla="*/ 614855 w 1653296"/>
                  <a:gd name="connsiteY1" fmla="*/ 1851158 h 1873089"/>
                  <a:gd name="connsiteX2" fmla="*/ 841178 w 1653296"/>
                  <a:gd name="connsiteY2" fmla="*/ 1630440 h 1873089"/>
                  <a:gd name="connsiteX3" fmla="*/ 1119352 w 1653296"/>
                  <a:gd name="connsiteY3" fmla="*/ 999820 h 1873089"/>
                  <a:gd name="connsiteX4" fmla="*/ 1612520 w 1653296"/>
                  <a:gd name="connsiteY4" fmla="*/ 69655 h 1873089"/>
                  <a:gd name="connsiteX5" fmla="*/ 1626395 w 1653296"/>
                  <a:gd name="connsiteY5" fmla="*/ 67044 h 1873089"/>
                  <a:gd name="connsiteX0" fmla="*/ 0 w 1836834"/>
                  <a:gd name="connsiteY0" fmla="*/ 1973300 h 1979466"/>
                  <a:gd name="connsiteX1" fmla="*/ 614855 w 1836834"/>
                  <a:gd name="connsiteY1" fmla="*/ 1957535 h 1979466"/>
                  <a:gd name="connsiteX2" fmla="*/ 841178 w 1836834"/>
                  <a:gd name="connsiteY2" fmla="*/ 1736817 h 1979466"/>
                  <a:gd name="connsiteX3" fmla="*/ 1119352 w 1836834"/>
                  <a:gd name="connsiteY3" fmla="*/ 1106197 h 1979466"/>
                  <a:gd name="connsiteX4" fmla="*/ 1612520 w 1836834"/>
                  <a:gd name="connsiteY4" fmla="*/ 176032 h 1979466"/>
                  <a:gd name="connsiteX5" fmla="*/ 1836834 w 1836834"/>
                  <a:gd name="connsiteY5" fmla="*/ 0 h 1979466"/>
                  <a:gd name="connsiteX0" fmla="*/ 0 w 1836834"/>
                  <a:gd name="connsiteY0" fmla="*/ 1973300 h 1979466"/>
                  <a:gd name="connsiteX1" fmla="*/ 614855 w 1836834"/>
                  <a:gd name="connsiteY1" fmla="*/ 1957535 h 1979466"/>
                  <a:gd name="connsiteX2" fmla="*/ 841178 w 1836834"/>
                  <a:gd name="connsiteY2" fmla="*/ 1736817 h 1979466"/>
                  <a:gd name="connsiteX3" fmla="*/ 1119352 w 1836834"/>
                  <a:gd name="connsiteY3" fmla="*/ 1106197 h 1979466"/>
                  <a:gd name="connsiteX4" fmla="*/ 1424400 w 1836834"/>
                  <a:gd name="connsiteY4" fmla="*/ 852074 h 1979466"/>
                  <a:gd name="connsiteX5" fmla="*/ 1612520 w 1836834"/>
                  <a:gd name="connsiteY5" fmla="*/ 176032 h 1979466"/>
                  <a:gd name="connsiteX6" fmla="*/ 1836834 w 1836834"/>
                  <a:gd name="connsiteY6" fmla="*/ 0 h 1979466"/>
                  <a:gd name="connsiteX0" fmla="*/ 0 w 1836834"/>
                  <a:gd name="connsiteY0" fmla="*/ 1973300 h 1979466"/>
                  <a:gd name="connsiteX1" fmla="*/ 614855 w 1836834"/>
                  <a:gd name="connsiteY1" fmla="*/ 1957535 h 1979466"/>
                  <a:gd name="connsiteX2" fmla="*/ 841178 w 1836834"/>
                  <a:gd name="connsiteY2" fmla="*/ 1736817 h 1979466"/>
                  <a:gd name="connsiteX3" fmla="*/ 1119352 w 1836834"/>
                  <a:gd name="connsiteY3" fmla="*/ 1106197 h 1979466"/>
                  <a:gd name="connsiteX4" fmla="*/ 1500677 w 1836834"/>
                  <a:gd name="connsiteY4" fmla="*/ 852074 h 1979466"/>
                  <a:gd name="connsiteX5" fmla="*/ 1612520 w 1836834"/>
                  <a:gd name="connsiteY5" fmla="*/ 176032 h 1979466"/>
                  <a:gd name="connsiteX6" fmla="*/ 1836834 w 1836834"/>
                  <a:gd name="connsiteY6" fmla="*/ 0 h 1979466"/>
                  <a:gd name="connsiteX0" fmla="*/ 0 w 1836834"/>
                  <a:gd name="connsiteY0" fmla="*/ 1973300 h 1979466"/>
                  <a:gd name="connsiteX1" fmla="*/ 614855 w 1836834"/>
                  <a:gd name="connsiteY1" fmla="*/ 1957535 h 1979466"/>
                  <a:gd name="connsiteX2" fmla="*/ 841178 w 1836834"/>
                  <a:gd name="connsiteY2" fmla="*/ 1736817 h 1979466"/>
                  <a:gd name="connsiteX3" fmla="*/ 1119352 w 1836834"/>
                  <a:gd name="connsiteY3" fmla="*/ 1106197 h 1979466"/>
                  <a:gd name="connsiteX4" fmla="*/ 1500677 w 1836834"/>
                  <a:gd name="connsiteY4" fmla="*/ 852074 h 1979466"/>
                  <a:gd name="connsiteX5" fmla="*/ 1677900 w 1836834"/>
                  <a:gd name="connsiteY5" fmla="*/ 176032 h 1979466"/>
                  <a:gd name="connsiteX6" fmla="*/ 1836834 w 1836834"/>
                  <a:gd name="connsiteY6" fmla="*/ 0 h 1979466"/>
                  <a:gd name="connsiteX0" fmla="*/ 0 w 1880420"/>
                  <a:gd name="connsiteY0" fmla="*/ 1957534 h 1963700"/>
                  <a:gd name="connsiteX1" fmla="*/ 614855 w 1880420"/>
                  <a:gd name="connsiteY1" fmla="*/ 1941769 h 1963700"/>
                  <a:gd name="connsiteX2" fmla="*/ 841178 w 1880420"/>
                  <a:gd name="connsiteY2" fmla="*/ 1721051 h 1963700"/>
                  <a:gd name="connsiteX3" fmla="*/ 1119352 w 1880420"/>
                  <a:gd name="connsiteY3" fmla="*/ 1090431 h 1963700"/>
                  <a:gd name="connsiteX4" fmla="*/ 1500677 w 1880420"/>
                  <a:gd name="connsiteY4" fmla="*/ 836308 h 1963700"/>
                  <a:gd name="connsiteX5" fmla="*/ 1677900 w 1880420"/>
                  <a:gd name="connsiteY5" fmla="*/ 160266 h 1963700"/>
                  <a:gd name="connsiteX6" fmla="*/ 1880420 w 1880420"/>
                  <a:gd name="connsiteY6" fmla="*/ 0 h 19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0420" h="1963700">
                    <a:moveTo>
                      <a:pt x="0" y="1957534"/>
                    </a:moveTo>
                    <a:cubicBezTo>
                      <a:pt x="252248" y="1954906"/>
                      <a:pt x="474659" y="1981183"/>
                      <a:pt x="614855" y="1941769"/>
                    </a:cubicBezTo>
                    <a:cubicBezTo>
                      <a:pt x="755051" y="1902355"/>
                      <a:pt x="757095" y="1862941"/>
                      <a:pt x="841178" y="1721051"/>
                    </a:cubicBezTo>
                    <a:cubicBezTo>
                      <a:pt x="925261" y="1579161"/>
                      <a:pt x="1009436" y="1237888"/>
                      <a:pt x="1119352" y="1090431"/>
                    </a:cubicBezTo>
                    <a:cubicBezTo>
                      <a:pt x="1229268" y="942974"/>
                      <a:pt x="1418482" y="991336"/>
                      <a:pt x="1500677" y="836308"/>
                    </a:cubicBezTo>
                    <a:cubicBezTo>
                      <a:pt x="1582872" y="681281"/>
                      <a:pt x="1614610" y="299651"/>
                      <a:pt x="1677900" y="160266"/>
                    </a:cubicBezTo>
                    <a:cubicBezTo>
                      <a:pt x="1741191" y="20881"/>
                      <a:pt x="1877530" y="544"/>
                      <a:pt x="1880420" y="0"/>
                    </a:cubicBez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sp>
          <p:nvSpPr>
            <p:cNvPr id="31" name="TextBox 30"/>
            <p:cNvSpPr txBox="1"/>
            <p:nvPr/>
          </p:nvSpPr>
          <p:spPr bwMode="auto">
            <a:xfrm>
              <a:off x="1981897" y="2664122"/>
              <a:ext cx="1666801" cy="369911"/>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0070C0"/>
                  </a:solidFill>
                </a:rPr>
                <a:t>אוכלוסייה ב'</a:t>
              </a:r>
              <a:endParaRPr lang="he-IL" dirty="0" smtClean="0">
                <a:solidFill>
                  <a:srgbClr val="0070C0"/>
                </a:solidFill>
                <a:latin typeface="Times New Roman" pitchFamily="18" charset="0"/>
                <a:cs typeface="Times New Roman" pitchFamily="18" charset="0"/>
              </a:endParaRPr>
            </a:p>
          </p:txBody>
        </p:sp>
      </p:grpSp>
      <p:sp>
        <p:nvSpPr>
          <p:cNvPr id="24" name="Rectangle 12"/>
          <p:cNvSpPr/>
          <p:nvPr/>
        </p:nvSpPr>
        <p:spPr>
          <a:xfrm>
            <a:off x="234950" y="4073525"/>
            <a:ext cx="8370888" cy="23082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באוכלוסייה א</a:t>
            </a:r>
            <a:r>
              <a:rPr lang="he-IL" dirty="0">
                <a:solidFill>
                  <a:schemeClr val="tx1"/>
                </a:solidFill>
              </a:rPr>
              <a:t>' החיידקים מסתגלים למצע הגלוקוז (שלב ההשהיה) ולאחר מכן מתרבים בקצב מעריכי (שלב הגידול המעריכי).</a:t>
            </a:r>
          </a:p>
          <a:p>
            <a:pPr>
              <a:defRPr/>
            </a:pPr>
            <a:r>
              <a:rPr lang="he-IL" dirty="0">
                <a:solidFill>
                  <a:schemeClr val="tx1"/>
                </a:solidFill>
              </a:rPr>
              <a:t>אוכלוסיה ב' ניצלה קודם כול את הגלוקוז, ולכן לא היה בהתחלה הבדל בינה לבין אוכלוסייה א' שניזונה מגלוקוז בלבד (שלב ההשהייה ושלב הגידול המעריכי). משאזל הגלוקוז, החלו החיידקים לנצל את הלקטוז, אך לשם כך הם היו צריכים לייצר את האנזימים הדרושים לפירוק הלקטוז ולניצולו, ולכן הם עברו לשלב השהיה נוסף, המתבטא ב"מדרגה", בשלב הגידול </a:t>
            </a:r>
            <a:r>
              <a:rPr lang="he-IL" dirty="0" err="1">
                <a:solidFill>
                  <a:schemeClr val="tx1"/>
                </a:solidFill>
              </a:rPr>
              <a:t>המעריכי</a:t>
            </a:r>
            <a:r>
              <a:rPr lang="he-IL" dirty="0">
                <a:solidFill>
                  <a:schemeClr val="tx1"/>
                </a:solidFill>
              </a:rPr>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31775" y="549275"/>
            <a:ext cx="8183563" cy="452437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rPr>
              <a:t>שאלה 11:</a:t>
            </a:r>
            <a:r>
              <a:rPr lang="he-IL" dirty="0" smtClean="0">
                <a:solidFill>
                  <a:schemeClr val="tx2"/>
                </a:solidFill>
                <a:latin typeface="Times New Roman" pitchFamily="18" charset="0"/>
                <a:cs typeface="Times New Roman" pitchFamily="18" charset="0"/>
              </a:rPr>
              <a:t> </a:t>
            </a:r>
            <a:r>
              <a:rPr lang="he-IL" dirty="0" smtClean="0">
                <a:solidFill>
                  <a:schemeClr val="tx2"/>
                </a:solidFill>
                <a:latin typeface="Times New Roman" pitchFamily="18" charset="0"/>
                <a:cs typeface="+mn-cs"/>
              </a:rPr>
              <a:t>לקוחה מבחינת בגרות </a:t>
            </a:r>
          </a:p>
          <a:p>
            <a:pPr eaLnBrk="1" hangingPunct="1">
              <a:defRPr/>
            </a:pPr>
            <a:r>
              <a:rPr lang="he-IL" dirty="0" smtClean="0">
                <a:solidFill>
                  <a:schemeClr val="tx2"/>
                </a:solidFill>
              </a:rPr>
              <a:t>אפשר לאמוד את מספר החיידקים בתרבית נתונה בשתי שיטות: </a:t>
            </a:r>
          </a:p>
          <a:p>
            <a:pPr eaLnBrk="1" hangingPunct="1">
              <a:defRPr/>
            </a:pPr>
            <a:r>
              <a:rPr lang="he-IL" dirty="0" smtClean="0">
                <a:solidFill>
                  <a:schemeClr val="tx2"/>
                </a:solidFill>
              </a:rPr>
              <a:t>ו. בדיקת עכירות המצע</a:t>
            </a:r>
          </a:p>
          <a:p>
            <a:pPr eaLnBrk="1" hangingPunct="1">
              <a:defRPr/>
            </a:pPr>
            <a:r>
              <a:rPr lang="he-IL" dirty="0" smtClean="0">
                <a:solidFill>
                  <a:schemeClr val="tx2"/>
                </a:solidFill>
              </a:rPr>
              <a:t>2. זריעת החיידקים על מצע מזון מוצק וספירת המושבות.</a:t>
            </a:r>
          </a:p>
          <a:p>
            <a:pPr eaLnBrk="1" hangingPunct="1">
              <a:defRPr/>
            </a:pPr>
            <a:endParaRPr lang="he-IL" dirty="0" smtClean="0">
              <a:solidFill>
                <a:schemeClr val="tx2"/>
              </a:solidFill>
            </a:endParaRPr>
          </a:p>
          <a:p>
            <a:pPr eaLnBrk="1" hangingPunct="1">
              <a:defRPr/>
            </a:pPr>
            <a:r>
              <a:rPr lang="he-IL" dirty="0" smtClean="0">
                <a:solidFill>
                  <a:schemeClr val="tx2"/>
                </a:solidFill>
              </a:rPr>
              <a:t>א. באיזה משלבי הגידול יהיה הבדל גדול במספר החיידקים שייספרו על פי שתי השיטות? </a:t>
            </a:r>
          </a:p>
          <a:p>
            <a:pPr eaLnBrk="1" hangingPunct="1">
              <a:defRPr/>
            </a:pPr>
            <a:r>
              <a:rPr lang="he-IL" dirty="0" smtClean="0">
                <a:solidFill>
                  <a:schemeClr val="tx2"/>
                </a:solidFill>
              </a:rPr>
              <a:t>    הסבירו.</a:t>
            </a:r>
          </a:p>
          <a:p>
            <a:pPr eaLnBrk="1" hangingPunct="1">
              <a:defRPr/>
            </a:pPr>
            <a:r>
              <a:rPr lang="he-IL" dirty="0" smtClean="0">
                <a:solidFill>
                  <a:schemeClr val="tx2"/>
                </a:solidFill>
              </a:rPr>
              <a:t>ב. שרטטו על מערכת הצירים שתי עקומות המתארות את עקומת הגידול שישורטט על פי </a:t>
            </a:r>
          </a:p>
          <a:p>
            <a:pPr eaLnBrk="1" hangingPunct="1">
              <a:defRPr/>
            </a:pPr>
            <a:r>
              <a:rPr lang="he-IL" dirty="0" smtClean="0">
                <a:solidFill>
                  <a:schemeClr val="tx2"/>
                </a:solidFill>
              </a:rPr>
              <a:t>   נתוני כל אחת משתי השיטות. הוסיפו כותרות לצירים.</a:t>
            </a:r>
          </a:p>
          <a:p>
            <a:pPr eaLnBrk="1" hangingPunct="1">
              <a:defRPr/>
            </a:pPr>
            <a:endParaRPr lang="he-IL" dirty="0" smtClean="0">
              <a:solidFill>
                <a:schemeClr val="tx2"/>
              </a:solidFill>
            </a:endParaRPr>
          </a:p>
          <a:p>
            <a:pPr eaLnBrk="1" hangingPunct="1">
              <a:defRPr/>
            </a:pPr>
            <a:endParaRPr lang="he-IL" dirty="0">
              <a:solidFill>
                <a:schemeClr val="tx2"/>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D0B05E4-9355-485A-B393-C51C777F3537}" type="slidenum">
              <a:rPr lang="he-IL" sz="1100" smtClean="0">
                <a:solidFill>
                  <a:prstClr val="white">
                    <a:lumMod val="75000"/>
                  </a:prstClr>
                </a:solidFill>
              </a:rPr>
              <a:pPr fontAlgn="base">
                <a:spcBef>
                  <a:spcPct val="0"/>
                </a:spcBef>
                <a:spcAft>
                  <a:spcPct val="0"/>
                </a:spcAft>
                <a:defRPr/>
              </a:pPr>
              <a:t>42</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שאלה 11: </a:t>
            </a:r>
            <a:r>
              <a:rPr lang="he-IL" sz="1800" b="1" dirty="0">
                <a:solidFill>
                  <a:srgbClr val="FF6600"/>
                </a:solidFill>
              </a:rPr>
              <a:t>השפעת השיטה לאומדן מספר החיידקים על</a:t>
            </a:r>
            <a:r>
              <a:rPr lang="he-IL" sz="1800" b="1" dirty="0">
                <a:solidFill>
                  <a:schemeClr val="accent3"/>
                </a:solidFill>
              </a:rPr>
              <a:t> </a:t>
            </a:r>
            <a:r>
              <a:rPr lang="he-IL" sz="1800" b="1" dirty="0" smtClean="0">
                <a:solidFill>
                  <a:schemeClr val="accent3"/>
                </a:solidFill>
              </a:rPr>
              <a:t>עקומת </a:t>
            </a:r>
            <a:r>
              <a:rPr lang="he-IL" sz="1800" b="1" dirty="0">
                <a:solidFill>
                  <a:srgbClr val="FF6600"/>
                </a:solidFill>
              </a:rPr>
              <a:t>הגידול</a:t>
            </a:r>
            <a:endParaRPr lang="he-IL" sz="1800" dirty="0" smtClean="0"/>
          </a:p>
        </p:txBody>
      </p:sp>
      <p:grpSp>
        <p:nvGrpSpPr>
          <p:cNvPr id="134150" name="קבוצה 4"/>
          <p:cNvGrpSpPr>
            <a:grpSpLocks/>
          </p:cNvGrpSpPr>
          <p:nvPr/>
        </p:nvGrpSpPr>
        <p:grpSpPr bwMode="auto">
          <a:xfrm>
            <a:off x="1403350" y="3381375"/>
            <a:ext cx="5143500" cy="2786063"/>
            <a:chOff x="1949463" y="3382143"/>
            <a:chExt cx="5143840" cy="2785074"/>
          </a:xfrm>
        </p:grpSpPr>
        <p:grpSp>
          <p:nvGrpSpPr>
            <p:cNvPr id="134151" name="קבוצה 9"/>
            <p:cNvGrpSpPr>
              <a:grpSpLocks/>
            </p:cNvGrpSpPr>
            <p:nvPr/>
          </p:nvGrpSpPr>
          <p:grpSpPr bwMode="auto">
            <a:xfrm>
              <a:off x="1949463" y="3382143"/>
              <a:ext cx="5143840" cy="2232248"/>
              <a:chOff x="746807" y="2420888"/>
              <a:chExt cx="5143840" cy="2232248"/>
            </a:xfrm>
          </p:grpSpPr>
          <p:cxnSp>
            <p:nvCxnSpPr>
              <p:cNvPr id="11" name="מחבר חץ ישר 10"/>
              <p:cNvCxnSpPr/>
              <p:nvPr/>
            </p:nvCxnSpPr>
            <p:spPr>
              <a:xfrm flipV="1">
                <a:off x="2339175" y="2420888"/>
                <a:ext cx="0" cy="22328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a:off x="2339175" y="4653708"/>
                <a:ext cx="35514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6807" y="2644647"/>
                <a:ext cx="1489173" cy="369756"/>
              </a:xfrm>
              <a:prstGeom prst="rect">
                <a:avLst/>
              </a:prstGeom>
              <a:noFill/>
              <a:ln w="19050">
                <a:solidFill>
                  <a:schemeClr val="tx1"/>
                </a:solid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he-IL" dirty="0" smtClean="0">
                  <a:solidFill>
                    <a:srgbClr val="000000"/>
                  </a:solidFill>
                  <a:latin typeface="Times New Roman" pitchFamily="18" charset="0"/>
                  <a:cs typeface="Times New Roman" pitchFamily="18" charset="0"/>
                </a:endParaRPr>
              </a:p>
            </p:txBody>
          </p:sp>
        </p:grpSp>
        <p:sp>
          <p:nvSpPr>
            <p:cNvPr id="19" name="TextBox 18"/>
            <p:cNvSpPr txBox="1"/>
            <p:nvPr/>
          </p:nvSpPr>
          <p:spPr>
            <a:xfrm>
              <a:off x="5602542" y="5797460"/>
              <a:ext cx="1489173" cy="369757"/>
            </a:xfrm>
            <a:prstGeom prst="rect">
              <a:avLst/>
            </a:prstGeom>
            <a:noFill/>
            <a:ln w="19050">
              <a:solidFill>
                <a:schemeClr val="tx1"/>
              </a:solid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he-IL" dirty="0" smtClean="0">
                <a:solidFill>
                  <a:srgbClr val="000000"/>
                </a:solidFill>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431800" y="549275"/>
            <a:ext cx="8183563" cy="3698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11:</a:t>
            </a:r>
            <a:r>
              <a:rPr lang="he-IL" dirty="0" smtClean="0">
                <a:solidFill>
                  <a:srgbClr val="000000"/>
                </a:solidFill>
                <a:latin typeface="Times New Roman" pitchFamily="18" charset="0"/>
                <a:cs typeface="Times New Roman" pitchFamily="18" charset="0"/>
              </a:rPr>
              <a:t> </a:t>
            </a:r>
            <a:endParaRPr lang="he-IL" dirty="0" smtClean="0">
              <a:solidFill>
                <a:srgbClr val="1F497D"/>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5B33082-9B79-4090-8DA3-03C835FAA6EF}" type="slidenum">
              <a:rPr lang="he-IL" sz="1100" smtClean="0">
                <a:solidFill>
                  <a:prstClr val="white">
                    <a:lumMod val="75000"/>
                  </a:prstClr>
                </a:solidFill>
              </a:rPr>
              <a:pPr fontAlgn="base">
                <a:spcBef>
                  <a:spcPct val="0"/>
                </a:spcBef>
                <a:spcAft>
                  <a:spcPct val="0"/>
                </a:spcAft>
                <a:defRPr/>
              </a:pPr>
              <a:t>43</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2" name="Rectangle 12"/>
          <p:cNvSpPr/>
          <p:nvPr/>
        </p:nvSpPr>
        <p:spPr>
          <a:xfrm>
            <a:off x="431800" y="1052513"/>
            <a:ext cx="8183563" cy="532923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a:solidFill>
                  <a:prstClr val="black"/>
                </a:solidFill>
              </a:rPr>
              <a:t>א. יהיה </a:t>
            </a:r>
            <a:r>
              <a:rPr lang="he-IL" dirty="0">
                <a:solidFill>
                  <a:schemeClr val="tx1"/>
                </a:solidFill>
              </a:rPr>
              <a:t>הבדל בשלב הגידול היציב ובשלב התמותה, מכיוון שבשלבים אלו יש תמותה של חיידקים, ובאומדן לפי עכירות נמדדים גם חיידקים מתים, ואילו בספירה לפי זריעת מושבות וספירתן נספרים </a:t>
            </a:r>
            <a:r>
              <a:rPr lang="he-IL" dirty="0">
                <a:solidFill>
                  <a:prstClr val="black"/>
                </a:solidFill>
              </a:rPr>
              <a:t>רק חיידקים חיים.</a:t>
            </a:r>
          </a:p>
        </p:txBody>
      </p:sp>
      <p:grpSp>
        <p:nvGrpSpPr>
          <p:cNvPr id="135175" name="קבוצה 2"/>
          <p:cNvGrpSpPr>
            <a:grpSpLocks/>
          </p:cNvGrpSpPr>
          <p:nvPr/>
        </p:nvGrpSpPr>
        <p:grpSpPr bwMode="auto">
          <a:xfrm>
            <a:off x="755650" y="3046413"/>
            <a:ext cx="7423150" cy="3109912"/>
            <a:chOff x="1156362" y="3045984"/>
            <a:chExt cx="7423281" cy="3109932"/>
          </a:xfrm>
        </p:grpSpPr>
        <p:pic>
          <p:nvPicPr>
            <p:cNvPr id="135176" name="תמונה 7" descr="00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362" y="3509554"/>
              <a:ext cx="640715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צורה חופשית 1"/>
            <p:cNvSpPr/>
            <p:nvPr/>
          </p:nvSpPr>
          <p:spPr>
            <a:xfrm>
              <a:off x="2885181" y="3369836"/>
              <a:ext cx="4902287" cy="2336815"/>
            </a:xfrm>
            <a:custGeom>
              <a:avLst/>
              <a:gdLst>
                <a:gd name="connsiteX0" fmla="*/ 0 w 4745420"/>
                <a:gd name="connsiteY0" fmla="*/ 2337967 h 2337967"/>
                <a:gd name="connsiteX1" fmla="*/ 346841 w 4745420"/>
                <a:gd name="connsiteY1" fmla="*/ 2085719 h 2337967"/>
                <a:gd name="connsiteX2" fmla="*/ 488731 w 4745420"/>
                <a:gd name="connsiteY2" fmla="*/ 1660050 h 2337967"/>
                <a:gd name="connsiteX3" fmla="*/ 630620 w 4745420"/>
                <a:gd name="connsiteY3" fmla="*/ 1202850 h 2337967"/>
                <a:gd name="connsiteX4" fmla="*/ 867103 w 4745420"/>
                <a:gd name="connsiteY4" fmla="*/ 714119 h 2337967"/>
                <a:gd name="connsiteX5" fmla="*/ 1072055 w 4745420"/>
                <a:gd name="connsiteY5" fmla="*/ 493402 h 2337967"/>
                <a:gd name="connsiteX6" fmla="*/ 1324303 w 4745420"/>
                <a:gd name="connsiteY6" fmla="*/ 335747 h 2337967"/>
                <a:gd name="connsiteX7" fmla="*/ 1702676 w 4745420"/>
                <a:gd name="connsiteY7" fmla="*/ 256919 h 2337967"/>
                <a:gd name="connsiteX8" fmla="*/ 2128344 w 4745420"/>
                <a:gd name="connsiteY8" fmla="*/ 130795 h 2337967"/>
                <a:gd name="connsiteX9" fmla="*/ 2412124 w 4745420"/>
                <a:gd name="connsiteY9" fmla="*/ 67733 h 2337967"/>
                <a:gd name="connsiteX10" fmla="*/ 2538248 w 4745420"/>
                <a:gd name="connsiteY10" fmla="*/ 67733 h 2337967"/>
                <a:gd name="connsiteX11" fmla="*/ 3011213 w 4745420"/>
                <a:gd name="connsiteY11" fmla="*/ 4671 h 2337967"/>
                <a:gd name="connsiteX12" fmla="*/ 3105807 w 4745420"/>
                <a:gd name="connsiteY12" fmla="*/ 4671 h 2337967"/>
                <a:gd name="connsiteX13" fmla="*/ 3641834 w 4745420"/>
                <a:gd name="connsiteY13" fmla="*/ 20436 h 2337967"/>
                <a:gd name="connsiteX14" fmla="*/ 3909848 w 4745420"/>
                <a:gd name="connsiteY14" fmla="*/ 20436 h 2337967"/>
                <a:gd name="connsiteX15" fmla="*/ 4020207 w 4745420"/>
                <a:gd name="connsiteY15" fmla="*/ 20436 h 2337967"/>
                <a:gd name="connsiteX16" fmla="*/ 4650827 w 4745420"/>
                <a:gd name="connsiteY16" fmla="*/ 51967 h 2337967"/>
                <a:gd name="connsiteX17" fmla="*/ 4729655 w 4745420"/>
                <a:gd name="connsiteY17" fmla="*/ 51967 h 2337967"/>
                <a:gd name="connsiteX18" fmla="*/ 4745420 w 4745420"/>
                <a:gd name="connsiteY18" fmla="*/ 51967 h 2337967"/>
                <a:gd name="connsiteX0" fmla="*/ 0 w 4807102"/>
                <a:gd name="connsiteY0" fmla="*/ 2337967 h 2337967"/>
                <a:gd name="connsiteX1" fmla="*/ 346841 w 4807102"/>
                <a:gd name="connsiteY1" fmla="*/ 2085719 h 2337967"/>
                <a:gd name="connsiteX2" fmla="*/ 488731 w 4807102"/>
                <a:gd name="connsiteY2" fmla="*/ 1660050 h 2337967"/>
                <a:gd name="connsiteX3" fmla="*/ 630620 w 4807102"/>
                <a:gd name="connsiteY3" fmla="*/ 1202850 h 2337967"/>
                <a:gd name="connsiteX4" fmla="*/ 867103 w 4807102"/>
                <a:gd name="connsiteY4" fmla="*/ 714119 h 2337967"/>
                <a:gd name="connsiteX5" fmla="*/ 1072055 w 4807102"/>
                <a:gd name="connsiteY5" fmla="*/ 493402 h 2337967"/>
                <a:gd name="connsiteX6" fmla="*/ 1324303 w 4807102"/>
                <a:gd name="connsiteY6" fmla="*/ 335747 h 2337967"/>
                <a:gd name="connsiteX7" fmla="*/ 1702676 w 4807102"/>
                <a:gd name="connsiteY7" fmla="*/ 256919 h 2337967"/>
                <a:gd name="connsiteX8" fmla="*/ 2128344 w 4807102"/>
                <a:gd name="connsiteY8" fmla="*/ 130795 h 2337967"/>
                <a:gd name="connsiteX9" fmla="*/ 2412124 w 4807102"/>
                <a:gd name="connsiteY9" fmla="*/ 67733 h 2337967"/>
                <a:gd name="connsiteX10" fmla="*/ 2538248 w 4807102"/>
                <a:gd name="connsiteY10" fmla="*/ 67733 h 2337967"/>
                <a:gd name="connsiteX11" fmla="*/ 3011213 w 4807102"/>
                <a:gd name="connsiteY11" fmla="*/ 4671 h 2337967"/>
                <a:gd name="connsiteX12" fmla="*/ 3105807 w 4807102"/>
                <a:gd name="connsiteY12" fmla="*/ 4671 h 2337967"/>
                <a:gd name="connsiteX13" fmla="*/ 3641834 w 4807102"/>
                <a:gd name="connsiteY13" fmla="*/ 20436 h 2337967"/>
                <a:gd name="connsiteX14" fmla="*/ 3909848 w 4807102"/>
                <a:gd name="connsiteY14" fmla="*/ 20436 h 2337967"/>
                <a:gd name="connsiteX15" fmla="*/ 4020207 w 4807102"/>
                <a:gd name="connsiteY15" fmla="*/ 20436 h 2337967"/>
                <a:gd name="connsiteX16" fmla="*/ 4761185 w 4807102"/>
                <a:gd name="connsiteY16" fmla="*/ 4671 h 2337967"/>
                <a:gd name="connsiteX17" fmla="*/ 4729655 w 4807102"/>
                <a:gd name="connsiteY17" fmla="*/ 51967 h 2337967"/>
                <a:gd name="connsiteX18" fmla="*/ 4745420 w 4807102"/>
                <a:gd name="connsiteY18" fmla="*/ 51967 h 2337967"/>
                <a:gd name="connsiteX0" fmla="*/ 0 w 4903076"/>
                <a:gd name="connsiteY0" fmla="*/ 2337967 h 2337967"/>
                <a:gd name="connsiteX1" fmla="*/ 346841 w 4903076"/>
                <a:gd name="connsiteY1" fmla="*/ 2085719 h 2337967"/>
                <a:gd name="connsiteX2" fmla="*/ 488731 w 4903076"/>
                <a:gd name="connsiteY2" fmla="*/ 1660050 h 2337967"/>
                <a:gd name="connsiteX3" fmla="*/ 630620 w 4903076"/>
                <a:gd name="connsiteY3" fmla="*/ 1202850 h 2337967"/>
                <a:gd name="connsiteX4" fmla="*/ 867103 w 4903076"/>
                <a:gd name="connsiteY4" fmla="*/ 714119 h 2337967"/>
                <a:gd name="connsiteX5" fmla="*/ 1072055 w 4903076"/>
                <a:gd name="connsiteY5" fmla="*/ 493402 h 2337967"/>
                <a:gd name="connsiteX6" fmla="*/ 1324303 w 4903076"/>
                <a:gd name="connsiteY6" fmla="*/ 335747 h 2337967"/>
                <a:gd name="connsiteX7" fmla="*/ 1702676 w 4903076"/>
                <a:gd name="connsiteY7" fmla="*/ 256919 h 2337967"/>
                <a:gd name="connsiteX8" fmla="*/ 2128344 w 4903076"/>
                <a:gd name="connsiteY8" fmla="*/ 130795 h 2337967"/>
                <a:gd name="connsiteX9" fmla="*/ 2412124 w 4903076"/>
                <a:gd name="connsiteY9" fmla="*/ 67733 h 2337967"/>
                <a:gd name="connsiteX10" fmla="*/ 2538248 w 4903076"/>
                <a:gd name="connsiteY10" fmla="*/ 67733 h 2337967"/>
                <a:gd name="connsiteX11" fmla="*/ 3011213 w 4903076"/>
                <a:gd name="connsiteY11" fmla="*/ 4671 h 2337967"/>
                <a:gd name="connsiteX12" fmla="*/ 3105807 w 4903076"/>
                <a:gd name="connsiteY12" fmla="*/ 4671 h 2337967"/>
                <a:gd name="connsiteX13" fmla="*/ 3641834 w 4903076"/>
                <a:gd name="connsiteY13" fmla="*/ 20436 h 2337967"/>
                <a:gd name="connsiteX14" fmla="*/ 3909848 w 4903076"/>
                <a:gd name="connsiteY14" fmla="*/ 20436 h 2337967"/>
                <a:gd name="connsiteX15" fmla="*/ 4020207 w 4903076"/>
                <a:gd name="connsiteY15" fmla="*/ 20436 h 2337967"/>
                <a:gd name="connsiteX16" fmla="*/ 4761185 w 4903076"/>
                <a:gd name="connsiteY16" fmla="*/ 4671 h 2337967"/>
                <a:gd name="connsiteX17" fmla="*/ 4729655 w 4903076"/>
                <a:gd name="connsiteY17" fmla="*/ 51967 h 2337967"/>
                <a:gd name="connsiteX18" fmla="*/ 4903076 w 4903076"/>
                <a:gd name="connsiteY18" fmla="*/ 4670 h 2337967"/>
                <a:gd name="connsiteX0" fmla="*/ 0 w 4903076"/>
                <a:gd name="connsiteY0" fmla="*/ 2337967 h 2337967"/>
                <a:gd name="connsiteX1" fmla="*/ 346841 w 4903076"/>
                <a:gd name="connsiteY1" fmla="*/ 2085719 h 2337967"/>
                <a:gd name="connsiteX2" fmla="*/ 488731 w 4903076"/>
                <a:gd name="connsiteY2" fmla="*/ 1660050 h 2337967"/>
                <a:gd name="connsiteX3" fmla="*/ 630620 w 4903076"/>
                <a:gd name="connsiteY3" fmla="*/ 1202850 h 2337967"/>
                <a:gd name="connsiteX4" fmla="*/ 867103 w 4903076"/>
                <a:gd name="connsiteY4" fmla="*/ 714119 h 2337967"/>
                <a:gd name="connsiteX5" fmla="*/ 1072055 w 4903076"/>
                <a:gd name="connsiteY5" fmla="*/ 493402 h 2337967"/>
                <a:gd name="connsiteX6" fmla="*/ 1324303 w 4903076"/>
                <a:gd name="connsiteY6" fmla="*/ 335747 h 2337967"/>
                <a:gd name="connsiteX7" fmla="*/ 1702676 w 4903076"/>
                <a:gd name="connsiteY7" fmla="*/ 256919 h 2337967"/>
                <a:gd name="connsiteX8" fmla="*/ 2128344 w 4903076"/>
                <a:gd name="connsiteY8" fmla="*/ 130795 h 2337967"/>
                <a:gd name="connsiteX9" fmla="*/ 2412124 w 4903076"/>
                <a:gd name="connsiteY9" fmla="*/ 67733 h 2337967"/>
                <a:gd name="connsiteX10" fmla="*/ 2538248 w 4903076"/>
                <a:gd name="connsiteY10" fmla="*/ 67733 h 2337967"/>
                <a:gd name="connsiteX11" fmla="*/ 3011213 w 4903076"/>
                <a:gd name="connsiteY11" fmla="*/ 4671 h 2337967"/>
                <a:gd name="connsiteX12" fmla="*/ 3105807 w 4903076"/>
                <a:gd name="connsiteY12" fmla="*/ 4671 h 2337967"/>
                <a:gd name="connsiteX13" fmla="*/ 3641834 w 4903076"/>
                <a:gd name="connsiteY13" fmla="*/ 20436 h 2337967"/>
                <a:gd name="connsiteX14" fmla="*/ 3909848 w 4903076"/>
                <a:gd name="connsiteY14" fmla="*/ 20436 h 2337967"/>
                <a:gd name="connsiteX15" fmla="*/ 4020207 w 4903076"/>
                <a:gd name="connsiteY15" fmla="*/ 20436 h 2337967"/>
                <a:gd name="connsiteX16" fmla="*/ 4761185 w 4903076"/>
                <a:gd name="connsiteY16" fmla="*/ 4671 h 2337967"/>
                <a:gd name="connsiteX17" fmla="*/ 4824248 w 4903076"/>
                <a:gd name="connsiteY17" fmla="*/ 4670 h 2337967"/>
                <a:gd name="connsiteX18" fmla="*/ 4903076 w 4903076"/>
                <a:gd name="connsiteY18" fmla="*/ 4670 h 233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03076" h="2337967">
                  <a:moveTo>
                    <a:pt x="0" y="2337967"/>
                  </a:moveTo>
                  <a:cubicBezTo>
                    <a:pt x="132693" y="2268336"/>
                    <a:pt x="265386" y="2198705"/>
                    <a:pt x="346841" y="2085719"/>
                  </a:cubicBezTo>
                  <a:cubicBezTo>
                    <a:pt x="428296" y="1972733"/>
                    <a:pt x="441435" y="1807195"/>
                    <a:pt x="488731" y="1660050"/>
                  </a:cubicBezTo>
                  <a:cubicBezTo>
                    <a:pt x="536027" y="1512905"/>
                    <a:pt x="567558" y="1360505"/>
                    <a:pt x="630620" y="1202850"/>
                  </a:cubicBezTo>
                  <a:cubicBezTo>
                    <a:pt x="693682" y="1045195"/>
                    <a:pt x="793531" y="832360"/>
                    <a:pt x="867103" y="714119"/>
                  </a:cubicBezTo>
                  <a:cubicBezTo>
                    <a:pt x="940676" y="595878"/>
                    <a:pt x="995855" y="556464"/>
                    <a:pt x="1072055" y="493402"/>
                  </a:cubicBezTo>
                  <a:cubicBezTo>
                    <a:pt x="1148255" y="430340"/>
                    <a:pt x="1219199" y="375161"/>
                    <a:pt x="1324303" y="335747"/>
                  </a:cubicBezTo>
                  <a:cubicBezTo>
                    <a:pt x="1429407" y="296333"/>
                    <a:pt x="1568669" y="291078"/>
                    <a:pt x="1702676" y="256919"/>
                  </a:cubicBezTo>
                  <a:cubicBezTo>
                    <a:pt x="1836683" y="222760"/>
                    <a:pt x="2010103" y="162326"/>
                    <a:pt x="2128344" y="130795"/>
                  </a:cubicBezTo>
                  <a:cubicBezTo>
                    <a:pt x="2246585" y="99264"/>
                    <a:pt x="2343807" y="78243"/>
                    <a:pt x="2412124" y="67733"/>
                  </a:cubicBezTo>
                  <a:cubicBezTo>
                    <a:pt x="2480441" y="57223"/>
                    <a:pt x="2438400" y="78243"/>
                    <a:pt x="2538248" y="67733"/>
                  </a:cubicBezTo>
                  <a:cubicBezTo>
                    <a:pt x="2638096" y="57223"/>
                    <a:pt x="2916620" y="15181"/>
                    <a:pt x="3011213" y="4671"/>
                  </a:cubicBezTo>
                  <a:cubicBezTo>
                    <a:pt x="3105806" y="-5839"/>
                    <a:pt x="3105807" y="4671"/>
                    <a:pt x="3105807" y="4671"/>
                  </a:cubicBezTo>
                  <a:lnTo>
                    <a:pt x="3641834" y="20436"/>
                  </a:lnTo>
                  <a:cubicBezTo>
                    <a:pt x="3775841" y="23063"/>
                    <a:pt x="3909848" y="20436"/>
                    <a:pt x="3909848" y="20436"/>
                  </a:cubicBezTo>
                  <a:cubicBezTo>
                    <a:pt x="3946634" y="20436"/>
                    <a:pt x="3878318" y="23063"/>
                    <a:pt x="4020207" y="20436"/>
                  </a:cubicBezTo>
                  <a:lnTo>
                    <a:pt x="4761185" y="4671"/>
                  </a:lnTo>
                  <a:cubicBezTo>
                    <a:pt x="4895192" y="2043"/>
                    <a:pt x="4800600" y="4670"/>
                    <a:pt x="4824248" y="4670"/>
                  </a:cubicBezTo>
                  <a:lnTo>
                    <a:pt x="4903076" y="4670"/>
                  </a:lnTo>
                </a:path>
              </a:pathLst>
            </a:custGeom>
            <a:ln>
              <a:solidFill>
                <a:srgbClr val="0070C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15" name="TextBox 14"/>
            <p:cNvSpPr txBox="1"/>
            <p:nvPr/>
          </p:nvSpPr>
          <p:spPr bwMode="auto">
            <a:xfrm>
              <a:off x="6876226" y="3923877"/>
              <a:ext cx="1703417" cy="64611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לפי זריעת מושבות וספירתן</a:t>
              </a:r>
            </a:p>
          </p:txBody>
        </p:sp>
        <p:sp>
          <p:nvSpPr>
            <p:cNvPr id="16" name="TextBox 15"/>
            <p:cNvSpPr txBox="1"/>
            <p:nvPr/>
          </p:nvSpPr>
          <p:spPr bwMode="auto">
            <a:xfrm>
              <a:off x="6444418" y="3045984"/>
              <a:ext cx="1703417" cy="369889"/>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0070C0"/>
                  </a:solidFill>
                </a:rPr>
                <a:t>לפי עכירות</a:t>
              </a: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468313" y="476250"/>
            <a:ext cx="8183562" cy="314007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12: </a:t>
            </a:r>
            <a:r>
              <a:rPr lang="he-IL" dirty="0" smtClean="0">
                <a:solidFill>
                  <a:srgbClr val="1F497D"/>
                </a:solidFill>
              </a:rPr>
              <a:t>מבחינת</a:t>
            </a:r>
            <a:r>
              <a:rPr lang="he-IL" b="1" dirty="0" smtClean="0">
                <a:solidFill>
                  <a:srgbClr val="1F497D"/>
                </a:solidFill>
              </a:rPr>
              <a:t> </a:t>
            </a:r>
            <a:r>
              <a:rPr lang="he-IL" dirty="0" smtClean="0">
                <a:solidFill>
                  <a:srgbClr val="1F497D"/>
                </a:solidFill>
              </a:rPr>
              <a:t>בגרות</a:t>
            </a:r>
          </a:p>
          <a:p>
            <a:pPr eaLnBrk="1" hangingPunct="1">
              <a:defRPr/>
            </a:pPr>
            <a:r>
              <a:rPr lang="he-IL" dirty="0" smtClean="0">
                <a:solidFill>
                  <a:schemeClr val="tx2"/>
                </a:solidFill>
                <a:cs typeface="+mn-cs"/>
              </a:rPr>
              <a:t>העקומות א' ו-ב' מתארות קצב גידול של אוכלוסיית חיידקים בטמפרטורה מיטבית (</a:t>
            </a:r>
            <a:r>
              <a:rPr lang="he-IL" dirty="0" smtClean="0">
                <a:solidFill>
                  <a:schemeClr val="tx2"/>
                </a:solidFill>
              </a:rPr>
              <a:t>°</a:t>
            </a:r>
            <a:r>
              <a:rPr lang="en-US" dirty="0" smtClean="0">
                <a:solidFill>
                  <a:schemeClr val="tx2"/>
                </a:solidFill>
              </a:rPr>
              <a:t>(37C</a:t>
            </a:r>
            <a:r>
              <a:rPr lang="he-IL" dirty="0" smtClean="0">
                <a:solidFill>
                  <a:schemeClr val="tx2"/>
                </a:solidFill>
                <a:cs typeface="+mn-cs"/>
              </a:rPr>
              <a:t>, עקומה א' מתארת את השינוי </a:t>
            </a:r>
            <a:r>
              <a:rPr lang="he-IL" u="sng" dirty="0" smtClean="0">
                <a:solidFill>
                  <a:schemeClr val="tx2"/>
                </a:solidFill>
                <a:cs typeface="+mn-cs"/>
              </a:rPr>
              <a:t>במספר</a:t>
            </a:r>
            <a:r>
              <a:rPr lang="he-IL" dirty="0" smtClean="0">
                <a:solidFill>
                  <a:schemeClr val="tx2"/>
                </a:solidFill>
                <a:cs typeface="+mn-cs"/>
              </a:rPr>
              <a:t> החיידקים עם הזמן, ועקומה ב' מתארת את השינוי </a:t>
            </a:r>
            <a:r>
              <a:rPr lang="he-IL" u="sng" dirty="0" smtClean="0">
                <a:solidFill>
                  <a:schemeClr val="tx2"/>
                </a:solidFill>
                <a:cs typeface="+mn-cs"/>
              </a:rPr>
              <a:t>במשקל</a:t>
            </a:r>
            <a:r>
              <a:rPr lang="he-IL" dirty="0" smtClean="0">
                <a:solidFill>
                  <a:schemeClr val="tx2"/>
                </a:solidFill>
                <a:cs typeface="+mn-cs"/>
              </a:rPr>
              <a:t> החיידקים. </a:t>
            </a:r>
            <a:r>
              <a:rPr lang="he-IL" dirty="0" smtClean="0">
                <a:solidFill>
                  <a:schemeClr val="tx2"/>
                </a:solidFill>
                <a:latin typeface="Times New Roman" pitchFamily="18" charset="0"/>
                <a:cs typeface="+mn-cs"/>
              </a:rPr>
              <a:t>(שימו לב, ציר האורך המתאים ל</a:t>
            </a:r>
            <a:r>
              <a:rPr lang="he-IL" dirty="0" smtClean="0">
                <a:solidFill>
                  <a:schemeClr val="tx2"/>
                </a:solidFill>
              </a:rPr>
              <a:t>עקומה א'</a:t>
            </a:r>
            <a:r>
              <a:rPr lang="he-IL" dirty="0" smtClean="0">
                <a:solidFill>
                  <a:schemeClr val="tx2"/>
                </a:solidFill>
                <a:latin typeface="Times New Roman" pitchFamily="18" charset="0"/>
                <a:cs typeface="+mn-cs"/>
              </a:rPr>
              <a:t> נמצא משמאל לעקומה, וציר האורך המתאים לעקומה ב' נמצא מימין לעקומה).</a:t>
            </a:r>
          </a:p>
          <a:p>
            <a:pPr eaLnBrk="1" hangingPunct="1">
              <a:defRPr/>
            </a:pPr>
            <a:r>
              <a:rPr lang="he-IL" dirty="0" smtClean="0">
                <a:solidFill>
                  <a:schemeClr val="tx2"/>
                </a:solidFill>
                <a:latin typeface="Times New Roman" pitchFamily="18" charset="0"/>
                <a:cs typeface="+mn-cs"/>
              </a:rPr>
              <a:t>א. ציינו את שלבי הגידול המתבטאים בעקומות.</a:t>
            </a:r>
          </a:p>
          <a:p>
            <a:pPr eaLnBrk="1" hangingPunct="1">
              <a:defRPr/>
            </a:pPr>
            <a:r>
              <a:rPr lang="he-IL" dirty="0" smtClean="0">
                <a:solidFill>
                  <a:schemeClr val="tx2"/>
                </a:solidFill>
                <a:latin typeface="Times New Roman" pitchFamily="18" charset="0"/>
                <a:cs typeface="+mn-cs"/>
              </a:rPr>
              <a:t>ב. הסבירו את התהליכים המתרחשים בתאי החיידקים עד זמן </a:t>
            </a:r>
            <a:r>
              <a:rPr lang="en-US" dirty="0" smtClean="0">
                <a:solidFill>
                  <a:schemeClr val="tx2"/>
                </a:solidFill>
                <a:latin typeface="Times New Roman" pitchFamily="18" charset="0"/>
                <a:cs typeface="+mn-cs"/>
              </a:rPr>
              <a:t>t</a:t>
            </a:r>
            <a:r>
              <a:rPr lang="en-US" sz="1100" dirty="0" smtClean="0">
                <a:solidFill>
                  <a:schemeClr val="tx2"/>
                </a:solidFill>
                <a:latin typeface="Times New Roman" pitchFamily="18" charset="0"/>
                <a:cs typeface="+mn-cs"/>
              </a:rPr>
              <a:t>1</a:t>
            </a:r>
            <a:r>
              <a:rPr lang="he-IL" dirty="0" smtClean="0">
                <a:solidFill>
                  <a:schemeClr val="tx2"/>
                </a:solidFill>
                <a:latin typeface="Times New Roman" pitchFamily="18" charset="0"/>
                <a:cs typeface="+mn-cs"/>
              </a:rPr>
              <a:t>, וכיצד הדבר מתבטא </a:t>
            </a:r>
          </a:p>
          <a:p>
            <a:pPr eaLnBrk="1" hangingPunct="1">
              <a:defRPr/>
            </a:pPr>
            <a:r>
              <a:rPr lang="he-IL" dirty="0" smtClean="0">
                <a:solidFill>
                  <a:schemeClr val="tx2"/>
                </a:solidFill>
                <a:latin typeface="Times New Roman" pitchFamily="18" charset="0"/>
                <a:cs typeface="+mn-cs"/>
              </a:rPr>
              <a:t>    בעקומות.</a:t>
            </a:r>
          </a:p>
          <a:p>
            <a:pPr eaLnBrk="1" hangingPunct="1">
              <a:defRPr/>
            </a:pPr>
            <a:r>
              <a:rPr lang="he-IL" dirty="0" smtClean="0">
                <a:solidFill>
                  <a:schemeClr val="tx2"/>
                </a:solidFill>
                <a:latin typeface="Times New Roman" pitchFamily="18" charset="0"/>
                <a:cs typeface="+mn-cs"/>
              </a:rPr>
              <a:t>ג. כיצד היה כל אחד משני העקומים נראה, אילו היה הניסוי נמשך זמן נוסף? הסבירו.</a:t>
            </a:r>
          </a:p>
          <a:p>
            <a:pPr eaLnBrk="1" hangingPunct="1">
              <a:defRPr/>
            </a:pPr>
            <a:r>
              <a:rPr lang="he-IL" dirty="0" smtClean="0">
                <a:solidFill>
                  <a:schemeClr val="tx2"/>
                </a:solidFill>
                <a:latin typeface="Times New Roman" pitchFamily="18" charset="0"/>
                <a:cs typeface="+mn-cs"/>
              </a:rPr>
              <a:t>ד. כיצד יושפע קצב הגידול, אם החיידקים יגודלו בטמפרטורה של </a:t>
            </a:r>
            <a:r>
              <a:rPr lang="en-US" dirty="0">
                <a:solidFill>
                  <a:srgbClr val="1F497D"/>
                </a:solidFill>
              </a:rPr>
              <a:t>C</a:t>
            </a:r>
            <a:r>
              <a:rPr lang="en-US" dirty="0">
                <a:solidFill>
                  <a:srgbClr val="1F497D"/>
                </a:solidFill>
                <a:latin typeface="Times New Roman" pitchFamily="18" charset="0"/>
                <a:cs typeface="Arial"/>
              </a:rPr>
              <a:t>  </a:t>
            </a:r>
            <a:r>
              <a:rPr lang="he-IL" dirty="0" smtClean="0">
                <a:solidFill>
                  <a:srgbClr val="1F497D"/>
                </a:solidFill>
              </a:rPr>
              <a:t>°</a:t>
            </a:r>
            <a:r>
              <a:rPr lang="en-US" dirty="0" smtClean="0">
                <a:solidFill>
                  <a:srgbClr val="1F497D"/>
                </a:solidFill>
              </a:rPr>
              <a:t>20</a:t>
            </a:r>
            <a:r>
              <a:rPr lang="he-IL" dirty="0" smtClean="0">
                <a:solidFill>
                  <a:schemeClr val="tx2"/>
                </a:solidFill>
              </a:rPr>
              <a:t> </a:t>
            </a:r>
            <a:r>
              <a:rPr lang="he-IL" dirty="0" smtClean="0">
                <a:solidFill>
                  <a:schemeClr val="tx2"/>
                </a:solidFill>
                <a:latin typeface="Times New Roman" pitchFamily="18" charset="0"/>
                <a:cs typeface="+mn-cs"/>
              </a:rPr>
              <a:t>במקום </a:t>
            </a:r>
          </a:p>
          <a:p>
            <a:pPr eaLnBrk="1" hangingPunct="1">
              <a:defRPr/>
            </a:pPr>
            <a:r>
              <a:rPr lang="he-IL" dirty="0" smtClean="0">
                <a:solidFill>
                  <a:schemeClr val="tx2"/>
                </a:solidFill>
                <a:latin typeface="Times New Roman" pitchFamily="18" charset="0"/>
                <a:cs typeface="+mn-cs"/>
              </a:rPr>
              <a:t>    בטמפרטורה של </a:t>
            </a:r>
            <a:r>
              <a:rPr lang="en-US" dirty="0">
                <a:solidFill>
                  <a:srgbClr val="1F497D"/>
                </a:solidFill>
              </a:rPr>
              <a:t>C</a:t>
            </a:r>
            <a:r>
              <a:rPr lang="en-US" dirty="0" smtClean="0">
                <a:solidFill>
                  <a:schemeClr val="tx2"/>
                </a:solidFill>
                <a:latin typeface="Times New Roman" pitchFamily="18" charset="0"/>
                <a:cs typeface="+mn-cs"/>
              </a:rPr>
              <a:t>  </a:t>
            </a:r>
            <a:r>
              <a:rPr lang="he-IL" dirty="0" smtClean="0">
                <a:solidFill>
                  <a:schemeClr val="tx2"/>
                </a:solidFill>
              </a:rPr>
              <a:t>°</a:t>
            </a:r>
            <a:r>
              <a:rPr lang="en-US" dirty="0" smtClean="0">
                <a:solidFill>
                  <a:schemeClr val="tx2"/>
                </a:solidFill>
              </a:rPr>
              <a:t>37</a:t>
            </a:r>
            <a:r>
              <a:rPr lang="he-IL" dirty="0" smtClean="0">
                <a:solidFill>
                  <a:schemeClr val="tx2"/>
                </a:solidFill>
                <a:latin typeface="Times New Roman" pitchFamily="18" charset="0"/>
                <a:cs typeface="+mn-cs"/>
              </a:rPr>
              <a:t>? הסבירו.</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7D165B5-7FEE-428D-8850-E3608170D637}" type="slidenum">
              <a:rPr lang="he-IL" sz="1100" smtClean="0">
                <a:solidFill>
                  <a:prstClr val="white">
                    <a:lumMod val="75000"/>
                  </a:prstClr>
                </a:solidFill>
              </a:rPr>
              <a:pPr fontAlgn="base">
                <a:spcBef>
                  <a:spcPct val="0"/>
                </a:spcBef>
                <a:spcAft>
                  <a:spcPct val="0"/>
                </a:spcAft>
                <a:defRPr/>
              </a:pPr>
              <a:t>44</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chemeClr val="accent3"/>
                </a:solidFill>
                <a:ea typeface="+mn-ea"/>
              </a:rPr>
              <a:t>שאלה 12</a:t>
            </a:r>
            <a:endParaRPr lang="he-IL" sz="1800" dirty="0" smtClean="0">
              <a:solidFill>
                <a:schemeClr val="accent3"/>
              </a:solidFill>
            </a:endParaRPr>
          </a:p>
        </p:txBody>
      </p:sp>
      <p:grpSp>
        <p:nvGrpSpPr>
          <p:cNvPr id="136198" name="קבוצה 1"/>
          <p:cNvGrpSpPr>
            <a:grpSpLocks/>
          </p:cNvGrpSpPr>
          <p:nvPr/>
        </p:nvGrpSpPr>
        <p:grpSpPr bwMode="auto">
          <a:xfrm>
            <a:off x="2849563" y="3716338"/>
            <a:ext cx="5678487" cy="2662237"/>
            <a:chOff x="2849563" y="3716338"/>
            <a:chExt cx="5678487" cy="2662237"/>
          </a:xfrm>
        </p:grpSpPr>
        <p:grpSp>
          <p:nvGrpSpPr>
            <p:cNvPr id="136199" name="קבוצה 28"/>
            <p:cNvGrpSpPr>
              <a:grpSpLocks/>
            </p:cNvGrpSpPr>
            <p:nvPr/>
          </p:nvGrpSpPr>
          <p:grpSpPr bwMode="auto">
            <a:xfrm>
              <a:off x="2849563" y="3716338"/>
              <a:ext cx="4459287" cy="2662237"/>
              <a:chOff x="2849646" y="3717225"/>
              <a:chExt cx="4459241" cy="2661011"/>
            </a:xfrm>
          </p:grpSpPr>
          <p:grpSp>
            <p:nvGrpSpPr>
              <p:cNvPr id="136202" name="קבוצה 14"/>
              <p:cNvGrpSpPr>
                <a:grpSpLocks/>
              </p:cNvGrpSpPr>
              <p:nvPr/>
            </p:nvGrpSpPr>
            <p:grpSpPr bwMode="auto">
              <a:xfrm>
                <a:off x="2849646" y="3717225"/>
                <a:ext cx="4459241" cy="2661011"/>
                <a:chOff x="1197053" y="2001832"/>
                <a:chExt cx="4628849" cy="3098854"/>
              </a:xfrm>
            </p:grpSpPr>
            <p:cxnSp>
              <p:nvCxnSpPr>
                <p:cNvPr id="10" name="מחבר חץ ישר 9"/>
                <p:cNvCxnSpPr/>
                <p:nvPr/>
              </p:nvCxnSpPr>
              <p:spPr>
                <a:xfrm flipH="1" flipV="1">
                  <a:off x="2339022" y="2001832"/>
                  <a:ext cx="0" cy="26516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מחבר חץ ישר 10"/>
                <p:cNvCxnSpPr/>
                <p:nvPr/>
              </p:nvCxnSpPr>
              <p:spPr>
                <a:xfrm>
                  <a:off x="2339022" y="4653505"/>
                  <a:ext cx="34868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97053" y="2495209"/>
                  <a:ext cx="1489669" cy="680011"/>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he-IL" sz="1600" dirty="0" smtClean="0">
                      <a:solidFill>
                        <a:schemeClr val="tx2"/>
                      </a:solidFill>
                    </a:rPr>
                    <a:t>מספר </a:t>
                  </a:r>
                </a:p>
                <a:p>
                  <a:pPr algn="ctr" eaLnBrk="1" hangingPunct="1">
                    <a:defRPr/>
                  </a:pPr>
                  <a:r>
                    <a:rPr lang="he-IL" sz="1600" dirty="0" smtClean="0">
                      <a:solidFill>
                        <a:schemeClr val="tx2"/>
                      </a:solidFill>
                    </a:rPr>
                    <a:t>חיידקים</a:t>
                  </a:r>
                  <a:endParaRPr lang="he-IL" sz="1600" dirty="0" smtClean="0">
                    <a:solidFill>
                      <a:schemeClr val="tx2"/>
                    </a:solidFill>
                    <a:latin typeface="Times New Roman" pitchFamily="18" charset="0"/>
                    <a:cs typeface="Times New Roman" pitchFamily="18" charset="0"/>
                  </a:endParaRPr>
                </a:p>
              </p:txBody>
            </p:sp>
            <p:sp>
              <p:nvSpPr>
                <p:cNvPr id="15" name="TextBox 14"/>
                <p:cNvSpPr txBox="1"/>
                <p:nvPr/>
              </p:nvSpPr>
              <p:spPr>
                <a:xfrm>
                  <a:off x="4797635" y="4670136"/>
                  <a:ext cx="744834" cy="4305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rPr>
                    <a:t>זמן</a:t>
                  </a:r>
                  <a:endParaRPr lang="he-IL" dirty="0" smtClean="0">
                    <a:solidFill>
                      <a:srgbClr val="000000"/>
                    </a:solidFill>
                    <a:latin typeface="Times New Roman" pitchFamily="18" charset="0"/>
                    <a:cs typeface="Times New Roman" pitchFamily="18" charset="0"/>
                  </a:endParaRPr>
                </a:p>
              </p:txBody>
            </p:sp>
          </p:grpSp>
          <p:sp>
            <p:nvSpPr>
              <p:cNvPr id="16" name="TextBox 15"/>
              <p:cNvSpPr txBox="1"/>
              <p:nvPr/>
            </p:nvSpPr>
            <p:spPr bwMode="auto">
              <a:xfrm>
                <a:off x="5599168" y="4580427"/>
                <a:ext cx="473070" cy="36971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chemeClr val="tx2"/>
                    </a:solidFill>
                  </a:rPr>
                  <a:t>א'</a:t>
                </a:r>
                <a:endParaRPr lang="he-IL" dirty="0" smtClean="0">
                  <a:solidFill>
                    <a:schemeClr val="tx2"/>
                  </a:solidFill>
                  <a:latin typeface="Times New Roman" pitchFamily="18" charset="0"/>
                  <a:cs typeface="Times New Roman" pitchFamily="18" charset="0"/>
                </a:endParaRPr>
              </a:p>
            </p:txBody>
          </p:sp>
          <p:sp>
            <p:nvSpPr>
              <p:cNvPr id="17" name="TextBox 16"/>
              <p:cNvSpPr txBox="1"/>
              <p:nvPr/>
            </p:nvSpPr>
            <p:spPr bwMode="auto">
              <a:xfrm>
                <a:off x="4786376" y="4459833"/>
                <a:ext cx="481007" cy="36971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chemeClr val="accent6">
                        <a:lumMod val="50000"/>
                        <a:lumOff val="50000"/>
                      </a:schemeClr>
                    </a:solidFill>
                  </a:rPr>
                  <a:t>ב'</a:t>
                </a:r>
                <a:endParaRPr lang="he-IL" dirty="0" smtClean="0">
                  <a:solidFill>
                    <a:schemeClr val="accent6">
                      <a:lumMod val="50000"/>
                      <a:lumOff val="50000"/>
                    </a:schemeClr>
                  </a:solidFill>
                  <a:latin typeface="Times New Roman" pitchFamily="18" charset="0"/>
                  <a:cs typeface="Times New Roman" pitchFamily="18" charset="0"/>
                </a:endParaRPr>
              </a:p>
            </p:txBody>
          </p:sp>
          <p:sp>
            <p:nvSpPr>
              <p:cNvPr id="3" name="צורה חופשית 2"/>
              <p:cNvSpPr/>
              <p:nvPr/>
            </p:nvSpPr>
            <p:spPr>
              <a:xfrm>
                <a:off x="4019621" y="4047273"/>
                <a:ext cx="3119406" cy="1858106"/>
              </a:xfrm>
              <a:custGeom>
                <a:avLst/>
                <a:gdLst>
                  <a:gd name="connsiteX0" fmla="*/ 0 w 2412124"/>
                  <a:gd name="connsiteY0" fmla="*/ 1852646 h 1864542"/>
                  <a:gd name="connsiteX1" fmla="*/ 614855 w 2412124"/>
                  <a:gd name="connsiteY1" fmla="*/ 1836881 h 1864542"/>
                  <a:gd name="connsiteX2" fmla="*/ 662152 w 2412124"/>
                  <a:gd name="connsiteY2" fmla="*/ 1789584 h 1864542"/>
                  <a:gd name="connsiteX3" fmla="*/ 1119352 w 2412124"/>
                  <a:gd name="connsiteY3" fmla="*/ 985543 h 1864542"/>
                  <a:gd name="connsiteX4" fmla="*/ 1513490 w 2412124"/>
                  <a:gd name="connsiteY4" fmla="*/ 118440 h 1864542"/>
                  <a:gd name="connsiteX5" fmla="*/ 2364827 w 2412124"/>
                  <a:gd name="connsiteY5" fmla="*/ 8081 h 1864542"/>
                  <a:gd name="connsiteX6" fmla="*/ 2364827 w 2412124"/>
                  <a:gd name="connsiteY6" fmla="*/ 8081 h 1864542"/>
                  <a:gd name="connsiteX7" fmla="*/ 2412124 w 2412124"/>
                  <a:gd name="connsiteY7" fmla="*/ 39612 h 1864542"/>
                  <a:gd name="connsiteX0" fmla="*/ 0 w 2412124"/>
                  <a:gd name="connsiteY0" fmla="*/ 1852646 h 1858812"/>
                  <a:gd name="connsiteX1" fmla="*/ 614855 w 2412124"/>
                  <a:gd name="connsiteY1" fmla="*/ 1836881 h 1858812"/>
                  <a:gd name="connsiteX2" fmla="*/ 804041 w 2412124"/>
                  <a:gd name="connsiteY2" fmla="*/ 1616163 h 1858812"/>
                  <a:gd name="connsiteX3" fmla="*/ 1119352 w 2412124"/>
                  <a:gd name="connsiteY3" fmla="*/ 985543 h 1858812"/>
                  <a:gd name="connsiteX4" fmla="*/ 1513490 w 2412124"/>
                  <a:gd name="connsiteY4" fmla="*/ 118440 h 1858812"/>
                  <a:gd name="connsiteX5" fmla="*/ 2364827 w 2412124"/>
                  <a:gd name="connsiteY5" fmla="*/ 8081 h 1858812"/>
                  <a:gd name="connsiteX6" fmla="*/ 2364827 w 2412124"/>
                  <a:gd name="connsiteY6" fmla="*/ 8081 h 1858812"/>
                  <a:gd name="connsiteX7" fmla="*/ 2412124 w 2412124"/>
                  <a:gd name="connsiteY7" fmla="*/ 39612 h 1858812"/>
                  <a:gd name="connsiteX0" fmla="*/ 0 w 2412124"/>
                  <a:gd name="connsiteY0" fmla="*/ 1852646 h 1858812"/>
                  <a:gd name="connsiteX1" fmla="*/ 614855 w 2412124"/>
                  <a:gd name="connsiteY1" fmla="*/ 1836881 h 1858812"/>
                  <a:gd name="connsiteX2" fmla="*/ 841178 w 2412124"/>
                  <a:gd name="connsiteY2" fmla="*/ 1616163 h 1858812"/>
                  <a:gd name="connsiteX3" fmla="*/ 1119352 w 2412124"/>
                  <a:gd name="connsiteY3" fmla="*/ 985543 h 1858812"/>
                  <a:gd name="connsiteX4" fmla="*/ 1513490 w 2412124"/>
                  <a:gd name="connsiteY4" fmla="*/ 118440 h 1858812"/>
                  <a:gd name="connsiteX5" fmla="*/ 2364827 w 2412124"/>
                  <a:gd name="connsiteY5" fmla="*/ 8081 h 1858812"/>
                  <a:gd name="connsiteX6" fmla="*/ 2364827 w 2412124"/>
                  <a:gd name="connsiteY6" fmla="*/ 8081 h 1858812"/>
                  <a:gd name="connsiteX7" fmla="*/ 2412124 w 2412124"/>
                  <a:gd name="connsiteY7" fmla="*/ 39612 h 1858812"/>
                  <a:gd name="connsiteX0" fmla="*/ 0 w 2449261"/>
                  <a:gd name="connsiteY0" fmla="*/ 1852646 h 1858812"/>
                  <a:gd name="connsiteX1" fmla="*/ 614855 w 2449261"/>
                  <a:gd name="connsiteY1" fmla="*/ 1836881 h 1858812"/>
                  <a:gd name="connsiteX2" fmla="*/ 841178 w 2449261"/>
                  <a:gd name="connsiteY2" fmla="*/ 1616163 h 1858812"/>
                  <a:gd name="connsiteX3" fmla="*/ 1119352 w 2449261"/>
                  <a:gd name="connsiteY3" fmla="*/ 985543 h 1858812"/>
                  <a:gd name="connsiteX4" fmla="*/ 1513490 w 2449261"/>
                  <a:gd name="connsiteY4" fmla="*/ 118440 h 1858812"/>
                  <a:gd name="connsiteX5" fmla="*/ 2364827 w 2449261"/>
                  <a:gd name="connsiteY5" fmla="*/ 8081 h 1858812"/>
                  <a:gd name="connsiteX6" fmla="*/ 2364827 w 2449261"/>
                  <a:gd name="connsiteY6" fmla="*/ 8081 h 1858812"/>
                  <a:gd name="connsiteX7" fmla="*/ 2449261 w 2449261"/>
                  <a:gd name="connsiteY7" fmla="*/ 8081 h 185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9261" h="1858812">
                    <a:moveTo>
                      <a:pt x="0" y="1852646"/>
                    </a:moveTo>
                    <a:cubicBezTo>
                      <a:pt x="252248" y="1850018"/>
                      <a:pt x="474659" y="1876295"/>
                      <a:pt x="614855" y="1836881"/>
                    </a:cubicBezTo>
                    <a:cubicBezTo>
                      <a:pt x="755051" y="1797467"/>
                      <a:pt x="757095" y="1758053"/>
                      <a:pt x="841178" y="1616163"/>
                    </a:cubicBezTo>
                    <a:cubicBezTo>
                      <a:pt x="925261" y="1474273"/>
                      <a:pt x="1007300" y="1235163"/>
                      <a:pt x="1119352" y="985543"/>
                    </a:cubicBezTo>
                    <a:cubicBezTo>
                      <a:pt x="1231404" y="735923"/>
                      <a:pt x="1305911" y="281350"/>
                      <a:pt x="1513490" y="118440"/>
                    </a:cubicBezTo>
                    <a:cubicBezTo>
                      <a:pt x="1721069" y="-44470"/>
                      <a:pt x="2364827" y="8081"/>
                      <a:pt x="2364827" y="8081"/>
                    </a:cubicBezTo>
                    <a:lnTo>
                      <a:pt x="2364827" y="8081"/>
                    </a:lnTo>
                    <a:lnTo>
                      <a:pt x="2449261" y="8081"/>
                    </a:lnTo>
                  </a:path>
                </a:pathLst>
              </a:custGeom>
              <a:ln>
                <a:solidFill>
                  <a:schemeClr val="tx2"/>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22" name="צורה חופשית 21"/>
              <p:cNvSpPr/>
              <p:nvPr/>
            </p:nvSpPr>
            <p:spPr>
              <a:xfrm>
                <a:off x="3987871" y="3863208"/>
                <a:ext cx="3027332" cy="1921577"/>
              </a:xfrm>
              <a:custGeom>
                <a:avLst/>
                <a:gdLst>
                  <a:gd name="connsiteX0" fmla="*/ 0 w 3026979"/>
                  <a:gd name="connsiteY0" fmla="*/ 1915225 h 1967631"/>
                  <a:gd name="connsiteX1" fmla="*/ 772510 w 3026979"/>
                  <a:gd name="connsiteY1" fmla="*/ 1757570 h 1967631"/>
                  <a:gd name="connsiteX2" fmla="*/ 1513490 w 3026979"/>
                  <a:gd name="connsiteY2" fmla="*/ 228315 h 1967631"/>
                  <a:gd name="connsiteX3" fmla="*/ 3026979 w 3026979"/>
                  <a:gd name="connsiteY3" fmla="*/ 7598 h 1967631"/>
                  <a:gd name="connsiteX4" fmla="*/ 3026979 w 3026979"/>
                  <a:gd name="connsiteY4" fmla="*/ 7598 h 1967631"/>
                  <a:gd name="connsiteX0" fmla="*/ 0 w 3026979"/>
                  <a:gd name="connsiteY0" fmla="*/ 1907627 h 1957613"/>
                  <a:gd name="connsiteX1" fmla="*/ 772510 w 3026979"/>
                  <a:gd name="connsiteY1" fmla="*/ 1749972 h 1957613"/>
                  <a:gd name="connsiteX2" fmla="*/ 1592317 w 3026979"/>
                  <a:gd name="connsiteY2" fmla="*/ 268013 h 1957613"/>
                  <a:gd name="connsiteX3" fmla="*/ 3026979 w 3026979"/>
                  <a:gd name="connsiteY3" fmla="*/ 0 h 1957613"/>
                  <a:gd name="connsiteX4" fmla="*/ 3026979 w 3026979"/>
                  <a:gd name="connsiteY4" fmla="*/ 0 h 1957613"/>
                  <a:gd name="connsiteX0" fmla="*/ 0 w 3026979"/>
                  <a:gd name="connsiteY0" fmla="*/ 1907627 h 1921353"/>
                  <a:gd name="connsiteX1" fmla="*/ 914400 w 3026979"/>
                  <a:gd name="connsiteY1" fmla="*/ 1545020 h 1921353"/>
                  <a:gd name="connsiteX2" fmla="*/ 1592317 w 3026979"/>
                  <a:gd name="connsiteY2" fmla="*/ 268013 h 1921353"/>
                  <a:gd name="connsiteX3" fmla="*/ 3026979 w 3026979"/>
                  <a:gd name="connsiteY3" fmla="*/ 0 h 1921353"/>
                  <a:gd name="connsiteX4" fmla="*/ 3026979 w 3026979"/>
                  <a:gd name="connsiteY4" fmla="*/ 0 h 192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6979" h="1921353">
                    <a:moveTo>
                      <a:pt x="0" y="1907627"/>
                    </a:moveTo>
                    <a:cubicBezTo>
                      <a:pt x="260131" y="1969375"/>
                      <a:pt x="649014" y="1818289"/>
                      <a:pt x="914400" y="1545020"/>
                    </a:cubicBezTo>
                    <a:cubicBezTo>
                      <a:pt x="1179786" y="1271751"/>
                      <a:pt x="1240220" y="525516"/>
                      <a:pt x="1592317" y="268013"/>
                    </a:cubicBezTo>
                    <a:cubicBezTo>
                      <a:pt x="1944414" y="10510"/>
                      <a:pt x="2787869" y="44669"/>
                      <a:pt x="3026979" y="0"/>
                    </a:cubicBezTo>
                    <a:lnTo>
                      <a:pt x="3026979" y="0"/>
                    </a:lnTo>
                  </a:path>
                </a:pathLst>
              </a:custGeom>
              <a:ln>
                <a:solidFill>
                  <a:schemeClr val="accent6">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25" name="TextBox 24"/>
              <p:cNvSpPr txBox="1"/>
              <p:nvPr/>
            </p:nvSpPr>
            <p:spPr bwMode="auto">
              <a:xfrm>
                <a:off x="4395855" y="5994238"/>
                <a:ext cx="717543" cy="36971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dirty="0" smtClean="0">
                    <a:solidFill>
                      <a:srgbClr val="1F497D"/>
                    </a:solidFill>
                  </a:rPr>
                  <a:t>t</a:t>
                </a:r>
                <a:r>
                  <a:rPr lang="en-US" sz="1100" dirty="0" smtClean="0">
                    <a:solidFill>
                      <a:srgbClr val="1F497D"/>
                    </a:solidFill>
                  </a:rPr>
                  <a:t>1</a:t>
                </a:r>
                <a:endParaRPr lang="he-IL" dirty="0" smtClean="0">
                  <a:solidFill>
                    <a:srgbClr val="000000"/>
                  </a:solidFill>
                  <a:latin typeface="Times New Roman" pitchFamily="18" charset="0"/>
                  <a:cs typeface="Times New Roman" pitchFamily="18" charset="0"/>
                </a:endParaRPr>
              </a:p>
            </p:txBody>
          </p:sp>
          <p:cxnSp>
            <p:nvCxnSpPr>
              <p:cNvPr id="26" name="מחבר ישר 25"/>
              <p:cNvCxnSpPr/>
              <p:nvPr/>
            </p:nvCxnSpPr>
            <p:spPr>
              <a:xfrm rot="21480000" flipV="1">
                <a:off x="4921312" y="5311927"/>
                <a:ext cx="50799" cy="68231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cxnSp>
          <p:nvCxnSpPr>
            <p:cNvPr id="19" name="מחבר חץ ישר 18"/>
            <p:cNvCxnSpPr/>
            <p:nvPr/>
          </p:nvCxnSpPr>
          <p:spPr bwMode="auto">
            <a:xfrm flipV="1">
              <a:off x="7308850" y="3716338"/>
              <a:ext cx="0" cy="2247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bwMode="auto">
            <a:xfrm>
              <a:off x="7092950" y="4076700"/>
              <a:ext cx="1435100" cy="5857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he-IL" sz="1600" dirty="0" smtClean="0">
                  <a:solidFill>
                    <a:schemeClr val="accent6">
                      <a:lumMod val="50000"/>
                      <a:lumOff val="50000"/>
                    </a:schemeClr>
                  </a:solidFill>
                </a:rPr>
                <a:t>משקל</a:t>
              </a:r>
            </a:p>
            <a:p>
              <a:pPr algn="ctr" eaLnBrk="1" hangingPunct="1">
                <a:defRPr/>
              </a:pPr>
              <a:r>
                <a:rPr lang="he-IL" sz="1600" dirty="0" smtClean="0">
                  <a:solidFill>
                    <a:schemeClr val="accent6">
                      <a:lumMod val="50000"/>
                      <a:lumOff val="50000"/>
                    </a:schemeClr>
                  </a:solidFill>
                </a:rPr>
                <a:t>החיידקים</a:t>
              </a:r>
              <a:endParaRPr lang="he-IL" sz="1600" dirty="0" smtClean="0">
                <a:solidFill>
                  <a:schemeClr val="accent6">
                    <a:lumMod val="50000"/>
                    <a:lumOff val="50000"/>
                  </a:schemeClr>
                </a:solidFill>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315913" y="419100"/>
            <a:ext cx="8183562" cy="3698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12:</a:t>
            </a:r>
            <a:endParaRPr lang="he-IL" dirty="0" smtClean="0">
              <a:solidFill>
                <a:srgbClr val="1F497D"/>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F23534D-6178-4B82-8885-ECDAA6F81B46}" type="slidenum">
              <a:rPr lang="he-IL" sz="1100" smtClean="0">
                <a:solidFill>
                  <a:prstClr val="white">
                    <a:lumMod val="75000"/>
                  </a:prstClr>
                </a:solidFill>
              </a:rPr>
              <a:pPr fontAlgn="base">
                <a:spcBef>
                  <a:spcPct val="0"/>
                </a:spcBef>
                <a:spcAft>
                  <a:spcPct val="0"/>
                </a:spcAft>
                <a:defRPr/>
              </a:pPr>
              <a:t>45</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chemeClr val="accent3"/>
                </a:solidFill>
                <a:ea typeface="+mn-ea"/>
              </a:rPr>
              <a:t>תשובה</a:t>
            </a:r>
            <a:endParaRPr lang="he-IL" sz="1800" dirty="0" smtClean="0">
              <a:solidFill>
                <a:schemeClr val="accent6">
                  <a:lumMod val="50000"/>
                  <a:lumOff val="50000"/>
                </a:schemeClr>
              </a:solidFill>
            </a:endParaRPr>
          </a:p>
        </p:txBody>
      </p:sp>
      <p:sp>
        <p:nvSpPr>
          <p:cNvPr id="18" name="Rectangle 12"/>
          <p:cNvSpPr/>
          <p:nvPr/>
        </p:nvSpPr>
        <p:spPr>
          <a:xfrm>
            <a:off x="222250" y="3644900"/>
            <a:ext cx="8370888" cy="27368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a:solidFill>
                  <a:prstClr val="black"/>
                </a:solidFill>
              </a:rPr>
              <a:t>א. שלב </a:t>
            </a:r>
            <a:r>
              <a:rPr lang="he-IL" dirty="0">
                <a:solidFill>
                  <a:schemeClr val="tx1"/>
                </a:solidFill>
              </a:rPr>
              <a:t>ההשהיה,  שלב הגידול המעריכי, שלב הגידול היציב.</a:t>
            </a:r>
          </a:p>
          <a:p>
            <a:pPr>
              <a:defRPr/>
            </a:pPr>
            <a:r>
              <a:rPr lang="he-IL" dirty="0">
                <a:solidFill>
                  <a:schemeClr val="tx1"/>
                </a:solidFill>
              </a:rPr>
              <a:t>ב. פרק הזמן עד זמן </a:t>
            </a:r>
            <a:r>
              <a:rPr lang="en-US" dirty="0">
                <a:solidFill>
                  <a:schemeClr val="tx1"/>
                </a:solidFill>
              </a:rPr>
              <a:t>t</a:t>
            </a:r>
            <a:r>
              <a:rPr lang="en-US" sz="1100" dirty="0">
                <a:solidFill>
                  <a:schemeClr val="tx1"/>
                </a:solidFill>
              </a:rPr>
              <a:t>1</a:t>
            </a:r>
            <a:r>
              <a:rPr lang="he-IL" sz="1100" dirty="0">
                <a:solidFill>
                  <a:schemeClr val="tx1"/>
                </a:solidFill>
              </a:rPr>
              <a:t> </a:t>
            </a:r>
            <a:r>
              <a:rPr lang="he-IL" dirty="0">
                <a:solidFill>
                  <a:schemeClr val="tx1"/>
                </a:solidFill>
              </a:rPr>
              <a:t> הוא שלב ההשהיה. בשלב זה החיידקים מסתגלים למצע ומייצרים </a:t>
            </a:r>
          </a:p>
          <a:p>
            <a:pPr>
              <a:defRPr/>
            </a:pPr>
            <a:r>
              <a:rPr lang="he-IL" dirty="0">
                <a:solidFill>
                  <a:schemeClr val="tx1"/>
                </a:solidFill>
              </a:rPr>
              <a:t>    אנזימים וחומרים הנחוצים להתחלקות התא אך עדיין אינם מתחלקים, ולכן יש עלייה במשקל </a:t>
            </a:r>
          </a:p>
          <a:p>
            <a:pPr>
              <a:defRPr/>
            </a:pPr>
            <a:r>
              <a:rPr lang="he-IL" dirty="0">
                <a:solidFill>
                  <a:schemeClr val="tx1"/>
                </a:solidFill>
              </a:rPr>
              <a:t>    התאים אך לא במספרם, ולכן עקומה ב' עולה, ואילו עקומה א' נשארת ישרה.</a:t>
            </a:r>
          </a:p>
          <a:p>
            <a:pPr>
              <a:defRPr/>
            </a:pPr>
            <a:r>
              <a:rPr lang="he-IL" dirty="0">
                <a:solidFill>
                  <a:schemeClr val="tx1"/>
                </a:solidFill>
              </a:rPr>
              <a:t>ג. בשתי העקומות, לאחר שלב הגידול היציב יגיע שלב התמותה.</a:t>
            </a:r>
          </a:p>
          <a:p>
            <a:pPr>
              <a:defRPr/>
            </a:pPr>
            <a:r>
              <a:rPr lang="he-IL" dirty="0">
                <a:solidFill>
                  <a:schemeClr val="tx1"/>
                </a:solidFill>
              </a:rPr>
              <a:t>ד. הטמפרטורה משפיעה על קצב הפעילות האנזימתית. לכן בטמפרטורה נמוכה קצב תהליכי </a:t>
            </a:r>
          </a:p>
          <a:p>
            <a:pPr>
              <a:defRPr/>
            </a:pPr>
            <a:r>
              <a:rPr lang="he-IL" dirty="0">
                <a:solidFill>
                  <a:schemeClr val="tx1"/>
                </a:solidFill>
              </a:rPr>
              <a:t>   חילוף החומרים היה </a:t>
            </a:r>
            <a:r>
              <a:rPr lang="he-IL" dirty="0">
                <a:solidFill>
                  <a:prstClr val="black"/>
                </a:solidFill>
              </a:rPr>
              <a:t>נמוך יותר, ולכן קצב הגידול היה אִטי יותר, כל השלבים היו מתמשכים </a:t>
            </a:r>
          </a:p>
          <a:p>
            <a:pPr>
              <a:defRPr/>
            </a:pPr>
            <a:r>
              <a:rPr lang="he-IL" dirty="0">
                <a:solidFill>
                  <a:prstClr val="black"/>
                </a:solidFill>
              </a:rPr>
              <a:t>   זמן ארוך יותר, ושיפוע הגרף בשלב הגידול המעריכי קטן יותר.</a:t>
            </a:r>
          </a:p>
        </p:txBody>
      </p:sp>
      <p:grpSp>
        <p:nvGrpSpPr>
          <p:cNvPr id="137223" name="קבוצה 18"/>
          <p:cNvGrpSpPr>
            <a:grpSpLocks/>
          </p:cNvGrpSpPr>
          <p:nvPr/>
        </p:nvGrpSpPr>
        <p:grpSpPr bwMode="auto">
          <a:xfrm>
            <a:off x="1692275" y="622300"/>
            <a:ext cx="5678488" cy="2662238"/>
            <a:chOff x="2849563" y="3716338"/>
            <a:chExt cx="5678487" cy="2662237"/>
          </a:xfrm>
        </p:grpSpPr>
        <p:grpSp>
          <p:nvGrpSpPr>
            <p:cNvPr id="137224" name="קבוצה 28"/>
            <p:cNvGrpSpPr>
              <a:grpSpLocks/>
            </p:cNvGrpSpPr>
            <p:nvPr/>
          </p:nvGrpSpPr>
          <p:grpSpPr bwMode="auto">
            <a:xfrm>
              <a:off x="2849563" y="3716338"/>
              <a:ext cx="4459287" cy="2662237"/>
              <a:chOff x="2849646" y="3717225"/>
              <a:chExt cx="4459241" cy="2661011"/>
            </a:xfrm>
          </p:grpSpPr>
          <p:grpSp>
            <p:nvGrpSpPr>
              <p:cNvPr id="137227" name="קבוצה 14"/>
              <p:cNvGrpSpPr>
                <a:grpSpLocks/>
              </p:cNvGrpSpPr>
              <p:nvPr/>
            </p:nvGrpSpPr>
            <p:grpSpPr bwMode="auto">
              <a:xfrm>
                <a:off x="2849646" y="3717225"/>
                <a:ext cx="4459241" cy="2661011"/>
                <a:chOff x="1197053" y="2001832"/>
                <a:chExt cx="4628849" cy="3098854"/>
              </a:xfrm>
            </p:grpSpPr>
            <p:cxnSp>
              <p:nvCxnSpPr>
                <p:cNvPr id="33" name="מחבר חץ ישר 32"/>
                <p:cNvCxnSpPr/>
                <p:nvPr/>
              </p:nvCxnSpPr>
              <p:spPr>
                <a:xfrm flipH="1" flipV="1">
                  <a:off x="2339023" y="2001832"/>
                  <a:ext cx="0" cy="26516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מחבר חץ ישר 33"/>
                <p:cNvCxnSpPr/>
                <p:nvPr/>
              </p:nvCxnSpPr>
              <p:spPr>
                <a:xfrm>
                  <a:off x="2339023" y="4653505"/>
                  <a:ext cx="348687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197053" y="2495210"/>
                  <a:ext cx="1489669" cy="680011"/>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he-IL" sz="1600" dirty="0" smtClean="0">
                      <a:solidFill>
                        <a:schemeClr val="tx2"/>
                      </a:solidFill>
                    </a:rPr>
                    <a:t>מספר </a:t>
                  </a:r>
                </a:p>
                <a:p>
                  <a:pPr algn="ctr" eaLnBrk="1" hangingPunct="1">
                    <a:defRPr/>
                  </a:pPr>
                  <a:r>
                    <a:rPr lang="he-IL" sz="1600" dirty="0" smtClean="0">
                      <a:solidFill>
                        <a:schemeClr val="tx2"/>
                      </a:solidFill>
                    </a:rPr>
                    <a:t>חיידקים</a:t>
                  </a:r>
                  <a:endParaRPr lang="he-IL" sz="1600" dirty="0" smtClean="0">
                    <a:solidFill>
                      <a:schemeClr val="tx2"/>
                    </a:solidFill>
                    <a:latin typeface="Times New Roman" pitchFamily="18" charset="0"/>
                    <a:cs typeface="Times New Roman" pitchFamily="18" charset="0"/>
                  </a:endParaRPr>
                </a:p>
              </p:txBody>
            </p:sp>
            <p:sp>
              <p:nvSpPr>
                <p:cNvPr id="36" name="TextBox 35"/>
                <p:cNvSpPr txBox="1"/>
                <p:nvPr/>
              </p:nvSpPr>
              <p:spPr>
                <a:xfrm>
                  <a:off x="4797635" y="4670135"/>
                  <a:ext cx="744834" cy="430551"/>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rPr>
                    <a:t>זמן</a:t>
                  </a:r>
                  <a:endParaRPr lang="he-IL" dirty="0" smtClean="0">
                    <a:solidFill>
                      <a:srgbClr val="000000"/>
                    </a:solidFill>
                    <a:latin typeface="Times New Roman" pitchFamily="18" charset="0"/>
                    <a:cs typeface="Times New Roman" pitchFamily="18" charset="0"/>
                  </a:endParaRPr>
                </a:p>
              </p:txBody>
            </p:sp>
          </p:grpSp>
          <p:sp>
            <p:nvSpPr>
              <p:cNvPr id="27" name="TextBox 26"/>
              <p:cNvSpPr txBox="1"/>
              <p:nvPr/>
            </p:nvSpPr>
            <p:spPr bwMode="auto">
              <a:xfrm>
                <a:off x="5599167" y="4580427"/>
                <a:ext cx="473070" cy="36971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chemeClr val="tx2"/>
                    </a:solidFill>
                  </a:rPr>
                  <a:t>א'</a:t>
                </a:r>
                <a:endParaRPr lang="he-IL" dirty="0" smtClean="0">
                  <a:solidFill>
                    <a:schemeClr val="tx2"/>
                  </a:solidFill>
                  <a:latin typeface="Times New Roman" pitchFamily="18" charset="0"/>
                  <a:cs typeface="Times New Roman" pitchFamily="18" charset="0"/>
                </a:endParaRPr>
              </a:p>
            </p:txBody>
          </p:sp>
          <p:sp>
            <p:nvSpPr>
              <p:cNvPr id="28" name="TextBox 27"/>
              <p:cNvSpPr txBox="1"/>
              <p:nvPr/>
            </p:nvSpPr>
            <p:spPr bwMode="auto">
              <a:xfrm>
                <a:off x="4786376" y="4459833"/>
                <a:ext cx="481008" cy="36971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chemeClr val="accent6">
                        <a:lumMod val="50000"/>
                        <a:lumOff val="50000"/>
                      </a:schemeClr>
                    </a:solidFill>
                  </a:rPr>
                  <a:t>ב'</a:t>
                </a:r>
                <a:endParaRPr lang="he-IL" dirty="0" smtClean="0">
                  <a:solidFill>
                    <a:schemeClr val="accent6">
                      <a:lumMod val="50000"/>
                      <a:lumOff val="50000"/>
                    </a:schemeClr>
                  </a:solidFill>
                  <a:latin typeface="Times New Roman" pitchFamily="18" charset="0"/>
                  <a:cs typeface="Times New Roman" pitchFamily="18" charset="0"/>
                </a:endParaRPr>
              </a:p>
            </p:txBody>
          </p:sp>
          <p:sp>
            <p:nvSpPr>
              <p:cNvPr id="29" name="צורה חופשית 28"/>
              <p:cNvSpPr/>
              <p:nvPr/>
            </p:nvSpPr>
            <p:spPr>
              <a:xfrm>
                <a:off x="4019622" y="4047273"/>
                <a:ext cx="3119404" cy="1858106"/>
              </a:xfrm>
              <a:custGeom>
                <a:avLst/>
                <a:gdLst>
                  <a:gd name="connsiteX0" fmla="*/ 0 w 2412124"/>
                  <a:gd name="connsiteY0" fmla="*/ 1852646 h 1864542"/>
                  <a:gd name="connsiteX1" fmla="*/ 614855 w 2412124"/>
                  <a:gd name="connsiteY1" fmla="*/ 1836881 h 1864542"/>
                  <a:gd name="connsiteX2" fmla="*/ 662152 w 2412124"/>
                  <a:gd name="connsiteY2" fmla="*/ 1789584 h 1864542"/>
                  <a:gd name="connsiteX3" fmla="*/ 1119352 w 2412124"/>
                  <a:gd name="connsiteY3" fmla="*/ 985543 h 1864542"/>
                  <a:gd name="connsiteX4" fmla="*/ 1513490 w 2412124"/>
                  <a:gd name="connsiteY4" fmla="*/ 118440 h 1864542"/>
                  <a:gd name="connsiteX5" fmla="*/ 2364827 w 2412124"/>
                  <a:gd name="connsiteY5" fmla="*/ 8081 h 1864542"/>
                  <a:gd name="connsiteX6" fmla="*/ 2364827 w 2412124"/>
                  <a:gd name="connsiteY6" fmla="*/ 8081 h 1864542"/>
                  <a:gd name="connsiteX7" fmla="*/ 2412124 w 2412124"/>
                  <a:gd name="connsiteY7" fmla="*/ 39612 h 1864542"/>
                  <a:gd name="connsiteX0" fmla="*/ 0 w 2412124"/>
                  <a:gd name="connsiteY0" fmla="*/ 1852646 h 1858812"/>
                  <a:gd name="connsiteX1" fmla="*/ 614855 w 2412124"/>
                  <a:gd name="connsiteY1" fmla="*/ 1836881 h 1858812"/>
                  <a:gd name="connsiteX2" fmla="*/ 804041 w 2412124"/>
                  <a:gd name="connsiteY2" fmla="*/ 1616163 h 1858812"/>
                  <a:gd name="connsiteX3" fmla="*/ 1119352 w 2412124"/>
                  <a:gd name="connsiteY3" fmla="*/ 985543 h 1858812"/>
                  <a:gd name="connsiteX4" fmla="*/ 1513490 w 2412124"/>
                  <a:gd name="connsiteY4" fmla="*/ 118440 h 1858812"/>
                  <a:gd name="connsiteX5" fmla="*/ 2364827 w 2412124"/>
                  <a:gd name="connsiteY5" fmla="*/ 8081 h 1858812"/>
                  <a:gd name="connsiteX6" fmla="*/ 2364827 w 2412124"/>
                  <a:gd name="connsiteY6" fmla="*/ 8081 h 1858812"/>
                  <a:gd name="connsiteX7" fmla="*/ 2412124 w 2412124"/>
                  <a:gd name="connsiteY7" fmla="*/ 39612 h 1858812"/>
                  <a:gd name="connsiteX0" fmla="*/ 0 w 2412124"/>
                  <a:gd name="connsiteY0" fmla="*/ 1852646 h 1858812"/>
                  <a:gd name="connsiteX1" fmla="*/ 614855 w 2412124"/>
                  <a:gd name="connsiteY1" fmla="*/ 1836881 h 1858812"/>
                  <a:gd name="connsiteX2" fmla="*/ 841178 w 2412124"/>
                  <a:gd name="connsiteY2" fmla="*/ 1616163 h 1858812"/>
                  <a:gd name="connsiteX3" fmla="*/ 1119352 w 2412124"/>
                  <a:gd name="connsiteY3" fmla="*/ 985543 h 1858812"/>
                  <a:gd name="connsiteX4" fmla="*/ 1513490 w 2412124"/>
                  <a:gd name="connsiteY4" fmla="*/ 118440 h 1858812"/>
                  <a:gd name="connsiteX5" fmla="*/ 2364827 w 2412124"/>
                  <a:gd name="connsiteY5" fmla="*/ 8081 h 1858812"/>
                  <a:gd name="connsiteX6" fmla="*/ 2364827 w 2412124"/>
                  <a:gd name="connsiteY6" fmla="*/ 8081 h 1858812"/>
                  <a:gd name="connsiteX7" fmla="*/ 2412124 w 2412124"/>
                  <a:gd name="connsiteY7" fmla="*/ 39612 h 1858812"/>
                  <a:gd name="connsiteX0" fmla="*/ 0 w 2449261"/>
                  <a:gd name="connsiteY0" fmla="*/ 1852646 h 1858812"/>
                  <a:gd name="connsiteX1" fmla="*/ 614855 w 2449261"/>
                  <a:gd name="connsiteY1" fmla="*/ 1836881 h 1858812"/>
                  <a:gd name="connsiteX2" fmla="*/ 841178 w 2449261"/>
                  <a:gd name="connsiteY2" fmla="*/ 1616163 h 1858812"/>
                  <a:gd name="connsiteX3" fmla="*/ 1119352 w 2449261"/>
                  <a:gd name="connsiteY3" fmla="*/ 985543 h 1858812"/>
                  <a:gd name="connsiteX4" fmla="*/ 1513490 w 2449261"/>
                  <a:gd name="connsiteY4" fmla="*/ 118440 h 1858812"/>
                  <a:gd name="connsiteX5" fmla="*/ 2364827 w 2449261"/>
                  <a:gd name="connsiteY5" fmla="*/ 8081 h 1858812"/>
                  <a:gd name="connsiteX6" fmla="*/ 2364827 w 2449261"/>
                  <a:gd name="connsiteY6" fmla="*/ 8081 h 1858812"/>
                  <a:gd name="connsiteX7" fmla="*/ 2449261 w 2449261"/>
                  <a:gd name="connsiteY7" fmla="*/ 8081 h 185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9261" h="1858812">
                    <a:moveTo>
                      <a:pt x="0" y="1852646"/>
                    </a:moveTo>
                    <a:cubicBezTo>
                      <a:pt x="252248" y="1850018"/>
                      <a:pt x="474659" y="1876295"/>
                      <a:pt x="614855" y="1836881"/>
                    </a:cubicBezTo>
                    <a:cubicBezTo>
                      <a:pt x="755051" y="1797467"/>
                      <a:pt x="757095" y="1758053"/>
                      <a:pt x="841178" y="1616163"/>
                    </a:cubicBezTo>
                    <a:cubicBezTo>
                      <a:pt x="925261" y="1474273"/>
                      <a:pt x="1007300" y="1235163"/>
                      <a:pt x="1119352" y="985543"/>
                    </a:cubicBezTo>
                    <a:cubicBezTo>
                      <a:pt x="1231404" y="735923"/>
                      <a:pt x="1305911" y="281350"/>
                      <a:pt x="1513490" y="118440"/>
                    </a:cubicBezTo>
                    <a:cubicBezTo>
                      <a:pt x="1721069" y="-44470"/>
                      <a:pt x="2364827" y="8081"/>
                      <a:pt x="2364827" y="8081"/>
                    </a:cubicBezTo>
                    <a:lnTo>
                      <a:pt x="2364827" y="8081"/>
                    </a:lnTo>
                    <a:lnTo>
                      <a:pt x="2449261" y="8081"/>
                    </a:lnTo>
                  </a:path>
                </a:pathLst>
              </a:custGeom>
              <a:ln>
                <a:solidFill>
                  <a:schemeClr val="tx2"/>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30" name="צורה חופשית 29"/>
              <p:cNvSpPr/>
              <p:nvPr/>
            </p:nvSpPr>
            <p:spPr>
              <a:xfrm>
                <a:off x="3987872" y="3863208"/>
                <a:ext cx="3027330" cy="1921577"/>
              </a:xfrm>
              <a:custGeom>
                <a:avLst/>
                <a:gdLst>
                  <a:gd name="connsiteX0" fmla="*/ 0 w 3026979"/>
                  <a:gd name="connsiteY0" fmla="*/ 1915225 h 1967631"/>
                  <a:gd name="connsiteX1" fmla="*/ 772510 w 3026979"/>
                  <a:gd name="connsiteY1" fmla="*/ 1757570 h 1967631"/>
                  <a:gd name="connsiteX2" fmla="*/ 1513490 w 3026979"/>
                  <a:gd name="connsiteY2" fmla="*/ 228315 h 1967631"/>
                  <a:gd name="connsiteX3" fmla="*/ 3026979 w 3026979"/>
                  <a:gd name="connsiteY3" fmla="*/ 7598 h 1967631"/>
                  <a:gd name="connsiteX4" fmla="*/ 3026979 w 3026979"/>
                  <a:gd name="connsiteY4" fmla="*/ 7598 h 1967631"/>
                  <a:gd name="connsiteX0" fmla="*/ 0 w 3026979"/>
                  <a:gd name="connsiteY0" fmla="*/ 1907627 h 1957613"/>
                  <a:gd name="connsiteX1" fmla="*/ 772510 w 3026979"/>
                  <a:gd name="connsiteY1" fmla="*/ 1749972 h 1957613"/>
                  <a:gd name="connsiteX2" fmla="*/ 1592317 w 3026979"/>
                  <a:gd name="connsiteY2" fmla="*/ 268013 h 1957613"/>
                  <a:gd name="connsiteX3" fmla="*/ 3026979 w 3026979"/>
                  <a:gd name="connsiteY3" fmla="*/ 0 h 1957613"/>
                  <a:gd name="connsiteX4" fmla="*/ 3026979 w 3026979"/>
                  <a:gd name="connsiteY4" fmla="*/ 0 h 1957613"/>
                  <a:gd name="connsiteX0" fmla="*/ 0 w 3026979"/>
                  <a:gd name="connsiteY0" fmla="*/ 1907627 h 1921353"/>
                  <a:gd name="connsiteX1" fmla="*/ 914400 w 3026979"/>
                  <a:gd name="connsiteY1" fmla="*/ 1545020 h 1921353"/>
                  <a:gd name="connsiteX2" fmla="*/ 1592317 w 3026979"/>
                  <a:gd name="connsiteY2" fmla="*/ 268013 h 1921353"/>
                  <a:gd name="connsiteX3" fmla="*/ 3026979 w 3026979"/>
                  <a:gd name="connsiteY3" fmla="*/ 0 h 1921353"/>
                  <a:gd name="connsiteX4" fmla="*/ 3026979 w 3026979"/>
                  <a:gd name="connsiteY4" fmla="*/ 0 h 192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6979" h="1921353">
                    <a:moveTo>
                      <a:pt x="0" y="1907627"/>
                    </a:moveTo>
                    <a:cubicBezTo>
                      <a:pt x="260131" y="1969375"/>
                      <a:pt x="649014" y="1818289"/>
                      <a:pt x="914400" y="1545020"/>
                    </a:cubicBezTo>
                    <a:cubicBezTo>
                      <a:pt x="1179786" y="1271751"/>
                      <a:pt x="1240220" y="525516"/>
                      <a:pt x="1592317" y="268013"/>
                    </a:cubicBezTo>
                    <a:cubicBezTo>
                      <a:pt x="1944414" y="10510"/>
                      <a:pt x="2787869" y="44669"/>
                      <a:pt x="3026979" y="0"/>
                    </a:cubicBezTo>
                    <a:lnTo>
                      <a:pt x="3026979" y="0"/>
                    </a:lnTo>
                  </a:path>
                </a:pathLst>
              </a:custGeom>
              <a:ln>
                <a:solidFill>
                  <a:schemeClr val="accent6">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31" name="TextBox 30"/>
              <p:cNvSpPr txBox="1"/>
              <p:nvPr/>
            </p:nvSpPr>
            <p:spPr bwMode="auto">
              <a:xfrm>
                <a:off x="4395855" y="5994238"/>
                <a:ext cx="717542" cy="36971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dirty="0" smtClean="0">
                    <a:solidFill>
                      <a:srgbClr val="1F497D"/>
                    </a:solidFill>
                  </a:rPr>
                  <a:t>t</a:t>
                </a:r>
                <a:r>
                  <a:rPr lang="en-US" sz="1100" dirty="0" smtClean="0">
                    <a:solidFill>
                      <a:srgbClr val="1F497D"/>
                    </a:solidFill>
                  </a:rPr>
                  <a:t>1</a:t>
                </a:r>
                <a:endParaRPr lang="he-IL" dirty="0" smtClean="0">
                  <a:solidFill>
                    <a:srgbClr val="000000"/>
                  </a:solidFill>
                  <a:latin typeface="Times New Roman" pitchFamily="18" charset="0"/>
                  <a:cs typeface="Times New Roman" pitchFamily="18" charset="0"/>
                </a:endParaRPr>
              </a:p>
            </p:txBody>
          </p:sp>
          <p:cxnSp>
            <p:nvCxnSpPr>
              <p:cNvPr id="32" name="מחבר ישר 31"/>
              <p:cNvCxnSpPr/>
              <p:nvPr/>
            </p:nvCxnSpPr>
            <p:spPr>
              <a:xfrm rot="21480000" flipV="1">
                <a:off x="4921312" y="5311928"/>
                <a:ext cx="50799" cy="6823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cxnSp>
          <p:nvCxnSpPr>
            <p:cNvPr id="21" name="מחבר חץ ישר 20"/>
            <p:cNvCxnSpPr/>
            <p:nvPr/>
          </p:nvCxnSpPr>
          <p:spPr bwMode="auto">
            <a:xfrm flipV="1">
              <a:off x="7308850" y="3716338"/>
              <a:ext cx="0" cy="22478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bwMode="auto">
            <a:xfrm>
              <a:off x="7092950" y="4076701"/>
              <a:ext cx="1435100" cy="5857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he-IL" sz="1600" dirty="0" smtClean="0">
                  <a:solidFill>
                    <a:schemeClr val="accent6">
                      <a:lumMod val="50000"/>
                      <a:lumOff val="50000"/>
                    </a:schemeClr>
                  </a:solidFill>
                </a:rPr>
                <a:t>משקל</a:t>
              </a:r>
            </a:p>
            <a:p>
              <a:pPr algn="ctr" eaLnBrk="1" hangingPunct="1">
                <a:defRPr/>
              </a:pPr>
              <a:r>
                <a:rPr lang="he-IL" sz="1600" dirty="0" smtClean="0">
                  <a:solidFill>
                    <a:schemeClr val="accent6">
                      <a:lumMod val="50000"/>
                      <a:lumOff val="50000"/>
                    </a:schemeClr>
                  </a:solidFill>
                </a:rPr>
                <a:t>החיידקים</a:t>
              </a:r>
              <a:endParaRPr lang="he-IL" sz="1600" dirty="0" smtClean="0">
                <a:solidFill>
                  <a:schemeClr val="accent6">
                    <a:lumMod val="50000"/>
                    <a:lumOff val="50000"/>
                  </a:schemeClr>
                </a:solidFill>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315913" y="419100"/>
            <a:ext cx="8183562" cy="9239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13:</a:t>
            </a:r>
          </a:p>
          <a:p>
            <a:pPr eaLnBrk="1" hangingPunct="1">
              <a:defRPr/>
            </a:pPr>
            <a:r>
              <a:rPr lang="he-IL" dirty="0" smtClean="0">
                <a:solidFill>
                  <a:srgbClr val="1F497D"/>
                </a:solidFill>
              </a:rPr>
              <a:t>בשלב ההשהיה וגם בשלב הגידול היציב אין שינוי במספר החיידקים (הגרף אופקי), </a:t>
            </a:r>
          </a:p>
          <a:p>
            <a:pPr eaLnBrk="1" hangingPunct="1">
              <a:defRPr/>
            </a:pPr>
            <a:r>
              <a:rPr lang="he-IL" dirty="0" smtClean="0">
                <a:solidFill>
                  <a:srgbClr val="1F497D"/>
                </a:solidFill>
              </a:rPr>
              <a:t>אך הסיבות לכך שונות. הסבירו את המשפט.</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2721F32-AF8A-42E4-B509-164B018F8FE6}" type="slidenum">
              <a:rPr lang="he-IL" sz="1100" smtClean="0">
                <a:solidFill>
                  <a:prstClr val="white">
                    <a:lumMod val="75000"/>
                  </a:prstClr>
                </a:solidFill>
              </a:rPr>
              <a:pPr fontAlgn="base">
                <a:spcBef>
                  <a:spcPct val="0"/>
                </a:spcBef>
                <a:spcAft>
                  <a:spcPct val="0"/>
                </a:spcAft>
                <a:defRPr/>
              </a:pPr>
              <a:t>46</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chemeClr val="accent3"/>
                </a:solidFill>
                <a:ea typeface="+mn-ea"/>
              </a:rPr>
              <a:t>שאלה 13</a:t>
            </a:r>
            <a:endParaRPr lang="he-IL" sz="1800" dirty="0" smtClean="0">
              <a:solidFill>
                <a:schemeClr val="accent6">
                  <a:lumMod val="50000"/>
                  <a:lumOff val="50000"/>
                </a:scheme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315913" y="488950"/>
            <a:ext cx="8183562" cy="9239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13:</a:t>
            </a:r>
          </a:p>
          <a:p>
            <a:pPr eaLnBrk="1" hangingPunct="1">
              <a:defRPr/>
            </a:pPr>
            <a:r>
              <a:rPr lang="he-IL" dirty="0" smtClean="0">
                <a:solidFill>
                  <a:srgbClr val="1F497D"/>
                </a:solidFill>
              </a:rPr>
              <a:t>בשלב ההשהיה וגם בשלב הגידול היציב אין שינוי במספר החיידקים (הגרף אופקי ), </a:t>
            </a:r>
          </a:p>
          <a:p>
            <a:pPr eaLnBrk="1" hangingPunct="1">
              <a:defRPr/>
            </a:pPr>
            <a:r>
              <a:rPr lang="he-IL" dirty="0" smtClean="0">
                <a:solidFill>
                  <a:srgbClr val="1F497D"/>
                </a:solidFill>
              </a:rPr>
              <a:t>אך הסיבות לכך שונות. הסבירו את המשפט.</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150680F-FF94-426B-A6A3-6925E730F0C4}" type="slidenum">
              <a:rPr lang="he-IL" sz="1100" smtClean="0">
                <a:solidFill>
                  <a:prstClr val="white">
                    <a:lumMod val="75000"/>
                  </a:prstClr>
                </a:solidFill>
              </a:rPr>
              <a:pPr fontAlgn="base">
                <a:spcBef>
                  <a:spcPct val="0"/>
                </a:spcBef>
                <a:spcAft>
                  <a:spcPct val="0"/>
                </a:spcAft>
                <a:defRPr/>
              </a:pPr>
              <a:t>47</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chemeClr val="accent3"/>
                </a:solidFill>
                <a:ea typeface="+mn-ea"/>
              </a:rPr>
              <a:t>תשובה</a:t>
            </a:r>
            <a:endParaRPr lang="he-IL" sz="1800" dirty="0" smtClean="0">
              <a:solidFill>
                <a:schemeClr val="accent6">
                  <a:lumMod val="50000"/>
                  <a:lumOff val="50000"/>
                </a:schemeClr>
              </a:solidFill>
            </a:endParaRPr>
          </a:p>
        </p:txBody>
      </p:sp>
      <p:sp>
        <p:nvSpPr>
          <p:cNvPr id="18" name="Rectangle 12"/>
          <p:cNvSpPr/>
          <p:nvPr/>
        </p:nvSpPr>
        <p:spPr>
          <a:xfrm>
            <a:off x="222250" y="2133600"/>
            <a:ext cx="8370888" cy="13684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בשלב ההשהיה </a:t>
            </a:r>
            <a:r>
              <a:rPr lang="he-IL" dirty="0">
                <a:solidFill>
                  <a:schemeClr val="tx1"/>
                </a:solidFill>
              </a:rPr>
              <a:t>החיידקים עדין אינם מתרבים, ולכן אין שינוי במספרם. לעומת זאת, בשלב הגידול היציב, החיידקים מתרבים, אך יש גם תמותה של חיידקים. מספר החיידקים הנוצרים שווה למספר המתים ולכן בסך הכול, אין </a:t>
            </a:r>
            <a:r>
              <a:rPr lang="he-IL" dirty="0">
                <a:solidFill>
                  <a:prstClr val="black"/>
                </a:solidFill>
              </a:rPr>
              <a:t>שינוי במספר החיידקים.</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492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Rectangle 13"/>
          <p:cNvSpPr/>
          <p:nvPr/>
        </p:nvSpPr>
        <p:spPr>
          <a:xfrm>
            <a:off x="306388" y="574675"/>
            <a:ext cx="8429625" cy="582453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r>
              <a:rPr lang="he-IL" dirty="0">
                <a:solidFill>
                  <a:prstClr val="black"/>
                </a:solidFill>
              </a:rPr>
              <a:t> </a:t>
            </a:r>
            <a:r>
              <a:rPr lang="he-IL" dirty="0">
                <a:solidFill>
                  <a:schemeClr val="tx1"/>
                </a:solidFill>
              </a:rPr>
              <a:t>החיידקים מתרבים ברבייה אל-זוויגית דרך חלוקת כל תא חיידק לשנים. תאי הבת זהים </a:t>
            </a:r>
          </a:p>
          <a:p>
            <a:pPr>
              <a:lnSpc>
                <a:spcPct val="150000"/>
              </a:lnSpc>
              <a:defRPr/>
            </a:pPr>
            <a:r>
              <a:rPr lang="he-IL" dirty="0">
                <a:solidFill>
                  <a:schemeClr val="tx1"/>
                </a:solidFill>
              </a:rPr>
              <a:t>  גנטית לתא המקורי. משך הזמן בין חלוקה לחלוקה תלוי במין החיידק ובתנאי הסביבה. </a:t>
            </a:r>
          </a:p>
          <a:p>
            <a:pPr>
              <a:lnSpc>
                <a:spcPct val="150000"/>
              </a:lnSpc>
              <a:buFontTx/>
              <a:buBlip>
                <a:blip r:embed="rId3"/>
              </a:buBlip>
              <a:defRPr/>
            </a:pPr>
            <a:r>
              <a:rPr lang="he-IL" dirty="0">
                <a:solidFill>
                  <a:schemeClr val="tx1"/>
                </a:solidFill>
              </a:rPr>
              <a:t> חיידקים רבים מתחלקים בתנאי גידול טובים, בכל עשרים דקות. במציאות, קצב גידול זה אינו </a:t>
            </a:r>
          </a:p>
          <a:p>
            <a:pPr>
              <a:lnSpc>
                <a:spcPct val="150000"/>
              </a:lnSpc>
              <a:defRPr/>
            </a:pPr>
            <a:r>
              <a:rPr lang="he-IL" dirty="0">
                <a:solidFill>
                  <a:schemeClr val="tx1"/>
                </a:solidFill>
              </a:rPr>
              <a:t>   יכול להימשך לאורך זמן עקב הרעת תנאי הגידול (לדוגמה, התמעטות חומרי המזון והחמצן </a:t>
            </a:r>
          </a:p>
          <a:p>
            <a:pPr>
              <a:lnSpc>
                <a:spcPct val="150000"/>
              </a:lnSpc>
              <a:defRPr/>
            </a:pPr>
            <a:r>
              <a:rPr lang="he-IL" dirty="0">
                <a:solidFill>
                  <a:schemeClr val="tx1"/>
                </a:solidFill>
              </a:rPr>
              <a:t>   והצטברות חומרי הפרשה).</a:t>
            </a:r>
          </a:p>
          <a:p>
            <a:pPr>
              <a:lnSpc>
                <a:spcPct val="150000"/>
              </a:lnSpc>
              <a:buFontTx/>
              <a:buBlip>
                <a:blip r:embed="rId3"/>
              </a:buBlip>
              <a:defRPr/>
            </a:pPr>
            <a:r>
              <a:rPr lang="he-IL" dirty="0">
                <a:solidFill>
                  <a:schemeClr val="tx1"/>
                </a:solidFill>
              </a:rPr>
              <a:t> קצב ההתרבות של חיידקים במערכת סגורה אינו קבוע ומתבטא בארבעה שלבים: </a:t>
            </a:r>
          </a:p>
          <a:p>
            <a:pPr>
              <a:lnSpc>
                <a:spcPct val="150000"/>
              </a:lnSpc>
              <a:defRPr/>
            </a:pPr>
            <a:r>
              <a:rPr lang="he-IL" dirty="0">
                <a:solidFill>
                  <a:schemeClr val="tx1"/>
                </a:solidFill>
              </a:rPr>
              <a:t>  שלב ההשהיה, שלב הגידול המעריכי, שלב הגידול היציב ושלב התמותה.</a:t>
            </a:r>
          </a:p>
          <a:p>
            <a:pPr>
              <a:lnSpc>
                <a:spcPct val="150000"/>
              </a:lnSpc>
              <a:buFontTx/>
              <a:buBlip>
                <a:blip r:embed="rId3"/>
              </a:buBlip>
              <a:defRPr/>
            </a:pPr>
            <a:r>
              <a:rPr lang="he-IL" dirty="0">
                <a:solidFill>
                  <a:schemeClr val="tx1"/>
                </a:solidFill>
              </a:rPr>
              <a:t> </a:t>
            </a:r>
            <a:r>
              <a:rPr lang="he-IL" u="sng" dirty="0">
                <a:solidFill>
                  <a:schemeClr val="tx1"/>
                </a:solidFill>
              </a:rPr>
              <a:t>עקומת הגידול מושפעת מגורמים שונים. דוגמאות</a:t>
            </a:r>
            <a:r>
              <a:rPr lang="he-IL" dirty="0">
                <a:solidFill>
                  <a:schemeClr val="tx1"/>
                </a:solidFill>
              </a:rPr>
              <a:t>:</a:t>
            </a:r>
          </a:p>
          <a:p>
            <a:pPr>
              <a:lnSpc>
                <a:spcPct val="150000"/>
              </a:lnSpc>
              <a:defRPr/>
            </a:pPr>
            <a:r>
              <a:rPr lang="he-IL" dirty="0">
                <a:solidFill>
                  <a:schemeClr val="tx1"/>
                </a:solidFill>
              </a:rPr>
              <a:t>  לחיידקים המועברים לקרקע מזון מאותו הסוג שגדלו בו קודם – אין תקופת השהייה.</a:t>
            </a:r>
          </a:p>
          <a:p>
            <a:pPr>
              <a:lnSpc>
                <a:spcPct val="150000"/>
              </a:lnSpc>
              <a:defRPr/>
            </a:pPr>
            <a:r>
              <a:rPr lang="he-IL" dirty="0">
                <a:solidFill>
                  <a:schemeClr val="tx1"/>
                </a:solidFill>
              </a:rPr>
              <a:t>  לחיידקים המועברים מקרקע מזון עשיר לדל – יש תקופת השהיה ארוכה במיוחד ולהפך.</a:t>
            </a:r>
          </a:p>
          <a:p>
            <a:pPr>
              <a:lnSpc>
                <a:spcPct val="150000"/>
              </a:lnSpc>
              <a:defRPr/>
            </a:pPr>
            <a:r>
              <a:rPr lang="he-IL" dirty="0">
                <a:solidFill>
                  <a:schemeClr val="tx1"/>
                </a:solidFill>
              </a:rPr>
              <a:t>  ככל שהטמפרטורה קרובה יותר לטמפרטורה המיטבית כך קצב הגידול עולה (שלב ההשהיה  </a:t>
            </a:r>
          </a:p>
          <a:p>
            <a:pPr>
              <a:lnSpc>
                <a:spcPct val="150000"/>
              </a:lnSpc>
              <a:defRPr/>
            </a:pPr>
            <a:r>
              <a:rPr lang="he-IL" dirty="0">
                <a:solidFill>
                  <a:schemeClr val="tx1"/>
                </a:solidFill>
              </a:rPr>
              <a:t>  מתקצר, ושיפוע הגרף בשלב הגידול המעריכי גדול יותר, וגם שאר השלבים מתקצרים).</a:t>
            </a:r>
          </a:p>
          <a:p>
            <a:pPr>
              <a:lnSpc>
                <a:spcPct val="150000"/>
              </a:lnSpc>
              <a:buFontTx/>
              <a:buBlip>
                <a:blip r:embed="rId3"/>
              </a:buBlip>
              <a:defRPr/>
            </a:pPr>
            <a:r>
              <a:rPr lang="he-IL" dirty="0">
                <a:solidFill>
                  <a:schemeClr val="tx1"/>
                </a:solidFill>
              </a:rPr>
              <a:t> בתעשייה מגדלים חיידקים בכימוסטאט ושומרים את החיידקים בשלב הגידול המעריכי </a:t>
            </a:r>
          </a:p>
          <a:p>
            <a:pPr>
              <a:lnSpc>
                <a:spcPct val="150000"/>
              </a:lnSpc>
              <a:defRPr/>
            </a:pPr>
            <a:r>
              <a:rPr lang="he-IL" dirty="0">
                <a:solidFill>
                  <a:schemeClr val="tx1"/>
                </a:solidFill>
              </a:rPr>
              <a:t>  בעזרת הכנסה מתמדת של מצע טרי והוצאת מצע משומש.</a:t>
            </a:r>
          </a:p>
          <a:p>
            <a:pPr>
              <a:lnSpc>
                <a:spcPct val="150000"/>
              </a:lnSpc>
              <a:buFontTx/>
              <a:buBlip>
                <a:blip r:embed="rId3"/>
              </a:buBlip>
              <a:defRPr/>
            </a:pPr>
            <a:endParaRPr lang="he-IL" dirty="0">
              <a:solidFill>
                <a:schemeClr val="tx1"/>
              </a:solidFill>
            </a:endParaRP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סיכום: גידול והתרבות חיידקים</a:t>
            </a:r>
            <a:endParaRPr lang="he-IL" sz="1800" b="1" dirty="0">
              <a:solidFill>
                <a:srgbClr val="FF6600"/>
              </a:solidFill>
              <a:ea typeface="+mn-ea"/>
            </a:endParaRPr>
          </a:p>
        </p:txBody>
      </p:sp>
      <p:sp>
        <p:nvSpPr>
          <p:cNvPr id="6"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6F4BEA1-C870-441F-B83E-3AB11BFC93CA}" type="slidenum">
              <a:rPr lang="he-IL" sz="1100" smtClean="0">
                <a:solidFill>
                  <a:prstClr val="white">
                    <a:lumMod val="75000"/>
                  </a:prstClr>
                </a:solidFill>
              </a:rPr>
              <a:pPr fontAlgn="base">
                <a:spcBef>
                  <a:spcPct val="0"/>
                </a:spcBef>
                <a:spcAft>
                  <a:spcPct val="0"/>
                </a:spcAft>
                <a:defRPr/>
              </a:pPr>
              <a:t>48</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6" descr="C:\Users\O_B\Documents\א נחשון\camel1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92500" y="419100"/>
            <a:ext cx="4954588"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4408771-DC5B-47C3-BF20-96E4DE49EA30}" type="slidenum">
              <a:rPr lang="he-IL" smtClean="0"/>
              <a:pPr fontAlgn="base">
                <a:spcBef>
                  <a:spcPct val="0"/>
                </a:spcBef>
                <a:spcAft>
                  <a:spcPct val="0"/>
                </a:spcAft>
                <a:defRPr/>
              </a:pPr>
              <a:t>49</a:t>
            </a:fld>
            <a:endParaRPr lang="he-IL" dirty="0" smtClean="0"/>
          </a:p>
        </p:txBody>
      </p:sp>
      <p:sp>
        <p:nvSpPr>
          <p:cNvPr id="6" name="כותרת 5"/>
          <p:cNvSpPr>
            <a:spLocks noGrp="1"/>
          </p:cNvSpPr>
          <p:nvPr>
            <p:ph type="ctrTitle"/>
          </p:nvPr>
        </p:nvSpPr>
        <p:spPr>
          <a:xfrm>
            <a:off x="890588" y="-36513"/>
            <a:ext cx="7772400" cy="441326"/>
          </a:xfrm>
        </p:spPr>
        <p:txBody>
          <a:bodyPr/>
          <a:lstStyle/>
          <a:p>
            <a:pPr fontAlgn="auto">
              <a:defRPr/>
            </a:pPr>
            <a:r>
              <a:rPr lang="he-IL" sz="1800" b="1" dirty="0" smtClean="0">
                <a:solidFill>
                  <a:srgbClr val="FF6600"/>
                </a:solidFill>
                <a:ea typeface="+mn-ea"/>
              </a:rPr>
              <a:t>שאלה 14: ביולוגיה בחיוך</a:t>
            </a:r>
            <a:endParaRPr lang="he-IL" sz="1800" dirty="0" smtClean="0">
              <a:solidFill>
                <a:schemeClr val="accent6">
                  <a:lumMod val="50000"/>
                  <a:lumOff val="50000"/>
                </a:schemeClr>
              </a:solidFill>
            </a:endParaRPr>
          </a:p>
        </p:txBody>
      </p:sp>
      <p:sp>
        <p:nvSpPr>
          <p:cNvPr id="13" name="TextBox 12"/>
          <p:cNvSpPr txBox="1"/>
          <p:nvPr/>
        </p:nvSpPr>
        <p:spPr>
          <a:xfrm>
            <a:off x="468313" y="404813"/>
            <a:ext cx="8183562" cy="64325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14:</a:t>
            </a:r>
          </a:p>
          <a:p>
            <a:pPr eaLnBrk="1" hangingPunct="1">
              <a:defRPr/>
            </a:pPr>
            <a:r>
              <a:rPr lang="he-IL" dirty="0">
                <a:solidFill>
                  <a:srgbClr val="1F497D"/>
                </a:solidFill>
              </a:rPr>
              <a:t>לאחר שגמר את מלאי הקריפטונייט </a:t>
            </a:r>
            <a:r>
              <a:rPr lang="he-IL" dirty="0" smtClean="0">
                <a:solidFill>
                  <a:srgbClr val="1F497D"/>
                </a:solidFill>
              </a:rPr>
              <a:t>בניסיון </a:t>
            </a:r>
            <a:r>
              <a:rPr lang="he-IL" dirty="0">
                <a:solidFill>
                  <a:srgbClr val="1F497D"/>
                </a:solidFill>
              </a:rPr>
              <a:t>האחרון והכושל לנצח </a:t>
            </a:r>
            <a:endParaRPr lang="he-IL" dirty="0" smtClean="0">
              <a:solidFill>
                <a:srgbClr val="1F497D"/>
              </a:solidFill>
            </a:endParaRPr>
          </a:p>
          <a:p>
            <a:pPr eaLnBrk="1" hangingPunct="1">
              <a:defRPr/>
            </a:pPr>
            <a:r>
              <a:rPr lang="he-IL" dirty="0" smtClean="0">
                <a:solidFill>
                  <a:srgbClr val="1F497D"/>
                </a:solidFill>
              </a:rPr>
              <a:t>את</a:t>
            </a:r>
            <a:r>
              <a:rPr lang="he-IL" dirty="0">
                <a:solidFill>
                  <a:srgbClr val="1F497D"/>
                </a:solidFill>
              </a:rPr>
              <a:t> </a:t>
            </a:r>
            <a:r>
              <a:rPr lang="he-IL" dirty="0" smtClean="0">
                <a:solidFill>
                  <a:srgbClr val="1F497D"/>
                </a:solidFill>
              </a:rPr>
              <a:t>סופרמן, חיפש </a:t>
            </a:r>
            <a:r>
              <a:rPr lang="he-IL" dirty="0">
                <a:solidFill>
                  <a:srgbClr val="1F497D"/>
                </a:solidFill>
              </a:rPr>
              <a:t>לקס לותר דרך מהירה לייצר כמויות גדולות </a:t>
            </a:r>
            <a:endParaRPr lang="he-IL" dirty="0" smtClean="0">
              <a:solidFill>
                <a:srgbClr val="1F497D"/>
              </a:solidFill>
            </a:endParaRPr>
          </a:p>
          <a:p>
            <a:pPr eaLnBrk="1" hangingPunct="1">
              <a:defRPr/>
            </a:pPr>
            <a:r>
              <a:rPr lang="he-IL" dirty="0" smtClean="0">
                <a:solidFill>
                  <a:srgbClr val="1F497D"/>
                </a:solidFill>
              </a:rPr>
              <a:t>של </a:t>
            </a:r>
            <a:r>
              <a:rPr lang="he-IL" dirty="0">
                <a:solidFill>
                  <a:srgbClr val="1F497D"/>
                </a:solidFill>
              </a:rPr>
              <a:t>קריפטונייט.</a:t>
            </a:r>
          </a:p>
          <a:p>
            <a:pPr eaLnBrk="1" hangingPunct="1">
              <a:defRPr/>
            </a:pPr>
            <a:r>
              <a:rPr lang="he-IL" dirty="0" smtClean="0">
                <a:solidFill>
                  <a:srgbClr val="1F497D"/>
                </a:solidFill>
              </a:rPr>
              <a:t>מכיוון </a:t>
            </a:r>
            <a:r>
              <a:rPr lang="he-IL" dirty="0">
                <a:solidFill>
                  <a:srgbClr val="1F497D"/>
                </a:solidFill>
              </a:rPr>
              <a:t>שמורתו לביולוגיה בתיכון בחרה ללמד את פרק המיקרוביולוגיה, </a:t>
            </a:r>
            <a:endParaRPr lang="he-IL" dirty="0" smtClean="0">
              <a:solidFill>
                <a:srgbClr val="1F497D"/>
              </a:solidFill>
            </a:endParaRPr>
          </a:p>
          <a:p>
            <a:pPr eaLnBrk="1" hangingPunct="1">
              <a:defRPr/>
            </a:pPr>
            <a:r>
              <a:rPr lang="he-IL" dirty="0" smtClean="0">
                <a:solidFill>
                  <a:srgbClr val="1F497D"/>
                </a:solidFill>
              </a:rPr>
              <a:t>ידע </a:t>
            </a:r>
            <a:r>
              <a:rPr lang="he-IL" dirty="0">
                <a:solidFill>
                  <a:srgbClr val="1F497D"/>
                </a:solidFill>
              </a:rPr>
              <a:t>לקס </a:t>
            </a:r>
            <a:r>
              <a:rPr lang="he-IL" dirty="0" smtClean="0">
                <a:solidFill>
                  <a:srgbClr val="1F497D"/>
                </a:solidFill>
              </a:rPr>
              <a:t>שאפשר </a:t>
            </a:r>
            <a:r>
              <a:rPr lang="he-IL" dirty="0">
                <a:solidFill>
                  <a:srgbClr val="1F497D"/>
                </a:solidFill>
              </a:rPr>
              <a:t>לגדל כמויות גדולות של חיידקים בפרק זמן קצר וכל מה </a:t>
            </a:r>
            <a:endParaRPr lang="he-IL" dirty="0" smtClean="0">
              <a:solidFill>
                <a:srgbClr val="1F497D"/>
              </a:solidFill>
            </a:endParaRPr>
          </a:p>
          <a:p>
            <a:pPr eaLnBrk="1" hangingPunct="1">
              <a:defRPr/>
            </a:pPr>
            <a:r>
              <a:rPr lang="he-IL" dirty="0" smtClean="0">
                <a:solidFill>
                  <a:srgbClr val="1F497D"/>
                </a:solidFill>
              </a:rPr>
              <a:t>שנותר </a:t>
            </a:r>
            <a:r>
              <a:rPr lang="he-IL" dirty="0">
                <a:solidFill>
                  <a:srgbClr val="1F497D"/>
                </a:solidFill>
              </a:rPr>
              <a:t>לו זה ליצור את זן החיידקים המבוקש.</a:t>
            </a:r>
          </a:p>
          <a:p>
            <a:pPr eaLnBrk="1" hangingPunct="1">
              <a:defRPr/>
            </a:pPr>
            <a:r>
              <a:rPr lang="he-IL" dirty="0">
                <a:solidFill>
                  <a:srgbClr val="1F497D"/>
                </a:solidFill>
              </a:rPr>
              <a:t>לאחר מחקר </a:t>
            </a:r>
            <a:r>
              <a:rPr lang="he-IL" dirty="0" smtClean="0">
                <a:solidFill>
                  <a:srgbClr val="1F497D"/>
                </a:solidFill>
              </a:rPr>
              <a:t>מאומץ </a:t>
            </a:r>
            <a:r>
              <a:rPr lang="he-IL" dirty="0">
                <a:solidFill>
                  <a:srgbClr val="1F497D"/>
                </a:solidFill>
              </a:rPr>
              <a:t>יצר לקס זן חיידקים, גרם </a:t>
            </a:r>
            <a:r>
              <a:rPr lang="he-IL" dirty="0" smtClean="0">
                <a:solidFill>
                  <a:srgbClr val="1F497D"/>
                </a:solidFill>
              </a:rPr>
              <a:t>חיוביים, אשר </a:t>
            </a:r>
            <a:r>
              <a:rPr lang="he-IL" dirty="0">
                <a:solidFill>
                  <a:srgbClr val="1F497D"/>
                </a:solidFill>
              </a:rPr>
              <a:t>מסוגלים </a:t>
            </a:r>
            <a:endParaRPr lang="he-IL" dirty="0" smtClean="0">
              <a:solidFill>
                <a:srgbClr val="1F497D"/>
              </a:solidFill>
            </a:endParaRPr>
          </a:p>
          <a:p>
            <a:pPr eaLnBrk="1" hangingPunct="1">
              <a:defRPr/>
            </a:pPr>
            <a:r>
              <a:rPr lang="he-IL" dirty="0" smtClean="0">
                <a:solidFill>
                  <a:srgbClr val="1F497D"/>
                </a:solidFill>
              </a:rPr>
              <a:t>לייצר </a:t>
            </a:r>
            <a:r>
              <a:rPr lang="he-IL" dirty="0">
                <a:solidFill>
                  <a:srgbClr val="1F497D"/>
                </a:solidFill>
              </a:rPr>
              <a:t>קריפטונייט מגלוקוז ולהפריש אותו למצע הגידול.</a:t>
            </a:r>
          </a:p>
          <a:p>
            <a:pPr eaLnBrk="1" hangingPunct="1">
              <a:defRPr/>
            </a:pPr>
            <a:r>
              <a:rPr lang="he-IL" dirty="0">
                <a:solidFill>
                  <a:srgbClr val="1F497D"/>
                </a:solidFill>
              </a:rPr>
              <a:t>לפני שלב הגידול הסופי, רצה לקס לוודא שהחיידקים בתרבית </a:t>
            </a:r>
            <a:endParaRPr lang="he-IL" dirty="0" smtClean="0">
              <a:solidFill>
                <a:srgbClr val="1F497D"/>
              </a:solidFill>
            </a:endParaRPr>
          </a:p>
          <a:p>
            <a:pPr eaLnBrk="1" hangingPunct="1">
              <a:defRPr/>
            </a:pPr>
            <a:r>
              <a:rPr lang="he-IL" dirty="0" smtClean="0">
                <a:solidFill>
                  <a:srgbClr val="1F497D"/>
                </a:solidFill>
              </a:rPr>
              <a:t>הם </a:t>
            </a:r>
            <a:r>
              <a:rPr lang="he-IL" dirty="0">
                <a:solidFill>
                  <a:srgbClr val="1F497D"/>
                </a:solidFill>
              </a:rPr>
              <a:t>אכן החיידקים </a:t>
            </a:r>
            <a:r>
              <a:rPr lang="he-IL" dirty="0" smtClean="0">
                <a:solidFill>
                  <a:srgbClr val="1F497D"/>
                </a:solidFill>
              </a:rPr>
              <a:t>שיצר </a:t>
            </a:r>
            <a:r>
              <a:rPr lang="he-IL" dirty="0">
                <a:solidFill>
                  <a:srgbClr val="1F497D"/>
                </a:solidFill>
              </a:rPr>
              <a:t>ולכן ביצע צביעת גרם. החיידקים אכן נצבעו בסגול </a:t>
            </a:r>
            <a:endParaRPr lang="he-IL" dirty="0" smtClean="0">
              <a:solidFill>
                <a:srgbClr val="1F497D"/>
              </a:solidFill>
            </a:endParaRPr>
          </a:p>
          <a:p>
            <a:pPr eaLnBrk="1" hangingPunct="1">
              <a:defRPr/>
            </a:pPr>
            <a:r>
              <a:rPr lang="he-IL" dirty="0" smtClean="0">
                <a:solidFill>
                  <a:srgbClr val="1F497D"/>
                </a:solidFill>
              </a:rPr>
              <a:t>ולקס </a:t>
            </a:r>
            <a:r>
              <a:rPr lang="he-IL" dirty="0">
                <a:solidFill>
                  <a:srgbClr val="1F497D"/>
                </a:solidFill>
              </a:rPr>
              <a:t>התחיל בגידול.</a:t>
            </a:r>
          </a:p>
          <a:p>
            <a:pPr eaLnBrk="1" hangingPunct="1">
              <a:defRPr/>
            </a:pPr>
            <a:r>
              <a:rPr lang="he-IL" dirty="0">
                <a:solidFill>
                  <a:srgbClr val="1F497D"/>
                </a:solidFill>
              </a:rPr>
              <a:t>לאחר יומיים של </a:t>
            </a:r>
            <a:r>
              <a:rPr lang="he-IL" dirty="0" smtClean="0">
                <a:solidFill>
                  <a:srgbClr val="1F497D"/>
                </a:solidFill>
              </a:rPr>
              <a:t>גידול </a:t>
            </a:r>
            <a:r>
              <a:rPr lang="he-IL" dirty="0">
                <a:solidFill>
                  <a:srgbClr val="1F497D"/>
                </a:solidFill>
              </a:rPr>
              <a:t>גילה לקס לאכזבתו המרה, </a:t>
            </a:r>
            <a:r>
              <a:rPr lang="he-IL" dirty="0" smtClean="0">
                <a:solidFill>
                  <a:srgbClr val="1F497D"/>
                </a:solidFill>
              </a:rPr>
              <a:t>שרק חלק קטן מן החיידקים מייצר קריפוטונייט, </a:t>
            </a:r>
          </a:p>
          <a:p>
            <a:pPr eaLnBrk="1" hangingPunct="1">
              <a:defRPr/>
            </a:pPr>
            <a:r>
              <a:rPr lang="he-IL" dirty="0" smtClean="0">
                <a:solidFill>
                  <a:srgbClr val="1F497D"/>
                </a:solidFill>
              </a:rPr>
              <a:t>וגם </a:t>
            </a:r>
            <a:r>
              <a:rPr lang="he-IL" dirty="0">
                <a:solidFill>
                  <a:srgbClr val="1F497D"/>
                </a:solidFill>
              </a:rPr>
              <a:t>הפעם לא ינצח את </a:t>
            </a:r>
            <a:r>
              <a:rPr lang="he-IL" dirty="0" smtClean="0">
                <a:solidFill>
                  <a:srgbClr val="1F497D"/>
                </a:solidFill>
              </a:rPr>
              <a:t>סופרמן</a:t>
            </a:r>
            <a:r>
              <a:rPr lang="he-IL" dirty="0">
                <a:solidFill>
                  <a:srgbClr val="1F497D"/>
                </a:solidFill>
              </a:rPr>
              <a:t>...</a:t>
            </a:r>
          </a:p>
          <a:p>
            <a:pPr eaLnBrk="1" hangingPunct="1">
              <a:defRPr/>
            </a:pPr>
            <a:endParaRPr lang="he-IL" dirty="0">
              <a:solidFill>
                <a:srgbClr val="1F497D"/>
              </a:solidFill>
            </a:endParaRPr>
          </a:p>
          <a:p>
            <a:pPr eaLnBrk="1" hangingPunct="1">
              <a:defRPr/>
            </a:pPr>
            <a:r>
              <a:rPr lang="he-IL" dirty="0">
                <a:solidFill>
                  <a:srgbClr val="1F497D"/>
                </a:solidFill>
              </a:rPr>
              <a:t>בתור מי שנמאס לו מהסוף הצפוי של כל הסרטים בסדרה, </a:t>
            </a:r>
            <a:endParaRPr lang="he-IL" dirty="0" smtClean="0">
              <a:solidFill>
                <a:srgbClr val="1F497D"/>
              </a:solidFill>
            </a:endParaRPr>
          </a:p>
          <a:p>
            <a:pPr eaLnBrk="1" hangingPunct="1">
              <a:defRPr/>
            </a:pPr>
            <a:r>
              <a:rPr lang="he-IL" dirty="0" smtClean="0">
                <a:solidFill>
                  <a:srgbClr val="1F497D"/>
                </a:solidFill>
              </a:rPr>
              <a:t>עזור ללקס למצוא את התשובה לשאלות:</a:t>
            </a:r>
            <a:endParaRPr lang="he-IL" dirty="0">
              <a:solidFill>
                <a:srgbClr val="1F497D"/>
              </a:solidFill>
            </a:endParaRPr>
          </a:p>
          <a:p>
            <a:pPr eaLnBrk="1" hangingPunct="1">
              <a:defRPr/>
            </a:pPr>
            <a:r>
              <a:rPr lang="he-IL" dirty="0" smtClean="0">
                <a:solidFill>
                  <a:srgbClr val="1F497D"/>
                </a:solidFill>
              </a:rPr>
              <a:t>א. מה </a:t>
            </a:r>
            <a:r>
              <a:rPr lang="he-IL" dirty="0">
                <a:solidFill>
                  <a:srgbClr val="1F497D"/>
                </a:solidFill>
              </a:rPr>
              <a:t>יכולה להיות הסיבה </a:t>
            </a:r>
            <a:r>
              <a:rPr lang="he-IL" dirty="0" smtClean="0">
                <a:solidFill>
                  <a:srgbClr val="1F497D"/>
                </a:solidFill>
              </a:rPr>
              <a:t>שלא כל החיידקים שנצבעו </a:t>
            </a:r>
            <a:r>
              <a:rPr lang="he-IL" dirty="0">
                <a:solidFill>
                  <a:srgbClr val="1F497D"/>
                </a:solidFill>
              </a:rPr>
              <a:t>בסגול </a:t>
            </a:r>
            <a:endParaRPr lang="he-IL" dirty="0" smtClean="0">
              <a:solidFill>
                <a:srgbClr val="1F497D"/>
              </a:solidFill>
            </a:endParaRPr>
          </a:p>
          <a:p>
            <a:pPr eaLnBrk="1" hangingPunct="1">
              <a:defRPr/>
            </a:pPr>
            <a:r>
              <a:rPr lang="he-IL" dirty="0">
                <a:solidFill>
                  <a:srgbClr val="1F497D"/>
                </a:solidFill>
              </a:rPr>
              <a:t> </a:t>
            </a:r>
            <a:r>
              <a:rPr lang="he-IL" dirty="0" smtClean="0">
                <a:solidFill>
                  <a:srgbClr val="1F497D"/>
                </a:solidFill>
              </a:rPr>
              <a:t>   בצביעת גרם ייצרו </a:t>
            </a:r>
            <a:r>
              <a:rPr lang="he-IL" dirty="0">
                <a:solidFill>
                  <a:srgbClr val="1F497D"/>
                </a:solidFill>
              </a:rPr>
              <a:t>קריפטונייט</a:t>
            </a:r>
            <a:r>
              <a:rPr lang="he-IL" dirty="0" smtClean="0">
                <a:solidFill>
                  <a:srgbClr val="1F497D"/>
                </a:solidFill>
              </a:rPr>
              <a:t>?</a:t>
            </a:r>
            <a:endParaRPr lang="he-IL" dirty="0">
              <a:solidFill>
                <a:srgbClr val="1F497D"/>
              </a:solidFill>
            </a:endParaRPr>
          </a:p>
          <a:p>
            <a:pPr eaLnBrk="1" hangingPunct="1">
              <a:defRPr/>
            </a:pPr>
            <a:r>
              <a:rPr lang="he-IL" dirty="0" smtClean="0">
                <a:solidFill>
                  <a:srgbClr val="1F497D"/>
                </a:solidFill>
              </a:rPr>
              <a:t>ב. איך אפשר לבודד את החיידקים המייצרים קריפטונייט </a:t>
            </a:r>
          </a:p>
          <a:p>
            <a:pPr eaLnBrk="1" hangingPunct="1">
              <a:defRPr/>
            </a:pPr>
            <a:r>
              <a:rPr lang="he-IL" dirty="0" smtClean="0">
                <a:solidFill>
                  <a:srgbClr val="1F497D"/>
                </a:solidFill>
              </a:rPr>
              <a:t>    מתוך תערובת החיידקים שגודלה על מצע מזון נוזלי?</a:t>
            </a:r>
          </a:p>
          <a:p>
            <a:pPr eaLnBrk="1" hangingPunct="1">
              <a:defRPr/>
            </a:pPr>
            <a:r>
              <a:rPr lang="he-IL" sz="1600" dirty="0" smtClean="0">
                <a:solidFill>
                  <a:srgbClr val="1F497D"/>
                </a:solidFill>
              </a:rPr>
              <a:t>    רמז</a:t>
            </a:r>
            <a:r>
              <a:rPr lang="he-IL" sz="1600" dirty="0">
                <a:solidFill>
                  <a:srgbClr val="1F497D"/>
                </a:solidFill>
              </a:rPr>
              <a:t>: קריפטונייט מקרין אור ירוק זרחני בולט.</a:t>
            </a:r>
            <a:endParaRPr lang="he-IL" sz="1600" dirty="0" smtClean="0">
              <a:solidFill>
                <a:srgbClr val="1F497D"/>
              </a:solidFill>
            </a:endParaRPr>
          </a:p>
        </p:txBody>
      </p:sp>
      <p:pic>
        <p:nvPicPr>
          <p:cNvPr id="1413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050" y="4619625"/>
            <a:ext cx="917575"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320"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39EF6FD9-EA1A-47D5-ACD4-680B98950DA5}" type="slidenum">
              <a:rPr lang="he-IL" sz="1100">
                <a:solidFill>
                  <a:srgbClr val="BFBFBF"/>
                </a:solidFill>
              </a:rPr>
              <a:pPr algn="l" eaLnBrk="1" hangingPunct="1"/>
              <a:t>49</a:t>
            </a:fld>
            <a:endParaRPr lang="he-IL" sz="1100">
              <a:solidFill>
                <a:srgbClr val="BFBFBF"/>
              </a:solidFill>
            </a:endParaRPr>
          </a:p>
        </p:txBody>
      </p:sp>
      <p:sp>
        <p:nvSpPr>
          <p:cNvPr id="141321" name="מלבן 1"/>
          <p:cNvSpPr>
            <a:spLocks noChangeArrowheads="1"/>
          </p:cNvSpPr>
          <p:nvPr/>
        </p:nvSpPr>
        <p:spPr bwMode="auto">
          <a:xfrm>
            <a:off x="725488" y="5937250"/>
            <a:ext cx="1614487"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457200" algn="l" rtl="0">
              <a:lnSpc>
                <a:spcPts val="1038"/>
              </a:lnSpc>
              <a:spcAft>
                <a:spcPts val="1000"/>
              </a:spcAft>
            </a:pPr>
            <a:r>
              <a:rPr lang="en-US" sz="1000">
                <a:solidFill>
                  <a:srgbClr val="000000"/>
                </a:solidFill>
                <a:cs typeface="Times New Roman" pitchFamily="18" charset="0"/>
              </a:rPr>
              <a:t>Amit Patel (</a:t>
            </a:r>
            <a:r>
              <a:rPr lang="en-US" sz="1000" u="sng">
                <a:solidFill>
                  <a:srgbClr val="0000FF"/>
                </a:solidFill>
                <a:cs typeface="Times New Roman" pitchFamily="18" charset="0"/>
                <a:hlinkClick r:id="rId5"/>
              </a:rPr>
              <a:t>flickr</a:t>
            </a:r>
            <a:r>
              <a:rPr lang="en-US" sz="1000">
                <a:solidFill>
                  <a:srgbClr val="000000"/>
                </a:solidFill>
                <a:cs typeface="Times New Roman" pitchFamily="18" charset="0"/>
              </a:rPr>
              <a:t>)</a:t>
            </a:r>
            <a:endParaRPr lang="en-US" sz="1000">
              <a:latin typeface="Calibri" pitchFamily="34" charset="0"/>
              <a:cs typeface="Calibri" pitchFamily="34" charset="0"/>
            </a:endParaRPr>
          </a:p>
        </p:txBody>
      </p:sp>
      <p:sp>
        <p:nvSpPr>
          <p:cNvPr id="141322" name="מלבן 2"/>
          <p:cNvSpPr>
            <a:spLocks noChangeArrowheads="1"/>
          </p:cNvSpPr>
          <p:nvPr/>
        </p:nvSpPr>
        <p:spPr bwMode="auto">
          <a:xfrm>
            <a:off x="1289050" y="6240463"/>
            <a:ext cx="86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200" b="1">
                <a:solidFill>
                  <a:srgbClr val="1F497D"/>
                </a:solidFill>
              </a:rPr>
              <a:t>קריפטונייט</a:t>
            </a:r>
            <a:endParaRPr lang="he-IL" sz="1200" b="1"/>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45FFAB2-DAD3-4FF2-BDE6-038EAE1F6031}" type="slidenum">
              <a:rPr lang="he-IL" sz="1100" smtClean="0">
                <a:solidFill>
                  <a:prstClr val="white">
                    <a:lumMod val="75000"/>
                  </a:prstClr>
                </a:solidFill>
              </a:rPr>
              <a:pPr fontAlgn="base">
                <a:spcBef>
                  <a:spcPct val="0"/>
                </a:spcBef>
                <a:spcAft>
                  <a:spcPct val="0"/>
                </a:spcAft>
                <a:defRPr/>
              </a:pPr>
              <a:t>5</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chemeClr val="accent3"/>
                </a:solidFill>
                <a:ea typeface="+mn-ea"/>
              </a:rPr>
              <a:t>שאלה 1</a:t>
            </a:r>
            <a:endParaRPr lang="he-IL" sz="1800" dirty="0" smtClean="0">
              <a:solidFill>
                <a:schemeClr val="accent3"/>
              </a:solidFill>
            </a:endParaRPr>
          </a:p>
        </p:txBody>
      </p:sp>
      <p:sp>
        <p:nvSpPr>
          <p:cNvPr id="8" name="TextBox 7"/>
          <p:cNvSpPr txBox="1"/>
          <p:nvPr/>
        </p:nvSpPr>
        <p:spPr>
          <a:xfrm>
            <a:off x="279400" y="395288"/>
            <a:ext cx="8183563" cy="424656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a:t>
            </a:r>
            <a:r>
              <a:rPr lang="he-IL" dirty="0" smtClean="0">
                <a:solidFill>
                  <a:srgbClr val="000000"/>
                </a:solidFill>
                <a:latin typeface="Times New Roman" pitchFamily="18" charset="0"/>
                <a:cs typeface="Times New Roman" pitchFamily="18" charset="0"/>
              </a:rPr>
              <a:t> </a:t>
            </a:r>
          </a:p>
          <a:p>
            <a:pPr eaLnBrk="1" hangingPunct="1">
              <a:defRPr/>
            </a:pPr>
            <a:r>
              <a:rPr lang="he-IL" dirty="0" smtClean="0">
                <a:solidFill>
                  <a:srgbClr val="1F497D"/>
                </a:solidFill>
              </a:rPr>
              <a:t>חיידק אי-קולי (</a:t>
            </a:r>
            <a:r>
              <a:rPr lang="en-US" dirty="0" smtClean="0">
                <a:solidFill>
                  <a:srgbClr val="1F497D"/>
                </a:solidFill>
              </a:rPr>
              <a:t>E.coli</a:t>
            </a:r>
            <a:r>
              <a:rPr lang="he-IL" dirty="0" smtClean="0">
                <a:solidFill>
                  <a:srgbClr val="1F497D"/>
                </a:solidFill>
              </a:rPr>
              <a:t> ) יכול לגדול ולהתרבות על מצע מזון המכיל סוכר (כגון גלוקוז), וחומרים אנאורגנים שונים.</a:t>
            </a:r>
          </a:p>
          <a:p>
            <a:pPr eaLnBrk="1" hangingPunct="1">
              <a:defRPr/>
            </a:pPr>
            <a:endParaRPr lang="he-IL" dirty="0" smtClean="0">
              <a:solidFill>
                <a:srgbClr val="1F497D"/>
              </a:solidFill>
            </a:endParaRPr>
          </a:p>
          <a:p>
            <a:pPr eaLnBrk="1" hangingPunct="1">
              <a:defRPr/>
            </a:pPr>
            <a:r>
              <a:rPr lang="he-IL" dirty="0" smtClean="0">
                <a:solidFill>
                  <a:srgbClr val="1F497D"/>
                </a:solidFill>
              </a:rPr>
              <a:t>א. לפני החלוקה</a:t>
            </a:r>
            <a:r>
              <a:rPr lang="he-IL" dirty="0" smtClean="0">
                <a:solidFill>
                  <a:schemeClr val="tx2"/>
                </a:solidFill>
              </a:rPr>
              <a:t>, תא החיידק גדל כמעט פי שניים. בין היתר, גדלים גם ממדי דופן התא </a:t>
            </a:r>
          </a:p>
          <a:p>
            <a:pPr eaLnBrk="1" hangingPunct="1">
              <a:defRPr/>
            </a:pPr>
            <a:r>
              <a:rPr lang="he-IL" dirty="0" smtClean="0">
                <a:solidFill>
                  <a:schemeClr val="tx2"/>
                </a:solidFill>
              </a:rPr>
              <a:t>    וקרום התא.</a:t>
            </a:r>
            <a:r>
              <a:rPr lang="he-IL" dirty="0">
                <a:solidFill>
                  <a:schemeClr val="tx2"/>
                </a:solidFill>
              </a:rPr>
              <a:t> </a:t>
            </a:r>
            <a:r>
              <a:rPr lang="he-IL" dirty="0" smtClean="0">
                <a:solidFill>
                  <a:schemeClr val="tx2"/>
                </a:solidFill>
              </a:rPr>
              <a:t>דופן  תא החיידק עשוי מרב-סוכר, וקרום התא עשוי מפוספוליפידים. </a:t>
            </a:r>
          </a:p>
          <a:p>
            <a:pPr eaLnBrk="1" hangingPunct="1">
              <a:defRPr/>
            </a:pPr>
            <a:r>
              <a:rPr lang="he-IL" dirty="0">
                <a:solidFill>
                  <a:schemeClr val="tx2"/>
                </a:solidFill>
              </a:rPr>
              <a:t> </a:t>
            </a:r>
            <a:r>
              <a:rPr lang="he-IL" dirty="0" smtClean="0">
                <a:solidFill>
                  <a:schemeClr val="tx2"/>
                </a:solidFill>
              </a:rPr>
              <a:t>   מהו מקור חומרים אלו?</a:t>
            </a:r>
          </a:p>
          <a:p>
            <a:pPr eaLnBrk="1" hangingPunct="1">
              <a:defRPr/>
            </a:pPr>
            <a:endParaRPr lang="he-IL" dirty="0" smtClean="0">
              <a:solidFill>
                <a:schemeClr val="tx2"/>
              </a:solidFill>
            </a:endParaRPr>
          </a:p>
          <a:p>
            <a:pPr eaLnBrk="1" hangingPunct="1">
              <a:defRPr/>
            </a:pPr>
            <a:r>
              <a:rPr lang="he-IL" dirty="0" smtClean="0">
                <a:solidFill>
                  <a:schemeClr val="tx2"/>
                </a:solidFill>
              </a:rPr>
              <a:t>ב. מה מקור האנרגיה הדרושה לקיום תהליכי יצירת </a:t>
            </a:r>
          </a:p>
          <a:p>
            <a:pPr eaLnBrk="1" hangingPunct="1">
              <a:defRPr/>
            </a:pPr>
            <a:r>
              <a:rPr lang="he-IL" dirty="0">
                <a:solidFill>
                  <a:schemeClr val="tx2"/>
                </a:solidFill>
              </a:rPr>
              <a:t> </a:t>
            </a:r>
            <a:r>
              <a:rPr lang="he-IL" dirty="0" smtClean="0">
                <a:solidFill>
                  <a:schemeClr val="tx2"/>
                </a:solidFill>
              </a:rPr>
              <a:t>   החומרים האלה?</a:t>
            </a:r>
          </a:p>
          <a:p>
            <a:pPr eaLnBrk="1" hangingPunct="1">
              <a:defRPr/>
            </a:pPr>
            <a:endParaRPr lang="he-IL" dirty="0" smtClean="0">
              <a:solidFill>
                <a:schemeClr val="tx2"/>
              </a:solidFill>
            </a:endParaRPr>
          </a:p>
          <a:p>
            <a:pPr eaLnBrk="1" hangingPunct="1">
              <a:defRPr/>
            </a:pPr>
            <a:r>
              <a:rPr lang="he-IL" dirty="0">
                <a:solidFill>
                  <a:schemeClr val="tx2"/>
                </a:solidFill>
              </a:rPr>
              <a:t>ג</a:t>
            </a:r>
            <a:r>
              <a:rPr lang="he-IL" dirty="0" smtClean="0">
                <a:solidFill>
                  <a:schemeClr val="tx2"/>
                </a:solidFill>
              </a:rPr>
              <a:t>. </a:t>
            </a:r>
            <a:r>
              <a:rPr lang="he-IL" dirty="0">
                <a:solidFill>
                  <a:schemeClr val="tx2"/>
                </a:solidFill>
              </a:rPr>
              <a:t>האם החיידק הוא אוטוטרוף או הטרוטרוף? </a:t>
            </a:r>
            <a:r>
              <a:rPr lang="he-IL" dirty="0" smtClean="0">
                <a:solidFill>
                  <a:schemeClr val="tx2"/>
                </a:solidFill>
              </a:rPr>
              <a:t>נמקו</a:t>
            </a:r>
          </a:p>
          <a:p>
            <a:pPr eaLnBrk="1" hangingPunct="1">
              <a:defRPr/>
            </a:pPr>
            <a:endParaRPr lang="he-IL" dirty="0" smtClean="0">
              <a:solidFill>
                <a:schemeClr val="tx2"/>
              </a:solidFill>
            </a:endParaRPr>
          </a:p>
          <a:p>
            <a:pPr eaLnBrk="1" hangingPunct="1">
              <a:defRPr/>
            </a:pPr>
            <a:r>
              <a:rPr lang="he-IL" dirty="0" smtClean="0">
                <a:solidFill>
                  <a:schemeClr val="tx2"/>
                </a:solidFill>
              </a:rPr>
              <a:t>ד. אילו ממאפייני החיים מתבטאים</a:t>
            </a:r>
          </a:p>
          <a:p>
            <a:pPr eaLnBrk="1" hangingPunct="1">
              <a:defRPr/>
            </a:pPr>
            <a:r>
              <a:rPr lang="he-IL" dirty="0" smtClean="0">
                <a:solidFill>
                  <a:schemeClr val="tx2"/>
                </a:solidFill>
              </a:rPr>
              <a:t>   בקשר לנושאים הנדונים בשאלה?</a:t>
            </a:r>
            <a:endParaRPr lang="he-IL" dirty="0">
              <a:solidFill>
                <a:schemeClr val="tx2"/>
              </a:solidFill>
            </a:endParaRPr>
          </a:p>
        </p:txBody>
      </p:sp>
      <p:grpSp>
        <p:nvGrpSpPr>
          <p:cNvPr id="96262" name="קבוצה 5"/>
          <p:cNvGrpSpPr>
            <a:grpSpLocks/>
          </p:cNvGrpSpPr>
          <p:nvPr/>
        </p:nvGrpSpPr>
        <p:grpSpPr bwMode="auto">
          <a:xfrm>
            <a:off x="0" y="2209800"/>
            <a:ext cx="4356100" cy="2068513"/>
            <a:chOff x="2291556" y="1909764"/>
            <a:chExt cx="4355976" cy="2067833"/>
          </a:xfrm>
        </p:grpSpPr>
        <p:pic>
          <p:nvPicPr>
            <p:cNvPr id="9626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4" y="1909764"/>
              <a:ext cx="2915394" cy="173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6" name="מלבן 1"/>
            <p:cNvSpPr>
              <a:spLocks noChangeArrowheads="1"/>
            </p:cNvSpPr>
            <p:nvPr/>
          </p:nvSpPr>
          <p:spPr bwMode="auto">
            <a:xfrm>
              <a:off x="2291556" y="3623743"/>
              <a:ext cx="4355976" cy="35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a:r>
                <a:rPr lang="he-IL" sz="900">
                  <a:solidFill>
                    <a:srgbClr val="000000"/>
                  </a:solidFill>
                  <a:cs typeface="Times New Roman" pitchFamily="18" charset="0"/>
                  <a:hlinkClick r:id="rId4"/>
                </a:rPr>
                <a:t>©</a:t>
              </a:r>
              <a:r>
                <a:rPr lang="he-IL" sz="900">
                  <a:solidFill>
                    <a:srgbClr val="000000"/>
                  </a:solidFill>
                  <a:ea typeface="Times New Roman" pitchFamily="18" charset="0"/>
                  <a:cs typeface="Verdana" pitchFamily="34" charset="0"/>
                  <a:hlinkClick r:id="rId4"/>
                </a:rPr>
                <a:t> </a:t>
              </a:r>
              <a:r>
                <a:rPr lang="en-US" sz="800">
                  <a:solidFill>
                    <a:srgbClr val="000000"/>
                  </a:solidFill>
                  <a:latin typeface="Verdana" pitchFamily="34" charset="0"/>
                  <a:cs typeface="Times New Roman" pitchFamily="18" charset="0"/>
                  <a:hlinkClick r:id="rId4"/>
                </a:rPr>
                <a:t>USDA/Photo by Eric Erbe, digital colorization by Christopher Pooley</a:t>
              </a:r>
              <a:endParaRPr lang="en-US" sz="800">
                <a:solidFill>
                  <a:srgbClr val="000000"/>
                </a:solidFill>
                <a:cs typeface="Times New Roman" pitchFamily="18" charset="0"/>
              </a:endParaRPr>
            </a:p>
            <a:p>
              <a:pPr marL="457200"/>
              <a:r>
                <a:rPr lang="en-US" sz="800">
                  <a:solidFill>
                    <a:srgbClr val="000000"/>
                  </a:solidFill>
                  <a:cs typeface="Times New Roman" pitchFamily="18" charset="0"/>
                </a:rPr>
                <a:t> </a:t>
              </a:r>
            </a:p>
          </p:txBody>
        </p:sp>
      </p:grpSp>
      <p:sp>
        <p:nvSpPr>
          <p:cNvPr id="2" name="מלבן 1"/>
          <p:cNvSpPr/>
          <p:nvPr/>
        </p:nvSpPr>
        <p:spPr>
          <a:xfrm>
            <a:off x="-36513" y="4365625"/>
            <a:ext cx="5021263" cy="2308225"/>
          </a:xfrm>
          <a:prstGeom prst="rect">
            <a:avLst/>
          </a:prstGeom>
        </p:spPr>
        <p:txBody>
          <a:bodyPr>
            <a:spAutoFit/>
          </a:bodyPr>
          <a:lstStyle/>
          <a:p>
            <a:pPr fontAlgn="auto">
              <a:spcBef>
                <a:spcPts val="0"/>
              </a:spcBef>
              <a:spcAft>
                <a:spcPts val="0"/>
              </a:spcAft>
              <a:defRPr/>
            </a:pPr>
            <a:r>
              <a:rPr lang="he-IL" sz="1600" u="sng" kern="0" dirty="0">
                <a:solidFill>
                  <a:srgbClr val="1F497D"/>
                </a:solidFill>
              </a:rPr>
              <a:t>תזכורת: מאפייני החיים של יצור חי</a:t>
            </a:r>
          </a:p>
          <a:p>
            <a:pPr fontAlgn="auto">
              <a:spcBef>
                <a:spcPts val="0"/>
              </a:spcBef>
              <a:spcAft>
                <a:spcPts val="0"/>
              </a:spcAft>
              <a:defRPr/>
            </a:pPr>
            <a:r>
              <a:rPr lang="he-IL" sz="1600" kern="0" dirty="0">
                <a:solidFill>
                  <a:srgbClr val="1F497D"/>
                </a:solidFill>
              </a:rPr>
              <a:t>א. קולט חומרים ואנרגיה מן הסביבה, משנה בתהליכים </a:t>
            </a:r>
          </a:p>
          <a:p>
            <a:pPr fontAlgn="auto">
              <a:spcBef>
                <a:spcPts val="0"/>
              </a:spcBef>
              <a:spcAft>
                <a:spcPts val="0"/>
              </a:spcAft>
              <a:defRPr/>
            </a:pPr>
            <a:r>
              <a:rPr lang="he-IL" sz="1600" kern="0" dirty="0">
                <a:solidFill>
                  <a:srgbClr val="1F497D"/>
                </a:solidFill>
              </a:rPr>
              <a:t>    אנזימתיים את החומרים שקלט  (מקיים מטבוליזם),</a:t>
            </a:r>
          </a:p>
          <a:p>
            <a:pPr fontAlgn="auto">
              <a:spcBef>
                <a:spcPts val="0"/>
              </a:spcBef>
              <a:spcAft>
                <a:spcPts val="0"/>
              </a:spcAft>
              <a:defRPr/>
            </a:pPr>
            <a:r>
              <a:rPr lang="he-IL" sz="1600" kern="0" dirty="0">
                <a:solidFill>
                  <a:srgbClr val="1F497D"/>
                </a:solidFill>
              </a:rPr>
              <a:t>    ופולט לסביבה חומרים ואנרגיה הנוצרים בו בתהליך השינוי.</a:t>
            </a:r>
          </a:p>
          <a:p>
            <a:pPr fontAlgn="auto">
              <a:spcBef>
                <a:spcPts val="0"/>
              </a:spcBef>
              <a:spcAft>
                <a:spcPts val="0"/>
              </a:spcAft>
              <a:defRPr/>
            </a:pPr>
            <a:r>
              <a:rPr lang="he-IL" sz="1600" kern="0" dirty="0">
                <a:solidFill>
                  <a:srgbClr val="1F497D"/>
                </a:solidFill>
              </a:rPr>
              <a:t>ב. קולט מידע מן הסביבה ומגיב עליו.</a:t>
            </a:r>
          </a:p>
          <a:p>
            <a:pPr fontAlgn="auto">
              <a:spcBef>
                <a:spcPts val="0"/>
              </a:spcBef>
              <a:spcAft>
                <a:spcPts val="0"/>
              </a:spcAft>
              <a:defRPr/>
            </a:pPr>
            <a:r>
              <a:rPr lang="he-IL" sz="1600" kern="0" dirty="0">
                <a:solidFill>
                  <a:srgbClr val="1F497D"/>
                </a:solidFill>
              </a:rPr>
              <a:t>ג. מתרבה אגב העברת המידע התורשתי לדור הבא.</a:t>
            </a:r>
          </a:p>
          <a:p>
            <a:pPr fontAlgn="auto">
              <a:spcBef>
                <a:spcPts val="0"/>
              </a:spcBef>
              <a:spcAft>
                <a:spcPts val="0"/>
              </a:spcAft>
              <a:defRPr/>
            </a:pPr>
            <a:r>
              <a:rPr lang="he-IL" sz="1600" kern="0" dirty="0">
                <a:solidFill>
                  <a:srgbClr val="1F497D"/>
                </a:solidFill>
              </a:rPr>
              <a:t>ד. גדל ומשתנה במהלך החיים.</a:t>
            </a:r>
          </a:p>
          <a:p>
            <a:pPr fontAlgn="auto">
              <a:spcBef>
                <a:spcPts val="0"/>
              </a:spcBef>
              <a:spcAft>
                <a:spcPts val="0"/>
              </a:spcAft>
              <a:defRPr/>
            </a:pPr>
            <a:r>
              <a:rPr lang="he-IL" sz="1600" kern="0" dirty="0">
                <a:solidFill>
                  <a:srgbClr val="1F497D"/>
                </a:solidFill>
              </a:rPr>
              <a:t>ה. מסוגל לנוע, גם אם אינו משנה את מקומו.</a:t>
            </a:r>
          </a:p>
          <a:p>
            <a:pPr fontAlgn="auto">
              <a:spcBef>
                <a:spcPts val="0"/>
              </a:spcBef>
              <a:spcAft>
                <a:spcPts val="0"/>
              </a:spcAft>
              <a:defRPr/>
            </a:pPr>
            <a:r>
              <a:rPr lang="he-IL" sz="1600" kern="0" dirty="0">
                <a:solidFill>
                  <a:srgbClr val="1F497D"/>
                </a:solidFill>
              </a:rPr>
              <a:t>ה. שומר על </a:t>
            </a:r>
            <a:r>
              <a:rPr lang="he-IL" sz="1600" kern="0" noProof="1">
                <a:solidFill>
                  <a:srgbClr val="1F497D"/>
                </a:solidFill>
              </a:rPr>
              <a:t>הומאוסטזיס</a:t>
            </a:r>
          </a:p>
        </p:txBody>
      </p:sp>
      <p:sp>
        <p:nvSpPr>
          <p:cNvPr id="5" name="הסבר מלבני מעוגל 4"/>
          <p:cNvSpPr/>
          <p:nvPr/>
        </p:nvSpPr>
        <p:spPr>
          <a:xfrm>
            <a:off x="107950" y="4278313"/>
            <a:ext cx="5040313" cy="2443162"/>
          </a:xfrm>
          <a:prstGeom prst="wedgeRoundRectCallout">
            <a:avLst>
              <a:gd name="adj1" fmla="val 61669"/>
              <a:gd name="adj2" fmla="val 5696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2500" y="419100"/>
            <a:ext cx="4954588"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890588" y="-36513"/>
            <a:ext cx="7772400" cy="441326"/>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13" name="TextBox 12"/>
          <p:cNvSpPr txBox="1"/>
          <p:nvPr/>
        </p:nvSpPr>
        <p:spPr>
          <a:xfrm>
            <a:off x="684213" y="620713"/>
            <a:ext cx="8183562" cy="17240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14:</a:t>
            </a:r>
            <a:endParaRPr lang="he-IL" dirty="0">
              <a:solidFill>
                <a:srgbClr val="1F497D"/>
              </a:solidFill>
            </a:endParaRPr>
          </a:p>
          <a:p>
            <a:pPr eaLnBrk="1" hangingPunct="1">
              <a:defRPr/>
            </a:pPr>
            <a:r>
              <a:rPr lang="he-IL" dirty="0">
                <a:solidFill>
                  <a:srgbClr val="1F497D"/>
                </a:solidFill>
              </a:rPr>
              <a:t>א. מה יכולה להיות הסיבה שלא כל החיידקים שנצבעו בסגול </a:t>
            </a:r>
          </a:p>
          <a:p>
            <a:pPr eaLnBrk="1" hangingPunct="1">
              <a:defRPr/>
            </a:pPr>
            <a:r>
              <a:rPr lang="he-IL" dirty="0">
                <a:solidFill>
                  <a:srgbClr val="1F497D"/>
                </a:solidFill>
              </a:rPr>
              <a:t>    בצביעת גרם ייצרו קריפטונייט?</a:t>
            </a:r>
          </a:p>
          <a:p>
            <a:pPr eaLnBrk="1" hangingPunct="1">
              <a:defRPr/>
            </a:pPr>
            <a:r>
              <a:rPr lang="he-IL" dirty="0">
                <a:solidFill>
                  <a:srgbClr val="1F497D"/>
                </a:solidFill>
              </a:rPr>
              <a:t>ב. איך אפשר לבודד את החיידקים המייצרים קריפטונייט </a:t>
            </a:r>
          </a:p>
          <a:p>
            <a:pPr eaLnBrk="1" hangingPunct="1">
              <a:defRPr/>
            </a:pPr>
            <a:r>
              <a:rPr lang="he-IL" dirty="0">
                <a:solidFill>
                  <a:srgbClr val="1F497D"/>
                </a:solidFill>
              </a:rPr>
              <a:t>    מתוך תערובת החיידקים שגודלה על מצע מזון נוזלי?</a:t>
            </a:r>
          </a:p>
          <a:p>
            <a:pPr eaLnBrk="1" hangingPunct="1">
              <a:defRPr/>
            </a:pPr>
            <a:r>
              <a:rPr lang="he-IL" sz="1600" dirty="0">
                <a:solidFill>
                  <a:srgbClr val="1F497D"/>
                </a:solidFill>
              </a:rPr>
              <a:t>    </a:t>
            </a:r>
          </a:p>
        </p:txBody>
      </p:sp>
      <p:pic>
        <p:nvPicPr>
          <p:cNvPr id="14234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0588" y="2492375"/>
            <a:ext cx="833437" cy="120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2"/>
          <p:cNvSpPr/>
          <p:nvPr/>
        </p:nvSpPr>
        <p:spPr>
          <a:xfrm>
            <a:off x="222250" y="4078288"/>
            <a:ext cx="8370888" cy="23034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א. צביעת גרם איננה בדיקה ייחודית. יש זנים רבים של חיידקים גרם חיוביים. ייתכן שהחיידקים שגדלו בתרבית של לקס, מקורם בזיהום שנוצר בעקבות עבודה לא סטרילית.</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a:solidFill>
                  <a:prstClr val="black"/>
                </a:solidFill>
              </a:rPr>
              <a:t>ב. יש לקחת דגימת חיידקים ממצע המזון הנוזלי ולזרוע אותה על מצע מזון מוצק. לאחר זמן מה יתפתחו מושבות. המושבות שסביבן תיווצר הילה ירוקה מקורן בחיידקים המייצרים קריפטונייט. יש לבצע זריעת בידוד מאחת המושבות, על מנת לוודא קבלת תרבית טהורה של החיידק הרצוי.</a:t>
            </a:r>
          </a:p>
        </p:txBody>
      </p:sp>
      <p:pic>
        <p:nvPicPr>
          <p:cNvPr id="142343" name="Picture 6" descr="C:\Users\O_B\Documents\א נחשון\camel12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4" name="Slide Number Placeholder 15"/>
          <p:cNvSpPr txBox="1">
            <a:spLocks/>
          </p:cNvSpPr>
          <p:nvPr/>
        </p:nvSpPr>
        <p:spPr bwMode="auto">
          <a:xfrm>
            <a:off x="-36513" y="656907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C38186A-F964-48F1-BE4B-D907991989A1}" type="slidenum">
              <a:rPr lang="he-IL" sz="1100">
                <a:solidFill>
                  <a:srgbClr val="BFBFBF"/>
                </a:solidFill>
              </a:rPr>
              <a:pPr algn="l" eaLnBrk="1" hangingPunct="1"/>
              <a:t>50</a:t>
            </a:fld>
            <a:endParaRPr lang="he-IL" sz="1100">
              <a:solidFill>
                <a:srgbClr val="BFBFBF"/>
              </a:solidFill>
            </a:endParaRPr>
          </a:p>
        </p:txBody>
      </p:sp>
      <p:sp>
        <p:nvSpPr>
          <p:cNvPr id="142345" name="מלבן 2"/>
          <p:cNvSpPr>
            <a:spLocks noChangeArrowheads="1"/>
          </p:cNvSpPr>
          <p:nvPr/>
        </p:nvSpPr>
        <p:spPr bwMode="auto">
          <a:xfrm>
            <a:off x="5364163" y="3690938"/>
            <a:ext cx="1614487"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457200" algn="l" rtl="0">
              <a:lnSpc>
                <a:spcPts val="1038"/>
              </a:lnSpc>
              <a:spcAft>
                <a:spcPts val="1000"/>
              </a:spcAft>
            </a:pPr>
            <a:r>
              <a:rPr lang="en-US" sz="1000">
                <a:solidFill>
                  <a:srgbClr val="000000"/>
                </a:solidFill>
                <a:cs typeface="Times New Roman" pitchFamily="18" charset="0"/>
              </a:rPr>
              <a:t>Amit Patel (</a:t>
            </a:r>
            <a:r>
              <a:rPr lang="en-US" sz="1000" u="sng">
                <a:solidFill>
                  <a:srgbClr val="0000FF"/>
                </a:solidFill>
                <a:cs typeface="Times New Roman" pitchFamily="18" charset="0"/>
                <a:hlinkClick r:id="rId5"/>
              </a:rPr>
              <a:t>flickr</a:t>
            </a:r>
            <a:r>
              <a:rPr lang="en-US" sz="1000">
                <a:solidFill>
                  <a:srgbClr val="000000"/>
                </a:solidFill>
                <a:cs typeface="Times New Roman" pitchFamily="18" charset="0"/>
              </a:rPr>
              <a:t>)</a:t>
            </a:r>
            <a:endParaRPr lang="en-US" sz="1000">
              <a:latin typeface="Calibri" pitchFamily="34" charset="0"/>
              <a:cs typeface="Calibri" pitchFamily="34" charset="0"/>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96B7EBD-AA05-4699-AD5B-E47CAEAD1B54}" type="slidenum">
              <a:rPr lang="he-IL" sz="1100" smtClean="0">
                <a:solidFill>
                  <a:prstClr val="white">
                    <a:lumMod val="75000"/>
                  </a:prstClr>
                </a:solidFill>
              </a:rPr>
              <a:pPr fontAlgn="base">
                <a:spcBef>
                  <a:spcPct val="0"/>
                </a:spcBef>
                <a:spcAft>
                  <a:spcPct val="0"/>
                </a:spcAft>
                <a:defRPr/>
              </a:pPr>
              <a:t>6</a:t>
            </a:fld>
            <a:endParaRPr lang="he-IL" sz="1100" dirty="0" smtClean="0">
              <a:solidFill>
                <a:prstClr val="white">
                  <a:lumMod val="75000"/>
                </a:prstClr>
              </a:solidFill>
            </a:endParaRPr>
          </a:p>
        </p:txBody>
      </p:sp>
      <p:sp>
        <p:nvSpPr>
          <p:cNvPr id="9" name="כותרת 8"/>
          <p:cNvSpPr>
            <a:spLocks noGrp="1"/>
          </p:cNvSpPr>
          <p:nvPr>
            <p:ph type="title"/>
          </p:nvPr>
        </p:nvSpPr>
        <p:spPr>
          <a:xfrm>
            <a:off x="0" y="-20638"/>
            <a:ext cx="8910638" cy="439738"/>
          </a:xfrm>
        </p:spPr>
        <p:txBody>
          <a:bodyPr/>
          <a:lstStyle/>
          <a:p>
            <a:pPr fontAlgn="auto">
              <a:defRPr/>
            </a:pPr>
            <a:r>
              <a:rPr lang="he-IL" sz="1800" b="1" dirty="0" smtClean="0">
                <a:solidFill>
                  <a:schemeClr val="accent3"/>
                </a:solidFill>
                <a:ea typeface="+mn-ea"/>
              </a:rPr>
              <a:t>תשובה: התרבות החיידקים כרוכה בקליטת חומרי מזון מן הסביבה ומקיום תהליכי חילוף חומרים</a:t>
            </a:r>
            <a:endParaRPr lang="he-IL" sz="1800" dirty="0" smtClean="0">
              <a:solidFill>
                <a:schemeClr val="accent3"/>
              </a:solidFill>
            </a:endParaRPr>
          </a:p>
        </p:txBody>
      </p:sp>
      <p:sp>
        <p:nvSpPr>
          <p:cNvPr id="7" name="Rectangle 12"/>
          <p:cNvSpPr/>
          <p:nvPr/>
        </p:nvSpPr>
        <p:spPr>
          <a:xfrm>
            <a:off x="292100" y="3005138"/>
            <a:ext cx="8370888" cy="36639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marL="263525" indent="-263525">
              <a:tabLst>
                <a:tab pos="0" algn="l"/>
              </a:tabLst>
              <a:defRPr/>
            </a:pPr>
            <a:r>
              <a:rPr lang="he-IL" dirty="0">
                <a:solidFill>
                  <a:prstClr val="black"/>
                </a:solidFill>
              </a:rPr>
              <a:t>א. </a:t>
            </a:r>
            <a:r>
              <a:rPr lang="he-IL" dirty="0">
                <a:solidFill>
                  <a:schemeClr val="tx1"/>
                </a:solidFill>
              </a:rPr>
              <a:t>החיידק קולט מן הסביבה את חומרי המזון ומשתמש בהם להרכבת חומרים הנחוצים לבניית </a:t>
            </a:r>
          </a:p>
          <a:p>
            <a:pPr marL="263525" indent="-263525">
              <a:tabLst>
                <a:tab pos="0" algn="l"/>
              </a:tabLst>
              <a:defRPr/>
            </a:pPr>
            <a:r>
              <a:rPr lang="he-IL" dirty="0">
                <a:solidFill>
                  <a:schemeClr val="tx1"/>
                </a:solidFill>
              </a:rPr>
              <a:t>    מרכיבי התא: </a:t>
            </a:r>
            <a:r>
              <a:rPr lang="he-IL" dirty="0" err="1">
                <a:solidFill>
                  <a:schemeClr val="tx1"/>
                </a:solidFill>
              </a:rPr>
              <a:t>הגלוקוז</a:t>
            </a:r>
            <a:r>
              <a:rPr lang="he-IL" dirty="0">
                <a:solidFill>
                  <a:schemeClr val="tx1"/>
                </a:solidFill>
              </a:rPr>
              <a:t> (חד-סוכר) מנוצל ליצירת רב סוכר הנחוץ לבניית הדופן. הגלוקוז  </a:t>
            </a:r>
          </a:p>
          <a:p>
            <a:pPr marL="263525" indent="-263525">
              <a:tabLst>
                <a:tab pos="0" algn="l"/>
              </a:tabLst>
              <a:defRPr/>
            </a:pPr>
            <a:r>
              <a:rPr lang="he-IL" dirty="0">
                <a:solidFill>
                  <a:schemeClr val="tx1"/>
                </a:solidFill>
              </a:rPr>
              <a:t>    והחומרים האנאורגניים מנוצלים גם ליצירת פוספוליפידים. כל התהליכים האלה מזורזים על ידי אנזימים.</a:t>
            </a:r>
          </a:p>
          <a:p>
            <a:pPr>
              <a:defRPr/>
            </a:pPr>
            <a:r>
              <a:rPr lang="he-IL" dirty="0">
                <a:solidFill>
                  <a:schemeClr val="tx1"/>
                </a:solidFill>
              </a:rPr>
              <a:t>ב. מקצת הגלוקוז מתפרק בתהליך נשימה תאית והאנרגיה המשתחררת מנוצלת ליצירת </a:t>
            </a:r>
            <a:r>
              <a:rPr lang="en-US" dirty="0">
                <a:solidFill>
                  <a:schemeClr val="tx1"/>
                </a:solidFill>
              </a:rPr>
              <a:t>ATP</a:t>
            </a:r>
            <a:r>
              <a:rPr lang="he-IL" dirty="0">
                <a:solidFill>
                  <a:schemeClr val="tx1"/>
                </a:solidFill>
              </a:rPr>
              <a:t>  </a:t>
            </a:r>
          </a:p>
          <a:p>
            <a:pPr>
              <a:defRPr/>
            </a:pPr>
            <a:r>
              <a:rPr lang="he-IL" dirty="0">
                <a:solidFill>
                  <a:schemeClr val="tx1"/>
                </a:solidFill>
              </a:rPr>
              <a:t>    המספק אנרגיה לתהליכים צורכי אנרגיה המתרחשים בתא החיידק.</a:t>
            </a:r>
          </a:p>
          <a:p>
            <a:pPr>
              <a:defRPr/>
            </a:pPr>
            <a:r>
              <a:rPr lang="he-IL" dirty="0">
                <a:solidFill>
                  <a:schemeClr val="tx1"/>
                </a:solidFill>
              </a:rPr>
              <a:t>ג. החיידק אי-קולי הוא הטרוטרוף, הוא משתמש בחומר אורגני (גלוקוז) בתור מקור לאנרגיה </a:t>
            </a:r>
          </a:p>
          <a:p>
            <a:pPr>
              <a:defRPr/>
            </a:pPr>
            <a:r>
              <a:rPr lang="he-IL" dirty="0">
                <a:solidFill>
                  <a:schemeClr val="tx1"/>
                </a:solidFill>
              </a:rPr>
              <a:t>    וכשלד לבניית חומרים אורגניים אחרים. הוא אינו יכול לחיות על מצע מזון המכיל חומרים </a:t>
            </a:r>
          </a:p>
          <a:p>
            <a:pPr>
              <a:defRPr/>
            </a:pPr>
            <a:r>
              <a:rPr lang="he-IL" dirty="0">
                <a:solidFill>
                  <a:schemeClr val="tx1"/>
                </a:solidFill>
              </a:rPr>
              <a:t>    אנאורגניים בלבד.</a:t>
            </a:r>
          </a:p>
          <a:p>
            <a:pPr>
              <a:defRPr/>
            </a:pPr>
            <a:r>
              <a:rPr lang="he-IL" dirty="0">
                <a:solidFill>
                  <a:schemeClr val="tx1"/>
                </a:solidFill>
              </a:rPr>
              <a:t>ד. מאפייני החיים: גדילה והתרבות, קליטת חומרים מן הסביבה ופליטתם (לדוגמה, פליטת </a:t>
            </a:r>
          </a:p>
          <a:p>
            <a:pPr>
              <a:defRPr/>
            </a:pPr>
            <a:r>
              <a:rPr lang="he-IL" dirty="0">
                <a:solidFill>
                  <a:schemeClr val="tx1"/>
                </a:solidFill>
              </a:rPr>
              <a:t>    פחמן דו-חמצני שנוצר בנשימה התאית), קיום תהליכי חילוף חומרים (לדוגמה, בניית </a:t>
            </a:r>
          </a:p>
          <a:p>
            <a:pPr>
              <a:defRPr/>
            </a:pPr>
            <a:r>
              <a:rPr lang="he-IL" dirty="0">
                <a:solidFill>
                  <a:schemeClr val="tx1"/>
                </a:solidFill>
              </a:rPr>
              <a:t>    רב-סוכר והפוספוליפידים) המזורזים על ידי אנזימים.</a:t>
            </a:r>
          </a:p>
          <a:p>
            <a:pPr>
              <a:defRPr/>
            </a:pPr>
            <a:endParaRPr lang="he-IL" dirty="0">
              <a:solidFill>
                <a:schemeClr val="tx1"/>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srgbClr val="FF6600"/>
              </a:solidFill>
            </a:endParaRPr>
          </a:p>
        </p:txBody>
      </p:sp>
      <p:sp>
        <p:nvSpPr>
          <p:cNvPr id="8" name="TextBox 7"/>
          <p:cNvSpPr txBox="1"/>
          <p:nvPr/>
        </p:nvSpPr>
        <p:spPr>
          <a:xfrm>
            <a:off x="279400" y="395288"/>
            <a:ext cx="8183563" cy="258603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a:t>
            </a:r>
            <a:r>
              <a:rPr lang="he-IL" dirty="0" smtClean="0">
                <a:solidFill>
                  <a:srgbClr val="000000"/>
                </a:solidFill>
                <a:latin typeface="Times New Roman" pitchFamily="18" charset="0"/>
                <a:cs typeface="Times New Roman" pitchFamily="18" charset="0"/>
              </a:rPr>
              <a:t> </a:t>
            </a:r>
          </a:p>
          <a:p>
            <a:pPr eaLnBrk="1" hangingPunct="1">
              <a:defRPr/>
            </a:pPr>
            <a:r>
              <a:rPr lang="he-IL" dirty="0" smtClean="0">
                <a:solidFill>
                  <a:srgbClr val="1F497D"/>
                </a:solidFill>
              </a:rPr>
              <a:t>חיידק אי-קולי (</a:t>
            </a:r>
            <a:r>
              <a:rPr lang="en-US" dirty="0" smtClean="0">
                <a:solidFill>
                  <a:srgbClr val="1F497D"/>
                </a:solidFill>
              </a:rPr>
              <a:t>E.coli</a:t>
            </a:r>
            <a:r>
              <a:rPr lang="he-IL" dirty="0" smtClean="0">
                <a:solidFill>
                  <a:srgbClr val="1F497D"/>
                </a:solidFill>
              </a:rPr>
              <a:t> ) יכול לגדול ולהתרבות על מצע מזון המכיל סוכר (כגון גלוקוז), וחומרים אנאורגנים שונים.</a:t>
            </a:r>
          </a:p>
          <a:p>
            <a:pPr eaLnBrk="1" hangingPunct="1">
              <a:defRPr/>
            </a:pPr>
            <a:r>
              <a:rPr lang="he-IL" dirty="0" smtClean="0">
                <a:solidFill>
                  <a:srgbClr val="1F497D"/>
                </a:solidFill>
              </a:rPr>
              <a:t>א. לפני החלוקה, תא החיידק גדל כמעט פי שניים. בין היתר, גדלים גם </a:t>
            </a:r>
            <a:r>
              <a:rPr lang="he-IL" dirty="0" smtClean="0">
                <a:solidFill>
                  <a:schemeClr val="tx2"/>
                </a:solidFill>
              </a:rPr>
              <a:t>ממדי </a:t>
            </a:r>
            <a:r>
              <a:rPr lang="he-IL" dirty="0" smtClean="0">
                <a:solidFill>
                  <a:srgbClr val="1F497D"/>
                </a:solidFill>
              </a:rPr>
              <a:t>דופן התא </a:t>
            </a:r>
          </a:p>
          <a:p>
            <a:pPr eaLnBrk="1" hangingPunct="1">
              <a:defRPr/>
            </a:pPr>
            <a:r>
              <a:rPr lang="he-IL" dirty="0" smtClean="0">
                <a:solidFill>
                  <a:srgbClr val="1F497D"/>
                </a:solidFill>
              </a:rPr>
              <a:t>    וקרום התא. דופן  תא החיידק עשוי מרב-סוכר, וקרום התא עשוי מפוספוליפידים. </a:t>
            </a:r>
          </a:p>
          <a:p>
            <a:pPr eaLnBrk="1" hangingPunct="1">
              <a:defRPr/>
            </a:pPr>
            <a:r>
              <a:rPr lang="he-IL" dirty="0" smtClean="0">
                <a:solidFill>
                  <a:srgbClr val="1F497D"/>
                </a:solidFill>
              </a:rPr>
              <a:t>    מהו מקור חומרים אלו?</a:t>
            </a:r>
          </a:p>
          <a:p>
            <a:pPr eaLnBrk="1" hangingPunct="1">
              <a:defRPr/>
            </a:pPr>
            <a:r>
              <a:rPr lang="he-IL" dirty="0" smtClean="0">
                <a:solidFill>
                  <a:srgbClr val="1F497D"/>
                </a:solidFill>
              </a:rPr>
              <a:t>ב. מה מקור האנרגיה הדרושה לקיום תהליכי יצירת החומרים האלה?</a:t>
            </a:r>
          </a:p>
          <a:p>
            <a:pPr eaLnBrk="1" hangingPunct="1">
              <a:defRPr/>
            </a:pPr>
            <a:r>
              <a:rPr lang="he-IL" dirty="0" smtClean="0">
                <a:solidFill>
                  <a:srgbClr val="1F497D"/>
                </a:solidFill>
              </a:rPr>
              <a:t>ג. האם החיידק הוא אוטוטרוף או הטרוטרוף? נמקו</a:t>
            </a:r>
          </a:p>
          <a:p>
            <a:pPr eaLnBrk="1" hangingPunct="1">
              <a:defRPr/>
            </a:pPr>
            <a:r>
              <a:rPr lang="he-IL" dirty="0" smtClean="0">
                <a:solidFill>
                  <a:srgbClr val="1F497D"/>
                </a:solidFill>
              </a:rPr>
              <a:t>ד. </a:t>
            </a:r>
            <a:r>
              <a:rPr lang="he-IL" dirty="0" smtClean="0">
                <a:solidFill>
                  <a:schemeClr val="tx2"/>
                </a:solidFill>
              </a:rPr>
              <a:t>אילו ממאפייני החיים מתבטאים בקשר לנושאים הנדונים בשאלה?</a:t>
            </a:r>
            <a:endParaRPr lang="he-IL" dirty="0">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419100" y="476250"/>
            <a:ext cx="8183563" cy="56324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לעתים יש צורך לגדל חיידקים בתנאים מלאכותיים במעבדה, כדי להשתמש בהם ובתוצריהם, וכדי לזהות אותם.</a:t>
            </a:r>
          </a:p>
          <a:p>
            <a:pPr eaLnBrk="1" hangingPunct="1">
              <a:defRPr/>
            </a:pPr>
            <a:endParaRPr lang="he-IL" dirty="0" smtClean="0"/>
          </a:p>
          <a:p>
            <a:pPr eaLnBrk="1" hangingPunct="1">
              <a:defRPr/>
            </a:pPr>
            <a:r>
              <a:rPr lang="he-IL" dirty="0" smtClean="0"/>
              <a:t>להלן כמה דוגמאות:</a:t>
            </a:r>
          </a:p>
          <a:p>
            <a:pPr eaLnBrk="1" hangingPunct="1">
              <a:defRPr/>
            </a:pPr>
            <a:r>
              <a:rPr lang="he-IL" b="1" dirty="0" smtClean="0">
                <a:solidFill>
                  <a:schemeClr val="accent3"/>
                </a:solidFill>
              </a:rPr>
              <a:t>א. זיהוי גורמי מחלה</a:t>
            </a:r>
          </a:p>
          <a:p>
            <a:pPr eaLnBrk="1" hangingPunct="1">
              <a:defRPr/>
            </a:pPr>
            <a:r>
              <a:rPr lang="he-IL" dirty="0" smtClean="0"/>
              <a:t>    זיהוי חיידקים ומיקרואורגניזמים אחרים במשטחי גרון, ובבדיקות שתן וצואה.</a:t>
            </a:r>
          </a:p>
          <a:p>
            <a:pPr eaLnBrk="1" hangingPunct="1">
              <a:defRPr/>
            </a:pPr>
            <a:endParaRPr lang="he-IL" dirty="0" smtClean="0"/>
          </a:p>
          <a:p>
            <a:pPr eaLnBrk="1" hangingPunct="1">
              <a:defRPr/>
            </a:pPr>
            <a:r>
              <a:rPr lang="he-IL" b="1" dirty="0" smtClean="0">
                <a:solidFill>
                  <a:schemeClr val="accent3"/>
                </a:solidFill>
              </a:rPr>
              <a:t>ב. קביעת איכות המזון </a:t>
            </a:r>
          </a:p>
          <a:p>
            <a:pPr eaLnBrk="1" hangingPunct="1">
              <a:defRPr/>
            </a:pPr>
            <a:r>
              <a:rPr lang="he-IL" dirty="0" smtClean="0"/>
              <a:t>    במפעלי ייצור מזון לוקחים דגימות מזון לצורך בדיקות, לזיהוי חיידקים </a:t>
            </a:r>
            <a:r>
              <a:rPr lang="he-IL" dirty="0" err="1" smtClean="0"/>
              <a:t>ומיקרואורניזמים</a:t>
            </a:r>
            <a:r>
              <a:rPr lang="he-IL" dirty="0" smtClean="0"/>
              <a:t>    </a:t>
            </a:r>
          </a:p>
          <a:p>
            <a:pPr eaLnBrk="1" hangingPunct="1">
              <a:defRPr/>
            </a:pPr>
            <a:r>
              <a:rPr lang="he-IL" dirty="0" smtClean="0"/>
              <a:t>    אחרים ולקביעת כמותם. משרד הבריאות קבע תקן להרכב המיקרואורגניזמים ולכמות </a:t>
            </a:r>
          </a:p>
          <a:p>
            <a:pPr eaLnBrk="1" hangingPunct="1">
              <a:defRPr/>
            </a:pPr>
            <a:r>
              <a:rPr lang="he-IL" dirty="0" smtClean="0"/>
              <a:t>    המרבית שלהם המותרת במזון. לדוגמה, במזון לתינוקות התקן מחמיר מאוד.</a:t>
            </a:r>
          </a:p>
          <a:p>
            <a:pPr eaLnBrk="1" hangingPunct="1">
              <a:defRPr/>
            </a:pPr>
            <a:endParaRPr lang="he-IL" dirty="0" smtClean="0"/>
          </a:p>
          <a:p>
            <a:pPr eaLnBrk="1" hangingPunct="1">
              <a:defRPr/>
            </a:pPr>
            <a:r>
              <a:rPr lang="he-IL" b="1" dirty="0" smtClean="0">
                <a:solidFill>
                  <a:schemeClr val="accent3"/>
                </a:solidFill>
              </a:rPr>
              <a:t>ג. שימוש בתעשייה</a:t>
            </a:r>
          </a:p>
          <a:p>
            <a:pPr eaLnBrk="1" hangingPunct="1">
              <a:defRPr/>
            </a:pPr>
            <a:r>
              <a:rPr lang="he-IL" dirty="0" smtClean="0"/>
              <a:t>    בתעשיית מוצרי החלב מגדלים תרביות של חיידקי חומצת חלב.</a:t>
            </a:r>
          </a:p>
          <a:p>
            <a:pPr eaLnBrk="1" hangingPunct="1">
              <a:defRPr/>
            </a:pPr>
            <a:r>
              <a:rPr lang="he-IL" dirty="0" smtClean="0"/>
              <a:t>    בתעשיית התרופות מגדלים חיידקים שהוכנס אליהם גן ליצירת אינסולין, בתהליכים של     </a:t>
            </a:r>
          </a:p>
          <a:p>
            <a:pPr eaLnBrk="1" hangingPunct="1">
              <a:defRPr/>
            </a:pPr>
            <a:r>
              <a:rPr lang="he-IL" dirty="0" smtClean="0"/>
              <a:t>    הנדסה גנטית.</a:t>
            </a:r>
          </a:p>
          <a:p>
            <a:pPr eaLnBrk="1" hangingPunct="1">
              <a:defRPr/>
            </a:pPr>
            <a:endParaRPr lang="he-IL" dirty="0" smtClean="0">
              <a:solidFill>
                <a:srgbClr val="1F497D"/>
              </a:solidFill>
            </a:endParaRPr>
          </a:p>
          <a:p>
            <a:pPr eaLnBrk="1" hangingPunct="1">
              <a:defRPr/>
            </a:pPr>
            <a:r>
              <a:rPr lang="he-IL" b="1" dirty="0" smtClean="0">
                <a:solidFill>
                  <a:schemeClr val="accent3"/>
                </a:solidFill>
              </a:rPr>
              <a:t>ד. שימוש במחקר</a:t>
            </a:r>
          </a:p>
          <a:p>
            <a:pPr eaLnBrk="1" hangingPunct="1">
              <a:defRPr/>
            </a:pPr>
            <a:r>
              <a:rPr lang="he-IL" dirty="0" smtClean="0"/>
              <a:t>    לדוגמה: מעבירים גנים של בני אדם לחיידקים על מנת ללמוד על פי השינוי שחל בחיידקים  </a:t>
            </a:r>
          </a:p>
          <a:p>
            <a:pPr eaLnBrk="1" hangingPunct="1">
              <a:defRPr/>
            </a:pPr>
            <a:r>
              <a:rPr lang="he-IL" dirty="0" smtClean="0"/>
              <a:t>    ועל פי החלבון הנוצר מהם את תפקוד הגנים.</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B6FB4E9-5A6C-4912-B744-6E05379D395A}" type="slidenum">
              <a:rPr lang="he-IL" sz="1100" smtClean="0">
                <a:solidFill>
                  <a:prstClr val="white">
                    <a:lumMod val="75000"/>
                  </a:prstClr>
                </a:solidFill>
              </a:rPr>
              <a:pPr fontAlgn="base">
                <a:spcBef>
                  <a:spcPct val="0"/>
                </a:spcBef>
                <a:spcAft>
                  <a:spcPct val="0"/>
                </a:spcAft>
                <a:defRPr/>
              </a:pPr>
              <a:t>7</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לשם מה מגדלים חיידקים במעבדה? </a:t>
            </a:r>
            <a:endParaRPr lang="he-IL" sz="1800" dirty="0" smtClean="0">
              <a:solidFill>
                <a:schemeClr val="accent6">
                  <a:lumMod val="50000"/>
                  <a:lumOff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419100" y="484188"/>
            <a:ext cx="8183563" cy="64611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לקיחת דגימה מקרקעית הים כדי לקבוע את מיני החיידקים הנמצאים בה ואת מספרם, </a:t>
            </a:r>
          </a:p>
          <a:p>
            <a:pPr eaLnBrk="1" hangingPunct="1">
              <a:defRPr/>
            </a:pPr>
            <a:r>
              <a:rPr lang="he-IL" dirty="0" smtClean="0"/>
              <a:t>לצורך מחקר אקולוגי שנערך בארה"ב.</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416E167-4859-4F36-B787-371EAA27030C}" type="slidenum">
              <a:rPr lang="he-IL" sz="1100" smtClean="0">
                <a:solidFill>
                  <a:prstClr val="white">
                    <a:lumMod val="75000"/>
                  </a:prstClr>
                </a:solidFill>
              </a:rPr>
              <a:pPr fontAlgn="base">
                <a:spcBef>
                  <a:spcPct val="0"/>
                </a:spcBef>
                <a:spcAft>
                  <a:spcPct val="0"/>
                </a:spcAft>
                <a:defRPr/>
              </a:pPr>
              <a:t>8</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דוגמה לגידול חיידקים לצורך מחקר</a:t>
            </a:r>
            <a:endParaRPr lang="he-IL" sz="1800" dirty="0" smtClean="0">
              <a:solidFill>
                <a:schemeClr val="accent6">
                  <a:lumMod val="50000"/>
                  <a:lumOff val="50000"/>
                </a:schemeClr>
              </a:solidFill>
            </a:endParaRPr>
          </a:p>
        </p:txBody>
      </p:sp>
      <p:pic>
        <p:nvPicPr>
          <p:cNvPr id="99334" name="תמונה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1130300"/>
            <a:ext cx="2994025"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מלבן 9"/>
          <p:cNvSpPr>
            <a:spLocks noChangeArrowheads="1"/>
          </p:cNvSpPr>
          <p:nvPr/>
        </p:nvSpPr>
        <p:spPr bwMode="auto">
          <a:xfrm>
            <a:off x="539750" y="6021388"/>
            <a:ext cx="7939088" cy="646112"/>
          </a:xfrm>
          <a:prstGeom prst="rect">
            <a:avLst/>
          </a:prstGeom>
          <a:noFill/>
          <a:ln>
            <a:noFill/>
          </a:ln>
          <a:extLst/>
        </p:spPr>
        <p:txBody>
          <a:bodyPr>
            <a:spAutoFit/>
          </a:bodyPr>
          <a:lstStyle/>
          <a:p>
            <a:pPr>
              <a:defRPr/>
            </a:pPr>
            <a:r>
              <a:rPr lang="he-IL" dirty="0"/>
              <a:t>אפשר לגדל חיידקים על שני סוגים של מצעי מזון:</a:t>
            </a:r>
          </a:p>
          <a:p>
            <a:pPr>
              <a:defRPr/>
            </a:pPr>
            <a:r>
              <a:rPr lang="he-IL" dirty="0">
                <a:solidFill>
                  <a:schemeClr val="accent3"/>
                </a:solidFill>
              </a:rPr>
              <a:t>מצע מזון מוצק ומצע מזון נוזלי</a:t>
            </a:r>
            <a:r>
              <a:rPr lang="he-IL" dirty="0"/>
              <a:t>. פירוט – בשקפים הבאים.</a:t>
            </a:r>
          </a:p>
        </p:txBody>
      </p:sp>
      <p:sp>
        <p:nvSpPr>
          <p:cNvPr id="99336" name="מלבן 1"/>
          <p:cNvSpPr>
            <a:spLocks noChangeArrowheads="1"/>
          </p:cNvSpPr>
          <p:nvPr/>
        </p:nvSpPr>
        <p:spPr bwMode="auto">
          <a:xfrm>
            <a:off x="2205038" y="5541963"/>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a:lnSpc>
                <a:spcPct val="115000"/>
              </a:lnSpc>
              <a:spcAft>
                <a:spcPts val="1000"/>
              </a:spcAft>
            </a:pPr>
            <a:r>
              <a:rPr lang="en-US" sz="1100">
                <a:latin typeface="Calibri" pitchFamily="34" charset="0"/>
                <a:cs typeface="Times New Roman" pitchFamily="18" charset="0"/>
              </a:rPr>
              <a:t>Photo:  Shrout, Bill, Photographer (NARA record)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303213" y="419100"/>
            <a:ext cx="8183562" cy="314007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מצע מזון מוצק מורכב מאגר. האגר הוא חומר דמוי ג'לטין המופק מאצות. ממיסים אותו </a:t>
            </a:r>
          </a:p>
          <a:p>
            <a:pPr eaLnBrk="1" hangingPunct="1">
              <a:defRPr/>
            </a:pPr>
            <a:r>
              <a:rPr lang="he-IL" dirty="0" smtClean="0"/>
              <a:t>במים חמים, מוסיפים לו את חומרי המזון הנחוצים ושופכים לצלחת פטרי. כאשר האגר מתקרר הוא נקרש ונוצרת שכבה מוצקה. יתרון האגר הוא שמעט מאוד חיידקים מפרקים אותו, ולכן הוא נשאר שלם והחיידקים גדלים עליו.</a:t>
            </a:r>
          </a:p>
          <a:p>
            <a:pPr eaLnBrk="1" hangingPunct="1">
              <a:defRPr/>
            </a:pPr>
            <a:endParaRPr lang="he-IL" dirty="0" smtClean="0"/>
          </a:p>
          <a:p>
            <a:pPr eaLnBrk="1" hangingPunct="1">
              <a:defRPr/>
            </a:pPr>
            <a:r>
              <a:rPr lang="he-IL" dirty="0" smtClean="0"/>
              <a:t>זורעים את החיידקים, ומדגירים את הצלחת בתנאי טמפרטורה מתאימים.</a:t>
            </a:r>
          </a:p>
          <a:p>
            <a:pPr eaLnBrk="1" hangingPunct="1">
              <a:defRPr/>
            </a:pPr>
            <a:r>
              <a:rPr lang="he-IL" dirty="0" smtClean="0"/>
              <a:t>לאחר ימים מספר, מופיעות מושבות על האגר. </a:t>
            </a:r>
            <a:r>
              <a:rPr lang="he-IL" dirty="0" smtClean="0">
                <a:solidFill>
                  <a:schemeClr val="accent3"/>
                </a:solidFill>
              </a:rPr>
              <a:t>כל מושבה מורכבת ממין אחד של חיידק. </a:t>
            </a:r>
          </a:p>
          <a:p>
            <a:pPr eaLnBrk="1" hangingPunct="1">
              <a:defRPr/>
            </a:pPr>
            <a:r>
              <a:rPr lang="he-IL" dirty="0" smtClean="0">
                <a:solidFill>
                  <a:schemeClr val="accent3"/>
                </a:solidFill>
              </a:rPr>
              <a:t>כל הפרטים במושבה זהים במטענם הגנטי, כי מקורם בתא חיידק אחד</a:t>
            </a:r>
            <a:r>
              <a:rPr lang="he-IL" dirty="0" smtClean="0">
                <a:solidFill>
                  <a:srgbClr val="1F497D"/>
                </a:solidFill>
              </a:rPr>
              <a:t>.</a:t>
            </a:r>
          </a:p>
          <a:p>
            <a:pPr eaLnBrk="1" hangingPunct="1">
              <a:defRPr/>
            </a:pPr>
            <a:r>
              <a:rPr lang="he-IL" dirty="0" smtClean="0"/>
              <a:t>לכל מין חיידק יש מושבה ייחודית, השונה בצורתה, בצבעה, במרקמה ולעתים גם בריחה ממושבות של מינים אחרים, ולפיכך בדיקת תכונות המושבות , היא אחת הדרכים לזיהוי </a:t>
            </a:r>
          </a:p>
          <a:p>
            <a:pPr eaLnBrk="1" hangingPunct="1">
              <a:defRPr/>
            </a:pPr>
            <a:r>
              <a:rPr lang="he-IL" dirty="0" smtClean="0"/>
              <a:t>מין החיידק.</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C59C634-1DAA-4EC1-B7B7-ECA0F0779EF3}" type="slidenum">
              <a:rPr lang="he-IL" sz="1100" smtClean="0">
                <a:solidFill>
                  <a:prstClr val="white">
                    <a:lumMod val="75000"/>
                  </a:prstClr>
                </a:solidFill>
              </a:rPr>
              <a:pPr fontAlgn="base">
                <a:spcBef>
                  <a:spcPct val="0"/>
                </a:spcBef>
                <a:spcAft>
                  <a:spcPct val="0"/>
                </a:spcAft>
                <a:defRPr/>
              </a:pPr>
              <a:t>9</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מצע מזון מוצק</a:t>
            </a:r>
            <a:endParaRPr lang="he-IL" sz="1800" dirty="0" smtClean="0"/>
          </a:p>
        </p:txBody>
      </p:sp>
      <p:sp>
        <p:nvSpPr>
          <p:cNvPr id="13" name="TextBox 12"/>
          <p:cNvSpPr txBox="1"/>
          <p:nvPr/>
        </p:nvSpPr>
        <p:spPr>
          <a:xfrm>
            <a:off x="303213" y="6407150"/>
            <a:ext cx="8183562" cy="3683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צלחת הפטרי מכילה מושבות חיידקים מסוגים שונים וכן מושבות של פטריות עובש.</a:t>
            </a:r>
          </a:p>
        </p:txBody>
      </p:sp>
      <p:grpSp>
        <p:nvGrpSpPr>
          <p:cNvPr id="100359" name="קבוצה 1"/>
          <p:cNvGrpSpPr>
            <a:grpSpLocks/>
          </p:cNvGrpSpPr>
          <p:nvPr/>
        </p:nvGrpSpPr>
        <p:grpSpPr bwMode="auto">
          <a:xfrm>
            <a:off x="2555875" y="3281363"/>
            <a:ext cx="4802188" cy="3019425"/>
            <a:chOff x="2205038" y="3280612"/>
            <a:chExt cx="4802236" cy="3019425"/>
          </a:xfrm>
        </p:grpSpPr>
        <p:pic>
          <p:nvPicPr>
            <p:cNvPr id="10036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038" y="3280612"/>
              <a:ext cx="360045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580097" y="4923674"/>
              <a:ext cx="1427177" cy="33813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dirty="0" smtClean="0"/>
                <a:t>פטריית עובש</a:t>
              </a:r>
            </a:p>
          </p:txBody>
        </p:sp>
        <p:cxnSp>
          <p:nvCxnSpPr>
            <p:cNvPr id="14" name="מחבר חץ ישר 13"/>
            <p:cNvCxnSpPr/>
            <p:nvPr/>
          </p:nvCxnSpPr>
          <p:spPr>
            <a:xfrm flipH="1">
              <a:off x="4989541" y="5091949"/>
              <a:ext cx="809633"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100360" name="מלבן 2"/>
          <p:cNvSpPr>
            <a:spLocks noChangeArrowheads="1"/>
          </p:cNvSpPr>
          <p:nvPr/>
        </p:nvSpPr>
        <p:spPr bwMode="auto">
          <a:xfrm>
            <a:off x="2582863" y="6242050"/>
            <a:ext cx="1701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a:latin typeface="Calibri" pitchFamily="34" charset="0"/>
                <a:cs typeface="Calibri" pitchFamily="34" charset="0"/>
              </a:rPr>
              <a:t>©istockphoto.com/Zirafek</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1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4.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5.xml><?xml version="1.0" encoding="utf-8"?>
<a:theme xmlns:a="http://schemas.openxmlformats.org/drawingml/2006/main" name="1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6.xml><?xml version="1.0" encoding="utf-8"?>
<a:theme xmlns:a="http://schemas.openxmlformats.org/drawingml/2006/main" name="1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7.xml><?xml version="1.0" encoding="utf-8"?>
<a:theme xmlns:a="http://schemas.openxmlformats.org/drawingml/2006/main" name="1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8.xml><?xml version="1.0" encoding="utf-8"?>
<a:theme xmlns:a="http://schemas.openxmlformats.org/drawingml/2006/main" name="1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9.xml><?xml version="1.0" encoding="utf-8"?>
<a:theme xmlns:a="http://schemas.openxmlformats.org/drawingml/2006/main" name="1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11558</TotalTime>
  <Words>5182</Words>
  <Application>Microsoft Office PowerPoint</Application>
  <PresentationFormat>‫הצגה על המסך (4:3)</PresentationFormat>
  <Paragraphs>768</Paragraphs>
  <Slides>50</Slides>
  <Notes>4</Notes>
  <HiddenSlides>0</HiddenSlides>
  <MMClips>0</MMClips>
  <ScaleCrop>false</ScaleCrop>
  <HeadingPairs>
    <vt:vector size="4" baseType="variant">
      <vt:variant>
        <vt:lpstr>ערכת נושא</vt:lpstr>
      </vt:variant>
      <vt:variant>
        <vt:i4>19</vt:i4>
      </vt:variant>
      <vt:variant>
        <vt:lpstr>כותרות שקופיות</vt:lpstr>
      </vt:variant>
      <vt:variant>
        <vt:i4>50</vt:i4>
      </vt:variant>
    </vt:vector>
  </HeadingPairs>
  <TitlesOfParts>
    <vt:vector size="69" baseType="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מצגת של PowerPoint</vt:lpstr>
      <vt:lpstr>בתנאים מתאימים, חיידקים מתרבים בקצב מהיר מאוד</vt:lpstr>
      <vt:lpstr>בתנאים מתאימים, חיידקים מתרבים בקצב מהיר</vt:lpstr>
      <vt:lpstr>שלבי חלוקת תא החיידק</vt:lpstr>
      <vt:lpstr>שאלה 1</vt:lpstr>
      <vt:lpstr>תשובה: התרבות החיידקים כרוכה בקליטת חומרי מזון מן הסביבה ומקיום תהליכי חילוף חומרים</vt:lpstr>
      <vt:lpstr>לשם מה מגדלים חיידקים במעבדה? </vt:lpstr>
      <vt:lpstr>דוגמה לגידול חיידקים לצורך מחקר</vt:lpstr>
      <vt:lpstr>מצע מזון מוצק</vt:lpstr>
      <vt:lpstr>מצע מזון נוזלי</vt:lpstr>
      <vt:lpstr>קבלת תרבית טהורה של החיידק בעזרת זריעת בידוד</vt:lpstr>
      <vt:lpstr>שלבי זריעת בידוד</vt:lpstr>
      <vt:lpstr>תוצאות זריעת בידוד</vt:lpstr>
      <vt:lpstr>שיטות לספירת חיידקים</vt:lpstr>
      <vt:lpstr>שאלה 2: התאמת השיטה לאומדן מספר החיידקים לסוג המצע (נוזלי או מוצק)</vt:lpstr>
      <vt:lpstr>תשובה</vt:lpstr>
      <vt:lpstr>זיהוי חיידקים</vt:lpstr>
      <vt:lpstr>מושבות חיידקים שונים</vt:lpstr>
      <vt:lpstr>תזכורת: חיידקי גראם+ וחיידקי גראם-</vt:lpstr>
      <vt:lpstr>הרחבה: דוגמה לזיהוי חיידקי בצילוס, סטרפטוקוקוס וסטפילוקוקוס</vt:lpstr>
      <vt:lpstr>סיכום ביניים: גידול חיידקים והתרבותם</vt:lpstr>
      <vt:lpstr>סיכום ביניים: גידול חיידקים והתרבותם</vt:lpstr>
      <vt:lpstr>בטבע יש גורמים המגבילים את קצב ההתרבות של החיידקים</vt:lpstr>
      <vt:lpstr>שאלה 3</vt:lpstr>
      <vt:lpstr>שלבי הגידול של חיידקים – גרף (תשובה לשאלה 3)</vt:lpstr>
      <vt:lpstr>שלבי הגידול של חיידקים – הסבר השלבים</vt:lpstr>
      <vt:lpstr>מדוע משתמשים בציר Y לוגריתמי לתיאור עקומת הגידול?</vt:lpstr>
      <vt:lpstr>שאלה 4</vt:lpstr>
      <vt:lpstr>שאלה</vt:lpstr>
      <vt:lpstr>שאלה 5: השפעות סוג מצע המזון (עשיר/דל) על עקומת הגידול</vt:lpstr>
      <vt:lpstr>תשובה: ההעברה מקרקע מזון עשיר לדל גורמת להתארכות שלב ההשהיה </vt:lpstr>
      <vt:lpstr>שאלה 6: (בשילוב עם שלבי החקר המדעי*): השפעת הטמפרטורה על עקומת הגידול</vt:lpstr>
      <vt:lpstr>תשובה</vt:lpstr>
      <vt:lpstr>שאלה 7: כימוסטאט</vt:lpstr>
      <vt:lpstr>תשובה</vt:lpstr>
      <vt:lpstr>שאלה 8: הקשר בין שלבי עקומת הגידול לבין השינויים בריכוז הגלוקוז במצע</vt:lpstr>
      <vt:lpstr>תשובה</vt:lpstr>
      <vt:lpstr>שאלה 9:</vt:lpstr>
      <vt:lpstr>תשובה: לחיידקים המועברים לאותו סוג של מצע מזון אין תקופת השהייה</vt:lpstr>
      <vt:lpstr>שאלה 10</vt:lpstr>
      <vt:lpstr>תשובה</vt:lpstr>
      <vt:lpstr>שאלה 11: השפעת השיטה לאומדן מספר החיידקים על עקומת הגידול</vt:lpstr>
      <vt:lpstr>תשובה</vt:lpstr>
      <vt:lpstr>שאלה 12</vt:lpstr>
      <vt:lpstr>תשובה</vt:lpstr>
      <vt:lpstr>שאלה 13</vt:lpstr>
      <vt:lpstr>תשובה</vt:lpstr>
      <vt:lpstr>סיכום: גידול והתרבות חיידקים</vt:lpstr>
      <vt:lpstr>שאלה 14: ביולוגיה בחיוך</vt:lpstr>
      <vt:lpstr>תשובה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768</cp:revision>
  <dcterms:created xsi:type="dcterms:W3CDTF">2010-09-05T07:07:37Z</dcterms:created>
  <dcterms:modified xsi:type="dcterms:W3CDTF">2015-08-18T05:07:55Z</dcterms:modified>
</cp:coreProperties>
</file>