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962" r:id="rId2"/>
    <p:sldMasterId id="2147484131" r:id="rId3"/>
    <p:sldMasterId id="2147484136" r:id="rId4"/>
    <p:sldMasterId id="2147484143" r:id="rId5"/>
    <p:sldMasterId id="2147484150" r:id="rId6"/>
    <p:sldMasterId id="2147484157" r:id="rId7"/>
    <p:sldMasterId id="2147484164" r:id="rId8"/>
    <p:sldMasterId id="2147484880" r:id="rId9"/>
    <p:sldMasterId id="2147484968" r:id="rId10"/>
    <p:sldMasterId id="2147484975" r:id="rId11"/>
    <p:sldMasterId id="2147485074" r:id="rId12"/>
    <p:sldMasterId id="2147485387" r:id="rId13"/>
    <p:sldMasterId id="2147485393" r:id="rId14"/>
    <p:sldMasterId id="2147485519" r:id="rId15"/>
    <p:sldMasterId id="2147488428" r:id="rId16"/>
    <p:sldMasterId id="2147488434" r:id="rId17"/>
    <p:sldMasterId id="2147488440" r:id="rId18"/>
    <p:sldMasterId id="2147488447" r:id="rId19"/>
    <p:sldMasterId id="2147488454" r:id="rId20"/>
  </p:sldMasterIdLst>
  <p:notesMasterIdLst>
    <p:notesMasterId r:id="rId40"/>
  </p:notesMasterIdLst>
  <p:sldIdLst>
    <p:sldId id="608" r:id="rId21"/>
    <p:sldId id="598" r:id="rId22"/>
    <p:sldId id="486" r:id="rId23"/>
    <p:sldId id="489" r:id="rId24"/>
    <p:sldId id="492" r:id="rId25"/>
    <p:sldId id="594" r:id="rId26"/>
    <p:sldId id="596" r:id="rId27"/>
    <p:sldId id="587" r:id="rId28"/>
    <p:sldId id="588" r:id="rId29"/>
    <p:sldId id="586" r:id="rId30"/>
    <p:sldId id="597" r:id="rId31"/>
    <p:sldId id="602" r:id="rId32"/>
    <p:sldId id="601" r:id="rId33"/>
    <p:sldId id="605" r:id="rId34"/>
    <p:sldId id="604" r:id="rId35"/>
    <p:sldId id="606" r:id="rId36"/>
    <p:sldId id="609" r:id="rId37"/>
    <p:sldId id="610" r:id="rId38"/>
    <p:sldId id="545" r:id="rId39"/>
  </p:sldIdLst>
  <p:sldSz cx="9144000" cy="6858000" type="screen4x3"/>
  <p:notesSz cx="6669088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C72"/>
    <a:srgbClr val="FF9933"/>
    <a:srgbClr val="FFFF99"/>
    <a:srgbClr val="FF6600"/>
    <a:srgbClr val="FFFFCC"/>
    <a:srgbClr val="038EED"/>
    <a:srgbClr val="FFFCF7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69" autoAdjust="0"/>
    <p:restoredTop sz="86466" autoAdjust="0"/>
  </p:normalViewPr>
  <p:slideViewPr>
    <p:cSldViewPr>
      <p:cViewPr>
        <p:scale>
          <a:sx n="81" d="100"/>
          <a:sy n="81" d="100"/>
        </p:scale>
        <p:origin x="-9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1EA820-F01C-4592-B5E5-0D8EF5241216}" type="datetimeFigureOut">
              <a:rPr lang="he-IL"/>
              <a:pPr>
                <a:defRPr/>
              </a:pPr>
              <a:t>א'/חשון/תשע"ח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88B750-C51B-43E4-B7AB-5FEDD84B93E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7455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B08AB-D6FA-4B80-B6CA-305881A3202A}" type="slidenum">
              <a:rPr lang="he-IL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D25-E881-4DB3-ACB3-651AC87B5CB1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DED0C6A-A076-4795-A09C-B393DCB000B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183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FD7B-D112-42D3-967E-CED19F2E7AA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2E18-7704-4D21-B29A-37FE43AE3CD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78143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45153E0-FEB5-49CE-8F12-25FA02DE1337}" type="slidenum">
              <a:rPr lang="he-IL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he-IL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43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2B15F-975F-4E67-9BEB-B637FFE22307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A54-2078-4F7E-91F1-4F0A35AEC6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261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C23-3E37-4C54-945A-55B87389EF5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4B00-C4CF-4C0E-8FC3-3E51E4C8B1B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158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5317-E328-41ED-93B0-8EA5334AB91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0C3DC01-4B24-48C8-9DCF-24578E01620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108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7190A5E-BC61-4045-BE2F-9B0E0526326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170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ECB3D62-F9B4-4ECA-8D29-5C9690EA7FC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237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164E-E6AF-4A2E-923F-5BFE847B5040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0126-2B27-40E2-B798-A62D689258E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836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CF0B-86B4-4109-839D-2CC684FF0E8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B5142A8-1DD9-4B2D-92D2-4A26D52A1D4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8323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B578-CC2D-4B1E-9CB2-8207B68989E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A339EA8-2179-4CD2-AABB-46762FBB18D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807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5BACAF7-A1DF-438B-A53C-02F6EB9C68C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57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010E68D-A9A5-479D-A5FD-F0F4043CA11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788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3735DF1-61F0-4BF9-B374-3AC560D9811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8877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840F-687F-4C4F-BF00-A2252C21B52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5B41-EA88-43ED-A8BE-20271B1916E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719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169D-F0A8-4F60-A61F-A5971E6FBEFA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E1EF-A1B5-485D-A7B6-9442332C2CF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5082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CB0B-C647-45BE-B6B7-5FAF5D884691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85D1A42-BDFB-4553-A0B9-1983E67DD88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8592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BC82001-CA82-4F47-AEEE-8A7B760F001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3120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7DE4AF6-6B28-42F0-8C4D-E8CFD607B36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2449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27FD-1A7E-4713-BA54-846D2DA70E4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B55C-10E6-4B4D-9E84-405FED3C91E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681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052F-C766-4081-962C-40D1AD73C2F0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8FF7-4B64-4B25-8050-B2107DF7F81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9745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2D00-CEA1-4765-A543-F1B8B1EAC21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81A46D1-7287-4567-8124-4C3C3C5755F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0559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FC83060-AA92-43B7-B22C-B373D765D1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8487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6454B5E-CACB-49C8-99B5-D8282F46649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190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FB7F7B6-261F-443B-AA4D-6D99E03E8DF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6678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2CF9-B55E-40F8-A87B-98E12E4BEB85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2EA6-D604-45FD-8F1D-C834C69AA3F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53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1795-3CFF-46F4-9D71-3DF68D469A2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4F18-7D48-46FF-A53A-0AA3604E39E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176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7BBE-2CE3-408A-BEB8-83E529E948D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11CE2C0-81B5-4FC4-9F08-4AC79D8B79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2658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6FA0ECF-23BC-441E-8DC8-9C25674C0BB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91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0A17438-6286-4141-A394-B190AE68F43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8322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5837-2401-4134-ABF6-90A833C5DF4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DACE-C519-4957-8A70-A335595CBE8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2921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B825-032A-477C-B467-FECC9F73A31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C7A6-98B3-4354-B905-75CE1FAB999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1337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22F1-5318-42EA-A232-7C35D7F6E19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A5C3A58-4D65-42C4-9AC1-F9E241CF449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2678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9443A2D-6502-4302-BBAB-1DA6178DABD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3143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0D3A921-F854-46E4-B09D-893608F256D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9878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C78A-2826-42A6-8E68-45597CB595B0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E076-5E94-4A9B-959E-C3AB6F718A8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3118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3280-2592-4DB8-9FB5-89B72813FEB1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11AA-3022-4332-9499-0F16DACD8F7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3190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D549-C8EC-47DE-B96A-7EA82046DD9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2708-C40E-4B2D-A5B1-73056B73986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5475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4D1C-E21D-48F6-ACE4-26920AFBA43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12088CC-20FF-4240-A876-FABA98006DF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14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A04D250-44B0-4853-8D0A-FA652B30E43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2144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6F4D9A3-64DE-4858-9788-8C6BBDA6B02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9601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6118-8455-4FDA-B602-CA45D39E7E0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1C99-9C66-43DD-AAEA-D264F544311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410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16C9-272E-4D44-A2C6-D52BAD8061D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5B47-89B3-4D11-A652-27E1E28AB02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7743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4DA4-708C-4307-83C4-EE308F5C87E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2BE0D9F-B097-4CD6-86CF-56CAE5A23BA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5121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85F73EC-FC33-4CE0-98AC-B16ABCEC15E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1623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403B574-8A60-456C-A12A-232BFC6CBFF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590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706E-35C8-4A20-9F60-980D93F0EC2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3E22-E8B4-4678-9C34-FC831DD9E20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7166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0383-91FF-4B4E-B097-F228230D980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48E0-C192-49E8-A98F-F85FD7D2D9F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8214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2E32-1FE4-47AA-8CBA-98AA303650DD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1415-41E7-425F-9C43-8AA594C13BD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8006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A4CF-608E-4455-BEDC-90D2CF15DD7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92FC1DB-D797-49BB-B47E-AFF4358B1FC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1105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DEED6CE-71FB-4FD5-A680-7B9553B4321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597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9D51170-BCB5-4247-A384-0AE144D8BD0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5541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05A5-2A1C-4238-A662-D988EA82B92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1166-8512-4417-929A-D080D635798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5328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7128-4FBB-4857-AC46-9D0CB649EAE6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E26CA07-EBB5-4CB2-9BFC-6BD52666F46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0399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D43B-4B26-42DB-962A-F956D0E93DB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CA86C7E-8092-4BEC-B0AC-BE4C02370B2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4301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6C8C9E4-F50E-48DE-9DA3-9B7CB01F1FB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34178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328091F-0B32-4AF9-89C2-348421B38E4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06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90B-71B7-4384-9973-5BF893E5252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2B4E-2A23-4D30-BEB2-CFB5BE36E7C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4511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ECF3-5668-4CF3-B3E9-8283DE383BE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9957-CF50-4752-9413-72E2E24A9EC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881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7F55-4C8D-4210-BAC5-2E83F2D22127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597D-7E21-4F49-B81F-92D93737E4A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8365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9190-9573-4729-BDC8-BF738E091B8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6ABAC37-0681-4EEB-8A42-739862AE8CC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4412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6ECF9D7-2851-4D5D-9FCC-7760E0C5811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863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23B0E77-C8B7-478E-93B8-870382211BF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7176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3749-04D0-407B-91EA-59CFD9B28CC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D0AA9E6-8269-4870-8138-1886A945BD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8797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5DE5-1228-4E77-B58A-2DE5B6A99FE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CA23A4A-9518-42B0-B511-03C32BF241C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4870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F0DA82F-577F-4C8A-8E72-FD742EB7459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9357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0F46E-4B0D-47EE-B156-8791DF485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8958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ACD9-82A8-470D-92C5-1A368CE2075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586B25C-8BF9-4FBF-9708-93C2F25F593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49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294A-DCD0-433C-B56C-8688EA401277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674A32E-8CF7-4DC5-8718-4AF5B9D589D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0376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812F-BC58-4096-9CAF-D2C28E9AC2A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CB4B71C-50BC-49C6-935C-95858012992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7401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8E59386-4C2D-4AE2-803D-A067D359CF9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19170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ED2BFC0-0D35-44DD-901C-A49DBD5158A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0296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FECC-5A3E-4971-BDFB-5A0EFE1C50F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2DF2-05E4-49E8-B7F9-7CCFEDCD8FB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930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6C21-0D1A-4036-928B-DE45EA9973A8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E91C-9F8B-4A8E-907F-2063ABF4CA7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7695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F3B1-BED4-46A2-8F2B-E30B9E6CE4CF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11DD441-95E2-49F3-9CED-89F87F71ACF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6491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C9392D2-616B-4C17-A90D-D5F6A068423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1209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9D74BF4-099E-4EC6-BD1D-F8A3824844A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406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4D54-CAD8-47DA-AE63-F90E69A49F4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32101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5FBB-264A-40A2-AC6B-4CD2932F4040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A5661-5900-46A7-9408-68D5D72C9E7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7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60CF54D-DD39-4730-9E4F-08FA0EA7B77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5861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EC93-279A-46E2-8806-072CAD6DCA8F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B60DB8E-81FE-4F08-9B71-48D279024B8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7009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7E2B980-1764-4895-9D49-01C02B7320E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6044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CF5AF76-30A9-47B8-B6AC-6E45BB54E06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1561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BC22-3133-48BD-ADF7-6A813BDDDF63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5D98A5C-C78F-443E-8F38-F764DB78AAE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2374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D25-E881-4DB3-ACB3-651AC87B5CB1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9DED0C6A-A076-4795-A09C-B393DCB000B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7478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3735DF1-61F0-4BF9-B374-3AC560D9811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4364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FB7F7B6-261F-443B-AA4D-6D99E03E8DF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5473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C78A-2826-42A6-8E68-45597CB595B0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E076-5E94-4A9B-959E-C3AB6F718A8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622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706E-35C8-4A20-9F60-980D93F0EC24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C3E22-E8B4-4678-9C34-FC831DD9E20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3821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90B-71B7-4384-9973-5BF893E5252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2B4E-2A23-4D30-BEB2-CFB5BE36E7C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948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662F7DA-3BCC-4952-93BA-3DC28A15139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6782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C9A76-6E1B-4AC6-991F-17EC31CE49A4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89886CB-EC3D-4E14-A6DA-D5316770764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6301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0B99E24-BB93-4190-B98F-AE404836F1F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1589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037806EB-BFF9-4FAC-9DC8-02010E4C674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89947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F207-BE7C-4915-B5B1-D57AFC1D5A4D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ECDC-48AE-461D-B903-AA894239BA8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81121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7DF-F1E9-4FB8-B8A7-4C86E63BF39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DD8F-ACBC-4684-A7EE-C3D138AD7B9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76425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95203-AB33-49D7-8505-61C4B07675D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0210F-E325-4B1E-B793-2BFAD2D6BAA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26207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AC8C-1AAD-4073-893B-AC705E5D8E5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752D02A-4C5C-495D-A5A5-687C071027C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74707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A5AB1F6-987C-4409-BCF8-32326FB8204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8797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586191D-761C-428F-BEA2-2A0CC542A35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464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B103-20A8-4526-80E0-214E1200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42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8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B680E-73A6-495D-AC25-52F246C7EF39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BA6D5-D89D-4682-A928-4E99C6C7C72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79" r:id="rId1"/>
    <p:sldLayoutId id="2147488380" r:id="rId2"/>
    <p:sldLayoutId id="2147488381" r:id="rId3"/>
    <p:sldLayoutId id="2147488351" r:id="rId4"/>
    <p:sldLayoutId id="2147488352" r:id="rId5"/>
    <p:sldLayoutId id="2147488353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E9388-DF92-439A-8E7D-3507C7905BA2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454A6-6D4C-4596-A30B-05533F3EEFC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7" r:id="rId1"/>
    <p:sldLayoutId id="2147488408" r:id="rId2"/>
    <p:sldLayoutId id="2147488409" r:id="rId3"/>
    <p:sldLayoutId id="2147488370" r:id="rId4"/>
    <p:sldLayoutId id="2147488371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4E73F6-C134-4EB1-A3DB-A78AABD19850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27D92-05C3-473D-9E20-1636C717CEF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0" r:id="rId1"/>
    <p:sldLayoutId id="2147488411" r:id="rId2"/>
    <p:sldLayoutId id="2147488412" r:id="rId3"/>
    <p:sldLayoutId id="2147488372" r:id="rId4"/>
    <p:sldLayoutId id="214748841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E47B6-439B-4115-8EF8-6A465C3DF76F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9CE22-110C-4368-955C-80DBBD9EB35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4" r:id="rId1"/>
    <p:sldLayoutId id="2147488415" r:id="rId2"/>
    <p:sldLayoutId id="2147488416" r:id="rId3"/>
    <p:sldLayoutId id="2147488373" r:id="rId4"/>
    <p:sldLayoutId id="2147488374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1009F-A4A8-4744-873B-8CD129AC71CB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95D01-7F21-4416-9297-19C827DE740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7" r:id="rId1"/>
    <p:sldLayoutId id="2147488418" r:id="rId2"/>
    <p:sldLayoutId id="2147488419" r:id="rId3"/>
    <p:sldLayoutId id="2147488420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3CD89C-AFB3-484B-82B6-4BB508951541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45C1E-2ECC-49E6-A738-1951F28B0C0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1" r:id="rId1"/>
    <p:sldLayoutId id="2147488422" r:id="rId2"/>
    <p:sldLayoutId id="2147488423" r:id="rId3"/>
    <p:sldLayoutId id="2147488424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3D472-13E6-493E-A830-81CFCBB767CA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BB5AA-CA25-422C-A380-FCAB64ABCCDC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5" r:id="rId1"/>
    <p:sldLayoutId id="2147488426" r:id="rId2"/>
    <p:sldLayoutId id="2147488427" r:id="rId3"/>
    <p:sldLayoutId id="2147488377" r:id="rId4"/>
    <p:sldLayoutId id="2147488378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33F2F-F843-4675-976D-4A415151BE66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618A2-E7AC-4C99-9965-12691AC352C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82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9" r:id="rId1"/>
    <p:sldLayoutId id="2147488430" r:id="rId2"/>
    <p:sldLayoutId id="2147488431" r:id="rId3"/>
    <p:sldLayoutId id="2147488432" r:id="rId4"/>
    <p:sldLayoutId id="214748843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6FA29-378B-408C-ACB3-FC9B9F19B763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53CEE-BB74-460B-BA9A-15CC04C9564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11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35" r:id="rId1"/>
    <p:sldLayoutId id="2147488436" r:id="rId2"/>
    <p:sldLayoutId id="2147488437" r:id="rId3"/>
    <p:sldLayoutId id="2147488439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B680E-73A6-495D-AC25-52F246C7EF39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7BA6D5-D89D-4682-A928-4E99C6C7C72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78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F576A-5E12-4677-87B7-312FA961FEFD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0B61B-B75D-4832-A923-A5C84F20963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359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48" r:id="rId1"/>
    <p:sldLayoutId id="2147488449" r:id="rId2"/>
    <p:sldLayoutId id="2147488450" r:id="rId3"/>
    <p:sldLayoutId id="2147488451" r:id="rId4"/>
    <p:sldLayoutId id="2147488452" r:id="rId5"/>
    <p:sldLayoutId id="2147488453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82473A-D6FB-4BA8-8AE8-529109A22DCF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C50FB-DAFF-45FF-B348-C95CE67B3D2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2" r:id="rId1"/>
    <p:sldLayoutId id="2147488383" r:id="rId2"/>
    <p:sldLayoutId id="2147488384" r:id="rId3"/>
    <p:sldLayoutId id="2147488354" r:id="rId4"/>
    <p:sldLayoutId id="2147488355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2AB25-95EC-4C1E-BA63-5222B28AD6E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 אוקטובר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113DD-ACF4-4A3C-976B-57E87B4E061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227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55" r:id="rId1"/>
    <p:sldLayoutId id="2147488456" r:id="rId2"/>
    <p:sldLayoutId id="2147488457" r:id="rId3"/>
    <p:sldLayoutId id="2147488458" r:id="rId4"/>
    <p:sldLayoutId id="2147488459" r:id="rId5"/>
    <p:sldLayoutId id="2147488460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4C8E0-C807-48E7-BBED-547C6DAF63C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2B9ED-BD60-40AF-B98F-E036CAA2EF6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5" r:id="rId1"/>
    <p:sldLayoutId id="2147488386" r:id="rId2"/>
    <p:sldLayoutId id="2147488387" r:id="rId3"/>
    <p:sldLayoutId id="2147488356" r:id="rId4"/>
    <p:sldLayoutId id="2147488388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31C73-BA2A-40D8-91EC-84FCD0CA0AC3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4E530-42BC-4039-A90D-E09A9D6E54E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9" r:id="rId1"/>
    <p:sldLayoutId id="2147488390" r:id="rId2"/>
    <p:sldLayoutId id="2147488391" r:id="rId3"/>
    <p:sldLayoutId id="2147488357" r:id="rId4"/>
    <p:sldLayoutId id="2147488358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38D25C-B096-49D9-89D4-515C3448CDD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D39D51-496C-4BF9-A453-4855EB1202F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59" r:id="rId4"/>
    <p:sldLayoutId id="2147488360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1D239-FC03-4613-95F4-4621CF3BF2DE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CE1A4-19DC-494B-AC86-1D83AEAE5AA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5" r:id="rId1"/>
    <p:sldLayoutId id="2147488396" r:id="rId2"/>
    <p:sldLayoutId id="2147488397" r:id="rId3"/>
    <p:sldLayoutId id="2147488361" r:id="rId4"/>
    <p:sldLayoutId id="2147488362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C6B0A-531C-4E42-BEFA-D87701B5EE4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F1FE49-AAE6-48CF-83D9-8AE07FFD971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8" r:id="rId1"/>
    <p:sldLayoutId id="2147488399" r:id="rId2"/>
    <p:sldLayoutId id="2147488400" r:id="rId3"/>
    <p:sldLayoutId id="2147488363" r:id="rId4"/>
    <p:sldLayoutId id="2147488364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E9E3AB-24B3-4882-BC85-AF9ABFDFC9D5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64E6B-72D0-4A12-9B79-4F733648471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1" r:id="rId1"/>
    <p:sldLayoutId id="2147488402" r:id="rId2"/>
    <p:sldLayoutId id="2147488403" r:id="rId3"/>
    <p:sldLayoutId id="2147488365" r:id="rId4"/>
    <p:sldLayoutId id="2147488366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D2A58-C30C-4A5A-A9DA-AA765AC9A674}" type="datetime8">
              <a:rPr lang="he-IL"/>
              <a:pPr>
                <a:defRPr/>
              </a:pPr>
              <a:t>21 אוקטובר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08017-0D0C-4362-A270-87A4F322BBF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4" r:id="rId1"/>
    <p:sldLayoutId id="2147488405" r:id="rId2"/>
    <p:sldLayoutId id="2147488406" r:id="rId3"/>
    <p:sldLayoutId id="2147488368" r:id="rId4"/>
    <p:sldLayoutId id="2147488369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bag.ebaghigh.cet.ac.il/content/player.aspx?manifest=/api/manifests/item/he/69d0361d-de63-45db-867e-d0c2dbe05c0a/#?page=content-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5OvgQW6FG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5" b="4304"/>
          <a:stretch/>
        </p:blipFill>
        <p:spPr bwMode="auto">
          <a:xfrm flipH="1">
            <a:off x="0" y="423485"/>
            <a:ext cx="6673838" cy="62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19286" y="450538"/>
            <a:ext cx="4773194" cy="1754326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dirty="0" smtClean="0">
                <a:solidFill>
                  <a:srgbClr val="1D4C72"/>
                </a:solidFill>
                <a:latin typeface="Arial"/>
                <a:cs typeface="Arial"/>
              </a:rPr>
              <a:t>גוף האדם בדגש הומיאוסטזיס</a:t>
            </a:r>
            <a:endParaRPr lang="he-IL" sz="5400" b="1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6569967" y="2780928"/>
            <a:ext cx="2368166" cy="1944216"/>
            <a:chOff x="6569967" y="2492896"/>
            <a:chExt cx="2368166" cy="1944216"/>
          </a:xfrm>
        </p:grpSpPr>
        <p:sp>
          <p:nvSpPr>
            <p:cNvPr id="45062" name="Rectangle 18"/>
            <p:cNvSpPr>
              <a:spLocks noChangeArrowheads="1"/>
            </p:cNvSpPr>
            <p:nvPr/>
          </p:nvSpPr>
          <p:spPr bwMode="auto">
            <a:xfrm>
              <a:off x="7356983" y="2492896"/>
              <a:ext cx="1581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he-IL" sz="2000" b="1" dirty="0">
                  <a:solidFill>
                    <a:srgbClr val="1D4C72"/>
                  </a:solidFill>
                </a:rPr>
                <a:t>נושאי השיעור</a:t>
              </a:r>
            </a:p>
          </p:txBody>
        </p:sp>
        <p:grpSp>
          <p:nvGrpSpPr>
            <p:cNvPr id="4" name="קבוצה 3"/>
            <p:cNvGrpSpPr/>
            <p:nvPr/>
          </p:nvGrpSpPr>
          <p:grpSpPr>
            <a:xfrm>
              <a:off x="6569967" y="2947664"/>
              <a:ext cx="2366511" cy="1489448"/>
              <a:chOff x="6488119" y="2852935"/>
              <a:chExt cx="2366511" cy="1489448"/>
            </a:xfrm>
          </p:grpSpPr>
          <p:sp>
            <p:nvSpPr>
              <p:cNvPr id="19" name="Rectangle 17"/>
              <p:cNvSpPr/>
              <p:nvPr/>
            </p:nvSpPr>
            <p:spPr>
              <a:xfrm>
                <a:off x="6488119" y="2852935"/>
                <a:ext cx="2366511" cy="148944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2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Blip>
                    <a:blip r:embed="rId5"/>
                  </a:buBlip>
                  <a:defRPr/>
                </a:pPr>
                <a:endParaRPr lang="he-IL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FontTx/>
                  <a:buBlip>
                    <a:blip r:embed="rId5"/>
                  </a:buBlip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FontTx/>
                  <a:buBlip>
                    <a:blip r:embed="rId5"/>
                  </a:buBlip>
                  <a:defRPr/>
                </a:pPr>
                <a:endParaRPr lang="he-IL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FontTx/>
                  <a:buBlip>
                    <a:blip r:embed="rId5"/>
                  </a:buBlip>
                  <a:defRPr/>
                </a:pPr>
                <a:endParaRPr lang="he-IL" dirty="0" smtClean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" name="מלבן 1"/>
              <p:cNvSpPr/>
              <p:nvPr/>
            </p:nvSpPr>
            <p:spPr>
              <a:xfrm>
                <a:off x="7514488" y="3669824"/>
                <a:ext cx="1245213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Blip>
                    <a:blip r:embed="rId5"/>
                  </a:buBlip>
                  <a:defRPr/>
                </a:pPr>
                <a:r>
                  <a:rPr lang="he-IL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 מונחי יסוד</a:t>
                </a: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2" name="Rectangle 3"/>
          <p:cNvSpPr/>
          <p:nvPr/>
        </p:nvSpPr>
        <p:spPr>
          <a:xfrm>
            <a:off x="5940152" y="2231153"/>
            <a:ext cx="2977679" cy="117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83968" y="3356992"/>
            <a:ext cx="4572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Blip>
                <a:blip r:embed="rId5"/>
              </a:buBlip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מעגל הרבייה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lnSpc>
                <a:spcPct val="150000"/>
              </a:lnSpc>
              <a:buBlip>
                <a:blip r:embed="rId5"/>
              </a:buBlip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771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578565" y="620688"/>
            <a:ext cx="805815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594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71438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smtClean="0">
                <a:solidFill>
                  <a:srgbClr val="FF6600"/>
                </a:solidFill>
              </a:rPr>
              <a:t>תהליכי חלוקת תאים בגוף: מיטוזה ומיוזה</a:t>
            </a:r>
            <a:endParaRPr lang="he-IL" sz="1800" smtClean="0"/>
          </a:p>
        </p:txBody>
      </p:sp>
      <p:sp>
        <p:nvSpPr>
          <p:cNvPr id="8" name="Slide Number Placeholder 15"/>
          <p:cNvSpPr txBox="1">
            <a:spLocks/>
          </p:cNvSpPr>
          <p:nvPr/>
        </p:nvSpPr>
        <p:spPr bwMode="auto">
          <a:xfrm>
            <a:off x="107950" y="6524625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6D3C5A4C-5CEE-4677-A7D3-BE46523BC328}" type="slidenum">
              <a:rPr lang="he-IL" sz="1100" smtClean="0">
                <a:solidFill>
                  <a:srgbClr val="BFBFBF"/>
                </a:solidFill>
              </a:rPr>
              <a:pPr algn="l" eaLnBrk="1" hangingPunct="1"/>
              <a:t>10</a:t>
            </a:fld>
            <a:endParaRPr lang="he-IL" sz="1100" dirty="0" smtClean="0">
              <a:solidFill>
                <a:srgbClr val="BFBFBF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96797" y="836712"/>
            <a:ext cx="76676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e-IL" sz="2000" b="1" dirty="0">
                <a:solidFill>
                  <a:schemeClr val="tx2"/>
                </a:solidFill>
                <a:latin typeface="Arial"/>
                <a:cs typeface="Arial"/>
              </a:rPr>
              <a:t>מיטוזה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תהליך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חלוקת תא, שבסופו מתקבלים שני תאי בת </a:t>
            </a:r>
            <a:r>
              <a:rPr lang="he-IL" u="sng" dirty="0">
                <a:solidFill>
                  <a:prstClr val="black"/>
                </a:solidFill>
                <a:latin typeface="Arial"/>
                <a:cs typeface="Arial"/>
              </a:rPr>
              <a:t>זהים לחלוטין </a:t>
            </a:r>
            <a:r>
              <a:rPr lang="he-IL" u="sng" dirty="0" smtClean="0">
                <a:solidFill>
                  <a:prstClr val="black"/>
                </a:solidFill>
                <a:latin typeface="Arial"/>
                <a:cs typeface="Arial"/>
              </a:rPr>
              <a:t>לתא </a:t>
            </a:r>
            <a:r>
              <a:rPr lang="he-IL" u="sng" dirty="0">
                <a:solidFill>
                  <a:prstClr val="black"/>
                </a:solidFill>
                <a:latin typeface="Arial"/>
                <a:cs typeface="Arial"/>
              </a:rPr>
              <a:t>המקורי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גוף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האדם מורכב מכ-65 ביליון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תאים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שמקורם בתא אחד – הביצית המופרית (זיגוטה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). הביצית הזאת התחלקה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חלוקות רבות ועוקבות (הקרויות חלוקות מיטוזה), וכך התפתח יצור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רב-תאי. תאי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הבת הנוצרים בחלוקה המיטוזה זהים מבחינה גנטית לתא האם שממנו הם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נוצרו, וכך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נשמר המטען התורשתי בכל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תאי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הגוף. </a:t>
            </a:r>
            <a:endParaRPr lang="he-IL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ביצורים רב-תאיים, תפקיד תהליך המיטוזה הוא גדילה. הוא מתרחש בכל חלקי הגוף בתקופה העוברית ובמשך כל החיים. חלוקת תא </a:t>
            </a:r>
            <a:r>
              <a:rPr lang="he-IL" dirty="0" err="1"/>
              <a:t>מיטוטית</a:t>
            </a:r>
            <a:r>
              <a:rPr lang="he-IL" dirty="0"/>
              <a:t> (=בתהליך מיטוזה) היא גם הבסיס לגדילה ולתיקון של רקמות פגועות (כך נרפא פצע).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578565" y="4218772"/>
            <a:ext cx="8058149" cy="1589949"/>
            <a:chOff x="597892" y="3568516"/>
            <a:chExt cx="8058149" cy="1589949"/>
          </a:xfrm>
        </p:grpSpPr>
        <p:sp>
          <p:nvSpPr>
            <p:cNvPr id="12" name="מלבן 11"/>
            <p:cNvSpPr/>
            <p:nvPr/>
          </p:nvSpPr>
          <p:spPr>
            <a:xfrm>
              <a:off x="597892" y="3568516"/>
              <a:ext cx="8058149" cy="1586492"/>
            </a:xfrm>
            <a:prstGeom prst="rect">
              <a:avLst/>
            </a:prstGeom>
            <a:solidFill>
              <a:srgbClr val="FF9933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/>
            <p:cNvSpPr/>
            <p:nvPr/>
          </p:nvSpPr>
          <p:spPr>
            <a:xfrm>
              <a:off x="966999" y="3650360"/>
              <a:ext cx="741682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he-IL" sz="2000" b="1" dirty="0">
                  <a:solidFill>
                    <a:schemeClr val="tx2"/>
                  </a:solidFill>
                  <a:latin typeface="Arial"/>
                  <a:cs typeface="Arial"/>
                </a:rPr>
                <a:t>מיוזה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 smtClean="0">
                  <a:solidFill>
                    <a:prstClr val="black"/>
                  </a:solidFill>
                  <a:latin typeface="Arial"/>
                  <a:cs typeface="Arial"/>
                </a:rPr>
                <a:t>תהליך חלוקת תאים המתרחש באיברי </a:t>
              </a: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המין (שחלות בנשים ואשכים בגברים) </a:t>
              </a:r>
              <a:r>
                <a:rPr lang="he-IL" dirty="0" smtClean="0">
                  <a:solidFill>
                    <a:prstClr val="black"/>
                  </a:solidFill>
                  <a:latin typeface="Arial"/>
                  <a:cs typeface="Arial"/>
                </a:rPr>
                <a:t>שבסופו </a:t>
              </a: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מתקבלים תאי </a:t>
              </a:r>
              <a:r>
                <a:rPr lang="he-IL" dirty="0" smtClean="0">
                  <a:solidFill>
                    <a:prstClr val="black"/>
                  </a:solidFill>
                  <a:latin typeface="Arial"/>
                  <a:cs typeface="Arial"/>
                </a:rPr>
                <a:t>רבייה. </a:t>
              </a: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בעקבות חלוקת תאים שיש בהם 46 כרומוזומים, נוצרים תאי מין שיש בהם 23 כרומוזומים.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dirty="0" smtClean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8313" y="620713"/>
            <a:ext cx="8215312" cy="20161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סימולציה: מעגל הרבייה </a:t>
            </a:r>
            <a:endParaRPr lang="he-IL" sz="1800" dirty="0" smtClean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" y="572487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e-IL" dirty="0">
                <a:solidFill>
                  <a:prstClr val="black"/>
                </a:solidFill>
              </a:rPr>
              <a:t>בסימולציה הבאה מודגשים השינויים במספר הכרומוזומים בשלבי התפתחות שונים של יצור דמיוני בעל שני זוגות כרומוזומים הומולוגיים</a:t>
            </a:r>
            <a:r>
              <a:rPr lang="he-IL" dirty="0" smtClean="0">
                <a:solidFill>
                  <a:prstClr val="black"/>
                </a:solidFill>
              </a:rPr>
              <a:t>, </a:t>
            </a:r>
            <a:r>
              <a:rPr lang="he-IL" dirty="0">
                <a:solidFill>
                  <a:prstClr val="black"/>
                </a:solidFill>
              </a:rPr>
              <a:t>מתאי הרבייה (תא זרע ותא ביצית) עד העובר המתפתח. שימו לב לשינויים במצב התאים השונים (</a:t>
            </a:r>
            <a:r>
              <a:rPr lang="he-IL" dirty="0" err="1">
                <a:solidFill>
                  <a:prstClr val="black"/>
                </a:solidFill>
              </a:rPr>
              <a:t>הפלואידים</a:t>
            </a:r>
            <a:r>
              <a:rPr lang="he-IL" dirty="0">
                <a:solidFill>
                  <a:prstClr val="black"/>
                </a:solidFill>
              </a:rPr>
              <a:t>/</a:t>
            </a:r>
            <a:r>
              <a:rPr lang="he-IL" dirty="0" err="1">
                <a:solidFill>
                  <a:prstClr val="black"/>
                </a:solidFill>
              </a:rPr>
              <a:t>דיפלואידים</a:t>
            </a:r>
            <a:r>
              <a:rPr lang="he-IL" dirty="0">
                <a:solidFill>
                  <a:prstClr val="black"/>
                </a:solidFill>
              </a:rPr>
              <a:t>).</a:t>
            </a:r>
          </a:p>
          <a:p>
            <a:pPr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379413" y="6530975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080DD-0ABB-4C6F-B168-588B5C103006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7" y="1988840"/>
            <a:ext cx="8699153" cy="40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1043608" y="5970766"/>
            <a:ext cx="5958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prstClr val="black"/>
                </a:solidFill>
                <a:hlinkClick r:id="rId3"/>
              </a:rPr>
              <a:t>סימולציה: הכרומוזומים – מתאי הרבייה ועד העובר המתפתח</a:t>
            </a:r>
            <a:endParaRPr lang="he-IL" sz="1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313" y="620713"/>
            <a:ext cx="8215312" cy="20161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5B7C0-04D5-449D-93D6-4A26F278D2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1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8313" y="620688"/>
            <a:ext cx="8183563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1: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 smtClean="0">
                <a:solidFill>
                  <a:srgbClr val="1F497D"/>
                </a:solidFill>
              </a:rPr>
              <a:t>מהו סדר השלבים והתהליכים הנכון במעגל החיים?  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א. תאי רבייה, </a:t>
            </a:r>
            <a:r>
              <a:rPr lang="he-IL" dirty="0">
                <a:solidFill>
                  <a:srgbClr val="1F497D"/>
                </a:solidFill>
              </a:rPr>
              <a:t>חלוקות מיטוזה </a:t>
            </a:r>
            <a:r>
              <a:rPr lang="he-IL" dirty="0" smtClean="0">
                <a:solidFill>
                  <a:srgbClr val="1F497D"/>
                </a:solidFill>
              </a:rPr>
              <a:t>עוקבות, מיוזה, הפריה, זיגוטה, התמיינות. </a:t>
            </a: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ב. תאי רבייה, התמיינות, הפריה</a:t>
            </a:r>
            <a:r>
              <a:rPr lang="he-IL" dirty="0">
                <a:solidFill>
                  <a:srgbClr val="1F497D"/>
                </a:solidFill>
              </a:rPr>
              <a:t>, זיגוטה, חלוקות מיטוזה </a:t>
            </a:r>
            <a:r>
              <a:rPr lang="he-IL" dirty="0" smtClean="0">
                <a:solidFill>
                  <a:srgbClr val="1F497D"/>
                </a:solidFill>
              </a:rPr>
              <a:t>עוקבות, מיוזה</a:t>
            </a: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ג. תאי </a:t>
            </a:r>
            <a:r>
              <a:rPr lang="he-IL" dirty="0">
                <a:solidFill>
                  <a:srgbClr val="1F497D"/>
                </a:solidFill>
              </a:rPr>
              <a:t>רבייה, </a:t>
            </a:r>
            <a:r>
              <a:rPr lang="he-IL" dirty="0" smtClean="0">
                <a:solidFill>
                  <a:srgbClr val="1F497D"/>
                </a:solidFill>
              </a:rPr>
              <a:t>מיוזה, הפריה</a:t>
            </a:r>
            <a:r>
              <a:rPr lang="he-IL" dirty="0">
                <a:solidFill>
                  <a:srgbClr val="1F497D"/>
                </a:solidFill>
              </a:rPr>
              <a:t>, זיגוטה, </a:t>
            </a:r>
            <a:r>
              <a:rPr lang="he-IL" dirty="0" smtClean="0">
                <a:solidFill>
                  <a:srgbClr val="1F497D"/>
                </a:solidFill>
              </a:rPr>
              <a:t>התמיינות, חלוקות </a:t>
            </a:r>
            <a:r>
              <a:rPr lang="he-IL" dirty="0">
                <a:solidFill>
                  <a:srgbClr val="1F497D"/>
                </a:solidFill>
              </a:rPr>
              <a:t>מיטוזה </a:t>
            </a:r>
            <a:r>
              <a:rPr lang="he-IL" dirty="0" smtClean="0">
                <a:solidFill>
                  <a:srgbClr val="1F497D"/>
                </a:solidFill>
              </a:rPr>
              <a:t>עוקבות</a:t>
            </a:r>
            <a:r>
              <a:rPr lang="he-IL" dirty="0">
                <a:solidFill>
                  <a:srgbClr val="1F497D"/>
                </a:solidFill>
              </a:rPr>
              <a:t>.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ד. תאי </a:t>
            </a:r>
            <a:r>
              <a:rPr lang="he-IL" dirty="0">
                <a:solidFill>
                  <a:srgbClr val="1F497D"/>
                </a:solidFill>
              </a:rPr>
              <a:t>רבייה, </a:t>
            </a:r>
            <a:r>
              <a:rPr lang="he-IL" dirty="0" smtClean="0">
                <a:solidFill>
                  <a:srgbClr val="1F497D"/>
                </a:solidFill>
              </a:rPr>
              <a:t>הפריה</a:t>
            </a:r>
            <a:r>
              <a:rPr lang="he-IL" dirty="0">
                <a:solidFill>
                  <a:srgbClr val="1F497D"/>
                </a:solidFill>
              </a:rPr>
              <a:t>, זיגוטה, חלוקות מיטוזה עוקבות, התמיינות, </a:t>
            </a:r>
            <a:r>
              <a:rPr lang="he-IL" dirty="0" smtClean="0">
                <a:solidFill>
                  <a:srgbClr val="1F497D"/>
                </a:solidFill>
              </a:rPr>
              <a:t>מיוזה.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379413" y="65309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BB7B-2EFC-4F5C-8494-D809EF6D1B21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313" y="620713"/>
            <a:ext cx="8215312" cy="20161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5B7C0-04D5-449D-93D6-4A26F278D2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8" name="Rectangle 12"/>
          <p:cNvSpPr/>
          <p:nvPr/>
        </p:nvSpPr>
        <p:spPr>
          <a:xfrm>
            <a:off x="419757" y="3068960"/>
            <a:ext cx="8196263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משפט </a:t>
            </a:r>
            <a:r>
              <a:rPr lang="he-IL" dirty="0" smtClean="0">
                <a:solidFill>
                  <a:prstClr val="black"/>
                </a:solidFill>
              </a:rPr>
              <a:t>ד'.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620688"/>
            <a:ext cx="8183563" cy="20313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1: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 smtClean="0">
                <a:solidFill>
                  <a:srgbClr val="1F497D"/>
                </a:solidFill>
              </a:rPr>
              <a:t>מהו סדר השלבים והתהליכים הנכון במעגל החיים?   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א. תאי רבייה, </a:t>
            </a:r>
            <a:r>
              <a:rPr lang="he-IL" dirty="0">
                <a:solidFill>
                  <a:srgbClr val="1F497D"/>
                </a:solidFill>
              </a:rPr>
              <a:t>חלוקות מיטוזה </a:t>
            </a:r>
            <a:r>
              <a:rPr lang="he-IL" dirty="0" smtClean="0">
                <a:solidFill>
                  <a:srgbClr val="1F497D"/>
                </a:solidFill>
              </a:rPr>
              <a:t>עוקבות, מיוזה, הפריה, זיגוטה, התמיינות. </a:t>
            </a: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ב. תאי רבייה, התמיינות, הפריה</a:t>
            </a:r>
            <a:r>
              <a:rPr lang="he-IL" dirty="0">
                <a:solidFill>
                  <a:srgbClr val="1F497D"/>
                </a:solidFill>
              </a:rPr>
              <a:t>, זיגוטה, חלוקות מיטוזה </a:t>
            </a:r>
            <a:r>
              <a:rPr lang="he-IL" dirty="0" smtClean="0">
                <a:solidFill>
                  <a:srgbClr val="1F497D"/>
                </a:solidFill>
              </a:rPr>
              <a:t>עוקבות, מיוזה</a:t>
            </a: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ג. תאי רבייה</a:t>
            </a:r>
            <a:r>
              <a:rPr lang="he-IL" dirty="0">
                <a:solidFill>
                  <a:srgbClr val="1F497D"/>
                </a:solidFill>
              </a:rPr>
              <a:t>, </a:t>
            </a:r>
            <a:r>
              <a:rPr lang="he-IL" dirty="0" smtClean="0">
                <a:solidFill>
                  <a:srgbClr val="1F497D"/>
                </a:solidFill>
              </a:rPr>
              <a:t>מיוזה, הפריה</a:t>
            </a:r>
            <a:r>
              <a:rPr lang="he-IL" dirty="0">
                <a:solidFill>
                  <a:srgbClr val="1F497D"/>
                </a:solidFill>
              </a:rPr>
              <a:t>, זיגוטה, </a:t>
            </a:r>
            <a:r>
              <a:rPr lang="he-IL" dirty="0" smtClean="0">
                <a:solidFill>
                  <a:srgbClr val="1F497D"/>
                </a:solidFill>
              </a:rPr>
              <a:t>התמיינות, חלוקות </a:t>
            </a:r>
            <a:r>
              <a:rPr lang="he-IL" dirty="0">
                <a:solidFill>
                  <a:srgbClr val="1F497D"/>
                </a:solidFill>
              </a:rPr>
              <a:t>מיטוזה </a:t>
            </a:r>
            <a:r>
              <a:rPr lang="he-IL" dirty="0" smtClean="0">
                <a:solidFill>
                  <a:srgbClr val="1F497D"/>
                </a:solidFill>
              </a:rPr>
              <a:t>עוקבות</a:t>
            </a:r>
            <a:r>
              <a:rPr lang="he-IL" dirty="0">
                <a:solidFill>
                  <a:srgbClr val="1F497D"/>
                </a:solidFill>
              </a:rPr>
              <a:t>.</a:t>
            </a:r>
            <a:endParaRPr lang="he-IL" dirty="0" smtClean="0">
              <a:solidFill>
                <a:srgbClr val="1F497D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1F497D"/>
                </a:solidFill>
              </a:rPr>
              <a:t>ד. תאי רבייה</a:t>
            </a:r>
            <a:r>
              <a:rPr lang="he-IL" dirty="0">
                <a:solidFill>
                  <a:srgbClr val="1F497D"/>
                </a:solidFill>
              </a:rPr>
              <a:t>, </a:t>
            </a:r>
            <a:r>
              <a:rPr lang="he-IL" dirty="0" smtClean="0">
                <a:solidFill>
                  <a:srgbClr val="1F497D"/>
                </a:solidFill>
              </a:rPr>
              <a:t>הפריה</a:t>
            </a:r>
            <a:r>
              <a:rPr lang="he-IL" dirty="0">
                <a:solidFill>
                  <a:srgbClr val="1F497D"/>
                </a:solidFill>
              </a:rPr>
              <a:t>, זיגוטה, חלוקות מיטוזה עוקבות, התמיינות, </a:t>
            </a:r>
            <a:r>
              <a:rPr lang="he-IL" dirty="0" smtClean="0">
                <a:solidFill>
                  <a:srgbClr val="1F497D"/>
                </a:solidFill>
              </a:rPr>
              <a:t>מיוזה.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379413" y="65309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BB7B-2EFC-4F5C-8494-D809EF6D1B21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313" y="620713"/>
            <a:ext cx="8215312" cy="20161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5B7C0-04D5-449D-93D6-4A26F278D2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2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8313" y="620688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2: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 smtClean="0">
                <a:solidFill>
                  <a:srgbClr val="1F497D"/>
                </a:solidFill>
              </a:rPr>
              <a:t>בטבלה שלפניכם שמות של תאים שונים בגוף האדם. השלימו לגבי כל אחד מהם את מספר הכרומוזומים הנמצאים בגרעין התא וציינו אם הוא תא </a:t>
            </a:r>
            <a:r>
              <a:rPr lang="he-IL" dirty="0" err="1" smtClean="0">
                <a:solidFill>
                  <a:srgbClr val="1F497D"/>
                </a:solidFill>
              </a:rPr>
              <a:t>הפלואידי</a:t>
            </a:r>
            <a:r>
              <a:rPr lang="he-IL" dirty="0" smtClean="0">
                <a:solidFill>
                  <a:srgbClr val="1F497D"/>
                </a:solidFill>
              </a:rPr>
              <a:t> או </a:t>
            </a:r>
            <a:r>
              <a:rPr lang="he-IL" dirty="0" err="1" smtClean="0">
                <a:solidFill>
                  <a:srgbClr val="1F497D"/>
                </a:solidFill>
              </a:rPr>
              <a:t>דיפלואידי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379413" y="65309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BB7B-2EFC-4F5C-8494-D809EF6D1B21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74805"/>
              </p:ext>
            </p:extLst>
          </p:nvPr>
        </p:nvGraphicFramePr>
        <p:xfrm>
          <a:off x="899591" y="1821017"/>
          <a:ext cx="7344816" cy="2865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73727"/>
                <a:gridCol w="1658896"/>
                <a:gridCol w="2112193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מספר הכרומוזומים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הפלואידי</a:t>
                      </a:r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תאי רבייה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זיגוטה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תאי עור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כבד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מבין התאים הבונים את איברי המין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מהחזה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313" y="620713"/>
            <a:ext cx="8215312" cy="20161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5B7C0-04D5-449D-93D6-4A26F278D2C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8313" y="620688"/>
            <a:ext cx="8183563" cy="1200329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he-IL" b="1" dirty="0">
                <a:solidFill>
                  <a:srgbClr val="1D4C72"/>
                </a:solidFill>
              </a:rPr>
              <a:t>שאלה </a:t>
            </a:r>
            <a:r>
              <a:rPr lang="he-IL" b="1" dirty="0" smtClean="0">
                <a:solidFill>
                  <a:srgbClr val="1D4C72"/>
                </a:solidFill>
              </a:rPr>
              <a:t>2:</a:t>
            </a:r>
          </a:p>
          <a:p>
            <a:pPr>
              <a:defRPr/>
            </a:pPr>
            <a:r>
              <a:rPr lang="he-IL" dirty="0">
                <a:solidFill>
                  <a:srgbClr val="1F497D"/>
                </a:solidFill>
              </a:rPr>
              <a:t>בטבלה שלפניכם שמות של תאים שונים בגוף האדם. השלימו לגבי כל אחד מהם את מספר הכרומוזומים הנמצאים בגרעין התא וציינו אם הוא תא </a:t>
            </a:r>
            <a:r>
              <a:rPr lang="he-IL" dirty="0" err="1">
                <a:solidFill>
                  <a:srgbClr val="1F497D"/>
                </a:solidFill>
              </a:rPr>
              <a:t>הפלואידי</a:t>
            </a:r>
            <a:r>
              <a:rPr lang="he-IL" dirty="0">
                <a:solidFill>
                  <a:srgbClr val="1F497D"/>
                </a:solidFill>
              </a:rPr>
              <a:t> או </a:t>
            </a:r>
            <a:r>
              <a:rPr lang="he-IL" dirty="0" err="1">
                <a:solidFill>
                  <a:srgbClr val="1F497D"/>
                </a:solidFill>
              </a:rPr>
              <a:t>דיפלואידי</a:t>
            </a:r>
            <a:r>
              <a:rPr lang="he-IL" dirty="0" smtClean="0">
                <a:solidFill>
                  <a:srgbClr val="1F497D"/>
                </a:solidFill>
              </a:rPr>
              <a:t>.</a:t>
            </a:r>
            <a:endParaRPr lang="he-IL" dirty="0">
              <a:solidFill>
                <a:srgbClr val="1F497D"/>
              </a:solidFill>
            </a:endParaRPr>
          </a:p>
          <a:p>
            <a:pPr>
              <a:defRPr/>
            </a:pPr>
            <a:endParaRPr lang="he-IL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 bwMode="auto">
          <a:xfrm>
            <a:off x="379413" y="65309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1BB7B-2EFC-4F5C-8494-D809EF6D1B21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55456"/>
              </p:ext>
            </p:extLst>
          </p:nvPr>
        </p:nvGraphicFramePr>
        <p:xfrm>
          <a:off x="899591" y="1821017"/>
          <a:ext cx="7344816" cy="2865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73727"/>
                <a:gridCol w="1658896"/>
                <a:gridCol w="2112193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מספר הכרומוזומים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הפלואידי</a:t>
                      </a:r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תאי רבייה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הפלואידי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זיגוטה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תאי עור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כבד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מבין התאים הבונים את איברי המין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תא מהחזה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>
                          <a:solidFill>
                            <a:schemeClr val="tx2"/>
                          </a:solidFill>
                        </a:rPr>
                        <a:t>דיפלואידי</a:t>
                      </a:r>
                      <a:endParaRPr lang="he-I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7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t="7122" r="14471" b="32773"/>
          <a:stretch/>
        </p:blipFill>
        <p:spPr bwMode="auto">
          <a:xfrm>
            <a:off x="3743915" y="598758"/>
            <a:ext cx="1921936" cy="13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קבוצה 61"/>
          <p:cNvGrpSpPr/>
          <p:nvPr/>
        </p:nvGrpSpPr>
        <p:grpSpPr>
          <a:xfrm>
            <a:off x="-43578" y="39578"/>
            <a:ext cx="9008066" cy="6792118"/>
            <a:chOff x="-49134" y="21432"/>
            <a:chExt cx="9008066" cy="6792118"/>
          </a:xfrm>
        </p:grpSpPr>
        <p:pic>
          <p:nvPicPr>
            <p:cNvPr id="63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187" y="509588"/>
              <a:ext cx="2350745" cy="608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134" y="21432"/>
              <a:ext cx="2383330" cy="493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3" y="4706998"/>
              <a:ext cx="1242381" cy="2033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6" name="קבוצה 2"/>
            <p:cNvGrpSpPr>
              <a:grpSpLocks/>
            </p:cNvGrpSpPr>
            <p:nvPr/>
          </p:nvGrpSpPr>
          <p:grpSpPr bwMode="auto">
            <a:xfrm>
              <a:off x="137121" y="110774"/>
              <a:ext cx="8810029" cy="6167789"/>
              <a:chOff x="65678" y="107605"/>
              <a:chExt cx="8808914" cy="6169249"/>
            </a:xfrm>
          </p:grpSpPr>
          <p:grpSp>
            <p:nvGrpSpPr>
              <p:cNvPr id="79" name="קבוצה 43"/>
              <p:cNvGrpSpPr>
                <a:grpSpLocks/>
              </p:cNvGrpSpPr>
              <p:nvPr/>
            </p:nvGrpSpPr>
            <p:grpSpPr bwMode="auto">
              <a:xfrm>
                <a:off x="65678" y="107605"/>
                <a:ext cx="8767644" cy="6169249"/>
                <a:chOff x="65739" y="496788"/>
                <a:chExt cx="8766803" cy="6168533"/>
              </a:xfrm>
            </p:grpSpPr>
            <p:grpSp>
              <p:nvGrpSpPr>
                <p:cNvPr id="83" name="קבוצה 34"/>
                <p:cNvGrpSpPr>
                  <a:grpSpLocks/>
                </p:cNvGrpSpPr>
                <p:nvPr/>
              </p:nvGrpSpPr>
              <p:grpSpPr bwMode="auto">
                <a:xfrm>
                  <a:off x="65739" y="496788"/>
                  <a:ext cx="8766803" cy="6168533"/>
                  <a:chOff x="-78277" y="497937"/>
                  <a:chExt cx="8766803" cy="6168533"/>
                </a:xfrm>
              </p:grpSpPr>
              <p:sp>
                <p:nvSpPr>
                  <p:cNvPr id="87" name="מלבן 86"/>
                  <p:cNvSpPr/>
                  <p:nvPr/>
                </p:nvSpPr>
                <p:spPr bwMode="auto">
                  <a:xfrm>
                    <a:off x="-78277" y="1735445"/>
                    <a:ext cx="1836626" cy="59466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>
                      <a:defRPr/>
                    </a:pPr>
                    <a:r>
                      <a:rPr lang="he-IL" sz="1400" b="1" dirty="0">
                        <a:solidFill>
                          <a:prstClr val="white"/>
                        </a:solidFill>
                      </a:rPr>
                      <a:t>נקבה הפלואידית/דיפלואידית</a:t>
                    </a:r>
                  </a:p>
                </p:txBody>
              </p:sp>
              <p:sp>
                <p:nvSpPr>
                  <p:cNvPr id="88" name="מלבן 87"/>
                  <p:cNvSpPr/>
                  <p:nvPr/>
                </p:nvSpPr>
                <p:spPr bwMode="auto">
                  <a:xfrm>
                    <a:off x="102534" y="2632252"/>
                    <a:ext cx="1676994" cy="596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>
                      <a:defRPr/>
                    </a:pPr>
                    <a:r>
                      <a:rPr lang="he-IL" sz="1400" b="1" dirty="0">
                        <a:solidFill>
                          <a:prstClr val="white"/>
                        </a:solidFill>
                      </a:rPr>
                      <a:t>חלוקת מיטוזה/מיוזה</a:t>
                    </a:r>
                  </a:p>
                </p:txBody>
              </p:sp>
              <p:cxnSp>
                <p:nvCxnSpPr>
                  <p:cNvPr id="89" name="מחבר חץ ישר 88"/>
                  <p:cNvCxnSpPr>
                    <a:stCxn id="88" idx="3"/>
                  </p:cNvCxnSpPr>
                  <p:nvPr/>
                </p:nvCxnSpPr>
                <p:spPr bwMode="auto">
                  <a:xfrm flipV="1">
                    <a:off x="1779528" y="1618094"/>
                    <a:ext cx="2282565" cy="1312644"/>
                  </a:xfrm>
                  <a:prstGeom prst="straightConnector1">
                    <a:avLst/>
                  </a:prstGeom>
                  <a:ln w="50800">
                    <a:solidFill>
                      <a:schemeClr val="tx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קבוצה 26"/>
                  <p:cNvGrpSpPr>
                    <a:grpSpLocks/>
                  </p:cNvGrpSpPr>
                  <p:nvPr/>
                </p:nvGrpSpPr>
                <p:grpSpPr bwMode="auto">
                  <a:xfrm>
                    <a:off x="1847981" y="497937"/>
                    <a:ext cx="6840545" cy="6168533"/>
                    <a:chOff x="1847981" y="801715"/>
                    <a:chExt cx="6840545" cy="6168533"/>
                  </a:xfrm>
                </p:grpSpPr>
                <p:grpSp>
                  <p:nvGrpSpPr>
                    <p:cNvPr id="91" name="קבוצה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7981" y="801715"/>
                      <a:ext cx="5344660" cy="6168533"/>
                      <a:chOff x="1847981" y="906124"/>
                      <a:chExt cx="5344660" cy="6168533"/>
                    </a:xfrm>
                  </p:grpSpPr>
                  <p:sp>
                    <p:nvSpPr>
                      <p:cNvPr id="98" name="מלבן 97"/>
                      <p:cNvSpPr/>
                      <p:nvPr/>
                    </p:nvSpPr>
                    <p:spPr bwMode="auto">
                      <a:xfrm>
                        <a:off x="1847981" y="1397951"/>
                        <a:ext cx="1967384" cy="60808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תא ביצית הפלואידית/דיפלואידית</a:t>
                        </a:r>
                      </a:p>
                    </p:txBody>
                  </p:sp>
                  <p:sp>
                    <p:nvSpPr>
                      <p:cNvPr id="97" name="מלבן 96"/>
                      <p:cNvSpPr/>
                      <p:nvPr/>
                    </p:nvSpPr>
                    <p:spPr bwMode="auto">
                      <a:xfrm>
                        <a:off x="5285956" y="1397951"/>
                        <a:ext cx="1698246" cy="60649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תא זרע </a:t>
                        </a:r>
                        <a:endParaRPr lang="he-IL" sz="1400" b="1" dirty="0" smtClean="0">
                          <a:solidFill>
                            <a:prstClr val="white"/>
                          </a:solidFill>
                        </a:endParaRPr>
                      </a:p>
                      <a:p>
                        <a:pPr>
                          <a:defRPr/>
                        </a:pP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הפלואידי</a:t>
                        </a:r>
                        <a:r>
                          <a:rPr lang="he-IL" sz="1400" b="1" dirty="0" smtClean="0">
                            <a:solidFill>
                              <a:prstClr val="white"/>
                            </a:solidFill>
                          </a:rPr>
                          <a:t>/ </a:t>
                        </a: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דיפלואידי</a:t>
                        </a:r>
                        <a:endParaRPr lang="he-IL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5" name="מלבן 94"/>
                      <p:cNvSpPr/>
                      <p:nvPr/>
                    </p:nvSpPr>
                    <p:spPr bwMode="auto">
                      <a:xfrm>
                        <a:off x="2046318" y="6519788"/>
                        <a:ext cx="1786754" cy="55486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תינוק הפלואידי/דיפלואידי</a:t>
                        </a:r>
                      </a:p>
                    </p:txBody>
                  </p:sp>
                  <p:sp>
                    <p:nvSpPr>
                      <p:cNvPr id="99" name="מלבן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72020" y="906124"/>
                        <a:ext cx="1617960" cy="40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he-IL" sz="2000" b="1" dirty="0">
                            <a:solidFill>
                              <a:srgbClr val="1F497D"/>
                            </a:solidFill>
                          </a:rPr>
                          <a:t>הדור הראשון</a:t>
                        </a:r>
                      </a:p>
                    </p:txBody>
                  </p:sp>
                  <p:sp>
                    <p:nvSpPr>
                      <p:cNvPr id="102" name="מלבן 101"/>
                      <p:cNvSpPr/>
                      <p:nvPr/>
                    </p:nvSpPr>
                    <p:spPr bwMode="auto">
                      <a:xfrm>
                        <a:off x="3522999" y="4153008"/>
                        <a:ext cx="1916000" cy="60649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זיגוטה (ביצית מופרית)</a:t>
                        </a:r>
                      </a:p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הפלואידי/דיפלואידית</a:t>
                        </a:r>
                      </a:p>
                    </p:txBody>
                  </p:sp>
                  <p:cxnSp>
                    <p:nvCxnSpPr>
                      <p:cNvPr id="96" name="מחבר חץ ישר 95"/>
                      <p:cNvCxnSpPr/>
                      <p:nvPr/>
                    </p:nvCxnSpPr>
                    <p:spPr bwMode="auto">
                      <a:xfrm flipH="1" flipV="1">
                        <a:off x="4778572" y="2143632"/>
                        <a:ext cx="2414069" cy="2009376"/>
                      </a:xfrm>
                      <a:prstGeom prst="straightConnector1">
                        <a:avLst/>
                      </a:prstGeom>
                      <a:ln w="50800">
                        <a:solidFill>
                          <a:schemeClr val="tx2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2" name="מלבן 91"/>
                    <p:cNvSpPr/>
                    <p:nvPr/>
                  </p:nvSpPr>
                  <p:spPr bwMode="auto">
                    <a:xfrm>
                      <a:off x="6802995" y="2229759"/>
                      <a:ext cx="1885531" cy="49500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>
                        <a:defRPr/>
                      </a:pPr>
                      <a:r>
                        <a:rPr lang="he-IL" sz="1400" b="1" dirty="0">
                          <a:solidFill>
                            <a:prstClr val="white"/>
                          </a:solidFill>
                        </a:rPr>
                        <a:t>זכר </a:t>
                      </a:r>
                      <a:r>
                        <a:rPr lang="he-IL" sz="1400" b="1" dirty="0" err="1" smtClean="0">
                          <a:solidFill>
                            <a:prstClr val="white"/>
                          </a:solidFill>
                        </a:rPr>
                        <a:t>הפלואידי</a:t>
                      </a: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/</a:t>
                      </a:r>
                      <a:r>
                        <a:rPr lang="he-IL" sz="1400" b="1" dirty="0" err="1" smtClean="0">
                          <a:solidFill>
                            <a:prstClr val="white"/>
                          </a:solidFill>
                        </a:rPr>
                        <a:t>דיפלואידי</a:t>
                      </a:r>
                      <a:endParaRPr lang="he-IL" sz="14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93" name="מלבן 92"/>
                    <p:cNvSpPr/>
                    <p:nvPr/>
                  </p:nvSpPr>
                  <p:spPr bwMode="auto">
                    <a:xfrm>
                      <a:off x="6687929" y="4064746"/>
                      <a:ext cx="1656978" cy="59035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>
                        <a:defRPr/>
                      </a:pP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באשכים:</a:t>
                      </a:r>
                    </a:p>
                    <a:p>
                      <a:pPr>
                        <a:defRPr/>
                      </a:pP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חלוקת </a:t>
                      </a:r>
                      <a:r>
                        <a:rPr lang="he-IL" sz="1400" b="1" dirty="0">
                          <a:solidFill>
                            <a:prstClr val="white"/>
                          </a:solidFill>
                        </a:rPr>
                        <a:t>מיטוזה/מיוזה</a:t>
                      </a:r>
                    </a:p>
                  </p:txBody>
                </p:sp>
              </p:grpSp>
            </p:grpSp>
            <p:sp>
              <p:nvSpPr>
                <p:cNvPr id="84" name="מלבן 51"/>
                <p:cNvSpPr>
                  <a:spLocks noChangeArrowheads="1"/>
                </p:cNvSpPr>
                <p:nvPr/>
              </p:nvSpPr>
              <p:spPr bwMode="auto">
                <a:xfrm>
                  <a:off x="2462176" y="5545789"/>
                  <a:ext cx="1617960" cy="400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e-IL" sz="2000" b="1" dirty="0">
                      <a:solidFill>
                        <a:srgbClr val="1F497D"/>
                      </a:solidFill>
                    </a:rPr>
                    <a:t>הדור השני</a:t>
                  </a:r>
                </a:p>
              </p:txBody>
            </p:sp>
            <p:sp>
              <p:nvSpPr>
                <p:cNvPr id="86" name="מלבן 85"/>
                <p:cNvSpPr/>
                <p:nvPr/>
              </p:nvSpPr>
              <p:spPr bwMode="auto">
                <a:xfrm>
                  <a:off x="2190332" y="4445416"/>
                  <a:ext cx="2254841" cy="7201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>
                    <a:defRPr/>
                  </a:pPr>
                  <a:r>
                    <a:rPr lang="he-IL" sz="1400" b="1" dirty="0">
                      <a:solidFill>
                        <a:prstClr val="white"/>
                      </a:solidFill>
                    </a:rPr>
                    <a:t>חלוקות  </a:t>
                  </a: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מיטוזה/מיוזה רבות</a:t>
                  </a:r>
                </a:p>
                <a:p>
                  <a:pPr>
                    <a:defRPr/>
                  </a:pP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+</a:t>
                  </a:r>
                  <a:r>
                    <a:rPr lang="he-IL" sz="1400" b="1" dirty="0">
                      <a:solidFill>
                        <a:prstClr val="white"/>
                      </a:solidFill>
                    </a:rPr>
                    <a:t> </a:t>
                  </a: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הפריה/התמיינות</a:t>
                  </a:r>
                  <a:endParaRPr lang="he-IL" sz="14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1" name="מלבן 80"/>
              <p:cNvSpPr/>
              <p:nvPr/>
            </p:nvSpPr>
            <p:spPr>
              <a:xfrm>
                <a:off x="5774597" y="4300894"/>
                <a:ext cx="3099995" cy="15215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872215" y="4344791"/>
                <a:ext cx="2930154" cy="147767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he-IL" b="1" dirty="0">
                    <a:solidFill>
                      <a:srgbClr val="1D4C72"/>
                    </a:solidFill>
                  </a:rPr>
                  <a:t>שאלה </a:t>
                </a:r>
                <a:r>
                  <a:rPr lang="he-IL" b="1" dirty="0" smtClean="0">
                    <a:solidFill>
                      <a:srgbClr val="1D4C72"/>
                    </a:solidFill>
                  </a:rPr>
                  <a:t>3:</a:t>
                </a:r>
                <a:endParaRPr lang="he-IL" dirty="0">
                  <a:solidFill>
                    <a:srgbClr val="1D4C72"/>
                  </a:solidFill>
                </a:endParaRPr>
              </a:p>
              <a:p>
                <a:pPr>
                  <a:defRPr/>
                </a:pPr>
                <a:r>
                  <a:rPr lang="he-IL" dirty="0" smtClean="0">
                    <a:solidFill>
                      <a:srgbClr val="1D4C72"/>
                    </a:solidFill>
                  </a:rPr>
                  <a:t>בתרשים </a:t>
                </a:r>
                <a:r>
                  <a:rPr lang="he-IL" dirty="0">
                    <a:solidFill>
                      <a:srgbClr val="1D4C72"/>
                    </a:solidFill>
                  </a:rPr>
                  <a:t>מתוארת מחזוריות </a:t>
                </a:r>
                <a:r>
                  <a:rPr lang="he-IL" noProof="1" smtClean="0">
                    <a:solidFill>
                      <a:srgbClr val="1F497D"/>
                    </a:solidFill>
                  </a:rPr>
                  <a:t>ב</a:t>
                </a:r>
                <a:r>
                  <a:rPr lang="he-IL" dirty="0" smtClean="0">
                    <a:solidFill>
                      <a:srgbClr val="1F497D"/>
                    </a:solidFill>
                  </a:rPr>
                  <a:t>שני </a:t>
                </a:r>
                <a:r>
                  <a:rPr lang="he-IL" dirty="0">
                    <a:solidFill>
                      <a:srgbClr val="1F497D"/>
                    </a:solidFill>
                  </a:rPr>
                  <a:t>דורות של בני אדם.</a:t>
                </a:r>
              </a:p>
              <a:p>
                <a:pPr>
                  <a:defRPr/>
                </a:pPr>
                <a:r>
                  <a:rPr lang="he-IL" dirty="0">
                    <a:solidFill>
                      <a:srgbClr val="1F497D"/>
                    </a:solidFill>
                  </a:rPr>
                  <a:t>השלימו את התרשים על ידי בחירת התשובות הנכונות.</a:t>
                </a:r>
              </a:p>
            </p:txBody>
          </p:sp>
        </p:grpSp>
        <p:sp>
          <p:nvSpPr>
            <p:cNvPr id="68" name="מלבן 2"/>
            <p:cNvSpPr>
              <a:spLocks noChangeArrowheads="1"/>
            </p:cNvSpPr>
            <p:nvPr/>
          </p:nvSpPr>
          <p:spPr bwMode="auto">
            <a:xfrm>
              <a:off x="3497263" y="6551613"/>
              <a:ext cx="2082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©istockphoto.com/Jani Bryson</a:t>
              </a:r>
              <a:endParaRPr lang="he-IL" sz="1100" dirty="0">
                <a:solidFill>
                  <a:srgbClr val="000000"/>
                </a:solidFill>
              </a:endParaRPr>
            </a:p>
          </p:txBody>
        </p:sp>
        <p:sp>
          <p:nvSpPr>
            <p:cNvPr id="69" name="מלבן 6"/>
            <p:cNvSpPr>
              <a:spLocks noChangeArrowheads="1"/>
            </p:cNvSpPr>
            <p:nvPr/>
          </p:nvSpPr>
          <p:spPr bwMode="auto">
            <a:xfrm>
              <a:off x="152400" y="4995030"/>
              <a:ext cx="22526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©.istockphoto.com/Jaroslaw Wojcik</a:t>
              </a:r>
            </a:p>
          </p:txBody>
        </p:sp>
        <p:sp>
          <p:nvSpPr>
            <p:cNvPr id="70" name="מלבן 7"/>
            <p:cNvSpPr>
              <a:spLocks noChangeArrowheads="1"/>
            </p:cNvSpPr>
            <p:nvPr/>
          </p:nvSpPr>
          <p:spPr bwMode="auto">
            <a:xfrm>
              <a:off x="6300788" y="6480175"/>
              <a:ext cx="22177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©istockphoto.com/Jaroslaw Wojcik</a:t>
              </a:r>
            </a:p>
          </p:txBody>
        </p:sp>
      </p:grp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379413" y="6530975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080DD-0ABB-4C6F-B168-588B5C103006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54" name="מחבר חץ ישר 53"/>
          <p:cNvCxnSpPr/>
          <p:nvPr/>
        </p:nvCxnSpPr>
        <p:spPr bwMode="auto">
          <a:xfrm flipH="1">
            <a:off x="5110739" y="1947226"/>
            <a:ext cx="1" cy="51842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 bwMode="auto">
          <a:xfrm>
            <a:off x="4730051" y="3981837"/>
            <a:ext cx="15468" cy="743309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מלבן 70"/>
          <p:cNvSpPr/>
          <p:nvPr/>
        </p:nvSpPr>
        <p:spPr bwMode="auto">
          <a:xfrm>
            <a:off x="3744755" y="1933140"/>
            <a:ext cx="1255852" cy="48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 smtClean="0">
                <a:solidFill>
                  <a:prstClr val="white"/>
                </a:solidFill>
              </a:rPr>
              <a:t>תהליך הפריה/מיטוזה</a:t>
            </a:r>
            <a:endParaRPr lang="he-IL" sz="14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5" r="16225" b="74369"/>
          <a:stretch/>
        </p:blipFill>
        <p:spPr bwMode="auto">
          <a:xfrm>
            <a:off x="3744755" y="2421905"/>
            <a:ext cx="1921095" cy="95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t="7122" r="14471" b="32773"/>
          <a:stretch/>
        </p:blipFill>
        <p:spPr bwMode="auto">
          <a:xfrm>
            <a:off x="3743915" y="598758"/>
            <a:ext cx="1921936" cy="13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קבוצה 61"/>
          <p:cNvGrpSpPr/>
          <p:nvPr/>
        </p:nvGrpSpPr>
        <p:grpSpPr>
          <a:xfrm>
            <a:off x="-43578" y="39578"/>
            <a:ext cx="9008066" cy="6792118"/>
            <a:chOff x="-49134" y="21432"/>
            <a:chExt cx="9008066" cy="6792118"/>
          </a:xfrm>
        </p:grpSpPr>
        <p:pic>
          <p:nvPicPr>
            <p:cNvPr id="63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187" y="509588"/>
              <a:ext cx="2350745" cy="608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134" y="21432"/>
              <a:ext cx="2383330" cy="493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3" y="4706998"/>
              <a:ext cx="1242381" cy="2033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6" name="קבוצה 2"/>
            <p:cNvGrpSpPr>
              <a:grpSpLocks/>
            </p:cNvGrpSpPr>
            <p:nvPr/>
          </p:nvGrpSpPr>
          <p:grpSpPr bwMode="auto">
            <a:xfrm>
              <a:off x="137121" y="110774"/>
              <a:ext cx="8810029" cy="6167789"/>
              <a:chOff x="65678" y="107605"/>
              <a:chExt cx="8808914" cy="6169249"/>
            </a:xfrm>
          </p:grpSpPr>
          <p:grpSp>
            <p:nvGrpSpPr>
              <p:cNvPr id="79" name="קבוצה 43"/>
              <p:cNvGrpSpPr>
                <a:grpSpLocks/>
              </p:cNvGrpSpPr>
              <p:nvPr/>
            </p:nvGrpSpPr>
            <p:grpSpPr bwMode="auto">
              <a:xfrm>
                <a:off x="65678" y="107605"/>
                <a:ext cx="8767644" cy="6169249"/>
                <a:chOff x="65739" y="496788"/>
                <a:chExt cx="8766803" cy="6168533"/>
              </a:xfrm>
            </p:grpSpPr>
            <p:grpSp>
              <p:nvGrpSpPr>
                <p:cNvPr id="83" name="קבוצה 34"/>
                <p:cNvGrpSpPr>
                  <a:grpSpLocks/>
                </p:cNvGrpSpPr>
                <p:nvPr/>
              </p:nvGrpSpPr>
              <p:grpSpPr bwMode="auto">
                <a:xfrm>
                  <a:off x="65739" y="496788"/>
                  <a:ext cx="8766803" cy="6168533"/>
                  <a:chOff x="-78277" y="497937"/>
                  <a:chExt cx="8766803" cy="6168533"/>
                </a:xfrm>
              </p:grpSpPr>
              <p:sp>
                <p:nvSpPr>
                  <p:cNvPr id="87" name="מלבן 86"/>
                  <p:cNvSpPr/>
                  <p:nvPr/>
                </p:nvSpPr>
                <p:spPr bwMode="auto">
                  <a:xfrm>
                    <a:off x="-78277" y="1735445"/>
                    <a:ext cx="1836626" cy="59466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>
                      <a:defRPr/>
                    </a:pPr>
                    <a:r>
                      <a:rPr lang="he-IL" sz="1400" b="1" dirty="0">
                        <a:solidFill>
                          <a:prstClr val="white"/>
                        </a:solidFill>
                      </a:rPr>
                      <a:t>נקבה הפלואידית/דיפלואידית</a:t>
                    </a:r>
                  </a:p>
                </p:txBody>
              </p:sp>
              <p:sp>
                <p:nvSpPr>
                  <p:cNvPr id="88" name="מלבן 87"/>
                  <p:cNvSpPr/>
                  <p:nvPr/>
                </p:nvSpPr>
                <p:spPr bwMode="auto">
                  <a:xfrm>
                    <a:off x="102534" y="2632252"/>
                    <a:ext cx="1676994" cy="5969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>
                      <a:defRPr/>
                    </a:pPr>
                    <a:r>
                      <a:rPr lang="he-IL" sz="1400" b="1" dirty="0">
                        <a:solidFill>
                          <a:prstClr val="white"/>
                        </a:solidFill>
                      </a:rPr>
                      <a:t>חלוקת מיטוזה/מיוזה</a:t>
                    </a:r>
                  </a:p>
                </p:txBody>
              </p:sp>
              <p:cxnSp>
                <p:nvCxnSpPr>
                  <p:cNvPr id="89" name="מחבר חץ ישר 88"/>
                  <p:cNvCxnSpPr>
                    <a:stCxn id="88" idx="3"/>
                  </p:cNvCxnSpPr>
                  <p:nvPr/>
                </p:nvCxnSpPr>
                <p:spPr bwMode="auto">
                  <a:xfrm flipV="1">
                    <a:off x="1779528" y="1618094"/>
                    <a:ext cx="2282565" cy="1312644"/>
                  </a:xfrm>
                  <a:prstGeom prst="straightConnector1">
                    <a:avLst/>
                  </a:prstGeom>
                  <a:ln w="50800">
                    <a:solidFill>
                      <a:schemeClr val="tx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קבוצה 26"/>
                  <p:cNvGrpSpPr>
                    <a:grpSpLocks/>
                  </p:cNvGrpSpPr>
                  <p:nvPr/>
                </p:nvGrpSpPr>
                <p:grpSpPr bwMode="auto">
                  <a:xfrm>
                    <a:off x="1847981" y="497937"/>
                    <a:ext cx="6840545" cy="6168533"/>
                    <a:chOff x="1847981" y="801715"/>
                    <a:chExt cx="6840545" cy="6168533"/>
                  </a:xfrm>
                </p:grpSpPr>
                <p:grpSp>
                  <p:nvGrpSpPr>
                    <p:cNvPr id="91" name="קבוצה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47981" y="801715"/>
                      <a:ext cx="5344660" cy="6168533"/>
                      <a:chOff x="1847981" y="906124"/>
                      <a:chExt cx="5344660" cy="6168533"/>
                    </a:xfrm>
                  </p:grpSpPr>
                  <p:sp>
                    <p:nvSpPr>
                      <p:cNvPr id="98" name="מלבן 97"/>
                      <p:cNvSpPr/>
                      <p:nvPr/>
                    </p:nvSpPr>
                    <p:spPr bwMode="auto">
                      <a:xfrm>
                        <a:off x="1847981" y="1397951"/>
                        <a:ext cx="1967384" cy="60808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תא ביצית הפלואידית/דיפלואידית</a:t>
                        </a:r>
                      </a:p>
                    </p:txBody>
                  </p:sp>
                  <p:sp>
                    <p:nvSpPr>
                      <p:cNvPr id="97" name="מלבן 96"/>
                      <p:cNvSpPr/>
                      <p:nvPr/>
                    </p:nvSpPr>
                    <p:spPr bwMode="auto">
                      <a:xfrm>
                        <a:off x="5285956" y="1397951"/>
                        <a:ext cx="1698246" cy="60649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תא זרע </a:t>
                        </a:r>
                        <a:endParaRPr lang="he-IL" sz="1400" b="1" dirty="0" smtClean="0">
                          <a:solidFill>
                            <a:prstClr val="white"/>
                          </a:solidFill>
                        </a:endParaRPr>
                      </a:p>
                      <a:p>
                        <a:pPr>
                          <a:defRPr/>
                        </a:pP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הפלואידי</a:t>
                        </a:r>
                        <a:r>
                          <a:rPr lang="he-IL" sz="1400" b="1" dirty="0" smtClean="0">
                            <a:solidFill>
                              <a:prstClr val="white"/>
                            </a:solidFill>
                          </a:rPr>
                          <a:t>/ </a:t>
                        </a: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דיפלואידי</a:t>
                        </a:r>
                        <a:endParaRPr lang="he-IL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95" name="מלבן 94"/>
                      <p:cNvSpPr/>
                      <p:nvPr/>
                    </p:nvSpPr>
                    <p:spPr bwMode="auto">
                      <a:xfrm>
                        <a:off x="2046318" y="6519788"/>
                        <a:ext cx="1786754" cy="55486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תינוק הפלואידי/דיפלואידי</a:t>
                        </a:r>
                      </a:p>
                    </p:txBody>
                  </p:sp>
                  <p:sp>
                    <p:nvSpPr>
                      <p:cNvPr id="99" name="מלבן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72020" y="906124"/>
                        <a:ext cx="1617960" cy="40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he-IL" sz="2000" b="1" dirty="0">
                            <a:solidFill>
                              <a:srgbClr val="1F497D"/>
                            </a:solidFill>
                          </a:rPr>
                          <a:t>הדור הראשון</a:t>
                        </a:r>
                      </a:p>
                    </p:txBody>
                  </p:sp>
                  <p:sp>
                    <p:nvSpPr>
                      <p:cNvPr id="102" name="מלבן 101"/>
                      <p:cNvSpPr/>
                      <p:nvPr/>
                    </p:nvSpPr>
                    <p:spPr bwMode="auto">
                      <a:xfrm>
                        <a:off x="3522999" y="4153008"/>
                        <a:ext cx="1916000" cy="60649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>
                          <a:defRPr/>
                        </a:pPr>
                        <a:r>
                          <a:rPr lang="he-IL" sz="1400" b="1" dirty="0">
                            <a:solidFill>
                              <a:prstClr val="white"/>
                            </a:solidFill>
                          </a:rPr>
                          <a:t>זיגוטה (ביצית מופרית)</a:t>
                        </a:r>
                      </a:p>
                      <a:p>
                        <a:pPr>
                          <a:defRPr/>
                        </a:pP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הפלואידית</a:t>
                        </a:r>
                        <a:r>
                          <a:rPr lang="he-IL" sz="1400" b="1" dirty="0" smtClean="0">
                            <a:solidFill>
                              <a:prstClr val="white"/>
                            </a:solidFill>
                          </a:rPr>
                          <a:t>/</a:t>
                        </a:r>
                        <a:r>
                          <a:rPr lang="he-IL" sz="1400" b="1" dirty="0" err="1" smtClean="0">
                            <a:solidFill>
                              <a:prstClr val="white"/>
                            </a:solidFill>
                          </a:rPr>
                          <a:t>דיפלואידית</a:t>
                        </a:r>
                        <a:endParaRPr lang="he-IL" sz="1400" b="1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cxnSp>
                    <p:nvCxnSpPr>
                      <p:cNvPr id="96" name="מחבר חץ ישר 95"/>
                      <p:cNvCxnSpPr/>
                      <p:nvPr/>
                    </p:nvCxnSpPr>
                    <p:spPr bwMode="auto">
                      <a:xfrm flipH="1" flipV="1">
                        <a:off x="4778572" y="2143632"/>
                        <a:ext cx="2414069" cy="2009376"/>
                      </a:xfrm>
                      <a:prstGeom prst="straightConnector1">
                        <a:avLst/>
                      </a:prstGeom>
                      <a:ln w="50800">
                        <a:solidFill>
                          <a:schemeClr val="tx2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2" name="מלבן 91"/>
                    <p:cNvSpPr/>
                    <p:nvPr/>
                  </p:nvSpPr>
                  <p:spPr bwMode="auto">
                    <a:xfrm>
                      <a:off x="6802995" y="2229759"/>
                      <a:ext cx="1885531" cy="495002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>
                        <a:defRPr/>
                      </a:pPr>
                      <a:r>
                        <a:rPr lang="he-IL" sz="1400" b="1" dirty="0">
                          <a:solidFill>
                            <a:prstClr val="white"/>
                          </a:solidFill>
                        </a:rPr>
                        <a:t>זכר </a:t>
                      </a:r>
                      <a:r>
                        <a:rPr lang="he-IL" sz="1400" b="1" dirty="0" err="1" smtClean="0">
                          <a:solidFill>
                            <a:prstClr val="white"/>
                          </a:solidFill>
                        </a:rPr>
                        <a:t>הפלואידי</a:t>
                      </a: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/</a:t>
                      </a:r>
                      <a:r>
                        <a:rPr lang="he-IL" sz="1400" b="1" dirty="0" err="1" smtClean="0">
                          <a:solidFill>
                            <a:prstClr val="white"/>
                          </a:solidFill>
                        </a:rPr>
                        <a:t>דיפלואידי</a:t>
                      </a:r>
                      <a:endParaRPr lang="he-IL" sz="1400" b="1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93" name="מלבן 92"/>
                    <p:cNvSpPr/>
                    <p:nvPr/>
                  </p:nvSpPr>
                  <p:spPr bwMode="auto">
                    <a:xfrm>
                      <a:off x="6687929" y="4064746"/>
                      <a:ext cx="1656978" cy="59035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>
                        <a:defRPr/>
                      </a:pP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באשכים:</a:t>
                      </a:r>
                    </a:p>
                    <a:p>
                      <a:pPr>
                        <a:defRPr/>
                      </a:pPr>
                      <a:r>
                        <a:rPr lang="he-IL" sz="1400" b="1" dirty="0" smtClean="0">
                          <a:solidFill>
                            <a:prstClr val="white"/>
                          </a:solidFill>
                        </a:rPr>
                        <a:t>חלוקת </a:t>
                      </a:r>
                      <a:r>
                        <a:rPr lang="he-IL" sz="1400" b="1" dirty="0">
                          <a:solidFill>
                            <a:prstClr val="white"/>
                          </a:solidFill>
                        </a:rPr>
                        <a:t>מיטוזה/מיוזה</a:t>
                      </a:r>
                    </a:p>
                  </p:txBody>
                </p:sp>
              </p:grpSp>
            </p:grpSp>
            <p:sp>
              <p:nvSpPr>
                <p:cNvPr id="84" name="מלבן 51"/>
                <p:cNvSpPr>
                  <a:spLocks noChangeArrowheads="1"/>
                </p:cNvSpPr>
                <p:nvPr/>
              </p:nvSpPr>
              <p:spPr bwMode="auto">
                <a:xfrm>
                  <a:off x="2462176" y="5545789"/>
                  <a:ext cx="1617960" cy="400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he-IL" sz="2000" b="1" dirty="0">
                      <a:solidFill>
                        <a:srgbClr val="1F497D"/>
                      </a:solidFill>
                    </a:rPr>
                    <a:t>הדור השני</a:t>
                  </a:r>
                </a:p>
              </p:txBody>
            </p:sp>
            <p:sp>
              <p:nvSpPr>
                <p:cNvPr id="86" name="מלבן 85"/>
                <p:cNvSpPr/>
                <p:nvPr/>
              </p:nvSpPr>
              <p:spPr bwMode="auto">
                <a:xfrm>
                  <a:off x="2190332" y="4445416"/>
                  <a:ext cx="2254841" cy="7201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>
                    <a:defRPr/>
                  </a:pPr>
                  <a:r>
                    <a:rPr lang="he-IL" sz="1400" b="1" dirty="0">
                      <a:solidFill>
                        <a:prstClr val="white"/>
                      </a:solidFill>
                    </a:rPr>
                    <a:t>חלוקות  </a:t>
                  </a: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מיטוזה/מיוזה רבות</a:t>
                  </a:r>
                </a:p>
                <a:p>
                  <a:pPr>
                    <a:defRPr/>
                  </a:pP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+</a:t>
                  </a:r>
                  <a:r>
                    <a:rPr lang="he-IL" sz="1400" b="1" dirty="0">
                      <a:solidFill>
                        <a:prstClr val="white"/>
                      </a:solidFill>
                    </a:rPr>
                    <a:t> </a:t>
                  </a:r>
                  <a:r>
                    <a:rPr lang="he-IL" sz="1400" b="1" dirty="0" smtClean="0">
                      <a:solidFill>
                        <a:prstClr val="white"/>
                      </a:solidFill>
                    </a:rPr>
                    <a:t>הפרייה/התמיינות</a:t>
                  </a:r>
                  <a:endParaRPr lang="he-IL" sz="14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1" name="מלבן 80"/>
              <p:cNvSpPr/>
              <p:nvPr/>
            </p:nvSpPr>
            <p:spPr>
              <a:xfrm>
                <a:off x="5774597" y="4300894"/>
                <a:ext cx="3099995" cy="152157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872215" y="4344791"/>
                <a:ext cx="2930154" cy="1477678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chemeClr val="bg1">
                    <a:lumMod val="65000"/>
                    <a:alpha val="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he-IL" b="1" dirty="0">
                    <a:solidFill>
                      <a:srgbClr val="1D4C72"/>
                    </a:solidFill>
                  </a:rPr>
                  <a:t>שאלה </a:t>
                </a:r>
                <a:r>
                  <a:rPr lang="he-IL" b="1" dirty="0" smtClean="0">
                    <a:solidFill>
                      <a:srgbClr val="1D4C72"/>
                    </a:solidFill>
                  </a:rPr>
                  <a:t>3:</a:t>
                </a:r>
                <a:endParaRPr lang="he-IL" dirty="0">
                  <a:solidFill>
                    <a:srgbClr val="1D4C72"/>
                  </a:solidFill>
                </a:endParaRPr>
              </a:p>
              <a:p>
                <a:pPr>
                  <a:defRPr/>
                </a:pPr>
                <a:r>
                  <a:rPr lang="he-IL" dirty="0" smtClean="0">
                    <a:solidFill>
                      <a:srgbClr val="1D4C72"/>
                    </a:solidFill>
                  </a:rPr>
                  <a:t>בתרשים </a:t>
                </a:r>
                <a:r>
                  <a:rPr lang="he-IL" dirty="0">
                    <a:solidFill>
                      <a:srgbClr val="1D4C72"/>
                    </a:solidFill>
                  </a:rPr>
                  <a:t>מתוארת מחזוריות </a:t>
                </a:r>
                <a:r>
                  <a:rPr lang="he-IL" noProof="1" smtClean="0">
                    <a:solidFill>
                      <a:srgbClr val="1F497D"/>
                    </a:solidFill>
                  </a:rPr>
                  <a:t>ב</a:t>
                </a:r>
                <a:r>
                  <a:rPr lang="he-IL" dirty="0" smtClean="0">
                    <a:solidFill>
                      <a:srgbClr val="1F497D"/>
                    </a:solidFill>
                  </a:rPr>
                  <a:t>שני </a:t>
                </a:r>
                <a:r>
                  <a:rPr lang="he-IL" dirty="0">
                    <a:solidFill>
                      <a:srgbClr val="1F497D"/>
                    </a:solidFill>
                  </a:rPr>
                  <a:t>דורות של בני אדם.</a:t>
                </a:r>
              </a:p>
              <a:p>
                <a:pPr>
                  <a:defRPr/>
                </a:pPr>
                <a:r>
                  <a:rPr lang="he-IL" dirty="0">
                    <a:solidFill>
                      <a:srgbClr val="1F497D"/>
                    </a:solidFill>
                  </a:rPr>
                  <a:t>השלימו את התרשים על ידי בחירת התשובות הנכונות.</a:t>
                </a:r>
              </a:p>
            </p:txBody>
          </p:sp>
        </p:grpSp>
        <p:sp>
          <p:nvSpPr>
            <p:cNvPr id="68" name="מלבן 2"/>
            <p:cNvSpPr>
              <a:spLocks noChangeArrowheads="1"/>
            </p:cNvSpPr>
            <p:nvPr/>
          </p:nvSpPr>
          <p:spPr bwMode="auto">
            <a:xfrm>
              <a:off x="3497263" y="6551613"/>
              <a:ext cx="2082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©istockphoto.com/Jani Bryson</a:t>
              </a:r>
              <a:endParaRPr lang="he-IL" sz="1100" dirty="0">
                <a:solidFill>
                  <a:srgbClr val="000000"/>
                </a:solidFill>
              </a:endParaRPr>
            </a:p>
          </p:txBody>
        </p:sp>
        <p:sp>
          <p:nvSpPr>
            <p:cNvPr id="69" name="מלבן 6"/>
            <p:cNvSpPr>
              <a:spLocks noChangeArrowheads="1"/>
            </p:cNvSpPr>
            <p:nvPr/>
          </p:nvSpPr>
          <p:spPr bwMode="auto">
            <a:xfrm>
              <a:off x="152400" y="4995030"/>
              <a:ext cx="22526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©.istockphoto.com/Jaroslaw Wojcik</a:t>
              </a:r>
            </a:p>
          </p:txBody>
        </p:sp>
        <p:sp>
          <p:nvSpPr>
            <p:cNvPr id="70" name="מלבן 7"/>
            <p:cNvSpPr>
              <a:spLocks noChangeArrowheads="1"/>
            </p:cNvSpPr>
            <p:nvPr/>
          </p:nvSpPr>
          <p:spPr bwMode="auto">
            <a:xfrm>
              <a:off x="6300788" y="6480175"/>
              <a:ext cx="221773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©istockphoto.com/Jaroslaw Wojcik</a:t>
              </a:r>
            </a:p>
          </p:txBody>
        </p:sp>
      </p:grp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379413" y="6530975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080DD-0ABB-4C6F-B168-588B5C103006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54" name="מחבר חץ ישר 53"/>
          <p:cNvCxnSpPr/>
          <p:nvPr/>
        </p:nvCxnSpPr>
        <p:spPr bwMode="auto">
          <a:xfrm flipH="1">
            <a:off x="5110739" y="1947226"/>
            <a:ext cx="1" cy="51842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 bwMode="auto">
          <a:xfrm>
            <a:off x="4730051" y="3981837"/>
            <a:ext cx="15468" cy="743309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מלבן 70"/>
          <p:cNvSpPr/>
          <p:nvPr/>
        </p:nvSpPr>
        <p:spPr bwMode="auto">
          <a:xfrm>
            <a:off x="3744755" y="1933140"/>
            <a:ext cx="1255852" cy="4887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400" b="1" dirty="0" smtClean="0">
                <a:solidFill>
                  <a:prstClr val="white"/>
                </a:solidFill>
              </a:rPr>
              <a:t>תהליך הפריה/מיטוזה</a:t>
            </a:r>
            <a:endParaRPr lang="he-IL" sz="14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5" r="16225" b="74369"/>
          <a:stretch/>
        </p:blipFill>
        <p:spPr bwMode="auto">
          <a:xfrm>
            <a:off x="3744755" y="2421905"/>
            <a:ext cx="1921095" cy="95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אליפסה 72"/>
          <p:cNvSpPr/>
          <p:nvPr/>
        </p:nvSpPr>
        <p:spPr>
          <a:xfrm>
            <a:off x="3060675" y="788567"/>
            <a:ext cx="933085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4" name="אליפסה 73"/>
          <p:cNvSpPr/>
          <p:nvPr/>
        </p:nvSpPr>
        <p:spPr>
          <a:xfrm>
            <a:off x="6306344" y="824070"/>
            <a:ext cx="933085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5" name="אליפסה 74"/>
          <p:cNvSpPr/>
          <p:nvPr/>
        </p:nvSpPr>
        <p:spPr>
          <a:xfrm>
            <a:off x="4283968" y="2101053"/>
            <a:ext cx="716640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6" name="אליפסה 75"/>
          <p:cNvSpPr/>
          <p:nvPr/>
        </p:nvSpPr>
        <p:spPr>
          <a:xfrm>
            <a:off x="3907177" y="3571765"/>
            <a:ext cx="880847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7" name="אליפסה 76"/>
          <p:cNvSpPr/>
          <p:nvPr/>
        </p:nvSpPr>
        <p:spPr>
          <a:xfrm>
            <a:off x="6772886" y="3571764"/>
            <a:ext cx="716640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8" name="אליפסה 77"/>
          <p:cNvSpPr/>
          <p:nvPr/>
        </p:nvSpPr>
        <p:spPr>
          <a:xfrm>
            <a:off x="323528" y="2341474"/>
            <a:ext cx="716640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0" name="אליפסה 79"/>
          <p:cNvSpPr/>
          <p:nvPr/>
        </p:nvSpPr>
        <p:spPr>
          <a:xfrm>
            <a:off x="208611" y="1527420"/>
            <a:ext cx="939476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7025480" y="1586371"/>
            <a:ext cx="822366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4" name="אליפסה 93"/>
          <p:cNvSpPr/>
          <p:nvPr/>
        </p:nvSpPr>
        <p:spPr>
          <a:xfrm>
            <a:off x="3223251" y="4141197"/>
            <a:ext cx="71664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0" name="אליפסה 99"/>
          <p:cNvSpPr/>
          <p:nvPr/>
        </p:nvSpPr>
        <p:spPr>
          <a:xfrm>
            <a:off x="2990487" y="4372307"/>
            <a:ext cx="716640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1" name="אליפסה 100"/>
          <p:cNvSpPr/>
          <p:nvPr/>
        </p:nvSpPr>
        <p:spPr>
          <a:xfrm>
            <a:off x="2539647" y="5836334"/>
            <a:ext cx="781912" cy="460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סיכום: מעגל הרבייה</a:t>
            </a:r>
            <a:endParaRPr lang="he-IL" sz="1800" dirty="0" smtClean="0"/>
          </a:p>
        </p:txBody>
      </p:sp>
      <p:sp>
        <p:nvSpPr>
          <p:cNvPr id="20" name="Rectangle 13"/>
          <p:cNvSpPr/>
          <p:nvPr/>
        </p:nvSpPr>
        <p:spPr>
          <a:xfrm>
            <a:off x="827583" y="692696"/>
            <a:ext cx="7641729" cy="5976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בהפריה מתמזגים שני תאי הרבייה – תא זרע ותא ביצה לתא אחד הנקרא זיגוטה –  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 שהוא התא הראשון של העובר. לאחר ההפריה, הזיגוטה מתחלקת חלוקות רבות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 ועוקבות (הקרויות חלוקות מיטוזה) ומתפתח עובר.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תא הרבייה (הביצית והזרע) באדם הם </a:t>
            </a:r>
            <a:r>
              <a:rPr lang="he-IL" dirty="0" err="1" smtClean="0">
                <a:solidFill>
                  <a:srgbClr val="000000"/>
                </a:solidFill>
              </a:rPr>
              <a:t>הפלואידים</a:t>
            </a:r>
            <a:r>
              <a:rPr lang="he-IL" dirty="0" smtClean="0">
                <a:solidFill>
                  <a:srgbClr val="000000"/>
                </a:solidFill>
              </a:rPr>
              <a:t> – כל אחד מהם מכיל 23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 כרומוזומים. הזיגוטה הנותרת מהתלכדותם בתהליך הפריה היא </a:t>
            </a:r>
            <a:r>
              <a:rPr lang="he-IL" dirty="0" err="1" smtClean="0">
                <a:solidFill>
                  <a:srgbClr val="000000"/>
                </a:solidFill>
              </a:rPr>
              <a:t>דיפלואידית</a:t>
            </a:r>
            <a:r>
              <a:rPr lang="he-IL" dirty="0" smtClean="0">
                <a:solidFill>
                  <a:srgbClr val="000000"/>
                </a:solidFill>
              </a:rPr>
              <a:t> – היא 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 מכילה 46 כרומוזומים.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לפני כל חלוקת תא חלה הכפלה של הכרומוזומים, ולאחריה כל כרומוזום מכיל שני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העתקים זהים (2 </a:t>
            </a:r>
            <a:r>
              <a:rPr lang="he-IL" dirty="0" err="1" smtClean="0">
                <a:solidFill>
                  <a:srgbClr val="000000"/>
                </a:solidFill>
              </a:rPr>
              <a:t>כרומטידות</a:t>
            </a:r>
            <a:r>
              <a:rPr lang="he-IL" dirty="0" smtClean="0">
                <a:solidFill>
                  <a:srgbClr val="000000"/>
                </a:solidFill>
              </a:rPr>
              <a:t>). בזמן המיטוזה </a:t>
            </a:r>
            <a:r>
              <a:rPr lang="he-IL" dirty="0" err="1" smtClean="0">
                <a:solidFill>
                  <a:srgbClr val="000000"/>
                </a:solidFill>
              </a:rPr>
              <a:t>הכרומטידות</a:t>
            </a:r>
            <a:r>
              <a:rPr lang="he-IL" dirty="0" smtClean="0">
                <a:solidFill>
                  <a:srgbClr val="000000"/>
                </a:solidFill>
              </a:rPr>
              <a:t> נפרדות וכל אחד מתאי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הבת מקבל העתק מכל כרומוזום. תאי הבת הם </a:t>
            </a:r>
            <a:r>
              <a:rPr lang="he-IL" dirty="0" err="1" smtClean="0">
                <a:solidFill>
                  <a:srgbClr val="000000"/>
                </a:solidFill>
              </a:rPr>
              <a:t>דיפלואידים</a:t>
            </a:r>
            <a:r>
              <a:rPr lang="he-IL" dirty="0" smtClean="0">
                <a:solidFill>
                  <a:srgbClr val="000000"/>
                </a:solidFill>
              </a:rPr>
              <a:t> (מכילים 46 כרומוזומים)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והם זהים לתא האם.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התפקיד העיקרי של המיטוזה ביצורים רב-תאיים הוא גדילה.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כבר במהלך ההתפתחות, תאי העובר מתמיינים לתאים שונים המרכיבים רקמות   </a:t>
            </a: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000000"/>
                </a:solidFill>
              </a:rPr>
              <a:t>  ואיברים שונים. כך נוצרות בעובּר כל מערכות הגוף.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באיברי המין של הבוגר נוצרים בתהליך מיוזה תאי רבייה </a:t>
            </a:r>
            <a:r>
              <a:rPr lang="he-IL" dirty="0" err="1" smtClean="0">
                <a:solidFill>
                  <a:srgbClr val="000000"/>
                </a:solidFill>
              </a:rPr>
              <a:t>הפלואידים</a:t>
            </a:r>
            <a:r>
              <a:rPr lang="he-IL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19562-0E96-46AC-8964-7103EC12515D}" type="slidenum">
              <a:rPr lang="he-IL" sz="12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z="12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סיכום: מונחי יסוד</a:t>
            </a:r>
            <a:endParaRPr lang="he-IL" sz="1800" dirty="0" smtClean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797832" y="571500"/>
            <a:ext cx="27286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kern="0" dirty="0" smtClean="0">
                <a:solidFill>
                  <a:srgbClr val="1D4C72"/>
                </a:solidFill>
              </a:rPr>
              <a:t>מונחים חשובים שדנו בהם: </a:t>
            </a:r>
            <a:endParaRPr lang="he-IL" b="1" kern="0" dirty="0">
              <a:solidFill>
                <a:srgbClr val="1D4C72"/>
              </a:solidFill>
            </a:endParaRPr>
          </a:p>
        </p:txBody>
      </p:sp>
      <p:sp>
        <p:nvSpPr>
          <p:cNvPr id="20" name="Rectangle 13"/>
          <p:cNvSpPr/>
          <p:nvPr/>
        </p:nvSpPr>
        <p:spPr>
          <a:xfrm>
            <a:off x="827584" y="1052513"/>
            <a:ext cx="7641729" cy="42481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זיגוטה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גמטה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chemeClr val="tx1"/>
                </a:solidFill>
              </a:rPr>
              <a:t> הפריה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התמיינות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כרומוזומים הומולוגיים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תאים הפלואידים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תאים דיפלואידים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he-IL" dirty="0" smtClean="0">
                <a:solidFill>
                  <a:srgbClr val="000000"/>
                </a:solidFill>
              </a:rPr>
              <a:t>שכפול </a:t>
            </a:r>
            <a:r>
              <a:rPr lang="he-IL" dirty="0">
                <a:solidFill>
                  <a:srgbClr val="000000"/>
                </a:solidFill>
              </a:rPr>
              <a:t>ה-</a:t>
            </a:r>
            <a:r>
              <a:rPr lang="en-US" dirty="0">
                <a:solidFill>
                  <a:srgbClr val="000000"/>
                </a:solidFill>
              </a:rPr>
              <a:t>DNA</a:t>
            </a:r>
            <a:endParaRPr lang="he-IL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e-IL" dirty="0" smtClean="0">
                <a:solidFill>
                  <a:srgbClr val="FF6600"/>
                </a:solidFill>
              </a:rPr>
              <a:t>  </a:t>
            </a:r>
            <a:endParaRPr lang="he-IL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28625" y="6564313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19562-0E96-46AC-8964-7103EC12515D}" type="slidenum">
              <a:rPr lang="he-IL" sz="1200" smtClean="0">
                <a:solidFill>
                  <a:schemeClr val="bg1">
                    <a:lumMod val="7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578565" y="421333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620539"/>
            <a:ext cx="8215312" cy="15843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הרבייה היא אחד מהמאפיינים הבולטים של יצורים חיים. במצגת זו נדון במונחי יסוד הקשורים לתהליך הרבייה. חלק ממונחים אלה אינם נכללים בסילבוס של פרק הרבייה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(הכלול בפרק: גוף האדם בדגש הומיאוסטזיס), אלא בסילבוס של פרק הליבה: התא – מבנה ותפקוד. אולם לדעתנו הבנת מונחים אלה נחוצה לראיית-על של תהליך הרבייה ולתפקידו במעגל החיים.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BC7CB-C647-437F-BC27-686B8AA5C43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44624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מבוא</a:t>
            </a:r>
            <a:endParaRPr lang="he-IL" sz="1800" dirty="0" smtClean="0">
              <a:solidFill>
                <a:schemeClr val="accent3"/>
              </a:solidFill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 bwMode="auto">
          <a:xfrm>
            <a:off x="206859" y="6525344"/>
            <a:ext cx="614983" cy="17705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15B38-4663-4CC1-8954-E46B5BEC3518}" type="slidenum">
              <a:rPr lang="he-IL" sz="10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z="10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Rectangle 13"/>
          <p:cNvSpPr/>
          <p:nvPr/>
        </p:nvSpPr>
        <p:spPr>
          <a:xfrm>
            <a:off x="4324046" y="2564904"/>
            <a:ext cx="3997902" cy="302433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e-IL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he-IL" b="1" dirty="0" smtClean="0">
                <a:solidFill>
                  <a:schemeClr val="tx2"/>
                </a:solidFill>
              </a:rPr>
              <a:t>מפרק: גוף האדם בדגש הומיאוסטזיס</a:t>
            </a:r>
            <a:endParaRPr lang="he-IL" b="1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 תא רבייה - גמטה </a:t>
            </a:r>
            <a:endParaRPr lang="he-IL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e-IL" dirty="0" smtClean="0">
                <a:solidFill>
                  <a:srgbClr val="000000"/>
                </a:solidFill>
              </a:rPr>
              <a:t>    (</a:t>
            </a:r>
            <a:r>
              <a:rPr lang="he-IL" dirty="0">
                <a:solidFill>
                  <a:srgbClr val="000000"/>
                </a:solidFill>
              </a:rPr>
              <a:t>זרע וביצה)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 זיגוטה</a:t>
            </a:r>
            <a:endParaRPr lang="he-IL" dirty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 הפריה </a:t>
            </a:r>
          </a:p>
        </p:txBody>
      </p:sp>
      <p:sp>
        <p:nvSpPr>
          <p:cNvPr id="21" name="Rectangle 13"/>
          <p:cNvSpPr/>
          <p:nvPr/>
        </p:nvSpPr>
        <p:spPr>
          <a:xfrm>
            <a:off x="821842" y="2558048"/>
            <a:ext cx="3223087" cy="3031191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he-IL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e-IL" b="1" dirty="0" smtClean="0">
                <a:solidFill>
                  <a:schemeClr val="tx2"/>
                </a:solidFill>
              </a:rPr>
              <a:t>מפרק: התא – מבנה ותפקוד</a:t>
            </a:r>
            <a:endParaRPr lang="he-IL" b="1" dirty="0">
              <a:solidFill>
                <a:schemeClr val="tx2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 כרומוזומים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0000"/>
                </a:solidFill>
              </a:rPr>
              <a:t>DNA   </a:t>
            </a:r>
            <a:endParaRPr lang="he-IL" dirty="0" smtClean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תאים </a:t>
            </a:r>
            <a:r>
              <a:rPr lang="he-IL" dirty="0" err="1" smtClean="0">
                <a:solidFill>
                  <a:srgbClr val="000000"/>
                </a:solidFill>
              </a:rPr>
              <a:t>הפלואידים</a:t>
            </a:r>
            <a:endParaRPr lang="he-IL" dirty="0" smtClean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תאים </a:t>
            </a:r>
            <a:r>
              <a:rPr lang="he-IL" dirty="0" err="1" smtClean="0">
                <a:solidFill>
                  <a:srgbClr val="000000"/>
                </a:solidFill>
              </a:rPr>
              <a:t>דיפלואידים</a:t>
            </a:r>
            <a:endParaRPr lang="he-IL" dirty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מיטוזה </a:t>
            </a:r>
            <a:endParaRPr lang="he-IL" dirty="0">
              <a:solidFill>
                <a:srgbClr val="000000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srgbClr val="000000"/>
                </a:solidFill>
              </a:rPr>
              <a:t>  מיוזה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>
                <a:solidFill>
                  <a:srgbClr val="000000"/>
                </a:solidFill>
              </a:rPr>
              <a:t> </a:t>
            </a:r>
            <a:r>
              <a:rPr lang="he-IL" dirty="0" smtClean="0">
                <a:solidFill>
                  <a:srgbClr val="000000"/>
                </a:solidFill>
              </a:rPr>
              <a:t> התמיינות</a:t>
            </a:r>
          </a:p>
        </p:txBody>
      </p:sp>
      <p:sp>
        <p:nvSpPr>
          <p:cNvPr id="4" name="מלבן 3"/>
          <p:cNvSpPr/>
          <p:nvPr/>
        </p:nvSpPr>
        <p:spPr>
          <a:xfrm>
            <a:off x="3702967" y="1988840"/>
            <a:ext cx="122180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b="1" dirty="0">
                <a:solidFill>
                  <a:srgbClr val="000000"/>
                </a:solidFill>
              </a:rPr>
              <a:t>מונחי </a:t>
            </a:r>
            <a:r>
              <a:rPr lang="he-IL" b="1" dirty="0" smtClean="0">
                <a:solidFill>
                  <a:srgbClr val="000000"/>
                </a:solidFill>
              </a:rPr>
              <a:t>יסוד:</a:t>
            </a:r>
            <a:endParaRPr lang="he-IL" b="1" dirty="0">
              <a:solidFill>
                <a:srgbClr val="0000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680724" y="6308836"/>
            <a:ext cx="4572000" cy="304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he-IL" sz="1050" dirty="0" smtClean="0"/>
              <a:t>התמונות במצגת: </a:t>
            </a:r>
            <a:r>
              <a:rPr lang="en-US" sz="1050" dirty="0" smtClean="0"/>
              <a:t>shutterstock.com</a:t>
            </a:r>
            <a:endParaRPr lang="he-IL" sz="1050" dirty="0" smtClean="0"/>
          </a:p>
        </p:txBody>
      </p:sp>
      <p:sp>
        <p:nvSpPr>
          <p:cNvPr id="11" name="מלבן 10"/>
          <p:cNvSpPr/>
          <p:nvPr/>
        </p:nvSpPr>
        <p:spPr>
          <a:xfrm>
            <a:off x="1512168" y="6453336"/>
            <a:ext cx="4572000" cy="304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he-IL" sz="1050" dirty="0" smtClean="0"/>
              <a:t>אלא אם כן צוין אחרת</a:t>
            </a:r>
          </a:p>
        </p:txBody>
      </p:sp>
    </p:spTree>
    <p:extLst>
      <p:ext uri="{BB962C8B-B14F-4D97-AF65-F5344CB8AC3E}">
        <p14:creationId xmlns:p14="http://schemas.microsoft.com/office/powerpoint/2010/main" val="3615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548680"/>
            <a:ext cx="8215312" cy="15843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כל ילוד הוא צאצא של שניים – אב ואם: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זרע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האב מפרה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ביצית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של האם. ב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הפריה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מתמזגים שני תאי המין לתא אחד הנקרא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זיגוטה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– התא הראשון של העובר. לאחר ההפריה, הזיגוטה מתחלקת חלוקות רבות ועוקבות (הקרויות חלוקות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מיטוזה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 ומתפתח עובר.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במהלך ההתפתחות, תאי העובר </a:t>
            </a:r>
            <a:r>
              <a:rPr lang="he-IL" dirty="0">
                <a:solidFill>
                  <a:schemeClr val="accent3"/>
                </a:solidFill>
                <a:latin typeface="Arial"/>
                <a:cs typeface="Arial"/>
              </a:rPr>
              <a:t>מתמיינים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לתאים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שונים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המרכיבים רקמות ואברים שונים.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כך נוצרות בעובּר כל מערכות הגוף.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BC7CB-C647-437F-BC27-686B8AA5C43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44624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מעגל הרבייה – מונחי יסוד</a:t>
            </a:r>
            <a:endParaRPr lang="he-IL" sz="1800" dirty="0" smtClean="0">
              <a:solidFill>
                <a:schemeClr val="accent3"/>
              </a:solidFill>
            </a:endParaRPr>
          </a:p>
        </p:txBody>
      </p:sp>
      <p:grpSp>
        <p:nvGrpSpPr>
          <p:cNvPr id="68614" name="קבוצה 4"/>
          <p:cNvGrpSpPr>
            <a:grpSpLocks/>
          </p:cNvGrpSpPr>
          <p:nvPr/>
        </p:nvGrpSpPr>
        <p:grpSpPr bwMode="auto">
          <a:xfrm>
            <a:off x="179388" y="2354263"/>
            <a:ext cx="8550275" cy="4170362"/>
            <a:chOff x="179512" y="2354254"/>
            <a:chExt cx="8550449" cy="4170362"/>
          </a:xfrm>
        </p:grpSpPr>
        <p:grpSp>
          <p:nvGrpSpPr>
            <p:cNvPr id="68615" name="קבוצה 4"/>
            <p:cNvGrpSpPr>
              <a:grpSpLocks/>
            </p:cNvGrpSpPr>
            <p:nvPr/>
          </p:nvGrpSpPr>
          <p:grpSpPr bwMode="auto">
            <a:xfrm>
              <a:off x="1403499" y="2354254"/>
              <a:ext cx="7326462" cy="4170362"/>
              <a:chOff x="358012" y="620713"/>
              <a:chExt cx="8246456" cy="54523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8012" y="620713"/>
                <a:ext cx="8214292" cy="1583604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6861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72" y="836712"/>
                <a:ext cx="7887996" cy="456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חץ מעוקל ימינה 9"/>
              <p:cNvSpPr/>
              <p:nvPr/>
            </p:nvSpPr>
            <p:spPr>
              <a:xfrm rot="20223940">
                <a:off x="558143" y="1010907"/>
                <a:ext cx="2403355" cy="5062139"/>
              </a:xfrm>
              <a:prstGeom prst="curvedRightArrow">
                <a:avLst>
                  <a:gd name="adj1" fmla="val 25000"/>
                  <a:gd name="adj2" fmla="val 38442"/>
                  <a:gd name="adj3" fmla="val 1730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7173" y="2559228"/>
                <a:ext cx="1436652" cy="431704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  <a:cs typeface="Arial"/>
                  </a:rPr>
                  <a:t>זיגוטה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36393" y="813734"/>
                <a:ext cx="1438440" cy="431704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  <a:cs typeface="Arial"/>
                  </a:rPr>
                  <a:t>תא זרע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58251" y="2162807"/>
                <a:ext cx="1438439" cy="431704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sz="2000" dirty="0">
                    <a:solidFill>
                      <a:prstClr val="white">
                        <a:lumMod val="50000"/>
                      </a:prstClr>
                    </a:solidFill>
                    <a:latin typeface="Arial"/>
                    <a:cs typeface="Arial"/>
                  </a:rPr>
                  <a:t>הפריה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6755" y="2577907"/>
                <a:ext cx="1438440" cy="431704"/>
              </a:xfrm>
              <a:prstGeom prst="rect">
                <a:avLst/>
              </a:prstGeom>
              <a:noFill/>
              <a:ln w="22225">
                <a:solidFill>
                  <a:schemeClr val="accent1">
                    <a:shade val="50000"/>
                  </a:schemeClr>
                </a:solidFill>
              </a:ln>
              <a:effectLst>
                <a:outerShdw sx="101000" sy="101000" algn="ctr" rotWithShape="0">
                  <a:schemeClr val="bg1">
                    <a:lumMod val="75000"/>
                  </a:schemeClr>
                </a:outerShdw>
              </a:effectLst>
            </p:spPr>
            <p:txBody>
              <a:bodyPr rtlCol="1" anchor="ctr">
                <a:normAutofit fontScale="92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e-IL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  <a:cs typeface="Arial"/>
                  </a:rPr>
                  <a:t>תא ביצית</a:t>
                </a:r>
              </a:p>
            </p:txBody>
          </p:sp>
        </p:grpSp>
        <p:sp>
          <p:nvSpPr>
            <p:cNvPr id="2" name="הסבר מלבני מעוגל 1"/>
            <p:cNvSpPr/>
            <p:nvPr/>
          </p:nvSpPr>
          <p:spPr>
            <a:xfrm>
              <a:off x="231900" y="2389179"/>
              <a:ext cx="1387503" cy="1039812"/>
            </a:xfrm>
            <a:prstGeom prst="wedgeRoundRectCallout">
              <a:avLst>
                <a:gd name="adj1" fmla="val 71939"/>
                <a:gd name="adj2" fmla="val 3676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68617" name="מלבן 2"/>
            <p:cNvSpPr>
              <a:spLocks noChangeArrowheads="1"/>
            </p:cNvSpPr>
            <p:nvPr/>
          </p:nvSpPr>
          <p:spPr bwMode="auto">
            <a:xfrm>
              <a:off x="179512" y="2420888"/>
              <a:ext cx="14599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he-IL" sz="1400" b="1">
                  <a:solidFill>
                    <a:srgbClr val="7F7F7F"/>
                  </a:solidFill>
                </a:rPr>
                <a:t>סדרת חלוקות מיטוזה</a:t>
              </a:r>
            </a:p>
            <a:p>
              <a:r>
                <a:rPr lang="he-IL" sz="1400" b="1">
                  <a:solidFill>
                    <a:srgbClr val="7F7F7F"/>
                  </a:solidFill>
                </a:rPr>
                <a:t>ובו בזמן גם </a:t>
              </a:r>
            </a:p>
            <a:p>
              <a:r>
                <a:rPr lang="he-IL" sz="1400" b="1">
                  <a:solidFill>
                    <a:srgbClr val="7F7F7F"/>
                  </a:solidFill>
                </a:rPr>
                <a:t>תהליך התמיינות</a:t>
              </a:r>
            </a:p>
          </p:txBody>
        </p:sp>
      </p:grpSp>
      <p:sp>
        <p:nvSpPr>
          <p:cNvPr id="18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 bwMode="auto">
          <a:xfrm>
            <a:off x="206859" y="6525344"/>
            <a:ext cx="614983" cy="17705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15B38-4663-4CC1-8954-E46B5BEC3518}" type="slidenum">
              <a:rPr lang="he-IL" sz="1000" smtClean="0">
                <a:solidFill>
                  <a:schemeClr val="bg1">
                    <a:lumMod val="7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1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44624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dirty="0" smtClean="0">
                <a:solidFill>
                  <a:srgbClr val="FF6600"/>
                </a:solidFill>
              </a:rPr>
              <a:t>תהליך ההפריה</a:t>
            </a:r>
            <a:endParaRPr lang="he-IL" sz="1800" dirty="0" smtClean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206859" y="6525344"/>
            <a:ext cx="614983" cy="17705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15B38-4663-4CC1-8954-E46B5BEC3518}" type="slidenum">
              <a:rPr lang="he-IL" sz="1000" smtClean="0">
                <a:solidFill>
                  <a:schemeClr val="bg1">
                    <a:lumMod val="7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1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220072" y="2348880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solidFill>
                  <a:schemeClr val="bg1"/>
                </a:solidFill>
                <a:latin typeface="Arial"/>
                <a:cs typeface="Arial"/>
              </a:rPr>
              <a:t>תא זרע</a:t>
            </a:r>
          </a:p>
        </p:txBody>
      </p:sp>
      <p:sp>
        <p:nvSpPr>
          <p:cNvPr id="8" name="מלבן 7"/>
          <p:cNvSpPr/>
          <p:nvPr/>
        </p:nvSpPr>
        <p:spPr>
          <a:xfrm>
            <a:off x="3046882" y="3573016"/>
            <a:ext cx="97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solidFill>
                  <a:schemeClr val="bg1"/>
                </a:solidFill>
                <a:latin typeface="Arial"/>
                <a:cs typeface="Arial"/>
              </a:rPr>
              <a:t>תא </a:t>
            </a:r>
            <a:r>
              <a:rPr lang="he-IL" sz="1600" b="1" dirty="0" smtClean="0">
                <a:solidFill>
                  <a:schemeClr val="bg1"/>
                </a:solidFill>
                <a:latin typeface="Arial"/>
                <a:cs typeface="Arial"/>
              </a:rPr>
              <a:t>ביצית</a:t>
            </a:r>
            <a:endParaRPr lang="he-IL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57192"/>
            <a:ext cx="7493840" cy="835944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אל תא הביצה מגיעים הרבה תאי זרע. רק אחד מהם מפרה אותו.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בעת ההפריה מתלכדים הגרעינים של תא הזרע ותא הביצה.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16" y="908720"/>
            <a:ext cx="6389186" cy="42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3997450" y="6329246"/>
            <a:ext cx="351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קישור לסרטון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המתאר תהליך הפריה.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1583" y="552442"/>
            <a:ext cx="8035417" cy="85883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לאחר ההפריה – הזיגוטה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מתחלקת חלוקות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מיטוזה רבות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ועוקבות. </a:t>
            </a: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44624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לאחר ההפריה</a:t>
            </a:r>
            <a:endParaRPr lang="he-IL" sz="1800" dirty="0" smtClean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BA6C0-2154-40B6-8E9B-AA15F0546838}" type="slidenum">
              <a:rPr lang="he-IL" sz="1200" smtClean="0">
                <a:solidFill>
                  <a:schemeClr val="bg1">
                    <a:lumMod val="7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1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962802" y="1007805"/>
            <a:ext cx="7161245" cy="5394831"/>
            <a:chOff x="1207400" y="914489"/>
            <a:chExt cx="7161245" cy="539483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30"/>
            <a:stretch/>
          </p:blipFill>
          <p:spPr bwMode="auto">
            <a:xfrm>
              <a:off x="1207400" y="914489"/>
              <a:ext cx="7161245" cy="274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 flipH="1">
              <a:off x="1207400" y="3623853"/>
              <a:ext cx="7161245" cy="2685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מחבר חץ ישר 6"/>
            <p:cNvCxnSpPr/>
            <p:nvPr/>
          </p:nvCxnSpPr>
          <p:spPr>
            <a:xfrm>
              <a:off x="3491880" y="2492896"/>
              <a:ext cx="21602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5724128" y="2504720"/>
              <a:ext cx="21602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/>
            <p:nvPr/>
          </p:nvCxnSpPr>
          <p:spPr>
            <a:xfrm>
              <a:off x="7020272" y="3549395"/>
              <a:ext cx="0" cy="31165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5865872" y="4869160"/>
              <a:ext cx="21602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/>
            <p:cNvCxnSpPr/>
            <p:nvPr/>
          </p:nvCxnSpPr>
          <p:spPr>
            <a:xfrm flipH="1">
              <a:off x="3491880" y="4867616"/>
              <a:ext cx="288032" cy="154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27563" y="908720"/>
            <a:ext cx="3908425" cy="85883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בשלבים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הראשונים העובּר נראה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כמו כדור 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המורכב מתָאים שעדיין לא עברו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התמיינות. 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44624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ההתמיינות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168" y="906463"/>
            <a:ext cx="4000500" cy="8937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אחר כך חלה התמיינות לתאים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שונים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, המרכיבים רקמות ואברים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שונים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בגוף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העובר.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חץ שמאלה 1"/>
          <p:cNvSpPr/>
          <p:nvPr/>
        </p:nvSpPr>
        <p:spPr>
          <a:xfrm>
            <a:off x="4339430" y="3357563"/>
            <a:ext cx="448593" cy="57626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0665" name="מלבן 2"/>
          <p:cNvSpPr>
            <a:spLocks noChangeArrowheads="1"/>
          </p:cNvSpPr>
          <p:nvPr/>
        </p:nvSpPr>
        <p:spPr bwMode="auto">
          <a:xfrm>
            <a:off x="6444208" y="5508625"/>
            <a:ext cx="2031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rgbClr val="000000"/>
                </a:solidFill>
              </a:rPr>
              <a:t>ד"ר נורית קינן ואורה בר, </a:t>
            </a:r>
            <a:r>
              <a:rPr lang="he-IL" sz="1100" dirty="0" smtClean="0">
                <a:solidFill>
                  <a:srgbClr val="000000"/>
                </a:solidFill>
              </a:rPr>
              <a:t>מטח </a:t>
            </a:r>
            <a:r>
              <a:rPr lang="he-IL" sz="1100" dirty="0">
                <a:solidFill>
                  <a:srgbClr val="000000"/>
                </a:solidFill>
              </a:rPr>
              <a:t>© 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BA6C0-2154-40B6-8E9B-AA15F0546838}" type="slidenum">
              <a:rPr lang="he-IL" sz="12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z="12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483739" y="5518858"/>
            <a:ext cx="179705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Arial"/>
              </a:rPr>
              <a:t>©istockphoto.com/ geopaul</a:t>
            </a:r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9" y="2054585"/>
            <a:ext cx="3578613" cy="35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7" y="2054585"/>
            <a:ext cx="3847114" cy="35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לבן 41"/>
          <p:cNvSpPr/>
          <p:nvPr/>
        </p:nvSpPr>
        <p:spPr>
          <a:xfrm>
            <a:off x="263078" y="4171949"/>
            <a:ext cx="8560693" cy="2551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/>
          <p:cNvSpPr/>
          <p:nvPr/>
        </p:nvSpPr>
        <p:spPr>
          <a:xfrm>
            <a:off x="499473" y="4460998"/>
            <a:ext cx="2719387" cy="206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251520" y="620688"/>
            <a:ext cx="8496944" cy="1562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51520" y="2513013"/>
            <a:ext cx="8560693" cy="1562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275856" y="764704"/>
            <a:ext cx="5295900" cy="12414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בכל אחד מתאי הרבייה (תא ביצית ותא זרע) של האדם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יש  23 כרומוזומים. תאים שיש בהם מערכת אחת של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כרומוזומים נקראים תאים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הפלואידים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(נהוג לומר שמספר הכרומוזומים בהם הוא </a:t>
            </a:r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31838" y="35347"/>
            <a:ext cx="7889875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תאי </a:t>
            </a: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הרבייה הם </a:t>
            </a:r>
            <a:r>
              <a:rPr lang="he-IL" sz="1800" b="1" noProof="1" smtClean="0">
                <a:solidFill>
                  <a:schemeClr val="accent3"/>
                </a:solidFill>
                <a:ea typeface="+mn-ea"/>
              </a:rPr>
              <a:t>הפלואידים,</a:t>
            </a: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 ושאר תאי הגוף הם </a:t>
            </a:r>
            <a:r>
              <a:rPr lang="he-IL" sz="1800" b="1" noProof="1" smtClean="0">
                <a:solidFill>
                  <a:schemeClr val="accent3"/>
                </a:solidFill>
                <a:ea typeface="+mn-ea"/>
              </a:rPr>
              <a:t>דיפלואידים</a:t>
            </a:r>
            <a:endParaRPr lang="he-IL" sz="1800" noProof="1" smtClean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785169"/>
            <a:ext cx="6808787" cy="93186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בזיגוטה הנוצרת מהתלכדות תאי המין בתהליך ההפריה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יש מערכת כפולה של כרומוזומים,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ובסך הכול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יש בה 46 </a:t>
            </a:r>
            <a:endParaRPr lang="he-IL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כרומוזומים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הכוללים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23 </a:t>
            </a:r>
            <a:r>
              <a:rPr lang="he-IL" dirty="0">
                <a:latin typeface="Arial"/>
                <a:cs typeface="Arial"/>
              </a:rPr>
              <a:t>זוגות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כרומוזומים הומולוגיים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1272" name="קבוצה 1"/>
          <p:cNvGrpSpPr>
            <a:grpSpLocks/>
          </p:cNvGrpSpPr>
          <p:nvPr/>
        </p:nvGrpSpPr>
        <p:grpSpPr bwMode="auto">
          <a:xfrm>
            <a:off x="524763" y="4515675"/>
            <a:ext cx="2390620" cy="1852928"/>
            <a:chOff x="464912" y="4500216"/>
            <a:chExt cx="1835770" cy="1843202"/>
          </a:xfrm>
        </p:grpSpPr>
        <p:sp>
          <p:nvSpPr>
            <p:cNvPr id="17" name="TextBox 16"/>
            <p:cNvSpPr txBox="1"/>
            <p:nvPr/>
          </p:nvSpPr>
          <p:spPr>
            <a:xfrm>
              <a:off x="1423351" y="5037299"/>
              <a:ext cx="539193" cy="432152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5F0060">
                    <a:lumMod val="50000"/>
                    <a:lumOff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1820" y="4950316"/>
              <a:ext cx="539193" cy="43077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034" y="4853669"/>
              <a:ext cx="538051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2631" y="4776351"/>
              <a:ext cx="538051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1609" y="4500216"/>
              <a:ext cx="539193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6549" y="4605147"/>
              <a:ext cx="538051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1382" y="5479115"/>
              <a:ext cx="538051" cy="432152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5F0060">
                    <a:lumMod val="50000"/>
                    <a:lumOff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2948" y="5276156"/>
              <a:ext cx="538051" cy="43077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8991" y="5421127"/>
              <a:ext cx="539193" cy="432152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5F0060">
                    <a:lumMod val="50000"/>
                    <a:lumOff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912" y="5368661"/>
              <a:ext cx="538051" cy="432152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30118" y="5723495"/>
              <a:ext cx="538051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9394" y="5800813"/>
              <a:ext cx="539193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24581" y="5911267"/>
              <a:ext cx="539193" cy="43215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b="1" dirty="0">
                  <a:solidFill>
                    <a:srgbClr val="5F0060">
                      <a:lumMod val="50000"/>
                      <a:lumOff val="50000"/>
                    </a:srgbClr>
                  </a:solidFill>
                  <a:latin typeface="Arial"/>
                  <a:cs typeface="Arial"/>
                </a:rPr>
                <a:t>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38EED"/>
                  </a:solidFill>
                  <a:latin typeface="Arial"/>
                  <a:cs typeface="Arial"/>
                </a:rPr>
                <a:t>2n</a:t>
              </a:r>
              <a:endParaRPr lang="he-IL" b="1" dirty="0">
                <a:solidFill>
                  <a:srgbClr val="038EED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3" name="מחבר ישר 12"/>
          <p:cNvCxnSpPr/>
          <p:nvPr/>
        </p:nvCxnSpPr>
        <p:spPr>
          <a:xfrm flipH="1">
            <a:off x="1908314" y="1740058"/>
            <a:ext cx="503446" cy="1199026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35696" y="4077072"/>
            <a:ext cx="6808788" cy="213836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כל תאי הגוף שנוצרו מהזיגוטה בתהליכי מיטוזה זהים </a:t>
            </a:r>
            <a:endParaRPr lang="he-IL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לזיגוטה מבחינה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גנטית, כלומר גם בהם יש 46 כרומוזומים.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תאים שיש בהם מערכת כפולה של כרומוזומים נקראים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תאים דיפלואידים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(נהוג לומר שמספר הכרומוזומים בהם הוא </a:t>
            </a:r>
            <a:r>
              <a:rPr lang="en-US" dirty="0">
                <a:solidFill>
                  <a:srgbClr val="FF6600"/>
                </a:solidFill>
                <a:latin typeface="Arial"/>
                <a:cs typeface="Arial"/>
              </a:rPr>
              <a:t>2n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263079" y="404664"/>
            <a:ext cx="84853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cxnSp>
        <p:nvCxnSpPr>
          <p:cNvPr id="36" name="מחבר ישר 35"/>
          <p:cNvCxnSpPr/>
          <p:nvPr/>
        </p:nvCxnSpPr>
        <p:spPr>
          <a:xfrm>
            <a:off x="1219136" y="1772816"/>
            <a:ext cx="693802" cy="1166268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1944039" y="3861212"/>
            <a:ext cx="14055" cy="508728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קבוצה 3"/>
          <p:cNvGrpSpPr/>
          <p:nvPr/>
        </p:nvGrpSpPr>
        <p:grpSpPr>
          <a:xfrm>
            <a:off x="467544" y="620688"/>
            <a:ext cx="2751316" cy="1562124"/>
            <a:chOff x="4311773" y="3294075"/>
            <a:chExt cx="2547379" cy="14991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5" y="3300144"/>
              <a:ext cx="2503177" cy="149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 bwMode="auto">
            <a:xfrm>
              <a:off x="4311773" y="3812095"/>
              <a:ext cx="1066728" cy="431800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 fontScale="5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200" b="1" dirty="0" smtClean="0">
                  <a:solidFill>
                    <a:srgbClr val="C00000"/>
                  </a:solidFill>
                  <a:latin typeface="Arial"/>
                  <a:cs typeface="Arial"/>
                </a:rPr>
                <a:t>23 כרומוזומים</a:t>
              </a:r>
              <a:endParaRPr lang="he-IL" sz="2200" b="1" dirty="0">
                <a:solidFill>
                  <a:srgbClr val="C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C00000"/>
                  </a:solidFill>
                  <a:latin typeface="Arial"/>
                  <a:cs typeface="Arial"/>
                </a:rPr>
                <a:t>n</a:t>
              </a:r>
              <a:endParaRPr lang="he-IL" sz="2200" b="1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5109427" y="3596195"/>
              <a:ext cx="1677316" cy="431800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200" b="1" dirty="0" smtClean="0">
                  <a:solidFill>
                    <a:srgbClr val="C00000"/>
                  </a:solidFill>
                  <a:latin typeface="Arial"/>
                  <a:cs typeface="Arial"/>
                </a:rPr>
                <a:t>23 כרומוזומים</a:t>
              </a:r>
              <a:endParaRPr lang="he-IL" sz="1200" b="1" dirty="0">
                <a:solidFill>
                  <a:srgbClr val="C0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C00000"/>
                  </a:solidFill>
                  <a:latin typeface="Arial"/>
                  <a:cs typeface="Arial"/>
                </a:rPr>
                <a:t>n</a:t>
              </a:r>
              <a:endParaRPr lang="he-IL" sz="1200" b="1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3" name="מלבן 2"/>
            <p:cNvSpPr/>
            <p:nvPr/>
          </p:nvSpPr>
          <p:spPr>
            <a:xfrm>
              <a:off x="4509777" y="3294075"/>
              <a:ext cx="807692" cy="295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>
                  <a:solidFill>
                    <a:schemeClr val="tx2"/>
                  </a:solidFill>
                  <a:latin typeface="Arial"/>
                  <a:cs typeface="Arial"/>
                </a:rPr>
                <a:t>תא </a:t>
              </a:r>
              <a:r>
                <a:rPr lang="he-IL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ביצית</a:t>
              </a:r>
              <a:endParaRPr lang="he-IL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44" name="מלבן 43"/>
            <p:cNvSpPr/>
            <p:nvPr/>
          </p:nvSpPr>
          <p:spPr>
            <a:xfrm>
              <a:off x="5998828" y="3322811"/>
              <a:ext cx="669663" cy="295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400" b="1" dirty="0">
                  <a:solidFill>
                    <a:schemeClr val="tx2"/>
                  </a:solidFill>
                  <a:latin typeface="Arial"/>
                  <a:cs typeface="Arial"/>
                </a:rPr>
                <a:t>תא </a:t>
              </a:r>
              <a:r>
                <a:rPr lang="he-IL" sz="1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זרע</a:t>
              </a:r>
              <a:endParaRPr lang="he-IL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4" y="2513013"/>
            <a:ext cx="2781157" cy="15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 bwMode="auto">
          <a:xfrm>
            <a:off x="395536" y="3026137"/>
            <a:ext cx="1152128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Arial"/>
                <a:cs typeface="Arial"/>
              </a:rPr>
              <a:t>46</a:t>
            </a:r>
            <a:r>
              <a:rPr lang="he-IL" sz="2200" b="1" dirty="0" smtClean="0">
                <a:solidFill>
                  <a:srgbClr val="C00000"/>
                </a:solidFill>
                <a:latin typeface="Arial"/>
                <a:cs typeface="Arial"/>
              </a:rPr>
              <a:t> כרומוזומים</a:t>
            </a:r>
            <a:endParaRPr lang="he-IL" sz="22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2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2143864" y="3088439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 smtClean="0">
                <a:solidFill>
                  <a:schemeClr val="tx2"/>
                </a:solidFill>
                <a:latin typeface="Arial"/>
                <a:cs typeface="Arial"/>
              </a:rPr>
              <a:t>זיגוטה</a:t>
            </a:r>
            <a:endParaRPr lang="he-IL" sz="1400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489" r="13919" b="-489"/>
          <a:stretch/>
        </p:blipFill>
        <p:spPr bwMode="auto">
          <a:xfrm>
            <a:off x="443394" y="4171949"/>
            <a:ext cx="2781157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 bwMode="auto">
          <a:xfrm>
            <a:off x="1057348" y="4568304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1916952" y="4696327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875100" y="5170631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1772884" y="5425951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42742" y="6040350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676040" y="5665046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2160037" y="5875877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1467176" y="4293313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1293866" y="5427404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457042" y="4907249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563128" y="4870993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2221069" y="5281664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2474302" y="4976025"/>
            <a:ext cx="562324" cy="4499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b="1" dirty="0" smtClean="0">
                <a:solidFill>
                  <a:srgbClr val="C00000"/>
                </a:solidFill>
                <a:latin typeface="Arial"/>
                <a:cs typeface="Arial"/>
              </a:rPr>
              <a:t>46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2n</a:t>
            </a:r>
            <a:endParaRPr lang="he-IL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6" name="מלבן 75"/>
          <p:cNvSpPr/>
          <p:nvPr/>
        </p:nvSpPr>
        <p:spPr>
          <a:xfrm>
            <a:off x="432716" y="6228666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400" b="1" dirty="0" smtClean="0">
                <a:solidFill>
                  <a:schemeClr val="tx2"/>
                </a:solidFill>
                <a:latin typeface="Arial"/>
                <a:cs typeface="Arial"/>
              </a:rPr>
              <a:t>עובר </a:t>
            </a:r>
          </a:p>
          <a:p>
            <a:pPr algn="ctr"/>
            <a:r>
              <a:rPr lang="he-IL" sz="1400" b="1" dirty="0" smtClean="0">
                <a:solidFill>
                  <a:schemeClr val="tx2"/>
                </a:solidFill>
                <a:latin typeface="Arial"/>
                <a:cs typeface="Arial"/>
              </a:rPr>
              <a:t>מתפתח</a:t>
            </a:r>
            <a:endParaRPr lang="he-IL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738" y="548903"/>
            <a:ext cx="8215312" cy="22320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כל אחד מהכרומוזומים המצויים בגרעין התא (תאי הרבייה ושאר תאי הגוף) מכיל מולקולת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ארוכה בעלת מבנה דמוי סולם. במולקולה זו נמצאים הגנים, כלומר מקודד בה כל המידע הגנטי שעל פיו העובר נוצר, גדל, מתפתח ופועל במהלך ההיריון ובמשך כל חייו.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בזיגוטה יש 23 כרומוזומים שמקורם באם ו-23 כרומוזומים שמקורם באב, כלומר התרומה הגנטית של שני ההורים לעובר שווה.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828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44624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dirty="0" smtClean="0">
                <a:solidFill>
                  <a:srgbClr val="FF6600"/>
                </a:solidFill>
              </a:rPr>
              <a:t>כל כרומוזום מכיל מולקולת 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</a:rPr>
              <a:t> שבה אצור המידע הגנטי</a:t>
            </a:r>
            <a:endParaRPr lang="he-IL" sz="1800" dirty="0" smtClean="0"/>
          </a:p>
        </p:txBody>
      </p:sp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320F9-797C-4508-B9B9-AF98B9968A23}" type="slidenum">
              <a:rPr lang="he-IL" sz="12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sz="12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2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33534" r="34040" b="22811"/>
          <a:stretch/>
        </p:blipFill>
        <p:spPr bwMode="auto">
          <a:xfrm>
            <a:off x="1424932" y="2636912"/>
            <a:ext cx="647234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1424932" y="6453336"/>
            <a:ext cx="1403648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he-IL" sz="1050" dirty="0" smtClean="0"/>
              <a:t>מטח</a:t>
            </a:r>
          </a:p>
        </p:txBody>
      </p:sp>
    </p:spTree>
    <p:extLst>
      <p:ext uri="{BB962C8B-B14F-4D97-AF65-F5344CB8AC3E}">
        <p14:creationId xmlns:p14="http://schemas.microsoft.com/office/powerpoint/2010/main" val="18182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738" y="548903"/>
            <a:ext cx="8215312" cy="22320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לפני חלוקת הזיגוטה, כלומר לפני המיטוזה הראשונה,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חלה הכפלה של הכרומוזומים ומולקולות ה-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שבתוכם.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לאחר ההכפלה יש שני העתקים זהים מכל אחד מהכרומוזומים.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כל אחד מתאי הבת הנוצרים לאחר ההתחלקות מקבל העתק אחד מכל כרומוזום, ובסך הכול יש בו 46 כרומוזומים – כלומר כל המידע הגנטי שהיה בזיגוטה הועבר בשלמותו לשני תאי הבת, וכך הלאה בחלוקות המיטוזה הבאות.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828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71438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dirty="0" smtClean="0">
                <a:solidFill>
                  <a:srgbClr val="FF6600"/>
                </a:solidFill>
              </a:rPr>
              <a:t>לפני חלוקת התא (המיטוזה) כל אחד מהכרומוזומים משתכפל</a:t>
            </a:r>
            <a:endParaRPr lang="he-IL" sz="1800" dirty="0" smtClean="0"/>
          </a:p>
        </p:txBody>
      </p:sp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320F9-797C-4508-B9B9-AF98B9968A23}" type="slidenum">
              <a:rPr lang="he-IL" sz="12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z="12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2" name="Rectangle 3"/>
          <p:cNvSpPr/>
          <p:nvPr/>
        </p:nvSpPr>
        <p:spPr>
          <a:xfrm>
            <a:off x="514351" y="404664"/>
            <a:ext cx="8058149" cy="5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33897" r="34199" b="22746"/>
          <a:stretch/>
        </p:blipFill>
        <p:spPr bwMode="auto">
          <a:xfrm>
            <a:off x="1403648" y="2420888"/>
            <a:ext cx="6663005" cy="40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1424932" y="6381328"/>
            <a:ext cx="1403648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he-IL" sz="1050" dirty="0" smtClean="0"/>
              <a:t>מטח</a:t>
            </a:r>
          </a:p>
        </p:txBody>
      </p:sp>
    </p:spTree>
    <p:extLst>
      <p:ext uri="{BB962C8B-B14F-4D97-AF65-F5344CB8AC3E}">
        <p14:creationId xmlns:p14="http://schemas.microsoft.com/office/powerpoint/2010/main" val="14067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3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8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9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10993</TotalTime>
  <Words>1479</Words>
  <Application>Microsoft Office PowerPoint</Application>
  <PresentationFormat>‫הצגה על המסך (4:3)</PresentationFormat>
  <Paragraphs>301</Paragraphs>
  <Slides>19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20</vt:i4>
      </vt:variant>
      <vt:variant>
        <vt:lpstr>כותרות שקופיות</vt:lpstr>
      </vt:variant>
      <vt:variant>
        <vt:i4>19</vt:i4>
      </vt:variant>
    </vt:vector>
  </HeadingPairs>
  <TitlesOfParts>
    <vt:vector size="3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35_Office Theme</vt:lpstr>
      <vt:lpstr>16_Office Theme</vt:lpstr>
      <vt:lpstr>17_Office Theme</vt:lpstr>
      <vt:lpstr>18_Office Theme</vt:lpstr>
      <vt:lpstr>19_Office Theme</vt:lpstr>
      <vt:lpstr>מצגת של PowerPoint</vt:lpstr>
      <vt:lpstr>מבוא</vt:lpstr>
      <vt:lpstr>מעגל הרבייה – מונחי יסוד</vt:lpstr>
      <vt:lpstr>תהליך ההפריה</vt:lpstr>
      <vt:lpstr>לאחר ההפריה</vt:lpstr>
      <vt:lpstr>ההתמיינות</vt:lpstr>
      <vt:lpstr>תאי הרבייה הם הפלואידים, ושאר תאי הגוף הם דיפלואידים</vt:lpstr>
      <vt:lpstr>כל כרומוזום מכיל מולקולת DNA שבה אצור המידע הגנטי</vt:lpstr>
      <vt:lpstr>לפני חלוקת התא (המיטוזה) כל אחד מהכרומוזומים משתכפל</vt:lpstr>
      <vt:lpstr>תהליכי חלוקת תאים בגוף: מיטוזה ומיוזה</vt:lpstr>
      <vt:lpstr>סימולציה: מעגל הרבייה </vt:lpstr>
      <vt:lpstr>שאלה 1</vt:lpstr>
      <vt:lpstr>תשובה</vt:lpstr>
      <vt:lpstr>שאלה 2</vt:lpstr>
      <vt:lpstr>תשובה</vt:lpstr>
      <vt:lpstr>מצגת של PowerPoint</vt:lpstr>
      <vt:lpstr>מצגת של PowerPoint</vt:lpstr>
      <vt:lpstr>סיכום: מעגל הרבייה</vt:lpstr>
      <vt:lpstr>סיכום: מונחי יסוד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681</cp:revision>
  <dcterms:created xsi:type="dcterms:W3CDTF">2010-09-05T07:07:37Z</dcterms:created>
  <dcterms:modified xsi:type="dcterms:W3CDTF">2017-10-21T14:06:27Z</dcterms:modified>
</cp:coreProperties>
</file>