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61" r:id="rId4"/>
    <p:sldId id="258" r:id="rId5"/>
    <p:sldId id="259" r:id="rId6"/>
    <p:sldId id="260" r:id="rId7"/>
    <p:sldId id="262" r:id="rId8"/>
    <p:sldId id="272" r:id="rId9"/>
    <p:sldId id="263" r:id="rId10"/>
    <p:sldId id="264" r:id="rId11"/>
    <p:sldId id="265" r:id="rId12"/>
    <p:sldId id="266" r:id="rId13"/>
    <p:sldId id="267" r:id="rId14"/>
    <p:sldId id="268" r:id="rId15"/>
    <p:sldId id="273" r:id="rId16"/>
    <p:sldId id="274" r:id="rId17"/>
    <p:sldId id="269" r:id="rId18"/>
    <p:sldId id="270" r:id="rId19"/>
    <p:sldId id="271" r:id="rId2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EBEB"/>
    <a:srgbClr val="ED49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1039" autoAdjust="0"/>
  </p:normalViewPr>
  <p:slideViewPr>
    <p:cSldViewPr>
      <p:cViewPr>
        <p:scale>
          <a:sx n="74" d="100"/>
          <a:sy n="74" d="100"/>
        </p:scale>
        <p:origin x="-126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9" name="כותרת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17" name="כותרת משנה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30" name="מציין מיקום של תאריך 29"/>
          <p:cNvSpPr>
            <a:spLocks noGrp="1"/>
          </p:cNvSpPr>
          <p:nvPr>
            <p:ph type="dt" sz="half" idx="10"/>
          </p:nvPr>
        </p:nvSpPr>
        <p:spPr/>
        <p:txBody>
          <a:bodyPr/>
          <a:lstStyle/>
          <a:p>
            <a:fld id="{636C9E78-2951-4F9F-8DCF-C68E9D91601A}" type="datetimeFigureOut">
              <a:rPr lang="he-IL" smtClean="0"/>
              <a:pPr/>
              <a:t>ב'/אדר ב/תשע"ו</a:t>
            </a:fld>
            <a:endParaRPr lang="he-IL"/>
          </a:p>
        </p:txBody>
      </p:sp>
      <p:sp>
        <p:nvSpPr>
          <p:cNvPr id="19" name="מציין מיקום של כותרת תחתונה 18"/>
          <p:cNvSpPr>
            <a:spLocks noGrp="1"/>
          </p:cNvSpPr>
          <p:nvPr>
            <p:ph type="ftr" sz="quarter" idx="11"/>
          </p:nvPr>
        </p:nvSpPr>
        <p:spPr/>
        <p:txBody>
          <a:bodyPr/>
          <a:lstStyle/>
          <a:p>
            <a:endParaRPr lang="he-IL"/>
          </a:p>
        </p:txBody>
      </p:sp>
      <p:sp>
        <p:nvSpPr>
          <p:cNvPr id="27" name="מציין מיקום של מספר שקופית 26"/>
          <p:cNvSpPr>
            <a:spLocks noGrp="1"/>
          </p:cNvSpPr>
          <p:nvPr>
            <p:ph type="sldNum" sz="quarter" idx="12"/>
          </p:nvPr>
        </p:nvSpPr>
        <p:spPr/>
        <p:txBody>
          <a:bodyPr/>
          <a:lstStyle/>
          <a:p>
            <a:fld id="{35D8BF81-AAED-4155-A597-69E1BA4E50C2}"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636C9E78-2951-4F9F-8DCF-C68E9D91601A}" type="datetimeFigureOut">
              <a:rPr lang="he-IL" smtClean="0"/>
              <a:pPr/>
              <a:t>ב'/אדר 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5D8BF81-AAED-4155-A597-69E1BA4E50C2}"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914401"/>
            <a:ext cx="2057400" cy="5211763"/>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914401"/>
            <a:ext cx="6019800" cy="5211763"/>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636C9E78-2951-4F9F-8DCF-C68E9D91601A}" type="datetimeFigureOut">
              <a:rPr lang="he-IL" smtClean="0"/>
              <a:pPr/>
              <a:t>ב'/אדר 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5D8BF81-AAED-4155-A597-69E1BA4E50C2}"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636C9E78-2951-4F9F-8DCF-C68E9D91601A}" type="datetimeFigureOut">
              <a:rPr lang="he-IL" smtClean="0"/>
              <a:pPr/>
              <a:t>ב'/אדר 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5D8BF81-AAED-4155-A597-69E1BA4E50C2}"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636C9E78-2951-4F9F-8DCF-C68E9D91601A}" type="datetimeFigureOut">
              <a:rPr lang="he-IL" smtClean="0"/>
              <a:pPr/>
              <a:t>ב'/אדר 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5D8BF81-AAED-4155-A597-69E1BA4E50C2}"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1143000"/>
          </a:xfrm>
        </p:spPr>
        <p:txBody>
          <a:body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p>
            <a:fld id="{636C9E78-2951-4F9F-8DCF-C68E9D91601A}" type="datetimeFigureOut">
              <a:rPr lang="he-IL" smtClean="0"/>
              <a:pPr/>
              <a:t>ב'/אדר 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5D8BF81-AAED-4155-A597-69E1BA4E50C2}"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1143000"/>
          </a:xfrm>
        </p:spPr>
        <p:txBody>
          <a:bodyPr tIns="45720" anchor="b"/>
          <a:lstStyle>
            <a:lvl1pPr>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p>
            <a:fld id="{636C9E78-2951-4F9F-8DCF-C68E9D91601A}" type="datetimeFigureOut">
              <a:rPr lang="he-IL" smtClean="0"/>
              <a:pPr/>
              <a:t>ב'/אדר ב/תשע"ו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35D8BF81-AAED-4155-A597-69E1BA4E50C2}"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636C9E78-2951-4F9F-8DCF-C68E9D91601A}" type="datetimeFigureOut">
              <a:rPr lang="he-IL" smtClean="0"/>
              <a:pPr/>
              <a:t>ב'/אדר ב/תשע"ו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35D8BF81-AAED-4155-A597-69E1BA4E50C2}"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36C9E78-2951-4F9F-8DCF-C68E9D91601A}" type="datetimeFigureOut">
              <a:rPr lang="he-IL" smtClean="0"/>
              <a:pPr/>
              <a:t>ב'/אדר ב/תשע"ו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35D8BF81-AAED-4155-A597-69E1BA4E50C2}"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p>
            <a:fld id="{636C9E78-2951-4F9F-8DCF-C68E9D91601A}" type="datetimeFigureOut">
              <a:rPr lang="he-IL" smtClean="0"/>
              <a:pPr/>
              <a:t>ב'/אדר 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5D8BF81-AAED-4155-A597-69E1BA4E50C2}"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9" name="מלבן עם פינה יחידה חתוכה ומעוגלת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משולש ישר-זווית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כותרת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36C9E78-2951-4F9F-8DCF-C68E9D91601A}" type="datetimeFigureOut">
              <a:rPr lang="he-IL" smtClean="0"/>
              <a:pPr/>
              <a:t>ב'/אדר 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a:xfrm>
            <a:off x="8077200" y="6356350"/>
            <a:ext cx="609600" cy="365125"/>
          </a:xfrm>
        </p:spPr>
        <p:txBody>
          <a:bodyPr/>
          <a:lstStyle/>
          <a:p>
            <a:fld id="{35D8BF81-AAED-4155-A597-69E1BA4E50C2}" type="slidenum">
              <a:rPr lang="he-IL" smtClean="0"/>
              <a:pPr/>
              <a:t>‹#›</a:t>
            </a:fld>
            <a:endParaRPr lang="he-IL"/>
          </a:p>
        </p:txBody>
      </p:sp>
      <p:sp>
        <p:nvSpPr>
          <p:cNvPr id="3" name="מציין מיקום של תמונה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smtClean="0"/>
              <a:t>לחץ על הסמל כדי להוסיף תמונה</a:t>
            </a:r>
            <a:endParaRPr kumimoji="0" lang="en-US" dirty="0"/>
          </a:p>
        </p:txBody>
      </p:sp>
      <p:sp>
        <p:nvSpPr>
          <p:cNvPr id="10" name="צורה חופשית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צורה חופשית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צורה חופשית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צורה חופשית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מציין מיקום של כותרת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smtClean="0"/>
              <a:t>לחץ כדי לערוך סגנון כותרת של תבנית בסיס</a:t>
            </a:r>
            <a:endParaRPr kumimoji="0" lang="en-US"/>
          </a:p>
        </p:txBody>
      </p:sp>
      <p:sp>
        <p:nvSpPr>
          <p:cNvPr id="30" name="מציין מיקום טקסט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מציין מיקום של תאריך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6C9E78-2951-4F9F-8DCF-C68E9D91601A}" type="datetimeFigureOut">
              <a:rPr lang="he-IL" smtClean="0"/>
              <a:pPr/>
              <a:t>ב'/אדר ב/תשע"ו</a:t>
            </a:fld>
            <a:endParaRPr lang="he-IL"/>
          </a:p>
        </p:txBody>
      </p:sp>
      <p:sp>
        <p:nvSpPr>
          <p:cNvPr id="22" name="מציין מיקום של כותרת תחתונה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e-IL"/>
          </a:p>
        </p:txBody>
      </p:sp>
      <p:sp>
        <p:nvSpPr>
          <p:cNvPr id="18" name="מציין מיקום של מספר שקופית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5D8BF81-AAED-4155-A597-69E1BA4E50C2}" type="slidenum">
              <a:rPr lang="he-IL" smtClean="0"/>
              <a:pPr/>
              <a:t>‹#›</a:t>
            </a:fld>
            <a:endParaRPr lang="he-IL"/>
          </a:p>
        </p:txBody>
      </p:sp>
      <p:grpSp>
        <p:nvGrpSpPr>
          <p:cNvPr id="2" name="קבוצה 1"/>
          <p:cNvGrpSpPr/>
          <p:nvPr/>
        </p:nvGrpSpPr>
        <p:grpSpPr>
          <a:xfrm>
            <a:off x="-19017" y="202408"/>
            <a:ext cx="9180548" cy="649224"/>
            <a:chOff x="-19045" y="216550"/>
            <a:chExt cx="9180548" cy="649224"/>
          </a:xfrm>
        </p:grpSpPr>
        <p:sp>
          <p:nvSpPr>
            <p:cNvPr id="12" name="צורה חופשית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צורה חופשית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tiptour.co.il/%D7%94%D7%9E%D7%9C%D7%A6%D7%95%D7%AA-%D7%9C%D7%98%D7%99%D7%95%D7%9C-%D7%91%D7%A8%D7%9E%D7%AA-%D7%94%D7%92%D7%95%D7%9C%D7%9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iba.org.il/bet/?entity=1075163&amp;type=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mako.co.il/news-israel/local/Article-f9d7b32dc901831018.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iba.org.il/bet/?entity=1075163&amp;type=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ynet.co.il/yaan/0,7340,L-10539,00.html"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s://he.wikipedia.org/wiki/%D7%92%D7%90%D7%95%D7%92%D7%A8%D7%A4%D7%99%D7%94_%D7%A9%D7%9C_%D7%A8%D7%9E%D7%AA_%D7%94%D7%92%D7%95%D7%9C%D7%9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ynet.co.il/yaan/0,7340,L-10539-MTA1MzlfNzc0NDIyNDZfMTQ4NjgzNjAw-FreeYaan,00.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solidFill>
                  <a:srgbClr val="4BEBEB"/>
                </a:solidFill>
              </a:rPr>
              <a:t>גולן:</a:t>
            </a:r>
            <a:endParaRPr lang="he-IL" dirty="0">
              <a:solidFill>
                <a:srgbClr val="4BEBEB"/>
              </a:solidFill>
            </a:endParaRPr>
          </a:p>
        </p:txBody>
      </p:sp>
      <p:sp>
        <p:nvSpPr>
          <p:cNvPr id="3" name="כותרת משנה 2"/>
          <p:cNvSpPr>
            <a:spLocks noGrp="1"/>
          </p:cNvSpPr>
          <p:nvPr>
            <p:ph type="subTitle" idx="1"/>
          </p:nvPr>
        </p:nvSpPr>
        <p:spPr>
          <a:xfrm>
            <a:off x="611560" y="4869160"/>
            <a:ext cx="8358752" cy="1752600"/>
          </a:xfrm>
        </p:spPr>
        <p:txBody>
          <a:bodyPr>
            <a:normAutofit/>
          </a:bodyPr>
          <a:lstStyle/>
          <a:p>
            <a:r>
              <a:rPr lang="he-IL" dirty="0" smtClean="0">
                <a:solidFill>
                  <a:schemeClr val="bg2"/>
                </a:solidFill>
              </a:rPr>
              <a:t>מגישות:♥                                                  תאריך הגשה:25/1/16</a:t>
            </a:r>
          </a:p>
          <a:p>
            <a:r>
              <a:rPr lang="he-IL" dirty="0" smtClean="0">
                <a:solidFill>
                  <a:schemeClr val="bg2"/>
                </a:solidFill>
              </a:rPr>
              <a:t>ליאל צרויה☺                                                       כיתה:</a:t>
            </a:r>
            <a:r>
              <a:rPr lang="he-IL" dirty="0" err="1" smtClean="0">
                <a:solidFill>
                  <a:schemeClr val="bg2"/>
                </a:solidFill>
              </a:rPr>
              <a:t>ז'6</a:t>
            </a:r>
            <a:endParaRPr lang="he-IL" dirty="0" smtClean="0">
              <a:solidFill>
                <a:schemeClr val="bg2"/>
              </a:solidFill>
            </a:endParaRPr>
          </a:p>
          <a:p>
            <a:r>
              <a:rPr lang="he-IL" dirty="0" smtClean="0">
                <a:solidFill>
                  <a:schemeClr val="bg2"/>
                </a:solidFill>
              </a:rPr>
              <a:t>רעות פחימה ☺                                                  שם המורה:רינת כהן</a:t>
            </a:r>
            <a:endParaRPr lang="he-IL" dirty="0">
              <a:solidFill>
                <a:schemeClr val="bg2"/>
              </a:solidFill>
            </a:endParaRPr>
          </a:p>
        </p:txBody>
      </p:sp>
      <p:sp>
        <p:nvSpPr>
          <p:cNvPr id="13314" name="AutoShape 2" descr="תוצאת תמונה עבור רמת הגולן"/>
          <p:cNvSpPr>
            <a:spLocks noChangeAspect="1" noChangeArrowheads="1"/>
          </p:cNvSpPr>
          <p:nvPr/>
        </p:nvSpPr>
        <p:spPr bwMode="auto">
          <a:xfrm>
            <a:off x="89614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13316" name="AutoShape 4" descr="תוצאת תמונה עבור רמת הגולן"/>
          <p:cNvSpPr>
            <a:spLocks noChangeAspect="1" noChangeArrowheads="1"/>
          </p:cNvSpPr>
          <p:nvPr/>
        </p:nvSpPr>
        <p:spPr bwMode="auto">
          <a:xfrm>
            <a:off x="89614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3318" name="Picture 6" descr="http://tiptour.co.il/wp-content/uploads/2014/08/golan.jpg">
            <a:hlinkClick r:id="rId2"/>
          </p:cNvPr>
          <p:cNvPicPr>
            <a:picLocks noChangeAspect="1" noChangeArrowheads="1"/>
          </p:cNvPicPr>
          <p:nvPr/>
        </p:nvPicPr>
        <p:blipFill>
          <a:blip r:embed="rId3" cstate="print"/>
          <a:srcRect/>
          <a:stretch>
            <a:fillRect/>
          </a:stretch>
        </p:blipFill>
        <p:spPr bwMode="auto">
          <a:xfrm>
            <a:off x="899592" y="1268760"/>
            <a:ext cx="3917579" cy="26139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מאפיינים אנושיים- היסטוריה ומורשת:</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dirty="0" smtClean="0">
                <a:solidFill>
                  <a:schemeClr val="tx2"/>
                </a:solidFill>
              </a:rPr>
              <a:t>הגולן הינו חלק מאזור הבשן, הכולל שלוש יחידות: </a:t>
            </a:r>
            <a:r>
              <a:rPr lang="he-IL" dirty="0" err="1" smtClean="0">
                <a:solidFill>
                  <a:schemeClr val="tx2"/>
                </a:solidFill>
              </a:rPr>
              <a:t>החורן</a:t>
            </a:r>
            <a:r>
              <a:rPr lang="he-IL" dirty="0" smtClean="0">
                <a:solidFill>
                  <a:schemeClr val="tx2"/>
                </a:solidFill>
              </a:rPr>
              <a:t>, הבשן (במובנו המצומצם) והגולן. </a:t>
            </a:r>
          </a:p>
          <a:p>
            <a:r>
              <a:rPr lang="he-IL" dirty="0" smtClean="0">
                <a:solidFill>
                  <a:schemeClr val="tx2"/>
                </a:solidFill>
              </a:rPr>
              <a:t/>
            </a:r>
            <a:br>
              <a:rPr lang="he-IL" dirty="0" smtClean="0">
                <a:solidFill>
                  <a:schemeClr val="tx2"/>
                </a:solidFill>
              </a:rPr>
            </a:br>
            <a:r>
              <a:rPr lang="he-IL" dirty="0" smtClean="0">
                <a:solidFill>
                  <a:schemeClr val="tx2"/>
                </a:solidFill>
              </a:rPr>
              <a:t>גבולותיו משתרעים מהחרמון ונחל סער בצפון, דרך נחל רוקד ונחל </a:t>
            </a:r>
            <a:r>
              <a:rPr lang="he-IL" dirty="0" err="1" smtClean="0">
                <a:solidFill>
                  <a:schemeClr val="tx2"/>
                </a:solidFill>
              </a:rPr>
              <a:t>עלן</a:t>
            </a:r>
            <a:r>
              <a:rPr lang="he-IL" dirty="0" smtClean="0">
                <a:solidFill>
                  <a:schemeClr val="tx2"/>
                </a:solidFill>
              </a:rPr>
              <a:t> במזרח, משם לנחל הירמוך בדרום ואל עמק החולה במערב. שטחו של הגולן 1190 קמ"ר, אורכו 78 ק"מ ורוחבו </a:t>
            </a:r>
            <a:r>
              <a:rPr lang="he-IL" dirty="0" err="1" smtClean="0">
                <a:solidFill>
                  <a:schemeClr val="tx2"/>
                </a:solidFill>
              </a:rPr>
              <a:t>המירבי</a:t>
            </a:r>
            <a:r>
              <a:rPr lang="he-IL" dirty="0" smtClean="0">
                <a:solidFill>
                  <a:schemeClr val="tx2"/>
                </a:solidFill>
              </a:rPr>
              <a:t> 24 ק"מ.</a:t>
            </a:r>
          </a:p>
          <a:p>
            <a:r>
              <a:rPr lang="he-IL" b="1" dirty="0" smtClean="0">
                <a:solidFill>
                  <a:schemeClr val="tx2"/>
                </a:solidFill>
              </a:rPr>
              <a:t>ימי יהושע והמלוכה בישראל</a:t>
            </a:r>
            <a:r>
              <a:rPr lang="he-IL" dirty="0" smtClean="0">
                <a:solidFill>
                  <a:schemeClr val="tx2"/>
                </a:solidFill>
              </a:rPr>
              <a:t/>
            </a:r>
            <a:br>
              <a:rPr lang="he-IL" dirty="0" smtClean="0">
                <a:solidFill>
                  <a:schemeClr val="tx2"/>
                </a:solidFill>
              </a:rPr>
            </a:br>
            <a:r>
              <a:rPr lang="he-IL" dirty="0" smtClean="0">
                <a:solidFill>
                  <a:schemeClr val="tx2"/>
                </a:solidFill>
              </a:rPr>
              <a:t>שני שבטים נקשרו לגולן בימי יהושע - שבט דן, שעליו נאמר: "דן גור אריה יזנק מן הבשן" (דברים ל"ג 22) וחצי שבט מנשה. העיר גולן שימשה עיר מקלט לתושבי צפון-מזרח ארץ ישראל, וכנגדה - עיר המקלט קדש בגליל.</a:t>
            </a:r>
            <a:br>
              <a:rPr lang="he-IL" dirty="0" smtClean="0">
                <a:solidFill>
                  <a:schemeClr val="tx2"/>
                </a:solidFill>
              </a:rPr>
            </a:br>
            <a:r>
              <a:rPr lang="he-IL" dirty="0" smtClean="0">
                <a:solidFill>
                  <a:schemeClr val="tx2"/>
                </a:solidFill>
              </a:rPr>
              <a:t>מלכי ישראל ויהודה התייחסו לחבלי הגולן והבשן כאל מרחב בטחוני וכלכלי. </a:t>
            </a:r>
          </a:p>
          <a:p>
            <a:r>
              <a:rPr lang="he-IL" dirty="0" smtClean="0">
                <a:solidFill>
                  <a:schemeClr val="tx2"/>
                </a:solidFill>
              </a:rPr>
              <a:t>חלק מקשת - ממצא ארכיאולוגי מבית הכנסת באום אל </a:t>
            </a:r>
            <a:r>
              <a:rPr lang="he-IL" dirty="0" err="1" smtClean="0">
                <a:solidFill>
                  <a:schemeClr val="tx2"/>
                </a:solidFill>
              </a:rPr>
              <a:t>קנטיר</a:t>
            </a:r>
            <a:r>
              <a:rPr lang="he-IL" dirty="0" smtClean="0">
                <a:solidFill>
                  <a:schemeClr val="tx2"/>
                </a:solidFill>
              </a:rPr>
              <a:t>. צילום: רינה נגילה, באדיבות ארכיון הגולן</a:t>
            </a:r>
          </a:p>
          <a:p>
            <a:r>
              <a:rPr lang="he-IL" dirty="0" smtClean="0">
                <a:solidFill>
                  <a:schemeClr val="tx2"/>
                </a:solidFill>
              </a:rPr>
              <a:t>שאול, ראשון למלכי ישראל, כבש את ממלכת ארם-צובה. דוד המלך כבש את ממלכת ארם דמשק ומינה עליה נציב. הוא אף נשא </a:t>
            </a:r>
            <a:r>
              <a:rPr lang="he-IL" dirty="0" err="1" smtClean="0">
                <a:solidFill>
                  <a:schemeClr val="tx2"/>
                </a:solidFill>
              </a:rPr>
              <a:t>לאשה</a:t>
            </a:r>
            <a:r>
              <a:rPr lang="he-IL" dirty="0" smtClean="0">
                <a:solidFill>
                  <a:schemeClr val="tx2"/>
                </a:solidFill>
              </a:rPr>
              <a:t> את מעכה בת תלמי מלך גשור, היא אם אבשלום. </a:t>
            </a:r>
            <a:endParaRPr lang="he-IL"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cs typeface="+mn-cs"/>
              </a:rPr>
              <a:t>המשך...</a:t>
            </a:r>
            <a:endParaRPr lang="he-IL" dirty="0">
              <a:cs typeface="+mn-cs"/>
            </a:endParaRPr>
          </a:p>
        </p:txBody>
      </p:sp>
      <p:sp>
        <p:nvSpPr>
          <p:cNvPr id="3" name="מציין מיקום תוכן 2"/>
          <p:cNvSpPr>
            <a:spLocks noGrp="1"/>
          </p:cNvSpPr>
          <p:nvPr>
            <p:ph idx="1"/>
          </p:nvPr>
        </p:nvSpPr>
        <p:spPr/>
        <p:txBody>
          <a:bodyPr>
            <a:normAutofit fontScale="77500" lnSpcReduction="20000"/>
          </a:bodyPr>
          <a:lstStyle/>
          <a:p>
            <a:r>
              <a:rPr lang="he-IL" dirty="0" smtClean="0">
                <a:solidFill>
                  <a:schemeClr val="tx2"/>
                </a:solidFill>
              </a:rPr>
              <a:t>שלמה המלך מיסד את הממלכה ומינה 12 שרים כלכליים ומנהליים בכל חבלי ארץ ישראל. שלושה מהם הוצבו על חבלי הגלעד, הגולן והבשן, כנאמר: "בן גבר ברמות גלעד לו חוות יאיר בן מנשה בגלעד לו חבל ארגוב אשר בבשן ששים ערים גדולות חומה ובריח נחושת" (מלכים א' ד' 13). </a:t>
            </a:r>
          </a:p>
          <a:p>
            <a:r>
              <a:rPr lang="he-IL" dirty="0" smtClean="0">
                <a:solidFill>
                  <a:schemeClr val="tx2"/>
                </a:solidFill>
              </a:rPr>
              <a:t/>
            </a:r>
            <a:br>
              <a:rPr lang="he-IL" dirty="0" smtClean="0">
                <a:solidFill>
                  <a:schemeClr val="tx2"/>
                </a:solidFill>
              </a:rPr>
            </a:br>
            <a:r>
              <a:rPr lang="he-IL" dirty="0" smtClean="0">
                <a:solidFill>
                  <a:schemeClr val="tx2"/>
                </a:solidFill>
              </a:rPr>
              <a:t>פילוג הממלכה מותיר את האזור בשליטת ממלכת ישראל, שהמשיכה להלחם במשך 150 שנה במלכי ארם (8 מלחמות). רוב המלחמות נערכו בשומרון, בגלעד ובגולן, ומפורסם סיפור הניצחון של אחאב על בן הדד מלך ארם </a:t>
            </a:r>
            <a:r>
              <a:rPr lang="he-IL" dirty="0" err="1" smtClean="0">
                <a:solidFill>
                  <a:schemeClr val="tx2"/>
                </a:solidFill>
              </a:rPr>
              <a:t>באפק</a:t>
            </a:r>
            <a:r>
              <a:rPr lang="he-IL" dirty="0" smtClean="0">
                <a:solidFill>
                  <a:schemeClr val="tx2"/>
                </a:solidFill>
              </a:rPr>
              <a:t> שבגולן. </a:t>
            </a:r>
          </a:p>
          <a:p>
            <a:r>
              <a:rPr lang="he-IL" dirty="0" smtClean="0">
                <a:solidFill>
                  <a:schemeClr val="tx2"/>
                </a:solidFill>
              </a:rPr>
              <a:t/>
            </a:r>
            <a:br>
              <a:rPr lang="he-IL" dirty="0" smtClean="0">
                <a:solidFill>
                  <a:schemeClr val="tx2"/>
                </a:solidFill>
              </a:rPr>
            </a:br>
            <a:r>
              <a:rPr lang="he-IL" dirty="0" smtClean="0">
                <a:solidFill>
                  <a:schemeClr val="tx2"/>
                </a:solidFill>
              </a:rPr>
              <a:t>החשיבות הכלכלית של הגולן והבשן נבעה מהיותם אזורים לגידול שעורה ודגן, בקר וסוסים, ובמיוחד בשל היותם אזור מיוער, שעציו שימשו לבניית מרכבות מלחמה. </a:t>
            </a:r>
          </a:p>
          <a:p>
            <a:r>
              <a:rPr lang="he-IL" dirty="0" smtClean="0">
                <a:solidFill>
                  <a:schemeClr val="tx2"/>
                </a:solidFill>
              </a:rPr>
              <a:t/>
            </a:r>
            <a:br>
              <a:rPr lang="he-IL" dirty="0" smtClean="0">
                <a:solidFill>
                  <a:schemeClr val="tx2"/>
                </a:solidFill>
              </a:rPr>
            </a:br>
            <a:r>
              <a:rPr lang="he-IL" dirty="0" smtClean="0">
                <a:solidFill>
                  <a:schemeClr val="tx2"/>
                </a:solidFill>
              </a:rPr>
              <a:t>שלמה המלך סחר בהם עם ארבע ממלכות - מצרים, חת, ארם וקווה; ואילו אחאב הצטרף לברית 12 המלכים במלחמה נגד </a:t>
            </a:r>
            <a:r>
              <a:rPr lang="he-IL" dirty="0" err="1" smtClean="0">
                <a:solidFill>
                  <a:schemeClr val="tx2"/>
                </a:solidFill>
              </a:rPr>
              <a:t>שלמנאסר</a:t>
            </a:r>
            <a:r>
              <a:rPr lang="he-IL" dirty="0" smtClean="0">
                <a:solidFill>
                  <a:schemeClr val="tx2"/>
                </a:solidFill>
              </a:rPr>
              <a:t> ה-3 מלך אשור, כשברשותו 2,000 מרכבות מלחמה (יותר מאשר לכל שאר מלכי הברית), וזאת בזכות שליטתו על רמת הגולן ומישוריה. </a:t>
            </a:r>
          </a:p>
          <a:p>
            <a:endParaRPr lang="he-IL" dirty="0" smtClean="0"/>
          </a:p>
          <a:p>
            <a:endParaRPr lang="he-I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cs typeface="+mn-cs"/>
              </a:rPr>
              <a:t>אתר מיוחד אשר תיירים מבקרים בו:</a:t>
            </a:r>
            <a:endParaRPr lang="he-IL" dirty="0">
              <a:cs typeface="+mn-cs"/>
            </a:endParaRPr>
          </a:p>
        </p:txBody>
      </p:sp>
      <p:sp>
        <p:nvSpPr>
          <p:cNvPr id="3" name="מציין מיקום תוכן 2"/>
          <p:cNvSpPr>
            <a:spLocks noGrp="1"/>
          </p:cNvSpPr>
          <p:nvPr>
            <p:ph idx="1"/>
          </p:nvPr>
        </p:nvSpPr>
        <p:spPr>
          <a:xfrm>
            <a:off x="457200" y="1935480"/>
            <a:ext cx="8229600" cy="4661872"/>
          </a:xfrm>
        </p:spPr>
        <p:txBody>
          <a:bodyPr>
            <a:normAutofit lnSpcReduction="10000"/>
          </a:bodyPr>
          <a:lstStyle/>
          <a:p>
            <a:r>
              <a:rPr lang="he-IL" dirty="0" smtClean="0">
                <a:solidFill>
                  <a:schemeClr val="tx2"/>
                </a:solidFill>
              </a:rPr>
              <a:t>ליד רמת הגולן נמצא החרמון.</a:t>
            </a:r>
          </a:p>
          <a:p>
            <a:r>
              <a:rPr lang="he-IL" dirty="0" smtClean="0">
                <a:solidFill>
                  <a:schemeClr val="tx2"/>
                </a:solidFill>
              </a:rPr>
              <a:t>בחרמון מבקרים המון תיירים משום שמידי פעם בשנה(לרוב בחורף)יורד שלג בחרמון.מסיבה זו החרמון הפך להיות אתר תיירותי הקרוב לרמת הגולן.</a:t>
            </a:r>
          </a:p>
          <a:p>
            <a:r>
              <a:rPr lang="he-IL" dirty="0" smtClean="0">
                <a:solidFill>
                  <a:schemeClr val="tx2"/>
                </a:solidFill>
              </a:rPr>
              <a:t>האתר נבנה כיוון שבחרמון יורד שלג והרבה אנשים רוצים לראות מחזה יפה של ירידת שלג.הרבה אנשים גם ניצלו זאת למען הכנסה כלכלית.</a:t>
            </a:r>
          </a:p>
          <a:p>
            <a:r>
              <a:rPr lang="he-IL" dirty="0" smtClean="0">
                <a:solidFill>
                  <a:schemeClr val="tx2"/>
                </a:solidFill>
              </a:rPr>
              <a:t>הרבה תיירים באים לחרמון,דבר שמכניס כסף רב למדינת ישראל.בחרמון אפשר לגלוש ולעשות סקי ואפילו לבנות אנשי שלג☺.בחרמון אפשר למצוא את הרכבל שכאשר עולים עליו אפשר לראות את כל ערמות השלג מלמעלה.</a:t>
            </a:r>
            <a:endParaRPr lang="he-IL" dirty="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cs typeface="+mn-cs"/>
              </a:rPr>
              <a:t>אתר תיירותי-החרמון:</a:t>
            </a:r>
            <a:endParaRPr lang="he-IL" dirty="0">
              <a:cs typeface="+mn-cs"/>
            </a:endParaRPr>
          </a:p>
        </p:txBody>
      </p:sp>
      <p:pic>
        <p:nvPicPr>
          <p:cNvPr id="4" name="Picture 2" descr="http://www.iba.org.il/pictures/P879342.jpg">
            <a:hlinkClick r:id="rId2"/>
          </p:cNvPr>
          <p:cNvPicPr>
            <a:picLocks noGrp="1" noChangeAspect="1" noChangeArrowheads="1"/>
          </p:cNvPicPr>
          <p:nvPr>
            <p:ph idx="1"/>
          </p:nvPr>
        </p:nvPicPr>
        <p:blipFill>
          <a:blip r:embed="rId3" cstate="print"/>
          <a:srcRect/>
          <a:stretch>
            <a:fillRect/>
          </a:stretch>
        </p:blipFill>
        <p:spPr bwMode="auto">
          <a:xfrm>
            <a:off x="2438400" y="2935065"/>
            <a:ext cx="4267200" cy="23896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dirty="0" smtClean="0"/>
              <a:t>מאפיינים אנושיים- אוכלוסיה ודגמי התיישבות:</a:t>
            </a:r>
            <a:endParaRPr lang="he-IL" dirty="0"/>
          </a:p>
        </p:txBody>
      </p:sp>
      <p:sp>
        <p:nvSpPr>
          <p:cNvPr id="3" name="מציין מיקום תוכן 2"/>
          <p:cNvSpPr>
            <a:spLocks noGrp="1"/>
          </p:cNvSpPr>
          <p:nvPr>
            <p:ph idx="1"/>
          </p:nvPr>
        </p:nvSpPr>
        <p:spPr/>
        <p:txBody>
          <a:bodyPr/>
          <a:lstStyle/>
          <a:p>
            <a:r>
              <a:rPr lang="he-IL" dirty="0" smtClean="0">
                <a:solidFill>
                  <a:schemeClr val="tx2"/>
                </a:solidFill>
              </a:rPr>
              <a:t>אוכלוסיית העיר:</a:t>
            </a:r>
          </a:p>
          <a:p>
            <a:pPr>
              <a:buNone/>
            </a:pPr>
            <a:r>
              <a:rPr lang="he-IL" dirty="0" smtClean="0">
                <a:solidFill>
                  <a:schemeClr val="tx2"/>
                </a:solidFill>
              </a:rPr>
              <a:t>גודל  האוכלוסייה ברמת הגולן-</a:t>
            </a:r>
            <a:r>
              <a:rPr lang="he-IL" sz="2400" dirty="0" smtClean="0">
                <a:solidFill>
                  <a:schemeClr val="tx2"/>
                </a:solidFill>
              </a:rPr>
              <a:t> מספר התושבים בו-כיום חיים בגולן 35,000 איש, כ-18.5 אלף דרוזים </a:t>
            </a:r>
            <a:endParaRPr lang="en-US" sz="2400" dirty="0" smtClean="0">
              <a:solidFill>
                <a:schemeClr val="tx2"/>
              </a:solidFill>
            </a:endParaRPr>
          </a:p>
          <a:p>
            <a:r>
              <a:rPr lang="he-IL" sz="2400" dirty="0" smtClean="0">
                <a:solidFill>
                  <a:schemeClr val="tx2"/>
                </a:solidFill>
              </a:rPr>
              <a:t>ו-19.5 אלף יהודים.האוכלוסייה ברמת הגולן גדולה.</a:t>
            </a:r>
          </a:p>
          <a:p>
            <a:r>
              <a:rPr lang="he-IL" dirty="0" smtClean="0">
                <a:solidFill>
                  <a:schemeClr val="tx2"/>
                </a:solidFill>
              </a:rPr>
              <a:t>כאזור </a:t>
            </a:r>
            <a:r>
              <a:rPr lang="he-IL" dirty="0" err="1" smtClean="0">
                <a:solidFill>
                  <a:schemeClr val="tx2"/>
                </a:solidFill>
              </a:rPr>
              <a:t>גאולוגי</a:t>
            </a:r>
            <a:r>
              <a:rPr lang="he-IL" dirty="0" smtClean="0">
                <a:solidFill>
                  <a:schemeClr val="tx2"/>
                </a:solidFill>
              </a:rPr>
              <a:t> </a:t>
            </a:r>
            <a:r>
              <a:rPr lang="he-IL" dirty="0" err="1" smtClean="0">
                <a:solidFill>
                  <a:schemeClr val="tx2"/>
                </a:solidFill>
              </a:rPr>
              <a:t>וביוגאוגרפי</a:t>
            </a:r>
            <a:r>
              <a:rPr lang="he-IL" dirty="0" smtClean="0">
                <a:solidFill>
                  <a:schemeClr val="tx2"/>
                </a:solidFill>
              </a:rPr>
              <a:t>, רמת הגולן היא רמה שטוחה השוכנת בין נהר הירמוך מדרום, הר החרמון מצפון, והכנרת ועמק החולה ממערב. במזרח גובל הגולן בחורן, אף כי הגבול </a:t>
            </a:r>
            <a:r>
              <a:rPr lang="he-IL" dirty="0" err="1" smtClean="0">
                <a:solidFill>
                  <a:schemeClr val="tx2"/>
                </a:solidFill>
              </a:rPr>
              <a:t>הגאוגרפי</a:t>
            </a:r>
            <a:r>
              <a:rPr lang="he-IL" dirty="0" smtClean="0">
                <a:solidFill>
                  <a:schemeClr val="tx2"/>
                </a:solidFill>
              </a:rPr>
              <a:t> אינו ברור, כיוון שמישורי הבזלת ממשיכים עד לעומק סוריה. שטח הרמה הוא כ-1,800 קילומטרים רבועים.</a:t>
            </a:r>
          </a:p>
          <a:p>
            <a:r>
              <a:rPr lang="he-IL" dirty="0" err="1" smtClean="0">
                <a:solidFill>
                  <a:schemeClr val="tx2"/>
                </a:solidFill>
              </a:rPr>
              <a:t>באיזור</a:t>
            </a:r>
            <a:r>
              <a:rPr lang="he-IL" dirty="0" smtClean="0">
                <a:solidFill>
                  <a:schemeClr val="tx2"/>
                </a:solidFill>
              </a:rPr>
              <a:t> גרה לרוב האוכלוסייה הדרוזית</a:t>
            </a:r>
            <a:r>
              <a:rPr lang="he-IL" dirty="0" smtClean="0"/>
              <a:t>.</a:t>
            </a:r>
            <a:endParaRPr lang="he-I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548680"/>
            <a:ext cx="8229600" cy="1143000"/>
          </a:xfrm>
        </p:spPr>
        <p:txBody>
          <a:bodyPr/>
          <a:lstStyle/>
          <a:p>
            <a:pPr algn="ctr"/>
            <a:r>
              <a:rPr lang="he-IL" dirty="0" smtClean="0">
                <a:cs typeface="+mn-cs"/>
              </a:rPr>
              <a:t>הדרוזים שברמת הגולן:</a:t>
            </a:r>
            <a:endParaRPr lang="he-IL" dirty="0">
              <a:cs typeface="+mn-cs"/>
            </a:endParaRPr>
          </a:p>
        </p:txBody>
      </p:sp>
      <p:sp>
        <p:nvSpPr>
          <p:cNvPr id="3" name="מציין מיקום תוכן 2"/>
          <p:cNvSpPr>
            <a:spLocks noGrp="1"/>
          </p:cNvSpPr>
          <p:nvPr>
            <p:ph idx="1"/>
          </p:nvPr>
        </p:nvSpPr>
        <p:spPr/>
        <p:txBody>
          <a:bodyPr/>
          <a:lstStyle/>
          <a:p>
            <a:r>
              <a:rPr lang="he-IL" dirty="0" smtClean="0"/>
              <a:t>הם בני עדה במזרח התיכון המקיימים דת ייחודית שהתפצלה מהאסלאם השיעי במאה ה-11.הדרוזים הם דוברי ערבית דרוזית, הדומה לניבים סוריים של ערבית. כמעט כל הדרוזים חיים באזור </a:t>
            </a:r>
            <a:r>
              <a:rPr lang="he-IL" dirty="0" err="1" smtClean="0"/>
              <a:t>הגאוגרפי</a:t>
            </a:r>
            <a:r>
              <a:rPr lang="he-IL" dirty="0" smtClean="0"/>
              <a:t> הכולל את סוריה, לבנון וצפון ישראל. התיישבותם הררית, במטרה להישמר מאוכלוסייה עוינת. רובם אזרחים סוריים, אך יש קהילה דרוזית גדולה מבין אזרחי לבנון. בסוף שנת 2011 נמנו כ-130 אלף דרוזים מבין תושבי הקבע בישראל, מהם למעלה מ-100 אלף אזרחים ישראלים, </a:t>
            </a:r>
            <a:r>
              <a:rPr lang="he-IL" b="1" dirty="0" smtClean="0"/>
              <a:t>והיתר תושבי רמת הגולן.</a:t>
            </a:r>
          </a:p>
          <a:p>
            <a:endParaRPr lang="he-I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cs typeface="+mn-cs"/>
              </a:rPr>
              <a:t>המשך......</a:t>
            </a:r>
            <a:endParaRPr lang="he-IL" dirty="0">
              <a:cs typeface="+mn-cs"/>
            </a:endParaRPr>
          </a:p>
        </p:txBody>
      </p:sp>
      <p:sp>
        <p:nvSpPr>
          <p:cNvPr id="3" name="מציין מיקום תוכן 2"/>
          <p:cNvSpPr>
            <a:spLocks noGrp="1"/>
          </p:cNvSpPr>
          <p:nvPr>
            <p:ph idx="1"/>
          </p:nvPr>
        </p:nvSpPr>
        <p:spPr/>
        <p:txBody>
          <a:bodyPr>
            <a:normAutofit/>
          </a:bodyPr>
          <a:lstStyle/>
          <a:p>
            <a:r>
              <a:rPr lang="he-IL" dirty="0" smtClean="0"/>
              <a:t>דרוזים:</a:t>
            </a:r>
          </a:p>
          <a:p>
            <a:r>
              <a:rPr lang="he-IL" dirty="0" smtClean="0"/>
              <a:t>סוריה-700,000 דרוזים</a:t>
            </a:r>
          </a:p>
          <a:p>
            <a:r>
              <a:rPr lang="he-IL" dirty="0" smtClean="0"/>
              <a:t>ישראל-140,000 (</a:t>
            </a:r>
            <a:r>
              <a:rPr lang="he-IL" b="1" dirty="0" smtClean="0"/>
              <a:t>מהם 20,000 ברמת הגולן)</a:t>
            </a:r>
            <a:r>
              <a:rPr lang="he-IL" dirty="0" smtClean="0"/>
              <a:t/>
            </a:r>
            <a:br>
              <a:rPr lang="he-IL" dirty="0" smtClean="0"/>
            </a:br>
            <a:r>
              <a:rPr lang="he-IL" dirty="0" smtClean="0"/>
              <a:t>ירדן-32,000דרוזים</a:t>
            </a:r>
            <a:br>
              <a:rPr lang="he-IL" dirty="0" smtClean="0"/>
            </a:br>
            <a:r>
              <a:rPr lang="he-IL" dirty="0" smtClean="0"/>
              <a:t>מחוץ למזרח התיכון- 300,000 דרוזים</a:t>
            </a:r>
            <a:br>
              <a:rPr lang="he-IL" dirty="0" smtClean="0"/>
            </a:br>
            <a:r>
              <a:rPr lang="he-IL" dirty="0" smtClean="0"/>
              <a:t>ונצואלה -125,000דרוזים</a:t>
            </a:r>
            <a:br>
              <a:rPr lang="he-IL" dirty="0" smtClean="0"/>
            </a:br>
            <a:r>
              <a:rPr lang="he-IL" dirty="0" smtClean="0"/>
              <a:t>ארצות הברית- 43,000 דרוזים</a:t>
            </a:r>
            <a:br>
              <a:rPr lang="he-IL" dirty="0" smtClean="0"/>
            </a:br>
            <a:r>
              <a:rPr lang="he-IL" dirty="0" smtClean="0"/>
              <a:t>קנדה- 23,000 דרוזים</a:t>
            </a:r>
            <a:br>
              <a:rPr lang="he-IL" dirty="0" smtClean="0"/>
            </a:br>
            <a:endParaRPr lang="he-I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cs typeface="+mn-cs"/>
              </a:rPr>
              <a:t>תמונה-הדרוזים ברמת הגולן:</a:t>
            </a:r>
            <a:endParaRPr lang="he-IL" dirty="0">
              <a:cs typeface="+mn-cs"/>
            </a:endParaRPr>
          </a:p>
        </p:txBody>
      </p:sp>
      <p:sp>
        <p:nvSpPr>
          <p:cNvPr id="3" name="מציין מיקום תוכן 2"/>
          <p:cNvSpPr>
            <a:spLocks noGrp="1"/>
          </p:cNvSpPr>
          <p:nvPr>
            <p:ph idx="1"/>
          </p:nvPr>
        </p:nvSpPr>
        <p:spPr/>
        <p:txBody>
          <a:bodyPr>
            <a:normAutofit/>
          </a:bodyPr>
          <a:lstStyle/>
          <a:p>
            <a:endParaRPr lang="he-IL" dirty="0" smtClean="0"/>
          </a:p>
          <a:p>
            <a:endParaRPr lang="he-IL" dirty="0" smtClean="0"/>
          </a:p>
          <a:p>
            <a:endParaRPr lang="he-IL" dirty="0" smtClean="0"/>
          </a:p>
          <a:p>
            <a:endParaRPr lang="he-IL" dirty="0" smtClean="0"/>
          </a:p>
          <a:p>
            <a:endParaRPr lang="he-IL" dirty="0"/>
          </a:p>
        </p:txBody>
      </p:sp>
      <p:pic>
        <p:nvPicPr>
          <p:cNvPr id="4" name="Picture 2" descr="http://img.mako.co.il/2012/06/21/263943.jpg">
            <a:hlinkClick r:id="rId2"/>
          </p:cNvPr>
          <p:cNvPicPr>
            <a:picLocks noChangeAspect="1" noChangeArrowheads="1"/>
          </p:cNvPicPr>
          <p:nvPr/>
        </p:nvPicPr>
        <p:blipFill>
          <a:blip r:embed="rId3" cstate="print"/>
          <a:srcRect/>
          <a:stretch>
            <a:fillRect/>
          </a:stretch>
        </p:blipFill>
        <p:spPr bwMode="auto">
          <a:xfrm>
            <a:off x="2843808" y="2420888"/>
            <a:ext cx="4152900" cy="31146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dirty="0" smtClean="0">
                <a:cs typeface="+mn-cs"/>
              </a:rPr>
              <a:t>קיבוצים יישובים וערים ברמת הגולן:</a:t>
            </a:r>
            <a:endParaRPr lang="he-IL" dirty="0">
              <a:cs typeface="+mn-cs"/>
            </a:endParaRPr>
          </a:p>
        </p:txBody>
      </p:sp>
      <p:sp>
        <p:nvSpPr>
          <p:cNvPr id="3" name="מציין מיקום תוכן 2"/>
          <p:cNvSpPr>
            <a:spLocks noGrp="1"/>
          </p:cNvSpPr>
          <p:nvPr>
            <p:ph idx="1"/>
          </p:nvPr>
        </p:nvSpPr>
        <p:spPr/>
        <p:txBody>
          <a:bodyPr/>
          <a:lstStyle/>
          <a:p>
            <a:r>
              <a:rPr lang="he-IL" b="1" dirty="0" smtClean="0"/>
              <a:t>י</a:t>
            </a:r>
          </a:p>
          <a:p>
            <a:r>
              <a:rPr lang="he-IL" dirty="0" smtClean="0"/>
              <a:t>◄ יישובים דרוזיים ברמת הגולן</a:t>
            </a:r>
          </a:p>
          <a:p>
            <a:r>
              <a:rPr lang="he-IL" b="1" dirty="0" smtClean="0"/>
              <a:t>מ</a:t>
            </a:r>
          </a:p>
          <a:p>
            <a:r>
              <a:rPr lang="he-IL" dirty="0" smtClean="0"/>
              <a:t>◄ מועצה אזורית גולן</a:t>
            </a:r>
          </a:p>
          <a:p>
            <a:r>
              <a:rPr lang="he-IL" b="1" dirty="0" smtClean="0"/>
              <a:t>ק</a:t>
            </a:r>
          </a:p>
          <a:p>
            <a:r>
              <a:rPr lang="he-IL" dirty="0" smtClean="0"/>
              <a:t>◄ קצרין</a:t>
            </a:r>
          </a:p>
          <a:p>
            <a:r>
              <a:rPr lang="he-IL" b="1" dirty="0" smtClean="0"/>
              <a:t>ר</a:t>
            </a:r>
          </a:p>
          <a:p>
            <a:r>
              <a:rPr lang="he-IL" dirty="0" smtClean="0"/>
              <a:t>◄ רמת הגולן: יישובים לשעבר</a:t>
            </a:r>
          </a:p>
          <a:p>
            <a:endParaRPr lang="he-I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cs typeface="+mn-cs"/>
              </a:rPr>
              <a:t>רפלקציה:</a:t>
            </a:r>
            <a:endParaRPr lang="he-IL" dirty="0">
              <a:cs typeface="+mn-cs"/>
            </a:endParaRPr>
          </a:p>
        </p:txBody>
      </p:sp>
      <p:sp>
        <p:nvSpPr>
          <p:cNvPr id="3" name="מציין מיקום תוכן 2"/>
          <p:cNvSpPr>
            <a:spLocks noGrp="1"/>
          </p:cNvSpPr>
          <p:nvPr>
            <p:ph idx="1"/>
          </p:nvPr>
        </p:nvSpPr>
        <p:spPr/>
        <p:txBody>
          <a:bodyPr/>
          <a:lstStyle/>
          <a:p>
            <a:r>
              <a:rPr lang="he-IL" dirty="0" smtClean="0"/>
              <a:t>1.מעבודה זו למדנו שהחרמון הוא האתר הכי תיירותי ברמת הגולן(</a:t>
            </a:r>
            <a:r>
              <a:rPr lang="he-IL" dirty="0" err="1" smtClean="0"/>
              <a:t>באיזור</a:t>
            </a:r>
            <a:r>
              <a:rPr lang="he-IL" dirty="0" smtClean="0"/>
              <a:t> הצפון),למדנו גם שברמת הגולן רוב האוכלוסייה מורכבת מדרוזים.</a:t>
            </a:r>
          </a:p>
          <a:p>
            <a:r>
              <a:rPr lang="he-IL" dirty="0" smtClean="0"/>
              <a:t>2.היה לי קצת קושי כי בהתחלה </a:t>
            </a:r>
            <a:r>
              <a:rPr lang="he-IL" smtClean="0"/>
              <a:t>לא הבנתי </a:t>
            </a:r>
            <a:r>
              <a:rPr lang="he-IL" dirty="0" smtClean="0"/>
              <a:t>מה זו טופוגרפיה.</a:t>
            </a:r>
          </a:p>
          <a:p>
            <a:r>
              <a:rPr lang="he-IL" dirty="0" smtClean="0"/>
              <a:t>3.הקשבתי להדרכה של המורה בשיעור.</a:t>
            </a:r>
          </a:p>
          <a:p>
            <a:r>
              <a:rPr lang="he-IL" dirty="0" smtClean="0"/>
              <a:t>4.</a:t>
            </a:r>
            <a:r>
              <a:rPr lang="he-IL" dirty="0" err="1" smtClean="0"/>
              <a:t>נהנתי</a:t>
            </a:r>
            <a:r>
              <a:rPr lang="he-IL" dirty="0" smtClean="0"/>
              <a:t> מחיפוש התמונות וגם מהחקר.</a:t>
            </a:r>
          </a:p>
          <a:p>
            <a:r>
              <a:rPr lang="he-IL" dirty="0" smtClean="0"/>
              <a:t>5.אתרי התיירות.</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cs typeface="+mn-cs"/>
              </a:rPr>
              <a:t>תעודת זהות:</a:t>
            </a:r>
            <a:endParaRPr lang="he-IL" dirty="0">
              <a:cs typeface="+mn-cs"/>
            </a:endParaRPr>
          </a:p>
        </p:txBody>
      </p:sp>
      <p:sp>
        <p:nvSpPr>
          <p:cNvPr id="3" name="מציין מיקום תוכן 2"/>
          <p:cNvSpPr>
            <a:spLocks noGrp="1"/>
          </p:cNvSpPr>
          <p:nvPr>
            <p:ph idx="1"/>
          </p:nvPr>
        </p:nvSpPr>
        <p:spPr>
          <a:xfrm>
            <a:off x="457200" y="1935480"/>
            <a:ext cx="8229600" cy="4922520"/>
          </a:xfrm>
        </p:spPr>
        <p:txBody>
          <a:bodyPr>
            <a:noAutofit/>
          </a:bodyPr>
          <a:lstStyle/>
          <a:p>
            <a:r>
              <a:rPr lang="he-IL" sz="2800" dirty="0" smtClean="0">
                <a:solidFill>
                  <a:schemeClr val="tx2"/>
                </a:solidFill>
              </a:rPr>
              <a:t>מיקום חבל הארץ-רמת הגולן היא חבל הארץ הצפוני ביותר והמזרחי ביותר שבשליטת מדינת ישראל</a:t>
            </a:r>
          </a:p>
          <a:p>
            <a:r>
              <a:rPr lang="he-IL" sz="2800" dirty="0" smtClean="0">
                <a:solidFill>
                  <a:schemeClr val="tx2"/>
                </a:solidFill>
              </a:rPr>
              <a:t>גבולות חבל הארץ-גבולה המערבי של רמת הגולן היא בקעת הירדן. גבולה הדרומי </a:t>
            </a:r>
            <a:r>
              <a:rPr lang="he-IL" sz="2800" dirty="0" err="1" smtClean="0">
                <a:solidFill>
                  <a:schemeClr val="tx2"/>
                </a:solidFill>
              </a:rPr>
              <a:t>הגאוגרפי</a:t>
            </a:r>
            <a:r>
              <a:rPr lang="he-IL" sz="2800" dirty="0" smtClean="0">
                <a:solidFill>
                  <a:schemeClr val="tx2"/>
                </a:solidFill>
              </a:rPr>
              <a:t> הוא בקעת נחל הירמוך, הגבול </a:t>
            </a:r>
            <a:r>
              <a:rPr lang="he-IL" sz="2800" dirty="0" err="1" smtClean="0">
                <a:solidFill>
                  <a:schemeClr val="tx2"/>
                </a:solidFill>
              </a:rPr>
              <a:t>הגאוגרפי</a:t>
            </a:r>
            <a:r>
              <a:rPr lang="he-IL" sz="2800" dirty="0" smtClean="0">
                <a:solidFill>
                  <a:schemeClr val="tx2"/>
                </a:solidFill>
              </a:rPr>
              <a:t> הצפוני המפריד בין רמת הגולן לבין הר החרמון הוא נחל סער. במזרח גבול חבל הארץ אינו חד-משמעי, ומקובל לומר שהגבול עובר לאורך נחל רוקד ונחל </a:t>
            </a:r>
            <a:r>
              <a:rPr lang="he-IL" sz="2800" dirty="0" err="1" smtClean="0">
                <a:solidFill>
                  <a:schemeClr val="tx2"/>
                </a:solidFill>
              </a:rPr>
              <a:t>עלאן</a:t>
            </a:r>
            <a:r>
              <a:rPr lang="he-IL" sz="2800" dirty="0" smtClean="0">
                <a:solidFill>
                  <a:schemeClr val="tx2"/>
                </a:solidFill>
              </a:rPr>
              <a:t>.</a:t>
            </a:r>
            <a:r>
              <a:rPr lang="he-IL" sz="2800" dirty="0" smtClean="0"/>
              <a:t> </a:t>
            </a:r>
            <a:r>
              <a:rPr lang="he-IL" sz="2800" dirty="0" smtClean="0">
                <a:solidFill>
                  <a:schemeClr val="tx2"/>
                </a:solidFill>
              </a:rPr>
              <a:t>ברמת הגולן עובר הגבול בין ישראל לסוריה.</a:t>
            </a:r>
          </a:p>
          <a:p>
            <a:r>
              <a:rPr lang="he-IL" sz="2800" dirty="0" smtClean="0">
                <a:solidFill>
                  <a:schemeClr val="tx2"/>
                </a:solidFill>
              </a:rPr>
              <a:t>הטופוגרפיה של חבל הארץ- רמה בזלתית, מישורית, גבוהה ונטויה לכיוון דרום מזרח.</a:t>
            </a:r>
            <a:endParaRPr lang="en-US" sz="2800" dirty="0" smtClean="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cs typeface="+mn-cs"/>
              </a:rPr>
              <a:t>המשך...</a:t>
            </a:r>
            <a:endParaRPr lang="he-IL" dirty="0">
              <a:cs typeface="+mn-cs"/>
            </a:endParaRPr>
          </a:p>
        </p:txBody>
      </p:sp>
      <p:sp>
        <p:nvSpPr>
          <p:cNvPr id="3" name="מציין מיקום תוכן 2"/>
          <p:cNvSpPr>
            <a:spLocks noGrp="1"/>
          </p:cNvSpPr>
          <p:nvPr>
            <p:ph idx="1"/>
          </p:nvPr>
        </p:nvSpPr>
        <p:spPr>
          <a:xfrm>
            <a:off x="539552" y="2132856"/>
            <a:ext cx="8229600" cy="4389120"/>
          </a:xfrm>
        </p:spPr>
        <p:txBody>
          <a:bodyPr/>
          <a:lstStyle/>
          <a:p>
            <a:r>
              <a:rPr lang="he-IL" sz="2800" dirty="0" smtClean="0">
                <a:solidFill>
                  <a:schemeClr val="tx2"/>
                </a:solidFill>
              </a:rPr>
              <a:t>גובהה מ- 1200 בצפון מזרח ועד 300 בדרום.</a:t>
            </a:r>
            <a:endParaRPr lang="en-US" sz="2800" dirty="0" smtClean="0">
              <a:solidFill>
                <a:schemeClr val="tx2"/>
              </a:solidFill>
            </a:endParaRPr>
          </a:p>
          <a:p>
            <a:r>
              <a:rPr lang="he-IL" sz="2800" dirty="0" smtClean="0">
                <a:solidFill>
                  <a:schemeClr val="tx2"/>
                </a:solidFill>
              </a:rPr>
              <a:t>במישור בולטת שורת הרי הגעש הקדומים.</a:t>
            </a:r>
            <a:endParaRPr lang="en-US" sz="2800" dirty="0" smtClean="0">
              <a:solidFill>
                <a:schemeClr val="tx2"/>
              </a:solidFill>
            </a:endParaRPr>
          </a:p>
          <a:p>
            <a:pPr>
              <a:buNone/>
            </a:pPr>
            <a:r>
              <a:rPr lang="he-IL" sz="2800" dirty="0" smtClean="0">
                <a:solidFill>
                  <a:schemeClr val="tx2"/>
                </a:solidFill>
              </a:rPr>
              <a:t>מספר התושבים בו-כיום חיים בגולן 35,000 איש, כ-18.5 אלף דרוזים </a:t>
            </a:r>
            <a:endParaRPr lang="en-US" sz="2800" dirty="0" smtClean="0">
              <a:solidFill>
                <a:schemeClr val="tx2"/>
              </a:solidFill>
            </a:endParaRPr>
          </a:p>
          <a:p>
            <a:r>
              <a:rPr lang="he-IL" sz="2800" dirty="0" smtClean="0">
                <a:solidFill>
                  <a:schemeClr val="tx2"/>
                </a:solidFill>
              </a:rPr>
              <a:t>ו-19.5 אלף יהודים.</a:t>
            </a:r>
          </a:p>
          <a:p>
            <a:r>
              <a:rPr lang="he-IL" sz="2800" dirty="0" smtClean="0">
                <a:solidFill>
                  <a:schemeClr val="tx2"/>
                </a:solidFill>
              </a:rPr>
              <a:t>עיר חשובה </a:t>
            </a:r>
            <a:r>
              <a:rPr lang="he-IL" sz="2800" dirty="0" err="1" smtClean="0">
                <a:solidFill>
                  <a:schemeClr val="tx2"/>
                </a:solidFill>
              </a:rPr>
              <a:t>באיזור</a:t>
            </a:r>
            <a:r>
              <a:rPr lang="he-IL" sz="2800" dirty="0" smtClean="0">
                <a:solidFill>
                  <a:schemeClr val="tx2"/>
                </a:solidFill>
              </a:rPr>
              <a:t>-בירת הגולן היא העיר קצרין</a:t>
            </a:r>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cs typeface="+mn-cs"/>
              </a:rPr>
              <a:t>מאפיינים פיסיים-אקלים:</a:t>
            </a:r>
            <a:endParaRPr lang="he-IL" dirty="0">
              <a:cs typeface="+mn-cs"/>
            </a:endParaRPr>
          </a:p>
        </p:txBody>
      </p:sp>
      <p:sp>
        <p:nvSpPr>
          <p:cNvPr id="3" name="מציין מיקום תוכן 2"/>
          <p:cNvSpPr>
            <a:spLocks noGrp="1"/>
          </p:cNvSpPr>
          <p:nvPr>
            <p:ph idx="1"/>
          </p:nvPr>
        </p:nvSpPr>
        <p:spPr/>
        <p:txBody>
          <a:bodyPr/>
          <a:lstStyle/>
          <a:p>
            <a:r>
              <a:rPr lang="he-IL" dirty="0" smtClean="0">
                <a:solidFill>
                  <a:schemeClr val="tx2"/>
                </a:solidFill>
              </a:rPr>
              <a:t>1.סוג האקלים </a:t>
            </a:r>
            <a:r>
              <a:rPr lang="he-IL" dirty="0" err="1" smtClean="0">
                <a:solidFill>
                  <a:schemeClr val="tx2"/>
                </a:solidFill>
              </a:rPr>
              <a:t>המאפייו</a:t>
            </a:r>
            <a:r>
              <a:rPr lang="he-IL" dirty="0" smtClean="0">
                <a:solidFill>
                  <a:schemeClr val="tx2"/>
                </a:solidFill>
              </a:rPr>
              <a:t> את הגולן הוא אקלים ים תיכוני.</a:t>
            </a:r>
          </a:p>
          <a:p>
            <a:pPr>
              <a:buNone/>
            </a:pPr>
            <a:r>
              <a:rPr lang="he-IL" dirty="0" smtClean="0">
                <a:solidFill>
                  <a:schemeClr val="tx2"/>
                </a:solidFill>
              </a:rPr>
              <a:t>כמות המשקעים השנתית ברמת הגולן נעה בין:600 מ"מ ל-1200 מ"מ.הטמפרטורה ברמת הגולן בחורף(ינואר) היא: בין 6 מעלות צלסיוס לבין-10 מעלות צלסיוס. אך בקיץ(אוגוסט)היא נעה בין 22 מעלות צלסיוס ל-24 מעלות צלסיוס.</a:t>
            </a:r>
          </a:p>
          <a:p>
            <a:pPr>
              <a:buNone/>
            </a:pPr>
            <a:r>
              <a:rPr lang="he-IL" dirty="0" smtClean="0">
                <a:solidFill>
                  <a:schemeClr val="tx2"/>
                </a:solidFill>
              </a:rPr>
              <a:t>רמת הגולן היא הררית.הגבהים נעים בין 500 מ' ל-1100 מ'.</a:t>
            </a:r>
          </a:p>
          <a:p>
            <a:pPr>
              <a:buNone/>
            </a:pPr>
            <a:r>
              <a:rPr lang="he-IL" dirty="0" err="1" smtClean="0">
                <a:solidFill>
                  <a:schemeClr val="tx2"/>
                </a:solidFill>
              </a:rPr>
              <a:t>באיזור</a:t>
            </a:r>
            <a:r>
              <a:rPr lang="he-IL" dirty="0" smtClean="0">
                <a:solidFill>
                  <a:schemeClr val="tx2"/>
                </a:solidFill>
              </a:rPr>
              <a:t> רמת הגולן נמצא גם החרמון ובו יש תופעת טבע חריגה הקשורה לירידת שלג.</a:t>
            </a:r>
            <a:endParaRPr lang="he-IL" dirty="0" smtClean="0"/>
          </a:p>
          <a:p>
            <a:pPr>
              <a:buNone/>
            </a:pPr>
            <a:endParaRPr lang="he-IL" dirty="0" smtClean="0"/>
          </a:p>
          <a:p>
            <a:pPr>
              <a:buNone/>
            </a:pPr>
            <a:endParaRPr lang="he-IL" dirty="0" smtClean="0"/>
          </a:p>
          <a:p>
            <a:pPr>
              <a:buNone/>
            </a:pPr>
            <a:endParaRPr lang="he-IL" dirty="0" smtClean="0"/>
          </a:p>
          <a:p>
            <a:pPr>
              <a:buNone/>
            </a:pPr>
            <a:endParaRPr lang="he-IL" dirty="0" smtClean="0">
              <a:solidFill>
                <a:schemeClr val="tx2"/>
              </a:solidFill>
            </a:endParaRPr>
          </a:p>
          <a:p>
            <a:endParaRPr lang="he-IL" dirty="0">
              <a:solidFill>
                <a:schemeClr val="tx2"/>
              </a:solidFill>
            </a:endParaRPr>
          </a:p>
        </p:txBody>
      </p:sp>
      <p:pic>
        <p:nvPicPr>
          <p:cNvPr id="4" name="Picture 2" descr="http://www.iba.org.il/pictures/P879342.jpg">
            <a:hlinkClick r:id="rId2"/>
          </p:cNvPr>
          <p:cNvPicPr>
            <a:picLocks noChangeAspect="1" noChangeArrowheads="1"/>
          </p:cNvPicPr>
          <p:nvPr/>
        </p:nvPicPr>
        <p:blipFill>
          <a:blip r:embed="rId3" cstate="print"/>
          <a:srcRect/>
          <a:stretch>
            <a:fillRect/>
          </a:stretch>
        </p:blipFill>
        <p:spPr bwMode="auto">
          <a:xfrm>
            <a:off x="1331640" y="5229200"/>
            <a:ext cx="2491036" cy="13949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5536" y="332656"/>
            <a:ext cx="8229600" cy="1500776"/>
          </a:xfrm>
        </p:spPr>
        <p:txBody>
          <a:bodyPr>
            <a:normAutofit fontScale="90000"/>
          </a:bodyPr>
          <a:lstStyle/>
          <a:p>
            <a:pPr algn="ctr"/>
            <a:r>
              <a:rPr lang="he-IL" dirty="0" smtClean="0">
                <a:cs typeface="+mn-cs"/>
              </a:rPr>
              <a:t>תמונות הקשורות לאקלים ברמת הגולן</a:t>
            </a:r>
            <a:r>
              <a:rPr lang="he-IL" dirty="0" smtClean="0"/>
              <a:t>:</a:t>
            </a:r>
            <a:endParaRPr lang="he-IL" dirty="0"/>
          </a:p>
        </p:txBody>
      </p:sp>
      <p:sp>
        <p:nvSpPr>
          <p:cNvPr id="3" name="מציין מיקום תוכן 2"/>
          <p:cNvSpPr>
            <a:spLocks noGrp="1"/>
          </p:cNvSpPr>
          <p:nvPr>
            <p:ph idx="1"/>
          </p:nvPr>
        </p:nvSpPr>
        <p:spPr/>
        <p:txBody>
          <a:bodyPr/>
          <a:lstStyle/>
          <a:p>
            <a:endParaRPr lang="he-IL" dirty="0" smtClean="0"/>
          </a:p>
          <a:p>
            <a:endParaRPr lang="he-IL" dirty="0" smtClean="0"/>
          </a:p>
          <a:p>
            <a:endParaRPr lang="he-IL" dirty="0" smtClean="0"/>
          </a:p>
          <a:p>
            <a:endParaRPr lang="he-IL" dirty="0" smtClean="0"/>
          </a:p>
          <a:p>
            <a:endParaRPr lang="he-IL" dirty="0" smtClean="0"/>
          </a:p>
          <a:p>
            <a:endParaRPr lang="he-IL" dirty="0"/>
          </a:p>
        </p:txBody>
      </p:sp>
      <p:pic>
        <p:nvPicPr>
          <p:cNvPr id="5" name="Picture 2" descr="http://www.ynet.co.il/PicServer2/20122005/781275/YE0413413_wa.jpg">
            <a:hlinkClick r:id="rId2"/>
          </p:cNvPr>
          <p:cNvPicPr>
            <a:picLocks noChangeAspect="1" noChangeArrowheads="1"/>
          </p:cNvPicPr>
          <p:nvPr/>
        </p:nvPicPr>
        <p:blipFill>
          <a:blip r:embed="rId3" cstate="print"/>
          <a:srcRect/>
          <a:stretch>
            <a:fillRect/>
          </a:stretch>
        </p:blipFill>
        <p:spPr bwMode="auto">
          <a:xfrm>
            <a:off x="6227676" y="3356992"/>
            <a:ext cx="2916324" cy="19442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340" name="AutoShape 4" descr="תוצאת תמונה עבור אקלים ברמת הגולן"/>
          <p:cNvSpPr>
            <a:spLocks noChangeAspect="1" noChangeArrowheads="1"/>
          </p:cNvSpPr>
          <p:nvPr/>
        </p:nvSpPr>
        <p:spPr bwMode="auto">
          <a:xfrm>
            <a:off x="89614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14342" name="AutoShape 6" descr="תוצאת תמונה עבור אקלים ברמת הגולן"/>
          <p:cNvSpPr>
            <a:spLocks noChangeAspect="1" noChangeArrowheads="1"/>
          </p:cNvSpPr>
          <p:nvPr/>
        </p:nvSpPr>
        <p:spPr bwMode="auto">
          <a:xfrm>
            <a:off x="89614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14344" name="AutoShape 8" descr="תוצאת תמונה עבור אקלים ברמת הגולן"/>
          <p:cNvSpPr>
            <a:spLocks noChangeAspect="1" noChangeArrowheads="1"/>
          </p:cNvSpPr>
          <p:nvPr/>
        </p:nvSpPr>
        <p:spPr bwMode="auto">
          <a:xfrm>
            <a:off x="89614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14346" name="AutoShape 10" descr="תוצאת תמונה עבור אקלים ברמת הגולן"/>
          <p:cNvSpPr>
            <a:spLocks noChangeAspect="1" noChangeArrowheads="1"/>
          </p:cNvSpPr>
          <p:nvPr/>
        </p:nvSpPr>
        <p:spPr bwMode="auto">
          <a:xfrm>
            <a:off x="89614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14348" name="Picture 12" descr="https://upload.wikimedia.org/wikipedia/commons/thumb/1/1c/Zavitan.jpg/200px-Zavitan.jpg">
            <a:hlinkClick r:id="rId4"/>
          </p:cNvPr>
          <p:cNvPicPr>
            <a:picLocks noChangeAspect="1" noChangeArrowheads="1"/>
          </p:cNvPicPr>
          <p:nvPr/>
        </p:nvPicPr>
        <p:blipFill>
          <a:blip r:embed="rId5" cstate="print"/>
          <a:srcRect/>
          <a:stretch>
            <a:fillRect/>
          </a:stretch>
        </p:blipFill>
        <p:spPr bwMode="auto">
          <a:xfrm>
            <a:off x="3707904" y="3573016"/>
            <a:ext cx="1905000" cy="299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350" name="Picture 14" descr="תוצאת תמונה עבור אקלים ברמת הגולן"/>
          <p:cNvPicPr>
            <a:picLocks noChangeAspect="1" noChangeArrowheads="1"/>
          </p:cNvPicPr>
          <p:nvPr/>
        </p:nvPicPr>
        <p:blipFill>
          <a:blip r:embed="rId6" cstate="print"/>
          <a:srcRect/>
          <a:stretch>
            <a:fillRect/>
          </a:stretch>
        </p:blipFill>
        <p:spPr bwMode="auto">
          <a:xfrm>
            <a:off x="323528" y="4653136"/>
            <a:ext cx="2962275" cy="15430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dirty="0" smtClean="0">
                <a:cs typeface="+mn-cs"/>
              </a:rPr>
              <a:t>מאפיינים פיסיים- סוג הקרקע ובתי גידול מיוחדים</a:t>
            </a:r>
            <a:endParaRPr lang="he-IL" dirty="0">
              <a:cs typeface="+mn-cs"/>
            </a:endParaRPr>
          </a:p>
        </p:txBody>
      </p:sp>
      <p:sp>
        <p:nvSpPr>
          <p:cNvPr id="3" name="מציין מיקום תוכן 2"/>
          <p:cNvSpPr>
            <a:spLocks noGrp="1"/>
          </p:cNvSpPr>
          <p:nvPr>
            <p:ph idx="1"/>
          </p:nvPr>
        </p:nvSpPr>
        <p:spPr>
          <a:xfrm>
            <a:off x="457200" y="1935480"/>
            <a:ext cx="8229600" cy="4922520"/>
          </a:xfrm>
        </p:spPr>
        <p:txBody>
          <a:bodyPr>
            <a:normAutofit fontScale="92500" lnSpcReduction="20000"/>
          </a:bodyPr>
          <a:lstStyle/>
          <a:p>
            <a:r>
              <a:rPr lang="he-IL" b="1" dirty="0" smtClean="0">
                <a:solidFill>
                  <a:schemeClr val="tx2"/>
                </a:solidFill>
              </a:rPr>
              <a:t>שפכי בזלת:</a:t>
            </a:r>
            <a:endParaRPr lang="en-US" dirty="0" smtClean="0">
              <a:solidFill>
                <a:schemeClr val="tx2"/>
              </a:solidFill>
            </a:endParaRPr>
          </a:p>
          <a:p>
            <a:r>
              <a:rPr lang="he-IL" dirty="0" smtClean="0">
                <a:solidFill>
                  <a:schemeClr val="tx2"/>
                </a:solidFill>
              </a:rPr>
              <a:t>פריצת קילוחי בזלת ויצירת רמה שטוחה.</a:t>
            </a:r>
            <a:endParaRPr lang="en-US" dirty="0" smtClean="0">
              <a:solidFill>
                <a:schemeClr val="tx2"/>
              </a:solidFill>
            </a:endParaRPr>
          </a:p>
          <a:p>
            <a:r>
              <a:rPr lang="he-IL" dirty="0" smtClean="0">
                <a:solidFill>
                  <a:schemeClr val="tx2"/>
                </a:solidFill>
              </a:rPr>
              <a:t>מספר קילוחי בזלת יצרו רצף שכבות (אחת על גבי </a:t>
            </a:r>
            <a:r>
              <a:rPr lang="he-IL" dirty="0" err="1" smtClean="0">
                <a:solidFill>
                  <a:schemeClr val="tx2"/>
                </a:solidFill>
              </a:rPr>
              <a:t>השניה</a:t>
            </a:r>
            <a:r>
              <a:rPr lang="he-IL" dirty="0" smtClean="0">
                <a:solidFill>
                  <a:schemeClr val="tx2"/>
                </a:solidFill>
              </a:rPr>
              <a:t>)</a:t>
            </a:r>
            <a:endParaRPr lang="en-US" dirty="0" smtClean="0">
              <a:solidFill>
                <a:schemeClr val="tx2"/>
              </a:solidFill>
            </a:endParaRPr>
          </a:p>
          <a:p>
            <a:r>
              <a:rPr lang="he-IL" dirty="0" smtClean="0">
                <a:solidFill>
                  <a:schemeClr val="tx2"/>
                </a:solidFill>
              </a:rPr>
              <a:t>בליית הבזלת יוצרת </a:t>
            </a:r>
            <a:r>
              <a:rPr lang="he-IL" b="1" dirty="0" smtClean="0">
                <a:solidFill>
                  <a:schemeClr val="tx2"/>
                </a:solidFill>
              </a:rPr>
              <a:t>קרקע </a:t>
            </a:r>
            <a:r>
              <a:rPr lang="he-IL" b="1" dirty="0" err="1" smtClean="0">
                <a:solidFill>
                  <a:schemeClr val="tx2"/>
                </a:solidFill>
              </a:rPr>
              <a:t>פוסילית</a:t>
            </a:r>
            <a:r>
              <a:rPr lang="he-IL" dirty="0" smtClean="0">
                <a:solidFill>
                  <a:schemeClr val="tx2"/>
                </a:solidFill>
              </a:rPr>
              <a:t>.( מכילה אורגניזם שהתקשה לאבן)= לכן נוצר נוף מדרגתי.</a:t>
            </a:r>
            <a:endParaRPr lang="en-US" dirty="0" smtClean="0">
              <a:solidFill>
                <a:schemeClr val="tx2"/>
              </a:solidFill>
            </a:endParaRPr>
          </a:p>
          <a:p>
            <a:r>
              <a:rPr lang="he-IL" b="1" u="sng" dirty="0" smtClean="0">
                <a:solidFill>
                  <a:schemeClr val="tx2"/>
                </a:solidFill>
              </a:rPr>
              <a:t>סוגי הבזלת</a:t>
            </a:r>
            <a:r>
              <a:rPr lang="he-IL" dirty="0" smtClean="0">
                <a:solidFill>
                  <a:schemeClr val="tx2"/>
                </a:solidFill>
              </a:rPr>
              <a:t>: המיון על פי גילם הגיאולוגי, הרכב כימי וצורת הופעתם. לכל סוג הרכב </a:t>
            </a:r>
            <a:r>
              <a:rPr lang="he-IL" dirty="0" err="1" smtClean="0">
                <a:solidFill>
                  <a:schemeClr val="tx2"/>
                </a:solidFill>
              </a:rPr>
              <a:t>נינרלי</a:t>
            </a:r>
            <a:r>
              <a:rPr lang="he-IL" dirty="0" smtClean="0">
                <a:solidFill>
                  <a:schemeClr val="tx2"/>
                </a:solidFill>
              </a:rPr>
              <a:t> שונה.</a:t>
            </a:r>
            <a:endParaRPr lang="en-US" dirty="0" smtClean="0">
              <a:solidFill>
                <a:schemeClr val="tx2"/>
              </a:solidFill>
            </a:endParaRPr>
          </a:p>
          <a:p>
            <a:r>
              <a:rPr lang="he-IL" b="1" u="sng" dirty="0" smtClean="0">
                <a:solidFill>
                  <a:schemeClr val="tx2"/>
                </a:solidFill>
              </a:rPr>
              <a:t>בזלת כיסוי:</a:t>
            </a:r>
            <a:r>
              <a:rPr lang="he-IL" dirty="0" smtClean="0">
                <a:solidFill>
                  <a:schemeClr val="tx2"/>
                </a:solidFill>
              </a:rPr>
              <a:t> </a:t>
            </a:r>
            <a:endParaRPr lang="en-US" dirty="0" smtClean="0">
              <a:solidFill>
                <a:schemeClr val="tx2"/>
              </a:solidFill>
            </a:endParaRPr>
          </a:p>
          <a:p>
            <a:r>
              <a:rPr lang="he-IL" dirty="0" smtClean="0">
                <a:solidFill>
                  <a:schemeClr val="tx2"/>
                </a:solidFill>
              </a:rPr>
              <a:t>מכסה את רוב שטח רמת בגולן, גליל תחתון מזרחי , סוריה וצפון ירדן.</a:t>
            </a:r>
            <a:endParaRPr lang="en-US" dirty="0" smtClean="0">
              <a:solidFill>
                <a:schemeClr val="tx2"/>
              </a:solidFill>
            </a:endParaRPr>
          </a:p>
          <a:p>
            <a:r>
              <a:rPr lang="he-IL" dirty="0" smtClean="0">
                <a:solidFill>
                  <a:schemeClr val="tx2"/>
                </a:solidFill>
              </a:rPr>
              <a:t>קילוחי בזלת צעירים ביותר לפני כ- 5 מיליון שנה.</a:t>
            </a:r>
            <a:endParaRPr lang="en-US" dirty="0" smtClean="0">
              <a:solidFill>
                <a:schemeClr val="tx2"/>
              </a:solidFill>
            </a:endParaRPr>
          </a:p>
          <a:p>
            <a:r>
              <a:rPr lang="he-IL" dirty="0" smtClean="0">
                <a:solidFill>
                  <a:schemeClr val="tx2"/>
                </a:solidFill>
              </a:rPr>
              <a:t>עובי 200 מ'.</a:t>
            </a:r>
            <a:endParaRPr lang="en-US" dirty="0" smtClean="0">
              <a:solidFill>
                <a:schemeClr val="tx2"/>
              </a:solidFill>
            </a:endParaRPr>
          </a:p>
          <a:p>
            <a:r>
              <a:rPr lang="he-IL" dirty="0" smtClean="0">
                <a:solidFill>
                  <a:schemeClr val="tx2"/>
                </a:solidFill>
              </a:rPr>
              <a:t>על גבי שכבה זו קרקע פורייה לחקלאות.</a:t>
            </a:r>
          </a:p>
          <a:p>
            <a:r>
              <a:rPr lang="he-IL" dirty="0" smtClean="0">
                <a:solidFill>
                  <a:schemeClr val="tx2"/>
                </a:solidFill>
              </a:rPr>
              <a:t>צבע הבזלת:שחור</a:t>
            </a:r>
            <a:endParaRPr lang="en-US" dirty="0" smtClean="0">
              <a:solidFill>
                <a:schemeClr val="tx2"/>
              </a:solidFill>
            </a:endParaRPr>
          </a:p>
          <a:p>
            <a:endParaRPr lang="he-I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cs typeface="+mn-cs"/>
              </a:rPr>
              <a:t>המשך...</a:t>
            </a:r>
            <a:endParaRPr lang="he-IL" dirty="0">
              <a:cs typeface="+mn-cs"/>
            </a:endParaRPr>
          </a:p>
        </p:txBody>
      </p:sp>
      <p:sp>
        <p:nvSpPr>
          <p:cNvPr id="3" name="מציין מיקום תוכן 2"/>
          <p:cNvSpPr>
            <a:spLocks noGrp="1"/>
          </p:cNvSpPr>
          <p:nvPr>
            <p:ph idx="1"/>
          </p:nvPr>
        </p:nvSpPr>
        <p:spPr/>
        <p:txBody>
          <a:bodyPr>
            <a:normAutofit fontScale="85000" lnSpcReduction="10000"/>
          </a:bodyPr>
          <a:lstStyle/>
          <a:p>
            <a:r>
              <a:rPr lang="he-IL" dirty="0" smtClean="0">
                <a:solidFill>
                  <a:schemeClr val="tx2"/>
                </a:solidFill>
              </a:rPr>
              <a:t>בגולן מצויים ארבעה סוגי הסלע הבאים, לפי סדר שכיחותם: בזלת, </a:t>
            </a:r>
            <a:r>
              <a:rPr lang="he-IL" dirty="0" err="1" smtClean="0">
                <a:solidFill>
                  <a:schemeClr val="tx2"/>
                </a:solidFill>
              </a:rPr>
              <a:t>סקוריה</a:t>
            </a:r>
            <a:r>
              <a:rPr lang="he-IL" dirty="0" smtClean="0">
                <a:solidFill>
                  <a:schemeClr val="tx2"/>
                </a:solidFill>
              </a:rPr>
              <a:t>, טוף וקרקע מאבנת.</a:t>
            </a:r>
          </a:p>
          <a:p>
            <a:r>
              <a:rPr lang="he-IL" dirty="0" smtClean="0">
                <a:solidFill>
                  <a:schemeClr val="tx2"/>
                </a:solidFill>
              </a:rPr>
              <a:t>הבזלת היא סלע שחור, קשה מאוד, המכיל בדרך כלל מספר לא גדול של חללים עגלגלים, הנקראים </a:t>
            </a:r>
            <a:r>
              <a:rPr lang="he-IL" dirty="0" err="1" smtClean="0">
                <a:solidFill>
                  <a:schemeClr val="tx2"/>
                </a:solidFill>
              </a:rPr>
              <a:t>וסיקולות</a:t>
            </a:r>
            <a:r>
              <a:rPr lang="he-IL" dirty="0" smtClean="0">
                <a:solidFill>
                  <a:schemeClr val="tx2"/>
                </a:solidFill>
              </a:rPr>
              <a:t>. אם נתבונן בו מקרוב, נראה שהוא בנוי ממסה דקת-גרגר וכמעט אחידה. בזכוכית מגדלת יתגלו בו, פה ושם, גבישים ירוקים של המינרל </a:t>
            </a:r>
            <a:r>
              <a:rPr lang="he-IL" dirty="0" err="1" smtClean="0">
                <a:solidFill>
                  <a:schemeClr val="tx2"/>
                </a:solidFill>
              </a:rPr>
              <a:t>אוליבין</a:t>
            </a:r>
            <a:r>
              <a:rPr lang="he-IL" dirty="0" smtClean="0">
                <a:solidFill>
                  <a:schemeClr val="tx2"/>
                </a:solidFill>
              </a:rPr>
              <a:t> וגבישים שחורים של המינרל </a:t>
            </a:r>
            <a:r>
              <a:rPr lang="he-IL" dirty="0" err="1" smtClean="0">
                <a:solidFill>
                  <a:schemeClr val="tx2"/>
                </a:solidFill>
              </a:rPr>
              <a:t>פירוקסן</a:t>
            </a:r>
            <a:r>
              <a:rPr lang="he-IL" dirty="0" smtClean="0">
                <a:solidFill>
                  <a:schemeClr val="tx2"/>
                </a:solidFill>
              </a:rPr>
              <a:t>.</a:t>
            </a:r>
          </a:p>
          <a:p>
            <a:r>
              <a:rPr lang="he-IL" dirty="0" smtClean="0">
                <a:solidFill>
                  <a:schemeClr val="tx2"/>
                </a:solidFill>
              </a:rPr>
              <a:t>הבזלת נוצרת כאשר הסלע המותך במעמקי כדור הארץ, שהטמפרטורה שלו מגיעה עד ל- </a:t>
            </a:r>
            <a:r>
              <a:rPr lang="en-US" dirty="0" smtClean="0">
                <a:solidFill>
                  <a:schemeClr val="tx2"/>
                </a:solidFill>
              </a:rPr>
              <a:t>C°1,200 </a:t>
            </a:r>
            <a:r>
              <a:rPr lang="he-IL" dirty="0" smtClean="0">
                <a:solidFill>
                  <a:schemeClr val="tx2"/>
                </a:solidFill>
              </a:rPr>
              <a:t>ו - </a:t>
            </a:r>
            <a:r>
              <a:rPr lang="en-US" dirty="0" smtClean="0">
                <a:solidFill>
                  <a:schemeClr val="tx2"/>
                </a:solidFill>
              </a:rPr>
              <a:t>C°1,400, </a:t>
            </a:r>
            <a:r>
              <a:rPr lang="he-IL" dirty="0" smtClean="0">
                <a:solidFill>
                  <a:schemeClr val="tx2"/>
                </a:solidFill>
              </a:rPr>
              <a:t>והנקרא מגמה, עולה ב"צינורות" הגעשיים עקב הלחץ המופעל עליו. בסלע זה לכודים גזים לוהטים. כאשר יורד הלחץ, משתחררים גזים אלה ומתפרצים כלפי מעלה בדרכים משלהם. המגמה דלת הגזים, הנקראת לבה, משתפכת על פני הארץ, מתקררת ומתקשה. תוך כדי קירור משתחררות מן הלבה המתקשה שאריות הגזים, ויוצרות את החללים המעוגלים, הם </a:t>
            </a:r>
            <a:r>
              <a:rPr lang="he-IL" dirty="0" err="1" smtClean="0">
                <a:solidFill>
                  <a:schemeClr val="tx2"/>
                </a:solidFill>
              </a:rPr>
              <a:t>הוסיקולות</a:t>
            </a:r>
            <a:r>
              <a:rPr lang="he-IL" dirty="0" smtClean="0">
                <a:solidFill>
                  <a:schemeClr val="tx2"/>
                </a:solidFill>
              </a:rPr>
              <a:t>.</a:t>
            </a:r>
          </a:p>
          <a:p>
            <a:endParaRPr lang="he-IL" dirty="0">
              <a:solidFill>
                <a:schemeClr val="tx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260648"/>
            <a:ext cx="8229600" cy="1143000"/>
          </a:xfrm>
        </p:spPr>
        <p:txBody>
          <a:bodyPr/>
          <a:lstStyle/>
          <a:p>
            <a:pPr algn="ctr"/>
            <a:r>
              <a:rPr lang="he-IL" dirty="0" smtClean="0">
                <a:cs typeface="+mn-cs"/>
              </a:rPr>
              <a:t>תופעת טבע </a:t>
            </a:r>
            <a:r>
              <a:rPr lang="he-IL" dirty="0" err="1" smtClean="0">
                <a:cs typeface="+mn-cs"/>
              </a:rPr>
              <a:t>יחודית</a:t>
            </a:r>
            <a:r>
              <a:rPr lang="he-IL" dirty="0" smtClean="0">
                <a:cs typeface="+mn-cs"/>
              </a:rPr>
              <a:t>:</a:t>
            </a:r>
            <a:endParaRPr lang="he-IL" dirty="0">
              <a:cs typeface="+mn-cs"/>
            </a:endParaRPr>
          </a:p>
        </p:txBody>
      </p:sp>
      <p:sp>
        <p:nvSpPr>
          <p:cNvPr id="3" name="מציין מיקום תוכן 2"/>
          <p:cNvSpPr>
            <a:spLocks noGrp="1"/>
          </p:cNvSpPr>
          <p:nvPr>
            <p:ph idx="1"/>
          </p:nvPr>
        </p:nvSpPr>
        <p:spPr>
          <a:xfrm>
            <a:off x="539552" y="1052736"/>
            <a:ext cx="8229600" cy="4922520"/>
          </a:xfrm>
        </p:spPr>
        <p:txBody>
          <a:bodyPr/>
          <a:lstStyle/>
          <a:p>
            <a:r>
              <a:rPr lang="he-IL" dirty="0" smtClean="0"/>
              <a:t>שלג.</a:t>
            </a:r>
          </a:p>
          <a:p>
            <a:r>
              <a:rPr lang="he-IL" dirty="0" smtClean="0"/>
              <a:t>ברמת הגולן יורדים המון שלג בחורף.</a:t>
            </a:r>
          </a:p>
          <a:p>
            <a:r>
              <a:rPr lang="he-IL" dirty="0" smtClean="0"/>
              <a:t>הוא משקע בצורת פתיתי קרח גבישיים ואווריריים, גדולים יחסית, הנופלים מהעננים לקרקע.</a:t>
            </a:r>
          </a:p>
          <a:p>
            <a:r>
              <a:rPr lang="he-IL" dirty="0" smtClean="0"/>
              <a:t>השלג מכסה חלקים גדולים של כדור הארץ, חלקם רק בעונת החורף וחלקים אחרים בכל עונות השנה. מרבד השלג משפיע על אורחות בני האדם החיים בסביבה מושלגת, על החי ועל הצומח, הוא יוצר קרחונים שעקבותיהם נחרטים גם בסלע, וצבעו הלבן מחזיר אל החלל חלק מקרינת השמש ומשפיע על אקלים כדור הארץ.רמת הגולן מאופיינת בכמויות רבות של שלג.</a:t>
            </a:r>
          </a:p>
          <a:p>
            <a:endParaRPr lang="he-IL" dirty="0"/>
          </a:p>
        </p:txBody>
      </p:sp>
      <p:pic>
        <p:nvPicPr>
          <p:cNvPr id="1026" name="Picture 2" descr="תוצאת תמונה עבור שלג"/>
          <p:cNvPicPr>
            <a:picLocks noChangeAspect="1" noChangeArrowheads="1"/>
          </p:cNvPicPr>
          <p:nvPr/>
        </p:nvPicPr>
        <p:blipFill>
          <a:blip r:embed="rId2" cstate="print"/>
          <a:srcRect/>
          <a:stretch>
            <a:fillRect/>
          </a:stretch>
        </p:blipFill>
        <p:spPr bwMode="auto">
          <a:xfrm>
            <a:off x="539552" y="5301208"/>
            <a:ext cx="2466975" cy="1296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60648"/>
            <a:ext cx="8229600" cy="1080120"/>
          </a:xfrm>
        </p:spPr>
        <p:txBody>
          <a:bodyPr>
            <a:normAutofit/>
          </a:bodyPr>
          <a:lstStyle/>
          <a:p>
            <a:pPr algn="ctr"/>
            <a:r>
              <a:rPr lang="he-IL" dirty="0" smtClean="0">
                <a:cs typeface="+mn-cs"/>
              </a:rPr>
              <a:t>בתי גידול לבעלי חיים ברמת הגולן: </a:t>
            </a:r>
            <a:endParaRPr lang="he-IL" dirty="0">
              <a:cs typeface="+mn-cs"/>
            </a:endParaRPr>
          </a:p>
        </p:txBody>
      </p:sp>
      <p:sp>
        <p:nvSpPr>
          <p:cNvPr id="3" name="מציין מיקום תוכן 2"/>
          <p:cNvSpPr>
            <a:spLocks noGrp="1"/>
          </p:cNvSpPr>
          <p:nvPr>
            <p:ph idx="1"/>
          </p:nvPr>
        </p:nvSpPr>
        <p:spPr>
          <a:xfrm>
            <a:off x="539552" y="1412776"/>
            <a:ext cx="8229600" cy="3960440"/>
          </a:xfrm>
        </p:spPr>
        <p:txBody>
          <a:bodyPr/>
          <a:lstStyle/>
          <a:p>
            <a:r>
              <a:rPr lang="he-IL" dirty="0" smtClean="0"/>
              <a:t>בתי גידול מעניינים נוספים בגולן הם מעיינות, ביצות ומאגרי מים, הנפוצים מברכת רם שבצפון, דרך מעיינות ושקעים טבעיים על פני מרכז הגולן, ועד נחלי האיתן הרבים שבמערבו. חברות הצומח השולטות בגדות נחלי האיתן הן חברת שיח-אברהם מצוי, חברת פטל קדוש וחברת הרדוף הנחלים. בגדות המעיינות ובמקומות לחים רבים אחרים גדלים עצי צפצפה איטלקית, שהובאו על ידי תושבי הגולן כמקור לעצה משובחת. שני צמחים בעלי ייחוד אסתטי גדלים אף הם בגולן: אירוס הגלבוע, הגדל בשוליים הדרומיים, ואירוס הגולן, הגדל במרכז הגולן וברכס בשנית</a:t>
            </a:r>
            <a:endParaRPr lang="he-IL" dirty="0"/>
          </a:p>
        </p:txBody>
      </p:sp>
      <p:pic>
        <p:nvPicPr>
          <p:cNvPr id="19458" name="Picture 2" descr="http://www.ynet.co.il/PicServer2/02012008/1465825/D606-010_wa.jpg">
            <a:hlinkClick r:id="rId2"/>
          </p:cNvPr>
          <p:cNvPicPr>
            <a:picLocks noChangeAspect="1" noChangeArrowheads="1"/>
          </p:cNvPicPr>
          <p:nvPr/>
        </p:nvPicPr>
        <p:blipFill>
          <a:blip r:embed="rId3" cstate="print"/>
          <a:srcRect/>
          <a:stretch>
            <a:fillRect/>
          </a:stretch>
        </p:blipFill>
        <p:spPr bwMode="auto">
          <a:xfrm>
            <a:off x="539552" y="4978909"/>
            <a:ext cx="2808312" cy="18790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1132</Words>
  <Application>Microsoft Office PowerPoint</Application>
  <PresentationFormat>‫הצגה על המסך (4:3)</PresentationFormat>
  <Paragraphs>98</Paragraphs>
  <Slides>19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19</vt:i4>
      </vt:variant>
    </vt:vector>
  </HeadingPairs>
  <TitlesOfParts>
    <vt:vector size="20" baseType="lpstr">
      <vt:lpstr>זרימה</vt:lpstr>
      <vt:lpstr>גולן:</vt:lpstr>
      <vt:lpstr>תעודת זהות:</vt:lpstr>
      <vt:lpstr>המשך...</vt:lpstr>
      <vt:lpstr>מאפיינים פיסיים-אקלים:</vt:lpstr>
      <vt:lpstr>תמונות הקשורות לאקלים ברמת הגולן:</vt:lpstr>
      <vt:lpstr>מאפיינים פיסיים- סוג הקרקע ובתי גידול מיוחדים</vt:lpstr>
      <vt:lpstr>המשך...</vt:lpstr>
      <vt:lpstr>תופעת טבע יחודית:</vt:lpstr>
      <vt:lpstr>בתי גידול לבעלי חיים ברמת הגולן: </vt:lpstr>
      <vt:lpstr>מאפיינים אנושיים- היסטוריה ומורשת:</vt:lpstr>
      <vt:lpstr>המשך...</vt:lpstr>
      <vt:lpstr>אתר מיוחד אשר תיירים מבקרים בו:</vt:lpstr>
      <vt:lpstr>אתר תיירותי-החרמון:</vt:lpstr>
      <vt:lpstr>מאפיינים אנושיים- אוכלוסיה ודגמי התיישבות:</vt:lpstr>
      <vt:lpstr>הדרוזים שברמת הגולן:</vt:lpstr>
      <vt:lpstr>המשך......</vt:lpstr>
      <vt:lpstr>תמונה-הדרוזים ברמת הגולן:</vt:lpstr>
      <vt:lpstr>קיבוצים יישובים וערים ברמת הגולן:</vt:lpstr>
      <vt:lpstr>רפלקציה: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גולן:</dc:title>
  <dc:creator>ido</dc:creator>
  <cp:lastModifiedBy>User</cp:lastModifiedBy>
  <cp:revision>17</cp:revision>
  <dcterms:created xsi:type="dcterms:W3CDTF">2016-01-11T12:19:03Z</dcterms:created>
  <dcterms:modified xsi:type="dcterms:W3CDTF">2016-03-12T13:57:47Z</dcterms:modified>
</cp:coreProperties>
</file>