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ליעד פרץ" initials="לפ" lastIdx="1" clrIdx="0">
    <p:extLst>
      <p:ext uri="{19B8F6BF-5375-455C-9EA6-DF929625EA0E}">
        <p15:presenceInfo xmlns:p15="http://schemas.microsoft.com/office/powerpoint/2012/main" userId="9c93b36bd1a47f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14T13:16:00.35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UYLBesSwGus" TargetMode="Externa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k0IeN5rL1Dw" TargetMode="Externa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HfKzIF4k34" TargetMode="External"/><Relationship Id="rId2" Type="http://schemas.openxmlformats.org/officeDocument/2006/relationships/hyperlink" Target="https://www.youtube.com/watch?v=q-WQPA7DelI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LuTxffG2Ec" TargetMode="External"/><Relationship Id="rId2" Type="http://schemas.openxmlformats.org/officeDocument/2006/relationships/hyperlink" Target="https://www.youtube.com/watch?v=u4yZXrdzBf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3862645-1179-4B1C-AECA-A7E497309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24" y="-1409701"/>
            <a:ext cx="8001000" cy="2971801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1026" name="Picture 2" descr="תוצאת תמונה עבור 70 שנה למדינת ישראל">
            <a:extLst>
              <a:ext uri="{FF2B5EF4-FFF2-40B4-BE49-F238E27FC236}">
                <a16:creationId xmlns:a16="http://schemas.microsoft.com/office/drawing/2014/main" xmlns="" id="{A08A6DD6-9CD6-4D0B-A230-36EFD5E2D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121443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מונה קשורה">
            <a:extLst>
              <a:ext uri="{FF2B5EF4-FFF2-40B4-BE49-F238E27FC236}">
                <a16:creationId xmlns:a16="http://schemas.microsoft.com/office/drawing/2014/main" xmlns="" id="{B12739C8-D424-4C9F-9E18-3C1AE047C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17" y="3089429"/>
            <a:ext cx="9499107" cy="306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EEACDB-A851-4246-8113-913838D16F2E}"/>
              </a:ext>
            </a:extLst>
          </p:cNvPr>
          <p:cNvSpPr txBox="1"/>
          <p:nvPr/>
        </p:nvSpPr>
        <p:spPr>
          <a:xfrm>
            <a:off x="1754818" y="2971801"/>
            <a:ext cx="82799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800" b="1" dirty="0">
                <a:solidFill>
                  <a:schemeClr val="accent1"/>
                </a:solidFill>
              </a:rPr>
              <a:t>٧٠ سنة لدولة إسرائيل</a:t>
            </a:r>
            <a:endParaRPr lang="he-IL" sz="48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0E47BF-08A3-44B0-A743-39AAF971ACE8}"/>
              </a:ext>
            </a:extLst>
          </p:cNvPr>
          <p:cNvSpPr txBox="1"/>
          <p:nvPr/>
        </p:nvSpPr>
        <p:spPr>
          <a:xfrm>
            <a:off x="8389397" y="5187166"/>
            <a:ext cx="212173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5400" b="1" dirty="0">
                <a:solidFill>
                  <a:schemeClr val="accent1"/>
                </a:solidFill>
              </a:rPr>
              <a:t>نَعِيشُ</a:t>
            </a:r>
            <a:endParaRPr lang="he-IL" sz="40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31E618-E91B-4B93-B69F-A2AA0486ECF7}"/>
              </a:ext>
            </a:extLst>
          </p:cNvPr>
          <p:cNvSpPr txBox="1"/>
          <p:nvPr/>
        </p:nvSpPr>
        <p:spPr>
          <a:xfrm>
            <a:off x="1450020" y="5141000"/>
            <a:ext cx="18998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000" b="1" dirty="0">
                <a:solidFill>
                  <a:schemeClr val="accent1"/>
                </a:solidFill>
              </a:rPr>
              <a:t>مَعًا</a:t>
            </a:r>
            <a:endParaRPr lang="he-IL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11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66AFD86-BFCE-406F-9AC4-866AFEEF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A3C19272-A41E-40DE-81F1-C555A379A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031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xmlns="" id="{3AFBB607-7F4E-4207-AF5F-D7E8A1F9A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742" y="490491"/>
            <a:ext cx="8534400" cy="57416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7700" b="1" dirty="0">
                <a:solidFill>
                  <a:schemeClr val="accent1"/>
                </a:solidFill>
              </a:rPr>
              <a:t>גבולות ישראל: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sz="2400" b="1" dirty="0"/>
              <a:t>מדינת ישראל ממוקמת ביבשת אסיה באזור המכונה</a:t>
            </a:r>
          </a:p>
          <a:p>
            <a:r>
              <a:rPr lang="he-IL" sz="2400" b="1" dirty="0"/>
              <a:t> "המזרח התיכון" ובערבית- </a:t>
            </a:r>
            <a:r>
              <a:rPr lang="ar-AE" sz="2400" b="1" dirty="0" err="1"/>
              <a:t>ألشَّرْق</a:t>
            </a:r>
            <a:r>
              <a:rPr lang="ar-AE" sz="2400" b="1" dirty="0"/>
              <a:t> </a:t>
            </a:r>
            <a:r>
              <a:rPr lang="ar-AE" sz="2400" b="1" dirty="0" err="1"/>
              <a:t>ٱلأوْسَط</a:t>
            </a:r>
            <a:r>
              <a:rPr lang="he-IL" sz="2400" b="1" dirty="0"/>
              <a:t> </a:t>
            </a:r>
          </a:p>
          <a:p>
            <a:r>
              <a:rPr lang="he-IL" sz="2400" b="1" dirty="0"/>
              <a:t>צפון</a:t>
            </a:r>
            <a:r>
              <a:rPr lang="ar-AE" sz="2400" b="1" dirty="0"/>
              <a:t> شَمَال</a:t>
            </a:r>
            <a:r>
              <a:rPr lang="he-IL" sz="2400" b="1" dirty="0"/>
              <a:t> : בסוריה </a:t>
            </a:r>
            <a:r>
              <a:rPr lang="ar-AE" sz="2400" b="1" dirty="0"/>
              <a:t>سُورِيَا</a:t>
            </a:r>
            <a:r>
              <a:rPr lang="he-IL" sz="2400" b="1" dirty="0"/>
              <a:t> ובלבנון </a:t>
            </a:r>
            <a:r>
              <a:rPr lang="ar-AE" sz="2400" b="1" dirty="0"/>
              <a:t>لُبْنَان</a:t>
            </a:r>
            <a:endParaRPr lang="he-IL" sz="2400" b="1" dirty="0"/>
          </a:p>
          <a:p>
            <a:r>
              <a:rPr lang="he-IL" sz="2400" b="1" dirty="0"/>
              <a:t>דרום </a:t>
            </a:r>
            <a:r>
              <a:rPr lang="ar-AE" sz="2400" b="1" dirty="0"/>
              <a:t>جَنُوب</a:t>
            </a:r>
            <a:r>
              <a:rPr lang="he-IL" sz="2400" b="1" dirty="0"/>
              <a:t> :(דרום מערב) במצרים </a:t>
            </a:r>
            <a:r>
              <a:rPr lang="ar-AE" sz="2400" b="1" dirty="0"/>
              <a:t>مِصْر</a:t>
            </a:r>
            <a:endParaRPr lang="he-IL" sz="2400" b="1" dirty="0"/>
          </a:p>
          <a:p>
            <a:r>
              <a:rPr lang="he-IL" sz="2400" b="1" dirty="0"/>
              <a:t>מזרח</a:t>
            </a:r>
            <a:r>
              <a:rPr lang="ar-AE" sz="2400" b="1" dirty="0"/>
              <a:t> شَرْق</a:t>
            </a:r>
            <a:r>
              <a:rPr lang="he-IL" sz="2400" b="1" dirty="0"/>
              <a:t>: (דרום מזרח) בירדן </a:t>
            </a:r>
            <a:r>
              <a:rPr lang="ar-AE" sz="2400" b="1" dirty="0"/>
              <a:t>ألْأُرْدُن</a:t>
            </a:r>
            <a:endParaRPr lang="he-IL" sz="2400" b="1" dirty="0"/>
          </a:p>
          <a:p>
            <a:r>
              <a:rPr lang="he-IL" sz="2400" b="1" dirty="0"/>
              <a:t>מערב </a:t>
            </a:r>
            <a:r>
              <a:rPr lang="ar-AE" sz="2400" b="1" dirty="0"/>
              <a:t>غَرْب</a:t>
            </a:r>
            <a:r>
              <a:rPr lang="he-IL" sz="2400" b="1" dirty="0"/>
              <a:t>: בים התיכון </a:t>
            </a:r>
            <a:r>
              <a:rPr lang="ar-AE" sz="2400" b="1" dirty="0" err="1"/>
              <a:t>ألْبَحْر</a:t>
            </a:r>
            <a:r>
              <a:rPr lang="ar-AE" sz="2400" b="1" dirty="0"/>
              <a:t> </a:t>
            </a:r>
            <a:r>
              <a:rPr lang="ar-AE" sz="2400" b="1" dirty="0" err="1"/>
              <a:t>ٱلأبْيَض</a:t>
            </a:r>
            <a:r>
              <a:rPr lang="ar-AE" sz="2400" b="1" dirty="0"/>
              <a:t> </a:t>
            </a:r>
            <a:r>
              <a:rPr lang="ar-AE" sz="2400" b="1" dirty="0" err="1"/>
              <a:t>ٱلْمُتَوَسِط</a:t>
            </a:r>
            <a:endParaRPr lang="he-IL" sz="2400" b="1" dirty="0"/>
          </a:p>
          <a:p>
            <a:r>
              <a:rPr lang="he-IL" sz="2400" b="1" dirty="0"/>
              <a:t>ניתן למצוא בה מגוון של נופים: שלג בצפון, מדבר בדרום, ים במערב ואפילו המקום הנמוך ביותר בעולם – נמצא בישראל, ים המלח </a:t>
            </a:r>
            <a:r>
              <a:rPr lang="ar-AE" sz="2400" b="1" dirty="0"/>
              <a:t>البحر الميت</a:t>
            </a:r>
            <a:endParaRPr lang="he-IL" sz="2400" b="1" dirty="0"/>
          </a:p>
        </p:txBody>
      </p:sp>
      <p:pic>
        <p:nvPicPr>
          <p:cNvPr id="2050" name="Picture 2" descr="תמונה קשורה">
            <a:extLst>
              <a:ext uri="{FF2B5EF4-FFF2-40B4-BE49-F238E27FC236}">
                <a16:creationId xmlns:a16="http://schemas.microsoft.com/office/drawing/2014/main" xmlns="" id="{450E52F5-C4B2-48F1-ACAF-E2E41ED6A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56" y="99874"/>
            <a:ext cx="2477086" cy="61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62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5A603BC-4A6F-41B9-A763-FA5DD67F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363" y="315157"/>
            <a:ext cx="8420253" cy="5295529"/>
          </a:xfrm>
        </p:spPr>
        <p:txBody>
          <a:bodyPr>
            <a:normAutofit fontScale="90000"/>
          </a:bodyPr>
          <a:lstStyle/>
          <a:p>
            <a:pPr lvl="0" algn="r" defTabSz="914400" eaLnBrk="0" fontAlgn="base" hangingPunct="0">
              <a:spcAft>
                <a:spcPct val="0"/>
              </a:spcAft>
            </a:pPr>
            <a:r>
              <a:rPr lang="he-IL" b="1" dirty="0">
                <a:solidFill>
                  <a:schemeClr val="accent1"/>
                </a:solidFill>
              </a:rPr>
              <a:t> </a:t>
            </a:r>
            <a:br>
              <a:rPr lang="he-IL" b="1" dirty="0">
                <a:solidFill>
                  <a:schemeClr val="accent1"/>
                </a:solidFill>
              </a:rPr>
            </a:br>
            <a:r>
              <a:rPr lang="he-IL" b="1" u="sng" dirty="0">
                <a:solidFill>
                  <a:schemeClr val="accent1"/>
                </a:solidFill>
              </a:rPr>
              <a:t>עיר בירה של ישראל : ירושלים – </a:t>
            </a:r>
            <a:r>
              <a:rPr lang="ar-AE" b="1" u="sng" dirty="0" err="1">
                <a:solidFill>
                  <a:schemeClr val="accent1"/>
                </a:solidFill>
              </a:rPr>
              <a:t>ألْقُدْس</a:t>
            </a:r>
            <a:r>
              <a:rPr lang="he-IL" b="1" dirty="0">
                <a:solidFill>
                  <a:schemeClr val="accent1"/>
                </a:solidFill>
              </a:rPr>
              <a:t/>
            </a:r>
            <a:br>
              <a:rPr lang="he-IL" b="1" dirty="0">
                <a:solidFill>
                  <a:schemeClr val="accent1"/>
                </a:solidFill>
              </a:rPr>
            </a:br>
            <a:r>
              <a:rPr lang="he-IL" b="1" dirty="0">
                <a:solidFill>
                  <a:schemeClr val="accent1"/>
                </a:solidFill>
              </a:rPr>
              <a:t/>
            </a:r>
            <a:br>
              <a:rPr lang="he-IL" b="1" dirty="0">
                <a:solidFill>
                  <a:schemeClr val="accent1"/>
                </a:solidFill>
              </a:rPr>
            </a:br>
            <a:r>
              <a:rPr lang="he-IL" b="1" dirty="0">
                <a:solidFill>
                  <a:schemeClr val="accent1"/>
                </a:solidFill>
              </a:rPr>
              <a:t>                             </a:t>
            </a:r>
            <a:r>
              <a:rPr lang="he-IL" altLang="he-IL" b="1" u="sng" cap="none" dirty="0">
                <a:ln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ביהדות</a:t>
            </a:r>
            <a:r>
              <a:rPr lang="he-IL" b="1" dirty="0">
                <a:solidFill>
                  <a:schemeClr val="accent1"/>
                </a:solidFill>
              </a:rPr>
              <a:t/>
            </a:r>
            <a:br>
              <a:rPr lang="he-IL" b="1" dirty="0">
                <a:solidFill>
                  <a:schemeClr val="accent1"/>
                </a:solidFill>
              </a:rPr>
            </a:br>
            <a:r>
              <a:rPr lang="he-IL" b="1" dirty="0">
                <a:solidFill>
                  <a:schemeClr val="accent1"/>
                </a:solidFill>
              </a:rPr>
              <a:t>                         </a:t>
            </a:r>
            <a:br>
              <a:rPr lang="he-IL" b="1" dirty="0">
                <a:solidFill>
                  <a:schemeClr val="accent1"/>
                </a:solidFill>
              </a:rPr>
            </a:br>
            <a:r>
              <a:rPr lang="he-IL" b="1" dirty="0">
                <a:solidFill>
                  <a:schemeClr val="accent1"/>
                </a:solidFill>
              </a:rPr>
              <a:t/>
            </a:r>
            <a:br>
              <a:rPr lang="he-IL" b="1" dirty="0">
                <a:solidFill>
                  <a:schemeClr val="accent1"/>
                </a:solidFill>
              </a:rPr>
            </a:br>
            <a:r>
              <a:rPr lang="he-IL" b="1" dirty="0">
                <a:solidFill>
                  <a:schemeClr val="accent1"/>
                </a:solidFill>
              </a:rPr>
              <a:t/>
            </a:r>
            <a:br>
              <a:rPr lang="he-IL" b="1" dirty="0">
                <a:solidFill>
                  <a:schemeClr val="accent1"/>
                </a:solidFill>
              </a:rPr>
            </a:br>
            <a:r>
              <a:rPr lang="he-IL" b="1" dirty="0">
                <a:solidFill>
                  <a:schemeClr val="accent1"/>
                </a:solidFill>
              </a:rPr>
              <a:t>                           </a:t>
            </a:r>
            <a:br>
              <a:rPr lang="he-IL" b="1" dirty="0">
                <a:solidFill>
                  <a:schemeClr val="accent1"/>
                </a:solidFill>
              </a:rPr>
            </a:br>
            <a:r>
              <a:rPr lang="he-IL" b="1" dirty="0">
                <a:solidFill>
                  <a:schemeClr val="accent1"/>
                </a:solidFill>
              </a:rPr>
              <a:t>                                </a:t>
            </a:r>
            <a:r>
              <a:rPr lang="he-IL" altLang="he-IL" b="1" u="sng" cap="none" dirty="0">
                <a:ln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e-IL" altLang="he-IL" b="1" u="sng" cap="none" dirty="0">
                <a:ln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altLang="he-IL" b="1" u="sng" cap="none" dirty="0">
                <a:ln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e-IL" altLang="he-IL" b="1" u="sng" cap="none" dirty="0">
                <a:ln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he-IL" sz="1300" cap="none" dirty="0">
                <a:ln>
                  <a:noFill/>
                </a:ln>
              </a:rPr>
              <a:t/>
            </a:r>
            <a:br>
              <a:rPr lang="en-US" altLang="he-IL" sz="1300" cap="none" dirty="0">
                <a:ln>
                  <a:noFill/>
                </a:ln>
              </a:rPr>
            </a:br>
            <a:r>
              <a:rPr lang="he-IL" altLang="he-IL" sz="1300" cap="none" dirty="0">
                <a:ln>
                  <a:noFill/>
                </a:ln>
              </a:rPr>
              <a:t>                 </a:t>
            </a:r>
            <a:r>
              <a:rPr lang="he-IL" b="1" dirty="0">
                <a:solidFill>
                  <a:schemeClr val="accent1"/>
                </a:solidFill>
                <a:hlinkClick r:id="rId2"/>
              </a:rPr>
              <a:t>ירושלים מקודשת לשלושת הדתות</a:t>
            </a:r>
            <a:endParaRPr lang="he-IL" b="1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תמונה קשורה">
            <a:extLst>
              <a:ext uri="{FF2B5EF4-FFF2-40B4-BE49-F238E27FC236}">
                <a16:creationId xmlns:a16="http://schemas.microsoft.com/office/drawing/2014/main" xmlns="" id="{F0D96F15-22B7-4131-8AC8-98FE623E7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926" y="2603376"/>
            <a:ext cx="3590522" cy="201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לחצן פעולה: צליל 6">
            <a:hlinkClick r:id="" action="ppaction://noaction" highlightClick="1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A6DD816D-6086-49A8-A838-B6ED1342EB2A}"/>
              </a:ext>
            </a:extLst>
          </p:cNvPr>
          <p:cNvSpPr/>
          <p:nvPr/>
        </p:nvSpPr>
        <p:spPr>
          <a:xfrm>
            <a:off x="1854171" y="4820576"/>
            <a:ext cx="710213" cy="648070"/>
          </a:xfrm>
          <a:prstGeom prst="actionButtonSou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097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xmlns="" id="{99402FA4-5C0D-49DB-A33B-DD266EE489ED}"/>
              </a:ext>
            </a:extLst>
          </p:cNvPr>
          <p:cNvSpPr txBox="1">
            <a:spLocks/>
          </p:cNvSpPr>
          <p:nvPr/>
        </p:nvSpPr>
        <p:spPr>
          <a:xfrm>
            <a:off x="2263806" y="577049"/>
            <a:ext cx="7053288" cy="295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he-IL" dirty="0"/>
              <a:t>                                        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he-IL" sz="59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</a:t>
            </a:r>
            <a:r>
              <a:rPr lang="he-IL" sz="5900" b="1" u="sng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באסלאם</a:t>
            </a:r>
            <a:r>
              <a:rPr lang="he-IL" sz="5900" b="1" u="sng" dirty="0"/>
              <a:t>:</a:t>
            </a:r>
          </a:p>
          <a:p>
            <a:r>
              <a:rPr lang="he-IL" sz="59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ירושלים היא אחת מהערים הקדושות לאסלאם.</a:t>
            </a:r>
          </a:p>
          <a:p>
            <a:r>
              <a:rPr lang="he-IL" sz="59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באסלאם הסוני נחשבת ירושלים למקום השלישי בחשיבותו, לאחר מכה ואל-מדינה, ולפיכך היא מכונה "</a:t>
            </a:r>
            <a:r>
              <a:rPr lang="he-IL" sz="59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ת'אלת</a:t>
            </a:r>
            <a:r>
              <a:rPr lang="he-IL" sz="59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' אל-</a:t>
            </a:r>
            <a:r>
              <a:rPr lang="he-IL" sz="59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חרמיין</a:t>
            </a:r>
            <a:r>
              <a:rPr lang="he-IL" sz="59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". </a:t>
            </a:r>
          </a:p>
          <a:p>
            <a:pPr marL="0" indent="0">
              <a:buNone/>
            </a:pPr>
            <a:r>
              <a:rPr lang="he-IL" sz="26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</a:t>
            </a:r>
          </a:p>
          <a:p>
            <a:pPr marL="0" indent="0">
              <a:buNone/>
            </a:pPr>
            <a:endParaRPr lang="he-IL" sz="26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r:id="rId2"/>
            </a:endParaRPr>
          </a:p>
          <a:p>
            <a:pPr marL="0" indent="0">
              <a:buNone/>
            </a:pPr>
            <a:endParaRPr lang="he-IL" sz="26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r:id="rId2"/>
            </a:endParaRPr>
          </a:p>
          <a:p>
            <a:pPr marL="0" indent="0">
              <a:buNone/>
            </a:pPr>
            <a:endParaRPr lang="he-IL" sz="26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076" name="Picture 4" descr="תוצאת תמונה עבור מסגד אל אקצא">
            <a:extLst>
              <a:ext uri="{FF2B5EF4-FFF2-40B4-BE49-F238E27FC236}">
                <a16:creationId xmlns:a16="http://schemas.microsoft.com/office/drawing/2014/main" xmlns="" id="{893A07E8-ECF8-4809-9370-A67E31F9A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542" y="3039739"/>
            <a:ext cx="2962787" cy="214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לחצן פעולה: צליל 6">
            <a:hlinkClick r:id="" action="ppaction://noaction" highlightClick="1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6219B1CC-3C95-4145-887F-8CF68CCF9AB3}"/>
              </a:ext>
            </a:extLst>
          </p:cNvPr>
          <p:cNvSpPr/>
          <p:nvPr/>
        </p:nvSpPr>
        <p:spPr>
          <a:xfrm>
            <a:off x="3046685" y="5463298"/>
            <a:ext cx="710213" cy="648070"/>
          </a:xfrm>
          <a:prstGeom prst="actionButtonSou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xmlns="" id="{05ACA491-B3BC-4B04-9D7E-3E0782994267}"/>
              </a:ext>
            </a:extLst>
          </p:cNvPr>
          <p:cNvSpPr/>
          <p:nvPr/>
        </p:nvSpPr>
        <p:spPr>
          <a:xfrm>
            <a:off x="3756898" y="5463298"/>
            <a:ext cx="4474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  <a:hlinkClick r:id="rId2"/>
              </a:rPr>
              <a:t>קדושת ירושלים באסלאם</a:t>
            </a:r>
            <a:endParaRPr lang="he-IL" sz="36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744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בועת דיבור: מלבן עם פינות מעוגלות 4">
            <a:extLst>
              <a:ext uri="{FF2B5EF4-FFF2-40B4-BE49-F238E27FC236}">
                <a16:creationId xmlns:a16="http://schemas.microsoft.com/office/drawing/2014/main" xmlns="" id="{AE2B2834-3D84-4776-BAC2-855D4138F28D}"/>
              </a:ext>
            </a:extLst>
          </p:cNvPr>
          <p:cNvSpPr/>
          <p:nvPr/>
        </p:nvSpPr>
        <p:spPr>
          <a:xfrm>
            <a:off x="1481328" y="1435608"/>
            <a:ext cx="7488936" cy="4782312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796C7C60-3169-4B8E-94F1-E4419EB1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138" y="350337"/>
            <a:ext cx="8534400" cy="1507067"/>
          </a:xfrm>
        </p:spPr>
        <p:txBody>
          <a:bodyPr/>
          <a:lstStyle/>
          <a:p>
            <a:pPr algn="ctr"/>
            <a:r>
              <a:rPr lang="he-IL" dirty="0">
                <a:solidFill>
                  <a:schemeClr val="accent1"/>
                </a:solidFill>
              </a:rPr>
              <a:t>ערים מעורבות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xmlns="" id="{9240128D-5E53-4C3B-8086-92C5BB38AE3A}"/>
              </a:ext>
            </a:extLst>
          </p:cNvPr>
          <p:cNvSpPr/>
          <p:nvPr/>
        </p:nvSpPr>
        <p:spPr>
          <a:xfrm>
            <a:off x="2432950" y="1517190"/>
            <a:ext cx="62087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dirty="0">
                <a:solidFill>
                  <a:schemeClr val="accent1"/>
                </a:solidFill>
              </a:rPr>
              <a:t>מה היא עיר מעורבת ? </a:t>
            </a:r>
            <a:endParaRPr lang="he-IL" b="1" dirty="0">
              <a:solidFill>
                <a:schemeClr val="accent1"/>
              </a:solidFill>
            </a:endParaRPr>
          </a:p>
          <a:p>
            <a:pPr algn="r"/>
            <a:r>
              <a:rPr lang="he-IL" b="1" dirty="0">
                <a:solidFill>
                  <a:schemeClr val="accent1"/>
                </a:solidFill>
              </a:rPr>
              <a:t> </a:t>
            </a:r>
          </a:p>
          <a:p>
            <a:pPr algn="r"/>
            <a:r>
              <a:rPr lang="he-IL" b="1" dirty="0">
                <a:solidFill>
                  <a:schemeClr val="accent1"/>
                </a:solidFill>
              </a:rPr>
              <a:t>ערים מעורבות הן תופעה גיאוגרפית- חברתית ייחודית, שבבסיסה חיים משותפים של אוכלוסיות בעלות זהויות לאומיות שונות. 10 - ערים המוגדרות רשמית כמעורבות ובהן חיים כ 5בישראל % מכלל האזרחים הערביים במדינה. </a:t>
            </a:r>
          </a:p>
          <a:p>
            <a:pPr algn="r"/>
            <a:r>
              <a:rPr lang="he-IL" b="1" dirty="0">
                <a:solidFill>
                  <a:schemeClr val="accent1"/>
                </a:solidFill>
              </a:rPr>
              <a:t> </a:t>
            </a:r>
          </a:p>
          <a:p>
            <a:pPr algn="r"/>
            <a:r>
              <a:rPr lang="he-IL" b="1" dirty="0">
                <a:solidFill>
                  <a:schemeClr val="accent1"/>
                </a:solidFill>
              </a:rPr>
              <a:t>כשאומרים "ערים מעורבות" מתכוונים בדרך כלל ליפו, לוד, רמלה, עכו וחיפה.   נצרת עילית, למשל, היא יישוב שנועד להיות יישוב יהודי "טהור", וכעת כ- 15% מהתושבים הם ערבים. זה קרה בעיקר בגלל מצוקת הדיור בנצרת . </a:t>
            </a:r>
          </a:p>
          <a:p>
            <a:pPr algn="r"/>
            <a:r>
              <a:rPr lang="he-IL" b="1" dirty="0">
                <a:solidFill>
                  <a:schemeClr val="accent1"/>
                </a:solidFill>
              </a:rPr>
              <a:t> </a:t>
            </a:r>
          </a:p>
          <a:p>
            <a:pPr algn="r"/>
            <a:r>
              <a:rPr lang="he-IL" b="1" dirty="0">
                <a:solidFill>
                  <a:schemeClr val="accent1"/>
                </a:solidFill>
              </a:rPr>
              <a:t> נהרייה ובאר שבע הן ערים מעורבות נוספות. גם בחדרה ובעפולה יש אוכלוסייה ערבית, אך לשם ערבים באים יותר לעבוד ופחות לגור.  באר שבע גם כן היא עיר מעורבת לכל דבר . </a:t>
            </a:r>
          </a:p>
          <a:p>
            <a:pPr algn="r"/>
            <a:r>
              <a:rPr lang="he-IL" b="1" dirty="0">
                <a:solidFill>
                  <a:schemeClr val="accent1"/>
                </a:solidFill>
              </a:rPr>
              <a:t> </a:t>
            </a:r>
          </a:p>
          <a:p>
            <a:r>
              <a:rPr lang="he-IL" dirty="0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6863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>
            <a:extLst>
              <a:ext uri="{FF2B5EF4-FFF2-40B4-BE49-F238E27FC236}">
                <a16:creationId xmlns:a16="http://schemas.microsoft.com/office/drawing/2014/main" xmlns="" id="{55D2B795-AA7F-40EF-985C-AC6D1B6B5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700" y="658368"/>
            <a:ext cx="8534400" cy="36152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e-IL" dirty="0"/>
              <a:t/>
            </a:r>
            <a:br>
              <a:rPr lang="he-IL" dirty="0"/>
            </a:br>
            <a:r>
              <a:rPr lang="he-IL" b="1" dirty="0">
                <a:solidFill>
                  <a:schemeClr val="accent1"/>
                </a:solidFill>
              </a:rPr>
              <a:t>האם אתם יכולים לחשוב על ערים מעורבות בארץ?</a:t>
            </a:r>
          </a:p>
          <a:p>
            <a:pPr marL="0" indent="0">
              <a:buNone/>
            </a:pPr>
            <a:r>
              <a:rPr lang="he-IL" b="1" dirty="0">
                <a:solidFill>
                  <a:schemeClr val="accent1"/>
                </a:solidFill>
              </a:rPr>
              <a:t>אלו הן הערים המעורבות בישראל:</a:t>
            </a:r>
          </a:p>
          <a:p>
            <a:r>
              <a:rPr lang="he-IL" dirty="0"/>
              <a:t>ירושלים</a:t>
            </a:r>
          </a:p>
          <a:p>
            <a:r>
              <a:rPr lang="he-IL" dirty="0"/>
              <a:t>תל אביב-יפו</a:t>
            </a:r>
          </a:p>
          <a:p>
            <a:r>
              <a:rPr lang="he-IL" dirty="0"/>
              <a:t>חיפה</a:t>
            </a:r>
          </a:p>
          <a:p>
            <a:r>
              <a:rPr lang="he-IL" dirty="0"/>
              <a:t>רמלה</a:t>
            </a:r>
          </a:p>
          <a:p>
            <a:r>
              <a:rPr lang="he-IL" dirty="0"/>
              <a:t>לוד</a:t>
            </a:r>
          </a:p>
          <a:p>
            <a:r>
              <a:rPr lang="he-IL" dirty="0"/>
              <a:t>עכו</a:t>
            </a:r>
          </a:p>
          <a:p>
            <a:r>
              <a:rPr lang="he-IL" dirty="0"/>
              <a:t>מעלות-תרשיחא</a:t>
            </a:r>
          </a:p>
          <a:p>
            <a:r>
              <a:rPr lang="he-IL" dirty="0"/>
              <a:t>נצרת עילית</a:t>
            </a:r>
          </a:p>
          <a:p>
            <a:endParaRPr lang="he-IL" dirty="0"/>
          </a:p>
        </p:txBody>
      </p:sp>
      <p:pic>
        <p:nvPicPr>
          <p:cNvPr id="6" name="מציין מיקום תוכן 6">
            <a:extLst>
              <a:ext uri="{FF2B5EF4-FFF2-40B4-BE49-F238E27FC236}">
                <a16:creationId xmlns:a16="http://schemas.microsoft.com/office/drawing/2014/main" xmlns="" id="{F47BEBEE-3EC3-407D-9F7C-52AE1A934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1778">
            <a:off x="1133971" y="597451"/>
            <a:ext cx="2702553" cy="1889648"/>
          </a:xfrm>
          <a:prstGeom prst="rect">
            <a:avLst/>
          </a:prstGeom>
        </p:spPr>
      </p:pic>
      <p:pic>
        <p:nvPicPr>
          <p:cNvPr id="5124" name="Picture 4" descr="תוצאת תמונה עבור אבולעפיה ביפו">
            <a:extLst>
              <a:ext uri="{FF2B5EF4-FFF2-40B4-BE49-F238E27FC236}">
                <a16:creationId xmlns:a16="http://schemas.microsoft.com/office/drawing/2014/main" xmlns="" id="{2662C326-0228-4AFB-BAE9-B0A7719A7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587">
            <a:off x="3058549" y="534266"/>
            <a:ext cx="2559485" cy="192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תוצאת תמונה עבור חג המולד בחיפה">
            <a:extLst>
              <a:ext uri="{FF2B5EF4-FFF2-40B4-BE49-F238E27FC236}">
                <a16:creationId xmlns:a16="http://schemas.microsoft.com/office/drawing/2014/main" xmlns="" id="{F1B98D53-5B99-473E-9ABD-480ED9A08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480">
            <a:off x="1263980" y="2309587"/>
            <a:ext cx="2680383" cy="201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תוצאת תמונה עבור שוק רמלה לוד יהודים וערבים">
            <a:extLst>
              <a:ext uri="{FF2B5EF4-FFF2-40B4-BE49-F238E27FC236}">
                <a16:creationId xmlns:a16="http://schemas.microsoft.com/office/drawing/2014/main" xmlns="" id="{C9C96605-87B6-40F6-A821-248F84B95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8978" flipH="1">
            <a:off x="3420636" y="2175348"/>
            <a:ext cx="2736540" cy="182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תוצאת תמונה עבור עכו העץיקה">
            <a:extLst>
              <a:ext uri="{FF2B5EF4-FFF2-40B4-BE49-F238E27FC236}">
                <a16:creationId xmlns:a16="http://schemas.microsoft.com/office/drawing/2014/main" xmlns="" id="{FC9C750F-7826-43AE-9A17-A1E9A889F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6430">
            <a:off x="1606845" y="4065592"/>
            <a:ext cx="2341472" cy="18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תוצאת תמונה עבור נצרת עילית הפועל מחובקים">
            <a:extLst>
              <a:ext uri="{FF2B5EF4-FFF2-40B4-BE49-F238E27FC236}">
                <a16:creationId xmlns:a16="http://schemas.microsoft.com/office/drawing/2014/main" xmlns="" id="{38900A13-963E-460A-9DA4-7F1E4CD2F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438">
            <a:off x="3903321" y="3911265"/>
            <a:ext cx="2062794" cy="189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0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DBC5A48D-F8DB-4EAF-8876-F1C27824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006" y="474625"/>
            <a:ext cx="8534400" cy="3751146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hlinkClick r:id="rId2"/>
              </a:rPr>
              <a:t/>
            </a:r>
            <a:br>
              <a:rPr lang="he-IL" b="1" dirty="0">
                <a:hlinkClick r:id="rId2"/>
              </a:rPr>
            </a:br>
            <a:r>
              <a:rPr lang="he-IL" b="1" dirty="0">
                <a:hlinkClick r:id="rId2"/>
              </a:rPr>
              <a:t/>
            </a:r>
            <a:br>
              <a:rPr lang="he-IL" b="1" dirty="0">
                <a:hlinkClick r:id="rId2"/>
              </a:rPr>
            </a:br>
            <a:r>
              <a:rPr lang="he-IL" b="1" dirty="0">
                <a:hlinkClick r:id="rId2"/>
              </a:rPr>
              <a:t>      דו קיום ב-</a:t>
            </a:r>
            <a:r>
              <a:rPr lang="en-US" b="1" dirty="0">
                <a:hlinkClick r:id="rId2"/>
              </a:rPr>
              <a:t>X </a:t>
            </a:r>
            <a:r>
              <a:rPr lang="he-IL" b="1" dirty="0">
                <a:hlinkClick r:id="rId2"/>
              </a:rPr>
              <a:t>פקטור ישראל</a:t>
            </a:r>
            <a:r>
              <a:rPr lang="he-IL" b="1" dirty="0"/>
              <a:t/>
            </a:r>
            <a:br>
              <a:rPr lang="he-IL" b="1" dirty="0"/>
            </a:br>
            <a:r>
              <a:rPr lang="he-IL" b="1" dirty="0"/>
              <a:t/>
            </a:r>
            <a:br>
              <a:rPr lang="he-IL" b="1" dirty="0"/>
            </a:br>
            <a:r>
              <a:rPr lang="he-IL" b="1" dirty="0"/>
              <a:t/>
            </a:r>
            <a:br>
              <a:rPr lang="he-IL" b="1" dirty="0"/>
            </a:br>
            <a:r>
              <a:rPr lang="he-IL" b="1" dirty="0" err="1">
                <a:hlinkClick r:id="rId3"/>
              </a:rPr>
              <a:t>בסטוני</a:t>
            </a:r>
            <a:r>
              <a:rPr lang="he-IL" b="1" dirty="0">
                <a:hlinkClick r:id="rId3"/>
              </a:rPr>
              <a:t> מארח את </a:t>
            </a:r>
            <a:r>
              <a:rPr lang="he-IL" b="1" dirty="0" err="1">
                <a:hlinkClick r:id="rId3"/>
              </a:rPr>
              <a:t>צויטי</a:t>
            </a:r>
            <a:r>
              <a:rPr lang="he-IL" b="1" dirty="0">
                <a:hlinkClick r:id="rId3"/>
              </a:rPr>
              <a:t> &amp; </a:t>
            </a:r>
            <a:r>
              <a:rPr lang="he-IL" b="1" dirty="0" err="1">
                <a:hlinkClick r:id="rId3"/>
              </a:rPr>
              <a:t>מגיאור</a:t>
            </a:r>
            <a:r>
              <a:rPr lang="he-IL" b="1" dirty="0">
                <a:hlinkClick r:id="rId3"/>
              </a:rPr>
              <a:t> ביטון - נמל חיפה </a:t>
            </a:r>
            <a:r>
              <a:rPr lang="he-IL" b="1" dirty="0"/>
              <a:t/>
            </a:r>
            <a:br>
              <a:rPr lang="he-IL" b="1" dirty="0"/>
            </a:br>
            <a:r>
              <a:rPr lang="he-IL" b="1" dirty="0"/>
              <a:t/>
            </a:r>
            <a:br>
              <a:rPr lang="he-IL" b="1" dirty="0"/>
            </a:br>
            <a:endParaRPr lang="he-IL" b="1" dirty="0"/>
          </a:p>
        </p:txBody>
      </p:sp>
      <p:sp>
        <p:nvSpPr>
          <p:cNvPr id="12" name="לחצן פעולה: צליל 11">
            <a:hlinkClick r:id="" action="ppaction://noaction" highlightClick="1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9CFD3A19-9DDA-47D0-BEEB-18D4F5EBB867}"/>
              </a:ext>
            </a:extLst>
          </p:cNvPr>
          <p:cNvSpPr/>
          <p:nvPr/>
        </p:nvSpPr>
        <p:spPr>
          <a:xfrm>
            <a:off x="2860254" y="1113240"/>
            <a:ext cx="710213" cy="648070"/>
          </a:xfrm>
          <a:prstGeom prst="actionButtonSou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לחצן פעולה: צליל 12">
            <a:hlinkClick r:id="" action="ppaction://noaction" highlightClick="1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19E9DD56-20F1-4508-AB5F-74D5BCA27CB9}"/>
              </a:ext>
            </a:extLst>
          </p:cNvPr>
          <p:cNvSpPr/>
          <p:nvPr/>
        </p:nvSpPr>
        <p:spPr>
          <a:xfrm>
            <a:off x="1598993" y="2471523"/>
            <a:ext cx="710213" cy="648070"/>
          </a:xfrm>
          <a:prstGeom prst="actionButtonSou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בועת דיבור: מלבן עם פינות מעוגלות 13">
            <a:extLst>
              <a:ext uri="{FF2B5EF4-FFF2-40B4-BE49-F238E27FC236}">
                <a16:creationId xmlns:a16="http://schemas.microsoft.com/office/drawing/2014/main" xmlns="" id="{74E47242-DF7C-4E58-9017-CA54AD690062}"/>
              </a:ext>
            </a:extLst>
          </p:cNvPr>
          <p:cNvSpPr/>
          <p:nvPr/>
        </p:nvSpPr>
        <p:spPr>
          <a:xfrm>
            <a:off x="5521911" y="3719744"/>
            <a:ext cx="4474345" cy="233482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משימה: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he-IL" dirty="0"/>
          </a:p>
          <a:p>
            <a:pPr algn="ctr"/>
            <a:r>
              <a:rPr lang="he-IL" dirty="0"/>
              <a:t>1. חפשו ברשת עוד שירים המסמלים דו קיום</a:t>
            </a:r>
          </a:p>
          <a:p>
            <a:pPr algn="ctr"/>
            <a:r>
              <a:rPr lang="he-IL" dirty="0"/>
              <a:t>2. כתבו מי הם הזמרים ועל מה מדבר השיר?</a:t>
            </a:r>
          </a:p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0141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5ED707B-1495-4568-90E4-5097E92A7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08" y="106532"/>
            <a:ext cx="8534400" cy="620105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u="sng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הסכמי שלום</a:t>
            </a:r>
            <a: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לישראל 2 הסכמי שלום עם המדינות השכנות</a:t>
            </a:r>
            <a:b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  <a:hlinkClick r:id="rId2"/>
              </a:rPr>
              <a:t>הסכם השלום עם מצרים</a:t>
            </a:r>
            <a: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הסכם השלום עם ירדן</a:t>
            </a:r>
            <a: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b="1" dirty="0">
              <a:solidFill>
                <a:schemeClr val="accent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בועת דיבור: מלבן עם פינות מעוגלות 3">
            <a:extLst>
              <a:ext uri="{FF2B5EF4-FFF2-40B4-BE49-F238E27FC236}">
                <a16:creationId xmlns:a16="http://schemas.microsoft.com/office/drawing/2014/main" xmlns="" id="{57B24E55-B5D3-4EF2-A251-AD19378230B2}"/>
              </a:ext>
            </a:extLst>
          </p:cNvPr>
          <p:cNvSpPr/>
          <p:nvPr/>
        </p:nvSpPr>
        <p:spPr>
          <a:xfrm>
            <a:off x="7954392" y="3855961"/>
            <a:ext cx="3488926" cy="2272684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accent1"/>
                </a:solidFill>
              </a:rPr>
              <a:t>צפו בקטעי הווידאו הבאים, וכתבו במחברתכם נק' חשובות לציון בעניין הסכמי השלום בין ישראל למצרים וירדן.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endParaRPr lang="he-IL" b="1" dirty="0">
              <a:solidFill>
                <a:schemeClr val="accent1"/>
              </a:solidFill>
            </a:endParaRPr>
          </a:p>
        </p:txBody>
      </p:sp>
      <p:sp>
        <p:nvSpPr>
          <p:cNvPr id="5" name="לחצן פעולה: צליל 4">
            <a:hlinkClick r:id="" action="ppaction://noaction" highlightClick="1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9D4B9D64-AA57-4E5A-8099-9A85A8C162B3}"/>
              </a:ext>
            </a:extLst>
          </p:cNvPr>
          <p:cNvSpPr/>
          <p:nvPr/>
        </p:nvSpPr>
        <p:spPr>
          <a:xfrm>
            <a:off x="1838689" y="1464816"/>
            <a:ext cx="710213" cy="648070"/>
          </a:xfrm>
          <a:prstGeom prst="actionButtonSou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לחצן פעולה: צליל 5">
            <a:hlinkClick r:id="" action="ppaction://noaction" highlightClick="1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3549B979-131F-46F5-AC07-C33A79063823}"/>
              </a:ext>
            </a:extLst>
          </p:cNvPr>
          <p:cNvSpPr/>
          <p:nvPr/>
        </p:nvSpPr>
        <p:spPr>
          <a:xfrm>
            <a:off x="2025120" y="3937247"/>
            <a:ext cx="710213" cy="648070"/>
          </a:xfrm>
          <a:prstGeom prst="actionButtonSou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170" name="Picture 2" descr="תוצאת תמונה עבור שלום עם ירדן">
            <a:extLst>
              <a:ext uri="{FF2B5EF4-FFF2-40B4-BE49-F238E27FC236}">
                <a16:creationId xmlns:a16="http://schemas.microsoft.com/office/drawing/2014/main" xmlns="" id="{9C74E15A-0F4B-420A-AAE9-CD9D6695F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055" y="2112886"/>
            <a:ext cx="23812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תמונה קשורה">
            <a:extLst>
              <a:ext uri="{FF2B5EF4-FFF2-40B4-BE49-F238E27FC236}">
                <a16:creationId xmlns:a16="http://schemas.microsoft.com/office/drawing/2014/main" xmlns="" id="{3948AB25-2999-4005-8E2E-03EE1AB75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7606" y="4474346"/>
            <a:ext cx="2488452" cy="18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08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A740B32-7F23-49DC-99F5-56769ADD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6382B73D-7F65-4EF8-AC44-83D3DF9FF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509447"/>
      </p:ext>
    </p:extLst>
  </p:cSld>
  <p:clrMapOvr>
    <a:masterClrMapping/>
  </p:clrMapOvr>
</p:sld>
</file>

<file path=ppt/theme/theme1.xml><?xml version="1.0" encoding="utf-8"?>
<a:theme xmlns:a="http://schemas.openxmlformats.org/drawingml/2006/main" name="פרוסה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332</TotalTime>
  <Words>292</Words>
  <Application>Microsoft Office PowerPoint</Application>
  <PresentationFormat>מסך רחב</PresentationFormat>
  <Paragraphs>48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7" baseType="lpstr">
      <vt:lpstr>Arial</vt:lpstr>
      <vt:lpstr>Century Gothic</vt:lpstr>
      <vt:lpstr>David</vt:lpstr>
      <vt:lpstr>Gisha</vt:lpstr>
      <vt:lpstr>Tahoma</vt:lpstr>
      <vt:lpstr>Wingdings 3</vt:lpstr>
      <vt:lpstr>פרוסה</vt:lpstr>
      <vt:lpstr>מצגת של PowerPoint</vt:lpstr>
      <vt:lpstr>מצגת של PowerPoint</vt:lpstr>
      <vt:lpstr>  עיר בירה של ישראל : ירושלים – ألْقُدْس                               ביהדות                                                                                                             ירושלים מקודשת לשלושת הדתות</vt:lpstr>
      <vt:lpstr>מצגת של PowerPoint</vt:lpstr>
      <vt:lpstr>ערים מעורבות</vt:lpstr>
      <vt:lpstr>מצגת של PowerPoint</vt:lpstr>
      <vt:lpstr>        דו קיום ב-X פקטור ישראל   בסטוני מארח את צויטי &amp; מגיאור ביטון - נמל חיפה   </vt:lpstr>
      <vt:lpstr>הסכמי שלום לישראל 2 הסכמי שלום עם המדינות השכנות  הסכם השלום עם מצרים     הסכם השלום עם ירדן    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ליעד פרץ</dc:creator>
  <cp:lastModifiedBy>Ami CAstiel</cp:lastModifiedBy>
  <cp:revision>26</cp:revision>
  <dcterms:created xsi:type="dcterms:W3CDTF">2018-03-14T06:17:16Z</dcterms:created>
  <dcterms:modified xsi:type="dcterms:W3CDTF">2018-04-10T10:48:09Z</dcterms:modified>
</cp:coreProperties>
</file>