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728" autoAdjust="0"/>
  </p:normalViewPr>
  <p:slideViewPr>
    <p:cSldViewPr>
      <p:cViewPr varScale="1">
        <p:scale>
          <a:sx n="62" d="100"/>
          <a:sy n="62"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17" name="מציין מיקום של כותרת תחתונה 16"/>
          <p:cNvSpPr>
            <a:spLocks noGrp="1"/>
          </p:cNvSpPr>
          <p:nvPr>
            <p:ph type="ftr" sz="quarter" idx="11"/>
          </p:nvPr>
        </p:nvSpPr>
        <p:spPr/>
        <p:txBody>
          <a:bodyPr/>
          <a:lstStyle/>
          <a:p>
            <a:endParaRPr lang="he-IL" dirty="0"/>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FD8A11-40ED-4C92-8AF1-0153F40AD8F0}" type="slidenum">
              <a:rPr lang="he-IL" smtClean="0"/>
              <a:t>‹#›</a:t>
            </a:fld>
            <a:endParaRPr lang="he-IL" dirty="0"/>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23FD8A11-40ED-4C92-8AF1-0153F40AD8F0}" type="slidenum">
              <a:rPr lang="he-IL" smtClean="0"/>
              <a:t>‹#›</a:t>
            </a:fld>
            <a:endParaRPr lang="he-IL"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23FD8A11-40ED-4C92-8AF1-0153F40AD8F0}" type="slidenum">
              <a:rPr lang="he-IL" smtClean="0"/>
              <a:t>‹#›</a:t>
            </a:fld>
            <a:endParaRPr lang="he-IL" dirty="0"/>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23FD8A11-40ED-4C92-8AF1-0153F40AD8F0}" type="slidenum">
              <a:rPr lang="he-IL" smtClean="0"/>
              <a:t>‹#›</a:t>
            </a:fld>
            <a:endParaRPr lang="he-IL" dirty="0"/>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4" name="מציין מיקום של תאריך 3"/>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FD8A11-40ED-4C92-8AF1-0153F40AD8F0}" type="slidenum">
              <a:rPr lang="he-IL" smtClean="0"/>
              <a:t>‹#›</a:t>
            </a:fld>
            <a:endParaRPr lang="he-IL" dirty="0"/>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82636371-D47D-4A05-9F52-214296B4F6CD}" type="datetimeFigureOut">
              <a:rPr lang="he-IL" smtClean="0"/>
              <a:t>כ'/אב/תשע"ז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23FD8A11-40ED-4C92-8AF1-0153F40AD8F0}" type="slidenum">
              <a:rPr lang="he-IL" smtClean="0"/>
              <a:t>‹#›</a:t>
            </a:fld>
            <a:endParaRPr lang="he-IL" dirty="0"/>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dirty="0"/>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23FD8A11-40ED-4C92-8AF1-0153F40AD8F0}" type="slidenum">
              <a:rPr lang="he-IL" smtClean="0"/>
              <a:t>‹#›</a:t>
            </a:fld>
            <a:endParaRPr lang="he-IL" dirty="0"/>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23FD8A11-40ED-4C92-8AF1-0153F40AD8F0}" type="slidenum">
              <a:rPr lang="he-IL" smtClean="0"/>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מציין מיקום של תאריך 1"/>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FD8A11-40ED-4C92-8AF1-0153F40AD8F0}" type="slidenum">
              <a:rPr lang="he-IL" smtClean="0"/>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3FD8A11-40ED-4C92-8AF1-0153F40AD8F0}" type="slidenum">
              <a:rPr lang="he-IL" smtClean="0"/>
              <a:t>‹#›</a:t>
            </a:fld>
            <a:endParaRPr lang="he-IL" dirty="0"/>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p:txBody>
          <a:bodyPr/>
          <a:lstStyle/>
          <a:p>
            <a:fld id="{82636371-D47D-4A05-9F52-214296B4F6CD}" type="datetimeFigureOut">
              <a:rPr lang="he-IL" smtClean="0"/>
              <a:t>כ'/אב/תשע"ז</a:t>
            </a:fld>
            <a:endParaRPr lang="he-IL" dirty="0"/>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23FD8A11-40ED-4C92-8AF1-0153F40AD8F0}" type="slidenum">
              <a:rPr lang="he-IL" smtClean="0"/>
              <a:t>‹#›</a:t>
            </a:fld>
            <a:endParaRPr lang="he-IL" dirty="0"/>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dirty="0"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a:xfrm>
            <a:off x="5788152" y="6404984"/>
            <a:ext cx="3044952" cy="365760"/>
          </a:xfrm>
        </p:spPr>
        <p:txBody>
          <a:bodyPr/>
          <a:lstStyle/>
          <a:p>
            <a:fld id="{82636371-D47D-4A05-9F52-214296B4F6CD}" type="datetimeFigureOut">
              <a:rPr lang="he-IL" smtClean="0"/>
              <a:t>כ'/אב/תשע"ז</a:t>
            </a:fld>
            <a:endParaRPr lang="he-IL" dirty="0"/>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2636371-D47D-4A05-9F52-214296B4F6CD}" type="datetimeFigureOut">
              <a:rPr lang="he-IL" smtClean="0"/>
              <a:t>כ'/אב/תשע"ז</a:t>
            </a:fld>
            <a:endParaRPr lang="he-IL" dirty="0"/>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dirty="0"/>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FD8A11-40ED-4C92-8AF1-0153F40AD8F0}" type="slidenum">
              <a:rPr lang="he-IL" smtClean="0"/>
              <a:t>‹#›</a:t>
            </a:fld>
            <a:endParaRPr lang="he-IL" dirty="0"/>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381000"/>
            <a:ext cx="7772400" cy="1175792"/>
          </a:xfrm>
        </p:spPr>
        <p:txBody>
          <a:bodyPr>
            <a:normAutofit/>
          </a:bodyPr>
          <a:lstStyle/>
          <a:p>
            <a:r>
              <a:rPr lang="he-IL" sz="5400" dirty="0" smtClean="0">
                <a:solidFill>
                  <a:srgbClr val="002060"/>
                </a:solidFill>
                <a:latin typeface="BN Alpaca" panose="02000000000000000000" pitchFamily="2" charset="-79"/>
                <a:cs typeface="BN Alpaca" panose="02000000000000000000" pitchFamily="2" charset="-79"/>
              </a:rPr>
              <a:t>מבוא לשירת ימי הביניים</a:t>
            </a:r>
            <a:endParaRPr lang="he-IL" sz="5400" dirty="0">
              <a:solidFill>
                <a:srgbClr val="002060"/>
              </a:solidFill>
              <a:latin typeface="BN Alpaca" panose="02000000000000000000" pitchFamily="2" charset="-79"/>
              <a:cs typeface="BN Alpaca" panose="02000000000000000000" pitchFamily="2" charset="-79"/>
            </a:endParaRPr>
          </a:p>
        </p:txBody>
      </p:sp>
      <p:pic>
        <p:nvPicPr>
          <p:cNvPr id="1026" name="Picture 2" descr="תוצאת תמונה עבור כתיבה בנוצה"/>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9552" y="2780926"/>
            <a:ext cx="4224470" cy="3168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09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0" y="1268760"/>
            <a:ext cx="8964488" cy="4968552"/>
          </a:xfrm>
        </p:spPr>
        <p:txBody>
          <a:bodyPr>
            <a:noAutofit/>
          </a:bodyPr>
          <a:lstStyle/>
          <a:p>
            <a:pPr marL="0" indent="0">
              <a:buNone/>
            </a:pPr>
            <a:r>
              <a:rPr lang="he-IL" sz="3200" b="1" u="sng" dirty="0" smtClean="0">
                <a:solidFill>
                  <a:srgbClr val="FF0000"/>
                </a:solidFill>
                <a:latin typeface="David" panose="020E0502060401010101" pitchFamily="34" charset="-79"/>
                <a:cs typeface="David" panose="020E0502060401010101" pitchFamily="34" charset="-79"/>
              </a:rPr>
              <a:t>חרוז מבריח</a:t>
            </a:r>
          </a:p>
          <a:p>
            <a:pPr marL="0" indent="0">
              <a:buNone/>
            </a:pPr>
            <a:r>
              <a:rPr lang="he-IL" sz="2800" dirty="0" smtClean="0">
                <a:latin typeface="David" panose="020E0502060401010101" pitchFamily="34" charset="-79"/>
                <a:cs typeface="David" panose="020E0502060401010101" pitchFamily="34" charset="-79"/>
              </a:rPr>
              <a:t>כאשר הסוגָרים</a:t>
            </a:r>
            <a:r>
              <a:rPr lang="he-IL" sz="2800" dirty="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של כל בתי השיר מסתיימים באותו חרוז, כלומר ההברה האחרונה או המילה האחרונה שסוגרת את כל הבתים חייבת להיות זהה.</a:t>
            </a:r>
          </a:p>
          <a:p>
            <a:pPr marL="0" indent="0">
              <a:buNone/>
            </a:pPr>
            <a:r>
              <a:rPr lang="he-IL" sz="2800" dirty="0" smtClean="0">
                <a:latin typeface="David" panose="020E0502060401010101" pitchFamily="34" charset="-79"/>
                <a:cs typeface="David" panose="020E0502060401010101" pitchFamily="34" charset="-79"/>
              </a:rPr>
              <a:t>החרוז המבריח מופיע לאורך כל השיר.</a:t>
            </a:r>
          </a:p>
          <a:p>
            <a:pPr marL="0" indent="0">
              <a:buNone/>
            </a:pPr>
            <a:r>
              <a:rPr lang="he-IL" sz="2800" dirty="0" smtClean="0">
                <a:latin typeface="David" panose="020E0502060401010101" pitchFamily="34" charset="-79"/>
                <a:cs typeface="David" panose="020E0502060401010101" pitchFamily="34" charset="-79"/>
              </a:rPr>
              <a:t>לדוגמא:</a:t>
            </a:r>
          </a:p>
          <a:p>
            <a:pPr marL="0" indent="0">
              <a:buNone/>
            </a:pPr>
            <a:r>
              <a:rPr lang="he-IL" sz="2800" dirty="0"/>
              <a:t>לִבִּי בְמִזְרָח וְאָנֹכִי בְּסוֹף מַעֲרָב / אֵיךְ אֶטְעֲמָה אֵת אֲשֶׁר אֹכַל וְאֵיךְ יֶעֱ</a:t>
            </a:r>
            <a:r>
              <a:rPr lang="he-IL" sz="3200" b="1" dirty="0">
                <a:solidFill>
                  <a:srgbClr val="00B050"/>
                </a:solidFill>
              </a:rPr>
              <a:t>רָב</a:t>
            </a:r>
            <a:r>
              <a:rPr lang="he-IL" sz="2800" dirty="0"/>
              <a:t/>
            </a:r>
            <a:br>
              <a:rPr lang="he-IL" sz="2800" dirty="0"/>
            </a:br>
            <a:r>
              <a:rPr lang="he-IL" sz="2800" dirty="0"/>
              <a:t>אֵיכָה אֲשַׁלֵּם נְדָרַי וֶאֱסָרַי, בְּעוֹד / צִיּוֹן בְּחֶבֶל אֱדוֹם וַאֲנִי בְּכֶבֶל עֲ</a:t>
            </a:r>
            <a:r>
              <a:rPr lang="he-IL" sz="3200" b="1" dirty="0">
                <a:solidFill>
                  <a:srgbClr val="00B050"/>
                </a:solidFill>
              </a:rPr>
              <a:t>רָב</a:t>
            </a:r>
            <a:r>
              <a:rPr lang="he-IL" sz="3200" b="1" dirty="0">
                <a:solidFill>
                  <a:srgbClr val="00B050"/>
                </a:solidFill>
              </a:rPr>
              <a:t/>
            </a:r>
            <a:br>
              <a:rPr lang="he-IL" sz="3200" b="1" dirty="0">
                <a:solidFill>
                  <a:srgbClr val="00B050"/>
                </a:solidFill>
              </a:rPr>
            </a:br>
            <a:r>
              <a:rPr lang="he-IL" sz="2800" dirty="0"/>
              <a:t>יֵקַל בְּעֵינַי עֲזֹב כָּל טוּב סְפָרַד, כְּמוֹ / יֵקַר בְּעֵינַי רְאוֹת עַפְרוֹת דְּבִיר נֶחֱ</a:t>
            </a:r>
            <a:r>
              <a:rPr lang="he-IL" sz="3200" b="1" dirty="0">
                <a:solidFill>
                  <a:srgbClr val="00B050"/>
                </a:solidFill>
              </a:rPr>
              <a:t>רָב</a:t>
            </a:r>
            <a:r>
              <a:rPr lang="he-IL" sz="2800" dirty="0"/>
              <a:t>.</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96602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0" y="1340768"/>
            <a:ext cx="8964488" cy="4968552"/>
          </a:xfrm>
        </p:spPr>
        <p:txBody>
          <a:bodyPr>
            <a:noAutofit/>
          </a:bodyPr>
          <a:lstStyle/>
          <a:p>
            <a:pPr marL="0" indent="0">
              <a:buNone/>
            </a:pPr>
            <a:r>
              <a:rPr lang="he-IL" sz="3000" b="1" u="sng" dirty="0" smtClean="0">
                <a:solidFill>
                  <a:srgbClr val="FF0000"/>
                </a:solidFill>
                <a:latin typeface="David" panose="020E0502060401010101" pitchFamily="34" charset="-79"/>
                <a:cs typeface="David" panose="020E0502060401010101" pitchFamily="34" charset="-79"/>
              </a:rPr>
              <a:t>תפארת פתיחה</a:t>
            </a:r>
          </a:p>
          <a:p>
            <a:pPr marL="0" indent="0">
              <a:buNone/>
            </a:pPr>
            <a:r>
              <a:rPr lang="he-IL" sz="3000" dirty="0" smtClean="0">
                <a:latin typeface="David" panose="020E0502060401010101" pitchFamily="34" charset="-79"/>
                <a:cs typeface="David" panose="020E0502060401010101" pitchFamily="34" charset="-79"/>
              </a:rPr>
              <a:t>הכוונה לבית הראשון של השיר. </a:t>
            </a:r>
          </a:p>
          <a:p>
            <a:pPr marL="0" indent="0">
              <a:buNone/>
            </a:pPr>
            <a:r>
              <a:rPr lang="he-IL" sz="3000" dirty="0" smtClean="0">
                <a:latin typeface="David" panose="020E0502060401010101" pitchFamily="34" charset="-79"/>
                <a:cs typeface="David" panose="020E0502060401010101" pitchFamily="34" charset="-79"/>
              </a:rPr>
              <a:t>הדרישה העיקרית מבית זה – להרשים את הקורא ביופיו ובעוצמתו ושימשוך את לב הקורא מן הרגע הראשון.</a:t>
            </a:r>
          </a:p>
          <a:p>
            <a:pPr marL="0" indent="0">
              <a:buNone/>
            </a:pPr>
            <a:r>
              <a:rPr lang="he-IL" sz="3000" dirty="0" smtClean="0">
                <a:latin typeface="David" panose="020E0502060401010101" pitchFamily="34" charset="-79"/>
                <a:cs typeface="David" panose="020E0502060401010101" pitchFamily="34" charset="-79"/>
              </a:rPr>
              <a:t>שלושה מאפיינים עיקריים של תפארת הפתיחה:</a:t>
            </a:r>
          </a:p>
          <a:p>
            <a:pPr marL="514350" indent="-514350">
              <a:buAutoNum type="arabicPeriod"/>
            </a:pPr>
            <a:r>
              <a:rPr lang="he-IL" sz="3000" dirty="0" smtClean="0">
                <a:latin typeface="David" panose="020E0502060401010101" pitchFamily="34" charset="-79"/>
                <a:cs typeface="David" panose="020E0502060401010101" pitchFamily="34" charset="-79"/>
              </a:rPr>
              <a:t>מכיל את הנושא/הרעיון המרכזי של השיר.</a:t>
            </a:r>
          </a:p>
          <a:p>
            <a:pPr marL="514350" indent="-514350">
              <a:buAutoNum type="arabicPeriod"/>
            </a:pPr>
            <a:r>
              <a:rPr lang="he-IL" sz="3000" dirty="0" smtClean="0">
                <a:latin typeface="David" panose="020E0502060401010101" pitchFamily="34" charset="-79"/>
                <a:cs typeface="David" panose="020E0502060401010101" pitchFamily="34" charset="-79"/>
              </a:rPr>
              <a:t>שילוב אמצעים אומנותיים רבים בבית זה.</a:t>
            </a:r>
          </a:p>
          <a:p>
            <a:pPr marL="514350" indent="-514350">
              <a:buAutoNum type="arabicPeriod"/>
            </a:pPr>
            <a:r>
              <a:rPr lang="he-IL" sz="3000" dirty="0" smtClean="0">
                <a:latin typeface="David" panose="020E0502060401010101" pitchFamily="34" charset="-79"/>
                <a:cs typeface="David" panose="020E0502060401010101" pitchFamily="34" charset="-79"/>
              </a:rPr>
              <a:t>בין הדלת לסוגר יש קשר של ביאור, השלמה, הדגשה וכד'.</a:t>
            </a:r>
          </a:p>
        </p:txBody>
      </p:sp>
    </p:spTree>
    <p:extLst>
      <p:ext uri="{BB962C8B-B14F-4D97-AF65-F5344CB8AC3E}">
        <p14:creationId xmlns:p14="http://schemas.microsoft.com/office/powerpoint/2010/main" val="137112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568" y="1556792"/>
            <a:ext cx="8964488" cy="4968552"/>
          </a:xfrm>
        </p:spPr>
        <p:txBody>
          <a:bodyPr>
            <a:noAutofit/>
          </a:bodyPr>
          <a:lstStyle/>
          <a:p>
            <a:pPr marL="0" indent="0">
              <a:buNone/>
            </a:pPr>
            <a:r>
              <a:rPr lang="he-IL" sz="3400" b="1" u="sng" dirty="0" smtClean="0">
                <a:solidFill>
                  <a:srgbClr val="FF0000"/>
                </a:solidFill>
                <a:latin typeface="David" panose="020E0502060401010101" pitchFamily="34" charset="-79"/>
                <a:cs typeface="David" panose="020E0502060401010101" pitchFamily="34" charset="-79"/>
              </a:rPr>
              <a:t>תפארת חתימה</a:t>
            </a:r>
          </a:p>
          <a:p>
            <a:pPr marL="0" indent="0">
              <a:buNone/>
            </a:pPr>
            <a:r>
              <a:rPr lang="he-IL" sz="3400" dirty="0" smtClean="0">
                <a:latin typeface="David" panose="020E0502060401010101" pitchFamily="34" charset="-79"/>
                <a:cs typeface="David" panose="020E0502060401010101" pitchFamily="34" charset="-79"/>
              </a:rPr>
              <a:t>מתייחס לבית האחרון בשיר. </a:t>
            </a:r>
          </a:p>
          <a:p>
            <a:pPr marL="0" indent="0">
              <a:buNone/>
            </a:pPr>
            <a:r>
              <a:rPr lang="he-IL" sz="3400" dirty="0" smtClean="0">
                <a:latin typeface="David" panose="020E0502060401010101" pitchFamily="34" charset="-79"/>
                <a:cs typeface="David" panose="020E0502060401010101" pitchFamily="34" charset="-79"/>
              </a:rPr>
              <a:t>גם בית זה צריך להיות מפואר ומרשים. </a:t>
            </a:r>
          </a:p>
          <a:p>
            <a:pPr marL="0" indent="0">
              <a:buNone/>
            </a:pPr>
            <a:r>
              <a:rPr lang="he-IL" sz="3400" dirty="0" smtClean="0">
                <a:latin typeface="David" panose="020E0502060401010101" pitchFamily="34" charset="-79"/>
                <a:cs typeface="David" panose="020E0502060401010101" pitchFamily="34" charset="-79"/>
              </a:rPr>
              <a:t>בבית זה נמצא בד"כ מסקנה, סיכום, הבעת משאלה הבטחה </a:t>
            </a:r>
            <a:r>
              <a:rPr lang="he-IL" sz="3400" dirty="0" err="1" smtClean="0">
                <a:latin typeface="David" panose="020E0502060401010101" pitchFamily="34" charset="-79"/>
                <a:cs typeface="David" panose="020E0502060401010101" pitchFamily="34" charset="-79"/>
              </a:rPr>
              <a:t>וכיוצ"ב</a:t>
            </a:r>
            <a:r>
              <a:rPr lang="he-IL" sz="3400" dirty="0" smtClean="0">
                <a:latin typeface="David" panose="020E0502060401010101" pitchFamily="34" charset="-79"/>
                <a:cs typeface="David" panose="020E0502060401010101" pitchFamily="34" charset="-79"/>
              </a:rPr>
              <a:t>.</a:t>
            </a:r>
          </a:p>
        </p:txBody>
      </p:sp>
    </p:spTree>
    <p:extLst>
      <p:ext uri="{BB962C8B-B14F-4D97-AF65-F5344CB8AC3E}">
        <p14:creationId xmlns:p14="http://schemas.microsoft.com/office/powerpoint/2010/main" val="461511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568" y="1340768"/>
            <a:ext cx="8964488" cy="4968552"/>
          </a:xfrm>
        </p:spPr>
        <p:txBody>
          <a:bodyPr>
            <a:noAutofit/>
          </a:bodyPr>
          <a:lstStyle/>
          <a:p>
            <a:pPr marL="0" indent="0">
              <a:buNone/>
            </a:pPr>
            <a:r>
              <a:rPr lang="he-IL" sz="3600" b="1" u="sng" dirty="0" smtClean="0">
                <a:solidFill>
                  <a:srgbClr val="FF0000"/>
                </a:solidFill>
                <a:latin typeface="David" panose="020E0502060401010101" pitchFamily="34" charset="-79"/>
                <a:cs typeface="David" panose="020E0502060401010101" pitchFamily="34" charset="-79"/>
              </a:rPr>
              <a:t>צימוד</a:t>
            </a:r>
          </a:p>
          <a:p>
            <a:pPr marL="0" indent="0">
              <a:buNone/>
            </a:pPr>
            <a:r>
              <a:rPr lang="he-IL" sz="3200" dirty="0" smtClean="0">
                <a:latin typeface="David" panose="020E0502060401010101" pitchFamily="34" charset="-79"/>
                <a:cs typeface="David" panose="020E0502060401010101" pitchFamily="34" charset="-79"/>
              </a:rPr>
              <a:t>דמיון צלילי בין שתי מילים או יותר אשר שונות במשמעותן. </a:t>
            </a:r>
          </a:p>
          <a:p>
            <a:pPr marL="0" indent="0">
              <a:buNone/>
            </a:pPr>
            <a:r>
              <a:rPr lang="he-IL" sz="3200" dirty="0" smtClean="0">
                <a:latin typeface="David" panose="020E0502060401010101" pitchFamily="34" charset="-79"/>
                <a:cs typeface="David" panose="020E0502060401010101" pitchFamily="34" charset="-79"/>
              </a:rPr>
              <a:t>ישנם כמה סוגים של צימודים נפוצים:</a:t>
            </a:r>
          </a:p>
          <a:p>
            <a:r>
              <a:rPr lang="he-IL" sz="3200" b="1" u="sng" dirty="0" smtClean="0">
                <a:latin typeface="David" panose="020E0502060401010101" pitchFamily="34" charset="-79"/>
                <a:cs typeface="David" panose="020E0502060401010101" pitchFamily="34" charset="-79"/>
              </a:rPr>
              <a:t>צימוד מלא </a:t>
            </a:r>
            <a:r>
              <a:rPr lang="he-IL" sz="3200" dirty="0" smtClean="0">
                <a:latin typeface="David" panose="020E0502060401010101" pitchFamily="34" charset="-79"/>
                <a:cs typeface="David" panose="020E0502060401010101" pitchFamily="34" charset="-79"/>
              </a:rPr>
              <a:t>– שתי מילים זהות לחלוטין במבנה ובצליל שלהן אך שונות במשמעותן.</a:t>
            </a:r>
          </a:p>
          <a:p>
            <a:pPr marL="0" indent="0">
              <a:buNone/>
            </a:pPr>
            <a:r>
              <a:rPr lang="he-IL" sz="3200" b="1" u="sng" dirty="0" smtClean="0">
                <a:latin typeface="David" panose="020E0502060401010101" pitchFamily="34" charset="-79"/>
                <a:cs typeface="David" panose="020E0502060401010101" pitchFamily="34" charset="-79"/>
              </a:rPr>
              <a:t>לדוגמה</a:t>
            </a:r>
            <a:r>
              <a:rPr lang="he-IL" sz="3200" dirty="0" smtClean="0">
                <a:latin typeface="David" panose="020E0502060401010101" pitchFamily="34" charset="-79"/>
                <a:cs typeface="David" panose="020E0502060401010101" pitchFamily="34" charset="-79"/>
              </a:rPr>
              <a:t>: עליו/עליו</a:t>
            </a:r>
          </a:p>
          <a:p>
            <a:pPr marL="0" indent="0">
              <a:buNone/>
            </a:pPr>
            <a:r>
              <a:rPr lang="he-IL" sz="3200" dirty="0" smtClean="0">
                <a:latin typeface="David" panose="020E0502060401010101" pitchFamily="34" charset="-79"/>
                <a:cs typeface="David" panose="020E0502060401010101" pitchFamily="34" charset="-79"/>
              </a:rPr>
              <a:t>עליו – העלים שלו</a:t>
            </a:r>
          </a:p>
          <a:p>
            <a:pPr marL="0" indent="0">
              <a:buNone/>
            </a:pPr>
            <a:r>
              <a:rPr lang="he-IL" sz="3200" dirty="0" smtClean="0">
                <a:latin typeface="David" panose="020E0502060401010101" pitchFamily="34" charset="-79"/>
                <a:cs typeface="David" panose="020E0502060401010101" pitchFamily="34" charset="-79"/>
              </a:rPr>
              <a:t>עליו – כינוי גוף</a:t>
            </a:r>
          </a:p>
          <a:p>
            <a:pPr marL="0" indent="0">
              <a:buNone/>
            </a:pPr>
            <a:endParaRPr lang="he-IL" sz="32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6377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0" y="1556792"/>
            <a:ext cx="8964488" cy="4968552"/>
          </a:xfrm>
        </p:spPr>
        <p:txBody>
          <a:bodyPr>
            <a:noAutofit/>
          </a:bodyPr>
          <a:lstStyle/>
          <a:p>
            <a:r>
              <a:rPr lang="he-IL" sz="3200" b="1" u="sng" dirty="0" smtClean="0">
                <a:latin typeface="David" panose="020E0502060401010101" pitchFamily="34" charset="-79"/>
                <a:cs typeface="David" panose="020E0502060401010101" pitchFamily="34" charset="-79"/>
              </a:rPr>
              <a:t>צימוד גזרי </a:t>
            </a:r>
            <a:r>
              <a:rPr lang="he-IL" sz="3200" dirty="0" smtClean="0">
                <a:latin typeface="David" panose="020E0502060401010101" pitchFamily="34" charset="-79"/>
                <a:cs typeface="David" panose="020E0502060401010101" pitchFamily="34" charset="-79"/>
              </a:rPr>
              <a:t>– </a:t>
            </a:r>
          </a:p>
          <a:p>
            <a:pPr marL="0" indent="0">
              <a:buNone/>
            </a:pPr>
            <a:r>
              <a:rPr lang="he-IL" sz="3200" dirty="0" smtClean="0">
                <a:latin typeface="David" panose="020E0502060401010101" pitchFamily="34" charset="-79"/>
                <a:cs typeface="David" panose="020E0502060401010101" pitchFamily="34" charset="-79"/>
              </a:rPr>
              <a:t>מילים הגזרות מאותו השורש אך שונות במשמעותן.</a:t>
            </a:r>
          </a:p>
          <a:p>
            <a:pPr marL="0" indent="0">
              <a:buNone/>
            </a:pPr>
            <a:r>
              <a:rPr lang="he-IL" sz="3200" dirty="0" smtClean="0">
                <a:latin typeface="David" panose="020E0502060401010101" pitchFamily="34" charset="-79"/>
                <a:cs typeface="David" panose="020E0502060401010101" pitchFamily="34" charset="-79"/>
              </a:rPr>
              <a:t>לדוגמה: מערב – יערב – ערב.</a:t>
            </a:r>
          </a:p>
          <a:p>
            <a:pPr marL="0" indent="0">
              <a:buNone/>
            </a:pPr>
            <a:endParaRPr lang="he-IL" sz="3200" dirty="0" smtClean="0">
              <a:latin typeface="David" panose="020E0502060401010101" pitchFamily="34" charset="-79"/>
              <a:cs typeface="David" panose="020E0502060401010101" pitchFamily="34" charset="-79"/>
            </a:endParaRPr>
          </a:p>
          <a:p>
            <a:r>
              <a:rPr lang="he-IL" sz="3200" b="1" u="sng" dirty="0" smtClean="0">
                <a:latin typeface="David" panose="020E0502060401010101" pitchFamily="34" charset="-79"/>
                <a:cs typeface="David" panose="020E0502060401010101" pitchFamily="34" charset="-79"/>
              </a:rPr>
              <a:t>צימוד שונה אות :  </a:t>
            </a:r>
          </a:p>
          <a:p>
            <a:pPr marL="0" indent="0">
              <a:buNone/>
            </a:pPr>
            <a:r>
              <a:rPr lang="he-IL" sz="3200" dirty="0" smtClean="0">
                <a:latin typeface="David" panose="020E0502060401010101" pitchFamily="34" charset="-79"/>
                <a:cs typeface="David" panose="020E0502060401010101" pitchFamily="34" charset="-79"/>
              </a:rPr>
              <a:t>מילים השונות זו מזו באות(או בעיצור) אחת.</a:t>
            </a:r>
          </a:p>
          <a:p>
            <a:pPr marL="0" indent="0">
              <a:buNone/>
            </a:pPr>
            <a:r>
              <a:rPr lang="he-IL" sz="3200" dirty="0" smtClean="0">
                <a:latin typeface="David" panose="020E0502060401010101" pitchFamily="34" charset="-79"/>
                <a:cs typeface="David" panose="020E0502060401010101" pitchFamily="34" charset="-79"/>
              </a:rPr>
              <a:t>לדוגמה : </a:t>
            </a:r>
            <a:r>
              <a:rPr lang="he-IL" sz="4000" b="1" dirty="0" smtClean="0">
                <a:solidFill>
                  <a:srgbClr val="00B050"/>
                </a:solidFill>
                <a:latin typeface="David" panose="020E0502060401010101" pitchFamily="34" charset="-79"/>
                <a:cs typeface="David" panose="020E0502060401010101" pitchFamily="34" charset="-79"/>
              </a:rPr>
              <a:t>מ</a:t>
            </a:r>
            <a:r>
              <a:rPr lang="he-IL" sz="3200" dirty="0" smtClean="0">
                <a:latin typeface="David" panose="020E0502060401010101" pitchFamily="34" charset="-79"/>
                <a:cs typeface="David" panose="020E0502060401010101" pitchFamily="34" charset="-79"/>
              </a:rPr>
              <a:t>ערב/</a:t>
            </a:r>
            <a:r>
              <a:rPr lang="he-IL" sz="4000" b="1" dirty="0" smtClean="0">
                <a:solidFill>
                  <a:srgbClr val="00B050"/>
                </a:solidFill>
                <a:latin typeface="David" panose="020E0502060401010101" pitchFamily="34" charset="-79"/>
                <a:cs typeface="David" panose="020E0502060401010101" pitchFamily="34" charset="-79"/>
              </a:rPr>
              <a:t>י</a:t>
            </a:r>
            <a:r>
              <a:rPr lang="he-IL" sz="3200" dirty="0" smtClean="0">
                <a:latin typeface="David" panose="020E0502060401010101" pitchFamily="34" charset="-79"/>
                <a:cs typeface="David" panose="020E0502060401010101" pitchFamily="34" charset="-79"/>
              </a:rPr>
              <a:t>ערב</a:t>
            </a:r>
          </a:p>
          <a:p>
            <a:pPr marL="0" indent="0">
              <a:buNone/>
            </a:pPr>
            <a:endParaRPr lang="he-IL" sz="3200" dirty="0" smtClean="0">
              <a:latin typeface="David" panose="020E0502060401010101" pitchFamily="34" charset="-79"/>
              <a:cs typeface="David" panose="020E0502060401010101" pitchFamily="34" charset="-79"/>
            </a:endParaRPr>
          </a:p>
          <a:p>
            <a:pPr marL="0" indent="0">
              <a:buNone/>
            </a:pPr>
            <a:endParaRPr lang="he-IL" sz="3200" b="1" u="sng" dirty="0" smtClean="0">
              <a:latin typeface="David" panose="020E0502060401010101" pitchFamily="34" charset="-79"/>
              <a:cs typeface="David" panose="020E0502060401010101" pitchFamily="34" charset="-79"/>
            </a:endParaRPr>
          </a:p>
          <a:p>
            <a:pPr marL="0" indent="0">
              <a:buNone/>
            </a:pPr>
            <a:endParaRPr lang="he-IL" sz="32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21430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0" y="1556792"/>
            <a:ext cx="8964488" cy="4968552"/>
          </a:xfrm>
        </p:spPr>
        <p:txBody>
          <a:bodyPr>
            <a:noAutofit/>
          </a:bodyPr>
          <a:lstStyle/>
          <a:p>
            <a:r>
              <a:rPr lang="he-IL" sz="3200" b="1" u="sng" dirty="0" smtClean="0">
                <a:latin typeface="David" panose="020E0502060401010101" pitchFamily="34" charset="-79"/>
                <a:cs typeface="David" panose="020E0502060401010101" pitchFamily="34" charset="-79"/>
              </a:rPr>
              <a:t>צימוד שונה תנועה –</a:t>
            </a:r>
          </a:p>
          <a:p>
            <a:pPr marL="0" indent="0">
              <a:buNone/>
            </a:pPr>
            <a:r>
              <a:rPr lang="he-IL" sz="3200" dirty="0" smtClean="0">
                <a:latin typeface="David" panose="020E0502060401010101" pitchFamily="34" charset="-79"/>
                <a:cs typeface="David" panose="020E0502060401010101" pitchFamily="34" charset="-79"/>
              </a:rPr>
              <a:t>מילים הדומות בעיצורים שלהן אך שונות באחת התנועות שלהן.</a:t>
            </a:r>
          </a:p>
          <a:p>
            <a:pPr marL="0" indent="0">
              <a:buNone/>
            </a:pPr>
            <a:r>
              <a:rPr lang="he-IL" sz="3200" dirty="0" smtClean="0">
                <a:latin typeface="David" panose="020E0502060401010101" pitchFamily="34" charset="-79"/>
                <a:cs typeface="David" panose="020E0502060401010101" pitchFamily="34" charset="-79"/>
              </a:rPr>
              <a:t>לדוגמה: ערבַה / ערבֵה</a:t>
            </a:r>
          </a:p>
          <a:p>
            <a:r>
              <a:rPr lang="he-IL" sz="3200" b="1" u="sng" dirty="0" smtClean="0">
                <a:latin typeface="David" panose="020E0502060401010101" pitchFamily="34" charset="-79"/>
                <a:cs typeface="David" panose="020E0502060401010101" pitchFamily="34" charset="-79"/>
              </a:rPr>
              <a:t>צימוד נוסף </a:t>
            </a:r>
            <a:r>
              <a:rPr lang="he-IL" sz="3200" dirty="0" smtClean="0">
                <a:latin typeface="David" panose="020E0502060401010101" pitchFamily="34" charset="-79"/>
                <a:cs typeface="David" panose="020E0502060401010101" pitchFamily="34" charset="-79"/>
              </a:rPr>
              <a:t>– הוספת הברה למילה הקודמת</a:t>
            </a:r>
          </a:p>
          <a:p>
            <a:pPr marL="0" indent="0">
              <a:buNone/>
            </a:pPr>
            <a:r>
              <a:rPr lang="he-IL" sz="3200" dirty="0" smtClean="0">
                <a:latin typeface="David" panose="020E0502060401010101" pitchFamily="34" charset="-79"/>
                <a:cs typeface="David" panose="020E0502060401010101" pitchFamily="34" charset="-79"/>
              </a:rPr>
              <a:t>לדוגמה: מים / </a:t>
            </a:r>
            <a:r>
              <a:rPr lang="he-IL" sz="3600" b="1" dirty="0" smtClean="0">
                <a:solidFill>
                  <a:srgbClr val="00B050"/>
                </a:solidFill>
                <a:latin typeface="David" panose="020E0502060401010101" pitchFamily="34" charset="-79"/>
                <a:cs typeface="David" panose="020E0502060401010101" pitchFamily="34" charset="-79"/>
              </a:rPr>
              <a:t>ש</a:t>
            </a:r>
            <a:r>
              <a:rPr lang="he-IL" sz="3200" dirty="0" smtClean="0">
                <a:latin typeface="David" panose="020E0502060401010101" pitchFamily="34" charset="-79"/>
                <a:cs typeface="David" panose="020E0502060401010101" pitchFamily="34" charset="-79"/>
              </a:rPr>
              <a:t>מים </a:t>
            </a:r>
          </a:p>
          <a:p>
            <a:r>
              <a:rPr lang="he-IL" sz="3200" b="1" u="sng" dirty="0" smtClean="0">
                <a:latin typeface="David" panose="020E0502060401010101" pitchFamily="34" charset="-79"/>
                <a:cs typeface="David" panose="020E0502060401010101" pitchFamily="34" charset="-79"/>
              </a:rPr>
              <a:t>צימוד נפחת </a:t>
            </a:r>
            <a:r>
              <a:rPr lang="he-IL" sz="3200" dirty="0" smtClean="0">
                <a:latin typeface="David" panose="020E0502060401010101" pitchFamily="34" charset="-79"/>
                <a:cs typeface="David" panose="020E0502060401010101" pitchFamily="34" charset="-79"/>
              </a:rPr>
              <a:t>– הפחתת הברה מהמילה הקודמת</a:t>
            </a:r>
          </a:p>
          <a:p>
            <a:pPr marL="0" indent="0">
              <a:buNone/>
            </a:pPr>
            <a:r>
              <a:rPr lang="he-IL" sz="3200" dirty="0" smtClean="0">
                <a:latin typeface="David" panose="020E0502060401010101" pitchFamily="34" charset="-79"/>
                <a:cs typeface="David" panose="020E0502060401010101" pitchFamily="34" charset="-79"/>
              </a:rPr>
              <a:t>לדוגמה: </a:t>
            </a:r>
            <a:r>
              <a:rPr lang="he-IL" sz="3600" b="1" dirty="0" smtClean="0">
                <a:solidFill>
                  <a:srgbClr val="00B050"/>
                </a:solidFill>
                <a:latin typeface="David" panose="020E0502060401010101" pitchFamily="34" charset="-79"/>
                <a:cs typeface="David" panose="020E0502060401010101" pitchFamily="34" charset="-79"/>
              </a:rPr>
              <a:t>ק</a:t>
            </a:r>
            <a:r>
              <a:rPr lang="he-IL" sz="3200" dirty="0" smtClean="0">
                <a:latin typeface="David" panose="020E0502060401010101" pitchFamily="34" charset="-79"/>
                <a:cs typeface="David" panose="020E0502060401010101" pitchFamily="34" charset="-79"/>
              </a:rPr>
              <a:t>לשוני / לשוני</a:t>
            </a:r>
          </a:p>
        </p:txBody>
      </p:sp>
    </p:spTree>
    <p:extLst>
      <p:ext uri="{BB962C8B-B14F-4D97-AF65-F5344CB8AC3E}">
        <p14:creationId xmlns:p14="http://schemas.microsoft.com/office/powerpoint/2010/main" val="4241703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האופייניים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0" y="1484784"/>
            <a:ext cx="8964488" cy="4968552"/>
          </a:xfrm>
        </p:spPr>
        <p:txBody>
          <a:bodyPr>
            <a:noAutofit/>
          </a:bodyPr>
          <a:lstStyle/>
          <a:p>
            <a:pPr marL="0" indent="0">
              <a:buNone/>
            </a:pPr>
            <a:r>
              <a:rPr lang="he-IL" sz="3000" b="1" u="sng" dirty="0" smtClean="0">
                <a:solidFill>
                  <a:srgbClr val="FF0000"/>
                </a:solidFill>
                <a:latin typeface="David" panose="020E0502060401010101" pitchFamily="34" charset="-79"/>
                <a:cs typeface="David" panose="020E0502060401010101" pitchFamily="34" charset="-79"/>
              </a:rPr>
              <a:t>אקרוסטיכון:</a:t>
            </a:r>
          </a:p>
          <a:p>
            <a:pPr marL="0" indent="0">
              <a:buNone/>
            </a:pPr>
            <a:r>
              <a:rPr lang="he-IL" sz="3000" dirty="0" smtClean="0">
                <a:latin typeface="David" panose="020E0502060401010101" pitchFamily="34" charset="-79"/>
                <a:cs typeface="David" panose="020E0502060401010101" pitchFamily="34" charset="-79"/>
              </a:rPr>
              <a:t>כאשר צירוף האות הראשונה של כל מילה בתחילת כל בית יוצר מילה או את שם המשורר או את שם הנמען שהשיר מופנה אליו, או את האותיות האלפבית כסדרן </a:t>
            </a:r>
            <a:r>
              <a:rPr lang="he-IL" sz="3000" dirty="0" err="1" smtClean="0">
                <a:latin typeface="David" panose="020E0502060401010101" pitchFamily="34" charset="-79"/>
                <a:cs typeface="David" panose="020E0502060401010101" pitchFamily="34" charset="-79"/>
              </a:rPr>
              <a:t>וכיוצ"ב</a:t>
            </a:r>
            <a:r>
              <a:rPr lang="he-IL" sz="3000" dirty="0" smtClean="0">
                <a:latin typeface="David" panose="020E0502060401010101" pitchFamily="34" charset="-79"/>
                <a:cs typeface="David" panose="020E0502060401010101" pitchFamily="34" charset="-79"/>
              </a:rPr>
              <a:t>.</a:t>
            </a:r>
          </a:p>
          <a:p>
            <a:pPr marL="0" indent="0">
              <a:buNone/>
            </a:pPr>
            <a:r>
              <a:rPr lang="he-IL" sz="3000" b="1" dirty="0" smtClean="0">
                <a:latin typeface="David" panose="020E0502060401010101" pitchFamily="34" charset="-79"/>
                <a:cs typeface="David" panose="020E0502060401010101" pitchFamily="34" charset="-79"/>
              </a:rPr>
              <a:t>האקרוסטיכון הוא אמצעי האופייני בעיקר בשירת ימי הקודש באמצעותו המשורר רצה להנציח את שמו בעת התפילה, כדי לזכות בכבוד.</a:t>
            </a:r>
          </a:p>
          <a:p>
            <a:pPr marL="0" indent="0">
              <a:buNone/>
            </a:pPr>
            <a:r>
              <a:rPr lang="he-IL" sz="3000" dirty="0" smtClean="0">
                <a:latin typeface="David" panose="020E0502060401010101" pitchFamily="34" charset="-79"/>
                <a:cs typeface="David" panose="020E0502060401010101" pitchFamily="34" charset="-79"/>
              </a:rPr>
              <a:t>דוגמה לאקרוסטיכון בשיר "ישנה בחיק ילדות" – אותיות שם המשורר – יהודה מופיעות בראש כל בית.</a:t>
            </a:r>
          </a:p>
        </p:txBody>
      </p:sp>
    </p:spTree>
    <p:extLst>
      <p:ext uri="{BB962C8B-B14F-4D97-AF65-F5344CB8AC3E}">
        <p14:creationId xmlns:p14="http://schemas.microsoft.com/office/powerpoint/2010/main" val="3498368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1040160"/>
          </a:xfrm>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שאינם אופייניים </a:t>
            </a:r>
            <a:br>
              <a:rPr lang="he-IL" sz="3800" dirty="0" smtClean="0">
                <a:solidFill>
                  <a:srgbClr val="002060"/>
                </a:solidFill>
                <a:latin typeface="BN Alpaca" panose="02000000000000000000" pitchFamily="2" charset="-79"/>
                <a:cs typeface="BN Alpaca" panose="02000000000000000000" pitchFamily="2" charset="-79"/>
              </a:rPr>
            </a:br>
            <a:r>
              <a:rPr lang="he-IL" sz="3800" dirty="0" smtClean="0">
                <a:solidFill>
                  <a:srgbClr val="002060"/>
                </a:solidFill>
                <a:latin typeface="BN Alpaca" panose="02000000000000000000" pitchFamily="2" charset="-79"/>
                <a:cs typeface="BN Alpaca" panose="02000000000000000000" pitchFamily="2" charset="-79"/>
              </a:rPr>
              <a:t>רק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07504" y="1484784"/>
            <a:ext cx="8964488" cy="4968552"/>
          </a:xfrm>
        </p:spPr>
        <p:txBody>
          <a:bodyPr>
            <a:noAutofit/>
          </a:bodyPr>
          <a:lstStyle/>
          <a:p>
            <a:pPr marL="0" indent="0">
              <a:buNone/>
            </a:pPr>
            <a:r>
              <a:rPr lang="he-IL" sz="3000" b="1" u="sng" dirty="0" smtClean="0">
                <a:solidFill>
                  <a:srgbClr val="FF0000"/>
                </a:solidFill>
                <a:latin typeface="David" panose="020E0502060401010101" pitchFamily="34" charset="-79"/>
                <a:cs typeface="David" panose="020E0502060401010101" pitchFamily="34" charset="-79"/>
              </a:rPr>
              <a:t>שיבוץ:</a:t>
            </a:r>
          </a:p>
          <a:p>
            <a:pPr algn="just">
              <a:lnSpc>
                <a:spcPct val="150000"/>
              </a:lnSpc>
            </a:pPr>
            <a:r>
              <a:rPr lang="he-IL" altLang="he-IL" sz="3000" dirty="0">
                <a:latin typeface="David" panose="020E0502060401010101" pitchFamily="34" charset="-79"/>
                <a:cs typeface="David" panose="020E0502060401010101" pitchFamily="34" charset="-79"/>
              </a:rPr>
              <a:t>שיבוץ פסוקים שלמים או קטעי פסוקים מן המקרא בצורתם או בשינוי מסוים. </a:t>
            </a:r>
          </a:p>
          <a:p>
            <a:pPr algn="just">
              <a:lnSpc>
                <a:spcPct val="150000"/>
              </a:lnSpc>
            </a:pPr>
            <a:r>
              <a:rPr lang="he-IL" altLang="he-IL" sz="3000" dirty="0">
                <a:latin typeface="David" panose="020E0502060401010101" pitchFamily="34" charset="-79"/>
                <a:cs typeface="David" panose="020E0502060401010101" pitchFamily="34" charset="-79"/>
              </a:rPr>
              <a:t>לעתים השיבוץ נועד בכדי להבהיר ולעבות את משמעות הרעיון אותו מבקש להעביר המשורר </a:t>
            </a:r>
          </a:p>
          <a:p>
            <a:pPr algn="just">
              <a:lnSpc>
                <a:spcPct val="150000"/>
              </a:lnSpc>
            </a:pPr>
            <a:r>
              <a:rPr lang="he-IL" altLang="he-IL" sz="3000" dirty="0">
                <a:latin typeface="David" panose="020E0502060401010101" pitchFamily="34" charset="-79"/>
                <a:cs typeface="David" panose="020E0502060401010101" pitchFamily="34" charset="-79"/>
              </a:rPr>
              <a:t>ולעתים השיבוץ נועד על-מנת להוסיף צבע אירוני לכוונת </a:t>
            </a:r>
            <a:r>
              <a:rPr lang="he-IL" altLang="he-IL" sz="3000" dirty="0" smtClean="0">
                <a:latin typeface="David" panose="020E0502060401010101" pitchFamily="34" charset="-79"/>
                <a:cs typeface="David" panose="020E0502060401010101" pitchFamily="34" charset="-79"/>
              </a:rPr>
              <a:t>המשורר.</a:t>
            </a:r>
            <a:endParaRPr lang="he-IL" sz="3000" b="1" u="sng" dirty="0" smtClean="0">
              <a:solidFill>
                <a:srgbClr val="FF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496572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1040160"/>
          </a:xfrm>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שאינם אופייניים </a:t>
            </a:r>
            <a:br>
              <a:rPr lang="he-IL" sz="3800" dirty="0" smtClean="0">
                <a:solidFill>
                  <a:srgbClr val="002060"/>
                </a:solidFill>
                <a:latin typeface="BN Alpaca" panose="02000000000000000000" pitchFamily="2" charset="-79"/>
                <a:cs typeface="BN Alpaca" panose="02000000000000000000" pitchFamily="2" charset="-79"/>
              </a:rPr>
            </a:br>
            <a:r>
              <a:rPr lang="he-IL" sz="3800" dirty="0" smtClean="0">
                <a:solidFill>
                  <a:srgbClr val="002060"/>
                </a:solidFill>
                <a:latin typeface="BN Alpaca" panose="02000000000000000000" pitchFamily="2" charset="-79"/>
                <a:cs typeface="BN Alpaca" panose="02000000000000000000" pitchFamily="2" charset="-79"/>
              </a:rPr>
              <a:t>רק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07504" y="1484784"/>
            <a:ext cx="8964488" cy="4968552"/>
          </a:xfrm>
        </p:spPr>
        <p:txBody>
          <a:bodyPr>
            <a:noAutofit/>
          </a:bodyPr>
          <a:lstStyle/>
          <a:p>
            <a:pPr marL="0" indent="0">
              <a:buNone/>
            </a:pPr>
            <a:r>
              <a:rPr lang="he-IL" sz="3000" b="1" u="sng" dirty="0" smtClean="0">
                <a:solidFill>
                  <a:srgbClr val="FF0000"/>
                </a:solidFill>
                <a:latin typeface="David" panose="020E0502060401010101" pitchFamily="34" charset="-79"/>
                <a:cs typeface="David" panose="020E0502060401010101" pitchFamily="34" charset="-79"/>
              </a:rPr>
              <a:t>ארמז מקראי:</a:t>
            </a:r>
          </a:p>
          <a:p>
            <a:pPr algn="just">
              <a:lnSpc>
                <a:spcPct val="150000"/>
              </a:lnSpc>
            </a:pPr>
            <a:r>
              <a:rPr lang="he-IL" altLang="he-IL" sz="3200" dirty="0">
                <a:latin typeface="David" panose="020E0502060401010101" pitchFamily="34" charset="-79"/>
                <a:cs typeface="David" panose="020E0502060401010101" pitchFamily="34" charset="-79"/>
              </a:rPr>
              <a:t>מושג בשיר הבא להזכיר מאורע, סיפור או כל עניין אחר מן המקרא. </a:t>
            </a:r>
          </a:p>
          <a:p>
            <a:pPr algn="just">
              <a:lnSpc>
                <a:spcPct val="150000"/>
              </a:lnSpc>
            </a:pPr>
            <a:r>
              <a:rPr lang="he-IL" altLang="he-IL" sz="3200" dirty="0">
                <a:latin typeface="David" panose="020E0502060401010101" pitchFamily="34" charset="-79"/>
                <a:cs typeface="David" panose="020E0502060401010101" pitchFamily="34" charset="-79"/>
              </a:rPr>
              <a:t>הרמיזה מעשירה את התוכן ומרחיבה את משמעות היצירה</a:t>
            </a:r>
            <a:r>
              <a:rPr lang="he-IL" altLang="he-IL" sz="3200" dirty="0"/>
              <a:t>.</a:t>
            </a:r>
            <a:endParaRPr lang="he-IL" sz="3000" b="1" u="sng" dirty="0" smtClean="0">
              <a:solidFill>
                <a:srgbClr val="FF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816948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1040160"/>
          </a:xfrm>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שאינם אופייניים </a:t>
            </a:r>
            <a:br>
              <a:rPr lang="he-IL" sz="3800" dirty="0" smtClean="0">
                <a:solidFill>
                  <a:srgbClr val="002060"/>
                </a:solidFill>
                <a:latin typeface="BN Alpaca" panose="02000000000000000000" pitchFamily="2" charset="-79"/>
                <a:cs typeface="BN Alpaca" panose="02000000000000000000" pitchFamily="2" charset="-79"/>
              </a:rPr>
            </a:br>
            <a:r>
              <a:rPr lang="he-IL" sz="3800" dirty="0" smtClean="0">
                <a:solidFill>
                  <a:srgbClr val="002060"/>
                </a:solidFill>
                <a:latin typeface="BN Alpaca" panose="02000000000000000000" pitchFamily="2" charset="-79"/>
                <a:cs typeface="BN Alpaca" panose="02000000000000000000" pitchFamily="2" charset="-79"/>
              </a:rPr>
              <a:t>רק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07504" y="1484784"/>
            <a:ext cx="8964488" cy="4968552"/>
          </a:xfrm>
        </p:spPr>
        <p:txBody>
          <a:bodyPr>
            <a:noAutofit/>
          </a:bodyPr>
          <a:lstStyle/>
          <a:p>
            <a:pPr marL="0" indent="0">
              <a:buNone/>
            </a:pPr>
            <a:r>
              <a:rPr lang="he-IL" sz="3000" b="1" u="sng" dirty="0" smtClean="0">
                <a:solidFill>
                  <a:srgbClr val="FF0000"/>
                </a:solidFill>
                <a:latin typeface="David" panose="020E0502060401010101" pitchFamily="34" charset="-79"/>
                <a:cs typeface="David" panose="020E0502060401010101" pitchFamily="34" charset="-79"/>
              </a:rPr>
              <a:t>מטאפורה (השאלה):</a:t>
            </a:r>
          </a:p>
          <a:p>
            <a:pPr marL="0" indent="0">
              <a:buNone/>
            </a:pPr>
            <a:r>
              <a:rPr lang="he-IL" sz="3000" dirty="0" smtClean="0">
                <a:latin typeface="David" panose="020E0502060401010101" pitchFamily="34" charset="-79"/>
                <a:cs typeface="David" panose="020E0502060401010101" pitchFamily="34" charset="-79"/>
              </a:rPr>
              <a:t>שימוש של מושגים משני עולמות תוכן שונים היוצרים יחד משמעות חדשה. לדוגמה : לב הים.</a:t>
            </a:r>
            <a:endParaRPr lang="he-IL" sz="3000" dirty="0">
              <a:latin typeface="David" panose="020E0502060401010101" pitchFamily="34" charset="-79"/>
              <a:cs typeface="David" panose="020E0502060401010101" pitchFamily="34" charset="-79"/>
            </a:endParaRPr>
          </a:p>
          <a:p>
            <a:pPr marL="0" indent="0">
              <a:buNone/>
            </a:pPr>
            <a:r>
              <a:rPr lang="he-IL" sz="3000" b="1" u="sng" dirty="0">
                <a:solidFill>
                  <a:srgbClr val="FF0000"/>
                </a:solidFill>
                <a:latin typeface="David" panose="020E0502060401010101" pitchFamily="34" charset="-79"/>
                <a:cs typeface="David" panose="020E0502060401010101" pitchFamily="34" charset="-79"/>
              </a:rPr>
              <a:t>דימוי:</a:t>
            </a:r>
          </a:p>
          <a:p>
            <a:pPr marL="0" indent="0">
              <a:buNone/>
            </a:pPr>
            <a:r>
              <a:rPr lang="he-IL" sz="3000" dirty="0" smtClean="0">
                <a:latin typeface="David" panose="020E0502060401010101" pitchFamily="34" charset="-79"/>
                <a:cs typeface="David" panose="020E0502060401010101" pitchFamily="34" charset="-79"/>
              </a:rPr>
              <a:t>השוואה בין שני עניינים מתחומים שונים, ההשוואה יכולה להיות על בסיס תכונה, מראה חיצוני או משמעות. </a:t>
            </a:r>
          </a:p>
          <a:p>
            <a:pPr marL="0" indent="0">
              <a:buNone/>
            </a:pPr>
            <a:r>
              <a:rPr lang="he-IL" sz="3000" dirty="0" smtClean="0">
                <a:latin typeface="David" panose="020E0502060401010101" pitchFamily="34" charset="-79"/>
                <a:cs typeface="David" panose="020E0502060401010101" pitchFamily="34" charset="-79"/>
              </a:rPr>
              <a:t>הדמוי מאובחן באמצעות האות כ' או מילות השוואה נוספות : כפי ש.., כמו</a:t>
            </a:r>
          </a:p>
          <a:p>
            <a:pPr marL="0" indent="0">
              <a:buNone/>
            </a:pPr>
            <a:r>
              <a:rPr lang="he-IL" sz="3000" dirty="0" smtClean="0">
                <a:latin typeface="David" panose="020E0502060401010101" pitchFamily="34" charset="-79"/>
                <a:cs typeface="David" panose="020E0502060401010101" pitchFamily="34" charset="-79"/>
              </a:rPr>
              <a:t>לדוגמה:  עזה </a:t>
            </a:r>
            <a:r>
              <a:rPr lang="he-IL" sz="3600" b="1" dirty="0" smtClean="0">
                <a:solidFill>
                  <a:srgbClr val="00B050"/>
                </a:solidFill>
                <a:latin typeface="David" panose="020E0502060401010101" pitchFamily="34" charset="-79"/>
                <a:cs typeface="David" panose="020E0502060401010101" pitchFamily="34" charset="-79"/>
              </a:rPr>
              <a:t>כ</a:t>
            </a:r>
            <a:r>
              <a:rPr lang="he-IL" sz="3000" dirty="0" smtClean="0">
                <a:latin typeface="David" panose="020E0502060401010101" pitchFamily="34" charset="-79"/>
                <a:cs typeface="David" panose="020E0502060401010101" pitchFamily="34" charset="-79"/>
              </a:rPr>
              <a:t>מוות האהבה.</a:t>
            </a:r>
          </a:p>
        </p:txBody>
      </p:sp>
    </p:spTree>
    <p:extLst>
      <p:ext uri="{BB962C8B-B14F-4D97-AF65-F5344CB8AC3E}">
        <p14:creationId xmlns:p14="http://schemas.microsoft.com/office/powerpoint/2010/main" val="347530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a:solidFill>
                  <a:srgbClr val="002060"/>
                </a:solidFill>
                <a:latin typeface="BN Alpaca" panose="02000000000000000000" pitchFamily="2" charset="-79"/>
                <a:cs typeface="BN Alpaca" panose="02000000000000000000" pitchFamily="2" charset="-79"/>
              </a:rPr>
              <a:t>רקע היסטורי</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323528" y="1556792"/>
            <a:ext cx="8503920" cy="4572000"/>
          </a:xfrm>
        </p:spPr>
        <p:txBody>
          <a:bodyPr>
            <a:noAutofit/>
          </a:bodyPr>
          <a:lstStyle/>
          <a:p>
            <a:r>
              <a:rPr lang="he-IL" sz="2800" dirty="0" smtClean="0">
                <a:latin typeface="David" panose="020E0502060401010101" pitchFamily="34" charset="-79"/>
                <a:cs typeface="David" panose="020E0502060401010101" pitchFamily="34" charset="-79"/>
              </a:rPr>
              <a:t>שירת ימי הביניים התפתחה בספרד בשנים 950 – 1942 (המאה ה- 10 ועד המאה ה- 15).</a:t>
            </a:r>
          </a:p>
          <a:p>
            <a:r>
              <a:rPr lang="he-IL" altLang="he-IL" sz="2800" dirty="0">
                <a:latin typeface="David" panose="020E0502060401010101" pitchFamily="34" charset="-79"/>
                <a:cs typeface="David" panose="020E0502060401010101" pitchFamily="34" charset="-79"/>
              </a:rPr>
              <a:t>ספרד הייתה ארץ עשירה מאוד שנשלטה על-ידי שלטון מוסלמי שהיה נוח מאוד ליהודים. </a:t>
            </a:r>
            <a:r>
              <a:rPr lang="he-IL" altLang="he-IL" sz="2800" dirty="0" smtClean="0">
                <a:latin typeface="David" panose="020E0502060401010101" pitchFamily="34" charset="-79"/>
                <a:cs typeface="David" panose="020E0502060401010101" pitchFamily="34" charset="-79"/>
              </a:rPr>
              <a:t>השלטון </a:t>
            </a:r>
            <a:r>
              <a:rPr lang="he-IL" altLang="he-IL" sz="2800" dirty="0">
                <a:latin typeface="David" panose="020E0502060401010101" pitchFamily="34" charset="-79"/>
                <a:cs typeface="David" panose="020E0502060401010101" pitchFamily="34" charset="-79"/>
              </a:rPr>
              <a:t>נהג בסובלנות רבה כלפי המיעוט </a:t>
            </a:r>
            <a:r>
              <a:rPr lang="he-IL" altLang="he-IL" sz="2800" dirty="0" smtClean="0">
                <a:latin typeface="David" panose="020E0502060401010101" pitchFamily="34" charset="-79"/>
                <a:cs typeface="David" panose="020E0502060401010101" pitchFamily="34" charset="-79"/>
              </a:rPr>
              <a:t>היהודי.</a:t>
            </a:r>
          </a:p>
          <a:p>
            <a:r>
              <a:rPr lang="he-IL" altLang="he-IL" sz="2800" dirty="0">
                <a:latin typeface="David" panose="020E0502060401010101" pitchFamily="34" charset="-79"/>
                <a:cs typeface="David" panose="020E0502060401010101" pitchFamily="34" charset="-79"/>
              </a:rPr>
              <a:t>השלטון המוסלמי טיפח את התרבות ואת </a:t>
            </a:r>
            <a:r>
              <a:rPr lang="he-IL" altLang="he-IL" sz="2800" dirty="0" smtClean="0">
                <a:latin typeface="David" panose="020E0502060401010101" pitchFamily="34" charset="-79"/>
                <a:cs typeface="David" panose="020E0502060401010101" pitchFamily="34" charset="-79"/>
              </a:rPr>
              <a:t>האמנות. כתוצאה </a:t>
            </a:r>
            <a:r>
              <a:rPr lang="he-IL" altLang="he-IL" sz="2800" dirty="0">
                <a:latin typeface="David" panose="020E0502060401010101" pitchFamily="34" charset="-79"/>
                <a:cs typeface="David" panose="020E0502060401010101" pitchFamily="34" charset="-79"/>
              </a:rPr>
              <a:t>מכך התפתחה </a:t>
            </a:r>
            <a:r>
              <a:rPr lang="he-IL" altLang="he-IL" sz="2800" dirty="0" smtClean="0">
                <a:latin typeface="David" panose="020E0502060401010101" pitchFamily="34" charset="-79"/>
                <a:cs typeface="David" panose="020E0502060401010101" pitchFamily="34" charset="-79"/>
              </a:rPr>
              <a:t>אצל </a:t>
            </a:r>
            <a:r>
              <a:rPr lang="he-IL" altLang="he-IL" sz="2800" dirty="0">
                <a:latin typeface="David" panose="020E0502060401010101" pitchFamily="34" charset="-79"/>
                <a:cs typeface="David" panose="020E0502060401010101" pitchFamily="34" charset="-79"/>
              </a:rPr>
              <a:t>היהודים </a:t>
            </a:r>
            <a:r>
              <a:rPr lang="he-IL" altLang="he-IL" sz="2800" dirty="0" smtClean="0">
                <a:latin typeface="David" panose="020E0502060401010101" pitchFamily="34" charset="-79"/>
                <a:cs typeface="David" panose="020E0502060401010101" pitchFamily="34" charset="-79"/>
              </a:rPr>
              <a:t>במקביל לתרבות </a:t>
            </a:r>
            <a:r>
              <a:rPr lang="he-IL" altLang="he-IL" sz="2800" dirty="0">
                <a:latin typeface="David" panose="020E0502060401010101" pitchFamily="34" charset="-79"/>
                <a:cs typeface="David" panose="020E0502060401010101" pitchFamily="34" charset="-79"/>
              </a:rPr>
              <a:t>הדתית העתיקה </a:t>
            </a:r>
            <a:r>
              <a:rPr lang="he-IL" altLang="he-IL" sz="2800" dirty="0" smtClean="0">
                <a:latin typeface="David" panose="020E0502060401010101" pitchFamily="34" charset="-79"/>
                <a:cs typeface="David" panose="020E0502060401010101" pitchFamily="34" charset="-79"/>
              </a:rPr>
              <a:t> </a:t>
            </a:r>
            <a:r>
              <a:rPr lang="he-IL" altLang="he-IL" sz="2800" dirty="0">
                <a:latin typeface="David" panose="020E0502060401010101" pitchFamily="34" charset="-79"/>
                <a:cs typeface="David" panose="020E0502060401010101" pitchFamily="34" charset="-79"/>
              </a:rPr>
              <a:t>מורשת חילונית חדשה שחיברה בין התרבויות היהודית והערבית</a:t>
            </a:r>
            <a:r>
              <a:rPr lang="he-IL" altLang="he-IL" sz="2800" dirty="0" smtClean="0">
                <a:latin typeface="David" panose="020E0502060401010101" pitchFamily="34" charset="-79"/>
                <a:cs typeface="David" panose="020E0502060401010101" pitchFamily="34" charset="-79"/>
              </a:rPr>
              <a:t>.</a:t>
            </a:r>
          </a:p>
          <a:p>
            <a:pPr marL="0" indent="0" fontAlgn="auto">
              <a:lnSpc>
                <a:spcPct val="160000"/>
              </a:lnSpc>
              <a:spcAft>
                <a:spcPts val="0"/>
              </a:spcAft>
              <a:buNone/>
              <a:defRPr/>
            </a:pPr>
            <a:endParaRPr lang="en-US" altLang="he-IL" sz="2800" dirty="0">
              <a:latin typeface="David" panose="020E0502060401010101" pitchFamily="34" charset="-79"/>
              <a:cs typeface="David" panose="020E0502060401010101" pitchFamily="34" charset="-79"/>
            </a:endParaRPr>
          </a:p>
          <a:p>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22564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1040160"/>
          </a:xfrm>
        </p:spPr>
        <p:txBody>
          <a:bodyPr>
            <a:noAutofit/>
          </a:bodyPr>
          <a:lstStyle/>
          <a:p>
            <a:r>
              <a:rPr lang="he-IL" sz="3800" dirty="0" smtClean="0">
                <a:solidFill>
                  <a:srgbClr val="002060"/>
                </a:solidFill>
                <a:latin typeface="BN Alpaca" panose="02000000000000000000" pitchFamily="2" charset="-79"/>
                <a:cs typeface="BN Alpaca" panose="02000000000000000000" pitchFamily="2" charset="-79"/>
              </a:rPr>
              <a:t>קישוטי השיר שאינם אופייניים </a:t>
            </a:r>
            <a:br>
              <a:rPr lang="he-IL" sz="3800" dirty="0" smtClean="0">
                <a:solidFill>
                  <a:srgbClr val="002060"/>
                </a:solidFill>
                <a:latin typeface="BN Alpaca" panose="02000000000000000000" pitchFamily="2" charset="-79"/>
                <a:cs typeface="BN Alpaca" panose="02000000000000000000" pitchFamily="2" charset="-79"/>
              </a:rPr>
            </a:br>
            <a:r>
              <a:rPr lang="he-IL" sz="3800" dirty="0" smtClean="0">
                <a:solidFill>
                  <a:srgbClr val="002060"/>
                </a:solidFill>
                <a:latin typeface="BN Alpaca" panose="02000000000000000000" pitchFamily="2" charset="-79"/>
                <a:cs typeface="BN Alpaca" panose="02000000000000000000" pitchFamily="2" charset="-79"/>
              </a:rPr>
              <a:t>רק לשירת ימה"ב</a:t>
            </a:r>
            <a:endParaRPr lang="he-IL" sz="38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07504" y="1484784"/>
            <a:ext cx="8964488" cy="4968552"/>
          </a:xfrm>
        </p:spPr>
        <p:txBody>
          <a:bodyPr>
            <a:noAutofit/>
          </a:bodyPr>
          <a:lstStyle/>
          <a:p>
            <a:pPr marL="0" indent="0">
              <a:buNone/>
            </a:pPr>
            <a:r>
              <a:rPr lang="he-IL" sz="3000" b="1" u="sng" dirty="0" err="1" smtClean="0">
                <a:solidFill>
                  <a:srgbClr val="FF0000"/>
                </a:solidFill>
                <a:latin typeface="David" panose="020E0502060401010101" pitchFamily="34" charset="-79"/>
                <a:cs typeface="David" panose="020E0502060401010101" pitchFamily="34" charset="-79"/>
              </a:rPr>
              <a:t>מיטונימיה</a:t>
            </a:r>
            <a:endParaRPr lang="he-IL" sz="3000" b="1" u="sng" dirty="0" smtClean="0">
              <a:solidFill>
                <a:srgbClr val="FF0000"/>
              </a:solidFill>
              <a:latin typeface="David" panose="020E0502060401010101" pitchFamily="34" charset="-79"/>
              <a:cs typeface="David" panose="020E0502060401010101" pitchFamily="34" charset="-79"/>
            </a:endParaRPr>
          </a:p>
          <a:p>
            <a:pPr marL="0" indent="0">
              <a:buNone/>
            </a:pPr>
            <a:r>
              <a:rPr lang="he-IL" sz="3000" dirty="0" smtClean="0">
                <a:latin typeface="David" panose="020E0502060401010101" pitchFamily="34" charset="-79"/>
                <a:cs typeface="David" panose="020E0502060401010101" pitchFamily="34" charset="-79"/>
              </a:rPr>
              <a:t>החלפת מושג אחד במושג אחר השייך לאותו הקשר/החלפת דבר על ידי החלק האופייני לו.</a:t>
            </a:r>
          </a:p>
          <a:p>
            <a:pPr marL="0" indent="0">
              <a:buNone/>
            </a:pPr>
            <a:r>
              <a:rPr lang="he-IL" sz="3000" dirty="0" smtClean="0">
                <a:latin typeface="David" panose="020E0502060401010101" pitchFamily="34" charset="-79"/>
                <a:cs typeface="David" panose="020E0502060401010101" pitchFamily="34" charset="-79"/>
              </a:rPr>
              <a:t>לדוגמה – קראתי את עגנון.</a:t>
            </a:r>
            <a:endParaRPr lang="he-IL" sz="3000" dirty="0">
              <a:latin typeface="David" panose="020E0502060401010101" pitchFamily="34" charset="-79"/>
              <a:cs typeface="David" panose="020E0502060401010101" pitchFamily="34" charset="-79"/>
            </a:endParaRPr>
          </a:p>
          <a:p>
            <a:pPr marL="0" indent="0">
              <a:buNone/>
            </a:pPr>
            <a:r>
              <a:rPr lang="he-IL" sz="3000" b="1" u="sng" dirty="0" smtClean="0">
                <a:solidFill>
                  <a:srgbClr val="FF0000"/>
                </a:solidFill>
                <a:latin typeface="David" panose="020E0502060401010101" pitchFamily="34" charset="-79"/>
                <a:cs typeface="David" panose="020E0502060401010101" pitchFamily="34" charset="-79"/>
              </a:rPr>
              <a:t>האנשה</a:t>
            </a:r>
            <a:endParaRPr lang="he-IL" sz="3000" b="1" u="sng" dirty="0">
              <a:solidFill>
                <a:srgbClr val="FF0000"/>
              </a:solidFill>
              <a:latin typeface="David" panose="020E0502060401010101" pitchFamily="34" charset="-79"/>
              <a:cs typeface="David" panose="020E0502060401010101" pitchFamily="34" charset="-79"/>
            </a:endParaRPr>
          </a:p>
          <a:p>
            <a:pPr marL="0" indent="0">
              <a:buNone/>
            </a:pPr>
            <a:r>
              <a:rPr lang="he-IL" sz="3000" dirty="0" smtClean="0">
                <a:latin typeface="David" panose="020E0502060401010101" pitchFamily="34" charset="-79"/>
                <a:cs typeface="David" panose="020E0502060401010101" pitchFamily="34" charset="-79"/>
              </a:rPr>
              <a:t>ייחוס תכונות אנושיות לדומם, לצומח ולבעלי חיים.</a:t>
            </a:r>
          </a:p>
          <a:p>
            <a:pPr marL="0" indent="0">
              <a:buNone/>
            </a:pPr>
            <a:r>
              <a:rPr lang="he-IL" sz="3000" dirty="0" smtClean="0">
                <a:latin typeface="David" panose="020E0502060401010101" pitchFamily="34" charset="-79"/>
                <a:cs typeface="David" panose="020E0502060401010101" pitchFamily="34" charset="-79"/>
              </a:rPr>
              <a:t>לדוגמה: "כתונת פסים </a:t>
            </a:r>
            <a:r>
              <a:rPr lang="he-IL" sz="3000" b="1" u="sng" dirty="0" smtClean="0">
                <a:latin typeface="David" panose="020E0502060401010101" pitchFamily="34" charset="-79"/>
                <a:cs typeface="David" panose="020E0502060401010101" pitchFamily="34" charset="-79"/>
              </a:rPr>
              <a:t>לבש הגן"</a:t>
            </a:r>
          </a:p>
        </p:txBody>
      </p:sp>
    </p:spTree>
    <p:extLst>
      <p:ext uri="{BB962C8B-B14F-4D97-AF65-F5344CB8AC3E}">
        <p14:creationId xmlns:p14="http://schemas.microsoft.com/office/powerpoint/2010/main" val="3791506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תקופת תור הזהב</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323528" y="1340768"/>
            <a:ext cx="8503920" cy="4572000"/>
          </a:xfrm>
        </p:spPr>
        <p:txBody>
          <a:bodyPr>
            <a:noAutofit/>
          </a:bodyPr>
          <a:lstStyle/>
          <a:p>
            <a:pPr marL="0" indent="0" fontAlgn="auto">
              <a:lnSpc>
                <a:spcPct val="160000"/>
              </a:lnSpc>
              <a:spcAft>
                <a:spcPts val="0"/>
              </a:spcAft>
              <a:buNone/>
              <a:defRPr/>
            </a:pPr>
            <a:r>
              <a:rPr lang="he-IL" sz="3000" dirty="0" smtClean="0">
                <a:latin typeface="David" panose="020E0502060401010101" pitchFamily="34" charset="-79"/>
                <a:cs typeface="David" panose="020E0502060401010101" pitchFamily="34" charset="-79"/>
              </a:rPr>
              <a:t> תקופת </a:t>
            </a:r>
            <a:r>
              <a:rPr lang="he-IL" sz="3000" b="1" dirty="0" smtClean="0">
                <a:latin typeface="David" panose="020E0502060401010101" pitchFamily="34" charset="-79"/>
                <a:cs typeface="David" panose="020E0502060401010101" pitchFamily="34" charset="-79"/>
              </a:rPr>
              <a:t>"תור הזהב "</a:t>
            </a:r>
            <a:r>
              <a:rPr lang="he-IL" altLang="he-IL" sz="3000" dirty="0">
                <a:latin typeface="David" panose="020E0502060401010101" pitchFamily="34" charset="-79"/>
                <a:cs typeface="David" panose="020E0502060401010101" pitchFamily="34" charset="-79"/>
              </a:rPr>
              <a:t>מאופיינת בעושר חסר תקדים של יצירה בתחומי ההלכה, הפילוסופיה, שירי הקודש ושירי החול. תרבות זו הושפעה מן התרבות הערבית הסובבת, והתמזגה עם התרבות היהודית. </a:t>
            </a:r>
          </a:p>
          <a:p>
            <a:pPr fontAlgn="auto">
              <a:lnSpc>
                <a:spcPct val="160000"/>
              </a:lnSpc>
              <a:spcAft>
                <a:spcPts val="0"/>
              </a:spcAft>
              <a:buFont typeface="Wingdings 3" charset="2"/>
              <a:buChar char=""/>
              <a:defRPr/>
            </a:pPr>
            <a:r>
              <a:rPr lang="he-IL" altLang="he-IL" sz="3000" dirty="0">
                <a:latin typeface="David" panose="020E0502060401010101" pitchFamily="34" charset="-79"/>
                <a:cs typeface="David" panose="020E0502060401010101" pitchFamily="34" charset="-79"/>
              </a:rPr>
              <a:t>סיומה של תקופת הזוהר בא עם </a:t>
            </a:r>
            <a:r>
              <a:rPr lang="he-IL" altLang="he-IL" sz="3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גירוש ספרד בשנת 1492</a:t>
            </a:r>
            <a:r>
              <a:rPr lang="he-IL" altLang="he-IL" sz="3000" dirty="0">
                <a:latin typeface="David" panose="020E0502060401010101" pitchFamily="34" charset="-79"/>
                <a:cs typeface="David" panose="020E0502060401010101" pitchFamily="34" charset="-79"/>
              </a:rPr>
              <a:t>.</a:t>
            </a:r>
            <a:endParaRPr lang="en-US" altLang="he-IL" sz="3000" dirty="0">
              <a:latin typeface="David" panose="020E0502060401010101" pitchFamily="34" charset="-79"/>
              <a:cs typeface="David" panose="020E0502060401010101" pitchFamily="34" charset="-79"/>
            </a:endParaRPr>
          </a:p>
          <a:p>
            <a:endParaRPr lang="he-IL" sz="3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53299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סוגי השירים</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323528" y="1340768"/>
            <a:ext cx="8503920" cy="4968552"/>
          </a:xfrm>
        </p:spPr>
        <p:txBody>
          <a:bodyPr>
            <a:noAutofit/>
          </a:bodyPr>
          <a:lstStyle/>
          <a:p>
            <a:pPr marL="0" indent="0" fontAlgn="auto">
              <a:lnSpc>
                <a:spcPct val="160000"/>
              </a:lnSpc>
              <a:spcAft>
                <a:spcPts val="0"/>
              </a:spcAft>
              <a:buNone/>
              <a:defRPr/>
            </a:pPr>
            <a:r>
              <a:rPr lang="he-IL" sz="3400" dirty="0" smtClean="0">
                <a:latin typeface="David" panose="020E0502060401010101" pitchFamily="34" charset="-79"/>
                <a:cs typeface="David" panose="020E0502060401010101" pitchFamily="34" charset="-79"/>
              </a:rPr>
              <a:t> שירת ימי הביניים נחלקה לשלושה נושאים מרכזיים:</a:t>
            </a:r>
          </a:p>
          <a:p>
            <a:pPr>
              <a:lnSpc>
                <a:spcPct val="160000"/>
              </a:lnSpc>
              <a:defRPr/>
            </a:pPr>
            <a:r>
              <a:rPr lang="he-IL" sz="3400" b="1" dirty="0" smtClean="0">
                <a:latin typeface="David" panose="020E0502060401010101" pitchFamily="34" charset="-79"/>
                <a:cs typeface="David" panose="020E0502060401010101" pitchFamily="34" charset="-79"/>
              </a:rPr>
              <a:t>שירת הקודש</a:t>
            </a:r>
          </a:p>
          <a:p>
            <a:pPr>
              <a:lnSpc>
                <a:spcPct val="160000"/>
              </a:lnSpc>
              <a:defRPr/>
            </a:pPr>
            <a:r>
              <a:rPr lang="he-IL" sz="3400" b="1" dirty="0" smtClean="0">
                <a:latin typeface="David" panose="020E0502060401010101" pitchFamily="34" charset="-79"/>
                <a:cs typeface="David" panose="020E0502060401010101" pitchFamily="34" charset="-79"/>
              </a:rPr>
              <a:t> שירת החול</a:t>
            </a:r>
          </a:p>
          <a:p>
            <a:pPr>
              <a:lnSpc>
                <a:spcPct val="160000"/>
              </a:lnSpc>
              <a:defRPr/>
            </a:pPr>
            <a:r>
              <a:rPr lang="he-IL" sz="3400" b="1" dirty="0" smtClean="0">
                <a:latin typeface="David" panose="020E0502060401010101" pitchFamily="34" charset="-79"/>
                <a:cs typeface="David" panose="020E0502060401010101" pitchFamily="34" charset="-79"/>
              </a:rPr>
              <a:t>שירת ציון</a:t>
            </a:r>
            <a:endParaRPr lang="he-IL" sz="3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04077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שירת הקודש</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323528" y="1340768"/>
            <a:ext cx="8503920" cy="4968552"/>
          </a:xfrm>
        </p:spPr>
        <p:txBody>
          <a:bodyPr>
            <a:noAutofit/>
          </a:bodyPr>
          <a:lstStyle/>
          <a:p>
            <a:pPr marL="0" indent="0">
              <a:lnSpc>
                <a:spcPct val="160000"/>
              </a:lnSpc>
              <a:buNone/>
              <a:defRPr/>
            </a:pPr>
            <a:r>
              <a:rPr lang="he-IL" sz="2500" dirty="0" smtClean="0">
                <a:latin typeface="David" panose="020E0502060401010101" pitchFamily="34" charset="-79"/>
                <a:cs typeface="David" panose="020E0502060401010101" pitchFamily="34" charset="-79"/>
              </a:rPr>
              <a:t> </a:t>
            </a:r>
            <a:r>
              <a:rPr lang="he-IL" sz="2500" dirty="0">
                <a:latin typeface="David" panose="020E0502060401010101" pitchFamily="34" charset="-79"/>
                <a:cs typeface="David" panose="020E0502060401010101" pitchFamily="34" charset="-79"/>
              </a:rPr>
              <a:t>נכתבו במטרה להשתלב בתפילות בבתי הכנסת ולקשט אירועים </a:t>
            </a:r>
            <a:r>
              <a:rPr lang="he-IL" sz="2500" dirty="0" smtClean="0">
                <a:latin typeface="David" panose="020E0502060401010101" pitchFamily="34" charset="-79"/>
                <a:cs typeface="David" panose="020E0502060401010101" pitchFamily="34" charset="-79"/>
              </a:rPr>
              <a:t>דתיים. </a:t>
            </a:r>
            <a:r>
              <a:rPr lang="he-IL" sz="2500" b="1" u="sng" dirty="0" smtClean="0">
                <a:latin typeface="David" panose="020E0502060401010101" pitchFamily="34" charset="-79"/>
                <a:cs typeface="David" panose="020E0502060401010101" pitchFamily="34" charset="-79"/>
              </a:rPr>
              <a:t>נושאי שירת הקודש</a:t>
            </a:r>
            <a:r>
              <a:rPr lang="he-IL" sz="2500" dirty="0" smtClean="0">
                <a:latin typeface="David" panose="020E0502060401010101" pitchFamily="34" charset="-79"/>
                <a:cs typeface="David" panose="020E0502060401010101" pitchFamily="34" charset="-79"/>
              </a:rPr>
              <a:t>: הקשר </a:t>
            </a:r>
            <a:r>
              <a:rPr lang="he-IL" sz="2500" dirty="0">
                <a:latin typeface="David" panose="020E0502060401010101" pitchFamily="34" charset="-79"/>
                <a:cs typeface="David" panose="020E0502060401010101" pitchFamily="34" charset="-79"/>
              </a:rPr>
              <a:t>שבין האדם לאל, גדולת האל מול אפסות האדם, עידוד לעבוד את האל, ביטויים לפילוסופיה היהודית לפיה, העולם הזה אינו אלא פרוזדור לעולם הבא, ובהיות העולם הזה חולף בהשוואה לעולם הבא הנצחי, נדרש היהודי המאמין להכין עצמו בעולם הזה לקראת העולם הבא. הכנה זו מתבטאת בעבודת האל, לימוד המקורות ועשיית מצוות ומעשים טובים. הנעורים, הבלי העולם הזה, התענוגות הגשמיים חייבים לפנות את מקומם לחכמה, מצוות, הגות, ולימוד. </a:t>
            </a:r>
            <a:endParaRPr lang="he-IL" sz="25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11410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שירת החול</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323528" y="1412776"/>
            <a:ext cx="8503920" cy="4968552"/>
          </a:xfrm>
        </p:spPr>
        <p:txBody>
          <a:bodyPr>
            <a:noAutofit/>
          </a:bodyPr>
          <a:lstStyle/>
          <a:p>
            <a:pPr>
              <a:lnSpc>
                <a:spcPct val="160000"/>
              </a:lnSpc>
              <a:defRPr/>
            </a:pPr>
            <a:r>
              <a:rPr lang="he-IL" sz="3000" dirty="0" smtClean="0">
                <a:latin typeface="David" panose="020E0502060401010101" pitchFamily="34" charset="-79"/>
                <a:cs typeface="David" panose="020E0502060401010101" pitchFamily="34" charset="-79"/>
              </a:rPr>
              <a:t> עוסקת </a:t>
            </a:r>
            <a:r>
              <a:rPr lang="he-IL" sz="3000" dirty="0">
                <a:latin typeface="David" panose="020E0502060401010101" pitchFamily="34" charset="-79"/>
                <a:cs typeface="David" panose="020E0502060401010101" pitchFamily="34" charset="-79"/>
              </a:rPr>
              <a:t>בעניינים יומיומיים ואין לה תפקידים דתיים.                                                </a:t>
            </a:r>
            <a:endParaRPr lang="he-IL" sz="3000" dirty="0" smtClean="0">
              <a:latin typeface="David" panose="020E0502060401010101" pitchFamily="34" charset="-79"/>
              <a:cs typeface="David" panose="020E0502060401010101" pitchFamily="34" charset="-79"/>
            </a:endParaRPr>
          </a:p>
          <a:p>
            <a:pPr>
              <a:lnSpc>
                <a:spcPct val="160000"/>
              </a:lnSpc>
              <a:defRPr/>
            </a:pPr>
            <a:r>
              <a:rPr lang="he-IL" sz="3000" dirty="0" smtClean="0">
                <a:latin typeface="David" panose="020E0502060401010101" pitchFamily="34" charset="-79"/>
                <a:cs typeface="David" panose="020E0502060401010101" pitchFamily="34" charset="-79"/>
              </a:rPr>
              <a:t>דרך </a:t>
            </a:r>
            <a:r>
              <a:rPr lang="he-IL" sz="3000" dirty="0">
                <a:latin typeface="David" panose="020E0502060401010101" pitchFamily="34" charset="-79"/>
                <a:cs typeface="David" panose="020E0502060401010101" pitchFamily="34" charset="-79"/>
              </a:rPr>
              <a:t>שירי החול, הביעו המשוררים את </a:t>
            </a:r>
            <a:r>
              <a:rPr lang="he-IL" sz="3000" dirty="0" smtClean="0">
                <a:latin typeface="David" panose="020E0502060401010101" pitchFamily="34" charset="-79"/>
                <a:cs typeface="David" panose="020E0502060401010101" pitchFamily="34" charset="-79"/>
              </a:rPr>
              <a:t>רגשותיהם</a:t>
            </a:r>
            <a:r>
              <a:rPr lang="he-IL" sz="3000" dirty="0">
                <a:latin typeface="David" panose="020E0502060401010101" pitchFamily="34" charset="-79"/>
                <a:cs typeface="David" panose="020E0502060401010101" pitchFamily="34" charset="-79"/>
              </a:rPr>
              <a:t>, חוויותיהם, ואת רעיונותיהם. </a:t>
            </a:r>
            <a:endParaRPr lang="he-IL" sz="3000" dirty="0" smtClean="0">
              <a:latin typeface="David" panose="020E0502060401010101" pitchFamily="34" charset="-79"/>
              <a:cs typeface="David" panose="020E0502060401010101" pitchFamily="34" charset="-79"/>
            </a:endParaRPr>
          </a:p>
          <a:p>
            <a:pPr>
              <a:lnSpc>
                <a:spcPct val="160000"/>
              </a:lnSpc>
              <a:defRPr/>
            </a:pPr>
            <a:r>
              <a:rPr lang="he-IL" sz="3000" dirty="0" smtClean="0">
                <a:latin typeface="David" panose="020E0502060401010101" pitchFamily="34" charset="-79"/>
                <a:cs typeface="David" panose="020E0502060401010101" pitchFamily="34" charset="-79"/>
              </a:rPr>
              <a:t>בשירת </a:t>
            </a:r>
            <a:r>
              <a:rPr lang="he-IL" sz="3000" dirty="0">
                <a:latin typeface="David" panose="020E0502060401010101" pitchFamily="34" charset="-79"/>
                <a:cs typeface="David" panose="020E0502060401010101" pitchFamily="34" charset="-79"/>
              </a:rPr>
              <a:t>החול כלולים נושאים כמו: שירי אהבה, חשק, טבע, יין, קינה, תלונה  שבח ,גנאי ועוד</a:t>
            </a:r>
            <a:r>
              <a:rPr lang="he-IL" sz="3000" dirty="0" smtClean="0">
                <a:latin typeface="David" panose="020E0502060401010101" pitchFamily="34" charset="-79"/>
                <a:cs typeface="David" panose="020E0502060401010101" pitchFamily="34" charset="-79"/>
              </a:rPr>
              <a:t>. </a:t>
            </a:r>
          </a:p>
          <a:p>
            <a:pPr marL="0" indent="0">
              <a:lnSpc>
                <a:spcPct val="160000"/>
              </a:lnSpc>
              <a:buNone/>
              <a:defRPr/>
            </a:pPr>
            <a:endParaRPr lang="he-IL" altLang="he-IL" sz="3000" b="1" dirty="0">
              <a:latin typeface="David" panose="020E0502060401010101" pitchFamily="34" charset="-79"/>
              <a:cs typeface="David" panose="020E0502060401010101" pitchFamily="34" charset="-79"/>
            </a:endParaRPr>
          </a:p>
          <a:p>
            <a:pPr>
              <a:lnSpc>
                <a:spcPct val="160000"/>
              </a:lnSpc>
              <a:defRPr/>
            </a:pPr>
            <a:endParaRPr lang="he-IL" sz="3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84147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שירת החול</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79512" y="1196752"/>
            <a:ext cx="8784976" cy="4968552"/>
          </a:xfrm>
        </p:spPr>
        <p:txBody>
          <a:bodyPr>
            <a:noAutofit/>
          </a:bodyPr>
          <a:lstStyle/>
          <a:p>
            <a:pPr>
              <a:lnSpc>
                <a:spcPct val="160000"/>
              </a:lnSpc>
              <a:defRPr/>
            </a:pPr>
            <a:r>
              <a:rPr lang="he-IL" altLang="he-IL" sz="2900" dirty="0">
                <a:latin typeface="David" panose="020E0502060401010101" pitchFamily="34" charset="-79"/>
                <a:cs typeface="David" panose="020E0502060401010101" pitchFamily="34" charset="-79"/>
              </a:rPr>
              <a:t>שירי החול נתנו ביטוי להשפעת התרבות הערבית על התרבות העברית. </a:t>
            </a:r>
          </a:p>
          <a:p>
            <a:pPr>
              <a:lnSpc>
                <a:spcPct val="160000"/>
              </a:lnSpc>
              <a:defRPr/>
            </a:pPr>
            <a:r>
              <a:rPr lang="he-IL" altLang="he-IL" sz="2900" dirty="0" smtClean="0">
                <a:latin typeface="David" panose="020E0502060401010101" pitchFamily="34" charset="-79"/>
                <a:cs typeface="David" panose="020E0502060401010101" pitchFamily="34" charset="-79"/>
              </a:rPr>
              <a:t>בתחום </a:t>
            </a:r>
            <a:r>
              <a:rPr lang="he-IL" altLang="he-IL" sz="2900" dirty="0">
                <a:latin typeface="David" panose="020E0502060401010101" pitchFamily="34" charset="-79"/>
                <a:cs typeface="David" panose="020E0502060401010101" pitchFamily="34" charset="-79"/>
              </a:rPr>
              <a:t>זה ביקשו המשוררים להתגאות בכישוריהם המילוליים ולהציע לקהל שומעיהם מעשה יצירה אישי וייחודי שמטרתו לגרום הנאה תרבותית-חברתית ואתגר אינטלקטואלי (=שכלי). </a:t>
            </a:r>
            <a:endParaRPr lang="en-US" altLang="he-IL" sz="2900" dirty="0">
              <a:latin typeface="David" panose="020E0502060401010101" pitchFamily="34" charset="-79"/>
              <a:cs typeface="David" panose="020E0502060401010101" pitchFamily="34" charset="-79"/>
            </a:endParaRPr>
          </a:p>
          <a:p>
            <a:pPr>
              <a:lnSpc>
                <a:spcPct val="160000"/>
              </a:lnSpc>
              <a:defRPr/>
            </a:pPr>
            <a:endParaRPr lang="he-IL" altLang="he-IL" sz="2900" b="1" dirty="0">
              <a:latin typeface="David" panose="020E0502060401010101" pitchFamily="34" charset="-79"/>
              <a:cs typeface="David" panose="020E0502060401010101" pitchFamily="34" charset="-79"/>
            </a:endParaRPr>
          </a:p>
          <a:p>
            <a:pPr>
              <a:lnSpc>
                <a:spcPct val="160000"/>
              </a:lnSpc>
              <a:defRPr/>
            </a:pPr>
            <a:endParaRPr lang="he-IL" sz="29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21695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שירת ציון</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179512" y="1196752"/>
            <a:ext cx="8784976" cy="4968552"/>
          </a:xfrm>
        </p:spPr>
        <p:txBody>
          <a:bodyPr>
            <a:noAutofit/>
          </a:bodyPr>
          <a:lstStyle/>
          <a:p>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הכוונה </a:t>
            </a:r>
            <a:r>
              <a:rPr lang="he-IL" sz="3200" dirty="0">
                <a:latin typeface="David" panose="020E0502060401010101" pitchFamily="34" charset="-79"/>
                <a:cs typeface="David" panose="020E0502060401010101" pitchFamily="34" charset="-79"/>
              </a:rPr>
              <a:t>לשירים המבטאים געגוע לארץ ציון, לירושלים ולבית המקדש.  </a:t>
            </a:r>
            <a:endParaRPr lang="he-IL" sz="3200" dirty="0" smtClean="0">
              <a:latin typeface="David" panose="020E0502060401010101" pitchFamily="34" charset="-79"/>
              <a:cs typeface="David" panose="020E0502060401010101" pitchFamily="34" charset="-79"/>
            </a:endParaRPr>
          </a:p>
          <a:p>
            <a:pPr marL="0" indent="0">
              <a:buNone/>
            </a:pP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מקובל </a:t>
            </a:r>
            <a:r>
              <a:rPr lang="he-IL" sz="3200" dirty="0">
                <a:latin typeface="David" panose="020E0502060401010101" pitchFamily="34" charset="-79"/>
                <a:cs typeface="David" panose="020E0502060401010101" pitchFamily="34" charset="-79"/>
              </a:rPr>
              <a:t>לראות בשירי ציון מעין חטיבה של שירת הקודש במיוחד כאשר יש בשיר פנייה לאלוהים שיגאל את עמו ויעזור לו לעלות לארץ </a:t>
            </a:r>
            <a:r>
              <a:rPr lang="he-IL" sz="3200" dirty="0" smtClean="0">
                <a:latin typeface="David" panose="020E0502060401010101" pitchFamily="34" charset="-79"/>
                <a:cs typeface="David" panose="020E0502060401010101" pitchFamily="34" charset="-79"/>
              </a:rPr>
              <a:t>ציון, זאת על אף שהשירים נכתבו בנימה אישית שאפיינה את שירת החול.</a:t>
            </a:r>
          </a:p>
          <a:p>
            <a:pPr marL="0" indent="0">
              <a:buNone/>
            </a:pPr>
            <a:endParaRPr lang="en-US"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911006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5400" dirty="0" smtClean="0">
                <a:solidFill>
                  <a:srgbClr val="002060"/>
                </a:solidFill>
                <a:latin typeface="BN Alpaca" panose="02000000000000000000" pitchFamily="2" charset="-79"/>
                <a:cs typeface="BN Alpaca" panose="02000000000000000000" pitchFamily="2" charset="-79"/>
              </a:rPr>
              <a:t>מבנה השירה</a:t>
            </a:r>
            <a:endParaRPr lang="he-IL" sz="5400" dirty="0">
              <a:solidFill>
                <a:srgbClr val="00206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sz="quarter" idx="1"/>
          </p:nvPr>
        </p:nvSpPr>
        <p:spPr>
          <a:xfrm>
            <a:off x="0" y="1196752"/>
            <a:ext cx="8964488" cy="4968552"/>
          </a:xfrm>
        </p:spPr>
        <p:txBody>
          <a:bodyPr>
            <a:noAutofit/>
          </a:bodyPr>
          <a:lstStyle/>
          <a:p>
            <a:pPr marL="0" indent="0">
              <a:buNone/>
            </a:pPr>
            <a:endParaRPr lang="he-IL" sz="3000" dirty="0">
              <a:latin typeface="David" panose="020E0502060401010101" pitchFamily="34" charset="-79"/>
              <a:cs typeface="David" panose="020E0502060401010101" pitchFamily="34" charset="-79"/>
            </a:endParaRPr>
          </a:p>
          <a:p>
            <a:pPr marL="0" indent="0">
              <a:buNone/>
            </a:pPr>
            <a:r>
              <a:rPr lang="he-IL" sz="3000" dirty="0" smtClean="0">
                <a:latin typeface="David" panose="020E0502060401010101" pitchFamily="34" charset="-79"/>
                <a:cs typeface="David" panose="020E0502060401010101" pitchFamily="34" charset="-79"/>
              </a:rPr>
              <a:t>כל שיר בשירת ימי הביניים בנוי מבתים.</a:t>
            </a:r>
          </a:p>
          <a:p>
            <a:pPr marL="0" indent="0">
              <a:buNone/>
            </a:pPr>
            <a:r>
              <a:rPr lang="he-IL" sz="3000" dirty="0" smtClean="0">
                <a:latin typeface="David" panose="020E0502060401010101" pitchFamily="34" charset="-79"/>
                <a:cs typeface="David" panose="020E0502060401010101" pitchFamily="34" charset="-79"/>
              </a:rPr>
              <a:t>כל שורה = בית.</a:t>
            </a:r>
          </a:p>
          <a:p>
            <a:pPr marL="0" indent="0">
              <a:buNone/>
            </a:pPr>
            <a:r>
              <a:rPr lang="he-IL" sz="3000" dirty="0" smtClean="0">
                <a:latin typeface="David" panose="020E0502060401010101" pitchFamily="34" charset="-79"/>
                <a:cs typeface="David" panose="020E0502060401010101" pitchFamily="34" charset="-79"/>
              </a:rPr>
              <a:t>החלק הראשון הפותח את הבית נקרא – </a:t>
            </a:r>
            <a:r>
              <a:rPr lang="he-IL" sz="3000" b="1" dirty="0" smtClean="0">
                <a:solidFill>
                  <a:srgbClr val="FF0000"/>
                </a:solidFill>
                <a:latin typeface="David" panose="020E0502060401010101" pitchFamily="34" charset="-79"/>
                <a:cs typeface="David" panose="020E0502060401010101" pitchFamily="34" charset="-79"/>
              </a:rPr>
              <a:t>דלת</a:t>
            </a:r>
          </a:p>
          <a:p>
            <a:pPr marL="0" indent="0">
              <a:buNone/>
            </a:pPr>
            <a:r>
              <a:rPr lang="he-IL" sz="3000" dirty="0" smtClean="0">
                <a:latin typeface="David" panose="020E0502060401010101" pitchFamily="34" charset="-79"/>
                <a:cs typeface="David" panose="020E0502060401010101" pitchFamily="34" charset="-79"/>
              </a:rPr>
              <a:t>החלק השני המסיים את הבית נקרא – </a:t>
            </a:r>
            <a:r>
              <a:rPr lang="he-IL" sz="3000" b="1" dirty="0" smtClean="0">
                <a:solidFill>
                  <a:srgbClr val="FF0000"/>
                </a:solidFill>
                <a:latin typeface="David" panose="020E0502060401010101" pitchFamily="34" charset="-79"/>
                <a:cs typeface="David" panose="020E0502060401010101" pitchFamily="34" charset="-79"/>
              </a:rPr>
              <a:t>סוגר.</a:t>
            </a:r>
          </a:p>
          <a:p>
            <a:pPr marL="0" indent="0">
              <a:buNone/>
            </a:pPr>
            <a:r>
              <a:rPr lang="he-IL" sz="3000" dirty="0" smtClean="0">
                <a:latin typeface="David" panose="020E0502060401010101" pitchFamily="34" charset="-79"/>
                <a:cs typeface="David" panose="020E0502060401010101" pitchFamily="34" charset="-79"/>
              </a:rPr>
              <a:t>לדוגמה:</a:t>
            </a:r>
          </a:p>
          <a:p>
            <a:pPr marL="0" indent="0">
              <a:buNone/>
            </a:pPr>
            <a:r>
              <a:rPr lang="he-IL" dirty="0" smtClean="0">
                <a:latin typeface="David" panose="020E0502060401010101" pitchFamily="34" charset="-79"/>
                <a:cs typeface="David" panose="020E0502060401010101" pitchFamily="34" charset="-79"/>
              </a:rPr>
              <a:t>"</a:t>
            </a:r>
            <a:r>
              <a:rPr lang="he-IL" b="1" dirty="0" smtClean="0">
                <a:latin typeface="David" panose="020E0502060401010101" pitchFamily="34" charset="-79"/>
                <a:cs typeface="David" panose="020E0502060401010101" pitchFamily="34" charset="-79"/>
              </a:rPr>
              <a:t>ליבי במזרח ואנוכי בסוף מערב </a:t>
            </a:r>
            <a:r>
              <a:rPr lang="he-IL" sz="4400" b="1" dirty="0" smtClean="0">
                <a:latin typeface="David" panose="020E0502060401010101" pitchFamily="34" charset="-79"/>
                <a:cs typeface="David" panose="020E0502060401010101" pitchFamily="34" charset="-79"/>
              </a:rPr>
              <a:t>/</a:t>
            </a:r>
            <a:r>
              <a:rPr lang="he-IL" b="1" dirty="0" smtClean="0">
                <a:latin typeface="David" panose="020E0502060401010101" pitchFamily="34" charset="-79"/>
                <a:cs typeface="David" panose="020E0502060401010101" pitchFamily="34" charset="-79"/>
              </a:rPr>
              <a:t>איך אטעמה את אשר אכל ואיך יערב</a:t>
            </a:r>
          </a:p>
        </p:txBody>
      </p:sp>
      <p:sp>
        <p:nvSpPr>
          <p:cNvPr id="5" name="סוגר מסולסל שמאלי 4"/>
          <p:cNvSpPr/>
          <p:nvPr/>
        </p:nvSpPr>
        <p:spPr>
          <a:xfrm rot="16200000">
            <a:off x="6523367" y="3469449"/>
            <a:ext cx="705778" cy="3888430"/>
          </a:xfrm>
          <a:prstGeom prst="leftBrace">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 name="TextBox 5"/>
          <p:cNvSpPr txBox="1"/>
          <p:nvPr/>
        </p:nvSpPr>
        <p:spPr>
          <a:xfrm>
            <a:off x="5724128" y="5539879"/>
            <a:ext cx="2304256" cy="769441"/>
          </a:xfrm>
          <a:prstGeom prst="rect">
            <a:avLst/>
          </a:prstGeom>
          <a:noFill/>
        </p:spPr>
        <p:txBody>
          <a:bodyPr wrap="square" rtlCol="1">
            <a:spAutoFit/>
          </a:bodyPr>
          <a:lstStyle/>
          <a:p>
            <a:pPr algn="ctr"/>
            <a:r>
              <a:rPr lang="he-IL" sz="4400" dirty="0" smtClean="0">
                <a:latin typeface="David" panose="020E0502060401010101" pitchFamily="34" charset="-79"/>
                <a:cs typeface="David" panose="020E0502060401010101" pitchFamily="34" charset="-79"/>
              </a:rPr>
              <a:t>דלת</a:t>
            </a:r>
            <a:endParaRPr lang="he-IL" dirty="0">
              <a:latin typeface="David" panose="020E0502060401010101" pitchFamily="34" charset="-79"/>
              <a:cs typeface="David" panose="020E0502060401010101" pitchFamily="34" charset="-79"/>
            </a:endParaRPr>
          </a:p>
        </p:txBody>
      </p:sp>
      <p:sp>
        <p:nvSpPr>
          <p:cNvPr id="7" name="סוגר מסולסל שמאלי 6"/>
          <p:cNvSpPr/>
          <p:nvPr/>
        </p:nvSpPr>
        <p:spPr>
          <a:xfrm rot="16200000">
            <a:off x="2117602" y="3270682"/>
            <a:ext cx="705778" cy="4320481"/>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8" name="TextBox 7"/>
          <p:cNvSpPr txBox="1"/>
          <p:nvPr/>
        </p:nvSpPr>
        <p:spPr>
          <a:xfrm>
            <a:off x="1259632" y="5539879"/>
            <a:ext cx="2304256" cy="769441"/>
          </a:xfrm>
          <a:prstGeom prst="rect">
            <a:avLst/>
          </a:prstGeom>
          <a:noFill/>
        </p:spPr>
        <p:txBody>
          <a:bodyPr wrap="square" rtlCol="1">
            <a:spAutoFit/>
          </a:bodyPr>
          <a:lstStyle/>
          <a:p>
            <a:pPr algn="ctr"/>
            <a:r>
              <a:rPr lang="he-IL" sz="4400" dirty="0" smtClean="0">
                <a:latin typeface="David" panose="020E0502060401010101" pitchFamily="34" charset="-79"/>
                <a:cs typeface="David" panose="020E0502060401010101" pitchFamily="34" charset="-79"/>
              </a:rPr>
              <a:t>סוגר</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43182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118</TotalTime>
  <Words>970</Words>
  <Application>Microsoft Office PowerPoint</Application>
  <PresentationFormat>‫הצגה על המסך (4:3)</PresentationFormat>
  <Paragraphs>109</Paragraphs>
  <Slides>20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אזרחי</vt:lpstr>
      <vt:lpstr>מבוא לשירת ימי הביניים</vt:lpstr>
      <vt:lpstr>רקע היסטורי</vt:lpstr>
      <vt:lpstr>תקופת תור הזהב</vt:lpstr>
      <vt:lpstr>סוגי השירים</vt:lpstr>
      <vt:lpstr>שירת הקודש</vt:lpstr>
      <vt:lpstr>שירת החול</vt:lpstr>
      <vt:lpstr>שירת החול</vt:lpstr>
      <vt:lpstr>שירת ציון</vt:lpstr>
      <vt:lpstr>מבנה השירה</vt:lpstr>
      <vt:lpstr>קישוטי השיר האופייניים לשירת ימה"ב</vt:lpstr>
      <vt:lpstr>קישוטי השיר האופייניים לשירת ימה"ב</vt:lpstr>
      <vt:lpstr>קישוטי השיר האופייניים לשירת ימה"ב</vt:lpstr>
      <vt:lpstr>קישוטי השיר האופייניים לשירת ימה"ב</vt:lpstr>
      <vt:lpstr>קישוטי השיר האופייניים לשירת ימה"ב</vt:lpstr>
      <vt:lpstr>קישוטי השיר האופייניים לשירת ימה"ב</vt:lpstr>
      <vt:lpstr>קישוטי השיר האופייניים לשירת ימה"ב</vt:lpstr>
      <vt:lpstr>קישוטי השיר שאינם אופייניים  רק לשירת ימה"ב</vt:lpstr>
      <vt:lpstr>קישוטי השיר שאינם אופייניים  רק לשירת ימה"ב</vt:lpstr>
      <vt:lpstr>קישוטי השיר שאינם אופייניים  רק לשירת ימה"ב</vt:lpstr>
      <vt:lpstr>קישוטי השיר שאינם אופייניים  רק לשירת ימה"ב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מבוא לשירת ימי הביניים</dc:title>
  <dc:creator>User</dc:creator>
  <cp:lastModifiedBy>User</cp:lastModifiedBy>
  <cp:revision>17</cp:revision>
  <dcterms:created xsi:type="dcterms:W3CDTF">2017-08-12T15:07:47Z</dcterms:created>
  <dcterms:modified xsi:type="dcterms:W3CDTF">2017-08-12T17:06:32Z</dcterms:modified>
</cp:coreProperties>
</file>