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Lst>
  <p:sldIdLst>
    <p:sldId id="256" r:id="rId3"/>
    <p:sldId id="259" r:id="rId4"/>
    <p:sldId id="260" r:id="rId5"/>
    <p:sldId id="261" r:id="rId6"/>
    <p:sldId id="262" r:id="rId7"/>
    <p:sldId id="264" r:id="rId8"/>
    <p:sldId id="266" r:id="rId9"/>
    <p:sldId id="267" r:id="rId10"/>
    <p:sldId id="268" r:id="rId11"/>
    <p:sldId id="269" r:id="rId12"/>
    <p:sldId id="270" r:id="rId13"/>
    <p:sldId id="271" r:id="rId14"/>
    <p:sldId id="320" r:id="rId15"/>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CC00"/>
    <a:srgbClr val="9933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8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Ref idx="1001">
        <a:schemeClr val="bg2"/>
      </p:bgRef>
    </p:bg>
    <p:spTree>
      <p:nvGrpSpPr>
        <p:cNvPr id="1" name=""/>
        <p:cNvGrpSpPr/>
        <p:nvPr/>
      </p:nvGrpSpPr>
      <p:grpSpPr>
        <a:xfrm>
          <a:off x="0" y="0"/>
          <a:ext cx="0" cy="0"/>
          <a:chOff x="0" y="0"/>
          <a:chExt cx="0" cy="0"/>
        </a:xfrm>
      </p:grpSpPr>
      <p:sp>
        <p:nvSpPr>
          <p:cNvPr id="15" name="מלבן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מלבן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מלבן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מלבן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מלבן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כותרת משנה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smtClean="0"/>
              <a:t>לחץ כדי לערוך סגנון כותרת משנה של תבנית בסיס</a:t>
            </a:r>
            <a:endParaRPr kumimoji="0" lang="en-US"/>
          </a:p>
        </p:txBody>
      </p:sp>
      <p:sp>
        <p:nvSpPr>
          <p:cNvPr id="28" name="מציין מיקום של תאריך 27"/>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17" name="מציין מיקום של כותרת תחתונה 16"/>
          <p:cNvSpPr>
            <a:spLocks noGrp="1"/>
          </p:cNvSpPr>
          <p:nvPr>
            <p:ph type="ftr" sz="quarter" idx="11"/>
          </p:nvPr>
        </p:nvSpPr>
        <p:spPr/>
        <p:txBody>
          <a:bodyPr/>
          <a:lstStyle/>
          <a:p>
            <a:endParaRPr lang="he-IL" dirty="0"/>
          </a:p>
        </p:txBody>
      </p:sp>
      <p:sp>
        <p:nvSpPr>
          <p:cNvPr id="7" name="מחבר ישר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מלבן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אליפסה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אליפסה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מציין מיקום של מספר שקופית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81C9141-82DB-4C14-88E1-35F14410916D}" type="slidenum">
              <a:rPr lang="he-IL" smtClean="0"/>
              <a:t>‹#›</a:t>
            </a:fld>
            <a:endParaRPr lang="he-IL" dirty="0"/>
          </a:p>
        </p:txBody>
      </p:sp>
      <p:sp>
        <p:nvSpPr>
          <p:cNvPr id="8" name="כותרת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he-IL" smtClean="0"/>
              <a:t>לחץ כדי לערוך סגנון כותרת של תבנית בסיס</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bg>
      <p:bgRef idx="1001">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C81C9141-82DB-4C14-88E1-35F14410916D}" type="slidenum">
              <a:rPr lang="he-IL" smtClean="0"/>
              <a:t>‹#›</a:t>
            </a:fld>
            <a:endParaRPr lang="he-IL"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bg>
      <p:bgRef idx="1001">
        <a:schemeClr val="bg2"/>
      </p:bgRef>
    </p:bg>
    <p:spTree>
      <p:nvGrpSpPr>
        <p:cNvPr id="1" name=""/>
        <p:cNvGrpSpPr/>
        <p:nvPr/>
      </p:nvGrpSpPr>
      <p:grpSpPr>
        <a:xfrm>
          <a:off x="0" y="0"/>
          <a:ext cx="0" cy="0"/>
          <a:chOff x="0" y="0"/>
          <a:chExt cx="0" cy="0"/>
        </a:xfrm>
      </p:grpSpPr>
      <p:sp>
        <p:nvSpPr>
          <p:cNvPr id="7" name="מלבן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מלבן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מלבן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מלבן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מלבן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מלבן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מחבר ישר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אליפסה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אליפסה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מציין מיקום של מספר שקופית 5"/>
          <p:cNvSpPr>
            <a:spLocks noGrp="1"/>
          </p:cNvSpPr>
          <p:nvPr>
            <p:ph type="sldNum" sz="quarter" idx="12"/>
          </p:nvPr>
        </p:nvSpPr>
        <p:spPr>
          <a:xfrm>
            <a:off x="6915912" y="3009901"/>
            <a:ext cx="457200" cy="441325"/>
          </a:xfrm>
        </p:spPr>
        <p:txBody>
          <a:bodyPr/>
          <a:lstStyle/>
          <a:p>
            <a:fld id="{C81C9141-82DB-4C14-88E1-35F14410916D}" type="slidenum">
              <a:rPr lang="he-IL" smtClean="0"/>
              <a:t>‹#›</a:t>
            </a:fld>
            <a:endParaRPr lang="he-IL" dirty="0"/>
          </a:p>
        </p:txBody>
      </p:sp>
      <p:sp>
        <p:nvSpPr>
          <p:cNvPr id="3" name="מציין מיקום של טקסט אנכי 2"/>
          <p:cNvSpPr>
            <a:spLocks noGrp="1"/>
          </p:cNvSpPr>
          <p:nvPr>
            <p:ph type="body" orient="vert" idx="1"/>
          </p:nvPr>
        </p:nvSpPr>
        <p:spPr>
          <a:xfrm>
            <a:off x="304800" y="304800"/>
            <a:ext cx="6553200" cy="5821366"/>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2" name="כותרת אנכית 1"/>
          <p:cNvSpPr>
            <a:spLocks noGrp="1"/>
          </p:cNvSpPr>
          <p:nvPr>
            <p:ph type="title" orient="vert"/>
          </p:nvPr>
        </p:nvSpPr>
        <p:spPr>
          <a:xfrm>
            <a:off x="7391400" y="304801"/>
            <a:ext cx="1447800" cy="5851525"/>
          </a:xfrm>
        </p:spPr>
        <p:txBody>
          <a:bodyPr vert="eaVert"/>
          <a:lstStyle/>
          <a:p>
            <a:r>
              <a:rPr kumimoji="0" lang="he-IL" smtClean="0"/>
              <a:t>לחץ כדי לערוך סגנון כותרת של תבנית בסיס</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7" name="Date Placeholder 6"/>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8" name="Slide Number Placeholder 7"/>
          <p:cNvSpPr>
            <a:spLocks noGrp="1"/>
          </p:cNvSpPr>
          <p:nvPr>
            <p:ph type="sldNum" sz="quarter" idx="11"/>
          </p:nvPr>
        </p:nvSpPr>
        <p:spPr/>
        <p:txBody>
          <a:bodyPr/>
          <a:lstStyle/>
          <a:p>
            <a:fld id="{C81C9141-82DB-4C14-88E1-35F14410916D}" type="slidenum">
              <a:rPr lang="he-IL" smtClean="0"/>
              <a:t>‹#›</a:t>
            </a:fld>
            <a:endParaRPr lang="he-IL" dirty="0"/>
          </a:p>
        </p:txBody>
      </p:sp>
      <p:sp>
        <p:nvSpPr>
          <p:cNvPr id="9" name="Footer Placeholder 8"/>
          <p:cNvSpPr>
            <a:spLocks noGrp="1"/>
          </p:cNvSpPr>
          <p:nvPr>
            <p:ph type="ftr" sz="quarter" idx="12"/>
          </p:nvPr>
        </p:nvSpPr>
        <p:spPr/>
        <p:txBody>
          <a:bodyPr/>
          <a:lstStyle/>
          <a:p>
            <a:endParaRPr lang="he-IL"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smtClean="0"/>
          </a:p>
        </p:txBody>
      </p:sp>
      <p:sp>
        <p:nvSpPr>
          <p:cNvPr id="4" name="Date Placeholder 3"/>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C81C9141-82DB-4C14-88E1-35F14410916D}" type="slidenum">
              <a:rPr lang="he-IL" smtClean="0"/>
              <a:t>‹#›</a:t>
            </a:fld>
            <a:endParaRPr lang="he-IL"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C81C9141-82DB-4C14-88E1-35F14410916D}" type="slidenum">
              <a:rPr lang="he-IL" smtClean="0"/>
              <a:t>‹#›</a:t>
            </a:fld>
            <a:endParaRPr lang="he-IL"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smtClean="0"/>
          </a:p>
        </p:txBody>
      </p:sp>
      <p:sp>
        <p:nvSpPr>
          <p:cNvPr id="5" name="Date Placeholder 4"/>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p:txBody>
          <a:bodyPr/>
          <a:lstStyle/>
          <a:p>
            <a:fld id="{C81C9141-82DB-4C14-88E1-35F14410916D}" type="slidenum">
              <a:rPr lang="he-IL" smtClean="0"/>
              <a:t>‹#›</a:t>
            </a:fld>
            <a:endParaRPr lang="he-IL" dirty="0"/>
          </a:p>
        </p:txBody>
      </p:sp>
      <p:sp>
        <p:nvSpPr>
          <p:cNvPr id="9" name="Content Placeholder 8"/>
          <p:cNvSpPr>
            <a:spLocks noGrp="1"/>
          </p:cNvSpPr>
          <p:nvPr>
            <p:ph sz="quarter" idx="13"/>
          </p:nvPr>
        </p:nvSpPr>
        <p:spPr>
          <a:xfrm>
            <a:off x="365760" y="1600200"/>
            <a:ext cx="4041648" cy="452628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7" name="Date Placeholder 6"/>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8" name="Footer Placeholder 7"/>
          <p:cNvSpPr>
            <a:spLocks noGrp="1"/>
          </p:cNvSpPr>
          <p:nvPr>
            <p:ph type="ftr" sz="quarter" idx="11"/>
          </p:nvPr>
        </p:nvSpPr>
        <p:spPr/>
        <p:txBody>
          <a:bodyPr/>
          <a:lstStyle/>
          <a:p>
            <a:endParaRPr lang="he-IL" dirty="0"/>
          </a:p>
        </p:txBody>
      </p:sp>
      <p:sp>
        <p:nvSpPr>
          <p:cNvPr id="9" name="Slide Number Placeholder 8"/>
          <p:cNvSpPr>
            <a:spLocks noGrp="1"/>
          </p:cNvSpPr>
          <p:nvPr>
            <p:ph type="sldNum" sz="quarter" idx="12"/>
          </p:nvPr>
        </p:nvSpPr>
        <p:spPr/>
        <p:txBody>
          <a:bodyPr/>
          <a:lstStyle/>
          <a:p>
            <a:fld id="{C81C9141-82DB-4C14-88E1-35F14410916D}" type="slidenum">
              <a:rPr lang="he-IL" smtClean="0"/>
              <a:t>‹#›</a:t>
            </a:fld>
            <a:endParaRPr lang="he-IL" dirty="0"/>
          </a:p>
        </p:txBody>
      </p:sp>
      <p:sp>
        <p:nvSpPr>
          <p:cNvPr id="11" name="Content Placeholder 10"/>
          <p:cNvSpPr>
            <a:spLocks noGrp="1"/>
          </p:cNvSpPr>
          <p:nvPr>
            <p:ph sz="quarter" idx="13"/>
          </p:nvPr>
        </p:nvSpPr>
        <p:spPr>
          <a:xfrm>
            <a:off x="457200" y="2212848"/>
            <a:ext cx="4041648" cy="3913632"/>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4" name="Footer Placeholder 3"/>
          <p:cNvSpPr>
            <a:spLocks noGrp="1"/>
          </p:cNvSpPr>
          <p:nvPr>
            <p:ph type="ftr" sz="quarter" idx="11"/>
          </p:nvPr>
        </p:nvSpPr>
        <p:spPr/>
        <p:txBody>
          <a:bodyPr/>
          <a:lstStyle/>
          <a:p>
            <a:endParaRPr lang="he-IL" dirty="0"/>
          </a:p>
        </p:txBody>
      </p:sp>
      <p:sp>
        <p:nvSpPr>
          <p:cNvPr id="5" name="Slide Number Placeholder 4"/>
          <p:cNvSpPr>
            <a:spLocks noGrp="1"/>
          </p:cNvSpPr>
          <p:nvPr>
            <p:ph type="sldNum" sz="quarter" idx="12"/>
          </p:nvPr>
        </p:nvSpPr>
        <p:spPr/>
        <p:txBody>
          <a:bodyPr/>
          <a:lstStyle/>
          <a:p>
            <a:fld id="{C81C9141-82DB-4C14-88E1-35F14410916D}" type="slidenum">
              <a:rPr lang="he-IL" smtClean="0"/>
              <a:t>‹#›</a:t>
            </a:fld>
            <a:endParaRPr lang="he-IL"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3" name="Footer Placeholder 2"/>
          <p:cNvSpPr>
            <a:spLocks noGrp="1"/>
          </p:cNvSpPr>
          <p:nvPr>
            <p:ph type="ftr" sz="quarter" idx="11"/>
          </p:nvPr>
        </p:nvSpPr>
        <p:spPr/>
        <p:txBody>
          <a:bodyPr/>
          <a:lstStyle/>
          <a:p>
            <a:endParaRPr lang="he-IL" dirty="0"/>
          </a:p>
        </p:txBody>
      </p:sp>
      <p:sp>
        <p:nvSpPr>
          <p:cNvPr id="4" name="Slide Number Placeholder 3"/>
          <p:cNvSpPr>
            <a:spLocks noGrp="1"/>
          </p:cNvSpPr>
          <p:nvPr>
            <p:ph type="sldNum" sz="quarter" idx="12"/>
          </p:nvPr>
        </p:nvSpPr>
        <p:spPr/>
        <p:txBody>
          <a:bodyPr/>
          <a:lstStyle/>
          <a:p>
            <a:fld id="{C81C9141-82DB-4C14-88E1-35F14410916D}" type="slidenum">
              <a:rPr lang="he-IL" smtClean="0"/>
              <a:t>‹#›</a:t>
            </a:fld>
            <a:endParaRPr lang="he-IL"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p:txBody>
          <a:bodyPr/>
          <a:lstStyle/>
          <a:p>
            <a:fld id="{C81C9141-82DB-4C14-88E1-35F14410916D}" type="slidenum">
              <a:rPr lang="he-IL" smtClean="0"/>
              <a:t>‹#›</a:t>
            </a:fld>
            <a:endParaRPr lang="he-I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bg>
      <p:bgRef idx="1001">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solidFill>
                  <a:schemeClr val="accent3">
                    <a:shade val="75000"/>
                  </a:schemeClr>
                </a:solidFill>
              </a:defRPr>
            </a:lvl1pPr>
          </a:lstStyle>
          <a:p>
            <a:r>
              <a:rPr kumimoji="0" lang="he-IL" smtClean="0"/>
              <a:t>לחץ כדי לערוך סגנון כותרת של תבנית בסיס</a:t>
            </a:r>
            <a:endParaRPr kumimoji="0" lang="en-US"/>
          </a:p>
        </p:txBody>
      </p:sp>
      <p:sp>
        <p:nvSpPr>
          <p:cNvPr id="4" name="מציין מיקום של תאריך 3"/>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a:xfrm>
            <a:off x="4361688" y="1026372"/>
            <a:ext cx="457200" cy="441325"/>
          </a:xfrm>
        </p:spPr>
        <p:txBody>
          <a:bodyPr/>
          <a:lstStyle/>
          <a:p>
            <a:fld id="{C81C9141-82DB-4C14-88E1-35F14410916D}" type="slidenum">
              <a:rPr lang="he-IL" smtClean="0"/>
              <a:t>‹#›</a:t>
            </a:fld>
            <a:endParaRPr lang="he-IL" dirty="0"/>
          </a:p>
        </p:txBody>
      </p:sp>
      <p:sp>
        <p:nvSpPr>
          <p:cNvPr id="8" name="מציין מיקום תוכן 7"/>
          <p:cNvSpPr>
            <a:spLocks noGrp="1"/>
          </p:cNvSpPr>
          <p:nvPr>
            <p:ph sz="quarter" idx="1"/>
          </p:nvPr>
        </p:nvSpPr>
        <p:spPr>
          <a:xfrm>
            <a:off x="301752" y="1527048"/>
            <a:ext cx="8503920" cy="45720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he-IL" smtClean="0"/>
              <a:t>לחץ כדי לערוך סגנון כותרת של תבנית בסיס</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smtClean="0"/>
              <a:t>לחץ על הסמל כדי להוסיף תמונה</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p:txBody>
          <a:bodyPr/>
          <a:lstStyle/>
          <a:p>
            <a:fld id="{C81C9141-82DB-4C14-88E1-35F14410916D}" type="slidenum">
              <a:rPr lang="he-IL" smtClean="0"/>
              <a:t>‹#›</a:t>
            </a:fld>
            <a:endParaRPr lang="he-IL"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C81C9141-82DB-4C14-88E1-35F14410916D}" type="slidenum">
              <a:rPr lang="he-IL" smtClean="0"/>
              <a:t>‹#›</a:t>
            </a:fld>
            <a:endParaRPr lang="he-IL"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C81C9141-82DB-4C14-88E1-35F14410916D}" type="slidenum">
              <a:rPr lang="he-IL" smtClean="0"/>
              <a:t>‹#›</a:t>
            </a:fld>
            <a:endParaRPr lang="he-I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1">
        <a:schemeClr val="bg1"/>
      </p:bgRef>
    </p:bg>
    <p:spTree>
      <p:nvGrpSpPr>
        <p:cNvPr id="1" name=""/>
        <p:cNvGrpSpPr/>
        <p:nvPr/>
      </p:nvGrpSpPr>
      <p:grpSpPr>
        <a:xfrm>
          <a:off x="0" y="0"/>
          <a:ext cx="0" cy="0"/>
          <a:chOff x="0" y="0"/>
          <a:chExt cx="0" cy="0"/>
        </a:xfrm>
      </p:grpSpPr>
      <p:sp>
        <p:nvSpPr>
          <p:cNvPr id="17" name="מלבן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מלבן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מלבן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מלבן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מלבן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מלבן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מציין מיקום טקסט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smtClean="0"/>
              <a:t>לחץ כדי לערוך סגנונות טקסט של תבנית בסיס</a:t>
            </a:r>
          </a:p>
        </p:txBody>
      </p:sp>
      <p:sp>
        <p:nvSpPr>
          <p:cNvPr id="13" name="מלבן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מלבן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4" name="מציין מיקום של תאריך 3"/>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8" name="מחבר ישר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אליפסה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אליפסה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מציין מיקום של מספר שקופית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81C9141-82DB-4C14-88E1-35F14410916D}" type="slidenum">
              <a:rPr lang="he-IL" smtClean="0"/>
              <a:t>‹#›</a:t>
            </a:fld>
            <a:endParaRPr lang="he-IL" dirty="0"/>
          </a:p>
        </p:txBody>
      </p:sp>
      <p:sp>
        <p:nvSpPr>
          <p:cNvPr id="2" name="כותרת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he-IL" smtClean="0"/>
              <a:t>לחץ כדי לערוך סגנון כותרת של תבנית בסיס</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bg>
      <p:bgRef idx="1001">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301752" y="228600"/>
            <a:ext cx="8534400" cy="758952"/>
          </a:xfrm>
        </p:spPr>
        <p:txBody>
          <a:bodyPr/>
          <a:lstStyle/>
          <a:p>
            <a:r>
              <a:rPr kumimoji="0" lang="he-IL" smtClean="0"/>
              <a:t>לחץ כדי לערוך סגנון כותרת של תבנית בסיס</a:t>
            </a:r>
            <a:endParaRPr kumimoji="0" lang="en-US"/>
          </a:p>
        </p:txBody>
      </p:sp>
      <p:sp>
        <p:nvSpPr>
          <p:cNvPr id="5" name="מציין מיקום של תאריך 4"/>
          <p:cNvSpPr>
            <a:spLocks noGrp="1"/>
          </p:cNvSpPr>
          <p:nvPr>
            <p:ph type="dt" sz="half" idx="10"/>
          </p:nvPr>
        </p:nvSpPr>
        <p:spPr>
          <a:xfrm>
            <a:off x="5791200" y="6409944"/>
            <a:ext cx="3044952" cy="365760"/>
          </a:xfrm>
        </p:spPr>
        <p:txBody>
          <a:bodyPr/>
          <a:lstStyle/>
          <a:p>
            <a:fld id="{5AF473F5-17A1-4FEE-A998-EE591A2E6C4F}" type="datetimeFigureOut">
              <a:rPr lang="he-IL" smtClean="0"/>
              <a:t>ט"ז/חשון/תשע"ז</a:t>
            </a:fld>
            <a:endParaRPr lang="he-IL" dirty="0"/>
          </a:p>
        </p:txBody>
      </p:sp>
      <p:sp>
        <p:nvSpPr>
          <p:cNvPr id="6" name="מציין מיקום של כותרת תחתונה 5"/>
          <p:cNvSpPr>
            <a:spLocks noGrp="1"/>
          </p:cNvSpPr>
          <p:nvPr>
            <p:ph type="ftr" sz="quarter" idx="11"/>
          </p:nvPr>
        </p:nvSpPr>
        <p:spPr/>
        <p:txBody>
          <a:bodyPr/>
          <a:lstStyle/>
          <a:p>
            <a:endParaRPr lang="he-IL" dirty="0"/>
          </a:p>
        </p:txBody>
      </p:sp>
      <p:sp>
        <p:nvSpPr>
          <p:cNvPr id="7" name="מציין מיקום של מספר שקופית 6"/>
          <p:cNvSpPr>
            <a:spLocks noGrp="1"/>
          </p:cNvSpPr>
          <p:nvPr>
            <p:ph type="sldNum" sz="quarter" idx="12"/>
          </p:nvPr>
        </p:nvSpPr>
        <p:spPr/>
        <p:txBody>
          <a:bodyPr/>
          <a:lstStyle/>
          <a:p>
            <a:fld id="{C81C9141-82DB-4C14-88E1-35F14410916D}" type="slidenum">
              <a:rPr lang="he-IL" smtClean="0"/>
              <a:t>‹#›</a:t>
            </a:fld>
            <a:endParaRPr lang="he-IL" dirty="0"/>
          </a:p>
        </p:txBody>
      </p:sp>
      <p:sp>
        <p:nvSpPr>
          <p:cNvPr id="8" name="מחבר ישר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מציין מיקום תוכן 9"/>
          <p:cNvSpPr>
            <a:spLocks noGrp="1"/>
          </p:cNvSpPr>
          <p:nvPr>
            <p:ph sz="half" idx="1"/>
          </p:nvPr>
        </p:nvSpPr>
        <p:spPr>
          <a:xfrm>
            <a:off x="301752" y="1371600"/>
            <a:ext cx="4038600" cy="4681728"/>
          </a:xfrm>
        </p:spPr>
        <p:txBody>
          <a:bodyPr/>
          <a:lstStyle>
            <a:lvl1pPr>
              <a:defRPr sz="2500"/>
            </a:lvl1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2" name="מציין מיקום תוכן 11"/>
          <p:cNvSpPr>
            <a:spLocks noGrp="1"/>
          </p:cNvSpPr>
          <p:nvPr>
            <p:ph sz="half" idx="2"/>
          </p:nvPr>
        </p:nvSpPr>
        <p:spPr>
          <a:xfrm>
            <a:off x="4800600" y="1371600"/>
            <a:ext cx="4038600" cy="4681728"/>
          </a:xfrm>
        </p:spPr>
        <p:txBody>
          <a:bodyPr/>
          <a:lstStyle>
            <a:lvl1pPr>
              <a:defRPr sz="2500"/>
            </a:lvl1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bg>
      <p:bgRef idx="1001">
        <a:schemeClr val="bg2"/>
      </p:bgRef>
    </p:bg>
    <p:spTree>
      <p:nvGrpSpPr>
        <p:cNvPr id="1" name=""/>
        <p:cNvGrpSpPr/>
        <p:nvPr/>
      </p:nvGrpSpPr>
      <p:grpSpPr>
        <a:xfrm>
          <a:off x="0" y="0"/>
          <a:ext cx="0" cy="0"/>
          <a:chOff x="0" y="0"/>
          <a:chExt cx="0" cy="0"/>
        </a:xfrm>
      </p:grpSpPr>
      <p:sp>
        <p:nvSpPr>
          <p:cNvPr id="10" name="מחבר ישר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מלבן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מלבן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מלבן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מלבן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מלבן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מלבן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מציין מיקום טקסט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7" name="מציין מיקום של תאריך 6"/>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8" name="מציין מיקום של כותרת תחתונה 7"/>
          <p:cNvSpPr>
            <a:spLocks noGrp="1"/>
          </p:cNvSpPr>
          <p:nvPr>
            <p:ph type="ftr" sz="quarter" idx="11"/>
          </p:nvPr>
        </p:nvSpPr>
        <p:spPr>
          <a:xfrm>
            <a:off x="304800" y="6409944"/>
            <a:ext cx="3581400" cy="365760"/>
          </a:xfrm>
        </p:spPr>
        <p:txBody>
          <a:bodyPr/>
          <a:lstStyle/>
          <a:p>
            <a:endParaRPr lang="he-IL" dirty="0"/>
          </a:p>
        </p:txBody>
      </p:sp>
      <p:sp>
        <p:nvSpPr>
          <p:cNvPr id="15" name="מחבר ישר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מלבן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מציין מיקום תוכן 23"/>
          <p:cNvSpPr>
            <a:spLocks noGrp="1"/>
          </p:cNvSpPr>
          <p:nvPr>
            <p:ph sz="quarter" idx="2"/>
          </p:nvPr>
        </p:nvSpPr>
        <p:spPr>
          <a:xfrm>
            <a:off x="301752" y="2471383"/>
            <a:ext cx="4041648" cy="3818404"/>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6" name="מציין מיקום תוכן 25"/>
          <p:cNvSpPr>
            <a:spLocks noGrp="1"/>
          </p:cNvSpPr>
          <p:nvPr>
            <p:ph sz="quarter" idx="4"/>
          </p:nvPr>
        </p:nvSpPr>
        <p:spPr>
          <a:xfrm>
            <a:off x="4800600" y="2471383"/>
            <a:ext cx="4038600" cy="3822192"/>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5" name="אליפסה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אליפסה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מציין מיקום של מספר שקופית 8"/>
          <p:cNvSpPr>
            <a:spLocks noGrp="1"/>
          </p:cNvSpPr>
          <p:nvPr>
            <p:ph type="sldNum" sz="quarter" idx="12"/>
          </p:nvPr>
        </p:nvSpPr>
        <p:spPr>
          <a:xfrm>
            <a:off x="4343400" y="1042416"/>
            <a:ext cx="457200" cy="441325"/>
          </a:xfrm>
        </p:spPr>
        <p:txBody>
          <a:bodyPr/>
          <a:lstStyle>
            <a:lvl1pPr algn="ctr">
              <a:defRPr/>
            </a:lvl1pPr>
          </a:lstStyle>
          <a:p>
            <a:fld id="{C81C9141-82DB-4C14-88E1-35F14410916D}" type="slidenum">
              <a:rPr lang="he-IL" smtClean="0"/>
              <a:t>‹#›</a:t>
            </a:fld>
            <a:endParaRPr lang="he-IL" dirty="0"/>
          </a:p>
        </p:txBody>
      </p:sp>
      <p:sp>
        <p:nvSpPr>
          <p:cNvPr id="23" name="כותרת 22"/>
          <p:cNvSpPr>
            <a:spLocks noGrp="1"/>
          </p:cNvSpPr>
          <p:nvPr>
            <p:ph type="title"/>
          </p:nvPr>
        </p:nvSpPr>
        <p:spPr/>
        <p:txBody>
          <a:bodyPr rtlCol="0" anchor="b" anchorCtr="0"/>
          <a:lstStyle/>
          <a:p>
            <a:r>
              <a:rPr kumimoji="0" lang="he-IL" smtClean="0"/>
              <a:t>לחץ כדי לערוך סגנון כותרת של תבנית בסיס</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תאריך 2"/>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4" name="מציין מיקום של כותרת תחתונה 3"/>
          <p:cNvSpPr>
            <a:spLocks noGrp="1"/>
          </p:cNvSpPr>
          <p:nvPr>
            <p:ph type="ftr" sz="quarter" idx="11"/>
          </p:nvPr>
        </p:nvSpPr>
        <p:spPr/>
        <p:txBody>
          <a:bodyPr/>
          <a:lstStyle/>
          <a:p>
            <a:endParaRPr lang="he-IL" dirty="0"/>
          </a:p>
        </p:txBody>
      </p:sp>
      <p:sp>
        <p:nvSpPr>
          <p:cNvPr id="5" name="מציין מיקום של מספר שקופית 4"/>
          <p:cNvSpPr>
            <a:spLocks noGrp="1"/>
          </p:cNvSpPr>
          <p:nvPr>
            <p:ph type="sldNum" sz="quarter" idx="12"/>
          </p:nvPr>
        </p:nvSpPr>
        <p:spPr>
          <a:xfrm>
            <a:off x="4343400" y="1036020"/>
            <a:ext cx="457200" cy="441325"/>
          </a:xfrm>
        </p:spPr>
        <p:txBody>
          <a:bodyPr/>
          <a:lstStyle/>
          <a:p>
            <a:fld id="{C81C9141-82DB-4C14-88E1-35F14410916D}" type="slidenum">
              <a:rPr lang="he-IL" smtClean="0"/>
              <a:t>‹#›</a:t>
            </a:fld>
            <a:endParaRPr lang="he-I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7" name="מלבן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מלבן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מלבן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מלבן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מלבן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מלבן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מציין מיקום של תאריך 1"/>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3" name="מציין מיקום של כותרת תחתונה 2"/>
          <p:cNvSpPr>
            <a:spLocks noGrp="1"/>
          </p:cNvSpPr>
          <p:nvPr>
            <p:ph type="ftr" sz="quarter" idx="11"/>
          </p:nvPr>
        </p:nvSpPr>
        <p:spPr/>
        <p:txBody>
          <a:bodyPr/>
          <a:lstStyle/>
          <a:p>
            <a:endParaRPr lang="he-IL" dirty="0"/>
          </a:p>
        </p:txBody>
      </p:sp>
      <p:sp>
        <p:nvSpPr>
          <p:cNvPr id="4" name="מציין מיקום של מספר שקופית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81C9141-82DB-4C14-88E1-35F14410916D}" type="slidenum">
              <a:rPr lang="he-IL" smtClean="0"/>
              <a:t>‹#›</a:t>
            </a:fld>
            <a:endParaRPr lang="he-I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bg>
      <p:bgRef idx="1001">
        <a:schemeClr val="bg1"/>
      </p:bgRef>
    </p:bg>
    <p:spTree>
      <p:nvGrpSpPr>
        <p:cNvPr id="1" name=""/>
        <p:cNvGrpSpPr/>
        <p:nvPr/>
      </p:nvGrpSpPr>
      <p:grpSpPr>
        <a:xfrm>
          <a:off x="0" y="0"/>
          <a:ext cx="0" cy="0"/>
          <a:chOff x="0" y="0"/>
          <a:chExt cx="0" cy="0"/>
        </a:xfrm>
      </p:grpSpPr>
      <p:sp>
        <p:nvSpPr>
          <p:cNvPr id="19" name="מלבן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מלבן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מלבן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מלבן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מלבן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מלבן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כותרת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he-IL" smtClean="0"/>
              <a:t>לחץ כדי לערוך סגנונות טקסט של תבנית בסיס</a:t>
            </a:r>
          </a:p>
        </p:txBody>
      </p:sp>
      <p:sp>
        <p:nvSpPr>
          <p:cNvPr id="8" name="מלבן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מחבר ישר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מציין מיקום תוכן 19"/>
          <p:cNvSpPr>
            <a:spLocks noGrp="1"/>
          </p:cNvSpPr>
          <p:nvPr>
            <p:ph sz="quarter" idx="1"/>
          </p:nvPr>
        </p:nvSpPr>
        <p:spPr>
          <a:xfrm>
            <a:off x="3124200" y="685800"/>
            <a:ext cx="5638800" cy="54102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0" name="אליפסה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אליפסה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מציין מיקום של מספר שקופית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81C9141-82DB-4C14-88E1-35F14410916D}" type="slidenum">
              <a:rPr lang="he-IL" smtClean="0"/>
              <a:t>‹#›</a:t>
            </a:fld>
            <a:endParaRPr lang="he-IL" dirty="0"/>
          </a:p>
        </p:txBody>
      </p:sp>
      <p:sp>
        <p:nvSpPr>
          <p:cNvPr id="21" name="מלבן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מציין מיקום של תאריך 4"/>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6" name="מציין מיקום של כותרת תחתונה 5"/>
          <p:cNvSpPr>
            <a:spLocks noGrp="1"/>
          </p:cNvSpPr>
          <p:nvPr>
            <p:ph type="ftr" sz="quarter" idx="11"/>
          </p:nvPr>
        </p:nvSpPr>
        <p:spPr>
          <a:xfrm>
            <a:off x="301752" y="6410848"/>
            <a:ext cx="3383280" cy="365760"/>
          </a:xfrm>
        </p:spPr>
        <p:txBody>
          <a:bodyPr/>
          <a:lstStyle/>
          <a:p>
            <a:endParaRPr lang="he-IL"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21" name="מחבר ישר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מלבן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מלבן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מלבן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מלבן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מלבן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מלבן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מלבן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אליפסה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אליפסה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מציין מיקום של מספר שקופית 6"/>
          <p:cNvSpPr>
            <a:spLocks noGrp="1"/>
          </p:cNvSpPr>
          <p:nvPr>
            <p:ph type="sldNum" sz="quarter" idx="12"/>
          </p:nvPr>
        </p:nvSpPr>
        <p:spPr>
          <a:xfrm>
            <a:off x="1371600" y="312738"/>
            <a:ext cx="457200" cy="441325"/>
          </a:xfrm>
        </p:spPr>
        <p:txBody>
          <a:bodyPr/>
          <a:lstStyle/>
          <a:p>
            <a:fld id="{C81C9141-82DB-4C14-88E1-35F14410916D}" type="slidenum">
              <a:rPr lang="he-IL" smtClean="0"/>
              <a:t>‹#›</a:t>
            </a:fld>
            <a:endParaRPr lang="he-IL" dirty="0"/>
          </a:p>
        </p:txBody>
      </p:sp>
      <p:sp>
        <p:nvSpPr>
          <p:cNvPr id="2" name="כותרת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he-IL" smtClean="0"/>
              <a:t>לחץ כדי לערוך סגנון כותרת של תבנית בסיס</a:t>
            </a:r>
            <a:endParaRPr kumimoji="0" lang="en-US"/>
          </a:p>
        </p:txBody>
      </p:sp>
      <p:sp>
        <p:nvSpPr>
          <p:cNvPr id="3" name="מציין מיקום של תמונה 2"/>
          <p:cNvSpPr>
            <a:spLocks noGrp="1"/>
          </p:cNvSpPr>
          <p:nvPr>
            <p:ph type="pic" idx="1"/>
          </p:nvPr>
        </p:nvSpPr>
        <p:spPr>
          <a:xfrm>
            <a:off x="3000375" y="609600"/>
            <a:ext cx="5867400" cy="4267200"/>
          </a:xfrm>
        </p:spPr>
        <p:txBody>
          <a:bodyPr/>
          <a:lstStyle>
            <a:lvl1pPr marL="0" indent="0">
              <a:buNone/>
              <a:defRPr sz="3200"/>
            </a:lvl1pPr>
          </a:lstStyle>
          <a:p>
            <a:r>
              <a:rPr kumimoji="0" lang="he-IL" dirty="0" smtClean="0"/>
              <a:t>לחץ על הסמל כדי להוסיף תמונה</a:t>
            </a:r>
            <a:endParaRPr kumimoji="0" lang="en-US" dirty="0"/>
          </a:p>
        </p:txBody>
      </p:sp>
      <p:sp>
        <p:nvSpPr>
          <p:cNvPr id="4" name="מציין מיקום טקסט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he-IL" smtClean="0"/>
              <a:t>לחץ כדי לערוך סגנונות טקסט של תבנית בסיס</a:t>
            </a:r>
          </a:p>
        </p:txBody>
      </p:sp>
      <p:sp>
        <p:nvSpPr>
          <p:cNvPr id="22" name="מלבן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מציין מיקום של תאריך 4"/>
          <p:cNvSpPr>
            <a:spLocks noGrp="1"/>
          </p:cNvSpPr>
          <p:nvPr>
            <p:ph type="dt" sz="half" idx="10"/>
          </p:nvPr>
        </p:nvSpPr>
        <p:spPr>
          <a:xfrm>
            <a:off x="5788152" y="6404984"/>
            <a:ext cx="3044952" cy="365760"/>
          </a:xfrm>
        </p:spPr>
        <p:txBody>
          <a:bodyPr/>
          <a:lstStyle/>
          <a:p>
            <a:fld id="{5AF473F5-17A1-4FEE-A998-EE591A2E6C4F}" type="datetimeFigureOut">
              <a:rPr lang="he-IL" smtClean="0"/>
              <a:t>ט"ז/חשון/תשע"ז</a:t>
            </a:fld>
            <a:endParaRPr lang="he-IL" dirty="0"/>
          </a:p>
        </p:txBody>
      </p:sp>
      <p:sp>
        <p:nvSpPr>
          <p:cNvPr id="6" name="מציין מיקום של כותרת תחתונה 5"/>
          <p:cNvSpPr>
            <a:spLocks noGrp="1"/>
          </p:cNvSpPr>
          <p:nvPr>
            <p:ph type="ftr" sz="quarter" idx="11"/>
          </p:nvPr>
        </p:nvSpPr>
        <p:spPr>
          <a:xfrm>
            <a:off x="301752" y="6410848"/>
            <a:ext cx="3584448" cy="365760"/>
          </a:xfrm>
        </p:spPr>
        <p:txBody>
          <a:bodyPr/>
          <a:lstStyle/>
          <a:p>
            <a:endParaRPr lang="he-I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מלבן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מלבן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מלבן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מלבן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מלבן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מציין מיקום של תאריך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AF473F5-17A1-4FEE-A998-EE591A2E6C4F}" type="datetimeFigureOut">
              <a:rPr lang="he-IL" smtClean="0"/>
              <a:t>ט"ז/חשון/תשע"ז</a:t>
            </a:fld>
            <a:endParaRPr lang="he-IL" dirty="0"/>
          </a:p>
        </p:txBody>
      </p:sp>
      <p:sp>
        <p:nvSpPr>
          <p:cNvPr id="3" name="מציין מיקום של כותרת תחתונה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he-IL" dirty="0"/>
          </a:p>
        </p:txBody>
      </p:sp>
      <p:sp>
        <p:nvSpPr>
          <p:cNvPr id="8" name="מלבן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מחבר ישר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אליפסה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אליפסה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מציין מיקום של מספר שקופית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81C9141-82DB-4C14-88E1-35F14410916D}" type="slidenum">
              <a:rPr lang="he-IL" smtClean="0"/>
              <a:t>‹#›</a:t>
            </a:fld>
            <a:endParaRPr lang="he-IL" dirty="0"/>
          </a:p>
        </p:txBody>
      </p:sp>
      <p:sp>
        <p:nvSpPr>
          <p:cNvPr id="22" name="מציין מיקום של כותרת 21"/>
          <p:cNvSpPr>
            <a:spLocks noGrp="1"/>
          </p:cNvSpPr>
          <p:nvPr>
            <p:ph type="title"/>
          </p:nvPr>
        </p:nvSpPr>
        <p:spPr>
          <a:xfrm>
            <a:off x="301752" y="228600"/>
            <a:ext cx="8534400" cy="758952"/>
          </a:xfrm>
          <a:prstGeom prst="rect">
            <a:avLst/>
          </a:prstGeom>
        </p:spPr>
        <p:txBody>
          <a:bodyPr vert="horz" anchor="b">
            <a:normAutofit/>
          </a:bodyPr>
          <a:lstStyle/>
          <a:p>
            <a:r>
              <a:rPr kumimoji="0" lang="he-IL" smtClean="0"/>
              <a:t>לחץ כדי לערוך סגנון כותרת של תבנית בסיס</a:t>
            </a:r>
            <a:endParaRPr kumimoji="0" lang="en-US"/>
          </a:p>
        </p:txBody>
      </p:sp>
      <p:sp>
        <p:nvSpPr>
          <p:cNvPr id="13" name="מציין מיקום טקסט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5AF473F5-17A1-4FEE-A998-EE591A2E6C4F}" type="datetimeFigureOut">
              <a:rPr lang="he-IL" smtClean="0"/>
              <a:t>ט"ז/חשון/תשע"ז</a:t>
            </a:fld>
            <a:endParaRPr lang="he-IL"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he-IL"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81C9141-82DB-4C14-88E1-35F14410916D}" type="slidenum">
              <a:rPr lang="he-IL" smtClean="0"/>
              <a:t>‹#›</a:t>
            </a:fld>
            <a:endParaRPr lang="he-IL"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5QG0vTb-y9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381000"/>
            <a:ext cx="7772400" cy="1247800"/>
          </a:xfrm>
        </p:spPr>
        <p:txBody>
          <a:bodyPr>
            <a:normAutofit/>
          </a:bodyPr>
          <a:lstStyle/>
          <a:p>
            <a:r>
              <a:rPr lang="he-IL" sz="7200" b="1" dirty="0" smtClean="0">
                <a:solidFill>
                  <a:srgbClr val="002060"/>
                </a:solidFill>
                <a:latin typeface="BN Alpaca" panose="02000000000000000000" pitchFamily="2" charset="-79"/>
                <a:cs typeface="BN Alpaca" panose="02000000000000000000" pitchFamily="2" charset="-79"/>
              </a:rPr>
              <a:t>חיים נחמן ביאליק</a:t>
            </a:r>
            <a:endParaRPr lang="he-IL" sz="7200" b="1" dirty="0">
              <a:solidFill>
                <a:srgbClr val="002060"/>
              </a:solidFill>
              <a:latin typeface="BN Alpaca" panose="02000000000000000000" pitchFamily="2" charset="-79"/>
              <a:cs typeface="BN Alpaca" panose="02000000000000000000" pitchFamily="2" charset="-79"/>
            </a:endParaRPr>
          </a:p>
        </p:txBody>
      </p:sp>
      <p:pic>
        <p:nvPicPr>
          <p:cNvPr id="1026" name="Picture 2" descr="https://www.safa-ivrit.org/writers/g2/biali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145715">
            <a:off x="755576" y="2704086"/>
            <a:ext cx="2736304" cy="337430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067944" y="2754912"/>
            <a:ext cx="4746878" cy="3508653"/>
          </a:xfrm>
          <a:prstGeom prst="rect">
            <a:avLst/>
          </a:prstGeom>
          <a:noFill/>
          <a:ln w="38100">
            <a:solidFill>
              <a:srgbClr val="002060"/>
            </a:solidFill>
          </a:ln>
        </p:spPr>
        <p:txBody>
          <a:bodyPr wrap="square" rtlCol="1">
            <a:spAutoFit/>
          </a:bodyPr>
          <a:lstStyle/>
          <a:p>
            <a:pPr marL="285750" indent="-285750">
              <a:buFont typeface="Wingdings" panose="05000000000000000000" pitchFamily="2" charset="2"/>
              <a:buChar char="Ø"/>
            </a:pPr>
            <a:r>
              <a:rPr lang="he-IL" sz="3200" b="1" dirty="0" smtClean="0"/>
              <a:t>"הכניסני תחת כנפך"</a:t>
            </a:r>
          </a:p>
          <a:p>
            <a:pPr marL="285750" indent="-285750">
              <a:buFont typeface="Wingdings" panose="05000000000000000000" pitchFamily="2" charset="2"/>
              <a:buChar char="Ø"/>
            </a:pPr>
            <a:endParaRPr lang="he-IL" sz="3200" b="1" dirty="0"/>
          </a:p>
          <a:p>
            <a:pPr marL="285750" indent="-285750">
              <a:buFont typeface="Wingdings" panose="05000000000000000000" pitchFamily="2" charset="2"/>
              <a:buChar char="Ø"/>
            </a:pPr>
            <a:r>
              <a:rPr lang="he-IL" sz="3200" b="1" dirty="0" smtClean="0"/>
              <a:t>"לבדי"</a:t>
            </a:r>
          </a:p>
          <a:p>
            <a:pPr marL="285750" indent="-285750">
              <a:buFont typeface="Wingdings" panose="05000000000000000000" pitchFamily="2" charset="2"/>
              <a:buChar char="Ø"/>
            </a:pPr>
            <a:endParaRPr lang="he-IL" sz="3200" b="1" dirty="0"/>
          </a:p>
          <a:p>
            <a:pPr marL="285750" indent="-285750">
              <a:buFont typeface="Wingdings" panose="05000000000000000000" pitchFamily="2" charset="2"/>
              <a:buChar char="Ø"/>
            </a:pPr>
            <a:r>
              <a:rPr lang="he-IL" sz="3000" b="1" dirty="0" smtClean="0"/>
              <a:t>"לא זכיתי באור מן ההפקר"</a:t>
            </a:r>
          </a:p>
          <a:p>
            <a:pPr marL="285750" indent="-285750">
              <a:buFont typeface="Wingdings" panose="05000000000000000000" pitchFamily="2" charset="2"/>
              <a:buChar char="Ø"/>
            </a:pPr>
            <a:endParaRPr lang="he-IL" sz="3200" b="1" dirty="0"/>
          </a:p>
          <a:p>
            <a:pPr marL="285750" indent="-285750">
              <a:buFont typeface="Wingdings" panose="05000000000000000000" pitchFamily="2" charset="2"/>
              <a:buChar char="Ø"/>
            </a:pPr>
            <a:r>
              <a:rPr lang="he-IL" sz="3200" b="1" dirty="0" smtClean="0"/>
              <a:t>"על השחיטה"</a:t>
            </a:r>
            <a:endParaRPr lang="he-IL" sz="3200" b="1" dirty="0"/>
          </a:p>
        </p:txBody>
      </p:sp>
    </p:spTree>
    <p:extLst>
      <p:ext uri="{BB962C8B-B14F-4D97-AF65-F5344CB8AC3E}">
        <p14:creationId xmlns:p14="http://schemas.microsoft.com/office/powerpoint/2010/main" val="1652275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908720"/>
          </a:xfrm>
        </p:spPr>
        <p:txBody>
          <a:bodyPr/>
          <a:lstStyle/>
          <a:p>
            <a:r>
              <a:rPr lang="he-IL" sz="4800" b="1" dirty="0">
                <a:solidFill>
                  <a:srgbClr val="0070C0"/>
                </a:solidFill>
                <a:latin typeface="BN Alpaca" panose="02000000000000000000" pitchFamily="2" charset="-79"/>
                <a:cs typeface="BN Alpaca" panose="02000000000000000000" pitchFamily="2" charset="-79"/>
              </a:rPr>
              <a:t>אמצעים אומנותיים בשיר</a:t>
            </a:r>
          </a:p>
        </p:txBody>
      </p:sp>
      <p:sp>
        <p:nvSpPr>
          <p:cNvPr id="3" name="מציין מיקום תוכן 2"/>
          <p:cNvSpPr>
            <a:spLocks noGrp="1"/>
          </p:cNvSpPr>
          <p:nvPr>
            <p:ph idx="1"/>
          </p:nvPr>
        </p:nvSpPr>
        <p:spPr>
          <a:xfrm>
            <a:off x="539552" y="1196752"/>
            <a:ext cx="8229600" cy="4525963"/>
          </a:xfrm>
        </p:spPr>
        <p:txBody>
          <a:bodyPr/>
          <a:lstStyle/>
          <a:p>
            <a:pPr marL="0" indent="0">
              <a:buNone/>
            </a:pPr>
            <a:r>
              <a:rPr lang="he-IL" sz="4400" b="1" dirty="0">
                <a:solidFill>
                  <a:schemeClr val="tx1"/>
                </a:solidFill>
                <a:latin typeface="David" panose="020E0502060401010101" pitchFamily="34" charset="-79"/>
                <a:cs typeface="David" panose="020E0502060401010101" pitchFamily="34" charset="-79"/>
              </a:rPr>
              <a:t>1</a:t>
            </a:r>
            <a:r>
              <a:rPr lang="he-IL" sz="4400" b="1" dirty="0" smtClean="0">
                <a:solidFill>
                  <a:schemeClr val="tx1"/>
                </a:solidFill>
                <a:latin typeface="David" panose="020E0502060401010101" pitchFamily="34" charset="-79"/>
                <a:cs typeface="David" panose="020E0502060401010101" pitchFamily="34" charset="-79"/>
              </a:rPr>
              <a:t>. שאלות רטוריות - </a:t>
            </a:r>
          </a:p>
          <a:p>
            <a:pPr marL="0" indent="0">
              <a:buNone/>
            </a:pPr>
            <a:r>
              <a:rPr lang="he-IL" dirty="0" smtClean="0">
                <a:solidFill>
                  <a:schemeClr val="tx1"/>
                </a:solidFill>
              </a:rPr>
              <a:t> </a:t>
            </a:r>
            <a:r>
              <a:rPr lang="he-IL" sz="2800" b="1" dirty="0">
                <a:solidFill>
                  <a:schemeClr val="tx1"/>
                </a:solidFill>
                <a:latin typeface="David" panose="020E0502060401010101" pitchFamily="34" charset="-79"/>
                <a:cs typeface="David" panose="020E0502060401010101" pitchFamily="34" charset="-79"/>
              </a:rPr>
              <a:t>אוֹמְרִים, יֵשׁ בָּעוֹלָם נְעוּרִים   – הֵיכָן נְעוּרָי?</a:t>
            </a:r>
            <a:endParaRPr lang="en-US" sz="2800" dirty="0">
              <a:solidFill>
                <a:schemeClr val="tx1"/>
              </a:solidFill>
              <a:latin typeface="David" panose="020E0502060401010101" pitchFamily="34" charset="-79"/>
              <a:cs typeface="David" panose="020E0502060401010101" pitchFamily="34" charset="-79"/>
            </a:endParaRPr>
          </a:p>
          <a:p>
            <a:pPr marL="0" indent="0">
              <a:buNone/>
            </a:pPr>
            <a:r>
              <a:rPr lang="he-IL" sz="2800" b="1" dirty="0">
                <a:solidFill>
                  <a:schemeClr val="tx1"/>
                </a:solidFill>
                <a:latin typeface="David" panose="020E0502060401010101" pitchFamily="34" charset="-79"/>
                <a:cs typeface="David" panose="020E0502060401010101" pitchFamily="34" charset="-79"/>
              </a:rPr>
              <a:t>אוֹמְרִים, אַהֲבָה יֵשׁ בָּעוֹלָם –  מַה-זֹּאת אַהֲבָה?</a:t>
            </a:r>
            <a:endParaRPr lang="en-US" sz="2800" dirty="0">
              <a:solidFill>
                <a:schemeClr val="tx1"/>
              </a:solidFill>
              <a:latin typeface="David" panose="020E0502060401010101" pitchFamily="34" charset="-79"/>
              <a:cs typeface="David" panose="020E0502060401010101" pitchFamily="34" charset="-79"/>
            </a:endParaRPr>
          </a:p>
          <a:p>
            <a:pPr marL="0" indent="0">
              <a:buNone/>
            </a:pPr>
            <a:r>
              <a:rPr lang="he-IL" sz="2800" dirty="0">
                <a:solidFill>
                  <a:schemeClr val="tx1"/>
                </a:solidFill>
                <a:latin typeface="David" panose="020E0502060401010101" pitchFamily="34" charset="-79"/>
                <a:cs typeface="David" panose="020E0502060401010101" pitchFamily="34" charset="-79"/>
              </a:rPr>
              <a:t>השאלות הרטוריות מבליטת את הנושאים  העיקריים בשיר : אהבה ונעורים</a:t>
            </a:r>
            <a:r>
              <a:rPr lang="he-IL" sz="2800" dirty="0" smtClean="0">
                <a:solidFill>
                  <a:schemeClr val="tx1"/>
                </a:solidFill>
                <a:latin typeface="David" panose="020E0502060401010101" pitchFamily="34" charset="-79"/>
                <a:cs typeface="David" panose="020E0502060401010101" pitchFamily="34" charset="-79"/>
              </a:rPr>
              <a:t>.</a:t>
            </a:r>
          </a:p>
          <a:p>
            <a:pPr marL="0" indent="0">
              <a:buNone/>
            </a:pPr>
            <a:r>
              <a:rPr lang="he-IL" sz="2800" dirty="0" smtClean="0">
                <a:solidFill>
                  <a:schemeClr val="tx1"/>
                </a:solidFill>
                <a:latin typeface="David" panose="020E0502060401010101" pitchFamily="34" charset="-79"/>
                <a:cs typeface="David" panose="020E0502060401010101" pitchFamily="34" charset="-79"/>
              </a:rPr>
              <a:t>השאלות</a:t>
            </a:r>
            <a:r>
              <a:rPr lang="he-IL" sz="2800" dirty="0">
                <a:solidFill>
                  <a:schemeClr val="tx1"/>
                </a:solidFill>
                <a:latin typeface="David" panose="020E0502060401010101" pitchFamily="34" charset="-79"/>
                <a:cs typeface="David" panose="020E0502060401010101" pitchFamily="34" charset="-79"/>
              </a:rPr>
              <a:t>  מדגישות את הרגשת החריגות והבדידות של הדובר אל מול האחרים. הוא, היחיד, שלא זכה לחוות שתי חוויות יסוד שכולם מדברים עליהם. השאלות הרטוריות מדגישות את תחושת הייאוש, חוסר המוצא וההחמצה שאין  להן תקנה.</a:t>
            </a:r>
            <a:endParaRPr lang="en-US" sz="2800" dirty="0">
              <a:solidFill>
                <a:schemeClr val="tx1"/>
              </a:solidFill>
              <a:latin typeface="David" panose="020E0502060401010101" pitchFamily="34" charset="-79"/>
              <a:cs typeface="David" panose="020E0502060401010101" pitchFamily="34" charset="-79"/>
            </a:endParaRPr>
          </a:p>
          <a:p>
            <a:pPr marL="0" indent="0">
              <a:buNone/>
            </a:pPr>
            <a:endParaRPr lang="he-IL" dirty="0">
              <a:solidFill>
                <a:schemeClr val="tx1"/>
              </a:solidFill>
            </a:endParaRPr>
          </a:p>
        </p:txBody>
      </p:sp>
    </p:spTree>
    <p:extLst>
      <p:ext uri="{BB962C8B-B14F-4D97-AF65-F5344CB8AC3E}">
        <p14:creationId xmlns:p14="http://schemas.microsoft.com/office/powerpoint/2010/main" val="42401293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908720"/>
          </a:xfrm>
        </p:spPr>
        <p:txBody>
          <a:bodyPr/>
          <a:lstStyle/>
          <a:p>
            <a:r>
              <a:rPr lang="he-IL" sz="4800" b="1" dirty="0">
                <a:solidFill>
                  <a:srgbClr val="0070C0"/>
                </a:solidFill>
                <a:latin typeface="BN Alpaca" panose="02000000000000000000" pitchFamily="2" charset="-79"/>
                <a:cs typeface="BN Alpaca" panose="02000000000000000000" pitchFamily="2" charset="-79"/>
              </a:rPr>
              <a:t>אמצעים אומנותיים בשיר</a:t>
            </a:r>
          </a:p>
        </p:txBody>
      </p:sp>
      <p:sp>
        <p:nvSpPr>
          <p:cNvPr id="3" name="מציין מיקום תוכן 2"/>
          <p:cNvSpPr>
            <a:spLocks noGrp="1"/>
          </p:cNvSpPr>
          <p:nvPr>
            <p:ph idx="1"/>
          </p:nvPr>
        </p:nvSpPr>
        <p:spPr>
          <a:xfrm>
            <a:off x="179512" y="908720"/>
            <a:ext cx="8661648" cy="5544616"/>
          </a:xfrm>
        </p:spPr>
        <p:txBody>
          <a:bodyPr>
            <a:normAutofit fontScale="92500" lnSpcReduction="10000"/>
          </a:bodyPr>
          <a:lstStyle/>
          <a:p>
            <a:pPr marL="0" indent="0">
              <a:buNone/>
            </a:pPr>
            <a:r>
              <a:rPr lang="he-IL" sz="3600" b="1" dirty="0" smtClean="0">
                <a:solidFill>
                  <a:schemeClr val="tx1"/>
                </a:solidFill>
                <a:latin typeface="David" panose="020E0502060401010101" pitchFamily="34" charset="-79"/>
                <a:cs typeface="David" panose="020E0502060401010101" pitchFamily="34" charset="-79"/>
              </a:rPr>
              <a:t>2. </a:t>
            </a:r>
            <a:r>
              <a:rPr lang="he-IL" sz="4800" b="1" dirty="0" smtClean="0">
                <a:solidFill>
                  <a:schemeClr val="tx1"/>
                </a:solidFill>
                <a:latin typeface="David" panose="020E0502060401010101" pitchFamily="34" charset="-79"/>
                <a:cs typeface="David" panose="020E0502060401010101" pitchFamily="34" charset="-79"/>
              </a:rPr>
              <a:t>חזרה - </a:t>
            </a:r>
          </a:p>
          <a:p>
            <a:pPr marL="0" indent="0">
              <a:buNone/>
            </a:pPr>
            <a:r>
              <a:rPr lang="he-IL" sz="2800" dirty="0">
                <a:solidFill>
                  <a:schemeClr val="tx1"/>
                </a:solidFill>
                <a:latin typeface="David" panose="020E0502060401010101" pitchFamily="34" charset="-79"/>
                <a:cs typeface="David" panose="020E0502060401010101" pitchFamily="34" charset="-79"/>
              </a:rPr>
              <a:t> </a:t>
            </a:r>
            <a:r>
              <a:rPr lang="he-IL" sz="3200" b="1" u="sng" dirty="0">
                <a:solidFill>
                  <a:schemeClr val="tx1"/>
                </a:solidFill>
                <a:latin typeface="David" panose="020E0502060401010101" pitchFamily="34" charset="-79"/>
                <a:cs typeface="David" panose="020E0502060401010101" pitchFamily="34" charset="-79"/>
              </a:rPr>
              <a:t>אוֹמְרִים</a:t>
            </a:r>
            <a:r>
              <a:rPr lang="he-IL" sz="3200" b="1" dirty="0">
                <a:solidFill>
                  <a:schemeClr val="tx1"/>
                </a:solidFill>
                <a:latin typeface="David" panose="020E0502060401010101" pitchFamily="34" charset="-79"/>
                <a:cs typeface="David" panose="020E0502060401010101" pitchFamily="34" charset="-79"/>
              </a:rPr>
              <a:t>, </a:t>
            </a:r>
            <a:r>
              <a:rPr lang="he-IL" sz="3200" b="1" u="sng" dirty="0">
                <a:solidFill>
                  <a:schemeClr val="tx1"/>
                </a:solidFill>
                <a:latin typeface="David" panose="020E0502060401010101" pitchFamily="34" charset="-79"/>
                <a:cs typeface="David" panose="020E0502060401010101" pitchFamily="34" charset="-79"/>
              </a:rPr>
              <a:t>יֵשׁ בָּעוֹלָם</a:t>
            </a:r>
            <a:r>
              <a:rPr lang="he-IL" sz="2800" dirty="0">
                <a:solidFill>
                  <a:schemeClr val="tx1"/>
                </a:solidFill>
                <a:latin typeface="David" panose="020E0502060401010101" pitchFamily="34" charset="-79"/>
                <a:cs typeface="David" panose="020E0502060401010101" pitchFamily="34" charset="-79"/>
              </a:rPr>
              <a:t> נְעוּרִים   – הֵיכָן נְעוּרָי</a:t>
            </a:r>
            <a:r>
              <a:rPr lang="he-IL" sz="2800" dirty="0" smtClean="0">
                <a:solidFill>
                  <a:schemeClr val="tx1"/>
                </a:solidFill>
                <a:latin typeface="David" panose="020E0502060401010101" pitchFamily="34" charset="-79"/>
                <a:cs typeface="David" panose="020E0502060401010101" pitchFamily="34" charset="-79"/>
              </a:rPr>
              <a:t>?</a:t>
            </a:r>
            <a:endParaRPr lang="he-IL" sz="2800" dirty="0">
              <a:solidFill>
                <a:schemeClr val="tx1"/>
              </a:solidFill>
              <a:latin typeface="David" panose="020E0502060401010101" pitchFamily="34" charset="-79"/>
              <a:cs typeface="David" panose="020E0502060401010101" pitchFamily="34" charset="-79"/>
            </a:endParaRPr>
          </a:p>
          <a:p>
            <a:pPr marL="0" indent="0">
              <a:buNone/>
            </a:pPr>
            <a:r>
              <a:rPr lang="he-IL" sz="2800" dirty="0">
                <a:solidFill>
                  <a:schemeClr val="tx1"/>
                </a:solidFill>
                <a:latin typeface="David" panose="020E0502060401010101" pitchFamily="34" charset="-79"/>
                <a:cs typeface="David" panose="020E0502060401010101" pitchFamily="34" charset="-79"/>
              </a:rPr>
              <a:t> </a:t>
            </a:r>
            <a:r>
              <a:rPr lang="he-IL" sz="3200" b="1" u="sng" dirty="0">
                <a:solidFill>
                  <a:schemeClr val="tx1"/>
                </a:solidFill>
                <a:latin typeface="David" panose="020E0502060401010101" pitchFamily="34" charset="-79"/>
                <a:cs typeface="David" panose="020E0502060401010101" pitchFamily="34" charset="-79"/>
              </a:rPr>
              <a:t>אוֹמְרִים</a:t>
            </a:r>
            <a:r>
              <a:rPr lang="he-IL" sz="3200" b="1" dirty="0">
                <a:solidFill>
                  <a:schemeClr val="tx1"/>
                </a:solidFill>
                <a:latin typeface="David" panose="020E0502060401010101" pitchFamily="34" charset="-79"/>
                <a:cs typeface="David" panose="020E0502060401010101" pitchFamily="34" charset="-79"/>
              </a:rPr>
              <a:t>, </a:t>
            </a:r>
            <a:r>
              <a:rPr lang="he-IL" sz="2800" dirty="0">
                <a:solidFill>
                  <a:schemeClr val="tx1"/>
                </a:solidFill>
                <a:latin typeface="David" panose="020E0502060401010101" pitchFamily="34" charset="-79"/>
                <a:cs typeface="David" panose="020E0502060401010101" pitchFamily="34" charset="-79"/>
              </a:rPr>
              <a:t>אַהֲבָה </a:t>
            </a:r>
            <a:r>
              <a:rPr lang="he-IL" sz="3200" b="1" u="sng" dirty="0">
                <a:solidFill>
                  <a:schemeClr val="tx1"/>
                </a:solidFill>
                <a:latin typeface="David" panose="020E0502060401010101" pitchFamily="34" charset="-79"/>
                <a:cs typeface="David" panose="020E0502060401010101" pitchFamily="34" charset="-79"/>
              </a:rPr>
              <a:t>יֵשׁ בָּעוֹלָם</a:t>
            </a:r>
            <a:r>
              <a:rPr lang="he-IL" sz="2800" dirty="0">
                <a:solidFill>
                  <a:schemeClr val="tx1"/>
                </a:solidFill>
                <a:latin typeface="David" panose="020E0502060401010101" pitchFamily="34" charset="-79"/>
                <a:cs typeface="David" panose="020E0502060401010101" pitchFamily="34" charset="-79"/>
              </a:rPr>
              <a:t> –  מַה-זֹּאת אַהֲבָה?</a:t>
            </a:r>
            <a:endParaRPr lang="en-US" sz="2800" dirty="0">
              <a:solidFill>
                <a:schemeClr val="tx1"/>
              </a:solidFill>
              <a:latin typeface="David" panose="020E0502060401010101" pitchFamily="34" charset="-79"/>
              <a:cs typeface="David" panose="020E0502060401010101" pitchFamily="34" charset="-79"/>
            </a:endParaRPr>
          </a:p>
          <a:p>
            <a:pPr marL="0" indent="0">
              <a:buNone/>
            </a:pPr>
            <a:r>
              <a:rPr lang="he-IL" sz="2800" dirty="0">
                <a:solidFill>
                  <a:schemeClr val="tx1"/>
                </a:solidFill>
                <a:latin typeface="David" panose="020E0502060401010101" pitchFamily="34" charset="-79"/>
                <a:cs typeface="David" panose="020E0502060401010101" pitchFamily="34" charset="-79"/>
              </a:rPr>
              <a:t>החזרות מדגישות את </a:t>
            </a:r>
            <a:r>
              <a:rPr lang="he-IL" sz="2800" dirty="0" smtClean="0">
                <a:solidFill>
                  <a:schemeClr val="tx1"/>
                </a:solidFill>
                <a:latin typeface="David" panose="020E0502060401010101" pitchFamily="34" charset="-79"/>
                <a:cs typeface="David" panose="020E0502060401010101" pitchFamily="34" charset="-79"/>
              </a:rPr>
              <a:t>הרעיון שאהבה ונעורים הם נחלת כל אדם אך לאכזבתו הוא לא חווה אותם.</a:t>
            </a:r>
            <a:endParaRPr lang="he-IL" sz="2800" dirty="0">
              <a:solidFill>
                <a:schemeClr val="tx1"/>
              </a:solidFill>
              <a:latin typeface="David" panose="020E0502060401010101" pitchFamily="34" charset="-79"/>
              <a:cs typeface="David" panose="020E0502060401010101" pitchFamily="34" charset="-79"/>
            </a:endParaRPr>
          </a:p>
          <a:p>
            <a:pPr marL="0" indent="0">
              <a:buNone/>
            </a:pPr>
            <a:r>
              <a:rPr lang="he-IL" sz="2800" dirty="0">
                <a:solidFill>
                  <a:schemeClr val="tx1"/>
                </a:solidFill>
                <a:latin typeface="David" panose="020E0502060401010101" pitchFamily="34" charset="-79"/>
                <a:cs typeface="David" panose="020E0502060401010101" pitchFamily="34" charset="-79"/>
              </a:rPr>
              <a:t>  </a:t>
            </a:r>
            <a:endParaRPr lang="he-IL" sz="2800" dirty="0" smtClean="0">
              <a:solidFill>
                <a:schemeClr val="tx1"/>
              </a:solidFill>
              <a:latin typeface="David" panose="020E0502060401010101" pitchFamily="34" charset="-79"/>
              <a:cs typeface="David" panose="020E0502060401010101" pitchFamily="34" charset="-79"/>
            </a:endParaRPr>
          </a:p>
          <a:p>
            <a:pPr marL="0" indent="0">
              <a:buNone/>
            </a:pPr>
            <a:r>
              <a:rPr lang="he-IL" sz="2800" dirty="0" smtClean="0">
                <a:solidFill>
                  <a:schemeClr val="tx1"/>
                </a:solidFill>
                <a:latin typeface="David" panose="020E0502060401010101" pitchFamily="34" charset="-79"/>
                <a:cs typeface="David" panose="020E0502060401010101" pitchFamily="34" charset="-79"/>
              </a:rPr>
              <a:t>הָיָה </a:t>
            </a:r>
            <a:r>
              <a:rPr lang="he-IL" sz="2800" dirty="0">
                <a:solidFill>
                  <a:schemeClr val="tx1"/>
                </a:solidFill>
                <a:latin typeface="David" panose="020E0502060401010101" pitchFamily="34" charset="-79"/>
                <a:cs typeface="David" panose="020E0502060401010101" pitchFamily="34" charset="-79"/>
              </a:rPr>
              <a:t>חֲלוֹם – אַךְ גַּם הוּא עָבָר; עַתָּה </a:t>
            </a:r>
            <a:r>
              <a:rPr lang="he-IL" sz="3500" b="1" u="sng" dirty="0">
                <a:solidFill>
                  <a:schemeClr val="tx1"/>
                </a:solidFill>
                <a:latin typeface="David" panose="020E0502060401010101" pitchFamily="34" charset="-79"/>
                <a:cs typeface="David" panose="020E0502060401010101" pitchFamily="34" charset="-79"/>
              </a:rPr>
              <a:t>אֵין לִי</a:t>
            </a:r>
            <a:r>
              <a:rPr lang="he-IL" sz="2800" u="sng" dirty="0">
                <a:solidFill>
                  <a:schemeClr val="tx1"/>
                </a:solidFill>
                <a:latin typeface="David" panose="020E0502060401010101" pitchFamily="34" charset="-79"/>
                <a:cs typeface="David" panose="020E0502060401010101" pitchFamily="34" charset="-79"/>
              </a:rPr>
              <a:t> </a:t>
            </a:r>
            <a:r>
              <a:rPr lang="he-IL" sz="2800" dirty="0">
                <a:solidFill>
                  <a:schemeClr val="tx1"/>
                </a:solidFill>
                <a:latin typeface="David" panose="020E0502060401010101" pitchFamily="34" charset="-79"/>
                <a:cs typeface="David" panose="020E0502060401010101" pitchFamily="34" charset="-79"/>
              </a:rPr>
              <a:t>כְלוּם בָּעוֹלָם – </a:t>
            </a:r>
            <a:r>
              <a:rPr lang="he-IL" sz="3500" b="1" u="sng" dirty="0">
                <a:solidFill>
                  <a:schemeClr val="tx1"/>
                </a:solidFill>
                <a:latin typeface="David" panose="020E0502060401010101" pitchFamily="34" charset="-79"/>
                <a:cs typeface="David" panose="020E0502060401010101" pitchFamily="34" charset="-79"/>
              </a:rPr>
              <a:t>אֵין לִי</a:t>
            </a:r>
            <a:r>
              <a:rPr lang="he-IL" sz="3000" dirty="0">
                <a:solidFill>
                  <a:schemeClr val="tx1"/>
                </a:solidFill>
                <a:latin typeface="David" panose="020E0502060401010101" pitchFamily="34" charset="-79"/>
                <a:cs typeface="David" panose="020E0502060401010101" pitchFamily="34" charset="-79"/>
              </a:rPr>
              <a:t> </a:t>
            </a:r>
            <a:r>
              <a:rPr lang="he-IL" sz="2800" dirty="0">
                <a:solidFill>
                  <a:schemeClr val="tx1"/>
                </a:solidFill>
                <a:latin typeface="David" panose="020E0502060401010101" pitchFamily="34" charset="-79"/>
                <a:cs typeface="David" panose="020E0502060401010101" pitchFamily="34" charset="-79"/>
              </a:rPr>
              <a:t>דָבָר.</a:t>
            </a:r>
            <a:endParaRPr lang="en-US" sz="2800" dirty="0">
              <a:solidFill>
                <a:schemeClr val="tx1"/>
              </a:solidFill>
              <a:latin typeface="David" panose="020E0502060401010101" pitchFamily="34" charset="-79"/>
              <a:cs typeface="David" panose="020E0502060401010101" pitchFamily="34" charset="-79"/>
            </a:endParaRPr>
          </a:p>
          <a:p>
            <a:pPr marL="0" indent="0">
              <a:buNone/>
            </a:pPr>
            <a:r>
              <a:rPr lang="he-IL" sz="2800" dirty="0">
                <a:solidFill>
                  <a:schemeClr val="tx1"/>
                </a:solidFill>
                <a:latin typeface="David" panose="020E0502060401010101" pitchFamily="34" charset="-79"/>
                <a:cs typeface="David" panose="020E0502060401010101" pitchFamily="34" charset="-79"/>
              </a:rPr>
              <a:t>החזרה על המילים "</a:t>
            </a:r>
            <a:r>
              <a:rPr lang="he-IL" sz="2800" b="1" u="sng" dirty="0">
                <a:solidFill>
                  <a:schemeClr val="tx1"/>
                </a:solidFill>
                <a:latin typeface="David" panose="020E0502060401010101" pitchFamily="34" charset="-79"/>
                <a:cs typeface="David" panose="020E0502060401010101" pitchFamily="34" charset="-79"/>
              </a:rPr>
              <a:t>אין לי"</a:t>
            </a:r>
            <a:r>
              <a:rPr lang="he-IL" sz="2800" dirty="0">
                <a:solidFill>
                  <a:schemeClr val="tx1"/>
                </a:solidFill>
                <a:latin typeface="David" panose="020E0502060401010101" pitchFamily="34" charset="-79"/>
                <a:cs typeface="David" panose="020E0502060401010101" pitchFamily="34" charset="-79"/>
              </a:rPr>
              <a:t>  מדגישות את ייאושו של הדובר ואת הרגשת הריקנות </a:t>
            </a:r>
            <a:r>
              <a:rPr lang="he-IL" sz="2800" dirty="0" smtClean="0">
                <a:solidFill>
                  <a:schemeClr val="tx1"/>
                </a:solidFill>
                <a:latin typeface="David" panose="020E0502060401010101" pitchFamily="34" charset="-79"/>
                <a:cs typeface="David" panose="020E0502060401010101" pitchFamily="34" charset="-79"/>
              </a:rPr>
              <a:t>שלו, את ההתפכחות מהחלום/אשליה.</a:t>
            </a:r>
          </a:p>
          <a:p>
            <a:pPr marL="0" indent="0">
              <a:buNone/>
            </a:pPr>
            <a:endParaRPr lang="he-IL" sz="2800" dirty="0">
              <a:solidFill>
                <a:schemeClr val="tx1"/>
              </a:solidFill>
              <a:latin typeface="David" panose="020E0502060401010101" pitchFamily="34" charset="-79"/>
              <a:cs typeface="David" panose="020E0502060401010101" pitchFamily="34" charset="-79"/>
            </a:endParaRPr>
          </a:p>
          <a:p>
            <a:pPr marL="0" indent="0">
              <a:buNone/>
            </a:pPr>
            <a:r>
              <a:rPr lang="he-IL" sz="2800" b="1" dirty="0" smtClean="0">
                <a:solidFill>
                  <a:schemeClr val="tx1"/>
                </a:solidFill>
                <a:latin typeface="David" panose="020E0502060401010101" pitchFamily="34" charset="-79"/>
                <a:cs typeface="David" panose="020E0502060401010101" pitchFamily="34" charset="-79"/>
              </a:rPr>
              <a:t>חזרה על הבית הראשון </a:t>
            </a:r>
            <a:r>
              <a:rPr lang="he-IL" sz="2800" dirty="0" smtClean="0">
                <a:solidFill>
                  <a:schemeClr val="tx1"/>
                </a:solidFill>
                <a:latin typeface="David" panose="020E0502060401010101" pitchFamily="34" charset="-79"/>
                <a:cs typeface="David" panose="020E0502060401010101" pitchFamily="34" charset="-79"/>
              </a:rPr>
              <a:t>– מבנה מעגלי המדגיש את תחושת האובדן והיעדר התקווה.</a:t>
            </a:r>
            <a:endParaRPr lang="en-US" sz="2800" dirty="0">
              <a:solidFill>
                <a:schemeClr val="tx1"/>
              </a:solidFill>
              <a:latin typeface="David" panose="020E0502060401010101" pitchFamily="34" charset="-79"/>
              <a:cs typeface="David" panose="020E0502060401010101" pitchFamily="34" charset="-79"/>
            </a:endParaRPr>
          </a:p>
          <a:p>
            <a:pPr marL="0" indent="0">
              <a:buNone/>
            </a:pPr>
            <a:endParaRPr lang="he-IL" dirty="0">
              <a:solidFill>
                <a:schemeClr val="tx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8098010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908720"/>
          </a:xfrm>
        </p:spPr>
        <p:txBody>
          <a:bodyPr/>
          <a:lstStyle/>
          <a:p>
            <a:r>
              <a:rPr lang="he-IL" sz="4800" b="1" dirty="0">
                <a:solidFill>
                  <a:srgbClr val="0070C0"/>
                </a:solidFill>
                <a:latin typeface="BN Alpaca" panose="02000000000000000000" pitchFamily="2" charset="-79"/>
                <a:cs typeface="BN Alpaca" panose="02000000000000000000" pitchFamily="2" charset="-79"/>
              </a:rPr>
              <a:t>אמצעים אומנותיים בשיר</a:t>
            </a:r>
          </a:p>
        </p:txBody>
      </p:sp>
      <p:sp>
        <p:nvSpPr>
          <p:cNvPr id="3" name="מציין מיקום תוכן 2"/>
          <p:cNvSpPr>
            <a:spLocks noGrp="1"/>
          </p:cNvSpPr>
          <p:nvPr>
            <p:ph idx="1"/>
          </p:nvPr>
        </p:nvSpPr>
        <p:spPr>
          <a:xfrm>
            <a:off x="179512" y="908720"/>
            <a:ext cx="8661648" cy="5544616"/>
          </a:xfrm>
        </p:spPr>
        <p:txBody>
          <a:bodyPr>
            <a:normAutofit/>
          </a:bodyPr>
          <a:lstStyle/>
          <a:p>
            <a:pPr marL="0" indent="0">
              <a:buNone/>
            </a:pPr>
            <a:r>
              <a:rPr lang="he-IL" sz="3600" b="1" dirty="0" smtClean="0">
                <a:solidFill>
                  <a:schemeClr val="tx1"/>
                </a:solidFill>
                <a:latin typeface="David" panose="020E0502060401010101" pitchFamily="34" charset="-79"/>
                <a:cs typeface="David" panose="020E0502060401010101" pitchFamily="34" charset="-79"/>
              </a:rPr>
              <a:t>3. </a:t>
            </a:r>
            <a:r>
              <a:rPr lang="he-IL" sz="4800" b="1" dirty="0" smtClean="0">
                <a:solidFill>
                  <a:schemeClr val="tx1"/>
                </a:solidFill>
                <a:latin typeface="David" panose="020E0502060401010101" pitchFamily="34" charset="-79"/>
                <a:cs typeface="David" panose="020E0502060401010101" pitchFamily="34" charset="-79"/>
              </a:rPr>
              <a:t>מטאפורה - </a:t>
            </a:r>
          </a:p>
          <a:p>
            <a:pPr marL="0" indent="0">
              <a:buNone/>
            </a:pPr>
            <a:r>
              <a:rPr lang="he-IL" dirty="0">
                <a:solidFill>
                  <a:schemeClr val="tx1"/>
                </a:solidFill>
                <a:latin typeface="David" panose="020E0502060401010101" pitchFamily="34" charset="-79"/>
                <a:cs typeface="David" panose="020E0502060401010101" pitchFamily="34" charset="-79"/>
              </a:rPr>
              <a:t> </a:t>
            </a:r>
            <a:r>
              <a:rPr lang="he-IL" sz="2800" b="1" u="sng" dirty="0" smtClean="0">
                <a:solidFill>
                  <a:schemeClr val="tx1"/>
                </a:solidFill>
                <a:latin typeface="David" panose="020E0502060401010101" pitchFamily="34" charset="-79"/>
                <a:cs typeface="David" panose="020E0502060401010101" pitchFamily="34" charset="-79"/>
              </a:rPr>
              <a:t>"הכניסני תחת כנפך" , "קן תפילותיי", "מקלט ראשי"  </a:t>
            </a:r>
          </a:p>
          <a:p>
            <a:pPr marL="0" lvl="0" indent="0">
              <a:buNone/>
            </a:pPr>
            <a:r>
              <a:rPr lang="he-IL" sz="2800" dirty="0">
                <a:solidFill>
                  <a:schemeClr val="tx1"/>
                </a:solidFill>
                <a:latin typeface="David" panose="020E0502060401010101" pitchFamily="34" charset="-79"/>
                <a:cs typeface="David" panose="020E0502060401010101" pitchFamily="34" charset="-79"/>
              </a:rPr>
              <a:t>מטאפורות אלו מבטאות את הצורך של הדובר בחסות והגנה.</a:t>
            </a:r>
            <a:endParaRPr lang="en-US" sz="2800" dirty="0">
              <a:solidFill>
                <a:schemeClr val="tx1"/>
              </a:solidFill>
              <a:latin typeface="David" panose="020E0502060401010101" pitchFamily="34" charset="-79"/>
              <a:cs typeface="David" panose="020E0502060401010101" pitchFamily="34" charset="-79"/>
            </a:endParaRPr>
          </a:p>
          <a:p>
            <a:pPr marL="0" indent="0">
              <a:buNone/>
            </a:pPr>
            <a:r>
              <a:rPr lang="he-IL" sz="2800" dirty="0">
                <a:solidFill>
                  <a:schemeClr val="tx1"/>
                </a:solidFill>
                <a:latin typeface="David" panose="020E0502060401010101" pitchFamily="34" charset="-79"/>
                <a:cs typeface="David" panose="020E0502060401010101" pitchFamily="34" charset="-79"/>
              </a:rPr>
              <a:t>  </a:t>
            </a:r>
            <a:endParaRPr lang="he-IL" sz="2800" dirty="0" smtClean="0">
              <a:solidFill>
                <a:schemeClr val="tx1"/>
              </a:solidFill>
              <a:latin typeface="David" panose="020E0502060401010101" pitchFamily="34" charset="-79"/>
              <a:cs typeface="David" panose="020E0502060401010101" pitchFamily="34" charset="-79"/>
            </a:endParaRPr>
          </a:p>
          <a:p>
            <a:pPr marL="0" lvl="0" indent="0">
              <a:buNone/>
            </a:pPr>
            <a:r>
              <a:rPr lang="he-IL" sz="2800" b="1" dirty="0" smtClean="0">
                <a:solidFill>
                  <a:schemeClr val="tx1"/>
                </a:solidFill>
                <a:latin typeface="David" panose="020E0502060401010101" pitchFamily="34" charset="-79"/>
                <a:cs typeface="David" panose="020E0502060401010101" pitchFamily="34" charset="-79"/>
              </a:rPr>
              <a:t>"נפשי נשרפה בלהבה" </a:t>
            </a:r>
            <a:r>
              <a:rPr lang="he-IL" sz="2800" dirty="0" smtClean="0">
                <a:solidFill>
                  <a:schemeClr val="tx1"/>
                </a:solidFill>
                <a:latin typeface="David" panose="020E0502060401010101" pitchFamily="34" charset="-79"/>
                <a:cs typeface="David" panose="020E0502060401010101" pitchFamily="34" charset="-79"/>
              </a:rPr>
              <a:t>- מטאפורה </a:t>
            </a:r>
            <a:r>
              <a:rPr lang="he-IL" sz="2800" dirty="0">
                <a:solidFill>
                  <a:schemeClr val="tx1"/>
                </a:solidFill>
                <a:latin typeface="David" panose="020E0502060401010101" pitchFamily="34" charset="-79"/>
                <a:cs typeface="David" panose="020E0502060401010101" pitchFamily="34" charset="-79"/>
              </a:rPr>
              <a:t>שמבטאת את הצורך של הדובר </a:t>
            </a:r>
            <a:r>
              <a:rPr lang="he-IL" sz="2800" dirty="0" smtClean="0">
                <a:solidFill>
                  <a:schemeClr val="tx1"/>
                </a:solidFill>
                <a:latin typeface="David" panose="020E0502060401010101" pitchFamily="34" charset="-79"/>
                <a:cs typeface="David" panose="020E0502060401010101" pitchFamily="34" charset="-79"/>
              </a:rPr>
              <a:t>באהבה, במקום מתיקות של אהבה הוא חווה ייסורים.</a:t>
            </a:r>
          </a:p>
          <a:p>
            <a:pPr marL="0" lvl="0" indent="0">
              <a:buNone/>
            </a:pPr>
            <a:endParaRPr lang="he-IL" sz="2800" dirty="0">
              <a:solidFill>
                <a:schemeClr val="tx1"/>
              </a:solidFill>
              <a:latin typeface="David" panose="020E0502060401010101" pitchFamily="34" charset="-79"/>
              <a:cs typeface="David" panose="020E0502060401010101" pitchFamily="34" charset="-79"/>
            </a:endParaRPr>
          </a:p>
          <a:p>
            <a:pPr marL="0" lvl="0" indent="0">
              <a:buNone/>
            </a:pPr>
            <a:endParaRPr lang="en-US" sz="2800" dirty="0">
              <a:solidFill>
                <a:schemeClr val="tx1"/>
              </a:solidFill>
              <a:latin typeface="David" panose="020E0502060401010101" pitchFamily="34" charset="-79"/>
              <a:cs typeface="David" panose="020E0502060401010101" pitchFamily="34" charset="-79"/>
            </a:endParaRPr>
          </a:p>
          <a:p>
            <a:pPr marL="0" indent="0">
              <a:buNone/>
            </a:pPr>
            <a:endParaRPr lang="he-IL" sz="2800" dirty="0">
              <a:solidFill>
                <a:schemeClr val="tx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8868239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908720"/>
          </a:xfrm>
        </p:spPr>
        <p:txBody>
          <a:bodyPr/>
          <a:lstStyle/>
          <a:p>
            <a:r>
              <a:rPr lang="he-IL" sz="4800" b="1" dirty="0" smtClean="0">
                <a:solidFill>
                  <a:srgbClr val="0070C0"/>
                </a:solidFill>
                <a:latin typeface="BN Alpaca" panose="02000000000000000000" pitchFamily="2" charset="-79"/>
                <a:cs typeface="BN Alpaca" panose="02000000000000000000" pitchFamily="2" charset="-79"/>
              </a:rPr>
              <a:t>שאלות ממבחני בגרות</a:t>
            </a:r>
            <a:endParaRPr lang="he-IL" sz="4800" b="1" dirty="0">
              <a:solidFill>
                <a:srgbClr val="0070C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idx="1"/>
          </p:nvPr>
        </p:nvSpPr>
        <p:spPr>
          <a:xfrm>
            <a:off x="179512" y="908720"/>
            <a:ext cx="8661648" cy="5544616"/>
          </a:xfrm>
        </p:spPr>
        <p:txBody>
          <a:bodyPr>
            <a:normAutofit/>
          </a:bodyPr>
          <a:lstStyle/>
          <a:p>
            <a:pPr marL="0" indent="0">
              <a:buNone/>
            </a:pPr>
            <a:endParaRPr lang="en-US" sz="2800" dirty="0">
              <a:solidFill>
                <a:schemeClr val="tx1"/>
              </a:solidFill>
              <a:latin typeface="David" panose="020E0502060401010101" pitchFamily="34" charset="-79"/>
              <a:cs typeface="David" panose="020E0502060401010101" pitchFamily="34" charset="-79"/>
            </a:endParaRPr>
          </a:p>
          <a:p>
            <a:pPr marL="0" indent="0">
              <a:buNone/>
            </a:pPr>
            <a:endParaRPr lang="he-IL" sz="2800" dirty="0">
              <a:solidFill>
                <a:schemeClr val="tx1"/>
              </a:solidFill>
              <a:latin typeface="David" panose="020E0502060401010101" pitchFamily="34" charset="-79"/>
              <a:cs typeface="David" panose="020E0502060401010101" pitchFamily="34" charset="-79"/>
            </a:endParaRPr>
          </a:p>
        </p:txBody>
      </p:sp>
      <p:sp>
        <p:nvSpPr>
          <p:cNvPr id="4" name="TextBox 3"/>
          <p:cNvSpPr txBox="1"/>
          <p:nvPr/>
        </p:nvSpPr>
        <p:spPr>
          <a:xfrm>
            <a:off x="0" y="1124744"/>
            <a:ext cx="8964488" cy="6986528"/>
          </a:xfrm>
          <a:prstGeom prst="rect">
            <a:avLst/>
          </a:prstGeom>
          <a:noFill/>
        </p:spPr>
        <p:txBody>
          <a:bodyPr wrap="square" rtlCol="1">
            <a:spAutoFit/>
          </a:bodyPr>
          <a:lstStyle/>
          <a:p>
            <a:pPr marL="98425" indent="31750">
              <a:buAutoNum type="arabicPeriod"/>
            </a:pPr>
            <a:r>
              <a:rPr lang="he-IL" sz="3200" b="1" u="sng" dirty="0" smtClean="0">
                <a:latin typeface="David" panose="020E0502060401010101" pitchFamily="34" charset="-79"/>
                <a:cs typeface="David" panose="020E0502060401010101" pitchFamily="34" charset="-79"/>
              </a:rPr>
              <a:t>מהי </a:t>
            </a:r>
            <a:r>
              <a:rPr lang="he-IL" sz="3200" dirty="0">
                <a:latin typeface="David" panose="020E0502060401010101" pitchFamily="34" charset="-79"/>
                <a:cs typeface="David" panose="020E0502060401010101" pitchFamily="34" charset="-79"/>
              </a:rPr>
              <a:t>התמונה המרכזית בשיר "הכניסיני תחת כנפך" </a:t>
            </a:r>
            <a:r>
              <a:rPr lang="he-IL" sz="3200" dirty="0" smtClean="0">
                <a:latin typeface="David" panose="020E0502060401010101" pitchFamily="34" charset="-79"/>
                <a:cs typeface="David" panose="020E0502060401010101" pitchFamily="34" charset="-79"/>
              </a:rPr>
              <a:t> ו</a:t>
            </a:r>
            <a:r>
              <a:rPr lang="he-IL" sz="3200" b="1" u="sng" dirty="0" smtClean="0">
                <a:latin typeface="David" panose="020E0502060401010101" pitchFamily="34" charset="-79"/>
                <a:cs typeface="David" panose="020E0502060401010101" pitchFamily="34" charset="-79"/>
              </a:rPr>
              <a:t>כיצד</a:t>
            </a:r>
            <a:r>
              <a:rPr lang="he-IL" sz="3200" dirty="0" smtClean="0">
                <a:latin typeface="David" panose="020E0502060401010101" pitchFamily="34" charset="-79"/>
                <a:cs typeface="David" panose="020E0502060401010101" pitchFamily="34" charset="-79"/>
              </a:rPr>
              <a:t> </a:t>
            </a:r>
            <a:r>
              <a:rPr lang="he-IL" sz="3200" dirty="0">
                <a:latin typeface="David" panose="020E0502060401010101" pitchFamily="34" charset="-79"/>
                <a:cs typeface="David" panose="020E0502060401010101" pitchFamily="34" charset="-79"/>
              </a:rPr>
              <a:t>היא באה לידי ביטוי? </a:t>
            </a:r>
            <a:r>
              <a:rPr lang="he-IL" sz="3200" b="1" u="sng" dirty="0">
                <a:latin typeface="David" panose="020E0502060401010101" pitchFamily="34" charset="-79"/>
                <a:cs typeface="David" panose="020E0502060401010101" pitchFamily="34" charset="-79"/>
              </a:rPr>
              <a:t>מהי</a:t>
            </a:r>
            <a:r>
              <a:rPr lang="he-IL" sz="3200" dirty="0">
                <a:latin typeface="David" panose="020E0502060401010101" pitchFamily="34" charset="-79"/>
                <a:cs typeface="David" panose="020E0502060401010101" pitchFamily="34" charset="-79"/>
              </a:rPr>
              <a:t> הזיקה בין </a:t>
            </a:r>
            <a:r>
              <a:rPr lang="he-IL" sz="3200" dirty="0" smtClean="0">
                <a:latin typeface="David" panose="020E0502060401010101" pitchFamily="34" charset="-79"/>
                <a:cs typeface="David" panose="020E0502060401010101" pitchFamily="34" charset="-79"/>
              </a:rPr>
              <a:t>התמונה </a:t>
            </a:r>
            <a:r>
              <a:rPr lang="he-IL" sz="3200" dirty="0">
                <a:latin typeface="David" panose="020E0502060401010101" pitchFamily="34" charset="-79"/>
                <a:cs typeface="David" panose="020E0502060401010101" pitchFamily="34" charset="-79"/>
              </a:rPr>
              <a:t>לבין משמעות השיר</a:t>
            </a:r>
            <a:r>
              <a:rPr lang="he-IL" sz="3200" dirty="0" smtClean="0">
                <a:latin typeface="David" panose="020E0502060401010101" pitchFamily="34" charset="-79"/>
                <a:cs typeface="David" panose="020E0502060401010101" pitchFamily="34" charset="-79"/>
              </a:rPr>
              <a:t>?</a:t>
            </a:r>
          </a:p>
          <a:p>
            <a:endParaRPr lang="he-IL" sz="3200" dirty="0" smtClean="0">
              <a:latin typeface="David" panose="020E0502060401010101" pitchFamily="34" charset="-79"/>
              <a:cs typeface="David" panose="020E0502060401010101" pitchFamily="34" charset="-79"/>
            </a:endParaRPr>
          </a:p>
          <a:p>
            <a:endParaRPr lang="he-IL" sz="3200" dirty="0">
              <a:latin typeface="David" panose="020E0502060401010101" pitchFamily="34" charset="-79"/>
              <a:cs typeface="David" panose="020E0502060401010101" pitchFamily="34" charset="-79"/>
            </a:endParaRPr>
          </a:p>
          <a:p>
            <a:r>
              <a:rPr lang="he-IL" sz="3200" dirty="0" smtClean="0">
                <a:latin typeface="David" panose="020E0502060401010101" pitchFamily="34" charset="-79"/>
                <a:cs typeface="David" panose="020E0502060401010101" pitchFamily="34" charset="-79"/>
              </a:rPr>
              <a:t>2. </a:t>
            </a:r>
            <a:r>
              <a:rPr lang="he-IL" sz="3200" b="1" u="sng" dirty="0" smtClean="0">
                <a:latin typeface="David" panose="020E0502060401010101" pitchFamily="34" charset="-79"/>
                <a:cs typeface="David" panose="020E0502060401010101" pitchFamily="34" charset="-79"/>
              </a:rPr>
              <a:t>הסבר</a:t>
            </a:r>
            <a:r>
              <a:rPr lang="he-IL" sz="3200" dirty="0" smtClean="0">
                <a:latin typeface="David" panose="020E0502060401010101" pitchFamily="34" charset="-79"/>
                <a:cs typeface="David" panose="020E0502060401010101" pitchFamily="34" charset="-79"/>
              </a:rPr>
              <a:t> </a:t>
            </a:r>
            <a:r>
              <a:rPr lang="he-IL" sz="3200" dirty="0">
                <a:latin typeface="David" panose="020E0502060401010101" pitchFamily="34" charset="-79"/>
                <a:cs typeface="David" panose="020E0502060401010101" pitchFamily="34" charset="-79"/>
              </a:rPr>
              <a:t>את בקשת הדובר בשיר "הכניסיני תחת כנפך", </a:t>
            </a:r>
            <a:r>
              <a:rPr lang="he-IL" sz="3200" b="1" u="sng" dirty="0">
                <a:latin typeface="David" panose="020E0502060401010101" pitchFamily="34" charset="-79"/>
                <a:cs typeface="David" panose="020E0502060401010101" pitchFamily="34" charset="-79"/>
              </a:rPr>
              <a:t>מדוע </a:t>
            </a:r>
            <a:r>
              <a:rPr lang="he-IL" sz="3200" dirty="0">
                <a:latin typeface="David" panose="020E0502060401010101" pitchFamily="34" charset="-79"/>
                <a:cs typeface="David" panose="020E0502060401010101" pitchFamily="34" charset="-79"/>
              </a:rPr>
              <a:t>הוא מבקש זאת? בתשובתך התייחס </a:t>
            </a:r>
            <a:r>
              <a:rPr lang="he-IL" sz="3200" dirty="0" smtClean="0">
                <a:latin typeface="David" panose="020E0502060401010101" pitchFamily="34" charset="-79"/>
                <a:cs typeface="David" panose="020E0502060401010101" pitchFamily="34" charset="-79"/>
              </a:rPr>
              <a:t>לתהליך הווידוי </a:t>
            </a:r>
            <a:r>
              <a:rPr lang="he-IL" sz="3200" dirty="0">
                <a:latin typeface="David" panose="020E0502060401010101" pitchFamily="34" charset="-79"/>
                <a:cs typeface="David" panose="020E0502060401010101" pitchFamily="34" charset="-79"/>
              </a:rPr>
              <a:t>בשיר </a:t>
            </a:r>
            <a:r>
              <a:rPr lang="he-IL" sz="3200" b="1" u="sng" dirty="0">
                <a:latin typeface="David" panose="020E0502060401010101" pitchFamily="34" charset="-79"/>
                <a:cs typeface="David" panose="020E0502060401010101" pitchFamily="34" charset="-79"/>
              </a:rPr>
              <a:t>ותאר</a:t>
            </a:r>
            <a:r>
              <a:rPr lang="he-IL" sz="3200" dirty="0">
                <a:latin typeface="David" panose="020E0502060401010101" pitchFamily="34" charset="-79"/>
                <a:cs typeface="David" panose="020E0502060401010101" pitchFamily="34" charset="-79"/>
              </a:rPr>
              <a:t> שני אמצעים אומנותיים בעיצוב רעיון השיר</a:t>
            </a:r>
            <a:r>
              <a:rPr lang="he-IL" sz="3200" dirty="0" smtClean="0">
                <a:latin typeface="David" panose="020E0502060401010101" pitchFamily="34" charset="-79"/>
                <a:cs typeface="David" panose="020E0502060401010101" pitchFamily="34" charset="-79"/>
              </a:rPr>
              <a:t>.</a:t>
            </a:r>
          </a:p>
          <a:p>
            <a:endParaRPr lang="he-IL" sz="3200" dirty="0">
              <a:latin typeface="David" panose="020E0502060401010101" pitchFamily="34" charset="-79"/>
              <a:cs typeface="David" panose="020E0502060401010101" pitchFamily="34" charset="-79"/>
            </a:endParaRPr>
          </a:p>
          <a:p>
            <a:endParaRPr lang="en-US" sz="3200" dirty="0">
              <a:latin typeface="David" panose="020E0502060401010101" pitchFamily="34" charset="-79"/>
              <a:cs typeface="David" panose="020E0502060401010101" pitchFamily="34" charset="-79"/>
            </a:endParaRPr>
          </a:p>
          <a:p>
            <a:r>
              <a:rPr lang="he-IL" sz="3200" dirty="0">
                <a:latin typeface="David" panose="020E0502060401010101" pitchFamily="34" charset="-79"/>
                <a:cs typeface="David" panose="020E0502060401010101" pitchFamily="34" charset="-79"/>
              </a:rPr>
              <a:t> </a:t>
            </a:r>
            <a:endParaRPr lang="en-US" sz="3200" dirty="0">
              <a:latin typeface="David" panose="020E0502060401010101" pitchFamily="34" charset="-79"/>
              <a:cs typeface="David" panose="020E0502060401010101" pitchFamily="34" charset="-79"/>
            </a:endParaRPr>
          </a:p>
          <a:p>
            <a:pPr marL="514350" indent="-514350">
              <a:buAutoNum type="arabicPeriod"/>
            </a:pPr>
            <a:endParaRPr lang="en-US" sz="3200" dirty="0">
              <a:latin typeface="David" panose="020E0502060401010101" pitchFamily="34" charset="-79"/>
              <a:cs typeface="David" panose="020E0502060401010101" pitchFamily="34" charset="-79"/>
            </a:endParaRPr>
          </a:p>
          <a:p>
            <a:r>
              <a:rPr lang="he-IL" sz="3200" dirty="0">
                <a:latin typeface="David" panose="020E0502060401010101" pitchFamily="34" charset="-79"/>
                <a:cs typeface="David" panose="020E0502060401010101" pitchFamily="34" charset="-79"/>
              </a:rPr>
              <a:t> </a:t>
            </a:r>
            <a:endParaRPr lang="en-US" sz="3200" dirty="0">
              <a:latin typeface="David" panose="020E0502060401010101" pitchFamily="34" charset="-79"/>
              <a:cs typeface="David" panose="020E0502060401010101" pitchFamily="34" charset="-79"/>
            </a:endParaRPr>
          </a:p>
          <a:p>
            <a:endParaRPr lang="he-IL" sz="32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690721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332656"/>
            <a:ext cx="8534400" cy="758952"/>
          </a:xfrm>
        </p:spPr>
        <p:txBody>
          <a:bodyPr>
            <a:noAutofit/>
          </a:bodyPr>
          <a:lstStyle/>
          <a:p>
            <a:r>
              <a:rPr lang="he-IL" sz="6000" b="1" dirty="0">
                <a:solidFill>
                  <a:srgbClr val="0070C0"/>
                </a:solidFill>
                <a:latin typeface="BN Alpaca" panose="02000000000000000000" pitchFamily="2" charset="-79"/>
                <a:cs typeface="BN Alpaca" panose="02000000000000000000" pitchFamily="2" charset="-79"/>
              </a:rPr>
              <a:t>"הכניסיני תחת כנפך"</a:t>
            </a:r>
          </a:p>
        </p:txBody>
      </p:sp>
      <p:sp>
        <p:nvSpPr>
          <p:cNvPr id="5" name="TextBox 4"/>
          <p:cNvSpPr txBox="1"/>
          <p:nvPr/>
        </p:nvSpPr>
        <p:spPr>
          <a:xfrm>
            <a:off x="6084168" y="1325071"/>
            <a:ext cx="2736304" cy="4832092"/>
          </a:xfrm>
          <a:prstGeom prst="rect">
            <a:avLst/>
          </a:prstGeom>
          <a:noFill/>
        </p:spPr>
        <p:txBody>
          <a:bodyPr wrap="square" rtlCol="1">
            <a:spAutoFit/>
          </a:bodyPr>
          <a:lstStyle/>
          <a:p>
            <a:r>
              <a:rPr lang="he-IL" dirty="0"/>
              <a:t> </a:t>
            </a:r>
            <a:r>
              <a:rPr lang="he-IL" sz="2200" dirty="0" smtClean="0"/>
              <a:t>הַכְנִיסִינִי </a:t>
            </a:r>
            <a:r>
              <a:rPr lang="he-IL" sz="2200" dirty="0"/>
              <a:t>תַּחַת כְּנָפֵךְ,</a:t>
            </a:r>
          </a:p>
          <a:p>
            <a:r>
              <a:rPr lang="he-IL" sz="2200" dirty="0"/>
              <a:t>וַהֲיִי לִי אֵם וְאָחוֹת,</a:t>
            </a:r>
          </a:p>
          <a:p>
            <a:r>
              <a:rPr lang="he-IL" sz="2200" dirty="0"/>
              <a:t>וִיהִי חֵיקֵךְ מִקְלַט רֹאשִׁי,</a:t>
            </a:r>
          </a:p>
          <a:p>
            <a:r>
              <a:rPr lang="he-IL" sz="2200" dirty="0"/>
              <a:t>קַן-תְּפִלּוֹתַי הַנִּדָּחוֹת.</a:t>
            </a:r>
          </a:p>
          <a:p>
            <a:r>
              <a:rPr lang="he-IL" sz="2200" dirty="0"/>
              <a:t> </a:t>
            </a:r>
          </a:p>
          <a:p>
            <a:r>
              <a:rPr lang="he-IL" sz="2200" dirty="0"/>
              <a:t>וּבְעֵת רַחֲמִים, בֵּין-הַשְּׁמָשׁוֹת,</a:t>
            </a:r>
          </a:p>
          <a:p>
            <a:r>
              <a:rPr lang="he-IL" sz="2200" dirty="0"/>
              <a:t>שְׁחִי וַאֲגַל לָךְ סוֹד </a:t>
            </a:r>
            <a:r>
              <a:rPr lang="he-IL" sz="2200" dirty="0" err="1"/>
              <a:t>יִסּוּרָי</a:t>
            </a:r>
            <a:r>
              <a:rPr lang="he-IL" sz="2200" dirty="0"/>
              <a:t>:</a:t>
            </a:r>
          </a:p>
          <a:p>
            <a:r>
              <a:rPr lang="he-IL" sz="2200" dirty="0"/>
              <a:t>אוֹמְרִים, יֵשׁ בָּעוֹלָם </a:t>
            </a:r>
            <a:r>
              <a:rPr lang="he-IL" sz="2200" b="1" dirty="0"/>
              <a:t>נְעוּרִים</a:t>
            </a:r>
            <a:r>
              <a:rPr lang="he-IL" sz="2200" dirty="0"/>
              <a:t>   –</a:t>
            </a:r>
          </a:p>
          <a:p>
            <a:r>
              <a:rPr lang="he-IL" sz="2200" dirty="0"/>
              <a:t>הֵיכָן נְעוּרָי?</a:t>
            </a:r>
          </a:p>
          <a:p>
            <a:r>
              <a:rPr lang="he-IL" sz="2200" dirty="0"/>
              <a:t> </a:t>
            </a:r>
          </a:p>
          <a:p>
            <a:r>
              <a:rPr lang="he-IL" sz="2200" dirty="0"/>
              <a:t> </a:t>
            </a:r>
          </a:p>
          <a:p>
            <a:endParaRPr lang="he-IL" sz="2200" dirty="0"/>
          </a:p>
        </p:txBody>
      </p:sp>
      <p:sp>
        <p:nvSpPr>
          <p:cNvPr id="7" name="TextBox 6"/>
          <p:cNvSpPr txBox="1"/>
          <p:nvPr/>
        </p:nvSpPr>
        <p:spPr>
          <a:xfrm>
            <a:off x="1043608" y="1358099"/>
            <a:ext cx="2952328" cy="5170646"/>
          </a:xfrm>
          <a:prstGeom prst="rect">
            <a:avLst/>
          </a:prstGeom>
          <a:noFill/>
        </p:spPr>
        <p:txBody>
          <a:bodyPr wrap="square" rtlCol="1">
            <a:spAutoFit/>
          </a:bodyPr>
          <a:lstStyle/>
          <a:p>
            <a:r>
              <a:rPr lang="he-IL" sz="2200" dirty="0" smtClean="0"/>
              <a:t>וְעוֹד רָז אֶחָד לָךְ אתוודה</a:t>
            </a:r>
          </a:p>
          <a:p>
            <a:r>
              <a:rPr lang="he-IL" sz="2200" dirty="0"/>
              <a:t>נ</a:t>
            </a:r>
            <a:r>
              <a:rPr lang="he-IL" sz="2200" dirty="0" smtClean="0"/>
              <a:t>פְשִׁי נִשְׂרְפָה בְלַהֲבָהּ;</a:t>
            </a:r>
          </a:p>
          <a:p>
            <a:r>
              <a:rPr lang="he-IL" sz="2200" dirty="0" smtClean="0"/>
              <a:t>אוֹמְרִים, </a:t>
            </a:r>
            <a:r>
              <a:rPr lang="he-IL" sz="2200" b="1" dirty="0" smtClean="0"/>
              <a:t>אַהֲבָה</a:t>
            </a:r>
            <a:r>
              <a:rPr lang="he-IL" sz="2200" dirty="0" smtClean="0"/>
              <a:t> יֵשׁ בָּעוֹלָם –</a:t>
            </a:r>
          </a:p>
          <a:p>
            <a:r>
              <a:rPr lang="he-IL" sz="2200" dirty="0" smtClean="0"/>
              <a:t>מַה-זֹּאת אַהֲבָה?</a:t>
            </a:r>
          </a:p>
          <a:p>
            <a:r>
              <a:rPr lang="he-IL" sz="2200" dirty="0" smtClean="0"/>
              <a:t> </a:t>
            </a:r>
          </a:p>
          <a:p>
            <a:r>
              <a:rPr lang="he-IL" sz="2200" dirty="0" smtClean="0"/>
              <a:t>הַכּוֹכָבִים רִמּוּ אוֹתִי,</a:t>
            </a:r>
          </a:p>
          <a:p>
            <a:r>
              <a:rPr lang="he-IL" sz="2200" dirty="0" smtClean="0"/>
              <a:t>הָיָה חֲלוֹם – אַךְ גַּם הוּא עָבָר;</a:t>
            </a:r>
          </a:p>
          <a:p>
            <a:r>
              <a:rPr lang="he-IL" sz="2200" dirty="0" smtClean="0"/>
              <a:t>עַתָּה אֵין לִי כְלוּם בָּעוֹלָם –</a:t>
            </a:r>
          </a:p>
          <a:p>
            <a:r>
              <a:rPr lang="he-IL" sz="2200" dirty="0" smtClean="0"/>
              <a:t>אֵין לִי דָבָר.</a:t>
            </a:r>
          </a:p>
          <a:p>
            <a:r>
              <a:rPr lang="he-IL" sz="2200" dirty="0" smtClean="0"/>
              <a:t> </a:t>
            </a:r>
          </a:p>
          <a:p>
            <a:r>
              <a:rPr lang="he-IL" sz="2200" dirty="0" smtClean="0"/>
              <a:t>הַכְנִיסִינִי תַּחַת כְּנָפֵךְ,</a:t>
            </a:r>
          </a:p>
          <a:p>
            <a:r>
              <a:rPr lang="he-IL" sz="2200" dirty="0" smtClean="0"/>
              <a:t>וַהֲיִי לִי אֵם וְאָחוֹת,</a:t>
            </a:r>
          </a:p>
          <a:p>
            <a:r>
              <a:rPr lang="he-IL" sz="2200" dirty="0" smtClean="0"/>
              <a:t>וִיהִי חֵיקֵךְ מִקְלַט רֹאשִׁי,</a:t>
            </a:r>
          </a:p>
          <a:p>
            <a:r>
              <a:rPr lang="he-IL" sz="2200" dirty="0" smtClean="0"/>
              <a:t>קַן-תְּפִלּוֹתַי הַנִּדָּחוֹת.</a:t>
            </a:r>
          </a:p>
          <a:p>
            <a:endParaRPr lang="he-IL" sz="2200" dirty="0"/>
          </a:p>
        </p:txBody>
      </p:sp>
      <p:sp>
        <p:nvSpPr>
          <p:cNvPr id="9" name="לחצן פעולה: קדימה או הבא 8">
            <a:hlinkClick r:id="rId2" highlightClick="1"/>
          </p:cNvPr>
          <p:cNvSpPr/>
          <p:nvPr/>
        </p:nvSpPr>
        <p:spPr>
          <a:xfrm>
            <a:off x="395536" y="5805264"/>
            <a:ext cx="648072" cy="351899"/>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6749878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404664"/>
            <a:ext cx="8534400" cy="758952"/>
          </a:xfrm>
        </p:spPr>
        <p:txBody>
          <a:bodyPr>
            <a:noAutofit/>
          </a:bodyPr>
          <a:lstStyle/>
          <a:p>
            <a:r>
              <a:rPr lang="he-IL" sz="6600" b="1" dirty="0">
                <a:solidFill>
                  <a:srgbClr val="0070C0"/>
                </a:solidFill>
                <a:latin typeface="BN Alpaca" panose="02000000000000000000" pitchFamily="2" charset="-79"/>
                <a:cs typeface="BN Alpaca" panose="02000000000000000000" pitchFamily="2" charset="-79"/>
              </a:rPr>
              <a:t>פירושי מילים</a:t>
            </a:r>
          </a:p>
        </p:txBody>
      </p:sp>
      <p:sp>
        <p:nvSpPr>
          <p:cNvPr id="3" name="מציין מיקום תוכן 2"/>
          <p:cNvSpPr>
            <a:spLocks noGrp="1"/>
          </p:cNvSpPr>
          <p:nvPr>
            <p:ph sz="quarter" idx="1"/>
          </p:nvPr>
        </p:nvSpPr>
        <p:spPr>
          <a:xfrm>
            <a:off x="323528" y="1412776"/>
            <a:ext cx="8503920" cy="5184576"/>
          </a:xfrm>
        </p:spPr>
        <p:txBody>
          <a:bodyPr>
            <a:noAutofit/>
          </a:bodyPr>
          <a:lstStyle/>
          <a:p>
            <a:r>
              <a:rPr lang="he-IL" sz="3200" dirty="0">
                <a:latin typeface="David" panose="020E0502060401010101" pitchFamily="34" charset="-79"/>
                <a:cs typeface="David" panose="020E0502060401010101" pitchFamily="34" charset="-79"/>
              </a:rPr>
              <a:t>חֵיקֵךְ – הרווח בין החזה לזרועות; בַּתָּוֶךְ; בְּקֶרֶב</a:t>
            </a:r>
            <a:endParaRPr lang="en-US" sz="3200" dirty="0">
              <a:latin typeface="David" panose="020E0502060401010101" pitchFamily="34" charset="-79"/>
              <a:cs typeface="David" panose="020E0502060401010101" pitchFamily="34" charset="-79"/>
            </a:endParaRPr>
          </a:p>
          <a:p>
            <a:r>
              <a:rPr lang="he-IL" sz="3200" dirty="0" smtClean="0">
                <a:latin typeface="David" panose="020E0502060401010101" pitchFamily="34" charset="-79"/>
                <a:cs typeface="David" panose="020E0502060401010101" pitchFamily="34" charset="-79"/>
              </a:rPr>
              <a:t>קַן </a:t>
            </a:r>
            <a:r>
              <a:rPr lang="he-IL" sz="3200" dirty="0">
                <a:latin typeface="David" panose="020E0502060401010101" pitchFamily="34" charset="-79"/>
                <a:cs typeface="David" panose="020E0502060401010101" pitchFamily="34" charset="-79"/>
              </a:rPr>
              <a:t>– נגזר מקנקן: כד, כלי לקבול לנוזלים. *קַן – כד </a:t>
            </a:r>
            <a:r>
              <a:rPr lang="he-IL" sz="3200" dirty="0" smtClean="0">
                <a:latin typeface="David" panose="020E0502060401010101" pitchFamily="34" charset="-79"/>
                <a:cs typeface="David" panose="020E0502060401010101" pitchFamily="34" charset="-79"/>
              </a:rPr>
              <a:t>גדול</a:t>
            </a:r>
          </a:p>
          <a:p>
            <a:r>
              <a:rPr lang="he-IL" sz="3200" dirty="0" smtClean="0">
                <a:latin typeface="David" panose="020E0502060401010101" pitchFamily="34" charset="-79"/>
                <a:cs typeface="David" panose="020E0502060401010101" pitchFamily="34" charset="-79"/>
              </a:rPr>
              <a:t>נידחות – מרוחק, מבודד (מילון אבן שושן).</a:t>
            </a:r>
            <a:endParaRPr lang="en-US" sz="3200" dirty="0">
              <a:latin typeface="David" panose="020E0502060401010101" pitchFamily="34" charset="-79"/>
              <a:cs typeface="David" panose="020E0502060401010101" pitchFamily="34" charset="-79"/>
            </a:endParaRPr>
          </a:p>
          <a:p>
            <a:r>
              <a:rPr lang="he-IL" sz="3200" dirty="0" smtClean="0">
                <a:latin typeface="David" panose="020E0502060401010101" pitchFamily="34" charset="-79"/>
                <a:cs typeface="David" panose="020E0502060401010101" pitchFamily="34" charset="-79"/>
              </a:rPr>
              <a:t>בֵּין- </a:t>
            </a:r>
            <a:r>
              <a:rPr lang="he-IL" sz="3200" dirty="0">
                <a:latin typeface="David" panose="020E0502060401010101" pitchFamily="34" charset="-79"/>
                <a:cs typeface="David" panose="020E0502060401010101" pitchFamily="34" charset="-79"/>
              </a:rPr>
              <a:t>הַשְּׁמָשׁוֹת – בין הערביים, בין שקיעת השמש ללבנה</a:t>
            </a:r>
            <a:endParaRPr lang="en-US" sz="3200" dirty="0">
              <a:latin typeface="David" panose="020E0502060401010101" pitchFamily="34" charset="-79"/>
              <a:cs typeface="David" panose="020E0502060401010101" pitchFamily="34" charset="-79"/>
            </a:endParaRPr>
          </a:p>
          <a:p>
            <a:r>
              <a:rPr lang="he-IL" sz="3200" dirty="0" smtClean="0">
                <a:latin typeface="David" panose="020E0502060401010101" pitchFamily="34" charset="-79"/>
                <a:cs typeface="David" panose="020E0502060401010101" pitchFamily="34" charset="-79"/>
              </a:rPr>
              <a:t>שְׁחִי </a:t>
            </a:r>
            <a:r>
              <a:rPr lang="he-IL" sz="3200" dirty="0">
                <a:latin typeface="David" panose="020E0502060401010101" pitchFamily="34" charset="-79"/>
                <a:cs typeface="David" panose="020E0502060401010101" pitchFamily="34" charset="-79"/>
              </a:rPr>
              <a:t>– התכופפי. </a:t>
            </a:r>
            <a:endParaRPr lang="he-IL" sz="3200" dirty="0" smtClean="0">
              <a:latin typeface="David" panose="020E0502060401010101" pitchFamily="34" charset="-79"/>
              <a:cs typeface="David" panose="020E0502060401010101" pitchFamily="34" charset="-79"/>
            </a:endParaRPr>
          </a:p>
          <a:p>
            <a:r>
              <a:rPr lang="he-IL" sz="3200" dirty="0" smtClean="0">
                <a:latin typeface="David" panose="020E0502060401010101" pitchFamily="34" charset="-79"/>
                <a:cs typeface="David" panose="020E0502060401010101" pitchFamily="34" charset="-79"/>
              </a:rPr>
              <a:t>אֲגַל </a:t>
            </a:r>
            <a:r>
              <a:rPr lang="he-IL" sz="3200" dirty="0">
                <a:latin typeface="David" panose="020E0502060401010101" pitchFamily="34" charset="-79"/>
                <a:cs typeface="David" panose="020E0502060401010101" pitchFamily="34" charset="-79"/>
              </a:rPr>
              <a:t>– אגלה, אחשוף</a:t>
            </a:r>
            <a:endParaRPr lang="en-US" sz="3200" dirty="0">
              <a:latin typeface="David" panose="020E0502060401010101" pitchFamily="34" charset="-79"/>
              <a:cs typeface="David" panose="020E0502060401010101" pitchFamily="34" charset="-79"/>
            </a:endParaRPr>
          </a:p>
          <a:p>
            <a:r>
              <a:rPr lang="he-IL" sz="3200" dirty="0" smtClean="0">
                <a:latin typeface="David" panose="020E0502060401010101" pitchFamily="34" charset="-79"/>
                <a:cs typeface="David" panose="020E0502060401010101" pitchFamily="34" charset="-79"/>
              </a:rPr>
              <a:t>רָז </a:t>
            </a:r>
            <a:r>
              <a:rPr lang="he-IL" sz="3200" dirty="0">
                <a:latin typeface="David" panose="020E0502060401010101" pitchFamily="34" charset="-79"/>
                <a:cs typeface="David" panose="020E0502060401010101" pitchFamily="34" charset="-79"/>
              </a:rPr>
              <a:t>– סוד</a:t>
            </a:r>
            <a:endParaRPr lang="en-US" sz="3200" dirty="0">
              <a:latin typeface="David" panose="020E0502060401010101" pitchFamily="34" charset="-79"/>
              <a:cs typeface="David" panose="020E0502060401010101" pitchFamily="34" charset="-79"/>
            </a:endParaRPr>
          </a:p>
          <a:p>
            <a:endParaRPr lang="he-IL" sz="3200" dirty="0"/>
          </a:p>
        </p:txBody>
      </p:sp>
    </p:spTree>
    <p:extLst>
      <p:ext uri="{BB962C8B-B14F-4D97-AF65-F5344CB8AC3E}">
        <p14:creationId xmlns:p14="http://schemas.microsoft.com/office/powerpoint/2010/main" val="2983661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404664"/>
            <a:ext cx="8534400" cy="758952"/>
          </a:xfrm>
        </p:spPr>
        <p:txBody>
          <a:bodyPr>
            <a:noAutofit/>
          </a:bodyPr>
          <a:lstStyle/>
          <a:p>
            <a:r>
              <a:rPr lang="he-IL" sz="6600" b="1" dirty="0">
                <a:solidFill>
                  <a:srgbClr val="0070C0"/>
                </a:solidFill>
                <a:latin typeface="BN Alpaca" panose="02000000000000000000" pitchFamily="2" charset="-79"/>
                <a:cs typeface="BN Alpaca" panose="02000000000000000000" pitchFamily="2" charset="-79"/>
              </a:rPr>
              <a:t>ניתוח השיר</a:t>
            </a:r>
          </a:p>
        </p:txBody>
      </p:sp>
      <p:sp>
        <p:nvSpPr>
          <p:cNvPr id="3" name="מציין מיקום תוכן 2"/>
          <p:cNvSpPr>
            <a:spLocks noGrp="1"/>
          </p:cNvSpPr>
          <p:nvPr>
            <p:ph sz="quarter" idx="1"/>
          </p:nvPr>
        </p:nvSpPr>
        <p:spPr/>
        <p:txBody>
          <a:bodyPr>
            <a:normAutofit fontScale="92500" lnSpcReduction="20000"/>
          </a:bodyPr>
          <a:lstStyle/>
          <a:p>
            <a:r>
              <a:rPr lang="he-IL" sz="3200" dirty="0">
                <a:latin typeface="David" panose="020E0502060401010101" pitchFamily="34" charset="-79"/>
                <a:cs typeface="David" panose="020E0502060401010101" pitchFamily="34" charset="-79"/>
              </a:rPr>
              <a:t>השיר "הכניסיני תחת כנפך" הוא שיר אישי שבו הדובר עורך מעין חשבון נפש עם מצבו, הוא מבטא רגשות של צער על אובדן הנעורים, על היעדר האהבה ועל חוסר התקווה. </a:t>
            </a:r>
            <a:endParaRPr lang="he-IL" sz="3200" dirty="0" smtClean="0">
              <a:latin typeface="David" panose="020E0502060401010101" pitchFamily="34" charset="-79"/>
              <a:cs typeface="David" panose="020E0502060401010101" pitchFamily="34" charset="-79"/>
            </a:endParaRPr>
          </a:p>
          <a:p>
            <a:r>
              <a:rPr lang="he-IL" sz="3200" dirty="0" smtClean="0">
                <a:latin typeface="David" panose="020E0502060401010101" pitchFamily="34" charset="-79"/>
                <a:cs typeface="David" panose="020E0502060401010101" pitchFamily="34" charset="-79"/>
              </a:rPr>
              <a:t>השיר </a:t>
            </a:r>
            <a:r>
              <a:rPr lang="he-IL" sz="3200" dirty="0">
                <a:latin typeface="David" panose="020E0502060401010101" pitchFamily="34" charset="-79"/>
                <a:cs typeface="David" panose="020E0502060401010101" pitchFamily="34" charset="-79"/>
              </a:rPr>
              <a:t>בנוי מחמישה </a:t>
            </a:r>
            <a:r>
              <a:rPr lang="he-IL" sz="3200" dirty="0" smtClean="0">
                <a:latin typeface="David" panose="020E0502060401010101" pitchFamily="34" charset="-79"/>
                <a:cs typeface="David" panose="020E0502060401010101" pitchFamily="34" charset="-79"/>
              </a:rPr>
              <a:t>בתים -  </a:t>
            </a:r>
            <a:r>
              <a:rPr lang="he-IL" sz="3200" dirty="0">
                <a:latin typeface="David" panose="020E0502060401010101" pitchFamily="34" charset="-79"/>
                <a:cs typeface="David" panose="020E0502060401010101" pitchFamily="34" charset="-79"/>
              </a:rPr>
              <a:t>הבית הראשון והאחרון חוזרים על עצמם. </a:t>
            </a:r>
            <a:endParaRPr lang="he-IL" sz="3200" dirty="0" smtClean="0">
              <a:latin typeface="David" panose="020E0502060401010101" pitchFamily="34" charset="-79"/>
              <a:cs typeface="David" panose="020E0502060401010101" pitchFamily="34" charset="-79"/>
            </a:endParaRPr>
          </a:p>
          <a:p>
            <a:r>
              <a:rPr lang="he-IL" sz="3200" dirty="0" smtClean="0">
                <a:latin typeface="David" panose="020E0502060401010101" pitchFamily="34" charset="-79"/>
                <a:cs typeface="David" panose="020E0502060401010101" pitchFamily="34" charset="-79"/>
              </a:rPr>
              <a:t>בשיר </a:t>
            </a:r>
            <a:r>
              <a:rPr lang="he-IL" sz="3200" dirty="0">
                <a:latin typeface="David" panose="020E0502060401010101" pitchFamily="34" charset="-79"/>
                <a:cs typeface="David" panose="020E0502060401010101" pitchFamily="34" charset="-79"/>
              </a:rPr>
              <a:t>הדובר פונה אל </a:t>
            </a:r>
            <a:r>
              <a:rPr lang="he-IL" sz="3200" dirty="0" smtClean="0">
                <a:latin typeface="David" panose="020E0502060401010101" pitchFamily="34" charset="-79"/>
                <a:cs typeface="David" panose="020E0502060401010101" pitchFamily="34" charset="-79"/>
              </a:rPr>
              <a:t>נמנעת </a:t>
            </a:r>
            <a:r>
              <a:rPr lang="he-IL" sz="3200" dirty="0">
                <a:latin typeface="David" panose="020E0502060401010101" pitchFamily="34" charset="-79"/>
                <a:cs typeface="David" panose="020E0502060401010101" pitchFamily="34" charset="-79"/>
              </a:rPr>
              <a:t>– </a:t>
            </a:r>
            <a:r>
              <a:rPr lang="he-IL" sz="3200" dirty="0" smtClean="0">
                <a:latin typeface="David" panose="020E0502060401010101" pitchFamily="34" charset="-79"/>
                <a:cs typeface="David" panose="020E0502060401010101" pitchFamily="34" charset="-79"/>
              </a:rPr>
              <a:t>דמותה </a:t>
            </a:r>
            <a:r>
              <a:rPr lang="he-IL" sz="3200" dirty="0">
                <a:latin typeface="David" panose="020E0502060401010101" pitchFamily="34" charset="-79"/>
                <a:cs typeface="David" panose="020E0502060401010101" pitchFamily="34" charset="-79"/>
              </a:rPr>
              <a:t>לא ידועה, אישה מיוחדת שהדובר מבקש ממנה שתקשיב לו, שתקל על כאבו באהבתה ובתשומת לבה</a:t>
            </a:r>
            <a:r>
              <a:rPr lang="he-IL" sz="3200" dirty="0" smtClean="0">
                <a:latin typeface="David" panose="020E0502060401010101" pitchFamily="34" charset="-79"/>
                <a:cs typeface="David" panose="020E0502060401010101" pitchFamily="34" charset="-79"/>
              </a:rPr>
              <a:t>.</a:t>
            </a:r>
          </a:p>
          <a:p>
            <a:r>
              <a:rPr lang="he-IL" sz="3200" dirty="0">
                <a:latin typeface="David" panose="020E0502060401010101" pitchFamily="34" charset="-79"/>
                <a:cs typeface="David" panose="020E0502060401010101" pitchFamily="34" charset="-79"/>
              </a:rPr>
              <a:t>הבית הראשון הוא פנייה של הדובר אל </a:t>
            </a:r>
            <a:r>
              <a:rPr lang="he-IL" sz="3200" dirty="0" err="1">
                <a:latin typeface="David" panose="020E0502060401010101" pitchFamily="34" charset="-79"/>
                <a:cs typeface="David" panose="020E0502060401010101" pitchFamily="34" charset="-79"/>
              </a:rPr>
              <a:t>הנמענת</a:t>
            </a:r>
            <a:r>
              <a:rPr lang="he-IL" sz="3200" dirty="0">
                <a:latin typeface="David" panose="020E0502060401010101" pitchFamily="34" charset="-79"/>
                <a:cs typeface="David" panose="020E0502060401010101" pitchFamily="34" charset="-79"/>
              </a:rPr>
              <a:t> ובקשת עזרה. שלושת הבתים הבאים הם הסבר לבקשה זו והבית האחרון הוא שוב בקשה.</a:t>
            </a:r>
            <a:endParaRPr lang="en-US" sz="3200" dirty="0">
              <a:latin typeface="David" panose="020E0502060401010101" pitchFamily="34" charset="-79"/>
              <a:cs typeface="David" panose="020E0502060401010101" pitchFamily="34" charset="-79"/>
            </a:endParaRPr>
          </a:p>
          <a:p>
            <a:endParaRPr lang="en-US" sz="3200" dirty="0">
              <a:latin typeface="David" panose="020E0502060401010101" pitchFamily="34" charset="-79"/>
              <a:cs typeface="David" panose="020E0502060401010101" pitchFamily="34" charset="-79"/>
            </a:endParaRPr>
          </a:p>
          <a:p>
            <a:pPr marL="0" indent="0">
              <a:buNone/>
            </a:pPr>
            <a:endParaRPr lang="he-IL" sz="32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49254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878382" y="161237"/>
            <a:ext cx="5006007" cy="758952"/>
          </a:xfrm>
        </p:spPr>
        <p:txBody>
          <a:bodyPr>
            <a:noAutofit/>
          </a:bodyPr>
          <a:lstStyle/>
          <a:p>
            <a:r>
              <a:rPr lang="he-IL" sz="6600" b="1" dirty="0">
                <a:solidFill>
                  <a:srgbClr val="0070C0"/>
                </a:solidFill>
                <a:latin typeface="BN Alpaca" panose="02000000000000000000" pitchFamily="2" charset="-79"/>
                <a:cs typeface="BN Alpaca" panose="02000000000000000000" pitchFamily="2" charset="-79"/>
              </a:rPr>
              <a:t>בית א'</a:t>
            </a:r>
          </a:p>
        </p:txBody>
      </p:sp>
      <p:sp>
        <p:nvSpPr>
          <p:cNvPr id="4" name="TextBox 3"/>
          <p:cNvSpPr txBox="1"/>
          <p:nvPr/>
        </p:nvSpPr>
        <p:spPr>
          <a:xfrm>
            <a:off x="110086" y="88574"/>
            <a:ext cx="2698175" cy="1569660"/>
          </a:xfrm>
          <a:prstGeom prst="rect">
            <a:avLst/>
          </a:prstGeom>
          <a:noFill/>
          <a:ln w="6350">
            <a:solidFill>
              <a:schemeClr val="tx1"/>
            </a:solidFill>
          </a:ln>
        </p:spPr>
        <p:txBody>
          <a:bodyPr wrap="none" rtlCol="1">
            <a:spAutoFit/>
          </a:bodyPr>
          <a:lstStyle/>
          <a:p>
            <a:r>
              <a:rPr lang="he-IL" sz="2400" b="1" dirty="0"/>
              <a:t>הַכְנִיסִינִי תַּחַת כְּנָפֵךְ,</a:t>
            </a:r>
            <a:endParaRPr lang="en-US" sz="2400" dirty="0"/>
          </a:p>
          <a:p>
            <a:r>
              <a:rPr lang="he-IL" sz="2400" b="1" dirty="0"/>
              <a:t>וַהֲיִי לִי אֵם וְאָחוֹת,</a:t>
            </a:r>
            <a:endParaRPr lang="en-US" sz="2400" dirty="0"/>
          </a:p>
          <a:p>
            <a:r>
              <a:rPr lang="he-IL" sz="2400" b="1" dirty="0"/>
              <a:t>וִיהִי חֵיקֵךְ מִקְלַט רֹאשִׁי,</a:t>
            </a:r>
            <a:endParaRPr lang="en-US" sz="2400" dirty="0"/>
          </a:p>
          <a:p>
            <a:r>
              <a:rPr lang="he-IL" sz="2400" b="1" dirty="0"/>
              <a:t>קַן-תְּפִלּוֹתַי הַנִּדָּחוֹת.</a:t>
            </a:r>
            <a:endParaRPr lang="he-IL" sz="2400" dirty="0"/>
          </a:p>
        </p:txBody>
      </p:sp>
      <p:sp>
        <p:nvSpPr>
          <p:cNvPr id="5" name="TextBox 4"/>
          <p:cNvSpPr txBox="1"/>
          <p:nvPr/>
        </p:nvSpPr>
        <p:spPr>
          <a:xfrm>
            <a:off x="251520" y="1682098"/>
            <a:ext cx="8674753" cy="4893647"/>
          </a:xfrm>
          <a:prstGeom prst="rect">
            <a:avLst/>
          </a:prstGeom>
          <a:noFill/>
        </p:spPr>
        <p:txBody>
          <a:bodyPr wrap="square" rtlCol="1">
            <a:spAutoFit/>
          </a:bodyPr>
          <a:lstStyle/>
          <a:p>
            <a:r>
              <a:rPr lang="he-IL" sz="2600" dirty="0">
                <a:latin typeface="David" panose="020E0502060401010101" pitchFamily="34" charset="-79"/>
                <a:cs typeface="David" panose="020E0502060401010101" pitchFamily="34" charset="-79"/>
              </a:rPr>
              <a:t>הדובר פונה אל </a:t>
            </a:r>
            <a:r>
              <a:rPr lang="he-IL" sz="2600" dirty="0" err="1">
                <a:latin typeface="David" panose="020E0502060401010101" pitchFamily="34" charset="-79"/>
                <a:cs typeface="David" panose="020E0502060401010101" pitchFamily="34" charset="-79"/>
              </a:rPr>
              <a:t>נמענת</a:t>
            </a:r>
            <a:r>
              <a:rPr lang="he-IL" sz="2600" dirty="0">
                <a:latin typeface="David" panose="020E0502060401010101" pitchFamily="34" charset="-79"/>
                <a:cs typeface="David" panose="020E0502060401010101" pitchFamily="34" charset="-79"/>
              </a:rPr>
              <a:t> אהובה שמדומה לציפור בעלת כנף גדולה, שהדובר מבקש שתגן עליו כמו שציפור מגנה על גוזליה. </a:t>
            </a:r>
            <a:endParaRPr lang="he-IL" sz="2600" dirty="0" smtClean="0">
              <a:latin typeface="David" panose="020E0502060401010101" pitchFamily="34" charset="-79"/>
              <a:cs typeface="David" panose="020E0502060401010101" pitchFamily="34" charset="-79"/>
            </a:endParaRPr>
          </a:p>
          <a:p>
            <a:r>
              <a:rPr lang="he-IL" sz="2600" dirty="0" smtClean="0">
                <a:latin typeface="David" panose="020E0502060401010101" pitchFamily="34" charset="-79"/>
                <a:cs typeface="David" panose="020E0502060401010101" pitchFamily="34" charset="-79"/>
              </a:rPr>
              <a:t>בבית </a:t>
            </a:r>
            <a:r>
              <a:rPr lang="he-IL" sz="2600" dirty="0">
                <a:latin typeface="David" panose="020E0502060401010101" pitchFamily="34" charset="-79"/>
                <a:cs typeface="David" panose="020E0502060401010101" pitchFamily="34" charset="-79"/>
              </a:rPr>
              <a:t>הזה מציג הדובר את בקשותיו </a:t>
            </a:r>
            <a:r>
              <a:rPr lang="he-IL" sz="2600" dirty="0" smtClean="0">
                <a:latin typeface="David" panose="020E0502060401010101" pitchFamily="34" charset="-79"/>
                <a:cs typeface="David" panose="020E0502060401010101" pitchFamily="34" charset="-79"/>
              </a:rPr>
              <a:t>מאהובתו – </a:t>
            </a:r>
          </a:p>
          <a:p>
            <a:pPr marL="457200" indent="-457200">
              <a:buFont typeface="Arial" pitchFamily="34" charset="0"/>
              <a:buChar char="•"/>
            </a:pPr>
            <a:r>
              <a:rPr lang="he-IL" sz="2600" dirty="0" smtClean="0">
                <a:latin typeface="David" panose="020E0502060401010101" pitchFamily="34" charset="-79"/>
                <a:cs typeface="David" panose="020E0502060401010101" pitchFamily="34" charset="-79"/>
              </a:rPr>
              <a:t>הוא </a:t>
            </a:r>
            <a:r>
              <a:rPr lang="he-IL" sz="2600" dirty="0">
                <a:latin typeface="David" panose="020E0502060401010101" pitchFamily="34" charset="-79"/>
                <a:cs typeface="David" panose="020E0502060401010101" pitchFamily="34" charset="-79"/>
              </a:rPr>
              <a:t>מבקש ממנה להיכנס תחת כנפיה – כלומר </a:t>
            </a:r>
            <a:r>
              <a:rPr lang="he-IL" sz="2600" u="sng" dirty="0">
                <a:latin typeface="David" panose="020E0502060401010101" pitchFamily="34" charset="-79"/>
                <a:cs typeface="David" panose="020E0502060401010101" pitchFamily="34" charset="-79"/>
              </a:rPr>
              <a:t>מבקש חסות והגנה</a:t>
            </a:r>
            <a:r>
              <a:rPr lang="he-IL" sz="2600" dirty="0">
                <a:latin typeface="David" panose="020E0502060401010101" pitchFamily="34" charset="-79"/>
                <a:cs typeface="David" panose="020E0502060401010101" pitchFamily="34" charset="-79"/>
              </a:rPr>
              <a:t>. </a:t>
            </a:r>
            <a:endParaRPr lang="he-IL" sz="2600" dirty="0" smtClean="0">
              <a:latin typeface="David" panose="020E0502060401010101" pitchFamily="34" charset="-79"/>
              <a:cs typeface="David" panose="020E0502060401010101" pitchFamily="34" charset="-79"/>
            </a:endParaRPr>
          </a:p>
          <a:p>
            <a:endParaRPr lang="he-IL" sz="2600" dirty="0" smtClean="0">
              <a:latin typeface="David" panose="020E0502060401010101" pitchFamily="34" charset="-79"/>
              <a:cs typeface="David" panose="020E0502060401010101" pitchFamily="34" charset="-79"/>
            </a:endParaRPr>
          </a:p>
          <a:p>
            <a:pPr marL="457200" indent="-457200">
              <a:buFont typeface="Arial" pitchFamily="34" charset="0"/>
              <a:buChar char="•"/>
            </a:pPr>
            <a:r>
              <a:rPr lang="he-IL" sz="2600" dirty="0" smtClean="0">
                <a:latin typeface="David" panose="020E0502060401010101" pitchFamily="34" charset="-79"/>
                <a:cs typeface="David" panose="020E0502060401010101" pitchFamily="34" charset="-79"/>
              </a:rPr>
              <a:t>הוא </a:t>
            </a:r>
            <a:r>
              <a:rPr lang="he-IL" sz="2600" dirty="0">
                <a:latin typeface="David" panose="020E0502060401010101" pitchFamily="34" charset="-79"/>
                <a:cs typeface="David" panose="020E0502060401010101" pitchFamily="34" charset="-79"/>
              </a:rPr>
              <a:t>מבקש שתתייחס אליו "כמו אם ואחות", כלומר, הוא זקוק ממנה </a:t>
            </a:r>
            <a:r>
              <a:rPr lang="he-IL" sz="2600" u="sng" dirty="0">
                <a:latin typeface="David" panose="020E0502060401010101" pitchFamily="34" charset="-79"/>
                <a:cs typeface="David" panose="020E0502060401010101" pitchFamily="34" charset="-79"/>
              </a:rPr>
              <a:t>לחמימות, לידידות, לחום </a:t>
            </a:r>
            <a:r>
              <a:rPr lang="he-IL" sz="2600" u="sng" dirty="0" smtClean="0">
                <a:latin typeface="David" panose="020E0502060401010101" pitchFamily="34" charset="-79"/>
                <a:cs typeface="David" panose="020E0502060401010101" pitchFamily="34" charset="-79"/>
              </a:rPr>
              <a:t>,הבנה</a:t>
            </a:r>
            <a:r>
              <a:rPr lang="he-IL" sz="2600" u="sng" dirty="0">
                <a:latin typeface="David" panose="020E0502060401010101" pitchFamily="34" charset="-79"/>
                <a:cs typeface="David" panose="020E0502060401010101" pitchFamily="34" charset="-79"/>
              </a:rPr>
              <a:t> </a:t>
            </a:r>
            <a:r>
              <a:rPr lang="he-IL" sz="2600" dirty="0">
                <a:latin typeface="David" panose="020E0502060401010101" pitchFamily="34" charset="-79"/>
                <a:cs typeface="David" panose="020E0502060401010101" pitchFamily="34" charset="-79"/>
              </a:rPr>
              <a:t>ואהבה שאינה תלויה בדבר. </a:t>
            </a:r>
            <a:endParaRPr lang="he-IL" sz="2600" dirty="0" smtClean="0">
              <a:latin typeface="David" panose="020E0502060401010101" pitchFamily="34" charset="-79"/>
              <a:cs typeface="David" panose="020E0502060401010101" pitchFamily="34" charset="-79"/>
            </a:endParaRPr>
          </a:p>
          <a:p>
            <a:endParaRPr lang="he-IL" sz="2600" dirty="0" smtClean="0">
              <a:latin typeface="David" panose="020E0502060401010101" pitchFamily="34" charset="-79"/>
              <a:cs typeface="David" panose="020E0502060401010101" pitchFamily="34" charset="-79"/>
            </a:endParaRPr>
          </a:p>
          <a:p>
            <a:pPr marL="457200" indent="-457200">
              <a:buFont typeface="Arial" pitchFamily="34" charset="0"/>
              <a:buChar char="•"/>
            </a:pPr>
            <a:r>
              <a:rPr lang="he-IL" sz="2600" dirty="0" smtClean="0">
                <a:latin typeface="David" panose="020E0502060401010101" pitchFamily="34" charset="-79"/>
                <a:cs typeface="David" panose="020E0502060401010101" pitchFamily="34" charset="-79"/>
              </a:rPr>
              <a:t>הדובר </a:t>
            </a:r>
            <a:r>
              <a:rPr lang="he-IL" sz="2600" dirty="0">
                <a:latin typeface="David" panose="020E0502060401010101" pitchFamily="34" charset="-79"/>
                <a:cs typeface="David" panose="020E0502060401010101" pitchFamily="34" charset="-79"/>
              </a:rPr>
              <a:t>מבקש גם "</a:t>
            </a:r>
            <a:r>
              <a:rPr lang="he-IL" sz="2600" dirty="0" err="1">
                <a:latin typeface="David" panose="020E0502060401010101" pitchFamily="34" charset="-79"/>
                <a:cs typeface="David" panose="020E0502060401010101" pitchFamily="34" charset="-79"/>
              </a:rPr>
              <a:t>יהיי</a:t>
            </a:r>
            <a:r>
              <a:rPr lang="he-IL" sz="2600" dirty="0">
                <a:latin typeface="David" panose="020E0502060401010101" pitchFamily="34" charset="-79"/>
                <a:cs typeface="David" panose="020E0502060401010101" pitchFamily="34" charset="-79"/>
              </a:rPr>
              <a:t> חיקך מקלט ראשי, קן </a:t>
            </a:r>
            <a:r>
              <a:rPr lang="he-IL" sz="2600" dirty="0" err="1">
                <a:latin typeface="David" panose="020E0502060401010101" pitchFamily="34" charset="-79"/>
                <a:cs typeface="David" panose="020E0502060401010101" pitchFamily="34" charset="-79"/>
              </a:rPr>
              <a:t>תפילותי</a:t>
            </a:r>
            <a:r>
              <a:rPr lang="he-IL" sz="2600" dirty="0">
                <a:latin typeface="David" panose="020E0502060401010101" pitchFamily="34" charset="-79"/>
                <a:cs typeface="David" panose="020E0502060401010101" pitchFamily="34" charset="-79"/>
              </a:rPr>
              <a:t> הנידחות" – כלומר, הוא זקוק למקום שיוכל להניח בו </a:t>
            </a:r>
            <a:r>
              <a:rPr lang="he-IL" sz="2600" dirty="0" smtClean="0">
                <a:latin typeface="David" panose="020E0502060401010101" pitchFamily="34" charset="-79"/>
                <a:cs typeface="David" panose="020E0502060401010101" pitchFamily="34" charset="-79"/>
              </a:rPr>
              <a:t>את ראשו </a:t>
            </a:r>
            <a:r>
              <a:rPr lang="he-IL" sz="2600" dirty="0">
                <a:latin typeface="David" panose="020E0502060401010101" pitchFamily="34" charset="-79"/>
                <a:cs typeface="David" panose="020E0502060401010101" pitchFamily="34" charset="-79"/>
              </a:rPr>
              <a:t>העייף  ובמקום זה גם להשמיע את תפילותיו ובקשותיו שלא התממשו.</a:t>
            </a:r>
            <a:endParaRPr lang="en-US" sz="2600" dirty="0">
              <a:latin typeface="David" panose="020E0502060401010101" pitchFamily="34" charset="-79"/>
              <a:cs typeface="David" panose="020E0502060401010101" pitchFamily="34" charset="-79"/>
            </a:endParaRPr>
          </a:p>
          <a:p>
            <a:endParaRPr lang="he-IL" sz="2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523228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79512" y="-171400"/>
            <a:ext cx="8784976" cy="1052736"/>
          </a:xfrm>
        </p:spPr>
        <p:txBody>
          <a:bodyPr/>
          <a:lstStyle/>
          <a:p>
            <a:r>
              <a:rPr lang="he-IL" sz="4800" b="1" dirty="0">
                <a:solidFill>
                  <a:srgbClr val="0070C0"/>
                </a:solidFill>
                <a:latin typeface="BN Alpaca" panose="02000000000000000000" pitchFamily="2" charset="-79"/>
                <a:cs typeface="BN Alpaca" panose="02000000000000000000" pitchFamily="2" charset="-79"/>
              </a:rPr>
              <a:t>בתים ב', ג', ד</a:t>
            </a:r>
            <a:r>
              <a:rPr lang="he-IL" sz="4800" b="1" dirty="0" smtClean="0">
                <a:solidFill>
                  <a:srgbClr val="0070C0"/>
                </a:solidFill>
                <a:latin typeface="BN Alpaca" panose="02000000000000000000" pitchFamily="2" charset="-79"/>
                <a:cs typeface="BN Alpaca" panose="02000000000000000000" pitchFamily="2" charset="-79"/>
              </a:rPr>
              <a:t>' - הווידוי</a:t>
            </a:r>
            <a:endParaRPr lang="he-IL" sz="4800" b="1" dirty="0">
              <a:solidFill>
                <a:srgbClr val="0070C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idx="1"/>
          </p:nvPr>
        </p:nvSpPr>
        <p:spPr>
          <a:xfrm>
            <a:off x="0" y="908720"/>
            <a:ext cx="8856984" cy="6984776"/>
          </a:xfrm>
        </p:spPr>
        <p:txBody>
          <a:bodyPr>
            <a:noAutofit/>
          </a:bodyPr>
          <a:lstStyle/>
          <a:p>
            <a:pPr marL="0" indent="0">
              <a:buNone/>
            </a:pPr>
            <a:r>
              <a:rPr lang="he-IL" sz="2600" dirty="0" smtClean="0">
                <a:solidFill>
                  <a:schemeClr val="tx1"/>
                </a:solidFill>
                <a:latin typeface="David" panose="020E0502060401010101" pitchFamily="34" charset="-79"/>
                <a:cs typeface="David" panose="020E0502060401010101" pitchFamily="34" charset="-79"/>
              </a:rPr>
              <a:t>הדובר מבקש להתוודות על כל הסודות המייסרים אותו :</a:t>
            </a:r>
            <a:endParaRPr lang="he-IL" sz="2600" dirty="0">
              <a:solidFill>
                <a:schemeClr val="tx1"/>
              </a:solidFill>
              <a:latin typeface="David" panose="020E0502060401010101" pitchFamily="34" charset="-79"/>
              <a:cs typeface="David" panose="020E0502060401010101" pitchFamily="34" charset="-79"/>
            </a:endParaRPr>
          </a:p>
          <a:p>
            <a:pPr marL="457200" indent="-457200">
              <a:buAutoNum type="arabicPeriod"/>
            </a:pPr>
            <a:r>
              <a:rPr lang="he-IL" sz="2600" b="1" u="sng" dirty="0" smtClean="0">
                <a:solidFill>
                  <a:schemeClr val="tx1"/>
                </a:solidFill>
                <a:latin typeface="David" panose="020E0502060401010101" pitchFamily="34" charset="-79"/>
                <a:cs typeface="David" panose="020E0502060401010101" pitchFamily="34" charset="-79"/>
              </a:rPr>
              <a:t>אובדן הנעורים (בית ב') </a:t>
            </a:r>
            <a:r>
              <a:rPr lang="he-IL" sz="2600" dirty="0" smtClean="0">
                <a:solidFill>
                  <a:schemeClr val="tx1"/>
                </a:solidFill>
                <a:latin typeface="David" panose="020E0502060401010101" pitchFamily="34" charset="-79"/>
                <a:cs typeface="David" panose="020E0502060401010101" pitchFamily="34" charset="-79"/>
              </a:rPr>
              <a:t>– הנעורים מציגים תקופה של שמחת חיים, התנסויות בחוויות – אך הוא לא חווה את הנעורים.</a:t>
            </a:r>
            <a:endParaRPr lang="he-IL" sz="2600" dirty="0">
              <a:solidFill>
                <a:schemeClr val="tx1"/>
              </a:solidFill>
              <a:latin typeface="David" panose="020E0502060401010101" pitchFamily="34" charset="-79"/>
              <a:cs typeface="David" panose="020E0502060401010101" pitchFamily="34" charset="-79"/>
            </a:endParaRPr>
          </a:p>
          <a:p>
            <a:pPr marL="457200" indent="-457200">
              <a:buAutoNum type="arabicPeriod"/>
            </a:pPr>
            <a:r>
              <a:rPr lang="he-IL" sz="2600" b="1" u="sng" dirty="0" smtClean="0">
                <a:solidFill>
                  <a:schemeClr val="tx1"/>
                </a:solidFill>
                <a:latin typeface="David" panose="020E0502060401010101" pitchFamily="34" charset="-79"/>
                <a:cs typeface="David" panose="020E0502060401010101" pitchFamily="34" charset="-79"/>
              </a:rPr>
              <a:t> החמצת האהבה (בית ג') </a:t>
            </a:r>
            <a:r>
              <a:rPr lang="he-IL" sz="2600" dirty="0" smtClean="0">
                <a:solidFill>
                  <a:schemeClr val="tx1"/>
                </a:solidFill>
                <a:latin typeface="David" panose="020E0502060401010101" pitchFamily="34" charset="-79"/>
                <a:cs typeface="David" panose="020E0502060401010101" pitchFamily="34" charset="-79"/>
              </a:rPr>
              <a:t>– אהבה היא טעם החיים אך הוא מתאר את ההתנסות הקשה והכואבת באהבה באמצעות מטאפורה "נפשי נשרפה בלהבה" במקום מתיקות הוא חווה ייסורים.</a:t>
            </a:r>
            <a:endParaRPr lang="he-IL" sz="2600" dirty="0">
              <a:solidFill>
                <a:schemeClr val="tx1"/>
              </a:solidFill>
              <a:latin typeface="David" panose="020E0502060401010101" pitchFamily="34" charset="-79"/>
              <a:cs typeface="David" panose="020E0502060401010101" pitchFamily="34" charset="-79"/>
            </a:endParaRPr>
          </a:p>
          <a:p>
            <a:pPr marL="457200" indent="-457200">
              <a:buAutoNum type="arabicPeriod"/>
            </a:pPr>
            <a:r>
              <a:rPr lang="he-IL" sz="2600" b="1" u="sng" dirty="0" smtClean="0">
                <a:solidFill>
                  <a:schemeClr val="tx1"/>
                </a:solidFill>
                <a:latin typeface="David" panose="020E0502060401010101" pitchFamily="34" charset="-79"/>
                <a:cs typeface="David" panose="020E0502060401010101" pitchFamily="34" charset="-79"/>
              </a:rPr>
              <a:t>החמצת החלום (בית ד) </a:t>
            </a:r>
            <a:r>
              <a:rPr lang="he-IL" sz="2600" dirty="0" smtClean="0">
                <a:solidFill>
                  <a:schemeClr val="tx1"/>
                </a:solidFill>
                <a:latin typeface="David" panose="020E0502060401010101" pitchFamily="34" charset="-79"/>
                <a:cs typeface="David" panose="020E0502060401010101" pitchFamily="34" charset="-79"/>
              </a:rPr>
              <a:t>הוא </a:t>
            </a:r>
            <a:r>
              <a:rPr lang="he-IL" sz="2600" dirty="0">
                <a:solidFill>
                  <a:schemeClr val="tx1"/>
                </a:solidFill>
                <a:latin typeface="David" panose="020E0502060401010101" pitchFamily="34" charset="-79"/>
                <a:cs typeface="David" panose="020E0502060401010101" pitchFamily="34" charset="-79"/>
              </a:rPr>
              <a:t>מרגיש שהכוכבים רימו אותו. הכוכבים הם סמל לחלומות ולתקווה. הייתה לו תקווה לחיים מלאים ושלמים, אך התקווה הזאת נעלמה והוא מרגיש ריקנות: </a:t>
            </a:r>
            <a:r>
              <a:rPr lang="he-IL" sz="2600" b="1" dirty="0">
                <a:solidFill>
                  <a:schemeClr val="tx1"/>
                </a:solidFill>
                <a:latin typeface="David" panose="020E0502060401010101" pitchFamily="34" charset="-79"/>
                <a:cs typeface="David" panose="020E0502060401010101" pitchFamily="34" charset="-79"/>
              </a:rPr>
              <a:t>הָיָה חֲלוֹם – אַךְ גַּם הוּא עָבָר; עַתָּה אֵין לִי כְלוּם בָּעוֹלָם – אֵין לִי דָבָר. </a:t>
            </a:r>
            <a:r>
              <a:rPr lang="he-IL" sz="2600" dirty="0">
                <a:solidFill>
                  <a:schemeClr val="tx1"/>
                </a:solidFill>
                <a:latin typeface="David" panose="020E0502060401010101" pitchFamily="34" charset="-79"/>
                <a:cs typeface="David" panose="020E0502060401010101" pitchFamily="34" charset="-79"/>
              </a:rPr>
              <a:t>החזרה על המילים "אין לי" שסוגרת את הבית הזה מראה את גודל </a:t>
            </a:r>
            <a:r>
              <a:rPr lang="he-IL" sz="2600" dirty="0" smtClean="0">
                <a:solidFill>
                  <a:schemeClr val="tx1"/>
                </a:solidFill>
                <a:latin typeface="David" panose="020E0502060401010101" pitchFamily="34" charset="-79"/>
                <a:cs typeface="David" panose="020E0502060401010101" pitchFamily="34" charset="-79"/>
              </a:rPr>
              <a:t>הייאוש </a:t>
            </a:r>
            <a:r>
              <a:rPr lang="he-IL" sz="2600" dirty="0">
                <a:solidFill>
                  <a:schemeClr val="tx1"/>
                </a:solidFill>
                <a:latin typeface="David" panose="020E0502060401010101" pitchFamily="34" charset="-79"/>
                <a:cs typeface="David" panose="020E0502060401010101" pitchFamily="34" charset="-79"/>
              </a:rPr>
              <a:t>של הדובר, אין לו נעורים, אין לו אהבה, אין לו חלום ותקווה.</a:t>
            </a:r>
          </a:p>
        </p:txBody>
      </p:sp>
    </p:spTree>
    <p:extLst>
      <p:ext uri="{BB962C8B-B14F-4D97-AF65-F5344CB8AC3E}">
        <p14:creationId xmlns:p14="http://schemas.microsoft.com/office/powerpoint/2010/main" val="6218676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878382" y="161237"/>
            <a:ext cx="5006007" cy="758952"/>
          </a:xfrm>
        </p:spPr>
        <p:txBody>
          <a:bodyPr>
            <a:noAutofit/>
          </a:bodyPr>
          <a:lstStyle/>
          <a:p>
            <a:r>
              <a:rPr lang="he-IL" sz="6600" b="1" dirty="0">
                <a:solidFill>
                  <a:srgbClr val="0070C0"/>
                </a:solidFill>
                <a:latin typeface="BN Alpaca" panose="02000000000000000000" pitchFamily="2" charset="-79"/>
                <a:cs typeface="BN Alpaca" panose="02000000000000000000" pitchFamily="2" charset="-79"/>
              </a:rPr>
              <a:t>בית </a:t>
            </a:r>
            <a:r>
              <a:rPr lang="he-IL" sz="6600" b="1" dirty="0" smtClean="0">
                <a:solidFill>
                  <a:srgbClr val="0070C0"/>
                </a:solidFill>
                <a:latin typeface="BN Alpaca" panose="02000000000000000000" pitchFamily="2" charset="-79"/>
                <a:cs typeface="BN Alpaca" panose="02000000000000000000" pitchFamily="2" charset="-79"/>
              </a:rPr>
              <a:t>ה'</a:t>
            </a:r>
            <a:endParaRPr lang="he-IL" sz="6600" b="1" dirty="0">
              <a:solidFill>
                <a:srgbClr val="0070C0"/>
              </a:solidFill>
              <a:latin typeface="BN Alpaca" panose="02000000000000000000" pitchFamily="2" charset="-79"/>
              <a:cs typeface="BN Alpaca" panose="02000000000000000000" pitchFamily="2" charset="-79"/>
            </a:endParaRPr>
          </a:p>
        </p:txBody>
      </p:sp>
      <p:sp>
        <p:nvSpPr>
          <p:cNvPr id="4" name="TextBox 3"/>
          <p:cNvSpPr txBox="1"/>
          <p:nvPr/>
        </p:nvSpPr>
        <p:spPr>
          <a:xfrm>
            <a:off x="110086" y="88574"/>
            <a:ext cx="2698175" cy="1569660"/>
          </a:xfrm>
          <a:prstGeom prst="rect">
            <a:avLst/>
          </a:prstGeom>
          <a:noFill/>
          <a:ln w="6350">
            <a:solidFill>
              <a:schemeClr val="tx1"/>
            </a:solidFill>
          </a:ln>
        </p:spPr>
        <p:txBody>
          <a:bodyPr wrap="none" rtlCol="1">
            <a:spAutoFit/>
          </a:bodyPr>
          <a:lstStyle/>
          <a:p>
            <a:r>
              <a:rPr lang="he-IL" sz="2400" b="1" dirty="0"/>
              <a:t>הַכְנִיסִינִי תַּחַת כְּנָפֵךְ,</a:t>
            </a:r>
            <a:endParaRPr lang="en-US" sz="2400" dirty="0"/>
          </a:p>
          <a:p>
            <a:r>
              <a:rPr lang="he-IL" sz="2400" b="1" dirty="0"/>
              <a:t>וַהֲיִי לִי אֵם וְאָחוֹת,</a:t>
            </a:r>
            <a:endParaRPr lang="en-US" sz="2400" dirty="0"/>
          </a:p>
          <a:p>
            <a:r>
              <a:rPr lang="he-IL" sz="2400" b="1" dirty="0"/>
              <a:t>וִיהִי חֵיקֵךְ מִקְלַט רֹאשִׁי,</a:t>
            </a:r>
            <a:endParaRPr lang="en-US" sz="2400" dirty="0"/>
          </a:p>
          <a:p>
            <a:r>
              <a:rPr lang="he-IL" sz="2400" b="1" dirty="0"/>
              <a:t>קַן-תְּפִלּוֹתַי הַנִּדָּחוֹת.</a:t>
            </a:r>
            <a:endParaRPr lang="he-IL" sz="2400" dirty="0"/>
          </a:p>
        </p:txBody>
      </p:sp>
      <p:sp>
        <p:nvSpPr>
          <p:cNvPr id="5" name="TextBox 4"/>
          <p:cNvSpPr txBox="1"/>
          <p:nvPr/>
        </p:nvSpPr>
        <p:spPr>
          <a:xfrm>
            <a:off x="251520" y="1682098"/>
            <a:ext cx="8674753" cy="6647974"/>
          </a:xfrm>
          <a:prstGeom prst="rect">
            <a:avLst/>
          </a:prstGeom>
          <a:noFill/>
        </p:spPr>
        <p:txBody>
          <a:bodyPr wrap="square" rtlCol="1">
            <a:spAutoFit/>
          </a:bodyPr>
          <a:lstStyle/>
          <a:p>
            <a:r>
              <a:rPr lang="he-IL" sz="3000" dirty="0">
                <a:latin typeface="David" panose="020E0502060401010101" pitchFamily="34" charset="-79"/>
                <a:cs typeface="David" panose="020E0502060401010101" pitchFamily="34" charset="-79"/>
              </a:rPr>
              <a:t>מתוך </a:t>
            </a:r>
            <a:r>
              <a:rPr lang="he-IL" sz="3000" dirty="0" smtClean="0">
                <a:latin typeface="David" panose="020E0502060401010101" pitchFamily="34" charset="-79"/>
                <a:cs typeface="David" panose="020E0502060401010101" pitchFamily="34" charset="-79"/>
              </a:rPr>
              <a:t>הייאוש </a:t>
            </a:r>
            <a:r>
              <a:rPr lang="he-IL" sz="3000" dirty="0">
                <a:latin typeface="David" panose="020E0502060401010101" pitchFamily="34" charset="-79"/>
                <a:cs typeface="David" panose="020E0502060401010101" pitchFamily="34" charset="-79"/>
              </a:rPr>
              <a:t>הגדול שמתגלה בבית הקודם, ניתן להבין את </a:t>
            </a:r>
            <a:r>
              <a:rPr lang="he-IL" sz="3000" b="1" u="sng" dirty="0">
                <a:latin typeface="David" panose="020E0502060401010101" pitchFamily="34" charset="-79"/>
                <a:cs typeface="David" panose="020E0502060401010101" pitchFamily="34" charset="-79"/>
              </a:rPr>
              <a:t>הפניה החוזרת </a:t>
            </a:r>
            <a:r>
              <a:rPr lang="he-IL" sz="3000" dirty="0">
                <a:latin typeface="David" panose="020E0502060401010101" pitchFamily="34" charset="-79"/>
                <a:cs typeface="David" panose="020E0502060401010101" pitchFamily="34" charset="-79"/>
              </a:rPr>
              <a:t>של הדובר אל </a:t>
            </a:r>
            <a:r>
              <a:rPr lang="he-IL" sz="3000" dirty="0" err="1">
                <a:latin typeface="David" panose="020E0502060401010101" pitchFamily="34" charset="-79"/>
                <a:cs typeface="David" panose="020E0502060401010101" pitchFamily="34" charset="-79"/>
              </a:rPr>
              <a:t>הנמענת</a:t>
            </a:r>
            <a:r>
              <a:rPr lang="he-IL" sz="3000" dirty="0">
                <a:latin typeface="David" panose="020E0502060401010101" pitchFamily="34" charset="-79"/>
                <a:cs typeface="David" panose="020E0502060401010101" pitchFamily="34" charset="-79"/>
              </a:rPr>
              <a:t> שהיא חזרה על הבית הראשון. </a:t>
            </a:r>
            <a:endParaRPr lang="he-IL" sz="3000" dirty="0" smtClean="0">
              <a:latin typeface="David" panose="020E0502060401010101" pitchFamily="34" charset="-79"/>
              <a:cs typeface="David" panose="020E0502060401010101" pitchFamily="34" charset="-79"/>
            </a:endParaRPr>
          </a:p>
          <a:p>
            <a:endParaRPr lang="he-IL" sz="3000" dirty="0" smtClean="0">
              <a:latin typeface="David" panose="020E0502060401010101" pitchFamily="34" charset="-79"/>
              <a:cs typeface="David" panose="020E0502060401010101" pitchFamily="34" charset="-79"/>
            </a:endParaRPr>
          </a:p>
          <a:p>
            <a:r>
              <a:rPr lang="he-IL" sz="3000" dirty="0" smtClean="0">
                <a:latin typeface="David" panose="020E0502060401010101" pitchFamily="34" charset="-79"/>
                <a:cs typeface="David" panose="020E0502060401010101" pitchFamily="34" charset="-79"/>
              </a:rPr>
              <a:t>דווקא משום תחושת האובדן והיעדר התקווה , הוא זקוק לרחמיה, לחסותה ולהגנתה יותר מתמיד, לכן השיר חוזר לנקודת המוצא ונוצר כאן </a:t>
            </a:r>
            <a:r>
              <a:rPr lang="he-IL" sz="3000" b="1" u="sng" dirty="0" smtClean="0">
                <a:latin typeface="David" panose="020E0502060401010101" pitchFamily="34" charset="-79"/>
                <a:cs typeface="David" panose="020E0502060401010101" pitchFamily="34" charset="-79"/>
              </a:rPr>
              <a:t>מבנה מעגלי.</a:t>
            </a:r>
          </a:p>
          <a:p>
            <a:r>
              <a:rPr lang="he-IL" sz="3000" b="1" u="sng" dirty="0" smtClean="0">
                <a:latin typeface="David" panose="020E0502060401010101" pitchFamily="34" charset="-79"/>
                <a:cs typeface="David" panose="020E0502060401010101" pitchFamily="34" charset="-79"/>
              </a:rPr>
              <a:t>תפקיד המבנה המעגלי – </a:t>
            </a:r>
            <a:r>
              <a:rPr lang="he-IL" sz="3000" dirty="0" smtClean="0">
                <a:latin typeface="David" panose="020E0502060401010101" pitchFamily="34" charset="-79"/>
                <a:cs typeface="David" panose="020E0502060401010101" pitchFamily="34" charset="-79"/>
              </a:rPr>
              <a:t>לשקף את תחושת המלכוד  וחוסר המוצא של הדובר </a:t>
            </a:r>
            <a:r>
              <a:rPr lang="he-IL" sz="3600" b="1" dirty="0" smtClean="0">
                <a:latin typeface="David" panose="020E0502060401010101" pitchFamily="34" charset="-79"/>
                <a:cs typeface="David" panose="020E0502060401010101" pitchFamily="34" charset="-79"/>
              </a:rPr>
              <a:t>או</a:t>
            </a:r>
            <a:r>
              <a:rPr lang="he-IL" sz="3000" b="1" dirty="0" smtClean="0">
                <a:latin typeface="David" panose="020E0502060401010101" pitchFamily="34" charset="-79"/>
                <a:cs typeface="David" panose="020E0502060401010101" pitchFamily="34" charset="-79"/>
              </a:rPr>
              <a:t> </a:t>
            </a:r>
            <a:r>
              <a:rPr lang="he-IL" sz="3000" dirty="0" smtClean="0">
                <a:latin typeface="David" panose="020E0502060401010101" pitchFamily="34" charset="-79"/>
                <a:cs typeface="David" panose="020E0502060401010101" pitchFamily="34" charset="-79"/>
              </a:rPr>
              <a:t>שאפשר לראות בזה ביטוי לתקווה שימצא בחיקה של "האם" </a:t>
            </a:r>
            <a:r>
              <a:rPr lang="he-IL" sz="3000" dirty="0" err="1" smtClean="0">
                <a:latin typeface="David" panose="020E0502060401010101" pitchFamily="34" charset="-79"/>
                <a:cs typeface="David" panose="020E0502060401010101" pitchFamily="34" charset="-79"/>
              </a:rPr>
              <a:t>וה"אחות</a:t>
            </a:r>
            <a:r>
              <a:rPr lang="he-IL" sz="3000" dirty="0" smtClean="0">
                <a:latin typeface="David" panose="020E0502060401010101" pitchFamily="34" charset="-79"/>
                <a:cs typeface="David" panose="020E0502060401010101" pitchFamily="34" charset="-79"/>
              </a:rPr>
              <a:t>" ניחומים לאחר שאיבד הכול.</a:t>
            </a:r>
            <a:endParaRPr lang="he-IL" sz="3000" b="1" u="sng" dirty="0" smtClean="0">
              <a:latin typeface="David" panose="020E0502060401010101" pitchFamily="34" charset="-79"/>
              <a:cs typeface="David" panose="020E0502060401010101" pitchFamily="34" charset="-79"/>
            </a:endParaRPr>
          </a:p>
          <a:p>
            <a:endParaRPr lang="he-IL" sz="3000" dirty="0">
              <a:latin typeface="David" panose="020E0502060401010101" pitchFamily="34" charset="-79"/>
              <a:cs typeface="David" panose="020E0502060401010101" pitchFamily="34" charset="-79"/>
            </a:endParaRPr>
          </a:p>
          <a:p>
            <a:r>
              <a:rPr lang="he-IL" sz="3000" b="1" dirty="0">
                <a:latin typeface="David" panose="020E0502060401010101" pitchFamily="34" charset="-79"/>
                <a:cs typeface="David" panose="020E0502060401010101" pitchFamily="34" charset="-79"/>
              </a:rPr>
              <a:t> </a:t>
            </a:r>
            <a:endParaRPr lang="en-US" sz="3000" dirty="0">
              <a:latin typeface="David" panose="020E0502060401010101" pitchFamily="34" charset="-79"/>
              <a:cs typeface="David" panose="020E0502060401010101" pitchFamily="34" charset="-79"/>
            </a:endParaRPr>
          </a:p>
          <a:p>
            <a:endParaRPr lang="he-IL" sz="30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4077521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764704"/>
          </a:xfrm>
        </p:spPr>
        <p:txBody>
          <a:bodyPr/>
          <a:lstStyle/>
          <a:p>
            <a:r>
              <a:rPr lang="he-IL" sz="4000" b="1" dirty="0">
                <a:solidFill>
                  <a:srgbClr val="0070C0"/>
                </a:solidFill>
                <a:latin typeface="BN Alpaca" panose="02000000000000000000" pitchFamily="2" charset="-79"/>
                <a:cs typeface="BN Alpaca" panose="02000000000000000000" pitchFamily="2" charset="-79"/>
              </a:rPr>
              <a:t>התהליך הנפשי שעובר הדובר בשיר</a:t>
            </a:r>
          </a:p>
        </p:txBody>
      </p:sp>
      <p:sp>
        <p:nvSpPr>
          <p:cNvPr id="5" name="מלבן מעוגל 4"/>
          <p:cNvSpPr/>
          <p:nvPr/>
        </p:nvSpPr>
        <p:spPr>
          <a:xfrm>
            <a:off x="2627784" y="980727"/>
            <a:ext cx="4392488" cy="92385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smtClean="0">
                <a:solidFill>
                  <a:schemeClr val="tx1"/>
                </a:solidFill>
                <a:latin typeface="David" panose="020E0502060401010101" pitchFamily="34" charset="-79"/>
                <a:cs typeface="David" panose="020E0502060401010101" pitchFamily="34" charset="-79"/>
              </a:rPr>
              <a:t>בית א – אופטימי, תקוותו היא מציאת קן חם כפורקן לתפילותיו.</a:t>
            </a:r>
            <a:endParaRPr lang="he-IL" sz="2400" b="1" dirty="0">
              <a:solidFill>
                <a:schemeClr val="tx1"/>
              </a:solidFill>
              <a:latin typeface="David" panose="020E0502060401010101" pitchFamily="34" charset="-79"/>
              <a:cs typeface="David" panose="020E0502060401010101" pitchFamily="34" charset="-79"/>
            </a:endParaRPr>
          </a:p>
        </p:txBody>
      </p:sp>
      <p:sp>
        <p:nvSpPr>
          <p:cNvPr id="10" name="מלבן מעוגל 9"/>
          <p:cNvSpPr/>
          <p:nvPr/>
        </p:nvSpPr>
        <p:spPr>
          <a:xfrm>
            <a:off x="2627784" y="2132856"/>
            <a:ext cx="4392488" cy="923856"/>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sz="2400" b="1" dirty="0" smtClean="0">
                <a:solidFill>
                  <a:schemeClr val="tx1"/>
                </a:solidFill>
                <a:latin typeface="David" panose="020E0502060401010101" pitchFamily="34" charset="-79"/>
                <a:cs typeface="David" panose="020E0502060401010101" pitchFamily="34" charset="-79"/>
              </a:rPr>
              <a:t>בית ב'– תפילה בין השמשות, שעת התגלות ותקווה. מבכה על נעוריו.</a:t>
            </a:r>
            <a:endParaRPr lang="he-IL" sz="2400" b="1" dirty="0">
              <a:solidFill>
                <a:schemeClr val="tx1"/>
              </a:solidFill>
              <a:latin typeface="David" panose="020E0502060401010101" pitchFamily="34" charset="-79"/>
              <a:cs typeface="David" panose="020E0502060401010101" pitchFamily="34" charset="-79"/>
            </a:endParaRPr>
          </a:p>
        </p:txBody>
      </p:sp>
      <p:sp>
        <p:nvSpPr>
          <p:cNvPr id="11" name="מלבן מעוגל 10"/>
          <p:cNvSpPr/>
          <p:nvPr/>
        </p:nvSpPr>
        <p:spPr>
          <a:xfrm>
            <a:off x="2627784" y="3356992"/>
            <a:ext cx="4392488" cy="923856"/>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sz="2400" b="1" dirty="0" smtClean="0">
                <a:solidFill>
                  <a:schemeClr val="tx1"/>
                </a:solidFill>
                <a:latin typeface="David" panose="020E0502060401010101" pitchFamily="34" charset="-79"/>
                <a:cs typeface="David" panose="020E0502060401010101" pitchFamily="34" charset="-79"/>
              </a:rPr>
              <a:t>בית ג' – התעצמות ייסוריו "נפשי נשרפה בלהבות" – היעדרות האהבה.</a:t>
            </a:r>
            <a:endParaRPr lang="he-IL" sz="2400" b="1" dirty="0">
              <a:solidFill>
                <a:schemeClr val="tx1"/>
              </a:solidFill>
              <a:latin typeface="David" panose="020E0502060401010101" pitchFamily="34" charset="-79"/>
              <a:cs typeface="David" panose="020E0502060401010101" pitchFamily="34" charset="-79"/>
            </a:endParaRPr>
          </a:p>
        </p:txBody>
      </p:sp>
      <p:sp>
        <p:nvSpPr>
          <p:cNvPr id="12" name="מלבן מעוגל 11"/>
          <p:cNvSpPr/>
          <p:nvPr/>
        </p:nvSpPr>
        <p:spPr>
          <a:xfrm>
            <a:off x="2627784" y="4581128"/>
            <a:ext cx="4392488" cy="923856"/>
          </a:xfrm>
          <a:prstGeom prst="round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sz="2400" b="1" dirty="0" smtClean="0">
                <a:solidFill>
                  <a:schemeClr val="tx1"/>
                </a:solidFill>
                <a:latin typeface="David" panose="020E0502060401010101" pitchFamily="34" charset="-79"/>
                <a:cs typeface="David" panose="020E0502060401010101" pitchFamily="34" charset="-79"/>
              </a:rPr>
              <a:t>בית ד' – שיא ייסוריו – כוכבים כסמל לתקווה אבדו ולא נותר לו דבר. </a:t>
            </a:r>
            <a:endParaRPr lang="he-IL" sz="2400" b="1" dirty="0">
              <a:solidFill>
                <a:schemeClr val="tx1"/>
              </a:solidFill>
              <a:latin typeface="David" panose="020E0502060401010101" pitchFamily="34" charset="-79"/>
              <a:cs typeface="David" panose="020E0502060401010101" pitchFamily="34" charset="-79"/>
            </a:endParaRPr>
          </a:p>
        </p:txBody>
      </p:sp>
      <p:sp>
        <p:nvSpPr>
          <p:cNvPr id="13" name="מלבן מעוגל 12"/>
          <p:cNvSpPr/>
          <p:nvPr/>
        </p:nvSpPr>
        <p:spPr>
          <a:xfrm>
            <a:off x="2627784" y="5805264"/>
            <a:ext cx="4392488" cy="92385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smtClean="0">
                <a:solidFill>
                  <a:schemeClr val="tx1"/>
                </a:solidFill>
                <a:latin typeface="David" panose="020E0502060401010101" pitchFamily="34" charset="-79"/>
                <a:cs typeface="David" panose="020E0502060401010101" pitchFamily="34" charset="-79"/>
              </a:rPr>
              <a:t>בית ה' – מבנה מעגלי המדגיש את חוסר המוצא ותחושת המלכוד.</a:t>
            </a:r>
            <a:endParaRPr lang="he-IL" sz="2400" b="1" dirty="0">
              <a:solidFill>
                <a:schemeClr val="tx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502224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79512" y="116632"/>
            <a:ext cx="8697144" cy="908720"/>
          </a:xfrm>
        </p:spPr>
        <p:txBody>
          <a:bodyPr/>
          <a:lstStyle/>
          <a:p>
            <a:pPr algn="r"/>
            <a:r>
              <a:rPr lang="he-IL" sz="3600" b="1" dirty="0">
                <a:solidFill>
                  <a:srgbClr val="0070C0"/>
                </a:solidFill>
                <a:latin typeface="BN Alpaca" panose="02000000000000000000" pitchFamily="2" charset="-79"/>
                <a:cs typeface="BN Alpaca" panose="02000000000000000000" pitchFamily="2" charset="-79"/>
              </a:rPr>
              <a:t>מיהי הנמנעת? אל מי פונה הדובר בשיר?</a:t>
            </a:r>
          </a:p>
        </p:txBody>
      </p:sp>
      <p:sp>
        <p:nvSpPr>
          <p:cNvPr id="3" name="מציין מיקום תוכן 2"/>
          <p:cNvSpPr>
            <a:spLocks noGrp="1"/>
          </p:cNvSpPr>
          <p:nvPr>
            <p:ph idx="1"/>
          </p:nvPr>
        </p:nvSpPr>
        <p:spPr>
          <a:xfrm>
            <a:off x="539552" y="1124744"/>
            <a:ext cx="8229600" cy="4525963"/>
          </a:xfrm>
        </p:spPr>
        <p:txBody>
          <a:bodyPr>
            <a:noAutofit/>
          </a:bodyPr>
          <a:lstStyle/>
          <a:p>
            <a:pPr marL="0" indent="0">
              <a:buNone/>
            </a:pPr>
            <a:r>
              <a:rPr lang="he-IL" sz="2800" dirty="0" smtClean="0">
                <a:solidFill>
                  <a:schemeClr val="tx1"/>
                </a:solidFill>
                <a:latin typeface="David" panose="020E0502060401010101" pitchFamily="34" charset="-79"/>
                <a:cs typeface="David" panose="020E0502060401010101" pitchFamily="34" charset="-79"/>
              </a:rPr>
              <a:t>הפניה אל הנמנעת בשיר יכולה להתפרש בשלוש משמעויות:</a:t>
            </a:r>
          </a:p>
          <a:p>
            <a:pPr marL="457200" indent="-457200">
              <a:buAutoNum type="arabicPeriod"/>
            </a:pPr>
            <a:r>
              <a:rPr lang="he-IL" sz="2800" dirty="0" smtClean="0">
                <a:solidFill>
                  <a:schemeClr val="tx1"/>
                </a:solidFill>
                <a:latin typeface="David" panose="020E0502060401010101" pitchFamily="34" charset="-79"/>
                <a:cs typeface="David" panose="020E0502060401010101" pitchFamily="34" charset="-79"/>
              </a:rPr>
              <a:t>שיר אהבה בו הנמנעת היא </a:t>
            </a:r>
            <a:r>
              <a:rPr lang="he-IL" sz="2800" b="1" u="sng" dirty="0" smtClean="0">
                <a:solidFill>
                  <a:schemeClr val="tx1"/>
                </a:solidFill>
                <a:latin typeface="David" panose="020E0502060401010101" pitchFamily="34" charset="-79"/>
                <a:cs typeface="David" panose="020E0502060401010101" pitchFamily="34" charset="-79"/>
              </a:rPr>
              <a:t>אישה</a:t>
            </a:r>
            <a:r>
              <a:rPr lang="he-IL" sz="2800" dirty="0" smtClean="0">
                <a:solidFill>
                  <a:schemeClr val="tx1"/>
                </a:solidFill>
                <a:latin typeface="David" panose="020E0502060401010101" pitchFamily="34" charset="-79"/>
                <a:cs typeface="David" panose="020E0502060401010101" pitchFamily="34" charset="-79"/>
              </a:rPr>
              <a:t>, אהובה.</a:t>
            </a:r>
          </a:p>
          <a:p>
            <a:pPr marL="457200" indent="-457200">
              <a:buAutoNum type="arabicPeriod"/>
            </a:pPr>
            <a:endParaRPr lang="he-IL" sz="2800" dirty="0">
              <a:solidFill>
                <a:schemeClr val="tx1"/>
              </a:solidFill>
              <a:latin typeface="David" panose="020E0502060401010101" pitchFamily="34" charset="-79"/>
              <a:cs typeface="David" panose="020E0502060401010101" pitchFamily="34" charset="-79"/>
            </a:endParaRPr>
          </a:p>
          <a:p>
            <a:pPr marL="457200" indent="-457200">
              <a:buAutoNum type="arabicPeriod"/>
            </a:pPr>
            <a:r>
              <a:rPr lang="he-IL" sz="2800" dirty="0" smtClean="0">
                <a:solidFill>
                  <a:schemeClr val="tx1"/>
                </a:solidFill>
                <a:latin typeface="David" panose="020E0502060401010101" pitchFamily="34" charset="-79"/>
                <a:cs typeface="David" panose="020E0502060401010101" pitchFamily="34" charset="-79"/>
              </a:rPr>
              <a:t>הנמנעת היא </a:t>
            </a:r>
            <a:r>
              <a:rPr lang="he-IL" sz="2800" b="1" dirty="0" smtClean="0">
                <a:solidFill>
                  <a:schemeClr val="tx1"/>
                </a:solidFill>
                <a:latin typeface="David" panose="020E0502060401010101" pitchFamily="34" charset="-79"/>
                <a:cs typeface="David" panose="020E0502060401010101" pitchFamily="34" charset="-79"/>
              </a:rPr>
              <a:t>אֶם</a:t>
            </a:r>
            <a:r>
              <a:rPr lang="he-IL" sz="2800" dirty="0" smtClean="0">
                <a:solidFill>
                  <a:schemeClr val="tx1"/>
                </a:solidFill>
                <a:latin typeface="David" panose="020E0502060401010101" pitchFamily="34" charset="-79"/>
                <a:cs typeface="David" panose="020E0502060401010101" pitchFamily="34" charset="-79"/>
              </a:rPr>
              <a:t> – השיר מדבר על חסך באהבת אם חמה ומגוננת (מתקשר לביוגרפיה של ביאליק שהופרד מאמו בגיל מאוד צעיר וגדל אצל סבו).</a:t>
            </a:r>
          </a:p>
          <a:p>
            <a:pPr marL="457200" indent="-457200">
              <a:buAutoNum type="arabicPeriod"/>
            </a:pPr>
            <a:endParaRPr lang="he-IL" sz="2800" dirty="0">
              <a:solidFill>
                <a:schemeClr val="tx1"/>
              </a:solidFill>
              <a:latin typeface="David" panose="020E0502060401010101" pitchFamily="34" charset="-79"/>
              <a:cs typeface="David" panose="020E0502060401010101" pitchFamily="34" charset="-79"/>
            </a:endParaRPr>
          </a:p>
          <a:p>
            <a:pPr marL="457200" indent="-457200">
              <a:buAutoNum type="arabicPeriod"/>
            </a:pPr>
            <a:r>
              <a:rPr lang="he-IL" sz="2800" dirty="0" smtClean="0">
                <a:solidFill>
                  <a:schemeClr val="tx1"/>
                </a:solidFill>
                <a:latin typeface="David" panose="020E0502060401010101" pitchFamily="34" charset="-79"/>
                <a:cs typeface="David" panose="020E0502060401010101" pitchFamily="34" charset="-79"/>
              </a:rPr>
              <a:t>הנמנעת היא </a:t>
            </a:r>
            <a:r>
              <a:rPr lang="he-IL" sz="2800" b="1" u="sng" dirty="0" smtClean="0">
                <a:solidFill>
                  <a:schemeClr val="tx1"/>
                </a:solidFill>
                <a:latin typeface="David" panose="020E0502060401010101" pitchFamily="34" charset="-79"/>
                <a:cs typeface="David" panose="020E0502060401010101" pitchFamily="34" charset="-79"/>
              </a:rPr>
              <a:t>השכינה</a:t>
            </a:r>
            <a:r>
              <a:rPr lang="he-IL" sz="2800" dirty="0" smtClean="0">
                <a:solidFill>
                  <a:schemeClr val="tx1"/>
                </a:solidFill>
                <a:latin typeface="David" panose="020E0502060401010101" pitchFamily="34" charset="-79"/>
                <a:cs typeface="David" panose="020E0502060401010101" pitchFamily="34" charset="-79"/>
              </a:rPr>
              <a:t> (הרוח האלוהית) – שוב מתקשר לביוגרפיה של ביאליק שעזב את עולם היהדות והתאכזב.. ייתכן כי הוא מביע חרטה על עזיבתו ומבקש לשוב ליהדות לאחר שזנח אותה בעבר.</a:t>
            </a:r>
            <a:endParaRPr lang="he-IL" sz="2800" dirty="0">
              <a:solidFill>
                <a:schemeClr val="tx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0240254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אזרחי">
  <a:themeElements>
    <a:clrScheme name="אזרחי">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אזרחי">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אזרחי">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ניהולי">
  <a:themeElements>
    <a:clrScheme name="ניהולי">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ניהולי">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ניהול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4024</TotalTime>
  <Words>646</Words>
  <Application>Microsoft Office PowerPoint</Application>
  <PresentationFormat>‫הצגה על המסך (4:3)</PresentationFormat>
  <Paragraphs>121</Paragraphs>
  <Slides>13</Slides>
  <Notes>0</Notes>
  <HiddenSlides>0</HiddenSlides>
  <MMClips>0</MMClips>
  <ScaleCrop>false</ScaleCrop>
  <HeadingPairs>
    <vt:vector size="4" baseType="variant">
      <vt:variant>
        <vt:lpstr>ערכת נושא</vt:lpstr>
      </vt:variant>
      <vt:variant>
        <vt:i4>2</vt:i4>
      </vt:variant>
      <vt:variant>
        <vt:lpstr>כותרות שקופיות</vt:lpstr>
      </vt:variant>
      <vt:variant>
        <vt:i4>13</vt:i4>
      </vt:variant>
    </vt:vector>
  </HeadingPairs>
  <TitlesOfParts>
    <vt:vector size="15" baseType="lpstr">
      <vt:lpstr>אזרחי</vt:lpstr>
      <vt:lpstr>ניהולי</vt:lpstr>
      <vt:lpstr>חיים נחמן ביאליק</vt:lpstr>
      <vt:lpstr>"הכניסיני תחת כנפך"</vt:lpstr>
      <vt:lpstr>פירושי מילים</vt:lpstr>
      <vt:lpstr>ניתוח השיר</vt:lpstr>
      <vt:lpstr>בית א'</vt:lpstr>
      <vt:lpstr>בתים ב', ג', ד' - הווידוי</vt:lpstr>
      <vt:lpstr>בית ה'</vt:lpstr>
      <vt:lpstr>התהליך הנפשי שעובר הדובר בשיר</vt:lpstr>
      <vt:lpstr>מיהי הנמנעת? אל מי פונה הדובר בשיר?</vt:lpstr>
      <vt:lpstr>אמצעים אומנותיים בשיר</vt:lpstr>
      <vt:lpstr>אמצעים אומנותיים בשיר</vt:lpstr>
      <vt:lpstr>אמצעים אומנותיים בשיר</vt:lpstr>
      <vt:lpstr>שאלות ממבחני בגרות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חיים נחמן ביאליק</dc:title>
  <dc:creator>User</dc:creator>
  <cp:lastModifiedBy>rakezeth</cp:lastModifiedBy>
  <cp:revision>64</cp:revision>
  <dcterms:created xsi:type="dcterms:W3CDTF">2016-08-18T15:38:24Z</dcterms:created>
  <dcterms:modified xsi:type="dcterms:W3CDTF">2016-11-17T06:58:15Z</dcterms:modified>
</cp:coreProperties>
</file>