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  <p:sldMasterId id="2147483732" r:id="rId2"/>
  </p:sldMasterIdLst>
  <p:notesMasterIdLst>
    <p:notesMasterId r:id="rId22"/>
  </p:notesMasterIdLst>
  <p:sldIdLst>
    <p:sldId id="276" r:id="rId3"/>
    <p:sldId id="256" r:id="rId4"/>
    <p:sldId id="275" r:id="rId5"/>
    <p:sldId id="258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89" r:id="rId19"/>
    <p:sldId id="290" r:id="rId20"/>
    <p:sldId id="291" r:id="rId21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9" d="100"/>
          <a:sy n="59" d="100"/>
        </p:scale>
        <p:origin x="-159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1AC7CCF-B2CD-46E7-BC7E-DA08C1C02DC0}" type="datetimeFigureOut">
              <a:rPr lang="he-IL" smtClean="0"/>
              <a:t>כ"ג/אב/תשע"ו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1926FCC-55C5-401D-98C2-2E556A909E5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5531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26FCC-55C5-401D-98C2-2E556A909E55}" type="slidenum">
              <a:rPr lang="he-IL" smtClean="0"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645472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26FCC-55C5-401D-98C2-2E556A909E55}" type="slidenum">
              <a:rPr lang="he-IL" smtClean="0"/>
              <a:t>13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645472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26FCC-55C5-401D-98C2-2E556A909E55}" type="slidenum">
              <a:rPr lang="he-IL" smtClean="0"/>
              <a:t>14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645472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26FCC-55C5-401D-98C2-2E556A909E55}" type="slidenum">
              <a:rPr lang="he-IL" smtClean="0"/>
              <a:t>15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645472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26FCC-55C5-401D-98C2-2E556A909E55}" type="slidenum">
              <a:rPr lang="he-IL" smtClean="0"/>
              <a:t>16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645472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26FCC-55C5-401D-98C2-2E556A909E55}" type="slidenum">
              <a:rPr lang="he-IL" smtClean="0"/>
              <a:t>17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645472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26FCC-55C5-401D-98C2-2E556A909E55}" type="slidenum">
              <a:rPr lang="he-IL" smtClean="0"/>
              <a:t>18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645472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26FCC-55C5-401D-98C2-2E556A909E55}" type="slidenum">
              <a:rPr lang="he-IL" smtClean="0"/>
              <a:t>19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645472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26FCC-55C5-401D-98C2-2E556A909E55}" type="slidenum">
              <a:rPr lang="he-IL" smtClean="0"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64547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26FCC-55C5-401D-98C2-2E556A909E55}" type="slidenum">
              <a:rPr lang="he-IL" smtClean="0"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64547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26FCC-55C5-401D-98C2-2E556A909E55}" type="slidenum">
              <a:rPr lang="he-IL" smtClean="0"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64547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26FCC-55C5-401D-98C2-2E556A909E55}" type="slidenum">
              <a:rPr lang="he-IL" smtClean="0"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645472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26FCC-55C5-401D-98C2-2E556A909E55}" type="slidenum">
              <a:rPr lang="he-IL" smtClean="0"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645472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26FCC-55C5-401D-98C2-2E556A909E55}" type="slidenum">
              <a:rPr lang="he-IL" smtClean="0"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645472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26FCC-55C5-401D-98C2-2E556A909E55}" type="slidenum">
              <a:rPr lang="he-IL" smtClean="0"/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645472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26FCC-55C5-401D-98C2-2E556A909E55}" type="slidenum">
              <a:rPr lang="he-IL" smtClean="0"/>
              <a:t>12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64547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7ADB8-A1AD-4BAA-B950-C87DB85F77B4}" type="datetimeFigureOut">
              <a:rPr lang="he-IL" smtClean="0"/>
              <a:t>כ"ב/אב/תשע"ו</a:t>
            </a:fld>
            <a:endParaRPr lang="he-IL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2770E3-CB3E-49F7-A56E-E7375F6440F2}" type="slidenum">
              <a:rPr lang="he-IL" smtClean="0"/>
              <a:t>‹#›</a:t>
            </a:fld>
            <a:endParaRPr lang="he-IL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e-I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7ADB8-A1AD-4BAA-B950-C87DB85F77B4}" type="datetimeFigureOut">
              <a:rPr lang="he-IL" smtClean="0"/>
              <a:t>כ"ב/אב/תשע"ו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770E3-CB3E-49F7-A56E-E7375F6440F2}" type="slidenum">
              <a:rPr lang="he-IL" smtClean="0"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7ADB8-A1AD-4BAA-B950-C87DB85F77B4}" type="datetimeFigureOut">
              <a:rPr lang="he-IL" smtClean="0"/>
              <a:t>כ"ב/אב/תשע"ו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770E3-CB3E-49F7-A56E-E7375F6440F2}" type="slidenum">
              <a:rPr lang="he-IL" smtClean="0"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מלבן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מלבן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28" name="מציין מיקום של תאריך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7ADB8-A1AD-4BAA-B950-C87DB85F77B4}" type="datetimeFigureOut">
              <a:rPr lang="he-IL" smtClean="0"/>
              <a:t>כ"ב/אב/תשע"ו</a:t>
            </a:fld>
            <a:endParaRPr lang="he-IL" dirty="0"/>
          </a:p>
        </p:txBody>
      </p:sp>
      <p:sp>
        <p:nvSpPr>
          <p:cNvPr id="17" name="מציין מיקום של כותרת תחתונה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מלבן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אליפסה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אליפסה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מציין מיקום של מספר שקופית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F2770E3-CB3E-49F7-A56E-E7375F6440F2}" type="slidenum">
              <a:rPr lang="he-IL" smtClean="0"/>
              <a:t>‹#›</a:t>
            </a:fld>
            <a:endParaRPr lang="he-IL" dirty="0"/>
          </a:p>
        </p:txBody>
      </p:sp>
      <p:sp>
        <p:nvSpPr>
          <p:cNvPr id="8" name="כותרת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7ADB8-A1AD-4BAA-B950-C87DB85F77B4}" type="datetimeFigureOut">
              <a:rPr lang="he-IL" smtClean="0"/>
              <a:t>כ"ב/אב/תשע"ו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F2770E3-CB3E-49F7-A56E-E7375F6440F2}" type="slidenum">
              <a:rPr lang="he-IL" smtClean="0"/>
              <a:t>‹#›</a:t>
            </a:fld>
            <a:endParaRPr lang="he-IL" dirty="0"/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מלבן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מלבן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מלבן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3" name="מלבן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מלבן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7ADB8-A1AD-4BAA-B950-C87DB85F77B4}" type="datetimeFigureOut">
              <a:rPr lang="he-IL" smtClean="0"/>
              <a:t>כ"ב/אב/תשע"ו</a:t>
            </a:fld>
            <a:endParaRPr lang="he-IL" dirty="0"/>
          </a:p>
        </p:txBody>
      </p:sp>
      <p:sp>
        <p:nvSpPr>
          <p:cNvPr id="8" name="מחבר ישר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אליפסה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אליפסה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F2770E3-CB3E-49F7-A56E-E7375F6440F2}" type="slidenum">
              <a:rPr lang="he-IL" smtClean="0"/>
              <a:t>‹#›</a:t>
            </a:fld>
            <a:endParaRPr lang="he-IL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FA7ADB8-A1AD-4BAA-B950-C87DB85F77B4}" type="datetimeFigureOut">
              <a:rPr lang="he-IL" smtClean="0"/>
              <a:t>כ"ב/אב/תשע"ו</a:t>
            </a:fld>
            <a:endParaRPr lang="he-IL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770E3-CB3E-49F7-A56E-E7375F6440F2}" type="slidenum">
              <a:rPr lang="he-IL" smtClean="0"/>
              <a:t>‹#›</a:t>
            </a:fld>
            <a:endParaRPr lang="he-IL" dirty="0"/>
          </a:p>
        </p:txBody>
      </p:sp>
      <p:sp>
        <p:nvSpPr>
          <p:cNvPr id="8" name="מחבר ישר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מציין מיקום תוכן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2" name="מציין מיקום תוכן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חבר ישר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מלבן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מלבן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מלבן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מלבן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מלבן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7ADB8-A1AD-4BAA-B950-C87DB85F77B4}" type="datetimeFigureOut">
              <a:rPr lang="he-IL" smtClean="0"/>
              <a:t>כ"ב/אב/תשע"ו</a:t>
            </a:fld>
            <a:endParaRPr lang="he-IL" dirty="0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he-IL" dirty="0"/>
          </a:p>
        </p:txBody>
      </p:sp>
      <p:sp>
        <p:nvSpPr>
          <p:cNvPr id="15" name="מחבר ישר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מציין מיקום תוכן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6" name="מציין מיקום תוכן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5" name="אליפסה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אליפסה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F2770E3-CB3E-49F7-A56E-E7375F6440F2}" type="slidenum">
              <a:rPr lang="he-IL" smtClean="0"/>
              <a:t>‹#›</a:t>
            </a:fld>
            <a:endParaRPr lang="he-IL" dirty="0"/>
          </a:p>
        </p:txBody>
      </p:sp>
      <p:sp>
        <p:nvSpPr>
          <p:cNvPr id="23" name="כותרת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7ADB8-A1AD-4BAA-B950-C87DB85F77B4}" type="datetimeFigureOut">
              <a:rPr lang="he-IL" smtClean="0"/>
              <a:t>כ"ב/אב/תשע"ו</a:t>
            </a:fld>
            <a:endParaRPr lang="he-IL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F2770E3-CB3E-49F7-A56E-E7375F6440F2}" type="slidenum">
              <a:rPr lang="he-IL" smtClean="0"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מלבן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מלבן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מלבן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מלבן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מלבן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7ADB8-A1AD-4BAA-B950-C87DB85F77B4}" type="datetimeFigureOut">
              <a:rPr lang="he-IL" smtClean="0"/>
              <a:t>כ"ב/אב/תשע"ו</a:t>
            </a:fld>
            <a:endParaRPr lang="he-IL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F2770E3-CB3E-49F7-A56E-E7375F6440F2}" type="slidenum">
              <a:rPr lang="he-IL" smtClean="0"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מלבן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מלבן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מלבן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מלבן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8" name="מלבן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מציין מיקום תוכן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0" name="אליפסה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אליפסה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F2770E3-CB3E-49F7-A56E-E7375F6440F2}" type="slidenum">
              <a:rPr lang="he-IL" smtClean="0"/>
              <a:t>‹#›</a:t>
            </a:fld>
            <a:endParaRPr lang="he-IL" dirty="0"/>
          </a:p>
        </p:txBody>
      </p:sp>
      <p:sp>
        <p:nvSpPr>
          <p:cNvPr id="21" name="מלבן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7ADB8-A1AD-4BAA-B950-C87DB85F77B4}" type="datetimeFigureOut">
              <a:rPr lang="he-IL" smtClean="0"/>
              <a:t>כ"ב/אב/תשע"ו</a:t>
            </a:fld>
            <a:endParaRPr lang="he-IL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he-I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7ADB8-A1AD-4BAA-B950-C87DB85F77B4}" type="datetimeFigureOut">
              <a:rPr lang="he-IL" smtClean="0"/>
              <a:t>כ"ב/אב/תשע"ו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770E3-CB3E-49F7-A56E-E7375F6440F2}" type="slidenum">
              <a:rPr lang="he-IL" smtClean="0"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מחבר ישר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מלבן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מלבן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מלבן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מלבן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אליפסה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אליפסה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F2770E3-CB3E-49F7-A56E-E7375F6440F2}" type="slidenum">
              <a:rPr lang="he-IL" smtClean="0"/>
              <a:t>‹#›</a:t>
            </a:fld>
            <a:endParaRPr lang="he-IL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22" name="מלבן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FA7ADB8-A1AD-4BAA-B950-C87DB85F77B4}" type="datetimeFigureOut">
              <a:rPr lang="he-IL" smtClean="0"/>
              <a:t>כ"ב/אב/תשע"ו</a:t>
            </a:fld>
            <a:endParaRPr lang="he-IL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he-IL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7ADB8-A1AD-4BAA-B950-C87DB85F77B4}" type="datetimeFigureOut">
              <a:rPr lang="he-IL" smtClean="0"/>
              <a:t>כ"ב/אב/תשע"ו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770E3-CB3E-49F7-A56E-E7375F6440F2}" type="slidenum">
              <a:rPr lang="he-IL" smtClean="0"/>
              <a:t>‹#›</a:t>
            </a:fld>
            <a:endParaRPr lang="he-I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מלבן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מלבן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מלבן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מלבן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מלבן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מחבר ישר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אליפסה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אליפסה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F2770E3-CB3E-49F7-A56E-E7375F6440F2}" type="slidenum">
              <a:rPr lang="he-IL" smtClean="0"/>
              <a:t>‹#›</a:t>
            </a:fld>
            <a:endParaRPr lang="he-IL" dirty="0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7ADB8-A1AD-4BAA-B950-C87DB85F77B4}" type="datetimeFigureOut">
              <a:rPr lang="he-IL" smtClean="0"/>
              <a:t>כ"ב/אב/תשע"ו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7ADB8-A1AD-4BAA-B950-C87DB85F77B4}" type="datetimeFigureOut">
              <a:rPr lang="he-IL" smtClean="0"/>
              <a:t>כ"ב/אב/תשע"ו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770E3-CB3E-49F7-A56E-E7375F6440F2}" type="slidenum">
              <a:rPr lang="he-IL" smtClean="0"/>
              <a:t>‹#›</a:t>
            </a:fld>
            <a:endParaRPr lang="he-IL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7ADB8-A1AD-4BAA-B950-C87DB85F77B4}" type="datetimeFigureOut">
              <a:rPr lang="he-IL" smtClean="0"/>
              <a:t>כ"ב/אב/תשע"ו</a:t>
            </a:fld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770E3-CB3E-49F7-A56E-E7375F6440F2}" type="slidenum">
              <a:rPr lang="he-IL" smtClean="0"/>
              <a:t>‹#›</a:t>
            </a:fld>
            <a:endParaRPr lang="he-IL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7ADB8-A1AD-4BAA-B950-C87DB85F77B4}" type="datetimeFigureOut">
              <a:rPr lang="he-IL" smtClean="0"/>
              <a:t>כ"ב/אב/תשע"ו</a:t>
            </a:fld>
            <a:endParaRPr lang="he-I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770E3-CB3E-49F7-A56E-E7375F6440F2}" type="slidenum">
              <a:rPr lang="he-IL" smtClean="0"/>
              <a:t>‹#›</a:t>
            </a:fld>
            <a:endParaRPr lang="he-IL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7ADB8-A1AD-4BAA-B950-C87DB85F77B4}" type="datetimeFigureOut">
              <a:rPr lang="he-IL" smtClean="0"/>
              <a:t>כ"ב/אב/תשע"ו</a:t>
            </a:fld>
            <a:endParaRPr lang="he-I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770E3-CB3E-49F7-A56E-E7375F6440F2}" type="slidenum">
              <a:rPr lang="he-IL" smtClean="0"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7ADB8-A1AD-4BAA-B950-C87DB85F77B4}" type="datetimeFigureOut">
              <a:rPr lang="he-IL" smtClean="0"/>
              <a:t>כ"ב/אב/תשע"ו</a:t>
            </a:fld>
            <a:endParaRPr lang="he-I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770E3-CB3E-49F7-A56E-E7375F6440F2}" type="slidenum">
              <a:rPr lang="he-IL" smtClean="0"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7ADB8-A1AD-4BAA-B950-C87DB85F77B4}" type="datetimeFigureOut">
              <a:rPr lang="he-IL" smtClean="0"/>
              <a:t>כ"ב/אב/תשע"ו</a:t>
            </a:fld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770E3-CB3E-49F7-A56E-E7375F6440F2}" type="slidenum">
              <a:rPr lang="he-IL" smtClean="0"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7ADB8-A1AD-4BAA-B950-C87DB85F77B4}" type="datetimeFigureOut">
              <a:rPr lang="he-IL" smtClean="0"/>
              <a:t>כ"ב/אב/תשע"ו</a:t>
            </a:fld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770E3-CB3E-49F7-A56E-E7375F6440F2}" type="slidenum">
              <a:rPr lang="he-IL" smtClean="0"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FA7ADB8-A1AD-4BAA-B950-C87DB85F77B4}" type="datetimeFigureOut">
              <a:rPr lang="he-IL" smtClean="0"/>
              <a:t>כ"ב/אב/תשע"ו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F2770E3-CB3E-49F7-A56E-E7375F6440F2}" type="slidenum">
              <a:rPr lang="he-IL" smtClean="0"/>
              <a:t>‹#›</a:t>
            </a:fld>
            <a:endParaRPr lang="he-IL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מלבן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מלבן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FA7ADB8-A1AD-4BAA-B950-C87DB85F77B4}" type="datetimeFigureOut">
              <a:rPr lang="he-IL" smtClean="0"/>
              <a:t>כ"ב/אב/תשע"ו</a:t>
            </a:fld>
            <a:endParaRPr lang="he-IL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he-IL" dirty="0"/>
          </a:p>
        </p:txBody>
      </p:sp>
      <p:sp>
        <p:nvSpPr>
          <p:cNvPr id="8" name="מלבן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מחבר ישר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אליפסה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אליפסה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מציין מיקום של מספר שקופית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F2770E3-CB3E-49F7-A56E-E7375F6440F2}" type="slidenum">
              <a:rPr lang="he-IL" smtClean="0"/>
              <a:t>‹#›</a:t>
            </a:fld>
            <a:endParaRPr lang="he-IL" dirty="0"/>
          </a:p>
        </p:txBody>
      </p:sp>
      <p:sp>
        <p:nvSpPr>
          <p:cNvPr id="22" name="מציין מיקום של כותרת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1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211093" y="260648"/>
            <a:ext cx="8723863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he-IL" sz="6000" b="1" dirty="0" smtClean="0">
                <a:solidFill>
                  <a:srgbClr val="0070C0"/>
                </a:solidFill>
                <a:latin typeface="BN Alpaca" panose="02000000000000000000" pitchFamily="2" charset="-79"/>
                <a:cs typeface="BN Alpaca" panose="02000000000000000000" pitchFamily="2" charset="-79"/>
              </a:rPr>
              <a:t>אורי צבי גרינברג (</a:t>
            </a:r>
            <a:r>
              <a:rPr lang="he-IL" sz="6000" b="1" dirty="0" err="1" smtClean="0">
                <a:solidFill>
                  <a:srgbClr val="0070C0"/>
                </a:solidFill>
                <a:latin typeface="BN Alpaca" panose="02000000000000000000" pitchFamily="2" charset="-79"/>
                <a:cs typeface="BN Alpaca" panose="02000000000000000000" pitchFamily="2" charset="-79"/>
              </a:rPr>
              <a:t>אצ"ג</a:t>
            </a:r>
            <a:r>
              <a:rPr lang="he-IL" sz="6000" b="1" dirty="0" smtClean="0">
                <a:solidFill>
                  <a:srgbClr val="0070C0"/>
                </a:solidFill>
                <a:latin typeface="BN Alpaca" panose="02000000000000000000" pitchFamily="2" charset="-79"/>
                <a:cs typeface="BN Alpaca" panose="02000000000000000000" pitchFamily="2" charset="-79"/>
              </a:rPr>
              <a:t>)</a:t>
            </a:r>
          </a:p>
          <a:p>
            <a:pPr algn="ctr"/>
            <a:r>
              <a:rPr lang="he-IL" sz="6000" b="1" dirty="0" smtClean="0">
                <a:solidFill>
                  <a:srgbClr val="0070C0"/>
                </a:solidFill>
                <a:latin typeface="BN Alpaca" panose="02000000000000000000" pitchFamily="2" charset="-79"/>
                <a:cs typeface="BN Alpaca" panose="02000000000000000000" pitchFamily="2" charset="-79"/>
              </a:rPr>
              <a:t>"שיר </a:t>
            </a:r>
            <a:r>
              <a:rPr lang="he-IL" sz="6000" b="1" dirty="0" err="1" smtClean="0">
                <a:solidFill>
                  <a:srgbClr val="0070C0"/>
                </a:solidFill>
                <a:latin typeface="BN Alpaca" panose="02000000000000000000" pitchFamily="2" charset="-79"/>
                <a:cs typeface="BN Alpaca" panose="02000000000000000000" pitchFamily="2" charset="-79"/>
              </a:rPr>
              <a:t>אימי</a:t>
            </a:r>
            <a:r>
              <a:rPr lang="he-IL" sz="6000" b="1" dirty="0" smtClean="0">
                <a:solidFill>
                  <a:srgbClr val="0070C0"/>
                </a:solidFill>
                <a:latin typeface="BN Alpaca" panose="02000000000000000000" pitchFamily="2" charset="-79"/>
                <a:cs typeface="BN Alpaca" panose="02000000000000000000" pitchFamily="2" charset="-79"/>
              </a:rPr>
              <a:t> והנחל"</a:t>
            </a:r>
            <a:endParaRPr lang="he-IL" sz="6000" dirty="0"/>
          </a:p>
        </p:txBody>
      </p:sp>
      <p:pic>
        <p:nvPicPr>
          <p:cNvPr id="3074" name="Picture 2" descr="תוצאת תמונה עבור אורי צבי גרינברג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564904"/>
            <a:ext cx="2434565" cy="3632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תוצאת תמונה עבור אורי צבי גרינברג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564904"/>
            <a:ext cx="2464586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88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>
            <a:off x="-1089" y="711624"/>
            <a:ext cx="87849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e-IL" sz="28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2886545" y="-54458"/>
            <a:ext cx="406714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4800" b="1" dirty="0" smtClean="0">
                <a:solidFill>
                  <a:srgbClr val="0070C0"/>
                </a:solidFill>
                <a:latin typeface="BN Alpaca" panose="02000000000000000000" pitchFamily="2" charset="-79"/>
                <a:cs typeface="BN Alpaca" panose="02000000000000000000" pitchFamily="2" charset="-79"/>
              </a:rPr>
              <a:t>הניגודים בשיר</a:t>
            </a:r>
            <a:endParaRPr lang="he-IL" sz="4800" dirty="0"/>
          </a:p>
        </p:txBody>
      </p:sp>
      <p:sp>
        <p:nvSpPr>
          <p:cNvPr id="2" name="TextBox 1"/>
          <p:cNvSpPr txBox="1"/>
          <p:nvPr/>
        </p:nvSpPr>
        <p:spPr>
          <a:xfrm>
            <a:off x="-36512" y="692696"/>
            <a:ext cx="9036496" cy="181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בית ג' עומד בניגוד חריף לשני הבתים הקודמים:</a:t>
            </a:r>
          </a:p>
          <a:p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1. ניגוד </a:t>
            </a:r>
            <a:r>
              <a:rPr lang="he-IL" sz="28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מבחינת הסיטואציה</a:t>
            </a:r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:</a:t>
            </a:r>
          </a:p>
          <a:p>
            <a:endParaRPr lang="he-IL" sz="28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he-IL" sz="28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6793721"/>
              </p:ext>
            </p:extLst>
          </p:nvPr>
        </p:nvGraphicFramePr>
        <p:xfrm>
          <a:off x="107504" y="1700808"/>
          <a:ext cx="8892480" cy="480226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446240"/>
                <a:gridCol w="4446240"/>
              </a:tblGrid>
              <a:tr h="900826">
                <a:tc>
                  <a:txBody>
                    <a:bodyPr/>
                    <a:lstStyle/>
                    <a:p>
                      <a:pPr algn="ctr" rtl="1"/>
                      <a:r>
                        <a:rPr lang="he-IL" sz="4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בתים</a:t>
                      </a:r>
                      <a:r>
                        <a:rPr lang="he-IL" sz="40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א', ב'</a:t>
                      </a:r>
                      <a:endParaRPr lang="he-IL" sz="4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4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בית ג</a:t>
                      </a:r>
                      <a:endParaRPr lang="he-IL" sz="4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</a:tr>
              <a:tr h="900826">
                <a:tc>
                  <a:txBody>
                    <a:bodyPr/>
                    <a:lstStyle/>
                    <a:p>
                      <a:pPr rtl="1"/>
                      <a:r>
                        <a:rPr lang="he-IL" sz="25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סיטואציה לא ריאלית, הבן רואה בעיני רוחו את דמות אמו</a:t>
                      </a:r>
                      <a:r>
                        <a:rPr lang="he-IL" sz="25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בנעוריה בטרם נולד. </a:t>
                      </a:r>
                    </a:p>
                    <a:p>
                      <a:pPr rtl="1"/>
                      <a:r>
                        <a:rPr lang="he-IL" sz="25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האם מתוארת במלוא כוחה והדרה. אינה חשה בסכנה שאורבת להחריב את חייה.</a:t>
                      </a:r>
                    </a:p>
                    <a:p>
                      <a:pPr rtl="1"/>
                      <a:endParaRPr lang="he-IL" sz="2500" baseline="0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rtl="1"/>
                      <a:r>
                        <a:rPr lang="he-IL" sz="25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יש שימוש בלשון הווה ועתיד להמחשת התמונה האידיאלית החיה בזיכרונו כל העת.</a:t>
                      </a:r>
                      <a:endParaRPr lang="he-IL" sz="25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2500" kern="1200" baseline="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סיטואציה ריאלית שאכן התרחשה בעבר ולכן יש שימוש בלשון עבר.</a:t>
                      </a:r>
                    </a:p>
                    <a:p>
                      <a:pPr rtl="1"/>
                      <a:endParaRPr lang="he-IL" sz="2500" kern="1200" baseline="0" dirty="0" smtClean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  <a:p>
                      <a:pPr rtl="1"/>
                      <a:r>
                        <a:rPr lang="he-IL" sz="2500" kern="1200" baseline="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האם החפה מכול אשמה, הטהורה, הייתה קורבן של גוי גרמני אכזר.</a:t>
                      </a:r>
                      <a:endParaRPr lang="he-IL" sz="2500" kern="1200" baseline="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358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>
            <a:off x="-1089" y="711624"/>
            <a:ext cx="87849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e-IL" sz="28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2886545" y="-54458"/>
            <a:ext cx="406714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4800" b="1" dirty="0" smtClean="0">
                <a:solidFill>
                  <a:srgbClr val="0070C0"/>
                </a:solidFill>
                <a:latin typeface="BN Alpaca" panose="02000000000000000000" pitchFamily="2" charset="-79"/>
                <a:cs typeface="BN Alpaca" panose="02000000000000000000" pitchFamily="2" charset="-79"/>
              </a:rPr>
              <a:t>הניגודים בשיר</a:t>
            </a:r>
            <a:endParaRPr lang="he-IL" sz="4800" dirty="0"/>
          </a:p>
        </p:txBody>
      </p:sp>
      <p:sp>
        <p:nvSpPr>
          <p:cNvPr id="2" name="TextBox 1"/>
          <p:cNvSpPr txBox="1"/>
          <p:nvPr/>
        </p:nvSpPr>
        <p:spPr>
          <a:xfrm>
            <a:off x="-36512" y="692696"/>
            <a:ext cx="9036496" cy="26776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2. ניגוד </a:t>
            </a:r>
            <a:r>
              <a:rPr lang="he-IL" sz="28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מבחינת הצבעים</a:t>
            </a:r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: </a:t>
            </a:r>
          </a:p>
          <a:p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שלושת הצבעים – אדום, חום ולבן מופיעים לאורך השיר אך משמעותם הסמלית שונה </a:t>
            </a:r>
          </a:p>
          <a:p>
            <a:endParaRPr lang="he-IL" sz="28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he-IL" sz="28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he-IL" sz="28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6747871"/>
              </p:ext>
            </p:extLst>
          </p:nvPr>
        </p:nvGraphicFramePr>
        <p:xfrm>
          <a:off x="107504" y="2135646"/>
          <a:ext cx="8892480" cy="467773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446240"/>
                <a:gridCol w="4446240"/>
              </a:tblGrid>
              <a:tr h="776290">
                <a:tc>
                  <a:txBody>
                    <a:bodyPr/>
                    <a:lstStyle/>
                    <a:p>
                      <a:pPr algn="ctr" rtl="1"/>
                      <a:r>
                        <a:rPr lang="he-IL" sz="4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בתים</a:t>
                      </a:r>
                      <a:r>
                        <a:rPr lang="he-IL" sz="40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א', ב'</a:t>
                      </a:r>
                      <a:endParaRPr lang="he-IL" sz="4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4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בית ג</a:t>
                      </a:r>
                      <a:endParaRPr lang="he-IL" sz="4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</a:tr>
              <a:tr h="3362082">
                <a:tc>
                  <a:txBody>
                    <a:bodyPr/>
                    <a:lstStyle/>
                    <a:p>
                      <a:pPr rtl="1"/>
                      <a:r>
                        <a:rPr lang="he-IL" sz="2500" b="1" u="sng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הצבע האדום </a:t>
                      </a:r>
                      <a:r>
                        <a:rPr lang="he-IL" sz="25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מתקשר לתיאור שערה של הנערה ומסייע</a:t>
                      </a:r>
                      <a:r>
                        <a:rPr lang="he-IL" sz="25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לתיאור דמותה כחושנית, סוערת וחיונית. </a:t>
                      </a:r>
                    </a:p>
                    <a:p>
                      <a:pPr rtl="1"/>
                      <a:r>
                        <a:rPr lang="he-IL" sz="25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הצבע האדום מתקשר גם לשעת </a:t>
                      </a:r>
                    </a:p>
                    <a:p>
                      <a:pPr rtl="1"/>
                      <a:r>
                        <a:rPr lang="he-IL" sz="25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דמדומים שזו שעת שקיעה רומנטית. </a:t>
                      </a:r>
                    </a:p>
                    <a:p>
                      <a:pPr rtl="1"/>
                      <a:r>
                        <a:rPr lang="he-IL" sz="2500" b="1" u="sng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הצבע הלבן </a:t>
                      </a:r>
                      <a:r>
                        <a:rPr lang="he-IL" sz="25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– מתקשר שום לאפיון דמותה הטהורה והבתולית של האם, הנערה "בלבנת הבתולים".</a:t>
                      </a:r>
                    </a:p>
                    <a:p>
                      <a:pPr rtl="1"/>
                      <a:r>
                        <a:rPr lang="he-IL" sz="2500" b="1" u="sng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צבע החום </a:t>
                      </a:r>
                      <a:r>
                        <a:rPr lang="he-IL" sz="25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מתקשר לתיאורי הטבע הפסטורליים .</a:t>
                      </a:r>
                      <a:endParaRPr lang="he-IL" sz="25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2500" b="1" u="sng" kern="1200" baseline="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הצבע האדום </a:t>
                      </a:r>
                      <a:r>
                        <a:rPr lang="he-IL" sz="2500" kern="1200" baseline="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מתקשר לדמה השפוך "עדי </a:t>
                      </a:r>
                      <a:r>
                        <a:rPr lang="he-IL" sz="2500" kern="1200" baseline="0" dirty="0" err="1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שנכפש</a:t>
                      </a:r>
                      <a:r>
                        <a:rPr lang="he-IL" sz="2500" kern="1200" baseline="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בדמו בעפר"</a:t>
                      </a:r>
                    </a:p>
                    <a:p>
                      <a:pPr marL="0" algn="r" defTabSz="914400" rtl="1" eaLnBrk="1" latinLnBrk="0" hangingPunct="1"/>
                      <a:endParaRPr lang="he-IL" sz="2500" kern="1200" baseline="0" dirty="0" smtClean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  <a:p>
                      <a:pPr marL="0" algn="r" defTabSz="914400" rtl="1" eaLnBrk="1" latinLnBrk="0" hangingPunct="1"/>
                      <a:r>
                        <a:rPr lang="he-IL" sz="2500" b="1" u="sng" kern="1200" baseline="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הצבע הלבן </a:t>
                      </a:r>
                      <a:r>
                        <a:rPr lang="he-IL" sz="2500" kern="1200" baseline="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– מתקשר לזקנת האם ששערה הכסיף כשלג מאימת הרוצחים.</a:t>
                      </a:r>
                    </a:p>
                    <a:p>
                      <a:pPr marL="0" algn="r" defTabSz="914400" rtl="1" eaLnBrk="1" latinLnBrk="0" hangingPunct="1"/>
                      <a:endParaRPr lang="he-IL" sz="2500" kern="1200" baseline="0" dirty="0" smtClean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  <a:p>
                      <a:pPr marL="0" algn="r" defTabSz="914400" rtl="1" eaLnBrk="1" latinLnBrk="0" hangingPunct="1"/>
                      <a:r>
                        <a:rPr lang="he-IL" sz="2500" b="1" u="sng" kern="1200" baseline="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הצבע החום- </a:t>
                      </a:r>
                      <a:r>
                        <a:rPr lang="he-IL" sz="2500" kern="1200" baseline="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נקשר לעפר שספג את דמה השפוך.</a:t>
                      </a:r>
                    </a:p>
                    <a:p>
                      <a:pPr marL="0" algn="r" defTabSz="914400" rtl="1" eaLnBrk="1" latinLnBrk="0" hangingPunct="1"/>
                      <a:endParaRPr lang="he-IL" sz="2500" kern="1200" baseline="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676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>
            <a:off x="-1089" y="711624"/>
            <a:ext cx="87849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e-IL" sz="28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2886545" y="-54458"/>
            <a:ext cx="406714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4800" b="1" dirty="0" smtClean="0">
                <a:solidFill>
                  <a:srgbClr val="0070C0"/>
                </a:solidFill>
                <a:latin typeface="BN Alpaca" panose="02000000000000000000" pitchFamily="2" charset="-79"/>
                <a:cs typeface="BN Alpaca" panose="02000000000000000000" pitchFamily="2" charset="-79"/>
              </a:rPr>
              <a:t>הניגודים בשיר</a:t>
            </a:r>
            <a:endParaRPr lang="he-IL" sz="4800" dirty="0"/>
          </a:p>
        </p:txBody>
      </p:sp>
      <p:sp>
        <p:nvSpPr>
          <p:cNvPr id="2" name="TextBox 1"/>
          <p:cNvSpPr txBox="1"/>
          <p:nvPr/>
        </p:nvSpPr>
        <p:spPr>
          <a:xfrm>
            <a:off x="-36512" y="692696"/>
            <a:ext cx="9036496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2. ניגוד </a:t>
            </a:r>
            <a:r>
              <a:rPr lang="he-IL" sz="28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המקום והאווירה</a:t>
            </a:r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: </a:t>
            </a:r>
          </a:p>
          <a:p>
            <a:endParaRPr lang="he-IL" sz="28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6556723"/>
              </p:ext>
            </p:extLst>
          </p:nvPr>
        </p:nvGraphicFramePr>
        <p:xfrm>
          <a:off x="238236" y="1646803"/>
          <a:ext cx="8892480" cy="429673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446240"/>
                <a:gridCol w="4446240"/>
              </a:tblGrid>
              <a:tr h="776290">
                <a:tc>
                  <a:txBody>
                    <a:bodyPr/>
                    <a:lstStyle/>
                    <a:p>
                      <a:pPr algn="ctr" rtl="1"/>
                      <a:r>
                        <a:rPr lang="he-IL" sz="4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בתים</a:t>
                      </a:r>
                      <a:r>
                        <a:rPr lang="he-IL" sz="40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א', ב'</a:t>
                      </a:r>
                      <a:endParaRPr lang="he-IL" sz="4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4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בית ג</a:t>
                      </a:r>
                      <a:endParaRPr lang="he-IL" sz="4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</a:tr>
              <a:tr h="3362082">
                <a:tc>
                  <a:txBody>
                    <a:bodyPr/>
                    <a:lstStyle/>
                    <a:p>
                      <a:pPr rtl="1"/>
                      <a:r>
                        <a:rPr lang="he-IL" sz="2500" b="0" u="none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מקום</a:t>
                      </a:r>
                      <a:r>
                        <a:rPr lang="he-IL" sz="2500" b="0" u="none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ההתרחשות הוא בטבע פסטורלי, נוף כפרי ושליו. תמונה המעלה קונוטציה לגן עדן.</a:t>
                      </a:r>
                    </a:p>
                    <a:p>
                      <a:pPr rtl="1"/>
                      <a:endParaRPr lang="he-IL" sz="2500" b="0" u="none" baseline="0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rtl="1"/>
                      <a:r>
                        <a:rPr lang="he-IL" sz="2500" b="0" u="none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האווירה רגועה, שלווה, ביטחון של עולם קסום ואגדי.</a:t>
                      </a:r>
                      <a:endParaRPr lang="he-IL" sz="2500" b="0" u="none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2500" b="0" u="none" kern="1200" baseline="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מקום ההתרחשות באירופה שהפכה לבית מטבחיים לעם היהודי. </a:t>
                      </a:r>
                    </a:p>
                    <a:p>
                      <a:pPr marL="0" algn="r" defTabSz="914400" rtl="1" eaLnBrk="1" latinLnBrk="0" hangingPunct="1"/>
                      <a:r>
                        <a:rPr lang="he-IL" sz="2500" b="0" u="none" kern="1200" baseline="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המילה "השלג" אומנם מתקשרת לצבע שערה אך רומזת לנוף האירופאי שם נשפך דמה בעפר.</a:t>
                      </a:r>
                    </a:p>
                    <a:p>
                      <a:pPr marL="0" algn="r" defTabSz="914400" rtl="1" eaLnBrk="1" latinLnBrk="0" hangingPunct="1"/>
                      <a:endParaRPr lang="he-IL" sz="2500" b="0" u="none" kern="1200" baseline="0" dirty="0" smtClean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  <a:p>
                      <a:pPr marL="0" algn="r" defTabSz="914400" rtl="1" eaLnBrk="1" latinLnBrk="0" hangingPunct="1"/>
                      <a:r>
                        <a:rPr lang="he-IL" sz="2500" b="0" u="none" kern="1200" baseline="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מתוארת תמונת זוועה אכזרית, שיוצרת אווירת אימה ומועקה כבדה.</a:t>
                      </a:r>
                    </a:p>
                    <a:p>
                      <a:pPr marL="0" algn="r" defTabSz="914400" rtl="1" eaLnBrk="1" latinLnBrk="0" hangingPunct="1"/>
                      <a:endParaRPr lang="he-IL" sz="2500" kern="1200" baseline="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119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>
            <a:off x="-1089" y="711624"/>
            <a:ext cx="87849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e-IL" sz="28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2886545" y="-54458"/>
            <a:ext cx="406714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4800" b="1" dirty="0" smtClean="0">
                <a:solidFill>
                  <a:srgbClr val="0070C0"/>
                </a:solidFill>
                <a:latin typeface="BN Alpaca" panose="02000000000000000000" pitchFamily="2" charset="-79"/>
                <a:cs typeface="BN Alpaca" panose="02000000000000000000" pitchFamily="2" charset="-79"/>
              </a:rPr>
              <a:t>הניגודים בשיר</a:t>
            </a:r>
            <a:endParaRPr lang="he-IL" sz="4800" dirty="0"/>
          </a:p>
        </p:txBody>
      </p:sp>
      <p:sp>
        <p:nvSpPr>
          <p:cNvPr id="2" name="TextBox 1"/>
          <p:cNvSpPr txBox="1"/>
          <p:nvPr/>
        </p:nvSpPr>
        <p:spPr>
          <a:xfrm>
            <a:off x="-36512" y="692696"/>
            <a:ext cx="9036496" cy="181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2. ניגוד </a:t>
            </a:r>
            <a:r>
              <a:rPr lang="he-IL" sz="28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מבנה הבית</a:t>
            </a:r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: </a:t>
            </a:r>
          </a:p>
          <a:p>
            <a:endParaRPr lang="he-IL" sz="28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he-IL" sz="28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he-IL" sz="28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130531"/>
              </p:ext>
            </p:extLst>
          </p:nvPr>
        </p:nvGraphicFramePr>
        <p:xfrm>
          <a:off x="107504" y="1628800"/>
          <a:ext cx="8892480" cy="467773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446240"/>
                <a:gridCol w="4446240"/>
              </a:tblGrid>
              <a:tr h="776290">
                <a:tc>
                  <a:txBody>
                    <a:bodyPr/>
                    <a:lstStyle/>
                    <a:p>
                      <a:pPr algn="ctr" rtl="1"/>
                      <a:r>
                        <a:rPr lang="he-IL" sz="4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בתים</a:t>
                      </a:r>
                      <a:r>
                        <a:rPr lang="he-IL" sz="40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א', ב'</a:t>
                      </a:r>
                      <a:endParaRPr lang="he-IL" sz="4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4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בית ג</a:t>
                      </a:r>
                      <a:endParaRPr lang="he-IL" sz="4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</a:tr>
              <a:tr h="3362082">
                <a:tc>
                  <a:txBody>
                    <a:bodyPr/>
                    <a:lstStyle/>
                    <a:p>
                      <a:pPr rtl="1"/>
                      <a:r>
                        <a:rPr lang="he-IL" sz="2500" b="0" u="none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שני הבתים הראשונים ארוכים, מפורטים, המקצב איטי.</a:t>
                      </a:r>
                    </a:p>
                    <a:p>
                      <a:pPr rtl="1"/>
                      <a:r>
                        <a:rPr lang="he-IL" sz="2500" b="0" u="none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הדובר רוצה לספר בפירוט ובאריכות</a:t>
                      </a:r>
                      <a:r>
                        <a:rPr lang="he-IL" sz="2500" b="0" u="none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על אמו כאישה, כנערה מושלמת וכך לשמור את זיכרונה בליבו.</a:t>
                      </a:r>
                      <a:endParaRPr lang="he-IL" sz="2500" b="0" u="none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2500" b="0" u="none" kern="1200" baseline="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בית קצר, 4 שורות. מקצב מהיר במטרה להדגיש את מותה המזעזע שנקטעו במפתיע ובאופן נמהר.</a:t>
                      </a:r>
                    </a:p>
                    <a:p>
                      <a:pPr marL="0" algn="r" defTabSz="914400" rtl="1" eaLnBrk="1" latinLnBrk="0" hangingPunct="1"/>
                      <a:r>
                        <a:rPr lang="he-IL" sz="2500" b="0" u="none" kern="1200" baseline="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חוסר הפירוט מצביע על חוסר יכולתו של הדובר להתמודד עם תחושת היגיון על מותה ולכן קיצר.</a:t>
                      </a:r>
                    </a:p>
                    <a:p>
                      <a:pPr marL="0" algn="r" defTabSz="914400" rtl="1" eaLnBrk="1" latinLnBrk="0" hangingPunct="1"/>
                      <a:r>
                        <a:rPr lang="he-IL" sz="2500" b="0" u="none" kern="1200" baseline="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הניגוד נועד גם כדי לזעזע את הקורא שבאופן מפתיע ותמציתי נודע לו על מותה.</a:t>
                      </a:r>
                    </a:p>
                    <a:p>
                      <a:pPr marL="0" algn="r" defTabSz="914400" rtl="1" eaLnBrk="1" latinLnBrk="0" hangingPunct="1"/>
                      <a:endParaRPr lang="he-IL" sz="2500" kern="1200" baseline="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582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>
            <a:off x="-1089" y="711624"/>
            <a:ext cx="87849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e-IL" sz="28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2731858" y="-54458"/>
            <a:ext cx="437651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4800" b="1" dirty="0" smtClean="0">
                <a:solidFill>
                  <a:srgbClr val="0070C0"/>
                </a:solidFill>
                <a:latin typeface="BN Alpaca" panose="02000000000000000000" pitchFamily="2" charset="-79"/>
                <a:cs typeface="BN Alpaca" panose="02000000000000000000" pitchFamily="2" charset="-79"/>
              </a:rPr>
              <a:t>תפקיד הניגודים</a:t>
            </a:r>
            <a:endParaRPr lang="he-IL" sz="4800" dirty="0"/>
          </a:p>
        </p:txBody>
      </p:sp>
      <p:sp>
        <p:nvSpPr>
          <p:cNvPr id="2" name="TextBox 1"/>
          <p:cNvSpPr txBox="1"/>
          <p:nvPr/>
        </p:nvSpPr>
        <p:spPr>
          <a:xfrm>
            <a:off x="-31141" y="776539"/>
            <a:ext cx="9036496" cy="507831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הניגודים ממחישים את משמעות השיר כשיר שואה.</a:t>
            </a:r>
          </a:p>
          <a:p>
            <a:r>
              <a:rPr lang="he-IL" sz="36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השואה הבלתי נתפסת שהחריבה את עולמה הקסום והשלו של אמו (כפרט) ושל העם היהודי (ככלל).</a:t>
            </a:r>
          </a:p>
          <a:p>
            <a:endParaRPr lang="he-IL" sz="36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36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הניגודיות החריפה בין הבתים מבליטה את אכזריות הרוצחים מצד אחד ואת חפות האם שחייה נגדעו מצד שני.</a:t>
            </a:r>
          </a:p>
          <a:p>
            <a:endParaRPr lang="he-IL" sz="36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he-IL" sz="36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33511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>
            <a:off x="-1089" y="711624"/>
            <a:ext cx="87849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e-IL" sz="28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1946391" y="-54458"/>
            <a:ext cx="594746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4800" b="1" dirty="0" smtClean="0">
                <a:solidFill>
                  <a:srgbClr val="0070C0"/>
                </a:solidFill>
                <a:latin typeface="BN Alpaca" panose="02000000000000000000" pitchFamily="2" charset="-79"/>
                <a:cs typeface="BN Alpaca" panose="02000000000000000000" pitchFamily="2" charset="-79"/>
              </a:rPr>
              <a:t>רמזים מטרימים בשיר</a:t>
            </a:r>
            <a:endParaRPr lang="he-IL" sz="4800" dirty="0"/>
          </a:p>
        </p:txBody>
      </p:sp>
      <p:sp>
        <p:nvSpPr>
          <p:cNvPr id="2" name="TextBox 1"/>
          <p:cNvSpPr txBox="1"/>
          <p:nvPr/>
        </p:nvSpPr>
        <p:spPr>
          <a:xfrm>
            <a:off x="-31141" y="776539"/>
            <a:ext cx="9036496" cy="701730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000" dirty="0" smtClean="0">
                <a:latin typeface="David" panose="020E0502060401010101" pitchFamily="34" charset="-79"/>
                <a:cs typeface="David" panose="020E0502060401010101" pitchFamily="34" charset="-79"/>
              </a:rPr>
              <a:t>בשני הבתים הראשונים ישנם רמזים מטרימים על האסון שיפקוד את אמו בבית האחרון.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he-IL" sz="3000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30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"סדנו של העץ הכרות" </a:t>
            </a:r>
            <a:r>
              <a:rPr lang="he-IL" sz="3000" dirty="0" smtClean="0">
                <a:latin typeface="David" panose="020E0502060401010101" pitchFamily="34" charset="-79"/>
                <a:cs typeface="David" panose="020E0502060401010101" pitchFamily="34" charset="-79"/>
              </a:rPr>
              <a:t>– סדן הוא החלק התחתון של גזע העץ לאחר כריתתו. העץ הכרות הוא למעשה עץ מת, ויש דמיון לשוני בין המילה "כרות" למילה "כרת" במשמעות מוות בידי שמים.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he-IL" sz="30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"הזרדים החומים" </a:t>
            </a:r>
            <a:r>
              <a:rPr lang="he-IL" sz="3000" dirty="0" smtClean="0">
                <a:latin typeface="David" panose="020E0502060401010101" pitchFamily="34" charset="-79"/>
                <a:cs typeface="David" panose="020E0502060401010101" pitchFamily="34" charset="-79"/>
              </a:rPr>
              <a:t>– אלה ענפים ישנים שנשרו מהעץ ומתו, רמז למות אמו שיוזכר בסוף.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he-IL" sz="30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שערה האדום </a:t>
            </a:r>
            <a:r>
              <a:rPr lang="he-IL" sz="3000" dirty="0" smtClean="0">
                <a:latin typeface="David" panose="020E0502060401010101" pitchFamily="34" charset="-79"/>
                <a:cs typeface="David" panose="020E0502060401010101" pitchFamily="34" charset="-79"/>
              </a:rPr>
              <a:t>של האם המשלב עם דמדומי הערב ועם </a:t>
            </a:r>
            <a:r>
              <a:rPr lang="he-IL" sz="3000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הדומיה</a:t>
            </a:r>
            <a:r>
              <a:rPr lang="he-IL" sz="3000" dirty="0" smtClean="0">
                <a:latin typeface="David" panose="020E0502060401010101" pitchFamily="34" charset="-79"/>
                <a:cs typeface="David" panose="020E0502060401010101" pitchFamily="34" charset="-79"/>
              </a:rPr>
              <a:t> ברקע, מבחינה צלילית מתקשרים ורומזים לדם האם המוזכר בבית האחרון.</a:t>
            </a:r>
          </a:p>
          <a:p>
            <a:endParaRPr lang="he-IL" sz="30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he-IL" sz="30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he-IL" sz="30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he-IL" sz="30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0580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>
            <a:off x="-1089" y="711624"/>
            <a:ext cx="87849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e-IL" sz="28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1187624" y="-54458"/>
            <a:ext cx="69127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4800" b="1" dirty="0" smtClean="0">
                <a:solidFill>
                  <a:srgbClr val="0070C0"/>
                </a:solidFill>
                <a:latin typeface="BN Alpaca" panose="02000000000000000000" pitchFamily="2" charset="-79"/>
                <a:cs typeface="BN Alpaca" panose="02000000000000000000" pitchFamily="2" charset="-79"/>
              </a:rPr>
              <a:t>דרכי עיצוב - מטאפורה</a:t>
            </a:r>
            <a:endParaRPr lang="he-IL" sz="4800" dirty="0"/>
          </a:p>
        </p:txBody>
      </p:sp>
      <p:sp>
        <p:nvSpPr>
          <p:cNvPr id="2" name="TextBox 1"/>
          <p:cNvSpPr txBox="1"/>
          <p:nvPr/>
        </p:nvSpPr>
        <p:spPr>
          <a:xfrm>
            <a:off x="-31141" y="776539"/>
            <a:ext cx="9036496" cy="784830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14350" indent="-514350">
              <a:buAutoNum type="arabicParenR"/>
            </a:pPr>
            <a:r>
              <a:rPr lang="he-IL" sz="3200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אלוהית </a:t>
            </a:r>
            <a:r>
              <a:rPr lang="he-IL" sz="3200" b="1" u="sng" dirty="0">
                <a:latin typeface="David" panose="020E0502060401010101" pitchFamily="34" charset="-79"/>
                <a:cs typeface="David" panose="020E0502060401010101" pitchFamily="34" charset="-79"/>
              </a:rPr>
              <a:t>היא במים</a:t>
            </a:r>
            <a:r>
              <a:rPr 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" </a:t>
            </a:r>
            <a:r>
              <a:rPr lang="he-IL" sz="3200" dirty="0">
                <a:latin typeface="David" panose="020E0502060401010101" pitchFamily="34" charset="-79"/>
                <a:cs typeface="David" panose="020E0502060401010101" pitchFamily="34" charset="-79"/>
              </a:rPr>
              <a:t>– המשורר מתאר את אמו בתפארתה ומדמה את המראה המופלא לשלמות </a:t>
            </a: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אלוהית.</a:t>
            </a:r>
          </a:p>
          <a:p>
            <a:endParaRPr lang="he-IL" sz="32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3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2) </a:t>
            </a:r>
            <a:r>
              <a:rPr lang="he-IL" sz="3200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"והנה </a:t>
            </a:r>
            <a:r>
              <a:rPr lang="he-IL" sz="3200" b="1" u="sng" dirty="0">
                <a:latin typeface="David" panose="020E0502060401010101" pitchFamily="34" charset="-79"/>
                <a:cs typeface="David" panose="020E0502060401010101" pitchFamily="34" charset="-79"/>
              </a:rPr>
              <a:t>היא עולה מן הנחל..." </a:t>
            </a:r>
            <a:r>
              <a:rPr lang="he-IL" sz="3200" dirty="0">
                <a:latin typeface="David" panose="020E0502060401010101" pitchFamily="34" charset="-79"/>
                <a:cs typeface="David" panose="020E0502060401010101" pitchFamily="34" charset="-79"/>
              </a:rPr>
              <a:t>– העלייה מהנחל היא גם מוחשית וגם במובן של עלייה מהזיכרון. </a:t>
            </a:r>
            <a:endParaRPr lang="he-IL" sz="32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he-IL" sz="3200" u="sng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3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3) </a:t>
            </a:r>
            <a:r>
              <a:rPr lang="he-IL" sz="3200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"הכסיף זה הראש והשלג זה הראש" </a:t>
            </a: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– המשורר מתאר את אמו סמוך לרציחתה. היא כבר מבוגרת – שערותיה כסופות ואף לבנות. השימוש במלים "הכסיף" ו"השלג" ממחיש את היופי והטוהר שבצבעי הכסף והלבן המאפיינים את אישיותה של האם.</a:t>
            </a:r>
          </a:p>
          <a:p>
            <a:pPr marL="514350" indent="-514350">
              <a:buAutoNum type="arabicParenR"/>
            </a:pP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he-IL" sz="30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he-IL" sz="30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he-IL" sz="30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he-IL" sz="30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2226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>
            <a:off x="-1089" y="711624"/>
            <a:ext cx="87849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e-IL" sz="28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1187624" y="-54458"/>
            <a:ext cx="69127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4800" b="1" dirty="0" smtClean="0">
                <a:solidFill>
                  <a:srgbClr val="0070C0"/>
                </a:solidFill>
                <a:latin typeface="BN Alpaca" panose="02000000000000000000" pitchFamily="2" charset="-79"/>
                <a:cs typeface="BN Alpaca" panose="02000000000000000000" pitchFamily="2" charset="-79"/>
              </a:rPr>
              <a:t>דרכי עיצוב - מוטיב</a:t>
            </a:r>
            <a:endParaRPr lang="he-IL" sz="4800" dirty="0"/>
          </a:p>
        </p:txBody>
      </p:sp>
      <p:sp>
        <p:nvSpPr>
          <p:cNvPr id="2" name="TextBox 1"/>
          <p:cNvSpPr txBox="1"/>
          <p:nvPr/>
        </p:nvSpPr>
        <p:spPr>
          <a:xfrm>
            <a:off x="-31141" y="776539"/>
            <a:ext cx="9036496" cy="73558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200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מוטיב הצבע האדום – </a:t>
            </a:r>
          </a:p>
          <a:p>
            <a:r>
              <a:rPr lang="he-IL" sz="3200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הצבע </a:t>
            </a:r>
            <a:r>
              <a:rPr lang="he-IL" sz="3200" u="sng" dirty="0">
                <a:latin typeface="David" panose="020E0502060401010101" pitchFamily="34" charset="-79"/>
                <a:cs typeface="David" panose="020E0502060401010101" pitchFamily="34" charset="-79"/>
              </a:rPr>
              <a:t>האדום</a:t>
            </a:r>
            <a:r>
              <a:rPr lang="he-IL" sz="3200" dirty="0">
                <a:latin typeface="David" panose="020E0502060401010101" pitchFamily="34" charset="-79"/>
                <a:cs typeface="David" panose="020E0502060401010101" pitchFamily="34" charset="-79"/>
              </a:rPr>
              <a:t> </a:t>
            </a: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מופיע </a:t>
            </a:r>
            <a:r>
              <a:rPr lang="he-IL" sz="3200" dirty="0">
                <a:latin typeface="David" panose="020E0502060401010101" pitchFamily="34" charset="-79"/>
                <a:cs typeface="David" panose="020E0502060401010101" pitchFamily="34" charset="-79"/>
              </a:rPr>
              <a:t>במספר הקשרים: </a:t>
            </a:r>
            <a:endParaRPr lang="he-IL" sz="32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שיער </a:t>
            </a:r>
            <a:r>
              <a:rPr lang="he-IL" sz="3200" dirty="0">
                <a:latin typeface="David" panose="020E0502060401010101" pitchFamily="34" charset="-79"/>
                <a:cs typeface="David" panose="020E0502060401010101" pitchFamily="34" charset="-79"/>
              </a:rPr>
              <a:t>ראשה של האם אדמוני, הוא זוהר ביופיו בשעת הדמדומים ומאבד את הגוון הכסוף-המלבין שלו כאשר הוא מתכסה בדם לאחר מעשה הרצח</a:t>
            </a: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  <a:p>
            <a:endParaRPr lang="he-IL" sz="3200" b="1" u="sng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3200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מוטיב השיער</a:t>
            </a:r>
          </a:p>
          <a:p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בבתים א' וב' מתואר ראשה האדמוני של האם ובבית ג' מתואר ראשה הכסיף</a:t>
            </a:r>
          </a:p>
          <a:p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he-IL" sz="30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he-IL" sz="30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he-IL" sz="30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he-IL" sz="30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7389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>
            <a:off x="-1089" y="711624"/>
            <a:ext cx="87849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e-IL" sz="28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1187624" y="-54458"/>
            <a:ext cx="69127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4000" b="1" dirty="0" smtClean="0">
                <a:solidFill>
                  <a:srgbClr val="0070C0"/>
                </a:solidFill>
                <a:latin typeface="BN Alpaca" panose="02000000000000000000" pitchFamily="2" charset="-79"/>
                <a:cs typeface="BN Alpaca" panose="02000000000000000000" pitchFamily="2" charset="-79"/>
              </a:rPr>
              <a:t>דרכי עיצוב - חריזה</a:t>
            </a:r>
            <a:endParaRPr lang="he-IL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24462" y="476672"/>
            <a:ext cx="9036496" cy="88947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6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החריזה אינה אחידה בשיר, אך אפשר לראות חריזה בין שתי מילים או יותר היוצרות משמעות:</a:t>
            </a:r>
          </a:p>
          <a:p>
            <a:r>
              <a:rPr lang="he-IL" sz="2600" dirty="0" smtClean="0">
                <a:latin typeface="David" panose="020E0502060401010101" pitchFamily="34" charset="-79"/>
                <a:cs typeface="David" panose="020E0502060401010101" pitchFamily="34" charset="-79"/>
              </a:rPr>
              <a:t>בשורות 1,2 – נערות/כרות – מדגיש את נעוריה שנכרתו </a:t>
            </a:r>
            <a:r>
              <a:rPr lang="he-IL" sz="2600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באיבם</a:t>
            </a:r>
            <a:r>
              <a:rPr lang="he-IL" sz="2600" dirty="0" smtClean="0">
                <a:latin typeface="David" panose="020E0502060401010101" pitchFamily="34" charset="-79"/>
                <a:cs typeface="David" panose="020E0502060401010101" pitchFamily="34" charset="-79"/>
              </a:rPr>
              <a:t>. </a:t>
            </a:r>
          </a:p>
          <a:p>
            <a:endParaRPr 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2600" dirty="0" smtClean="0">
                <a:latin typeface="David" panose="020E0502060401010101" pitchFamily="34" charset="-79"/>
                <a:cs typeface="David" panose="020E0502060401010101" pitchFamily="34" charset="-79"/>
              </a:rPr>
              <a:t>בשורות 3,5 – חומים/דמדומים – החריזה רומזת למות האם. דמדומי השקיעה של היום רומזים לסופה המר, לדמה שנשפך כצבע האדום של השקיעה.</a:t>
            </a:r>
          </a:p>
          <a:p>
            <a:endParaRPr 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2600" dirty="0" smtClean="0">
                <a:latin typeface="David" panose="020E0502060401010101" pitchFamily="34" charset="-79"/>
                <a:cs typeface="David" panose="020E0502060401010101" pitchFamily="34" charset="-79"/>
              </a:rPr>
              <a:t>שורות 7, 8 – שוחה/כוחה – מדגישות את כוחה וחיוניותה בנעוריה.</a:t>
            </a:r>
          </a:p>
          <a:p>
            <a:endParaRPr 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2600" dirty="0" smtClean="0">
                <a:latin typeface="David" panose="020E0502060401010101" pitchFamily="34" charset="-79"/>
                <a:cs typeface="David" panose="020E0502060401010101" pitchFamily="34" charset="-79"/>
              </a:rPr>
              <a:t>שורות 9,11 – מסביב/אביו – מדגישה את השלווה בתקופה של טרם לידת הבן.</a:t>
            </a:r>
          </a:p>
          <a:p>
            <a:endParaRPr 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2600" dirty="0" smtClean="0">
                <a:latin typeface="David" panose="020E0502060401010101" pitchFamily="34" charset="-79"/>
                <a:cs typeface="David" panose="020E0502060401010101" pitchFamily="34" charset="-79"/>
              </a:rPr>
              <a:t>שורת 23,24,25 – עפר/אכזר/חפר – מדגישה את דמה שנשפך באכזריות ומביעה את תסכולו של הבן ואת אוזלת היד לנוכח הרצח</a:t>
            </a:r>
          </a:p>
          <a:p>
            <a:endParaRPr lang="he-IL" sz="26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he-IL" sz="26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he-IL" sz="26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he-IL" sz="26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he-IL" sz="26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6206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>
            <a:off x="-1089" y="711624"/>
            <a:ext cx="87849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e-IL" sz="28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1187624" y="-54458"/>
            <a:ext cx="69127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6000" b="1" dirty="0" smtClean="0">
                <a:solidFill>
                  <a:srgbClr val="0070C0"/>
                </a:solidFill>
                <a:latin typeface="BN Alpaca" panose="02000000000000000000" pitchFamily="2" charset="-79"/>
                <a:cs typeface="BN Alpaca" panose="02000000000000000000" pitchFamily="2" charset="-79"/>
              </a:rPr>
              <a:t>סיכום</a:t>
            </a:r>
            <a:endParaRPr lang="he-IL" sz="6000" dirty="0"/>
          </a:p>
        </p:txBody>
      </p:sp>
      <p:sp>
        <p:nvSpPr>
          <p:cNvPr id="2" name="TextBox 1"/>
          <p:cNvSpPr txBox="1"/>
          <p:nvPr/>
        </p:nvSpPr>
        <p:spPr>
          <a:xfrm>
            <a:off x="-1089" y="993329"/>
            <a:ext cx="9036496" cy="609397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000" dirty="0">
                <a:latin typeface="David" panose="020E0502060401010101" pitchFamily="34" charset="-79"/>
                <a:cs typeface="David" panose="020E0502060401010101" pitchFamily="34" charset="-79"/>
              </a:rPr>
              <a:t>"שיר אמי והנחל" הוא אחד משיריו האישיים ביותר של אורי צבי גרינברג שאיבד את כל משפחתו בשואה. </a:t>
            </a:r>
            <a:endParaRPr lang="he-IL" sz="30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he-IL" sz="30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30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השיר </a:t>
            </a:r>
            <a:r>
              <a:rPr lang="he-IL" sz="3000" dirty="0">
                <a:latin typeface="David" panose="020E0502060401010101" pitchFamily="34" charset="-79"/>
                <a:cs typeface="David" panose="020E0502060401010101" pitchFamily="34" charset="-79"/>
              </a:rPr>
              <a:t>מתאר את כאבו העז של מי שלא נותר לו אלא לדמיין את אמו בנעוריה ולהתאבל על לכתה בטרם עת. </a:t>
            </a:r>
            <a:endParaRPr lang="he-IL" sz="30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he-IL" sz="30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30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השילוב </a:t>
            </a:r>
            <a:r>
              <a:rPr lang="he-IL" sz="3000" dirty="0">
                <a:latin typeface="David" panose="020E0502060401010101" pitchFamily="34" charset="-79"/>
                <a:cs typeface="David" panose="020E0502060401010101" pitchFamily="34" charset="-79"/>
              </a:rPr>
              <a:t>בין הזיה דמיונית של תיאורי העבר הרחוק בחייה המופלאים של אמו, לבין תיאור ריאלי וישיר של העבר הקרוב – אירוע הרצח של האם, מדגישים את עוצמת סערת הרגשות בה נתון המשורר, בניסיונו להתמודד עם הפרידה הטרגית שלו מאמו ועם תסכולו הכבד.</a:t>
            </a:r>
            <a:endParaRPr lang="he-IL" sz="30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he-IL" sz="30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he-IL" sz="30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6383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1331640" y="34970"/>
            <a:ext cx="702147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he-IL" sz="4800" b="1" dirty="0" smtClean="0">
                <a:solidFill>
                  <a:srgbClr val="0070C0"/>
                </a:solidFill>
                <a:latin typeface="BN Alpaca" panose="02000000000000000000" pitchFamily="2" charset="-79"/>
                <a:cs typeface="BN Alpaca" panose="02000000000000000000" pitchFamily="2" charset="-79"/>
              </a:rPr>
              <a:t>אורי צבי גרינברג (</a:t>
            </a:r>
            <a:r>
              <a:rPr lang="he-IL" sz="4800" b="1" dirty="0" err="1" smtClean="0">
                <a:solidFill>
                  <a:srgbClr val="0070C0"/>
                </a:solidFill>
                <a:latin typeface="BN Alpaca" panose="02000000000000000000" pitchFamily="2" charset="-79"/>
                <a:cs typeface="BN Alpaca" panose="02000000000000000000" pitchFamily="2" charset="-79"/>
              </a:rPr>
              <a:t>אצ"ג</a:t>
            </a:r>
            <a:r>
              <a:rPr lang="he-IL" sz="4800" b="1" dirty="0" smtClean="0">
                <a:solidFill>
                  <a:srgbClr val="0070C0"/>
                </a:solidFill>
                <a:latin typeface="BN Alpaca" panose="02000000000000000000" pitchFamily="2" charset="-79"/>
                <a:cs typeface="BN Alpaca" panose="02000000000000000000" pitchFamily="2" charset="-79"/>
              </a:rPr>
              <a:t>)</a:t>
            </a:r>
            <a:endParaRPr lang="he-IL" sz="4800" dirty="0"/>
          </a:p>
        </p:txBody>
      </p:sp>
      <p:sp>
        <p:nvSpPr>
          <p:cNvPr id="5" name="מלבן 4"/>
          <p:cNvSpPr/>
          <p:nvPr/>
        </p:nvSpPr>
        <p:spPr>
          <a:xfrm>
            <a:off x="179512" y="947629"/>
            <a:ext cx="87849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e-IL" sz="3000" dirty="0">
                <a:latin typeface="David" panose="020E0502060401010101" pitchFamily="34" charset="-79"/>
                <a:cs typeface="David" panose="020E0502060401010101" pitchFamily="34" charset="-79"/>
              </a:rPr>
              <a:t>גרינברג נולד בגליציה בשנת 1896 למשפחה חסידית. הוא קיבל חינוך יהודי-מסורתי, אבל כבר בנעוריו נפתח אל תרבות העולם הרחב. </a:t>
            </a:r>
            <a:endParaRPr lang="he-IL" sz="30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just"/>
            <a:r>
              <a:rPr lang="he-IL" sz="30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הוא </a:t>
            </a:r>
            <a:r>
              <a:rPr lang="he-IL" sz="3000" dirty="0">
                <a:latin typeface="David" panose="020E0502060401010101" pitchFamily="34" charset="-79"/>
                <a:cs typeface="David" panose="020E0502060401010101" pitchFamily="34" charset="-79"/>
              </a:rPr>
              <a:t>שירת בצבא הפולני במהלך מלחמת העולם הראשונה. </a:t>
            </a:r>
            <a:endParaRPr lang="he-IL" sz="30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just"/>
            <a:r>
              <a:rPr lang="he-IL" sz="3000" dirty="0" smtClean="0">
                <a:latin typeface="David" panose="020E0502060401010101" pitchFamily="34" charset="-79"/>
                <a:cs typeface="David" panose="020E0502060401010101" pitchFamily="34" charset="-79"/>
              </a:rPr>
              <a:t>בתום </a:t>
            </a:r>
            <a:r>
              <a:rPr lang="he-IL" sz="3000" dirty="0">
                <a:latin typeface="David" panose="020E0502060401010101" pitchFamily="34" charset="-79"/>
                <a:cs typeface="David" panose="020E0502060401010101" pitchFamily="34" charset="-79"/>
              </a:rPr>
              <a:t>המלחמה, כאשר שב לבית הוריו </a:t>
            </a:r>
            <a:r>
              <a:rPr lang="he-IL" sz="3000" dirty="0" err="1">
                <a:latin typeface="David" panose="020E0502060401010101" pitchFamily="34" charset="-79"/>
                <a:cs typeface="David" panose="020E0502060401010101" pitchFamily="34" charset="-79"/>
              </a:rPr>
              <a:t>בלבוב</a:t>
            </a:r>
            <a:r>
              <a:rPr lang="he-IL" sz="3000" dirty="0">
                <a:latin typeface="David" panose="020E0502060401010101" pitchFamily="34" charset="-79"/>
                <a:cs typeface="David" panose="020E0502060401010101" pitchFamily="34" charset="-79"/>
              </a:rPr>
              <a:t>, חווה על בשרו את </a:t>
            </a:r>
            <a:r>
              <a:rPr lang="he-IL" sz="3000" dirty="0" err="1">
                <a:latin typeface="David" panose="020E0502060401010101" pitchFamily="34" charset="-79"/>
                <a:cs typeface="David" panose="020E0502060401010101" pitchFamily="34" charset="-79"/>
              </a:rPr>
              <a:t>אימי</a:t>
            </a:r>
            <a:r>
              <a:rPr lang="he-IL" sz="3000" dirty="0">
                <a:latin typeface="David" panose="020E0502060401010101" pitchFamily="34" charset="-79"/>
                <a:cs typeface="David" panose="020E0502060401010101" pitchFamily="34" charset="-79"/>
              </a:rPr>
              <a:t> הפרעות ביהודי העיר. </a:t>
            </a:r>
            <a:r>
              <a:rPr lang="he-IL" sz="30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הוא </a:t>
            </a:r>
            <a:r>
              <a:rPr lang="he-IL" sz="3000" dirty="0">
                <a:latin typeface="David" panose="020E0502060401010101" pitchFamily="34" charset="-79"/>
                <a:cs typeface="David" panose="020E0502060401010101" pitchFamily="34" charset="-79"/>
              </a:rPr>
              <a:t>ובני משפחתו הועמדו אל הקיר כדי שיירו בהם, ורק ברגע האחרון נמנע הרצח. </a:t>
            </a:r>
            <a:endParaRPr lang="he-IL" sz="30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just"/>
            <a:endParaRPr lang="he-IL" sz="30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just"/>
            <a:r>
              <a:rPr lang="he-IL" sz="3000" dirty="0" smtClean="0">
                <a:latin typeface="David" panose="020E0502060401010101" pitchFamily="34" charset="-79"/>
                <a:cs typeface="David" panose="020E0502060401010101" pitchFamily="34" charset="-79"/>
              </a:rPr>
              <a:t>בשנת </a:t>
            </a:r>
            <a:r>
              <a:rPr lang="he-IL" sz="3000" dirty="0">
                <a:latin typeface="David" panose="020E0502060401010101" pitchFamily="34" charset="-79"/>
                <a:cs typeface="David" panose="020E0502060401010101" pitchFamily="34" charset="-79"/>
              </a:rPr>
              <a:t>1924, הגיע לראשונה לישראל והצטרף לתנועת </a:t>
            </a:r>
            <a:r>
              <a:rPr lang="he-IL" sz="30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הרביזיוניסטים</a:t>
            </a:r>
            <a:r>
              <a:rPr lang="he-IL" sz="3000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3000" dirty="0" smtClean="0">
                <a:latin typeface="David" panose="020E0502060401010101" pitchFamily="34" charset="-79"/>
                <a:cs typeface="David" panose="020E0502060401010101" pitchFamily="34" charset="-79"/>
              </a:rPr>
              <a:t>(אחת מן הזרמים של התנועה הציונית).</a:t>
            </a:r>
          </a:p>
          <a:p>
            <a:pPr algn="just"/>
            <a:r>
              <a:rPr lang="he-IL" sz="30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הוא </a:t>
            </a:r>
            <a:r>
              <a:rPr lang="he-IL" sz="3000" dirty="0">
                <a:latin typeface="David" panose="020E0502060401010101" pitchFamily="34" charset="-79"/>
                <a:cs typeface="David" panose="020E0502060401010101" pitchFamily="34" charset="-79"/>
              </a:rPr>
              <a:t>סבר שתפקידו כמשורר הוא להגיב על אירועי הזמן מתוך תודעה של שליחות לאומית-היסטורית רחבה. </a:t>
            </a:r>
            <a:endParaRPr lang="en-US" sz="30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9671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1331640" y="-99392"/>
            <a:ext cx="702147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he-IL" sz="4800" b="1" dirty="0" smtClean="0">
                <a:solidFill>
                  <a:srgbClr val="0070C0"/>
                </a:solidFill>
                <a:latin typeface="BN Alpaca" panose="02000000000000000000" pitchFamily="2" charset="-79"/>
                <a:cs typeface="BN Alpaca" panose="02000000000000000000" pitchFamily="2" charset="-79"/>
              </a:rPr>
              <a:t>אורי צבי גרינברג (</a:t>
            </a:r>
            <a:r>
              <a:rPr lang="he-IL" sz="4800" b="1" dirty="0" err="1" smtClean="0">
                <a:solidFill>
                  <a:srgbClr val="0070C0"/>
                </a:solidFill>
                <a:latin typeface="BN Alpaca" panose="02000000000000000000" pitchFamily="2" charset="-79"/>
                <a:cs typeface="BN Alpaca" panose="02000000000000000000" pitchFamily="2" charset="-79"/>
              </a:rPr>
              <a:t>אצ"ג</a:t>
            </a:r>
            <a:r>
              <a:rPr lang="he-IL" sz="4800" b="1" dirty="0" smtClean="0">
                <a:solidFill>
                  <a:srgbClr val="0070C0"/>
                </a:solidFill>
                <a:latin typeface="BN Alpaca" panose="02000000000000000000" pitchFamily="2" charset="-79"/>
                <a:cs typeface="BN Alpaca" panose="02000000000000000000" pitchFamily="2" charset="-79"/>
              </a:rPr>
              <a:t>)</a:t>
            </a:r>
            <a:endParaRPr lang="he-IL" sz="4800" dirty="0"/>
          </a:p>
        </p:txBody>
      </p:sp>
      <p:sp>
        <p:nvSpPr>
          <p:cNvPr id="5" name="מלבן 4"/>
          <p:cNvSpPr/>
          <p:nvPr/>
        </p:nvSpPr>
        <p:spPr>
          <a:xfrm>
            <a:off x="179512" y="764704"/>
            <a:ext cx="878497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ביום בו פרצה מלחמת העולם השנייה, היה אורי צבי גרינברג ברכבת, בה עשה דרכו לביתו הישן </a:t>
            </a:r>
            <a:r>
              <a:rPr lang="he-IL" sz="2800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בלבוב</a:t>
            </a:r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. </a:t>
            </a:r>
          </a:p>
          <a:p>
            <a:pPr algn="just"/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הוא שמע על אירועי השעה והחליט להחליף רכבת ולברוח. בכך הפך לניצול היחידי במשפחתו שנספתה כולה בשואה. </a:t>
            </a:r>
          </a:p>
          <a:p>
            <a:pPr algn="just"/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הוא חזר לישראל ועם הקמת המדינה היה לחבר הכנסת הראשונה מטעם תנועת 'חירות'.</a:t>
            </a:r>
          </a:p>
          <a:p>
            <a:pPr algn="just"/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 הוא ביקש להגשים את ייעודו הן כאיש ציבור בעל השפעה והן כמי שפועל כמשורר מגויס למען המולדת. בשנת 1957, זכה בפרס ישראל.</a:t>
            </a:r>
            <a:endParaRPr lang="en-US" sz="28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just"/>
            <a:endParaRPr lang="he-IL" sz="28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just"/>
            <a:r>
              <a:rPr lang="he-IL" sz="2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"</a:t>
            </a:r>
            <a:r>
              <a:rPr lang="he-IL" sz="2800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שיר אמי והנחל</a:t>
            </a:r>
            <a:r>
              <a:rPr lang="he-IL" sz="2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"</a:t>
            </a:r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 לקוח מתוך "ספר העיגול" ובמרכזו הקשר הנפשי העמוק בין הדובר לבין אמו.</a:t>
            </a:r>
          </a:p>
          <a:p>
            <a:pPr algn="just"/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 עם תום מלחמת העולם, כשהידיעות על ממדי השואה הגיעו לארץ במלוא היקפן, ידע אורי צבי גרינברג שמשפחתו הושמדה. את כאבו ביטא בשיריו.</a:t>
            </a:r>
            <a:endParaRPr lang="en-US" sz="28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 </a:t>
            </a:r>
            <a:endParaRPr lang="en-US" sz="28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6390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>
            <a:off x="-1089" y="711624"/>
            <a:ext cx="87849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e-IL" sz="28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2699792" y="-54458"/>
            <a:ext cx="444063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4800" b="1" dirty="0" smtClean="0">
                <a:solidFill>
                  <a:srgbClr val="0070C0"/>
                </a:solidFill>
                <a:latin typeface="BN Alpaca" panose="02000000000000000000" pitchFamily="2" charset="-79"/>
                <a:cs typeface="BN Alpaca" panose="02000000000000000000" pitchFamily="2" charset="-79"/>
              </a:rPr>
              <a:t>שיר </a:t>
            </a:r>
            <a:r>
              <a:rPr lang="he-IL" sz="4800" b="1" dirty="0" err="1" smtClean="0">
                <a:solidFill>
                  <a:srgbClr val="0070C0"/>
                </a:solidFill>
                <a:latin typeface="BN Alpaca" panose="02000000000000000000" pitchFamily="2" charset="-79"/>
                <a:cs typeface="BN Alpaca" panose="02000000000000000000" pitchFamily="2" charset="-79"/>
              </a:rPr>
              <a:t>אימי</a:t>
            </a:r>
            <a:r>
              <a:rPr lang="he-IL" sz="4800" b="1" dirty="0" smtClean="0">
                <a:solidFill>
                  <a:srgbClr val="0070C0"/>
                </a:solidFill>
                <a:latin typeface="BN Alpaca" panose="02000000000000000000" pitchFamily="2" charset="-79"/>
                <a:cs typeface="BN Alpaca" panose="02000000000000000000" pitchFamily="2" charset="-79"/>
              </a:rPr>
              <a:t> והנחל</a:t>
            </a:r>
            <a:endParaRPr lang="he-IL" sz="4800" dirty="0"/>
          </a:p>
        </p:txBody>
      </p:sp>
      <p:pic>
        <p:nvPicPr>
          <p:cNvPr id="8" name="תמונה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4547" y="1266547"/>
            <a:ext cx="3798978" cy="4230968"/>
          </a:xfrm>
          <a:prstGeom prst="rect">
            <a:avLst/>
          </a:prstGeom>
        </p:spPr>
      </p:pic>
      <p:pic>
        <p:nvPicPr>
          <p:cNvPr id="9" name="תמונה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857" y="1234844"/>
            <a:ext cx="3834581" cy="4889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96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>
            <a:off x="-1089" y="711624"/>
            <a:ext cx="87849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e-IL" sz="28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3070889" y="-54458"/>
            <a:ext cx="369844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4800" b="1" dirty="0" smtClean="0">
                <a:solidFill>
                  <a:srgbClr val="0070C0"/>
                </a:solidFill>
                <a:latin typeface="BN Alpaca" panose="02000000000000000000" pitchFamily="2" charset="-79"/>
                <a:cs typeface="BN Alpaca" panose="02000000000000000000" pitchFamily="2" charset="-79"/>
              </a:rPr>
              <a:t>פירושי מילים</a:t>
            </a:r>
            <a:endParaRPr lang="he-IL" sz="4800" dirty="0"/>
          </a:p>
        </p:txBody>
      </p:sp>
      <p:sp>
        <p:nvSpPr>
          <p:cNvPr id="2" name="TextBox 1"/>
          <p:cNvSpPr txBox="1"/>
          <p:nvPr/>
        </p:nvSpPr>
        <p:spPr>
          <a:xfrm>
            <a:off x="827584" y="711624"/>
            <a:ext cx="7956303" cy="609397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600" dirty="0" smtClean="0">
                <a:latin typeface="David" panose="020E0502060401010101" pitchFamily="34" charset="-79"/>
                <a:cs typeface="David" panose="020E0502060401010101" pitchFamily="34" charset="-79"/>
              </a:rPr>
              <a:t>סְדַנו של העץ </a:t>
            </a:r>
            <a:r>
              <a:rPr lang="en-US" sz="2600" dirty="0" smtClean="0">
                <a:latin typeface="David" panose="020E0502060401010101" pitchFamily="34" charset="-79"/>
                <a:cs typeface="David" panose="020E0502060401010101" pitchFamily="34" charset="-79"/>
              </a:rPr>
              <a:t> - </a:t>
            </a:r>
            <a:r>
              <a:rPr lang="he-IL" sz="26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החלק התחתון של גזע עץ אחרי כריתתו.</a:t>
            </a:r>
          </a:p>
          <a:p>
            <a:endParaRPr 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2600" dirty="0" smtClean="0">
                <a:latin typeface="David" panose="020E0502060401010101" pitchFamily="34" charset="-79"/>
                <a:cs typeface="David" panose="020E0502060401010101" pitchFamily="34" charset="-79"/>
              </a:rPr>
              <a:t>מְלַחֵך</a:t>
            </a:r>
            <a:r>
              <a:rPr lang="en-US" sz="2600" dirty="0" smtClean="0">
                <a:latin typeface="David" panose="020E0502060401010101" pitchFamily="34" charset="-79"/>
                <a:cs typeface="David" panose="020E0502060401010101" pitchFamily="34" charset="-79"/>
              </a:rPr>
              <a:t> – </a:t>
            </a:r>
            <a:r>
              <a:rPr lang="he-IL" sz="2600" dirty="0" smtClean="0">
                <a:latin typeface="David" panose="020E0502060401010101" pitchFamily="34" charset="-79"/>
                <a:cs typeface="David" panose="020E0502060401010101" pitchFamily="34" charset="-79"/>
              </a:rPr>
              <a:t>מלקק, נוגס.</a:t>
            </a:r>
          </a:p>
          <a:p>
            <a:endParaRPr lang="he-IL" sz="26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26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הזרדים החומים – ענפים רכים שנשרו מהעץ.</a:t>
            </a:r>
          </a:p>
          <a:p>
            <a:endParaRPr 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2600" dirty="0" smtClean="0">
                <a:latin typeface="David" panose="020E0502060401010101" pitchFamily="34" charset="-79"/>
                <a:cs typeface="David" panose="020E0502060401010101" pitchFamily="34" charset="-79"/>
              </a:rPr>
              <a:t>נַאוַה</a:t>
            </a:r>
            <a:r>
              <a:rPr lang="en-US" sz="2600" dirty="0" smtClean="0">
                <a:latin typeface="David" panose="020E0502060401010101" pitchFamily="34" charset="-79"/>
                <a:cs typeface="David" panose="020E0502060401010101" pitchFamily="34" charset="-79"/>
              </a:rPr>
              <a:t> –</a:t>
            </a:r>
            <a:r>
              <a:rPr lang="he-IL" sz="2600" dirty="0" smtClean="0">
                <a:latin typeface="David" panose="020E0502060401010101" pitchFamily="34" charset="-79"/>
                <a:cs typeface="David" panose="020E0502060401010101" pitchFamily="34" charset="-79"/>
              </a:rPr>
              <a:t> יפה</a:t>
            </a:r>
          </a:p>
          <a:p>
            <a:endParaRPr lang="he-IL" sz="26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2600" dirty="0" smtClean="0">
                <a:latin typeface="David" panose="020E0502060401010101" pitchFamily="34" charset="-79"/>
                <a:cs typeface="David" panose="020E0502060401010101" pitchFamily="34" charset="-79"/>
              </a:rPr>
              <a:t>בָרַה – טהורה, זכּה.</a:t>
            </a:r>
          </a:p>
          <a:p>
            <a:endParaRPr lang="he-IL" sz="26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2600" dirty="0" smtClean="0">
                <a:latin typeface="David" panose="020E0502060401010101" pitchFamily="34" charset="-79"/>
                <a:cs typeface="David" panose="020E0502060401010101" pitchFamily="34" charset="-79"/>
              </a:rPr>
              <a:t>בְאֵשְיָה – מהמילה אש.</a:t>
            </a:r>
          </a:p>
          <a:p>
            <a:endParaRPr lang="he-IL" sz="26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2600" dirty="0" smtClean="0">
                <a:latin typeface="David" panose="020E0502060401010101" pitchFamily="34" charset="-79"/>
                <a:cs typeface="David" panose="020E0502060401010101" pitchFamily="34" charset="-79"/>
              </a:rPr>
              <a:t>נוגֵה</a:t>
            </a:r>
            <a:r>
              <a:rPr lang="en-US" sz="2600" dirty="0" smtClean="0">
                <a:latin typeface="David" panose="020E0502060401010101" pitchFamily="34" charset="-79"/>
                <a:cs typeface="David" panose="020E0502060401010101" pitchFamily="34" charset="-79"/>
              </a:rPr>
              <a:t> -  </a:t>
            </a:r>
            <a:r>
              <a:rPr lang="he-IL" sz="2600" dirty="0" smtClean="0">
                <a:latin typeface="David" panose="020E0502060401010101" pitchFamily="34" charset="-79"/>
                <a:cs typeface="David" panose="020E0502060401010101" pitchFamily="34" charset="-79"/>
              </a:rPr>
              <a:t>אור, זיו.</a:t>
            </a:r>
          </a:p>
          <a:p>
            <a:endParaRPr lang="he-IL" sz="26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2600" dirty="0" smtClean="0">
                <a:latin typeface="David" panose="020E0502060401010101" pitchFamily="34" charset="-79"/>
                <a:cs typeface="David" panose="020E0502060401010101" pitchFamily="34" charset="-79"/>
              </a:rPr>
              <a:t>עֲדֵי </a:t>
            </a:r>
            <a:r>
              <a:rPr lang="he-IL" sz="2600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שֶנִכְפַש</a:t>
            </a:r>
            <a:r>
              <a:rPr lang="en-US" sz="2600" dirty="0" smtClean="0">
                <a:latin typeface="David" panose="020E0502060401010101" pitchFamily="34" charset="-79"/>
                <a:cs typeface="David" panose="020E0502060401010101" pitchFamily="34" charset="-79"/>
              </a:rPr>
              <a:t> - </a:t>
            </a:r>
            <a:r>
              <a:rPr lang="he-IL" sz="2600" dirty="0" smtClean="0">
                <a:latin typeface="David" panose="020E0502060401010101" pitchFamily="34" charset="-79"/>
                <a:cs typeface="David" panose="020E0502060401010101" pitchFamily="34" charset="-79"/>
              </a:rPr>
              <a:t> עד שנרמס, התבוסס, טומא.</a:t>
            </a:r>
            <a:endParaRPr 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2336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>
            <a:off x="-1089" y="711624"/>
            <a:ext cx="87849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e-IL" sz="28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3889223" y="-54458"/>
            <a:ext cx="206178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4800" b="1" dirty="0" smtClean="0">
                <a:solidFill>
                  <a:srgbClr val="0070C0"/>
                </a:solidFill>
                <a:latin typeface="BN Alpaca" panose="02000000000000000000" pitchFamily="2" charset="-79"/>
                <a:cs typeface="BN Alpaca" panose="02000000000000000000" pitchFamily="2" charset="-79"/>
              </a:rPr>
              <a:t>בית א'</a:t>
            </a:r>
            <a:endParaRPr lang="he-IL" sz="4800" dirty="0"/>
          </a:p>
        </p:txBody>
      </p:sp>
      <p:sp>
        <p:nvSpPr>
          <p:cNvPr id="2" name="TextBox 1"/>
          <p:cNvSpPr txBox="1"/>
          <p:nvPr/>
        </p:nvSpPr>
        <p:spPr>
          <a:xfrm>
            <a:off x="107504" y="711624"/>
            <a:ext cx="9036496" cy="569386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השיר נפתח במילה </a:t>
            </a:r>
            <a:r>
              <a:rPr lang="he-IL" sz="2800" b="1" u="sng" dirty="0">
                <a:latin typeface="David" panose="020E0502060401010101" pitchFamily="34" charset="-79"/>
                <a:cs typeface="David" panose="020E0502060401010101" pitchFamily="34" charset="-79"/>
              </a:rPr>
              <a:t>"ואולי" 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הרומזת לתיאור תמונה שהיא על קו הגבול בין ממשות להזיה. </a:t>
            </a:r>
            <a:endParaRPr lang="he-IL" sz="28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בתמונה 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החושנית המפורטת בבית הראשון, מופיעה אמו של הדובר כנערה צעירה במה שנראה כהתגלמות של יופי וטוהר נצחי ("תבוא הנערה אדומת השיער, היא אמי </a:t>
            </a:r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...ותפשוט 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בגדיה ובכתונת משיה תרד שם בנחל </a:t>
            </a:r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.. 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אלוהית היא במים נאוה בכוחה!"). </a:t>
            </a:r>
            <a:endParaRPr lang="he-IL" sz="28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הנערה-האם 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שוחה בנחל מוקף עצי פרי שופעים, וריח של פרי ממלא את האוויר. </a:t>
            </a:r>
            <a:endParaRPr lang="he-IL" sz="28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מי 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הנחל זורמים בנחת, ושקט של בין-ערביים שורר סביב בשעה שהנערה עולה מן הנחל ואור השקיעה מקשט באור זוהר את שערה האדמוני ואת לובן גופה המכוסה בכותונת המשי. </a:t>
            </a:r>
            <a:endParaRPr lang="he-IL" sz="28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כל 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זה על רקע צבעי החום והירוק של הבוסתנים, בתיאור המזכיר אפיונים של גן-עדן.</a:t>
            </a:r>
            <a:endParaRPr 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5732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>
            <a:off x="-1089" y="711624"/>
            <a:ext cx="87849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e-IL" sz="28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3889223" y="-54458"/>
            <a:ext cx="206178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4800" b="1" dirty="0" smtClean="0">
                <a:solidFill>
                  <a:srgbClr val="0070C0"/>
                </a:solidFill>
                <a:latin typeface="BN Alpaca" panose="02000000000000000000" pitchFamily="2" charset="-79"/>
                <a:cs typeface="BN Alpaca" panose="02000000000000000000" pitchFamily="2" charset="-79"/>
              </a:rPr>
              <a:t>בית ב'</a:t>
            </a:r>
            <a:endParaRPr lang="he-IL" sz="4800" dirty="0"/>
          </a:p>
        </p:txBody>
      </p:sp>
      <p:sp>
        <p:nvSpPr>
          <p:cNvPr id="2" name="TextBox 1"/>
          <p:cNvSpPr txBox="1"/>
          <p:nvPr/>
        </p:nvSpPr>
        <p:spPr>
          <a:xfrm>
            <a:off x="-36512" y="973234"/>
            <a:ext cx="9036496" cy="427809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400" dirty="0">
                <a:latin typeface="David" panose="020E0502060401010101" pitchFamily="34" charset="-79"/>
                <a:cs typeface="David" panose="020E0502060401010101" pitchFamily="34" charset="-79"/>
              </a:rPr>
              <a:t>המשך תיאור תמונת עולם קסומה ואידילית של טוהר ויופי מושלמים</a:t>
            </a:r>
            <a:r>
              <a:rPr lang="he-IL" sz="3400" dirty="0" smtClean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  <a:p>
            <a:r>
              <a:rPr lang="he-IL" sz="34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האם </a:t>
            </a:r>
            <a:r>
              <a:rPr lang="he-IL" sz="3400" dirty="0">
                <a:latin typeface="David" panose="020E0502060401010101" pitchFamily="34" charset="-79"/>
                <a:cs typeface="David" panose="020E0502060401010101" pitchFamily="34" charset="-79"/>
              </a:rPr>
              <a:t>מתוארת בעלייתה מהנחל. </a:t>
            </a:r>
            <a:endParaRPr lang="he-IL" sz="34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he-IL" sz="34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3400" dirty="0" smtClean="0">
                <a:latin typeface="David" panose="020E0502060401010101" pitchFamily="34" charset="-79"/>
                <a:cs typeface="David" panose="020E0502060401010101" pitchFamily="34" charset="-79"/>
              </a:rPr>
              <a:t>שילוב </a:t>
            </a:r>
            <a:r>
              <a:rPr lang="he-IL" sz="3400" dirty="0">
                <a:latin typeface="David" panose="020E0502060401010101" pitchFamily="34" charset="-79"/>
                <a:cs typeface="David" panose="020E0502060401010101" pitchFamily="34" charset="-79"/>
              </a:rPr>
              <a:t>הצבעים מבליט מיזוג מופלא של לובן הגוף הבתולי עם אודם שערה של הנערה על רקע גוני הירוק והחום של "גני הפירות" והאדמומיות הקורנת והשלווה של שעת ה"דמדומים</a:t>
            </a:r>
            <a:r>
              <a:rPr lang="he-IL" sz="3400" dirty="0" smtClean="0">
                <a:latin typeface="David" panose="020E0502060401010101" pitchFamily="34" charset="-79"/>
                <a:cs typeface="David" panose="020E0502060401010101" pitchFamily="34" charset="-79"/>
              </a:rPr>
              <a:t>".</a:t>
            </a:r>
          </a:p>
        </p:txBody>
      </p:sp>
    </p:spTree>
    <p:extLst>
      <p:ext uri="{BB962C8B-B14F-4D97-AF65-F5344CB8AC3E}">
        <p14:creationId xmlns:p14="http://schemas.microsoft.com/office/powerpoint/2010/main" val="298212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לבן 2"/>
          <p:cNvSpPr/>
          <p:nvPr/>
        </p:nvSpPr>
        <p:spPr>
          <a:xfrm>
            <a:off x="227412" y="973234"/>
            <a:ext cx="8565330" cy="475252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-1089" y="711624"/>
            <a:ext cx="87849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e-IL" sz="28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98639" y="1148895"/>
            <a:ext cx="7992888" cy="440120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he-IL" sz="28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התמונה האידילית המתוארת בשני הבתים הראשונים חורגת מחוקי המציאות הריאלית, שהרי המשורר אינו יכול לראות את אמו כפי שהייתה בנעוריה, לפני שנולד, ובכל זאת הוא אומר: "</a:t>
            </a:r>
            <a:r>
              <a:rPr lang="he-IL" sz="2800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אראנה</a:t>
            </a:r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 שוחה: / אלוהית היא במים נאוה בכוחה!"</a:t>
            </a:r>
          </a:p>
          <a:p>
            <a:endParaRPr lang="he-IL" sz="28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מכאן שביסוד התיאור יש </a:t>
            </a:r>
            <a:r>
              <a:rPr lang="he-IL" sz="2800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מתח בין הזיה לתודעה</a:t>
            </a:r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. </a:t>
            </a:r>
          </a:p>
          <a:p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ההזיה מעמידה את מה ששייך למציאות רחוקה במקום ובזמן </a:t>
            </a:r>
          </a:p>
          <a:p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כאילו הוא ממשות מוחשית פעילה שמתרחשת כאן ועכשיו, והתודעה מבהירה שהדבר אינו אפשרי.</a:t>
            </a:r>
            <a:endParaRPr 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4891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>
            <a:off x="-1089" y="711624"/>
            <a:ext cx="87849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e-IL" sz="28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3976587" y="-54458"/>
            <a:ext cx="18870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4800" b="1" dirty="0" smtClean="0">
                <a:solidFill>
                  <a:srgbClr val="0070C0"/>
                </a:solidFill>
                <a:latin typeface="BN Alpaca" panose="02000000000000000000" pitchFamily="2" charset="-79"/>
                <a:cs typeface="BN Alpaca" panose="02000000000000000000" pitchFamily="2" charset="-79"/>
              </a:rPr>
              <a:t>בית ג'</a:t>
            </a:r>
            <a:endParaRPr lang="he-IL" sz="4800" dirty="0"/>
          </a:p>
        </p:txBody>
      </p:sp>
      <p:sp>
        <p:nvSpPr>
          <p:cNvPr id="2" name="TextBox 1"/>
          <p:cNvSpPr txBox="1"/>
          <p:nvPr/>
        </p:nvSpPr>
        <p:spPr>
          <a:xfrm>
            <a:off x="-31141" y="776539"/>
            <a:ext cx="9036496" cy="61247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זהו הבית הקצר ביותר בשיר העומד בניגוד חריף לשני הבתים הקודמים.</a:t>
            </a:r>
          </a:p>
          <a:p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כאן מבינים לראשונה שמדובר בשיר שואה, כי מוזכר הגרמני האכזר ששפך את דם אמו.</a:t>
            </a:r>
          </a:p>
          <a:p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הבית פותח במילה </a:t>
            </a:r>
            <a:r>
              <a:rPr lang="he-IL" sz="28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"הָה" </a:t>
            </a:r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– מילת אנחה וכאב לנוכח הרצח המחריד של אמו האהובה.</a:t>
            </a:r>
          </a:p>
          <a:p>
            <a:endParaRPr lang="he-IL" sz="28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כאן האם היא אישה מבוגרת ששערה האדמוני הלבין "</a:t>
            </a:r>
            <a:r>
              <a:rPr lang="he-IL" sz="28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הכסיף זה הראש והשלג זה הראש" </a:t>
            </a:r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והצבע האדום מתקשר כאן לדמה שנשפך.</a:t>
            </a:r>
          </a:p>
          <a:p>
            <a:endParaRPr lang="he-IL" sz="28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השיר מסתיים בתחושת אשמה של הדובר, הבן </a:t>
            </a:r>
            <a:r>
              <a:rPr lang="he-IL" sz="28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"והבן לא שילם ואת הבור לא חפר"</a:t>
            </a:r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 – בניגוד לדרך הטבע הבן לא הביא את </a:t>
            </a:r>
            <a:r>
              <a:rPr lang="he-IL" sz="2800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אימו</a:t>
            </a:r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 לקבורה מכובדת ולא נקם את דמה שנשפך.</a:t>
            </a:r>
          </a:p>
          <a:p>
            <a:endParaRPr lang="he-IL" sz="28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6008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ניהולי">
  <a:themeElements>
    <a:clrScheme name="ניהולי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ניהולי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ניהול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אזרחי">
  <a:themeElements>
    <a:clrScheme name="אזרחי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אזרחי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אזרחי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1614</TotalTime>
  <Words>1446</Words>
  <Application>Microsoft Office PowerPoint</Application>
  <PresentationFormat>‫הצגה על המסך (4:3)</PresentationFormat>
  <Paragraphs>179</Paragraphs>
  <Slides>19</Slides>
  <Notes>16</Notes>
  <HiddenSlides>0</HiddenSlides>
  <MMClips>0</MMClips>
  <ScaleCrop>false</ScaleCrop>
  <HeadingPairs>
    <vt:vector size="4" baseType="variant">
      <vt:variant>
        <vt:lpstr>ערכת נושא</vt:lpstr>
      </vt:variant>
      <vt:variant>
        <vt:i4>2</vt:i4>
      </vt:variant>
      <vt:variant>
        <vt:lpstr>כותרות שקופיות</vt:lpstr>
      </vt:variant>
      <vt:variant>
        <vt:i4>19</vt:i4>
      </vt:variant>
    </vt:vector>
  </HeadingPairs>
  <TitlesOfParts>
    <vt:vector size="21" baseType="lpstr">
      <vt:lpstr>ניהולי</vt:lpstr>
      <vt:lpstr>אזרחי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User</dc:creator>
  <cp:lastModifiedBy>User</cp:lastModifiedBy>
  <cp:revision>22</cp:revision>
  <dcterms:created xsi:type="dcterms:W3CDTF">2016-08-26T09:32:02Z</dcterms:created>
  <dcterms:modified xsi:type="dcterms:W3CDTF">2016-08-27T12:26:06Z</dcterms:modified>
</cp:coreProperties>
</file>