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7" r:id="rId3"/>
    <p:sldId id="258" r:id="rId4"/>
    <p:sldId id="259" r:id="rId5"/>
    <p:sldId id="270" r:id="rId6"/>
    <p:sldId id="260" r:id="rId7"/>
    <p:sldId id="261" r:id="rId8"/>
    <p:sldId id="262" r:id="rId9"/>
    <p:sldId id="263" r:id="rId10"/>
    <p:sldId id="264" r:id="rId11"/>
    <p:sldId id="265" r:id="rId12"/>
    <p:sldId id="266" r:id="rId13"/>
    <p:sldId id="268" r:id="rId14"/>
    <p:sldId id="267"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8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he-IL" smtClean="0"/>
              <a:t>לחץ כדי לערוך סגנון כותרת של תבנית בסיס</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he-IL" smtClean="0"/>
              <a:t>לחץ כדי לערוך סגנון כותרת של תבנית בסיס</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28E80666-FB37-4B36-9149-507F3B0178E3}"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he-IL" smtClean="0"/>
              <a:t>לחץ כדי לערוך סגנון כותרת של תבנית בסיס</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he-IL" smtClean="0"/>
              <a:t>לחץ כדי לערוך סגנונות טקסט של תבנית בסיס</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28E80666-FB37-4B36-9149-507F3B0178E3}" type="datetimeFigureOut">
              <a:rPr lang="en-US" smtClean="0"/>
              <a:pPr/>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28E80666-FB37-4B36-9149-507F3B0178E3}" type="datetimeFigureOut">
              <a:rPr lang="en-US" smtClean="0"/>
              <a:pPr/>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he-IL" smtClean="0"/>
              <a:t>לחץ כדי לערוך סגנון כותרת של תבנית בסיס</a:t>
            </a:r>
            <a:endParaRPr lang="en-US" dirty="0"/>
          </a:p>
        </p:txBody>
      </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5/8/2018</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spd="slow">
    <p:wipe/>
  </p:transition>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6.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he.wikipedia.org/wiki/%D7%A2%D7%93%D7%94_%D7%99%D7%95%D7%A0%D7%AA"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hyperlink" Target="https://il.brainpop.com/category_8/subcategory_97/subjects_4833/"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youtube.com/watch?v=Ej057UCG9Q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drive.google.com/file/d/1gw69lJf1CIkCYJ4NgJSpZT4sMO98B9Nw/view"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he.wikipedia.org/wiki/%D7%9E%D7%93%D7%9C%D7%99%D7%99%D7%AA_%D7%A4%D7%99%D7%9C%D7%93%D7%A1"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ynet.co.il/articles/0,7340,L-3939750,00.html"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hyperlink" Target="https://he.wikipedia.org/wiki/%D7%90%D7%99%D7%9C%D7%99%D7%94_%D7%A4%D7%99%D7%90%D7%98%D7%A6%D7%A7%D7%99-%D7%A9%D7%A4%D7%99%D7%A8%D7%95" TargetMode="External"/><Relationship Id="rId3" Type="http://schemas.microsoft.com/office/2007/relationships/hdphoto" Target="../media/hdphoto2.wdp"/><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he.wikipedia.org/wiki/%D7%94%D7%9C%D7%9C_%D7%A4%D7%95%D7%A8%D7%A1%D7%98%D7%A0%D7%91%D7%A8%D7%92" TargetMode="External"/><Relationship Id="rId5" Type="http://schemas.openxmlformats.org/officeDocument/2006/relationships/image" Target="../media/image12.png"/><Relationship Id="rId4" Type="http://schemas.openxmlformats.org/officeDocument/2006/relationships/hyperlink" Target="https://he.wikipedia.org/wiki/%D7%A9%D7%94%D7%A8%D7%9F_%D7%A9%D7%9C%D7%97" TargetMode="Externa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1097380" y="5486400"/>
            <a:ext cx="7175351" cy="1031167"/>
          </a:xfrm>
        </p:spPr>
        <p:txBody>
          <a:bodyPr/>
          <a:lstStyle/>
          <a:p>
            <a:pPr marL="182880" indent="0" algn="ctr">
              <a:buNone/>
            </a:pPr>
            <a:r>
              <a:rPr lang="he-IL" dirty="0" smtClean="0">
                <a:solidFill>
                  <a:schemeClr val="bg2">
                    <a:lumMod val="50000"/>
                  </a:schemeClr>
                </a:solidFill>
                <a:effectLst>
                  <a:outerShdw blurRad="38100" dist="38100" dir="2700000" algn="tl">
                    <a:srgbClr val="000000">
                      <a:alpha val="43137"/>
                    </a:srgbClr>
                  </a:outerShdw>
                  <a:reflection blurRad="6350" stA="55000" endA="300" endPos="45500" dir="5400000" sy="-100000" algn="bl" rotWithShape="0"/>
                </a:effectLst>
              </a:rPr>
              <a:t>מתמטיקה  ומדעים</a:t>
            </a:r>
            <a:endParaRPr lang="he-IL" dirty="0">
              <a:solidFill>
                <a:schemeClr val="bg2">
                  <a:lumMod val="50000"/>
                </a:schemeClr>
              </a:solidFill>
              <a:effectLst>
                <a:outerShdw blurRad="38100" dist="38100" dir="2700000" algn="tl">
                  <a:srgbClr val="000000">
                    <a:alpha val="43137"/>
                  </a:srgbClr>
                </a:outerShdw>
                <a:reflection blurRad="6350" stA="55000" endA="300" endPos="45500" dir="5400000" sy="-100000" algn="bl" rotWithShape="0"/>
              </a:effectLst>
            </a:endParaRPr>
          </a:p>
        </p:txBody>
      </p:sp>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12288"/>
          <a:stretch/>
        </p:blipFill>
        <p:spPr bwMode="auto">
          <a:xfrm>
            <a:off x="800099" y="180976"/>
            <a:ext cx="7769915" cy="5229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401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ציין מיקום תוכן 2"/>
          <p:cNvSpPr>
            <a:spLocks noGrp="1"/>
          </p:cNvSpPr>
          <p:nvPr>
            <p:ph sz="quarter" idx="13"/>
          </p:nvPr>
        </p:nvSpPr>
        <p:spPr>
          <a:xfrm>
            <a:off x="685800" y="457200"/>
            <a:ext cx="7620000" cy="1447800"/>
          </a:xfrm>
        </p:spPr>
        <p:txBody>
          <a:bodyPr>
            <a:noAutofit/>
          </a:bodyPr>
          <a:lstStyle/>
          <a:p>
            <a:pPr marL="45720" indent="0" algn="ctr">
              <a:lnSpc>
                <a:spcPct val="150000"/>
              </a:lnSpc>
              <a:buNone/>
            </a:pPr>
            <a:r>
              <a:rPr lang="he-IL" sz="3200" b="1" dirty="0" smtClean="0">
                <a:solidFill>
                  <a:schemeClr val="tx1"/>
                </a:solidFill>
                <a:effectLst>
                  <a:outerShdw blurRad="38100" dist="38100" dir="2700000" algn="tl">
                    <a:srgbClr val="000000">
                      <a:alpha val="43137"/>
                    </a:srgbClr>
                  </a:outerShdw>
                </a:effectLst>
              </a:rPr>
              <a:t>ועוד כמה המצאות ישראליות ששינו את העולם:</a:t>
            </a:r>
            <a:endParaRPr lang="he-IL" sz="3200" b="1" dirty="0">
              <a:solidFill>
                <a:schemeClr val="tx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075" y="2400300"/>
            <a:ext cx="4391049" cy="2895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הסבר חץ ימינה 1"/>
          <p:cNvSpPr/>
          <p:nvPr/>
        </p:nvSpPr>
        <p:spPr>
          <a:xfrm>
            <a:off x="304800" y="2057400"/>
            <a:ext cx="6324600" cy="4419600"/>
          </a:xfrm>
          <a:prstGeom prst="rightArrowCallout">
            <a:avLst>
              <a:gd name="adj1" fmla="val 12998"/>
              <a:gd name="adj2" fmla="val 10152"/>
              <a:gd name="adj3" fmla="val 23332"/>
              <a:gd name="adj4" fmla="val 80877"/>
            </a:avLst>
          </a:prstGeom>
          <a:blipFill>
            <a:blip r:embed="rId5"/>
            <a:tile tx="0" ty="0" sx="100000" sy="100000" flip="none" algn="tl"/>
          </a:blipFill>
        </p:spPr>
        <p:style>
          <a:lnRef idx="0">
            <a:schemeClr val="accent2"/>
          </a:lnRef>
          <a:fillRef idx="3">
            <a:schemeClr val="accent2"/>
          </a:fillRef>
          <a:effectRef idx="3">
            <a:schemeClr val="accent2"/>
          </a:effectRef>
          <a:fontRef idx="minor">
            <a:schemeClr val="lt1"/>
          </a:fontRef>
        </p:style>
        <p:txBody>
          <a:bodyPr rtlCol="1" anchor="ctr"/>
          <a:lstStyle/>
          <a:p>
            <a:pPr algn="ctr" rtl="1"/>
            <a:r>
              <a:rPr lang="he-IL" sz="2400" b="1" u="sng" dirty="0" smtClean="0">
                <a:solidFill>
                  <a:schemeClr val="tx1"/>
                </a:solidFill>
                <a:effectLst>
                  <a:outerShdw blurRad="38100" dist="38100" dir="2700000" algn="tl">
                    <a:srgbClr val="000000">
                      <a:alpha val="43137"/>
                    </a:srgbClr>
                  </a:outerShdw>
                </a:effectLst>
              </a:rPr>
              <a:t>הדפוס </a:t>
            </a:r>
            <a:r>
              <a:rPr lang="he-IL" sz="2400" b="1" u="sng" dirty="0">
                <a:solidFill>
                  <a:schemeClr val="tx1"/>
                </a:solidFill>
                <a:effectLst>
                  <a:outerShdw blurRad="38100" dist="38100" dir="2700000" algn="tl">
                    <a:srgbClr val="000000">
                      <a:alpha val="43137"/>
                    </a:srgbClr>
                  </a:outerShdw>
                </a:effectLst>
              </a:rPr>
              <a:t>הדיגיטאלי</a:t>
            </a:r>
            <a:r>
              <a:rPr lang="he-IL" sz="2400" dirty="0">
                <a:solidFill>
                  <a:schemeClr val="tx1"/>
                </a:solidFill>
              </a:rPr>
              <a:t/>
            </a:r>
            <a:br>
              <a:rPr lang="he-IL" sz="2400" dirty="0">
                <a:solidFill>
                  <a:schemeClr val="tx1"/>
                </a:solidFill>
              </a:rPr>
            </a:br>
            <a:r>
              <a:rPr lang="he-IL" sz="2400" dirty="0">
                <a:solidFill>
                  <a:schemeClr val="tx1"/>
                </a:solidFill>
              </a:rPr>
              <a:t>את הדפוס הדיגיטאלי המציא בתחילת שנות התשעים בני </a:t>
            </a:r>
            <a:r>
              <a:rPr lang="he-IL" sz="2400" dirty="0" err="1">
                <a:solidFill>
                  <a:schemeClr val="tx1"/>
                </a:solidFill>
              </a:rPr>
              <a:t>לנדא</a:t>
            </a:r>
            <a:r>
              <a:rPr lang="he-IL" sz="2400" dirty="0">
                <a:solidFill>
                  <a:schemeClr val="tx1"/>
                </a:solidFill>
              </a:rPr>
              <a:t>, מקים חברת אינדיגו הישראלית. בעזרת ההמצאה ניתן להדפיס ישירות מהמחשב על גבי דפים, כאשר השיטה נשענה על דיו מיוחד שעובר הליכי חימום המאפשרים לו להדפיס במדויק על פי הוראות המחשב. יש לציין כי השיטה פותחה עוד בטרם עידן המחשבים האישיים, וכיום היא מהווה כמובן אבן בסיס בעולם הדפוס הממוחשב.</a:t>
            </a:r>
          </a:p>
        </p:txBody>
      </p:sp>
    </p:spTree>
    <p:extLst>
      <p:ext uri="{BB962C8B-B14F-4D97-AF65-F5344CB8AC3E}">
        <p14:creationId xmlns:p14="http://schemas.microsoft.com/office/powerpoint/2010/main" val="390353770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ציין מיקום תוכן 2"/>
          <p:cNvSpPr>
            <a:spLocks noGrp="1"/>
          </p:cNvSpPr>
          <p:nvPr>
            <p:ph sz="quarter" idx="13"/>
          </p:nvPr>
        </p:nvSpPr>
        <p:spPr>
          <a:xfrm>
            <a:off x="685800" y="457200"/>
            <a:ext cx="7620000" cy="1447800"/>
          </a:xfrm>
        </p:spPr>
        <p:txBody>
          <a:bodyPr>
            <a:noAutofit/>
          </a:bodyPr>
          <a:lstStyle/>
          <a:p>
            <a:pPr marL="45720" indent="0" algn="ctr">
              <a:lnSpc>
                <a:spcPct val="150000"/>
              </a:lnSpc>
              <a:buNone/>
            </a:pPr>
            <a:r>
              <a:rPr lang="he-IL" sz="3200" b="1" dirty="0" smtClean="0">
                <a:solidFill>
                  <a:schemeClr val="tx1"/>
                </a:solidFill>
                <a:effectLst>
                  <a:outerShdw blurRad="38100" dist="38100" dir="2700000" algn="tl">
                    <a:srgbClr val="000000">
                      <a:alpha val="43137"/>
                    </a:srgbClr>
                  </a:outerShdw>
                </a:effectLst>
              </a:rPr>
              <a:t>ועוד כמה המצאות ישראליות ששינו את העולם:</a:t>
            </a:r>
            <a:endParaRPr lang="he-IL" sz="3200" b="1" dirty="0">
              <a:solidFill>
                <a:schemeClr val="tx1"/>
              </a:solidFill>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971800"/>
            <a:ext cx="3314700" cy="1381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הסבר חץ ימינה 1"/>
          <p:cNvSpPr/>
          <p:nvPr/>
        </p:nvSpPr>
        <p:spPr>
          <a:xfrm flipH="1">
            <a:off x="2895600" y="1981200"/>
            <a:ext cx="5943600" cy="4343400"/>
          </a:xfrm>
          <a:prstGeom prst="rightArrowCallout">
            <a:avLst>
              <a:gd name="adj1" fmla="val 19298"/>
              <a:gd name="adj2" fmla="val 9649"/>
              <a:gd name="adj3" fmla="val 18640"/>
              <a:gd name="adj4" fmla="val 81998"/>
            </a:avLst>
          </a:prstGeom>
          <a:blipFill>
            <a:blip r:embed="rId5"/>
            <a:tile tx="0" ty="0" sx="100000" sy="100000" flip="none" algn="tl"/>
          </a:blipFill>
        </p:spPr>
        <p:style>
          <a:lnRef idx="0">
            <a:schemeClr val="accent2"/>
          </a:lnRef>
          <a:fillRef idx="3">
            <a:schemeClr val="accent2"/>
          </a:fillRef>
          <a:effectRef idx="3">
            <a:schemeClr val="accent2"/>
          </a:effectRef>
          <a:fontRef idx="minor">
            <a:schemeClr val="lt1"/>
          </a:fontRef>
        </p:style>
        <p:txBody>
          <a:bodyPr rtlCol="1" anchor="ctr"/>
          <a:lstStyle/>
          <a:p>
            <a:pPr algn="r" rtl="1"/>
            <a:r>
              <a:rPr lang="he-IL" sz="2000" dirty="0">
                <a:solidFill>
                  <a:schemeClr val="tx1"/>
                </a:solidFill>
                <a:latin typeface="Arial" panose="020B0604020202020204" pitchFamily="34" charset="0"/>
                <a:cs typeface="Arial" panose="020B0604020202020204" pitchFamily="34" charset="0"/>
              </a:rPr>
              <a:t>טכנולוגית </a:t>
            </a:r>
            <a:r>
              <a:rPr lang="he-IL" sz="2000" b="1"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המצלמה של </a:t>
            </a:r>
            <a:r>
              <a:rPr lang="he-IL" sz="2000" b="1" u="sng"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הקינקט</a:t>
            </a:r>
            <a:r>
              <a:rPr lang="he-IL" sz="2000" dirty="0">
                <a:solidFill>
                  <a:schemeClr val="tx1"/>
                </a:solidFill>
                <a:latin typeface="Arial" panose="020B0604020202020204" pitchFamily="34" charset="0"/>
                <a:cs typeface="Arial" panose="020B0604020202020204" pitchFamily="34" charset="0"/>
              </a:rPr>
              <a:t>, פותחה על ידי חברת </a:t>
            </a:r>
            <a:r>
              <a:rPr lang="he-IL" sz="2000" dirty="0" err="1" smtClean="0">
                <a:solidFill>
                  <a:schemeClr val="tx1"/>
                </a:solidFill>
                <a:latin typeface="Arial" panose="020B0604020202020204" pitchFamily="34" charset="0"/>
                <a:cs typeface="Arial" panose="020B0604020202020204" pitchFamily="34" charset="0"/>
              </a:rPr>
              <a:t>הסטארטאפ</a:t>
            </a:r>
            <a:r>
              <a:rPr lang="he-IL" sz="2000" dirty="0" smtClean="0">
                <a:solidFill>
                  <a:schemeClr val="tx1"/>
                </a:solidFill>
                <a:latin typeface="Arial" panose="020B0604020202020204" pitchFamily="34" charset="0"/>
                <a:cs typeface="Arial" panose="020B0604020202020204" pitchFamily="34" charset="0"/>
              </a:rPr>
              <a:t> הישראלית</a:t>
            </a:r>
            <a:r>
              <a:rPr lang="he-IL"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PrimeSense </a:t>
            </a:r>
            <a:r>
              <a:rPr lang="he-IL" sz="2000" dirty="0" smtClean="0">
                <a:solidFill>
                  <a:schemeClr val="tx1"/>
                </a:solidFill>
                <a:latin typeface="Arial" panose="020B0604020202020204" pitchFamily="34" charset="0"/>
                <a:cs typeface="Arial" panose="020B0604020202020204" pitchFamily="34" charset="0"/>
              </a:rPr>
              <a:t>. המערכת </a:t>
            </a:r>
            <a:r>
              <a:rPr lang="he-IL" sz="2000" dirty="0">
                <a:solidFill>
                  <a:schemeClr val="tx1"/>
                </a:solidFill>
                <a:latin typeface="Arial" panose="020B0604020202020204" pitchFamily="34" charset="0"/>
                <a:cs typeface="Arial" panose="020B0604020202020204" pitchFamily="34" charset="0"/>
              </a:rPr>
              <a:t>שפותחה מסוגלת לפענח תנועות גוף ספציפיות כך שיאפשרו שליטה ללא מגע ידיים על התקנים אלקטרוניים, אפשרות זאת מתבצעת באמצעות מקרן אינפרא אדום, מצלמה ושבב אלקטרוני מיוחד שמאפשר לעקוב אחר התנועה של </a:t>
            </a:r>
            <a:r>
              <a:rPr lang="he-IL" sz="2000" dirty="0" smtClean="0">
                <a:solidFill>
                  <a:schemeClr val="tx1"/>
                </a:solidFill>
                <a:latin typeface="Arial" panose="020B0604020202020204" pitchFamily="34" charset="0"/>
                <a:cs typeface="Arial" panose="020B0604020202020204" pitchFamily="34" charset="0"/>
              </a:rPr>
              <a:t>אובייקטים ואנשים </a:t>
            </a:r>
            <a:r>
              <a:rPr lang="he-IL" sz="2000" dirty="0">
                <a:solidFill>
                  <a:schemeClr val="tx1"/>
                </a:solidFill>
                <a:latin typeface="Arial" panose="020B0604020202020204" pitchFamily="34" charset="0"/>
                <a:cs typeface="Arial" panose="020B0604020202020204" pitchFamily="34" charset="0"/>
              </a:rPr>
              <a:t>בשלושה ממדים (תלת-</a:t>
            </a:r>
            <a:r>
              <a:rPr lang="he-IL" sz="2000" dirty="0" err="1">
                <a:solidFill>
                  <a:schemeClr val="tx1"/>
                </a:solidFill>
                <a:latin typeface="Arial" panose="020B0604020202020204" pitchFamily="34" charset="0"/>
                <a:cs typeface="Arial" panose="020B0604020202020204" pitchFamily="34" charset="0"/>
              </a:rPr>
              <a:t>מימד</a:t>
            </a:r>
            <a:r>
              <a:rPr lang="he-IL" sz="2000" dirty="0" smtClean="0">
                <a:solidFill>
                  <a:schemeClr val="tx1"/>
                </a:solidFill>
                <a:latin typeface="Arial" panose="020B0604020202020204" pitchFamily="34" charset="0"/>
                <a:cs typeface="Arial" panose="020B0604020202020204" pitchFamily="34" charset="0"/>
              </a:rPr>
              <a:t>).</a:t>
            </a:r>
            <a:r>
              <a:rPr lang="he-IL" sz="2000" baseline="30000" dirty="0">
                <a:solidFill>
                  <a:schemeClr val="tx1"/>
                </a:solidFill>
                <a:latin typeface="Arial" panose="020B0604020202020204" pitchFamily="34" charset="0"/>
                <a:cs typeface="Arial" panose="020B0604020202020204" pitchFamily="34" charset="0"/>
              </a:rPr>
              <a:t> </a:t>
            </a:r>
            <a:r>
              <a:rPr lang="he-IL" sz="2000" dirty="0" smtClean="0">
                <a:solidFill>
                  <a:schemeClr val="tx1"/>
                </a:solidFill>
                <a:latin typeface="Arial" panose="020B0604020202020204" pitchFamily="34" charset="0"/>
                <a:cs typeface="Arial" panose="020B0604020202020204" pitchFamily="34" charset="0"/>
              </a:rPr>
              <a:t>מערכת </a:t>
            </a:r>
            <a:r>
              <a:rPr lang="he-IL" sz="2000" dirty="0">
                <a:solidFill>
                  <a:schemeClr val="tx1"/>
                </a:solidFill>
                <a:latin typeface="Arial" panose="020B0604020202020204" pitchFamily="34" charset="0"/>
                <a:cs typeface="Arial" panose="020B0604020202020204" pitchFamily="34" charset="0"/>
              </a:rPr>
              <a:t>סורק זו נקראת </a:t>
            </a:r>
            <a:r>
              <a:rPr lang="he-IL" sz="2000" b="1" dirty="0">
                <a:solidFill>
                  <a:schemeClr val="tx1"/>
                </a:solidFill>
                <a:latin typeface="Arial" panose="020B0604020202020204" pitchFamily="34" charset="0"/>
                <a:cs typeface="Arial" panose="020B0604020202020204" pitchFamily="34" charset="0"/>
              </a:rPr>
              <a:t>קוד אור</a:t>
            </a:r>
            <a:r>
              <a:rPr lang="he-IL" sz="200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Light </a:t>
            </a:r>
            <a:r>
              <a:rPr lang="en-US" sz="2000" dirty="0" smtClean="0">
                <a:solidFill>
                  <a:schemeClr val="tx1"/>
                </a:solidFill>
                <a:latin typeface="Arial" panose="020B0604020202020204" pitchFamily="34" charset="0"/>
                <a:cs typeface="Arial" panose="020B0604020202020204" pitchFamily="34" charset="0"/>
              </a:rPr>
              <a:t>Coding)</a:t>
            </a:r>
            <a:r>
              <a:rPr lang="en-US" sz="2000" dirty="0">
                <a:solidFill>
                  <a:schemeClr val="tx1"/>
                </a:solidFill>
                <a:latin typeface="Arial" panose="020B0604020202020204" pitchFamily="34" charset="0"/>
                <a:cs typeface="Arial" panose="020B0604020202020204" pitchFamily="34" charset="0"/>
              </a:rPr>
              <a:t> </a:t>
            </a:r>
            <a:r>
              <a:rPr lang="he-IL" sz="2000" dirty="0" smtClean="0">
                <a:solidFill>
                  <a:schemeClr val="tx1"/>
                </a:solidFill>
                <a:latin typeface="Arial" panose="020B0604020202020204" pitchFamily="34" charset="0"/>
                <a:cs typeface="Arial" panose="020B0604020202020204" pitchFamily="34" charset="0"/>
              </a:rPr>
              <a:t>  המשתמשת </a:t>
            </a:r>
            <a:r>
              <a:rPr lang="he-IL" sz="2000" dirty="0">
                <a:solidFill>
                  <a:schemeClr val="tx1"/>
                </a:solidFill>
                <a:latin typeface="Arial" panose="020B0604020202020204" pitchFamily="34" charset="0"/>
                <a:cs typeface="Arial" panose="020B0604020202020204" pitchFamily="34" charset="0"/>
              </a:rPr>
              <a:t>בטכנולוגיה המבוססת על תלת מימד לשחזור </a:t>
            </a:r>
            <a:r>
              <a:rPr lang="he-IL" sz="2000" dirty="0" smtClean="0">
                <a:solidFill>
                  <a:schemeClr val="tx1"/>
                </a:solidFill>
                <a:latin typeface="Arial" panose="020B0604020202020204" pitchFamily="34" charset="0"/>
                <a:cs typeface="Arial" panose="020B0604020202020204" pitchFamily="34" charset="0"/>
              </a:rPr>
              <a:t>תמונה. </a:t>
            </a:r>
            <a:endParaRPr lang="he-IL" sz="2000" dirty="0">
              <a:solidFill>
                <a:schemeClr val="tx1"/>
              </a:solidFill>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262" y="43815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72307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ציין מיקום תוכן 2"/>
          <p:cNvSpPr>
            <a:spLocks noGrp="1"/>
          </p:cNvSpPr>
          <p:nvPr>
            <p:ph sz="quarter" idx="13"/>
          </p:nvPr>
        </p:nvSpPr>
        <p:spPr>
          <a:xfrm>
            <a:off x="685800" y="457200"/>
            <a:ext cx="7620000" cy="1447800"/>
          </a:xfrm>
        </p:spPr>
        <p:txBody>
          <a:bodyPr>
            <a:noAutofit/>
          </a:bodyPr>
          <a:lstStyle/>
          <a:p>
            <a:pPr marL="45720" indent="0" algn="ctr">
              <a:lnSpc>
                <a:spcPct val="150000"/>
              </a:lnSpc>
              <a:buNone/>
            </a:pPr>
            <a:r>
              <a:rPr lang="he-IL" sz="3200" b="1" dirty="0" smtClean="0">
                <a:solidFill>
                  <a:schemeClr val="tx1"/>
                </a:solidFill>
                <a:effectLst>
                  <a:outerShdw blurRad="38100" dist="38100" dir="2700000" algn="tl">
                    <a:srgbClr val="000000">
                      <a:alpha val="43137"/>
                    </a:srgbClr>
                  </a:outerShdw>
                </a:effectLst>
              </a:rPr>
              <a:t>ועוד כמה המצאות ישראליות ששינו את העולם:</a:t>
            </a:r>
            <a:endParaRPr lang="he-IL" sz="3200" b="1" dirty="0">
              <a:solidFill>
                <a:schemeClr val="tx1"/>
              </a:solidFill>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362200"/>
            <a:ext cx="3836512"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הסבר חץ ימינה 1"/>
          <p:cNvSpPr/>
          <p:nvPr/>
        </p:nvSpPr>
        <p:spPr>
          <a:xfrm flipH="1">
            <a:off x="2971800" y="2133600"/>
            <a:ext cx="5715000" cy="4343400"/>
          </a:xfrm>
          <a:prstGeom prst="rightArrowCallout">
            <a:avLst>
              <a:gd name="adj1" fmla="val 25000"/>
              <a:gd name="adj2" fmla="val 10527"/>
              <a:gd name="adj3" fmla="val 22807"/>
              <a:gd name="adj4" fmla="val 67833"/>
            </a:avLst>
          </a:prstGeom>
          <a:blipFill>
            <a:blip r:embed="rId5"/>
            <a:tile tx="0" ty="0" sx="100000" sy="100000" flip="none" algn="tl"/>
          </a:blipFill>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2400" b="1" u="sng" dirty="0">
                <a:solidFill>
                  <a:schemeClr val="tx1"/>
                </a:solidFill>
                <a:effectLst>
                  <a:outerShdw blurRad="38100" dist="38100" dir="2700000" algn="tl">
                    <a:srgbClr val="000000">
                      <a:alpha val="43137"/>
                    </a:srgbClr>
                  </a:outerShdw>
                </a:effectLst>
                <a:latin typeface="Heebo"/>
              </a:rPr>
              <a:t>WAZE- </a:t>
            </a:r>
            <a:r>
              <a:rPr lang="he-IL" sz="2400" b="1" u="sng" dirty="0">
                <a:solidFill>
                  <a:schemeClr val="tx1"/>
                </a:solidFill>
                <a:effectLst>
                  <a:outerShdw blurRad="38100" dist="38100" dir="2700000" algn="tl">
                    <a:srgbClr val="000000">
                      <a:alpha val="43137"/>
                    </a:srgbClr>
                  </a:outerShdw>
                </a:effectLst>
                <a:latin typeface="Heebo"/>
              </a:rPr>
              <a:t>אפליקציית הניווט המצליחה בעולם</a:t>
            </a:r>
            <a:r>
              <a:rPr lang="he-IL" sz="2400" u="sng" dirty="0">
                <a:solidFill>
                  <a:schemeClr val="tx1"/>
                </a:solidFill>
                <a:effectLst>
                  <a:outerShdw blurRad="38100" dist="38100" dir="2700000" algn="tl">
                    <a:srgbClr val="000000">
                      <a:alpha val="43137"/>
                    </a:srgbClr>
                  </a:outerShdw>
                </a:effectLst>
              </a:rPr>
              <a:t/>
            </a:r>
            <a:br>
              <a:rPr lang="he-IL" sz="2400" u="sng" dirty="0">
                <a:solidFill>
                  <a:schemeClr val="tx1"/>
                </a:solidFill>
                <a:effectLst>
                  <a:outerShdw blurRad="38100" dist="38100" dir="2700000" algn="tl">
                    <a:srgbClr val="000000">
                      <a:alpha val="43137"/>
                    </a:srgbClr>
                  </a:outerShdw>
                </a:effectLst>
              </a:rPr>
            </a:br>
            <a:r>
              <a:rPr lang="he-IL" sz="2400" dirty="0" smtClean="0">
                <a:solidFill>
                  <a:schemeClr val="tx1"/>
                </a:solidFill>
              </a:rPr>
              <a:t> </a:t>
            </a:r>
            <a:r>
              <a:rPr lang="he-IL" sz="2400" dirty="0" smtClean="0">
                <a:solidFill>
                  <a:schemeClr val="tx1"/>
                </a:solidFill>
                <a:latin typeface="Heebo"/>
              </a:rPr>
              <a:t>אפליקציית </a:t>
            </a:r>
            <a:r>
              <a:rPr lang="he-IL" sz="2400" dirty="0">
                <a:solidFill>
                  <a:schemeClr val="tx1"/>
                </a:solidFill>
                <a:latin typeface="Heebo"/>
              </a:rPr>
              <a:t>הניווט </a:t>
            </a:r>
            <a:r>
              <a:rPr lang="en-US" sz="2400" dirty="0">
                <a:solidFill>
                  <a:schemeClr val="tx1"/>
                </a:solidFill>
                <a:latin typeface="Heebo"/>
              </a:rPr>
              <a:t>WAZE, </a:t>
            </a:r>
            <a:r>
              <a:rPr lang="he-IL" sz="2400" dirty="0">
                <a:solidFill>
                  <a:schemeClr val="tx1"/>
                </a:solidFill>
                <a:latin typeface="Heebo"/>
              </a:rPr>
              <a:t>שלאחר כניסתה לשוק בשנות האלפיים קשה להבין איך חיינו בלעדיה, היא פרי פיתוח של 3 ישראלים. כיום עושים בה שימוש עשרות מיליוני נהגים בכל העולם, והיא זה מכבר נמכרה לחברת הענק גוגל בתמורה למיליארד דולרים.</a:t>
            </a:r>
            <a:endParaRPr lang="he-IL" sz="2400" dirty="0">
              <a:solidFill>
                <a:schemeClr val="tx1"/>
              </a:solidFill>
            </a:endParaRPr>
          </a:p>
        </p:txBody>
      </p:sp>
      <p:pic>
        <p:nvPicPr>
          <p:cNvPr id="112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3025" y="4242198"/>
            <a:ext cx="1400175" cy="2491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643296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ציין מיקום תוכן 2"/>
          <p:cNvSpPr>
            <a:spLocks noGrp="1"/>
          </p:cNvSpPr>
          <p:nvPr>
            <p:ph sz="quarter" idx="13"/>
          </p:nvPr>
        </p:nvSpPr>
        <p:spPr>
          <a:xfrm>
            <a:off x="685800" y="457200"/>
            <a:ext cx="7620000" cy="1447800"/>
          </a:xfrm>
        </p:spPr>
        <p:txBody>
          <a:bodyPr>
            <a:noAutofit/>
          </a:bodyPr>
          <a:lstStyle/>
          <a:p>
            <a:pPr marL="45720" indent="0" algn="ctr">
              <a:lnSpc>
                <a:spcPct val="150000"/>
              </a:lnSpc>
              <a:buNone/>
            </a:pPr>
            <a:r>
              <a:rPr lang="he-IL" sz="3200" b="1" dirty="0" smtClean="0">
                <a:solidFill>
                  <a:schemeClr val="tx1"/>
                </a:solidFill>
                <a:effectLst>
                  <a:outerShdw blurRad="38100" dist="38100" dir="2700000" algn="tl">
                    <a:srgbClr val="000000">
                      <a:alpha val="43137"/>
                    </a:srgbClr>
                  </a:outerShdw>
                </a:effectLst>
              </a:rPr>
              <a:t>ועוד כמה המצאות ישראליות ששינו את העולם:</a:t>
            </a:r>
            <a:endParaRPr lang="he-IL" sz="3200" b="1" dirty="0">
              <a:solidFill>
                <a:schemeClr val="tx1"/>
              </a:solidFill>
              <a:effectLst>
                <a:outerShdw blurRad="38100" dist="38100" dir="2700000" algn="tl">
                  <a:srgbClr val="000000">
                    <a:alpha val="43137"/>
                  </a:srgbClr>
                </a:outerShdw>
              </a:effectLst>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586038"/>
            <a:ext cx="2705100" cy="16859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הסבר חץ ימינה 1"/>
          <p:cNvSpPr/>
          <p:nvPr/>
        </p:nvSpPr>
        <p:spPr>
          <a:xfrm>
            <a:off x="304800" y="1981200"/>
            <a:ext cx="6096000" cy="4343400"/>
          </a:xfrm>
          <a:prstGeom prst="rightArrowCallout">
            <a:avLst>
              <a:gd name="adj1" fmla="val 25000"/>
              <a:gd name="adj2" fmla="val 5702"/>
              <a:gd name="adj3" fmla="val 14693"/>
              <a:gd name="adj4" fmla="val 81796"/>
            </a:avLst>
          </a:prstGeom>
          <a:blipFill>
            <a:blip r:embed="rId5"/>
            <a:tile tx="0" ty="0" sx="100000" sy="100000" flip="none" algn="tl"/>
          </a:blipFill>
        </p:spPr>
        <p:style>
          <a:lnRef idx="0">
            <a:schemeClr val="accent2"/>
          </a:lnRef>
          <a:fillRef idx="3">
            <a:schemeClr val="accent2"/>
          </a:fillRef>
          <a:effectRef idx="3">
            <a:schemeClr val="accent2"/>
          </a:effectRef>
          <a:fontRef idx="minor">
            <a:schemeClr val="lt1"/>
          </a:fontRef>
        </p:style>
        <p:txBody>
          <a:bodyPr rtlCol="1" anchor="ctr"/>
          <a:lstStyle/>
          <a:p>
            <a:pPr algn="ctr" rtl="1"/>
            <a:r>
              <a:rPr lang="he-IL" sz="2400" b="1" dirty="0" smtClean="0">
                <a:solidFill>
                  <a:srgbClr val="535C50"/>
                </a:solidFill>
                <a:latin typeface="Heebo"/>
              </a:rPr>
              <a:t> </a:t>
            </a:r>
            <a:r>
              <a:rPr lang="he-IL" sz="2600" b="1" dirty="0" smtClean="0">
                <a:solidFill>
                  <a:schemeClr val="tx1"/>
                </a:solidFill>
                <a:latin typeface="Heebo"/>
              </a:rPr>
              <a:t>המפכה החברתית של </a:t>
            </a:r>
            <a:r>
              <a:rPr lang="en-US" sz="2600" b="1" dirty="0" smtClean="0">
                <a:solidFill>
                  <a:schemeClr val="tx1"/>
                </a:solidFill>
                <a:latin typeface="Heebo"/>
              </a:rPr>
              <a:t>ICQ</a:t>
            </a:r>
            <a:r>
              <a:rPr lang="he-IL" sz="2600" b="1" dirty="0" smtClean="0">
                <a:solidFill>
                  <a:schemeClr val="tx1"/>
                </a:solidFill>
                <a:latin typeface="Heebo"/>
              </a:rPr>
              <a:t>  </a:t>
            </a:r>
          </a:p>
          <a:p>
            <a:pPr algn="ctr" rtl="1"/>
            <a:r>
              <a:rPr lang="he-IL" sz="2600" dirty="0" smtClean="0">
                <a:solidFill>
                  <a:schemeClr val="tx1"/>
                </a:solidFill>
                <a:latin typeface="Heebo"/>
              </a:rPr>
              <a:t>ארבעה </a:t>
            </a:r>
            <a:r>
              <a:rPr lang="he-IL" sz="2600" dirty="0">
                <a:solidFill>
                  <a:schemeClr val="tx1"/>
                </a:solidFill>
                <a:latin typeface="Heebo"/>
              </a:rPr>
              <a:t>חברה צעירים, מקימי חברת </a:t>
            </a:r>
            <a:r>
              <a:rPr lang="he-IL" sz="2600" dirty="0" err="1">
                <a:solidFill>
                  <a:schemeClr val="tx1"/>
                </a:solidFill>
                <a:latin typeface="Heebo"/>
              </a:rPr>
              <a:t>מיראביליס</a:t>
            </a:r>
            <a:r>
              <a:rPr lang="he-IL" sz="2600" dirty="0">
                <a:solidFill>
                  <a:schemeClr val="tx1"/>
                </a:solidFill>
                <a:latin typeface="Heebo"/>
              </a:rPr>
              <a:t>, פיתחו בשנת 96 תוכנה ראשונה מסוגה המסוגלת להעביר באופן </a:t>
            </a:r>
            <a:r>
              <a:rPr lang="he-IL" sz="2600" dirty="0" err="1">
                <a:solidFill>
                  <a:schemeClr val="tx1"/>
                </a:solidFill>
                <a:latin typeface="Heebo"/>
              </a:rPr>
              <a:t>מיידי</a:t>
            </a:r>
            <a:r>
              <a:rPr lang="he-IL" sz="2600" dirty="0">
                <a:solidFill>
                  <a:schemeClr val="tx1"/>
                </a:solidFill>
                <a:latin typeface="Heebo"/>
              </a:rPr>
              <a:t> מסרים ברחבי האינטרנט. התוכנה שכונתה </a:t>
            </a:r>
            <a:r>
              <a:rPr lang="en-US" sz="2600" dirty="0" smtClean="0">
                <a:solidFill>
                  <a:schemeClr val="tx1"/>
                </a:solidFill>
                <a:latin typeface="Heebo"/>
              </a:rPr>
              <a:t>Seek You </a:t>
            </a:r>
            <a:r>
              <a:rPr lang="he-IL" sz="2600" dirty="0" smtClean="0">
                <a:solidFill>
                  <a:schemeClr val="tx1"/>
                </a:solidFill>
                <a:latin typeface="Heebo"/>
              </a:rPr>
              <a:t>ו- </a:t>
            </a:r>
            <a:r>
              <a:rPr lang="en-US" sz="2600" dirty="0" smtClean="0">
                <a:solidFill>
                  <a:schemeClr val="tx1"/>
                </a:solidFill>
                <a:latin typeface="Heebo"/>
              </a:rPr>
              <a:t>ICQ</a:t>
            </a:r>
            <a:r>
              <a:rPr lang="he-IL" sz="2600" dirty="0" smtClean="0">
                <a:solidFill>
                  <a:schemeClr val="tx1"/>
                </a:solidFill>
                <a:latin typeface="Heebo"/>
              </a:rPr>
              <a:t> מאפשרת </a:t>
            </a:r>
            <a:r>
              <a:rPr lang="he-IL" sz="2600" dirty="0">
                <a:solidFill>
                  <a:schemeClr val="tx1"/>
                </a:solidFill>
                <a:latin typeface="Heebo"/>
              </a:rPr>
              <a:t>לאתר אנשים בכל רחבי העולם ולשוחח עימם בזמן אמת און-ליין</a:t>
            </a:r>
            <a:r>
              <a:rPr lang="he-IL" sz="2600" dirty="0" smtClean="0">
                <a:solidFill>
                  <a:schemeClr val="tx1"/>
                </a:solidFill>
                <a:latin typeface="Heebo"/>
              </a:rPr>
              <a:t>. התוכנה עזרה לפיתוח תוכנות אחרות כמו </a:t>
            </a:r>
            <a:r>
              <a:rPr lang="en-US" sz="2600" dirty="0" smtClean="0">
                <a:solidFill>
                  <a:schemeClr val="tx1"/>
                </a:solidFill>
                <a:latin typeface="Heebo"/>
              </a:rPr>
              <a:t>Facebook, Skype, WhatsApp</a:t>
            </a:r>
            <a:r>
              <a:rPr lang="he-IL" sz="2600" dirty="0" smtClean="0">
                <a:solidFill>
                  <a:schemeClr val="tx1"/>
                </a:solidFill>
                <a:latin typeface="Heebo"/>
              </a:rPr>
              <a:t>  וכדומה...</a:t>
            </a:r>
            <a:endParaRPr lang="he-IL" sz="2600" dirty="0">
              <a:solidFill>
                <a:schemeClr val="tx1"/>
              </a:solidFill>
            </a:endParaRPr>
          </a:p>
        </p:txBody>
      </p:sp>
    </p:spTree>
    <p:extLst>
      <p:ext uri="{BB962C8B-B14F-4D97-AF65-F5344CB8AC3E}">
        <p14:creationId xmlns:p14="http://schemas.microsoft.com/office/powerpoint/2010/main" val="313507130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ציין מיקום תוכן 2"/>
          <p:cNvSpPr>
            <a:spLocks noGrp="1"/>
          </p:cNvSpPr>
          <p:nvPr>
            <p:ph sz="quarter" idx="13"/>
          </p:nvPr>
        </p:nvSpPr>
        <p:spPr>
          <a:xfrm>
            <a:off x="685800" y="457200"/>
            <a:ext cx="7620000" cy="1447800"/>
          </a:xfrm>
        </p:spPr>
        <p:txBody>
          <a:bodyPr>
            <a:noAutofit/>
          </a:bodyPr>
          <a:lstStyle/>
          <a:p>
            <a:pPr marL="45720" indent="0" algn="ctr">
              <a:lnSpc>
                <a:spcPct val="150000"/>
              </a:lnSpc>
              <a:buNone/>
            </a:pPr>
            <a:r>
              <a:rPr lang="he-IL" sz="3200" b="1" dirty="0" smtClean="0">
                <a:solidFill>
                  <a:schemeClr val="tx1"/>
                </a:solidFill>
                <a:effectLst>
                  <a:outerShdw blurRad="38100" dist="38100" dir="2700000" algn="tl">
                    <a:srgbClr val="000000">
                      <a:alpha val="43137"/>
                    </a:srgbClr>
                  </a:outerShdw>
                </a:effectLst>
              </a:rPr>
              <a:t>ועוד כמה המצאות ישראליות ששינו את העולם:</a:t>
            </a:r>
            <a:endParaRPr lang="he-IL" sz="3200" b="1" dirty="0">
              <a:solidFill>
                <a:schemeClr val="tx1"/>
              </a:solidFill>
              <a:effectLst>
                <a:outerShdw blurRad="38100" dist="38100" dir="2700000" algn="tl">
                  <a:srgbClr val="000000">
                    <a:alpha val="43137"/>
                  </a:srgbClr>
                </a:outerShdw>
              </a:effectLst>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19400"/>
            <a:ext cx="3701716" cy="21457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הסבר חץ ימינה 1"/>
          <p:cNvSpPr/>
          <p:nvPr/>
        </p:nvSpPr>
        <p:spPr>
          <a:xfrm flipH="1">
            <a:off x="3429000" y="1981200"/>
            <a:ext cx="5486400" cy="4343400"/>
          </a:xfrm>
          <a:prstGeom prst="rightArrowCallout">
            <a:avLst>
              <a:gd name="adj1" fmla="val 25000"/>
              <a:gd name="adj2" fmla="val 10088"/>
              <a:gd name="adj3" fmla="val 19079"/>
              <a:gd name="adj4" fmla="val 73785"/>
            </a:avLst>
          </a:prstGeom>
          <a:blipFill>
            <a:blip r:embed="rId5"/>
            <a:tile tx="0" ty="0" sx="100000" sy="100000" flip="none" algn="tl"/>
          </a:blipFill>
        </p:spPr>
        <p:style>
          <a:lnRef idx="0">
            <a:schemeClr val="accent2"/>
          </a:lnRef>
          <a:fillRef idx="3">
            <a:schemeClr val="accent2"/>
          </a:fillRef>
          <a:effectRef idx="3">
            <a:schemeClr val="accent2"/>
          </a:effectRef>
          <a:fontRef idx="minor">
            <a:schemeClr val="lt1"/>
          </a:fontRef>
        </p:style>
        <p:txBody>
          <a:bodyPr rtlCol="1" anchor="ctr"/>
          <a:lstStyle/>
          <a:p>
            <a:pPr algn="r" rtl="1"/>
            <a:r>
              <a:rPr lang="he-IL" sz="2600" b="1" dirty="0">
                <a:solidFill>
                  <a:schemeClr val="tx1"/>
                </a:solidFill>
                <a:effectLst>
                  <a:outerShdw blurRad="38100" dist="38100" dir="2700000" algn="tl">
                    <a:srgbClr val="000000">
                      <a:alpha val="43137"/>
                    </a:srgbClr>
                  </a:outerShdw>
                </a:effectLst>
                <a:latin typeface="Open Sans Hebrew"/>
              </a:rPr>
              <a:t>עגבניות שרי</a:t>
            </a:r>
            <a:r>
              <a:rPr lang="he-IL" sz="2600" dirty="0">
                <a:solidFill>
                  <a:schemeClr val="tx1"/>
                </a:solidFill>
                <a:latin typeface="Open Sans Hebrew"/>
              </a:rPr>
              <a:t> </a:t>
            </a:r>
            <a:r>
              <a:rPr lang="he-IL" sz="2600" dirty="0" smtClean="0">
                <a:solidFill>
                  <a:schemeClr val="tx1"/>
                </a:solidFill>
                <a:latin typeface="Open Sans Hebrew"/>
              </a:rPr>
              <a:t>–מדובר </a:t>
            </a:r>
            <a:r>
              <a:rPr lang="he-IL" sz="2600" dirty="0">
                <a:solidFill>
                  <a:schemeClr val="tx1"/>
                </a:solidFill>
                <a:latin typeface="Open Sans Hebrew"/>
              </a:rPr>
              <a:t>בהכלאה של כמה זנים שיצרו עגבנייה קטנה ומתוקה. גאווה ישראלית בצבע אדום (אם תשאלו אותי, צריכה להגיע עם שלט – "סכנת השפרצה"). על הדרך, קבלו גם טיפ לחיתוך עגבניות שרי בקלות וזריזות.</a:t>
            </a:r>
            <a:endParaRPr lang="he-IL" sz="2600" b="0" i="0" dirty="0">
              <a:solidFill>
                <a:schemeClr val="tx1"/>
              </a:solidFill>
              <a:effectLst/>
              <a:latin typeface="Open Sans Hebrew"/>
            </a:endParaRPr>
          </a:p>
        </p:txBody>
      </p:sp>
    </p:spTree>
    <p:extLst>
      <p:ext uri="{BB962C8B-B14F-4D97-AF65-F5344CB8AC3E}">
        <p14:creationId xmlns:p14="http://schemas.microsoft.com/office/powerpoint/2010/main" val="142226004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ציין מיקום תוכן 2"/>
          <p:cNvSpPr>
            <a:spLocks noGrp="1"/>
          </p:cNvSpPr>
          <p:nvPr>
            <p:ph sz="quarter" idx="13"/>
          </p:nvPr>
        </p:nvSpPr>
        <p:spPr>
          <a:xfrm>
            <a:off x="685800" y="457200"/>
            <a:ext cx="7620000" cy="1219200"/>
          </a:xfrm>
        </p:spPr>
        <p:txBody>
          <a:bodyPr>
            <a:noAutofit/>
          </a:bodyPr>
          <a:lstStyle/>
          <a:p>
            <a:pPr marL="45720" indent="0" algn="ctr">
              <a:lnSpc>
                <a:spcPct val="150000"/>
              </a:lnSpc>
              <a:buNone/>
            </a:pPr>
            <a:r>
              <a:rPr lang="he-IL" sz="4800" b="1" dirty="0" smtClean="0">
                <a:solidFill>
                  <a:schemeClr val="tx1"/>
                </a:solidFill>
                <a:effectLst>
                  <a:outerShdw blurRad="38100" dist="38100" dir="2700000" algn="tl">
                    <a:srgbClr val="000000">
                      <a:alpha val="43137"/>
                    </a:srgbClr>
                  </a:outerShdw>
                </a:effectLst>
              </a:rPr>
              <a:t>לסיכום:</a:t>
            </a:r>
            <a:endParaRPr lang="he-IL" sz="4800" b="1" dirty="0">
              <a:solidFill>
                <a:schemeClr val="tx1"/>
              </a:solidFill>
              <a:effectLst>
                <a:outerShdw blurRad="38100" dist="38100" dir="2700000" algn="tl">
                  <a:srgbClr val="000000">
                    <a:alpha val="43137"/>
                  </a:srgbClr>
                </a:outerShdw>
              </a:effectLst>
            </a:endParaRPr>
          </a:p>
        </p:txBody>
      </p:sp>
      <p:sp>
        <p:nvSpPr>
          <p:cNvPr id="4" name="מלבן 3"/>
          <p:cNvSpPr/>
          <p:nvPr/>
        </p:nvSpPr>
        <p:spPr>
          <a:xfrm>
            <a:off x="533400" y="1524000"/>
            <a:ext cx="7924800" cy="3539430"/>
          </a:xfrm>
          <a:prstGeom prst="rect">
            <a:avLst/>
          </a:prstGeom>
        </p:spPr>
        <p:txBody>
          <a:bodyPr wrap="square">
            <a:spAutoFit/>
          </a:bodyPr>
          <a:lstStyle/>
          <a:p>
            <a:pPr algn="r" rtl="1"/>
            <a:r>
              <a:rPr lang="he-IL" sz="3200" dirty="0">
                <a:effectLst>
                  <a:outerShdw blurRad="38100" dist="38100" dir="2700000" algn="tl">
                    <a:srgbClr val="000000">
                      <a:alpha val="43137"/>
                    </a:srgbClr>
                  </a:outerShdw>
                </a:effectLst>
                <a:latin typeface="Calibri"/>
                <a:ea typeface="Calibri"/>
                <a:cs typeface="Arial"/>
              </a:rPr>
              <a:t>ישנן הרבה המצאות ישראליות שעונות על צורך יום יומי שלנו שכיום אנחנו לא מצליחים לחשוב איך אפשר בלעדיהן. כשחושבים על פיתוח מוצר חדש הוא חייב לענות על צורך כלשהו על מנת להות שימושי</a:t>
            </a:r>
            <a:r>
              <a:rPr lang="he-IL" sz="3200" dirty="0" smtClean="0">
                <a:effectLst>
                  <a:outerShdw blurRad="38100" dist="38100" dir="2700000" algn="tl">
                    <a:srgbClr val="000000">
                      <a:alpha val="43137"/>
                    </a:srgbClr>
                  </a:outerShdw>
                </a:effectLst>
                <a:latin typeface="Calibri"/>
                <a:ea typeface="Calibri"/>
                <a:cs typeface="Arial"/>
              </a:rPr>
              <a:t>.</a:t>
            </a:r>
          </a:p>
          <a:p>
            <a:pPr algn="r" rtl="1"/>
            <a:r>
              <a:rPr lang="he-IL" sz="3200" dirty="0" smtClean="0">
                <a:effectLst>
                  <a:outerShdw blurRad="38100" dist="38100" dir="2700000" algn="tl">
                    <a:srgbClr val="000000">
                      <a:alpha val="43137"/>
                    </a:srgbClr>
                  </a:outerShdw>
                </a:effectLst>
                <a:latin typeface="Calibri"/>
                <a:ea typeface="Calibri"/>
                <a:cs typeface="Arial"/>
              </a:rPr>
              <a:t>אולי </a:t>
            </a:r>
            <a:r>
              <a:rPr lang="he-IL" sz="3200" dirty="0">
                <a:effectLst>
                  <a:outerShdw blurRad="38100" dist="38100" dir="2700000" algn="tl">
                    <a:srgbClr val="000000">
                      <a:alpha val="43137"/>
                    </a:srgbClr>
                  </a:outerShdw>
                </a:effectLst>
                <a:latin typeface="Calibri"/>
                <a:ea typeface="Calibri"/>
                <a:cs typeface="Arial"/>
              </a:rPr>
              <a:t>ההמצאה הישראלית הבאה תצא מכיתה זו</a:t>
            </a:r>
            <a:r>
              <a:rPr lang="he-IL" sz="3200" dirty="0" smtClean="0">
                <a:effectLst>
                  <a:outerShdw blurRad="38100" dist="38100" dir="2700000" algn="tl">
                    <a:srgbClr val="000000">
                      <a:alpha val="43137"/>
                    </a:srgbClr>
                  </a:outerShdw>
                </a:effectLst>
                <a:latin typeface="Calibri"/>
                <a:ea typeface="Calibri"/>
                <a:cs typeface="Arial"/>
              </a:rPr>
              <a:t>....</a:t>
            </a:r>
            <a:r>
              <a:rPr lang="he-IL" sz="3200" dirty="0">
                <a:effectLst>
                  <a:outerShdw blurRad="38100" dist="38100" dir="2700000" algn="tl">
                    <a:srgbClr val="000000">
                      <a:alpha val="43137"/>
                    </a:srgbClr>
                  </a:outerShdw>
                </a:effectLst>
                <a:latin typeface="Calibri"/>
                <a:ea typeface="Calibri"/>
                <a:cs typeface="Arial"/>
              </a:rPr>
              <a:t/>
            </a:r>
            <a:br>
              <a:rPr lang="he-IL" sz="3200" dirty="0">
                <a:effectLst>
                  <a:outerShdw blurRad="38100" dist="38100" dir="2700000" algn="tl">
                    <a:srgbClr val="000000">
                      <a:alpha val="43137"/>
                    </a:srgbClr>
                  </a:outerShdw>
                </a:effectLst>
                <a:latin typeface="Calibri"/>
                <a:ea typeface="Calibri"/>
                <a:cs typeface="Arial"/>
              </a:rPr>
            </a:br>
            <a:endParaRPr lang="he-IL" sz="3200" dirty="0">
              <a:effectLst>
                <a:outerShdw blurRad="38100" dist="38100" dir="2700000" algn="tl">
                  <a:srgbClr val="000000">
                    <a:alpha val="43137"/>
                  </a:srgbClr>
                </a:outerShdw>
              </a:effectLst>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0"/>
            <a:ext cx="9144000" cy="228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212852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47800" y="4800600"/>
            <a:ext cx="6512511" cy="1143000"/>
          </a:xfrm>
        </p:spPr>
        <p:txBody>
          <a:bodyPr/>
          <a:lstStyle/>
          <a:p>
            <a:pPr marL="0" indent="0" algn="ctr">
              <a:buNone/>
            </a:pPr>
            <a:r>
              <a:rPr lang="he-IL" sz="4800" dirty="0">
                <a:effectLst>
                  <a:outerShdw blurRad="38100" dist="38100" dir="2700000" algn="tl">
                    <a:srgbClr val="000000">
                      <a:alpha val="43137"/>
                    </a:srgbClr>
                  </a:outerShdw>
                </a:effectLst>
                <a:latin typeface="Calibri"/>
                <a:ea typeface="Calibri"/>
                <a:cs typeface="Arial"/>
              </a:rPr>
              <a:t>עדה יונת</a:t>
            </a:r>
            <a:r>
              <a:rPr lang="he-IL" sz="4800" dirty="0">
                <a:effectLst/>
                <a:latin typeface="Calibri"/>
                <a:ea typeface="Calibri"/>
                <a:cs typeface="Arial"/>
              </a:rPr>
              <a:t> </a:t>
            </a:r>
            <a:endParaRPr lang="he-IL" dirty="0"/>
          </a:p>
        </p:txBody>
      </p:sp>
      <p:sp>
        <p:nvSpPr>
          <p:cNvPr id="3" name="מציין מיקום תוכן 2"/>
          <p:cNvSpPr>
            <a:spLocks noGrp="1"/>
          </p:cNvSpPr>
          <p:nvPr>
            <p:ph sz="quarter" idx="13"/>
          </p:nvPr>
        </p:nvSpPr>
        <p:spPr>
          <a:xfrm>
            <a:off x="1371600" y="1752600"/>
            <a:ext cx="6400800" cy="3474720"/>
          </a:xfrm>
        </p:spPr>
        <p:txBody>
          <a:bodyPr/>
          <a:lstStyle/>
          <a:p>
            <a:endParaRPr lang="he-IL"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1970" y="838200"/>
            <a:ext cx="556006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91527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203239" y="5267325"/>
            <a:ext cx="2702511" cy="1143000"/>
          </a:xfrm>
        </p:spPr>
        <p:txBody>
          <a:bodyPr/>
          <a:lstStyle/>
          <a:p>
            <a:pPr marL="0" indent="0">
              <a:buNone/>
            </a:pPr>
            <a:r>
              <a:rPr lang="he-IL" dirty="0" smtClean="0"/>
              <a:t>פרס נובל</a:t>
            </a:r>
            <a:endParaRPr lang="he-IL" dirty="0"/>
          </a:p>
        </p:txBody>
      </p:sp>
      <p:sp>
        <p:nvSpPr>
          <p:cNvPr id="3" name="מציין מיקום תוכן 2"/>
          <p:cNvSpPr>
            <a:spLocks noGrp="1"/>
          </p:cNvSpPr>
          <p:nvPr>
            <p:ph sz="quarter" idx="13"/>
          </p:nvPr>
        </p:nvSpPr>
        <p:spPr>
          <a:xfrm>
            <a:off x="1371600" y="1752600"/>
            <a:ext cx="6400800" cy="3474720"/>
          </a:xfrm>
        </p:spPr>
        <p:txBody>
          <a:bodyPr/>
          <a:lstStyle/>
          <a:p>
            <a:endParaRPr lang="he-IL"/>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2267" b="12383"/>
          <a:stretch/>
        </p:blipFill>
        <p:spPr bwMode="auto">
          <a:xfrm>
            <a:off x="152400" y="152400"/>
            <a:ext cx="48768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400300"/>
            <a:ext cx="257175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5390" r="11718" b="21945"/>
          <a:stretch/>
        </p:blipFill>
        <p:spPr bwMode="auto">
          <a:xfrm>
            <a:off x="-76200" y="109538"/>
            <a:ext cx="9638486"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חץ ימינה 3">
            <a:hlinkClick r:id="rId7"/>
          </p:cNvPr>
          <p:cNvSpPr/>
          <p:nvPr/>
        </p:nvSpPr>
        <p:spPr>
          <a:xfrm>
            <a:off x="7620000" y="6096000"/>
            <a:ext cx="1219200" cy="609600"/>
          </a:xfrm>
          <a:prstGeom prst="rightArrow">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4197978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circle(in)">
                                      <p:cBhvr>
                                        <p:cTn id="14" dur="2000"/>
                                        <p:tgtEl>
                                          <p:spTgt spid="307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grpId="0" nodeType="clickEffect">
                                  <p:stCondLst>
                                    <p:cond delay="0"/>
                                  </p:stCondLst>
                                  <p:childTnLst>
                                    <p:animEffect transition="out" filter="barn(inVertic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randombar(horizontal)">
                                      <p:cBhvr>
                                        <p:cTn id="24"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525" y="0"/>
            <a:ext cx="9144000" cy="4800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כותרת 1"/>
          <p:cNvSpPr>
            <a:spLocks noGrp="1"/>
          </p:cNvSpPr>
          <p:nvPr>
            <p:ph type="title"/>
          </p:nvPr>
        </p:nvSpPr>
        <p:spPr>
          <a:xfrm>
            <a:off x="1315744" y="304800"/>
            <a:ext cx="6512511" cy="1143000"/>
          </a:xfrm>
        </p:spPr>
        <p:txBody>
          <a:bodyPr/>
          <a:lstStyle/>
          <a:p>
            <a:pPr marL="0" indent="0" algn="ctr">
              <a:buNone/>
            </a:pPr>
            <a:r>
              <a:rPr lang="he-IL" sz="5400" dirty="0">
                <a:effectLst>
                  <a:outerShdw blurRad="38100" dist="38100" dir="2700000" algn="tl">
                    <a:srgbClr val="000000">
                      <a:alpha val="43137"/>
                    </a:srgbClr>
                  </a:outerShdw>
                </a:effectLst>
                <a:latin typeface="Calibri"/>
                <a:ea typeface="Calibri"/>
                <a:cs typeface="Arial"/>
              </a:rPr>
              <a:t>המצאות ישראליות </a:t>
            </a:r>
            <a:endParaRPr lang="he-IL" sz="5400" dirty="0">
              <a:effectLst>
                <a:outerShdw blurRad="38100" dist="38100" dir="2700000" algn="tl">
                  <a:srgbClr val="000000">
                    <a:alpha val="43137"/>
                  </a:srgbClr>
                </a:outerShdw>
              </a:effectLst>
            </a:endParaRPr>
          </a:p>
        </p:txBody>
      </p:sp>
      <p:pic>
        <p:nvPicPr>
          <p:cNvPr id="4098" name="Picture 2">
            <a:hlinkClick r:id="rId4"/>
          </p:cNvPr>
          <p:cNvPicPr>
            <a:picLocks noGrp="1" noChangeAspect="1" noChangeArrowheads="1"/>
          </p:cNvPicPr>
          <p:nvPr>
            <p:ph sz="quarter" idx="13"/>
          </p:nvPr>
        </p:nvPicPr>
        <p:blipFill>
          <a:blip r:embed="rId5">
            <a:extLst>
              <a:ext uri="{28A0092B-C50C-407E-A947-70E740481C1C}">
                <a14:useLocalDpi xmlns:a14="http://schemas.microsoft.com/office/drawing/2010/main" val="0"/>
              </a:ext>
            </a:extLst>
          </a:blip>
          <a:srcRect/>
          <a:stretch>
            <a:fillRect/>
          </a:stretch>
        </p:blipFill>
        <p:spPr bwMode="auto">
          <a:xfrm>
            <a:off x="1381125" y="3164237"/>
            <a:ext cx="6400800" cy="327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175749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726478"/>
            <a:ext cx="5715026" cy="830997"/>
          </a:xfrm>
          <a:prstGeom prst="rect">
            <a:avLst/>
          </a:prstGeom>
          <a:noFill/>
        </p:spPr>
        <p:txBody>
          <a:bodyPr wrap="none" rtlCol="1">
            <a:spAutoFit/>
          </a:bodyPr>
          <a:lstStyle/>
          <a:p>
            <a:r>
              <a:rPr lang="he-IL" sz="4800" b="1" dirty="0" smtClean="0">
                <a:solidFill>
                  <a:srgbClr val="002060"/>
                </a:solidFill>
                <a:effectLst>
                  <a:outerShdw blurRad="38100" dist="38100" dir="2700000" algn="tl">
                    <a:srgbClr val="000000">
                      <a:alpha val="43137"/>
                    </a:srgbClr>
                  </a:outerShdw>
                </a:effectLst>
              </a:rPr>
              <a:t>המצאות ישראליות 2</a:t>
            </a:r>
            <a:endParaRPr lang="he-IL" sz="4800" b="1" dirty="0">
              <a:solidFill>
                <a:srgbClr val="002060"/>
              </a:solidFill>
              <a:effectLst>
                <a:outerShdw blurRad="38100" dist="38100" dir="2700000" algn="tl">
                  <a:srgbClr val="000000">
                    <a:alpha val="43137"/>
                  </a:srgbClr>
                </a:outerShdw>
              </a:effectLst>
            </a:endParaRPr>
          </a:p>
        </p:txBody>
      </p:sp>
      <p:sp>
        <p:nvSpPr>
          <p:cNvPr id="3" name="TextBox 2">
            <a:hlinkClick r:id="rId2"/>
          </p:cNvPr>
          <p:cNvSpPr txBox="1"/>
          <p:nvPr/>
        </p:nvSpPr>
        <p:spPr>
          <a:xfrm>
            <a:off x="2362200" y="5302834"/>
            <a:ext cx="44196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he-IL" sz="4800" b="1" dirty="0" smtClean="0">
                <a:solidFill>
                  <a:srgbClr val="002060"/>
                </a:solidFill>
              </a:rPr>
              <a:t>לחץ כאן לסרטון</a:t>
            </a:r>
            <a:endParaRPr lang="he-IL" sz="4800" b="1" dirty="0">
              <a:solidFill>
                <a:srgbClr val="002060"/>
              </a:solidFill>
            </a:endParaRPr>
          </a:p>
        </p:txBody>
      </p:sp>
      <p:pic>
        <p:nvPicPr>
          <p:cNvPr id="1026" name="Picture 2" descr="×ª××¦××ª ×ª××× × ×¢×××¨ ×××¦×××ª ××©×¨×××××ª"/>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981200"/>
            <a:ext cx="5178425" cy="291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31173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כותרת 1"/>
          <p:cNvSpPr>
            <a:spLocks noGrp="1"/>
          </p:cNvSpPr>
          <p:nvPr>
            <p:ph type="title"/>
          </p:nvPr>
        </p:nvSpPr>
        <p:spPr>
          <a:xfrm>
            <a:off x="1315744" y="152400"/>
            <a:ext cx="6512511" cy="1143000"/>
          </a:xfrm>
        </p:spPr>
        <p:txBody>
          <a:bodyPr/>
          <a:lstStyle/>
          <a:p>
            <a:pPr marL="0" indent="0" algn="ctr">
              <a:buNone/>
            </a:pPr>
            <a:r>
              <a:rPr lang="he-IL" dirty="0" smtClean="0">
                <a:effectLst>
                  <a:outerShdw blurRad="38100" dist="38100" dir="2700000" algn="tl">
                    <a:srgbClr val="000000">
                      <a:alpha val="43137"/>
                    </a:srgbClr>
                  </a:outerShdw>
                  <a:reflection blurRad="6350" stA="55000" endA="300" endPos="45500" dir="5400000" sy="-100000" algn="bl" rotWithShape="0"/>
                </a:effectLst>
              </a:rPr>
              <a:t>ומה עם מתמטיקה?</a:t>
            </a:r>
            <a:br>
              <a:rPr lang="he-IL" dirty="0" smtClean="0">
                <a:effectLst>
                  <a:outerShdw blurRad="38100" dist="38100" dir="2700000" algn="tl">
                    <a:srgbClr val="000000">
                      <a:alpha val="43137"/>
                    </a:srgbClr>
                  </a:outerShdw>
                  <a:reflection blurRad="6350" stA="55000" endA="300" endPos="45500" dir="5400000" sy="-100000" algn="bl" rotWithShape="0"/>
                </a:effectLst>
              </a:rPr>
            </a:br>
            <a:endParaRPr lang="he-IL" dirty="0">
              <a:effectLst>
                <a:outerShdw blurRad="38100" dist="38100" dir="2700000" algn="tl">
                  <a:srgbClr val="000000">
                    <a:alpha val="43137"/>
                  </a:srgbClr>
                </a:outerShdw>
                <a:reflection blurRad="6350" stA="55000" endA="300" endPos="45500" dir="5400000" sy="-100000" algn="bl" rotWithShape="0"/>
              </a:effectLst>
            </a:endParaRPr>
          </a:p>
        </p:txBody>
      </p:sp>
      <p:sp>
        <p:nvSpPr>
          <p:cNvPr id="3" name="מציין מיקום תוכן 2"/>
          <p:cNvSpPr>
            <a:spLocks noGrp="1"/>
          </p:cNvSpPr>
          <p:nvPr>
            <p:ph sz="quarter" idx="13"/>
          </p:nvPr>
        </p:nvSpPr>
        <p:spPr>
          <a:xfrm>
            <a:off x="1371600" y="1295400"/>
            <a:ext cx="6934200" cy="5334000"/>
          </a:xfrm>
        </p:spPr>
        <p:txBody>
          <a:bodyPr>
            <a:normAutofit/>
          </a:bodyPr>
          <a:lstStyle/>
          <a:p>
            <a:pPr marL="45720" indent="0">
              <a:buNone/>
            </a:pPr>
            <a:r>
              <a:rPr lang="he-IL" sz="2800" b="1" dirty="0" smtClean="0"/>
              <a:t>כל ההמצאות מתבססות על ידע מתמטי.</a:t>
            </a:r>
          </a:p>
          <a:p>
            <a:pPr marL="45720" indent="0">
              <a:buNone/>
            </a:pPr>
            <a:r>
              <a:rPr lang="he-IL" sz="2800" b="1" dirty="0" smtClean="0"/>
              <a:t>למרות שאין פרס נובל במתמטיקה, ישנו פרס אחר:</a:t>
            </a:r>
          </a:p>
          <a:p>
            <a:pPr marL="45720" indent="0">
              <a:buNone/>
            </a:pPr>
            <a:endParaRPr lang="he-IL" sz="2800" b="1" dirty="0"/>
          </a:p>
          <a:p>
            <a:pPr marL="45720" indent="0">
              <a:buNone/>
            </a:pPr>
            <a:r>
              <a:rPr lang="he-IL" sz="3200" dirty="0">
                <a:solidFill>
                  <a:srgbClr val="000000"/>
                </a:solidFill>
                <a:effectLst>
                  <a:outerShdw blurRad="38100" dist="38100" dir="2700000" algn="tl">
                    <a:srgbClr val="000000">
                      <a:alpha val="43137"/>
                    </a:srgbClr>
                  </a:outerShdw>
                </a:effectLst>
                <a:cs typeface="Arial"/>
              </a:rPr>
              <a:t>מדליית </a:t>
            </a:r>
            <a:r>
              <a:rPr lang="he-IL" sz="3200" dirty="0" err="1">
                <a:solidFill>
                  <a:srgbClr val="000000"/>
                </a:solidFill>
                <a:effectLst>
                  <a:outerShdw blurRad="38100" dist="38100" dir="2700000" algn="tl">
                    <a:srgbClr val="000000">
                      <a:alpha val="43137"/>
                    </a:srgbClr>
                  </a:outerShdw>
                </a:effectLst>
                <a:cs typeface="Arial"/>
              </a:rPr>
              <a:t>פילדס</a:t>
            </a:r>
            <a:endParaRPr lang="he-IL" sz="3200" dirty="0">
              <a:solidFill>
                <a:srgbClr val="000000"/>
              </a:solidFill>
              <a:effectLst>
                <a:outerShdw blurRad="38100" dist="38100" dir="2700000" algn="tl">
                  <a:srgbClr val="000000">
                    <a:alpha val="43137"/>
                  </a:srgbClr>
                </a:outerShdw>
              </a:effectLst>
              <a:cs typeface="Arial"/>
            </a:endParaRPr>
          </a:p>
          <a:p>
            <a:pPr marL="45720" indent="0">
              <a:buNone/>
            </a:pPr>
            <a:endParaRPr lang="he-IL" sz="2800" b="1" dirty="0"/>
          </a:p>
          <a:p>
            <a:pPr marL="45720" indent="0">
              <a:buNone/>
            </a:pPr>
            <a:endParaRPr lang="he-IL" sz="2800" b="1" dirty="0" smtClean="0"/>
          </a:p>
          <a:p>
            <a:pPr marL="45720" indent="0">
              <a:buNone/>
            </a:pPr>
            <a:endParaRPr lang="he-IL" sz="2800" b="1" dirty="0" smtClean="0"/>
          </a:p>
          <a:p>
            <a:pPr marL="45720" indent="0">
              <a:buNone/>
            </a:pPr>
            <a:r>
              <a:rPr lang="he-IL" sz="2800" b="1" dirty="0" smtClean="0"/>
              <a:t>האם ישראליים קיבלו פרס במתמטיקה?</a:t>
            </a:r>
            <a:endParaRPr lang="he-IL" sz="2800" b="1" dirty="0"/>
          </a:p>
        </p:txBody>
      </p:sp>
      <p:pic>
        <p:nvPicPr>
          <p:cNvPr id="5122"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7425" y="2514600"/>
            <a:ext cx="2700337" cy="2599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75198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circle(in)">
                                      <p:cBhvr>
                                        <p:cTn id="20" dur="20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ציין מיקום תוכן 2"/>
          <p:cNvSpPr>
            <a:spLocks noGrp="1"/>
          </p:cNvSpPr>
          <p:nvPr>
            <p:ph sz="quarter" idx="13"/>
          </p:nvPr>
        </p:nvSpPr>
        <p:spPr>
          <a:xfrm>
            <a:off x="685800" y="685800"/>
            <a:ext cx="7620000" cy="5943600"/>
          </a:xfrm>
        </p:spPr>
        <p:txBody>
          <a:bodyPr>
            <a:normAutofit/>
          </a:bodyPr>
          <a:lstStyle/>
          <a:p>
            <a:pPr marL="45720" indent="0">
              <a:lnSpc>
                <a:spcPct val="150000"/>
              </a:lnSpc>
              <a:buNone/>
            </a:pPr>
            <a:r>
              <a:rPr lang="he-IL" sz="2800" b="1" dirty="0">
                <a:solidFill>
                  <a:schemeClr val="tx1"/>
                </a:solidFill>
                <a:latin typeface="arial"/>
              </a:rPr>
              <a:t>פרופ' אילון </a:t>
            </a:r>
            <a:r>
              <a:rPr lang="he-IL" sz="2800" b="1" dirty="0" err="1">
                <a:solidFill>
                  <a:schemeClr val="tx1"/>
                </a:solidFill>
                <a:latin typeface="arial"/>
              </a:rPr>
              <a:t>לינדנשטראוס</a:t>
            </a:r>
            <a:r>
              <a:rPr lang="he-IL" sz="2800" b="1" dirty="0">
                <a:solidFill>
                  <a:schemeClr val="tx1"/>
                </a:solidFill>
                <a:latin typeface="arial"/>
              </a:rPr>
              <a:t> (40) מהאוניברסיטה העברית </a:t>
            </a:r>
            <a:r>
              <a:rPr lang="he-IL" sz="2800" b="1" dirty="0" smtClean="0">
                <a:solidFill>
                  <a:schemeClr val="tx1"/>
                </a:solidFill>
                <a:latin typeface="arial"/>
              </a:rPr>
              <a:t>הוא הישראלי </a:t>
            </a:r>
            <a:r>
              <a:rPr lang="he-IL" sz="2800" b="1" dirty="0">
                <a:solidFill>
                  <a:schemeClr val="tx1"/>
                </a:solidFill>
                <a:latin typeface="arial"/>
              </a:rPr>
              <a:t>הראשון הזוכה במדליית </a:t>
            </a:r>
            <a:r>
              <a:rPr lang="he-IL" sz="2800" b="1" dirty="0" err="1">
                <a:solidFill>
                  <a:schemeClr val="tx1"/>
                </a:solidFill>
                <a:latin typeface="arial"/>
              </a:rPr>
              <a:t>פילדס</a:t>
            </a:r>
            <a:endParaRPr lang="he-IL" sz="2800" b="1" dirty="0">
              <a:solidFill>
                <a:schemeClr val="tx1"/>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2438400"/>
            <a:ext cx="2743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גילה אופקית 5">
            <a:hlinkClick r:id="rId5"/>
          </p:cNvPr>
          <p:cNvSpPr/>
          <p:nvPr/>
        </p:nvSpPr>
        <p:spPr>
          <a:xfrm>
            <a:off x="4191000" y="3200400"/>
            <a:ext cx="4648200" cy="3505200"/>
          </a:xfrm>
          <a:prstGeom prst="horizontalScroll">
            <a:avLst/>
          </a:prstGeom>
        </p:spPr>
        <p:style>
          <a:lnRef idx="2">
            <a:schemeClr val="accent2"/>
          </a:lnRef>
          <a:fillRef idx="1">
            <a:schemeClr val="lt1"/>
          </a:fillRef>
          <a:effectRef idx="0">
            <a:schemeClr val="accent2"/>
          </a:effectRef>
          <a:fontRef idx="minor">
            <a:schemeClr val="dk1"/>
          </a:fontRef>
        </p:style>
        <p:txBody>
          <a:bodyPr rtlCol="1" anchor="ctr"/>
          <a:lstStyle/>
          <a:p>
            <a:pPr lvl="0" algn="r" rtl="1" fontAlgn="base">
              <a:lnSpc>
                <a:spcPct val="150000"/>
              </a:lnSpc>
            </a:pPr>
            <a:r>
              <a:rPr lang="he-IL" b="1" dirty="0">
                <a:solidFill>
                  <a:srgbClr val="000000"/>
                </a:solidFill>
                <a:latin typeface="arial"/>
              </a:rPr>
              <a:t>מה חוקר אילון </a:t>
            </a:r>
            <a:r>
              <a:rPr lang="he-IL" b="1" dirty="0" err="1">
                <a:solidFill>
                  <a:srgbClr val="000000"/>
                </a:solidFill>
                <a:latin typeface="arial"/>
              </a:rPr>
              <a:t>לינדנשטראוס</a:t>
            </a:r>
            <a:r>
              <a:rPr lang="he-IL" b="1" dirty="0">
                <a:solidFill>
                  <a:srgbClr val="000000"/>
                </a:solidFill>
                <a:latin typeface="arial"/>
              </a:rPr>
              <a:t>?</a:t>
            </a:r>
          </a:p>
          <a:p>
            <a:pPr lvl="0" algn="r" rtl="1" fontAlgn="base">
              <a:lnSpc>
                <a:spcPct val="150000"/>
              </a:lnSpc>
            </a:pPr>
            <a:r>
              <a:rPr lang="he-IL" b="1" dirty="0">
                <a:solidFill>
                  <a:srgbClr val="666666"/>
                </a:solidFill>
                <a:latin typeface="arial"/>
              </a:rPr>
              <a:t>הבנה של מערכות דינמיות כמו תנועת כוכבי הלכת סביב השמש או חלקיקים במיכל גז, לצד גילויים מתמטיים בתורת הקוונטים, זיכתה את פרופ' אילון </a:t>
            </a:r>
            <a:r>
              <a:rPr lang="he-IL" b="1" dirty="0" err="1">
                <a:solidFill>
                  <a:srgbClr val="666666"/>
                </a:solidFill>
                <a:latin typeface="arial"/>
              </a:rPr>
              <a:t>לינדנשטראוס</a:t>
            </a:r>
            <a:r>
              <a:rPr lang="he-IL" b="1" dirty="0">
                <a:solidFill>
                  <a:srgbClr val="666666"/>
                </a:solidFill>
                <a:latin typeface="arial"/>
              </a:rPr>
              <a:t> בפרס </a:t>
            </a:r>
            <a:r>
              <a:rPr lang="he-IL" b="1" dirty="0" err="1">
                <a:solidFill>
                  <a:srgbClr val="666666"/>
                </a:solidFill>
                <a:latin typeface="arial"/>
              </a:rPr>
              <a:t>פילדס</a:t>
            </a:r>
            <a:r>
              <a:rPr lang="he-IL" b="1" dirty="0">
                <a:solidFill>
                  <a:srgbClr val="666666"/>
                </a:solidFill>
                <a:latin typeface="arial"/>
              </a:rPr>
              <a:t> החשוב. </a:t>
            </a:r>
          </a:p>
        </p:txBody>
      </p:sp>
    </p:spTree>
    <p:extLst>
      <p:ext uri="{BB962C8B-B14F-4D97-AF65-F5344CB8AC3E}">
        <p14:creationId xmlns:p14="http://schemas.microsoft.com/office/powerpoint/2010/main" val="96344292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ציין מיקום תוכן 2"/>
          <p:cNvSpPr>
            <a:spLocks noGrp="1"/>
          </p:cNvSpPr>
          <p:nvPr>
            <p:ph sz="quarter" idx="13"/>
          </p:nvPr>
        </p:nvSpPr>
        <p:spPr>
          <a:xfrm>
            <a:off x="685800" y="685800"/>
            <a:ext cx="7620000" cy="5943600"/>
          </a:xfrm>
        </p:spPr>
        <p:txBody>
          <a:bodyPr>
            <a:normAutofit/>
          </a:bodyPr>
          <a:lstStyle/>
          <a:p>
            <a:pPr marL="45720" indent="0">
              <a:lnSpc>
                <a:spcPct val="150000"/>
              </a:lnSpc>
              <a:buNone/>
            </a:pPr>
            <a:r>
              <a:rPr lang="he-IL" sz="2800" b="1" dirty="0" smtClean="0">
                <a:solidFill>
                  <a:schemeClr val="tx1"/>
                </a:solidFill>
              </a:rPr>
              <a:t>עוד פרס בינלאומי במתמטיקה הוא</a:t>
            </a:r>
          </a:p>
          <a:p>
            <a:pPr marL="45720" indent="0">
              <a:lnSpc>
                <a:spcPct val="150000"/>
              </a:lnSpc>
              <a:buNone/>
            </a:pPr>
            <a:r>
              <a:rPr lang="he-IL" sz="2800" b="1" dirty="0" smtClean="0">
                <a:solidFill>
                  <a:schemeClr val="tx1"/>
                </a:solidFill>
              </a:rPr>
              <a:t> </a:t>
            </a:r>
            <a:r>
              <a:rPr lang="he-IL" sz="3600" b="1" dirty="0" smtClean="0">
                <a:solidFill>
                  <a:schemeClr val="tx1"/>
                </a:solidFill>
                <a:effectLst>
                  <a:outerShdw blurRad="38100" dist="38100" dir="2700000" algn="tl">
                    <a:srgbClr val="000000">
                      <a:alpha val="43137"/>
                    </a:srgbClr>
                  </a:outerShdw>
                </a:effectLst>
              </a:rPr>
              <a:t>פרס וולף</a:t>
            </a:r>
            <a:endParaRPr lang="he-IL" sz="3600" b="1" dirty="0">
              <a:solidFill>
                <a:schemeClr val="tx1"/>
              </a:solidFill>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355526"/>
            <a:ext cx="4114800" cy="2089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266700" y="3886200"/>
            <a:ext cx="8610599" cy="2554545"/>
          </a:xfrm>
          <a:prstGeom prst="rect">
            <a:avLst/>
          </a:prstGeom>
        </p:spPr>
        <p:txBody>
          <a:bodyPr wrap="square">
            <a:spAutoFit/>
          </a:bodyPr>
          <a:lstStyle/>
          <a:p>
            <a:pPr algn="r" rtl="1"/>
            <a:r>
              <a:rPr lang="he-IL" sz="2000" b="1" dirty="0">
                <a:solidFill>
                  <a:srgbClr val="3A3A3A"/>
                </a:solidFill>
                <a:latin typeface="arial"/>
              </a:rPr>
              <a:t>מאז 1978 מוענקים מידי שנה חמישה פרסים, ארבעה בתחומי המדעים ואחד בתחום האמנויות על-פי רוטציה קבועה. הפרס ניתן לאנשי מדע ולאמנים נודעים על תרומה ייחודית "למען האנושות ולמען יחסי ידידות בין העמים, בלי הבדלי אזרחות, גזע, צבע, דת, מין או השקפה פוליטית". תחומי הפרסים במדעים הם חקלאות, כימיה, מתמטיקה,  פיסיקה ורפואה. תחומי הפרסים באמנות הם מוסיקה, אדריכלות, ציור ופיסול. הפרס הוא בסך 100,000 דולר בכל תחום. כאשר נבחר יותר מזוכה אחד בתחום, מתחלק הפרס הכספי ביניהם בחלקים שווים. עד היום נבחרו 329 מקבלי פרס מכל העולם</a:t>
            </a:r>
            <a:r>
              <a:rPr lang="he-IL" dirty="0">
                <a:solidFill>
                  <a:srgbClr val="3A3A3A"/>
                </a:solidFill>
                <a:latin typeface="arial"/>
              </a:rPr>
              <a:t>.</a:t>
            </a:r>
            <a:endParaRPr lang="he-IL" dirty="0"/>
          </a:p>
        </p:txBody>
      </p:sp>
    </p:spTree>
    <p:extLst>
      <p:ext uri="{BB962C8B-B14F-4D97-AF65-F5344CB8AC3E}">
        <p14:creationId xmlns:p14="http://schemas.microsoft.com/office/powerpoint/2010/main" val="367449176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ציין מיקום תוכן 2"/>
          <p:cNvSpPr>
            <a:spLocks noGrp="1"/>
          </p:cNvSpPr>
          <p:nvPr>
            <p:ph sz="quarter" idx="13"/>
          </p:nvPr>
        </p:nvSpPr>
        <p:spPr>
          <a:xfrm>
            <a:off x="685800" y="457200"/>
            <a:ext cx="7620000" cy="1066800"/>
          </a:xfrm>
        </p:spPr>
        <p:txBody>
          <a:bodyPr>
            <a:normAutofit/>
          </a:bodyPr>
          <a:lstStyle/>
          <a:p>
            <a:pPr marL="45720" indent="0">
              <a:lnSpc>
                <a:spcPct val="150000"/>
              </a:lnSpc>
              <a:buNone/>
            </a:pPr>
            <a:r>
              <a:rPr lang="he-IL" sz="3600" b="1" dirty="0" smtClean="0">
                <a:solidFill>
                  <a:schemeClr val="tx1"/>
                </a:solidFill>
                <a:effectLst>
                  <a:outerShdw blurRad="38100" dist="38100" dir="2700000" algn="tl">
                    <a:srgbClr val="000000">
                      <a:alpha val="43137"/>
                    </a:srgbClr>
                  </a:outerShdw>
                </a:effectLst>
              </a:rPr>
              <a:t>פרס וולף במתמטיקה לישראליים:</a:t>
            </a:r>
            <a:endParaRPr lang="he-IL" sz="3600" b="1" dirty="0">
              <a:solidFill>
                <a:schemeClr val="tx1"/>
              </a:solidFill>
              <a:effectLst>
                <a:outerShdw blurRad="38100" dist="38100" dir="2700000" algn="tl">
                  <a:srgbClr val="000000">
                    <a:alpha val="43137"/>
                  </a:srgbClr>
                </a:outerShdw>
              </a:effectLst>
            </a:endParaRPr>
          </a:p>
        </p:txBody>
      </p:sp>
      <p:pic>
        <p:nvPicPr>
          <p:cNvPr id="8194" name="Pictur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522" r="11321"/>
          <a:stretch/>
        </p:blipFill>
        <p:spPr bwMode="auto">
          <a:xfrm>
            <a:off x="381000" y="1371600"/>
            <a:ext cx="2667000" cy="373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3725" y="2062163"/>
            <a:ext cx="287655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1371600"/>
            <a:ext cx="283845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0329146"/>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זרם מדחף">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412</TotalTime>
  <Words>322</Words>
  <Application>Microsoft Office PowerPoint</Application>
  <PresentationFormat>‫הצגה על המסך (4:3)</PresentationFormat>
  <Paragraphs>36</Paragraphs>
  <Slides>15</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15</vt:i4>
      </vt:variant>
    </vt:vector>
  </HeadingPairs>
  <TitlesOfParts>
    <vt:vector size="24" baseType="lpstr">
      <vt:lpstr>Arial</vt:lpstr>
      <vt:lpstr>Arial</vt:lpstr>
      <vt:lpstr>Calibri</vt:lpstr>
      <vt:lpstr>Georgia</vt:lpstr>
      <vt:lpstr>Gisha</vt:lpstr>
      <vt:lpstr>Heebo</vt:lpstr>
      <vt:lpstr>Open Sans Hebrew</vt:lpstr>
      <vt:lpstr>Trebuchet MS</vt:lpstr>
      <vt:lpstr>זרם מדחף</vt:lpstr>
      <vt:lpstr>מתמטיקה  ומדעים</vt:lpstr>
      <vt:lpstr>עדה יונת </vt:lpstr>
      <vt:lpstr>פרס נובל</vt:lpstr>
      <vt:lpstr>המצאות ישראליות </vt:lpstr>
      <vt:lpstr>מצגת של PowerPoint</vt:lpstr>
      <vt:lpstr>ומה עם מתמטיקה?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Tatiana</dc:creator>
  <cp:lastModifiedBy>Ami CAstiel</cp:lastModifiedBy>
  <cp:revision>26</cp:revision>
  <dcterms:created xsi:type="dcterms:W3CDTF">2018-04-03T09:17:45Z</dcterms:created>
  <dcterms:modified xsi:type="dcterms:W3CDTF">2018-05-08T08:30:25Z</dcterms:modified>
</cp:coreProperties>
</file>