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1.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4026" r:id="rId2"/>
    <p:sldMasterId id="2147484075" r:id="rId3"/>
    <p:sldMasterId id="2147484115" r:id="rId4"/>
    <p:sldMasterId id="2147484406" r:id="rId5"/>
    <p:sldMasterId id="2147484411" r:id="rId6"/>
    <p:sldMasterId id="2147484416" r:id="rId7"/>
    <p:sldMasterId id="2147484483" r:id="rId8"/>
    <p:sldMasterId id="2147484908" r:id="rId9"/>
    <p:sldMasterId id="2147485140" r:id="rId10"/>
    <p:sldMasterId id="2147485146" r:id="rId11"/>
    <p:sldMasterId id="2147485152" r:id="rId12"/>
    <p:sldMasterId id="2147485158" r:id="rId13"/>
    <p:sldMasterId id="2147485279" r:id="rId14"/>
    <p:sldMasterId id="2147485284" r:id="rId15"/>
    <p:sldMasterId id="2147485289" r:id="rId16"/>
    <p:sldMasterId id="2147485710" r:id="rId17"/>
    <p:sldMasterId id="2147485862" r:id="rId18"/>
    <p:sldMasterId id="2147486643" r:id="rId19"/>
    <p:sldMasterId id="2147486649" r:id="rId20"/>
    <p:sldMasterId id="2147486655" r:id="rId21"/>
    <p:sldMasterId id="2147487939" r:id="rId22"/>
  </p:sldMasterIdLst>
  <p:notesMasterIdLst>
    <p:notesMasterId r:id="rId43"/>
  </p:notesMasterIdLst>
  <p:sldIdLst>
    <p:sldId id="256" r:id="rId23"/>
    <p:sldId id="676" r:id="rId24"/>
    <p:sldId id="675" r:id="rId25"/>
    <p:sldId id="668" r:id="rId26"/>
    <p:sldId id="672" r:id="rId27"/>
    <p:sldId id="669" r:id="rId28"/>
    <p:sldId id="673" r:id="rId29"/>
    <p:sldId id="674" r:id="rId30"/>
    <p:sldId id="681" r:id="rId31"/>
    <p:sldId id="677" r:id="rId32"/>
    <p:sldId id="679" r:id="rId33"/>
    <p:sldId id="680" r:id="rId34"/>
    <p:sldId id="682" r:id="rId35"/>
    <p:sldId id="683" r:id="rId36"/>
    <p:sldId id="686" r:id="rId37"/>
    <p:sldId id="687" r:id="rId38"/>
    <p:sldId id="689" r:id="rId39"/>
    <p:sldId id="690" r:id="rId40"/>
    <p:sldId id="684" r:id="rId41"/>
    <p:sldId id="685" r:id="rId42"/>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FFFF"/>
    <a:srgbClr val="FFFFCC"/>
    <a:srgbClr val="FFFFFF"/>
    <a:srgbClr val="038EED"/>
    <a:srgbClr val="FF6699"/>
    <a:srgbClr val="CC0000"/>
    <a:srgbClr val="E8E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86372" autoAdjust="0"/>
  </p:normalViewPr>
  <p:slideViewPr>
    <p:cSldViewPr>
      <p:cViewPr>
        <p:scale>
          <a:sx n="81" d="100"/>
          <a:sy n="81" d="100"/>
        </p:scale>
        <p:origin x="-1062"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FF6A69B1-7F8A-41B6-BD21-A32344FFECDD}" type="datetimeFigureOut">
              <a:rPr lang="he-IL"/>
              <a:pPr>
                <a:defRPr/>
              </a:pPr>
              <a:t>י"ט/תשרי/תשע"ח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F03DC464-1793-43E7-9DB8-9A878A1B00D2}" type="slidenum">
              <a:rPr lang="he-IL"/>
              <a:pPr>
                <a:defRPr/>
              </a:pPr>
              <a:t>‹#›</a:t>
            </a:fld>
            <a:endParaRPr lang="he-IL" dirty="0"/>
          </a:p>
        </p:txBody>
      </p:sp>
    </p:spTree>
    <p:extLst>
      <p:ext uri="{BB962C8B-B14F-4D97-AF65-F5344CB8AC3E}">
        <p14:creationId xmlns:p14="http://schemas.microsoft.com/office/powerpoint/2010/main" val="22847473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8F8BFB-5984-4ED1-8189-0F11EE7C2A60}" type="slidenum">
              <a:rPr lang="he-IL" smtClean="0"/>
              <a:pPr fontAlgn="base">
                <a:spcBef>
                  <a:spcPct val="0"/>
                </a:spcBef>
                <a:spcAft>
                  <a:spcPct val="0"/>
                </a:spcAft>
                <a:defRPr/>
              </a:pPr>
              <a:t>1</a:t>
            </a:fld>
            <a:endParaRPr lang="he-IL" dirty="0" smtClean="0"/>
          </a:p>
        </p:txBody>
      </p:sp>
    </p:spTree>
    <p:extLst>
      <p:ext uri="{BB962C8B-B14F-4D97-AF65-F5344CB8AC3E}">
        <p14:creationId xmlns:p14="http://schemas.microsoft.com/office/powerpoint/2010/main" val="2495857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CF017FC-1E79-447F-BED0-A1FCF5547477}"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64DCDC6-384B-4F0B-9E6A-799DA8DC5832}" type="slidenum">
              <a:rPr lang="he-IL"/>
              <a:pPr>
                <a:defRPr/>
              </a:pPr>
              <a:t>‹#›</a:t>
            </a:fld>
            <a:endParaRPr lang="he-IL" dirty="0"/>
          </a:p>
        </p:txBody>
      </p:sp>
    </p:spTree>
    <p:extLst>
      <p:ext uri="{BB962C8B-B14F-4D97-AF65-F5344CB8AC3E}">
        <p14:creationId xmlns:p14="http://schemas.microsoft.com/office/powerpoint/2010/main" val="212900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4EA4B54-F063-4F04-B4D1-C90D1C566C8F}"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60791D2-397A-425B-A7F7-8BD061791DB9}" type="slidenum">
              <a:rPr lang="he-IL"/>
              <a:pPr>
                <a:defRPr/>
              </a:pPr>
              <a:t>‹#›</a:t>
            </a:fld>
            <a:endParaRPr lang="he-IL" dirty="0"/>
          </a:p>
        </p:txBody>
      </p:sp>
    </p:spTree>
    <p:extLst>
      <p:ext uri="{BB962C8B-B14F-4D97-AF65-F5344CB8AC3E}">
        <p14:creationId xmlns:p14="http://schemas.microsoft.com/office/powerpoint/2010/main" val="278310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C33166D-AB3E-472C-9EBB-FC66076B5297}" type="slidenum">
              <a:rPr lang="he-IL"/>
              <a:pPr>
                <a:defRPr/>
              </a:pPr>
              <a:t>‹#›</a:t>
            </a:fld>
            <a:endParaRPr lang="he-IL" dirty="0"/>
          </a:p>
        </p:txBody>
      </p:sp>
    </p:spTree>
    <p:extLst>
      <p:ext uri="{BB962C8B-B14F-4D97-AF65-F5344CB8AC3E}">
        <p14:creationId xmlns:p14="http://schemas.microsoft.com/office/powerpoint/2010/main" val="383841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FAEBDA1-7484-426A-8C29-B555CC8144A1}" type="slidenum">
              <a:rPr lang="he-IL"/>
              <a:pPr>
                <a:defRPr/>
              </a:pPr>
              <a:t>‹#›</a:t>
            </a:fld>
            <a:endParaRPr lang="he-IL" dirty="0"/>
          </a:p>
        </p:txBody>
      </p:sp>
    </p:spTree>
    <p:extLst>
      <p:ext uri="{BB962C8B-B14F-4D97-AF65-F5344CB8AC3E}">
        <p14:creationId xmlns:p14="http://schemas.microsoft.com/office/powerpoint/2010/main" val="30625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EA11B087-B04E-4A43-BA38-91B312224478}" type="slidenum">
              <a:rPr lang="he-IL"/>
              <a:pPr>
                <a:defRPr/>
              </a:pPr>
              <a:t>‹#›</a:t>
            </a:fld>
            <a:endParaRPr lang="he-IL" dirty="0"/>
          </a:p>
        </p:txBody>
      </p:sp>
    </p:spTree>
    <p:extLst>
      <p:ext uri="{BB962C8B-B14F-4D97-AF65-F5344CB8AC3E}">
        <p14:creationId xmlns:p14="http://schemas.microsoft.com/office/powerpoint/2010/main" val="2458214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C331B21D-DC5F-4D6A-A0B0-CD2DC9BEB4B7}" type="slidenum">
              <a:rPr lang="he-IL"/>
              <a:pPr>
                <a:defRPr/>
              </a:pPr>
              <a:t>‹#›</a:t>
            </a:fld>
            <a:endParaRPr lang="he-IL" dirty="0"/>
          </a:p>
        </p:txBody>
      </p:sp>
    </p:spTree>
    <p:extLst>
      <p:ext uri="{BB962C8B-B14F-4D97-AF65-F5344CB8AC3E}">
        <p14:creationId xmlns:p14="http://schemas.microsoft.com/office/powerpoint/2010/main" val="2617535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783B0FE-DC8A-4BFB-9DEA-B46E5B62DF9A}"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801DD9C-484B-484A-B9B9-0816117176E6}" type="slidenum">
              <a:rPr lang="he-IL"/>
              <a:pPr>
                <a:defRPr/>
              </a:pPr>
              <a:t>‹#›</a:t>
            </a:fld>
            <a:endParaRPr lang="he-IL" dirty="0"/>
          </a:p>
        </p:txBody>
      </p:sp>
    </p:spTree>
    <p:extLst>
      <p:ext uri="{BB962C8B-B14F-4D97-AF65-F5344CB8AC3E}">
        <p14:creationId xmlns:p14="http://schemas.microsoft.com/office/powerpoint/2010/main" val="1931198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40ED57C-7056-4B28-9822-A52014B9C3EE}" type="slidenum">
              <a:rPr lang="he-IL"/>
              <a:pPr>
                <a:defRPr/>
              </a:pPr>
              <a:t>‹#›</a:t>
            </a:fld>
            <a:endParaRPr lang="he-IL" dirty="0"/>
          </a:p>
        </p:txBody>
      </p:sp>
    </p:spTree>
    <p:extLst>
      <p:ext uri="{BB962C8B-B14F-4D97-AF65-F5344CB8AC3E}">
        <p14:creationId xmlns:p14="http://schemas.microsoft.com/office/powerpoint/2010/main" val="570199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744669B-E840-44D6-B28C-1AE3D19713C4}" type="slidenum">
              <a:rPr lang="he-IL"/>
              <a:pPr>
                <a:defRPr/>
              </a:pPr>
              <a:t>‹#›</a:t>
            </a:fld>
            <a:endParaRPr lang="he-IL" dirty="0"/>
          </a:p>
        </p:txBody>
      </p:sp>
    </p:spTree>
    <p:extLst>
      <p:ext uri="{BB962C8B-B14F-4D97-AF65-F5344CB8AC3E}">
        <p14:creationId xmlns:p14="http://schemas.microsoft.com/office/powerpoint/2010/main" val="3590483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9BEFBCB-0C8C-48D7-BF39-82B19D2ABC34}"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5A6F1850-63F8-4CA1-8D17-B990DBA3B27A}" type="slidenum">
              <a:rPr lang="he-IL"/>
              <a:pPr>
                <a:defRPr/>
              </a:pPr>
              <a:t>‹#›</a:t>
            </a:fld>
            <a:endParaRPr lang="he-IL" dirty="0"/>
          </a:p>
        </p:txBody>
      </p:sp>
    </p:spTree>
    <p:extLst>
      <p:ext uri="{BB962C8B-B14F-4D97-AF65-F5344CB8AC3E}">
        <p14:creationId xmlns:p14="http://schemas.microsoft.com/office/powerpoint/2010/main" val="2723536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29A4592-2897-4CCE-BE39-8555F3184ADB}"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45C1509-E3FE-4E8A-A2CF-03B25DF48243}" type="slidenum">
              <a:rPr lang="he-IL"/>
              <a:pPr>
                <a:defRPr/>
              </a:pPr>
              <a:t>‹#›</a:t>
            </a:fld>
            <a:endParaRPr lang="he-IL" dirty="0"/>
          </a:p>
        </p:txBody>
      </p:sp>
    </p:spTree>
    <p:extLst>
      <p:ext uri="{BB962C8B-B14F-4D97-AF65-F5344CB8AC3E}">
        <p14:creationId xmlns:p14="http://schemas.microsoft.com/office/powerpoint/2010/main" val="54740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D085C0E-E554-42C8-922E-E2BF90FDC196}" type="slidenum">
              <a:rPr lang="he-IL"/>
              <a:pPr>
                <a:defRPr/>
              </a:pPr>
              <a:t>‹#›</a:t>
            </a:fld>
            <a:endParaRPr lang="he-IL" dirty="0"/>
          </a:p>
        </p:txBody>
      </p:sp>
    </p:spTree>
    <p:extLst>
      <p:ext uri="{BB962C8B-B14F-4D97-AF65-F5344CB8AC3E}">
        <p14:creationId xmlns:p14="http://schemas.microsoft.com/office/powerpoint/2010/main" val="1549476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028999F-792B-4377-A203-D8EC77D22802}" type="slidenum">
              <a:rPr lang="he-IL"/>
              <a:pPr>
                <a:defRPr/>
              </a:pPr>
              <a:t>‹#›</a:t>
            </a:fld>
            <a:endParaRPr lang="he-IL" dirty="0"/>
          </a:p>
        </p:txBody>
      </p:sp>
    </p:spTree>
    <p:extLst>
      <p:ext uri="{BB962C8B-B14F-4D97-AF65-F5344CB8AC3E}">
        <p14:creationId xmlns:p14="http://schemas.microsoft.com/office/powerpoint/2010/main" val="3863096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1BA7745-926E-41F9-8C9C-A6DC7390249E}" type="slidenum">
              <a:rPr lang="he-IL"/>
              <a:pPr>
                <a:defRPr/>
              </a:pPr>
              <a:t>‹#›</a:t>
            </a:fld>
            <a:endParaRPr lang="he-IL" dirty="0"/>
          </a:p>
        </p:txBody>
      </p:sp>
    </p:spTree>
    <p:extLst>
      <p:ext uri="{BB962C8B-B14F-4D97-AF65-F5344CB8AC3E}">
        <p14:creationId xmlns:p14="http://schemas.microsoft.com/office/powerpoint/2010/main" val="1277942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7CAAE2A-2C31-441E-A8EF-6CD0C41BD682}"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9D836E8-825B-4319-9792-309C1875B538}" type="slidenum">
              <a:rPr lang="he-IL"/>
              <a:pPr>
                <a:defRPr/>
              </a:pPr>
              <a:t>‹#›</a:t>
            </a:fld>
            <a:endParaRPr lang="he-IL" dirty="0"/>
          </a:p>
        </p:txBody>
      </p:sp>
    </p:spTree>
    <p:extLst>
      <p:ext uri="{BB962C8B-B14F-4D97-AF65-F5344CB8AC3E}">
        <p14:creationId xmlns:p14="http://schemas.microsoft.com/office/powerpoint/2010/main" val="68016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F0C38C7-BD27-4754-865A-A7A9B4DC2F1C}" type="slidenum">
              <a:rPr lang="he-IL"/>
              <a:pPr>
                <a:defRPr/>
              </a:pPr>
              <a:t>‹#›</a:t>
            </a:fld>
            <a:endParaRPr lang="he-IL" dirty="0"/>
          </a:p>
        </p:txBody>
      </p:sp>
    </p:spTree>
    <p:extLst>
      <p:ext uri="{BB962C8B-B14F-4D97-AF65-F5344CB8AC3E}">
        <p14:creationId xmlns:p14="http://schemas.microsoft.com/office/powerpoint/2010/main" val="1676536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0876195-E7FA-47F1-9302-0FF8D641F746}" type="slidenum">
              <a:rPr lang="he-IL"/>
              <a:pPr>
                <a:defRPr/>
              </a:pPr>
              <a:t>‹#›</a:t>
            </a:fld>
            <a:endParaRPr lang="he-IL" dirty="0"/>
          </a:p>
        </p:txBody>
      </p:sp>
    </p:spTree>
    <p:extLst>
      <p:ext uri="{BB962C8B-B14F-4D97-AF65-F5344CB8AC3E}">
        <p14:creationId xmlns:p14="http://schemas.microsoft.com/office/powerpoint/2010/main" val="3663772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92AE93D-91AD-4384-9C1C-997FAB28C306}"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811AC6C-6493-48A5-859D-93E4B86FE08D}" type="slidenum">
              <a:rPr lang="he-IL"/>
              <a:pPr>
                <a:defRPr/>
              </a:pPr>
              <a:t>‹#›</a:t>
            </a:fld>
            <a:endParaRPr lang="he-IL" dirty="0"/>
          </a:p>
        </p:txBody>
      </p:sp>
    </p:spTree>
    <p:extLst>
      <p:ext uri="{BB962C8B-B14F-4D97-AF65-F5344CB8AC3E}">
        <p14:creationId xmlns:p14="http://schemas.microsoft.com/office/powerpoint/2010/main" val="1787483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C3DD87F-96C0-46ED-88E2-681C7151C090}" type="slidenum">
              <a:rPr lang="he-IL"/>
              <a:pPr>
                <a:defRPr/>
              </a:pPr>
              <a:t>‹#›</a:t>
            </a:fld>
            <a:endParaRPr lang="he-IL" dirty="0"/>
          </a:p>
        </p:txBody>
      </p:sp>
    </p:spTree>
    <p:extLst>
      <p:ext uri="{BB962C8B-B14F-4D97-AF65-F5344CB8AC3E}">
        <p14:creationId xmlns:p14="http://schemas.microsoft.com/office/powerpoint/2010/main" val="949714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81FD8E7-F430-4BB7-A82B-7E2476859072}" type="slidenum">
              <a:rPr lang="he-IL"/>
              <a:pPr>
                <a:defRPr/>
              </a:pPr>
              <a:t>‹#›</a:t>
            </a:fld>
            <a:endParaRPr lang="he-IL" dirty="0"/>
          </a:p>
        </p:txBody>
      </p:sp>
    </p:spTree>
    <p:extLst>
      <p:ext uri="{BB962C8B-B14F-4D97-AF65-F5344CB8AC3E}">
        <p14:creationId xmlns:p14="http://schemas.microsoft.com/office/powerpoint/2010/main" val="2811765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FA12FC5-6743-4A70-8B76-0E67E16348DB}"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BEA6F0A-E081-4E75-9529-26C678842DED}" type="slidenum">
              <a:rPr lang="he-IL"/>
              <a:pPr>
                <a:defRPr/>
              </a:pPr>
              <a:t>‹#›</a:t>
            </a:fld>
            <a:endParaRPr lang="he-IL" dirty="0"/>
          </a:p>
        </p:txBody>
      </p:sp>
    </p:spTree>
    <p:extLst>
      <p:ext uri="{BB962C8B-B14F-4D97-AF65-F5344CB8AC3E}">
        <p14:creationId xmlns:p14="http://schemas.microsoft.com/office/powerpoint/2010/main" val="1835396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716333D-76D8-4BF7-824D-1B3C6618E8CB}"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0941B33-2E9F-477D-8008-83C2F5DF8514}" type="slidenum">
              <a:rPr lang="he-IL"/>
              <a:pPr>
                <a:defRPr/>
              </a:pPr>
              <a:t>‹#›</a:t>
            </a:fld>
            <a:endParaRPr lang="he-IL" dirty="0"/>
          </a:p>
        </p:txBody>
      </p:sp>
    </p:spTree>
    <p:extLst>
      <p:ext uri="{BB962C8B-B14F-4D97-AF65-F5344CB8AC3E}">
        <p14:creationId xmlns:p14="http://schemas.microsoft.com/office/powerpoint/2010/main" val="338008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014958E-A7E1-4322-BD8B-4283FC766165}" type="slidenum">
              <a:rPr lang="he-IL"/>
              <a:pPr>
                <a:defRPr/>
              </a:pPr>
              <a:t>‹#›</a:t>
            </a:fld>
            <a:endParaRPr lang="he-IL" dirty="0"/>
          </a:p>
        </p:txBody>
      </p:sp>
    </p:spTree>
    <p:extLst>
      <p:ext uri="{BB962C8B-B14F-4D97-AF65-F5344CB8AC3E}">
        <p14:creationId xmlns:p14="http://schemas.microsoft.com/office/powerpoint/2010/main" val="3414788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A4ECEB1-8CC0-4A78-BB22-304E2AB18F18}" type="slidenum">
              <a:rPr lang="he-IL"/>
              <a:pPr>
                <a:defRPr/>
              </a:pPr>
              <a:t>‹#›</a:t>
            </a:fld>
            <a:endParaRPr lang="he-IL" dirty="0"/>
          </a:p>
        </p:txBody>
      </p:sp>
    </p:spTree>
    <p:extLst>
      <p:ext uri="{BB962C8B-B14F-4D97-AF65-F5344CB8AC3E}">
        <p14:creationId xmlns:p14="http://schemas.microsoft.com/office/powerpoint/2010/main" val="3259780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2EB1185-0941-4AE2-9B5C-4D5D9FA2DF85}" type="slidenum">
              <a:rPr lang="he-IL"/>
              <a:pPr>
                <a:defRPr/>
              </a:pPr>
              <a:t>‹#›</a:t>
            </a:fld>
            <a:endParaRPr lang="he-IL" dirty="0"/>
          </a:p>
        </p:txBody>
      </p:sp>
    </p:spTree>
    <p:extLst>
      <p:ext uri="{BB962C8B-B14F-4D97-AF65-F5344CB8AC3E}">
        <p14:creationId xmlns:p14="http://schemas.microsoft.com/office/powerpoint/2010/main" val="577898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5B9A716-23C7-43C2-9CC1-E8307B99614D}"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EBB427A-F22A-4218-9494-F6A64E871A75}" type="slidenum">
              <a:rPr lang="he-IL"/>
              <a:pPr>
                <a:defRPr/>
              </a:pPr>
              <a:t>‹#›</a:t>
            </a:fld>
            <a:endParaRPr lang="he-IL" dirty="0"/>
          </a:p>
        </p:txBody>
      </p:sp>
    </p:spTree>
    <p:extLst>
      <p:ext uri="{BB962C8B-B14F-4D97-AF65-F5344CB8AC3E}">
        <p14:creationId xmlns:p14="http://schemas.microsoft.com/office/powerpoint/2010/main" val="2719143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0187BC5-C1ED-433A-85FE-76A00A2B8EBB}"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6E2483D-CD75-4C9E-9424-DD4000C9B168}" type="slidenum">
              <a:rPr lang="he-IL"/>
              <a:pPr>
                <a:defRPr/>
              </a:pPr>
              <a:t>‹#›</a:t>
            </a:fld>
            <a:endParaRPr lang="he-IL" dirty="0"/>
          </a:p>
        </p:txBody>
      </p:sp>
    </p:spTree>
    <p:extLst>
      <p:ext uri="{BB962C8B-B14F-4D97-AF65-F5344CB8AC3E}">
        <p14:creationId xmlns:p14="http://schemas.microsoft.com/office/powerpoint/2010/main" val="3734702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1DD554E-B931-4799-A35F-E3DDD15DD03D}" type="slidenum">
              <a:rPr lang="he-IL"/>
              <a:pPr>
                <a:defRPr/>
              </a:pPr>
              <a:t>‹#›</a:t>
            </a:fld>
            <a:endParaRPr lang="he-IL" dirty="0"/>
          </a:p>
        </p:txBody>
      </p:sp>
    </p:spTree>
    <p:extLst>
      <p:ext uri="{BB962C8B-B14F-4D97-AF65-F5344CB8AC3E}">
        <p14:creationId xmlns:p14="http://schemas.microsoft.com/office/powerpoint/2010/main" val="38544766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E3C21E8-D719-4B73-B334-8FE695F882EA}" type="slidenum">
              <a:rPr lang="he-IL"/>
              <a:pPr>
                <a:defRPr/>
              </a:pPr>
              <a:t>‹#›</a:t>
            </a:fld>
            <a:endParaRPr lang="he-IL" dirty="0"/>
          </a:p>
        </p:txBody>
      </p:sp>
    </p:spTree>
    <p:extLst>
      <p:ext uri="{BB962C8B-B14F-4D97-AF65-F5344CB8AC3E}">
        <p14:creationId xmlns:p14="http://schemas.microsoft.com/office/powerpoint/2010/main" val="895216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6D78414B-F928-4CC6-A5E7-D4FEB011D9FE}" type="slidenum">
              <a:rPr lang="he-IL"/>
              <a:pPr>
                <a:defRPr/>
              </a:pPr>
              <a:t>‹#›</a:t>
            </a:fld>
            <a:endParaRPr lang="he-IL" dirty="0"/>
          </a:p>
        </p:txBody>
      </p:sp>
    </p:spTree>
    <p:extLst>
      <p:ext uri="{BB962C8B-B14F-4D97-AF65-F5344CB8AC3E}">
        <p14:creationId xmlns:p14="http://schemas.microsoft.com/office/powerpoint/2010/main" val="1047683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DBCB4406-BED8-42EF-ADB8-66F92125AFFB}" type="slidenum">
              <a:rPr lang="he-IL"/>
              <a:pPr>
                <a:defRPr/>
              </a:pPr>
              <a:t>‹#›</a:t>
            </a:fld>
            <a:endParaRPr lang="he-IL" dirty="0"/>
          </a:p>
        </p:txBody>
      </p:sp>
    </p:spTree>
    <p:extLst>
      <p:ext uri="{BB962C8B-B14F-4D97-AF65-F5344CB8AC3E}">
        <p14:creationId xmlns:p14="http://schemas.microsoft.com/office/powerpoint/2010/main" val="260205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A3A0BCB-5A9F-46F5-A9BB-9DC9D36BF089}"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CC1DCB5-8EE9-44F3-A7C5-56EF3F25478D}" type="slidenum">
              <a:rPr lang="he-IL"/>
              <a:pPr>
                <a:defRPr/>
              </a:pPr>
              <a:t>‹#›</a:t>
            </a:fld>
            <a:endParaRPr lang="he-IL" dirty="0"/>
          </a:p>
        </p:txBody>
      </p:sp>
    </p:spTree>
    <p:extLst>
      <p:ext uri="{BB962C8B-B14F-4D97-AF65-F5344CB8AC3E}">
        <p14:creationId xmlns:p14="http://schemas.microsoft.com/office/powerpoint/2010/main" val="917682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08ADA29-4C8D-4B3F-949C-2D2B76FB5217}" type="slidenum">
              <a:rPr lang="he-IL"/>
              <a:pPr>
                <a:defRPr/>
              </a:pPr>
              <a:t>‹#›</a:t>
            </a:fld>
            <a:endParaRPr lang="he-IL" dirty="0"/>
          </a:p>
        </p:txBody>
      </p:sp>
    </p:spTree>
    <p:extLst>
      <p:ext uri="{BB962C8B-B14F-4D97-AF65-F5344CB8AC3E}">
        <p14:creationId xmlns:p14="http://schemas.microsoft.com/office/powerpoint/2010/main" val="201515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FB7D13C-2DC3-4B6D-879C-9E9EBDE56ADC}"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F5A6B61-E731-472E-9D0C-83B983E304F6}" type="slidenum">
              <a:rPr lang="he-IL"/>
              <a:pPr>
                <a:defRPr/>
              </a:pPr>
              <a:t>‹#›</a:t>
            </a:fld>
            <a:endParaRPr lang="he-IL" dirty="0"/>
          </a:p>
        </p:txBody>
      </p:sp>
    </p:spTree>
    <p:extLst>
      <p:ext uri="{BB962C8B-B14F-4D97-AF65-F5344CB8AC3E}">
        <p14:creationId xmlns:p14="http://schemas.microsoft.com/office/powerpoint/2010/main" val="468030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ED7B330-FF1B-41D0-A3E8-6F5E10C20DDF}" type="slidenum">
              <a:rPr lang="he-IL"/>
              <a:pPr>
                <a:defRPr/>
              </a:pPr>
              <a:t>‹#›</a:t>
            </a:fld>
            <a:endParaRPr lang="he-IL" dirty="0"/>
          </a:p>
        </p:txBody>
      </p:sp>
    </p:spTree>
    <p:extLst>
      <p:ext uri="{BB962C8B-B14F-4D97-AF65-F5344CB8AC3E}">
        <p14:creationId xmlns:p14="http://schemas.microsoft.com/office/powerpoint/2010/main" val="3941085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63F50F5C-8845-47ED-BEAB-7CFB2084E195}" type="slidenum">
              <a:rPr lang="he-IL"/>
              <a:pPr>
                <a:defRPr/>
              </a:pPr>
              <a:t>‹#›</a:t>
            </a:fld>
            <a:endParaRPr lang="he-IL" dirty="0"/>
          </a:p>
        </p:txBody>
      </p:sp>
    </p:spTree>
    <p:extLst>
      <p:ext uri="{BB962C8B-B14F-4D97-AF65-F5344CB8AC3E}">
        <p14:creationId xmlns:p14="http://schemas.microsoft.com/office/powerpoint/2010/main" val="737068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9E454FA-EEC1-45C4-8FAF-C545F82CEEA2}"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5922BD2-DE9B-4844-9C2F-4FC96306DEBB}" type="slidenum">
              <a:rPr lang="he-IL"/>
              <a:pPr>
                <a:defRPr/>
              </a:pPr>
              <a:t>‹#›</a:t>
            </a:fld>
            <a:endParaRPr lang="he-IL" dirty="0"/>
          </a:p>
        </p:txBody>
      </p:sp>
    </p:spTree>
    <p:extLst>
      <p:ext uri="{BB962C8B-B14F-4D97-AF65-F5344CB8AC3E}">
        <p14:creationId xmlns:p14="http://schemas.microsoft.com/office/powerpoint/2010/main" val="39971579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245916D-1532-4C97-A7CA-D3D97131DBD7}" type="slidenum">
              <a:rPr lang="he-IL"/>
              <a:pPr>
                <a:defRPr/>
              </a:pPr>
              <a:t>‹#›</a:t>
            </a:fld>
            <a:endParaRPr lang="he-IL" dirty="0"/>
          </a:p>
        </p:txBody>
      </p:sp>
    </p:spTree>
    <p:extLst>
      <p:ext uri="{BB962C8B-B14F-4D97-AF65-F5344CB8AC3E}">
        <p14:creationId xmlns:p14="http://schemas.microsoft.com/office/powerpoint/2010/main" val="3123299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F802223-7358-4FE2-AFA8-526704096C75}" type="slidenum">
              <a:rPr lang="he-IL"/>
              <a:pPr>
                <a:defRPr/>
              </a:pPr>
              <a:t>‹#›</a:t>
            </a:fld>
            <a:endParaRPr lang="he-IL" dirty="0"/>
          </a:p>
        </p:txBody>
      </p:sp>
    </p:spTree>
    <p:extLst>
      <p:ext uri="{BB962C8B-B14F-4D97-AF65-F5344CB8AC3E}">
        <p14:creationId xmlns:p14="http://schemas.microsoft.com/office/powerpoint/2010/main" val="2367865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906878AD-23C3-44AF-B9A2-E1D89E0B6F40}" type="slidenum">
              <a:rPr lang="he-IL"/>
              <a:pPr>
                <a:defRPr/>
              </a:pPr>
              <a:t>‹#›</a:t>
            </a:fld>
            <a:endParaRPr lang="he-IL" dirty="0"/>
          </a:p>
        </p:txBody>
      </p:sp>
    </p:spTree>
    <p:extLst>
      <p:ext uri="{BB962C8B-B14F-4D97-AF65-F5344CB8AC3E}">
        <p14:creationId xmlns:p14="http://schemas.microsoft.com/office/powerpoint/2010/main" val="3832685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2E0AA8A-3974-41D7-8414-C6C737C12302}"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F132AF2-D246-43D6-AEF2-124010760D17}" type="slidenum">
              <a:rPr lang="he-IL"/>
              <a:pPr>
                <a:defRPr/>
              </a:pPr>
              <a:t>‹#›</a:t>
            </a:fld>
            <a:endParaRPr lang="he-IL" dirty="0"/>
          </a:p>
        </p:txBody>
      </p:sp>
    </p:spTree>
    <p:extLst>
      <p:ext uri="{BB962C8B-B14F-4D97-AF65-F5344CB8AC3E}">
        <p14:creationId xmlns:p14="http://schemas.microsoft.com/office/powerpoint/2010/main" val="4013964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F3BFE11-78A9-4F75-AAAA-C64D8DACAA34}" type="slidenum">
              <a:rPr lang="he-IL"/>
              <a:pPr>
                <a:defRPr/>
              </a:pPr>
              <a:t>‹#›</a:t>
            </a:fld>
            <a:endParaRPr lang="he-IL" dirty="0"/>
          </a:p>
        </p:txBody>
      </p:sp>
    </p:spTree>
    <p:extLst>
      <p:ext uri="{BB962C8B-B14F-4D97-AF65-F5344CB8AC3E}">
        <p14:creationId xmlns:p14="http://schemas.microsoft.com/office/powerpoint/2010/main" val="1169236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7183774-4E6F-40C7-B8EF-A7088DE85F86}" type="slidenum">
              <a:rPr lang="he-IL"/>
              <a:pPr>
                <a:defRPr/>
              </a:pPr>
              <a:t>‹#›</a:t>
            </a:fld>
            <a:endParaRPr lang="he-IL" dirty="0"/>
          </a:p>
        </p:txBody>
      </p:sp>
    </p:spTree>
    <p:extLst>
      <p:ext uri="{BB962C8B-B14F-4D97-AF65-F5344CB8AC3E}">
        <p14:creationId xmlns:p14="http://schemas.microsoft.com/office/powerpoint/2010/main" val="615959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8F4AFB74-C0B6-48F2-B708-49D9A7FD817F}" type="slidenum">
              <a:rPr lang="he-IL"/>
              <a:pPr>
                <a:defRPr/>
              </a:pPr>
              <a:t>‹#›</a:t>
            </a:fld>
            <a:endParaRPr lang="he-IL" dirty="0"/>
          </a:p>
        </p:txBody>
      </p:sp>
    </p:spTree>
    <p:extLst>
      <p:ext uri="{BB962C8B-B14F-4D97-AF65-F5344CB8AC3E}">
        <p14:creationId xmlns:p14="http://schemas.microsoft.com/office/powerpoint/2010/main" val="265331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1CB8FCE-B1DB-4CF1-8EEF-B9BE41E33F01}"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32106851-F519-4CC6-B1CB-F69BDC6BCA9D}" type="slidenum">
              <a:rPr lang="he-IL"/>
              <a:pPr>
                <a:defRPr/>
              </a:pPr>
              <a:t>‹#›</a:t>
            </a:fld>
            <a:endParaRPr lang="he-IL" dirty="0"/>
          </a:p>
        </p:txBody>
      </p:sp>
    </p:spTree>
    <p:extLst>
      <p:ext uri="{BB962C8B-B14F-4D97-AF65-F5344CB8AC3E}">
        <p14:creationId xmlns:p14="http://schemas.microsoft.com/office/powerpoint/2010/main" val="125096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69BCCFE-5EA5-438D-AF64-0355C2753864}"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C2914B4-E839-4EB1-A299-FA15A0EE9093}" type="slidenum">
              <a:rPr lang="he-IL"/>
              <a:pPr>
                <a:defRPr/>
              </a:pPr>
              <a:t>‹#›</a:t>
            </a:fld>
            <a:endParaRPr lang="he-IL" dirty="0"/>
          </a:p>
        </p:txBody>
      </p:sp>
    </p:spTree>
    <p:extLst>
      <p:ext uri="{BB962C8B-B14F-4D97-AF65-F5344CB8AC3E}">
        <p14:creationId xmlns:p14="http://schemas.microsoft.com/office/powerpoint/2010/main" val="979434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DA156E0-75CD-4B8B-B1FA-E59176D9DE47}" type="slidenum">
              <a:rPr lang="he-IL"/>
              <a:pPr>
                <a:defRPr/>
              </a:pPr>
              <a:t>‹#›</a:t>
            </a:fld>
            <a:endParaRPr lang="he-IL" dirty="0"/>
          </a:p>
        </p:txBody>
      </p:sp>
    </p:spTree>
    <p:extLst>
      <p:ext uri="{BB962C8B-B14F-4D97-AF65-F5344CB8AC3E}">
        <p14:creationId xmlns:p14="http://schemas.microsoft.com/office/powerpoint/2010/main" val="2428883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58CB3A0-EF4D-4346-ACFB-E134AE37FE01}" type="slidenum">
              <a:rPr lang="he-IL"/>
              <a:pPr>
                <a:defRPr/>
              </a:pPr>
              <a:t>‹#›</a:t>
            </a:fld>
            <a:endParaRPr lang="he-IL" dirty="0"/>
          </a:p>
        </p:txBody>
      </p:sp>
    </p:spTree>
    <p:extLst>
      <p:ext uri="{BB962C8B-B14F-4D97-AF65-F5344CB8AC3E}">
        <p14:creationId xmlns:p14="http://schemas.microsoft.com/office/powerpoint/2010/main" val="4613022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9EBB5896-00EF-4334-88E5-1CC8954FBE51}" type="slidenum">
              <a:rPr lang="he-IL"/>
              <a:pPr>
                <a:defRPr/>
              </a:pPr>
              <a:t>‹#›</a:t>
            </a:fld>
            <a:endParaRPr lang="he-IL" dirty="0"/>
          </a:p>
        </p:txBody>
      </p:sp>
    </p:spTree>
    <p:extLst>
      <p:ext uri="{BB962C8B-B14F-4D97-AF65-F5344CB8AC3E}">
        <p14:creationId xmlns:p14="http://schemas.microsoft.com/office/powerpoint/2010/main" val="3474381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0237B97-9511-4950-9270-FED24E0F4949}"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0118ED2-0FC2-4A0D-8B54-0FBB7DFA723C}" type="slidenum">
              <a:rPr lang="he-IL"/>
              <a:pPr>
                <a:defRPr/>
              </a:pPr>
              <a:t>‹#›</a:t>
            </a:fld>
            <a:endParaRPr lang="he-IL" dirty="0"/>
          </a:p>
        </p:txBody>
      </p:sp>
    </p:spTree>
    <p:extLst>
      <p:ext uri="{BB962C8B-B14F-4D97-AF65-F5344CB8AC3E}">
        <p14:creationId xmlns:p14="http://schemas.microsoft.com/office/powerpoint/2010/main" val="26628253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54DDEAB-0E79-4F12-97A1-A673329FF747}" type="slidenum">
              <a:rPr lang="he-IL"/>
              <a:pPr>
                <a:defRPr/>
              </a:pPr>
              <a:t>‹#›</a:t>
            </a:fld>
            <a:endParaRPr lang="he-IL" dirty="0"/>
          </a:p>
        </p:txBody>
      </p:sp>
    </p:spTree>
    <p:extLst>
      <p:ext uri="{BB962C8B-B14F-4D97-AF65-F5344CB8AC3E}">
        <p14:creationId xmlns:p14="http://schemas.microsoft.com/office/powerpoint/2010/main" val="32995017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3BF6DEC-B6D0-4B29-996B-5899F3445347}" type="slidenum">
              <a:rPr lang="he-IL"/>
              <a:pPr>
                <a:defRPr/>
              </a:pPr>
              <a:t>‹#›</a:t>
            </a:fld>
            <a:endParaRPr lang="he-IL" dirty="0"/>
          </a:p>
        </p:txBody>
      </p:sp>
    </p:spTree>
    <p:extLst>
      <p:ext uri="{BB962C8B-B14F-4D97-AF65-F5344CB8AC3E}">
        <p14:creationId xmlns:p14="http://schemas.microsoft.com/office/powerpoint/2010/main" val="30237842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E5950EF-88D2-4CEA-98F9-6C2B2C927981}"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4E61A2B-93AE-4DEC-BB48-F27913AACF94}" type="slidenum">
              <a:rPr lang="he-IL"/>
              <a:pPr>
                <a:defRPr/>
              </a:pPr>
              <a:t>‹#›</a:t>
            </a:fld>
            <a:endParaRPr lang="he-IL" dirty="0"/>
          </a:p>
        </p:txBody>
      </p:sp>
    </p:spTree>
    <p:extLst>
      <p:ext uri="{BB962C8B-B14F-4D97-AF65-F5344CB8AC3E}">
        <p14:creationId xmlns:p14="http://schemas.microsoft.com/office/powerpoint/2010/main" val="38622862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5BB1D39-ED9E-4CD8-A93A-A2BA4F504B81}" type="slidenum">
              <a:rPr lang="he-IL"/>
              <a:pPr>
                <a:defRPr/>
              </a:pPr>
              <a:t>‹#›</a:t>
            </a:fld>
            <a:endParaRPr lang="he-IL" dirty="0"/>
          </a:p>
        </p:txBody>
      </p:sp>
    </p:spTree>
    <p:extLst>
      <p:ext uri="{BB962C8B-B14F-4D97-AF65-F5344CB8AC3E}">
        <p14:creationId xmlns:p14="http://schemas.microsoft.com/office/powerpoint/2010/main" val="2830181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7C4A6BF-047D-4A59-A410-3FDB6179A7D6}" type="slidenum">
              <a:rPr lang="he-IL"/>
              <a:pPr>
                <a:defRPr/>
              </a:pPr>
              <a:t>‹#›</a:t>
            </a:fld>
            <a:endParaRPr lang="he-IL" dirty="0"/>
          </a:p>
        </p:txBody>
      </p:sp>
    </p:spTree>
    <p:extLst>
      <p:ext uri="{BB962C8B-B14F-4D97-AF65-F5344CB8AC3E}">
        <p14:creationId xmlns:p14="http://schemas.microsoft.com/office/powerpoint/2010/main" val="2893602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230ED34-35C5-45B2-B17D-28644EF93D9A}"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0FD63DA-5725-4A8E-8C87-8374B249919A}" type="slidenum">
              <a:rPr lang="he-IL"/>
              <a:pPr>
                <a:defRPr/>
              </a:pPr>
              <a:t>‹#›</a:t>
            </a:fld>
            <a:endParaRPr lang="he-IL" dirty="0"/>
          </a:p>
        </p:txBody>
      </p:sp>
    </p:spTree>
    <p:extLst>
      <p:ext uri="{BB962C8B-B14F-4D97-AF65-F5344CB8AC3E}">
        <p14:creationId xmlns:p14="http://schemas.microsoft.com/office/powerpoint/2010/main" val="2443545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E540509-BD28-4E55-A261-C5C50EEAD2F7}"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863605C-3266-4DCC-913D-05CFB205359A}" type="slidenum">
              <a:rPr lang="he-IL"/>
              <a:pPr>
                <a:defRPr/>
              </a:pPr>
              <a:t>‹#›</a:t>
            </a:fld>
            <a:endParaRPr lang="he-IL" dirty="0"/>
          </a:p>
        </p:txBody>
      </p:sp>
    </p:spTree>
    <p:extLst>
      <p:ext uri="{BB962C8B-B14F-4D97-AF65-F5344CB8AC3E}">
        <p14:creationId xmlns:p14="http://schemas.microsoft.com/office/powerpoint/2010/main" val="20273892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D49E372-FBA7-4C4E-9AE1-3C4E06967C94}" type="slidenum">
              <a:rPr lang="he-IL"/>
              <a:pPr>
                <a:defRPr/>
              </a:pPr>
              <a:t>‹#›</a:t>
            </a:fld>
            <a:endParaRPr lang="he-IL" dirty="0"/>
          </a:p>
        </p:txBody>
      </p:sp>
    </p:spTree>
    <p:extLst>
      <p:ext uri="{BB962C8B-B14F-4D97-AF65-F5344CB8AC3E}">
        <p14:creationId xmlns:p14="http://schemas.microsoft.com/office/powerpoint/2010/main" val="8136025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0F6563A-167A-4066-A3C3-49E3F1D44720}" type="slidenum">
              <a:rPr lang="he-IL"/>
              <a:pPr>
                <a:defRPr/>
              </a:pPr>
              <a:t>‹#›</a:t>
            </a:fld>
            <a:endParaRPr lang="he-IL" dirty="0"/>
          </a:p>
        </p:txBody>
      </p:sp>
    </p:spTree>
    <p:extLst>
      <p:ext uri="{BB962C8B-B14F-4D97-AF65-F5344CB8AC3E}">
        <p14:creationId xmlns:p14="http://schemas.microsoft.com/office/powerpoint/2010/main" val="12374098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9638F4C7-4C20-4DD5-BE52-106CBC6FD0E4}" type="slidenum">
              <a:rPr lang="he-IL"/>
              <a:pPr>
                <a:defRPr/>
              </a:pPr>
              <a:t>‹#›</a:t>
            </a:fld>
            <a:endParaRPr lang="he-IL" dirty="0"/>
          </a:p>
        </p:txBody>
      </p:sp>
    </p:spTree>
    <p:extLst>
      <p:ext uri="{BB962C8B-B14F-4D97-AF65-F5344CB8AC3E}">
        <p14:creationId xmlns:p14="http://schemas.microsoft.com/office/powerpoint/2010/main" val="34162578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BC5A89B-814B-47F8-97D1-8F3AA6BC7C94}"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5C5B9FF-0C3E-47C9-8612-D6F31920008A}" type="slidenum">
              <a:rPr lang="he-IL"/>
              <a:pPr>
                <a:defRPr/>
              </a:pPr>
              <a:t>‹#›</a:t>
            </a:fld>
            <a:endParaRPr lang="he-IL" dirty="0"/>
          </a:p>
        </p:txBody>
      </p:sp>
    </p:spTree>
    <p:extLst>
      <p:ext uri="{BB962C8B-B14F-4D97-AF65-F5344CB8AC3E}">
        <p14:creationId xmlns:p14="http://schemas.microsoft.com/office/powerpoint/2010/main" val="11394505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A685484-F1ED-4642-9FB1-CC00073AB7C7}" type="slidenum">
              <a:rPr lang="he-IL"/>
              <a:pPr>
                <a:defRPr/>
              </a:pPr>
              <a:t>‹#›</a:t>
            </a:fld>
            <a:endParaRPr lang="he-IL" dirty="0"/>
          </a:p>
        </p:txBody>
      </p:sp>
    </p:spTree>
    <p:extLst>
      <p:ext uri="{BB962C8B-B14F-4D97-AF65-F5344CB8AC3E}">
        <p14:creationId xmlns:p14="http://schemas.microsoft.com/office/powerpoint/2010/main" val="5305250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03E30D4-5791-4A9A-87FA-1140B69F42DD}" type="slidenum">
              <a:rPr lang="he-IL"/>
              <a:pPr>
                <a:defRPr/>
              </a:pPr>
              <a:t>‹#›</a:t>
            </a:fld>
            <a:endParaRPr lang="he-IL" dirty="0"/>
          </a:p>
        </p:txBody>
      </p:sp>
    </p:spTree>
    <p:extLst>
      <p:ext uri="{BB962C8B-B14F-4D97-AF65-F5344CB8AC3E}">
        <p14:creationId xmlns:p14="http://schemas.microsoft.com/office/powerpoint/2010/main" val="12527214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8C2B5A2-FD0B-4B30-A302-639C02478B2C}"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5732691-4B62-47FD-8EA0-9FA5D685C4D4}" type="slidenum">
              <a:rPr lang="he-IL"/>
              <a:pPr>
                <a:defRPr/>
              </a:pPr>
              <a:t>‹#›</a:t>
            </a:fld>
            <a:endParaRPr lang="he-IL" dirty="0"/>
          </a:p>
        </p:txBody>
      </p:sp>
    </p:spTree>
    <p:extLst>
      <p:ext uri="{BB962C8B-B14F-4D97-AF65-F5344CB8AC3E}">
        <p14:creationId xmlns:p14="http://schemas.microsoft.com/office/powerpoint/2010/main" val="25046368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A05EC59-E019-4A28-8D3D-03C917C6A2D8}"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91695E0-C6B3-49DA-BA48-B5E9FE685152}" type="slidenum">
              <a:rPr lang="he-IL"/>
              <a:pPr>
                <a:defRPr/>
              </a:pPr>
              <a:t>‹#›</a:t>
            </a:fld>
            <a:endParaRPr lang="he-IL" dirty="0"/>
          </a:p>
        </p:txBody>
      </p:sp>
    </p:spTree>
    <p:extLst>
      <p:ext uri="{BB962C8B-B14F-4D97-AF65-F5344CB8AC3E}">
        <p14:creationId xmlns:p14="http://schemas.microsoft.com/office/powerpoint/2010/main" val="742927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B2446FA-BA83-4372-BE24-8496CF12C400}" type="slidenum">
              <a:rPr lang="he-IL"/>
              <a:pPr>
                <a:defRPr/>
              </a:pPr>
              <a:t>‹#›</a:t>
            </a:fld>
            <a:endParaRPr lang="he-IL" dirty="0"/>
          </a:p>
        </p:txBody>
      </p:sp>
    </p:spTree>
    <p:extLst>
      <p:ext uri="{BB962C8B-B14F-4D97-AF65-F5344CB8AC3E}">
        <p14:creationId xmlns:p14="http://schemas.microsoft.com/office/powerpoint/2010/main" val="147075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0D638D5-A70F-47E5-BD95-827449F34450}" type="slidenum">
              <a:rPr lang="he-IL"/>
              <a:pPr>
                <a:defRPr/>
              </a:pPr>
              <a:t>‹#›</a:t>
            </a:fld>
            <a:endParaRPr lang="he-IL" dirty="0"/>
          </a:p>
        </p:txBody>
      </p:sp>
    </p:spTree>
    <p:extLst>
      <p:ext uri="{BB962C8B-B14F-4D97-AF65-F5344CB8AC3E}">
        <p14:creationId xmlns:p14="http://schemas.microsoft.com/office/powerpoint/2010/main" val="6604684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EEEB0B5-CF63-4085-B3B8-FE56F5AB8E38}" type="slidenum">
              <a:rPr lang="he-IL"/>
              <a:pPr>
                <a:defRPr/>
              </a:pPr>
              <a:t>‹#›</a:t>
            </a:fld>
            <a:endParaRPr lang="he-IL" dirty="0"/>
          </a:p>
        </p:txBody>
      </p:sp>
    </p:spTree>
    <p:extLst>
      <p:ext uri="{BB962C8B-B14F-4D97-AF65-F5344CB8AC3E}">
        <p14:creationId xmlns:p14="http://schemas.microsoft.com/office/powerpoint/2010/main" val="27663591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D165D15-6678-4AC7-B0A6-69BC753BF7AA}"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7D68C72C-78B2-45D7-80AC-350E2ECC52DA}" type="slidenum">
              <a:rPr lang="he-IL"/>
              <a:pPr>
                <a:defRPr/>
              </a:pPr>
              <a:t>‹#›</a:t>
            </a:fld>
            <a:endParaRPr lang="he-IL" dirty="0"/>
          </a:p>
        </p:txBody>
      </p:sp>
    </p:spTree>
    <p:extLst>
      <p:ext uri="{BB962C8B-B14F-4D97-AF65-F5344CB8AC3E}">
        <p14:creationId xmlns:p14="http://schemas.microsoft.com/office/powerpoint/2010/main" val="24572350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6405DA1-4CC5-45DA-B967-6BF304F15372}"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D6F068C-72E2-4A45-B345-BB547F7D6A03}" type="slidenum">
              <a:rPr lang="he-IL"/>
              <a:pPr>
                <a:defRPr/>
              </a:pPr>
              <a:t>‹#›</a:t>
            </a:fld>
            <a:endParaRPr lang="he-IL" dirty="0"/>
          </a:p>
        </p:txBody>
      </p:sp>
    </p:spTree>
    <p:extLst>
      <p:ext uri="{BB962C8B-B14F-4D97-AF65-F5344CB8AC3E}">
        <p14:creationId xmlns:p14="http://schemas.microsoft.com/office/powerpoint/2010/main" val="6017581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5654D98-B2E6-466C-A5F9-2518B3E0426D}" type="slidenum">
              <a:rPr lang="he-IL"/>
              <a:pPr>
                <a:defRPr/>
              </a:pPr>
              <a:t>‹#›</a:t>
            </a:fld>
            <a:endParaRPr lang="he-IL" dirty="0"/>
          </a:p>
        </p:txBody>
      </p:sp>
    </p:spTree>
    <p:extLst>
      <p:ext uri="{BB962C8B-B14F-4D97-AF65-F5344CB8AC3E}">
        <p14:creationId xmlns:p14="http://schemas.microsoft.com/office/powerpoint/2010/main" val="36868537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629E0E2-807A-4608-96A5-97B4B563F3C2}" type="slidenum">
              <a:rPr lang="he-IL"/>
              <a:pPr>
                <a:defRPr/>
              </a:pPr>
              <a:t>‹#›</a:t>
            </a:fld>
            <a:endParaRPr lang="he-IL" dirty="0"/>
          </a:p>
        </p:txBody>
      </p:sp>
    </p:spTree>
    <p:extLst>
      <p:ext uri="{BB962C8B-B14F-4D97-AF65-F5344CB8AC3E}">
        <p14:creationId xmlns:p14="http://schemas.microsoft.com/office/powerpoint/2010/main" val="24705935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6F64D2B-1B87-4BAC-9AA7-064E5C3C33E0}"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F60959A-FA7A-414C-96A3-BBE91C7B0846}" type="slidenum">
              <a:rPr lang="he-IL"/>
              <a:pPr>
                <a:defRPr/>
              </a:pPr>
              <a:t>‹#›</a:t>
            </a:fld>
            <a:endParaRPr lang="he-IL" dirty="0"/>
          </a:p>
        </p:txBody>
      </p:sp>
    </p:spTree>
    <p:extLst>
      <p:ext uri="{BB962C8B-B14F-4D97-AF65-F5344CB8AC3E}">
        <p14:creationId xmlns:p14="http://schemas.microsoft.com/office/powerpoint/2010/main" val="37256862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0035165-7FC8-4BC3-B4BB-D507E1577F09}"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998338-922C-4FD3-B257-13F4C6B09F08}" type="slidenum">
              <a:rPr lang="he-IL"/>
              <a:pPr>
                <a:defRPr/>
              </a:pPr>
              <a:t>‹#›</a:t>
            </a:fld>
            <a:endParaRPr lang="he-IL" dirty="0"/>
          </a:p>
        </p:txBody>
      </p:sp>
    </p:spTree>
    <p:extLst>
      <p:ext uri="{BB962C8B-B14F-4D97-AF65-F5344CB8AC3E}">
        <p14:creationId xmlns:p14="http://schemas.microsoft.com/office/powerpoint/2010/main" val="5091833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C6F3C72-46D6-460A-9DC2-C8B9CBBB47CA}" type="slidenum">
              <a:rPr lang="he-IL"/>
              <a:pPr>
                <a:defRPr/>
              </a:pPr>
              <a:t>‹#›</a:t>
            </a:fld>
            <a:endParaRPr lang="he-IL" dirty="0"/>
          </a:p>
        </p:txBody>
      </p:sp>
    </p:spTree>
    <p:extLst>
      <p:ext uri="{BB962C8B-B14F-4D97-AF65-F5344CB8AC3E}">
        <p14:creationId xmlns:p14="http://schemas.microsoft.com/office/powerpoint/2010/main" val="18743457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DF2FC00-D32D-4711-9307-6439BB405A69}" type="slidenum">
              <a:rPr lang="he-IL"/>
              <a:pPr>
                <a:defRPr/>
              </a:pPr>
              <a:t>‹#›</a:t>
            </a:fld>
            <a:endParaRPr lang="he-IL" dirty="0"/>
          </a:p>
        </p:txBody>
      </p:sp>
    </p:spTree>
    <p:extLst>
      <p:ext uri="{BB962C8B-B14F-4D97-AF65-F5344CB8AC3E}">
        <p14:creationId xmlns:p14="http://schemas.microsoft.com/office/powerpoint/2010/main" val="13811985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275E7CE-0928-4942-B387-6329FCBFFCAD}"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7C3317B-CA32-406D-9A99-73F17E7300C2}" type="slidenum">
              <a:rPr lang="he-IL"/>
              <a:pPr>
                <a:defRPr/>
              </a:pPr>
              <a:t>‹#›</a:t>
            </a:fld>
            <a:endParaRPr lang="he-IL" dirty="0"/>
          </a:p>
        </p:txBody>
      </p:sp>
    </p:spTree>
    <p:extLst>
      <p:ext uri="{BB962C8B-B14F-4D97-AF65-F5344CB8AC3E}">
        <p14:creationId xmlns:p14="http://schemas.microsoft.com/office/powerpoint/2010/main" val="1060014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FF76634-FD57-448D-B2E0-8EC089FB8853}" type="slidenum">
              <a:rPr lang="he-IL"/>
              <a:pPr>
                <a:defRPr/>
              </a:pPr>
              <a:t>‹#›</a:t>
            </a:fld>
            <a:endParaRPr lang="he-IL" dirty="0"/>
          </a:p>
        </p:txBody>
      </p:sp>
    </p:spTree>
    <p:extLst>
      <p:ext uri="{BB962C8B-B14F-4D97-AF65-F5344CB8AC3E}">
        <p14:creationId xmlns:p14="http://schemas.microsoft.com/office/powerpoint/2010/main" val="23185397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916B0F9-D9EE-42D5-BDFE-016E537A2D8D}"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80D9C0F-59E5-44A2-A5EB-D2759EEA3CBC}" type="slidenum">
              <a:rPr lang="he-IL"/>
              <a:pPr>
                <a:defRPr/>
              </a:pPr>
              <a:t>‹#›</a:t>
            </a:fld>
            <a:endParaRPr lang="he-IL" dirty="0"/>
          </a:p>
        </p:txBody>
      </p:sp>
    </p:spTree>
    <p:extLst>
      <p:ext uri="{BB962C8B-B14F-4D97-AF65-F5344CB8AC3E}">
        <p14:creationId xmlns:p14="http://schemas.microsoft.com/office/powerpoint/2010/main" val="40660536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33D34DF-C09F-4A7D-9CC4-986CB7D83CF0}" type="slidenum">
              <a:rPr lang="he-IL"/>
              <a:pPr>
                <a:defRPr/>
              </a:pPr>
              <a:t>‹#›</a:t>
            </a:fld>
            <a:endParaRPr lang="he-IL" dirty="0"/>
          </a:p>
        </p:txBody>
      </p:sp>
    </p:spTree>
    <p:extLst>
      <p:ext uri="{BB962C8B-B14F-4D97-AF65-F5344CB8AC3E}">
        <p14:creationId xmlns:p14="http://schemas.microsoft.com/office/powerpoint/2010/main" val="2908590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67B2BAB-8006-43B0-8625-9EF86269C5A8}" type="slidenum">
              <a:rPr lang="he-IL"/>
              <a:pPr>
                <a:defRPr/>
              </a:pPr>
              <a:t>‹#›</a:t>
            </a:fld>
            <a:endParaRPr lang="he-IL" dirty="0"/>
          </a:p>
        </p:txBody>
      </p:sp>
    </p:spTree>
    <p:extLst>
      <p:ext uri="{BB962C8B-B14F-4D97-AF65-F5344CB8AC3E}">
        <p14:creationId xmlns:p14="http://schemas.microsoft.com/office/powerpoint/2010/main" val="23578617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5FB0850-A3D2-45E2-9252-59B4F087659F}"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B113A7FA-D4B7-4E20-B79D-96CA220E1BE8}" type="slidenum">
              <a:rPr lang="he-IL" altLang="he-IL"/>
              <a:pPr/>
              <a:t>‹#›</a:t>
            </a:fld>
            <a:endParaRPr lang="he-IL" altLang="he-IL"/>
          </a:p>
        </p:txBody>
      </p:sp>
    </p:spTree>
    <p:extLst>
      <p:ext uri="{BB962C8B-B14F-4D97-AF65-F5344CB8AC3E}">
        <p14:creationId xmlns:p14="http://schemas.microsoft.com/office/powerpoint/2010/main" val="1216584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EB93CAE6-EECF-4FA9-A51D-FE9618329F47}" type="slidenum">
              <a:rPr lang="he-IL" altLang="he-IL"/>
              <a:pPr/>
              <a:t>‹#›</a:t>
            </a:fld>
            <a:endParaRPr lang="he-IL" altLang="he-IL"/>
          </a:p>
        </p:txBody>
      </p:sp>
    </p:spTree>
    <p:extLst>
      <p:ext uri="{BB962C8B-B14F-4D97-AF65-F5344CB8AC3E}">
        <p14:creationId xmlns:p14="http://schemas.microsoft.com/office/powerpoint/2010/main" val="26281262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D9707812-A8FF-4B3C-9817-F17A62A6FACB}" type="slidenum">
              <a:rPr lang="he-IL" altLang="he-IL"/>
              <a:pPr/>
              <a:t>‹#›</a:t>
            </a:fld>
            <a:endParaRPr lang="he-IL" altLang="he-IL"/>
          </a:p>
        </p:txBody>
      </p:sp>
    </p:spTree>
    <p:extLst>
      <p:ext uri="{BB962C8B-B14F-4D97-AF65-F5344CB8AC3E}">
        <p14:creationId xmlns:p14="http://schemas.microsoft.com/office/powerpoint/2010/main" val="38933846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fld id="{1D0A858B-C766-4BB6-BF83-3C261970D523}" type="slidenum">
              <a:rPr lang="he-IL" altLang="he-IL"/>
              <a:pPr/>
              <a:t>‹#›</a:t>
            </a:fld>
            <a:endParaRPr lang="he-IL" altLang="he-IL"/>
          </a:p>
        </p:txBody>
      </p:sp>
    </p:spTree>
    <p:extLst>
      <p:ext uri="{BB962C8B-B14F-4D97-AF65-F5344CB8AC3E}">
        <p14:creationId xmlns:p14="http://schemas.microsoft.com/office/powerpoint/2010/main" val="13142729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A6A6A6"/>
                </a:solidFill>
              </a:defRPr>
            </a:lvl1pPr>
          </a:lstStyle>
          <a:p>
            <a:fld id="{AE2AE6F3-69ED-4868-8291-FA158AAB7A59}" type="slidenum">
              <a:rPr lang="he-IL" altLang="he-IL"/>
              <a:pPr/>
              <a:t>‹#›</a:t>
            </a:fld>
            <a:endParaRPr lang="he-IL" altLang="he-IL"/>
          </a:p>
        </p:txBody>
      </p:sp>
    </p:spTree>
    <p:extLst>
      <p:ext uri="{BB962C8B-B14F-4D97-AF65-F5344CB8AC3E}">
        <p14:creationId xmlns:p14="http://schemas.microsoft.com/office/powerpoint/2010/main" val="9243207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A6A6A6"/>
                </a:solidFill>
              </a:defRPr>
            </a:lvl1pPr>
          </a:lstStyle>
          <a:p>
            <a:fld id="{AEC9AB62-A84B-4890-BF55-D4308CA3123E}" type="slidenum">
              <a:rPr lang="he-IL" altLang="he-IL"/>
              <a:pPr/>
              <a:t>‹#›</a:t>
            </a:fld>
            <a:endParaRPr lang="he-IL" altLang="he-IL"/>
          </a:p>
        </p:txBody>
      </p:sp>
    </p:spTree>
    <p:extLst>
      <p:ext uri="{BB962C8B-B14F-4D97-AF65-F5344CB8AC3E}">
        <p14:creationId xmlns:p14="http://schemas.microsoft.com/office/powerpoint/2010/main" val="154508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C4C56B41-4A26-40C6-9D8B-98677B1D6483}" type="slidenum">
              <a:rPr lang="he-IL"/>
              <a:pPr>
                <a:defRPr/>
              </a:pPr>
              <a:t>‹#›</a:t>
            </a:fld>
            <a:endParaRPr lang="he-IL" dirty="0"/>
          </a:p>
        </p:txBody>
      </p:sp>
    </p:spTree>
    <p:extLst>
      <p:ext uri="{BB962C8B-B14F-4D97-AF65-F5344CB8AC3E}">
        <p14:creationId xmlns:p14="http://schemas.microsoft.com/office/powerpoint/2010/main" val="9853288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4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4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5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image" Target="../media/image1.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image" Target="../media/image1.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image" Target="../media/image1.png"/><Relationship Id="rId5" Type="http://schemas.openxmlformats.org/officeDocument/2006/relationships/theme" Target="../theme/theme16.xml"/><Relationship Id="rId4" Type="http://schemas.openxmlformats.org/officeDocument/2006/relationships/slideLayout" Target="../slideLayouts/slideLayout63.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image" Target="../media/image1.png"/><Relationship Id="rId5" Type="http://schemas.openxmlformats.org/officeDocument/2006/relationships/theme" Target="../theme/theme17.xml"/><Relationship Id="rId4" Type="http://schemas.openxmlformats.org/officeDocument/2006/relationships/slideLayout" Target="../slideLayouts/slideLayout6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1.png"/><Relationship Id="rId5" Type="http://schemas.openxmlformats.org/officeDocument/2006/relationships/theme" Target="../theme/theme18.xml"/><Relationship Id="rId4" Type="http://schemas.openxmlformats.org/officeDocument/2006/relationships/slideLayout" Target="../slideLayouts/slideLayout71.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1.png"/><Relationship Id="rId5" Type="http://schemas.openxmlformats.org/officeDocument/2006/relationships/theme" Target="../theme/theme19.xml"/><Relationship Id="rId4" Type="http://schemas.openxmlformats.org/officeDocument/2006/relationships/slideLayout" Target="../slideLayouts/slideLayout7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image" Target="../media/image1.png"/><Relationship Id="rId5" Type="http://schemas.openxmlformats.org/officeDocument/2006/relationships/theme" Target="../theme/theme20.xml"/><Relationship Id="rId4" Type="http://schemas.openxmlformats.org/officeDocument/2006/relationships/slideLayout" Target="../slideLayouts/slideLayout79.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5.xml"/><Relationship Id="rId7" Type="http://schemas.openxmlformats.org/officeDocument/2006/relationships/theme" Target="../theme/theme22.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9.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4AF83D8-9879-4B97-9AAD-9A8DADC2ABAB}"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985EAAF-9EDC-49A6-9AE4-6D8394699E9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64" r:id="rId1"/>
    <p:sldLayoutId id="2147487865" r:id="rId2"/>
    <p:sldLayoutId id="2147487866" r:id="rId3"/>
    <p:sldLayoutId id="2147487857" r:id="rId4"/>
    <p:sldLayoutId id="214748786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440CA04-08F7-4637-9C5F-0C4C28BC3F92}"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506A0AF-E6AB-4051-912B-5FD3A051A05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98" r:id="rId1"/>
    <p:sldLayoutId id="2147487899" r:id="rId2"/>
    <p:sldLayoutId id="2147487900" r:id="rId3"/>
    <p:sldLayoutId id="214748790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36B3A89-AE58-4444-8309-AD9BF60775B4}"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EEFF547-2AE2-4F4A-9382-6EE03573780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02" r:id="rId1"/>
    <p:sldLayoutId id="2147487903" r:id="rId2"/>
    <p:sldLayoutId id="2147487904" r:id="rId3"/>
    <p:sldLayoutId id="214748790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16F9442-15F0-4B18-A727-D5B362356505}"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4131B98-66AA-4438-BB1D-A8F5EDD57FF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06" r:id="rId1"/>
    <p:sldLayoutId id="2147487907" r:id="rId2"/>
    <p:sldLayoutId id="2147487908" r:id="rId3"/>
    <p:sldLayoutId id="214748790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9348773-2C24-42C9-9660-81A1049B18AA}"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7A37DBB-867B-4C78-8963-26855E33095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10" r:id="rId1"/>
    <p:sldLayoutId id="2147487911" r:id="rId2"/>
    <p:sldLayoutId id="2147487912" r:id="rId3"/>
    <p:sldLayoutId id="214748791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06BFA67-E11A-489E-BC3A-7595B124208D}"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B7D69C3-6A29-4A68-AD44-8DF89B9D3AB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14" r:id="rId1"/>
    <p:sldLayoutId id="2147487915" r:id="rId2"/>
    <p:sldLayoutId id="214748791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F72ED77-2D1F-493B-92B3-BD2299061A2D}"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BF3514B-CBDB-4802-B418-C03F4642516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17" r:id="rId1"/>
    <p:sldLayoutId id="2147487918" r:id="rId2"/>
    <p:sldLayoutId id="214748791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D95F2A5-DD81-4149-AE6A-241BB896D80C}"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353080E-699A-41F5-B431-1B7DD243E41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20" r:id="rId1"/>
    <p:sldLayoutId id="2147487921" r:id="rId2"/>
    <p:sldLayoutId id="2147487922" r:id="rId3"/>
    <p:sldLayoutId id="214748792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CFB8869-FEDF-4CC8-92C8-ABB7A257E0E6}"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6C2DF1D-8BE4-4CCE-8291-D166FE71887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24" r:id="rId1"/>
    <p:sldLayoutId id="2147487925" r:id="rId2"/>
    <p:sldLayoutId id="2147487926" r:id="rId3"/>
    <p:sldLayoutId id="214748786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DDE6094-3B59-42A9-8C15-6BCCCEE320F3}"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DF40F39-CB7F-4C7E-A6AC-58D243D3C8E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27" r:id="rId1"/>
    <p:sldLayoutId id="2147487928" r:id="rId2"/>
    <p:sldLayoutId id="2147487929" r:id="rId3"/>
    <p:sldLayoutId id="214748786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6F04A91-28C0-4F8E-BAAB-D185762E3066}"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E092B8A-61E4-4FF9-B82C-B1907AF95F4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30" r:id="rId1"/>
    <p:sldLayoutId id="2147487931" r:id="rId2"/>
    <p:sldLayoutId id="2147487932" r:id="rId3"/>
    <p:sldLayoutId id="214748786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042ADD4-DDA7-44A5-BC58-691CDE433B6E}"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FEED105-E449-4354-8F33-0FABA0DA353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F661D51-B859-4721-BFF7-E0B1919B6EAE}"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0241BE2-58BA-4C85-B06A-A9932DC7E0A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33" r:id="rId1"/>
    <p:sldLayoutId id="2147487934" r:id="rId2"/>
    <p:sldLayoutId id="2147487935" r:id="rId3"/>
    <p:sldLayoutId id="214748786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79A3082-CAB0-4B68-BA2C-E35B845D627C}"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D83949D-4B38-4597-82D7-8A467CD1E41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36" r:id="rId1"/>
    <p:sldLayoutId id="2147487937" r:id="rId2"/>
    <p:sldLayoutId id="214748793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E12487E-BFA2-458C-9C8F-A0000D906B98}"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DC214487-DB5A-4CE3-B050-0C077D98A681}" type="slidenum">
              <a:rPr lang="he-IL" altLang="he-IL"/>
              <a:pPr/>
              <a:t>‹#›</a:t>
            </a:fld>
            <a:endParaRPr lang="he-IL" altLang="he-IL"/>
          </a:p>
        </p:txBody>
      </p:sp>
    </p:spTree>
    <p:extLst>
      <p:ext uri="{BB962C8B-B14F-4D97-AF65-F5344CB8AC3E}">
        <p14:creationId xmlns:p14="http://schemas.microsoft.com/office/powerpoint/2010/main" val="4199219795"/>
      </p:ext>
    </p:extLst>
  </p:cSld>
  <p:clrMap bg1="lt1" tx1="dk1" bg2="lt2" tx2="dk2" accent1="accent1" accent2="accent2" accent3="accent3" accent4="accent4" accent5="accent5" accent6="accent6" hlink="hlink" folHlink="folHlink"/>
  <p:sldLayoutIdLst>
    <p:sldLayoutId id="2147487940" r:id="rId1"/>
    <p:sldLayoutId id="2147487941" r:id="rId2"/>
    <p:sldLayoutId id="2147487942" r:id="rId3"/>
    <p:sldLayoutId id="2147487943" r:id="rId4"/>
    <p:sldLayoutId id="2147487944" r:id="rId5"/>
    <p:sldLayoutId id="2147487945"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4FEF51B-A5BF-4563-BE4A-46C5191A1D77}"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567AB4E-A0D1-4B7E-8E25-4CD98FB00FB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72" r:id="rId1"/>
    <p:sldLayoutId id="2147487873" r:id="rId2"/>
    <p:sldLayoutId id="2147487874" r:id="rId3"/>
    <p:sldLayoutId id="2147487875" r:id="rId4"/>
    <p:sldLayoutId id="214748787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3C6E943-26C6-4C68-B60E-BFB961F54762}"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A73585D-5A6C-4D83-80A9-612036574AF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77" r:id="rId1"/>
    <p:sldLayoutId id="2147487878" r:id="rId2"/>
    <p:sldLayoutId id="2147487879" r:id="rId3"/>
    <p:sldLayoutId id="214748788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0067DA1-A48F-46AA-B635-6CF54A69B5B8}"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DFB5255-3F7C-4DA5-871E-059C481FDB4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81" r:id="rId1"/>
    <p:sldLayoutId id="2147487882" r:id="rId2"/>
    <p:sldLayoutId id="214748788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8C9B1B0-2DB5-4BB8-A240-39CE785EE085}"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157302A-09EC-45F7-8EEE-BA1AD2482BA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84" r:id="rId1"/>
    <p:sldLayoutId id="2147487885" r:id="rId2"/>
    <p:sldLayoutId id="214748788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DA888FE-CEF5-4B0D-BCC9-F0C2AC646CAA}"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C8FFE7E-8571-4285-86D4-55D9E31460E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87" r:id="rId1"/>
    <p:sldLayoutId id="2147487888" r:id="rId2"/>
    <p:sldLayoutId id="2147487889" r:id="rId3"/>
    <p:sldLayoutId id="214748785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60E5FD8-DA7F-487C-B864-C6E84C287063}"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7A95CFF-EE7E-4034-AAC0-7CD0270BDED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90" r:id="rId1"/>
    <p:sldLayoutId id="2147487891" r:id="rId2"/>
    <p:sldLayoutId id="2147487892" r:id="rId3"/>
    <p:sldLayoutId id="214748785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D15F774-F243-4116-AFF8-60E4DF554F8E}"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23571BC-939A-4E34-9D00-5DF9F2D7675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93" r:id="rId1"/>
    <p:sldLayoutId id="2147487894" r:id="rId2"/>
    <p:sldLayoutId id="2147487895" r:id="rId3"/>
    <p:sldLayoutId id="2147487896" r:id="rId4"/>
    <p:sldLayoutId id="214748789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hyperlink" Target="http://remf.dartmouth.edu/images/bacteriaSEM/source/1.html" TargetMode="Externa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File:Distribution_of_the_cholera.P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hyperlink" Target="&#1502;&#1514;&#1493;&#1498;%20&#1493;&#1497;&#1511;&#1497;&#1508;&#1491;&#1497;&#1492;%20&#1492;&#1506;&#1489;&#1512;&#1497;&#1514;" TargetMode="External"/><Relationship Id="rId4" Type="http://schemas.openxmlformats.org/officeDocument/2006/relationships/hyperlink" Target="http://he.wikipedia.org/wiki/%D7%A7%D7%95%D7%91%D7%A5:Ignaz_Semmelweis.jp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hyperlink" Target="http://commons.wikimedia.org/wiki/File:Benign_gastric_ulcer_1.jpg" TargetMode="External"/><Relationship Id="rId4" Type="http://schemas.openxmlformats.org/officeDocument/2006/relationships/hyperlink" Target="http://commons.wikimedia.org/wiki/File:EMpylori.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Bacteriarazorback.jpg" TargetMode="External"/><Relationship Id="rId7" Type="http://schemas.openxmlformats.org/officeDocument/2006/relationships/hyperlink" Target="http://www.cdc.gov/media/subtopic/library/diseases.htm" TargetMode="Externa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42938" y="908720"/>
            <a:ext cx="8143875" cy="70788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000" b="1" dirty="0" smtClean="0">
                <a:solidFill>
                  <a:srgbClr val="FF6600"/>
                </a:solidFill>
                <a:latin typeface="+mn-lt"/>
                <a:cs typeface="+mn-cs"/>
              </a:rPr>
              <a:t>חיידקים כגורמי מחלות</a:t>
            </a:r>
            <a:endParaRPr lang="he-IL" sz="4000" b="1" dirty="0">
              <a:solidFill>
                <a:srgbClr val="FF6600"/>
              </a:solidFill>
              <a:latin typeface="+mn-lt"/>
              <a:cs typeface="+mn-cs"/>
            </a:endParaRPr>
          </a:p>
        </p:txBody>
      </p:sp>
      <p:sp>
        <p:nvSpPr>
          <p:cNvPr id="7" name="TextBox 6"/>
          <p:cNvSpPr txBox="1"/>
          <p:nvPr/>
        </p:nvSpPr>
        <p:spPr>
          <a:xfrm>
            <a:off x="-987425" y="307975"/>
            <a:ext cx="9758363"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smtClean="0">
                <a:solidFill>
                  <a:srgbClr val="1D4C72"/>
                </a:solidFill>
                <a:latin typeface="Arial"/>
                <a:cs typeface="Arial"/>
              </a:rPr>
              <a:t>חיידקים ונגיפים בגוף האדם</a:t>
            </a:r>
            <a:endParaRPr lang="he-IL" sz="3600" b="1" noProof="1">
              <a:solidFill>
                <a:schemeClr val="accent6">
                  <a:lumMod val="50000"/>
                  <a:lumOff val="50000"/>
                </a:schemeClr>
              </a:solidFill>
              <a:latin typeface="Arial"/>
              <a:cs typeface="Arial"/>
            </a:endParaRPr>
          </a:p>
        </p:txBody>
      </p:sp>
      <p:grpSp>
        <p:nvGrpSpPr>
          <p:cNvPr id="99333" name="קבוצה 12"/>
          <p:cNvGrpSpPr>
            <a:grpSpLocks/>
          </p:cNvGrpSpPr>
          <p:nvPr/>
        </p:nvGrpSpPr>
        <p:grpSpPr bwMode="auto">
          <a:xfrm>
            <a:off x="827584" y="1916832"/>
            <a:ext cx="2728912" cy="4452937"/>
            <a:chOff x="578768" y="468580"/>
            <a:chExt cx="3466626" cy="6063450"/>
          </a:xfrm>
        </p:grpSpPr>
        <p:pic>
          <p:nvPicPr>
            <p:cNvPr id="9933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520" y="3762477"/>
              <a:ext cx="1314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335" name="קבוצה 14"/>
            <p:cNvGrpSpPr>
              <a:grpSpLocks/>
            </p:cNvGrpSpPr>
            <p:nvPr/>
          </p:nvGrpSpPr>
          <p:grpSpPr bwMode="auto">
            <a:xfrm>
              <a:off x="578768" y="1953722"/>
              <a:ext cx="1415954" cy="1303327"/>
              <a:chOff x="4218614" y="1782693"/>
              <a:chExt cx="3495156" cy="3067050"/>
            </a:xfrm>
          </p:grpSpPr>
          <p:grpSp>
            <p:nvGrpSpPr>
              <p:cNvPr id="99421" name="קבוצה 38"/>
              <p:cNvGrpSpPr>
                <a:grpSpLocks/>
              </p:cNvGrpSpPr>
              <p:nvPr/>
            </p:nvGrpSpPr>
            <p:grpSpPr bwMode="auto">
              <a:xfrm>
                <a:off x="4218614" y="1782693"/>
                <a:ext cx="3495156" cy="3067050"/>
                <a:chOff x="1880820" y="1701310"/>
                <a:chExt cx="3607092" cy="3845830"/>
              </a:xfrm>
            </p:grpSpPr>
            <p:sp>
              <p:nvSpPr>
                <p:cNvPr id="100" name="אליפסה 99"/>
                <p:cNvSpPr/>
                <p:nvPr/>
              </p:nvSpPr>
              <p:spPr>
                <a:xfrm>
                  <a:off x="1880820" y="1701310"/>
                  <a:ext cx="3607092" cy="3845830"/>
                </a:xfrm>
                <a:prstGeom prst="ellipse">
                  <a:avLst/>
                </a:prstGeom>
                <a:gradFill flip="none" rotWithShape="1">
                  <a:gsLst>
                    <a:gs pos="0">
                      <a:srgbClr val="FFFFCC">
                        <a:shade val="30000"/>
                        <a:satMod val="115000"/>
                        <a:alpha val="35000"/>
                        <a:lumMod val="53000"/>
                        <a:lumOff val="47000"/>
                      </a:srgbClr>
                    </a:gs>
                    <a:gs pos="6000">
                      <a:srgbClr val="FFFFCC">
                        <a:shade val="67500"/>
                        <a:satMod val="115000"/>
                        <a:lumMod val="96000"/>
                        <a:lumOff val="4000"/>
                      </a:srgbClr>
                    </a:gs>
                    <a:gs pos="100000">
                      <a:srgbClr val="FFFFCC">
                        <a:shade val="100000"/>
                        <a:satMod val="115000"/>
                      </a:srgbClr>
                    </a:gs>
                  </a:gsLst>
                  <a:path path="circle">
                    <a:fillToRect r="100000" b="100000"/>
                  </a:path>
                  <a:tileRect l="-100000" t="-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101" name="Picture 12"/>
                <p:cNvPicPr>
                  <a:picLocks noChangeAspect="1" noChangeArrowheads="1"/>
                </p:cNvPicPr>
                <p:nvPr/>
              </p:nvPicPr>
              <p:blipFill>
                <a:blip r:embed="rId5" cstate="email">
                  <a:extLst/>
                </a:blip>
                <a:srcRect/>
                <a:stretch>
                  <a:fillRect/>
                </a:stretch>
              </p:blipFill>
              <p:spPr bwMode="auto">
                <a:xfrm rot="2326067">
                  <a:off x="3087660" y="3578346"/>
                  <a:ext cx="861205" cy="827175"/>
                </a:xfrm>
                <a:prstGeom prst="rect">
                  <a:avLst/>
                </a:prstGeom>
                <a:noFill/>
                <a:ln>
                  <a:noFill/>
                </a:ln>
                <a:effectLst/>
                <a:scene3d>
                  <a:camera prst="isometricOffAxis2Top"/>
                  <a:lightRig rig="threePt" dir="t"/>
                </a:scene3d>
                <a:extLst/>
              </p:spPr>
            </p:pic>
            <p:pic>
              <p:nvPicPr>
                <p:cNvPr id="102" name="Picture 12"/>
                <p:cNvPicPr>
                  <a:picLocks noChangeAspect="1" noChangeArrowheads="1"/>
                </p:cNvPicPr>
                <p:nvPr/>
              </p:nvPicPr>
              <p:blipFill>
                <a:blip r:embed="rId5" cstate="email">
                  <a:extLst/>
                </a:blip>
                <a:srcRect/>
                <a:stretch>
                  <a:fillRect/>
                </a:stretch>
              </p:blipFill>
              <p:spPr bwMode="auto">
                <a:xfrm>
                  <a:off x="2185835" y="3739440"/>
                  <a:ext cx="861205" cy="827175"/>
                </a:xfrm>
                <a:prstGeom prst="rect">
                  <a:avLst/>
                </a:prstGeom>
                <a:noFill/>
                <a:ln>
                  <a:noFill/>
                </a:ln>
                <a:effectLst/>
                <a:scene3d>
                  <a:camera prst="isometricOffAxis2Top"/>
                  <a:lightRig rig="threePt" dir="t"/>
                </a:scene3d>
                <a:extLst/>
              </p:spPr>
            </p:pic>
            <p:pic>
              <p:nvPicPr>
                <p:cNvPr id="9943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370528">
                  <a:off x="1980608" y="2935584"/>
                  <a:ext cx="849530" cy="8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43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36157">
                  <a:off x="4324677" y="392628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2"/>
                <p:cNvPicPr>
                  <a:picLocks noChangeAspect="1" noChangeArrowheads="1"/>
                </p:cNvPicPr>
                <p:nvPr/>
              </p:nvPicPr>
              <p:blipFill>
                <a:blip r:embed="rId5" cstate="email">
                  <a:extLst/>
                </a:blip>
                <a:srcRect/>
                <a:stretch>
                  <a:fillRect/>
                </a:stretch>
              </p:blipFill>
              <p:spPr bwMode="auto">
                <a:xfrm rot="19876583">
                  <a:off x="3973310" y="2674738"/>
                  <a:ext cx="861205" cy="827175"/>
                </a:xfrm>
                <a:prstGeom prst="rect">
                  <a:avLst/>
                </a:prstGeom>
                <a:noFill/>
                <a:ln>
                  <a:noFill/>
                </a:ln>
                <a:effectLst/>
                <a:scene3d>
                  <a:camera prst="isometricOffAxis2Left"/>
                  <a:lightRig rig="threePt" dir="t"/>
                </a:scene3d>
                <a:extLst/>
              </p:spPr>
            </p:pic>
            <p:pic>
              <p:nvPicPr>
                <p:cNvPr id="106" name="Picture 12"/>
                <p:cNvPicPr>
                  <a:picLocks noChangeAspect="1" noChangeArrowheads="1"/>
                </p:cNvPicPr>
                <p:nvPr/>
              </p:nvPicPr>
              <p:blipFill>
                <a:blip r:embed="rId5" cstate="email">
                  <a:extLst/>
                </a:blip>
                <a:srcRect/>
                <a:stretch>
                  <a:fillRect/>
                </a:stretch>
              </p:blipFill>
              <p:spPr bwMode="auto">
                <a:xfrm>
                  <a:off x="2190243" y="2238087"/>
                  <a:ext cx="861205" cy="827175"/>
                </a:xfrm>
                <a:prstGeom prst="rect">
                  <a:avLst/>
                </a:prstGeom>
                <a:noFill/>
                <a:ln>
                  <a:noFill/>
                </a:ln>
                <a:effectLst/>
                <a:scene3d>
                  <a:camera prst="isometricOffAxis1Left"/>
                  <a:lightRig rig="threePt" dir="t"/>
                </a:scene3d>
                <a:extLst/>
              </p:spPr>
            </p:pic>
            <p:pic>
              <p:nvPicPr>
                <p:cNvPr id="9943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38441">
                  <a:off x="2658861" y="4485742"/>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2"/>
                <p:cNvPicPr>
                  <a:picLocks noChangeAspect="1" noChangeArrowheads="1"/>
                </p:cNvPicPr>
                <p:nvPr/>
              </p:nvPicPr>
              <p:blipFill>
                <a:blip r:embed="rId5" cstate="email">
                  <a:extLst/>
                </a:blip>
                <a:srcRect/>
                <a:stretch>
                  <a:fillRect/>
                </a:stretch>
              </p:blipFill>
              <p:spPr bwMode="auto">
                <a:xfrm rot="752234">
                  <a:off x="4375932" y="3258529"/>
                  <a:ext cx="861205" cy="827175"/>
                </a:xfrm>
                <a:prstGeom prst="rect">
                  <a:avLst/>
                </a:prstGeom>
                <a:noFill/>
                <a:ln>
                  <a:noFill/>
                </a:ln>
                <a:effectLst/>
                <a:scene3d>
                  <a:camera prst="isometricOffAxis2Top"/>
                  <a:lightRig rig="threePt" dir="t"/>
                </a:scene3d>
                <a:extLst/>
              </p:spPr>
            </p:pic>
            <p:pic>
              <p:nvPicPr>
                <p:cNvPr id="994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73275">
                  <a:off x="2906069" y="193298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אליפסה 109"/>
                <p:cNvSpPr/>
                <p:nvPr/>
              </p:nvSpPr>
              <p:spPr>
                <a:xfrm>
                  <a:off x="3394740" y="3180103"/>
                  <a:ext cx="432792" cy="174752"/>
                </a:xfrm>
                <a:prstGeom prst="ellipse">
                  <a:avLst/>
                </a:prstGeom>
                <a:solidFill>
                  <a:schemeClr val="tx1"/>
                </a:soli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1" name="אליפסה 110"/>
                <p:cNvSpPr/>
                <p:nvPr/>
              </p:nvSpPr>
              <p:spPr>
                <a:xfrm rot="2516853">
                  <a:off x="3118921" y="4258876"/>
                  <a:ext cx="431538" cy="17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2" name="אליפסה 111"/>
                <p:cNvSpPr/>
                <p:nvPr/>
              </p:nvSpPr>
              <p:spPr>
                <a:xfrm>
                  <a:off x="3935761" y="2351680"/>
                  <a:ext cx="436673" cy="17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3" name="אליפסה 112"/>
                <p:cNvSpPr/>
                <p:nvPr/>
              </p:nvSpPr>
              <p:spPr>
                <a:xfrm>
                  <a:off x="3761118" y="4868566"/>
                  <a:ext cx="432792" cy="174752"/>
                </a:xfrm>
                <a:prstGeom prst="ellipse">
                  <a:avLst/>
                </a:prstGeom>
                <a:solidFill>
                  <a:schemeClr val="tx1"/>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4" name="אליפסה 113"/>
                <p:cNvSpPr/>
                <p:nvPr/>
              </p:nvSpPr>
              <p:spPr>
                <a:xfrm>
                  <a:off x="2813766" y="3009849"/>
                  <a:ext cx="432791" cy="17475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97" name="אליפסה 96"/>
              <p:cNvSpPr/>
              <p:nvPr/>
            </p:nvSpPr>
            <p:spPr bwMode="auto">
              <a:xfrm flipV="1">
                <a:off x="7110790" y="2957577"/>
                <a:ext cx="423126" cy="864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8" name="אליפסה 97"/>
              <p:cNvSpPr/>
              <p:nvPr/>
            </p:nvSpPr>
            <p:spPr bwMode="auto">
              <a:xfrm rot="544182">
                <a:off x="6209786" y="4036003"/>
                <a:ext cx="423122" cy="1373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9" name="אליפסה 98"/>
              <p:cNvSpPr/>
              <p:nvPr/>
            </p:nvSpPr>
            <p:spPr bwMode="auto">
              <a:xfrm rot="2516853">
                <a:off x="6115204" y="3476442"/>
                <a:ext cx="423126" cy="1373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99336" name="קבוצה 15"/>
            <p:cNvGrpSpPr>
              <a:grpSpLocks/>
            </p:cNvGrpSpPr>
            <p:nvPr/>
          </p:nvGrpSpPr>
          <p:grpSpPr bwMode="auto">
            <a:xfrm>
              <a:off x="749966" y="468580"/>
              <a:ext cx="1314450" cy="1413859"/>
              <a:chOff x="1679249" y="494206"/>
              <a:chExt cx="1314450" cy="1413859"/>
            </a:xfrm>
          </p:grpSpPr>
          <p:pic>
            <p:nvPicPr>
              <p:cNvPr id="9941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249" y="494206"/>
                <a:ext cx="1314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42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508049" flipV="1">
                <a:off x="1994866" y="1075837"/>
                <a:ext cx="388373" cy="83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9337" name="קבוצה 16"/>
            <p:cNvGrpSpPr>
              <a:grpSpLocks/>
            </p:cNvGrpSpPr>
            <p:nvPr/>
          </p:nvGrpSpPr>
          <p:grpSpPr bwMode="auto">
            <a:xfrm>
              <a:off x="2629440" y="1969951"/>
              <a:ext cx="1415954" cy="1303327"/>
              <a:chOff x="3356412" y="1950309"/>
              <a:chExt cx="1415954" cy="1303327"/>
            </a:xfrm>
          </p:grpSpPr>
          <p:grpSp>
            <p:nvGrpSpPr>
              <p:cNvPr id="99395" name="קבוצה 71"/>
              <p:cNvGrpSpPr>
                <a:grpSpLocks/>
              </p:cNvGrpSpPr>
              <p:nvPr/>
            </p:nvGrpSpPr>
            <p:grpSpPr bwMode="auto">
              <a:xfrm>
                <a:off x="3356412" y="1950309"/>
                <a:ext cx="1415954" cy="1303327"/>
                <a:chOff x="4218614" y="1782693"/>
                <a:chExt cx="3495156" cy="3067050"/>
              </a:xfrm>
            </p:grpSpPr>
            <p:grpSp>
              <p:nvGrpSpPr>
                <p:cNvPr id="99407" name="קבוצה 38"/>
                <p:cNvGrpSpPr>
                  <a:grpSpLocks/>
                </p:cNvGrpSpPr>
                <p:nvPr/>
              </p:nvGrpSpPr>
              <p:grpSpPr bwMode="auto">
                <a:xfrm>
                  <a:off x="4218614" y="1782693"/>
                  <a:ext cx="3495156" cy="3067050"/>
                  <a:chOff x="1880820" y="1701310"/>
                  <a:chExt cx="3607092" cy="3845830"/>
                </a:xfrm>
              </p:grpSpPr>
              <p:sp>
                <p:nvSpPr>
                  <p:cNvPr id="88" name="אליפסה 87"/>
                  <p:cNvSpPr/>
                  <p:nvPr/>
                </p:nvSpPr>
                <p:spPr>
                  <a:xfrm>
                    <a:off x="1880820" y="1701310"/>
                    <a:ext cx="3607092" cy="3845830"/>
                  </a:xfrm>
                  <a:prstGeom prst="ellipse">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9" name="אליפסה 88"/>
                  <p:cNvSpPr/>
                  <p:nvPr/>
                </p:nvSpPr>
                <p:spPr>
                  <a:xfrm>
                    <a:off x="3394740" y="3180103"/>
                    <a:ext cx="432792" cy="174752"/>
                  </a:xfrm>
                  <a:prstGeom prst="ellipse">
                    <a:avLst/>
                  </a:prstGeom>
                  <a:solidFill>
                    <a:schemeClr val="tx1"/>
                  </a:soli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0" name="אליפסה 89"/>
                  <p:cNvSpPr/>
                  <p:nvPr/>
                </p:nvSpPr>
                <p:spPr>
                  <a:xfrm rot="2516853">
                    <a:off x="3119594" y="4262014"/>
                    <a:ext cx="431538" cy="1722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1" name="אליפסה 90"/>
                  <p:cNvSpPr/>
                  <p:nvPr/>
                </p:nvSpPr>
                <p:spPr>
                  <a:xfrm>
                    <a:off x="3936431" y="2354818"/>
                    <a:ext cx="436677" cy="1722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2" name="אליפסה 91"/>
                  <p:cNvSpPr/>
                  <p:nvPr/>
                </p:nvSpPr>
                <p:spPr>
                  <a:xfrm>
                    <a:off x="3761118" y="4868566"/>
                    <a:ext cx="432792" cy="174752"/>
                  </a:xfrm>
                  <a:prstGeom prst="ellipse">
                    <a:avLst/>
                  </a:prstGeom>
                  <a:solidFill>
                    <a:schemeClr val="tx1"/>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3" name="אליפסה 92"/>
                  <p:cNvSpPr/>
                  <p:nvPr/>
                </p:nvSpPr>
                <p:spPr>
                  <a:xfrm>
                    <a:off x="2813766" y="3009849"/>
                    <a:ext cx="432791" cy="17475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85" name="אליפסה 84"/>
                <p:cNvSpPr/>
                <p:nvPr/>
              </p:nvSpPr>
              <p:spPr bwMode="auto">
                <a:xfrm flipV="1">
                  <a:off x="7111442" y="2954991"/>
                  <a:ext cx="423122" cy="915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6" name="אליפסה 85"/>
                <p:cNvSpPr/>
                <p:nvPr/>
              </p:nvSpPr>
              <p:spPr bwMode="auto">
                <a:xfrm rot="544182">
                  <a:off x="4677233" y="2700645"/>
                  <a:ext cx="423126" cy="1424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7" name="אליפסה 86"/>
                <p:cNvSpPr/>
                <p:nvPr/>
              </p:nvSpPr>
              <p:spPr bwMode="auto">
                <a:xfrm rot="2516853">
                  <a:off x="6115856" y="3473856"/>
                  <a:ext cx="423122" cy="1424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73" name="אליפסה 72"/>
              <p:cNvSpPr/>
              <p:nvPr/>
            </p:nvSpPr>
            <p:spPr bwMode="auto">
              <a:xfrm>
                <a:off x="3875037" y="25461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4" name="אליפסה 73"/>
              <p:cNvSpPr/>
              <p:nvPr/>
            </p:nvSpPr>
            <p:spPr bwMode="auto">
              <a:xfrm>
                <a:off x="3509767" y="2531139"/>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5" name="אליפסה 74"/>
              <p:cNvSpPr/>
              <p:nvPr/>
            </p:nvSpPr>
            <p:spPr bwMode="auto">
              <a:xfrm>
                <a:off x="4359118" y="2266672"/>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6" name="אליפסה 75"/>
              <p:cNvSpPr/>
              <p:nvPr/>
            </p:nvSpPr>
            <p:spPr bwMode="auto">
              <a:xfrm>
                <a:off x="4332237" y="30033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7" name="אליפסה 76"/>
              <p:cNvSpPr/>
              <p:nvPr/>
            </p:nvSpPr>
            <p:spPr bwMode="auto">
              <a:xfrm>
                <a:off x="4140583" y="24538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8" name="אליפסה 77"/>
              <p:cNvSpPr/>
              <p:nvPr/>
            </p:nvSpPr>
            <p:spPr bwMode="auto">
              <a:xfrm>
                <a:off x="4332237" y="26985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9" name="אליפסה 78"/>
              <p:cNvSpPr/>
              <p:nvPr/>
            </p:nvSpPr>
            <p:spPr bwMode="auto">
              <a:xfrm>
                <a:off x="3620033" y="2911333"/>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0" name="אליפסה 79"/>
              <p:cNvSpPr/>
              <p:nvPr/>
            </p:nvSpPr>
            <p:spPr bwMode="auto">
              <a:xfrm>
                <a:off x="3435168" y="2747020"/>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1" name="אליפסה 80"/>
              <p:cNvSpPr/>
              <p:nvPr/>
            </p:nvSpPr>
            <p:spPr bwMode="auto">
              <a:xfrm>
                <a:off x="4075660" y="28509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2" name="אליפסה 81"/>
              <p:cNvSpPr/>
              <p:nvPr/>
            </p:nvSpPr>
            <p:spPr bwMode="auto">
              <a:xfrm>
                <a:off x="4332237" y="30033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3" name="אליפסה 82"/>
              <p:cNvSpPr/>
              <p:nvPr/>
            </p:nvSpPr>
            <p:spPr bwMode="auto">
              <a:xfrm>
                <a:off x="3844929" y="2134183"/>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99338" name="קבוצה 18"/>
            <p:cNvGrpSpPr>
              <a:grpSpLocks/>
            </p:cNvGrpSpPr>
            <p:nvPr/>
          </p:nvGrpSpPr>
          <p:grpSpPr bwMode="auto">
            <a:xfrm>
              <a:off x="733407" y="5228703"/>
              <a:ext cx="1415954" cy="1303327"/>
              <a:chOff x="4218614" y="1782693"/>
              <a:chExt cx="3495156" cy="3067050"/>
            </a:xfrm>
          </p:grpSpPr>
          <p:grpSp>
            <p:nvGrpSpPr>
              <p:cNvPr id="99374" name="קבוצה 38"/>
              <p:cNvGrpSpPr>
                <a:grpSpLocks/>
              </p:cNvGrpSpPr>
              <p:nvPr/>
            </p:nvGrpSpPr>
            <p:grpSpPr bwMode="auto">
              <a:xfrm>
                <a:off x="4218614" y="1782693"/>
                <a:ext cx="3495156" cy="3067050"/>
                <a:chOff x="1880820" y="1701310"/>
                <a:chExt cx="3607092" cy="3845830"/>
              </a:xfrm>
            </p:grpSpPr>
            <p:sp>
              <p:nvSpPr>
                <p:cNvPr id="57" name="אליפסה 56"/>
                <p:cNvSpPr/>
                <p:nvPr/>
              </p:nvSpPr>
              <p:spPr>
                <a:xfrm>
                  <a:off x="1880820" y="1701310"/>
                  <a:ext cx="3607092" cy="3845830"/>
                </a:xfrm>
                <a:prstGeom prst="ellipse">
                  <a:avLst/>
                </a:prstGeom>
                <a:gradFill flip="none" rotWithShape="1">
                  <a:gsLst>
                    <a:gs pos="0">
                      <a:srgbClr val="FFFFCC">
                        <a:shade val="30000"/>
                        <a:satMod val="115000"/>
                        <a:alpha val="35000"/>
                        <a:lumMod val="53000"/>
                        <a:lumOff val="47000"/>
                      </a:srgbClr>
                    </a:gs>
                    <a:gs pos="6000">
                      <a:srgbClr val="FFFFCC">
                        <a:shade val="67500"/>
                        <a:satMod val="115000"/>
                        <a:lumMod val="96000"/>
                        <a:lumOff val="4000"/>
                      </a:srgbClr>
                    </a:gs>
                    <a:gs pos="100000">
                      <a:srgbClr val="FFFFCC">
                        <a:shade val="100000"/>
                        <a:satMod val="115000"/>
                      </a:srgbClr>
                    </a:gs>
                  </a:gsLst>
                  <a:path path="circle">
                    <a:fillToRect r="100000" b="100000"/>
                  </a:path>
                  <a:tileRect l="-100000" t="-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58" name="Picture 12"/>
                <p:cNvPicPr>
                  <a:picLocks noChangeAspect="1" noChangeArrowheads="1"/>
                </p:cNvPicPr>
                <p:nvPr/>
              </p:nvPicPr>
              <p:blipFill>
                <a:blip r:embed="rId5" cstate="email">
                  <a:extLst/>
                </a:blip>
                <a:srcRect/>
                <a:stretch>
                  <a:fillRect/>
                </a:stretch>
              </p:blipFill>
              <p:spPr bwMode="auto">
                <a:xfrm rot="2326067">
                  <a:off x="3087660" y="3578346"/>
                  <a:ext cx="861205" cy="827175"/>
                </a:xfrm>
                <a:prstGeom prst="rect">
                  <a:avLst/>
                </a:prstGeom>
                <a:noFill/>
                <a:ln>
                  <a:noFill/>
                </a:ln>
                <a:effectLst/>
                <a:scene3d>
                  <a:camera prst="isometricOffAxis2Top"/>
                  <a:lightRig rig="threePt" dir="t"/>
                </a:scene3d>
                <a:extLst/>
              </p:spPr>
            </p:pic>
            <p:pic>
              <p:nvPicPr>
                <p:cNvPr id="59" name="Picture 12"/>
                <p:cNvPicPr>
                  <a:picLocks noChangeAspect="1" noChangeArrowheads="1"/>
                </p:cNvPicPr>
                <p:nvPr/>
              </p:nvPicPr>
              <p:blipFill>
                <a:blip r:embed="rId5" cstate="email">
                  <a:extLst/>
                </a:blip>
                <a:srcRect/>
                <a:stretch>
                  <a:fillRect/>
                </a:stretch>
              </p:blipFill>
              <p:spPr bwMode="auto">
                <a:xfrm>
                  <a:off x="2185835" y="3739440"/>
                  <a:ext cx="861205" cy="827175"/>
                </a:xfrm>
                <a:prstGeom prst="rect">
                  <a:avLst/>
                </a:prstGeom>
                <a:noFill/>
                <a:ln>
                  <a:noFill/>
                </a:ln>
                <a:effectLst/>
                <a:scene3d>
                  <a:camera prst="isometricOffAxis2Top"/>
                  <a:lightRig rig="threePt" dir="t"/>
                </a:scene3d>
                <a:extLst/>
              </p:spPr>
            </p:pic>
            <p:pic>
              <p:nvPicPr>
                <p:cNvPr id="9938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370528">
                  <a:off x="1980608" y="2935584"/>
                  <a:ext cx="849530" cy="8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8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36157">
                  <a:off x="4324677" y="392628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2"/>
                <p:cNvPicPr>
                  <a:picLocks noChangeAspect="1" noChangeArrowheads="1"/>
                </p:cNvPicPr>
                <p:nvPr/>
              </p:nvPicPr>
              <p:blipFill>
                <a:blip r:embed="rId5" cstate="email">
                  <a:extLst/>
                </a:blip>
                <a:srcRect/>
                <a:stretch>
                  <a:fillRect/>
                </a:stretch>
              </p:blipFill>
              <p:spPr bwMode="auto">
                <a:xfrm rot="19876583">
                  <a:off x="3973310" y="2674738"/>
                  <a:ext cx="861205" cy="827175"/>
                </a:xfrm>
                <a:prstGeom prst="rect">
                  <a:avLst/>
                </a:prstGeom>
                <a:noFill/>
                <a:ln>
                  <a:noFill/>
                </a:ln>
                <a:effectLst/>
                <a:scene3d>
                  <a:camera prst="isometricOffAxis2Left"/>
                  <a:lightRig rig="threePt" dir="t"/>
                </a:scene3d>
                <a:extLst/>
              </p:spPr>
            </p:pic>
            <p:pic>
              <p:nvPicPr>
                <p:cNvPr id="63" name="Picture 12"/>
                <p:cNvPicPr>
                  <a:picLocks noChangeAspect="1" noChangeArrowheads="1"/>
                </p:cNvPicPr>
                <p:nvPr/>
              </p:nvPicPr>
              <p:blipFill>
                <a:blip r:embed="rId5" cstate="email">
                  <a:extLst/>
                </a:blip>
                <a:srcRect/>
                <a:stretch>
                  <a:fillRect/>
                </a:stretch>
              </p:blipFill>
              <p:spPr bwMode="auto">
                <a:xfrm>
                  <a:off x="2190243" y="2238087"/>
                  <a:ext cx="861205" cy="827175"/>
                </a:xfrm>
                <a:prstGeom prst="rect">
                  <a:avLst/>
                </a:prstGeom>
                <a:noFill/>
                <a:ln>
                  <a:noFill/>
                </a:ln>
                <a:effectLst/>
                <a:scene3d>
                  <a:camera prst="isometricOffAxis1Left"/>
                  <a:lightRig rig="threePt" dir="t"/>
                </a:scene3d>
                <a:extLst/>
              </p:spPr>
            </p:pic>
            <p:pic>
              <p:nvPicPr>
                <p:cNvPr id="9938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38441">
                  <a:off x="2658861" y="4485742"/>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2"/>
                <p:cNvPicPr>
                  <a:picLocks noChangeAspect="1" noChangeArrowheads="1"/>
                </p:cNvPicPr>
                <p:nvPr/>
              </p:nvPicPr>
              <p:blipFill>
                <a:blip r:embed="rId5" cstate="email">
                  <a:extLst/>
                </a:blip>
                <a:srcRect/>
                <a:stretch>
                  <a:fillRect/>
                </a:stretch>
              </p:blipFill>
              <p:spPr bwMode="auto">
                <a:xfrm rot="752234">
                  <a:off x="4375932" y="3258529"/>
                  <a:ext cx="861205" cy="827175"/>
                </a:xfrm>
                <a:prstGeom prst="rect">
                  <a:avLst/>
                </a:prstGeom>
                <a:noFill/>
                <a:ln>
                  <a:noFill/>
                </a:ln>
                <a:effectLst/>
                <a:scene3d>
                  <a:camera prst="isometricOffAxis2Top"/>
                  <a:lightRig rig="threePt" dir="t"/>
                </a:scene3d>
                <a:extLst/>
              </p:spPr>
            </p:pic>
            <p:pic>
              <p:nvPicPr>
                <p:cNvPr id="99389"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73275">
                  <a:off x="2906069" y="193298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אליפסה 66"/>
                <p:cNvSpPr/>
                <p:nvPr/>
              </p:nvSpPr>
              <p:spPr>
                <a:xfrm>
                  <a:off x="3394740" y="3180103"/>
                  <a:ext cx="432792" cy="174752"/>
                </a:xfrm>
                <a:prstGeom prst="ellipse">
                  <a:avLst/>
                </a:prstGeom>
                <a:solidFill>
                  <a:schemeClr val="tx1"/>
                </a:soli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8" name="אליפסה 67"/>
                <p:cNvSpPr/>
                <p:nvPr/>
              </p:nvSpPr>
              <p:spPr>
                <a:xfrm rot="2516853">
                  <a:off x="3120561" y="4258667"/>
                  <a:ext cx="431538" cy="17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9" name="אליפסה 68"/>
                <p:cNvSpPr/>
                <p:nvPr/>
              </p:nvSpPr>
              <p:spPr>
                <a:xfrm>
                  <a:off x="3937399" y="2351475"/>
                  <a:ext cx="436677" cy="17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0" name="אליפסה 69"/>
                <p:cNvSpPr/>
                <p:nvPr/>
              </p:nvSpPr>
              <p:spPr>
                <a:xfrm>
                  <a:off x="3761118" y="4868566"/>
                  <a:ext cx="432792" cy="174752"/>
                </a:xfrm>
                <a:prstGeom prst="ellipse">
                  <a:avLst/>
                </a:prstGeom>
                <a:solidFill>
                  <a:schemeClr val="tx1"/>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 name="אליפסה 70"/>
                <p:cNvSpPr/>
                <p:nvPr/>
              </p:nvSpPr>
              <p:spPr>
                <a:xfrm>
                  <a:off x="2813766" y="3009849"/>
                  <a:ext cx="432791" cy="17475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54" name="אליפסה 53"/>
              <p:cNvSpPr/>
              <p:nvPr/>
            </p:nvSpPr>
            <p:spPr bwMode="auto">
              <a:xfrm flipV="1">
                <a:off x="7112380" y="2957410"/>
                <a:ext cx="423122" cy="864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5" name="אליפסה 54"/>
              <p:cNvSpPr/>
              <p:nvPr/>
            </p:nvSpPr>
            <p:spPr bwMode="auto">
              <a:xfrm rot="544182">
                <a:off x="6211373" y="4035836"/>
                <a:ext cx="423126" cy="1373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6" name="אליפסה 55"/>
              <p:cNvSpPr/>
              <p:nvPr/>
            </p:nvSpPr>
            <p:spPr bwMode="auto">
              <a:xfrm rot="2516853">
                <a:off x="6116794" y="3476276"/>
                <a:ext cx="423122" cy="1373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99339" name="קבוצה 19"/>
            <p:cNvGrpSpPr>
              <a:grpSpLocks/>
            </p:cNvGrpSpPr>
            <p:nvPr/>
          </p:nvGrpSpPr>
          <p:grpSpPr bwMode="auto">
            <a:xfrm>
              <a:off x="2609979" y="5228702"/>
              <a:ext cx="1415954" cy="1303327"/>
              <a:chOff x="3356412" y="1950309"/>
              <a:chExt cx="1415954" cy="1303327"/>
            </a:xfrm>
          </p:grpSpPr>
          <p:grpSp>
            <p:nvGrpSpPr>
              <p:cNvPr id="99350" name="קבוצה 30"/>
              <p:cNvGrpSpPr>
                <a:grpSpLocks/>
              </p:cNvGrpSpPr>
              <p:nvPr/>
            </p:nvGrpSpPr>
            <p:grpSpPr bwMode="auto">
              <a:xfrm>
                <a:off x="3356412" y="1950309"/>
                <a:ext cx="1415954" cy="1303327"/>
                <a:chOff x="4218614" y="1782693"/>
                <a:chExt cx="3495156" cy="3067050"/>
              </a:xfrm>
            </p:grpSpPr>
            <p:grpSp>
              <p:nvGrpSpPr>
                <p:cNvPr id="99362" name="קבוצה 38"/>
                <p:cNvGrpSpPr>
                  <a:grpSpLocks/>
                </p:cNvGrpSpPr>
                <p:nvPr/>
              </p:nvGrpSpPr>
              <p:grpSpPr bwMode="auto">
                <a:xfrm>
                  <a:off x="4218614" y="1782693"/>
                  <a:ext cx="3495156" cy="3067050"/>
                  <a:chOff x="1880820" y="1701310"/>
                  <a:chExt cx="3607092" cy="3845830"/>
                </a:xfrm>
              </p:grpSpPr>
              <p:sp>
                <p:nvSpPr>
                  <p:cNvPr id="47" name="אליפסה 46"/>
                  <p:cNvSpPr/>
                  <p:nvPr/>
                </p:nvSpPr>
                <p:spPr>
                  <a:xfrm>
                    <a:off x="1880820" y="1701310"/>
                    <a:ext cx="3607092" cy="3845830"/>
                  </a:xfrm>
                  <a:prstGeom prst="ellipse">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8" name="אליפסה 47"/>
                  <p:cNvSpPr/>
                  <p:nvPr/>
                </p:nvSpPr>
                <p:spPr>
                  <a:xfrm>
                    <a:off x="3394740" y="3180103"/>
                    <a:ext cx="432792" cy="174752"/>
                  </a:xfrm>
                  <a:prstGeom prst="ellipse">
                    <a:avLst/>
                  </a:prstGeom>
                  <a:solidFill>
                    <a:schemeClr val="tx1"/>
                  </a:soli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9" name="אליפסה 48"/>
                  <p:cNvSpPr/>
                  <p:nvPr/>
                </p:nvSpPr>
                <p:spPr>
                  <a:xfrm rot="2516853">
                    <a:off x="3117798" y="4258671"/>
                    <a:ext cx="431538" cy="17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אליפסה 49"/>
                  <p:cNvSpPr/>
                  <p:nvPr/>
                </p:nvSpPr>
                <p:spPr>
                  <a:xfrm>
                    <a:off x="3934635" y="2351479"/>
                    <a:ext cx="436677" cy="17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1" name="אליפסה 50"/>
                  <p:cNvSpPr/>
                  <p:nvPr/>
                </p:nvSpPr>
                <p:spPr>
                  <a:xfrm>
                    <a:off x="3761118" y="4868566"/>
                    <a:ext cx="432792" cy="174752"/>
                  </a:xfrm>
                  <a:prstGeom prst="ellipse">
                    <a:avLst/>
                  </a:prstGeom>
                  <a:solidFill>
                    <a:schemeClr val="tx1"/>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2" name="אליפסה 51"/>
                  <p:cNvSpPr/>
                  <p:nvPr/>
                </p:nvSpPr>
                <p:spPr>
                  <a:xfrm>
                    <a:off x="2813766" y="3009849"/>
                    <a:ext cx="432791" cy="17475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44" name="אליפסה 43"/>
                <p:cNvSpPr/>
                <p:nvPr/>
              </p:nvSpPr>
              <p:spPr bwMode="auto">
                <a:xfrm flipV="1">
                  <a:off x="7109702" y="2957413"/>
                  <a:ext cx="423122" cy="864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 name="אליפסה 44"/>
                <p:cNvSpPr/>
                <p:nvPr/>
              </p:nvSpPr>
              <p:spPr bwMode="auto">
                <a:xfrm rot="544182">
                  <a:off x="4675492" y="2703068"/>
                  <a:ext cx="423126" cy="1373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6" name="אליפסה 45"/>
                <p:cNvSpPr/>
                <p:nvPr/>
              </p:nvSpPr>
              <p:spPr bwMode="auto">
                <a:xfrm rot="2516853">
                  <a:off x="6114116" y="3476279"/>
                  <a:ext cx="423122" cy="1373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2" name="אליפסה 31"/>
              <p:cNvSpPr/>
              <p:nvPr/>
            </p:nvSpPr>
            <p:spPr bwMode="auto">
              <a:xfrm>
                <a:off x="3875037" y="25461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3" name="אליפסה 32"/>
              <p:cNvSpPr/>
              <p:nvPr/>
            </p:nvSpPr>
            <p:spPr bwMode="auto">
              <a:xfrm>
                <a:off x="3509767" y="2531139"/>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אליפסה 33"/>
              <p:cNvSpPr/>
              <p:nvPr/>
            </p:nvSpPr>
            <p:spPr bwMode="auto">
              <a:xfrm>
                <a:off x="4359118" y="2266672"/>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אליפסה 34"/>
              <p:cNvSpPr/>
              <p:nvPr/>
            </p:nvSpPr>
            <p:spPr bwMode="auto">
              <a:xfrm>
                <a:off x="4332237" y="30033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6" name="אליפסה 35"/>
              <p:cNvSpPr/>
              <p:nvPr/>
            </p:nvSpPr>
            <p:spPr bwMode="auto">
              <a:xfrm>
                <a:off x="4140583" y="24538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אליפסה 36"/>
              <p:cNvSpPr/>
              <p:nvPr/>
            </p:nvSpPr>
            <p:spPr bwMode="auto">
              <a:xfrm>
                <a:off x="4332237" y="26985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 name="אליפסה 37"/>
              <p:cNvSpPr/>
              <p:nvPr/>
            </p:nvSpPr>
            <p:spPr bwMode="auto">
              <a:xfrm>
                <a:off x="3620033" y="2911333"/>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אליפסה 38"/>
              <p:cNvSpPr/>
              <p:nvPr/>
            </p:nvSpPr>
            <p:spPr bwMode="auto">
              <a:xfrm>
                <a:off x="3435168" y="2747020"/>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0" name="אליפסה 39"/>
              <p:cNvSpPr/>
              <p:nvPr/>
            </p:nvSpPr>
            <p:spPr bwMode="auto">
              <a:xfrm>
                <a:off x="4075660" y="28509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1" name="אליפסה 40"/>
              <p:cNvSpPr/>
              <p:nvPr/>
            </p:nvSpPr>
            <p:spPr bwMode="auto">
              <a:xfrm>
                <a:off x="4332237" y="30033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2" name="אליפסה 41"/>
              <p:cNvSpPr/>
              <p:nvPr/>
            </p:nvSpPr>
            <p:spPr bwMode="auto">
              <a:xfrm>
                <a:off x="3844929" y="2134183"/>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pic>
          <p:nvPicPr>
            <p:cNvPr id="9934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41701" flipV="1">
              <a:off x="920698" y="4346488"/>
              <a:ext cx="388373" cy="83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341" name="קבוצה 21"/>
            <p:cNvGrpSpPr>
              <a:grpSpLocks/>
            </p:cNvGrpSpPr>
            <p:nvPr/>
          </p:nvGrpSpPr>
          <p:grpSpPr bwMode="auto">
            <a:xfrm>
              <a:off x="2783267" y="3467671"/>
              <a:ext cx="1224136" cy="1487060"/>
              <a:chOff x="859445" y="3431043"/>
              <a:chExt cx="1224136" cy="1487060"/>
            </a:xfrm>
          </p:grpSpPr>
          <p:pic>
            <p:nvPicPr>
              <p:cNvPr id="9934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445" y="3623344"/>
                <a:ext cx="1224136" cy="129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942444" flipV="1">
                <a:off x="1122687" y="3431043"/>
                <a:ext cx="388373" cy="83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חץ למטה 22"/>
            <p:cNvSpPr/>
            <p:nvPr/>
          </p:nvSpPr>
          <p:spPr>
            <a:xfrm>
              <a:off x="1211997" y="1663976"/>
              <a:ext cx="350898" cy="23994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4" name="חץ למטה 23"/>
            <p:cNvSpPr/>
            <p:nvPr/>
          </p:nvSpPr>
          <p:spPr>
            <a:xfrm rot="16200000" flipH="1">
              <a:off x="2214700" y="5734360"/>
              <a:ext cx="348028" cy="23998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5" name="חץ למטה 24"/>
            <p:cNvSpPr/>
            <p:nvPr/>
          </p:nvSpPr>
          <p:spPr>
            <a:xfrm>
              <a:off x="3210500" y="3347908"/>
              <a:ext cx="348882" cy="239943"/>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6" name="חץ למטה 25"/>
            <p:cNvSpPr/>
            <p:nvPr/>
          </p:nvSpPr>
          <p:spPr>
            <a:xfrm rot="5400000">
              <a:off x="2327560" y="4188701"/>
              <a:ext cx="350189" cy="23796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7" name="חץ למטה 26"/>
            <p:cNvSpPr/>
            <p:nvPr/>
          </p:nvSpPr>
          <p:spPr>
            <a:xfrm>
              <a:off x="1153513" y="4954020"/>
              <a:ext cx="348882" cy="23994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8" name="חץ למטה 27"/>
            <p:cNvSpPr/>
            <p:nvPr/>
          </p:nvSpPr>
          <p:spPr>
            <a:xfrm rot="16200000" flipH="1">
              <a:off x="2213619" y="2564290"/>
              <a:ext cx="350189" cy="23998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109" name="Rectangle 3"/>
          <p:cNvSpPr/>
          <p:nvPr/>
        </p:nvSpPr>
        <p:spPr>
          <a:xfrm>
            <a:off x="0" y="935009"/>
            <a:ext cx="9143999" cy="45719"/>
          </a:xfrm>
          <a:prstGeom prst="rect">
            <a:avLst/>
          </a:prstGeom>
          <a:solidFill>
            <a:schemeClr val="bg1">
              <a:lumMod val="85000"/>
            </a:schemeClr>
          </a:solidFill>
          <a:ln w="25400" cap="flat" cmpd="sng" algn="ctr">
            <a:solidFill>
              <a:schemeClr val="bg1">
                <a:lumMod val="85000"/>
              </a:scheme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5" name="Rectangle 17"/>
          <p:cNvSpPr/>
          <p:nvPr/>
        </p:nvSpPr>
        <p:spPr>
          <a:xfrm>
            <a:off x="4534694" y="2133601"/>
            <a:ext cx="4323556" cy="262519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30000"/>
              </a:lnSpc>
              <a:buFontTx/>
              <a:buBlip>
                <a:blip r:embed="rId9"/>
              </a:buBlip>
              <a:defRPr/>
            </a:pPr>
            <a:r>
              <a:rPr lang="he-IL" dirty="0">
                <a:solidFill>
                  <a:schemeClr val="tx1"/>
                </a:solidFill>
              </a:rPr>
              <a:t> </a:t>
            </a:r>
            <a:r>
              <a:rPr lang="he-IL" dirty="0" smtClean="0">
                <a:solidFill>
                  <a:prstClr val="black"/>
                </a:solidFill>
              </a:rPr>
              <a:t>עקרונות קוך לזיהוי חיידק גורם מחלה</a:t>
            </a:r>
          </a:p>
          <a:p>
            <a:pPr>
              <a:lnSpc>
                <a:spcPct val="130000"/>
              </a:lnSpc>
              <a:defRPr/>
            </a:pPr>
            <a:endParaRPr lang="he-IL" dirty="0" smtClean="0">
              <a:solidFill>
                <a:prstClr val="black"/>
              </a:solidFill>
            </a:endParaRPr>
          </a:p>
          <a:p>
            <a:pPr>
              <a:lnSpc>
                <a:spcPct val="130000"/>
              </a:lnSpc>
              <a:buFontTx/>
              <a:buBlip>
                <a:blip r:embed="rId9"/>
              </a:buBlip>
              <a:defRPr/>
            </a:pPr>
            <a:r>
              <a:rPr lang="he-IL" dirty="0">
                <a:solidFill>
                  <a:prstClr val="black"/>
                </a:solidFill>
              </a:rPr>
              <a:t> </a:t>
            </a:r>
            <a:r>
              <a:rPr lang="he-IL" dirty="0" smtClean="0">
                <a:solidFill>
                  <a:prstClr val="black"/>
                </a:solidFill>
              </a:rPr>
              <a:t>תסמיני מחלה זיהומית</a:t>
            </a:r>
          </a:p>
          <a:p>
            <a:pPr>
              <a:lnSpc>
                <a:spcPct val="130000"/>
              </a:lnSpc>
              <a:buFontTx/>
              <a:buBlip>
                <a:blip r:embed="rId9"/>
              </a:buBlip>
              <a:defRPr/>
            </a:pPr>
            <a:r>
              <a:rPr lang="he-IL" dirty="0" smtClean="0">
                <a:solidFill>
                  <a:prstClr val="black"/>
                </a:solidFill>
              </a:rPr>
              <a:t> דרך הפעולה של רעלנים:</a:t>
            </a:r>
          </a:p>
          <a:p>
            <a:pPr>
              <a:lnSpc>
                <a:spcPct val="130000"/>
              </a:lnSpc>
              <a:defRPr/>
            </a:pPr>
            <a:r>
              <a:rPr lang="he-IL" dirty="0">
                <a:solidFill>
                  <a:prstClr val="black"/>
                </a:solidFill>
              </a:rPr>
              <a:t> </a:t>
            </a:r>
            <a:r>
              <a:rPr lang="he-IL" dirty="0" smtClean="0">
                <a:solidFill>
                  <a:prstClr val="black"/>
                </a:solidFill>
              </a:rPr>
              <a:t>    רעלן הטטנוס</a:t>
            </a:r>
          </a:p>
          <a:p>
            <a:pPr>
              <a:lnSpc>
                <a:spcPct val="130000"/>
              </a:lnSpc>
              <a:defRPr/>
            </a:pPr>
            <a:r>
              <a:rPr lang="he-IL" dirty="0">
                <a:solidFill>
                  <a:prstClr val="black"/>
                </a:solidFill>
              </a:rPr>
              <a:t> </a:t>
            </a:r>
            <a:r>
              <a:rPr lang="he-IL" dirty="0" smtClean="0">
                <a:solidFill>
                  <a:prstClr val="black"/>
                </a:solidFill>
              </a:rPr>
              <a:t>    רעלן כולרה</a:t>
            </a:r>
            <a:endParaRPr lang="he-IL" dirty="0">
              <a:solidFill>
                <a:prstClr val="black"/>
              </a:solidFill>
            </a:endParaRPr>
          </a:p>
          <a:p>
            <a:pPr>
              <a:lnSpc>
                <a:spcPct val="130000"/>
              </a:lnSpc>
              <a:defRPr/>
            </a:pPr>
            <a:endParaRPr lang="he-IL" dirty="0">
              <a:solidFill>
                <a:prstClr val="black"/>
              </a:solidFill>
            </a:endParaRPr>
          </a:p>
          <a:p>
            <a:pPr>
              <a:lnSpc>
                <a:spcPct val="130000"/>
              </a:lnSpc>
              <a:defRPr/>
            </a:pPr>
            <a:endParaRPr lang="he-IL" dirty="0">
              <a:solidFill>
                <a:schemeClr val="tx1"/>
              </a:solidFill>
            </a:endParaRPr>
          </a:p>
          <a:p>
            <a:pPr>
              <a:lnSpc>
                <a:spcPct val="130000"/>
              </a:lnSpc>
              <a:buFontTx/>
              <a:buBlip>
                <a:blip r:embed="rId9"/>
              </a:buBlip>
              <a:defRPr/>
            </a:pPr>
            <a:endParaRPr lang="he-IL" dirty="0">
              <a:solidFill>
                <a:schemeClr val="tx1"/>
              </a:solidFill>
            </a:endParaRPr>
          </a:p>
          <a:p>
            <a:pPr>
              <a:lnSpc>
                <a:spcPct val="130000"/>
              </a:lnSpc>
              <a:buFontTx/>
              <a:buBlip>
                <a:blip r:embed="rId9"/>
              </a:buBlip>
              <a:defRPr/>
            </a:pPr>
            <a:endParaRPr lang="he-IL"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p:cNvSpPr/>
          <p:nvPr/>
        </p:nvSpPr>
        <p:spPr>
          <a:xfrm>
            <a:off x="285750" y="4725144"/>
            <a:ext cx="8390706" cy="21328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Picture 2" descr="File:Moraxella lacunat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042" y="4869160"/>
            <a:ext cx="1920054" cy="1852033"/>
          </a:xfrm>
          <a:prstGeom prst="rect">
            <a:avLst/>
          </a:prstGeom>
          <a:noFill/>
          <a:extLst>
            <a:ext uri="{909E8E84-426E-40DD-AFC4-6F175D3DCCD1}">
              <a14:hiddenFill xmlns:a14="http://schemas.microsoft.com/office/drawing/2010/main">
                <a:solidFill>
                  <a:srgbClr val="FFFFFF"/>
                </a:solidFill>
              </a14:hiddenFill>
            </a:ext>
          </a:extLst>
        </p:spPr>
      </p:pic>
      <p:sp>
        <p:nvSpPr>
          <p:cNvPr id="9" name="כותרת 8"/>
          <p:cNvSpPr>
            <a:spLocks noGrp="1"/>
          </p:cNvSpPr>
          <p:nvPr>
            <p:ph type="title"/>
          </p:nvPr>
        </p:nvSpPr>
        <p:spPr>
          <a:xfrm>
            <a:off x="285750" y="26988"/>
            <a:ext cx="8229600" cy="439737"/>
          </a:xfrm>
        </p:spPr>
        <p:txBody>
          <a:bodyPr/>
          <a:lstStyle/>
          <a:p>
            <a:pPr eaLnBrk="1" fontAlgn="auto" hangingPunct="1">
              <a:defRPr/>
            </a:pPr>
            <a:r>
              <a:rPr lang="he-IL" sz="1800" b="1" dirty="0" smtClean="0">
                <a:solidFill>
                  <a:srgbClr val="FF6600"/>
                </a:solidFill>
                <a:ea typeface="+mn-ea"/>
              </a:rPr>
              <a:t>הנזק שחיידקים </a:t>
            </a:r>
            <a:r>
              <a:rPr lang="he-IL" sz="1800" b="1" dirty="0" err="1" smtClean="0">
                <a:solidFill>
                  <a:srgbClr val="FF6600"/>
                </a:solidFill>
                <a:ea typeface="+mn-ea"/>
              </a:rPr>
              <a:t>פתוגנים</a:t>
            </a:r>
            <a:r>
              <a:rPr lang="he-IL" sz="1800" b="1" dirty="0" smtClean="0">
                <a:solidFill>
                  <a:srgbClr val="FF6600"/>
                </a:solidFill>
                <a:ea typeface="+mn-ea"/>
              </a:rPr>
              <a:t> גורמים</a:t>
            </a:r>
            <a:endParaRPr lang="he-IL" sz="1800" dirty="0">
              <a:solidFill>
                <a:prstClr val="black"/>
              </a:solidFill>
              <a:ea typeface="+mn-ea"/>
            </a:endParaRPr>
          </a:p>
        </p:txBody>
      </p:sp>
      <p:sp>
        <p:nvSpPr>
          <p:cNvPr id="116" name="TextBox 115"/>
          <p:cNvSpPr txBox="1"/>
          <p:nvPr/>
        </p:nvSpPr>
        <p:spPr>
          <a:xfrm>
            <a:off x="205110" y="438919"/>
            <a:ext cx="8471346" cy="5078313"/>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חיידקים גורמי מחלות מתאפיינים ביכולת לחיות ולהתרבות בתנאים השוררים בגוף וביכולת לגרום לנזק לתפקודו התקין. הנזק נגרם בשני אופנים:</a:t>
            </a:r>
          </a:p>
          <a:p>
            <a:pPr eaLnBrk="1" hangingPunct="1">
              <a:defRPr/>
            </a:pPr>
            <a:endParaRPr lang="he-IL" dirty="0" smtClean="0">
              <a:solidFill>
                <a:prstClr val="black"/>
              </a:solidFill>
            </a:endParaRPr>
          </a:p>
          <a:p>
            <a:pPr marL="285750" indent="-285750" eaLnBrk="1" hangingPunct="1">
              <a:buFont typeface="Wingdings" panose="05000000000000000000" pitchFamily="2" charset="2"/>
              <a:buChar char="§"/>
              <a:defRPr/>
            </a:pPr>
            <a:r>
              <a:rPr lang="he-IL" dirty="0" smtClean="0">
                <a:solidFill>
                  <a:schemeClr val="accent3"/>
                </a:solidFill>
              </a:rPr>
              <a:t>נזק ישיר לרקמות </a:t>
            </a:r>
            <a:r>
              <a:rPr lang="he-IL" dirty="0" smtClean="0">
                <a:solidFill>
                  <a:prstClr val="black"/>
                </a:solidFill>
              </a:rPr>
              <a:t>שבהם החיידקים מתרבים: רוב החיידקים אינם חודרים לתאים אך הם חלקם יכולים לגרום לנזק לפגוע בסיבים המקשרים בין התאים ולגרום להרס הרקמה. </a:t>
            </a:r>
          </a:p>
          <a:p>
            <a:pPr eaLnBrk="1" hangingPunct="1">
              <a:defRPr/>
            </a:pPr>
            <a:r>
              <a:rPr lang="he-IL" dirty="0">
                <a:solidFill>
                  <a:prstClr val="black"/>
                </a:solidFill>
              </a:rPr>
              <a:t> </a:t>
            </a:r>
            <a:r>
              <a:rPr lang="he-IL" dirty="0" smtClean="0">
                <a:solidFill>
                  <a:prstClr val="black"/>
                </a:solidFill>
              </a:rPr>
              <a:t>   יש מעט סוגי חיידקים שחודרים לתאים, מתרבים בהם וגורמים למותם.</a:t>
            </a:r>
          </a:p>
          <a:p>
            <a:pPr eaLnBrk="1" hangingPunct="1">
              <a:defRPr/>
            </a:pPr>
            <a:endParaRPr lang="he-IL" dirty="0" smtClean="0">
              <a:solidFill>
                <a:prstClr val="black"/>
              </a:solidFill>
            </a:endParaRPr>
          </a:p>
          <a:p>
            <a:pPr marL="285750" indent="-285750" eaLnBrk="1" hangingPunct="1">
              <a:buFont typeface="Wingdings" panose="05000000000000000000" pitchFamily="2" charset="2"/>
              <a:buChar char="§"/>
              <a:defRPr/>
            </a:pPr>
            <a:r>
              <a:rPr lang="he-IL" dirty="0" smtClean="0">
                <a:solidFill>
                  <a:schemeClr val="accent3"/>
                </a:solidFill>
              </a:rPr>
              <a:t>נזק עקיף שנגרם על ידי רעלנים </a:t>
            </a:r>
            <a:r>
              <a:rPr lang="he-IL" dirty="0" smtClean="0">
                <a:solidFill>
                  <a:prstClr val="black"/>
                </a:solidFill>
              </a:rPr>
              <a:t>שהחיידקים מפרישים (או משוחררים אחרי שהחיידקים מתים) – בהמשך יפורט על רעלני הטטנוס והכולרה כדוגמה לרעלי חיידקים.</a:t>
            </a:r>
          </a:p>
          <a:p>
            <a:pPr marL="285750" indent="-285750" eaLnBrk="1" hangingPunct="1">
              <a:buFont typeface="Wingdings" panose="05000000000000000000" pitchFamily="2" charset="2"/>
              <a:buChar char="§"/>
              <a:defRPr/>
            </a:pPr>
            <a:endParaRPr lang="he-IL" dirty="0">
              <a:solidFill>
                <a:prstClr val="black"/>
              </a:solidFill>
            </a:endParaRPr>
          </a:p>
          <a:p>
            <a:pPr eaLnBrk="1" hangingPunct="1">
              <a:defRPr/>
            </a:pPr>
            <a:r>
              <a:rPr lang="he-IL" dirty="0" smtClean="0">
                <a:solidFill>
                  <a:schemeClr val="accent3"/>
                </a:solidFill>
              </a:rPr>
              <a:t>פעולת מערכת החיסונית מסייעת לגוף לחסל את גורם המחלה ולהירפא ממנה. חלק מתסמיני המחלה הם ביטוי של פעולתה</a:t>
            </a:r>
            <a:r>
              <a:rPr lang="he-IL" dirty="0" smtClean="0">
                <a:solidFill>
                  <a:prstClr val="black"/>
                </a:solidFill>
              </a:rPr>
              <a:t>, התגובה הנפוצה ביותר שלה היא תגובת הדלקת שמתאפיינת בהתנפחות הרקמה הפגועה, ובתחושת כאב הנוצרת עקב לחץ על קצות העצבים. טמפרטורת הרקמה הפגועה עולה ולעיתים גם טמפרטורת הגוף כולו. לעיתים נוצרות תגובות ייתר אלרגיות של מערכת החיסון שגורמות סבל לחולים ופוגעות באיכות חייהם.</a:t>
            </a:r>
          </a:p>
          <a:p>
            <a:pPr marL="285750" indent="-285750" eaLnBrk="1" hangingPunct="1">
              <a:buFont typeface="Wingdings" panose="05000000000000000000" pitchFamily="2" charset="2"/>
              <a:buChar char="§"/>
              <a:defRPr/>
            </a:pPr>
            <a:endParaRPr lang="he-IL" dirty="0" smtClean="0">
              <a:solidFill>
                <a:prstClr val="black"/>
              </a:solidFill>
            </a:endParaRPr>
          </a:p>
          <a:p>
            <a:pPr marL="285750" indent="-285750" eaLnBrk="1" hangingPunct="1">
              <a:buFont typeface="Wingdings" panose="05000000000000000000" pitchFamily="2" charset="2"/>
              <a:buChar char="§"/>
              <a:defRPr/>
            </a:pPr>
            <a:endParaRPr lang="he-IL" dirty="0" smtClean="0">
              <a:solidFill>
                <a:prstClr val="black"/>
              </a:solidFill>
            </a:endParaRPr>
          </a:p>
          <a:p>
            <a:pPr eaLnBrk="1" hangingPunct="1">
              <a:defRPr/>
            </a:pPr>
            <a:endParaRPr lang="he-IL" dirty="0">
              <a:solidFill>
                <a:prstClr val="black"/>
              </a:solidFill>
            </a:endParaRPr>
          </a:p>
        </p:txBody>
      </p:sp>
      <p:sp>
        <p:nvSpPr>
          <p:cNvPr id="3" name="מלבן 2"/>
          <p:cNvSpPr/>
          <p:nvPr/>
        </p:nvSpPr>
        <p:spPr>
          <a:xfrm>
            <a:off x="3956059" y="4869160"/>
            <a:ext cx="4377484" cy="1169551"/>
          </a:xfrm>
          <a:prstGeom prst="rect">
            <a:avLst/>
          </a:prstGeom>
        </p:spPr>
        <p:txBody>
          <a:bodyPr wrap="square">
            <a:spAutoFit/>
          </a:bodyPr>
          <a:lstStyle/>
          <a:p>
            <a:r>
              <a:rPr lang="he-IL" sz="1400" b="1" dirty="0" smtClean="0">
                <a:solidFill>
                  <a:prstClr val="black"/>
                </a:solidFill>
              </a:rPr>
              <a:t>דוגמה לחיידק פתוגני:</a:t>
            </a:r>
          </a:p>
          <a:p>
            <a:r>
              <a:rPr lang="he-IL" sz="1400" b="1" dirty="0" smtClean="0">
                <a:solidFill>
                  <a:prstClr val="black"/>
                </a:solidFill>
              </a:rPr>
              <a:t>החיידק </a:t>
            </a:r>
            <a:r>
              <a:rPr lang="en-US" sz="1400" b="1" dirty="0">
                <a:solidFill>
                  <a:prstClr val="black"/>
                </a:solidFill>
              </a:rPr>
              <a:t>Moraxella </a:t>
            </a:r>
            <a:r>
              <a:rPr lang="en-US" sz="1400" b="1" dirty="0" err="1" smtClean="0">
                <a:solidFill>
                  <a:prstClr val="black"/>
                </a:solidFill>
              </a:rPr>
              <a:t>lacunata</a:t>
            </a:r>
            <a:r>
              <a:rPr lang="he-IL" sz="1400" b="1" dirty="0" smtClean="0">
                <a:solidFill>
                  <a:prstClr val="black"/>
                </a:solidFill>
              </a:rPr>
              <a:t> </a:t>
            </a:r>
          </a:p>
          <a:p>
            <a:r>
              <a:rPr lang="he-IL" sz="1400" b="1" dirty="0" smtClean="0">
                <a:solidFill>
                  <a:prstClr val="black"/>
                </a:solidFill>
              </a:rPr>
              <a:t>(בתמונה הימנית) </a:t>
            </a:r>
          </a:p>
          <a:p>
            <a:r>
              <a:rPr lang="he-IL" sz="1400" b="1" dirty="0" smtClean="0">
                <a:solidFill>
                  <a:prstClr val="black"/>
                </a:solidFill>
              </a:rPr>
              <a:t>שגורם לדלקת בלובן העין </a:t>
            </a:r>
          </a:p>
          <a:p>
            <a:r>
              <a:rPr lang="he-IL" sz="1400" b="1" dirty="0" smtClean="0">
                <a:solidFill>
                  <a:prstClr val="black"/>
                </a:solidFill>
              </a:rPr>
              <a:t>ובצד התחתון של העפעפיים</a:t>
            </a:r>
            <a:endParaRPr lang="he-IL" sz="1400" b="1" dirty="0"/>
          </a:p>
        </p:txBody>
      </p:sp>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4869160"/>
            <a:ext cx="2790256" cy="1852032"/>
          </a:xfrm>
          <a:prstGeom prst="rect">
            <a:avLst/>
          </a:prstGeom>
        </p:spPr>
      </p:pic>
      <p:sp>
        <p:nvSpPr>
          <p:cNvPr id="7" name="מלבן 6"/>
          <p:cNvSpPr/>
          <p:nvPr/>
        </p:nvSpPr>
        <p:spPr>
          <a:xfrm>
            <a:off x="4104456" y="6182727"/>
            <a:ext cx="4572000" cy="230832"/>
          </a:xfrm>
          <a:prstGeom prst="rect">
            <a:avLst/>
          </a:prstGeom>
        </p:spPr>
        <p:txBody>
          <a:bodyPr>
            <a:spAutoFit/>
          </a:bodyPr>
          <a:lstStyle/>
          <a:p>
            <a:r>
              <a:rPr lang="he-IL" sz="900" dirty="0" smtClean="0">
                <a:ea typeface="Calibri" panose="020F0502020204030204" pitchFamily="34" charset="0"/>
              </a:rPr>
              <a:t>מקור חיידקים: </a:t>
            </a:r>
            <a:r>
              <a:rPr lang="en-US" sz="900" dirty="0">
                <a:latin typeface="Calibri" panose="020F0502020204030204" pitchFamily="34" charset="0"/>
                <a:ea typeface="Calibri" panose="020F0502020204030204" pitchFamily="34" charset="0"/>
              </a:rPr>
              <a:t>Public Health Image Library (PHIL)</a:t>
            </a:r>
            <a:r>
              <a:rPr lang="he-IL" sz="900" dirty="0">
                <a:ea typeface="Calibri" panose="020F0502020204030204" pitchFamily="34" charset="0"/>
              </a:rPr>
              <a:t>, מתוך </a:t>
            </a:r>
            <a:r>
              <a:rPr lang="he-IL" sz="900" dirty="0" err="1">
                <a:ea typeface="Calibri" panose="020F0502020204030204" pitchFamily="34" charset="0"/>
              </a:rPr>
              <a:t>ויקישיתוף</a:t>
            </a:r>
            <a:endParaRPr lang="he-IL" sz="900" dirty="0"/>
          </a:p>
        </p:txBody>
      </p:sp>
      <p:sp>
        <p:nvSpPr>
          <p:cNvPr id="2" name="מלבן 1"/>
          <p:cNvSpPr/>
          <p:nvPr/>
        </p:nvSpPr>
        <p:spPr>
          <a:xfrm>
            <a:off x="6241528" y="6413559"/>
            <a:ext cx="2506936" cy="230832"/>
          </a:xfrm>
          <a:prstGeom prst="rect">
            <a:avLst/>
          </a:prstGeom>
        </p:spPr>
        <p:txBody>
          <a:bodyPr wrap="square">
            <a:spAutoFit/>
          </a:bodyPr>
          <a:lstStyle/>
          <a:p>
            <a:r>
              <a:rPr lang="he-IL" sz="900" dirty="0" smtClean="0"/>
              <a:t>צילום עין: </a:t>
            </a:r>
            <a:r>
              <a:rPr lang="en-US" sz="900" dirty="0" err="1"/>
              <a:t>Rbmorley</a:t>
            </a:r>
            <a:r>
              <a:rPr lang="en-US" sz="900" dirty="0"/>
              <a:t>, </a:t>
            </a:r>
            <a:r>
              <a:rPr lang="he-IL" sz="900" dirty="0"/>
              <a:t>מתוך </a:t>
            </a:r>
            <a:r>
              <a:rPr lang="he-IL" sz="900" dirty="0" err="1"/>
              <a:t>ויקישיתוף</a:t>
            </a:r>
            <a:endParaRPr lang="he-IL" sz="900" dirty="0"/>
          </a:p>
        </p:txBody>
      </p:sp>
      <p:sp>
        <p:nvSpPr>
          <p:cNvPr id="12"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296567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26988"/>
            <a:ext cx="8229600" cy="439737"/>
          </a:xfrm>
        </p:spPr>
        <p:txBody>
          <a:bodyPr/>
          <a:lstStyle/>
          <a:p>
            <a:pPr eaLnBrk="1" fontAlgn="auto" hangingPunct="1">
              <a:defRPr/>
            </a:pPr>
            <a:r>
              <a:rPr lang="he-IL" sz="1800" b="1" dirty="0" smtClean="0">
                <a:solidFill>
                  <a:srgbClr val="FF6600"/>
                </a:solidFill>
                <a:ea typeface="+mn-ea"/>
              </a:rPr>
              <a:t>רעלנים</a:t>
            </a:r>
            <a:endParaRPr lang="he-IL" sz="1800" dirty="0">
              <a:solidFill>
                <a:prstClr val="black"/>
              </a:solidFill>
              <a:ea typeface="+mn-ea"/>
            </a:endParaRPr>
          </a:p>
        </p:txBody>
      </p:sp>
      <p:pic>
        <p:nvPicPr>
          <p:cNvPr id="1026" name="Picture 2" descr="Opisthotonus in a patient suffering from tetanus - Painting by Sir Charles Bell - 18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573016"/>
            <a:ext cx="3960440" cy="257104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1115616" y="6093296"/>
            <a:ext cx="6590506" cy="646331"/>
          </a:xfrm>
          <a:prstGeom prst="rect">
            <a:avLst/>
          </a:prstGeom>
        </p:spPr>
        <p:txBody>
          <a:bodyPr wrap="square">
            <a:spAutoFit/>
          </a:bodyPr>
          <a:lstStyle/>
          <a:p>
            <a:pPr algn="ctr"/>
            <a:r>
              <a:rPr lang="he-IL" sz="1200" b="1" dirty="0" err="1" smtClean="0">
                <a:solidFill>
                  <a:prstClr val="black"/>
                </a:solidFill>
              </a:rPr>
              <a:t>צפידה</a:t>
            </a:r>
            <a:r>
              <a:rPr lang="he-IL" sz="1200" b="1" dirty="0" smtClean="0">
                <a:solidFill>
                  <a:prstClr val="black"/>
                </a:solidFill>
              </a:rPr>
              <a:t> אצל חייל שחלה </a:t>
            </a:r>
            <a:r>
              <a:rPr lang="he-IL" sz="1200" b="1" dirty="0">
                <a:solidFill>
                  <a:prstClr val="black"/>
                </a:solidFill>
              </a:rPr>
              <a:t>ב</a:t>
            </a:r>
            <a:r>
              <a:rPr lang="he-IL" sz="1200" b="1" dirty="0" smtClean="0">
                <a:solidFill>
                  <a:prstClr val="black"/>
                </a:solidFill>
              </a:rPr>
              <a:t>טטנוס</a:t>
            </a:r>
          </a:p>
          <a:p>
            <a:pPr algn="ctr"/>
            <a:r>
              <a:rPr lang="he-IL" sz="1200" b="1" dirty="0" smtClean="0">
                <a:solidFill>
                  <a:prstClr val="black"/>
                </a:solidFill>
              </a:rPr>
              <a:t>ציור משנת 1809</a:t>
            </a:r>
          </a:p>
          <a:p>
            <a:pPr algn="ctr"/>
            <a:r>
              <a:rPr lang="he-IL" sz="1200" b="1" dirty="0" smtClean="0">
                <a:solidFill>
                  <a:prstClr val="black"/>
                </a:solidFill>
              </a:rPr>
              <a:t>מאת </a:t>
            </a:r>
            <a:r>
              <a:rPr lang="en-US" sz="1200" b="1" dirty="0">
                <a:solidFill>
                  <a:prstClr val="black"/>
                </a:solidFill>
              </a:rPr>
              <a:t>Sir Charles Bell - http</a:t>
            </a:r>
            <a:r>
              <a:rPr lang="en-US" sz="1200" b="1" dirty="0" smtClean="0">
                <a:solidFill>
                  <a:prstClr val="black"/>
                </a:solidFill>
              </a:rPr>
              <a:t>://</a:t>
            </a:r>
            <a:r>
              <a:rPr lang="he-IL" sz="1200" b="1" dirty="0" smtClean="0">
                <a:solidFill>
                  <a:prstClr val="black"/>
                </a:solidFill>
              </a:rPr>
              <a:t> ויקיפדיה העברית</a:t>
            </a:r>
            <a:endParaRPr lang="he-IL" sz="1200" b="1" dirty="0">
              <a:solidFill>
                <a:prstClr val="black"/>
              </a:solidFill>
            </a:endParaRPr>
          </a:p>
        </p:txBody>
      </p:sp>
      <p:sp>
        <p:nvSpPr>
          <p:cNvPr id="3" name="מלבן 2"/>
          <p:cNvSpPr/>
          <p:nvPr/>
        </p:nvSpPr>
        <p:spPr>
          <a:xfrm>
            <a:off x="285750" y="548680"/>
            <a:ext cx="8229600" cy="2862322"/>
          </a:xfrm>
          <a:prstGeom prst="rect">
            <a:avLst/>
          </a:prstGeom>
        </p:spPr>
        <p:txBody>
          <a:bodyPr wrap="square">
            <a:spAutoFit/>
          </a:bodyPr>
          <a:lstStyle/>
          <a:p>
            <a:r>
              <a:rPr lang="he-IL" dirty="0">
                <a:latin typeface="Arimo"/>
              </a:rPr>
              <a:t>מחלה הנגרמת על ידי חיידק </a:t>
            </a:r>
            <a:r>
              <a:rPr lang="he-IL" dirty="0" smtClean="0">
                <a:latin typeface="Arimo"/>
              </a:rPr>
              <a:t>הטטנוס  </a:t>
            </a:r>
            <a:r>
              <a:rPr lang="en-US" dirty="0" smtClean="0">
                <a:latin typeface="Arimo"/>
              </a:rPr>
              <a:t>(Clostridium </a:t>
            </a:r>
            <a:r>
              <a:rPr lang="en-US" dirty="0" err="1" smtClean="0">
                <a:latin typeface="Arimo"/>
              </a:rPr>
              <a:t>tetani</a:t>
            </a:r>
            <a:r>
              <a:rPr lang="en-US" dirty="0" smtClean="0">
                <a:latin typeface="Arimo"/>
              </a:rPr>
              <a:t>)</a:t>
            </a:r>
            <a:r>
              <a:rPr lang="he-IL" dirty="0" smtClean="0">
                <a:latin typeface="Arimo"/>
              </a:rPr>
              <a:t>. זהו </a:t>
            </a:r>
            <a:r>
              <a:rPr lang="he-IL" dirty="0">
                <a:latin typeface="Arimo"/>
              </a:rPr>
              <a:t>חיידק שנבגיו נמצאים בכל מקום בסביבה – באדמה, באבק, על פני העור ואפילו במעי. </a:t>
            </a:r>
            <a:r>
              <a:rPr lang="he-IL" dirty="0"/>
              <a:t/>
            </a:r>
            <a:br>
              <a:rPr lang="he-IL" dirty="0"/>
            </a:br>
            <a:r>
              <a:rPr lang="he-IL" dirty="0">
                <a:latin typeface="Arimo"/>
              </a:rPr>
              <a:t>על מנת להתרבות הוא זקוק לתנאים מחוסרי חמצן. פצעים מהווים תנאים אידאלים לשגשוגו. </a:t>
            </a:r>
            <a:r>
              <a:rPr lang="he-IL" dirty="0"/>
              <a:t/>
            </a:r>
            <a:br>
              <a:rPr lang="he-IL" dirty="0"/>
            </a:br>
            <a:r>
              <a:rPr lang="he-IL" dirty="0">
                <a:latin typeface="Arimo"/>
              </a:rPr>
              <a:t>כאשר החיידק מתרבה הוא מפריש רעלנים, הנזק נגרם על ידי רעלן שהחיידק מפריש שפוגע בפעילות מערכת עצבים. הרעלן מעכב הפרשה של </a:t>
            </a:r>
            <a:r>
              <a:rPr lang="he-IL" dirty="0" err="1">
                <a:latin typeface="Arimo"/>
              </a:rPr>
              <a:t>נוירוטרנסמיטור</a:t>
            </a:r>
            <a:r>
              <a:rPr lang="he-IL" dirty="0">
                <a:latin typeface="Arimo"/>
              </a:rPr>
              <a:t> מסוים שיש לו השפעה מעכבת. כתוצאה מהסרת העיכוב יש פעילות יתר של מערכת העצבים </a:t>
            </a:r>
            <a:r>
              <a:rPr lang="he-IL" dirty="0" smtClean="0">
                <a:latin typeface="Arimo"/>
              </a:rPr>
              <a:t>הגורמת להתכווצויות </a:t>
            </a:r>
            <a:r>
              <a:rPr lang="he-IL" dirty="0">
                <a:latin typeface="Arimo"/>
              </a:rPr>
              <a:t>נוקשות ומתמשכות של שרירים </a:t>
            </a:r>
            <a:r>
              <a:rPr lang="he-IL" dirty="0" smtClean="0">
                <a:latin typeface="Arimo"/>
              </a:rPr>
              <a:t>ולפרכוסים קשים אשר </a:t>
            </a:r>
            <a:r>
              <a:rPr lang="he-IL" dirty="0">
                <a:latin typeface="Arimo"/>
              </a:rPr>
              <a:t>לעתים קרובות מובילים לשברים בעצמות ולמוות בשל קושי </a:t>
            </a:r>
            <a:r>
              <a:rPr lang="he-IL" dirty="0" smtClean="0">
                <a:latin typeface="Arimo"/>
              </a:rPr>
              <a:t>נשימתי. המחלה </a:t>
            </a:r>
            <a:r>
              <a:rPr lang="he-IL" dirty="0">
                <a:latin typeface="Arimo"/>
              </a:rPr>
              <a:t>מלווה בכאב וסבל עז. </a:t>
            </a:r>
            <a:r>
              <a:rPr lang="he-IL" dirty="0"/>
              <a:t/>
            </a:r>
            <a:br>
              <a:rPr lang="he-IL" dirty="0"/>
            </a:br>
            <a:r>
              <a:rPr lang="he-IL" dirty="0" smtClean="0">
                <a:latin typeface="Arimo"/>
              </a:rPr>
              <a:t>שיעור </a:t>
            </a:r>
            <a:r>
              <a:rPr lang="he-IL" dirty="0">
                <a:latin typeface="Arimo"/>
              </a:rPr>
              <a:t>התמותה מטטנוס – 1 מתוך 5 חולים. </a:t>
            </a:r>
            <a:r>
              <a:rPr lang="he-IL" dirty="0" smtClean="0">
                <a:latin typeface="Arimo"/>
              </a:rPr>
              <a:t>ולכן נהוג לחסן את האוכלוסייה נגד טטנוס החל מגיל חודשיים.</a:t>
            </a:r>
            <a:endParaRPr lang="he-IL" dirty="0"/>
          </a:p>
        </p:txBody>
      </p:sp>
      <p:sp>
        <p:nvSpPr>
          <p:cNvPr id="7"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612726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26988"/>
            <a:ext cx="8229600" cy="439737"/>
          </a:xfrm>
        </p:spPr>
        <p:txBody>
          <a:bodyPr/>
          <a:lstStyle/>
          <a:p>
            <a:pPr eaLnBrk="1" fontAlgn="auto" hangingPunct="1">
              <a:defRPr/>
            </a:pPr>
            <a:r>
              <a:rPr lang="he-IL" sz="1800" b="1" dirty="0" smtClean="0">
                <a:solidFill>
                  <a:srgbClr val="FF6600"/>
                </a:solidFill>
                <a:ea typeface="+mn-ea"/>
              </a:rPr>
              <a:t>רעלן הכולרה</a:t>
            </a:r>
            <a:endParaRPr lang="he-IL" sz="1800" dirty="0">
              <a:solidFill>
                <a:prstClr val="black"/>
              </a:solidFill>
              <a:ea typeface="+mn-ea"/>
            </a:endParaRPr>
          </a:p>
        </p:txBody>
      </p:sp>
      <p:sp>
        <p:nvSpPr>
          <p:cNvPr id="3" name="מלבן 2"/>
          <p:cNvSpPr/>
          <p:nvPr/>
        </p:nvSpPr>
        <p:spPr>
          <a:xfrm>
            <a:off x="285750" y="548680"/>
            <a:ext cx="8229600" cy="2031325"/>
          </a:xfrm>
          <a:prstGeom prst="rect">
            <a:avLst/>
          </a:prstGeom>
        </p:spPr>
        <p:txBody>
          <a:bodyPr wrap="square">
            <a:spAutoFit/>
          </a:bodyPr>
          <a:lstStyle/>
          <a:p>
            <a:r>
              <a:rPr lang="he-IL" dirty="0">
                <a:solidFill>
                  <a:prstClr val="black"/>
                </a:solidFill>
                <a:latin typeface="Arimo"/>
              </a:rPr>
              <a:t>מחלה </a:t>
            </a:r>
            <a:r>
              <a:rPr lang="he-IL" dirty="0" smtClean="0">
                <a:solidFill>
                  <a:prstClr val="black"/>
                </a:solidFill>
                <a:latin typeface="Arimo"/>
              </a:rPr>
              <a:t>הכוֹלֶרָה היא </a:t>
            </a:r>
            <a:r>
              <a:rPr lang="he-IL" dirty="0">
                <a:solidFill>
                  <a:prstClr val="black"/>
                </a:solidFill>
                <a:latin typeface="Arimo"/>
              </a:rPr>
              <a:t>מחלה מדבקת המופצת על ידי חיידק ומגיעה לעתים לממדי מגפה. הנזק נגרם על ידי רעלן חלבוני שהחיידק </a:t>
            </a:r>
            <a:r>
              <a:rPr lang="he-IL" dirty="0" smtClean="0">
                <a:solidFill>
                  <a:prstClr val="black"/>
                </a:solidFill>
                <a:latin typeface="Arimo"/>
              </a:rPr>
              <a:t>מפריש</a:t>
            </a:r>
            <a:r>
              <a:rPr lang="he-IL" dirty="0" smtClean="0">
                <a:solidFill>
                  <a:prstClr val="black"/>
                </a:solidFill>
              </a:rPr>
              <a:t> ש</a:t>
            </a:r>
            <a:r>
              <a:rPr lang="he-IL" dirty="0" smtClean="0">
                <a:solidFill>
                  <a:prstClr val="black"/>
                </a:solidFill>
                <a:latin typeface="Arimo"/>
              </a:rPr>
              <a:t>פוגע בתאי האפיתל של מערכת העיכול וגורם </a:t>
            </a:r>
            <a:r>
              <a:rPr lang="he-IL" dirty="0">
                <a:solidFill>
                  <a:prstClr val="black"/>
                </a:solidFill>
                <a:latin typeface="Arimo"/>
              </a:rPr>
              <a:t>לאיבוד מהיר של עד </a:t>
            </a:r>
            <a:r>
              <a:rPr lang="he-IL" dirty="0" smtClean="0">
                <a:solidFill>
                  <a:prstClr val="black"/>
                </a:solidFill>
                <a:latin typeface="Arimo"/>
              </a:rPr>
              <a:t>15 ליטר מים ביממה. איבוד של כמות כה גדולה של מים ומלחים שונים המומסים בהם מובילה להתייבשות ומוות בתוך זמן קצר.  </a:t>
            </a:r>
            <a:r>
              <a:rPr lang="he-IL" dirty="0">
                <a:solidFill>
                  <a:prstClr val="black"/>
                </a:solidFill>
                <a:latin typeface="Arimo"/>
              </a:rPr>
              <a:t>50% מהחולים הבלתי מטופלים מתים מהמחלה. </a:t>
            </a:r>
            <a:endParaRPr lang="he-IL" dirty="0" smtClean="0">
              <a:solidFill>
                <a:prstClr val="black"/>
              </a:solidFill>
              <a:latin typeface="Arimo"/>
            </a:endParaRPr>
          </a:p>
          <a:p>
            <a:r>
              <a:rPr lang="he-IL" dirty="0" smtClean="0">
                <a:solidFill>
                  <a:prstClr val="black"/>
                </a:solidFill>
                <a:latin typeface="Arimo"/>
              </a:rPr>
              <a:t>המחלה גרמה למגיפות ולתמותה נרחבת לאורך ההיסטוריה. גם כיום היא נפוצה באזורים נרחבים כפי שמתואר בתרשים:</a:t>
            </a:r>
          </a:p>
        </p:txBody>
      </p:sp>
      <p:grpSp>
        <p:nvGrpSpPr>
          <p:cNvPr id="5" name="קבוצה 4"/>
          <p:cNvGrpSpPr/>
          <p:nvPr/>
        </p:nvGrpSpPr>
        <p:grpSpPr>
          <a:xfrm>
            <a:off x="141734" y="2780928"/>
            <a:ext cx="8894762" cy="3672408"/>
            <a:chOff x="69726" y="2780928"/>
            <a:chExt cx="8894762" cy="3672408"/>
          </a:xfrm>
        </p:grpSpPr>
        <p:sp>
          <p:nvSpPr>
            <p:cNvPr id="2" name="מלבן 1"/>
            <p:cNvSpPr/>
            <p:nvPr/>
          </p:nvSpPr>
          <p:spPr>
            <a:xfrm>
              <a:off x="69726" y="2780928"/>
              <a:ext cx="8894762" cy="3672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50" name="Picture 2" descr="https://upload.wikimedia.org/wikipedia/commons/2/21/Distribution_of_the_cholera.PNG"/>
            <p:cNvPicPr>
              <a:picLocks noChangeAspect="1" noChangeArrowheads="1"/>
            </p:cNvPicPr>
            <p:nvPr/>
          </p:nvPicPr>
          <p:blipFill rotWithShape="1">
            <a:blip r:embed="rId2">
              <a:extLst>
                <a:ext uri="{28A0092B-C50C-407E-A947-70E740481C1C}">
                  <a14:useLocalDpi xmlns:a14="http://schemas.microsoft.com/office/drawing/2010/main" val="0"/>
                </a:ext>
              </a:extLst>
            </a:blip>
            <a:srcRect r="6413"/>
            <a:stretch/>
          </p:blipFill>
          <p:spPr bwMode="auto">
            <a:xfrm>
              <a:off x="2358979" y="2942769"/>
              <a:ext cx="6480720" cy="32047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olera bacteria S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775" y="3406698"/>
              <a:ext cx="1962520" cy="153513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מלבן 5"/>
          <p:cNvSpPr/>
          <p:nvPr/>
        </p:nvSpPr>
        <p:spPr>
          <a:xfrm>
            <a:off x="315631" y="4921423"/>
            <a:ext cx="1765227" cy="307777"/>
          </a:xfrm>
          <a:prstGeom prst="rect">
            <a:avLst/>
          </a:prstGeom>
        </p:spPr>
        <p:txBody>
          <a:bodyPr wrap="none">
            <a:spAutoFit/>
          </a:bodyPr>
          <a:lstStyle/>
          <a:p>
            <a:r>
              <a:rPr lang="he-IL" sz="1400" b="1" dirty="0" smtClean="0">
                <a:solidFill>
                  <a:prstClr val="black"/>
                </a:solidFill>
                <a:latin typeface="Arimo"/>
              </a:rPr>
              <a:t>החיידק הגורם למחלה</a:t>
            </a:r>
            <a:endParaRPr lang="he-IL" sz="1400" b="1" dirty="0"/>
          </a:p>
        </p:txBody>
      </p:sp>
      <p:sp>
        <p:nvSpPr>
          <p:cNvPr id="10" name="מלבן 9"/>
          <p:cNvSpPr/>
          <p:nvPr/>
        </p:nvSpPr>
        <p:spPr>
          <a:xfrm>
            <a:off x="4788024" y="6093296"/>
            <a:ext cx="1762021" cy="307777"/>
          </a:xfrm>
          <a:prstGeom prst="rect">
            <a:avLst/>
          </a:prstGeom>
        </p:spPr>
        <p:txBody>
          <a:bodyPr wrap="none">
            <a:spAutoFit/>
          </a:bodyPr>
          <a:lstStyle/>
          <a:p>
            <a:r>
              <a:rPr lang="he-IL" sz="1400" b="1" dirty="0" smtClean="0">
                <a:solidFill>
                  <a:prstClr val="black"/>
                </a:solidFill>
                <a:latin typeface="Arimo"/>
              </a:rPr>
              <a:t>תפוצת הכולרה בעולם</a:t>
            </a:r>
            <a:endParaRPr lang="he-IL" sz="1400" b="1" dirty="0"/>
          </a:p>
        </p:txBody>
      </p:sp>
      <p:sp>
        <p:nvSpPr>
          <p:cNvPr id="7" name="מלבן 6"/>
          <p:cNvSpPr/>
          <p:nvPr/>
        </p:nvSpPr>
        <p:spPr>
          <a:xfrm>
            <a:off x="6229350" y="6450338"/>
            <a:ext cx="4572000" cy="246221"/>
          </a:xfrm>
          <a:prstGeom prst="rect">
            <a:avLst/>
          </a:prstGeom>
        </p:spPr>
        <p:txBody>
          <a:bodyPr>
            <a:spAutoFit/>
          </a:bodyPr>
          <a:lstStyle/>
          <a:p>
            <a:pPr algn="l">
              <a:spcAft>
                <a:spcPts val="0"/>
              </a:spcAft>
            </a:pPr>
            <a:r>
              <a:rPr lang="en-US" sz="1000" dirty="0">
                <a:latin typeface="Calibri" panose="020F0502020204030204" pitchFamily="34" charset="0"/>
                <a:ea typeface="Calibri" panose="020F0502020204030204" pitchFamily="34" charset="0"/>
              </a:rPr>
              <a:t>Marvel, </a:t>
            </a:r>
            <a:r>
              <a:rPr lang="en-US" sz="1000" u="sng" dirty="0">
                <a:solidFill>
                  <a:srgbClr val="0000FF"/>
                </a:solidFill>
                <a:latin typeface="Calibri" panose="020F0502020204030204" pitchFamily="34" charset="0"/>
                <a:ea typeface="Calibri" panose="020F0502020204030204" pitchFamily="34" charset="0"/>
                <a:hlinkClick r:id="rId4"/>
              </a:rPr>
              <a:t>Distribution of the cholera</a:t>
            </a:r>
            <a:r>
              <a:rPr lang="en-US" sz="1000" dirty="0">
                <a:latin typeface="Calibri" panose="020F0502020204030204" pitchFamily="34" charset="0"/>
                <a:ea typeface="Calibri" panose="020F0502020204030204" pitchFamily="34" charset="0"/>
              </a:rPr>
              <a:t>, </a:t>
            </a:r>
            <a:r>
              <a:rPr lang="en-US" sz="1000" u="sng" dirty="0">
                <a:solidFill>
                  <a:srgbClr val="0000FF"/>
                </a:solidFill>
                <a:latin typeface="Calibri" panose="020F0502020204030204" pitchFamily="34" charset="0"/>
                <a:ea typeface="Calibri" panose="020F0502020204030204" pitchFamily="34" charset="0"/>
                <a:hlinkClick r:id="rId5"/>
              </a:rPr>
              <a:t>CC BY-SA 3.0</a:t>
            </a:r>
            <a:endParaRPr lang="en-US" sz="1000" dirty="0">
              <a:effectLst/>
              <a:latin typeface="Calibri" panose="020F0502020204030204" pitchFamily="34" charset="0"/>
              <a:ea typeface="Calibri" panose="020F0502020204030204" pitchFamily="34" charset="0"/>
            </a:endParaRPr>
          </a:p>
        </p:txBody>
      </p:sp>
      <p:sp>
        <p:nvSpPr>
          <p:cNvPr id="8" name="מלבן 7"/>
          <p:cNvSpPr/>
          <p:nvPr/>
        </p:nvSpPr>
        <p:spPr>
          <a:xfrm>
            <a:off x="-155995" y="6476343"/>
            <a:ext cx="4536504" cy="230832"/>
          </a:xfrm>
          <a:prstGeom prst="rect">
            <a:avLst/>
          </a:prstGeom>
        </p:spPr>
        <p:txBody>
          <a:bodyPr wrap="square">
            <a:spAutoFit/>
          </a:bodyPr>
          <a:lstStyle/>
          <a:p>
            <a:r>
              <a:rPr lang="he-IL" sz="900" dirty="0">
                <a:ea typeface="Calibri" panose="020F0502020204030204" pitchFamily="34" charset="0"/>
              </a:rPr>
              <a:t>מקור: </a:t>
            </a:r>
            <a:r>
              <a:rPr lang="en-US" sz="900" u="sng" dirty="0">
                <a:solidFill>
                  <a:srgbClr val="0000FF"/>
                </a:solidFill>
                <a:ea typeface="Calibri" panose="020F0502020204030204" pitchFamily="34" charset="0"/>
                <a:hlinkClick r:id="rId6"/>
              </a:rPr>
              <a:t>http://remf.dartmouth.edu/images/bacteriaSEM/source/1.html</a:t>
            </a:r>
            <a:r>
              <a:rPr lang="he-IL" sz="900" dirty="0">
                <a:ea typeface="Calibri" panose="020F0502020204030204" pitchFamily="34" charset="0"/>
              </a:rPr>
              <a:t>, מתוך </a:t>
            </a:r>
            <a:r>
              <a:rPr lang="he-IL" sz="900" dirty="0" err="1">
                <a:ea typeface="Calibri" panose="020F0502020204030204" pitchFamily="34" charset="0"/>
              </a:rPr>
              <a:t>ויקישיתוף</a:t>
            </a:r>
            <a:endParaRPr lang="he-IL" sz="900" dirty="0"/>
          </a:p>
        </p:txBody>
      </p:sp>
      <p:sp>
        <p:nvSpPr>
          <p:cNvPr id="13"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4274844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313" y="489446"/>
            <a:ext cx="8183562" cy="92333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4:</a:t>
            </a:r>
            <a:r>
              <a:rPr lang="he-IL" dirty="0" smtClean="0">
                <a:solidFill>
                  <a:srgbClr val="000000"/>
                </a:solidFill>
                <a:latin typeface="Times New Roman" pitchFamily="18" charset="0"/>
                <a:cs typeface="Times New Roman" pitchFamily="18" charset="0"/>
              </a:rPr>
              <a:t> </a:t>
            </a:r>
            <a:endParaRPr lang="he-IL" dirty="0" smtClean="0">
              <a:solidFill>
                <a:srgbClr val="1F497D"/>
              </a:solidFill>
            </a:endParaRPr>
          </a:p>
          <a:p>
            <a:pPr eaLnBrk="1" hangingPunct="1">
              <a:defRPr/>
            </a:pPr>
            <a:r>
              <a:rPr lang="he-IL" dirty="0" smtClean="0">
                <a:solidFill>
                  <a:srgbClr val="1F497D"/>
                </a:solidFill>
              </a:rPr>
              <a:t>איזה ניסוי תעשו כדי להוכיח אם מחלה מסוימת בחיית ניסוי מנזק ישיר של החיידק או מרעלנים שהוא מפריש.</a:t>
            </a:r>
            <a:endParaRPr lang="he-IL"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ACBE1F1-C927-47F6-8895-925AC1693A88}" type="slidenum">
              <a:rPr lang="he-IL" sz="1100" smtClean="0">
                <a:solidFill>
                  <a:prstClr val="white">
                    <a:lumMod val="75000"/>
                  </a:prstClr>
                </a:solidFill>
              </a:rPr>
              <a:pPr fontAlgn="base">
                <a:spcBef>
                  <a:spcPct val="0"/>
                </a:spcBef>
                <a:spcAft>
                  <a:spcPct val="0"/>
                </a:spcAft>
                <a:defRPr/>
              </a:pPr>
              <a:t>13</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4</a:t>
            </a:r>
            <a:endParaRPr lang="he-IL" sz="1800" dirty="0" smtClean="0"/>
          </a:p>
        </p:txBody>
      </p:sp>
      <p:sp>
        <p:nvSpPr>
          <p:cNvPr id="7"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653082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313" y="489446"/>
            <a:ext cx="8183562" cy="92333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4:</a:t>
            </a:r>
            <a:r>
              <a:rPr lang="he-IL" dirty="0" smtClean="0">
                <a:solidFill>
                  <a:srgbClr val="000000"/>
                </a:solidFill>
                <a:latin typeface="Times New Roman" pitchFamily="18" charset="0"/>
                <a:cs typeface="Times New Roman" pitchFamily="18" charset="0"/>
              </a:rPr>
              <a:t> </a:t>
            </a:r>
            <a:endParaRPr lang="he-IL" dirty="0" smtClean="0">
              <a:solidFill>
                <a:srgbClr val="1F497D"/>
              </a:solidFill>
            </a:endParaRPr>
          </a:p>
          <a:p>
            <a:pPr eaLnBrk="1" hangingPunct="1">
              <a:defRPr/>
            </a:pPr>
            <a:r>
              <a:rPr lang="he-IL" dirty="0" smtClean="0">
                <a:solidFill>
                  <a:srgbClr val="1F497D"/>
                </a:solidFill>
              </a:rPr>
              <a:t>איזה ניסוי תעשו כדי להוכיח אם מחלה מסוימת בחיית ניסוי מנזק ישיר של החיידק או מרעלנים שהוא מפריש.</a:t>
            </a:r>
            <a:endParaRPr lang="he-IL"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ACBE1F1-C927-47F6-8895-925AC1693A88}" type="slidenum">
              <a:rPr lang="he-IL" sz="1100" smtClean="0">
                <a:solidFill>
                  <a:prstClr val="white">
                    <a:lumMod val="75000"/>
                  </a:prstClr>
                </a:solidFill>
              </a:rPr>
              <a:pPr fontAlgn="base">
                <a:spcBef>
                  <a:spcPct val="0"/>
                </a:spcBef>
                <a:spcAft>
                  <a:spcPct val="0"/>
                </a:spcAft>
                <a:defRPr/>
              </a:pPr>
              <a:t>14</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579437" y="1734542"/>
            <a:ext cx="8072438" cy="1690861"/>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defRPr/>
            </a:pPr>
            <a:r>
              <a:rPr lang="he-IL" dirty="0" smtClean="0">
                <a:solidFill>
                  <a:srgbClr val="000000"/>
                </a:solidFill>
              </a:rPr>
              <a:t>נגדל את החיידק במבחנה במצע גידול נוזלי בתנאים המתאימים לגידולו. לאחר מכן נפריד בין מצע הגידול ובין החיידקים, נזריק רק את המצע לחיידקים ונראה אם הופיעו אותם סימני מחלה.</a:t>
            </a:r>
            <a:endParaRPr lang="en-US" dirty="0">
              <a:solidFill>
                <a:prstClr val="black"/>
              </a:solidFill>
            </a:endParaRPr>
          </a:p>
          <a:p>
            <a:pPr>
              <a:lnSpc>
                <a:spcPct val="120000"/>
              </a:lnSpc>
              <a:defRPr/>
            </a:pPr>
            <a:endParaRPr lang="he-IL" dirty="0">
              <a:solidFill>
                <a:srgbClr val="000000"/>
              </a:solidFill>
            </a:endParaRPr>
          </a:p>
        </p:txBody>
      </p:sp>
      <p:sp>
        <p:nvSpPr>
          <p:cNvPr id="8"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39071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313" y="489446"/>
            <a:ext cx="8183562" cy="20313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5:</a:t>
            </a:r>
            <a:r>
              <a:rPr lang="he-IL" dirty="0" smtClean="0">
                <a:solidFill>
                  <a:srgbClr val="000000"/>
                </a:solidFill>
                <a:latin typeface="Times New Roman" pitchFamily="18" charset="0"/>
                <a:cs typeface="Times New Roman" pitchFamily="18" charset="0"/>
              </a:rPr>
              <a:t> </a:t>
            </a:r>
            <a:endParaRPr lang="he-IL" dirty="0" smtClean="0">
              <a:solidFill>
                <a:srgbClr val="1F497D"/>
              </a:solidFill>
            </a:endParaRPr>
          </a:p>
          <a:p>
            <a:pPr eaLnBrk="1" hangingPunct="1">
              <a:defRPr/>
            </a:pPr>
            <a:r>
              <a:rPr lang="he-IL" dirty="0" smtClean="0">
                <a:solidFill>
                  <a:srgbClr val="1F497D"/>
                </a:solidFill>
              </a:rPr>
              <a:t>דלקת בגרון יכולה להיגרם מנגיפים ( 80% מהמקרים) או מחיידקים (בדרך כלל החיידק סטרפטוקוקוס). בתמונה מימין נראה לוע של אדם הסובל מדלקת בגרון.</a:t>
            </a:r>
          </a:p>
          <a:p>
            <a:pPr eaLnBrk="1" hangingPunct="1">
              <a:defRPr/>
            </a:pPr>
            <a:r>
              <a:rPr lang="he-IL" dirty="0" smtClean="0">
                <a:solidFill>
                  <a:srgbClr val="1F497D"/>
                </a:solidFill>
              </a:rPr>
              <a:t>א. היעזרו בתרשים מימין על מנת לקבוע אם בשקד הימני יש דלקת נגיפית או חיידקית? נמקו</a:t>
            </a:r>
          </a:p>
          <a:p>
            <a:pPr eaLnBrk="1" hangingPunct="1">
              <a:defRPr/>
            </a:pPr>
            <a:r>
              <a:rPr lang="he-IL" dirty="0" smtClean="0">
                <a:solidFill>
                  <a:srgbClr val="1F497D"/>
                </a:solidFill>
              </a:rPr>
              <a:t>ב. אילו מסממני תגובת הדלקת אפשר לראות בתמונה?</a:t>
            </a:r>
          </a:p>
          <a:p>
            <a:pPr eaLnBrk="1" hangingPunct="1">
              <a:defRPr/>
            </a:pPr>
            <a:r>
              <a:rPr lang="he-IL" dirty="0" smtClean="0">
                <a:solidFill>
                  <a:srgbClr val="1F497D"/>
                </a:solidFill>
              </a:rPr>
              <a:t>ג. האם טפול אנטיביוטי עשוי לעזור במקרה זה?</a:t>
            </a:r>
          </a:p>
          <a:p>
            <a:pPr eaLnBrk="1" hangingPunct="1">
              <a:defRPr/>
            </a:pPr>
            <a:endParaRPr lang="he-IL"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ACBE1F1-C927-47F6-8895-925AC1693A88}" type="slidenum">
              <a:rPr lang="he-IL" sz="1100" smtClean="0">
                <a:solidFill>
                  <a:prstClr val="white">
                    <a:lumMod val="75000"/>
                  </a:prstClr>
                </a:solidFill>
              </a:rPr>
              <a:pPr fontAlgn="base">
                <a:spcBef>
                  <a:spcPct val="0"/>
                </a:spcBef>
                <a:spcAft>
                  <a:spcPct val="0"/>
                </a:spcAft>
                <a:defRPr/>
              </a:pPr>
              <a:t>15</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5 א-ג</a:t>
            </a:r>
            <a:endParaRPr lang="he-IL" sz="1800" dirty="0" smtClean="0"/>
          </a:p>
        </p:txBody>
      </p:sp>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2912" y="2543492"/>
            <a:ext cx="2985297" cy="3981640"/>
          </a:xfrm>
          <a:prstGeom prst="rect">
            <a:avLst/>
          </a:prstGeom>
        </p:spPr>
      </p:pic>
      <p:sp>
        <p:nvSpPr>
          <p:cNvPr id="5" name="מלבן 4"/>
          <p:cNvSpPr/>
          <p:nvPr/>
        </p:nvSpPr>
        <p:spPr>
          <a:xfrm>
            <a:off x="6049966" y="6489849"/>
            <a:ext cx="1467068" cy="230832"/>
          </a:xfrm>
          <a:prstGeom prst="rect">
            <a:avLst/>
          </a:prstGeom>
        </p:spPr>
        <p:txBody>
          <a:bodyPr wrap="none">
            <a:spAutoFit/>
          </a:bodyPr>
          <a:lstStyle/>
          <a:p>
            <a:r>
              <a:rPr lang="en-US" sz="900" dirty="0" err="1"/>
              <a:t>Eytanar</a:t>
            </a:r>
            <a:r>
              <a:rPr lang="en-US" sz="900" dirty="0"/>
              <a:t>, </a:t>
            </a:r>
            <a:r>
              <a:rPr lang="he-IL" sz="900" dirty="0" smtClean="0"/>
              <a:t> ויקיפדיה </a:t>
            </a:r>
            <a:r>
              <a:rPr lang="he-IL" sz="900" dirty="0"/>
              <a:t>העברית</a:t>
            </a:r>
          </a:p>
        </p:txBody>
      </p:sp>
      <p:grpSp>
        <p:nvGrpSpPr>
          <p:cNvPr id="10" name="קבוצה 9"/>
          <p:cNvGrpSpPr/>
          <p:nvPr/>
        </p:nvGrpSpPr>
        <p:grpSpPr>
          <a:xfrm>
            <a:off x="161895" y="2597561"/>
            <a:ext cx="4698137" cy="3855775"/>
            <a:chOff x="-272435" y="2317782"/>
            <a:chExt cx="4698137" cy="3855775"/>
          </a:xfrm>
        </p:grpSpPr>
        <p:pic>
          <p:nvPicPr>
            <p:cNvPr id="7" name="תמונה 6"/>
            <p:cNvPicPr>
              <a:picLocks noChangeAspect="1"/>
            </p:cNvPicPr>
            <p:nvPr/>
          </p:nvPicPr>
          <p:blipFill>
            <a:blip r:embed="rId3"/>
            <a:stretch>
              <a:fillRect/>
            </a:stretch>
          </p:blipFill>
          <p:spPr>
            <a:xfrm>
              <a:off x="499110" y="2520771"/>
              <a:ext cx="3349837" cy="3652786"/>
            </a:xfrm>
            <a:prstGeom prst="rect">
              <a:avLst/>
            </a:prstGeom>
          </p:spPr>
        </p:pic>
        <p:sp>
          <p:nvSpPr>
            <p:cNvPr id="8" name="מלבן 7"/>
            <p:cNvSpPr/>
            <p:nvPr/>
          </p:nvSpPr>
          <p:spPr>
            <a:xfrm>
              <a:off x="2571364" y="2317782"/>
              <a:ext cx="1253869" cy="338554"/>
            </a:xfrm>
            <a:prstGeom prst="rect">
              <a:avLst/>
            </a:prstGeom>
          </p:spPr>
          <p:txBody>
            <a:bodyPr wrap="none">
              <a:spAutoFit/>
            </a:bodyPr>
            <a:lstStyle/>
            <a:p>
              <a:r>
                <a:rPr lang="he-IL" sz="1600" b="1" u="sng" dirty="0" smtClean="0"/>
                <a:t>דלקת נגיפית</a:t>
              </a:r>
              <a:endParaRPr lang="he-IL" sz="1600" b="1" u="sng" dirty="0"/>
            </a:p>
          </p:txBody>
        </p:sp>
        <p:sp>
          <p:nvSpPr>
            <p:cNvPr id="12" name="מלבן 11"/>
            <p:cNvSpPr/>
            <p:nvPr/>
          </p:nvSpPr>
          <p:spPr>
            <a:xfrm>
              <a:off x="597781" y="2320620"/>
              <a:ext cx="1374095" cy="338554"/>
            </a:xfrm>
            <a:prstGeom prst="rect">
              <a:avLst/>
            </a:prstGeom>
          </p:spPr>
          <p:txBody>
            <a:bodyPr wrap="none">
              <a:spAutoFit/>
            </a:bodyPr>
            <a:lstStyle/>
            <a:p>
              <a:r>
                <a:rPr lang="he-IL" sz="1600" b="1" u="sng" dirty="0" smtClean="0"/>
                <a:t>דלקת חיידקית</a:t>
              </a:r>
              <a:endParaRPr lang="he-IL" sz="1600" b="1" u="sng" dirty="0"/>
            </a:p>
          </p:txBody>
        </p:sp>
        <p:sp>
          <p:nvSpPr>
            <p:cNvPr id="13" name="מלבן 12"/>
            <p:cNvSpPr/>
            <p:nvPr/>
          </p:nvSpPr>
          <p:spPr>
            <a:xfrm>
              <a:off x="3677275" y="3808392"/>
              <a:ext cx="723275" cy="523220"/>
            </a:xfrm>
            <a:prstGeom prst="rect">
              <a:avLst/>
            </a:prstGeom>
          </p:spPr>
          <p:txBody>
            <a:bodyPr wrap="none">
              <a:spAutoFit/>
            </a:bodyPr>
            <a:lstStyle/>
            <a:p>
              <a:r>
                <a:rPr lang="he-IL" sz="1400" b="1" dirty="0" smtClean="0"/>
                <a:t>שקדים </a:t>
              </a:r>
            </a:p>
            <a:p>
              <a:r>
                <a:rPr lang="he-IL" sz="1400" b="1" dirty="0" smtClean="0"/>
                <a:t>נפוחים</a:t>
              </a:r>
              <a:endParaRPr lang="he-IL" sz="1400" b="1" dirty="0"/>
            </a:p>
          </p:txBody>
        </p:sp>
        <p:sp>
          <p:nvSpPr>
            <p:cNvPr id="14" name="מלבן 13"/>
            <p:cNvSpPr/>
            <p:nvPr/>
          </p:nvSpPr>
          <p:spPr>
            <a:xfrm>
              <a:off x="3829064" y="4552096"/>
              <a:ext cx="596638" cy="523220"/>
            </a:xfrm>
            <a:prstGeom prst="rect">
              <a:avLst/>
            </a:prstGeom>
          </p:spPr>
          <p:txBody>
            <a:bodyPr wrap="none">
              <a:spAutoFit/>
            </a:bodyPr>
            <a:lstStyle/>
            <a:p>
              <a:r>
                <a:rPr lang="he-IL" sz="1400" b="1" dirty="0" smtClean="0"/>
                <a:t>אודם </a:t>
              </a:r>
            </a:p>
            <a:p>
              <a:r>
                <a:rPr lang="he-IL" sz="1400" b="1" dirty="0" smtClean="0"/>
                <a:t>בגרון</a:t>
              </a:r>
              <a:endParaRPr lang="he-IL" sz="1400" b="1" dirty="0"/>
            </a:p>
          </p:txBody>
        </p:sp>
        <p:sp>
          <p:nvSpPr>
            <p:cNvPr id="15" name="מלבן 14"/>
            <p:cNvSpPr/>
            <p:nvPr/>
          </p:nvSpPr>
          <p:spPr>
            <a:xfrm>
              <a:off x="11603" y="4511854"/>
              <a:ext cx="596638" cy="523220"/>
            </a:xfrm>
            <a:prstGeom prst="rect">
              <a:avLst/>
            </a:prstGeom>
          </p:spPr>
          <p:txBody>
            <a:bodyPr wrap="none">
              <a:spAutoFit/>
            </a:bodyPr>
            <a:lstStyle/>
            <a:p>
              <a:r>
                <a:rPr lang="he-IL" sz="1400" b="1" dirty="0" smtClean="0"/>
                <a:t>אודם </a:t>
              </a:r>
            </a:p>
            <a:p>
              <a:r>
                <a:rPr lang="he-IL" sz="1400" b="1" dirty="0" smtClean="0"/>
                <a:t>בגרון</a:t>
              </a:r>
              <a:endParaRPr lang="he-IL" sz="1400" b="1" dirty="0"/>
            </a:p>
          </p:txBody>
        </p:sp>
        <p:sp>
          <p:nvSpPr>
            <p:cNvPr id="16" name="מלבן 15"/>
            <p:cNvSpPr/>
            <p:nvPr/>
          </p:nvSpPr>
          <p:spPr>
            <a:xfrm>
              <a:off x="-227640" y="5081095"/>
              <a:ext cx="1127232" cy="523220"/>
            </a:xfrm>
            <a:prstGeom prst="rect">
              <a:avLst/>
            </a:prstGeom>
          </p:spPr>
          <p:txBody>
            <a:bodyPr wrap="none">
              <a:spAutoFit/>
            </a:bodyPr>
            <a:lstStyle/>
            <a:p>
              <a:pPr algn="ctr"/>
              <a:r>
                <a:rPr lang="he-IL" sz="1400" b="1" dirty="0" smtClean="0">
                  <a:solidFill>
                    <a:srgbClr val="FF0000"/>
                  </a:solidFill>
                </a:rPr>
                <a:t>שכבה אפורה</a:t>
              </a:r>
            </a:p>
            <a:p>
              <a:pPr algn="ctr"/>
              <a:r>
                <a:rPr lang="he-IL" sz="1400" b="1" dirty="0" smtClean="0">
                  <a:solidFill>
                    <a:srgbClr val="FF0000"/>
                  </a:solidFill>
                </a:rPr>
                <a:t> על הלשון</a:t>
              </a:r>
              <a:endParaRPr lang="he-IL" sz="1400" b="1" dirty="0">
                <a:solidFill>
                  <a:srgbClr val="FF0000"/>
                </a:solidFill>
              </a:endParaRPr>
            </a:p>
          </p:txBody>
        </p:sp>
        <p:sp>
          <p:nvSpPr>
            <p:cNvPr id="17" name="מלבן 16"/>
            <p:cNvSpPr/>
            <p:nvPr/>
          </p:nvSpPr>
          <p:spPr>
            <a:xfrm>
              <a:off x="-272435" y="3502217"/>
              <a:ext cx="1229824" cy="523220"/>
            </a:xfrm>
            <a:prstGeom prst="rect">
              <a:avLst/>
            </a:prstGeom>
          </p:spPr>
          <p:txBody>
            <a:bodyPr wrap="none">
              <a:spAutoFit/>
            </a:bodyPr>
            <a:lstStyle/>
            <a:p>
              <a:pPr algn="ctr"/>
              <a:r>
                <a:rPr lang="he-IL" sz="1400" b="1" dirty="0" smtClean="0">
                  <a:solidFill>
                    <a:srgbClr val="FF0000"/>
                  </a:solidFill>
                </a:rPr>
                <a:t>כתמים בהירים</a:t>
              </a:r>
            </a:p>
            <a:p>
              <a:pPr algn="ctr"/>
              <a:r>
                <a:rPr lang="he-IL" sz="1400" b="1" dirty="0" smtClean="0">
                  <a:solidFill>
                    <a:srgbClr val="FF0000"/>
                  </a:solidFill>
                </a:rPr>
                <a:t>על השקדים</a:t>
              </a:r>
              <a:endParaRPr lang="he-IL" sz="1400" b="1" dirty="0">
                <a:solidFill>
                  <a:srgbClr val="FF0000"/>
                </a:solidFill>
              </a:endParaRPr>
            </a:p>
          </p:txBody>
        </p:sp>
        <p:sp>
          <p:nvSpPr>
            <p:cNvPr id="18" name="מלבן 17"/>
            <p:cNvSpPr/>
            <p:nvPr/>
          </p:nvSpPr>
          <p:spPr>
            <a:xfrm>
              <a:off x="-139475" y="2977207"/>
              <a:ext cx="1039067" cy="307777"/>
            </a:xfrm>
            <a:prstGeom prst="rect">
              <a:avLst/>
            </a:prstGeom>
          </p:spPr>
          <p:txBody>
            <a:bodyPr wrap="none">
              <a:spAutoFit/>
            </a:bodyPr>
            <a:lstStyle/>
            <a:p>
              <a:r>
                <a:rPr lang="he-IL" sz="1400" b="1" dirty="0" smtClean="0">
                  <a:solidFill>
                    <a:srgbClr val="FF0000"/>
                  </a:solidFill>
                </a:rPr>
                <a:t>הענבל נפוח</a:t>
              </a:r>
              <a:endParaRPr lang="he-IL" sz="1400" b="1" dirty="0">
                <a:solidFill>
                  <a:srgbClr val="FF0000"/>
                </a:solidFill>
              </a:endParaRPr>
            </a:p>
          </p:txBody>
        </p:sp>
        <p:sp>
          <p:nvSpPr>
            <p:cNvPr id="19" name="מלבן 18"/>
            <p:cNvSpPr/>
            <p:nvPr/>
          </p:nvSpPr>
          <p:spPr>
            <a:xfrm>
              <a:off x="-51716" y="4006822"/>
              <a:ext cx="723275" cy="523220"/>
            </a:xfrm>
            <a:prstGeom prst="rect">
              <a:avLst/>
            </a:prstGeom>
          </p:spPr>
          <p:txBody>
            <a:bodyPr wrap="none">
              <a:spAutoFit/>
            </a:bodyPr>
            <a:lstStyle/>
            <a:p>
              <a:r>
                <a:rPr lang="he-IL" sz="1400" b="1" dirty="0" smtClean="0"/>
                <a:t>שקדים </a:t>
              </a:r>
            </a:p>
            <a:p>
              <a:r>
                <a:rPr lang="he-IL" sz="1400" b="1" dirty="0" smtClean="0"/>
                <a:t>נפוחים</a:t>
              </a:r>
              <a:endParaRPr lang="he-IL" sz="1400" b="1" dirty="0"/>
            </a:p>
          </p:txBody>
        </p:sp>
      </p:grpSp>
      <p:sp>
        <p:nvSpPr>
          <p:cNvPr id="22" name="מלבן 21"/>
          <p:cNvSpPr/>
          <p:nvPr/>
        </p:nvSpPr>
        <p:spPr>
          <a:xfrm>
            <a:off x="1892363" y="6429479"/>
            <a:ext cx="1075937" cy="230832"/>
          </a:xfrm>
          <a:prstGeom prst="rect">
            <a:avLst/>
          </a:prstGeom>
        </p:spPr>
        <p:txBody>
          <a:bodyPr wrap="none">
            <a:spAutoFit/>
          </a:bodyPr>
          <a:lstStyle/>
          <a:p>
            <a:r>
              <a:rPr lang="en-US" sz="900" dirty="0" smtClean="0"/>
              <a:t>Shutterstock.com</a:t>
            </a:r>
            <a:endParaRPr lang="he-IL" sz="900" dirty="0"/>
          </a:p>
        </p:txBody>
      </p:sp>
      <p:sp>
        <p:nvSpPr>
          <p:cNvPr id="20"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79624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ACBE1F1-C927-47F6-8895-925AC1693A88}" type="slidenum">
              <a:rPr lang="he-IL" sz="1100" smtClean="0">
                <a:solidFill>
                  <a:prstClr val="white">
                    <a:lumMod val="75000"/>
                  </a:prstClr>
                </a:solidFill>
              </a:rPr>
              <a:pPr fontAlgn="base">
                <a:spcBef>
                  <a:spcPct val="0"/>
                </a:spcBef>
                <a:spcAft>
                  <a:spcPct val="0"/>
                </a:spcAft>
                <a:defRPr/>
              </a:pPr>
              <a:t>16</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 א-ג</a:t>
            </a:r>
            <a:endParaRPr lang="he-IL" sz="1800" dirty="0" smtClean="0"/>
          </a:p>
        </p:txBody>
      </p:sp>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2444181"/>
            <a:ext cx="1545137" cy="2060827"/>
          </a:xfrm>
          <a:prstGeom prst="rect">
            <a:avLst/>
          </a:prstGeom>
        </p:spPr>
      </p:pic>
      <p:sp>
        <p:nvSpPr>
          <p:cNvPr id="10" name="Rectangle 12"/>
          <p:cNvSpPr/>
          <p:nvPr/>
        </p:nvSpPr>
        <p:spPr>
          <a:xfrm>
            <a:off x="579437" y="4834483"/>
            <a:ext cx="8072438" cy="1690861"/>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defRPr/>
            </a:pPr>
            <a:r>
              <a:rPr lang="he-IL" dirty="0" smtClean="0">
                <a:solidFill>
                  <a:srgbClr val="000000"/>
                </a:solidFill>
              </a:rPr>
              <a:t>א. מדובר בדלקת חיידקית. רואים כתם מוגלתי באמצע השקד.</a:t>
            </a:r>
          </a:p>
          <a:p>
            <a:pPr>
              <a:defRPr/>
            </a:pPr>
            <a:r>
              <a:rPr lang="he-IL" dirty="0" smtClean="0">
                <a:solidFill>
                  <a:srgbClr val="000000"/>
                </a:solidFill>
              </a:rPr>
              <a:t>ב. אודם ונפיחות של השקד, מוגלה.</a:t>
            </a:r>
          </a:p>
          <a:p>
            <a:pPr>
              <a:defRPr/>
            </a:pPr>
            <a:r>
              <a:rPr lang="he-IL" dirty="0" smtClean="0">
                <a:solidFill>
                  <a:srgbClr val="000000"/>
                </a:solidFill>
              </a:rPr>
              <a:t>ג. כן, אנטיביוטיקה מתאימה יכולה לפגוע בחיידקים, אך לא בנגיפים</a:t>
            </a:r>
          </a:p>
          <a:p>
            <a:pPr>
              <a:lnSpc>
                <a:spcPct val="120000"/>
              </a:lnSpc>
              <a:defRPr/>
            </a:pPr>
            <a:endParaRPr lang="he-IL" dirty="0">
              <a:solidFill>
                <a:srgbClr val="000000"/>
              </a:solidFill>
            </a:endParaRPr>
          </a:p>
        </p:txBody>
      </p:sp>
      <p:sp>
        <p:nvSpPr>
          <p:cNvPr id="11" name="TextBox 10"/>
          <p:cNvSpPr txBox="1"/>
          <p:nvPr/>
        </p:nvSpPr>
        <p:spPr>
          <a:xfrm>
            <a:off x="468313" y="489446"/>
            <a:ext cx="8183562" cy="20313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5:</a:t>
            </a:r>
            <a:r>
              <a:rPr lang="he-IL" dirty="0" smtClean="0">
                <a:solidFill>
                  <a:srgbClr val="000000"/>
                </a:solidFill>
                <a:latin typeface="Times New Roman" pitchFamily="18" charset="0"/>
                <a:cs typeface="Times New Roman" pitchFamily="18" charset="0"/>
              </a:rPr>
              <a:t> </a:t>
            </a:r>
            <a:endParaRPr lang="he-IL" dirty="0" smtClean="0">
              <a:solidFill>
                <a:srgbClr val="1F497D"/>
              </a:solidFill>
            </a:endParaRPr>
          </a:p>
          <a:p>
            <a:pPr eaLnBrk="1" hangingPunct="1">
              <a:defRPr/>
            </a:pPr>
            <a:r>
              <a:rPr lang="he-IL" dirty="0" smtClean="0">
                <a:solidFill>
                  <a:srgbClr val="1F497D"/>
                </a:solidFill>
              </a:rPr>
              <a:t>דלקת בגרון יכולה להיגרם מנגיפים ( 80% מהמקרים) או מחיידקים (בדרך כלל החיידק סטרפטוקוקוס). בתמונה מימין נראה לוע של אדם הסובל מדלקת בגרון.</a:t>
            </a:r>
          </a:p>
          <a:p>
            <a:pPr eaLnBrk="1" hangingPunct="1">
              <a:defRPr/>
            </a:pPr>
            <a:r>
              <a:rPr lang="he-IL" dirty="0" smtClean="0">
                <a:solidFill>
                  <a:srgbClr val="1F497D"/>
                </a:solidFill>
              </a:rPr>
              <a:t>א. היעזרו בתרשים מימין על מנת לקבוע אם בשקד הימני יש דלקת נגיפית או חיידקית? נמקו</a:t>
            </a:r>
          </a:p>
          <a:p>
            <a:pPr eaLnBrk="1" hangingPunct="1">
              <a:defRPr/>
            </a:pPr>
            <a:r>
              <a:rPr lang="he-IL" dirty="0" smtClean="0">
                <a:solidFill>
                  <a:srgbClr val="1F497D"/>
                </a:solidFill>
              </a:rPr>
              <a:t>ב. אילו מסממני תגובת הדלקת אפשר לראות בתמונה?</a:t>
            </a:r>
          </a:p>
          <a:p>
            <a:pPr eaLnBrk="1" hangingPunct="1">
              <a:defRPr/>
            </a:pPr>
            <a:r>
              <a:rPr lang="he-IL" dirty="0" smtClean="0">
                <a:solidFill>
                  <a:srgbClr val="1F497D"/>
                </a:solidFill>
              </a:rPr>
              <a:t>ג. האם טפול אנטיביוטי עשוי לעזור במקרה זה?</a:t>
            </a:r>
          </a:p>
          <a:p>
            <a:pPr eaLnBrk="1" hangingPunct="1">
              <a:defRPr/>
            </a:pPr>
            <a:endParaRPr lang="he-IL" dirty="0">
              <a:solidFill>
                <a:srgbClr val="1F497D"/>
              </a:solidFill>
            </a:endParaRPr>
          </a:p>
        </p:txBody>
      </p:sp>
      <p:pic>
        <p:nvPicPr>
          <p:cNvPr id="3" name="תמונה 2"/>
          <p:cNvPicPr>
            <a:picLocks noChangeAspect="1"/>
          </p:cNvPicPr>
          <p:nvPr/>
        </p:nvPicPr>
        <p:blipFill>
          <a:blip r:embed="rId3"/>
          <a:stretch>
            <a:fillRect/>
          </a:stretch>
        </p:blipFill>
        <p:spPr>
          <a:xfrm>
            <a:off x="1174750" y="2092485"/>
            <a:ext cx="3070411" cy="2514401"/>
          </a:xfrm>
          <a:prstGeom prst="rect">
            <a:avLst/>
          </a:prstGeom>
        </p:spPr>
      </p:pic>
      <p:sp>
        <p:nvSpPr>
          <p:cNvPr id="12"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790270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ACBE1F1-C927-47F6-8895-925AC1693A88}" type="slidenum">
              <a:rPr lang="he-IL" sz="1100" smtClean="0">
                <a:solidFill>
                  <a:prstClr val="white">
                    <a:lumMod val="75000"/>
                  </a:prstClr>
                </a:solidFill>
              </a:rPr>
              <a:pPr fontAlgn="base">
                <a:spcBef>
                  <a:spcPct val="0"/>
                </a:spcBef>
                <a:spcAft>
                  <a:spcPct val="0"/>
                </a:spcAft>
                <a:defRPr/>
              </a:pPr>
              <a:t>17</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5 ד-ה</a:t>
            </a:r>
            <a:endParaRPr lang="he-IL" sz="1800" dirty="0" smtClean="0"/>
          </a:p>
        </p:txBody>
      </p:sp>
      <p:sp>
        <p:nvSpPr>
          <p:cNvPr id="12" name="TextBox 11"/>
          <p:cNvSpPr txBox="1"/>
          <p:nvPr/>
        </p:nvSpPr>
        <p:spPr>
          <a:xfrm>
            <a:off x="468313" y="489446"/>
            <a:ext cx="8183562" cy="20313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5:</a:t>
            </a:r>
            <a:r>
              <a:rPr lang="he-IL" dirty="0" smtClean="0">
                <a:solidFill>
                  <a:srgbClr val="000000"/>
                </a:solidFill>
                <a:latin typeface="Times New Roman" pitchFamily="18" charset="0"/>
                <a:cs typeface="Times New Roman" pitchFamily="18" charset="0"/>
              </a:rPr>
              <a:t> </a:t>
            </a:r>
            <a:endParaRPr lang="he-IL" dirty="0" smtClean="0">
              <a:solidFill>
                <a:srgbClr val="1F497D"/>
              </a:solidFill>
            </a:endParaRPr>
          </a:p>
          <a:p>
            <a:pPr eaLnBrk="1" hangingPunct="1">
              <a:defRPr/>
            </a:pPr>
            <a:r>
              <a:rPr lang="he-IL" dirty="0" smtClean="0">
                <a:solidFill>
                  <a:srgbClr val="1F497D"/>
                </a:solidFill>
              </a:rPr>
              <a:t>ד. במקרה של דלקת חיידקים נהוג לקחת דגימה ולעשות משטח גרון, לחכות עד </a:t>
            </a:r>
            <a:r>
              <a:rPr lang="he-IL" dirty="0" err="1" smtClean="0">
                <a:solidFill>
                  <a:srgbClr val="1F497D"/>
                </a:solidFill>
              </a:rPr>
              <a:t>שייתפתחו</a:t>
            </a:r>
            <a:r>
              <a:rPr lang="he-IL" dirty="0" smtClean="0">
                <a:solidFill>
                  <a:srgbClr val="1F497D"/>
                </a:solidFill>
              </a:rPr>
              <a:t> מושבות חיידקים ולזהות באיזה חיידק מדובר. מדוע לא נהוג לעשות משטח גרון במקרה של דלקת נגיפית?</a:t>
            </a:r>
          </a:p>
          <a:p>
            <a:pPr eaLnBrk="1" hangingPunct="1">
              <a:defRPr/>
            </a:pPr>
            <a:r>
              <a:rPr lang="he-IL" dirty="0" smtClean="0">
                <a:solidFill>
                  <a:srgbClr val="1F497D"/>
                </a:solidFill>
              </a:rPr>
              <a:t>ה. </a:t>
            </a:r>
            <a:r>
              <a:rPr lang="he-IL" dirty="0">
                <a:solidFill>
                  <a:srgbClr val="1F497D"/>
                </a:solidFill>
              </a:rPr>
              <a:t>ציינו שני מאפיינים של חיידק פתוגני (גורם מחלה).</a:t>
            </a:r>
          </a:p>
          <a:p>
            <a:pPr eaLnBrk="1" hangingPunct="1">
              <a:defRPr/>
            </a:pPr>
            <a:endParaRPr lang="he-IL" dirty="0" smtClean="0">
              <a:solidFill>
                <a:srgbClr val="1F497D"/>
              </a:solidFill>
            </a:endParaRPr>
          </a:p>
          <a:p>
            <a:pPr eaLnBrk="1" hangingPunct="1">
              <a:defRPr/>
            </a:pPr>
            <a:endParaRPr lang="he-IL" dirty="0">
              <a:solidFill>
                <a:srgbClr val="1F497D"/>
              </a:solidFill>
            </a:endParaRPr>
          </a:p>
        </p:txBody>
      </p:sp>
      <p:grpSp>
        <p:nvGrpSpPr>
          <p:cNvPr id="7" name="קבוצה 6"/>
          <p:cNvGrpSpPr/>
          <p:nvPr/>
        </p:nvGrpSpPr>
        <p:grpSpPr>
          <a:xfrm>
            <a:off x="611560" y="2225572"/>
            <a:ext cx="8534026" cy="4610492"/>
            <a:chOff x="611560" y="2225572"/>
            <a:chExt cx="8534026" cy="4610492"/>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l="24707" r="22347"/>
            <a:stretch/>
          </p:blipFill>
          <p:spPr>
            <a:xfrm>
              <a:off x="755576" y="2407964"/>
              <a:ext cx="3240360" cy="3592577"/>
            </a:xfrm>
            <a:prstGeom prst="rect">
              <a:avLst/>
            </a:prstGeom>
          </p:spPr>
        </p:pic>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0550" y="2225572"/>
              <a:ext cx="4745036" cy="3957360"/>
            </a:xfrm>
            <a:prstGeom prst="rect">
              <a:avLst/>
            </a:prstGeom>
          </p:spPr>
        </p:pic>
        <p:sp>
          <p:nvSpPr>
            <p:cNvPr id="5" name="מלבן 4"/>
            <p:cNvSpPr/>
            <p:nvPr/>
          </p:nvSpPr>
          <p:spPr>
            <a:xfrm>
              <a:off x="611560" y="6605232"/>
              <a:ext cx="1454244" cy="230832"/>
            </a:xfrm>
            <a:prstGeom prst="rect">
              <a:avLst/>
            </a:prstGeom>
          </p:spPr>
          <p:txBody>
            <a:bodyPr wrap="none">
              <a:spAutoFit/>
            </a:bodyPr>
            <a:lstStyle/>
            <a:p>
              <a:r>
                <a:rPr lang="he-IL" sz="900" dirty="0" smtClean="0"/>
                <a:t>תמונות: </a:t>
              </a:r>
              <a:r>
                <a:rPr lang="en-US" sz="900" dirty="0" smtClean="0"/>
                <a:t>Shutterstock.com</a:t>
              </a:r>
              <a:endParaRPr lang="he-IL" sz="1000" dirty="0"/>
            </a:p>
          </p:txBody>
        </p:sp>
      </p:grpSp>
      <p:sp>
        <p:nvSpPr>
          <p:cNvPr id="10"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801266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313" y="489446"/>
            <a:ext cx="8183562" cy="20313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5:</a:t>
            </a:r>
            <a:r>
              <a:rPr lang="he-IL" dirty="0" smtClean="0">
                <a:solidFill>
                  <a:srgbClr val="000000"/>
                </a:solidFill>
                <a:latin typeface="Times New Roman" pitchFamily="18" charset="0"/>
                <a:cs typeface="Times New Roman" pitchFamily="18" charset="0"/>
              </a:rPr>
              <a:t> </a:t>
            </a:r>
            <a:endParaRPr lang="he-IL" dirty="0" smtClean="0">
              <a:solidFill>
                <a:srgbClr val="1F497D"/>
              </a:solidFill>
            </a:endParaRPr>
          </a:p>
          <a:p>
            <a:pPr eaLnBrk="1" hangingPunct="1">
              <a:defRPr/>
            </a:pPr>
            <a:r>
              <a:rPr lang="he-IL" dirty="0" smtClean="0">
                <a:solidFill>
                  <a:srgbClr val="1F497D"/>
                </a:solidFill>
              </a:rPr>
              <a:t>ד. במקרה של דלקת חיידקים נהוג לקחת דגימה ולעשות משטח גרון, לחכות עש </a:t>
            </a:r>
            <a:r>
              <a:rPr lang="he-IL" dirty="0" err="1" smtClean="0">
                <a:solidFill>
                  <a:srgbClr val="1F497D"/>
                </a:solidFill>
              </a:rPr>
              <a:t>שייתפתחו</a:t>
            </a:r>
            <a:r>
              <a:rPr lang="he-IL" dirty="0" smtClean="0">
                <a:solidFill>
                  <a:srgbClr val="1F497D"/>
                </a:solidFill>
              </a:rPr>
              <a:t> מושבות חיידקים ולזהות באיזה חיידק מדובר. מדוע לא נהוג לעשות משטח גרון במקרה של דלקת נגיפית?</a:t>
            </a:r>
          </a:p>
          <a:p>
            <a:pPr eaLnBrk="1" hangingPunct="1">
              <a:defRPr/>
            </a:pPr>
            <a:r>
              <a:rPr lang="he-IL" dirty="0" smtClean="0">
                <a:solidFill>
                  <a:srgbClr val="1F497D"/>
                </a:solidFill>
              </a:rPr>
              <a:t>ה. </a:t>
            </a:r>
            <a:r>
              <a:rPr lang="he-IL" dirty="0">
                <a:solidFill>
                  <a:srgbClr val="1F497D"/>
                </a:solidFill>
              </a:rPr>
              <a:t>ציינו שני מאפיינים של חיידק פתוגני (גורם מחלה).</a:t>
            </a:r>
          </a:p>
          <a:p>
            <a:pPr eaLnBrk="1" hangingPunct="1">
              <a:defRPr/>
            </a:pPr>
            <a:endParaRPr lang="he-IL" dirty="0" smtClean="0">
              <a:solidFill>
                <a:srgbClr val="1F497D"/>
              </a:solidFill>
            </a:endParaRPr>
          </a:p>
          <a:p>
            <a:pPr eaLnBrk="1" hangingPunct="1">
              <a:defRPr/>
            </a:pPr>
            <a:endParaRPr lang="he-IL"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ACBE1F1-C927-47F6-8895-925AC1693A88}" type="slidenum">
              <a:rPr lang="he-IL" sz="1100" smtClean="0">
                <a:solidFill>
                  <a:prstClr val="white">
                    <a:lumMod val="75000"/>
                  </a:prstClr>
                </a:solidFill>
              </a:rPr>
              <a:pPr fontAlgn="base">
                <a:spcBef>
                  <a:spcPct val="0"/>
                </a:spcBef>
                <a:spcAft>
                  <a:spcPct val="0"/>
                </a:spcAft>
                <a:defRPr/>
              </a:pPr>
              <a:t>18</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579437" y="5373216"/>
            <a:ext cx="8072438" cy="11081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defRPr/>
            </a:pPr>
            <a:r>
              <a:rPr lang="he-IL" dirty="0" smtClean="0">
                <a:solidFill>
                  <a:srgbClr val="000000"/>
                </a:solidFill>
              </a:rPr>
              <a:t>ד. נגיפים יכולים להתרבות רק בתוך תאים, ולכן אי אפשר לגדל אותם במבחנה בלי תאים.</a:t>
            </a:r>
          </a:p>
          <a:p>
            <a:pPr>
              <a:defRPr/>
            </a:pPr>
            <a:r>
              <a:rPr lang="he-IL" dirty="0" smtClean="0">
                <a:solidFill>
                  <a:srgbClr val="000000"/>
                </a:solidFill>
              </a:rPr>
              <a:t>ה. יכולת לחדור לגוף ולהתרבות בתוכו, ויכולת לגרום נזק ישיר ו/או עקיף באמצעות רעלים.</a:t>
            </a:r>
          </a:p>
          <a:p>
            <a:pPr>
              <a:defRPr/>
            </a:pPr>
            <a:endParaRPr lang="he-IL" dirty="0">
              <a:solidFill>
                <a:srgbClr val="000000"/>
              </a:solidFill>
            </a:endParaRPr>
          </a:p>
        </p:txBody>
      </p:sp>
      <p:grpSp>
        <p:nvGrpSpPr>
          <p:cNvPr id="10" name="קבוצה 9"/>
          <p:cNvGrpSpPr/>
          <p:nvPr/>
        </p:nvGrpSpPr>
        <p:grpSpPr>
          <a:xfrm>
            <a:off x="1406909" y="1936925"/>
            <a:ext cx="6405451" cy="3235475"/>
            <a:chOff x="1439032" y="2159464"/>
            <a:chExt cx="6405451" cy="3235475"/>
          </a:xfrm>
        </p:grpSpPr>
        <p:pic>
          <p:nvPicPr>
            <p:cNvPr id="11" name="תמונה 10"/>
            <p:cNvPicPr>
              <a:picLocks noChangeAspect="1"/>
            </p:cNvPicPr>
            <p:nvPr/>
          </p:nvPicPr>
          <p:blipFill rotWithShape="1">
            <a:blip r:embed="rId2" cstate="print">
              <a:extLst>
                <a:ext uri="{28A0092B-C50C-407E-A947-70E740481C1C}">
                  <a14:useLocalDpi xmlns:a14="http://schemas.microsoft.com/office/drawing/2010/main" val="0"/>
                </a:ext>
              </a:extLst>
            </a:blip>
            <a:srcRect l="24707" r="22347"/>
            <a:stretch/>
          </p:blipFill>
          <p:spPr>
            <a:xfrm>
              <a:off x="1439032" y="2407964"/>
              <a:ext cx="2556904" cy="2834831"/>
            </a:xfrm>
            <a:prstGeom prst="rect">
              <a:avLst/>
            </a:prstGeom>
          </p:spPr>
        </p:pic>
        <p:pic>
          <p:nvPicPr>
            <p:cNvPr id="12" name="תמונה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7444" y="2159464"/>
              <a:ext cx="3697039" cy="3083331"/>
            </a:xfrm>
            <a:prstGeom prst="rect">
              <a:avLst/>
            </a:prstGeom>
          </p:spPr>
        </p:pic>
        <p:sp>
          <p:nvSpPr>
            <p:cNvPr id="13" name="מלבן 12"/>
            <p:cNvSpPr/>
            <p:nvPr/>
          </p:nvSpPr>
          <p:spPr>
            <a:xfrm>
              <a:off x="1723803" y="5164107"/>
              <a:ext cx="1454244" cy="230832"/>
            </a:xfrm>
            <a:prstGeom prst="rect">
              <a:avLst/>
            </a:prstGeom>
          </p:spPr>
          <p:txBody>
            <a:bodyPr wrap="none">
              <a:spAutoFit/>
            </a:bodyPr>
            <a:lstStyle/>
            <a:p>
              <a:r>
                <a:rPr lang="he-IL" sz="900" dirty="0" smtClean="0"/>
                <a:t>תמונות: </a:t>
              </a:r>
              <a:r>
                <a:rPr lang="en-US" sz="900" dirty="0" smtClean="0"/>
                <a:t>Shutterstock.com</a:t>
              </a:r>
              <a:endParaRPr lang="he-IL" sz="1000" dirty="0"/>
            </a:p>
          </p:txBody>
        </p:sp>
      </p:grpSp>
      <p:sp>
        <p:nvSpPr>
          <p:cNvPr id="14"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208278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618947"/>
            <a:ext cx="8429625" cy="4322221"/>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smtClean="0">
                <a:solidFill>
                  <a:prstClr val="black"/>
                </a:solidFill>
              </a:rPr>
              <a:t> חיידקים גורמי מחלות הם מיטוט קטן מכלל אוכלוסיות החיידקים.</a:t>
            </a:r>
          </a:p>
          <a:p>
            <a:pPr>
              <a:lnSpc>
                <a:spcPct val="150000"/>
              </a:lnSpc>
              <a:defRPr/>
            </a:pPr>
            <a:endParaRPr lang="he-IL" dirty="0" smtClean="0">
              <a:solidFill>
                <a:prstClr val="black"/>
              </a:solidFill>
            </a:endParaRPr>
          </a:p>
          <a:p>
            <a:pPr>
              <a:lnSpc>
                <a:spcPct val="150000"/>
              </a:lnSpc>
              <a:buFontTx/>
              <a:buBlip>
                <a:blip r:embed="rId2"/>
              </a:buBlip>
              <a:defRPr/>
            </a:pPr>
            <a:r>
              <a:rPr lang="he-IL" dirty="0">
                <a:solidFill>
                  <a:prstClr val="black"/>
                </a:solidFill>
              </a:rPr>
              <a:t> </a:t>
            </a:r>
            <a:r>
              <a:rPr lang="he-IL" dirty="0" smtClean="0">
                <a:solidFill>
                  <a:prstClr val="black"/>
                </a:solidFill>
              </a:rPr>
              <a:t>אפשר להוכיח שחיידק מסוים גורם למחלה על פי עקרונות קוך:</a:t>
            </a:r>
          </a:p>
          <a:p>
            <a:pPr>
              <a:lnSpc>
                <a:spcPct val="150000"/>
              </a:lnSpc>
              <a:defRPr/>
            </a:pPr>
            <a:r>
              <a:rPr lang="he-IL" dirty="0" smtClean="0">
                <a:solidFill>
                  <a:prstClr val="black"/>
                </a:solidFill>
              </a:rPr>
              <a:t>    א. האורגניזם </a:t>
            </a:r>
            <a:r>
              <a:rPr lang="he-IL" dirty="0">
                <a:solidFill>
                  <a:prstClr val="black"/>
                </a:solidFill>
              </a:rPr>
              <a:t>הנחשד כגורם המחלה נמצא בכל  </a:t>
            </a:r>
            <a:r>
              <a:rPr lang="he-IL" dirty="0" smtClean="0">
                <a:solidFill>
                  <a:prstClr val="black"/>
                </a:solidFill>
              </a:rPr>
              <a:t>החולים </a:t>
            </a:r>
            <a:r>
              <a:rPr lang="he-IL" dirty="0">
                <a:solidFill>
                  <a:prstClr val="black"/>
                </a:solidFill>
              </a:rPr>
              <a:t>במחלה</a:t>
            </a:r>
            <a:r>
              <a:rPr lang="he-IL" dirty="0" smtClean="0">
                <a:solidFill>
                  <a:prstClr val="black"/>
                </a:solidFill>
              </a:rPr>
              <a:t>.</a:t>
            </a:r>
            <a:endParaRPr lang="he-IL" dirty="0">
              <a:solidFill>
                <a:prstClr val="black"/>
              </a:solidFill>
            </a:endParaRPr>
          </a:p>
          <a:p>
            <a:pPr>
              <a:lnSpc>
                <a:spcPct val="150000"/>
              </a:lnSpc>
              <a:defRPr/>
            </a:pPr>
            <a:r>
              <a:rPr lang="he-IL" dirty="0" smtClean="0">
                <a:solidFill>
                  <a:prstClr val="black"/>
                </a:solidFill>
              </a:rPr>
              <a:t>    ב</a:t>
            </a:r>
            <a:r>
              <a:rPr lang="he-IL" dirty="0">
                <a:solidFill>
                  <a:prstClr val="black"/>
                </a:solidFill>
              </a:rPr>
              <a:t>. יש לבודד את האורגניזם מגוף החולים </a:t>
            </a:r>
            <a:r>
              <a:rPr lang="he-IL" dirty="0" smtClean="0">
                <a:solidFill>
                  <a:prstClr val="black"/>
                </a:solidFill>
              </a:rPr>
              <a:t>ולגדלו </a:t>
            </a:r>
            <a:r>
              <a:rPr lang="he-IL" dirty="0">
                <a:solidFill>
                  <a:prstClr val="black"/>
                </a:solidFill>
              </a:rPr>
              <a:t>בתרבית טהורה.</a:t>
            </a:r>
          </a:p>
          <a:p>
            <a:pPr>
              <a:lnSpc>
                <a:spcPct val="150000"/>
              </a:lnSpc>
              <a:defRPr/>
            </a:pPr>
            <a:r>
              <a:rPr lang="he-IL" dirty="0" smtClean="0">
                <a:solidFill>
                  <a:prstClr val="black"/>
                </a:solidFill>
              </a:rPr>
              <a:t>    ג. כשמזריקים </a:t>
            </a:r>
            <a:r>
              <a:rPr lang="he-IL" dirty="0">
                <a:solidFill>
                  <a:prstClr val="black"/>
                </a:solidFill>
              </a:rPr>
              <a:t>את גורם המחלה מן התרבית </a:t>
            </a:r>
            <a:r>
              <a:rPr lang="he-IL" dirty="0" smtClean="0">
                <a:solidFill>
                  <a:prstClr val="black"/>
                </a:solidFill>
              </a:rPr>
              <a:t> </a:t>
            </a:r>
            <a:r>
              <a:rPr lang="he-IL" dirty="0">
                <a:solidFill>
                  <a:prstClr val="black"/>
                </a:solidFill>
              </a:rPr>
              <a:t>הטהורה לבעלי חיים, הם חולים באותה </a:t>
            </a:r>
          </a:p>
          <a:p>
            <a:pPr>
              <a:lnSpc>
                <a:spcPct val="150000"/>
              </a:lnSpc>
              <a:defRPr/>
            </a:pPr>
            <a:r>
              <a:rPr lang="he-IL" dirty="0" smtClean="0">
                <a:solidFill>
                  <a:prstClr val="black"/>
                </a:solidFill>
              </a:rPr>
              <a:t>   ד. המחלה </a:t>
            </a:r>
            <a:r>
              <a:rPr lang="he-IL" dirty="0">
                <a:solidFill>
                  <a:prstClr val="black"/>
                </a:solidFill>
              </a:rPr>
              <a:t>כמו בעלי החיים שהאורגניזם בודד מהם.</a:t>
            </a:r>
          </a:p>
          <a:p>
            <a:pPr>
              <a:lnSpc>
                <a:spcPct val="150000"/>
              </a:lnSpc>
              <a:defRPr/>
            </a:pPr>
            <a:r>
              <a:rPr lang="he-IL" dirty="0" smtClean="0">
                <a:solidFill>
                  <a:prstClr val="black"/>
                </a:solidFill>
              </a:rPr>
              <a:t>   ה.  </a:t>
            </a:r>
            <a:r>
              <a:rPr lang="he-IL" dirty="0">
                <a:solidFill>
                  <a:prstClr val="black"/>
                </a:solidFill>
              </a:rPr>
              <a:t>יש לבודד את האורגניזם מגוף בעלי החיים </a:t>
            </a:r>
            <a:r>
              <a:rPr lang="he-IL" dirty="0" smtClean="0">
                <a:solidFill>
                  <a:prstClr val="black"/>
                </a:solidFill>
              </a:rPr>
              <a:t>החולים </a:t>
            </a:r>
            <a:r>
              <a:rPr lang="he-IL" dirty="0">
                <a:solidFill>
                  <a:prstClr val="black"/>
                </a:solidFill>
              </a:rPr>
              <a:t>שהודבקו במחלה, לגדלו בתרבית </a:t>
            </a:r>
            <a:endParaRPr lang="he-IL" dirty="0" smtClean="0">
              <a:solidFill>
                <a:prstClr val="black"/>
              </a:solidFill>
            </a:endParaRPr>
          </a:p>
          <a:p>
            <a:pPr>
              <a:lnSpc>
                <a:spcPct val="150000"/>
              </a:lnSpc>
              <a:defRPr/>
            </a:pPr>
            <a:r>
              <a:rPr lang="he-IL" dirty="0" smtClean="0">
                <a:solidFill>
                  <a:prstClr val="black"/>
                </a:solidFill>
              </a:rPr>
              <a:t>        טהורה, </a:t>
            </a:r>
            <a:r>
              <a:rPr lang="he-IL" dirty="0">
                <a:solidFill>
                  <a:prstClr val="black"/>
                </a:solidFill>
              </a:rPr>
              <a:t>ולהוכיח שהוא זהה לאורגניזם שבודד לראשונה. </a:t>
            </a:r>
          </a:p>
          <a:p>
            <a:pPr>
              <a:lnSpc>
                <a:spcPct val="150000"/>
              </a:lnSpc>
              <a:buFontTx/>
              <a:buBlip>
                <a:blip r:embed="rId2"/>
              </a:buBlip>
              <a:defRPr/>
            </a:pPr>
            <a:endParaRPr lang="he-IL" dirty="0" smtClean="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p:txBody>
      </p:sp>
      <p:sp>
        <p:nvSpPr>
          <p:cNvPr id="8" name="כותרת 7"/>
          <p:cNvSpPr>
            <a:spLocks noGrp="1"/>
          </p:cNvSpPr>
          <p:nvPr>
            <p:ph type="title" idx="4294967295"/>
          </p:nvPr>
        </p:nvSpPr>
        <p:spPr>
          <a:xfrm>
            <a:off x="506413" y="44624"/>
            <a:ext cx="8229600" cy="357188"/>
          </a:xfrm>
          <a:prstGeom prst="rect">
            <a:avLst/>
          </a:prstGeom>
        </p:spPr>
        <p:txBody>
          <a:bodyPr/>
          <a:lstStyle/>
          <a:p>
            <a:pPr>
              <a:defRPr/>
            </a:pPr>
            <a:r>
              <a:rPr lang="he-IL" sz="1800" b="1" dirty="0" smtClean="0">
                <a:solidFill>
                  <a:srgbClr val="FF6600"/>
                </a:solidFill>
                <a:ea typeface="+mn-ea"/>
              </a:rPr>
              <a:t>סיכום: עקרונות קוך</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75328E-3663-4A66-BE6B-A99C7839D54E}" type="slidenum">
              <a:rPr lang="he-IL" altLang="he-IL" sz="1100">
                <a:solidFill>
                  <a:srgbClr val="BFBFBF"/>
                </a:solidFill>
              </a:rPr>
              <a:pPr eaLnBrk="1" hangingPunct="1"/>
              <a:t>19</a:t>
            </a:fld>
            <a:endParaRPr lang="he-IL" altLang="he-IL" sz="1100">
              <a:solidFill>
                <a:srgbClr val="BFBFBF"/>
              </a:solidFill>
            </a:endParaRPr>
          </a:p>
        </p:txBody>
      </p:sp>
      <p:sp>
        <p:nvSpPr>
          <p:cNvPr id="9"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339829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26988"/>
            <a:ext cx="8229600" cy="439737"/>
          </a:xfrm>
        </p:spPr>
        <p:txBody>
          <a:bodyPr/>
          <a:lstStyle/>
          <a:p>
            <a:pPr eaLnBrk="1" fontAlgn="auto" hangingPunct="1">
              <a:defRPr/>
            </a:pPr>
            <a:r>
              <a:rPr lang="he-IL" sz="1800" b="1" dirty="0">
                <a:solidFill>
                  <a:srgbClr val="FF6600"/>
                </a:solidFill>
                <a:ea typeface="+mn-ea"/>
              </a:rPr>
              <a:t>במאה </a:t>
            </a:r>
            <a:r>
              <a:rPr lang="he-IL" sz="1800" b="1" noProof="1" smtClean="0">
                <a:solidFill>
                  <a:srgbClr val="FF6600"/>
                </a:solidFill>
                <a:ea typeface="+mn-ea"/>
              </a:rPr>
              <a:t>ה־19</a:t>
            </a:r>
            <a:r>
              <a:rPr lang="he-IL" sz="1800" b="1" dirty="0" smtClean="0">
                <a:solidFill>
                  <a:srgbClr val="FF6600"/>
                </a:solidFill>
                <a:ea typeface="+mn-ea"/>
              </a:rPr>
              <a:t> </a:t>
            </a:r>
            <a:r>
              <a:rPr lang="he-IL" sz="1800" b="1" dirty="0">
                <a:solidFill>
                  <a:srgbClr val="FF6600"/>
                </a:solidFill>
                <a:ea typeface="+mn-ea"/>
              </a:rPr>
              <a:t>הייתה פריצת דרך במחקר על הקשר בין חיידקים למחלות</a:t>
            </a:r>
            <a:endParaRPr lang="he-IL" sz="1800" dirty="0">
              <a:solidFill>
                <a:prstClr val="black"/>
              </a:solidFill>
              <a:ea typeface="+mn-ea"/>
            </a:endParaRPr>
          </a:p>
        </p:txBody>
      </p:sp>
      <p:sp>
        <p:nvSpPr>
          <p:cNvPr id="116" name="TextBox 115"/>
          <p:cNvSpPr txBox="1"/>
          <p:nvPr/>
        </p:nvSpPr>
        <p:spPr>
          <a:xfrm>
            <a:off x="395288" y="436563"/>
            <a:ext cx="8183562" cy="50783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עד למאה </a:t>
            </a:r>
            <a:r>
              <a:rPr lang="he-IL" noProof="1" smtClean="0"/>
              <a:t>ה</a:t>
            </a:r>
            <a:r>
              <a:rPr lang="he-IL" noProof="1" smtClean="0">
                <a:latin typeface="Arial"/>
                <a:cs typeface="Arial"/>
              </a:rPr>
              <a:t>־</a:t>
            </a:r>
            <a:r>
              <a:rPr lang="he-IL" noProof="1" smtClean="0"/>
              <a:t>19</a:t>
            </a:r>
            <a:r>
              <a:rPr lang="he-IL" dirty="0" smtClean="0"/>
              <a:t> כלל לא ידעו שחיידקים ומיקרואורגניזמים אחרים גורמים למחלות. </a:t>
            </a:r>
          </a:p>
          <a:p>
            <a:pPr eaLnBrk="1" hangingPunct="1">
              <a:defRPr/>
            </a:pPr>
            <a:r>
              <a:rPr lang="he-IL" dirty="0" smtClean="0"/>
              <a:t>במאה </a:t>
            </a:r>
            <a:r>
              <a:rPr lang="he-IL" noProof="1" smtClean="0"/>
              <a:t>ה</a:t>
            </a:r>
            <a:r>
              <a:rPr lang="he-IL" noProof="1" smtClean="0">
                <a:latin typeface="Arial"/>
                <a:cs typeface="Arial"/>
              </a:rPr>
              <a:t>־</a:t>
            </a:r>
            <a:r>
              <a:rPr lang="he-IL" noProof="1" smtClean="0"/>
              <a:t>19</a:t>
            </a:r>
            <a:r>
              <a:rPr lang="he-IL" dirty="0" smtClean="0"/>
              <a:t> החלו החוקרים להבין שיש קשר בין מיקרואורגניזמים ומחלות.</a:t>
            </a:r>
          </a:p>
          <a:p>
            <a:pPr eaLnBrk="1" hangingPunct="1">
              <a:defRPr/>
            </a:pPr>
            <a:endParaRPr lang="he-IL" dirty="0" smtClean="0"/>
          </a:p>
          <a:p>
            <a:pPr eaLnBrk="1" hangingPunct="1">
              <a:defRPr/>
            </a:pPr>
            <a:r>
              <a:rPr lang="he-IL" dirty="0" smtClean="0"/>
              <a:t>הרופא </a:t>
            </a:r>
            <a:r>
              <a:rPr lang="he-IL" dirty="0"/>
              <a:t>האוסטרי </a:t>
            </a:r>
            <a:r>
              <a:rPr lang="he-IL" b="1" dirty="0">
                <a:solidFill>
                  <a:schemeClr val="accent3"/>
                </a:solidFill>
              </a:rPr>
              <a:t>זמלוויס </a:t>
            </a:r>
            <a:r>
              <a:rPr lang="he-IL" dirty="0" smtClean="0"/>
              <a:t>(</a:t>
            </a:r>
            <a:r>
              <a:rPr lang="he-IL" noProof="1" smtClean="0"/>
              <a:t>1818–1865</a:t>
            </a:r>
            <a:r>
              <a:rPr lang="he-IL" dirty="0" smtClean="0"/>
              <a:t>) עבד במחלקת היולדות </a:t>
            </a:r>
          </a:p>
          <a:p>
            <a:pPr eaLnBrk="1" hangingPunct="1">
              <a:defRPr/>
            </a:pPr>
            <a:r>
              <a:rPr lang="he-IL" dirty="0" smtClean="0"/>
              <a:t>בבית החולים והבחין ששיעור התמותה של יולדות בעקבות מחלה </a:t>
            </a:r>
            <a:r>
              <a:rPr lang="en-US" dirty="0" smtClean="0"/>
              <a:t/>
            </a:r>
            <a:br>
              <a:rPr lang="en-US" dirty="0" smtClean="0"/>
            </a:br>
            <a:r>
              <a:rPr lang="he-IL" dirty="0" smtClean="0"/>
              <a:t>שנקראה "קדחת היולדות", שהגורם לה לא היה ידוע, היה</a:t>
            </a:r>
            <a:r>
              <a:rPr lang="en-US" dirty="0" smtClean="0"/>
              <a:t/>
            </a:r>
            <a:br>
              <a:rPr lang="en-US" dirty="0" smtClean="0"/>
            </a:br>
            <a:r>
              <a:rPr lang="he-IL" dirty="0" smtClean="0"/>
              <a:t> גבוה יותר במחלקה שהמטפלים בה היו רופאים, </a:t>
            </a:r>
            <a:r>
              <a:rPr lang="en-US" dirty="0" smtClean="0"/>
              <a:t/>
            </a:r>
            <a:br>
              <a:rPr lang="en-US" dirty="0" smtClean="0"/>
            </a:br>
            <a:r>
              <a:rPr lang="he-IL" dirty="0" smtClean="0"/>
              <a:t>לעומת מחלקה שהמטפלות בה היו מיילדות. הוא הסיק שיש משהו </a:t>
            </a:r>
            <a:r>
              <a:rPr lang="en-US" dirty="0" smtClean="0"/>
              <a:t/>
            </a:r>
            <a:br>
              <a:rPr lang="en-US" dirty="0" smtClean="0"/>
            </a:br>
            <a:r>
              <a:rPr lang="he-IL" dirty="0" smtClean="0"/>
              <a:t>שהרופאים מעבירים מן החולים ממחלקות אחרות אל היולדות, </a:t>
            </a:r>
            <a:r>
              <a:rPr lang="en-US" dirty="0" smtClean="0"/>
              <a:t/>
            </a:r>
            <a:br>
              <a:rPr lang="en-US" dirty="0" smtClean="0"/>
            </a:br>
            <a:r>
              <a:rPr lang="he-IL" dirty="0" smtClean="0"/>
              <a:t>אך לא ידע מהו אותו גורם. בעקבות הבחנתו הורה זמלוויס</a:t>
            </a:r>
          </a:p>
          <a:p>
            <a:pPr eaLnBrk="1" hangingPunct="1">
              <a:defRPr/>
            </a:pPr>
            <a:r>
              <a:rPr lang="he-IL" dirty="0" smtClean="0"/>
              <a:t>לרופאים לרחוץ את ידיהם בתמיסת כלור לפני הכניסה למחלקת היולדות.</a:t>
            </a:r>
          </a:p>
          <a:p>
            <a:pPr eaLnBrk="1" hangingPunct="1">
              <a:defRPr/>
            </a:pPr>
            <a:r>
              <a:rPr lang="he-IL" dirty="0" smtClean="0"/>
              <a:t>ואמנם, תמותת היולדות פחתה בקיצוניות והשתוותה לתמותה במחלקות אחרות. </a:t>
            </a:r>
          </a:p>
          <a:p>
            <a:pPr eaLnBrk="1" hangingPunct="1">
              <a:defRPr/>
            </a:pPr>
            <a:r>
              <a:rPr lang="he-IL" dirty="0" smtClean="0"/>
              <a:t>למרות זאת, המלצותיו של זמלוויס נתקלו בהתנגדות עזה מצד הרופאים, </a:t>
            </a:r>
            <a:r>
              <a:rPr lang="en-US" dirty="0" smtClean="0"/>
              <a:t/>
            </a:r>
            <a:br>
              <a:rPr lang="en-US" dirty="0" smtClean="0"/>
            </a:br>
            <a:r>
              <a:rPr lang="he-IL" dirty="0" smtClean="0"/>
              <a:t>והוא אף פוטר מעבודתו בבית החולים.</a:t>
            </a:r>
          </a:p>
          <a:p>
            <a:pPr eaLnBrk="1" hangingPunct="1">
              <a:defRPr/>
            </a:pPr>
            <a:endParaRPr lang="he-IL" dirty="0"/>
          </a:p>
          <a:p>
            <a:pPr eaLnBrk="1" hangingPunct="1">
              <a:defRPr/>
            </a:pPr>
            <a:r>
              <a:rPr lang="he-IL" dirty="0" smtClean="0"/>
              <a:t>המנתח האנגלי </a:t>
            </a:r>
            <a:r>
              <a:rPr lang="he-IL" b="1" dirty="0" smtClean="0">
                <a:solidFill>
                  <a:schemeClr val="accent3"/>
                </a:solidFill>
              </a:rPr>
              <a:t>ליסטר</a:t>
            </a:r>
            <a:r>
              <a:rPr lang="he-IL" dirty="0" smtClean="0"/>
              <a:t>, הסיק מסקנות דומות בדבר הצורך בחיטוי.</a:t>
            </a:r>
          </a:p>
          <a:p>
            <a:pPr eaLnBrk="1" hangingPunct="1">
              <a:defRPr/>
            </a:pPr>
            <a:endParaRPr lang="en-US" dirty="0"/>
          </a:p>
          <a:p>
            <a:pPr eaLnBrk="1" hangingPunct="1">
              <a:defRPr/>
            </a:pPr>
            <a:endParaRPr lang="he-IL" dirty="0"/>
          </a:p>
        </p:txBody>
      </p:sp>
      <p:grpSp>
        <p:nvGrpSpPr>
          <p:cNvPr id="100357" name="קבוצה 116"/>
          <p:cNvGrpSpPr>
            <a:grpSpLocks/>
          </p:cNvGrpSpPr>
          <p:nvPr/>
        </p:nvGrpSpPr>
        <p:grpSpPr bwMode="auto">
          <a:xfrm>
            <a:off x="273050" y="836613"/>
            <a:ext cx="2171700" cy="5529262"/>
            <a:chOff x="273659" y="836712"/>
            <a:chExt cx="2170357" cy="5529531"/>
          </a:xfrm>
        </p:grpSpPr>
        <p:pic>
          <p:nvPicPr>
            <p:cNvPr id="119" name="Picture 8"/>
            <p:cNvPicPr>
              <a:picLocks noChangeAspect="1" noChangeArrowheads="1"/>
            </p:cNvPicPr>
            <p:nvPr/>
          </p:nvPicPr>
          <p:blipFill>
            <a:blip r:embed="rId2" cstate="email">
              <a:extLst/>
            </a:blip>
            <a:srcRect/>
            <a:stretch>
              <a:fillRect/>
            </a:stretch>
          </p:blipFill>
          <p:spPr bwMode="auto">
            <a:xfrm>
              <a:off x="425405" y="4149080"/>
              <a:ext cx="2018611" cy="2217163"/>
            </a:xfrm>
            <a:prstGeom prst="ellipse">
              <a:avLst/>
            </a:prstGeom>
            <a:ln>
              <a:noFill/>
            </a:ln>
            <a:effectLst>
              <a:softEdge rad="112500"/>
            </a:effectLst>
            <a:extLst/>
          </p:spPr>
        </p:pic>
        <p:pic>
          <p:nvPicPr>
            <p:cNvPr id="120" name="Picture 9"/>
            <p:cNvPicPr>
              <a:picLocks noChangeAspect="1" noChangeArrowheads="1"/>
            </p:cNvPicPr>
            <p:nvPr/>
          </p:nvPicPr>
          <p:blipFill>
            <a:blip r:embed="rId3" cstate="email">
              <a:extLst/>
            </a:blip>
            <a:srcRect/>
            <a:stretch>
              <a:fillRect/>
            </a:stretch>
          </p:blipFill>
          <p:spPr bwMode="auto">
            <a:xfrm>
              <a:off x="273659" y="1113670"/>
              <a:ext cx="2002338" cy="2027446"/>
            </a:xfrm>
            <a:prstGeom prst="ellipse">
              <a:avLst/>
            </a:prstGeom>
            <a:ln>
              <a:noFill/>
            </a:ln>
            <a:effectLst>
              <a:softEdge rad="112500"/>
            </a:effectLst>
            <a:extLst/>
          </p:spPr>
        </p:pic>
        <p:sp>
          <p:nvSpPr>
            <p:cNvPr id="100362" name="מלבן 120"/>
            <p:cNvSpPr>
              <a:spLocks noChangeArrowheads="1"/>
            </p:cNvSpPr>
            <p:nvPr/>
          </p:nvSpPr>
          <p:spPr bwMode="auto">
            <a:xfrm>
              <a:off x="1154481" y="3933056"/>
              <a:ext cx="4651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t>קוך</a:t>
              </a:r>
            </a:p>
          </p:txBody>
        </p:sp>
        <p:sp>
          <p:nvSpPr>
            <p:cNvPr id="100363" name="מלבן 121"/>
            <p:cNvSpPr>
              <a:spLocks noChangeArrowheads="1"/>
            </p:cNvSpPr>
            <p:nvPr/>
          </p:nvSpPr>
          <p:spPr bwMode="auto">
            <a:xfrm>
              <a:off x="899592" y="836712"/>
              <a:ext cx="7970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t>זמלוויס</a:t>
              </a:r>
            </a:p>
          </p:txBody>
        </p:sp>
      </p:grpSp>
      <p:sp>
        <p:nvSpPr>
          <p:cNvPr id="100358" name="מלבן 1"/>
          <p:cNvSpPr>
            <a:spLocks noChangeArrowheads="1"/>
          </p:cNvSpPr>
          <p:nvPr/>
        </p:nvSpPr>
        <p:spPr bwMode="auto">
          <a:xfrm>
            <a:off x="466725" y="3030538"/>
            <a:ext cx="13747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a:latin typeface="Calibri" pitchFamily="34" charset="0"/>
                <a:cs typeface="Calibri" pitchFamily="34" charset="0"/>
                <a:hlinkClick r:id="rId4"/>
              </a:rPr>
              <a:t>מתוך ויקיפדיה העברית</a:t>
            </a:r>
            <a:endParaRPr lang="en-US" sz="1000">
              <a:latin typeface="Calibri" pitchFamily="34" charset="0"/>
              <a:cs typeface="Calibri" pitchFamily="34" charset="0"/>
            </a:endParaRPr>
          </a:p>
        </p:txBody>
      </p:sp>
      <p:sp>
        <p:nvSpPr>
          <p:cNvPr id="100359" name="מלבן 12"/>
          <p:cNvSpPr>
            <a:spLocks noChangeArrowheads="1"/>
          </p:cNvSpPr>
          <p:nvPr/>
        </p:nvSpPr>
        <p:spPr bwMode="auto">
          <a:xfrm>
            <a:off x="700088" y="6365875"/>
            <a:ext cx="13747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a:latin typeface="Calibri" pitchFamily="34" charset="0"/>
                <a:cs typeface="Calibri" pitchFamily="34" charset="0"/>
                <a:hlinkClick r:id="rId5" action="ppaction://hlinkfile"/>
              </a:rPr>
              <a:t>מתוך ויקיפדיה העברית</a:t>
            </a:r>
            <a:endParaRPr lang="en-US" sz="1000">
              <a:latin typeface="Calibri" pitchFamily="34" charset="0"/>
              <a:cs typeface="Calibri" pitchFamily="34" charset="0"/>
            </a:endParaRPr>
          </a:p>
        </p:txBody>
      </p:sp>
      <p:sp>
        <p:nvSpPr>
          <p:cNvPr id="2" name="מלבן 1"/>
          <p:cNvSpPr/>
          <p:nvPr/>
        </p:nvSpPr>
        <p:spPr>
          <a:xfrm>
            <a:off x="2356011" y="5035341"/>
            <a:ext cx="6226736" cy="1754326"/>
          </a:xfrm>
          <a:prstGeom prst="rect">
            <a:avLst/>
          </a:prstGeom>
        </p:spPr>
        <p:txBody>
          <a:bodyPr wrap="square">
            <a:spAutoFit/>
          </a:bodyPr>
          <a:lstStyle/>
          <a:p>
            <a:pPr eaLnBrk="1" hangingPunct="1">
              <a:defRPr/>
            </a:pPr>
            <a:r>
              <a:rPr lang="he-IL" dirty="0"/>
              <a:t>בין הרופאים הבולטים ביותר במחצית השנייה של המאה </a:t>
            </a:r>
            <a:r>
              <a:rPr lang="he-IL" noProof="1"/>
              <a:t>ה</a:t>
            </a:r>
            <a:r>
              <a:rPr lang="he-IL" noProof="1">
                <a:latin typeface="Arial"/>
                <a:cs typeface="Arial"/>
              </a:rPr>
              <a:t>־</a:t>
            </a:r>
            <a:r>
              <a:rPr lang="he-IL" noProof="1"/>
              <a:t>19</a:t>
            </a:r>
            <a:r>
              <a:rPr lang="he-IL" dirty="0"/>
              <a:t> </a:t>
            </a:r>
            <a:r>
              <a:rPr lang="en-US" dirty="0"/>
              <a:t/>
            </a:r>
            <a:br>
              <a:rPr lang="en-US" dirty="0"/>
            </a:br>
            <a:r>
              <a:rPr lang="he-IL" dirty="0"/>
              <a:t>היו </a:t>
            </a:r>
            <a:r>
              <a:rPr lang="he-IL" b="1" dirty="0">
                <a:solidFill>
                  <a:schemeClr val="accent3"/>
                </a:solidFill>
              </a:rPr>
              <a:t>פסטר וקוך</a:t>
            </a:r>
            <a:r>
              <a:rPr lang="he-IL" dirty="0"/>
              <a:t>. היינריך הרמן רוברט קוך (</a:t>
            </a:r>
            <a:r>
              <a:rPr lang="he-IL" noProof="1"/>
              <a:t>1843–1910</a:t>
            </a:r>
            <a:r>
              <a:rPr lang="he-IL" dirty="0"/>
              <a:t>) הוא </a:t>
            </a:r>
            <a:r>
              <a:rPr lang="en-US" dirty="0"/>
              <a:t/>
            </a:r>
            <a:br>
              <a:rPr lang="en-US" dirty="0"/>
            </a:br>
            <a:r>
              <a:rPr lang="he-IL" dirty="0"/>
              <a:t>רופא גרמני, מן האבות המייסדים של מדע הבקטריולוגיה, </a:t>
            </a:r>
            <a:r>
              <a:rPr lang="en-US" dirty="0"/>
              <a:t/>
            </a:r>
            <a:br>
              <a:rPr lang="en-US" dirty="0"/>
            </a:br>
            <a:r>
              <a:rPr lang="he-IL" dirty="0"/>
              <a:t>מגלה מקור מחלת השחפת וחתן פרס נובל לרפואה לשנת 1905.</a:t>
            </a:r>
          </a:p>
          <a:p>
            <a:pPr eaLnBrk="1" hangingPunct="1">
              <a:defRPr/>
            </a:pPr>
            <a:r>
              <a:rPr lang="he-IL" dirty="0"/>
              <a:t>קוך ניסח ארבעה עקרונות המשמשים עד היום בסיס להוכחה</a:t>
            </a:r>
          </a:p>
          <a:p>
            <a:pPr eaLnBrk="1" hangingPunct="1">
              <a:defRPr/>
            </a:pPr>
            <a:r>
              <a:rPr lang="he-IL" dirty="0"/>
              <a:t>שאורגניזם מסוים גורם למחלה מסוימת. ועל כך – בשקף הבא.</a:t>
            </a:r>
          </a:p>
        </p:txBody>
      </p:sp>
      <p:sp>
        <p:nvSpPr>
          <p:cNvPr id="13"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618947"/>
            <a:ext cx="8429625" cy="533033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smtClean="0">
                <a:solidFill>
                  <a:prstClr val="black"/>
                </a:solidFill>
              </a:rPr>
              <a:t> חיידקים פתוגניים מתאפיינים ב:</a:t>
            </a:r>
          </a:p>
          <a:p>
            <a:pPr>
              <a:lnSpc>
                <a:spcPct val="150000"/>
              </a:lnSpc>
              <a:defRPr/>
            </a:pPr>
            <a:r>
              <a:rPr lang="he-IL" dirty="0">
                <a:solidFill>
                  <a:prstClr val="black"/>
                </a:solidFill>
              </a:rPr>
              <a:t> </a:t>
            </a:r>
            <a:r>
              <a:rPr lang="he-IL" dirty="0" smtClean="0">
                <a:solidFill>
                  <a:prstClr val="black"/>
                </a:solidFill>
              </a:rPr>
              <a:t>   </a:t>
            </a:r>
            <a:r>
              <a:rPr lang="he-IL" dirty="0" err="1" smtClean="0">
                <a:solidFill>
                  <a:prstClr val="black"/>
                </a:solidFill>
              </a:rPr>
              <a:t>פלשנות</a:t>
            </a:r>
            <a:r>
              <a:rPr lang="en-US" dirty="0" smtClean="0">
                <a:solidFill>
                  <a:prstClr val="black"/>
                </a:solidFill>
              </a:rPr>
              <a:t>;</a:t>
            </a:r>
            <a:r>
              <a:rPr lang="he-IL" dirty="0" smtClean="0">
                <a:solidFill>
                  <a:prstClr val="black"/>
                </a:solidFill>
              </a:rPr>
              <a:t> יכולת לחדור לגוף האדם ולהתרבות בו.</a:t>
            </a:r>
          </a:p>
          <a:p>
            <a:pPr>
              <a:lnSpc>
                <a:spcPct val="150000"/>
              </a:lnSpc>
              <a:defRPr/>
            </a:pPr>
            <a:r>
              <a:rPr lang="he-IL" dirty="0" smtClean="0">
                <a:solidFill>
                  <a:prstClr val="black"/>
                </a:solidFill>
              </a:rPr>
              <a:t>    יכולת פגיעה בגוף ובתפקודו באופן ישיר או באמצעות רעלנים.</a:t>
            </a:r>
          </a:p>
          <a:p>
            <a:pPr>
              <a:lnSpc>
                <a:spcPct val="150000"/>
              </a:lnSpc>
              <a:defRPr/>
            </a:pPr>
            <a:endParaRPr lang="he-IL" dirty="0" smtClean="0">
              <a:solidFill>
                <a:prstClr val="black"/>
              </a:solidFill>
            </a:endParaRPr>
          </a:p>
          <a:p>
            <a:pPr>
              <a:lnSpc>
                <a:spcPct val="150000"/>
              </a:lnSpc>
              <a:buFontTx/>
              <a:buBlip>
                <a:blip r:embed="rId2"/>
              </a:buBlip>
              <a:defRPr/>
            </a:pPr>
            <a:r>
              <a:rPr lang="he-IL" dirty="0">
                <a:solidFill>
                  <a:prstClr val="black"/>
                </a:solidFill>
              </a:rPr>
              <a:t> </a:t>
            </a:r>
            <a:r>
              <a:rPr lang="he-IL" dirty="0" smtClean="0">
                <a:solidFill>
                  <a:prstClr val="black"/>
                </a:solidFill>
              </a:rPr>
              <a:t>דוגמאות להשפעות של רעלנים:</a:t>
            </a:r>
          </a:p>
          <a:p>
            <a:pPr>
              <a:lnSpc>
                <a:spcPct val="150000"/>
              </a:lnSpc>
              <a:defRPr/>
            </a:pPr>
            <a:r>
              <a:rPr lang="he-IL" dirty="0" smtClean="0">
                <a:solidFill>
                  <a:prstClr val="black"/>
                </a:solidFill>
              </a:rPr>
              <a:t>  רעלן הטטנוס פוגע בתפקוד של מערכת העצבים</a:t>
            </a:r>
          </a:p>
          <a:p>
            <a:pPr>
              <a:lnSpc>
                <a:spcPct val="150000"/>
              </a:lnSpc>
              <a:defRPr/>
            </a:pPr>
            <a:r>
              <a:rPr lang="he-IL" dirty="0" smtClean="0">
                <a:solidFill>
                  <a:prstClr val="black"/>
                </a:solidFill>
              </a:rPr>
              <a:t>  רעלן הכולרה פוגע בתאי אפיתל המעי, וגורם לאיבוד כמות גדולה מאד של מים ומלחים </a:t>
            </a:r>
          </a:p>
          <a:p>
            <a:pPr>
              <a:lnSpc>
                <a:spcPct val="150000"/>
              </a:lnSpc>
              <a:defRPr/>
            </a:pPr>
            <a:r>
              <a:rPr lang="he-IL" dirty="0">
                <a:solidFill>
                  <a:prstClr val="black"/>
                </a:solidFill>
              </a:rPr>
              <a:t> </a:t>
            </a:r>
            <a:r>
              <a:rPr lang="he-IL" dirty="0" smtClean="0">
                <a:solidFill>
                  <a:prstClr val="black"/>
                </a:solidFill>
              </a:rPr>
              <a:t> מן הגוף.</a:t>
            </a:r>
          </a:p>
          <a:p>
            <a:pPr>
              <a:lnSpc>
                <a:spcPct val="150000"/>
              </a:lnSpc>
              <a:defRPr/>
            </a:pPr>
            <a:endParaRPr lang="he-IL" dirty="0" smtClean="0">
              <a:solidFill>
                <a:prstClr val="black"/>
              </a:solidFill>
            </a:endParaRPr>
          </a:p>
          <a:p>
            <a:pPr>
              <a:lnSpc>
                <a:spcPct val="150000"/>
              </a:lnSpc>
              <a:buFontTx/>
              <a:buBlip>
                <a:blip r:embed="rId2"/>
              </a:buBlip>
              <a:defRPr/>
            </a:pPr>
            <a:r>
              <a:rPr lang="he-IL" dirty="0">
                <a:solidFill>
                  <a:prstClr val="black"/>
                </a:solidFill>
              </a:rPr>
              <a:t> </a:t>
            </a:r>
            <a:r>
              <a:rPr lang="he-IL" dirty="0" smtClean="0">
                <a:solidFill>
                  <a:prstClr val="black"/>
                </a:solidFill>
              </a:rPr>
              <a:t>תסמיני המחלה נובעים מהפגיעה הישירה והעקיפה של החיידק, אך גם מתגובת מערכת </a:t>
            </a:r>
          </a:p>
          <a:p>
            <a:pPr>
              <a:lnSpc>
                <a:spcPct val="150000"/>
              </a:lnSpc>
              <a:defRPr/>
            </a:pPr>
            <a:r>
              <a:rPr lang="he-IL" dirty="0" smtClean="0">
                <a:solidFill>
                  <a:prstClr val="black"/>
                </a:solidFill>
              </a:rPr>
              <a:t>  החיסון (בעיקר תגובת הדלקת שמתאפיינת בנפיחות, כאבים וחום ברקמה הפגועה.</a:t>
            </a:r>
            <a:endParaRPr lang="he-IL" dirty="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p:txBody>
      </p:sp>
      <p:sp>
        <p:nvSpPr>
          <p:cNvPr id="8" name="כותרת 7"/>
          <p:cNvSpPr>
            <a:spLocks noGrp="1"/>
          </p:cNvSpPr>
          <p:nvPr>
            <p:ph type="title" idx="4294967295"/>
          </p:nvPr>
        </p:nvSpPr>
        <p:spPr>
          <a:xfrm>
            <a:off x="506413" y="47476"/>
            <a:ext cx="8229600" cy="357188"/>
          </a:xfrm>
          <a:prstGeom prst="rect">
            <a:avLst/>
          </a:prstGeom>
        </p:spPr>
        <p:txBody>
          <a:bodyPr/>
          <a:lstStyle/>
          <a:p>
            <a:pPr>
              <a:defRPr/>
            </a:pPr>
            <a:r>
              <a:rPr lang="he-IL" sz="1800" b="1" dirty="0" smtClean="0">
                <a:solidFill>
                  <a:srgbClr val="FF6600"/>
                </a:solidFill>
                <a:ea typeface="+mn-ea"/>
              </a:rPr>
              <a:t>סיכום: חיידקים פתוגניים (גורמי מחלות)</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75328E-3663-4A66-BE6B-A99C7839D54E}" type="slidenum">
              <a:rPr lang="he-IL" altLang="he-IL" sz="1100">
                <a:solidFill>
                  <a:srgbClr val="BFBFBF"/>
                </a:solidFill>
              </a:rPr>
              <a:pPr eaLnBrk="1" hangingPunct="1"/>
              <a:t>20</a:t>
            </a:fld>
            <a:endParaRPr lang="he-IL" altLang="he-IL" sz="1100">
              <a:solidFill>
                <a:srgbClr val="BFBFBF"/>
              </a:solidFill>
            </a:endParaRPr>
          </a:p>
        </p:txBody>
      </p:sp>
      <p:sp>
        <p:nvSpPr>
          <p:cNvPr id="9"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924934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26988"/>
            <a:ext cx="8229600" cy="439737"/>
          </a:xfrm>
        </p:spPr>
        <p:txBody>
          <a:bodyPr/>
          <a:lstStyle/>
          <a:p>
            <a:pPr eaLnBrk="1" fontAlgn="auto" hangingPunct="1">
              <a:defRPr/>
            </a:pPr>
            <a:r>
              <a:rPr lang="he-IL" sz="1800" b="1" dirty="0">
                <a:solidFill>
                  <a:srgbClr val="FF6600"/>
                </a:solidFill>
                <a:ea typeface="+mn-ea"/>
              </a:rPr>
              <a:t>עקרונות קוך לזיהוי גורמי מחלה</a:t>
            </a:r>
            <a:endParaRPr lang="he-IL" sz="1800" dirty="0">
              <a:solidFill>
                <a:prstClr val="black"/>
              </a:solidFill>
              <a:ea typeface="+mn-ea"/>
            </a:endParaRPr>
          </a:p>
        </p:txBody>
      </p:sp>
      <p:sp>
        <p:nvSpPr>
          <p:cNvPr id="13" name="TextBox 12"/>
          <p:cNvSpPr txBox="1"/>
          <p:nvPr/>
        </p:nvSpPr>
        <p:spPr>
          <a:xfrm>
            <a:off x="3803650" y="482600"/>
            <a:ext cx="4918075" cy="61864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א. האורגניזם הנחשד כגורם המחלה נמצא </a:t>
            </a:r>
            <a:r>
              <a:rPr lang="he-IL" dirty="0">
                <a:solidFill>
                  <a:prstClr val="black"/>
                </a:solidFill>
              </a:rPr>
              <a:t>בכל </a:t>
            </a:r>
            <a:r>
              <a:rPr lang="he-IL" dirty="0" smtClean="0">
                <a:solidFill>
                  <a:prstClr val="black"/>
                </a:solidFill>
              </a:rPr>
              <a:t> </a:t>
            </a:r>
          </a:p>
          <a:p>
            <a:pPr eaLnBrk="1" hangingPunct="1">
              <a:defRPr/>
            </a:pPr>
            <a:r>
              <a:rPr lang="he-IL" dirty="0" smtClean="0">
                <a:solidFill>
                  <a:prstClr val="black"/>
                </a:solidFill>
              </a:rPr>
              <a:t>    החולים במחלה.</a:t>
            </a:r>
          </a:p>
          <a:p>
            <a:pPr eaLnBrk="1" hangingPunct="1">
              <a:defRPr/>
            </a:pPr>
            <a:endParaRPr lang="en-US" dirty="0" smtClean="0">
              <a:solidFill>
                <a:prstClr val="black"/>
              </a:solidFill>
            </a:endParaRPr>
          </a:p>
          <a:p>
            <a:pPr eaLnBrk="1" hangingPunct="1">
              <a:defRPr/>
            </a:pPr>
            <a:endParaRPr lang="en-US" dirty="0">
              <a:solidFill>
                <a:prstClr val="black"/>
              </a:solidFill>
            </a:endParaRPr>
          </a:p>
          <a:p>
            <a:pPr eaLnBrk="1" hangingPunct="1">
              <a:defRPr/>
            </a:pPr>
            <a:endParaRPr lang="en-US" dirty="0" smtClean="0">
              <a:solidFill>
                <a:prstClr val="black"/>
              </a:solidFill>
            </a:endParaRPr>
          </a:p>
          <a:p>
            <a:pPr eaLnBrk="1" hangingPunct="1">
              <a:defRPr/>
            </a:pPr>
            <a:endParaRPr lang="he-IL" dirty="0">
              <a:solidFill>
                <a:prstClr val="black"/>
              </a:solidFill>
            </a:endParaRPr>
          </a:p>
          <a:p>
            <a:pPr eaLnBrk="1" hangingPunct="1">
              <a:defRPr/>
            </a:pPr>
            <a:r>
              <a:rPr lang="he-IL" dirty="0" smtClean="0">
                <a:solidFill>
                  <a:prstClr val="black"/>
                </a:solidFill>
              </a:rPr>
              <a:t>ב. יש לבודד את האורגניזם מגוף החולים </a:t>
            </a:r>
          </a:p>
          <a:p>
            <a:pPr eaLnBrk="1" hangingPunct="1">
              <a:defRPr/>
            </a:pPr>
            <a:r>
              <a:rPr lang="he-IL" dirty="0">
                <a:solidFill>
                  <a:prstClr val="black"/>
                </a:solidFill>
              </a:rPr>
              <a:t> </a:t>
            </a:r>
            <a:r>
              <a:rPr lang="he-IL" dirty="0" smtClean="0">
                <a:solidFill>
                  <a:prstClr val="black"/>
                </a:solidFill>
              </a:rPr>
              <a:t>  ולגדלו בתרבית טהורה.</a:t>
            </a:r>
          </a:p>
          <a:p>
            <a:pPr eaLnBrk="1" hangingPunct="1">
              <a:defRPr/>
            </a:pPr>
            <a:endParaRPr lang="en-US" dirty="0" smtClean="0">
              <a:solidFill>
                <a:prstClr val="black"/>
              </a:solidFill>
            </a:endParaRPr>
          </a:p>
          <a:p>
            <a:pPr eaLnBrk="1" hangingPunct="1">
              <a:defRPr/>
            </a:pPr>
            <a:endParaRPr lang="en-US" dirty="0">
              <a:solidFill>
                <a:prstClr val="black"/>
              </a:solidFill>
            </a:endParaRPr>
          </a:p>
          <a:p>
            <a:pPr eaLnBrk="1" hangingPunct="1">
              <a:defRPr/>
            </a:pPr>
            <a:endParaRPr lang="he-IL" dirty="0" smtClean="0">
              <a:solidFill>
                <a:prstClr val="black"/>
              </a:solidFill>
            </a:endParaRPr>
          </a:p>
          <a:p>
            <a:pPr eaLnBrk="1" hangingPunct="1">
              <a:defRPr/>
            </a:pPr>
            <a:r>
              <a:rPr lang="he-IL" dirty="0" smtClean="0">
                <a:solidFill>
                  <a:prstClr val="black"/>
                </a:solidFill>
              </a:rPr>
              <a:t>ג. כשמזריקים את גורם המחלה מן התרבית </a:t>
            </a:r>
          </a:p>
          <a:p>
            <a:pPr eaLnBrk="1" hangingPunct="1">
              <a:defRPr/>
            </a:pPr>
            <a:r>
              <a:rPr lang="he-IL" dirty="0">
                <a:solidFill>
                  <a:prstClr val="black"/>
                </a:solidFill>
              </a:rPr>
              <a:t> </a:t>
            </a:r>
            <a:r>
              <a:rPr lang="he-IL" dirty="0" smtClean="0">
                <a:solidFill>
                  <a:prstClr val="black"/>
                </a:solidFill>
              </a:rPr>
              <a:t>  הטהורה לבעלי חיים, הם חולים באותה </a:t>
            </a:r>
          </a:p>
          <a:p>
            <a:pPr eaLnBrk="1" hangingPunct="1">
              <a:defRPr/>
            </a:pPr>
            <a:r>
              <a:rPr lang="he-IL" dirty="0">
                <a:solidFill>
                  <a:prstClr val="black"/>
                </a:solidFill>
              </a:rPr>
              <a:t> </a:t>
            </a:r>
            <a:r>
              <a:rPr lang="he-IL" dirty="0" smtClean="0">
                <a:solidFill>
                  <a:prstClr val="black"/>
                </a:solidFill>
              </a:rPr>
              <a:t>  </a:t>
            </a:r>
            <a:r>
              <a:rPr lang="he-IL" dirty="0" smtClean="0"/>
              <a:t>המחלה כמו בעלי החיים שהאורגניזם בודד מהם.</a:t>
            </a:r>
          </a:p>
          <a:p>
            <a:pPr eaLnBrk="1" hangingPunct="1">
              <a:defRPr/>
            </a:pPr>
            <a:endParaRPr lang="en-US" dirty="0" smtClean="0">
              <a:solidFill>
                <a:prstClr val="black"/>
              </a:solidFill>
            </a:endParaRPr>
          </a:p>
          <a:p>
            <a:pPr eaLnBrk="1" hangingPunct="1">
              <a:defRPr/>
            </a:pPr>
            <a:endParaRPr lang="en-US" dirty="0">
              <a:solidFill>
                <a:prstClr val="black"/>
              </a:solidFill>
            </a:endParaRPr>
          </a:p>
          <a:p>
            <a:pPr eaLnBrk="1" hangingPunct="1">
              <a:defRPr/>
            </a:pPr>
            <a:endParaRPr lang="en-US" dirty="0" smtClean="0">
              <a:solidFill>
                <a:prstClr val="black"/>
              </a:solidFill>
            </a:endParaRPr>
          </a:p>
          <a:p>
            <a:pPr eaLnBrk="1" hangingPunct="1">
              <a:defRPr/>
            </a:pPr>
            <a:endParaRPr lang="en-US" dirty="0">
              <a:solidFill>
                <a:prstClr val="black"/>
              </a:solidFill>
            </a:endParaRPr>
          </a:p>
          <a:p>
            <a:pPr eaLnBrk="1" hangingPunct="1">
              <a:defRPr/>
            </a:pPr>
            <a:endParaRPr lang="he-IL" dirty="0">
              <a:solidFill>
                <a:prstClr val="black"/>
              </a:solidFill>
            </a:endParaRPr>
          </a:p>
          <a:p>
            <a:pPr eaLnBrk="1" hangingPunct="1">
              <a:defRPr/>
            </a:pPr>
            <a:r>
              <a:rPr lang="he-IL" dirty="0" smtClean="0">
                <a:solidFill>
                  <a:prstClr val="black"/>
                </a:solidFill>
              </a:rPr>
              <a:t>ד. יש לבודד את האורגניזם מגוף בעלי החיים </a:t>
            </a:r>
          </a:p>
          <a:p>
            <a:pPr eaLnBrk="1" hangingPunct="1">
              <a:defRPr/>
            </a:pPr>
            <a:r>
              <a:rPr lang="he-IL" dirty="0">
                <a:solidFill>
                  <a:prstClr val="black"/>
                </a:solidFill>
              </a:rPr>
              <a:t> </a:t>
            </a:r>
            <a:r>
              <a:rPr lang="he-IL" dirty="0" smtClean="0">
                <a:solidFill>
                  <a:prstClr val="black"/>
                </a:solidFill>
              </a:rPr>
              <a:t>   החולים שהודבקו במחלה, לגדלו בתרבית טהורה,</a:t>
            </a:r>
          </a:p>
          <a:p>
            <a:pPr eaLnBrk="1" hangingPunct="1">
              <a:defRPr/>
            </a:pPr>
            <a:r>
              <a:rPr lang="he-IL" dirty="0">
                <a:solidFill>
                  <a:prstClr val="black"/>
                </a:solidFill>
              </a:rPr>
              <a:t> </a:t>
            </a:r>
            <a:r>
              <a:rPr lang="he-IL" dirty="0" smtClean="0">
                <a:solidFill>
                  <a:prstClr val="black"/>
                </a:solidFill>
              </a:rPr>
              <a:t>   ולהוכיח שהוא זהה לאורגניזם שבודד לראשונה. </a:t>
            </a:r>
          </a:p>
        </p:txBody>
      </p:sp>
      <p:grpSp>
        <p:nvGrpSpPr>
          <p:cNvPr id="101381" name="קבוצה 13"/>
          <p:cNvGrpSpPr>
            <a:grpSpLocks/>
          </p:cNvGrpSpPr>
          <p:nvPr/>
        </p:nvGrpSpPr>
        <p:grpSpPr bwMode="auto">
          <a:xfrm>
            <a:off x="395288" y="490973"/>
            <a:ext cx="3467100" cy="6041590"/>
            <a:chOff x="578768" y="491237"/>
            <a:chExt cx="3466626" cy="6040793"/>
          </a:xfrm>
        </p:grpSpPr>
        <p:pic>
          <p:nvPicPr>
            <p:cNvPr id="10138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20" y="3762477"/>
              <a:ext cx="1314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1383" name="קבוצה 15"/>
            <p:cNvGrpSpPr>
              <a:grpSpLocks/>
            </p:cNvGrpSpPr>
            <p:nvPr/>
          </p:nvGrpSpPr>
          <p:grpSpPr bwMode="auto">
            <a:xfrm>
              <a:off x="578768" y="1953722"/>
              <a:ext cx="1415954" cy="1303327"/>
              <a:chOff x="4218614" y="1782693"/>
              <a:chExt cx="3495156" cy="3067050"/>
            </a:xfrm>
          </p:grpSpPr>
          <p:grpSp>
            <p:nvGrpSpPr>
              <p:cNvPr id="101469" name="קבוצה 38"/>
              <p:cNvGrpSpPr>
                <a:grpSpLocks/>
              </p:cNvGrpSpPr>
              <p:nvPr/>
            </p:nvGrpSpPr>
            <p:grpSpPr bwMode="auto">
              <a:xfrm>
                <a:off x="4218614" y="1782693"/>
                <a:ext cx="3495156" cy="3067050"/>
                <a:chOff x="1880820" y="1701310"/>
                <a:chExt cx="3607092" cy="3845830"/>
              </a:xfrm>
            </p:grpSpPr>
            <p:sp>
              <p:nvSpPr>
                <p:cNvPr id="101" name="אליפסה 100"/>
                <p:cNvSpPr/>
                <p:nvPr/>
              </p:nvSpPr>
              <p:spPr>
                <a:xfrm>
                  <a:off x="1880820" y="1701310"/>
                  <a:ext cx="3607092" cy="3845830"/>
                </a:xfrm>
                <a:prstGeom prst="ellipse">
                  <a:avLst/>
                </a:prstGeom>
                <a:gradFill flip="none" rotWithShape="1">
                  <a:gsLst>
                    <a:gs pos="0">
                      <a:srgbClr val="FFFFCC">
                        <a:shade val="30000"/>
                        <a:satMod val="115000"/>
                        <a:alpha val="35000"/>
                        <a:lumMod val="53000"/>
                        <a:lumOff val="47000"/>
                      </a:srgbClr>
                    </a:gs>
                    <a:gs pos="6000">
                      <a:srgbClr val="FFFFCC">
                        <a:shade val="67500"/>
                        <a:satMod val="115000"/>
                        <a:lumMod val="96000"/>
                        <a:lumOff val="4000"/>
                      </a:srgbClr>
                    </a:gs>
                    <a:gs pos="100000">
                      <a:srgbClr val="FFFFCC">
                        <a:shade val="100000"/>
                        <a:satMod val="115000"/>
                      </a:srgbClr>
                    </a:gs>
                  </a:gsLst>
                  <a:path path="circle">
                    <a:fillToRect r="100000" b="100000"/>
                  </a:path>
                  <a:tileRect l="-100000" t="-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102" name="Picture 12"/>
                <p:cNvPicPr>
                  <a:picLocks noChangeAspect="1" noChangeArrowheads="1"/>
                </p:cNvPicPr>
                <p:nvPr/>
              </p:nvPicPr>
              <p:blipFill>
                <a:blip r:embed="rId3" cstate="email">
                  <a:extLst/>
                </a:blip>
                <a:srcRect/>
                <a:stretch>
                  <a:fillRect/>
                </a:stretch>
              </p:blipFill>
              <p:spPr bwMode="auto">
                <a:xfrm rot="2326067">
                  <a:off x="3087660" y="3578346"/>
                  <a:ext cx="861205" cy="827175"/>
                </a:xfrm>
                <a:prstGeom prst="rect">
                  <a:avLst/>
                </a:prstGeom>
                <a:noFill/>
                <a:ln>
                  <a:noFill/>
                </a:ln>
                <a:effectLst/>
                <a:scene3d>
                  <a:camera prst="isometricOffAxis2Top"/>
                  <a:lightRig rig="threePt" dir="t"/>
                </a:scene3d>
                <a:extLst/>
              </p:spPr>
            </p:pic>
            <p:pic>
              <p:nvPicPr>
                <p:cNvPr id="103" name="Picture 12"/>
                <p:cNvPicPr>
                  <a:picLocks noChangeAspect="1" noChangeArrowheads="1"/>
                </p:cNvPicPr>
                <p:nvPr/>
              </p:nvPicPr>
              <p:blipFill>
                <a:blip r:embed="rId3" cstate="email">
                  <a:extLst/>
                </a:blip>
                <a:srcRect/>
                <a:stretch>
                  <a:fillRect/>
                </a:stretch>
              </p:blipFill>
              <p:spPr bwMode="auto">
                <a:xfrm>
                  <a:off x="2185835" y="3739440"/>
                  <a:ext cx="861205" cy="827175"/>
                </a:xfrm>
                <a:prstGeom prst="rect">
                  <a:avLst/>
                </a:prstGeom>
                <a:noFill/>
                <a:ln>
                  <a:noFill/>
                </a:ln>
                <a:effectLst/>
                <a:scene3d>
                  <a:camera prst="isometricOffAxis2Top"/>
                  <a:lightRig rig="threePt" dir="t"/>
                </a:scene3d>
                <a:extLst/>
              </p:spPr>
            </p:pic>
            <p:pic>
              <p:nvPicPr>
                <p:cNvPr id="10147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370528">
                  <a:off x="1980608" y="2935584"/>
                  <a:ext cx="849530" cy="8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7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6157">
                  <a:off x="4324677" y="392628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2"/>
                <p:cNvPicPr>
                  <a:picLocks noChangeAspect="1" noChangeArrowheads="1"/>
                </p:cNvPicPr>
                <p:nvPr/>
              </p:nvPicPr>
              <p:blipFill>
                <a:blip r:embed="rId3" cstate="email">
                  <a:extLst/>
                </a:blip>
                <a:srcRect/>
                <a:stretch>
                  <a:fillRect/>
                </a:stretch>
              </p:blipFill>
              <p:spPr bwMode="auto">
                <a:xfrm rot="19876583">
                  <a:off x="3973310" y="2674738"/>
                  <a:ext cx="861205" cy="827175"/>
                </a:xfrm>
                <a:prstGeom prst="rect">
                  <a:avLst/>
                </a:prstGeom>
                <a:noFill/>
                <a:ln>
                  <a:noFill/>
                </a:ln>
                <a:effectLst/>
                <a:scene3d>
                  <a:camera prst="isometricOffAxis2Left"/>
                  <a:lightRig rig="threePt" dir="t"/>
                </a:scene3d>
                <a:extLst/>
              </p:spPr>
            </p:pic>
            <p:pic>
              <p:nvPicPr>
                <p:cNvPr id="107" name="Picture 12"/>
                <p:cNvPicPr>
                  <a:picLocks noChangeAspect="1" noChangeArrowheads="1"/>
                </p:cNvPicPr>
                <p:nvPr/>
              </p:nvPicPr>
              <p:blipFill>
                <a:blip r:embed="rId3" cstate="email">
                  <a:extLst/>
                </a:blip>
                <a:srcRect/>
                <a:stretch>
                  <a:fillRect/>
                </a:stretch>
              </p:blipFill>
              <p:spPr bwMode="auto">
                <a:xfrm>
                  <a:off x="2190243" y="2238087"/>
                  <a:ext cx="861205" cy="827175"/>
                </a:xfrm>
                <a:prstGeom prst="rect">
                  <a:avLst/>
                </a:prstGeom>
                <a:noFill/>
                <a:ln>
                  <a:noFill/>
                </a:ln>
                <a:effectLst/>
                <a:scene3d>
                  <a:camera prst="isometricOffAxis1Left"/>
                  <a:lightRig rig="threePt" dir="t"/>
                </a:scene3d>
                <a:extLst/>
              </p:spPr>
            </p:pic>
            <p:pic>
              <p:nvPicPr>
                <p:cNvPr id="10148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8441">
                  <a:off x="2658861" y="4485742"/>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2"/>
                <p:cNvPicPr>
                  <a:picLocks noChangeAspect="1" noChangeArrowheads="1"/>
                </p:cNvPicPr>
                <p:nvPr/>
              </p:nvPicPr>
              <p:blipFill>
                <a:blip r:embed="rId3" cstate="email">
                  <a:extLst/>
                </a:blip>
                <a:srcRect/>
                <a:stretch>
                  <a:fillRect/>
                </a:stretch>
              </p:blipFill>
              <p:spPr bwMode="auto">
                <a:xfrm rot="752234">
                  <a:off x="4375932" y="3258529"/>
                  <a:ext cx="861205" cy="827175"/>
                </a:xfrm>
                <a:prstGeom prst="rect">
                  <a:avLst/>
                </a:prstGeom>
                <a:noFill/>
                <a:ln>
                  <a:noFill/>
                </a:ln>
                <a:effectLst/>
                <a:scene3d>
                  <a:camera prst="isometricOffAxis2Top"/>
                  <a:lightRig rig="threePt" dir="t"/>
                </a:scene3d>
                <a:extLst/>
              </p:spPr>
            </p:pic>
            <p:pic>
              <p:nvPicPr>
                <p:cNvPr id="10148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3275">
                  <a:off x="2906069" y="193298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אליפסה 110"/>
                <p:cNvSpPr/>
                <p:nvPr/>
              </p:nvSpPr>
              <p:spPr>
                <a:xfrm>
                  <a:off x="3394740" y="3180103"/>
                  <a:ext cx="432792" cy="174752"/>
                </a:xfrm>
                <a:prstGeom prst="ellipse">
                  <a:avLst/>
                </a:prstGeom>
                <a:solidFill>
                  <a:schemeClr val="tx1"/>
                </a:soli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2" name="אליפסה 111"/>
                <p:cNvSpPr/>
                <p:nvPr/>
              </p:nvSpPr>
              <p:spPr>
                <a:xfrm rot="2516853">
                  <a:off x="3122187" y="4264974"/>
                  <a:ext cx="432661" cy="173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3" name="אליפסה 112"/>
                <p:cNvSpPr/>
                <p:nvPr/>
              </p:nvSpPr>
              <p:spPr>
                <a:xfrm>
                  <a:off x="3938983" y="2354007"/>
                  <a:ext cx="432661" cy="173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4" name="אליפסה 113"/>
                <p:cNvSpPr/>
                <p:nvPr/>
              </p:nvSpPr>
              <p:spPr>
                <a:xfrm>
                  <a:off x="3761118" y="4868566"/>
                  <a:ext cx="432792" cy="174752"/>
                </a:xfrm>
                <a:prstGeom prst="ellipse">
                  <a:avLst/>
                </a:prstGeom>
                <a:solidFill>
                  <a:schemeClr val="tx1"/>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5" name="אליפסה 114"/>
                <p:cNvSpPr/>
                <p:nvPr/>
              </p:nvSpPr>
              <p:spPr>
                <a:xfrm>
                  <a:off x="2813766" y="3009849"/>
                  <a:ext cx="432791" cy="17475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98" name="אליפסה 97"/>
              <p:cNvSpPr/>
              <p:nvPr/>
            </p:nvSpPr>
            <p:spPr bwMode="auto">
              <a:xfrm flipV="1">
                <a:off x="7114063" y="2956895"/>
                <a:ext cx="419234" cy="896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9" name="אליפסה 98"/>
              <p:cNvSpPr/>
              <p:nvPr/>
            </p:nvSpPr>
            <p:spPr bwMode="auto">
              <a:xfrm rot="544182">
                <a:off x="6212908" y="4032658"/>
                <a:ext cx="419234" cy="1419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0" name="אליפסה 99"/>
              <p:cNvSpPr/>
              <p:nvPr/>
            </p:nvSpPr>
            <p:spPr bwMode="auto">
              <a:xfrm rot="2516853">
                <a:off x="6118874" y="3476099"/>
                <a:ext cx="419234" cy="1382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1384" name="קבוצה 17"/>
            <p:cNvGrpSpPr>
              <a:grpSpLocks/>
            </p:cNvGrpSpPr>
            <p:nvPr/>
          </p:nvGrpSpPr>
          <p:grpSpPr bwMode="auto">
            <a:xfrm>
              <a:off x="749966" y="491237"/>
              <a:ext cx="1314450" cy="1391202"/>
              <a:chOff x="1679249" y="516863"/>
              <a:chExt cx="1314450" cy="1391202"/>
            </a:xfrm>
          </p:grpSpPr>
          <p:pic>
            <p:nvPicPr>
              <p:cNvPr id="10146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249" y="516863"/>
                <a:ext cx="1314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6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08049" flipV="1">
                <a:off x="1994866" y="1075837"/>
                <a:ext cx="388373" cy="83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5" name="קבוצה 18"/>
            <p:cNvGrpSpPr>
              <a:grpSpLocks/>
            </p:cNvGrpSpPr>
            <p:nvPr/>
          </p:nvGrpSpPr>
          <p:grpSpPr bwMode="auto">
            <a:xfrm>
              <a:off x="2629440" y="1969951"/>
              <a:ext cx="1415954" cy="1303327"/>
              <a:chOff x="3356412" y="1950309"/>
              <a:chExt cx="1415954" cy="1303327"/>
            </a:xfrm>
          </p:grpSpPr>
          <p:grpSp>
            <p:nvGrpSpPr>
              <p:cNvPr id="101443" name="קבוצה 72"/>
              <p:cNvGrpSpPr>
                <a:grpSpLocks/>
              </p:cNvGrpSpPr>
              <p:nvPr/>
            </p:nvGrpSpPr>
            <p:grpSpPr bwMode="auto">
              <a:xfrm>
                <a:off x="3356412" y="1950309"/>
                <a:ext cx="1415954" cy="1303327"/>
                <a:chOff x="4218614" y="1782693"/>
                <a:chExt cx="3495156" cy="3067050"/>
              </a:xfrm>
            </p:grpSpPr>
            <p:grpSp>
              <p:nvGrpSpPr>
                <p:cNvPr id="101455" name="קבוצה 38"/>
                <p:cNvGrpSpPr>
                  <a:grpSpLocks/>
                </p:cNvGrpSpPr>
                <p:nvPr/>
              </p:nvGrpSpPr>
              <p:grpSpPr bwMode="auto">
                <a:xfrm>
                  <a:off x="4218614" y="1782693"/>
                  <a:ext cx="3495156" cy="3067050"/>
                  <a:chOff x="1880820" y="1701310"/>
                  <a:chExt cx="3607092" cy="3845830"/>
                </a:xfrm>
              </p:grpSpPr>
              <p:sp>
                <p:nvSpPr>
                  <p:cNvPr id="89" name="אליפסה 88"/>
                  <p:cNvSpPr/>
                  <p:nvPr/>
                </p:nvSpPr>
                <p:spPr>
                  <a:xfrm>
                    <a:off x="1880820" y="1701310"/>
                    <a:ext cx="3607092" cy="3845830"/>
                  </a:xfrm>
                  <a:prstGeom prst="ellipse">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0" name="אליפסה 89"/>
                  <p:cNvSpPr/>
                  <p:nvPr/>
                </p:nvSpPr>
                <p:spPr>
                  <a:xfrm>
                    <a:off x="3394740" y="3180103"/>
                    <a:ext cx="432792" cy="174752"/>
                  </a:xfrm>
                  <a:prstGeom prst="ellipse">
                    <a:avLst/>
                  </a:prstGeom>
                  <a:solidFill>
                    <a:schemeClr val="tx1"/>
                  </a:soli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1" name="אליפסה 90"/>
                  <p:cNvSpPr/>
                  <p:nvPr/>
                </p:nvSpPr>
                <p:spPr>
                  <a:xfrm rot="2516853">
                    <a:off x="3122437" y="4263924"/>
                    <a:ext cx="432661" cy="173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2" name="אליפסה 91"/>
                  <p:cNvSpPr/>
                  <p:nvPr/>
                </p:nvSpPr>
                <p:spPr>
                  <a:xfrm>
                    <a:off x="3939233" y="2352957"/>
                    <a:ext cx="432661" cy="173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3" name="אליפסה 92"/>
                  <p:cNvSpPr/>
                  <p:nvPr/>
                </p:nvSpPr>
                <p:spPr>
                  <a:xfrm>
                    <a:off x="3761118" y="4868566"/>
                    <a:ext cx="432792" cy="174752"/>
                  </a:xfrm>
                  <a:prstGeom prst="ellipse">
                    <a:avLst/>
                  </a:prstGeom>
                  <a:solidFill>
                    <a:schemeClr val="tx1"/>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4" name="אליפסה 93"/>
                  <p:cNvSpPr/>
                  <p:nvPr/>
                </p:nvSpPr>
                <p:spPr>
                  <a:xfrm>
                    <a:off x="2813766" y="3009849"/>
                    <a:ext cx="432791" cy="17475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86" name="אליפסה 85"/>
                <p:cNvSpPr/>
                <p:nvPr/>
              </p:nvSpPr>
              <p:spPr bwMode="auto">
                <a:xfrm flipV="1">
                  <a:off x="7114305" y="2956058"/>
                  <a:ext cx="419234" cy="896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7" name="אליפסה 86"/>
                <p:cNvSpPr/>
                <p:nvPr/>
              </p:nvSpPr>
              <p:spPr bwMode="auto">
                <a:xfrm rot="544182">
                  <a:off x="4677268" y="2702058"/>
                  <a:ext cx="419234" cy="1382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8" name="אליפסה 87"/>
                <p:cNvSpPr/>
                <p:nvPr/>
              </p:nvSpPr>
              <p:spPr bwMode="auto">
                <a:xfrm rot="2516853">
                  <a:off x="6119116" y="3475261"/>
                  <a:ext cx="419234" cy="1382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74" name="אליפסה 73"/>
              <p:cNvSpPr/>
              <p:nvPr/>
            </p:nvSpPr>
            <p:spPr bwMode="auto">
              <a:xfrm>
                <a:off x="3875037" y="25461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5" name="אליפסה 74"/>
              <p:cNvSpPr/>
              <p:nvPr/>
            </p:nvSpPr>
            <p:spPr bwMode="auto">
              <a:xfrm>
                <a:off x="3509767" y="2531139"/>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6" name="אליפסה 75"/>
              <p:cNvSpPr/>
              <p:nvPr/>
            </p:nvSpPr>
            <p:spPr bwMode="auto">
              <a:xfrm>
                <a:off x="4359118" y="2266672"/>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7" name="אליפסה 76"/>
              <p:cNvSpPr/>
              <p:nvPr/>
            </p:nvSpPr>
            <p:spPr bwMode="auto">
              <a:xfrm>
                <a:off x="4332237" y="30033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8" name="אליפסה 77"/>
              <p:cNvSpPr/>
              <p:nvPr/>
            </p:nvSpPr>
            <p:spPr bwMode="auto">
              <a:xfrm>
                <a:off x="4140583" y="24538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9" name="אליפסה 78"/>
              <p:cNvSpPr/>
              <p:nvPr/>
            </p:nvSpPr>
            <p:spPr bwMode="auto">
              <a:xfrm>
                <a:off x="4332237" y="26985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0" name="אליפסה 79"/>
              <p:cNvSpPr/>
              <p:nvPr/>
            </p:nvSpPr>
            <p:spPr bwMode="auto">
              <a:xfrm>
                <a:off x="3620033" y="2911333"/>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1" name="אליפסה 80"/>
              <p:cNvSpPr/>
              <p:nvPr/>
            </p:nvSpPr>
            <p:spPr bwMode="auto">
              <a:xfrm>
                <a:off x="3435168" y="2747020"/>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2" name="אליפסה 81"/>
              <p:cNvSpPr/>
              <p:nvPr/>
            </p:nvSpPr>
            <p:spPr bwMode="auto">
              <a:xfrm>
                <a:off x="4075660" y="28509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3" name="אליפסה 82"/>
              <p:cNvSpPr/>
              <p:nvPr/>
            </p:nvSpPr>
            <p:spPr bwMode="auto">
              <a:xfrm>
                <a:off x="4332237" y="30033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4" name="אליפסה 83"/>
              <p:cNvSpPr/>
              <p:nvPr/>
            </p:nvSpPr>
            <p:spPr bwMode="auto">
              <a:xfrm>
                <a:off x="3844929" y="2134183"/>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1386" name="קבוצה 19"/>
            <p:cNvGrpSpPr>
              <a:grpSpLocks/>
            </p:cNvGrpSpPr>
            <p:nvPr/>
          </p:nvGrpSpPr>
          <p:grpSpPr bwMode="auto">
            <a:xfrm>
              <a:off x="733407" y="5228703"/>
              <a:ext cx="1415954" cy="1303327"/>
              <a:chOff x="4218614" y="1782693"/>
              <a:chExt cx="3495156" cy="3067050"/>
            </a:xfrm>
          </p:grpSpPr>
          <p:grpSp>
            <p:nvGrpSpPr>
              <p:cNvPr id="101422" name="קבוצה 38"/>
              <p:cNvGrpSpPr>
                <a:grpSpLocks/>
              </p:cNvGrpSpPr>
              <p:nvPr/>
            </p:nvGrpSpPr>
            <p:grpSpPr bwMode="auto">
              <a:xfrm>
                <a:off x="4218614" y="1782693"/>
                <a:ext cx="3495156" cy="3067050"/>
                <a:chOff x="1880820" y="1701310"/>
                <a:chExt cx="3607092" cy="3845830"/>
              </a:xfrm>
            </p:grpSpPr>
            <p:sp>
              <p:nvSpPr>
                <p:cNvPr id="58" name="אליפסה 57"/>
                <p:cNvSpPr/>
                <p:nvPr/>
              </p:nvSpPr>
              <p:spPr>
                <a:xfrm>
                  <a:off x="1880820" y="1701310"/>
                  <a:ext cx="3607092" cy="3845830"/>
                </a:xfrm>
                <a:prstGeom prst="ellipse">
                  <a:avLst/>
                </a:prstGeom>
                <a:gradFill flip="none" rotWithShape="1">
                  <a:gsLst>
                    <a:gs pos="0">
                      <a:srgbClr val="FFFFCC">
                        <a:shade val="30000"/>
                        <a:satMod val="115000"/>
                        <a:alpha val="35000"/>
                        <a:lumMod val="53000"/>
                        <a:lumOff val="47000"/>
                      </a:srgbClr>
                    </a:gs>
                    <a:gs pos="6000">
                      <a:srgbClr val="FFFFCC">
                        <a:shade val="67500"/>
                        <a:satMod val="115000"/>
                        <a:lumMod val="96000"/>
                        <a:lumOff val="4000"/>
                      </a:srgbClr>
                    </a:gs>
                    <a:gs pos="100000">
                      <a:srgbClr val="FFFFCC">
                        <a:shade val="100000"/>
                        <a:satMod val="115000"/>
                      </a:srgbClr>
                    </a:gs>
                  </a:gsLst>
                  <a:path path="circle">
                    <a:fillToRect r="100000" b="100000"/>
                  </a:path>
                  <a:tileRect l="-100000" t="-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59" name="Picture 12"/>
                <p:cNvPicPr>
                  <a:picLocks noChangeAspect="1" noChangeArrowheads="1"/>
                </p:cNvPicPr>
                <p:nvPr/>
              </p:nvPicPr>
              <p:blipFill>
                <a:blip r:embed="rId3" cstate="email">
                  <a:extLst/>
                </a:blip>
                <a:srcRect/>
                <a:stretch>
                  <a:fillRect/>
                </a:stretch>
              </p:blipFill>
              <p:spPr bwMode="auto">
                <a:xfrm rot="2326067">
                  <a:off x="3087660" y="3578346"/>
                  <a:ext cx="861205" cy="827175"/>
                </a:xfrm>
                <a:prstGeom prst="rect">
                  <a:avLst/>
                </a:prstGeom>
                <a:noFill/>
                <a:ln>
                  <a:noFill/>
                </a:ln>
                <a:effectLst/>
                <a:scene3d>
                  <a:camera prst="isometricOffAxis2Top"/>
                  <a:lightRig rig="threePt" dir="t"/>
                </a:scene3d>
                <a:extLst/>
              </p:spPr>
            </p:pic>
            <p:pic>
              <p:nvPicPr>
                <p:cNvPr id="60" name="Picture 12"/>
                <p:cNvPicPr>
                  <a:picLocks noChangeAspect="1" noChangeArrowheads="1"/>
                </p:cNvPicPr>
                <p:nvPr/>
              </p:nvPicPr>
              <p:blipFill>
                <a:blip r:embed="rId3" cstate="email">
                  <a:extLst/>
                </a:blip>
                <a:srcRect/>
                <a:stretch>
                  <a:fillRect/>
                </a:stretch>
              </p:blipFill>
              <p:spPr bwMode="auto">
                <a:xfrm>
                  <a:off x="2185835" y="3739440"/>
                  <a:ext cx="861205" cy="827175"/>
                </a:xfrm>
                <a:prstGeom prst="rect">
                  <a:avLst/>
                </a:prstGeom>
                <a:noFill/>
                <a:ln>
                  <a:noFill/>
                </a:ln>
                <a:effectLst/>
                <a:scene3d>
                  <a:camera prst="isometricOffAxis2Top"/>
                  <a:lightRig rig="threePt" dir="t"/>
                </a:scene3d>
                <a:extLst/>
              </p:spPr>
            </p:pic>
            <p:pic>
              <p:nvPicPr>
                <p:cNvPr id="10143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370528">
                  <a:off x="1980608" y="2935584"/>
                  <a:ext cx="849530" cy="8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3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6157">
                  <a:off x="4324677" y="392628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2"/>
                <p:cNvPicPr>
                  <a:picLocks noChangeAspect="1" noChangeArrowheads="1"/>
                </p:cNvPicPr>
                <p:nvPr/>
              </p:nvPicPr>
              <p:blipFill>
                <a:blip r:embed="rId3" cstate="email">
                  <a:extLst/>
                </a:blip>
                <a:srcRect/>
                <a:stretch>
                  <a:fillRect/>
                </a:stretch>
              </p:blipFill>
              <p:spPr bwMode="auto">
                <a:xfrm rot="19876583">
                  <a:off x="3973310" y="2674738"/>
                  <a:ext cx="861205" cy="827175"/>
                </a:xfrm>
                <a:prstGeom prst="rect">
                  <a:avLst/>
                </a:prstGeom>
                <a:noFill/>
                <a:ln>
                  <a:noFill/>
                </a:ln>
                <a:effectLst/>
                <a:scene3d>
                  <a:camera prst="isometricOffAxis2Left"/>
                  <a:lightRig rig="threePt" dir="t"/>
                </a:scene3d>
                <a:extLst/>
              </p:spPr>
            </p:pic>
            <p:pic>
              <p:nvPicPr>
                <p:cNvPr id="64" name="Picture 12"/>
                <p:cNvPicPr>
                  <a:picLocks noChangeAspect="1" noChangeArrowheads="1"/>
                </p:cNvPicPr>
                <p:nvPr/>
              </p:nvPicPr>
              <p:blipFill>
                <a:blip r:embed="rId3" cstate="email">
                  <a:extLst/>
                </a:blip>
                <a:srcRect/>
                <a:stretch>
                  <a:fillRect/>
                </a:stretch>
              </p:blipFill>
              <p:spPr bwMode="auto">
                <a:xfrm>
                  <a:off x="2190243" y="2238087"/>
                  <a:ext cx="861205" cy="827175"/>
                </a:xfrm>
                <a:prstGeom prst="rect">
                  <a:avLst/>
                </a:prstGeom>
                <a:noFill/>
                <a:ln>
                  <a:noFill/>
                </a:ln>
                <a:effectLst/>
                <a:scene3d>
                  <a:camera prst="isometricOffAxis1Left"/>
                  <a:lightRig rig="threePt" dir="t"/>
                </a:scene3d>
                <a:extLst/>
              </p:spPr>
            </p:pic>
            <p:pic>
              <p:nvPicPr>
                <p:cNvPr id="10143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8441">
                  <a:off x="2658861" y="4485742"/>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2"/>
                <p:cNvPicPr>
                  <a:picLocks noChangeAspect="1" noChangeArrowheads="1"/>
                </p:cNvPicPr>
                <p:nvPr/>
              </p:nvPicPr>
              <p:blipFill>
                <a:blip r:embed="rId3" cstate="email">
                  <a:extLst/>
                </a:blip>
                <a:srcRect/>
                <a:stretch>
                  <a:fillRect/>
                </a:stretch>
              </p:blipFill>
              <p:spPr bwMode="auto">
                <a:xfrm rot="752234">
                  <a:off x="4375932" y="3258529"/>
                  <a:ext cx="861205" cy="827175"/>
                </a:xfrm>
                <a:prstGeom prst="rect">
                  <a:avLst/>
                </a:prstGeom>
                <a:noFill/>
                <a:ln>
                  <a:noFill/>
                </a:ln>
                <a:effectLst/>
                <a:scene3d>
                  <a:camera prst="isometricOffAxis2Top"/>
                  <a:lightRig rig="threePt" dir="t"/>
                </a:scene3d>
                <a:extLst/>
              </p:spPr>
            </p:pic>
            <p:pic>
              <p:nvPicPr>
                <p:cNvPr id="10143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3275">
                  <a:off x="2906069" y="193298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אליפסה 67"/>
                <p:cNvSpPr/>
                <p:nvPr/>
              </p:nvSpPr>
              <p:spPr>
                <a:xfrm>
                  <a:off x="3394740" y="3180103"/>
                  <a:ext cx="432792" cy="174752"/>
                </a:xfrm>
                <a:prstGeom prst="ellipse">
                  <a:avLst/>
                </a:prstGeom>
                <a:solidFill>
                  <a:schemeClr val="tx1"/>
                </a:soli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9" name="אליפסה 68"/>
                <p:cNvSpPr/>
                <p:nvPr/>
              </p:nvSpPr>
              <p:spPr>
                <a:xfrm rot="2516853">
                  <a:off x="3120475" y="4263794"/>
                  <a:ext cx="432658" cy="1732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0" name="אליפסה 69"/>
                <p:cNvSpPr/>
                <p:nvPr/>
              </p:nvSpPr>
              <p:spPr>
                <a:xfrm>
                  <a:off x="3937272" y="2352827"/>
                  <a:ext cx="432658" cy="1732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 name="אליפסה 70"/>
                <p:cNvSpPr/>
                <p:nvPr/>
              </p:nvSpPr>
              <p:spPr>
                <a:xfrm>
                  <a:off x="3761118" y="4868566"/>
                  <a:ext cx="432792" cy="174752"/>
                </a:xfrm>
                <a:prstGeom prst="ellipse">
                  <a:avLst/>
                </a:prstGeom>
                <a:solidFill>
                  <a:schemeClr val="tx1"/>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2" name="אליפסה 71"/>
                <p:cNvSpPr/>
                <p:nvPr/>
              </p:nvSpPr>
              <p:spPr>
                <a:xfrm>
                  <a:off x="2813766" y="3009849"/>
                  <a:ext cx="432791" cy="17475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55" name="אליפסה 54"/>
              <p:cNvSpPr/>
              <p:nvPr/>
            </p:nvSpPr>
            <p:spPr bwMode="auto">
              <a:xfrm flipV="1">
                <a:off x="7112404" y="2955952"/>
                <a:ext cx="419232" cy="896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6" name="אליפסה 55"/>
              <p:cNvSpPr/>
              <p:nvPr/>
            </p:nvSpPr>
            <p:spPr bwMode="auto">
              <a:xfrm rot="544182">
                <a:off x="6211249" y="4031714"/>
                <a:ext cx="419232" cy="1419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7" name="אליפסה 56"/>
              <p:cNvSpPr/>
              <p:nvPr/>
            </p:nvSpPr>
            <p:spPr bwMode="auto">
              <a:xfrm rot="2516853">
                <a:off x="6117216" y="3475158"/>
                <a:ext cx="419232" cy="1382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1387" name="קבוצה 20"/>
            <p:cNvGrpSpPr>
              <a:grpSpLocks/>
            </p:cNvGrpSpPr>
            <p:nvPr/>
          </p:nvGrpSpPr>
          <p:grpSpPr bwMode="auto">
            <a:xfrm>
              <a:off x="2609979" y="5228702"/>
              <a:ext cx="1415954" cy="1303327"/>
              <a:chOff x="3356412" y="1950309"/>
              <a:chExt cx="1415954" cy="1303327"/>
            </a:xfrm>
          </p:grpSpPr>
          <p:grpSp>
            <p:nvGrpSpPr>
              <p:cNvPr id="101398" name="קבוצה 31"/>
              <p:cNvGrpSpPr>
                <a:grpSpLocks/>
              </p:cNvGrpSpPr>
              <p:nvPr/>
            </p:nvGrpSpPr>
            <p:grpSpPr bwMode="auto">
              <a:xfrm>
                <a:off x="3356412" y="1950309"/>
                <a:ext cx="1415954" cy="1303327"/>
                <a:chOff x="4218614" y="1782693"/>
                <a:chExt cx="3495156" cy="3067050"/>
              </a:xfrm>
            </p:grpSpPr>
            <p:grpSp>
              <p:nvGrpSpPr>
                <p:cNvPr id="101410" name="קבוצה 38"/>
                <p:cNvGrpSpPr>
                  <a:grpSpLocks/>
                </p:cNvGrpSpPr>
                <p:nvPr/>
              </p:nvGrpSpPr>
              <p:grpSpPr bwMode="auto">
                <a:xfrm>
                  <a:off x="4218614" y="1782693"/>
                  <a:ext cx="3495156" cy="3067050"/>
                  <a:chOff x="1880820" y="1701310"/>
                  <a:chExt cx="3607092" cy="3845830"/>
                </a:xfrm>
              </p:grpSpPr>
              <p:sp>
                <p:nvSpPr>
                  <p:cNvPr id="48" name="אליפסה 47"/>
                  <p:cNvSpPr/>
                  <p:nvPr/>
                </p:nvSpPr>
                <p:spPr>
                  <a:xfrm>
                    <a:off x="1880820" y="1701310"/>
                    <a:ext cx="3607092" cy="3845830"/>
                  </a:xfrm>
                  <a:prstGeom prst="ellipse">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9" name="אליפסה 48"/>
                  <p:cNvSpPr/>
                  <p:nvPr/>
                </p:nvSpPr>
                <p:spPr>
                  <a:xfrm>
                    <a:off x="3394740" y="3180103"/>
                    <a:ext cx="432792" cy="174752"/>
                  </a:xfrm>
                  <a:prstGeom prst="ellipse">
                    <a:avLst/>
                  </a:prstGeom>
                  <a:solidFill>
                    <a:schemeClr val="tx1"/>
                  </a:soli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אליפסה 49"/>
                  <p:cNvSpPr/>
                  <p:nvPr/>
                </p:nvSpPr>
                <p:spPr>
                  <a:xfrm rot="2516853">
                    <a:off x="3123489" y="4263797"/>
                    <a:ext cx="432661" cy="1732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1" name="אליפסה 50"/>
                  <p:cNvSpPr/>
                  <p:nvPr/>
                </p:nvSpPr>
                <p:spPr>
                  <a:xfrm>
                    <a:off x="3940285" y="2352830"/>
                    <a:ext cx="432661" cy="1732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2" name="אליפסה 51"/>
                  <p:cNvSpPr/>
                  <p:nvPr/>
                </p:nvSpPr>
                <p:spPr>
                  <a:xfrm>
                    <a:off x="3761118" y="4868566"/>
                    <a:ext cx="432792" cy="174752"/>
                  </a:xfrm>
                  <a:prstGeom prst="ellipse">
                    <a:avLst/>
                  </a:prstGeom>
                  <a:solidFill>
                    <a:schemeClr val="tx1"/>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3" name="אליפסה 52"/>
                  <p:cNvSpPr/>
                  <p:nvPr/>
                </p:nvSpPr>
                <p:spPr>
                  <a:xfrm>
                    <a:off x="2813766" y="3009849"/>
                    <a:ext cx="432791" cy="17475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45" name="אליפסה 44"/>
                <p:cNvSpPr/>
                <p:nvPr/>
              </p:nvSpPr>
              <p:spPr bwMode="auto">
                <a:xfrm flipV="1">
                  <a:off x="7115324" y="2955954"/>
                  <a:ext cx="419234" cy="896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6" name="אליפסה 45"/>
                <p:cNvSpPr/>
                <p:nvPr/>
              </p:nvSpPr>
              <p:spPr bwMode="auto">
                <a:xfrm rot="544182">
                  <a:off x="4678288" y="2701955"/>
                  <a:ext cx="419234" cy="1382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7" name="אליפסה 46"/>
                <p:cNvSpPr/>
                <p:nvPr/>
              </p:nvSpPr>
              <p:spPr bwMode="auto">
                <a:xfrm rot="2516853">
                  <a:off x="6120136" y="3475160"/>
                  <a:ext cx="419234" cy="1382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3" name="אליפסה 32"/>
              <p:cNvSpPr/>
              <p:nvPr/>
            </p:nvSpPr>
            <p:spPr bwMode="auto">
              <a:xfrm>
                <a:off x="3875037" y="25461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אליפסה 33"/>
              <p:cNvSpPr/>
              <p:nvPr/>
            </p:nvSpPr>
            <p:spPr bwMode="auto">
              <a:xfrm>
                <a:off x="3509767" y="2531139"/>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אליפסה 34"/>
              <p:cNvSpPr/>
              <p:nvPr/>
            </p:nvSpPr>
            <p:spPr bwMode="auto">
              <a:xfrm>
                <a:off x="4359118" y="2266672"/>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6" name="אליפסה 35"/>
              <p:cNvSpPr/>
              <p:nvPr/>
            </p:nvSpPr>
            <p:spPr bwMode="auto">
              <a:xfrm>
                <a:off x="4332237" y="30033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אליפסה 36"/>
              <p:cNvSpPr/>
              <p:nvPr/>
            </p:nvSpPr>
            <p:spPr bwMode="auto">
              <a:xfrm>
                <a:off x="4140583" y="24538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 name="אליפסה 37"/>
              <p:cNvSpPr/>
              <p:nvPr/>
            </p:nvSpPr>
            <p:spPr bwMode="auto">
              <a:xfrm>
                <a:off x="4332237" y="26985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אליפסה 38"/>
              <p:cNvSpPr/>
              <p:nvPr/>
            </p:nvSpPr>
            <p:spPr bwMode="auto">
              <a:xfrm>
                <a:off x="3620033" y="2911333"/>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0" name="אליפסה 39"/>
              <p:cNvSpPr/>
              <p:nvPr/>
            </p:nvSpPr>
            <p:spPr bwMode="auto">
              <a:xfrm>
                <a:off x="3435168" y="2747020"/>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1" name="אליפסה 40"/>
              <p:cNvSpPr/>
              <p:nvPr/>
            </p:nvSpPr>
            <p:spPr bwMode="auto">
              <a:xfrm>
                <a:off x="4075660" y="28509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2" name="אליפסה 41"/>
              <p:cNvSpPr/>
              <p:nvPr/>
            </p:nvSpPr>
            <p:spPr bwMode="auto">
              <a:xfrm>
                <a:off x="4332237" y="3003364"/>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 name="אליפסה 42"/>
              <p:cNvSpPr/>
              <p:nvPr/>
            </p:nvSpPr>
            <p:spPr bwMode="auto">
              <a:xfrm>
                <a:off x="3844929" y="2134183"/>
                <a:ext cx="169891" cy="59222"/>
              </a:xfrm>
              <a:prstGeom prst="ellipse">
                <a:avLst/>
              </a:pr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pic>
          <p:nvPicPr>
            <p:cNvPr id="10138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41701" flipV="1">
              <a:off x="920698" y="4346488"/>
              <a:ext cx="388373" cy="83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1389" name="קבוצה 22"/>
            <p:cNvGrpSpPr>
              <a:grpSpLocks/>
            </p:cNvGrpSpPr>
            <p:nvPr/>
          </p:nvGrpSpPr>
          <p:grpSpPr bwMode="auto">
            <a:xfrm>
              <a:off x="2783267" y="3467671"/>
              <a:ext cx="1224136" cy="1487060"/>
              <a:chOff x="859445" y="3431043"/>
              <a:chExt cx="1224136" cy="1487060"/>
            </a:xfrm>
          </p:grpSpPr>
          <p:pic>
            <p:nvPicPr>
              <p:cNvPr id="10139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445" y="3623344"/>
                <a:ext cx="1224136" cy="129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9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942444" flipV="1">
                <a:off x="1122687" y="3431043"/>
                <a:ext cx="388373" cy="83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חץ למטה 23"/>
            <p:cNvSpPr/>
            <p:nvPr/>
          </p:nvSpPr>
          <p:spPr>
            <a:xfrm>
              <a:off x="1213681" y="1665397"/>
              <a:ext cx="349202" cy="23809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5" name="חץ למטה 24"/>
            <p:cNvSpPr/>
            <p:nvPr/>
          </p:nvSpPr>
          <p:spPr>
            <a:xfrm rot="16200000" flipH="1">
              <a:off x="2214463" y="5734416"/>
              <a:ext cx="349204" cy="23968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6" name="חץ למטה 25"/>
            <p:cNvSpPr/>
            <p:nvPr/>
          </p:nvSpPr>
          <p:spPr>
            <a:xfrm>
              <a:off x="3210483" y="3347925"/>
              <a:ext cx="349202" cy="23968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7" name="חץ למטה 26"/>
            <p:cNvSpPr/>
            <p:nvPr/>
          </p:nvSpPr>
          <p:spPr>
            <a:xfrm rot="5400000">
              <a:off x="2327159" y="4188396"/>
              <a:ext cx="350791" cy="23809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8" name="חץ למטה 27"/>
            <p:cNvSpPr/>
            <p:nvPr/>
          </p:nvSpPr>
          <p:spPr>
            <a:xfrm>
              <a:off x="1153364" y="4954263"/>
              <a:ext cx="349202" cy="23968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9" name="חץ למטה 28"/>
            <p:cNvSpPr/>
            <p:nvPr/>
          </p:nvSpPr>
          <p:spPr>
            <a:xfrm rot="16200000" flipH="1">
              <a:off x="2214463" y="2564597"/>
              <a:ext cx="349204" cy="23968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108"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3375" y="466725"/>
            <a:ext cx="8183563" cy="397031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a:t>
            </a:r>
            <a:r>
              <a:rPr lang="he-IL" dirty="0" smtClean="0">
                <a:solidFill>
                  <a:srgbClr val="000000"/>
                </a:solidFill>
                <a:latin typeface="Times New Roman" pitchFamily="18" charset="0"/>
                <a:cs typeface="Times New Roman" pitchFamily="18" charset="0"/>
              </a:rPr>
              <a:t> </a:t>
            </a:r>
            <a:r>
              <a:rPr lang="he-IL" dirty="0" smtClean="0">
                <a:solidFill>
                  <a:srgbClr val="1F497D"/>
                </a:solidFill>
              </a:rPr>
              <a:t>בגרות תשס"ז</a:t>
            </a:r>
            <a:endParaRPr lang="he-IL" dirty="0">
              <a:solidFill>
                <a:srgbClr val="1F497D"/>
              </a:solidFill>
            </a:endParaRPr>
          </a:p>
          <a:p>
            <a:pPr eaLnBrk="1" hangingPunct="1">
              <a:defRPr/>
            </a:pPr>
            <a:r>
              <a:rPr lang="he-IL" dirty="0" smtClean="0">
                <a:solidFill>
                  <a:srgbClr val="1F497D"/>
                </a:solidFill>
              </a:rPr>
              <a:t>בשנת </a:t>
            </a:r>
            <a:r>
              <a:rPr lang="he-IL" dirty="0">
                <a:solidFill>
                  <a:srgbClr val="1F497D"/>
                </a:solidFill>
              </a:rPr>
              <a:t>2005 זכו שני חוקרים בפרס נובל לרפואה על תגליתם שאולקוס (כיב קיבה) יכול להיגרם על ידי </a:t>
            </a:r>
            <a:r>
              <a:rPr lang="he-IL" dirty="0" smtClean="0">
                <a:solidFill>
                  <a:srgbClr val="1F497D"/>
                </a:solidFill>
              </a:rPr>
              <a:t>חיידק</a:t>
            </a:r>
            <a:r>
              <a:rPr lang="he-IL" dirty="0">
                <a:solidFill>
                  <a:srgbClr val="1F497D"/>
                </a:solidFill>
              </a:rPr>
              <a:t>. בעבר היה מקובל לחשוב שאולקוס נגרם ממתח, כי נמצאה שכיחות גבוהה של אולקוס אצל </a:t>
            </a:r>
            <a:r>
              <a:rPr lang="he-IL" dirty="0" smtClean="0">
                <a:solidFill>
                  <a:srgbClr val="1F497D"/>
                </a:solidFill>
              </a:rPr>
              <a:t>אנשים </a:t>
            </a:r>
            <a:r>
              <a:rPr lang="he-IL" dirty="0">
                <a:solidFill>
                  <a:srgbClr val="1F497D"/>
                </a:solidFill>
              </a:rPr>
              <a:t>השרויים במתח. </a:t>
            </a:r>
            <a:endParaRPr lang="he-IL" dirty="0" smtClean="0">
              <a:solidFill>
                <a:srgbClr val="1F497D"/>
              </a:solidFill>
            </a:endParaRPr>
          </a:p>
          <a:p>
            <a:pPr eaLnBrk="1" hangingPunct="1">
              <a:defRPr/>
            </a:pPr>
            <a:r>
              <a:rPr lang="he-IL" dirty="0" smtClean="0">
                <a:solidFill>
                  <a:srgbClr val="1F497D"/>
                </a:solidFill>
              </a:rPr>
              <a:t>החוקרים </a:t>
            </a:r>
            <a:r>
              <a:rPr lang="he-IL" dirty="0">
                <a:solidFill>
                  <a:srgbClr val="1F497D"/>
                </a:solidFill>
              </a:rPr>
              <a:t>מצאו חיידק מסוים בדגימות שנלקחו מחולי אולקוס. הם בודדו את </a:t>
            </a:r>
            <a:r>
              <a:rPr lang="he-IL" dirty="0" smtClean="0">
                <a:solidFill>
                  <a:srgbClr val="1F497D"/>
                </a:solidFill>
              </a:rPr>
              <a:t>החיידק </a:t>
            </a:r>
            <a:r>
              <a:rPr lang="he-IL" dirty="0">
                <a:solidFill>
                  <a:srgbClr val="1F497D"/>
                </a:solidFill>
              </a:rPr>
              <a:t>וגידלו אותו במצע גידול. אחד החוקרים אף שתה תמיסה שהכילה את החיידק שבודד, וחלה        </a:t>
            </a:r>
          </a:p>
          <a:p>
            <a:pPr eaLnBrk="1" hangingPunct="1">
              <a:defRPr/>
            </a:pPr>
            <a:r>
              <a:rPr lang="he-IL" dirty="0" smtClean="0">
                <a:solidFill>
                  <a:srgbClr val="1F497D"/>
                </a:solidFill>
              </a:rPr>
              <a:t>באולקוס</a:t>
            </a:r>
            <a:r>
              <a:rPr lang="he-IL" dirty="0">
                <a:solidFill>
                  <a:srgbClr val="1F497D"/>
                </a:solidFill>
              </a:rPr>
              <a:t>.	</a:t>
            </a:r>
            <a:endParaRPr lang="he-IL" dirty="0" smtClean="0">
              <a:solidFill>
                <a:srgbClr val="1F497D"/>
              </a:solidFill>
            </a:endParaRPr>
          </a:p>
          <a:p>
            <a:pPr eaLnBrk="1" hangingPunct="1">
              <a:defRPr/>
            </a:pPr>
            <a:r>
              <a:rPr lang="he-IL" dirty="0" smtClean="0">
                <a:solidFill>
                  <a:srgbClr val="1F497D"/>
                </a:solidFill>
              </a:rPr>
              <a:t>א. מהלך </a:t>
            </a:r>
            <a:r>
              <a:rPr lang="he-IL" dirty="0">
                <a:solidFill>
                  <a:schemeClr val="tx2"/>
                </a:solidFill>
              </a:rPr>
              <a:t>עבודתם של החוקרים </a:t>
            </a:r>
            <a:r>
              <a:rPr lang="he-IL" dirty="0" smtClean="0">
                <a:solidFill>
                  <a:schemeClr val="tx2"/>
                </a:solidFill>
              </a:rPr>
              <a:t>שתואר </a:t>
            </a:r>
            <a:r>
              <a:rPr lang="he-IL" dirty="0">
                <a:solidFill>
                  <a:schemeClr val="tx2"/>
                </a:solidFill>
              </a:rPr>
              <a:t>עד כה מתאים לשלושת העקרונות הראשונים של </a:t>
            </a:r>
            <a:endParaRPr lang="he-IL" dirty="0" smtClean="0">
              <a:solidFill>
                <a:schemeClr val="tx2"/>
              </a:solidFill>
            </a:endParaRPr>
          </a:p>
          <a:p>
            <a:pPr eaLnBrk="1" hangingPunct="1">
              <a:defRPr/>
            </a:pPr>
            <a:r>
              <a:rPr lang="he-IL" dirty="0" smtClean="0">
                <a:solidFill>
                  <a:schemeClr val="tx2"/>
                </a:solidFill>
              </a:rPr>
              <a:t>    קוך. ציינו מהם </a:t>
            </a:r>
            <a:r>
              <a:rPr lang="he-IL" dirty="0">
                <a:solidFill>
                  <a:schemeClr val="tx2"/>
                </a:solidFill>
              </a:rPr>
              <a:t>שלושת העקרונות הראשונים של קוך, </a:t>
            </a:r>
            <a:r>
              <a:rPr lang="he-IL" dirty="0" smtClean="0">
                <a:solidFill>
                  <a:schemeClr val="tx2"/>
                </a:solidFill>
              </a:rPr>
              <a:t>והסבירו </a:t>
            </a:r>
            <a:r>
              <a:rPr lang="he-IL" dirty="0">
                <a:solidFill>
                  <a:schemeClr val="tx2"/>
                </a:solidFill>
              </a:rPr>
              <a:t>מהי הפעולה הבאה </a:t>
            </a:r>
            <a:endParaRPr lang="he-IL" dirty="0" smtClean="0">
              <a:solidFill>
                <a:schemeClr val="tx2"/>
              </a:solidFill>
            </a:endParaRPr>
          </a:p>
          <a:p>
            <a:pPr eaLnBrk="1" hangingPunct="1">
              <a:defRPr/>
            </a:pPr>
            <a:r>
              <a:rPr lang="he-IL" dirty="0">
                <a:solidFill>
                  <a:schemeClr val="tx2"/>
                </a:solidFill>
              </a:rPr>
              <a:t> </a:t>
            </a:r>
            <a:r>
              <a:rPr lang="he-IL" dirty="0" smtClean="0">
                <a:solidFill>
                  <a:schemeClr val="tx2"/>
                </a:solidFill>
              </a:rPr>
              <a:t>   שיש לעשות </a:t>
            </a:r>
            <a:r>
              <a:rPr lang="he-IL" dirty="0">
                <a:solidFill>
                  <a:schemeClr val="tx2"/>
                </a:solidFill>
              </a:rPr>
              <a:t>על פי </a:t>
            </a:r>
            <a:r>
              <a:rPr lang="he-IL" dirty="0" smtClean="0">
                <a:solidFill>
                  <a:schemeClr val="tx2"/>
                </a:solidFill>
              </a:rPr>
              <a:t>העיקרון הרביעי.     </a:t>
            </a:r>
          </a:p>
          <a:p>
            <a:pPr eaLnBrk="1" hangingPunct="1">
              <a:defRPr/>
            </a:pPr>
            <a:r>
              <a:rPr lang="he-IL" dirty="0" smtClean="0">
                <a:solidFill>
                  <a:schemeClr val="tx2"/>
                </a:solidFill>
              </a:rPr>
              <a:t> </a:t>
            </a:r>
            <a:r>
              <a:rPr lang="he-IL" dirty="0">
                <a:solidFill>
                  <a:schemeClr val="tx2"/>
                </a:solidFill>
              </a:rPr>
              <a:t>ב. </a:t>
            </a:r>
            <a:r>
              <a:rPr lang="he-IL" dirty="0" smtClean="0">
                <a:solidFill>
                  <a:schemeClr val="tx2"/>
                </a:solidFill>
              </a:rPr>
              <a:t>קוך </a:t>
            </a:r>
            <a:r>
              <a:rPr lang="he-IL" dirty="0">
                <a:solidFill>
                  <a:schemeClr val="tx2"/>
                </a:solidFill>
              </a:rPr>
              <a:t>חשב שאורגניזם גורם מחלה יימצא רק אצל חולים, </a:t>
            </a:r>
            <a:r>
              <a:rPr lang="he-IL" dirty="0" smtClean="0">
                <a:solidFill>
                  <a:schemeClr val="tx2"/>
                </a:solidFill>
              </a:rPr>
              <a:t>ולא יימצא </a:t>
            </a:r>
            <a:r>
              <a:rPr lang="he-IL" dirty="0">
                <a:solidFill>
                  <a:schemeClr val="tx2"/>
                </a:solidFill>
              </a:rPr>
              <a:t>אצל אנשים בריאים. </a:t>
            </a:r>
            <a:r>
              <a:rPr lang="he-IL" dirty="0" smtClean="0">
                <a:solidFill>
                  <a:schemeClr val="tx2"/>
                </a:solidFill>
              </a:rPr>
              <a:t>  </a:t>
            </a:r>
          </a:p>
          <a:p>
            <a:pPr eaLnBrk="1" hangingPunct="1">
              <a:defRPr/>
            </a:pPr>
            <a:r>
              <a:rPr lang="he-IL" dirty="0" smtClean="0">
                <a:solidFill>
                  <a:schemeClr val="tx2"/>
                </a:solidFill>
              </a:rPr>
              <a:t>    כיום ידוע </a:t>
            </a:r>
            <a:r>
              <a:rPr lang="he-IL" dirty="0">
                <a:solidFill>
                  <a:schemeClr val="tx2"/>
                </a:solidFill>
              </a:rPr>
              <a:t>שלא תמיד </a:t>
            </a:r>
            <a:r>
              <a:rPr lang="he-IL" dirty="0" smtClean="0">
                <a:solidFill>
                  <a:schemeClr val="tx2"/>
                </a:solidFill>
              </a:rPr>
              <a:t>הדבר </a:t>
            </a:r>
            <a:r>
              <a:rPr lang="he-IL" dirty="0">
                <a:solidFill>
                  <a:schemeClr val="tx2"/>
                </a:solidFill>
              </a:rPr>
              <a:t>נכון. </a:t>
            </a:r>
            <a:r>
              <a:rPr lang="he-IL" dirty="0" smtClean="0">
                <a:solidFill>
                  <a:schemeClr val="tx2"/>
                </a:solidFill>
              </a:rPr>
              <a:t>לדוגמה, </a:t>
            </a:r>
            <a:r>
              <a:rPr lang="he-IL" dirty="0">
                <a:solidFill>
                  <a:schemeClr val="tx2"/>
                </a:solidFill>
              </a:rPr>
              <a:t>באוכלוסיות מסוימות החיידק הגורם לאולקוס </a:t>
            </a:r>
            <a:r>
              <a:rPr lang="he-IL" dirty="0" smtClean="0">
                <a:solidFill>
                  <a:schemeClr val="tx2"/>
                </a:solidFill>
              </a:rPr>
              <a:t>   </a:t>
            </a:r>
          </a:p>
          <a:p>
            <a:pPr eaLnBrk="1" hangingPunct="1">
              <a:defRPr/>
            </a:pPr>
            <a:r>
              <a:rPr lang="he-IL" dirty="0" smtClean="0">
                <a:solidFill>
                  <a:schemeClr val="tx2"/>
                </a:solidFill>
              </a:rPr>
              <a:t>    נמצא אצל </a:t>
            </a:r>
            <a:r>
              <a:rPr lang="he-IL" noProof="1" smtClean="0">
                <a:solidFill>
                  <a:schemeClr val="tx2"/>
                </a:solidFill>
              </a:rPr>
              <a:t>כ</a:t>
            </a:r>
            <a:r>
              <a:rPr lang="he-IL" noProof="1" smtClean="0">
                <a:solidFill>
                  <a:schemeClr val="tx2"/>
                </a:solidFill>
                <a:latin typeface="Arial"/>
                <a:cs typeface="Arial"/>
              </a:rPr>
              <a:t>־</a:t>
            </a:r>
            <a:r>
              <a:rPr lang="he-IL" noProof="1" smtClean="0">
                <a:solidFill>
                  <a:schemeClr val="tx2"/>
                </a:solidFill>
              </a:rPr>
              <a:t>30</a:t>
            </a:r>
            <a:r>
              <a:rPr lang="he-IL" dirty="0" smtClean="0">
                <a:solidFill>
                  <a:schemeClr val="tx2"/>
                </a:solidFill>
              </a:rPr>
              <a:t>% מן האוכלוסייה</a:t>
            </a:r>
            <a:r>
              <a:rPr lang="he-IL" dirty="0">
                <a:solidFill>
                  <a:schemeClr val="tx2"/>
                </a:solidFill>
              </a:rPr>
              <a:t>, אך </a:t>
            </a:r>
            <a:r>
              <a:rPr lang="he-IL" dirty="0" smtClean="0">
                <a:solidFill>
                  <a:schemeClr val="tx2"/>
                </a:solidFill>
              </a:rPr>
              <a:t>רק </a:t>
            </a:r>
            <a:r>
              <a:rPr lang="he-IL" noProof="1" smtClean="0">
                <a:solidFill>
                  <a:schemeClr val="tx2"/>
                </a:solidFill>
              </a:rPr>
              <a:t>כ</a:t>
            </a:r>
            <a:r>
              <a:rPr lang="he-IL" noProof="1" smtClean="0">
                <a:solidFill>
                  <a:schemeClr val="tx2"/>
                </a:solidFill>
                <a:latin typeface="Arial"/>
                <a:cs typeface="Arial"/>
              </a:rPr>
              <a:t>־</a:t>
            </a:r>
            <a:r>
              <a:rPr lang="he-IL" noProof="1" smtClean="0">
                <a:solidFill>
                  <a:schemeClr val="tx2"/>
                </a:solidFill>
              </a:rPr>
              <a:t>10</a:t>
            </a:r>
            <a:r>
              <a:rPr lang="he-IL" dirty="0" smtClean="0">
                <a:solidFill>
                  <a:schemeClr val="tx2"/>
                </a:solidFill>
              </a:rPr>
              <a:t>% מן האוכלוסייה </a:t>
            </a:r>
            <a:r>
              <a:rPr lang="he-IL" dirty="0">
                <a:solidFill>
                  <a:schemeClr val="tx2"/>
                </a:solidFill>
              </a:rPr>
              <a:t>חולים במחלה.</a:t>
            </a:r>
          </a:p>
          <a:p>
            <a:pPr eaLnBrk="1" hangingPunct="1">
              <a:defRPr/>
            </a:pPr>
            <a:r>
              <a:rPr lang="he-IL" dirty="0">
                <a:solidFill>
                  <a:schemeClr val="tx2"/>
                </a:solidFill>
              </a:rPr>
              <a:t>    </a:t>
            </a:r>
            <a:r>
              <a:rPr lang="he-IL" dirty="0" smtClean="0">
                <a:solidFill>
                  <a:schemeClr val="tx2"/>
                </a:solidFill>
              </a:rPr>
              <a:t>הציעו </a:t>
            </a:r>
            <a:r>
              <a:rPr lang="he-IL" dirty="0">
                <a:solidFill>
                  <a:schemeClr val="tx2"/>
                </a:solidFill>
              </a:rPr>
              <a:t>הסבר לעובדה זו. </a:t>
            </a:r>
            <a:r>
              <a:rPr lang="he-IL" dirty="0" smtClean="0">
                <a:solidFill>
                  <a:schemeClr val="tx2"/>
                </a:solidFill>
              </a:rPr>
              <a:t>בתשובתכם תוכלו </a:t>
            </a:r>
            <a:r>
              <a:rPr lang="he-IL" dirty="0">
                <a:solidFill>
                  <a:schemeClr val="tx2"/>
                </a:solidFill>
              </a:rPr>
              <a:t>להתייחס </a:t>
            </a:r>
            <a:r>
              <a:rPr lang="he-IL" dirty="0">
                <a:solidFill>
                  <a:srgbClr val="1F497D"/>
                </a:solidFill>
              </a:rPr>
              <a:t>גם לקשר בין מתח לאולקוס.   </a:t>
            </a:r>
          </a:p>
        </p:txBody>
      </p:sp>
      <p:sp>
        <p:nvSpPr>
          <p:cNvPr id="21515" name="Slide Number Placeholder 15"/>
          <p:cNvSpPr>
            <a:spLocks noGrp="1"/>
          </p:cNvSpPr>
          <p:nvPr>
            <p:ph type="sldNum" sz="quarter" idx="12"/>
          </p:nvPr>
        </p:nvSpPr>
        <p:spPr bwMode="auto">
          <a:xfrm>
            <a:off x="107950" y="6613525"/>
            <a:ext cx="241300" cy="24447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12EBE9E-8533-42BB-A20F-16798B2464D9}" type="slidenum">
              <a:rPr lang="he-IL" sz="1100" smtClean="0">
                <a:solidFill>
                  <a:prstClr val="white">
                    <a:lumMod val="75000"/>
                  </a:prstClr>
                </a:solidFill>
              </a:rPr>
              <a:pPr fontAlgn="base">
                <a:spcBef>
                  <a:spcPct val="0"/>
                </a:spcBef>
                <a:spcAft>
                  <a:spcPct val="0"/>
                </a:spcAft>
                <a:defRPr/>
              </a:pPr>
              <a:t>4</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1: יישום עקרונות קוך בחקר מחלת האולקוס</a:t>
            </a:r>
            <a:endParaRPr lang="he-IL" sz="1800" dirty="0" smtClean="0"/>
          </a:p>
        </p:txBody>
      </p:sp>
      <p:grpSp>
        <p:nvGrpSpPr>
          <p:cNvPr id="102406" name="קבוצה 10"/>
          <p:cNvGrpSpPr>
            <a:grpSpLocks/>
          </p:cNvGrpSpPr>
          <p:nvPr/>
        </p:nvGrpSpPr>
        <p:grpSpPr bwMode="auto">
          <a:xfrm>
            <a:off x="1692275" y="4541838"/>
            <a:ext cx="4679950" cy="1801812"/>
            <a:chOff x="1691774" y="4725227"/>
            <a:chExt cx="4680426" cy="1801692"/>
          </a:xfrm>
        </p:grpSpPr>
        <p:pic>
          <p:nvPicPr>
            <p:cNvPr id="1024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774" y="4725227"/>
              <a:ext cx="1813948" cy="180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804092"/>
              <a:ext cx="1800200" cy="172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07" name="מלבן 11"/>
          <p:cNvSpPr>
            <a:spLocks noChangeArrowheads="1"/>
          </p:cNvSpPr>
          <p:nvPr/>
        </p:nvSpPr>
        <p:spPr bwMode="auto">
          <a:xfrm>
            <a:off x="795338" y="5154613"/>
            <a:ext cx="896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1F497D"/>
                </a:solidFill>
              </a:rPr>
              <a:t>כיב קיבה</a:t>
            </a:r>
            <a:endParaRPr lang="he-IL" sz="1600"/>
          </a:p>
        </p:txBody>
      </p:sp>
      <p:sp>
        <p:nvSpPr>
          <p:cNvPr id="102408" name="מלבן 16"/>
          <p:cNvSpPr>
            <a:spLocks noChangeArrowheads="1"/>
          </p:cNvSpPr>
          <p:nvPr/>
        </p:nvSpPr>
        <p:spPr bwMode="auto">
          <a:xfrm>
            <a:off x="6011863" y="5084763"/>
            <a:ext cx="1952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1F497D"/>
                </a:solidFill>
              </a:rPr>
              <a:t>הליקובקטר פילורי</a:t>
            </a:r>
          </a:p>
          <a:p>
            <a:r>
              <a:rPr lang="he-IL" sz="1600">
                <a:solidFill>
                  <a:srgbClr val="1F497D"/>
                </a:solidFill>
              </a:rPr>
              <a:t>(חיידק שצורתו סלילנית)</a:t>
            </a:r>
            <a:endParaRPr lang="he-IL" sz="1600"/>
          </a:p>
        </p:txBody>
      </p:sp>
      <p:sp>
        <p:nvSpPr>
          <p:cNvPr id="102409" name="מלבן 1"/>
          <p:cNvSpPr>
            <a:spLocks noChangeArrowheads="1"/>
          </p:cNvSpPr>
          <p:nvPr/>
        </p:nvSpPr>
        <p:spPr bwMode="auto">
          <a:xfrm>
            <a:off x="3997325" y="6308725"/>
            <a:ext cx="32750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a:latin typeface="Calibri" pitchFamily="34" charset="0"/>
                <a:cs typeface="Calibri" pitchFamily="34" charset="0"/>
                <a:hlinkClick r:id="rId4"/>
              </a:rPr>
              <a:t>©Yutaka Tsutsumi, M.D. Professor Department of Pathology Fujita Health University School of Medicine</a:t>
            </a:r>
            <a:endParaRPr lang="en-US" sz="1100">
              <a:latin typeface="Calibri" pitchFamily="34" charset="0"/>
              <a:cs typeface="Calibri" pitchFamily="34" charset="0"/>
            </a:endParaRPr>
          </a:p>
        </p:txBody>
      </p:sp>
      <p:sp>
        <p:nvSpPr>
          <p:cNvPr id="102410" name="מלבן 2"/>
          <p:cNvSpPr>
            <a:spLocks noChangeArrowheads="1"/>
          </p:cNvSpPr>
          <p:nvPr/>
        </p:nvSpPr>
        <p:spPr bwMode="auto">
          <a:xfrm>
            <a:off x="798513" y="6308725"/>
            <a:ext cx="3175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100">
                <a:latin typeface="Calibri" pitchFamily="34" charset="0"/>
                <a:cs typeface="Calibri" pitchFamily="34" charset="0"/>
                <a:hlinkClick r:id="rId5"/>
              </a:rPr>
              <a:t>Courtesy Ed Uthman, MD, (Wikimedia commons)</a:t>
            </a:r>
            <a:endParaRPr lang="en-US" sz="1100">
              <a:latin typeface="Calibri" pitchFamily="34" charset="0"/>
              <a:cs typeface="Calibri" pitchFamily="34" charset="0"/>
            </a:endParaRPr>
          </a:p>
        </p:txBody>
      </p:sp>
      <p:sp>
        <p:nvSpPr>
          <p:cNvPr id="13"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313" y="472604"/>
            <a:ext cx="8183562" cy="2308324"/>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a:t>
            </a:r>
            <a:r>
              <a:rPr lang="he-IL" dirty="0" smtClean="0">
                <a:solidFill>
                  <a:srgbClr val="000000"/>
                </a:solidFill>
                <a:latin typeface="Times New Roman" pitchFamily="18" charset="0"/>
                <a:cs typeface="Times New Roman" pitchFamily="18" charset="0"/>
              </a:rPr>
              <a:t> </a:t>
            </a:r>
            <a:r>
              <a:rPr lang="he-IL" dirty="0" smtClean="0">
                <a:solidFill>
                  <a:srgbClr val="1F497D"/>
                </a:solidFill>
              </a:rPr>
              <a:t>בגרות תשס"ז</a:t>
            </a:r>
            <a:endParaRPr lang="he-IL" dirty="0">
              <a:solidFill>
                <a:srgbClr val="1F497D"/>
              </a:solidFill>
            </a:endParaRPr>
          </a:p>
          <a:p>
            <a:pPr eaLnBrk="1" hangingPunct="1">
              <a:defRPr/>
            </a:pPr>
            <a:r>
              <a:rPr lang="he-IL" dirty="0" smtClean="0">
                <a:solidFill>
                  <a:srgbClr val="1F497D"/>
                </a:solidFill>
              </a:rPr>
              <a:t>א. מהלך עבודתם של החוקרים שתואר עד כה מתאים לשלושת העקרונות הראשונים של </a:t>
            </a:r>
          </a:p>
          <a:p>
            <a:pPr eaLnBrk="1" hangingPunct="1">
              <a:defRPr/>
            </a:pPr>
            <a:r>
              <a:rPr lang="he-IL" dirty="0" smtClean="0">
                <a:solidFill>
                  <a:srgbClr val="1F497D"/>
                </a:solidFill>
              </a:rPr>
              <a:t>    קוך. ציינו </a:t>
            </a:r>
            <a:r>
              <a:rPr lang="he-IL" dirty="0" smtClean="0">
                <a:solidFill>
                  <a:schemeClr val="tx2"/>
                </a:solidFill>
              </a:rPr>
              <a:t>מהם שלושת העקרונות הראשונים של קוך, והסבירו מהי הפעולה הבאה </a:t>
            </a:r>
          </a:p>
          <a:p>
            <a:pPr eaLnBrk="1" hangingPunct="1">
              <a:defRPr/>
            </a:pPr>
            <a:r>
              <a:rPr lang="he-IL" dirty="0" smtClean="0">
                <a:solidFill>
                  <a:schemeClr val="tx2"/>
                </a:solidFill>
              </a:rPr>
              <a:t>    שיש לעשות על פי העיקרון הרביעי.     </a:t>
            </a:r>
          </a:p>
          <a:p>
            <a:pPr eaLnBrk="1" hangingPunct="1">
              <a:defRPr/>
            </a:pPr>
            <a:r>
              <a:rPr lang="he-IL" dirty="0" smtClean="0">
                <a:solidFill>
                  <a:schemeClr val="tx2"/>
                </a:solidFill>
              </a:rPr>
              <a:t> ב. קוך חשב שאורגניזם גורם מחלה יימצא רק אצל חולים, ולא יימצא אצל אנשים בריאים. </a:t>
            </a:r>
            <a:r>
              <a:rPr lang="en-US" dirty="0" smtClean="0">
                <a:solidFill>
                  <a:schemeClr val="tx2"/>
                </a:solidFill>
              </a:rPr>
              <a:t/>
            </a:r>
            <a:br>
              <a:rPr lang="en-US" dirty="0" smtClean="0">
                <a:solidFill>
                  <a:schemeClr val="tx2"/>
                </a:solidFill>
              </a:rPr>
            </a:br>
            <a:r>
              <a:rPr lang="he-IL" dirty="0" smtClean="0">
                <a:solidFill>
                  <a:schemeClr val="tx2"/>
                </a:solidFill>
              </a:rPr>
              <a:t>     כיום ידוע שלא תמיד הדבר נכון. לדוגמה, באוכלוסיות מסוימות החיידק הגורם לאולקוס   </a:t>
            </a:r>
          </a:p>
          <a:p>
            <a:pPr eaLnBrk="1" hangingPunct="1">
              <a:defRPr/>
            </a:pPr>
            <a:r>
              <a:rPr lang="he-IL" dirty="0" smtClean="0">
                <a:solidFill>
                  <a:schemeClr val="tx2"/>
                </a:solidFill>
              </a:rPr>
              <a:t>     נמצא אצל </a:t>
            </a:r>
            <a:r>
              <a:rPr lang="he-IL" noProof="1" smtClean="0">
                <a:solidFill>
                  <a:schemeClr val="tx2"/>
                </a:solidFill>
              </a:rPr>
              <a:t>כ</a:t>
            </a:r>
            <a:r>
              <a:rPr lang="he-IL" noProof="1" smtClean="0">
                <a:solidFill>
                  <a:schemeClr val="tx2"/>
                </a:solidFill>
                <a:latin typeface="Arial"/>
                <a:cs typeface="Arial"/>
              </a:rPr>
              <a:t>־</a:t>
            </a:r>
            <a:r>
              <a:rPr lang="he-IL" noProof="1" smtClean="0">
                <a:solidFill>
                  <a:schemeClr val="tx2"/>
                </a:solidFill>
              </a:rPr>
              <a:t>30</a:t>
            </a:r>
            <a:r>
              <a:rPr lang="he-IL" dirty="0" smtClean="0">
                <a:solidFill>
                  <a:schemeClr val="tx2"/>
                </a:solidFill>
              </a:rPr>
              <a:t>% מן האוכלוסייה, אך רק </a:t>
            </a:r>
            <a:r>
              <a:rPr lang="he-IL" noProof="1" smtClean="0">
                <a:solidFill>
                  <a:schemeClr val="tx2"/>
                </a:solidFill>
              </a:rPr>
              <a:t>כ</a:t>
            </a:r>
            <a:r>
              <a:rPr lang="he-IL" noProof="1" smtClean="0">
                <a:solidFill>
                  <a:schemeClr val="tx2"/>
                </a:solidFill>
                <a:latin typeface="Arial"/>
                <a:cs typeface="Arial"/>
              </a:rPr>
              <a:t>־</a:t>
            </a:r>
            <a:r>
              <a:rPr lang="he-IL" noProof="1" smtClean="0">
                <a:solidFill>
                  <a:schemeClr val="tx2"/>
                </a:solidFill>
              </a:rPr>
              <a:t>10</a:t>
            </a:r>
            <a:r>
              <a:rPr lang="he-IL" dirty="0" smtClean="0">
                <a:solidFill>
                  <a:schemeClr val="tx2"/>
                </a:solidFill>
              </a:rPr>
              <a:t>% מן האוכלוסייה חולים במחלה.</a:t>
            </a:r>
          </a:p>
          <a:p>
            <a:pPr eaLnBrk="1" hangingPunct="1">
              <a:defRPr/>
            </a:pPr>
            <a:r>
              <a:rPr lang="he-IL" dirty="0" smtClean="0">
                <a:solidFill>
                  <a:schemeClr val="tx2"/>
                </a:solidFill>
              </a:rPr>
              <a:t>    הציעו הסבר לעובדה זו. בתשובתכם תוכלו להתייחס גם לקשר </a:t>
            </a:r>
            <a:r>
              <a:rPr lang="he-IL" dirty="0" smtClean="0">
                <a:solidFill>
                  <a:srgbClr val="1F497D"/>
                </a:solidFill>
              </a:rPr>
              <a:t>בין מתח לאולקוס.   </a:t>
            </a:r>
            <a:endParaRPr lang="he-IL"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ACBE1F1-C927-47F6-8895-925AC1693A88}" type="slidenum">
              <a:rPr lang="he-IL" sz="1100" smtClean="0">
                <a:solidFill>
                  <a:prstClr val="white">
                    <a:lumMod val="75000"/>
                  </a:prstClr>
                </a:solidFill>
              </a:rPr>
              <a:pPr fontAlgn="base">
                <a:spcBef>
                  <a:spcPct val="0"/>
                </a:spcBef>
                <a:spcAft>
                  <a:spcPct val="0"/>
                </a:spcAft>
                <a:defRPr/>
              </a:pPr>
              <a:t>5</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488950" y="2962275"/>
            <a:ext cx="8072438" cy="35623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defRPr/>
            </a:pPr>
            <a:r>
              <a:rPr lang="he-IL" dirty="0">
                <a:solidFill>
                  <a:srgbClr val="000000"/>
                </a:solidFill>
              </a:rPr>
              <a:t>א. - </a:t>
            </a:r>
            <a:r>
              <a:rPr lang="he-IL" dirty="0">
                <a:solidFill>
                  <a:schemeClr val="tx1"/>
                </a:solidFill>
              </a:rPr>
              <a:t>האורגניזם הנחשד בתור גורם המחלה נמצא בכל החולים במחלה.</a:t>
            </a:r>
          </a:p>
          <a:p>
            <a:pPr>
              <a:defRPr/>
            </a:pPr>
            <a:r>
              <a:rPr lang="he-IL" dirty="0">
                <a:solidFill>
                  <a:schemeClr val="tx1"/>
                </a:solidFill>
              </a:rPr>
              <a:t>    - יש לבודד את האורגניזם מגוף החולים ולגדלו בתרבית טהורה.</a:t>
            </a:r>
          </a:p>
          <a:p>
            <a:pPr>
              <a:defRPr/>
            </a:pPr>
            <a:r>
              <a:rPr lang="he-IL" dirty="0">
                <a:solidFill>
                  <a:schemeClr val="tx1"/>
                </a:solidFill>
              </a:rPr>
              <a:t>    - כשמזריקים את גורם המחלה מן התרבית הטהורה לבעלי חיים, הם חולים באותה </a:t>
            </a:r>
          </a:p>
          <a:p>
            <a:pPr>
              <a:defRPr/>
            </a:pPr>
            <a:r>
              <a:rPr lang="he-IL" dirty="0">
                <a:solidFill>
                  <a:schemeClr val="tx1"/>
                </a:solidFill>
              </a:rPr>
              <a:t>      המחלה כמו בעלי החיים שהאורגניזם בודד מהם.</a:t>
            </a:r>
          </a:p>
          <a:p>
            <a:pPr>
              <a:defRPr/>
            </a:pPr>
            <a:endParaRPr lang="he-IL" dirty="0">
              <a:solidFill>
                <a:schemeClr val="tx1"/>
              </a:solidFill>
            </a:endParaRPr>
          </a:p>
          <a:p>
            <a:pPr indent="265113">
              <a:defRPr/>
            </a:pPr>
            <a:r>
              <a:rPr lang="he-IL" dirty="0">
                <a:solidFill>
                  <a:schemeClr val="tx1"/>
                </a:solidFill>
              </a:rPr>
              <a:t>  הפעולה הבאה שיש לעשות: לבודד את החיידק מגוף החוקר שחלה, לגדלו בתרבית   </a:t>
            </a:r>
          </a:p>
          <a:p>
            <a:pPr indent="265113">
              <a:defRPr/>
            </a:pPr>
            <a:r>
              <a:rPr lang="he-IL" dirty="0">
                <a:solidFill>
                  <a:schemeClr val="tx1"/>
                </a:solidFill>
              </a:rPr>
              <a:t>  טהורה ולבדוק שהוא זהה לחיידק שבודד מגוף החולים, שהחוקר הזריק לעצמו.</a:t>
            </a:r>
          </a:p>
          <a:p>
            <a:pPr>
              <a:defRPr/>
            </a:pPr>
            <a:endParaRPr lang="he-IL" dirty="0">
              <a:solidFill>
                <a:schemeClr val="tx1"/>
              </a:solidFill>
            </a:endParaRPr>
          </a:p>
          <a:p>
            <a:pPr>
              <a:defRPr/>
            </a:pPr>
            <a:r>
              <a:rPr lang="he-IL" dirty="0">
                <a:solidFill>
                  <a:schemeClr val="tx1"/>
                </a:solidFill>
              </a:rPr>
              <a:t>ב. לא כל מי שנדבק בחיידק יחלה במחלה. חולים שונים הם בעלי מידה שונה של רגישות, </a:t>
            </a:r>
            <a:r>
              <a:rPr lang="he-IL" dirty="0" smtClean="0">
                <a:solidFill>
                  <a:schemeClr val="tx1"/>
                </a:solidFill>
              </a:rPr>
              <a:t>  </a:t>
            </a:r>
          </a:p>
          <a:p>
            <a:pPr>
              <a:defRPr/>
            </a:pPr>
            <a:r>
              <a:rPr lang="he-IL" dirty="0" smtClean="0">
                <a:solidFill>
                  <a:schemeClr val="tx1"/>
                </a:solidFill>
              </a:rPr>
              <a:t>    שייתכן </a:t>
            </a:r>
            <a:r>
              <a:rPr lang="he-IL" dirty="0">
                <a:solidFill>
                  <a:schemeClr val="tx1"/>
                </a:solidFill>
              </a:rPr>
              <a:t>שהיא תלויה במצב הגוף, במידת המתח הנפשי ובגורמים </a:t>
            </a:r>
            <a:r>
              <a:rPr lang="he-IL" dirty="0">
                <a:solidFill>
                  <a:prstClr val="black"/>
                </a:solidFill>
              </a:rPr>
              <a:t>תורשתיים המשפיעים </a:t>
            </a:r>
            <a:r>
              <a:rPr lang="he-IL" dirty="0" smtClean="0">
                <a:solidFill>
                  <a:prstClr val="black"/>
                </a:solidFill>
              </a:rPr>
              <a:t>  </a:t>
            </a:r>
          </a:p>
          <a:p>
            <a:pPr>
              <a:defRPr/>
            </a:pPr>
            <a:r>
              <a:rPr lang="he-IL" dirty="0" smtClean="0">
                <a:solidFill>
                  <a:prstClr val="black"/>
                </a:solidFill>
              </a:rPr>
              <a:t>    על </a:t>
            </a:r>
            <a:r>
              <a:rPr lang="he-IL" dirty="0">
                <a:solidFill>
                  <a:prstClr val="black"/>
                </a:solidFill>
              </a:rPr>
              <a:t>מידת העמידות של הגוף.  </a:t>
            </a:r>
            <a:endParaRPr lang="en-US" dirty="0">
              <a:solidFill>
                <a:prstClr val="black"/>
              </a:solidFill>
            </a:endParaRPr>
          </a:p>
          <a:p>
            <a:pPr>
              <a:lnSpc>
                <a:spcPct val="120000"/>
              </a:lnSpc>
              <a:defRPr/>
            </a:pPr>
            <a:endParaRPr lang="he-IL" dirty="0">
              <a:solidFill>
                <a:srgbClr val="000000"/>
              </a:solidFill>
            </a:endParaRPr>
          </a:p>
        </p:txBody>
      </p:sp>
      <p:sp>
        <p:nvSpPr>
          <p:cNvPr id="8"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4779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 </a:t>
            </a:r>
            <a:r>
              <a:rPr lang="he-IL" dirty="0" smtClean="0">
                <a:solidFill>
                  <a:srgbClr val="1F497D"/>
                </a:solidFill>
              </a:rPr>
              <a:t>בחינת </a:t>
            </a:r>
            <a:r>
              <a:rPr lang="he-IL" dirty="0" smtClean="0">
                <a:solidFill>
                  <a:srgbClr val="000000"/>
                </a:solidFill>
                <a:latin typeface="Times New Roman" pitchFamily="18" charset="0"/>
                <a:cs typeface="Times New Roman" pitchFamily="18" charset="0"/>
              </a:rPr>
              <a:t> </a:t>
            </a:r>
            <a:r>
              <a:rPr lang="he-IL" dirty="0" smtClean="0">
                <a:solidFill>
                  <a:srgbClr val="1F497D"/>
                </a:solidFill>
              </a:rPr>
              <a:t>בגרות </a:t>
            </a:r>
          </a:p>
          <a:p>
            <a:pPr eaLnBrk="1" hangingPunct="1">
              <a:defRPr/>
            </a:pPr>
            <a:r>
              <a:rPr lang="he-IL" dirty="0" smtClean="0">
                <a:solidFill>
                  <a:srgbClr val="1F497D"/>
                </a:solidFill>
              </a:rPr>
              <a:t>באחת </a:t>
            </a:r>
            <a:r>
              <a:rPr lang="he-IL" dirty="0">
                <a:solidFill>
                  <a:srgbClr val="1F497D"/>
                </a:solidFill>
              </a:rPr>
              <a:t>המחלבות מצאו כי ליוגורט מסדרת הייצור האחרונה יש טעם לוואי לא נעים. במעבדת המחלבה חשדו שחיידק מסוים הוא הגורם לטעם הלוואי, ורצו לבדוק זאת.</a:t>
            </a:r>
          </a:p>
          <a:p>
            <a:pPr eaLnBrk="1" hangingPunct="1">
              <a:defRPr/>
            </a:pPr>
            <a:r>
              <a:rPr lang="he-IL" dirty="0" smtClean="0">
                <a:solidFill>
                  <a:srgbClr val="1F497D"/>
                </a:solidFill>
              </a:rPr>
              <a:t>א. כיצד </a:t>
            </a:r>
            <a:r>
              <a:rPr lang="he-IL" dirty="0">
                <a:solidFill>
                  <a:srgbClr val="1F497D"/>
                </a:solidFill>
              </a:rPr>
              <a:t>אפשר לבודד את החיידק </a:t>
            </a:r>
            <a:r>
              <a:rPr lang="he-IL" dirty="0" smtClean="0">
                <a:solidFill>
                  <a:srgbClr val="1F497D"/>
                </a:solidFill>
              </a:rPr>
              <a:t>מן היוגורט </a:t>
            </a:r>
            <a:r>
              <a:rPr lang="he-IL" dirty="0">
                <a:solidFill>
                  <a:srgbClr val="1F497D"/>
                </a:solidFill>
              </a:rPr>
              <a:t>ולגדלו בנפרד? </a:t>
            </a:r>
            <a:endParaRPr lang="he-IL" dirty="0" smtClean="0">
              <a:solidFill>
                <a:srgbClr val="1F497D"/>
              </a:solidFill>
            </a:endParaRPr>
          </a:p>
          <a:p>
            <a:pPr eaLnBrk="1" hangingPunct="1">
              <a:defRPr/>
            </a:pPr>
            <a:r>
              <a:rPr lang="he-IL" dirty="0" smtClean="0">
                <a:solidFill>
                  <a:srgbClr val="1F497D"/>
                </a:solidFill>
              </a:rPr>
              <a:t>ב. כיצד </a:t>
            </a:r>
            <a:r>
              <a:rPr lang="he-IL" dirty="0">
                <a:solidFill>
                  <a:srgbClr val="1F497D"/>
                </a:solidFill>
              </a:rPr>
              <a:t>אפשר להוכיח שהחיידק שחשדו בו הוא זה שגרם לטעם הלוואי? </a:t>
            </a:r>
            <a:endParaRPr lang="he-IL" dirty="0" smtClean="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9AD4A4B-4A30-4140-881A-E22CD05033C0}" type="slidenum">
              <a:rPr lang="he-IL" sz="1100" smtClean="0">
                <a:solidFill>
                  <a:prstClr val="white">
                    <a:lumMod val="75000"/>
                  </a:prstClr>
                </a:solidFill>
              </a:rPr>
              <a:pPr fontAlgn="base">
                <a:spcBef>
                  <a:spcPct val="0"/>
                </a:spcBef>
                <a:spcAft>
                  <a:spcPct val="0"/>
                </a:spcAft>
                <a:defRPr/>
              </a:pPr>
              <a:t>6</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2</a:t>
            </a:r>
            <a:endParaRPr lang="he-IL" sz="1800" dirty="0" smtClean="0"/>
          </a:p>
        </p:txBody>
      </p:sp>
      <p:sp>
        <p:nvSpPr>
          <p:cNvPr id="7"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4779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a:t>
            </a:r>
            <a:r>
              <a:rPr lang="he-IL" dirty="0" smtClean="0">
                <a:solidFill>
                  <a:srgbClr val="000000"/>
                </a:solidFill>
                <a:latin typeface="Times New Roman" pitchFamily="18" charset="0"/>
                <a:cs typeface="Times New Roman" pitchFamily="18" charset="0"/>
              </a:rPr>
              <a:t> </a:t>
            </a:r>
            <a:r>
              <a:rPr lang="he-IL" dirty="0" smtClean="0">
                <a:solidFill>
                  <a:srgbClr val="1F497D"/>
                </a:solidFill>
              </a:rPr>
              <a:t>בחינת בגרות</a:t>
            </a:r>
          </a:p>
          <a:p>
            <a:pPr eaLnBrk="1" hangingPunct="1">
              <a:defRPr/>
            </a:pPr>
            <a:r>
              <a:rPr lang="he-IL" dirty="0" smtClean="0">
                <a:solidFill>
                  <a:srgbClr val="1F497D"/>
                </a:solidFill>
              </a:rPr>
              <a:t>באחת המחלבות מצאו כי ליוגורט מסדרת הייצור האחרונה יש טעם לוואי לא נעים. במעבדת המחלבה חשדו שחיידק מסוים הוא הגורם לטעם הלוואי, ורצו לבדוק זאת.</a:t>
            </a:r>
          </a:p>
          <a:p>
            <a:pPr eaLnBrk="1" hangingPunct="1">
              <a:defRPr/>
            </a:pPr>
            <a:r>
              <a:rPr lang="he-IL" dirty="0" smtClean="0">
                <a:solidFill>
                  <a:srgbClr val="1F497D"/>
                </a:solidFill>
              </a:rPr>
              <a:t>א. כיצד אפשר לבודד את החיידק מן היוגורט ולגדלו בנפרד? </a:t>
            </a:r>
          </a:p>
          <a:p>
            <a:pPr eaLnBrk="1" hangingPunct="1">
              <a:defRPr/>
            </a:pPr>
            <a:r>
              <a:rPr lang="he-IL" dirty="0" smtClean="0">
                <a:solidFill>
                  <a:srgbClr val="1F497D"/>
                </a:solidFill>
              </a:rPr>
              <a:t>ב. כיצד אפשר להוכיח שהחיידק שחשדו בו הוא זה שגרם לטעם הלוואי? </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074D594-2827-4451-AA91-48EDE5CE0B92}" type="slidenum">
              <a:rPr lang="he-IL" sz="1100" smtClean="0">
                <a:solidFill>
                  <a:prstClr val="white">
                    <a:lumMod val="75000"/>
                  </a:prstClr>
                </a:solidFill>
              </a:rPr>
              <a:pPr fontAlgn="base">
                <a:spcBef>
                  <a:spcPct val="0"/>
                </a:spcBef>
                <a:spcAft>
                  <a:spcPct val="0"/>
                </a:spcAft>
                <a:defRPr/>
              </a:pPr>
              <a:t>7</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 + שאלה 3 (בשילוב עם דרכי החקר המדעי*)</a:t>
            </a:r>
            <a:endParaRPr lang="he-IL" sz="1800" dirty="0" smtClean="0"/>
          </a:p>
        </p:txBody>
      </p:sp>
      <p:sp>
        <p:nvSpPr>
          <p:cNvPr id="7" name="Rectangle 12"/>
          <p:cNvSpPr/>
          <p:nvPr/>
        </p:nvSpPr>
        <p:spPr>
          <a:xfrm>
            <a:off x="250825" y="2492375"/>
            <a:ext cx="8329613" cy="21955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defRPr/>
            </a:pPr>
            <a:r>
              <a:rPr lang="he-IL" dirty="0">
                <a:solidFill>
                  <a:srgbClr val="000000"/>
                </a:solidFill>
              </a:rPr>
              <a:t>א. יש להוציא דגימה מן </a:t>
            </a:r>
            <a:r>
              <a:rPr lang="he-IL" dirty="0">
                <a:solidFill>
                  <a:schemeClr val="tx1"/>
                </a:solidFill>
              </a:rPr>
              <a:t>היוגורט ולזרוע אותה על צלחת פטרי. יש לקחת דגימה מכל אחד מסוגי המושבות שתתפתחנה ולזרוע אותה בנפרד בזריעת בידוד, ולאתר את החיידק החשוד.</a:t>
            </a:r>
          </a:p>
          <a:p>
            <a:pPr>
              <a:defRPr/>
            </a:pPr>
            <a:r>
              <a:rPr lang="he-IL" dirty="0">
                <a:solidFill>
                  <a:schemeClr val="tx1"/>
                </a:solidFill>
              </a:rPr>
              <a:t>ב. צריך להרתיח את החלב ולהוסיף לו רק את חיידקי חומצת החלב (המייצרים את היוגורט) ואת החיידק החשוד. </a:t>
            </a:r>
          </a:p>
          <a:p>
            <a:pPr>
              <a:defRPr/>
            </a:pPr>
            <a:r>
              <a:rPr lang="he-IL" dirty="0">
                <a:solidFill>
                  <a:schemeClr val="tx1"/>
                </a:solidFill>
              </a:rPr>
              <a:t>בכלי אחר צריך לשים רק את החלב ואת חיידקי חומצת החלב.</a:t>
            </a:r>
          </a:p>
          <a:p>
            <a:pPr>
              <a:defRPr/>
            </a:pPr>
            <a:r>
              <a:rPr lang="he-IL" dirty="0">
                <a:solidFill>
                  <a:schemeClr val="tx1"/>
                </a:solidFill>
              </a:rPr>
              <a:t>יש לטעום את היוגורט ולהבחין אם התקבל טעם </a:t>
            </a:r>
            <a:r>
              <a:rPr lang="he-IL" dirty="0">
                <a:solidFill>
                  <a:srgbClr val="000000"/>
                </a:solidFill>
              </a:rPr>
              <a:t>לוואי.</a:t>
            </a:r>
          </a:p>
        </p:txBody>
      </p:sp>
      <p:sp>
        <p:nvSpPr>
          <p:cNvPr id="8" name="TextBox 7"/>
          <p:cNvSpPr txBox="1"/>
          <p:nvPr/>
        </p:nvSpPr>
        <p:spPr>
          <a:xfrm>
            <a:off x="504825" y="4868863"/>
            <a:ext cx="8183563" cy="17541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3:</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rgbClr val="1F497D"/>
                </a:solidFill>
              </a:rPr>
              <a:t>א. מדוע יש צורך להוסיף את הכלי הנוסף (חלב וחיידקי חומצת חלב)?</a:t>
            </a:r>
          </a:p>
          <a:p>
            <a:pPr eaLnBrk="1" hangingPunct="1">
              <a:defRPr/>
            </a:pPr>
            <a:r>
              <a:rPr lang="he-IL" dirty="0" smtClean="0">
                <a:solidFill>
                  <a:srgbClr val="1F497D"/>
                </a:solidFill>
              </a:rPr>
              <a:t>ב. מהן התוצאות האפשריות, ומה תהיה </a:t>
            </a:r>
            <a:r>
              <a:rPr lang="he-IL" dirty="0" smtClean="0">
                <a:solidFill>
                  <a:schemeClr val="tx2"/>
                </a:solidFill>
              </a:rPr>
              <a:t>המסקנה בנוגע לכל </a:t>
            </a:r>
            <a:r>
              <a:rPr lang="he-IL" dirty="0" smtClean="0">
                <a:solidFill>
                  <a:srgbClr val="1F497D"/>
                </a:solidFill>
              </a:rPr>
              <a:t>תוצאה אפשרית?</a:t>
            </a: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r>
              <a:rPr lang="he-IL" b="1" dirty="0" smtClean="0">
                <a:solidFill>
                  <a:schemeClr val="accent3"/>
                </a:solidFill>
              </a:rPr>
              <a:t>* </a:t>
            </a:r>
            <a:r>
              <a:rPr lang="he-IL" sz="1400" dirty="0" smtClean="0">
                <a:solidFill>
                  <a:srgbClr val="1F497D"/>
                </a:solidFill>
              </a:rPr>
              <a:t>תרגול מיומנויות הנדרשות בבחינת הבגרות במעבדה.</a:t>
            </a:r>
          </a:p>
        </p:txBody>
      </p:sp>
      <p:sp>
        <p:nvSpPr>
          <p:cNvPr id="10"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3D03E4B-507E-4403-85B8-CE710C0ADB12}" type="slidenum">
              <a:rPr lang="he-IL" sz="1100" smtClean="0">
                <a:solidFill>
                  <a:prstClr val="white">
                    <a:lumMod val="75000"/>
                  </a:prstClr>
                </a:solidFill>
              </a:rPr>
              <a:pPr fontAlgn="base">
                <a:spcBef>
                  <a:spcPct val="0"/>
                </a:spcBef>
                <a:spcAft>
                  <a:spcPct val="0"/>
                </a:spcAft>
                <a:defRPr/>
              </a:pPr>
              <a:t>8</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 נחיצות הבקרה, והסבר תוצאות ניסוי</a:t>
            </a:r>
            <a:endParaRPr lang="he-IL" sz="1800" dirty="0" smtClean="0"/>
          </a:p>
        </p:txBody>
      </p:sp>
      <p:sp>
        <p:nvSpPr>
          <p:cNvPr id="7" name="Rectangle 12"/>
          <p:cNvSpPr/>
          <p:nvPr/>
        </p:nvSpPr>
        <p:spPr>
          <a:xfrm>
            <a:off x="519113" y="1628800"/>
            <a:ext cx="8072437" cy="488776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defRPr/>
            </a:pPr>
            <a:r>
              <a:rPr lang="he-IL" dirty="0">
                <a:solidFill>
                  <a:srgbClr val="000000"/>
                </a:solidFill>
              </a:rPr>
              <a:t>א. הכלי הנוסף הוא </a:t>
            </a:r>
            <a:r>
              <a:rPr lang="he-IL" dirty="0">
                <a:solidFill>
                  <a:schemeClr val="tx1"/>
                </a:solidFill>
              </a:rPr>
              <a:t>בקרה השונה מן הניסוי רק בגורם הנבדק, שהוא הוספת החיידק החשוד. ההבדל בין תוצאות הניסוי לתוצאות הבקרה יאפשר לקבוע אם החיידק הוא שגרם לטעם הלוואי.</a:t>
            </a:r>
          </a:p>
          <a:p>
            <a:pPr>
              <a:defRPr/>
            </a:pPr>
            <a:endParaRPr lang="he-IL" dirty="0">
              <a:solidFill>
                <a:schemeClr val="tx1"/>
              </a:solidFill>
            </a:endParaRPr>
          </a:p>
          <a:p>
            <a:pPr>
              <a:defRPr/>
            </a:pPr>
            <a:r>
              <a:rPr lang="he-IL" dirty="0">
                <a:solidFill>
                  <a:schemeClr val="tx1"/>
                </a:solidFill>
              </a:rPr>
              <a:t>ב. תוצאות אפשריות ומסקנות (בהנחה שבחלב </a:t>
            </a:r>
            <a:r>
              <a:rPr lang="he-IL" dirty="0">
                <a:solidFill>
                  <a:srgbClr val="000000"/>
                </a:solidFill>
              </a:rPr>
              <a:t>לא היו מיקרואורגניזמים אחרים מלבד אלו שהוספו):</a:t>
            </a:r>
          </a:p>
        </p:txBody>
      </p:sp>
      <p:sp>
        <p:nvSpPr>
          <p:cNvPr id="8" name="TextBox 7"/>
          <p:cNvSpPr txBox="1"/>
          <p:nvPr/>
        </p:nvSpPr>
        <p:spPr>
          <a:xfrm>
            <a:off x="263525" y="476672"/>
            <a:ext cx="8183563"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3:</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rgbClr val="1F497D"/>
                </a:solidFill>
              </a:rPr>
              <a:t>א. מדוע יש צורך להוסיף את הכלי הנוסף (חלב וחיידקי חומצת חלב)?</a:t>
            </a:r>
          </a:p>
          <a:p>
            <a:pPr eaLnBrk="1" hangingPunct="1">
              <a:defRPr/>
            </a:pPr>
            <a:r>
              <a:rPr lang="he-IL" dirty="0" smtClean="0">
                <a:solidFill>
                  <a:srgbClr val="1F497D"/>
                </a:solidFill>
              </a:rPr>
              <a:t>ב. מהן התוצאות האפשריות, ומה תהיה המסקנה </a:t>
            </a:r>
            <a:r>
              <a:rPr lang="he-IL" dirty="0" smtClean="0">
                <a:solidFill>
                  <a:schemeClr val="tx2"/>
                </a:solidFill>
              </a:rPr>
              <a:t>בנוגע</a:t>
            </a:r>
            <a:r>
              <a:rPr lang="he-IL" dirty="0" smtClean="0">
                <a:solidFill>
                  <a:srgbClr val="1F497D"/>
                </a:solidFill>
              </a:rPr>
              <a:t> לכל תוצאה אפשרית?</a:t>
            </a:r>
          </a:p>
        </p:txBody>
      </p:sp>
      <p:graphicFrame>
        <p:nvGraphicFramePr>
          <p:cNvPr id="2" name="טבלה 1"/>
          <p:cNvGraphicFramePr>
            <a:graphicFrameLocks noGrp="1"/>
          </p:cNvGraphicFramePr>
          <p:nvPr>
            <p:extLst>
              <p:ext uri="{D42A27DB-BD31-4B8C-83A1-F6EECF244321}">
                <p14:modId xmlns:p14="http://schemas.microsoft.com/office/powerpoint/2010/main" val="2952987499"/>
              </p:ext>
            </p:extLst>
          </p:nvPr>
        </p:nvGraphicFramePr>
        <p:xfrm>
          <a:off x="738188" y="3789040"/>
          <a:ext cx="7632700" cy="2566988"/>
        </p:xfrm>
        <a:graphic>
          <a:graphicData uri="http://schemas.openxmlformats.org/drawingml/2006/table">
            <a:tbl>
              <a:tblPr rtl="1" firstRow="1" bandRow="1">
                <a:tableStyleId>{5940675A-B579-460E-94D1-54222C63F5DA}</a:tableStyleId>
              </a:tblPr>
              <a:tblGrid>
                <a:gridCol w="1512092"/>
                <a:gridCol w="1559856"/>
                <a:gridCol w="4560752"/>
              </a:tblGrid>
              <a:tr h="365871">
                <a:tc>
                  <a:txBody>
                    <a:bodyPr/>
                    <a:lstStyle/>
                    <a:p>
                      <a:pPr rtl="1"/>
                      <a:r>
                        <a:rPr lang="he-IL" sz="1800" dirty="0" smtClean="0"/>
                        <a:t>ניסוי</a:t>
                      </a:r>
                      <a:endParaRPr lang="he-IL" sz="1800" dirty="0"/>
                    </a:p>
                  </a:txBody>
                  <a:tcPr marL="91438" marR="91438" marT="45751" marB="45751"/>
                </a:tc>
                <a:tc>
                  <a:txBody>
                    <a:bodyPr/>
                    <a:lstStyle/>
                    <a:p>
                      <a:pPr rtl="1"/>
                      <a:r>
                        <a:rPr lang="he-IL" sz="1800" dirty="0" smtClean="0"/>
                        <a:t>בקרה</a:t>
                      </a:r>
                      <a:endParaRPr lang="he-IL" sz="1800" dirty="0"/>
                    </a:p>
                  </a:txBody>
                  <a:tcPr marL="91438" marR="91438" marT="45751" marB="45751"/>
                </a:tc>
                <a:tc>
                  <a:txBody>
                    <a:bodyPr/>
                    <a:lstStyle/>
                    <a:p>
                      <a:pPr rtl="1"/>
                      <a:r>
                        <a:rPr lang="he-IL" sz="1800" dirty="0" smtClean="0"/>
                        <a:t>מסקנה</a:t>
                      </a:r>
                      <a:endParaRPr lang="he-IL" sz="1800" dirty="0"/>
                    </a:p>
                  </a:txBody>
                  <a:tcPr marL="91438" marR="91438" marT="45751" marB="45751"/>
                </a:tc>
              </a:tr>
              <a:tr h="371089">
                <a:tc>
                  <a:txBody>
                    <a:bodyPr/>
                    <a:lstStyle/>
                    <a:p>
                      <a:pPr rtl="1"/>
                      <a:r>
                        <a:rPr lang="he-IL" sz="1800" dirty="0" smtClean="0"/>
                        <a:t>יש טעם לוואי</a:t>
                      </a:r>
                      <a:endParaRPr lang="he-IL" sz="1800" dirty="0"/>
                    </a:p>
                  </a:txBody>
                  <a:tcPr marL="91438" marR="91438" marT="45751" marB="45751"/>
                </a:tc>
                <a:tc>
                  <a:txBody>
                    <a:bodyPr/>
                    <a:lstStyle/>
                    <a:p>
                      <a:pPr rtl="1"/>
                      <a:r>
                        <a:rPr lang="he-IL" sz="1800" dirty="0" smtClean="0"/>
                        <a:t>אין טעם לוואי</a:t>
                      </a:r>
                      <a:endParaRPr lang="he-IL" sz="1800" dirty="0"/>
                    </a:p>
                  </a:txBody>
                  <a:tcPr marL="91438" marR="91438" marT="45751" marB="45751"/>
                </a:tc>
                <a:tc>
                  <a:txBody>
                    <a:bodyPr/>
                    <a:lstStyle/>
                    <a:p>
                      <a:pPr rtl="1"/>
                      <a:r>
                        <a:rPr lang="he-IL" sz="1800" dirty="0" smtClean="0"/>
                        <a:t>החיידק החשוד הוא הגורם לטעם הלוואי.</a:t>
                      </a:r>
                      <a:endParaRPr lang="he-IL" sz="1800" dirty="0"/>
                    </a:p>
                  </a:txBody>
                  <a:tcPr marL="91438" marR="91438" marT="45751" marB="45751"/>
                </a:tc>
              </a:tr>
              <a:tr h="915014">
                <a:tc>
                  <a:txBody>
                    <a:bodyPr/>
                    <a:lstStyle/>
                    <a:p>
                      <a:pPr rtl="1"/>
                      <a:r>
                        <a:rPr lang="he-IL" sz="1800" dirty="0" smtClean="0"/>
                        <a:t>אין טעם לוואי</a:t>
                      </a:r>
                      <a:endParaRPr lang="he-IL" sz="1800" dirty="0"/>
                    </a:p>
                  </a:txBody>
                  <a:tcPr marL="91438" marR="91438" marT="45751" marB="45751"/>
                </a:tc>
                <a:tc>
                  <a:txBody>
                    <a:bodyPr/>
                    <a:lstStyle/>
                    <a:p>
                      <a:pPr rtl="1"/>
                      <a:r>
                        <a:rPr lang="he-IL" sz="1800" dirty="0" smtClean="0"/>
                        <a:t>אין טעם לואי</a:t>
                      </a:r>
                      <a:endParaRPr lang="he-IL" sz="1800" dirty="0"/>
                    </a:p>
                  </a:txBody>
                  <a:tcPr marL="91438" marR="91438" marT="45751" marB="45751"/>
                </a:tc>
                <a:tc>
                  <a:txBody>
                    <a:bodyPr/>
                    <a:lstStyle/>
                    <a:p>
                      <a:pPr rtl="1"/>
                      <a:r>
                        <a:rPr lang="he-IL" sz="1800" dirty="0" smtClean="0">
                          <a:solidFill>
                            <a:schemeClr val="tx1"/>
                          </a:solidFill>
                        </a:rPr>
                        <a:t>החיידק</a:t>
                      </a:r>
                      <a:r>
                        <a:rPr lang="he-IL" sz="1800" baseline="0" dirty="0" smtClean="0">
                          <a:solidFill>
                            <a:schemeClr val="tx1"/>
                          </a:solidFill>
                        </a:rPr>
                        <a:t> החשוד לא גרם לטעם הלוואי. יש לבדוק בדרך דומה את שאר המיקרואורגניזמים שהיו בחלב.</a:t>
                      </a:r>
                      <a:endParaRPr lang="he-IL" sz="1800" dirty="0">
                        <a:solidFill>
                          <a:schemeClr val="tx1"/>
                        </a:solidFill>
                      </a:endParaRPr>
                    </a:p>
                  </a:txBody>
                  <a:tcPr marL="91438" marR="91438" marT="45751" marB="45751"/>
                </a:tc>
              </a:tr>
              <a:tr h="915014">
                <a:tc>
                  <a:txBody>
                    <a:bodyPr/>
                    <a:lstStyle/>
                    <a:p>
                      <a:pPr rtl="1"/>
                      <a:r>
                        <a:rPr lang="he-IL" sz="1800" dirty="0" smtClean="0"/>
                        <a:t>יש טעם לוואי</a:t>
                      </a:r>
                      <a:endParaRPr lang="he-IL" sz="1800" dirty="0"/>
                    </a:p>
                  </a:txBody>
                  <a:tcPr marL="91438" marR="91438" marT="45751" marB="45751"/>
                </a:tc>
                <a:tc>
                  <a:txBody>
                    <a:bodyPr/>
                    <a:lstStyle/>
                    <a:p>
                      <a:pPr rtl="1"/>
                      <a:r>
                        <a:rPr lang="he-IL" sz="1800" dirty="0" smtClean="0"/>
                        <a:t>יש טעם לוואי</a:t>
                      </a:r>
                      <a:endParaRPr lang="he-IL" sz="1800" dirty="0"/>
                    </a:p>
                  </a:txBody>
                  <a:tcPr marL="91438" marR="91438" marT="45751" marB="45751"/>
                </a:tc>
                <a:tc>
                  <a:txBody>
                    <a:bodyPr/>
                    <a:lstStyle/>
                    <a:p>
                      <a:pPr rtl="1"/>
                      <a:r>
                        <a:rPr lang="he-IL" sz="1800" dirty="0" smtClean="0"/>
                        <a:t>מסיבה כלשהי חיידקי חומצת החלב הם שגרמו לטעם הלוואי או שמקור הטעם בחומר כלשהו שהיה בחלב.</a:t>
                      </a:r>
                      <a:endParaRPr lang="he-IL" sz="1800" dirty="0"/>
                    </a:p>
                  </a:txBody>
                  <a:tcPr marL="91438" marR="91438" marT="45751" marB="45751"/>
                </a:tc>
              </a:tr>
            </a:tbl>
          </a:graphicData>
        </a:graphic>
      </p:graphicFrame>
      <p:sp>
        <p:nvSpPr>
          <p:cNvPr id="10"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26988"/>
            <a:ext cx="8229600" cy="439737"/>
          </a:xfrm>
        </p:spPr>
        <p:txBody>
          <a:bodyPr/>
          <a:lstStyle/>
          <a:p>
            <a:pPr eaLnBrk="1" fontAlgn="auto" hangingPunct="1">
              <a:defRPr/>
            </a:pPr>
            <a:r>
              <a:rPr lang="he-IL" sz="1800" b="1" dirty="0" smtClean="0">
                <a:solidFill>
                  <a:srgbClr val="FF6600"/>
                </a:solidFill>
                <a:ea typeface="+mn-ea"/>
              </a:rPr>
              <a:t>חיידקים </a:t>
            </a:r>
            <a:r>
              <a:rPr lang="he-IL" sz="1800" b="1" dirty="0" err="1" smtClean="0">
                <a:solidFill>
                  <a:srgbClr val="FF6600"/>
                </a:solidFill>
                <a:ea typeface="+mn-ea"/>
              </a:rPr>
              <a:t>פתוגנים</a:t>
            </a:r>
            <a:r>
              <a:rPr lang="he-IL" sz="1800" b="1" dirty="0" smtClean="0">
                <a:solidFill>
                  <a:srgbClr val="FF6600"/>
                </a:solidFill>
                <a:ea typeface="+mn-ea"/>
              </a:rPr>
              <a:t> (גורמי מחלות)</a:t>
            </a:r>
            <a:endParaRPr lang="he-IL" sz="1800" dirty="0">
              <a:solidFill>
                <a:prstClr val="black"/>
              </a:solidFill>
              <a:ea typeface="+mn-ea"/>
            </a:endParaRPr>
          </a:p>
        </p:txBody>
      </p:sp>
      <p:sp>
        <p:nvSpPr>
          <p:cNvPr id="116" name="TextBox 115"/>
          <p:cNvSpPr txBox="1"/>
          <p:nvPr/>
        </p:nvSpPr>
        <p:spPr>
          <a:xfrm>
            <a:off x="395288" y="505703"/>
            <a:ext cx="8183562" cy="20313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כשאומרים חיידקים לעיתים התחושה הראשונה שעולה היא שלילית. אולם האמת היא שרק חלק קטן מאד מהחיידקים הם חיידקים פתוגניים (גורמי המחלות).</a:t>
            </a:r>
          </a:p>
          <a:p>
            <a:pPr eaLnBrk="1" hangingPunct="1">
              <a:defRPr/>
            </a:pPr>
            <a:r>
              <a:rPr lang="he-IL" dirty="0" smtClean="0">
                <a:solidFill>
                  <a:prstClr val="black"/>
                </a:solidFill>
              </a:rPr>
              <a:t>רוב מיני החיידקים בעולם כלל לא באים במגע אתנו, וגם אלו שחיים על גופינו ובתוכו לא בהכרח גורמים למחלות, וחלקם אף עוזרים לנו.</a:t>
            </a:r>
          </a:p>
          <a:p>
            <a:pPr eaLnBrk="1" hangingPunct="1">
              <a:defRPr/>
            </a:pPr>
            <a:endParaRPr lang="he-IL" dirty="0">
              <a:solidFill>
                <a:prstClr val="black"/>
              </a:solidFill>
            </a:endParaRPr>
          </a:p>
          <a:p>
            <a:pPr eaLnBrk="1" hangingPunct="1">
              <a:defRPr/>
            </a:pPr>
            <a:endParaRPr lang="he-IL" dirty="0" smtClean="0">
              <a:solidFill>
                <a:prstClr val="black"/>
              </a:solidFill>
            </a:endParaRPr>
          </a:p>
          <a:p>
            <a:pPr eaLnBrk="1" hangingPunct="1">
              <a:defRPr/>
            </a:pPr>
            <a:endParaRPr lang="he-IL" dirty="0">
              <a:solidFill>
                <a:prstClr val="black"/>
              </a:solidFill>
            </a:endParaRPr>
          </a:p>
        </p:txBody>
      </p:sp>
      <p:grpSp>
        <p:nvGrpSpPr>
          <p:cNvPr id="6" name="קבוצה 1"/>
          <p:cNvGrpSpPr>
            <a:grpSpLocks/>
          </p:cNvGrpSpPr>
          <p:nvPr/>
        </p:nvGrpSpPr>
        <p:grpSpPr bwMode="auto">
          <a:xfrm>
            <a:off x="253702" y="2924944"/>
            <a:ext cx="8513762" cy="2486026"/>
            <a:chOff x="500063" y="4122915"/>
            <a:chExt cx="8514260" cy="2486190"/>
          </a:xfrm>
        </p:grpSpPr>
        <p:pic>
          <p:nvPicPr>
            <p:cNvPr id="7" name="Picture 4" descr="http://upload.wikimedia.org/wikipedia/commons/f/f6/Bacteriarazorback.jpg"/>
            <p:cNvPicPr>
              <a:picLocks noChangeAspect="1" noChangeArrowheads="1"/>
            </p:cNvPicPr>
            <p:nvPr/>
          </p:nvPicPr>
          <p:blipFill>
            <a:blip r:embed="rId2" cstate="print">
              <a:extLst/>
            </a:blip>
            <a:srcRect/>
            <a:stretch>
              <a:fillRect/>
            </a:stretch>
          </p:blipFill>
          <p:spPr bwMode="auto">
            <a:xfrm>
              <a:off x="6658578" y="4138043"/>
              <a:ext cx="2312997" cy="1876900"/>
            </a:xfrm>
            <a:prstGeom prst="rect">
              <a:avLst/>
            </a:prstGeom>
            <a:noFill/>
            <a:ln>
              <a:noFill/>
            </a:ln>
            <a:scene3d>
              <a:camera prst="orthographicFront"/>
              <a:lightRig rig="threePt" dir="t"/>
            </a:scene3d>
            <a:sp3d>
              <a:bevelT/>
            </a:sp3d>
            <a:extLst/>
          </p:spPr>
        </p:pic>
        <p:sp>
          <p:nvSpPr>
            <p:cNvPr id="8" name="TextBox 8"/>
            <p:cNvSpPr txBox="1">
              <a:spLocks noChangeArrowheads="1"/>
            </p:cNvSpPr>
            <p:nvPr/>
          </p:nvSpPr>
          <p:spPr bwMode="auto">
            <a:xfrm>
              <a:off x="2946296" y="6263551"/>
              <a:ext cx="3600611" cy="307797"/>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400" b="1" noProof="1" smtClean="0">
                  <a:solidFill>
                    <a:srgbClr val="000000"/>
                  </a:solidFill>
                </a:rPr>
                <a:t>תמונות ממיקרוסקופ של חיידקים שונים</a:t>
              </a:r>
              <a:endParaRPr lang="he-IL" sz="1400" b="1" noProof="1">
                <a:solidFill>
                  <a:srgbClr val="000000"/>
                </a:solidFill>
              </a:endParaRPr>
            </a:p>
          </p:txBody>
        </p:sp>
        <p:sp>
          <p:nvSpPr>
            <p:cNvPr id="10" name="מלבן 1"/>
            <p:cNvSpPr>
              <a:spLocks noChangeArrowheads="1"/>
            </p:cNvSpPr>
            <p:nvPr/>
          </p:nvSpPr>
          <p:spPr bwMode="auto">
            <a:xfrm>
              <a:off x="6843409" y="5973511"/>
              <a:ext cx="2170914"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libri" pitchFamily="34" charset="0"/>
                  <a:cs typeface="Times New Roman" pitchFamily="18" charset="0"/>
                </a:rPr>
                <a:t> </a:t>
              </a:r>
              <a:r>
                <a:rPr lang="he-IL" sz="1100" dirty="0">
                  <a:latin typeface="Calibri" pitchFamily="34" charset="0"/>
                  <a:cs typeface="Times New Roman" pitchFamily="18" charset="0"/>
                </a:rPr>
                <a:t>©</a:t>
              </a:r>
              <a:r>
                <a:rPr lang="en-US" dirty="0">
                  <a:latin typeface="Calibri" pitchFamily="34" charset="0"/>
                  <a:cs typeface="Times New Roman" pitchFamily="18" charset="0"/>
                </a:rPr>
                <a:t> </a:t>
              </a:r>
              <a:r>
                <a:rPr lang="en-US" sz="1100" dirty="0" err="1">
                  <a:latin typeface="Calibri" pitchFamily="34" charset="0"/>
                  <a:cs typeface="Times New Roman" pitchFamily="18" charset="0"/>
                </a:rPr>
                <a:t>Anlace</a:t>
              </a:r>
              <a:r>
                <a:rPr lang="en-US" sz="1100" dirty="0">
                  <a:latin typeface="Calibri" pitchFamily="34" charset="0"/>
                  <a:cs typeface="Times New Roman" pitchFamily="18" charset="0"/>
                </a:rPr>
                <a:t> at </a:t>
              </a:r>
              <a:r>
                <a:rPr lang="en-US" sz="1100" u="sng" dirty="0">
                  <a:solidFill>
                    <a:srgbClr val="0000FF"/>
                  </a:solidFill>
                  <a:latin typeface="Calibri" pitchFamily="34" charset="0"/>
                  <a:cs typeface="Times New Roman" pitchFamily="18" charset="0"/>
                  <a:hlinkClick r:id="rId3"/>
                </a:rPr>
                <a:t>Wikimedia commons</a:t>
              </a:r>
              <a:endParaRPr lang="he-IL" sz="1100" dirty="0"/>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4122915"/>
              <a:ext cx="1908338" cy="189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8401" y="4122916"/>
              <a:ext cx="2236032" cy="189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1426" y="4134919"/>
              <a:ext cx="2035398" cy="188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a:spLocks noChangeArrowheads="1"/>
            </p:cNvSpPr>
            <p:nvPr/>
          </p:nvSpPr>
          <p:spPr bwMode="auto">
            <a:xfrm>
              <a:off x="500063" y="6008941"/>
              <a:ext cx="205571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a:hlinkClick r:id="rId7"/>
                </a:rPr>
                <a:t>Fotos:Janice Haney Carr, Centers for Disease Control and Prevention</a:t>
              </a:r>
              <a:endParaRPr lang="he-IL" sz="1100"/>
            </a:p>
          </p:txBody>
        </p:sp>
      </p:grpSp>
      <p:sp>
        <p:nvSpPr>
          <p:cNvPr id="15"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741475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2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2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2.xml><?xml version="1.0" encoding="utf-8"?>
<a:theme xmlns:a="http://schemas.openxmlformats.org/drawingml/2006/main" name="2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8342</TotalTime>
  <Words>1390</Words>
  <Application>Microsoft Office PowerPoint</Application>
  <PresentationFormat>‫הצגה על המסך (4:3)</PresentationFormat>
  <Paragraphs>267</Paragraphs>
  <Slides>20</Slides>
  <Notes>1</Notes>
  <HiddenSlides>0</HiddenSlides>
  <MMClips>0</MMClips>
  <ScaleCrop>false</ScaleCrop>
  <HeadingPairs>
    <vt:vector size="4" baseType="variant">
      <vt:variant>
        <vt:lpstr>ערכת נושא</vt:lpstr>
      </vt:variant>
      <vt:variant>
        <vt:i4>22</vt:i4>
      </vt:variant>
      <vt:variant>
        <vt:lpstr>כותרות שקופיות</vt:lpstr>
      </vt:variant>
      <vt:variant>
        <vt:i4>20</vt:i4>
      </vt:variant>
    </vt:vector>
  </HeadingPairs>
  <TitlesOfParts>
    <vt:vector size="42"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מצגת של PowerPoint</vt:lpstr>
      <vt:lpstr>במאה ה־19 הייתה פריצת דרך במחקר על הקשר בין חיידקים למחלות</vt:lpstr>
      <vt:lpstr>עקרונות קוך לזיהוי גורמי מחלה</vt:lpstr>
      <vt:lpstr>שאלה 1: יישום עקרונות קוך בחקר מחלת האולקוס</vt:lpstr>
      <vt:lpstr>תשובה</vt:lpstr>
      <vt:lpstr>שאלה 2</vt:lpstr>
      <vt:lpstr>תשובה + שאלה 3 (בשילוב עם דרכי החקר המדעי*)</vt:lpstr>
      <vt:lpstr>תשובה: נחיצות הבקרה, והסבר תוצאות ניסוי</vt:lpstr>
      <vt:lpstr>חיידקים פתוגנים (גורמי מחלות)</vt:lpstr>
      <vt:lpstr>הנזק שחיידקים פתוגנים גורמים</vt:lpstr>
      <vt:lpstr>רעלנים</vt:lpstr>
      <vt:lpstr>רעלן הכולרה</vt:lpstr>
      <vt:lpstr>שאלה 4</vt:lpstr>
      <vt:lpstr>תשובה</vt:lpstr>
      <vt:lpstr>שאלה 5 א-ג</vt:lpstr>
      <vt:lpstr>תשובה א-ג</vt:lpstr>
      <vt:lpstr>שאלה 5 ד-ה</vt:lpstr>
      <vt:lpstr>תשובה</vt:lpstr>
      <vt:lpstr>סיכום: עקרונות קוך</vt:lpstr>
      <vt:lpstr>סיכום: חיידקים פתוגניים (גורמי מחלות)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769</cp:revision>
  <dcterms:created xsi:type="dcterms:W3CDTF">2010-09-05T07:07:37Z</dcterms:created>
  <dcterms:modified xsi:type="dcterms:W3CDTF">2017-10-09T13:42:43Z</dcterms:modified>
</cp:coreProperties>
</file>