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56" r:id="rId2"/>
    <p:sldId id="260" r:id="rId3"/>
    <p:sldId id="257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8" r:id="rId12"/>
    <p:sldId id="267" r:id="rId13"/>
    <p:sldId id="266" r:id="rId14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6" autoAdjust="0"/>
    <p:restoredTop sz="94660"/>
  </p:normalViewPr>
  <p:slideViewPr>
    <p:cSldViewPr snapToGrid="0">
      <p:cViewPr varScale="1">
        <p:scale>
          <a:sx n="118" d="100"/>
          <a:sy n="118" d="100"/>
        </p:scale>
        <p:origin x="31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39A08AE7-3319-4B3C-A295-831C6022CE3E}" type="datetimeFigureOut">
              <a:rPr lang="he-IL" smtClean="0"/>
              <a:t>כ"ה/ניסן/תשע"ח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7B201EA3-E09C-43CB-B458-FD3B985934D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68473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תמונה פנורמית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e-IL" smtClean="0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08AE7-3319-4B3C-A295-831C6022CE3E}" type="datetimeFigureOut">
              <a:rPr lang="he-IL" smtClean="0"/>
              <a:t>כ"ה/ניסן/תשע"ח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01EA3-E09C-43CB-B458-FD3B985934D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680436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כותרת ו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08AE7-3319-4B3C-A295-831C6022CE3E}" type="datetimeFigureOut">
              <a:rPr lang="he-IL" smtClean="0"/>
              <a:t>כ"ה/ניסן/תשע"ח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01EA3-E09C-43CB-B458-FD3B985934D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488409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ציטוט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08AE7-3319-4B3C-A295-831C6022CE3E}" type="datetimeFigureOut">
              <a:rPr lang="he-IL" smtClean="0"/>
              <a:t>כ"ה/ניסן/תשע"ח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01EA3-E09C-43CB-B458-FD3B985934D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389349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כרטיס ש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08AE7-3319-4B3C-A295-831C6022CE3E}" type="datetimeFigureOut">
              <a:rPr lang="he-IL" smtClean="0"/>
              <a:t>כ"ה/ניסן/תשע"ח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01EA3-E09C-43CB-B458-FD3B985934D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178901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עמודו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08AE7-3319-4B3C-A295-831C6022CE3E}" type="datetimeFigureOut">
              <a:rPr lang="he-IL" smtClean="0"/>
              <a:t>כ"ה/ניסן/תשע"ח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01EA3-E09C-43CB-B458-FD3B985934D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750361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עמודת 3 תמונו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e-IL" smtClean="0"/>
              <a:t>לחץ על הסמל כדי להוסיף תמונה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e-IL" smtClean="0"/>
              <a:t>לחץ על הסמל כדי להוסיף תמונה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e-IL" smtClean="0"/>
              <a:t>לחץ על הסמל כדי להוסיף תמונה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08AE7-3319-4B3C-A295-831C6022CE3E}" type="datetimeFigureOut">
              <a:rPr lang="he-IL" smtClean="0"/>
              <a:t>כ"ה/ניסן/תשע"ח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01EA3-E09C-43CB-B458-FD3B985934D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07567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39A08AE7-3319-4B3C-A295-831C6022CE3E}" type="datetimeFigureOut">
              <a:rPr lang="he-IL" smtClean="0"/>
              <a:t>כ"ה/ניסן/תשע"ח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01EA3-E09C-43CB-B458-FD3B985934D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333416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39A08AE7-3319-4B3C-A295-831C6022CE3E}" type="datetimeFigureOut">
              <a:rPr lang="he-IL" smtClean="0"/>
              <a:t>כ"ה/ניסן/תשע"ח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01EA3-E09C-43CB-B458-FD3B985934D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24602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08AE7-3319-4B3C-A295-831C6022CE3E}" type="datetimeFigureOut">
              <a:rPr lang="he-IL" smtClean="0"/>
              <a:t>כ"ה/ניסן/תשע"ח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01EA3-E09C-43CB-B458-FD3B985934D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352468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08AE7-3319-4B3C-A295-831C6022CE3E}" type="datetimeFigureOut">
              <a:rPr lang="he-IL" smtClean="0"/>
              <a:t>כ"ה/ניסן/תשע"ח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01EA3-E09C-43CB-B458-FD3B985934D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163468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08AE7-3319-4B3C-A295-831C6022CE3E}" type="datetimeFigureOut">
              <a:rPr lang="he-IL" smtClean="0"/>
              <a:t>כ"ה/ניסן/תשע"ח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01EA3-E09C-43CB-B458-FD3B985934D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087176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08AE7-3319-4B3C-A295-831C6022CE3E}" type="datetimeFigureOut">
              <a:rPr lang="he-IL" smtClean="0"/>
              <a:t>כ"ה/ניסן/תשע"ח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01EA3-E09C-43CB-B458-FD3B985934D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803507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08AE7-3319-4B3C-A295-831C6022CE3E}" type="datetimeFigureOut">
              <a:rPr lang="he-IL" smtClean="0"/>
              <a:t>כ"ה/ניסן/תשע"ח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01EA3-E09C-43CB-B458-FD3B985934D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113149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08AE7-3319-4B3C-A295-831C6022CE3E}" type="datetimeFigureOut">
              <a:rPr lang="he-IL" smtClean="0"/>
              <a:t>כ"ה/ניסן/תשע"ח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01EA3-E09C-43CB-B458-FD3B985934D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826394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08AE7-3319-4B3C-A295-831C6022CE3E}" type="datetimeFigureOut">
              <a:rPr lang="he-IL" smtClean="0"/>
              <a:t>כ"ה/ניסן/תשע"ח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01EA3-E09C-43CB-B458-FD3B985934D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612032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he-IL" smtClean="0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08AE7-3319-4B3C-A295-831C6022CE3E}" type="datetimeFigureOut">
              <a:rPr lang="he-IL" smtClean="0"/>
              <a:t>כ"ה/ניסן/תשע"ח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01EA3-E09C-43CB-B458-FD3B985934D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992700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39A08AE7-3319-4B3C-A295-831C6022CE3E}" type="datetimeFigureOut">
              <a:rPr lang="he-IL" smtClean="0"/>
              <a:t>כ"ה/ניסן/תשע"ח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he-IL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7B201EA3-E09C-43CB-B458-FD3B985934D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53336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1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 smtClean="0"/>
              <a:t>שינויים במעמד האישה</a:t>
            </a:r>
            <a:endParaRPr lang="he-IL" dirty="0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e-IL" dirty="0" smtClean="0"/>
              <a:t>70 שנה למדינת ישראל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587447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44030"/>
          </a:xfrm>
        </p:spPr>
        <p:txBody>
          <a:bodyPr>
            <a:normAutofit fontScale="90000"/>
          </a:bodyPr>
          <a:lstStyle/>
          <a:p>
            <a:r>
              <a:rPr lang="he-IL" dirty="0" smtClean="0"/>
              <a:t/>
            </a:r>
            <a:br>
              <a:rPr lang="he-IL" dirty="0" smtClean="0"/>
            </a:br>
            <a:r>
              <a:rPr lang="he-IL" dirty="0"/>
              <a:t/>
            </a:r>
            <a:br>
              <a:rPr lang="he-IL" dirty="0"/>
            </a:b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1154954" y="2313121"/>
            <a:ext cx="9090482" cy="3706679"/>
          </a:xfrm>
        </p:spPr>
        <p:txBody>
          <a:bodyPr/>
          <a:lstStyle/>
          <a:p>
            <a:endParaRPr lang="he-IL" dirty="0"/>
          </a:p>
        </p:txBody>
      </p:sp>
      <p:sp>
        <p:nvSpPr>
          <p:cNvPr id="4" name="מלבן 3"/>
          <p:cNvSpPr/>
          <p:nvPr/>
        </p:nvSpPr>
        <p:spPr>
          <a:xfrm>
            <a:off x="3048000" y="-1438839"/>
            <a:ext cx="6096000" cy="764978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he-IL" sz="2400" b="1" u="sng" dirty="0" smtClean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he-IL" sz="2400" b="1" u="sng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he-IL" sz="2400" b="1" u="sng" dirty="0" smtClean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he-IL" sz="2400" b="1" u="sng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e-IL" sz="2400" b="1" u="sng" dirty="0" smtClean="0">
                <a:latin typeface="Calibri" panose="020F0502020204030204" pitchFamily="34" charset="0"/>
                <a:ea typeface="Calibri" panose="020F0502020204030204" pitchFamily="34" charset="0"/>
              </a:rPr>
              <a:t>תגובה </a:t>
            </a:r>
            <a:r>
              <a:rPr lang="he-IL" sz="2400" b="1" u="sng" dirty="0">
                <a:latin typeface="Calibri" panose="020F0502020204030204" pitchFamily="34" charset="0"/>
                <a:ea typeface="Calibri" panose="020F0502020204030204" pitchFamily="34" charset="0"/>
              </a:rPr>
              <a:t>רגשית</a:t>
            </a:r>
            <a:endParaRPr lang="en-US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e-IL" dirty="0">
                <a:latin typeface="Calibri" panose="020F0502020204030204" pitchFamily="34" charset="0"/>
                <a:ea typeface="Calibri" panose="020F0502020204030204" pitchFamily="34" charset="0"/>
              </a:rPr>
              <a:t>אילו תחושות ורגשות עוררה בכם מודעת הפרסומת?</a:t>
            </a:r>
            <a:endParaRPr lang="en-US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e-IL" dirty="0">
                <a:latin typeface="Calibri" panose="020F0502020204030204" pitchFamily="34" charset="0"/>
                <a:ea typeface="Calibri" panose="020F0502020204030204" pitchFamily="34" charset="0"/>
              </a:rPr>
              <a:t>__________________________________________________________________________</a:t>
            </a:r>
            <a:endParaRPr lang="en-US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e-IL" sz="2400" b="1" u="sng" dirty="0" smtClean="0">
                <a:latin typeface="Calibri" panose="020F0502020204030204" pitchFamily="34" charset="0"/>
                <a:ea typeface="Calibri" panose="020F0502020204030204" pitchFamily="34" charset="0"/>
              </a:rPr>
              <a:t>מטרה</a:t>
            </a:r>
            <a:endParaRPr lang="en-US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e-IL" dirty="0">
                <a:latin typeface="Calibri" panose="020F0502020204030204" pitchFamily="34" charset="0"/>
                <a:ea typeface="Calibri" panose="020F0502020204030204" pitchFamily="34" charset="0"/>
              </a:rPr>
              <a:t>מהי מטרת מודעת הפרסומת שלפניכם? לדעתכם, מה מבקשים יוצרי הפרסומת לגרום לקהל היעד להרגיש, לחשוב</a:t>
            </a:r>
            <a:endParaRPr lang="en-US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e-IL" dirty="0">
                <a:latin typeface="Calibri" panose="020F0502020204030204" pitchFamily="34" charset="0"/>
                <a:ea typeface="Calibri" panose="020F0502020204030204" pitchFamily="34" charset="0"/>
              </a:rPr>
              <a:t>ולעשות?</a:t>
            </a:r>
            <a:endParaRPr lang="en-US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e-IL" dirty="0">
                <a:latin typeface="Calibri" panose="020F0502020204030204" pitchFamily="34" charset="0"/>
                <a:ea typeface="Calibri" panose="020F0502020204030204" pitchFamily="34" charset="0"/>
              </a:rPr>
              <a:t>__________________________________________________________________________</a:t>
            </a:r>
            <a:endParaRPr lang="en-US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e-IL" dirty="0">
                <a:latin typeface="Calibri" panose="020F0502020204030204" pitchFamily="34" charset="0"/>
                <a:ea typeface="Calibri" panose="020F0502020204030204" pitchFamily="34" charset="0"/>
              </a:rPr>
              <a:t>__________________________________________________________________________</a:t>
            </a:r>
            <a:endParaRPr lang="en-US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e-IL" dirty="0" smtClean="0">
                <a:latin typeface="Calibri" panose="020F0502020204030204" pitchFamily="34" charset="0"/>
                <a:ea typeface="Calibri" panose="020F0502020204030204" pitchFamily="34" charset="0"/>
              </a:rPr>
              <a:t>__________________________________________________________________________</a:t>
            </a:r>
            <a:endParaRPr lang="en-US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e-IL" dirty="0"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7402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e-IL" sz="3600" b="1" u="sng" dirty="0" smtClean="0">
                <a:latin typeface="Calibri" panose="020F0502020204030204" pitchFamily="34" charset="0"/>
                <a:ea typeface="Calibri" panose="020F0502020204030204" pitchFamily="34" charset="0"/>
              </a:rPr>
              <a:t>אמצעי שכנוע</a:t>
            </a:r>
            <a:endParaRPr lang="en-US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e-IL" dirty="0" smtClean="0">
                <a:latin typeface="Calibri" panose="020F0502020204030204" pitchFamily="34" charset="0"/>
                <a:ea typeface="Calibri" panose="020F0502020204030204" pitchFamily="34" charset="0"/>
              </a:rPr>
              <a:t>באילו אמצעי שכנוע משתמשים יוצרי הפרסומת כדי להעביר את המסר ולהשיג את מטרתם? התייחסו לשימוש בשפה,</a:t>
            </a:r>
            <a:endParaRPr lang="en-US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e-IL" dirty="0" smtClean="0">
                <a:latin typeface="Calibri" panose="020F0502020204030204" pitchFamily="34" charset="0"/>
                <a:ea typeface="Calibri" panose="020F0502020204030204" pitchFamily="34" charset="0"/>
              </a:rPr>
              <a:t>בצבעים, בדמויות, בסמלים, בצורות ועוד.</a:t>
            </a:r>
            <a:endParaRPr lang="en-US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e-IL" dirty="0" smtClean="0">
                <a:latin typeface="Calibri" panose="020F0502020204030204" pitchFamily="34" charset="0"/>
                <a:ea typeface="Calibri" panose="020F0502020204030204" pitchFamily="34" charset="0"/>
              </a:rPr>
              <a:t>__________________________________________________________________________</a:t>
            </a:r>
            <a:endParaRPr lang="en-US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e-IL" dirty="0" smtClean="0">
                <a:latin typeface="Calibri" panose="020F0502020204030204" pitchFamily="34" charset="0"/>
                <a:ea typeface="Calibri" panose="020F0502020204030204" pitchFamily="34" charset="0"/>
              </a:rPr>
              <a:t>__________________________________________________________________________</a:t>
            </a:r>
            <a:endParaRPr lang="en-US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e-IL" dirty="0" smtClean="0">
                <a:latin typeface="Calibri" panose="020F0502020204030204" pitchFamily="34" charset="0"/>
                <a:ea typeface="Calibri" panose="020F0502020204030204" pitchFamily="34" charset="0"/>
              </a:rPr>
              <a:t>מה ניתן ללמוד על התקופה שבה התפרסמה המודעה?</a:t>
            </a:r>
            <a:endParaRPr lang="en-US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e-IL" dirty="0" smtClean="0">
                <a:latin typeface="Calibri" panose="020F0502020204030204" pitchFamily="34" charset="0"/>
                <a:ea typeface="Calibri" panose="020F0502020204030204" pitchFamily="34" charset="0"/>
              </a:rPr>
              <a:t>מה למדתם ממודעת הפרסומת על התקופה שבה נוצרה? הסבירו כיצד הגעתם למסקנותיכם.</a:t>
            </a:r>
            <a:endParaRPr lang="en-US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08235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e-IL" dirty="0" smtClean="0"/>
              <a:t>........</a:t>
            </a:r>
            <a:r>
              <a:rPr lang="en-US" dirty="0"/>
              <a:t/>
            </a:r>
            <a:br>
              <a:rPr lang="en-US" dirty="0"/>
            </a:br>
            <a:r>
              <a:rPr lang="he-IL" sz="5300" dirty="0"/>
              <a:t>מעמד </a:t>
            </a:r>
            <a:r>
              <a:rPr lang="he-IL" sz="5300" dirty="0" err="1"/>
              <a:t>האשה</a:t>
            </a:r>
            <a:r>
              <a:rPr lang="he-IL" sz="5300" dirty="0"/>
              <a:t> בימינו</a:t>
            </a:r>
            <a:r>
              <a:rPr lang="he-IL" dirty="0"/>
              <a:t> </a:t>
            </a:r>
            <a:r>
              <a:rPr lang="en-US" dirty="0"/>
              <a:t/>
            </a:r>
            <a:br>
              <a:rPr lang="en-US" dirty="0"/>
            </a:b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 dirty="0" smtClean="0"/>
          </a:p>
          <a:p>
            <a:endParaRPr lang="he-IL" dirty="0"/>
          </a:p>
          <a:p>
            <a:endParaRPr lang="he-IL" dirty="0" smtClean="0"/>
          </a:p>
          <a:p>
            <a:r>
              <a:rPr lang="he-IL" sz="4000" dirty="0"/>
              <a:t>התבוננו בתמונות הבאות וכתבו פסקת השוואה בין מעמד </a:t>
            </a:r>
            <a:r>
              <a:rPr lang="he-IL" sz="4000" dirty="0" err="1"/>
              <a:t>האשה</a:t>
            </a:r>
            <a:r>
              <a:rPr lang="he-IL" sz="4000" dirty="0"/>
              <a:t> אז והיום....</a:t>
            </a:r>
            <a:endParaRPr lang="en-US" sz="4000" dirty="0"/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985886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" name="מציין מיקום תוכן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91052" y="160296"/>
            <a:ext cx="3907875" cy="2341067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2804" y="160296"/>
            <a:ext cx="3218967" cy="3645724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96899" y="3169600"/>
            <a:ext cx="2456901" cy="3688400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74085" y="273082"/>
            <a:ext cx="2536156" cy="3420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157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endParaRPr lang="he-IL" sz="5400" dirty="0"/>
          </a:p>
          <a:p>
            <a:pPr marL="0" indent="0" algn="ctr">
              <a:buNone/>
            </a:pPr>
            <a:r>
              <a:rPr lang="he-IL" sz="5400" dirty="0" smtClean="0"/>
              <a:t>       </a:t>
            </a:r>
            <a:r>
              <a:rPr lang="he-IL" sz="5400" dirty="0"/>
              <a:t>מה לדעתכם היה מעמד הנשים </a:t>
            </a:r>
            <a:r>
              <a:rPr lang="he-IL" sz="5400" dirty="0" smtClean="0"/>
              <a:t> </a:t>
            </a:r>
          </a:p>
          <a:p>
            <a:pPr marL="0" indent="0" algn="ctr">
              <a:buNone/>
            </a:pPr>
            <a:r>
              <a:rPr lang="he-IL" sz="5400" dirty="0" smtClean="0"/>
              <a:t>        בתקופת </a:t>
            </a:r>
            <a:r>
              <a:rPr lang="he-IL" sz="5400" dirty="0"/>
              <a:t>שנות החמישים </a:t>
            </a:r>
            <a:r>
              <a:rPr lang="he-IL" sz="5400" dirty="0" smtClean="0"/>
              <a:t>                  </a:t>
            </a:r>
          </a:p>
          <a:p>
            <a:pPr marL="0" indent="0" algn="ctr">
              <a:buNone/>
            </a:pPr>
            <a:r>
              <a:rPr lang="he-IL" sz="5400" dirty="0" smtClean="0"/>
              <a:t>והשישים?</a:t>
            </a:r>
            <a:endParaRPr lang="en-US" sz="5400" dirty="0"/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790001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אליפסה 4"/>
          <p:cNvSpPr/>
          <p:nvPr/>
        </p:nvSpPr>
        <p:spPr>
          <a:xfrm>
            <a:off x="3551274" y="3019647"/>
            <a:ext cx="5741581" cy="233916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מעמד הנשים בתחילת דרכה של מדינת ישראל</a:t>
            </a:r>
            <a:endParaRPr lang="he-IL" dirty="0"/>
          </a:p>
        </p:txBody>
      </p:sp>
      <p:cxnSp>
        <p:nvCxnSpPr>
          <p:cNvPr id="7" name="מחבר חץ ישר 6"/>
          <p:cNvCxnSpPr/>
          <p:nvPr/>
        </p:nvCxnSpPr>
        <p:spPr>
          <a:xfrm flipV="1">
            <a:off x="8729330" y="2785730"/>
            <a:ext cx="1180214" cy="5103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מחבר חץ ישר 8"/>
          <p:cNvCxnSpPr/>
          <p:nvPr/>
        </p:nvCxnSpPr>
        <p:spPr>
          <a:xfrm>
            <a:off x="9165265" y="3806456"/>
            <a:ext cx="1562986" cy="8080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מחבר חץ ישר 10"/>
          <p:cNvCxnSpPr/>
          <p:nvPr/>
        </p:nvCxnSpPr>
        <p:spPr>
          <a:xfrm flipV="1">
            <a:off x="7113181" y="2201492"/>
            <a:ext cx="127591" cy="6832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מחבר חץ ישר 12"/>
          <p:cNvCxnSpPr/>
          <p:nvPr/>
        </p:nvCxnSpPr>
        <p:spPr>
          <a:xfrm flipH="1" flipV="1">
            <a:off x="5135526" y="2381693"/>
            <a:ext cx="1127051" cy="6379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מחבר חץ ישר 14"/>
          <p:cNvCxnSpPr/>
          <p:nvPr/>
        </p:nvCxnSpPr>
        <p:spPr>
          <a:xfrm>
            <a:off x="8038214" y="5263116"/>
            <a:ext cx="308344" cy="7230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מחבר חץ ישר 16"/>
          <p:cNvCxnSpPr/>
          <p:nvPr/>
        </p:nvCxnSpPr>
        <p:spPr>
          <a:xfrm flipH="1">
            <a:off x="6081823" y="5358808"/>
            <a:ext cx="765544" cy="4572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מחבר חץ ישר 18"/>
          <p:cNvCxnSpPr/>
          <p:nvPr/>
        </p:nvCxnSpPr>
        <p:spPr>
          <a:xfrm flipH="1" flipV="1">
            <a:off x="2530549" y="2884710"/>
            <a:ext cx="1765004" cy="5708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מחבר חץ ישר 20"/>
          <p:cNvCxnSpPr/>
          <p:nvPr/>
        </p:nvCxnSpPr>
        <p:spPr>
          <a:xfrm flipH="1">
            <a:off x="2105247" y="4720856"/>
            <a:ext cx="1711841" cy="7728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9735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e-IL" dirty="0" smtClean="0"/>
              <a:t>לפניכם כרזות מתקופות קודמות, התבוננו בהן וענו על דף השאלון שלפניכם:</a:t>
            </a:r>
            <a:br>
              <a:rPr lang="he-IL" dirty="0" smtClean="0"/>
            </a:b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 dirty="0" smtClean="0"/>
          </a:p>
          <a:p>
            <a:endParaRPr lang="he-IL" dirty="0"/>
          </a:p>
          <a:p>
            <a:endParaRPr lang="he-IL" dirty="0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116" y="1825625"/>
            <a:ext cx="5273497" cy="3584759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744" y="1252539"/>
            <a:ext cx="10516511" cy="4352921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6958" y="1825625"/>
            <a:ext cx="5273497" cy="3584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810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השאלון: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838200" y="1506682"/>
            <a:ext cx="10144991" cy="4670282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he-IL" dirty="0"/>
              <a:t> </a:t>
            </a:r>
            <a:endParaRPr lang="en-US" dirty="0"/>
          </a:p>
          <a:p>
            <a:endParaRPr lang="he-IL" dirty="0" smtClean="0"/>
          </a:p>
          <a:p>
            <a:endParaRPr lang="he-IL" dirty="0"/>
          </a:p>
          <a:p>
            <a:r>
              <a:rPr lang="he-IL" sz="4000" dirty="0" smtClean="0"/>
              <a:t>ניתוח </a:t>
            </a:r>
            <a:r>
              <a:rPr lang="he-IL" sz="4000" dirty="0"/>
              <a:t>מודעת פרסומת</a:t>
            </a:r>
            <a:endParaRPr lang="en-US" sz="4000" dirty="0"/>
          </a:p>
          <a:p>
            <a:r>
              <a:rPr lang="he-IL" sz="4000" dirty="0"/>
              <a:t> </a:t>
            </a:r>
            <a:endParaRPr lang="en-US" sz="4000" dirty="0"/>
          </a:p>
          <a:p>
            <a:r>
              <a:rPr lang="he-IL" sz="4000" dirty="0"/>
              <a:t>כל מודעת פרסומת שונה מעט מאחרות. מלאו את הסעיפים המתאימים למודעה שבידיכם.</a:t>
            </a:r>
            <a:endParaRPr lang="en-US" sz="4000" dirty="0"/>
          </a:p>
          <a:p>
            <a:r>
              <a:rPr lang="he-IL" sz="4000" dirty="0"/>
              <a:t>.</a:t>
            </a:r>
            <a:r>
              <a:rPr lang="he-IL" sz="4000" b="1" dirty="0"/>
              <a:t>מתרשמים</a:t>
            </a:r>
            <a:endParaRPr lang="en-US" sz="4000" dirty="0"/>
          </a:p>
          <a:p>
            <a:r>
              <a:rPr lang="he-IL" sz="4000" dirty="0"/>
              <a:t>מה מושך את תשומת לבכם בהתבוננות ראשונה במודעות הפרסומת?</a:t>
            </a:r>
            <a:endParaRPr lang="en-US" sz="4000" dirty="0"/>
          </a:p>
          <a:p>
            <a:r>
              <a:rPr lang="he-IL" sz="4000" dirty="0"/>
              <a:t>__________________________________________________________________________</a:t>
            </a:r>
            <a:endParaRPr lang="en-US" sz="4000" dirty="0"/>
          </a:p>
          <a:p>
            <a:r>
              <a:rPr lang="he-IL" sz="4000" dirty="0"/>
              <a:t>__________________________________________________________________________</a:t>
            </a:r>
            <a:endParaRPr lang="en-US" sz="4000" dirty="0"/>
          </a:p>
          <a:p>
            <a:r>
              <a:rPr lang="he-IL" sz="4000" b="1" dirty="0"/>
              <a:t>מה סוג הפריט?</a:t>
            </a:r>
            <a:endParaRPr lang="en-US" sz="4000" dirty="0"/>
          </a:p>
          <a:p>
            <a:r>
              <a:rPr lang="he-IL" sz="4000" dirty="0"/>
              <a:t>□ כרזת רחוב □ מודעה בעיתון □ מדבקה )סטיקר( □ אחר ___________</a:t>
            </a:r>
            <a:endParaRPr lang="en-US" sz="4000" dirty="0"/>
          </a:p>
          <a:p>
            <a:r>
              <a:rPr lang="he-IL" sz="4000" dirty="0"/>
              <a:t>באילו שפות כתובה מודעת הפרסומת? _______________________________________</a:t>
            </a:r>
            <a:endParaRPr lang="en-US" sz="4000" dirty="0"/>
          </a:p>
          <a:p>
            <a:r>
              <a:rPr lang="he-IL" sz="4000" dirty="0"/>
              <a:t>.</a:t>
            </a:r>
            <a:r>
              <a:rPr lang="he-IL" sz="4000" b="1" dirty="0"/>
              <a:t>שמים לב לפרטים</a:t>
            </a:r>
            <a:endParaRPr lang="en-US" sz="4000" dirty="0"/>
          </a:p>
          <a:p>
            <a:r>
              <a:rPr lang="he-IL" sz="4000" b="1" u="sng" dirty="0"/>
              <a:t>יוצרי הפרסומת</a:t>
            </a:r>
            <a:endParaRPr lang="en-US" sz="4000" dirty="0"/>
          </a:p>
          <a:p>
            <a:r>
              <a:rPr lang="he-IL" sz="4000" dirty="0"/>
              <a:t>איזה ארגון, עסק או אדם יצרו את מודעת הפרסומת? אם יוצרי המודעה אינם מצוינים במפורש, ציינו כיצד הסקתם מי יצר/ה את הפרסומת. _________________________________________________________________</a:t>
            </a:r>
            <a:endParaRPr lang="en-US" sz="4000" dirty="0"/>
          </a:p>
          <a:p>
            <a:r>
              <a:rPr lang="he-IL" sz="4000" dirty="0"/>
              <a:t> </a:t>
            </a:r>
            <a:endParaRPr lang="en-US" sz="4000" dirty="0"/>
          </a:p>
          <a:p>
            <a:r>
              <a:rPr lang="he-IL" sz="4000" b="1" u="sng" dirty="0"/>
              <a:t>קהל יעד</a:t>
            </a:r>
            <a:endParaRPr lang="en-US" sz="4000" dirty="0"/>
          </a:p>
          <a:p>
            <a:r>
              <a:rPr lang="he-IL" sz="4000" dirty="0"/>
              <a:t>מיהו קהל היעד של מודעת הפרסומת? אם קהל היעד איננו מצוין במפורש, ציינו כיצד הסקתם מיהו קהל היעד של המודעה.</a:t>
            </a:r>
            <a:endParaRPr lang="en-US" sz="4000" dirty="0"/>
          </a:p>
          <a:p>
            <a:r>
              <a:rPr lang="he-IL" sz="4000" dirty="0"/>
              <a:t>___________________________________________________________________</a:t>
            </a:r>
            <a:endParaRPr lang="en-US" sz="4000" dirty="0"/>
          </a:p>
          <a:p>
            <a:r>
              <a:rPr lang="he-IL" sz="4000" dirty="0"/>
              <a:t> 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106190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838200" y="467591"/>
            <a:ext cx="10893136" cy="5709372"/>
          </a:xfrm>
        </p:spPr>
        <p:txBody>
          <a:bodyPr>
            <a:normAutofit fontScale="55000" lnSpcReduction="20000"/>
          </a:bodyPr>
          <a:lstStyle/>
          <a:p>
            <a:r>
              <a:rPr lang="he-IL" dirty="0" smtClean="0"/>
              <a:t> </a:t>
            </a:r>
            <a:endParaRPr lang="en-US" dirty="0" smtClean="0"/>
          </a:p>
          <a:p>
            <a:endParaRPr lang="he-IL" b="1" u="sng" dirty="0" smtClean="0"/>
          </a:p>
          <a:p>
            <a:endParaRPr lang="he-IL" b="1" u="sng" dirty="0"/>
          </a:p>
          <a:p>
            <a:endParaRPr lang="he-IL" b="1" u="sng" dirty="0" smtClean="0"/>
          </a:p>
          <a:p>
            <a:endParaRPr lang="he-IL" b="1" u="sng" dirty="0"/>
          </a:p>
          <a:p>
            <a:endParaRPr lang="he-IL" b="1" u="sng" dirty="0" smtClean="0"/>
          </a:p>
          <a:p>
            <a:r>
              <a:rPr lang="he-IL" b="1" u="sng" dirty="0" smtClean="0"/>
              <a:t>צבעים</a:t>
            </a:r>
            <a:endParaRPr lang="en-US" dirty="0" smtClean="0"/>
          </a:p>
          <a:p>
            <a:r>
              <a:rPr lang="he-IL" dirty="0" smtClean="0"/>
              <a:t>אילו צבעים מופיעים במודעת הפרסומת? _________________________________________________</a:t>
            </a:r>
            <a:endParaRPr lang="en-US" dirty="0" smtClean="0"/>
          </a:p>
          <a:p>
            <a:r>
              <a:rPr lang="he-IL" b="1" dirty="0" smtClean="0"/>
              <a:t> </a:t>
            </a:r>
            <a:endParaRPr lang="en-US" dirty="0" smtClean="0"/>
          </a:p>
          <a:p>
            <a:r>
              <a:rPr lang="he-IL" b="1" dirty="0" smtClean="0"/>
              <a:t> </a:t>
            </a:r>
            <a:endParaRPr lang="en-US" dirty="0" smtClean="0"/>
          </a:p>
          <a:p>
            <a:r>
              <a:rPr lang="he-IL" b="1" u="sng" dirty="0" smtClean="0"/>
              <a:t>אלמנטים חזותיים</a:t>
            </a:r>
            <a:endParaRPr lang="en-US" dirty="0" smtClean="0"/>
          </a:p>
          <a:p>
            <a:r>
              <a:rPr lang="he-IL" dirty="0" smtClean="0"/>
              <a:t>ציינו ותארו את כל האלמנטים החזותיים )תצלומים, איורים, דמויות, סמלים ועוד( המופיעים בפריט.</a:t>
            </a:r>
            <a:endParaRPr lang="en-US" dirty="0" smtClean="0"/>
          </a:p>
          <a:p>
            <a:r>
              <a:rPr lang="he-IL" dirty="0" smtClean="0"/>
              <a:t>________________________________________________________________ </a:t>
            </a:r>
            <a:r>
              <a:rPr lang="en-US" dirty="0" smtClean="0"/>
              <a:t></a:t>
            </a:r>
          </a:p>
          <a:p>
            <a:r>
              <a:rPr lang="he-IL" dirty="0" smtClean="0"/>
              <a:t>________________________________________________________________ </a:t>
            </a:r>
            <a:r>
              <a:rPr lang="en-US" dirty="0" smtClean="0"/>
              <a:t></a:t>
            </a:r>
          </a:p>
          <a:p>
            <a:r>
              <a:rPr lang="he-IL" dirty="0" smtClean="0"/>
              <a:t>________________________________________________________________ </a:t>
            </a:r>
            <a:r>
              <a:rPr lang="en-US" dirty="0" smtClean="0"/>
              <a:t></a:t>
            </a:r>
          </a:p>
          <a:p>
            <a:r>
              <a:rPr lang="he-IL" dirty="0" smtClean="0"/>
              <a:t> </a:t>
            </a:r>
            <a:r>
              <a:rPr lang="he-IL" b="1" u="sng" dirty="0" smtClean="0"/>
              <a:t>ניסוח</a:t>
            </a:r>
            <a:endParaRPr lang="en-US" dirty="0" smtClean="0"/>
          </a:p>
          <a:p>
            <a:r>
              <a:rPr lang="he-IL" dirty="0" smtClean="0"/>
              <a:t>תארו את אופן הניסוח של המסר. התייחסו לאורך המשפטים, סימני פיסוק, ניקוד, שימוש בפסוקים או בביטויים מוכרים,</a:t>
            </a:r>
            <a:endParaRPr lang="en-US" dirty="0" smtClean="0"/>
          </a:p>
          <a:p>
            <a:r>
              <a:rPr lang="he-IL" dirty="0" smtClean="0"/>
              <a:t>חריזה, הדגשת מילים נבחרות, ועוד.</a:t>
            </a:r>
            <a:endParaRPr lang="en-US" dirty="0" smtClean="0"/>
          </a:p>
          <a:p>
            <a:r>
              <a:rPr lang="he-IL" dirty="0" smtClean="0"/>
              <a:t>___________________________________________________________________</a:t>
            </a:r>
            <a:endParaRPr lang="en-US" dirty="0" smtClean="0"/>
          </a:p>
          <a:p>
            <a:r>
              <a:rPr lang="he-IL" dirty="0" smtClean="0"/>
              <a:t> </a:t>
            </a:r>
            <a:endParaRPr lang="en-US" dirty="0" smtClean="0"/>
          </a:p>
          <a:p>
            <a:endParaRPr lang="en-US" dirty="0" smtClean="0"/>
          </a:p>
          <a:p>
            <a:r>
              <a:rPr lang="he-IL" dirty="0" smtClean="0"/>
              <a:t> </a:t>
            </a:r>
            <a:endParaRPr lang="en-US" dirty="0" smtClean="0"/>
          </a:p>
          <a:p>
            <a:r>
              <a:rPr lang="he-IL" dirty="0" smtClean="0"/>
              <a:t> </a:t>
            </a:r>
            <a:endParaRPr lang="en-US" dirty="0" smtClean="0"/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803631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e-IL" b="1" u="sng" dirty="0" smtClean="0"/>
              <a:t>תקופה</a:t>
            </a:r>
            <a:endParaRPr lang="en-US" dirty="0" smtClean="0"/>
          </a:p>
          <a:p>
            <a:r>
              <a:rPr lang="he-IL" dirty="0" smtClean="0"/>
              <a:t>לאיזו תקופה שייכת מודעת הפרסומת? אם מופיע על הפריט תאריך מדויק, ציינו אותו.</a:t>
            </a:r>
            <a:endParaRPr lang="en-US" dirty="0" smtClean="0"/>
          </a:p>
          <a:p>
            <a:r>
              <a:rPr lang="he-IL" dirty="0" smtClean="0"/>
              <a:t>___________________________________________________________________</a:t>
            </a:r>
            <a:endParaRPr lang="en-US" dirty="0" smtClean="0"/>
          </a:p>
          <a:p>
            <a:r>
              <a:rPr lang="he-IL" b="1" u="sng" dirty="0" smtClean="0"/>
              <a:t>המסר</a:t>
            </a:r>
            <a:endParaRPr lang="en-US" dirty="0" smtClean="0"/>
          </a:p>
          <a:p>
            <a:r>
              <a:rPr lang="he-IL" dirty="0" smtClean="0"/>
              <a:t>סכמו במילים שלכם את המסר המרכזי של מודעת הפרסומת.</a:t>
            </a:r>
            <a:endParaRPr lang="en-US" dirty="0" smtClean="0"/>
          </a:p>
          <a:p>
            <a:r>
              <a:rPr lang="he-IL" dirty="0" smtClean="0"/>
              <a:t>___________________________________________________________________</a:t>
            </a:r>
            <a:endParaRPr lang="en-US" dirty="0" smtClean="0"/>
          </a:p>
          <a:p>
            <a:r>
              <a:rPr lang="he-IL" dirty="0" smtClean="0"/>
              <a:t>___________________________________________________________________</a:t>
            </a:r>
            <a:endParaRPr lang="en-US" dirty="0" smtClean="0"/>
          </a:p>
          <a:p>
            <a:r>
              <a:rPr lang="he-IL" dirty="0" smtClean="0"/>
              <a:t> </a:t>
            </a:r>
            <a:endParaRPr lang="en-US" dirty="0" smtClean="0"/>
          </a:p>
          <a:p>
            <a:r>
              <a:rPr lang="he-IL" dirty="0" smtClean="0"/>
              <a:t> </a:t>
            </a:r>
            <a:endParaRPr lang="en-US" dirty="0" smtClean="0"/>
          </a:p>
          <a:p>
            <a:r>
              <a:rPr lang="he-IL" dirty="0" smtClean="0"/>
              <a:t> </a:t>
            </a:r>
            <a:endParaRPr lang="en-US" dirty="0" smtClean="0"/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229970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דיון:</a:t>
            </a:r>
            <a:br>
              <a:rPr lang="he-IL" dirty="0" smtClean="0"/>
            </a:b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 dirty="0" smtClean="0"/>
          </a:p>
          <a:p>
            <a:endParaRPr lang="he-IL" dirty="0"/>
          </a:p>
          <a:p>
            <a:endParaRPr lang="he-IL" dirty="0" smtClean="0"/>
          </a:p>
          <a:p>
            <a:pPr marL="0" indent="0">
              <a:buNone/>
            </a:pPr>
            <a:endParaRPr lang="en-US" dirty="0"/>
          </a:p>
          <a:p>
            <a:r>
              <a:rPr lang="he-IL" dirty="0"/>
              <a:t>לאחר שראינו את הכרזות וענינו על השאלות- מה היה מעמד </a:t>
            </a:r>
            <a:r>
              <a:rPr lang="he-IL" dirty="0" err="1"/>
              <a:t>האשה</a:t>
            </a:r>
            <a:r>
              <a:rPr lang="he-IL" dirty="0"/>
              <a:t> בראשית חייה של המדינה?</a:t>
            </a:r>
            <a:endParaRPr lang="en-US" dirty="0"/>
          </a:p>
          <a:p>
            <a:pPr marL="0" indent="0">
              <a:buNone/>
            </a:pP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853808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התבוננו בכרזה הבאה וענו על השאלון השני:</a:t>
            </a:r>
            <a:endParaRPr lang="he-IL" dirty="0"/>
          </a:p>
        </p:txBody>
      </p:sp>
      <p:pic>
        <p:nvPicPr>
          <p:cNvPr id="5" name="מציין מיקום תוכן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24929" y="2603500"/>
            <a:ext cx="2686454" cy="341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850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יונים - חדר ישיבות">
  <a:themeElements>
    <a:clrScheme name="יונים - חדר ישיבות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יונים - חדר ישיבות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יונים - חדר ישיבות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17</TotalTime>
  <Words>200</Words>
  <Application>Microsoft Office PowerPoint</Application>
  <PresentationFormat>מסך רחב</PresentationFormat>
  <Paragraphs>99</Paragraphs>
  <Slides>13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5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13</vt:i4>
      </vt:variant>
    </vt:vector>
  </HeadingPairs>
  <TitlesOfParts>
    <vt:vector size="19" baseType="lpstr">
      <vt:lpstr>Arial</vt:lpstr>
      <vt:lpstr>Calibri</vt:lpstr>
      <vt:lpstr>Century Gothic</vt:lpstr>
      <vt:lpstr>Times New Roman</vt:lpstr>
      <vt:lpstr>Wingdings 3</vt:lpstr>
      <vt:lpstr>יונים - חדר ישיבות</vt:lpstr>
      <vt:lpstr>שינויים במעמד האישה</vt:lpstr>
      <vt:lpstr>מצגת של PowerPoint</vt:lpstr>
      <vt:lpstr>מצגת של PowerPoint</vt:lpstr>
      <vt:lpstr>לפניכם כרזות מתקופות קודמות, התבוננו בהן וענו על דף השאלון שלפניכם: </vt:lpstr>
      <vt:lpstr>השאלון:</vt:lpstr>
      <vt:lpstr>מצגת של PowerPoint</vt:lpstr>
      <vt:lpstr>מצגת של PowerPoint</vt:lpstr>
      <vt:lpstr>דיון: </vt:lpstr>
      <vt:lpstr>התבוננו בכרזה הבאה וענו על השאלון השני:</vt:lpstr>
      <vt:lpstr>  </vt:lpstr>
      <vt:lpstr>מצגת של PowerPoint</vt:lpstr>
      <vt:lpstr>........ מעמד האשה בימינו  </vt:lpstr>
      <vt:lpstr>מצגת של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שינויים במעמד האשה</dc:title>
  <dc:creator>‏‏משתמש Windows</dc:creator>
  <cp:lastModifiedBy>Ami CAstiel</cp:lastModifiedBy>
  <cp:revision>5</cp:revision>
  <dcterms:created xsi:type="dcterms:W3CDTF">2018-03-11T08:26:42Z</dcterms:created>
  <dcterms:modified xsi:type="dcterms:W3CDTF">2018-04-10T07:47:19Z</dcterms:modified>
</cp:coreProperties>
</file>