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1.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8.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9.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0.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9.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0.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1.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32.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33.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34.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35.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36.xml" ContentType="application/vnd.openxmlformats-officedocument.theme+xml"/>
  <Override PartName="/ppt/theme/theme3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930" r:id="rId2"/>
    <p:sldMasterId id="2147484046" r:id="rId3"/>
    <p:sldMasterId id="2147484051" r:id="rId4"/>
    <p:sldMasterId id="2147484114" r:id="rId5"/>
    <p:sldMasterId id="2147484311" r:id="rId6"/>
    <p:sldMasterId id="2147484537" r:id="rId7"/>
    <p:sldMasterId id="2147484713" r:id="rId8"/>
    <p:sldMasterId id="2147484868" r:id="rId9"/>
    <p:sldMasterId id="2147484929" r:id="rId10"/>
    <p:sldMasterId id="2147484934" r:id="rId11"/>
    <p:sldMasterId id="2147485421" r:id="rId12"/>
    <p:sldMasterId id="2147485426" r:id="rId13"/>
    <p:sldMasterId id="2147485432" r:id="rId14"/>
    <p:sldMasterId id="2147485441" r:id="rId15"/>
    <p:sldMasterId id="2147485446" r:id="rId16"/>
    <p:sldMasterId id="2147485451" r:id="rId17"/>
    <p:sldMasterId id="2147485456" r:id="rId18"/>
    <p:sldMasterId id="2147485462" r:id="rId19"/>
    <p:sldMasterId id="2147485466" r:id="rId20"/>
    <p:sldMasterId id="2147485470" r:id="rId21"/>
    <p:sldMasterId id="2147485474" r:id="rId22"/>
    <p:sldMasterId id="2147485479" r:id="rId23"/>
    <p:sldMasterId id="2147485484" r:id="rId24"/>
    <p:sldMasterId id="2147485490" r:id="rId25"/>
    <p:sldMasterId id="2147485494" r:id="rId26"/>
    <p:sldMasterId id="2147485498" r:id="rId27"/>
    <p:sldMasterId id="2147485503" r:id="rId28"/>
    <p:sldMasterId id="2147485509" r:id="rId29"/>
    <p:sldMasterId id="2147485515" r:id="rId30"/>
    <p:sldMasterId id="2147485521" r:id="rId31"/>
    <p:sldMasterId id="2147485527" r:id="rId32"/>
    <p:sldMasterId id="2147485533" r:id="rId33"/>
    <p:sldMasterId id="2147485539" r:id="rId34"/>
    <p:sldMasterId id="2147485545" r:id="rId35"/>
    <p:sldMasterId id="2147485551" r:id="rId36"/>
  </p:sldMasterIdLst>
  <p:notesMasterIdLst>
    <p:notesMasterId r:id="rId77"/>
  </p:notesMasterIdLst>
  <p:sldIdLst>
    <p:sldId id="643" r:id="rId37"/>
    <p:sldId id="587" r:id="rId38"/>
    <p:sldId id="690" r:id="rId39"/>
    <p:sldId id="680" r:id="rId40"/>
    <p:sldId id="667" r:id="rId41"/>
    <p:sldId id="681" r:id="rId42"/>
    <p:sldId id="696" r:id="rId43"/>
    <p:sldId id="698" r:id="rId44"/>
    <p:sldId id="697" r:id="rId45"/>
    <p:sldId id="702" r:id="rId46"/>
    <p:sldId id="663" r:id="rId47"/>
    <p:sldId id="659" r:id="rId48"/>
    <p:sldId id="660" r:id="rId49"/>
    <p:sldId id="661" r:id="rId50"/>
    <p:sldId id="676" r:id="rId51"/>
    <p:sldId id="703" r:id="rId52"/>
    <p:sldId id="682" r:id="rId53"/>
    <p:sldId id="704" r:id="rId54"/>
    <p:sldId id="701" r:id="rId55"/>
    <p:sldId id="685" r:id="rId56"/>
    <p:sldId id="683" r:id="rId57"/>
    <p:sldId id="705" r:id="rId58"/>
    <p:sldId id="688" r:id="rId59"/>
    <p:sldId id="689" r:id="rId60"/>
    <p:sldId id="707" r:id="rId61"/>
    <p:sldId id="708" r:id="rId62"/>
    <p:sldId id="687" r:id="rId63"/>
    <p:sldId id="621" r:id="rId64"/>
    <p:sldId id="706" r:id="rId65"/>
    <p:sldId id="720" r:id="rId66"/>
    <p:sldId id="718" r:id="rId67"/>
    <p:sldId id="723" r:id="rId68"/>
    <p:sldId id="722" r:id="rId69"/>
    <p:sldId id="724" r:id="rId70"/>
    <p:sldId id="686" r:id="rId71"/>
    <p:sldId id="691" r:id="rId72"/>
    <p:sldId id="699" r:id="rId73"/>
    <p:sldId id="700" r:id="rId74"/>
    <p:sldId id="655" r:id="rId75"/>
    <p:sldId id="670" r:id="rId76"/>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6600"/>
    <a:srgbClr val="FF9933"/>
    <a:srgbClr val="FFFFFF"/>
    <a:srgbClr val="FFFF66"/>
    <a:srgbClr val="FFFF00"/>
    <a:srgbClr val="CC0066"/>
    <a:srgbClr val="FF0066"/>
    <a:srgbClr val="006600"/>
    <a:srgbClr val="366F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סגנון בהיר 1 - הדגשה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391" autoAdjust="0"/>
    <p:restoredTop sz="89916" autoAdjust="0"/>
  </p:normalViewPr>
  <p:slideViewPr>
    <p:cSldViewPr>
      <p:cViewPr>
        <p:scale>
          <a:sx n="73" d="100"/>
          <a:sy n="73" d="100"/>
        </p:scale>
        <p:origin x="-1062"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96"/>
    </p:cViewPr>
  </p:sorterViewPr>
  <p:notesViewPr>
    <p:cSldViewPr>
      <p:cViewPr varScale="1">
        <p:scale>
          <a:sx n="52" d="100"/>
          <a:sy n="52" d="100"/>
        </p:scale>
        <p:origin x="-2700"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6.xml"/><Relationship Id="rId47" Type="http://schemas.openxmlformats.org/officeDocument/2006/relationships/slide" Target="slides/slide11.xml"/><Relationship Id="rId50" Type="http://schemas.openxmlformats.org/officeDocument/2006/relationships/slide" Target="slides/slide14.xml"/><Relationship Id="rId55" Type="http://schemas.openxmlformats.org/officeDocument/2006/relationships/slide" Target="slides/slide19.xml"/><Relationship Id="rId63" Type="http://schemas.openxmlformats.org/officeDocument/2006/relationships/slide" Target="slides/slide27.xml"/><Relationship Id="rId68" Type="http://schemas.openxmlformats.org/officeDocument/2006/relationships/slide" Target="slides/slide32.xml"/><Relationship Id="rId76" Type="http://schemas.openxmlformats.org/officeDocument/2006/relationships/slide" Target="slides/slide40.xml"/><Relationship Id="rId7" Type="http://schemas.openxmlformats.org/officeDocument/2006/relationships/slideMaster" Target="slideMasters/slideMaster7.xml"/><Relationship Id="rId71"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1.xml"/><Relationship Id="rId40" Type="http://schemas.openxmlformats.org/officeDocument/2006/relationships/slide" Target="slides/slide4.xml"/><Relationship Id="rId45" Type="http://schemas.openxmlformats.org/officeDocument/2006/relationships/slide" Target="slides/slide9.xml"/><Relationship Id="rId53" Type="http://schemas.openxmlformats.org/officeDocument/2006/relationships/slide" Target="slides/slide17.xml"/><Relationship Id="rId58" Type="http://schemas.openxmlformats.org/officeDocument/2006/relationships/slide" Target="slides/slide22.xml"/><Relationship Id="rId66" Type="http://schemas.openxmlformats.org/officeDocument/2006/relationships/slide" Target="slides/slide30.xml"/><Relationship Id="rId74" Type="http://schemas.openxmlformats.org/officeDocument/2006/relationships/slide" Target="slides/slide38.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25.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8.xml"/><Relationship Id="rId52" Type="http://schemas.openxmlformats.org/officeDocument/2006/relationships/slide" Target="slides/slide16.xml"/><Relationship Id="rId60" Type="http://schemas.openxmlformats.org/officeDocument/2006/relationships/slide" Target="slides/slide24.xml"/><Relationship Id="rId65" Type="http://schemas.openxmlformats.org/officeDocument/2006/relationships/slide" Target="slides/slide29.xml"/><Relationship Id="rId73" Type="http://schemas.openxmlformats.org/officeDocument/2006/relationships/slide" Target="slides/slide37.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7.xml"/><Relationship Id="rId48" Type="http://schemas.openxmlformats.org/officeDocument/2006/relationships/slide" Target="slides/slide12.xml"/><Relationship Id="rId56" Type="http://schemas.openxmlformats.org/officeDocument/2006/relationships/slide" Target="slides/slide20.xml"/><Relationship Id="rId64" Type="http://schemas.openxmlformats.org/officeDocument/2006/relationships/slide" Target="slides/slide28.xml"/><Relationship Id="rId69" Type="http://schemas.openxmlformats.org/officeDocument/2006/relationships/slide" Target="slides/slide33.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15.xml"/><Relationship Id="rId72" Type="http://schemas.openxmlformats.org/officeDocument/2006/relationships/slide" Target="slides/slide36.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2.xml"/><Relationship Id="rId46" Type="http://schemas.openxmlformats.org/officeDocument/2006/relationships/slide" Target="slides/slide10.xml"/><Relationship Id="rId59" Type="http://schemas.openxmlformats.org/officeDocument/2006/relationships/slide" Target="slides/slide23.xml"/><Relationship Id="rId67" Type="http://schemas.openxmlformats.org/officeDocument/2006/relationships/slide" Target="slides/slide31.xml"/><Relationship Id="rId20" Type="http://schemas.openxmlformats.org/officeDocument/2006/relationships/slideMaster" Target="slideMasters/slideMaster20.xml"/><Relationship Id="rId41" Type="http://schemas.openxmlformats.org/officeDocument/2006/relationships/slide" Target="slides/slide5.xml"/><Relationship Id="rId54" Type="http://schemas.openxmlformats.org/officeDocument/2006/relationships/slide" Target="slides/slide18.xml"/><Relationship Id="rId62" Type="http://schemas.openxmlformats.org/officeDocument/2006/relationships/slide" Target="slides/slide26.xml"/><Relationship Id="rId70" Type="http://schemas.openxmlformats.org/officeDocument/2006/relationships/slide" Target="slides/slide34.xml"/><Relationship Id="rId75"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3.xml"/><Relationship Id="rId57"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D0E1017B-3399-4E0D-8D34-421090935C89}" type="datetimeFigureOut">
              <a:rPr lang="he-IL"/>
              <a:pPr>
                <a:defRPr/>
              </a:pPr>
              <a:t>ט'/תשרי/תשע"ח</a:t>
            </a:fld>
            <a:endParaRPr lang="he-IL" dirty="0"/>
          </a:p>
        </p:txBody>
      </p:sp>
      <p:sp>
        <p:nvSpPr>
          <p:cNvPr id="4" name="Slide Image Placeholder 3"/>
          <p:cNvSpPr>
            <a:spLocks noGrp="1" noRot="1" noChangeAspect="1"/>
          </p:cNvSpPr>
          <p:nvPr>
            <p:ph type="sldImg" idx="2"/>
          </p:nvPr>
        </p:nvSpPr>
        <p:spPr>
          <a:xfrm>
            <a:off x="852488" y="744538"/>
            <a:ext cx="4964112"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163E031C-3E59-4819-BFED-F0AC73E6A84D}" type="slidenum">
              <a:rPr lang="he-IL"/>
              <a:pPr>
                <a:defRPr/>
              </a:pPr>
              <a:t>‹#›</a:t>
            </a:fld>
            <a:endParaRPr lang="he-IL" dirty="0"/>
          </a:p>
        </p:txBody>
      </p:sp>
    </p:spTree>
    <p:extLst>
      <p:ext uri="{BB962C8B-B14F-4D97-AF65-F5344CB8AC3E}">
        <p14:creationId xmlns:p14="http://schemas.microsoft.com/office/powerpoint/2010/main" val="259397884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1</a:t>
            </a:fld>
            <a:endParaRPr lang="he-IL" dirty="0">
              <a:solidFill>
                <a:prstClr val="black"/>
              </a:solidFill>
            </a:endParaRPr>
          </a:p>
        </p:txBody>
      </p:sp>
    </p:spTree>
    <p:extLst>
      <p:ext uri="{BB962C8B-B14F-4D97-AF65-F5344CB8AC3E}">
        <p14:creationId xmlns:p14="http://schemas.microsoft.com/office/powerpoint/2010/main" val="3479881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10</a:t>
            </a:fld>
            <a:endParaRPr lang="he-IL" dirty="0">
              <a:solidFill>
                <a:prstClr val="black"/>
              </a:solidFill>
            </a:endParaRPr>
          </a:p>
        </p:txBody>
      </p:sp>
    </p:spTree>
    <p:extLst>
      <p:ext uri="{BB962C8B-B14F-4D97-AF65-F5344CB8AC3E}">
        <p14:creationId xmlns:p14="http://schemas.microsoft.com/office/powerpoint/2010/main" val="1887166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11</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12</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13</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14</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15</a:t>
            </a:fld>
            <a:endParaRPr lang="he-IL" dirty="0">
              <a:solidFill>
                <a:prstClr val="black"/>
              </a:solidFill>
            </a:endParaRPr>
          </a:p>
        </p:txBody>
      </p:sp>
    </p:spTree>
    <p:extLst>
      <p:ext uri="{BB962C8B-B14F-4D97-AF65-F5344CB8AC3E}">
        <p14:creationId xmlns:p14="http://schemas.microsoft.com/office/powerpoint/2010/main" val="1887166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16</a:t>
            </a:fld>
            <a:endParaRPr lang="he-IL" dirty="0">
              <a:solidFill>
                <a:prstClr val="black"/>
              </a:solidFill>
            </a:endParaRPr>
          </a:p>
        </p:txBody>
      </p:sp>
    </p:spTree>
    <p:extLst>
      <p:ext uri="{BB962C8B-B14F-4D97-AF65-F5344CB8AC3E}">
        <p14:creationId xmlns:p14="http://schemas.microsoft.com/office/powerpoint/2010/main" val="1887166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17</a:t>
            </a:fld>
            <a:endParaRPr lang="he-IL" dirty="0">
              <a:solidFill>
                <a:prstClr val="black"/>
              </a:solidFill>
            </a:endParaRPr>
          </a:p>
        </p:txBody>
      </p:sp>
    </p:spTree>
    <p:extLst>
      <p:ext uri="{BB962C8B-B14F-4D97-AF65-F5344CB8AC3E}">
        <p14:creationId xmlns:p14="http://schemas.microsoft.com/office/powerpoint/2010/main" val="1887166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18</a:t>
            </a:fld>
            <a:endParaRPr lang="he-IL" dirty="0">
              <a:solidFill>
                <a:prstClr val="black"/>
              </a:solidFill>
            </a:endParaRPr>
          </a:p>
        </p:txBody>
      </p:sp>
    </p:spTree>
    <p:extLst>
      <p:ext uri="{BB962C8B-B14F-4D97-AF65-F5344CB8AC3E}">
        <p14:creationId xmlns:p14="http://schemas.microsoft.com/office/powerpoint/2010/main" val="1887166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19</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2</a:t>
            </a:fld>
            <a:endParaRPr lang="he-IL" dirty="0">
              <a:solidFill>
                <a:prstClr val="black"/>
              </a:solidFill>
            </a:endParaRPr>
          </a:p>
        </p:txBody>
      </p:sp>
    </p:spTree>
    <p:extLst>
      <p:ext uri="{BB962C8B-B14F-4D97-AF65-F5344CB8AC3E}">
        <p14:creationId xmlns:p14="http://schemas.microsoft.com/office/powerpoint/2010/main" val="3559311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20</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dirty="0" smtClean="0"/>
              <a:t>*כמובן שגם סוג הנוירוטרנסמיטר המופרש בסינפסות שבין העצבים התחושתיים ובין האזור שאליו הם מעבירים את המידע משפיע.</a:t>
            </a:r>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21</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dirty="0" smtClean="0"/>
              <a:t>*כמובן שגם סוג הנוירוטרנסמיטר המופרש בסינפסות שבין העצבים התחושתיים ובין האזור שאליו הם מעבירים את המידע משפיע.</a:t>
            </a:r>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22</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23</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24</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25</a:t>
            </a:fld>
            <a:endParaRPr lang="he-IL" dirty="0">
              <a:solidFill>
                <a:prstClr val="black"/>
              </a:solidFill>
            </a:endParaRPr>
          </a:p>
        </p:txBody>
      </p:sp>
    </p:spTree>
    <p:extLst>
      <p:ext uri="{BB962C8B-B14F-4D97-AF65-F5344CB8AC3E}">
        <p14:creationId xmlns:p14="http://schemas.microsoft.com/office/powerpoint/2010/main" val="1887166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26</a:t>
            </a:fld>
            <a:endParaRPr lang="he-IL" dirty="0">
              <a:solidFill>
                <a:prstClr val="black"/>
              </a:solidFill>
            </a:endParaRPr>
          </a:p>
        </p:txBody>
      </p:sp>
    </p:spTree>
    <p:extLst>
      <p:ext uri="{BB962C8B-B14F-4D97-AF65-F5344CB8AC3E}">
        <p14:creationId xmlns:p14="http://schemas.microsoft.com/office/powerpoint/2010/main" val="1887166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27</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28</a:t>
            </a:fld>
            <a:endParaRPr lang="he-IL" dirty="0">
              <a:solidFill>
                <a:prstClr val="black"/>
              </a:solidFill>
            </a:endParaRPr>
          </a:p>
        </p:txBody>
      </p:sp>
    </p:spTree>
    <p:extLst>
      <p:ext uri="{BB962C8B-B14F-4D97-AF65-F5344CB8AC3E}">
        <p14:creationId xmlns:p14="http://schemas.microsoft.com/office/powerpoint/2010/main" val="1887166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29</a:t>
            </a:fld>
            <a:endParaRPr lang="he-IL" dirty="0">
              <a:solidFill>
                <a:prstClr val="black"/>
              </a:solidFill>
            </a:endParaRPr>
          </a:p>
        </p:txBody>
      </p:sp>
    </p:spTree>
    <p:extLst>
      <p:ext uri="{BB962C8B-B14F-4D97-AF65-F5344CB8AC3E}">
        <p14:creationId xmlns:p14="http://schemas.microsoft.com/office/powerpoint/2010/main" val="1887166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C94874BC-5E43-4890-8FBB-44C3BAFC3B58}" type="slidenum">
              <a:rPr lang="he-IL" smtClean="0">
                <a:solidFill>
                  <a:prstClr val="black"/>
                </a:solidFill>
              </a:rPr>
              <a:pPr>
                <a:defRPr/>
              </a:pPr>
              <a:t>3</a:t>
            </a:fld>
            <a:endParaRPr lang="he-IL" dirty="0">
              <a:solidFill>
                <a:prstClr val="black"/>
              </a:solidFill>
            </a:endParaRPr>
          </a:p>
        </p:txBody>
      </p:sp>
    </p:spTree>
    <p:extLst>
      <p:ext uri="{BB962C8B-B14F-4D97-AF65-F5344CB8AC3E}">
        <p14:creationId xmlns:p14="http://schemas.microsoft.com/office/powerpoint/2010/main" val="965678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30</a:t>
            </a:fld>
            <a:endParaRPr lang="he-IL" dirty="0">
              <a:solidFill>
                <a:prstClr val="black"/>
              </a:solidFill>
            </a:endParaRPr>
          </a:p>
        </p:txBody>
      </p:sp>
    </p:spTree>
    <p:extLst>
      <p:ext uri="{BB962C8B-B14F-4D97-AF65-F5344CB8AC3E}">
        <p14:creationId xmlns:p14="http://schemas.microsoft.com/office/powerpoint/2010/main" val="1629279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31</a:t>
            </a:fld>
            <a:endParaRPr lang="he-IL" dirty="0">
              <a:solidFill>
                <a:prstClr val="black"/>
              </a:solidFill>
            </a:endParaRPr>
          </a:p>
        </p:txBody>
      </p:sp>
    </p:spTree>
    <p:extLst>
      <p:ext uri="{BB962C8B-B14F-4D97-AF65-F5344CB8AC3E}">
        <p14:creationId xmlns:p14="http://schemas.microsoft.com/office/powerpoint/2010/main" val="3116837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32</a:t>
            </a:fld>
            <a:endParaRPr lang="he-IL" dirty="0">
              <a:solidFill>
                <a:prstClr val="black"/>
              </a:solidFill>
            </a:endParaRPr>
          </a:p>
        </p:txBody>
      </p:sp>
    </p:spTree>
    <p:extLst>
      <p:ext uri="{BB962C8B-B14F-4D97-AF65-F5344CB8AC3E}">
        <p14:creationId xmlns:p14="http://schemas.microsoft.com/office/powerpoint/2010/main" val="117927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33</a:t>
            </a:fld>
            <a:endParaRPr lang="he-IL" dirty="0">
              <a:solidFill>
                <a:prstClr val="black"/>
              </a:solidFill>
            </a:endParaRPr>
          </a:p>
        </p:txBody>
      </p:sp>
    </p:spTree>
    <p:extLst>
      <p:ext uri="{BB962C8B-B14F-4D97-AF65-F5344CB8AC3E}">
        <p14:creationId xmlns:p14="http://schemas.microsoft.com/office/powerpoint/2010/main" val="723610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34</a:t>
            </a:fld>
            <a:endParaRPr lang="he-IL" dirty="0">
              <a:solidFill>
                <a:prstClr val="black"/>
              </a:solidFill>
            </a:endParaRPr>
          </a:p>
        </p:txBody>
      </p:sp>
    </p:spTree>
    <p:extLst>
      <p:ext uri="{BB962C8B-B14F-4D97-AF65-F5344CB8AC3E}">
        <p14:creationId xmlns:p14="http://schemas.microsoft.com/office/powerpoint/2010/main" val="1046453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35</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36</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37</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38</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39</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4</a:t>
            </a:fld>
            <a:endParaRPr lang="he-IL" dirty="0">
              <a:solidFill>
                <a:prstClr val="black"/>
              </a:solidFill>
            </a:endParaRPr>
          </a:p>
        </p:txBody>
      </p:sp>
    </p:spTree>
    <p:extLst>
      <p:ext uri="{BB962C8B-B14F-4D97-AF65-F5344CB8AC3E}">
        <p14:creationId xmlns:p14="http://schemas.microsoft.com/office/powerpoint/2010/main" val="35593113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40</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5</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6</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dirty="0" smtClean="0"/>
              <a:t>הרחבה (מעבר לסילבוס): מערכת העצבים האוטונומית מתחלקת לשתי מערכות בעלות השפעה מנוגדת:  מערכת העצבים הסימפתטית שפעילה בעיקר בזמן חירום, לחץ ואיום פתאומי, ואחראית על תגובת: הילחם או ברח",  ומערכת העצבים </a:t>
            </a:r>
            <a:r>
              <a:rPr lang="he-IL" dirty="0" err="1" smtClean="0"/>
              <a:t>הפאראסימפתטית</a:t>
            </a:r>
            <a:r>
              <a:rPr lang="he-IL" dirty="0" smtClean="0"/>
              <a:t> – מערכת זו פעילה בעיקר במצב של מנוחה בגוף ואחראית על מצב של שגרה.</a:t>
            </a:r>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7</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8</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9</a:t>
            </a:fld>
            <a:endParaRPr lang="he-IL" dirty="0">
              <a:solidFill>
                <a:prstClr val="black"/>
              </a:solidFill>
            </a:endParaRPr>
          </a:p>
        </p:txBody>
      </p:sp>
    </p:spTree>
    <p:extLst>
      <p:ext uri="{BB962C8B-B14F-4D97-AF65-F5344CB8AC3E}">
        <p14:creationId xmlns:p14="http://schemas.microsoft.com/office/powerpoint/2010/main" val="1887166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0.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677669A-1074-4D7B-8FB2-84DD07D1355B}"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78B9613-1A80-4953-BC90-3DA3DE195514}" type="slidenum">
              <a:rPr lang="he-IL"/>
              <a:pPr>
                <a:defRPr/>
              </a:pPr>
              <a:t>‹#›</a:t>
            </a:fld>
            <a:endParaRPr lang="he-IL" dirty="0"/>
          </a:p>
        </p:txBody>
      </p:sp>
    </p:spTree>
    <p:extLst>
      <p:ext uri="{BB962C8B-B14F-4D97-AF65-F5344CB8AC3E}">
        <p14:creationId xmlns:p14="http://schemas.microsoft.com/office/powerpoint/2010/main" val="628377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C0B77B4-6D59-44CE-832C-D72CB0F81F73}"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3C4237B-C3A9-4819-9030-749036E38F09}" type="slidenum">
              <a:rPr lang="he-IL"/>
              <a:pPr>
                <a:defRPr/>
              </a:pPr>
              <a:t>‹#›</a:t>
            </a:fld>
            <a:endParaRPr lang="he-IL" dirty="0"/>
          </a:p>
        </p:txBody>
      </p:sp>
    </p:spTree>
    <p:extLst>
      <p:ext uri="{BB962C8B-B14F-4D97-AF65-F5344CB8AC3E}">
        <p14:creationId xmlns:p14="http://schemas.microsoft.com/office/powerpoint/2010/main" val="26434086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69D4451-14CB-40A0-8616-4B00B2138424}"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49721A-E115-4219-9853-32838A2628A1}" type="slidenum">
              <a:rPr lang="he-IL"/>
              <a:pPr>
                <a:defRPr/>
              </a:pPr>
              <a:t>‹#›</a:t>
            </a:fld>
            <a:endParaRPr lang="he-IL" dirty="0"/>
          </a:p>
        </p:txBody>
      </p:sp>
    </p:spTree>
    <p:extLst>
      <p:ext uri="{BB962C8B-B14F-4D97-AF65-F5344CB8AC3E}">
        <p14:creationId xmlns:p14="http://schemas.microsoft.com/office/powerpoint/2010/main" val="37523856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21B553D-698C-42EF-8E1B-AA9294CB2BBE}"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A6821AC-10E1-46D6-A1A0-FBEB93E1F8F1}" type="slidenum">
              <a:rPr lang="he-IL"/>
              <a:pPr>
                <a:defRPr/>
              </a:pPr>
              <a:t>‹#›</a:t>
            </a:fld>
            <a:endParaRPr lang="he-IL" dirty="0"/>
          </a:p>
        </p:txBody>
      </p:sp>
    </p:spTree>
    <p:extLst>
      <p:ext uri="{BB962C8B-B14F-4D97-AF65-F5344CB8AC3E}">
        <p14:creationId xmlns:p14="http://schemas.microsoft.com/office/powerpoint/2010/main" val="604917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7665FD2-DF3F-4705-A4B4-54AEE2D8C1EA}" type="slidenum">
              <a:rPr lang="he-IL"/>
              <a:pPr>
                <a:defRPr/>
              </a:pPr>
              <a:t>‹#›</a:t>
            </a:fld>
            <a:endParaRPr lang="he-IL" dirty="0"/>
          </a:p>
        </p:txBody>
      </p:sp>
    </p:spTree>
    <p:extLst>
      <p:ext uri="{BB962C8B-B14F-4D97-AF65-F5344CB8AC3E}">
        <p14:creationId xmlns:p14="http://schemas.microsoft.com/office/powerpoint/2010/main" val="23346056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2D9E0C4-4AF9-48B5-8E5E-9CE7FE9BAA22}" type="slidenum">
              <a:rPr lang="he-IL"/>
              <a:pPr>
                <a:defRPr/>
              </a:pPr>
              <a:t>‹#›</a:t>
            </a:fld>
            <a:endParaRPr lang="he-IL" dirty="0"/>
          </a:p>
        </p:txBody>
      </p:sp>
    </p:spTree>
    <p:extLst>
      <p:ext uri="{BB962C8B-B14F-4D97-AF65-F5344CB8AC3E}">
        <p14:creationId xmlns:p14="http://schemas.microsoft.com/office/powerpoint/2010/main" val="34118037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69D4451-14CB-40A0-8616-4B00B2138424}"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49721A-E115-4219-9853-32838A2628A1}" type="slidenum">
              <a:rPr lang="he-IL"/>
              <a:pPr>
                <a:defRPr/>
              </a:pPr>
              <a:t>‹#›</a:t>
            </a:fld>
            <a:endParaRPr lang="he-IL" dirty="0"/>
          </a:p>
        </p:txBody>
      </p:sp>
    </p:spTree>
    <p:extLst>
      <p:ext uri="{BB962C8B-B14F-4D97-AF65-F5344CB8AC3E}">
        <p14:creationId xmlns:p14="http://schemas.microsoft.com/office/powerpoint/2010/main" val="5018548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21B553D-698C-42EF-8E1B-AA9294CB2BBE}"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A6821AC-10E1-46D6-A1A0-FBEB93E1F8F1}" type="slidenum">
              <a:rPr lang="he-IL"/>
              <a:pPr>
                <a:defRPr/>
              </a:pPr>
              <a:t>‹#›</a:t>
            </a:fld>
            <a:endParaRPr lang="he-IL" dirty="0"/>
          </a:p>
        </p:txBody>
      </p:sp>
    </p:spTree>
    <p:extLst>
      <p:ext uri="{BB962C8B-B14F-4D97-AF65-F5344CB8AC3E}">
        <p14:creationId xmlns:p14="http://schemas.microsoft.com/office/powerpoint/2010/main" val="38533405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7665FD2-DF3F-4705-A4B4-54AEE2D8C1EA}" type="slidenum">
              <a:rPr lang="he-IL"/>
              <a:pPr>
                <a:defRPr/>
              </a:pPr>
              <a:t>‹#›</a:t>
            </a:fld>
            <a:endParaRPr lang="he-IL" dirty="0"/>
          </a:p>
        </p:txBody>
      </p:sp>
    </p:spTree>
    <p:extLst>
      <p:ext uri="{BB962C8B-B14F-4D97-AF65-F5344CB8AC3E}">
        <p14:creationId xmlns:p14="http://schemas.microsoft.com/office/powerpoint/2010/main" val="14884124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2D9E0C4-4AF9-48B5-8E5E-9CE7FE9BAA22}" type="slidenum">
              <a:rPr lang="he-IL"/>
              <a:pPr>
                <a:defRPr/>
              </a:pPr>
              <a:t>‹#›</a:t>
            </a:fld>
            <a:endParaRPr lang="he-IL" dirty="0"/>
          </a:p>
        </p:txBody>
      </p:sp>
    </p:spTree>
    <p:extLst>
      <p:ext uri="{BB962C8B-B14F-4D97-AF65-F5344CB8AC3E}">
        <p14:creationId xmlns:p14="http://schemas.microsoft.com/office/powerpoint/2010/main" val="40326833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69D4451-14CB-40A0-8616-4B00B2138424}"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49721A-E115-4219-9853-32838A2628A1}" type="slidenum">
              <a:rPr lang="he-IL"/>
              <a:pPr>
                <a:defRPr/>
              </a:pPr>
              <a:t>‹#›</a:t>
            </a:fld>
            <a:endParaRPr lang="he-IL" dirty="0"/>
          </a:p>
        </p:txBody>
      </p:sp>
    </p:spTree>
    <p:extLst>
      <p:ext uri="{BB962C8B-B14F-4D97-AF65-F5344CB8AC3E}">
        <p14:creationId xmlns:p14="http://schemas.microsoft.com/office/powerpoint/2010/main" val="34277392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21B553D-698C-42EF-8E1B-AA9294CB2BBE}"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A6821AC-10E1-46D6-A1A0-FBEB93E1F8F1}" type="slidenum">
              <a:rPr lang="he-IL"/>
              <a:pPr>
                <a:defRPr/>
              </a:pPr>
              <a:t>‹#›</a:t>
            </a:fld>
            <a:endParaRPr lang="he-IL" dirty="0"/>
          </a:p>
        </p:txBody>
      </p:sp>
    </p:spTree>
    <p:extLst>
      <p:ext uri="{BB962C8B-B14F-4D97-AF65-F5344CB8AC3E}">
        <p14:creationId xmlns:p14="http://schemas.microsoft.com/office/powerpoint/2010/main" val="276415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63C6528-28EC-4438-8E15-49956BBE5F87}" type="slidenum">
              <a:rPr lang="he-IL"/>
              <a:pPr>
                <a:defRPr/>
              </a:pPr>
              <a:t>‹#›</a:t>
            </a:fld>
            <a:endParaRPr lang="he-IL" dirty="0"/>
          </a:p>
        </p:txBody>
      </p:sp>
    </p:spTree>
    <p:extLst>
      <p:ext uri="{BB962C8B-B14F-4D97-AF65-F5344CB8AC3E}">
        <p14:creationId xmlns:p14="http://schemas.microsoft.com/office/powerpoint/2010/main" val="38715751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7665FD2-DF3F-4705-A4B4-54AEE2D8C1EA}" type="slidenum">
              <a:rPr lang="he-IL"/>
              <a:pPr>
                <a:defRPr/>
              </a:pPr>
              <a:t>‹#›</a:t>
            </a:fld>
            <a:endParaRPr lang="he-IL" dirty="0"/>
          </a:p>
        </p:txBody>
      </p:sp>
    </p:spTree>
    <p:extLst>
      <p:ext uri="{BB962C8B-B14F-4D97-AF65-F5344CB8AC3E}">
        <p14:creationId xmlns:p14="http://schemas.microsoft.com/office/powerpoint/2010/main" val="37639091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2D9E0C4-4AF9-48B5-8E5E-9CE7FE9BAA22}" type="slidenum">
              <a:rPr lang="he-IL"/>
              <a:pPr>
                <a:defRPr/>
              </a:pPr>
              <a:t>‹#›</a:t>
            </a:fld>
            <a:endParaRPr lang="he-IL" dirty="0"/>
          </a:p>
        </p:txBody>
      </p:sp>
    </p:spTree>
    <p:extLst>
      <p:ext uri="{BB962C8B-B14F-4D97-AF65-F5344CB8AC3E}">
        <p14:creationId xmlns:p14="http://schemas.microsoft.com/office/powerpoint/2010/main" val="34589406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69D4451-14CB-40A0-8616-4B00B2138424}"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49721A-E115-4219-9853-32838A2628A1}" type="slidenum">
              <a:rPr lang="he-IL"/>
              <a:pPr>
                <a:defRPr/>
              </a:pPr>
              <a:t>‹#›</a:t>
            </a:fld>
            <a:endParaRPr lang="he-IL" dirty="0"/>
          </a:p>
        </p:txBody>
      </p:sp>
    </p:spTree>
    <p:extLst>
      <p:ext uri="{BB962C8B-B14F-4D97-AF65-F5344CB8AC3E}">
        <p14:creationId xmlns:p14="http://schemas.microsoft.com/office/powerpoint/2010/main" val="29416814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21B553D-698C-42EF-8E1B-AA9294CB2BBE}"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A6821AC-10E1-46D6-A1A0-FBEB93E1F8F1}" type="slidenum">
              <a:rPr lang="he-IL"/>
              <a:pPr>
                <a:defRPr/>
              </a:pPr>
              <a:t>‹#›</a:t>
            </a:fld>
            <a:endParaRPr lang="he-IL" dirty="0"/>
          </a:p>
        </p:txBody>
      </p:sp>
    </p:spTree>
    <p:extLst>
      <p:ext uri="{BB962C8B-B14F-4D97-AF65-F5344CB8AC3E}">
        <p14:creationId xmlns:p14="http://schemas.microsoft.com/office/powerpoint/2010/main" val="37392577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7665FD2-DF3F-4705-A4B4-54AEE2D8C1EA}" type="slidenum">
              <a:rPr lang="he-IL"/>
              <a:pPr>
                <a:defRPr/>
              </a:pPr>
              <a:t>‹#›</a:t>
            </a:fld>
            <a:endParaRPr lang="he-IL" dirty="0"/>
          </a:p>
        </p:txBody>
      </p:sp>
    </p:spTree>
    <p:extLst>
      <p:ext uri="{BB962C8B-B14F-4D97-AF65-F5344CB8AC3E}">
        <p14:creationId xmlns:p14="http://schemas.microsoft.com/office/powerpoint/2010/main" val="39390061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2D9E0C4-4AF9-48B5-8E5E-9CE7FE9BAA22}" type="slidenum">
              <a:rPr lang="he-IL"/>
              <a:pPr>
                <a:defRPr/>
              </a:pPr>
              <a:t>‹#›</a:t>
            </a:fld>
            <a:endParaRPr lang="he-IL" dirty="0"/>
          </a:p>
        </p:txBody>
      </p:sp>
    </p:spTree>
    <p:extLst>
      <p:ext uri="{BB962C8B-B14F-4D97-AF65-F5344CB8AC3E}">
        <p14:creationId xmlns:p14="http://schemas.microsoft.com/office/powerpoint/2010/main" val="5670268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69D4451-14CB-40A0-8616-4B00B2138424}"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49721A-E115-4219-9853-32838A2628A1}" type="slidenum">
              <a:rPr lang="he-IL"/>
              <a:pPr>
                <a:defRPr/>
              </a:pPr>
              <a:t>‹#›</a:t>
            </a:fld>
            <a:endParaRPr lang="he-IL" dirty="0"/>
          </a:p>
        </p:txBody>
      </p:sp>
    </p:spTree>
    <p:extLst>
      <p:ext uri="{BB962C8B-B14F-4D97-AF65-F5344CB8AC3E}">
        <p14:creationId xmlns:p14="http://schemas.microsoft.com/office/powerpoint/2010/main" val="35981410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21B553D-698C-42EF-8E1B-AA9294CB2BBE}"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A6821AC-10E1-46D6-A1A0-FBEB93E1F8F1}" type="slidenum">
              <a:rPr lang="he-IL"/>
              <a:pPr>
                <a:defRPr/>
              </a:pPr>
              <a:t>‹#›</a:t>
            </a:fld>
            <a:endParaRPr lang="he-IL" dirty="0"/>
          </a:p>
        </p:txBody>
      </p:sp>
    </p:spTree>
    <p:extLst>
      <p:ext uri="{BB962C8B-B14F-4D97-AF65-F5344CB8AC3E}">
        <p14:creationId xmlns:p14="http://schemas.microsoft.com/office/powerpoint/2010/main" val="12380803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7665FD2-DF3F-4705-A4B4-54AEE2D8C1EA}" type="slidenum">
              <a:rPr lang="he-IL"/>
              <a:pPr>
                <a:defRPr/>
              </a:pPr>
              <a:t>‹#›</a:t>
            </a:fld>
            <a:endParaRPr lang="he-IL" dirty="0"/>
          </a:p>
        </p:txBody>
      </p:sp>
    </p:spTree>
    <p:extLst>
      <p:ext uri="{BB962C8B-B14F-4D97-AF65-F5344CB8AC3E}">
        <p14:creationId xmlns:p14="http://schemas.microsoft.com/office/powerpoint/2010/main" val="11267049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2D9E0C4-4AF9-48B5-8E5E-9CE7FE9BAA22}" type="slidenum">
              <a:rPr lang="he-IL"/>
              <a:pPr>
                <a:defRPr/>
              </a:pPr>
              <a:t>‹#›</a:t>
            </a:fld>
            <a:endParaRPr lang="he-IL" dirty="0"/>
          </a:p>
        </p:txBody>
      </p:sp>
    </p:spTree>
    <p:extLst>
      <p:ext uri="{BB962C8B-B14F-4D97-AF65-F5344CB8AC3E}">
        <p14:creationId xmlns:p14="http://schemas.microsoft.com/office/powerpoint/2010/main" val="316928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1E84E1C-53FB-435B-A764-2A952A674FF7}" type="slidenum">
              <a:rPr lang="he-IL"/>
              <a:pPr>
                <a:defRPr/>
              </a:pPr>
              <a:t>‹#›</a:t>
            </a:fld>
            <a:endParaRPr lang="he-IL" dirty="0"/>
          </a:p>
        </p:txBody>
      </p:sp>
    </p:spTree>
    <p:extLst>
      <p:ext uri="{BB962C8B-B14F-4D97-AF65-F5344CB8AC3E}">
        <p14:creationId xmlns:p14="http://schemas.microsoft.com/office/powerpoint/2010/main" val="3492319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69D4451-14CB-40A0-8616-4B00B2138424}"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49721A-E115-4219-9853-32838A2628A1}" type="slidenum">
              <a:rPr lang="he-IL"/>
              <a:pPr>
                <a:defRPr/>
              </a:pPr>
              <a:t>‹#›</a:t>
            </a:fld>
            <a:endParaRPr lang="he-IL" dirty="0"/>
          </a:p>
        </p:txBody>
      </p:sp>
    </p:spTree>
    <p:extLst>
      <p:ext uri="{BB962C8B-B14F-4D97-AF65-F5344CB8AC3E}">
        <p14:creationId xmlns:p14="http://schemas.microsoft.com/office/powerpoint/2010/main" val="2916592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FBCA6C1-EBF7-4F09-B17A-EAAEB858FC20}"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2D63373-4687-4F87-BE0E-668A73441418}" type="slidenum">
              <a:rPr lang="he-IL"/>
              <a:pPr>
                <a:defRPr/>
              </a:pPr>
              <a:t>‹#›</a:t>
            </a:fld>
            <a:endParaRPr lang="he-IL" dirty="0"/>
          </a:p>
        </p:txBody>
      </p:sp>
    </p:spTree>
    <p:extLst>
      <p:ext uri="{BB962C8B-B14F-4D97-AF65-F5344CB8AC3E}">
        <p14:creationId xmlns:p14="http://schemas.microsoft.com/office/powerpoint/2010/main" val="2868566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157AAAE-BBC1-4523-AD10-91B50EDF8005}" type="slidenum">
              <a:rPr lang="he-IL"/>
              <a:pPr>
                <a:defRPr/>
              </a:pPr>
              <a:t>‹#›</a:t>
            </a:fld>
            <a:endParaRPr lang="he-IL" dirty="0"/>
          </a:p>
        </p:txBody>
      </p:sp>
    </p:spTree>
    <p:extLst>
      <p:ext uri="{BB962C8B-B14F-4D97-AF65-F5344CB8AC3E}">
        <p14:creationId xmlns:p14="http://schemas.microsoft.com/office/powerpoint/2010/main" val="3202467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C36277B-2D89-48F7-B8CC-12836A743AB9}" type="slidenum">
              <a:rPr lang="he-IL"/>
              <a:pPr>
                <a:defRPr/>
              </a:pPr>
              <a:t>‹#›</a:t>
            </a:fld>
            <a:endParaRPr lang="he-IL" dirty="0"/>
          </a:p>
        </p:txBody>
      </p:sp>
    </p:spTree>
    <p:extLst>
      <p:ext uri="{BB962C8B-B14F-4D97-AF65-F5344CB8AC3E}">
        <p14:creationId xmlns:p14="http://schemas.microsoft.com/office/powerpoint/2010/main" val="614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E8AE760-5F5E-43C6-B3D5-E7C349FDC594}"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7D92DB7-4292-4F83-8CE8-9E6A35722B83}" type="slidenum">
              <a:rPr lang="he-IL"/>
              <a:pPr>
                <a:defRPr/>
              </a:pPr>
              <a:t>‹#›</a:t>
            </a:fld>
            <a:endParaRPr lang="he-IL" dirty="0"/>
          </a:p>
        </p:txBody>
      </p:sp>
    </p:spTree>
    <p:extLst>
      <p:ext uri="{BB962C8B-B14F-4D97-AF65-F5344CB8AC3E}">
        <p14:creationId xmlns:p14="http://schemas.microsoft.com/office/powerpoint/2010/main" val="3160097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27E6BAC-AF3B-43B8-9626-03685DED3618}" type="slidenum">
              <a:rPr lang="he-IL"/>
              <a:pPr>
                <a:defRPr/>
              </a:pPr>
              <a:t>‹#›</a:t>
            </a:fld>
            <a:endParaRPr lang="he-IL" dirty="0"/>
          </a:p>
        </p:txBody>
      </p:sp>
    </p:spTree>
    <p:extLst>
      <p:ext uri="{BB962C8B-B14F-4D97-AF65-F5344CB8AC3E}">
        <p14:creationId xmlns:p14="http://schemas.microsoft.com/office/powerpoint/2010/main" val="67466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54B9C1D-0654-4BA3-AF33-99A7A9EB745E}" type="slidenum">
              <a:rPr lang="he-IL"/>
              <a:pPr>
                <a:defRPr/>
              </a:pPr>
              <a:t>‹#›</a:t>
            </a:fld>
            <a:endParaRPr lang="he-IL" dirty="0"/>
          </a:p>
        </p:txBody>
      </p:sp>
    </p:spTree>
    <p:extLst>
      <p:ext uri="{BB962C8B-B14F-4D97-AF65-F5344CB8AC3E}">
        <p14:creationId xmlns:p14="http://schemas.microsoft.com/office/powerpoint/2010/main" val="1553005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7BD684C-6F91-4E6E-81A1-E2FFC8AE581B}"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0DFB70B-76EF-4B83-8906-EA98BBB09AE6}" type="slidenum">
              <a:rPr lang="he-IL"/>
              <a:pPr>
                <a:defRPr/>
              </a:pPr>
              <a:t>‹#›</a:t>
            </a:fld>
            <a:endParaRPr lang="he-IL" dirty="0"/>
          </a:p>
        </p:txBody>
      </p:sp>
    </p:spTree>
    <p:extLst>
      <p:ext uri="{BB962C8B-B14F-4D97-AF65-F5344CB8AC3E}">
        <p14:creationId xmlns:p14="http://schemas.microsoft.com/office/powerpoint/2010/main" val="209455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742FB94-54BD-4946-84C2-11386206FC46}" type="slidenum">
              <a:rPr lang="he-IL"/>
              <a:pPr>
                <a:defRPr/>
              </a:pPr>
              <a:t>‹#›</a:t>
            </a:fld>
            <a:endParaRPr lang="he-IL" dirty="0"/>
          </a:p>
        </p:txBody>
      </p:sp>
    </p:spTree>
    <p:extLst>
      <p:ext uri="{BB962C8B-B14F-4D97-AF65-F5344CB8AC3E}">
        <p14:creationId xmlns:p14="http://schemas.microsoft.com/office/powerpoint/2010/main" val="2569346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9C610FC-881C-4A2B-96BF-C491BB700150}" type="slidenum">
              <a:rPr lang="he-IL"/>
              <a:pPr>
                <a:defRPr/>
              </a:pPr>
              <a:t>‹#›</a:t>
            </a:fld>
            <a:endParaRPr lang="he-IL" dirty="0"/>
          </a:p>
        </p:txBody>
      </p:sp>
    </p:spTree>
    <p:extLst>
      <p:ext uri="{BB962C8B-B14F-4D97-AF65-F5344CB8AC3E}">
        <p14:creationId xmlns:p14="http://schemas.microsoft.com/office/powerpoint/2010/main" val="901994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670ED2A-52A6-4ECB-8CDA-F6EAFCAD8B66}" type="slidenum">
              <a:rPr lang="he-IL"/>
              <a:pPr>
                <a:defRPr/>
              </a:pPr>
              <a:t>‹#›</a:t>
            </a:fld>
            <a:endParaRPr lang="he-IL" dirty="0"/>
          </a:p>
        </p:txBody>
      </p:sp>
    </p:spTree>
    <p:extLst>
      <p:ext uri="{BB962C8B-B14F-4D97-AF65-F5344CB8AC3E}">
        <p14:creationId xmlns:p14="http://schemas.microsoft.com/office/powerpoint/2010/main" val="2682058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CB5FCF5-0F7F-4E21-A407-E64675E473C5}"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1054BBB-9751-4EF7-94CF-7B2C569581D6}" type="slidenum">
              <a:rPr lang="he-IL"/>
              <a:pPr>
                <a:defRPr/>
              </a:pPr>
              <a:t>‹#›</a:t>
            </a:fld>
            <a:endParaRPr lang="he-IL" dirty="0"/>
          </a:p>
        </p:txBody>
      </p:sp>
    </p:spTree>
    <p:extLst>
      <p:ext uri="{BB962C8B-B14F-4D97-AF65-F5344CB8AC3E}">
        <p14:creationId xmlns:p14="http://schemas.microsoft.com/office/powerpoint/2010/main" val="3233385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FE7B978-D9F7-453C-8DDD-753F343BFAC3}" type="slidenum">
              <a:rPr lang="he-IL"/>
              <a:pPr>
                <a:defRPr/>
              </a:pPr>
              <a:t>‹#›</a:t>
            </a:fld>
            <a:endParaRPr lang="he-IL" dirty="0"/>
          </a:p>
        </p:txBody>
      </p:sp>
    </p:spTree>
    <p:extLst>
      <p:ext uri="{BB962C8B-B14F-4D97-AF65-F5344CB8AC3E}">
        <p14:creationId xmlns:p14="http://schemas.microsoft.com/office/powerpoint/2010/main" val="1519028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A55579E-DD7C-481A-8DED-FA2F8437FADE}" type="slidenum">
              <a:rPr lang="he-IL"/>
              <a:pPr>
                <a:defRPr/>
              </a:pPr>
              <a:t>‹#›</a:t>
            </a:fld>
            <a:endParaRPr lang="he-IL" dirty="0"/>
          </a:p>
        </p:txBody>
      </p:sp>
    </p:spTree>
    <p:extLst>
      <p:ext uri="{BB962C8B-B14F-4D97-AF65-F5344CB8AC3E}">
        <p14:creationId xmlns:p14="http://schemas.microsoft.com/office/powerpoint/2010/main" val="3154963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19F5EC6-8B47-48CD-A783-9A11B2EB3B1D}"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321836F-6F8F-47EF-87BF-33D7F01A760C}" type="slidenum">
              <a:rPr lang="he-IL"/>
              <a:pPr>
                <a:defRPr/>
              </a:pPr>
              <a:t>‹#›</a:t>
            </a:fld>
            <a:endParaRPr lang="he-IL" dirty="0"/>
          </a:p>
        </p:txBody>
      </p:sp>
    </p:spTree>
    <p:extLst>
      <p:ext uri="{BB962C8B-B14F-4D97-AF65-F5344CB8AC3E}">
        <p14:creationId xmlns:p14="http://schemas.microsoft.com/office/powerpoint/2010/main" val="712814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04FF0D2-6346-4B8B-8B45-D3B0856BB647}" type="slidenum">
              <a:rPr lang="he-IL"/>
              <a:pPr>
                <a:defRPr/>
              </a:pPr>
              <a:t>‹#›</a:t>
            </a:fld>
            <a:endParaRPr lang="he-IL" dirty="0"/>
          </a:p>
        </p:txBody>
      </p:sp>
    </p:spTree>
    <p:extLst>
      <p:ext uri="{BB962C8B-B14F-4D97-AF65-F5344CB8AC3E}">
        <p14:creationId xmlns:p14="http://schemas.microsoft.com/office/powerpoint/2010/main" val="2891402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5AF6A40-CF43-4D07-A739-0D0304563DC5}" type="slidenum">
              <a:rPr lang="he-IL"/>
              <a:pPr>
                <a:defRPr/>
              </a:pPr>
              <a:t>‹#›</a:t>
            </a:fld>
            <a:endParaRPr lang="he-IL" dirty="0"/>
          </a:p>
        </p:txBody>
      </p:sp>
    </p:spTree>
    <p:extLst>
      <p:ext uri="{BB962C8B-B14F-4D97-AF65-F5344CB8AC3E}">
        <p14:creationId xmlns:p14="http://schemas.microsoft.com/office/powerpoint/2010/main" val="3655363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721A7BA-6015-47AB-9187-F01D667D04D7}"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FC76F91-096E-4156-B0FA-3A903063A7AE}" type="slidenum">
              <a:rPr lang="he-IL"/>
              <a:pPr>
                <a:defRPr/>
              </a:pPr>
              <a:t>‹#›</a:t>
            </a:fld>
            <a:endParaRPr lang="he-IL" dirty="0"/>
          </a:p>
        </p:txBody>
      </p:sp>
    </p:spTree>
    <p:extLst>
      <p:ext uri="{BB962C8B-B14F-4D97-AF65-F5344CB8AC3E}">
        <p14:creationId xmlns:p14="http://schemas.microsoft.com/office/powerpoint/2010/main" val="2873933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107B038-5435-4166-8E40-6E0B510D1AB2}" type="slidenum">
              <a:rPr lang="he-IL"/>
              <a:pPr>
                <a:defRPr/>
              </a:pPr>
              <a:t>‹#›</a:t>
            </a:fld>
            <a:endParaRPr lang="he-IL" dirty="0"/>
          </a:p>
        </p:txBody>
      </p:sp>
    </p:spTree>
    <p:extLst>
      <p:ext uri="{BB962C8B-B14F-4D97-AF65-F5344CB8AC3E}">
        <p14:creationId xmlns:p14="http://schemas.microsoft.com/office/powerpoint/2010/main" val="108061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1F25FF8-2B4F-4EB4-87B5-6869369B9F58}" type="slidenum">
              <a:rPr lang="he-IL"/>
              <a:pPr>
                <a:defRPr/>
              </a:pPr>
              <a:t>‹#›</a:t>
            </a:fld>
            <a:endParaRPr lang="he-IL" dirty="0"/>
          </a:p>
        </p:txBody>
      </p:sp>
    </p:spTree>
    <p:extLst>
      <p:ext uri="{BB962C8B-B14F-4D97-AF65-F5344CB8AC3E}">
        <p14:creationId xmlns:p14="http://schemas.microsoft.com/office/powerpoint/2010/main" val="2040089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4BCC340-998E-46A8-B22E-DD9521C74083}" type="slidenum">
              <a:rPr lang="he-IL"/>
              <a:pPr>
                <a:defRPr/>
              </a:pPr>
              <a:t>‹#›</a:t>
            </a:fld>
            <a:endParaRPr lang="he-IL" dirty="0"/>
          </a:p>
        </p:txBody>
      </p:sp>
    </p:spTree>
    <p:extLst>
      <p:ext uri="{BB962C8B-B14F-4D97-AF65-F5344CB8AC3E}">
        <p14:creationId xmlns:p14="http://schemas.microsoft.com/office/powerpoint/2010/main" val="2905605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30720BF-AB04-442A-A084-DFFE48B44C2F}"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188A01FF-6C91-4FA1-93C6-328425EE15E4}" type="slidenum">
              <a:rPr lang="he-IL"/>
              <a:pPr>
                <a:defRPr/>
              </a:pPr>
              <a:t>‹#›</a:t>
            </a:fld>
            <a:endParaRPr lang="he-IL" dirty="0"/>
          </a:p>
        </p:txBody>
      </p:sp>
    </p:spTree>
    <p:extLst>
      <p:ext uri="{BB962C8B-B14F-4D97-AF65-F5344CB8AC3E}">
        <p14:creationId xmlns:p14="http://schemas.microsoft.com/office/powerpoint/2010/main" val="3616984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DA93C9E-F2C9-4C0B-9163-07432369CFD0}" type="slidenum">
              <a:rPr lang="he-IL"/>
              <a:pPr>
                <a:defRPr/>
              </a:pPr>
              <a:t>‹#›</a:t>
            </a:fld>
            <a:endParaRPr lang="he-IL" dirty="0"/>
          </a:p>
        </p:txBody>
      </p:sp>
    </p:spTree>
    <p:extLst>
      <p:ext uri="{BB962C8B-B14F-4D97-AF65-F5344CB8AC3E}">
        <p14:creationId xmlns:p14="http://schemas.microsoft.com/office/powerpoint/2010/main" val="1773001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C27C71B-8FC0-4639-AF64-37F80F2AB54A}" type="slidenum">
              <a:rPr lang="he-IL"/>
              <a:pPr>
                <a:defRPr/>
              </a:pPr>
              <a:t>‹#›</a:t>
            </a:fld>
            <a:endParaRPr lang="he-IL" dirty="0"/>
          </a:p>
        </p:txBody>
      </p:sp>
    </p:spTree>
    <p:extLst>
      <p:ext uri="{BB962C8B-B14F-4D97-AF65-F5344CB8AC3E}">
        <p14:creationId xmlns:p14="http://schemas.microsoft.com/office/powerpoint/2010/main" val="18677220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ACBDC3C-DA20-4EF4-A05F-1E1F7C1E490B}"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98BBBE5-9A67-452E-A061-8B018C62A3F4}" type="slidenum">
              <a:rPr lang="he-IL"/>
              <a:pPr>
                <a:defRPr/>
              </a:pPr>
              <a:t>‹#›</a:t>
            </a:fld>
            <a:endParaRPr lang="he-IL" dirty="0"/>
          </a:p>
        </p:txBody>
      </p:sp>
    </p:spTree>
    <p:extLst>
      <p:ext uri="{BB962C8B-B14F-4D97-AF65-F5344CB8AC3E}">
        <p14:creationId xmlns:p14="http://schemas.microsoft.com/office/powerpoint/2010/main" val="25112486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FA21F67-2771-4204-992A-7A3ADDA58585}" type="slidenum">
              <a:rPr lang="he-IL"/>
              <a:pPr>
                <a:defRPr/>
              </a:pPr>
              <a:t>‹#›</a:t>
            </a:fld>
            <a:endParaRPr lang="he-IL" dirty="0"/>
          </a:p>
        </p:txBody>
      </p:sp>
    </p:spTree>
    <p:extLst>
      <p:ext uri="{BB962C8B-B14F-4D97-AF65-F5344CB8AC3E}">
        <p14:creationId xmlns:p14="http://schemas.microsoft.com/office/powerpoint/2010/main" val="2402594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0A5C340-A3FA-4815-A524-90A6876065C8}" type="slidenum">
              <a:rPr lang="he-IL"/>
              <a:pPr>
                <a:defRPr/>
              </a:pPr>
              <a:t>‹#›</a:t>
            </a:fld>
            <a:endParaRPr lang="he-IL" dirty="0"/>
          </a:p>
        </p:txBody>
      </p:sp>
    </p:spTree>
    <p:extLst>
      <p:ext uri="{BB962C8B-B14F-4D97-AF65-F5344CB8AC3E}">
        <p14:creationId xmlns:p14="http://schemas.microsoft.com/office/powerpoint/2010/main" val="212469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F2B4A0D-9F64-48F7-9494-CF04EEEC18CA}"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1A4D4A9-18D3-4392-AA71-91EFB91BEDE2}" type="slidenum">
              <a:rPr lang="he-IL"/>
              <a:pPr>
                <a:defRPr/>
              </a:pPr>
              <a:t>‹#›</a:t>
            </a:fld>
            <a:endParaRPr lang="he-IL" dirty="0"/>
          </a:p>
        </p:txBody>
      </p:sp>
    </p:spTree>
    <p:extLst>
      <p:ext uri="{BB962C8B-B14F-4D97-AF65-F5344CB8AC3E}">
        <p14:creationId xmlns:p14="http://schemas.microsoft.com/office/powerpoint/2010/main" val="960649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D6A8B59-26AA-42D7-9627-29D22FFF1857}" type="slidenum">
              <a:rPr lang="he-IL"/>
              <a:pPr>
                <a:defRPr/>
              </a:pPr>
              <a:t>‹#›</a:t>
            </a:fld>
            <a:endParaRPr lang="he-IL" dirty="0"/>
          </a:p>
        </p:txBody>
      </p:sp>
    </p:spTree>
    <p:extLst>
      <p:ext uri="{BB962C8B-B14F-4D97-AF65-F5344CB8AC3E}">
        <p14:creationId xmlns:p14="http://schemas.microsoft.com/office/powerpoint/2010/main" val="21386502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AE26A06-48AD-4D02-8733-FF6997B09749}" type="slidenum">
              <a:rPr lang="he-IL"/>
              <a:pPr>
                <a:defRPr/>
              </a:pPr>
              <a:t>‹#›</a:t>
            </a:fld>
            <a:endParaRPr lang="he-IL" dirty="0"/>
          </a:p>
        </p:txBody>
      </p:sp>
    </p:spTree>
    <p:extLst>
      <p:ext uri="{BB962C8B-B14F-4D97-AF65-F5344CB8AC3E}">
        <p14:creationId xmlns:p14="http://schemas.microsoft.com/office/powerpoint/2010/main" val="334842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3B0EA67-E644-4949-B743-62ECD6E14BFD}"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2F59576-E841-4A44-AA7E-F3968FD45505}" type="slidenum">
              <a:rPr lang="he-IL"/>
              <a:pPr>
                <a:defRPr/>
              </a:pPr>
              <a:t>‹#›</a:t>
            </a:fld>
            <a:endParaRPr lang="he-IL" dirty="0"/>
          </a:p>
        </p:txBody>
      </p:sp>
    </p:spTree>
    <p:extLst>
      <p:ext uri="{BB962C8B-B14F-4D97-AF65-F5344CB8AC3E}">
        <p14:creationId xmlns:p14="http://schemas.microsoft.com/office/powerpoint/2010/main" val="8212727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FDD5714-44D8-476E-8C2B-D1E836482DBA}"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9EADFE5-ED4D-4CF8-98A4-783A23AB66E6}" type="slidenum">
              <a:rPr lang="he-IL"/>
              <a:pPr>
                <a:defRPr/>
              </a:pPr>
              <a:t>‹#›</a:t>
            </a:fld>
            <a:endParaRPr lang="he-IL" dirty="0"/>
          </a:p>
        </p:txBody>
      </p:sp>
    </p:spTree>
    <p:extLst>
      <p:ext uri="{BB962C8B-B14F-4D97-AF65-F5344CB8AC3E}">
        <p14:creationId xmlns:p14="http://schemas.microsoft.com/office/powerpoint/2010/main" val="28609320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5FEAEB7-838A-4D98-AC20-95E0D8A6258B}" type="slidenum">
              <a:rPr lang="he-IL"/>
              <a:pPr>
                <a:defRPr/>
              </a:pPr>
              <a:t>‹#›</a:t>
            </a:fld>
            <a:endParaRPr lang="he-IL" dirty="0"/>
          </a:p>
        </p:txBody>
      </p:sp>
    </p:spTree>
    <p:extLst>
      <p:ext uri="{BB962C8B-B14F-4D97-AF65-F5344CB8AC3E}">
        <p14:creationId xmlns:p14="http://schemas.microsoft.com/office/powerpoint/2010/main" val="38613153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BAB2242-37D4-4E1A-BFCD-7091C6BEFBAA}" type="slidenum">
              <a:rPr lang="he-IL"/>
              <a:pPr>
                <a:defRPr/>
              </a:pPr>
              <a:t>‹#›</a:t>
            </a:fld>
            <a:endParaRPr lang="he-IL" dirty="0"/>
          </a:p>
        </p:txBody>
      </p:sp>
    </p:spTree>
    <p:extLst>
      <p:ext uri="{BB962C8B-B14F-4D97-AF65-F5344CB8AC3E}">
        <p14:creationId xmlns:p14="http://schemas.microsoft.com/office/powerpoint/2010/main" val="825234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B5A5BEF-494D-4B83-9780-B3C6BC0B93B8}"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57AD1B4-BBB2-4EBE-9F1C-FBADAB51C208}" type="slidenum">
              <a:rPr lang="he-IL"/>
              <a:pPr>
                <a:defRPr/>
              </a:pPr>
              <a:t>‹#›</a:t>
            </a:fld>
            <a:endParaRPr lang="he-IL" dirty="0"/>
          </a:p>
        </p:txBody>
      </p:sp>
    </p:spTree>
    <p:extLst>
      <p:ext uri="{BB962C8B-B14F-4D97-AF65-F5344CB8AC3E}">
        <p14:creationId xmlns:p14="http://schemas.microsoft.com/office/powerpoint/2010/main" val="26994803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829C605-5521-4D46-99B0-54803F5F7ABE}" type="slidenum">
              <a:rPr lang="he-IL"/>
              <a:pPr>
                <a:defRPr/>
              </a:pPr>
              <a:t>‹#›</a:t>
            </a:fld>
            <a:endParaRPr lang="he-IL" dirty="0"/>
          </a:p>
        </p:txBody>
      </p:sp>
    </p:spTree>
    <p:extLst>
      <p:ext uri="{BB962C8B-B14F-4D97-AF65-F5344CB8AC3E}">
        <p14:creationId xmlns:p14="http://schemas.microsoft.com/office/powerpoint/2010/main" val="279277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4ECE121-1558-4EE3-B912-CA3D95B15208}" type="slidenum">
              <a:rPr lang="he-IL"/>
              <a:pPr>
                <a:defRPr/>
              </a:pPr>
              <a:t>‹#›</a:t>
            </a:fld>
            <a:endParaRPr lang="he-IL" dirty="0"/>
          </a:p>
        </p:txBody>
      </p:sp>
    </p:spTree>
    <p:extLst>
      <p:ext uri="{BB962C8B-B14F-4D97-AF65-F5344CB8AC3E}">
        <p14:creationId xmlns:p14="http://schemas.microsoft.com/office/powerpoint/2010/main" val="11123234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B5A5BEF-494D-4B83-9780-B3C6BC0B93B8}"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57AD1B4-BBB2-4EBE-9F1C-FBADAB51C208}" type="slidenum">
              <a:rPr lang="he-IL"/>
              <a:pPr>
                <a:defRPr/>
              </a:pPr>
              <a:t>‹#›</a:t>
            </a:fld>
            <a:endParaRPr lang="he-IL" dirty="0"/>
          </a:p>
        </p:txBody>
      </p:sp>
    </p:spTree>
    <p:extLst>
      <p:ext uri="{BB962C8B-B14F-4D97-AF65-F5344CB8AC3E}">
        <p14:creationId xmlns:p14="http://schemas.microsoft.com/office/powerpoint/2010/main" val="42139813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829C605-5521-4D46-99B0-54803F5F7ABE}" type="slidenum">
              <a:rPr lang="he-IL"/>
              <a:pPr>
                <a:defRPr/>
              </a:pPr>
              <a:t>‹#›</a:t>
            </a:fld>
            <a:endParaRPr lang="he-IL" dirty="0"/>
          </a:p>
        </p:txBody>
      </p:sp>
    </p:spTree>
    <p:extLst>
      <p:ext uri="{BB962C8B-B14F-4D97-AF65-F5344CB8AC3E}">
        <p14:creationId xmlns:p14="http://schemas.microsoft.com/office/powerpoint/2010/main" val="42382654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4ECE121-1558-4EE3-B912-CA3D95B15208}" type="slidenum">
              <a:rPr lang="he-IL"/>
              <a:pPr>
                <a:defRPr/>
              </a:pPr>
              <a:t>‹#›</a:t>
            </a:fld>
            <a:endParaRPr lang="he-IL" dirty="0"/>
          </a:p>
        </p:txBody>
      </p:sp>
    </p:spTree>
    <p:extLst>
      <p:ext uri="{BB962C8B-B14F-4D97-AF65-F5344CB8AC3E}">
        <p14:creationId xmlns:p14="http://schemas.microsoft.com/office/powerpoint/2010/main" val="2500778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5E90AEB-C611-4F57-B54E-C63C17EFA146}"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1D9F831C-053D-4088-B1BF-4C1ED2259DBB}" type="slidenum">
              <a:rPr lang="he-IL"/>
              <a:pPr>
                <a:defRPr/>
              </a:pPr>
              <a:t>‹#›</a:t>
            </a:fld>
            <a:endParaRPr lang="he-IL" dirty="0"/>
          </a:p>
        </p:txBody>
      </p:sp>
    </p:spTree>
    <p:extLst>
      <p:ext uri="{BB962C8B-B14F-4D97-AF65-F5344CB8AC3E}">
        <p14:creationId xmlns:p14="http://schemas.microsoft.com/office/powerpoint/2010/main" val="322501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5C45300-9202-4932-BE8C-DB49792FA81E}" type="slidenum">
              <a:rPr lang="he-IL"/>
              <a:pPr>
                <a:defRPr/>
              </a:pPr>
              <a:t>‹#›</a:t>
            </a:fld>
            <a:endParaRPr lang="he-IL" dirty="0"/>
          </a:p>
        </p:txBody>
      </p:sp>
    </p:spTree>
    <p:extLst>
      <p:ext uri="{BB962C8B-B14F-4D97-AF65-F5344CB8AC3E}">
        <p14:creationId xmlns:p14="http://schemas.microsoft.com/office/powerpoint/2010/main" val="27898036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DB3621D-7F95-43BB-BDE5-217820FDEEFB}" type="slidenum">
              <a:rPr lang="he-IL"/>
              <a:pPr>
                <a:defRPr/>
              </a:pPr>
              <a:t>‹#›</a:t>
            </a:fld>
            <a:endParaRPr lang="he-IL" dirty="0"/>
          </a:p>
        </p:txBody>
      </p:sp>
    </p:spTree>
    <p:extLst>
      <p:ext uri="{BB962C8B-B14F-4D97-AF65-F5344CB8AC3E}">
        <p14:creationId xmlns:p14="http://schemas.microsoft.com/office/powerpoint/2010/main" val="19249541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BE74600-19A6-4235-92BA-92E278880AD6}" type="slidenum">
              <a:rPr lang="he-IL"/>
              <a:pPr>
                <a:defRPr/>
              </a:pPr>
              <a:t>‹#›</a:t>
            </a:fld>
            <a:endParaRPr lang="he-IL" dirty="0"/>
          </a:p>
        </p:txBody>
      </p:sp>
    </p:spTree>
    <p:extLst>
      <p:ext uri="{BB962C8B-B14F-4D97-AF65-F5344CB8AC3E}">
        <p14:creationId xmlns:p14="http://schemas.microsoft.com/office/powerpoint/2010/main" val="27456787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D6CFB31-3B6A-4FBB-9F31-8D0F0025FF83}"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D86659C-582A-440E-8D8D-FE2B93FE2D18}" type="slidenum">
              <a:rPr lang="he-IL"/>
              <a:pPr>
                <a:defRPr/>
              </a:pPr>
              <a:t>‹#›</a:t>
            </a:fld>
            <a:endParaRPr lang="he-IL" dirty="0"/>
          </a:p>
        </p:txBody>
      </p:sp>
    </p:spTree>
    <p:extLst>
      <p:ext uri="{BB962C8B-B14F-4D97-AF65-F5344CB8AC3E}">
        <p14:creationId xmlns:p14="http://schemas.microsoft.com/office/powerpoint/2010/main" val="453261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E9C6489-2EDA-46B3-AC84-B37AB2DA3BA7}" type="slidenum">
              <a:rPr lang="he-IL"/>
              <a:pPr>
                <a:defRPr/>
              </a:pPr>
              <a:t>‹#›</a:t>
            </a:fld>
            <a:endParaRPr lang="he-IL" dirty="0"/>
          </a:p>
        </p:txBody>
      </p:sp>
    </p:spTree>
    <p:extLst>
      <p:ext uri="{BB962C8B-B14F-4D97-AF65-F5344CB8AC3E}">
        <p14:creationId xmlns:p14="http://schemas.microsoft.com/office/powerpoint/2010/main" val="2508035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826F357-95C2-4BBA-8F3E-A78BA1866149}" type="slidenum">
              <a:rPr lang="he-IL"/>
              <a:pPr>
                <a:defRPr/>
              </a:pPr>
              <a:t>‹#›</a:t>
            </a:fld>
            <a:endParaRPr lang="he-IL" dirty="0"/>
          </a:p>
        </p:txBody>
      </p:sp>
    </p:spTree>
    <p:extLst>
      <p:ext uri="{BB962C8B-B14F-4D97-AF65-F5344CB8AC3E}">
        <p14:creationId xmlns:p14="http://schemas.microsoft.com/office/powerpoint/2010/main" val="29438277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B305CCB2-3154-408B-B7E9-2EBD3C20E89D}"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a:xfrm>
            <a:off x="428625" y="6572252"/>
            <a:ext cx="2133600" cy="214313"/>
          </a:xfrm>
        </p:spPr>
        <p:txBody>
          <a:bodyPr/>
          <a:lstStyle>
            <a:lvl1pPr algn="l">
              <a:defRPr sz="1400">
                <a:solidFill>
                  <a:srgbClr val="FFFCF7"/>
                </a:solidFill>
              </a:defRPr>
            </a:lvl1pPr>
          </a:lstStyle>
          <a:p>
            <a:pPr>
              <a:defRPr/>
            </a:pPr>
            <a:fld id="{768DCDFB-F428-44E3-9CD8-79F0D0330C03}" type="slidenum">
              <a:rPr lang="he-IL"/>
              <a:pPr>
                <a:defRPr/>
              </a:pPr>
              <a:t>‹#›</a:t>
            </a:fld>
            <a:endParaRPr lang="he-IL" dirty="0"/>
          </a:p>
        </p:txBody>
      </p:sp>
    </p:spTree>
    <p:extLst>
      <p:ext uri="{BB962C8B-B14F-4D97-AF65-F5344CB8AC3E}">
        <p14:creationId xmlns:p14="http://schemas.microsoft.com/office/powerpoint/2010/main" val="10059236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FB14713-DFA8-4A2F-BAC9-9E66B5BDACB5}"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67C216D-BF39-4866-A549-67B0DC1D7976}" type="slidenum">
              <a:rPr lang="he-IL"/>
              <a:pPr>
                <a:defRPr/>
              </a:pPr>
              <a:t>‹#›</a:t>
            </a:fld>
            <a:endParaRPr lang="he-IL" dirty="0"/>
          </a:p>
        </p:txBody>
      </p:sp>
    </p:spTree>
    <p:extLst>
      <p:ext uri="{BB962C8B-B14F-4D97-AF65-F5344CB8AC3E}">
        <p14:creationId xmlns:p14="http://schemas.microsoft.com/office/powerpoint/2010/main" val="13079014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8576D4A-3C8D-4C47-A95F-1EF0EA469898}" type="slidenum">
              <a:rPr lang="he-IL"/>
              <a:pPr>
                <a:defRPr/>
              </a:pPr>
              <a:t>‹#›</a:t>
            </a:fld>
            <a:endParaRPr lang="he-IL" dirty="0"/>
          </a:p>
        </p:txBody>
      </p:sp>
    </p:spTree>
    <p:extLst>
      <p:ext uri="{BB962C8B-B14F-4D97-AF65-F5344CB8AC3E}">
        <p14:creationId xmlns:p14="http://schemas.microsoft.com/office/powerpoint/2010/main" val="9399711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AABD50C-0762-472C-8EB8-4A834150D723}" type="slidenum">
              <a:rPr lang="he-IL"/>
              <a:pPr>
                <a:defRPr/>
              </a:pPr>
              <a:t>‹#›</a:t>
            </a:fld>
            <a:endParaRPr lang="he-IL" dirty="0"/>
          </a:p>
        </p:txBody>
      </p:sp>
    </p:spTree>
    <p:extLst>
      <p:ext uri="{BB962C8B-B14F-4D97-AF65-F5344CB8AC3E}">
        <p14:creationId xmlns:p14="http://schemas.microsoft.com/office/powerpoint/2010/main" val="8906205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677669A-1074-4D7B-8FB2-84DD07D1355B}"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78B9613-1A80-4953-BC90-3DA3DE195514}" type="slidenum">
              <a:rPr lang="he-IL"/>
              <a:pPr>
                <a:defRPr/>
              </a:pPr>
              <a:t>‹#›</a:t>
            </a:fld>
            <a:endParaRPr lang="he-IL" dirty="0"/>
          </a:p>
        </p:txBody>
      </p:sp>
    </p:spTree>
    <p:extLst>
      <p:ext uri="{BB962C8B-B14F-4D97-AF65-F5344CB8AC3E}">
        <p14:creationId xmlns:p14="http://schemas.microsoft.com/office/powerpoint/2010/main" val="3448074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83CF01E-D35B-4971-A25B-D6F83E079B84}" type="slidenum">
              <a:rPr lang="he-IL"/>
              <a:pPr>
                <a:defRPr/>
              </a:pPr>
              <a:t>‹#›</a:t>
            </a:fld>
            <a:endParaRPr lang="he-IL" dirty="0"/>
          </a:p>
        </p:txBody>
      </p:sp>
    </p:spTree>
    <p:extLst>
      <p:ext uri="{BB962C8B-B14F-4D97-AF65-F5344CB8AC3E}">
        <p14:creationId xmlns:p14="http://schemas.microsoft.com/office/powerpoint/2010/main" val="30627754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742FB94-54BD-4946-84C2-11386206FC46}" type="slidenum">
              <a:rPr lang="he-IL"/>
              <a:pPr>
                <a:defRPr/>
              </a:pPr>
              <a:t>‹#›</a:t>
            </a:fld>
            <a:endParaRPr lang="he-IL" dirty="0"/>
          </a:p>
        </p:txBody>
      </p:sp>
    </p:spTree>
    <p:extLst>
      <p:ext uri="{BB962C8B-B14F-4D97-AF65-F5344CB8AC3E}">
        <p14:creationId xmlns:p14="http://schemas.microsoft.com/office/powerpoint/2010/main" val="26763941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1F25FF8-2B4F-4EB4-87B5-6869369B9F58}" type="slidenum">
              <a:rPr lang="he-IL"/>
              <a:pPr>
                <a:defRPr/>
              </a:pPr>
              <a:t>‹#›</a:t>
            </a:fld>
            <a:endParaRPr lang="he-IL" dirty="0"/>
          </a:p>
        </p:txBody>
      </p:sp>
    </p:spTree>
    <p:extLst>
      <p:ext uri="{BB962C8B-B14F-4D97-AF65-F5344CB8AC3E}">
        <p14:creationId xmlns:p14="http://schemas.microsoft.com/office/powerpoint/2010/main" val="38443710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677669A-1074-4D7B-8FB2-84DD07D1355B}"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78B9613-1A80-4953-BC90-3DA3DE195514}" type="slidenum">
              <a:rPr lang="he-IL"/>
              <a:pPr>
                <a:defRPr/>
              </a:pPr>
              <a:t>‹#›</a:t>
            </a:fld>
            <a:endParaRPr lang="he-IL" dirty="0"/>
          </a:p>
        </p:txBody>
      </p:sp>
    </p:spTree>
    <p:extLst>
      <p:ext uri="{BB962C8B-B14F-4D97-AF65-F5344CB8AC3E}">
        <p14:creationId xmlns:p14="http://schemas.microsoft.com/office/powerpoint/2010/main" val="18502504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742FB94-54BD-4946-84C2-11386206FC46}" type="slidenum">
              <a:rPr lang="he-IL"/>
              <a:pPr>
                <a:defRPr/>
              </a:pPr>
              <a:t>‹#›</a:t>
            </a:fld>
            <a:endParaRPr lang="he-IL" dirty="0"/>
          </a:p>
        </p:txBody>
      </p:sp>
    </p:spTree>
    <p:extLst>
      <p:ext uri="{BB962C8B-B14F-4D97-AF65-F5344CB8AC3E}">
        <p14:creationId xmlns:p14="http://schemas.microsoft.com/office/powerpoint/2010/main" val="39676648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1F25FF8-2B4F-4EB4-87B5-6869369B9F58}" type="slidenum">
              <a:rPr lang="he-IL"/>
              <a:pPr>
                <a:defRPr/>
              </a:pPr>
              <a:t>‹#›</a:t>
            </a:fld>
            <a:endParaRPr lang="he-IL" dirty="0"/>
          </a:p>
        </p:txBody>
      </p:sp>
    </p:spTree>
    <p:extLst>
      <p:ext uri="{BB962C8B-B14F-4D97-AF65-F5344CB8AC3E}">
        <p14:creationId xmlns:p14="http://schemas.microsoft.com/office/powerpoint/2010/main" val="42377776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677669A-1074-4D7B-8FB2-84DD07D1355B}"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78B9613-1A80-4953-BC90-3DA3DE195514}" type="slidenum">
              <a:rPr lang="he-IL"/>
              <a:pPr>
                <a:defRPr/>
              </a:pPr>
              <a:t>‹#›</a:t>
            </a:fld>
            <a:endParaRPr lang="he-IL" dirty="0"/>
          </a:p>
        </p:txBody>
      </p:sp>
    </p:spTree>
    <p:extLst>
      <p:ext uri="{BB962C8B-B14F-4D97-AF65-F5344CB8AC3E}">
        <p14:creationId xmlns:p14="http://schemas.microsoft.com/office/powerpoint/2010/main" val="1019613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742FB94-54BD-4946-84C2-11386206FC46}" type="slidenum">
              <a:rPr lang="he-IL"/>
              <a:pPr>
                <a:defRPr/>
              </a:pPr>
              <a:t>‹#›</a:t>
            </a:fld>
            <a:endParaRPr lang="he-IL" dirty="0"/>
          </a:p>
        </p:txBody>
      </p:sp>
    </p:spTree>
    <p:extLst>
      <p:ext uri="{BB962C8B-B14F-4D97-AF65-F5344CB8AC3E}">
        <p14:creationId xmlns:p14="http://schemas.microsoft.com/office/powerpoint/2010/main" val="34152393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1F25FF8-2B4F-4EB4-87B5-6869369B9F58}" type="slidenum">
              <a:rPr lang="he-IL"/>
              <a:pPr>
                <a:defRPr/>
              </a:pPr>
              <a:t>‹#›</a:t>
            </a:fld>
            <a:endParaRPr lang="he-IL" dirty="0"/>
          </a:p>
        </p:txBody>
      </p:sp>
    </p:spTree>
    <p:extLst>
      <p:ext uri="{BB962C8B-B14F-4D97-AF65-F5344CB8AC3E}">
        <p14:creationId xmlns:p14="http://schemas.microsoft.com/office/powerpoint/2010/main" val="5129889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677669A-1074-4D7B-8FB2-84DD07D1355B}"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78B9613-1A80-4953-BC90-3DA3DE195514}" type="slidenum">
              <a:rPr lang="he-IL"/>
              <a:pPr>
                <a:defRPr/>
              </a:pPr>
              <a:t>‹#›</a:t>
            </a:fld>
            <a:endParaRPr lang="he-IL" dirty="0"/>
          </a:p>
        </p:txBody>
      </p:sp>
    </p:spTree>
    <p:extLst>
      <p:ext uri="{BB962C8B-B14F-4D97-AF65-F5344CB8AC3E}">
        <p14:creationId xmlns:p14="http://schemas.microsoft.com/office/powerpoint/2010/main" val="20985539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742FB94-54BD-4946-84C2-11386206FC46}" type="slidenum">
              <a:rPr lang="he-IL"/>
              <a:pPr>
                <a:defRPr/>
              </a:pPr>
              <a:t>‹#›</a:t>
            </a:fld>
            <a:endParaRPr lang="he-IL" dirty="0"/>
          </a:p>
        </p:txBody>
      </p:sp>
    </p:spTree>
    <p:extLst>
      <p:ext uri="{BB962C8B-B14F-4D97-AF65-F5344CB8AC3E}">
        <p14:creationId xmlns:p14="http://schemas.microsoft.com/office/powerpoint/2010/main" val="593434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C674076-9093-4772-A317-D317714227FB}"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298C416-4BDD-445A-93E5-09D40D20B455}" type="slidenum">
              <a:rPr lang="he-IL"/>
              <a:pPr>
                <a:defRPr/>
              </a:pPr>
              <a:t>‹#›</a:t>
            </a:fld>
            <a:endParaRPr lang="he-IL" dirty="0"/>
          </a:p>
        </p:txBody>
      </p:sp>
    </p:spTree>
    <p:extLst>
      <p:ext uri="{BB962C8B-B14F-4D97-AF65-F5344CB8AC3E}">
        <p14:creationId xmlns:p14="http://schemas.microsoft.com/office/powerpoint/2010/main" val="7724966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1F25FF8-2B4F-4EB4-87B5-6869369B9F58}" type="slidenum">
              <a:rPr lang="he-IL"/>
              <a:pPr>
                <a:defRPr/>
              </a:pPr>
              <a:t>‹#›</a:t>
            </a:fld>
            <a:endParaRPr lang="he-IL" dirty="0"/>
          </a:p>
        </p:txBody>
      </p:sp>
    </p:spTree>
    <p:extLst>
      <p:ext uri="{BB962C8B-B14F-4D97-AF65-F5344CB8AC3E}">
        <p14:creationId xmlns:p14="http://schemas.microsoft.com/office/powerpoint/2010/main" val="7630484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D6CFB31-3B6A-4FBB-9F31-8D0F0025FF83}"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D86659C-582A-440E-8D8D-FE2B93FE2D18}" type="slidenum">
              <a:rPr lang="he-IL"/>
              <a:pPr>
                <a:defRPr/>
              </a:pPr>
              <a:t>‹#›</a:t>
            </a:fld>
            <a:endParaRPr lang="he-IL" dirty="0"/>
          </a:p>
        </p:txBody>
      </p:sp>
    </p:spTree>
    <p:extLst>
      <p:ext uri="{BB962C8B-B14F-4D97-AF65-F5344CB8AC3E}">
        <p14:creationId xmlns:p14="http://schemas.microsoft.com/office/powerpoint/2010/main" val="3040590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E9C6489-2EDA-46B3-AC84-B37AB2DA3BA7}" type="slidenum">
              <a:rPr lang="he-IL"/>
              <a:pPr>
                <a:defRPr/>
              </a:pPr>
              <a:t>‹#›</a:t>
            </a:fld>
            <a:endParaRPr lang="he-IL" dirty="0"/>
          </a:p>
        </p:txBody>
      </p:sp>
    </p:spTree>
    <p:extLst>
      <p:ext uri="{BB962C8B-B14F-4D97-AF65-F5344CB8AC3E}">
        <p14:creationId xmlns:p14="http://schemas.microsoft.com/office/powerpoint/2010/main" val="6450572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826F357-95C2-4BBA-8F3E-A78BA1866149}" type="slidenum">
              <a:rPr lang="he-IL"/>
              <a:pPr>
                <a:defRPr/>
              </a:pPr>
              <a:t>‹#›</a:t>
            </a:fld>
            <a:endParaRPr lang="he-IL" dirty="0"/>
          </a:p>
        </p:txBody>
      </p:sp>
    </p:spTree>
    <p:extLst>
      <p:ext uri="{BB962C8B-B14F-4D97-AF65-F5344CB8AC3E}">
        <p14:creationId xmlns:p14="http://schemas.microsoft.com/office/powerpoint/2010/main" val="3560930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6A22CA36-4C2C-4DCE-9586-AE663694E578}"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A9F245-776D-4E0A-8648-5E84BDC0AC97}" type="slidenum">
              <a:rPr lang="he-IL"/>
              <a:pPr>
                <a:defRPr/>
              </a:pPr>
              <a:t>‹#›</a:t>
            </a:fld>
            <a:endParaRPr lang="he-IL" dirty="0"/>
          </a:p>
        </p:txBody>
      </p:sp>
    </p:spTree>
    <p:extLst>
      <p:ext uri="{BB962C8B-B14F-4D97-AF65-F5344CB8AC3E}">
        <p14:creationId xmlns:p14="http://schemas.microsoft.com/office/powerpoint/2010/main" val="5297130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677669A-1074-4D7B-8FB2-84DD07D1355B}"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78B9613-1A80-4953-BC90-3DA3DE195514}" type="slidenum">
              <a:rPr lang="he-IL"/>
              <a:pPr>
                <a:defRPr/>
              </a:pPr>
              <a:t>‹#›</a:t>
            </a:fld>
            <a:endParaRPr lang="he-IL" dirty="0"/>
          </a:p>
        </p:txBody>
      </p:sp>
    </p:spTree>
    <p:extLst>
      <p:ext uri="{BB962C8B-B14F-4D97-AF65-F5344CB8AC3E}">
        <p14:creationId xmlns:p14="http://schemas.microsoft.com/office/powerpoint/2010/main" val="24736082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742FB94-54BD-4946-84C2-11386206FC46}" type="slidenum">
              <a:rPr lang="he-IL"/>
              <a:pPr>
                <a:defRPr/>
              </a:pPr>
              <a:t>‹#›</a:t>
            </a:fld>
            <a:endParaRPr lang="he-IL" dirty="0"/>
          </a:p>
        </p:txBody>
      </p:sp>
    </p:spTree>
    <p:extLst>
      <p:ext uri="{BB962C8B-B14F-4D97-AF65-F5344CB8AC3E}">
        <p14:creationId xmlns:p14="http://schemas.microsoft.com/office/powerpoint/2010/main" val="25298798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1F25FF8-2B4F-4EB4-87B5-6869369B9F58}" type="slidenum">
              <a:rPr lang="he-IL"/>
              <a:pPr>
                <a:defRPr/>
              </a:pPr>
              <a:t>‹#›</a:t>
            </a:fld>
            <a:endParaRPr lang="he-IL" dirty="0"/>
          </a:p>
        </p:txBody>
      </p:sp>
    </p:spTree>
    <p:extLst>
      <p:ext uri="{BB962C8B-B14F-4D97-AF65-F5344CB8AC3E}">
        <p14:creationId xmlns:p14="http://schemas.microsoft.com/office/powerpoint/2010/main" val="37752455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834" y="419104"/>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7" rIns="91374" bIns="45687"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222"/>
            <a:ext cx="7772400" cy="369881"/>
          </a:xfrm>
          <a:prstGeom prst="rect">
            <a:avLst/>
          </a:prstGeom>
        </p:spPr>
        <p:txBody>
          <a:bodyPr lIns="91374" tIns="45687" rIns="91374" bIns="45687"/>
          <a:lstStyle>
            <a:lvl1pPr marL="0" marR="0" indent="0" algn="r" defTabSz="913658"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CFB94E5-58F5-4A24-AB7E-8C6DFC235B50}"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0CD93C8-D885-4E30-94BC-1C552DF80340}" type="slidenum">
              <a:rPr lang="he-IL"/>
              <a:pPr>
                <a:defRPr/>
              </a:pPr>
              <a:t>‹#›</a:t>
            </a:fld>
            <a:endParaRPr lang="he-IL" dirty="0"/>
          </a:p>
        </p:txBody>
      </p:sp>
    </p:spTree>
    <p:extLst>
      <p:ext uri="{BB962C8B-B14F-4D97-AF65-F5344CB8AC3E}">
        <p14:creationId xmlns:p14="http://schemas.microsoft.com/office/powerpoint/2010/main" val="42750862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834" y="419104"/>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7" rIns="91374" bIns="45687"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216" y="142921"/>
            <a:ext cx="8143875" cy="307710"/>
          </a:xfrm>
          <a:prstGeom prst="rect">
            <a:avLst/>
          </a:prstGeom>
          <a:noFill/>
          <a:ln w="19050">
            <a:noFill/>
          </a:ln>
          <a:effectLst>
            <a:outerShdw sx="102000" sy="102000" algn="tl" rotWithShape="0">
              <a:schemeClr val="bg1">
                <a:lumMod val="65000"/>
                <a:alpha val="0"/>
              </a:schemeClr>
            </a:outerShdw>
          </a:effectLst>
        </p:spPr>
        <p:txBody>
          <a:bodyPr lIns="91374" tIns="45687" rIns="91374" bIns="45687"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90" y="500065"/>
            <a:ext cx="3643313" cy="357187"/>
          </a:xfrm>
          <a:prstGeom prst="rect">
            <a:avLst/>
          </a:prstGeom>
          <a:noFill/>
          <a:ln w="22225">
            <a:noFill/>
          </a:ln>
          <a:effectLst>
            <a:outerShdw sx="101000" sy="101000" algn="ctr" rotWithShape="0">
              <a:schemeClr val="bg1">
                <a:lumMod val="75000"/>
              </a:schemeClr>
            </a:outerShdw>
          </a:effectLst>
        </p:spPr>
        <p:txBody>
          <a:bodyPr wrap="none" lIns="91374" tIns="45687" rIns="91374" bIns="45687"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4" y="857311"/>
            <a:ext cx="8215312" cy="1357303"/>
          </a:xfrm>
          <a:prstGeom prst="rect">
            <a:avLst/>
          </a:prstGeom>
        </p:spPr>
        <p:txBody>
          <a:bodyPr lIns="91374" tIns="45687" rIns="91374" bIns="45687"/>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CA491B5-4349-44DF-9F05-19526880CA0D}" type="slidenum">
              <a:rPr lang="he-IL"/>
              <a:pPr>
                <a:defRPr/>
              </a:pPr>
              <a:t>‹#›</a:t>
            </a:fld>
            <a:endParaRPr lang="he-IL" dirty="0"/>
          </a:p>
        </p:txBody>
      </p:sp>
    </p:spTree>
    <p:extLst>
      <p:ext uri="{BB962C8B-B14F-4D97-AF65-F5344CB8AC3E}">
        <p14:creationId xmlns:p14="http://schemas.microsoft.com/office/powerpoint/2010/main" val="3717656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A6F3D8F-E504-4E86-9D0F-2E7AA65D118B}" type="slidenum">
              <a:rPr lang="he-IL"/>
              <a:pPr>
                <a:defRPr/>
              </a:pPr>
              <a:t>‹#›</a:t>
            </a:fld>
            <a:endParaRPr lang="he-IL" dirty="0"/>
          </a:p>
        </p:txBody>
      </p:sp>
    </p:spTree>
    <p:extLst>
      <p:ext uri="{BB962C8B-B14F-4D97-AF65-F5344CB8AC3E}">
        <p14:creationId xmlns:p14="http://schemas.microsoft.com/office/powerpoint/2010/main" val="22182000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834" y="419104"/>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7" rIns="91374" bIns="45687"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216" y="142921"/>
            <a:ext cx="8143875" cy="307710"/>
          </a:xfrm>
          <a:prstGeom prst="rect">
            <a:avLst/>
          </a:prstGeom>
          <a:noFill/>
          <a:ln w="19050">
            <a:noFill/>
          </a:ln>
          <a:effectLst>
            <a:outerShdw sx="102000" sy="102000" algn="tl" rotWithShape="0">
              <a:schemeClr val="bg1">
                <a:lumMod val="65000"/>
                <a:alpha val="0"/>
              </a:schemeClr>
            </a:outerShdw>
          </a:effectLst>
        </p:spPr>
        <p:txBody>
          <a:bodyPr lIns="91374" tIns="45687" rIns="91374" bIns="45687"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90" y="500065"/>
            <a:ext cx="3643313" cy="357187"/>
          </a:xfrm>
          <a:prstGeom prst="rect">
            <a:avLst/>
          </a:prstGeom>
          <a:noFill/>
          <a:ln w="22225">
            <a:noFill/>
          </a:ln>
          <a:effectLst>
            <a:outerShdw sx="101000" sy="101000" algn="ctr" rotWithShape="0">
              <a:schemeClr val="bg1">
                <a:lumMod val="75000"/>
              </a:schemeClr>
            </a:outerShdw>
          </a:effectLst>
        </p:spPr>
        <p:txBody>
          <a:bodyPr wrap="none" lIns="91374" tIns="45687" rIns="91374" bIns="45687"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4" y="857311"/>
            <a:ext cx="8215312" cy="1357303"/>
          </a:xfrm>
          <a:prstGeom prst="rect">
            <a:avLst/>
          </a:prstGeom>
        </p:spPr>
        <p:txBody>
          <a:bodyPr lIns="91374" tIns="45687" rIns="91374" bIns="45687"/>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4"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74" tIns="45687" rIns="91374" bIns="45687" rtlCol="1" anchor="t"/>
          <a:lstStyle>
            <a:lvl1pPr marL="0" algn="r" defTabSz="913658"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E4BDFFC-8184-47A7-9519-9C157E414D2A}" type="slidenum">
              <a:rPr lang="he-IL"/>
              <a:pPr>
                <a:defRPr/>
              </a:pPr>
              <a:t>‹#›</a:t>
            </a:fld>
            <a:endParaRPr lang="he-IL" dirty="0"/>
          </a:p>
        </p:txBody>
      </p:sp>
    </p:spTree>
    <p:extLst>
      <p:ext uri="{BB962C8B-B14F-4D97-AF65-F5344CB8AC3E}">
        <p14:creationId xmlns:p14="http://schemas.microsoft.com/office/powerpoint/2010/main" val="10571549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834" y="419104"/>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7" rIns="91374" bIns="45687"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222"/>
            <a:ext cx="7772400" cy="369881"/>
          </a:xfrm>
          <a:prstGeom prst="rect">
            <a:avLst/>
          </a:prstGeom>
        </p:spPr>
        <p:txBody>
          <a:bodyPr lIns="91374" tIns="45687" rIns="91374" bIns="45687"/>
          <a:lstStyle>
            <a:lvl1pPr marL="0" marR="0" indent="0" algn="r" defTabSz="913658"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CFB94E5-58F5-4A24-AB7E-8C6DFC235B50}"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0CD93C8-D885-4E30-94BC-1C552DF80340}" type="slidenum">
              <a:rPr lang="he-IL"/>
              <a:pPr>
                <a:defRPr/>
              </a:pPr>
              <a:t>‹#›</a:t>
            </a:fld>
            <a:endParaRPr lang="he-IL" dirty="0"/>
          </a:p>
        </p:txBody>
      </p:sp>
    </p:spTree>
    <p:extLst>
      <p:ext uri="{BB962C8B-B14F-4D97-AF65-F5344CB8AC3E}">
        <p14:creationId xmlns:p14="http://schemas.microsoft.com/office/powerpoint/2010/main" val="26748842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834" y="419104"/>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7" rIns="91374" bIns="45687"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216" y="142921"/>
            <a:ext cx="8143875" cy="307710"/>
          </a:xfrm>
          <a:prstGeom prst="rect">
            <a:avLst/>
          </a:prstGeom>
          <a:noFill/>
          <a:ln w="19050">
            <a:noFill/>
          </a:ln>
          <a:effectLst>
            <a:outerShdw sx="102000" sy="102000" algn="tl" rotWithShape="0">
              <a:schemeClr val="bg1">
                <a:lumMod val="65000"/>
                <a:alpha val="0"/>
              </a:schemeClr>
            </a:outerShdw>
          </a:effectLst>
        </p:spPr>
        <p:txBody>
          <a:bodyPr lIns="91374" tIns="45687" rIns="91374" bIns="45687"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90" y="500065"/>
            <a:ext cx="3643313" cy="357187"/>
          </a:xfrm>
          <a:prstGeom prst="rect">
            <a:avLst/>
          </a:prstGeom>
          <a:noFill/>
          <a:ln w="22225">
            <a:noFill/>
          </a:ln>
          <a:effectLst>
            <a:outerShdw sx="101000" sy="101000" algn="ctr" rotWithShape="0">
              <a:schemeClr val="bg1">
                <a:lumMod val="75000"/>
              </a:schemeClr>
            </a:outerShdw>
          </a:effectLst>
        </p:spPr>
        <p:txBody>
          <a:bodyPr wrap="none" lIns="91374" tIns="45687" rIns="91374" bIns="45687"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4" y="857311"/>
            <a:ext cx="8215312" cy="1357303"/>
          </a:xfrm>
          <a:prstGeom prst="rect">
            <a:avLst/>
          </a:prstGeom>
        </p:spPr>
        <p:txBody>
          <a:bodyPr lIns="91374" tIns="45687" rIns="91374" bIns="45687"/>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CA491B5-4349-44DF-9F05-19526880CA0D}" type="slidenum">
              <a:rPr lang="he-IL"/>
              <a:pPr>
                <a:defRPr/>
              </a:pPr>
              <a:t>‹#›</a:t>
            </a:fld>
            <a:endParaRPr lang="he-IL" dirty="0"/>
          </a:p>
        </p:txBody>
      </p:sp>
    </p:spTree>
    <p:extLst>
      <p:ext uri="{BB962C8B-B14F-4D97-AF65-F5344CB8AC3E}">
        <p14:creationId xmlns:p14="http://schemas.microsoft.com/office/powerpoint/2010/main" val="23390487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834" y="419104"/>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7" rIns="91374" bIns="45687"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216" y="142921"/>
            <a:ext cx="8143875" cy="307710"/>
          </a:xfrm>
          <a:prstGeom prst="rect">
            <a:avLst/>
          </a:prstGeom>
          <a:noFill/>
          <a:ln w="19050">
            <a:noFill/>
          </a:ln>
          <a:effectLst>
            <a:outerShdw sx="102000" sy="102000" algn="tl" rotWithShape="0">
              <a:schemeClr val="bg1">
                <a:lumMod val="65000"/>
                <a:alpha val="0"/>
              </a:schemeClr>
            </a:outerShdw>
          </a:effectLst>
        </p:spPr>
        <p:txBody>
          <a:bodyPr lIns="91374" tIns="45687" rIns="91374" bIns="45687"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90" y="500065"/>
            <a:ext cx="3643313" cy="357187"/>
          </a:xfrm>
          <a:prstGeom prst="rect">
            <a:avLst/>
          </a:prstGeom>
          <a:noFill/>
          <a:ln w="22225">
            <a:noFill/>
          </a:ln>
          <a:effectLst>
            <a:outerShdw sx="101000" sy="101000" algn="ctr" rotWithShape="0">
              <a:schemeClr val="bg1">
                <a:lumMod val="75000"/>
              </a:schemeClr>
            </a:outerShdw>
          </a:effectLst>
        </p:spPr>
        <p:txBody>
          <a:bodyPr wrap="none" lIns="91374" tIns="45687" rIns="91374" bIns="45687"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4" y="857311"/>
            <a:ext cx="8215312" cy="1357303"/>
          </a:xfrm>
          <a:prstGeom prst="rect">
            <a:avLst/>
          </a:prstGeom>
        </p:spPr>
        <p:txBody>
          <a:bodyPr lIns="91374" tIns="45687" rIns="91374" bIns="45687"/>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4"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74" tIns="45687" rIns="91374" bIns="45687" rtlCol="1" anchor="t"/>
          <a:lstStyle>
            <a:lvl1pPr marL="0" algn="r" defTabSz="913658"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E4BDFFC-8184-47A7-9519-9C157E414D2A}" type="slidenum">
              <a:rPr lang="he-IL"/>
              <a:pPr>
                <a:defRPr/>
              </a:pPr>
              <a:t>‹#›</a:t>
            </a:fld>
            <a:endParaRPr lang="he-IL" dirty="0"/>
          </a:p>
        </p:txBody>
      </p:sp>
    </p:spTree>
    <p:extLst>
      <p:ext uri="{BB962C8B-B14F-4D97-AF65-F5344CB8AC3E}">
        <p14:creationId xmlns:p14="http://schemas.microsoft.com/office/powerpoint/2010/main" val="29952253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6"/>
            <a:ext cx="7772400" cy="1470025"/>
          </a:xfrm>
          <a:prstGeom prst="rect">
            <a:avLst/>
          </a:prstGeom>
        </p:spPr>
        <p:txBody>
          <a:bodyPr lIns="91374" tIns="45687" rIns="91374" bIns="45687"/>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lIns="91374" tIns="45687" rIns="91374" bIns="45687"/>
          <a:lstStyle>
            <a:lvl1pPr marL="0" indent="0" algn="ctr">
              <a:buNone/>
              <a:defRPr>
                <a:solidFill>
                  <a:schemeClr val="tx1">
                    <a:tint val="75000"/>
                  </a:schemeClr>
                </a:solidFill>
              </a:defRPr>
            </a:lvl1pPr>
            <a:lvl2pPr marL="456806" indent="0" algn="ctr">
              <a:buNone/>
              <a:defRPr>
                <a:solidFill>
                  <a:schemeClr val="tx1">
                    <a:tint val="75000"/>
                  </a:schemeClr>
                </a:solidFill>
              </a:defRPr>
            </a:lvl2pPr>
            <a:lvl3pPr marL="913658" indent="0" algn="ctr">
              <a:buNone/>
              <a:defRPr>
                <a:solidFill>
                  <a:schemeClr val="tx1">
                    <a:tint val="75000"/>
                  </a:schemeClr>
                </a:solidFill>
              </a:defRPr>
            </a:lvl3pPr>
            <a:lvl4pPr marL="1370478" indent="0" algn="ctr">
              <a:buNone/>
              <a:defRPr>
                <a:solidFill>
                  <a:schemeClr val="tx1">
                    <a:tint val="75000"/>
                  </a:schemeClr>
                </a:solidFill>
              </a:defRPr>
            </a:lvl4pPr>
            <a:lvl5pPr marL="1827314" indent="0" algn="ctr">
              <a:buNone/>
              <a:defRPr>
                <a:solidFill>
                  <a:schemeClr val="tx1">
                    <a:tint val="75000"/>
                  </a:schemeClr>
                </a:solidFill>
              </a:defRPr>
            </a:lvl5pPr>
            <a:lvl6pPr marL="2284119" indent="0" algn="ctr">
              <a:buNone/>
              <a:defRPr>
                <a:solidFill>
                  <a:schemeClr val="tx1">
                    <a:tint val="75000"/>
                  </a:schemeClr>
                </a:solidFill>
              </a:defRPr>
            </a:lvl6pPr>
            <a:lvl7pPr marL="2740925" indent="0" algn="ctr">
              <a:buNone/>
              <a:defRPr>
                <a:solidFill>
                  <a:schemeClr val="tx1">
                    <a:tint val="75000"/>
                  </a:schemeClr>
                </a:solidFill>
              </a:defRPr>
            </a:lvl7pPr>
            <a:lvl8pPr marL="3197760" indent="0" algn="ctr">
              <a:buNone/>
              <a:defRPr>
                <a:solidFill>
                  <a:schemeClr val="tx1">
                    <a:tint val="75000"/>
                  </a:schemeClr>
                </a:solidFill>
              </a:defRPr>
            </a:lvl8pPr>
            <a:lvl9pPr marL="3654583"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DF13E72-181C-49DD-B66C-4A59F9F78896}"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752D11D-3C09-4BBF-B597-E4A30CE44BCC}" type="slidenum">
              <a:rPr lang="he-IL"/>
              <a:pPr>
                <a:defRPr/>
              </a:pPr>
              <a:t>‹#›</a:t>
            </a:fld>
            <a:endParaRPr lang="he-IL" dirty="0"/>
          </a:p>
        </p:txBody>
      </p:sp>
    </p:spTree>
    <p:extLst>
      <p:ext uri="{BB962C8B-B14F-4D97-AF65-F5344CB8AC3E}">
        <p14:creationId xmlns:p14="http://schemas.microsoft.com/office/powerpoint/2010/main" val="21179438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21B553D-698C-42EF-8E1B-AA9294CB2BBE}"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A6821AC-10E1-46D6-A1A0-FBEB93E1F8F1}" type="slidenum">
              <a:rPr lang="he-IL"/>
              <a:pPr>
                <a:defRPr/>
              </a:pPr>
              <a:t>‹#›</a:t>
            </a:fld>
            <a:endParaRPr lang="he-IL" dirty="0"/>
          </a:p>
        </p:txBody>
      </p:sp>
    </p:spTree>
    <p:extLst>
      <p:ext uri="{BB962C8B-B14F-4D97-AF65-F5344CB8AC3E}">
        <p14:creationId xmlns:p14="http://schemas.microsoft.com/office/powerpoint/2010/main" val="28047991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7665FD2-DF3F-4705-A4B4-54AEE2D8C1EA}" type="slidenum">
              <a:rPr lang="he-IL"/>
              <a:pPr>
                <a:defRPr/>
              </a:pPr>
              <a:t>‹#›</a:t>
            </a:fld>
            <a:endParaRPr lang="he-IL" dirty="0"/>
          </a:p>
        </p:txBody>
      </p:sp>
    </p:spTree>
    <p:extLst>
      <p:ext uri="{BB962C8B-B14F-4D97-AF65-F5344CB8AC3E}">
        <p14:creationId xmlns:p14="http://schemas.microsoft.com/office/powerpoint/2010/main" val="31142472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2D9E0C4-4AF9-48B5-8E5E-9CE7FE9BAA22}" type="slidenum">
              <a:rPr lang="he-IL"/>
              <a:pPr>
                <a:defRPr/>
              </a:pPr>
              <a:t>‹#›</a:t>
            </a:fld>
            <a:endParaRPr lang="he-IL" dirty="0"/>
          </a:p>
        </p:txBody>
      </p:sp>
    </p:spTree>
    <p:extLst>
      <p:ext uri="{BB962C8B-B14F-4D97-AF65-F5344CB8AC3E}">
        <p14:creationId xmlns:p14="http://schemas.microsoft.com/office/powerpoint/2010/main" val="7223013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69D4451-14CB-40A0-8616-4B00B2138424}"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49721A-E115-4219-9853-32838A2628A1}" type="slidenum">
              <a:rPr lang="he-IL"/>
              <a:pPr>
                <a:defRPr/>
              </a:pPr>
              <a:t>‹#›</a:t>
            </a:fld>
            <a:endParaRPr lang="he-IL" dirty="0"/>
          </a:p>
        </p:txBody>
      </p:sp>
    </p:spTree>
    <p:extLst>
      <p:ext uri="{BB962C8B-B14F-4D97-AF65-F5344CB8AC3E}">
        <p14:creationId xmlns:p14="http://schemas.microsoft.com/office/powerpoint/2010/main" val="42477414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21B553D-698C-42EF-8E1B-AA9294CB2BBE}"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A6821AC-10E1-46D6-A1A0-FBEB93E1F8F1}" type="slidenum">
              <a:rPr lang="he-IL"/>
              <a:pPr>
                <a:defRPr/>
              </a:pPr>
              <a:t>‹#›</a:t>
            </a:fld>
            <a:endParaRPr lang="he-IL" dirty="0"/>
          </a:p>
        </p:txBody>
      </p:sp>
    </p:spTree>
    <p:extLst>
      <p:ext uri="{BB962C8B-B14F-4D97-AF65-F5344CB8AC3E}">
        <p14:creationId xmlns:p14="http://schemas.microsoft.com/office/powerpoint/2010/main" val="3620745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C7FDBE4-8527-4753-91D3-C33C2AFEA5D2}" type="slidenum">
              <a:rPr lang="he-IL"/>
              <a:pPr>
                <a:defRPr/>
              </a:pPr>
              <a:t>‹#›</a:t>
            </a:fld>
            <a:endParaRPr lang="he-IL" dirty="0"/>
          </a:p>
        </p:txBody>
      </p:sp>
    </p:spTree>
    <p:extLst>
      <p:ext uri="{BB962C8B-B14F-4D97-AF65-F5344CB8AC3E}">
        <p14:creationId xmlns:p14="http://schemas.microsoft.com/office/powerpoint/2010/main" val="23390678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7665FD2-DF3F-4705-A4B4-54AEE2D8C1EA}" type="slidenum">
              <a:rPr lang="he-IL"/>
              <a:pPr>
                <a:defRPr/>
              </a:pPr>
              <a:t>‹#›</a:t>
            </a:fld>
            <a:endParaRPr lang="he-IL" dirty="0"/>
          </a:p>
        </p:txBody>
      </p:sp>
    </p:spTree>
    <p:extLst>
      <p:ext uri="{BB962C8B-B14F-4D97-AF65-F5344CB8AC3E}">
        <p14:creationId xmlns:p14="http://schemas.microsoft.com/office/powerpoint/2010/main" val="17962366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2D9E0C4-4AF9-48B5-8E5E-9CE7FE9BAA22}" type="slidenum">
              <a:rPr lang="he-IL"/>
              <a:pPr>
                <a:defRPr/>
              </a:pPr>
              <a:t>‹#›</a:t>
            </a:fld>
            <a:endParaRPr lang="he-IL" dirty="0"/>
          </a:p>
        </p:txBody>
      </p:sp>
    </p:spTree>
    <p:extLst>
      <p:ext uri="{BB962C8B-B14F-4D97-AF65-F5344CB8AC3E}">
        <p14:creationId xmlns:p14="http://schemas.microsoft.com/office/powerpoint/2010/main" val="15361550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69D4451-14CB-40A0-8616-4B00B2138424}"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49721A-E115-4219-9853-32838A2628A1}" type="slidenum">
              <a:rPr lang="he-IL"/>
              <a:pPr>
                <a:defRPr/>
              </a:pPr>
              <a:t>‹#›</a:t>
            </a:fld>
            <a:endParaRPr lang="he-IL" dirty="0"/>
          </a:p>
        </p:txBody>
      </p:sp>
    </p:spTree>
    <p:extLst>
      <p:ext uri="{BB962C8B-B14F-4D97-AF65-F5344CB8AC3E}">
        <p14:creationId xmlns:p14="http://schemas.microsoft.com/office/powerpoint/2010/main" val="3417997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21B553D-698C-42EF-8E1B-AA9294CB2BBE}"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A6821AC-10E1-46D6-A1A0-FBEB93E1F8F1}" type="slidenum">
              <a:rPr lang="he-IL"/>
              <a:pPr>
                <a:defRPr/>
              </a:pPr>
              <a:t>‹#›</a:t>
            </a:fld>
            <a:endParaRPr lang="he-IL" dirty="0"/>
          </a:p>
        </p:txBody>
      </p:sp>
    </p:spTree>
    <p:extLst>
      <p:ext uri="{BB962C8B-B14F-4D97-AF65-F5344CB8AC3E}">
        <p14:creationId xmlns:p14="http://schemas.microsoft.com/office/powerpoint/2010/main" val="20430795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7665FD2-DF3F-4705-A4B4-54AEE2D8C1EA}" type="slidenum">
              <a:rPr lang="he-IL"/>
              <a:pPr>
                <a:defRPr/>
              </a:pPr>
              <a:t>‹#›</a:t>
            </a:fld>
            <a:endParaRPr lang="he-IL" dirty="0"/>
          </a:p>
        </p:txBody>
      </p:sp>
    </p:spTree>
    <p:extLst>
      <p:ext uri="{BB962C8B-B14F-4D97-AF65-F5344CB8AC3E}">
        <p14:creationId xmlns:p14="http://schemas.microsoft.com/office/powerpoint/2010/main" val="16708274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2D9E0C4-4AF9-48B5-8E5E-9CE7FE9BAA22}" type="slidenum">
              <a:rPr lang="he-IL"/>
              <a:pPr>
                <a:defRPr/>
              </a:pPr>
              <a:t>‹#›</a:t>
            </a:fld>
            <a:endParaRPr lang="he-IL" dirty="0"/>
          </a:p>
        </p:txBody>
      </p:sp>
    </p:spTree>
    <p:extLst>
      <p:ext uri="{BB962C8B-B14F-4D97-AF65-F5344CB8AC3E}">
        <p14:creationId xmlns:p14="http://schemas.microsoft.com/office/powerpoint/2010/main" val="5545263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69D4451-14CB-40A0-8616-4B00B2138424}"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49721A-E115-4219-9853-32838A2628A1}" type="slidenum">
              <a:rPr lang="he-IL"/>
              <a:pPr>
                <a:defRPr/>
              </a:pPr>
              <a:t>‹#›</a:t>
            </a:fld>
            <a:endParaRPr lang="he-IL" dirty="0"/>
          </a:p>
        </p:txBody>
      </p:sp>
    </p:spTree>
    <p:extLst>
      <p:ext uri="{BB962C8B-B14F-4D97-AF65-F5344CB8AC3E}">
        <p14:creationId xmlns:p14="http://schemas.microsoft.com/office/powerpoint/2010/main" val="40481790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21B553D-698C-42EF-8E1B-AA9294CB2BBE}"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A6821AC-10E1-46D6-A1A0-FBEB93E1F8F1}" type="slidenum">
              <a:rPr lang="he-IL"/>
              <a:pPr>
                <a:defRPr/>
              </a:pPr>
              <a:t>‹#›</a:t>
            </a:fld>
            <a:endParaRPr lang="he-IL" dirty="0"/>
          </a:p>
        </p:txBody>
      </p:sp>
    </p:spTree>
    <p:extLst>
      <p:ext uri="{BB962C8B-B14F-4D97-AF65-F5344CB8AC3E}">
        <p14:creationId xmlns:p14="http://schemas.microsoft.com/office/powerpoint/2010/main" val="1704249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7665FD2-DF3F-4705-A4B4-54AEE2D8C1EA}" type="slidenum">
              <a:rPr lang="he-IL"/>
              <a:pPr>
                <a:defRPr/>
              </a:pPr>
              <a:t>‹#›</a:t>
            </a:fld>
            <a:endParaRPr lang="he-IL" dirty="0"/>
          </a:p>
        </p:txBody>
      </p:sp>
    </p:spTree>
    <p:extLst>
      <p:ext uri="{BB962C8B-B14F-4D97-AF65-F5344CB8AC3E}">
        <p14:creationId xmlns:p14="http://schemas.microsoft.com/office/powerpoint/2010/main" val="18217046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2D9E0C4-4AF9-48B5-8E5E-9CE7FE9BAA22}" type="slidenum">
              <a:rPr lang="he-IL"/>
              <a:pPr>
                <a:defRPr/>
              </a:pPr>
              <a:t>‹#›</a:t>
            </a:fld>
            <a:endParaRPr lang="he-IL" dirty="0"/>
          </a:p>
        </p:txBody>
      </p:sp>
    </p:spTree>
    <p:extLst>
      <p:ext uri="{BB962C8B-B14F-4D97-AF65-F5344CB8AC3E}">
        <p14:creationId xmlns:p14="http://schemas.microsoft.com/office/powerpoint/2010/main" val="26087891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1.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1.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1.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1.pn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1.pn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image" Target="../media/image1.pn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image" Target="../media/image1.pn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image" Target="../media/image1.png"/><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1.png"/><Relationship Id="rId5" Type="http://schemas.openxmlformats.org/officeDocument/2006/relationships/theme" Target="../theme/theme18.xml"/><Relationship Id="rId4" Type="http://schemas.openxmlformats.org/officeDocument/2006/relationships/slideLayout" Target="../slideLayouts/slideLayout55.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5" Type="http://schemas.openxmlformats.org/officeDocument/2006/relationships/image" Target="../media/image1.png"/><Relationship Id="rId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image" Target="../media/image1.png"/><Relationship Id="rId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5" Type="http://schemas.openxmlformats.org/officeDocument/2006/relationships/image" Target="../media/image1.png"/><Relationship Id="rId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5" Type="http://schemas.openxmlformats.org/officeDocument/2006/relationships/image" Target="../media/image1.png"/><Relationship Id="rId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5" Type="http://schemas.openxmlformats.org/officeDocument/2006/relationships/image" Target="../media/image1.png"/><Relationship Id="rId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5" Type="http://schemas.openxmlformats.org/officeDocument/2006/relationships/theme" Target="../theme/theme24.xml"/><Relationship Id="rId4" Type="http://schemas.openxmlformats.org/officeDocument/2006/relationships/slideLayout" Target="../slideLayouts/slideLayout74.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5" Type="http://schemas.openxmlformats.org/officeDocument/2006/relationships/image" Target="../media/image1.png"/><Relationship Id="rId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5" Type="http://schemas.openxmlformats.org/officeDocument/2006/relationships/image" Target="../media/image3.png"/><Relationship Id="rId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image" Target="../media/image3.png"/><Relationship Id="rId5" Type="http://schemas.openxmlformats.org/officeDocument/2006/relationships/theme" Target="../theme/theme27.xml"/><Relationship Id="rId4" Type="http://schemas.openxmlformats.org/officeDocument/2006/relationships/slideLayout" Target="../slideLayouts/slideLayout84.xml"/></Relationships>
</file>

<file path=ppt/slideMasters/_rels/slideMaster28.xml.rels><?xml version="1.0" encoding="UTF-8" standalone="yes"?>
<Relationships xmlns="http://schemas.openxmlformats.org/package/2006/relationships"><Relationship Id="rId3" Type="http://schemas.openxmlformats.org/officeDocument/2006/relationships/slideLayout" Target="../slideLayouts/slideLayout87.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image" Target="../media/image4.png"/><Relationship Id="rId5" Type="http://schemas.openxmlformats.org/officeDocument/2006/relationships/theme" Target="../theme/theme28.xml"/><Relationship Id="rId4" Type="http://schemas.openxmlformats.org/officeDocument/2006/relationships/slideLayout" Target="../slideLayouts/slideLayout88.xml"/></Relationships>
</file>

<file path=ppt/slideMasters/_rels/slideMaster29.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image" Target="../media/image4.png"/><Relationship Id="rId5" Type="http://schemas.openxmlformats.org/officeDocument/2006/relationships/theme" Target="../theme/theme29.xml"/><Relationship Id="rId4" Type="http://schemas.openxmlformats.org/officeDocument/2006/relationships/slideLayout" Target="../slideLayouts/slideLayout9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3" Type="http://schemas.openxmlformats.org/officeDocument/2006/relationships/slideLayout" Target="../slideLayouts/slideLayout95.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image" Target="../media/image4.png"/><Relationship Id="rId5" Type="http://schemas.openxmlformats.org/officeDocument/2006/relationships/theme" Target="../theme/theme30.xml"/><Relationship Id="rId4" Type="http://schemas.openxmlformats.org/officeDocument/2006/relationships/slideLayout" Target="../slideLayouts/slideLayout96.xml"/></Relationships>
</file>

<file path=ppt/slideMasters/_rels/slideMaster31.xml.rels><?xml version="1.0" encoding="UTF-8" standalone="yes"?>
<Relationships xmlns="http://schemas.openxmlformats.org/package/2006/relationships"><Relationship Id="rId3" Type="http://schemas.openxmlformats.org/officeDocument/2006/relationships/slideLayout" Target="../slideLayouts/slideLayout9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image" Target="../media/image4.png"/><Relationship Id="rId5" Type="http://schemas.openxmlformats.org/officeDocument/2006/relationships/theme" Target="../theme/theme31.xml"/><Relationship Id="rId4" Type="http://schemas.openxmlformats.org/officeDocument/2006/relationships/slideLayout" Target="../slideLayouts/slideLayout100.xml"/></Relationships>
</file>

<file path=ppt/slideMasters/_rels/slideMaster32.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image" Target="../media/image4.png"/><Relationship Id="rId5" Type="http://schemas.openxmlformats.org/officeDocument/2006/relationships/theme" Target="../theme/theme32.xml"/><Relationship Id="rId4" Type="http://schemas.openxmlformats.org/officeDocument/2006/relationships/slideLayout" Target="../slideLayouts/slideLayout104.xml"/></Relationships>
</file>

<file path=ppt/slideMasters/_rels/slideMaster33.xml.rels><?xml version="1.0" encoding="UTF-8" standalone="yes"?>
<Relationships xmlns="http://schemas.openxmlformats.org/package/2006/relationships"><Relationship Id="rId3" Type="http://schemas.openxmlformats.org/officeDocument/2006/relationships/slideLayout" Target="../slideLayouts/slideLayout107.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image" Target="../media/image4.png"/><Relationship Id="rId5" Type="http://schemas.openxmlformats.org/officeDocument/2006/relationships/theme" Target="../theme/theme33.xml"/><Relationship Id="rId4" Type="http://schemas.openxmlformats.org/officeDocument/2006/relationships/slideLayout" Target="../slideLayouts/slideLayout108.xml"/></Relationships>
</file>

<file path=ppt/slideMasters/_rels/slideMaster34.xml.rels><?xml version="1.0" encoding="UTF-8" standalone="yes"?>
<Relationships xmlns="http://schemas.openxmlformats.org/package/2006/relationships"><Relationship Id="rId3" Type="http://schemas.openxmlformats.org/officeDocument/2006/relationships/slideLayout" Target="../slideLayouts/slideLayout111.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image" Target="../media/image4.png"/><Relationship Id="rId5" Type="http://schemas.openxmlformats.org/officeDocument/2006/relationships/theme" Target="../theme/theme34.xml"/><Relationship Id="rId4" Type="http://schemas.openxmlformats.org/officeDocument/2006/relationships/slideLayout" Target="../slideLayouts/slideLayout112.xml"/></Relationships>
</file>

<file path=ppt/slideMasters/_rels/slideMaster35.xml.rels><?xml version="1.0" encoding="UTF-8" standalone="yes"?>
<Relationships xmlns="http://schemas.openxmlformats.org/package/2006/relationships"><Relationship Id="rId3" Type="http://schemas.openxmlformats.org/officeDocument/2006/relationships/slideLayout" Target="../slideLayouts/slideLayout115.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image" Target="../media/image4.png"/><Relationship Id="rId5" Type="http://schemas.openxmlformats.org/officeDocument/2006/relationships/theme" Target="../theme/theme35.xml"/><Relationship Id="rId4" Type="http://schemas.openxmlformats.org/officeDocument/2006/relationships/slideLayout" Target="../slideLayouts/slideLayout116.xml"/></Relationships>
</file>

<file path=ppt/slideMasters/_rels/slideMaster36.xml.rels><?xml version="1.0" encoding="UTF-8" standalone="yes"?>
<Relationships xmlns="http://schemas.openxmlformats.org/package/2006/relationships"><Relationship Id="rId3" Type="http://schemas.openxmlformats.org/officeDocument/2006/relationships/slideLayout" Target="../slideLayouts/slideLayout119.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image" Target="../media/image4.png"/><Relationship Id="rId5" Type="http://schemas.openxmlformats.org/officeDocument/2006/relationships/theme" Target="../theme/theme36.xml"/><Relationship Id="rId4" Type="http://schemas.openxmlformats.org/officeDocument/2006/relationships/slideLayout" Target="../slideLayouts/slideLayout1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4E52597-DC8D-49F8-BB44-52ED2436F85E}"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0FA81EF-CE89-487A-A3F1-396BF386684E}"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cSld>
  <p:clrMap bg1="lt1" tx1="dk1" bg2="lt2" tx2="dk2" accent1="accent1" accent2="accent2" accent3="accent3" accent4="accent4" accent5="accent5" accent6="accent6" hlink="hlink" folHlink="folHlink"/>
  <p:sldLayoutIdLst>
    <p:sldLayoutId id="2147485388" r:id="rId1"/>
    <p:sldLayoutId id="2147485389" r:id="rId2"/>
    <p:sldLayoutId id="214748539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931F0EF-ABF0-42F4-8658-EB538279E1CB}"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9B624B7-1C68-4558-839B-4FC8A750AD1F}"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cSld>
  <p:clrMap bg1="lt1" tx1="dk1" bg2="lt2" tx2="dk2" accent1="accent1" accent2="accent2" accent3="accent3" accent4="accent4" accent5="accent5" accent6="accent6" hlink="hlink" folHlink="folHlink"/>
  <p:sldLayoutIdLst>
    <p:sldLayoutId id="2147485415" r:id="rId1"/>
    <p:sldLayoutId id="2147485416" r:id="rId2"/>
    <p:sldLayoutId id="214748541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0A88A22-896A-43B4-9589-DA0C58434FBE}"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4D01EBC-CC7A-4DB2-B7E8-357ABE669277}"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cSld>
  <p:clrMap bg1="lt1" tx1="dk1" bg2="lt2" tx2="dk2" accent1="accent1" accent2="accent2" accent3="accent3" accent4="accent4" accent5="accent5" accent6="accent6" hlink="hlink" folHlink="folHlink"/>
  <p:sldLayoutIdLst>
    <p:sldLayoutId id="2147485418" r:id="rId1"/>
    <p:sldLayoutId id="2147485419" r:id="rId2"/>
    <p:sldLayoutId id="214748542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D54DDE3-2E04-4630-808E-C2549C86119F}"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010B103-D08A-426C-842D-C52A6DCBA58F}"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3760866010"/>
      </p:ext>
    </p:extLst>
  </p:cSld>
  <p:clrMap bg1="lt1" tx1="dk1" bg2="lt2" tx2="dk2" accent1="accent1" accent2="accent2" accent3="accent3" accent4="accent4" accent5="accent5" accent6="accent6" hlink="hlink" folHlink="folHlink"/>
  <p:sldLayoutIdLst>
    <p:sldLayoutId id="2147485422" r:id="rId1"/>
    <p:sldLayoutId id="2147485423" r:id="rId2"/>
    <p:sldLayoutId id="214748542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890BC72-325F-45F2-AFDE-1FC118614379}"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3A55756-87DC-40DF-B369-C7D147EB11DD}"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3332028756"/>
      </p:ext>
    </p:extLst>
  </p:cSld>
  <p:clrMap bg1="lt1" tx1="dk1" bg2="lt2" tx2="dk2" accent1="accent1" accent2="accent2" accent3="accent3" accent4="accent4" accent5="accent5" accent6="accent6" hlink="hlink" folHlink="folHlink"/>
  <p:sldLayoutIdLst>
    <p:sldLayoutId id="2147485427" r:id="rId1"/>
    <p:sldLayoutId id="2147485428" r:id="rId2"/>
    <p:sldLayoutId id="214748542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6169F20-25F5-4263-B2E8-0B831CF410A0}"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2714015-C03D-4B31-BB05-C135F47353AC}"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215807421"/>
      </p:ext>
    </p:extLst>
  </p:cSld>
  <p:clrMap bg1="lt1" tx1="dk1" bg2="lt2" tx2="dk2" accent1="accent1" accent2="accent2" accent3="accent3" accent4="accent4" accent5="accent5" accent6="accent6" hlink="hlink" folHlink="folHlink"/>
  <p:sldLayoutIdLst>
    <p:sldLayoutId id="2147485433" r:id="rId1"/>
    <p:sldLayoutId id="2147485434" r:id="rId2"/>
    <p:sldLayoutId id="214748543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520D795-8325-48E4-B4DF-52CE60F80932}"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65BCE64-6400-4F11-8CEC-D5C6BF08DBB0}"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2828309358"/>
      </p:ext>
    </p:extLst>
  </p:cSld>
  <p:clrMap bg1="lt1" tx1="dk1" bg2="lt2" tx2="dk2" accent1="accent1" accent2="accent2" accent3="accent3" accent4="accent4" accent5="accent5" accent6="accent6" hlink="hlink" folHlink="folHlink"/>
  <p:sldLayoutIdLst>
    <p:sldLayoutId id="2147485442" r:id="rId1"/>
    <p:sldLayoutId id="2147485443" r:id="rId2"/>
    <p:sldLayoutId id="214748544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520D795-8325-48E4-B4DF-52CE60F80932}"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65BCE64-6400-4F11-8CEC-D5C6BF08DBB0}"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4161338633"/>
      </p:ext>
    </p:extLst>
  </p:cSld>
  <p:clrMap bg1="lt1" tx1="dk1" bg2="lt2" tx2="dk2" accent1="accent1" accent2="accent2" accent3="accent3" accent4="accent4" accent5="accent5" accent6="accent6" hlink="hlink" folHlink="folHlink"/>
  <p:sldLayoutIdLst>
    <p:sldLayoutId id="2147485447" r:id="rId1"/>
    <p:sldLayoutId id="2147485448" r:id="rId2"/>
    <p:sldLayoutId id="214748544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F986C59-F988-4427-BFD5-AE2DC83BD909}"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DDC9BBE-0CD4-4623-B198-66F012DB61F6}"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2004915613"/>
      </p:ext>
    </p:extLst>
  </p:cSld>
  <p:clrMap bg1="lt1" tx1="dk1" bg2="lt2" tx2="dk2" accent1="accent1" accent2="accent2" accent3="accent3" accent4="accent4" accent5="accent5" accent6="accent6" hlink="hlink" folHlink="folHlink"/>
  <p:sldLayoutIdLst>
    <p:sldLayoutId id="2147485452" r:id="rId1"/>
    <p:sldLayoutId id="2147485453" r:id="rId2"/>
    <p:sldLayoutId id="214748545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2C402DF-100E-4855-85E2-146A814A01F4}"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62D452B-71AB-4704-B6A9-4671F460F882}" type="slidenum">
              <a:rPr lang="he-IL"/>
              <a:pPr>
                <a:defRPr/>
              </a:pPr>
              <a:t>‹#›</a:t>
            </a:fld>
            <a:endParaRPr lang="he-IL" dirty="0"/>
          </a:p>
        </p:txBody>
      </p:sp>
      <p:pic>
        <p:nvPicPr>
          <p:cNvPr id="6" name="Picture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738123295"/>
      </p:ext>
    </p:extLst>
  </p:cSld>
  <p:clrMap bg1="lt1" tx1="dk1" bg2="lt2" tx2="dk2" accent1="accent1" accent2="accent2" accent3="accent3" accent4="accent4" accent5="accent5" accent6="accent6" hlink="hlink" folHlink="folHlink"/>
  <p:sldLayoutIdLst>
    <p:sldLayoutId id="2147485457" r:id="rId1"/>
    <p:sldLayoutId id="2147485458" r:id="rId2"/>
    <p:sldLayoutId id="2147485459" r:id="rId3"/>
    <p:sldLayoutId id="214748546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ACD06EB-52C3-4A54-8A96-DD4C0DCF21FC}"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DBB60D0-5671-4E94-8232-6CD61F0B9183}"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1088958212"/>
      </p:ext>
    </p:extLst>
  </p:cSld>
  <p:clrMap bg1="lt1" tx1="dk1" bg2="lt2" tx2="dk2" accent1="accent1" accent2="accent2" accent3="accent3" accent4="accent4" accent5="accent5" accent6="accent6" hlink="hlink" folHlink="folHlink"/>
  <p:sldLayoutIdLst>
    <p:sldLayoutId id="2147485463" r:id="rId1"/>
    <p:sldLayoutId id="2147485464" r:id="rId2"/>
    <p:sldLayoutId id="214748546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8DC9219-6F0F-4B93-9557-26F277D05B63}"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027650D-542F-42C6-BBB5-856CD0E232A7}"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cSld>
  <p:clrMap bg1="lt1" tx1="dk1" bg2="lt2" tx2="dk2" accent1="accent1" accent2="accent2" accent3="accent3" accent4="accent4" accent5="accent5" accent6="accent6" hlink="hlink" folHlink="folHlink"/>
  <p:sldLayoutIdLst>
    <p:sldLayoutId id="2147485391" r:id="rId1"/>
    <p:sldLayoutId id="2147485392" r:id="rId2"/>
    <p:sldLayoutId id="214748539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4E52597-DC8D-49F8-BB44-52ED2436F85E}"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0FA81EF-CE89-487A-A3F1-396BF386684E}"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1394095174"/>
      </p:ext>
    </p:extLst>
  </p:cSld>
  <p:clrMap bg1="lt1" tx1="dk1" bg2="lt2" tx2="dk2" accent1="accent1" accent2="accent2" accent3="accent3" accent4="accent4" accent5="accent5" accent6="accent6" hlink="hlink" folHlink="folHlink"/>
  <p:sldLayoutIdLst>
    <p:sldLayoutId id="2147485467" r:id="rId1"/>
    <p:sldLayoutId id="2147485468" r:id="rId2"/>
    <p:sldLayoutId id="214748546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4E52597-DC8D-49F8-BB44-52ED2436F85E}"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0FA81EF-CE89-487A-A3F1-396BF386684E}"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979521926"/>
      </p:ext>
    </p:extLst>
  </p:cSld>
  <p:clrMap bg1="lt1" tx1="dk1" bg2="lt2" tx2="dk2" accent1="accent1" accent2="accent2" accent3="accent3" accent4="accent4" accent5="accent5" accent6="accent6" hlink="hlink" folHlink="folHlink"/>
  <p:sldLayoutIdLst>
    <p:sldLayoutId id="2147485471" r:id="rId1"/>
    <p:sldLayoutId id="2147485472" r:id="rId2"/>
    <p:sldLayoutId id="214748547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4E52597-DC8D-49F8-BB44-52ED2436F85E}"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0FA81EF-CE89-487A-A3F1-396BF386684E}"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2461104472"/>
      </p:ext>
    </p:extLst>
  </p:cSld>
  <p:clrMap bg1="lt1" tx1="dk1" bg2="lt2" tx2="dk2" accent1="accent1" accent2="accent2" accent3="accent3" accent4="accent4" accent5="accent5" accent6="accent6" hlink="hlink" folHlink="folHlink"/>
  <p:sldLayoutIdLst>
    <p:sldLayoutId id="2147485475" r:id="rId1"/>
    <p:sldLayoutId id="2147485476" r:id="rId2"/>
    <p:sldLayoutId id="214748547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4E52597-DC8D-49F8-BB44-52ED2436F85E}"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0FA81EF-CE89-487A-A3F1-396BF386684E}"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3837429649"/>
      </p:ext>
    </p:extLst>
  </p:cSld>
  <p:clrMap bg1="lt1" tx1="dk1" bg2="lt2" tx2="dk2" accent1="accent1" accent2="accent2" accent3="accent3" accent4="accent4" accent5="accent5" accent6="accent6" hlink="hlink" folHlink="folHlink"/>
  <p:sldLayoutIdLst>
    <p:sldLayoutId id="2147485480" r:id="rId1"/>
    <p:sldLayoutId id="2147485481" r:id="rId2"/>
    <p:sldLayoutId id="214748548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2C402DF-100E-4855-85E2-146A814A01F4}"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62D452B-71AB-4704-B6A9-4671F460F882}" type="slidenum">
              <a:rPr lang="he-IL"/>
              <a:pPr>
                <a:defRPr/>
              </a:pPr>
              <a:t>‹#›</a:t>
            </a:fld>
            <a:endParaRPr lang="he-IL" dirty="0"/>
          </a:p>
        </p:txBody>
      </p:sp>
    </p:spTree>
    <p:extLst>
      <p:ext uri="{BB962C8B-B14F-4D97-AF65-F5344CB8AC3E}">
        <p14:creationId xmlns:p14="http://schemas.microsoft.com/office/powerpoint/2010/main" val="3021985692"/>
      </p:ext>
    </p:extLst>
  </p:cSld>
  <p:clrMap bg1="lt1" tx1="dk1" bg2="lt2" tx2="dk2" accent1="accent1" accent2="accent2" accent3="accent3" accent4="accent4" accent5="accent5" accent6="accent6" hlink="hlink" folHlink="folHlink"/>
  <p:sldLayoutIdLst>
    <p:sldLayoutId id="2147485485" r:id="rId1"/>
    <p:sldLayoutId id="2147485486" r:id="rId2"/>
    <p:sldLayoutId id="2147485487" r:id="rId3"/>
    <p:sldLayoutId id="214748548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4E52597-DC8D-49F8-BB44-52ED2436F85E}"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0FA81EF-CE89-487A-A3F1-396BF386684E}"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3964383157"/>
      </p:ext>
    </p:extLst>
  </p:cSld>
  <p:clrMap bg1="lt1" tx1="dk1" bg2="lt2" tx2="dk2" accent1="accent1" accent2="accent2" accent3="accent3" accent4="accent4" accent5="accent5" accent6="accent6" hlink="hlink" folHlink="folHlink"/>
  <p:sldLayoutIdLst>
    <p:sldLayoutId id="2147485491" r:id="rId1"/>
    <p:sldLayoutId id="2147485492" r:id="rId2"/>
    <p:sldLayoutId id="214748549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2"/>
            <a:ext cx="2133600" cy="365125"/>
          </a:xfrm>
          <a:prstGeom prst="rect">
            <a:avLst/>
          </a:prstGeom>
        </p:spPr>
        <p:txBody>
          <a:bodyPr vert="horz" lIns="91374" tIns="45687" rIns="91374" bIns="45687"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6DC08B-5E75-4A5D-93D3-F0C7FE1B109A}"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374" tIns="45687" rIns="91374" bIns="45687"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6"/>
            <a:ext cx="2133600" cy="365125"/>
          </a:xfrm>
          <a:prstGeom prst="rect">
            <a:avLst/>
          </a:prstGeom>
        </p:spPr>
        <p:txBody>
          <a:bodyPr lIns="91374" tIns="45687" rIns="91374" bIns="45687"/>
          <a:lstStyle>
            <a:lvl1pPr algn="l" fontAlgn="auto">
              <a:spcBef>
                <a:spcPts val="0"/>
              </a:spcBef>
              <a:spcAft>
                <a:spcPts val="0"/>
              </a:spcAft>
              <a:defRPr>
                <a:solidFill>
                  <a:srgbClr val="FFFCF7"/>
                </a:solidFill>
                <a:latin typeface="+mn-lt"/>
                <a:cs typeface="+mn-cs"/>
              </a:defRPr>
            </a:lvl1pPr>
          </a:lstStyle>
          <a:p>
            <a:pPr>
              <a:defRPr/>
            </a:pPr>
            <a:fld id="{ADB4AF46-39F4-4CCE-A551-2F62A563D1C5}" type="slidenum">
              <a:rPr lang="he-IL"/>
              <a:pPr>
                <a:defRPr/>
              </a:pPr>
              <a:t>‹#›</a:t>
            </a:fld>
            <a:endParaRPr lang="he-IL" dirty="0"/>
          </a:p>
        </p:txBody>
      </p:sp>
    </p:spTree>
    <p:extLst>
      <p:ext uri="{BB962C8B-B14F-4D97-AF65-F5344CB8AC3E}">
        <p14:creationId xmlns:p14="http://schemas.microsoft.com/office/powerpoint/2010/main" val="2718355502"/>
      </p:ext>
    </p:extLst>
  </p:cSld>
  <p:clrMap bg1="lt1" tx1="dk1" bg2="lt2" tx2="dk2" accent1="accent1" accent2="accent2" accent3="accent3" accent4="accent4" accent5="accent5" accent6="accent6" hlink="hlink" folHlink="folHlink"/>
  <p:sldLayoutIdLst>
    <p:sldLayoutId id="2147485495" r:id="rId1"/>
    <p:sldLayoutId id="2147485496" r:id="rId2"/>
    <p:sldLayoutId id="214748549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6806" algn="r" rtl="1" fontAlgn="base">
        <a:spcBef>
          <a:spcPct val="0"/>
        </a:spcBef>
        <a:spcAft>
          <a:spcPct val="0"/>
        </a:spcAft>
        <a:defRPr sz="4400">
          <a:solidFill>
            <a:schemeClr val="tx1"/>
          </a:solidFill>
          <a:latin typeface="Calibri" pitchFamily="34" charset="0"/>
          <a:cs typeface="Times New Roman" pitchFamily="18" charset="0"/>
        </a:defRPr>
      </a:lvl6pPr>
      <a:lvl7pPr marL="913658" algn="r" rtl="1" fontAlgn="base">
        <a:spcBef>
          <a:spcPct val="0"/>
        </a:spcBef>
        <a:spcAft>
          <a:spcPct val="0"/>
        </a:spcAft>
        <a:defRPr sz="4400">
          <a:solidFill>
            <a:schemeClr val="tx1"/>
          </a:solidFill>
          <a:latin typeface="Calibri" pitchFamily="34" charset="0"/>
          <a:cs typeface="Times New Roman" pitchFamily="18" charset="0"/>
        </a:defRPr>
      </a:lvl7pPr>
      <a:lvl8pPr marL="1370478" algn="r" rtl="1" fontAlgn="base">
        <a:spcBef>
          <a:spcPct val="0"/>
        </a:spcBef>
        <a:spcAft>
          <a:spcPct val="0"/>
        </a:spcAft>
        <a:defRPr sz="4400">
          <a:solidFill>
            <a:schemeClr val="tx1"/>
          </a:solidFill>
          <a:latin typeface="Calibri" pitchFamily="34" charset="0"/>
          <a:cs typeface="Times New Roman" pitchFamily="18" charset="0"/>
        </a:defRPr>
      </a:lvl8pPr>
      <a:lvl9pPr marL="1827314"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605" indent="-342605"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355" indent="-285519"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060" indent="-228402"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880" indent="-228402"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716" indent="-228402"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521" indent="-228402" algn="r" defTabSz="913658"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58" indent="-228402" algn="r" defTabSz="913658"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79" indent="-228402" algn="r" defTabSz="913658"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99" indent="-228402" algn="r" defTabSz="913658"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3658" rtl="1" eaLnBrk="1" latinLnBrk="0" hangingPunct="1">
        <a:defRPr sz="1800" kern="1200">
          <a:solidFill>
            <a:schemeClr val="tx1"/>
          </a:solidFill>
          <a:latin typeface="+mn-lt"/>
          <a:ea typeface="+mn-ea"/>
          <a:cs typeface="+mn-cs"/>
        </a:defRPr>
      </a:lvl1pPr>
      <a:lvl2pPr marL="456806" algn="r" defTabSz="913658" rtl="1" eaLnBrk="1" latinLnBrk="0" hangingPunct="1">
        <a:defRPr sz="1800" kern="1200">
          <a:solidFill>
            <a:schemeClr val="tx1"/>
          </a:solidFill>
          <a:latin typeface="+mn-lt"/>
          <a:ea typeface="+mn-ea"/>
          <a:cs typeface="+mn-cs"/>
        </a:defRPr>
      </a:lvl2pPr>
      <a:lvl3pPr marL="913658" algn="r" defTabSz="913658" rtl="1" eaLnBrk="1" latinLnBrk="0" hangingPunct="1">
        <a:defRPr sz="1800" kern="1200">
          <a:solidFill>
            <a:schemeClr val="tx1"/>
          </a:solidFill>
          <a:latin typeface="+mn-lt"/>
          <a:ea typeface="+mn-ea"/>
          <a:cs typeface="+mn-cs"/>
        </a:defRPr>
      </a:lvl3pPr>
      <a:lvl4pPr marL="1370478" algn="r" defTabSz="913658" rtl="1" eaLnBrk="1" latinLnBrk="0" hangingPunct="1">
        <a:defRPr sz="1800" kern="1200">
          <a:solidFill>
            <a:schemeClr val="tx1"/>
          </a:solidFill>
          <a:latin typeface="+mn-lt"/>
          <a:ea typeface="+mn-ea"/>
          <a:cs typeface="+mn-cs"/>
        </a:defRPr>
      </a:lvl4pPr>
      <a:lvl5pPr marL="1827314" algn="r" defTabSz="913658" rtl="1" eaLnBrk="1" latinLnBrk="0" hangingPunct="1">
        <a:defRPr sz="1800" kern="1200">
          <a:solidFill>
            <a:schemeClr val="tx1"/>
          </a:solidFill>
          <a:latin typeface="+mn-lt"/>
          <a:ea typeface="+mn-ea"/>
          <a:cs typeface="+mn-cs"/>
        </a:defRPr>
      </a:lvl5pPr>
      <a:lvl6pPr marL="2284119" algn="r" defTabSz="913658" rtl="1" eaLnBrk="1" latinLnBrk="0" hangingPunct="1">
        <a:defRPr sz="1800" kern="1200">
          <a:solidFill>
            <a:schemeClr val="tx1"/>
          </a:solidFill>
          <a:latin typeface="+mn-lt"/>
          <a:ea typeface="+mn-ea"/>
          <a:cs typeface="+mn-cs"/>
        </a:defRPr>
      </a:lvl6pPr>
      <a:lvl7pPr marL="2740925" algn="r" defTabSz="913658" rtl="1" eaLnBrk="1" latinLnBrk="0" hangingPunct="1">
        <a:defRPr sz="1800" kern="1200">
          <a:solidFill>
            <a:schemeClr val="tx1"/>
          </a:solidFill>
          <a:latin typeface="+mn-lt"/>
          <a:ea typeface="+mn-ea"/>
          <a:cs typeface="+mn-cs"/>
        </a:defRPr>
      </a:lvl7pPr>
      <a:lvl8pPr marL="3197760" algn="r" defTabSz="913658" rtl="1" eaLnBrk="1" latinLnBrk="0" hangingPunct="1">
        <a:defRPr sz="1800" kern="1200">
          <a:solidFill>
            <a:schemeClr val="tx1"/>
          </a:solidFill>
          <a:latin typeface="+mn-lt"/>
          <a:ea typeface="+mn-ea"/>
          <a:cs typeface="+mn-cs"/>
        </a:defRPr>
      </a:lvl8pPr>
      <a:lvl9pPr marL="3654583" algn="r" defTabSz="913658"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2"/>
            <a:ext cx="2133600" cy="365125"/>
          </a:xfrm>
          <a:prstGeom prst="rect">
            <a:avLst/>
          </a:prstGeom>
        </p:spPr>
        <p:txBody>
          <a:bodyPr vert="horz" lIns="91374" tIns="45687" rIns="91374" bIns="45687"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6DC08B-5E75-4A5D-93D3-F0C7FE1B109A}"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374" tIns="45687" rIns="91374" bIns="45687"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6"/>
            <a:ext cx="2133600" cy="365125"/>
          </a:xfrm>
          <a:prstGeom prst="rect">
            <a:avLst/>
          </a:prstGeom>
        </p:spPr>
        <p:txBody>
          <a:bodyPr lIns="91374" tIns="45687" rIns="91374" bIns="45687"/>
          <a:lstStyle>
            <a:lvl1pPr algn="l" fontAlgn="auto">
              <a:spcBef>
                <a:spcPts val="0"/>
              </a:spcBef>
              <a:spcAft>
                <a:spcPts val="0"/>
              </a:spcAft>
              <a:defRPr>
                <a:solidFill>
                  <a:srgbClr val="FFFCF7"/>
                </a:solidFill>
                <a:latin typeface="+mn-lt"/>
                <a:cs typeface="+mn-cs"/>
              </a:defRPr>
            </a:lvl1pPr>
          </a:lstStyle>
          <a:p>
            <a:pPr>
              <a:defRPr/>
            </a:pPr>
            <a:fld id="{ADB4AF46-39F4-4CCE-A551-2F62A563D1C5}" type="slidenum">
              <a:rPr lang="he-IL"/>
              <a:pPr>
                <a:defRPr/>
              </a:pPr>
              <a:t>‹#›</a:t>
            </a:fld>
            <a:endParaRPr lang="he-IL" dirty="0"/>
          </a:p>
        </p:txBody>
      </p:sp>
    </p:spTree>
    <p:extLst>
      <p:ext uri="{BB962C8B-B14F-4D97-AF65-F5344CB8AC3E}">
        <p14:creationId xmlns:p14="http://schemas.microsoft.com/office/powerpoint/2010/main" val="2781165537"/>
      </p:ext>
    </p:extLst>
  </p:cSld>
  <p:clrMap bg1="lt1" tx1="dk1" bg2="lt2" tx2="dk2" accent1="accent1" accent2="accent2" accent3="accent3" accent4="accent4" accent5="accent5" accent6="accent6" hlink="hlink" folHlink="folHlink"/>
  <p:sldLayoutIdLst>
    <p:sldLayoutId id="2147485499" r:id="rId1"/>
    <p:sldLayoutId id="2147485500" r:id="rId2"/>
    <p:sldLayoutId id="2147485501" r:id="rId3"/>
    <p:sldLayoutId id="214748550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6806" algn="r" rtl="1" fontAlgn="base">
        <a:spcBef>
          <a:spcPct val="0"/>
        </a:spcBef>
        <a:spcAft>
          <a:spcPct val="0"/>
        </a:spcAft>
        <a:defRPr sz="4400">
          <a:solidFill>
            <a:schemeClr val="tx1"/>
          </a:solidFill>
          <a:latin typeface="Calibri" pitchFamily="34" charset="0"/>
          <a:cs typeface="Times New Roman" pitchFamily="18" charset="0"/>
        </a:defRPr>
      </a:lvl6pPr>
      <a:lvl7pPr marL="913658" algn="r" rtl="1" fontAlgn="base">
        <a:spcBef>
          <a:spcPct val="0"/>
        </a:spcBef>
        <a:spcAft>
          <a:spcPct val="0"/>
        </a:spcAft>
        <a:defRPr sz="4400">
          <a:solidFill>
            <a:schemeClr val="tx1"/>
          </a:solidFill>
          <a:latin typeface="Calibri" pitchFamily="34" charset="0"/>
          <a:cs typeface="Times New Roman" pitchFamily="18" charset="0"/>
        </a:defRPr>
      </a:lvl7pPr>
      <a:lvl8pPr marL="1370478" algn="r" rtl="1" fontAlgn="base">
        <a:spcBef>
          <a:spcPct val="0"/>
        </a:spcBef>
        <a:spcAft>
          <a:spcPct val="0"/>
        </a:spcAft>
        <a:defRPr sz="4400">
          <a:solidFill>
            <a:schemeClr val="tx1"/>
          </a:solidFill>
          <a:latin typeface="Calibri" pitchFamily="34" charset="0"/>
          <a:cs typeface="Times New Roman" pitchFamily="18" charset="0"/>
        </a:defRPr>
      </a:lvl8pPr>
      <a:lvl9pPr marL="1827314"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605" indent="-342605"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355" indent="-285519"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060" indent="-228402"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880" indent="-228402"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716" indent="-228402"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521" indent="-228402" algn="r" defTabSz="913658"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58" indent="-228402" algn="r" defTabSz="913658"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79" indent="-228402" algn="r" defTabSz="913658"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99" indent="-228402" algn="r" defTabSz="913658"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3658" rtl="1" eaLnBrk="1" latinLnBrk="0" hangingPunct="1">
        <a:defRPr sz="1800" kern="1200">
          <a:solidFill>
            <a:schemeClr val="tx1"/>
          </a:solidFill>
          <a:latin typeface="+mn-lt"/>
          <a:ea typeface="+mn-ea"/>
          <a:cs typeface="+mn-cs"/>
        </a:defRPr>
      </a:lvl1pPr>
      <a:lvl2pPr marL="456806" algn="r" defTabSz="913658" rtl="1" eaLnBrk="1" latinLnBrk="0" hangingPunct="1">
        <a:defRPr sz="1800" kern="1200">
          <a:solidFill>
            <a:schemeClr val="tx1"/>
          </a:solidFill>
          <a:latin typeface="+mn-lt"/>
          <a:ea typeface="+mn-ea"/>
          <a:cs typeface="+mn-cs"/>
        </a:defRPr>
      </a:lvl2pPr>
      <a:lvl3pPr marL="913658" algn="r" defTabSz="913658" rtl="1" eaLnBrk="1" latinLnBrk="0" hangingPunct="1">
        <a:defRPr sz="1800" kern="1200">
          <a:solidFill>
            <a:schemeClr val="tx1"/>
          </a:solidFill>
          <a:latin typeface="+mn-lt"/>
          <a:ea typeface="+mn-ea"/>
          <a:cs typeface="+mn-cs"/>
        </a:defRPr>
      </a:lvl3pPr>
      <a:lvl4pPr marL="1370478" algn="r" defTabSz="913658" rtl="1" eaLnBrk="1" latinLnBrk="0" hangingPunct="1">
        <a:defRPr sz="1800" kern="1200">
          <a:solidFill>
            <a:schemeClr val="tx1"/>
          </a:solidFill>
          <a:latin typeface="+mn-lt"/>
          <a:ea typeface="+mn-ea"/>
          <a:cs typeface="+mn-cs"/>
        </a:defRPr>
      </a:lvl4pPr>
      <a:lvl5pPr marL="1827314" algn="r" defTabSz="913658" rtl="1" eaLnBrk="1" latinLnBrk="0" hangingPunct="1">
        <a:defRPr sz="1800" kern="1200">
          <a:solidFill>
            <a:schemeClr val="tx1"/>
          </a:solidFill>
          <a:latin typeface="+mn-lt"/>
          <a:ea typeface="+mn-ea"/>
          <a:cs typeface="+mn-cs"/>
        </a:defRPr>
      </a:lvl5pPr>
      <a:lvl6pPr marL="2284119" algn="r" defTabSz="913658" rtl="1" eaLnBrk="1" latinLnBrk="0" hangingPunct="1">
        <a:defRPr sz="1800" kern="1200">
          <a:solidFill>
            <a:schemeClr val="tx1"/>
          </a:solidFill>
          <a:latin typeface="+mn-lt"/>
          <a:ea typeface="+mn-ea"/>
          <a:cs typeface="+mn-cs"/>
        </a:defRPr>
      </a:lvl6pPr>
      <a:lvl7pPr marL="2740925" algn="r" defTabSz="913658" rtl="1" eaLnBrk="1" latinLnBrk="0" hangingPunct="1">
        <a:defRPr sz="1800" kern="1200">
          <a:solidFill>
            <a:schemeClr val="tx1"/>
          </a:solidFill>
          <a:latin typeface="+mn-lt"/>
          <a:ea typeface="+mn-ea"/>
          <a:cs typeface="+mn-cs"/>
        </a:defRPr>
      </a:lvl7pPr>
      <a:lvl8pPr marL="3197760" algn="r" defTabSz="913658" rtl="1" eaLnBrk="1" latinLnBrk="0" hangingPunct="1">
        <a:defRPr sz="1800" kern="1200">
          <a:solidFill>
            <a:schemeClr val="tx1"/>
          </a:solidFill>
          <a:latin typeface="+mn-lt"/>
          <a:ea typeface="+mn-ea"/>
          <a:cs typeface="+mn-cs"/>
        </a:defRPr>
      </a:lvl8pPr>
      <a:lvl9pPr marL="3654583" algn="r" defTabSz="913658" rtl="1"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2445E19-49BD-4754-B859-190B9FF839C1}"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011A0AC-B5DE-491F-BA41-CBA515ECA08A}" type="slidenum">
              <a:rPr lang="he-IL"/>
              <a:pPr>
                <a:defRPr/>
              </a:pPr>
              <a:t>‹#›</a:t>
            </a:fld>
            <a:endParaRPr lang="he-IL" dirty="0"/>
          </a:p>
        </p:txBody>
      </p:sp>
    </p:spTree>
    <p:extLst>
      <p:ext uri="{BB962C8B-B14F-4D97-AF65-F5344CB8AC3E}">
        <p14:creationId xmlns:p14="http://schemas.microsoft.com/office/powerpoint/2010/main" val="932609684"/>
      </p:ext>
    </p:extLst>
  </p:cSld>
  <p:clrMap bg1="lt1" tx1="dk1" bg2="lt2" tx2="dk2" accent1="accent1" accent2="accent2" accent3="accent3" accent4="accent4" accent5="accent5" accent6="accent6" hlink="hlink" folHlink="folHlink"/>
  <p:sldLayoutIdLst>
    <p:sldLayoutId id="2147485504" r:id="rId1"/>
    <p:sldLayoutId id="2147485505" r:id="rId2"/>
    <p:sldLayoutId id="2147485506" r:id="rId3"/>
    <p:sldLayoutId id="214748550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2445E19-49BD-4754-B859-190B9FF839C1}"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011A0AC-B5DE-491F-BA41-CBA515ECA08A}" type="slidenum">
              <a:rPr lang="he-IL"/>
              <a:pPr>
                <a:defRPr/>
              </a:pPr>
              <a:t>‹#›</a:t>
            </a:fld>
            <a:endParaRPr lang="he-IL" dirty="0"/>
          </a:p>
        </p:txBody>
      </p:sp>
    </p:spTree>
    <p:extLst>
      <p:ext uri="{BB962C8B-B14F-4D97-AF65-F5344CB8AC3E}">
        <p14:creationId xmlns:p14="http://schemas.microsoft.com/office/powerpoint/2010/main" val="1168090874"/>
      </p:ext>
    </p:extLst>
  </p:cSld>
  <p:clrMap bg1="lt1" tx1="dk1" bg2="lt2" tx2="dk2" accent1="accent1" accent2="accent2" accent3="accent3" accent4="accent4" accent5="accent5" accent6="accent6" hlink="hlink" folHlink="folHlink"/>
  <p:sldLayoutIdLst>
    <p:sldLayoutId id="2147485510" r:id="rId1"/>
    <p:sldLayoutId id="2147485511" r:id="rId2"/>
    <p:sldLayoutId id="2147485512" r:id="rId3"/>
    <p:sldLayoutId id="214748551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0CD04E6-E058-4ABF-B0D7-B4792C2D2751}"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3F65B5E-9DB4-4E34-A2CD-6C6119A94E6E}"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cSld>
  <p:clrMap bg1="lt1" tx1="dk1" bg2="lt2" tx2="dk2" accent1="accent1" accent2="accent2" accent3="accent3" accent4="accent4" accent5="accent5" accent6="accent6" hlink="hlink" folHlink="folHlink"/>
  <p:sldLayoutIdLst>
    <p:sldLayoutId id="2147485394" r:id="rId1"/>
    <p:sldLayoutId id="2147485395" r:id="rId2"/>
    <p:sldLayoutId id="214748539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2445E19-49BD-4754-B859-190B9FF839C1}"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011A0AC-B5DE-491F-BA41-CBA515ECA08A}" type="slidenum">
              <a:rPr lang="he-IL"/>
              <a:pPr>
                <a:defRPr/>
              </a:pPr>
              <a:t>‹#›</a:t>
            </a:fld>
            <a:endParaRPr lang="he-IL" dirty="0"/>
          </a:p>
        </p:txBody>
      </p:sp>
    </p:spTree>
    <p:extLst>
      <p:ext uri="{BB962C8B-B14F-4D97-AF65-F5344CB8AC3E}">
        <p14:creationId xmlns:p14="http://schemas.microsoft.com/office/powerpoint/2010/main" val="3092333757"/>
      </p:ext>
    </p:extLst>
  </p:cSld>
  <p:clrMap bg1="lt1" tx1="dk1" bg2="lt2" tx2="dk2" accent1="accent1" accent2="accent2" accent3="accent3" accent4="accent4" accent5="accent5" accent6="accent6" hlink="hlink" folHlink="folHlink"/>
  <p:sldLayoutIdLst>
    <p:sldLayoutId id="2147485516" r:id="rId1"/>
    <p:sldLayoutId id="2147485517" r:id="rId2"/>
    <p:sldLayoutId id="2147485518" r:id="rId3"/>
    <p:sldLayoutId id="2147485519"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2445E19-49BD-4754-B859-190B9FF839C1}"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011A0AC-B5DE-491F-BA41-CBA515ECA08A}" type="slidenum">
              <a:rPr lang="he-IL"/>
              <a:pPr>
                <a:defRPr/>
              </a:pPr>
              <a:t>‹#›</a:t>
            </a:fld>
            <a:endParaRPr lang="he-IL" dirty="0"/>
          </a:p>
        </p:txBody>
      </p:sp>
    </p:spTree>
    <p:extLst>
      <p:ext uri="{BB962C8B-B14F-4D97-AF65-F5344CB8AC3E}">
        <p14:creationId xmlns:p14="http://schemas.microsoft.com/office/powerpoint/2010/main" val="3177346811"/>
      </p:ext>
    </p:extLst>
  </p:cSld>
  <p:clrMap bg1="lt1" tx1="dk1" bg2="lt2" tx2="dk2" accent1="accent1" accent2="accent2" accent3="accent3" accent4="accent4" accent5="accent5" accent6="accent6" hlink="hlink" folHlink="folHlink"/>
  <p:sldLayoutIdLst>
    <p:sldLayoutId id="2147485522" r:id="rId1"/>
    <p:sldLayoutId id="2147485523" r:id="rId2"/>
    <p:sldLayoutId id="2147485524" r:id="rId3"/>
    <p:sldLayoutId id="214748552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2445E19-49BD-4754-B859-190B9FF839C1}"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011A0AC-B5DE-491F-BA41-CBA515ECA08A}" type="slidenum">
              <a:rPr lang="he-IL"/>
              <a:pPr>
                <a:defRPr/>
              </a:pPr>
              <a:t>‹#›</a:t>
            </a:fld>
            <a:endParaRPr lang="he-IL" dirty="0"/>
          </a:p>
        </p:txBody>
      </p:sp>
    </p:spTree>
    <p:extLst>
      <p:ext uri="{BB962C8B-B14F-4D97-AF65-F5344CB8AC3E}">
        <p14:creationId xmlns:p14="http://schemas.microsoft.com/office/powerpoint/2010/main" val="2120833773"/>
      </p:ext>
    </p:extLst>
  </p:cSld>
  <p:clrMap bg1="lt1" tx1="dk1" bg2="lt2" tx2="dk2" accent1="accent1" accent2="accent2" accent3="accent3" accent4="accent4" accent5="accent5" accent6="accent6" hlink="hlink" folHlink="folHlink"/>
  <p:sldLayoutIdLst>
    <p:sldLayoutId id="2147485528" r:id="rId1"/>
    <p:sldLayoutId id="2147485529" r:id="rId2"/>
    <p:sldLayoutId id="2147485530" r:id="rId3"/>
    <p:sldLayoutId id="214748553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2445E19-49BD-4754-B859-190B9FF839C1}"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011A0AC-B5DE-491F-BA41-CBA515ECA08A}" type="slidenum">
              <a:rPr lang="he-IL"/>
              <a:pPr>
                <a:defRPr/>
              </a:pPr>
              <a:t>‹#›</a:t>
            </a:fld>
            <a:endParaRPr lang="he-IL" dirty="0"/>
          </a:p>
        </p:txBody>
      </p:sp>
    </p:spTree>
    <p:extLst>
      <p:ext uri="{BB962C8B-B14F-4D97-AF65-F5344CB8AC3E}">
        <p14:creationId xmlns:p14="http://schemas.microsoft.com/office/powerpoint/2010/main" val="942476822"/>
      </p:ext>
    </p:extLst>
  </p:cSld>
  <p:clrMap bg1="lt1" tx1="dk1" bg2="lt2" tx2="dk2" accent1="accent1" accent2="accent2" accent3="accent3" accent4="accent4" accent5="accent5" accent6="accent6" hlink="hlink" folHlink="folHlink"/>
  <p:sldLayoutIdLst>
    <p:sldLayoutId id="2147485534" r:id="rId1"/>
    <p:sldLayoutId id="2147485535" r:id="rId2"/>
    <p:sldLayoutId id="2147485536" r:id="rId3"/>
    <p:sldLayoutId id="214748553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2445E19-49BD-4754-B859-190B9FF839C1}"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011A0AC-B5DE-491F-BA41-CBA515ECA08A}" type="slidenum">
              <a:rPr lang="he-IL"/>
              <a:pPr>
                <a:defRPr/>
              </a:pPr>
              <a:t>‹#›</a:t>
            </a:fld>
            <a:endParaRPr lang="he-IL" dirty="0"/>
          </a:p>
        </p:txBody>
      </p:sp>
    </p:spTree>
    <p:extLst>
      <p:ext uri="{BB962C8B-B14F-4D97-AF65-F5344CB8AC3E}">
        <p14:creationId xmlns:p14="http://schemas.microsoft.com/office/powerpoint/2010/main" val="582790403"/>
      </p:ext>
    </p:extLst>
  </p:cSld>
  <p:clrMap bg1="lt1" tx1="dk1" bg2="lt2" tx2="dk2" accent1="accent1" accent2="accent2" accent3="accent3" accent4="accent4" accent5="accent5" accent6="accent6" hlink="hlink" folHlink="folHlink"/>
  <p:sldLayoutIdLst>
    <p:sldLayoutId id="2147485540" r:id="rId1"/>
    <p:sldLayoutId id="2147485541" r:id="rId2"/>
    <p:sldLayoutId id="2147485542" r:id="rId3"/>
    <p:sldLayoutId id="214748554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2445E19-49BD-4754-B859-190B9FF839C1}"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011A0AC-B5DE-491F-BA41-CBA515ECA08A}" type="slidenum">
              <a:rPr lang="he-IL"/>
              <a:pPr>
                <a:defRPr/>
              </a:pPr>
              <a:t>‹#›</a:t>
            </a:fld>
            <a:endParaRPr lang="he-IL" dirty="0"/>
          </a:p>
        </p:txBody>
      </p:sp>
    </p:spTree>
    <p:extLst>
      <p:ext uri="{BB962C8B-B14F-4D97-AF65-F5344CB8AC3E}">
        <p14:creationId xmlns:p14="http://schemas.microsoft.com/office/powerpoint/2010/main" val="4130358245"/>
      </p:ext>
    </p:extLst>
  </p:cSld>
  <p:clrMap bg1="lt1" tx1="dk1" bg2="lt2" tx2="dk2" accent1="accent1" accent2="accent2" accent3="accent3" accent4="accent4" accent5="accent5" accent6="accent6" hlink="hlink" folHlink="folHlink"/>
  <p:sldLayoutIdLst>
    <p:sldLayoutId id="2147485546" r:id="rId1"/>
    <p:sldLayoutId id="2147485547" r:id="rId2"/>
    <p:sldLayoutId id="2147485548" r:id="rId3"/>
    <p:sldLayoutId id="2147485549"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2445E19-49BD-4754-B859-190B9FF839C1}" type="datetime8">
              <a:rPr lang="he-IL">
                <a:solidFill>
                  <a:prstClr val="black">
                    <a:tint val="75000"/>
                  </a:prstClr>
                </a:solidFill>
              </a:rPr>
              <a:pPr>
                <a:defRPr/>
              </a:pPr>
              <a:t>29 ספטמבר 17</a:t>
            </a:fld>
            <a:endParaRPr lang="he-I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011A0AC-B5DE-491F-BA41-CBA515ECA08A}" type="slidenum">
              <a:rPr lang="he-IL"/>
              <a:pPr>
                <a:defRPr/>
              </a:pPr>
              <a:t>‹#›</a:t>
            </a:fld>
            <a:endParaRPr lang="he-IL" dirty="0"/>
          </a:p>
        </p:txBody>
      </p:sp>
    </p:spTree>
    <p:extLst>
      <p:ext uri="{BB962C8B-B14F-4D97-AF65-F5344CB8AC3E}">
        <p14:creationId xmlns:p14="http://schemas.microsoft.com/office/powerpoint/2010/main" val="3067179236"/>
      </p:ext>
    </p:extLst>
  </p:cSld>
  <p:clrMap bg1="lt1" tx1="dk1" bg2="lt2" tx2="dk2" accent1="accent1" accent2="accent2" accent3="accent3" accent4="accent4" accent5="accent5" accent6="accent6" hlink="hlink" folHlink="folHlink"/>
  <p:sldLayoutIdLst>
    <p:sldLayoutId id="2147485552" r:id="rId1"/>
    <p:sldLayoutId id="2147485553" r:id="rId2"/>
    <p:sldLayoutId id="2147485554" r:id="rId3"/>
    <p:sldLayoutId id="214748555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C364314-8406-43D9-99FA-410B7A440A27}"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49EB094-87E2-48A3-A976-06FEB59A1FA5}"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cSld>
  <p:clrMap bg1="lt1" tx1="dk1" bg2="lt2" tx2="dk2" accent1="accent1" accent2="accent2" accent3="accent3" accent4="accent4" accent5="accent5" accent6="accent6" hlink="hlink" folHlink="folHlink"/>
  <p:sldLayoutIdLst>
    <p:sldLayoutId id="2147485397" r:id="rId1"/>
    <p:sldLayoutId id="2147485398" r:id="rId2"/>
    <p:sldLayoutId id="214748539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DBAC562-03C5-4137-969D-90CF6DEF5B69}"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CAC91BE-0A90-43ED-A90C-9F9D5A2ED5B6}"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cSld>
  <p:clrMap bg1="lt1" tx1="dk1" bg2="lt2" tx2="dk2" accent1="accent1" accent2="accent2" accent3="accent3" accent4="accent4" accent5="accent5" accent6="accent6" hlink="hlink" folHlink="folHlink"/>
  <p:sldLayoutIdLst>
    <p:sldLayoutId id="2147485400" r:id="rId1"/>
    <p:sldLayoutId id="2147485401" r:id="rId2"/>
    <p:sldLayoutId id="214748540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F9B3460-51D3-4E34-9A93-B190FEF802C9}"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3C4A169-9C97-4D51-A358-9937A5146B18}"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cSld>
  <p:clrMap bg1="lt1" tx1="dk1" bg2="lt2" tx2="dk2" accent1="accent1" accent2="accent2" accent3="accent3" accent4="accent4" accent5="accent5" accent6="accent6" hlink="hlink" folHlink="folHlink"/>
  <p:sldLayoutIdLst>
    <p:sldLayoutId id="2147485403" r:id="rId1"/>
    <p:sldLayoutId id="2147485404" r:id="rId2"/>
    <p:sldLayoutId id="214748540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97FA84B-BB95-4444-8CD2-61665478718E}"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77DA391-2ED0-423C-BE76-07C2FE88CD3A}"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cSld>
  <p:clrMap bg1="lt1" tx1="dk1" bg2="lt2" tx2="dk2" accent1="accent1" accent2="accent2" accent3="accent3" accent4="accent4" accent5="accent5" accent6="accent6" hlink="hlink" folHlink="folHlink"/>
  <p:sldLayoutIdLst>
    <p:sldLayoutId id="2147485406" r:id="rId1"/>
    <p:sldLayoutId id="2147485407" r:id="rId2"/>
    <p:sldLayoutId id="2147485408"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BECB12D-A43E-4556-AA8C-AFFDEFE08CC1}"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2B2E538-07F1-4A24-948C-2EB84933311C}"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cSld>
  <p:clrMap bg1="lt1" tx1="dk1" bg2="lt2" tx2="dk2" accent1="accent1" accent2="accent2" accent3="accent3" accent4="accent4" accent5="accent5" accent6="accent6" hlink="hlink" folHlink="folHlink"/>
  <p:sldLayoutIdLst>
    <p:sldLayoutId id="2147485409" r:id="rId1"/>
    <p:sldLayoutId id="2147485410" r:id="rId2"/>
    <p:sldLayoutId id="2147485411"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E54F459-C9D8-4E63-A5E9-AA75CDF4DC0B}"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BC77838-1090-45F0-9238-2959E19B2F61}"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cSld>
  <p:clrMap bg1="lt1" tx1="dk1" bg2="lt2" tx2="dk2" accent1="accent1" accent2="accent2" accent3="accent3" accent4="accent4" accent5="accent5" accent6="accent6" hlink="hlink" folHlink="folHlink"/>
  <p:sldLayoutIdLst>
    <p:sldLayoutId id="2147485412" r:id="rId1"/>
    <p:sldLayoutId id="2147485413" r:id="rId2"/>
    <p:sldLayoutId id="214748541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5.xml"/><Relationship Id="rId5" Type="http://schemas.openxmlformats.org/officeDocument/2006/relationships/image" Target="../media/image8.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5.xml"/><Relationship Id="rId5" Type="http://schemas.openxmlformats.org/officeDocument/2006/relationships/image" Target="../media/image8.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5.xml"/><Relationship Id="rId5" Type="http://schemas.openxmlformats.org/officeDocument/2006/relationships/image" Target="../media/image8.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5.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5.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5.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55.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55.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4.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3" Type="http://schemas.openxmlformats.org/officeDocument/2006/relationships/hyperlink" Target="http://upload.wikimedia.org/wikipedia/commons/4/4e/World_Championships_2005_(2).jpg" TargetMode="External"/><Relationship Id="rId2" Type="http://schemas.openxmlformats.org/officeDocument/2006/relationships/notesSlide" Target="../notesSlides/notesSlide32.xml"/><Relationship Id="rId1" Type="http://schemas.openxmlformats.org/officeDocument/2006/relationships/slideLayout" Target="../slideLayouts/slideLayout74.xml"/><Relationship Id="rId5" Type="http://schemas.openxmlformats.org/officeDocument/2006/relationships/hyperlink" Target="http://commons.wikimedia.org/wiki/File:World_Championships_2005_(2).jpg" TargetMode="Externa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hyperlink" Target="http://upload.wikimedia.org/wikipedia/commons/4/4e/World_Championships_2005_(2).jpg" TargetMode="External"/><Relationship Id="rId2" Type="http://schemas.openxmlformats.org/officeDocument/2006/relationships/notesSlide" Target="../notesSlides/notesSlide33.xml"/><Relationship Id="rId1" Type="http://schemas.openxmlformats.org/officeDocument/2006/relationships/slideLayout" Target="../slideLayouts/slideLayout74.xml"/><Relationship Id="rId5" Type="http://schemas.openxmlformats.org/officeDocument/2006/relationships/hyperlink" Target="http://commons.wikimedia.org/wiki/File:World_Championships_2005_(2).jpg" TargetMode="Externa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55.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55.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307" r="920"/>
          <a:stretch/>
        </p:blipFill>
        <p:spPr bwMode="auto">
          <a:xfrm>
            <a:off x="-85343" y="0"/>
            <a:ext cx="9337864" cy="6213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קבוצה 2"/>
          <p:cNvGrpSpPr/>
          <p:nvPr/>
        </p:nvGrpSpPr>
        <p:grpSpPr>
          <a:xfrm>
            <a:off x="-1044624" y="5818691"/>
            <a:ext cx="11089232" cy="1628242"/>
            <a:chOff x="-904129" y="4439602"/>
            <a:chExt cx="11089232" cy="1848040"/>
          </a:xfrm>
        </p:grpSpPr>
        <p:sp>
          <p:nvSpPr>
            <p:cNvPr id="9" name="מלבן 8"/>
            <p:cNvSpPr/>
            <p:nvPr/>
          </p:nvSpPr>
          <p:spPr>
            <a:xfrm>
              <a:off x="140495" y="4439602"/>
              <a:ext cx="9210126" cy="12687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0" name="TextBox 9"/>
            <p:cNvSpPr txBox="1"/>
            <p:nvPr/>
          </p:nvSpPr>
          <p:spPr>
            <a:xfrm>
              <a:off x="-904129" y="4506092"/>
              <a:ext cx="11089232" cy="1781550"/>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algn="ctr" fontAlgn="auto">
                <a:spcBef>
                  <a:spcPts val="0"/>
                </a:spcBef>
                <a:spcAft>
                  <a:spcPts val="0"/>
                </a:spcAft>
                <a:defRPr/>
              </a:pPr>
              <a:r>
                <a:rPr lang="he-IL" sz="4800" b="1" dirty="0" smtClean="0">
                  <a:solidFill>
                    <a:prstClr val="white"/>
                  </a:solidFill>
                  <a:latin typeface="Arial"/>
                  <a:cs typeface="Arial"/>
                </a:rPr>
                <a:t>מערכת העצבים</a:t>
              </a:r>
              <a:r>
                <a:rPr lang="he-IL" sz="4800" b="1" dirty="0">
                  <a:solidFill>
                    <a:prstClr val="white"/>
                  </a:solidFill>
                  <a:latin typeface="Arial"/>
                  <a:cs typeface="Arial"/>
                </a:rPr>
                <a:t> </a:t>
              </a:r>
              <a:r>
                <a:rPr lang="he-IL" sz="4800" b="1" dirty="0" smtClean="0">
                  <a:solidFill>
                    <a:prstClr val="white"/>
                  </a:solidFill>
                  <a:latin typeface="Arial"/>
                  <a:cs typeface="Arial"/>
                </a:rPr>
                <a:t>– מבנה ותפקוד</a:t>
              </a:r>
              <a:endParaRPr lang="he-IL" sz="4800" b="1" dirty="0">
                <a:solidFill>
                  <a:prstClr val="white"/>
                </a:solidFill>
                <a:latin typeface="Arial"/>
                <a:cs typeface="Arial"/>
              </a:endParaRPr>
            </a:p>
            <a:p>
              <a:pPr algn="ctr" fontAlgn="auto">
                <a:lnSpc>
                  <a:spcPct val="150000"/>
                </a:lnSpc>
                <a:spcBef>
                  <a:spcPts val="0"/>
                </a:spcBef>
                <a:spcAft>
                  <a:spcPts val="0"/>
                </a:spcAft>
                <a:defRPr/>
              </a:pPr>
              <a:endParaRPr lang="he-IL" sz="3200" b="1" dirty="0" smtClean="0">
                <a:solidFill>
                  <a:prstClr val="white"/>
                </a:solidFill>
                <a:latin typeface="Arial"/>
                <a:cs typeface="Arial"/>
              </a:endParaRPr>
            </a:p>
          </p:txBody>
        </p:sp>
      </p:grpSp>
    </p:spTree>
    <p:extLst>
      <p:ext uri="{BB962C8B-B14F-4D97-AF65-F5344CB8AC3E}">
        <p14:creationId xmlns:p14="http://schemas.microsoft.com/office/powerpoint/2010/main" val="2806293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p:cNvGrpSpPr/>
          <p:nvPr/>
        </p:nvGrpSpPr>
        <p:grpSpPr>
          <a:xfrm>
            <a:off x="-89446" y="-120724"/>
            <a:ext cx="556990" cy="896190"/>
            <a:chOff x="-61909" y="-136525"/>
            <a:chExt cx="556990" cy="896191"/>
          </a:xfrm>
        </p:grpSpPr>
        <p:sp>
          <p:nvSpPr>
            <p:cNvPr id="17" name="Rectangle 17"/>
            <p:cNvSpPr/>
            <p:nvPr/>
          </p:nvSpPr>
          <p:spPr>
            <a:xfrm>
              <a:off x="0" y="-15700"/>
              <a:ext cx="495081" cy="775366"/>
            </a:xfrm>
            <a:prstGeom prst="rect">
              <a:avLst/>
            </a:prstGeom>
            <a:solidFill>
              <a:sysClr val="window" lastClr="FFFFFF">
                <a:lumMod val="85000"/>
              </a:sysClr>
            </a:solidFill>
            <a:ln w="12700" cap="flat" cmpd="sng" algn="ctr">
              <a:noFill/>
              <a:prstDash val="solid"/>
            </a:ln>
            <a:effectLst/>
          </p:spPr>
          <p:txBody>
            <a:bodyPr lIns="91408" tIns="45704" rIns="91408" bIns="45704" rtlCol="1"/>
            <a:lstStyle/>
            <a:p>
              <a:pPr fontAlgn="auto">
                <a:spcBef>
                  <a:spcPts val="0"/>
                </a:spcBef>
                <a:spcAft>
                  <a:spcPts val="0"/>
                </a:spcAft>
                <a:defRPr/>
              </a:pPr>
              <a:endParaRPr lang="he-IL" kern="0" dirty="0">
                <a:solidFill>
                  <a:prstClr val="black"/>
                </a:solidFill>
                <a:latin typeface="Calibri"/>
                <a:cs typeface="Arial"/>
              </a:endParaRPr>
            </a:p>
          </p:txBody>
        </p:sp>
        <p:sp>
          <p:nvSpPr>
            <p:cNvPr id="18" name="AutoShape 2" descr="data:image/jpeg;base64,/9j/4AAQSkZJRgABAQAAAQABAAD/2wCEAAkGBxQSDxAQDxAPFA8QEA8PEBAQEA8PDQ8QFRYWFhQSFRQYHCggGBwlGxQUITEhJSkrLi4uFx8zODMsNygtLisBCgoKDg0OFRAQGywlHCUrLSwsLC0yKywuLCwsNyw2LCwsLCwsLC4sNywtLCwsNywsLCwsMzQsLCwsLC8vLCssLP/AABEIAM0A9gMBIgACEQEDEQH/xAAcAAEAAQUBAQAAAAAAAAAAAAAAAgEDBAYHBQj/xABLEAACAgEBAwgGBQYJDQAAAAAAAQIDEQQSIUEFBgcxUWFxkRMiUoGhwUKSscLRFBUyYnKiJFRzgoOy0uHiFhcjM0NEU2Nkk6Pw8f/EABoBAQEAAwEBAAAAAAAAAAAAAAABAgMEBQb/xAAsEQEAAgIABAMGBwAAAAAAAAAAAQIDEQQFITESE0EiMlFhocEUFUJxgZGx/9oADAMBAAIRAxEAPwDuIAAAAAAAAAAAAAAAAAAAAAAAAAAAAAAAAAAAAAAAAAAAAAAAAAAAAAAAAAAAAAAAAAAAAAAAAAAAAAAAAAAAAAAAAAAAAAAAAAAAAAAAAAAAAAAAAAAAAAAAAAAAAAAAAAAAAAARsmopyk8KKbbfUkt7YEgeZdy9p4V+luurrhmUf9JOMZNxbW5Z39RrOt6VNDBtQlbZjjCCjB++TT+A0bbyDmFnTFUn6umk1/KPPlsfMx5dMceGnl8H95F0m3VyDZyf/PJ/0/w/xl+nphq3bVE+/CX9oaNuplDQtL0raObSe1Dt21KOPKLXxNn5N5xae9Zqsi12pxksdrcW8e/BFewijYTITkBRSJpkMFrVayupbVtkIR/WkkWViJmdQyQaRfz8rhZPZjKzfKKw1GvCk9mSe9744ysIw59IUnnFW7hhqLXi3tZ8kaZzUj1dtOW8TbtT7OhlTmcuftvCHnJfdiii5+3f8OH1pk8+jb+UcT8PrDpoObR5+28a17pP5pmTVz/9quee9wkvJRX2jz6fFjPKuJj9P1hvzI7TNU0vPqqWFJY7W04eS35Pc0PK9VuNiay+Dxnz6jZW9Z7S5MvDZcfv1mHoRZMikSMmkAAAAAAAAAAGLylr4UVStseIx4Lrk+CXecT549JN97nVp36Oh5i9nfKae5+txXw7jpPSWprRqyEHKNVinalnKr2ZRcvBZ6+Hhk4LqeT9p508lZHhDKV8e5xf6XislhHn2SbeW8spkpbFxeJJxfZJOL8mRZRJMq5FsrkCWRkjkLsXX2cQqWTP5Krv2tvTK3ahvc4JqMO+UupLxLVXJVr3utwj7VrVUfOWM+49bR8puitU+ljbBSlNV7CsqjKWM7LnHMd6TzHHEg7J0e8tTtpjXdZCd2w5t1SjZXFKWzvsW6UnxSbSx17zcEah0f8AIltdf5Rqko22JOFaabhF9Tk+Dxw79/YtyURA13ndy3LTVS9GvXwt/CO08I5Tq9XO2TnbOUpPjJ5On89OTbZL01MVYlDZtpfXKCy8rtOa2UVyb2JuuXGu3O59il+K95w8R4pt1fT8o8quPcd/WfsxESyXZaGxfQbXbDE18Cy4tdaa8Vg5ntxMT2lXJVMiCrpLJXJDJKMW+pN+CyE0rknTqJQeYvHdwKwow82bUY8W1h/j8GXZX1Q3VzjZP6KqU5yf8+SWH4RTMorM9XNlz0r7Mxv/AD+3UOaHK7trjVZl2Rr2m28ySz+jLvw4vwaybGalzE5HtqjK69KErIpQqTy4QbzmXe//AL3baehTfhjb47ivB5tvB2AAZucAAAAAAAAPnrpW5Khp+UJ+ihGELFGxRgtmOX14S3LefQpyHpz0Xrae5cYuD8d7COWV8o2JbO3Jx9mWJw8mXfzgvpU6eXf6LZfnHB57RJR9X3lGctVVx01Xut1EfvlVq6V1aWr33ah/fPPnDDI4GzT1fzpH6On0i8apTf7zZkV8pXNerYoRfCqEK/6qTPEhHLPVqjhIbNLOtk9zbcm875NtmdzXht6qiLS3Sy8dcutrJg67h7z1+YVedbX3P5pfMxlnHZ9H0LEYrsjFeSLrYSIuBWKzfJNNLLymt3UcH5ZrlDU2qLa9eTx1x37+p7j6AUcdRxLnjRs625frP8PkaOI7Q9blPW9o+Ty9LZLGd6eeuLaZkT5Tsiv9ZPHY8S+0s0LcVshlHI96ayi+W5cdl+NVf4EXyu/+X/2o/gY06UWnSXokxaGZ+d58HFeFcEPy+ya32WY7P0UYSqMumvCHRj1Yk7Hn1t/e220erzV0znqIdjmopLcm2+vHgYs9Pn8TaOZGlX5VSl1KSflvM69ZiHLmia1taZ9HXorCS7NxUA7nzAAAAAAAAAAABovS5ofSaJPG+Mnjxxlf1TejwuelG3orf1dma9zw/g2El8xNF6iG/D7cmXyro9i2WFubbXd3FK4YKLWoqzvMXYPRZbdSfAC1pq9+eCM6JbgsFzIGLreHvNj6Na862H7UF5yX4Guazh7za+i2GdbX/KV/aYyzjs+gjF1GqxJRisyeOOEsmUYGqoe3txWVlPHejKGK9pdVt5WMNb+5o5V0i1Y1sn2pP4Z+Z1DQadpuUljdhLic86Ua8amD7YRf2r5GniYjw9HpcrtrP/DUKOJckWtPxLzOB9NLFnEttGVNFvYAt1QL2AiSMmEpQRuXR7RnUqXsxk/hj5mnwR0Ho4p32S7Ipeb/ALjbij2oefx9tYbN6AB2vmgAAAAAAAAAADE5Vp26LYe1XNfBmWUkgPnPlmrE34nkSRs3OmnZusj7M5R8ng1qwrGFsAFVVEiKJEGLq+HvN06KI/wyv9tfBGn6iGVu4G9dEtH8Lqz2zf7rMZZ+jtxVMYCRWKpzvpVq9amfbGUfJ/4johpfSdRmiqXZKcfNJ/I1Zo9iXZwFtcRRzGjrL7LVMOsus4H1coMiTZQojgqihVFYyu19Z03o7rxTZLtlFeS/vOZVdZ1jmJXjRp+1OT+xfI3YPeeTzOdYtfNsQAOx4AAAAAAAAAAABRlSjA4p0h07OsvXbPa+slL5mkWHX+k/m3ZYvyqiLk4xxdCKzPC6ppcd25+C7zj9vWVigyhTIKqSJIimVRBdrjvOh9FNWdWmvownJ+GMfeRz7T1ttJLe2ortbe5JLi88DvPMXm3+R0Zs332qLs/UXCC+ff4EVsxFzRSxFhliBkqS7TW+f9W1o8+zZF+7DXzR7OSzq9PG2udc87M1svt7mu9Ml6brMM8OTwZK2+EuMyRBnq8v8kT01zrnv3bUJLqnDt/E8ls8yYmJ1L7LHet6xas9FGyLJESM9KBBgrCV6nrOyc1a9nRULthtfWbfzOYc1+Q56u7ZW6uGHbP2YvqS73h4OxU1KMYwisRilGK7ElhI6uHrPWXhc1yxMxSO/dMAHS8cAAAAAAAAAAAoyoAizQudPRrVqZyt01noLZNylFw9Jp5t9b2cpwb7njuN+I4LCOEcodGvKFedmmm5dtN8Itrtxbsnm/5Fco/xC/61P9o+iGiaA+etPzD5Sm8LQzj2yst08Ir9/L9yZsPJnRNqpYeov09Mc71XGWosx2b9lJ9+WdlBFa1zb5kaXRtThCVl6/297U7F+yv0YfzUn4mygjlgVZjzRkEXWWEljYLsYY/96i6oY6hJF2jA5V5Kq1MPR31qSTzF5cZwfbGS3pmlcqdHtibel1EZLhXqIuMl/SQW/wCr7zoWCuDXalbd3Rh4rLi9ydOO6nmlrof7rtrtqupkvJtP4GM+bus/iOo/8ePPaO17JKJq/D0dsc2z/JxnTc0NfPq0mwvatupivJNy+B7vJ3RtbJp6rUwhHjXpouU3/SzW76rOlAyjDSGvJzLPfpvX7MLknkurTVKqiCjBb+tuUpcZSk98n3szQDa4ZmZncgACAAAAAAAAAAAAAAAAAAAAAAAAAAAAAAAAAAAAAAAAAAAAAAAAAAAAAAAAAAAAAAAAAAAAAAAAAAAAAAAAAAAAAAAAAAAAAAAAAAAAAAAAAAAAAAAAAAAAAAAAAAAAAAAAAAAAAD//2Q=="/>
            <p:cNvSpPr>
              <a:spLocks noChangeAspect="1" noChangeArrowheads="1"/>
            </p:cNvSpPr>
            <p:nvPr/>
          </p:nvSpPr>
          <p:spPr bwMode="auto">
            <a:xfrm>
              <a:off x="-61909"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6" tIns="45703" rIns="91406" bIns="45703" numCol="1" anchor="t" anchorCtr="0" compatLnSpc="1">
              <a:prstTxWarp prst="textNoShape">
                <a:avLst/>
              </a:prstTxWarp>
            </a:bodyPr>
            <a:lstStyle/>
            <a:p>
              <a:pPr fontAlgn="auto">
                <a:spcBef>
                  <a:spcPts val="0"/>
                </a:spcBef>
                <a:spcAft>
                  <a:spcPts val="0"/>
                </a:spcAft>
                <a:defRPr/>
              </a:pPr>
              <a:endParaRPr lang="he-IL" kern="0" dirty="0" smtClean="0">
                <a:solidFill>
                  <a:prstClr val="black"/>
                </a:solidFill>
              </a:endParaRPr>
            </a:p>
          </p:txBody>
        </p:sp>
        <p:sp>
          <p:nvSpPr>
            <p:cNvPr id="19" name="מלבן 18"/>
            <p:cNvSpPr/>
            <p:nvPr/>
          </p:nvSpPr>
          <p:spPr>
            <a:xfrm>
              <a:off x="-34230" y="-64774"/>
              <a:ext cx="529311" cy="769442"/>
            </a:xfrm>
            <a:prstGeom prst="rect">
              <a:avLst/>
            </a:prstGeom>
          </p:spPr>
          <p:txBody>
            <a:bodyPr wrap="none">
              <a:spAutoFit/>
            </a:bodyPr>
            <a:lstStyle/>
            <a:p>
              <a:pPr fontAlgn="auto">
                <a:spcBef>
                  <a:spcPts val="0"/>
                </a:spcBef>
                <a:spcAft>
                  <a:spcPts val="0"/>
                </a:spcAft>
                <a:defRPr/>
              </a:pPr>
              <a:r>
                <a:rPr lang="he-IL" sz="4400" b="1" kern="0" dirty="0" smtClean="0">
                  <a:solidFill>
                    <a:srgbClr val="1D4C72"/>
                  </a:solidFill>
                </a:rPr>
                <a:t>?</a:t>
              </a:r>
              <a:endParaRPr lang="he-IL" sz="4400" kern="0" dirty="0" smtClean="0">
                <a:solidFill>
                  <a:prstClr val="black"/>
                </a:solidFill>
              </a:endParaRPr>
            </a:p>
          </p:txBody>
        </p:sp>
      </p:grpSp>
      <p:grpSp>
        <p:nvGrpSpPr>
          <p:cNvPr id="2" name="קבוצה 1"/>
          <p:cNvGrpSpPr/>
          <p:nvPr/>
        </p:nvGrpSpPr>
        <p:grpSpPr>
          <a:xfrm>
            <a:off x="591646" y="116632"/>
            <a:ext cx="8470295" cy="658834"/>
            <a:chOff x="489704" y="-116417"/>
            <a:chExt cx="8470295" cy="658834"/>
          </a:xfrm>
        </p:grpSpPr>
        <p:sp>
          <p:nvSpPr>
            <p:cNvPr id="40" name="Rectangle 17"/>
            <p:cNvSpPr/>
            <p:nvPr/>
          </p:nvSpPr>
          <p:spPr>
            <a:xfrm>
              <a:off x="683568" y="-116417"/>
              <a:ext cx="8276431" cy="658834"/>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23" name="מלבן 22"/>
            <p:cNvSpPr/>
            <p:nvPr/>
          </p:nvSpPr>
          <p:spPr>
            <a:xfrm>
              <a:off x="489704" y="-74026"/>
              <a:ext cx="8210904" cy="461665"/>
            </a:xfrm>
            <a:prstGeom prst="rect">
              <a:avLst/>
            </a:prstGeom>
          </p:spPr>
          <p:txBody>
            <a:bodyPr wrap="square">
              <a:spAutoFit/>
            </a:bodyPr>
            <a:lstStyle/>
            <a:p>
              <a:pPr fontAlgn="auto">
                <a:spcBef>
                  <a:spcPts val="0"/>
                </a:spcBef>
                <a:spcAft>
                  <a:spcPts val="0"/>
                </a:spcAft>
                <a:defRPr/>
              </a:pPr>
              <a:r>
                <a:rPr lang="he-IL" sz="2400" b="1" kern="0" dirty="0" smtClean="0">
                  <a:solidFill>
                    <a:srgbClr val="1F497D"/>
                  </a:solidFill>
                </a:rPr>
                <a:t>איזו פעולה קשורה למערכת העצבים האוטונומית?</a:t>
              </a:r>
            </a:p>
          </p:txBody>
        </p:sp>
      </p:grpSp>
      <p:sp>
        <p:nvSpPr>
          <p:cNvPr id="29" name="מלבן 28"/>
          <p:cNvSpPr/>
          <p:nvPr/>
        </p:nvSpPr>
        <p:spPr>
          <a:xfrm>
            <a:off x="591646" y="1268760"/>
            <a:ext cx="8210904" cy="3046988"/>
          </a:xfrm>
          <a:prstGeom prst="rect">
            <a:avLst/>
          </a:prstGeom>
        </p:spPr>
        <p:txBody>
          <a:bodyPr wrap="square">
            <a:spAutoFit/>
          </a:bodyPr>
          <a:lstStyle/>
          <a:p>
            <a:pPr fontAlgn="auto">
              <a:lnSpc>
                <a:spcPct val="200000"/>
              </a:lnSpc>
              <a:spcBef>
                <a:spcPts val="0"/>
              </a:spcBef>
              <a:spcAft>
                <a:spcPts val="0"/>
              </a:spcAft>
              <a:defRPr/>
            </a:pPr>
            <a:r>
              <a:rPr lang="he-IL" sz="2400" b="1" kern="0" dirty="0" smtClean="0">
                <a:solidFill>
                  <a:srgbClr val="1F497D"/>
                </a:solidFill>
              </a:rPr>
              <a:t>א.    פתיחת דלת בעזרת המפתח</a:t>
            </a:r>
          </a:p>
          <a:p>
            <a:pPr fontAlgn="auto">
              <a:lnSpc>
                <a:spcPct val="200000"/>
              </a:lnSpc>
              <a:spcBef>
                <a:spcPts val="0"/>
              </a:spcBef>
              <a:spcAft>
                <a:spcPts val="0"/>
              </a:spcAft>
              <a:defRPr/>
            </a:pPr>
            <a:r>
              <a:rPr lang="he-IL" sz="2400" b="1" kern="0" dirty="0" smtClean="0">
                <a:solidFill>
                  <a:srgbClr val="1F497D"/>
                </a:solidFill>
              </a:rPr>
              <a:t>ב.    הסתכלות לעבר אדם שמדבר אלינו</a:t>
            </a:r>
          </a:p>
          <a:p>
            <a:pPr fontAlgn="auto">
              <a:lnSpc>
                <a:spcPct val="200000"/>
              </a:lnSpc>
              <a:spcBef>
                <a:spcPts val="0"/>
              </a:spcBef>
              <a:spcAft>
                <a:spcPts val="0"/>
              </a:spcAft>
              <a:defRPr/>
            </a:pPr>
            <a:r>
              <a:rPr lang="he-IL" sz="2400" b="1" kern="0" dirty="0" smtClean="0">
                <a:solidFill>
                  <a:srgbClr val="1F497D"/>
                </a:solidFill>
              </a:rPr>
              <a:t>ג.    הגברת קצב הלב בזמן מבחן קשה</a:t>
            </a:r>
          </a:p>
          <a:p>
            <a:pPr fontAlgn="auto">
              <a:lnSpc>
                <a:spcPct val="200000"/>
              </a:lnSpc>
              <a:spcBef>
                <a:spcPts val="0"/>
              </a:spcBef>
              <a:spcAft>
                <a:spcPts val="0"/>
              </a:spcAft>
              <a:defRPr/>
            </a:pPr>
            <a:r>
              <a:rPr lang="he-IL" sz="2400" b="1" kern="0" dirty="0" smtClean="0">
                <a:solidFill>
                  <a:srgbClr val="1F497D"/>
                </a:solidFill>
              </a:rPr>
              <a:t>ד.   פתרון תרגיל במתמטיקה</a:t>
            </a:r>
          </a:p>
        </p:txBody>
      </p:sp>
      <p:sp>
        <p:nvSpPr>
          <p:cNvPr id="32" name="אליפסה 31"/>
          <p:cNvSpPr/>
          <p:nvPr/>
        </p:nvSpPr>
        <p:spPr>
          <a:xfrm>
            <a:off x="8340821" y="2924944"/>
            <a:ext cx="551659" cy="576064"/>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Tree>
    <p:extLst>
      <p:ext uri="{BB962C8B-B14F-4D97-AF65-F5344CB8AC3E}">
        <p14:creationId xmlns:p14="http://schemas.microsoft.com/office/powerpoint/2010/main" val="192846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904" y="6453336"/>
            <a:ext cx="5328592" cy="36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8" name="מלבן 7"/>
          <p:cNvSpPr/>
          <p:nvPr/>
        </p:nvSpPr>
        <p:spPr>
          <a:xfrm>
            <a:off x="179513" y="116632"/>
            <a:ext cx="8811180"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179512" y="44624"/>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תפקוד מערכת העצבים</a:t>
            </a:r>
            <a:endParaRPr lang="he-IL" sz="3200" b="1" dirty="0" smtClean="0">
              <a:solidFill>
                <a:prstClr val="white"/>
              </a:solidFill>
              <a:latin typeface="Calibri" pitchFamily="34" charset="0"/>
              <a:cs typeface="Aria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5908851" y="926976"/>
            <a:ext cx="3081841" cy="570638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5803229" y="1052736"/>
            <a:ext cx="3053004" cy="5139869"/>
          </a:xfrm>
          <a:prstGeom prst="rect">
            <a:avLst/>
          </a:prstGeom>
        </p:spPr>
        <p:txBody>
          <a:bodyPr wrap="square">
            <a:spAutoFit/>
          </a:bodyPr>
          <a:lstStyle/>
          <a:p>
            <a:pPr fontAlgn="auto">
              <a:spcBef>
                <a:spcPts val="0"/>
              </a:spcBef>
              <a:spcAft>
                <a:spcPts val="0"/>
              </a:spcAft>
              <a:defRPr/>
            </a:pPr>
            <a:r>
              <a:rPr lang="he-IL" sz="3200" b="1" kern="0" dirty="0" smtClean="0">
                <a:solidFill>
                  <a:schemeClr val="bg1"/>
                </a:solidFill>
              </a:rPr>
              <a:t>קליטת מידע</a:t>
            </a:r>
          </a:p>
          <a:p>
            <a:pPr fontAlgn="auto">
              <a:spcBef>
                <a:spcPts val="0"/>
              </a:spcBef>
              <a:spcAft>
                <a:spcPts val="0"/>
              </a:spcAft>
              <a:defRPr/>
            </a:pPr>
            <a:endParaRPr lang="he-IL" sz="2400" b="1" kern="0" dirty="0" smtClean="0">
              <a:solidFill>
                <a:schemeClr val="bg1"/>
              </a:solidFill>
            </a:endParaRPr>
          </a:p>
          <a:p>
            <a:pPr fontAlgn="auto">
              <a:spcBef>
                <a:spcPts val="0"/>
              </a:spcBef>
              <a:spcAft>
                <a:spcPts val="0"/>
              </a:spcAft>
              <a:defRPr/>
            </a:pPr>
            <a:r>
              <a:rPr lang="he-IL" sz="2400" b="1" kern="0" dirty="0" smtClean="0">
                <a:solidFill>
                  <a:schemeClr val="bg1"/>
                </a:solidFill>
              </a:rPr>
              <a:t>מהסביבה ומתוך הגוף.</a:t>
            </a:r>
          </a:p>
          <a:p>
            <a:pPr fontAlgn="auto">
              <a:spcBef>
                <a:spcPts val="0"/>
              </a:spcBef>
              <a:spcAft>
                <a:spcPts val="0"/>
              </a:spcAft>
              <a:defRPr/>
            </a:pPr>
            <a:endParaRPr lang="he-IL" sz="3200" b="1" kern="0" dirty="0">
              <a:solidFill>
                <a:schemeClr val="bg1"/>
              </a:solidFill>
            </a:endParaRPr>
          </a:p>
          <a:p>
            <a:pPr fontAlgn="auto">
              <a:spcBef>
                <a:spcPts val="0"/>
              </a:spcBef>
              <a:spcAft>
                <a:spcPts val="0"/>
              </a:spcAft>
              <a:defRPr/>
            </a:pPr>
            <a:r>
              <a:rPr lang="he-IL" sz="2400" b="1" kern="0" dirty="0" smtClean="0">
                <a:solidFill>
                  <a:schemeClr val="bg1"/>
                </a:solidFill>
              </a:rPr>
              <a:t>המידע נקלט על ידי תאי חישה הנמצאים באיברי החוש או במקומות שונים בגוף, או ישירות על ידי תאי עצב, </a:t>
            </a:r>
          </a:p>
          <a:p>
            <a:pPr fontAlgn="auto">
              <a:spcBef>
                <a:spcPts val="0"/>
              </a:spcBef>
              <a:spcAft>
                <a:spcPts val="0"/>
              </a:spcAft>
              <a:defRPr/>
            </a:pPr>
            <a:r>
              <a:rPr lang="he-IL" sz="2400" b="1" kern="0" dirty="0" smtClean="0">
                <a:solidFill>
                  <a:schemeClr val="bg1"/>
                </a:solidFill>
              </a:rPr>
              <a:t>ומועבר על ידי עצבים תחושתיים למערכת העצבים המרכזית.</a:t>
            </a:r>
            <a:endParaRPr lang="he-IL" sz="2400" b="1" kern="0" dirty="0">
              <a:solidFill>
                <a:schemeClr val="bg1"/>
              </a:solidFill>
            </a:endParaRPr>
          </a:p>
        </p:txBody>
      </p:sp>
      <p:sp>
        <p:nvSpPr>
          <p:cNvPr id="13" name="מלבן 12"/>
          <p:cNvSpPr/>
          <p:nvPr/>
        </p:nvSpPr>
        <p:spPr>
          <a:xfrm>
            <a:off x="3059832" y="930362"/>
            <a:ext cx="2773895" cy="57029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3034149" y="1052736"/>
            <a:ext cx="2761987" cy="4401205"/>
          </a:xfrm>
          <a:prstGeom prst="rect">
            <a:avLst/>
          </a:prstGeom>
        </p:spPr>
        <p:txBody>
          <a:bodyPr wrap="square">
            <a:spAutoFit/>
          </a:bodyPr>
          <a:lstStyle/>
          <a:p>
            <a:pPr fontAlgn="auto">
              <a:spcBef>
                <a:spcPts val="0"/>
              </a:spcBef>
              <a:spcAft>
                <a:spcPts val="0"/>
              </a:spcAft>
              <a:defRPr/>
            </a:pPr>
            <a:r>
              <a:rPr lang="he-IL" sz="3200" b="1" kern="0" dirty="0" smtClean="0">
                <a:solidFill>
                  <a:schemeClr val="bg1"/>
                </a:solidFill>
              </a:rPr>
              <a:t>עיבוד המידע</a:t>
            </a:r>
          </a:p>
          <a:p>
            <a:pPr fontAlgn="auto">
              <a:spcBef>
                <a:spcPts val="0"/>
              </a:spcBef>
              <a:spcAft>
                <a:spcPts val="0"/>
              </a:spcAft>
              <a:defRPr/>
            </a:pPr>
            <a:endParaRPr lang="he-IL" sz="3200" b="1" kern="0" dirty="0">
              <a:solidFill>
                <a:schemeClr val="bg1"/>
              </a:solidFill>
            </a:endParaRPr>
          </a:p>
          <a:p>
            <a:pPr fontAlgn="auto">
              <a:spcBef>
                <a:spcPts val="0"/>
              </a:spcBef>
              <a:spcAft>
                <a:spcPts val="0"/>
              </a:spcAft>
              <a:defRPr/>
            </a:pPr>
            <a:r>
              <a:rPr lang="he-IL" sz="2400" b="1" kern="0" dirty="0" smtClean="0">
                <a:solidFill>
                  <a:schemeClr val="bg1"/>
                </a:solidFill>
              </a:rPr>
              <a:t>מתבצע במערכת העצבים המרכזית על ידי עצבים מקשרים. </a:t>
            </a:r>
          </a:p>
          <a:p>
            <a:pPr fontAlgn="auto">
              <a:spcBef>
                <a:spcPts val="0"/>
              </a:spcBef>
              <a:spcAft>
                <a:spcPts val="0"/>
              </a:spcAft>
              <a:defRPr/>
            </a:pPr>
            <a:endParaRPr lang="he-IL" sz="2400" b="1" kern="0" dirty="0" smtClean="0">
              <a:solidFill>
                <a:schemeClr val="bg1"/>
              </a:solidFill>
            </a:endParaRPr>
          </a:p>
          <a:p>
            <a:pPr fontAlgn="auto">
              <a:spcBef>
                <a:spcPts val="0"/>
              </a:spcBef>
              <a:spcAft>
                <a:spcPts val="0"/>
              </a:spcAft>
              <a:defRPr/>
            </a:pPr>
            <a:r>
              <a:rPr lang="he-IL" sz="2400" b="1" kern="0" dirty="0" smtClean="0">
                <a:solidFill>
                  <a:schemeClr val="bg1"/>
                </a:solidFill>
              </a:rPr>
              <a:t>כתוצאה ממנו הוראות פעולה משוגרות דרך עצבים תנועתיים לתאי המטרה.</a:t>
            </a:r>
            <a:endParaRPr lang="he-IL" sz="2400" b="1" kern="0" dirty="0">
              <a:solidFill>
                <a:schemeClr val="bg1"/>
              </a:solidFill>
            </a:endParaRPr>
          </a:p>
        </p:txBody>
      </p:sp>
      <p:sp>
        <p:nvSpPr>
          <p:cNvPr id="16" name="מלבן 15"/>
          <p:cNvSpPr/>
          <p:nvPr/>
        </p:nvSpPr>
        <p:spPr>
          <a:xfrm>
            <a:off x="35496" y="926976"/>
            <a:ext cx="2880320" cy="57063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62194" y="1088152"/>
            <a:ext cx="2617970" cy="5509200"/>
          </a:xfrm>
          <a:prstGeom prst="rect">
            <a:avLst/>
          </a:prstGeom>
        </p:spPr>
        <p:txBody>
          <a:bodyPr wrap="square">
            <a:spAutoFit/>
          </a:bodyPr>
          <a:lstStyle/>
          <a:p>
            <a:pPr fontAlgn="auto">
              <a:spcBef>
                <a:spcPts val="0"/>
              </a:spcBef>
              <a:spcAft>
                <a:spcPts val="0"/>
              </a:spcAft>
              <a:defRPr/>
            </a:pPr>
            <a:r>
              <a:rPr lang="he-IL" sz="3200" b="1" kern="0" dirty="0" smtClean="0">
                <a:solidFill>
                  <a:schemeClr val="bg1"/>
                </a:solidFill>
              </a:rPr>
              <a:t>תגובה</a:t>
            </a:r>
          </a:p>
          <a:p>
            <a:pPr fontAlgn="auto">
              <a:spcBef>
                <a:spcPts val="0"/>
              </a:spcBef>
              <a:spcAft>
                <a:spcPts val="0"/>
              </a:spcAft>
              <a:defRPr/>
            </a:pPr>
            <a:endParaRPr lang="he-IL" sz="3200" b="1" kern="0" dirty="0">
              <a:solidFill>
                <a:schemeClr val="bg1"/>
              </a:solidFill>
            </a:endParaRPr>
          </a:p>
          <a:p>
            <a:pPr fontAlgn="auto">
              <a:spcBef>
                <a:spcPts val="0"/>
              </a:spcBef>
              <a:spcAft>
                <a:spcPts val="0"/>
              </a:spcAft>
              <a:defRPr/>
            </a:pPr>
            <a:r>
              <a:rPr lang="he-IL" sz="2400" b="1" kern="0" dirty="0" smtClean="0">
                <a:solidFill>
                  <a:schemeClr val="bg1"/>
                </a:solidFill>
              </a:rPr>
              <a:t>מבוצעת על ידי </a:t>
            </a:r>
          </a:p>
          <a:p>
            <a:pPr fontAlgn="auto">
              <a:spcBef>
                <a:spcPts val="0"/>
              </a:spcBef>
              <a:spcAft>
                <a:spcPts val="0"/>
              </a:spcAft>
              <a:defRPr/>
            </a:pPr>
            <a:r>
              <a:rPr lang="he-IL" sz="2400" b="1" kern="0" dirty="0" smtClean="0">
                <a:solidFill>
                  <a:schemeClr val="bg1"/>
                </a:solidFill>
              </a:rPr>
              <a:t>תאי שרירים </a:t>
            </a:r>
          </a:p>
          <a:p>
            <a:pPr fontAlgn="auto">
              <a:spcBef>
                <a:spcPts val="0"/>
              </a:spcBef>
              <a:spcAft>
                <a:spcPts val="0"/>
              </a:spcAft>
              <a:defRPr/>
            </a:pPr>
            <a:r>
              <a:rPr lang="he-IL" sz="2400" b="1" kern="0" dirty="0" smtClean="0">
                <a:solidFill>
                  <a:schemeClr val="bg1"/>
                </a:solidFill>
              </a:rPr>
              <a:t>ותאי בלוטות.</a:t>
            </a:r>
          </a:p>
          <a:p>
            <a:pPr fontAlgn="auto">
              <a:spcBef>
                <a:spcPts val="0"/>
              </a:spcBef>
              <a:spcAft>
                <a:spcPts val="0"/>
              </a:spcAft>
              <a:defRPr/>
            </a:pPr>
            <a:endParaRPr lang="he-IL" sz="2400" b="1" kern="0" dirty="0" smtClean="0">
              <a:solidFill>
                <a:schemeClr val="bg1"/>
              </a:solidFill>
            </a:endParaRPr>
          </a:p>
          <a:p>
            <a:pPr fontAlgn="auto">
              <a:spcBef>
                <a:spcPts val="0"/>
              </a:spcBef>
              <a:spcAft>
                <a:spcPts val="0"/>
              </a:spcAft>
              <a:defRPr/>
            </a:pPr>
            <a:r>
              <a:rPr lang="he-IL" sz="2400" b="1" kern="0" dirty="0" smtClean="0">
                <a:solidFill>
                  <a:schemeClr val="bg1"/>
                </a:solidFill>
              </a:rPr>
              <a:t>לעתים התגובה רצונית (לדוגמה: הזזת הגפיים), ולעתים לא-רצונית,</a:t>
            </a:r>
          </a:p>
          <a:p>
            <a:pPr fontAlgn="auto">
              <a:spcBef>
                <a:spcPts val="0"/>
              </a:spcBef>
              <a:spcAft>
                <a:spcPts val="0"/>
              </a:spcAft>
              <a:defRPr/>
            </a:pPr>
            <a:r>
              <a:rPr lang="he-IL" sz="2400" b="1" kern="0" dirty="0" smtClean="0">
                <a:solidFill>
                  <a:schemeClr val="bg1"/>
                </a:solidFill>
              </a:rPr>
              <a:t>לדוגמה: הגברה/האטה של קצב הלב, או </a:t>
            </a:r>
            <a:r>
              <a:rPr lang="he-IL" sz="2400" b="1" kern="0" dirty="0">
                <a:solidFill>
                  <a:schemeClr val="bg1"/>
                </a:solidFill>
              </a:rPr>
              <a:t>הפרשת </a:t>
            </a:r>
            <a:r>
              <a:rPr lang="he-IL" sz="2400" b="1" kern="0" dirty="0" smtClean="0">
                <a:solidFill>
                  <a:schemeClr val="bg1"/>
                </a:solidFill>
              </a:rPr>
              <a:t> הורמונים</a:t>
            </a:r>
            <a:r>
              <a:rPr lang="he-IL" sz="2400" b="1" kern="0" dirty="0">
                <a:solidFill>
                  <a:schemeClr val="bg1"/>
                </a:solidFill>
              </a:rPr>
              <a:t>.</a:t>
            </a:r>
          </a:p>
        </p:txBody>
      </p:sp>
      <p:sp>
        <p:nvSpPr>
          <p:cNvPr id="10" name="משולש ישר-זווית 9"/>
          <p:cNvSpPr/>
          <p:nvPr/>
        </p:nvSpPr>
        <p:spPr>
          <a:xfrm rot="2700000">
            <a:off x="5477458" y="5557371"/>
            <a:ext cx="890905" cy="893352"/>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שולש ישר-זווית 17"/>
          <p:cNvSpPr/>
          <p:nvPr/>
        </p:nvSpPr>
        <p:spPr>
          <a:xfrm rot="2700000">
            <a:off x="2631621" y="5600988"/>
            <a:ext cx="890905" cy="893352"/>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16880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animEffect transition="in" filter="fade">
                                      <p:cBhvr>
                                        <p:cTn id="18" dur="500"/>
                                        <p:tgtEl>
                                          <p:spTgt spid="14">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animEffect transition="in" filter="fade">
                                      <p:cBhvr>
                                        <p:cTn id="21" dur="500"/>
                                        <p:tgtEl>
                                          <p:spTgt spid="1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xEl>
                                              <p:pRg st="2" end="2"/>
                                            </p:txEl>
                                          </p:spTgt>
                                        </p:tgtEl>
                                        <p:attrNameLst>
                                          <p:attrName>style.visibility</p:attrName>
                                        </p:attrNameLst>
                                      </p:cBhvr>
                                      <p:to>
                                        <p:strVal val="visible"/>
                                      </p:to>
                                    </p:set>
                                    <p:animEffect transition="in" filter="fade">
                                      <p:cBhvr>
                                        <p:cTn id="26" dur="500"/>
                                        <p:tgtEl>
                                          <p:spTgt spid="17">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Effect transition="in" filter="fade">
                                      <p:cBhvr>
                                        <p:cTn id="29" dur="500"/>
                                        <p:tgtEl>
                                          <p:spTgt spid="17">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xEl>
                                              <p:pRg st="4" end="4"/>
                                            </p:txEl>
                                          </p:spTgt>
                                        </p:tgtEl>
                                        <p:attrNameLst>
                                          <p:attrName>style.visibility</p:attrName>
                                        </p:attrNameLst>
                                      </p:cBhvr>
                                      <p:to>
                                        <p:strVal val="visible"/>
                                      </p:to>
                                    </p:set>
                                    <p:animEffect transition="in" filter="fade">
                                      <p:cBhvr>
                                        <p:cTn id="32" dur="500"/>
                                        <p:tgtEl>
                                          <p:spTgt spid="17">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xEl>
                                              <p:pRg st="6" end="6"/>
                                            </p:txEl>
                                          </p:spTgt>
                                        </p:tgtEl>
                                        <p:attrNameLst>
                                          <p:attrName>style.visibility</p:attrName>
                                        </p:attrNameLst>
                                      </p:cBhvr>
                                      <p:to>
                                        <p:strVal val="visible"/>
                                      </p:to>
                                    </p:set>
                                    <p:animEffect transition="in" filter="fade">
                                      <p:cBhvr>
                                        <p:cTn id="35" dur="500"/>
                                        <p:tgtEl>
                                          <p:spTgt spid="17">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xEl>
                                              <p:pRg st="7" end="7"/>
                                            </p:txEl>
                                          </p:spTgt>
                                        </p:tgtEl>
                                        <p:attrNameLst>
                                          <p:attrName>style.visibility</p:attrName>
                                        </p:attrNameLst>
                                      </p:cBhvr>
                                      <p:to>
                                        <p:strVal val="visible"/>
                                      </p:to>
                                    </p:set>
                                    <p:animEffect transition="in" filter="fade">
                                      <p:cBhvr>
                                        <p:cTn id="38" dur="500"/>
                                        <p:tgtEl>
                                          <p:spTgt spid="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8600" y="476672"/>
            <a:ext cx="4464496" cy="5775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16599" y="926976"/>
            <a:ext cx="3493964" cy="523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707904" y="6453336"/>
            <a:ext cx="5328592" cy="36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8" name="מלבן 7"/>
          <p:cNvSpPr/>
          <p:nvPr/>
        </p:nvSpPr>
        <p:spPr>
          <a:xfrm>
            <a:off x="285913" y="116632"/>
            <a:ext cx="8488897"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179512" y="44624"/>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קליטת מידע: ראיתי מישהו ברחוב...</a:t>
            </a:r>
            <a:endParaRPr lang="he-IL" sz="3200" b="1" dirty="0" smtClean="0">
              <a:solidFill>
                <a:prstClr val="white"/>
              </a:solidFill>
              <a:latin typeface="Calibri" pitchFamily="34" charset="0"/>
              <a:cs typeface="Arial"/>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מחבר חץ ישר 3"/>
          <p:cNvCxnSpPr/>
          <p:nvPr/>
        </p:nvCxnSpPr>
        <p:spPr>
          <a:xfrm flipH="1" flipV="1">
            <a:off x="1691680" y="1124744"/>
            <a:ext cx="5904656" cy="432048"/>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 name="מלבן 5"/>
          <p:cNvSpPr/>
          <p:nvPr/>
        </p:nvSpPr>
        <p:spPr>
          <a:xfrm>
            <a:off x="2142999" y="1772816"/>
            <a:ext cx="4425953" cy="3477875"/>
          </a:xfrm>
          <a:prstGeom prst="rect">
            <a:avLst/>
          </a:prstGeom>
        </p:spPr>
        <p:txBody>
          <a:bodyPr wrap="square">
            <a:spAutoFit/>
          </a:bodyPr>
          <a:lstStyle/>
          <a:p>
            <a:pPr fontAlgn="auto">
              <a:spcBef>
                <a:spcPts val="0"/>
              </a:spcBef>
              <a:spcAft>
                <a:spcPts val="0"/>
              </a:spcAft>
              <a:defRPr/>
            </a:pPr>
            <a:r>
              <a:rPr lang="he-IL" sz="2400" b="1" kern="0" dirty="0" smtClean="0">
                <a:solidFill>
                  <a:srgbClr val="1F497D"/>
                </a:solidFill>
              </a:rPr>
              <a:t>עמדתי לחצות את הכביש.</a:t>
            </a:r>
          </a:p>
          <a:p>
            <a:pPr fontAlgn="auto">
              <a:spcBef>
                <a:spcPts val="0"/>
              </a:spcBef>
              <a:spcAft>
                <a:spcPts val="0"/>
              </a:spcAft>
              <a:defRPr/>
            </a:pPr>
            <a:r>
              <a:rPr lang="he-IL" sz="2400" b="1" kern="0" dirty="0" smtClean="0">
                <a:solidFill>
                  <a:srgbClr val="1F497D"/>
                </a:solidFill>
              </a:rPr>
              <a:t>פתאום ראיתי מישהו הולך </a:t>
            </a:r>
          </a:p>
          <a:p>
            <a:pPr fontAlgn="auto">
              <a:spcBef>
                <a:spcPts val="0"/>
              </a:spcBef>
              <a:spcAft>
                <a:spcPts val="0"/>
              </a:spcAft>
              <a:defRPr/>
            </a:pPr>
            <a:r>
              <a:rPr lang="he-IL" sz="2400" b="1" kern="0" dirty="0" smtClean="0">
                <a:solidFill>
                  <a:srgbClr val="1F497D"/>
                </a:solidFill>
              </a:rPr>
              <a:t>על המדרכה ממול.</a:t>
            </a:r>
          </a:p>
          <a:p>
            <a:pPr fontAlgn="auto">
              <a:spcBef>
                <a:spcPts val="0"/>
              </a:spcBef>
              <a:spcAft>
                <a:spcPts val="0"/>
              </a:spcAft>
              <a:defRPr/>
            </a:pPr>
            <a:endParaRPr lang="he-IL" sz="2400" b="1" kern="0" dirty="0">
              <a:solidFill>
                <a:srgbClr val="1F497D"/>
              </a:solidFill>
            </a:endParaRPr>
          </a:p>
          <a:p>
            <a:pPr fontAlgn="auto">
              <a:spcBef>
                <a:spcPts val="0"/>
              </a:spcBef>
              <a:spcAft>
                <a:spcPts val="0"/>
              </a:spcAft>
              <a:defRPr/>
            </a:pPr>
            <a:r>
              <a:rPr lang="he-IL" sz="2400" b="1" kern="0" dirty="0" smtClean="0">
                <a:solidFill>
                  <a:srgbClr val="C00000"/>
                </a:solidFill>
              </a:rPr>
              <a:t>המידע נקלט בעיניים ומועבר אל המוח על ידי עצבים תחושתיים </a:t>
            </a:r>
          </a:p>
          <a:p>
            <a:pPr fontAlgn="auto">
              <a:spcBef>
                <a:spcPts val="0"/>
              </a:spcBef>
              <a:spcAft>
                <a:spcPts val="0"/>
              </a:spcAft>
              <a:defRPr/>
            </a:pPr>
            <a:r>
              <a:rPr lang="he-IL" sz="2400" b="1" kern="0" dirty="0" smtClean="0">
                <a:solidFill>
                  <a:srgbClr val="C00000"/>
                </a:solidFill>
              </a:rPr>
              <a:t>השייכים למערכת העצבים ההיקפית. </a:t>
            </a:r>
          </a:p>
          <a:p>
            <a:pPr fontAlgn="auto">
              <a:spcBef>
                <a:spcPts val="0"/>
              </a:spcBef>
              <a:spcAft>
                <a:spcPts val="0"/>
              </a:spcAft>
              <a:defRPr/>
            </a:pPr>
            <a:endParaRPr lang="he-IL" sz="2800" b="1" kern="0" dirty="0">
              <a:solidFill>
                <a:srgbClr val="1F497D"/>
              </a:solidFill>
            </a:endParaRPr>
          </a:p>
        </p:txBody>
      </p:sp>
    </p:spTree>
    <p:extLst>
      <p:ext uri="{BB962C8B-B14F-4D97-AF65-F5344CB8AC3E}">
        <p14:creationId xmlns:p14="http://schemas.microsoft.com/office/powerpoint/2010/main" val="323474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fade">
                                      <p:cBhvr>
                                        <p:cTn id="1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4624" y="476672"/>
            <a:ext cx="4464496" cy="5775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16599" y="926976"/>
            <a:ext cx="3493964" cy="523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707904" y="6453336"/>
            <a:ext cx="5328592" cy="36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8" name="מלבן 7"/>
          <p:cNvSpPr/>
          <p:nvPr/>
        </p:nvSpPr>
        <p:spPr>
          <a:xfrm>
            <a:off x="285913" y="116632"/>
            <a:ext cx="8488897"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179512" y="44624"/>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תהליך עיבוד המידע...</a:t>
            </a:r>
            <a:endParaRPr lang="he-IL" sz="3200" b="1" dirty="0" smtClean="0">
              <a:solidFill>
                <a:prstClr val="white"/>
              </a:solidFill>
              <a:latin typeface="Calibri" pitchFamily="34" charset="0"/>
              <a:cs typeface="Arial"/>
            </a:endParaRPr>
          </a:p>
        </p:txBody>
      </p:sp>
      <p:sp>
        <p:nvSpPr>
          <p:cNvPr id="6" name="מלבן 5"/>
          <p:cNvSpPr/>
          <p:nvPr/>
        </p:nvSpPr>
        <p:spPr>
          <a:xfrm>
            <a:off x="-1836712" y="742046"/>
            <a:ext cx="8458401" cy="4955203"/>
          </a:xfrm>
          <a:prstGeom prst="rect">
            <a:avLst/>
          </a:prstGeom>
        </p:spPr>
        <p:txBody>
          <a:bodyPr wrap="square">
            <a:spAutoFit/>
          </a:bodyPr>
          <a:lstStyle/>
          <a:p>
            <a:pPr fontAlgn="auto">
              <a:spcBef>
                <a:spcPts val="0"/>
              </a:spcBef>
              <a:spcAft>
                <a:spcPts val="0"/>
              </a:spcAft>
              <a:defRPr/>
            </a:pPr>
            <a:r>
              <a:rPr lang="he-IL" sz="2400" b="1" kern="0" dirty="0" smtClean="0">
                <a:solidFill>
                  <a:srgbClr val="1F497D"/>
                </a:solidFill>
              </a:rPr>
              <a:t>תהליך עיבוד המידע:</a:t>
            </a:r>
          </a:p>
          <a:p>
            <a:pPr fontAlgn="auto">
              <a:spcBef>
                <a:spcPts val="0"/>
              </a:spcBef>
              <a:spcAft>
                <a:spcPts val="0"/>
              </a:spcAft>
              <a:defRPr/>
            </a:pPr>
            <a:r>
              <a:rPr lang="he-IL" sz="2400" b="1" kern="0" dirty="0" smtClean="0">
                <a:solidFill>
                  <a:srgbClr val="1F497D"/>
                </a:solidFill>
              </a:rPr>
              <a:t>זה בן אדם...</a:t>
            </a:r>
          </a:p>
          <a:p>
            <a:pPr fontAlgn="auto">
              <a:spcBef>
                <a:spcPts val="0"/>
              </a:spcBef>
              <a:spcAft>
                <a:spcPts val="0"/>
              </a:spcAft>
              <a:defRPr/>
            </a:pPr>
            <a:r>
              <a:rPr lang="he-IL" sz="2400" b="1" kern="0" dirty="0" smtClean="0">
                <a:solidFill>
                  <a:srgbClr val="1F497D"/>
                </a:solidFill>
              </a:rPr>
              <a:t>נראה מוכר...</a:t>
            </a:r>
          </a:p>
          <a:p>
            <a:pPr fontAlgn="auto">
              <a:spcBef>
                <a:spcPts val="0"/>
              </a:spcBef>
              <a:spcAft>
                <a:spcPts val="0"/>
              </a:spcAft>
              <a:defRPr/>
            </a:pPr>
            <a:r>
              <a:rPr lang="he-IL" sz="2400" b="1" kern="0" dirty="0" smtClean="0">
                <a:solidFill>
                  <a:srgbClr val="1F497D"/>
                </a:solidFill>
              </a:rPr>
              <a:t>זה יוסי...</a:t>
            </a:r>
          </a:p>
          <a:p>
            <a:pPr fontAlgn="auto">
              <a:spcBef>
                <a:spcPts val="0"/>
              </a:spcBef>
              <a:spcAft>
                <a:spcPts val="0"/>
              </a:spcAft>
              <a:defRPr/>
            </a:pPr>
            <a:r>
              <a:rPr lang="he-IL" sz="2400" b="1" kern="0" dirty="0" smtClean="0">
                <a:solidFill>
                  <a:srgbClr val="1F497D"/>
                </a:solidFill>
              </a:rPr>
              <a:t>הוא התנהג אליי פעם לא יפה...</a:t>
            </a:r>
          </a:p>
          <a:p>
            <a:pPr fontAlgn="auto">
              <a:spcBef>
                <a:spcPts val="0"/>
              </a:spcBef>
              <a:spcAft>
                <a:spcPts val="0"/>
              </a:spcAft>
              <a:defRPr/>
            </a:pPr>
            <a:r>
              <a:rPr lang="he-IL" sz="2400" b="1" kern="0" dirty="0" smtClean="0">
                <a:solidFill>
                  <a:srgbClr val="1F497D"/>
                </a:solidFill>
              </a:rPr>
              <a:t>הוא לא הבחין בי עכשיו.</a:t>
            </a:r>
          </a:p>
          <a:p>
            <a:pPr fontAlgn="auto">
              <a:spcBef>
                <a:spcPts val="0"/>
              </a:spcBef>
              <a:spcAft>
                <a:spcPts val="0"/>
              </a:spcAft>
              <a:defRPr/>
            </a:pPr>
            <a:r>
              <a:rPr lang="he-IL" sz="2400" b="1" kern="0" dirty="0" smtClean="0">
                <a:solidFill>
                  <a:srgbClr val="1F497D"/>
                </a:solidFill>
              </a:rPr>
              <a:t>מה לעשות: להתעלם או </a:t>
            </a:r>
          </a:p>
          <a:p>
            <a:pPr fontAlgn="auto">
              <a:spcBef>
                <a:spcPts val="0"/>
              </a:spcBef>
              <a:spcAft>
                <a:spcPts val="0"/>
              </a:spcAft>
              <a:defRPr/>
            </a:pPr>
            <a:r>
              <a:rPr lang="he-IL" sz="2400" b="1" kern="0" dirty="0" smtClean="0">
                <a:solidFill>
                  <a:srgbClr val="1F497D"/>
                </a:solidFill>
              </a:rPr>
              <a:t>לחצות את הכביש ולהגיד לו שלום?</a:t>
            </a:r>
          </a:p>
          <a:p>
            <a:pPr fontAlgn="auto">
              <a:spcBef>
                <a:spcPts val="0"/>
              </a:spcBef>
              <a:spcAft>
                <a:spcPts val="0"/>
              </a:spcAft>
              <a:defRPr/>
            </a:pPr>
            <a:r>
              <a:rPr lang="he-IL" sz="2400" b="1" kern="0" dirty="0" smtClean="0">
                <a:solidFill>
                  <a:srgbClr val="1F497D"/>
                </a:solidFill>
              </a:rPr>
              <a:t>החלטתי: אני אתן לו עוד הזדמנות...</a:t>
            </a:r>
          </a:p>
          <a:p>
            <a:pPr fontAlgn="auto">
              <a:spcBef>
                <a:spcPts val="0"/>
              </a:spcBef>
              <a:spcAft>
                <a:spcPts val="0"/>
              </a:spcAft>
              <a:defRPr/>
            </a:pPr>
            <a:endParaRPr lang="he-IL" sz="2400" b="1" kern="0" dirty="0">
              <a:solidFill>
                <a:srgbClr val="1F497D"/>
              </a:solidFill>
            </a:endParaRPr>
          </a:p>
          <a:p>
            <a:pPr fontAlgn="auto">
              <a:spcBef>
                <a:spcPts val="0"/>
              </a:spcBef>
              <a:spcAft>
                <a:spcPts val="0"/>
              </a:spcAft>
              <a:defRPr/>
            </a:pPr>
            <a:endParaRPr lang="he-IL" sz="2400" b="1" kern="0" dirty="0" smtClean="0">
              <a:solidFill>
                <a:srgbClr val="1F497D"/>
              </a:solidFill>
            </a:endParaRPr>
          </a:p>
          <a:p>
            <a:pPr fontAlgn="auto">
              <a:spcBef>
                <a:spcPts val="0"/>
              </a:spcBef>
              <a:spcAft>
                <a:spcPts val="0"/>
              </a:spcAft>
              <a:defRPr/>
            </a:pPr>
            <a:endParaRPr lang="he-IL" sz="2400" b="1" kern="0" dirty="0" smtClean="0">
              <a:solidFill>
                <a:srgbClr val="1F497D"/>
              </a:solidFill>
            </a:endParaRPr>
          </a:p>
          <a:p>
            <a:pPr fontAlgn="auto">
              <a:spcBef>
                <a:spcPts val="0"/>
              </a:spcBef>
              <a:spcAft>
                <a:spcPts val="0"/>
              </a:spcAft>
              <a:defRPr/>
            </a:pPr>
            <a:endParaRPr lang="he-IL" sz="2800" b="1" kern="0" dirty="0" smtClean="0">
              <a:solidFill>
                <a:srgbClr val="1F497D"/>
              </a:solidFill>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הסבר מלבני מעוגל 4"/>
          <p:cNvSpPr/>
          <p:nvPr/>
        </p:nvSpPr>
        <p:spPr>
          <a:xfrm>
            <a:off x="2016414" y="693730"/>
            <a:ext cx="4787834" cy="3527358"/>
          </a:xfrm>
          <a:prstGeom prst="wedgeRoundRectCallout">
            <a:avLst>
              <a:gd name="adj1" fmla="val -61927"/>
              <a:gd name="adj2" fmla="val -41695"/>
              <a:gd name="adj3" fmla="val 16667"/>
            </a:avLst>
          </a:prstGeom>
          <a:no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1449288" y="3785509"/>
            <a:ext cx="5922086" cy="3108543"/>
          </a:xfrm>
          <a:prstGeom prst="rect">
            <a:avLst/>
          </a:prstGeom>
        </p:spPr>
        <p:txBody>
          <a:bodyPr wrap="square">
            <a:spAutoFit/>
          </a:bodyPr>
          <a:lstStyle/>
          <a:p>
            <a:pPr fontAlgn="auto">
              <a:spcBef>
                <a:spcPts val="0"/>
              </a:spcBef>
              <a:spcAft>
                <a:spcPts val="0"/>
              </a:spcAft>
              <a:defRPr/>
            </a:pPr>
            <a:endParaRPr lang="he-IL" sz="2800" b="1" kern="0" dirty="0">
              <a:solidFill>
                <a:srgbClr val="1F497D"/>
              </a:solidFill>
            </a:endParaRPr>
          </a:p>
          <a:p>
            <a:pPr fontAlgn="auto">
              <a:spcBef>
                <a:spcPts val="0"/>
              </a:spcBef>
              <a:spcAft>
                <a:spcPts val="0"/>
              </a:spcAft>
              <a:defRPr/>
            </a:pPr>
            <a:r>
              <a:rPr lang="he-IL" sz="2400" b="1" kern="0" dirty="0" smtClean="0">
                <a:solidFill>
                  <a:srgbClr val="C00000"/>
                </a:solidFill>
              </a:rPr>
              <a:t>תהליך העיבוד מתרחש באזורים שונים במוח המשתפים פעולה ביניהם.</a:t>
            </a:r>
          </a:p>
          <a:p>
            <a:pPr fontAlgn="auto">
              <a:spcBef>
                <a:spcPts val="0"/>
              </a:spcBef>
              <a:spcAft>
                <a:spcPts val="0"/>
              </a:spcAft>
              <a:defRPr/>
            </a:pPr>
            <a:r>
              <a:rPr lang="he-IL" sz="2400" b="1" kern="0" dirty="0" smtClean="0">
                <a:solidFill>
                  <a:srgbClr val="C00000"/>
                </a:solidFill>
              </a:rPr>
              <a:t>הוא כרוך גם בשליפת מידע מהזיכרון (לדוגמה, לצורך זיהוי האדם, הקשר הקודם איתו, הרגש שהוא מעורר על סמך הניסיון הקודם).</a:t>
            </a:r>
          </a:p>
          <a:p>
            <a:pPr fontAlgn="auto">
              <a:spcBef>
                <a:spcPts val="0"/>
              </a:spcBef>
              <a:spcAft>
                <a:spcPts val="0"/>
              </a:spcAft>
              <a:defRPr/>
            </a:pPr>
            <a:r>
              <a:rPr lang="he-IL" sz="2400" b="1" kern="0" dirty="0" smtClean="0">
                <a:solidFill>
                  <a:srgbClr val="C00000"/>
                </a:solidFill>
              </a:rPr>
              <a:t>המידע הנשלף משפיע על שקלול המידע</a:t>
            </a:r>
          </a:p>
          <a:p>
            <a:pPr fontAlgn="auto">
              <a:spcBef>
                <a:spcPts val="0"/>
              </a:spcBef>
              <a:spcAft>
                <a:spcPts val="0"/>
              </a:spcAft>
              <a:defRPr/>
            </a:pPr>
            <a:r>
              <a:rPr lang="he-IL" sz="2400" b="1" kern="0" dirty="0" smtClean="0">
                <a:solidFill>
                  <a:srgbClr val="C00000"/>
                </a:solidFill>
              </a:rPr>
              <a:t>ועל קבלת ההחלטות.</a:t>
            </a:r>
          </a:p>
        </p:txBody>
      </p:sp>
    </p:spTree>
    <p:extLst>
      <p:ext uri="{BB962C8B-B14F-4D97-AF65-F5344CB8AC3E}">
        <p14:creationId xmlns:p14="http://schemas.microsoft.com/office/powerpoint/2010/main" val="376393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2" end="2"/>
                                            </p:txEl>
                                          </p:spTgt>
                                        </p:tgtEl>
                                        <p:attrNameLst>
                                          <p:attrName>style.visibility</p:attrName>
                                        </p:attrNameLst>
                                      </p:cBhvr>
                                      <p:to>
                                        <p:strVal val="visible"/>
                                      </p:to>
                                    </p:set>
                                    <p:animEffect transition="in" filter="fade">
                                      <p:cBhvr>
                                        <p:cTn id="10" dur="500"/>
                                        <p:tgtEl>
                                          <p:spTgt spid="1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animEffect transition="in" filter="fade">
                                      <p:cBhvr>
                                        <p:cTn id="13" dur="500"/>
                                        <p:tgtEl>
                                          <p:spTgt spid="1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xEl>
                                              <p:pRg st="4" end="4"/>
                                            </p:txEl>
                                          </p:spTgt>
                                        </p:tgtEl>
                                        <p:attrNameLst>
                                          <p:attrName>style.visibility</p:attrName>
                                        </p:attrNameLst>
                                      </p:cBhvr>
                                      <p:to>
                                        <p:strVal val="visible"/>
                                      </p:to>
                                    </p:set>
                                    <p:animEffect transition="in" filter="fade">
                                      <p:cBhvr>
                                        <p:cTn id="16"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6592" y="476672"/>
            <a:ext cx="4464496" cy="5775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34620" y="926976"/>
            <a:ext cx="3493964" cy="523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707904" y="6453336"/>
            <a:ext cx="5328592" cy="36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8" name="מלבן 7"/>
          <p:cNvSpPr/>
          <p:nvPr/>
        </p:nvSpPr>
        <p:spPr>
          <a:xfrm>
            <a:off x="285913" y="116632"/>
            <a:ext cx="8488897"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179512" y="44624"/>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תגובה</a:t>
            </a:r>
            <a:endParaRPr lang="he-IL" sz="3200" b="1" dirty="0" smtClean="0">
              <a:solidFill>
                <a:prstClr val="white"/>
              </a:solidFill>
              <a:latin typeface="Calibri" pitchFamily="34" charset="0"/>
              <a:cs typeface="Arial"/>
            </a:endParaRPr>
          </a:p>
        </p:txBody>
      </p:sp>
      <p:sp>
        <p:nvSpPr>
          <p:cNvPr id="6" name="מלבן 5"/>
          <p:cNvSpPr/>
          <p:nvPr/>
        </p:nvSpPr>
        <p:spPr>
          <a:xfrm>
            <a:off x="1475656" y="945461"/>
            <a:ext cx="5093296" cy="1631216"/>
          </a:xfrm>
          <a:prstGeom prst="rect">
            <a:avLst/>
          </a:prstGeom>
        </p:spPr>
        <p:txBody>
          <a:bodyPr wrap="square">
            <a:spAutoFit/>
          </a:bodyPr>
          <a:lstStyle/>
          <a:p>
            <a:pPr fontAlgn="auto">
              <a:spcBef>
                <a:spcPts val="0"/>
              </a:spcBef>
              <a:spcAft>
                <a:spcPts val="0"/>
              </a:spcAft>
              <a:defRPr/>
            </a:pPr>
            <a:endParaRPr lang="he-IL" sz="2800" b="1" kern="0" dirty="0">
              <a:solidFill>
                <a:srgbClr val="1F497D"/>
              </a:solidFill>
            </a:endParaRPr>
          </a:p>
          <a:p>
            <a:pPr fontAlgn="auto">
              <a:spcBef>
                <a:spcPts val="0"/>
              </a:spcBef>
              <a:spcAft>
                <a:spcPts val="0"/>
              </a:spcAft>
              <a:defRPr/>
            </a:pPr>
            <a:r>
              <a:rPr lang="he-IL" sz="2400" b="1" kern="0" dirty="0" smtClean="0">
                <a:solidFill>
                  <a:srgbClr val="1F497D"/>
                </a:solidFill>
              </a:rPr>
              <a:t>אני חוצה את הכביש </a:t>
            </a:r>
          </a:p>
          <a:p>
            <a:pPr fontAlgn="auto">
              <a:spcBef>
                <a:spcPts val="0"/>
              </a:spcBef>
              <a:spcAft>
                <a:spcPts val="0"/>
              </a:spcAft>
              <a:defRPr/>
            </a:pPr>
            <a:r>
              <a:rPr lang="he-IL" sz="2400" b="1" kern="0" dirty="0" smtClean="0">
                <a:solidFill>
                  <a:srgbClr val="1F497D"/>
                </a:solidFill>
              </a:rPr>
              <a:t>ואומרת לו שלום.</a:t>
            </a:r>
          </a:p>
          <a:p>
            <a:pPr fontAlgn="auto">
              <a:spcBef>
                <a:spcPts val="0"/>
              </a:spcBef>
              <a:spcAft>
                <a:spcPts val="0"/>
              </a:spcAft>
              <a:defRPr/>
            </a:pPr>
            <a:endParaRPr lang="he-IL" sz="2400" b="1" kern="0" dirty="0">
              <a:solidFill>
                <a:srgbClr val="1F497D"/>
              </a:solidFill>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מלבן 9"/>
          <p:cNvSpPr/>
          <p:nvPr/>
        </p:nvSpPr>
        <p:spPr>
          <a:xfrm>
            <a:off x="1907704" y="2696721"/>
            <a:ext cx="5093296" cy="2739211"/>
          </a:xfrm>
          <a:prstGeom prst="rect">
            <a:avLst/>
          </a:prstGeom>
        </p:spPr>
        <p:txBody>
          <a:bodyPr wrap="square">
            <a:spAutoFit/>
          </a:bodyPr>
          <a:lstStyle/>
          <a:p>
            <a:pPr fontAlgn="auto">
              <a:spcBef>
                <a:spcPts val="0"/>
              </a:spcBef>
              <a:spcAft>
                <a:spcPts val="0"/>
              </a:spcAft>
              <a:defRPr/>
            </a:pPr>
            <a:endParaRPr lang="he-IL" sz="2800" b="1" kern="0" dirty="0">
              <a:solidFill>
                <a:srgbClr val="1F497D"/>
              </a:solidFill>
            </a:endParaRPr>
          </a:p>
          <a:p>
            <a:pPr fontAlgn="auto">
              <a:spcBef>
                <a:spcPts val="0"/>
              </a:spcBef>
              <a:spcAft>
                <a:spcPts val="0"/>
              </a:spcAft>
              <a:defRPr/>
            </a:pPr>
            <a:r>
              <a:rPr lang="he-IL" sz="2400" b="1" kern="0" dirty="0">
                <a:solidFill>
                  <a:srgbClr val="C00000"/>
                </a:solidFill>
              </a:rPr>
              <a:t>המוח שולח לשרירי </a:t>
            </a:r>
            <a:r>
              <a:rPr lang="he-IL" sz="2400" b="1" kern="0" dirty="0" smtClean="0">
                <a:solidFill>
                  <a:srgbClr val="C00000"/>
                </a:solidFill>
              </a:rPr>
              <a:t>הרגליים </a:t>
            </a:r>
            <a:r>
              <a:rPr lang="he-IL" sz="2400" b="1" kern="0" dirty="0">
                <a:solidFill>
                  <a:srgbClr val="C00000"/>
                </a:solidFill>
              </a:rPr>
              <a:t>ולשרירים אחרים בגוף הוראות לפעולה </a:t>
            </a:r>
            <a:r>
              <a:rPr lang="he-IL" sz="2400" b="1" kern="0" dirty="0" smtClean="0">
                <a:solidFill>
                  <a:srgbClr val="C00000"/>
                </a:solidFill>
              </a:rPr>
              <a:t>מתואמת,</a:t>
            </a:r>
            <a:endParaRPr lang="he-IL" sz="2400" b="1" kern="0" dirty="0">
              <a:solidFill>
                <a:srgbClr val="C00000"/>
              </a:solidFill>
            </a:endParaRPr>
          </a:p>
          <a:p>
            <a:pPr fontAlgn="auto">
              <a:spcBef>
                <a:spcPts val="0"/>
              </a:spcBef>
              <a:spcAft>
                <a:spcPts val="0"/>
              </a:spcAft>
              <a:defRPr/>
            </a:pPr>
            <a:r>
              <a:rPr lang="he-IL" sz="2400" b="1" kern="0" dirty="0" smtClean="0">
                <a:solidFill>
                  <a:srgbClr val="C00000"/>
                </a:solidFill>
              </a:rPr>
              <a:t>והוא </a:t>
            </a:r>
            <a:r>
              <a:rPr lang="he-IL" sz="2400" b="1" kern="0" dirty="0">
                <a:solidFill>
                  <a:srgbClr val="C00000"/>
                </a:solidFill>
              </a:rPr>
              <a:t>שולח לשרירי הלסת, הגרון ומיתרי הקול הוראות לפעול ולהגיד שלום.</a:t>
            </a:r>
          </a:p>
          <a:p>
            <a:pPr fontAlgn="auto">
              <a:spcBef>
                <a:spcPts val="0"/>
              </a:spcBef>
              <a:spcAft>
                <a:spcPts val="0"/>
              </a:spcAft>
              <a:defRPr/>
            </a:pPr>
            <a:endParaRPr lang="he-IL" sz="2400" b="1" kern="0" dirty="0" smtClean="0">
              <a:solidFill>
                <a:srgbClr val="C00000"/>
              </a:solidFill>
            </a:endParaRPr>
          </a:p>
          <a:p>
            <a:pPr fontAlgn="auto">
              <a:spcBef>
                <a:spcPts val="0"/>
              </a:spcBef>
              <a:spcAft>
                <a:spcPts val="0"/>
              </a:spcAft>
              <a:defRPr/>
            </a:pPr>
            <a:endParaRPr lang="he-IL" sz="2400" b="1" kern="0" dirty="0">
              <a:solidFill>
                <a:srgbClr val="1F497D"/>
              </a:solidFill>
            </a:endParaRPr>
          </a:p>
        </p:txBody>
      </p:sp>
      <p:sp>
        <p:nvSpPr>
          <p:cNvPr id="11" name="הסבר מלבני מעוגל 10"/>
          <p:cNvSpPr/>
          <p:nvPr/>
        </p:nvSpPr>
        <p:spPr>
          <a:xfrm>
            <a:off x="1979712" y="1176811"/>
            <a:ext cx="1169781" cy="473751"/>
          </a:xfrm>
          <a:prstGeom prst="wedgeRoundRectCallout">
            <a:avLst>
              <a:gd name="adj1" fmla="val -72604"/>
              <a:gd name="adj2" fmla="val -20044"/>
              <a:gd name="adj3" fmla="val 16667"/>
            </a:avLst>
          </a:prstGeom>
          <a:no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1907704" y="836712"/>
            <a:ext cx="1141240" cy="830997"/>
          </a:xfrm>
          <a:prstGeom prst="rect">
            <a:avLst/>
          </a:prstGeom>
        </p:spPr>
        <p:txBody>
          <a:bodyPr wrap="square">
            <a:spAutoFit/>
          </a:bodyPr>
          <a:lstStyle/>
          <a:p>
            <a:pPr fontAlgn="auto">
              <a:spcBef>
                <a:spcPts val="0"/>
              </a:spcBef>
              <a:spcAft>
                <a:spcPts val="0"/>
              </a:spcAft>
              <a:defRPr/>
            </a:pPr>
            <a:endParaRPr lang="he-IL" sz="2800" b="1" kern="0" dirty="0">
              <a:solidFill>
                <a:srgbClr val="1F497D"/>
              </a:solidFill>
            </a:endParaRPr>
          </a:p>
          <a:p>
            <a:pPr fontAlgn="auto">
              <a:spcBef>
                <a:spcPts val="0"/>
              </a:spcBef>
              <a:spcAft>
                <a:spcPts val="0"/>
              </a:spcAft>
              <a:defRPr/>
            </a:pPr>
            <a:r>
              <a:rPr lang="he-IL" sz="2000" b="1" kern="0" dirty="0" smtClean="0">
                <a:solidFill>
                  <a:srgbClr val="1F497D"/>
                </a:solidFill>
                <a:latin typeface="Guttman Yad-Brush" panose="02010401010101010101" pitchFamily="2" charset="-79"/>
                <a:cs typeface="Guttman Yad-Brush" panose="02010401010101010101" pitchFamily="2" charset="-79"/>
              </a:rPr>
              <a:t>שלום...</a:t>
            </a:r>
            <a:endParaRPr lang="he-IL" sz="2000" b="1" kern="0" dirty="0">
              <a:solidFill>
                <a:srgbClr val="1F497D"/>
              </a:solidFill>
              <a:latin typeface="Guttman Yad-Brush" panose="02010401010101010101" pitchFamily="2" charset="-79"/>
              <a:cs typeface="Guttman Yad-Brush" panose="02010401010101010101" pitchFamily="2" charset="-79"/>
            </a:endParaRPr>
          </a:p>
        </p:txBody>
      </p:sp>
      <p:sp>
        <p:nvSpPr>
          <p:cNvPr id="3" name="חץ ימינה 2"/>
          <p:cNvSpPr/>
          <p:nvPr/>
        </p:nvSpPr>
        <p:spPr>
          <a:xfrm>
            <a:off x="1697124" y="4725144"/>
            <a:ext cx="570620" cy="50405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23373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לבן 13"/>
          <p:cNvSpPr/>
          <p:nvPr/>
        </p:nvSpPr>
        <p:spPr>
          <a:xfrm>
            <a:off x="3420089" y="327387"/>
            <a:ext cx="5328375" cy="6001643"/>
          </a:xfrm>
          <a:prstGeom prst="rect">
            <a:avLst/>
          </a:prstGeom>
        </p:spPr>
        <p:txBody>
          <a:bodyPr wrap="square">
            <a:spAutoFit/>
          </a:bodyPr>
          <a:lstStyle/>
          <a:p>
            <a:pPr fontAlgn="auto">
              <a:lnSpc>
                <a:spcPct val="150000"/>
              </a:lnSpc>
              <a:spcBef>
                <a:spcPts val="0"/>
              </a:spcBef>
              <a:spcAft>
                <a:spcPts val="0"/>
              </a:spcAft>
              <a:defRPr/>
            </a:pPr>
            <a:r>
              <a:rPr lang="he-IL" sz="2000" b="1" kern="0" dirty="0">
                <a:solidFill>
                  <a:srgbClr val="1F497D"/>
                </a:solidFill>
              </a:rPr>
              <a:t>לאיזה שלב קשורה </a:t>
            </a:r>
            <a:r>
              <a:rPr lang="he-IL" sz="2000" b="1" kern="0" dirty="0" smtClean="0">
                <a:solidFill>
                  <a:srgbClr val="1F497D"/>
                </a:solidFill>
              </a:rPr>
              <a:t>בעיקר כל אחת מהפעולות? </a:t>
            </a:r>
            <a:r>
              <a:rPr lang="he-IL" sz="2400" b="1" kern="0" dirty="0" smtClean="0">
                <a:solidFill>
                  <a:srgbClr val="1F497D"/>
                </a:solidFill>
              </a:rPr>
              <a:t>אישה מסתכלת על עצמה במראה.</a:t>
            </a:r>
          </a:p>
          <a:p>
            <a:pPr fontAlgn="auto">
              <a:lnSpc>
                <a:spcPct val="150000"/>
              </a:lnSpc>
              <a:spcBef>
                <a:spcPts val="0"/>
              </a:spcBef>
              <a:spcAft>
                <a:spcPts val="0"/>
              </a:spcAft>
              <a:defRPr/>
            </a:pPr>
            <a:endParaRPr lang="he-IL" sz="2000" b="1" kern="0" dirty="0" smtClean="0">
              <a:solidFill>
                <a:srgbClr val="1F497D"/>
              </a:solidFill>
            </a:endParaRPr>
          </a:p>
          <a:p>
            <a:pPr fontAlgn="auto">
              <a:lnSpc>
                <a:spcPct val="150000"/>
              </a:lnSpc>
              <a:spcBef>
                <a:spcPts val="0"/>
              </a:spcBef>
              <a:spcAft>
                <a:spcPts val="0"/>
              </a:spcAft>
              <a:defRPr/>
            </a:pPr>
            <a:r>
              <a:rPr lang="he-IL" sz="2000" b="1" kern="0" dirty="0" smtClean="0">
                <a:solidFill>
                  <a:srgbClr val="1F497D"/>
                </a:solidFill>
              </a:rPr>
              <a:t>קליטת מידע   /  עיבוד המידע  /  תגובה</a:t>
            </a:r>
          </a:p>
          <a:p>
            <a:pPr fontAlgn="auto">
              <a:lnSpc>
                <a:spcPct val="150000"/>
              </a:lnSpc>
              <a:spcBef>
                <a:spcPts val="0"/>
              </a:spcBef>
              <a:spcAft>
                <a:spcPts val="0"/>
              </a:spcAft>
              <a:defRPr/>
            </a:pPr>
            <a:endParaRPr lang="he-IL" sz="2000" b="1" kern="0" dirty="0">
              <a:solidFill>
                <a:srgbClr val="1F497D"/>
              </a:solidFill>
            </a:endParaRPr>
          </a:p>
          <a:p>
            <a:pPr fontAlgn="auto">
              <a:lnSpc>
                <a:spcPct val="150000"/>
              </a:lnSpc>
              <a:spcBef>
                <a:spcPts val="0"/>
              </a:spcBef>
              <a:spcAft>
                <a:spcPts val="0"/>
              </a:spcAft>
              <a:defRPr/>
            </a:pPr>
            <a:r>
              <a:rPr lang="he-IL" sz="2400" b="1" kern="0" dirty="0" smtClean="0">
                <a:solidFill>
                  <a:srgbClr val="1F497D"/>
                </a:solidFill>
              </a:rPr>
              <a:t>ומחייכת...</a:t>
            </a:r>
          </a:p>
          <a:p>
            <a:pPr fontAlgn="auto">
              <a:lnSpc>
                <a:spcPct val="150000"/>
              </a:lnSpc>
              <a:spcBef>
                <a:spcPts val="0"/>
              </a:spcBef>
              <a:spcAft>
                <a:spcPts val="0"/>
              </a:spcAft>
              <a:defRPr/>
            </a:pPr>
            <a:r>
              <a:rPr lang="he-IL" sz="2000" b="1" kern="0" dirty="0">
                <a:solidFill>
                  <a:srgbClr val="1F497D"/>
                </a:solidFill>
              </a:rPr>
              <a:t>קליטת </a:t>
            </a:r>
            <a:r>
              <a:rPr lang="he-IL" sz="2000" b="1" kern="0" dirty="0" smtClean="0">
                <a:solidFill>
                  <a:srgbClr val="1F497D"/>
                </a:solidFill>
              </a:rPr>
              <a:t>מידע  /  עיבוד המידע  /  תגובה</a:t>
            </a:r>
            <a:endParaRPr lang="he-IL" sz="2000" b="1" kern="0" dirty="0">
              <a:solidFill>
                <a:srgbClr val="1F497D"/>
              </a:solidFill>
            </a:endParaRPr>
          </a:p>
          <a:p>
            <a:pPr fontAlgn="auto">
              <a:lnSpc>
                <a:spcPct val="150000"/>
              </a:lnSpc>
              <a:spcBef>
                <a:spcPts val="0"/>
              </a:spcBef>
              <a:spcAft>
                <a:spcPts val="0"/>
              </a:spcAft>
              <a:defRPr/>
            </a:pPr>
            <a:endParaRPr lang="he-IL" sz="2000" b="1" kern="0" dirty="0">
              <a:solidFill>
                <a:srgbClr val="1F497D"/>
              </a:solidFill>
            </a:endParaRPr>
          </a:p>
          <a:p>
            <a:pPr fontAlgn="auto">
              <a:lnSpc>
                <a:spcPct val="150000"/>
              </a:lnSpc>
              <a:spcBef>
                <a:spcPts val="0"/>
              </a:spcBef>
              <a:spcAft>
                <a:spcPts val="0"/>
              </a:spcAft>
              <a:defRPr/>
            </a:pPr>
            <a:r>
              <a:rPr lang="he-IL" sz="2400" b="1" kern="0" dirty="0" smtClean="0">
                <a:solidFill>
                  <a:srgbClr val="1F497D"/>
                </a:solidFill>
              </a:rPr>
              <a:t>מה לדעתכם קרה בתהליך עיבוד המידע?</a:t>
            </a:r>
          </a:p>
          <a:p>
            <a:pPr fontAlgn="auto">
              <a:lnSpc>
                <a:spcPct val="150000"/>
              </a:lnSpc>
              <a:spcBef>
                <a:spcPts val="0"/>
              </a:spcBef>
              <a:spcAft>
                <a:spcPts val="0"/>
              </a:spcAft>
              <a:defRPr/>
            </a:pPr>
            <a:endParaRPr lang="he-IL" sz="2400" b="1" kern="0" dirty="0">
              <a:solidFill>
                <a:srgbClr val="1F497D"/>
              </a:solidFill>
            </a:endParaRPr>
          </a:p>
          <a:p>
            <a:pPr fontAlgn="auto">
              <a:lnSpc>
                <a:spcPct val="150000"/>
              </a:lnSpc>
              <a:spcBef>
                <a:spcPts val="0"/>
              </a:spcBef>
              <a:spcAft>
                <a:spcPts val="0"/>
              </a:spcAft>
              <a:defRPr/>
            </a:pPr>
            <a:endParaRPr lang="he-IL" sz="2000" b="1" kern="0" dirty="0" smtClean="0">
              <a:solidFill>
                <a:srgbClr val="1F497D"/>
              </a:solidFill>
            </a:endParaRPr>
          </a:p>
          <a:p>
            <a:pPr fontAlgn="auto">
              <a:lnSpc>
                <a:spcPct val="150000"/>
              </a:lnSpc>
              <a:spcBef>
                <a:spcPts val="0"/>
              </a:spcBef>
              <a:spcAft>
                <a:spcPts val="0"/>
              </a:spcAft>
              <a:defRPr/>
            </a:pPr>
            <a:endParaRPr lang="he-IL" sz="2000" b="1" kern="0" dirty="0" smtClean="0">
              <a:solidFill>
                <a:srgbClr val="1F497D"/>
              </a:solidFill>
            </a:endParaRPr>
          </a:p>
        </p:txBody>
      </p:sp>
      <p:sp>
        <p:nvSpPr>
          <p:cNvPr id="15" name="Slide Number Placeholder 8"/>
          <p:cNvSpPr>
            <a:spLocks noGrp="1"/>
          </p:cNvSpPr>
          <p:nvPr>
            <p:ph type="sldNum" sz="quarter" idx="12"/>
          </p:nvPr>
        </p:nvSpPr>
        <p:spPr bwMode="auto">
          <a:xfrm>
            <a:off x="231775" y="6520260"/>
            <a:ext cx="4143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B2AA004-B674-46E0-9AE4-BAAA38956421}" type="slidenum">
              <a:rPr lang="he-IL" sz="1200" smtClean="0">
                <a:solidFill>
                  <a:prstClr val="white">
                    <a:lumMod val="75000"/>
                  </a:prstClr>
                </a:solidFill>
              </a:rPr>
              <a:pPr fontAlgn="base">
                <a:spcBef>
                  <a:spcPct val="0"/>
                </a:spcBef>
                <a:spcAft>
                  <a:spcPct val="0"/>
                </a:spcAft>
                <a:defRPr/>
              </a:pPr>
              <a:t>15</a:t>
            </a:fld>
            <a:endParaRPr lang="he-IL" sz="1200" dirty="0" smtClean="0">
              <a:solidFill>
                <a:prstClr val="white">
                  <a:lumMod val="75000"/>
                </a:prstClr>
              </a:solidFill>
            </a:endParaRPr>
          </a:p>
        </p:txBody>
      </p:sp>
      <p:grpSp>
        <p:nvGrpSpPr>
          <p:cNvPr id="11" name="קבוצה 10"/>
          <p:cNvGrpSpPr/>
          <p:nvPr/>
        </p:nvGrpSpPr>
        <p:grpSpPr>
          <a:xfrm>
            <a:off x="-89446" y="-120724"/>
            <a:ext cx="556990" cy="896190"/>
            <a:chOff x="-61909" y="-136525"/>
            <a:chExt cx="556990" cy="896191"/>
          </a:xfrm>
        </p:grpSpPr>
        <p:sp>
          <p:nvSpPr>
            <p:cNvPr id="17" name="Rectangle 17"/>
            <p:cNvSpPr/>
            <p:nvPr/>
          </p:nvSpPr>
          <p:spPr>
            <a:xfrm>
              <a:off x="0" y="-15700"/>
              <a:ext cx="495081" cy="775366"/>
            </a:xfrm>
            <a:prstGeom prst="rect">
              <a:avLst/>
            </a:prstGeom>
            <a:solidFill>
              <a:sysClr val="window" lastClr="FFFFFF">
                <a:lumMod val="85000"/>
              </a:sysClr>
            </a:solidFill>
            <a:ln w="12700" cap="flat" cmpd="sng" algn="ctr">
              <a:noFill/>
              <a:prstDash val="solid"/>
            </a:ln>
            <a:effectLst/>
          </p:spPr>
          <p:txBody>
            <a:bodyPr lIns="91408" tIns="45704" rIns="91408" bIns="45704" rtlCol="1"/>
            <a:lstStyle/>
            <a:p>
              <a:pPr fontAlgn="auto">
                <a:spcBef>
                  <a:spcPts val="0"/>
                </a:spcBef>
                <a:spcAft>
                  <a:spcPts val="0"/>
                </a:spcAft>
                <a:defRPr/>
              </a:pPr>
              <a:endParaRPr lang="he-IL" kern="0" dirty="0">
                <a:solidFill>
                  <a:prstClr val="black"/>
                </a:solidFill>
                <a:latin typeface="Calibri"/>
                <a:cs typeface="Arial"/>
              </a:endParaRPr>
            </a:p>
          </p:txBody>
        </p:sp>
        <p:sp>
          <p:nvSpPr>
            <p:cNvPr id="18" name="AutoShape 2" descr="data:image/jpeg;base64,/9j/4AAQSkZJRgABAQAAAQABAAD/2wCEAAkGBxQSDxAQDxAPFA8QEA8PEBAQEA8PDQ8QFRYWFhQSFRQYHCggGBwlGxQUITEhJSkrLi4uFx8zODMsNygtLisBCgoKDg0OFRAQGywlHCUrLSwsLC0yKywuLCwsNyw2LCwsLCwsLC4sNywtLCwsNywsLCwsMzQsLCwsLC8vLCssLP/AABEIAM0A9gMBIgACEQEDEQH/xAAcAAEAAQUBAQAAAAAAAAAAAAAAAgEDBAYHBQj/xABLEAACAgEBAwgGBQYJDQAAAAAAAQIDEQQSIUEFBgcxUWFxkRMiUoGhwUKSscLRFBUyYnKiJFRzgoOy0uHiFhcjM0NEU2Nkk6Pw8f/EABoBAQEAAwEBAAAAAAAAAAAAAAABAgMEBQb/xAAsEQEAAgIABAMGBwAAAAAAAAAAAQIDEQQFITESE0EiMlFhocEUFUJxgZGx/9oADAMBAAIRAxEAPwDuIAAAAAAAAAAAAAAAAAAAAAAAAAAAAAAAAAAAAAAAAAAAAAAAAAAAAAAAAAAAAAAAAAAAAAAAAAAAAAAAAAAAAAAAAAAAAAAAAAAAAAAAAAAAAAAAAAAAAAAAAAAAAAAAAAAAAAARsmopyk8KKbbfUkt7YEgeZdy9p4V+luurrhmUf9JOMZNxbW5Z39RrOt6VNDBtQlbZjjCCjB++TT+A0bbyDmFnTFUn6umk1/KPPlsfMx5dMceGnl8H95F0m3VyDZyf/PJ/0/w/xl+nphq3bVE+/CX9oaNuplDQtL0raObSe1Dt21KOPKLXxNn5N5xae9Zqsi12pxksdrcW8e/BFewijYTITkBRSJpkMFrVayupbVtkIR/WkkWViJmdQyQaRfz8rhZPZjKzfKKw1GvCk9mSe9744ysIw59IUnnFW7hhqLXi3tZ8kaZzUj1dtOW8TbtT7OhlTmcuftvCHnJfdiii5+3f8OH1pk8+jb+UcT8PrDpoObR5+28a17pP5pmTVz/9quee9wkvJRX2jz6fFjPKuJj9P1hvzI7TNU0vPqqWFJY7W04eS35Pc0PK9VuNiay+Dxnz6jZW9Z7S5MvDZcfv1mHoRZMikSMmkAAAAAAAAAAGLylr4UVStseIx4Lrk+CXecT549JN97nVp36Oh5i9nfKae5+txXw7jpPSWprRqyEHKNVinalnKr2ZRcvBZ6+Hhk4LqeT9p508lZHhDKV8e5xf6XislhHn2SbeW8spkpbFxeJJxfZJOL8mRZRJMq5FsrkCWRkjkLsXX2cQqWTP5Krv2tvTK3ahvc4JqMO+UupLxLVXJVr3utwj7VrVUfOWM+49bR8puitU+ljbBSlNV7CsqjKWM7LnHMd6TzHHEg7J0e8tTtpjXdZCd2w5t1SjZXFKWzvsW6UnxSbSx17zcEah0f8AIltdf5Rqko22JOFaabhF9Tk+Dxw79/YtyURA13ndy3LTVS9GvXwt/CO08I5Tq9XO2TnbOUpPjJ5On89OTbZL01MVYlDZtpfXKCy8rtOa2UVyb2JuuXGu3O59il+K95w8R4pt1fT8o8quPcd/WfsxESyXZaGxfQbXbDE18Cy4tdaa8Vg5ntxMT2lXJVMiCrpLJXJDJKMW+pN+CyE0rknTqJQeYvHdwKwow82bUY8W1h/j8GXZX1Q3VzjZP6KqU5yf8+SWH4RTMorM9XNlz0r7Mxv/AD+3UOaHK7trjVZl2Rr2m28ySz+jLvw4vwaybGalzE5HtqjK69KErIpQqTy4QbzmXe//AL3baehTfhjb47ivB5tvB2AAZucAAAAAAAAPnrpW5Khp+UJ+ihGELFGxRgtmOX14S3LefQpyHpz0Xrae5cYuD8d7COWV8o2JbO3Jx9mWJw8mXfzgvpU6eXf6LZfnHB57RJR9X3lGctVVx01Xut1EfvlVq6V1aWr33ah/fPPnDDI4GzT1fzpH6On0i8apTf7zZkV8pXNerYoRfCqEK/6qTPEhHLPVqjhIbNLOtk9zbcm875NtmdzXht6qiLS3Sy8dcutrJg67h7z1+YVedbX3P5pfMxlnHZ9H0LEYrsjFeSLrYSIuBWKzfJNNLLymt3UcH5ZrlDU2qLa9eTx1x37+p7j6AUcdRxLnjRs625frP8PkaOI7Q9blPW9o+Ty9LZLGd6eeuLaZkT5Tsiv9ZPHY8S+0s0LcVshlHI96ayi+W5cdl+NVf4EXyu/+X/2o/gY06UWnSXokxaGZ+d58HFeFcEPy+ya32WY7P0UYSqMumvCHRj1Yk7Hn1t/e220erzV0znqIdjmopLcm2+vHgYs9Pn8TaOZGlX5VSl1KSflvM69ZiHLmia1taZ9HXorCS7NxUA7nzAAAAAAAAAAABovS5ofSaJPG+Mnjxxlf1TejwuelG3orf1dma9zw/g2El8xNF6iG/D7cmXyro9i2WFubbXd3FK4YKLWoqzvMXYPRZbdSfAC1pq9+eCM6JbgsFzIGLreHvNj6Na862H7UF5yX4Guazh7za+i2GdbX/KV/aYyzjs+gjF1GqxJRisyeOOEsmUYGqoe3txWVlPHejKGK9pdVt5WMNb+5o5V0i1Y1sn2pP4Z+Z1DQadpuUljdhLic86Ua8amD7YRf2r5GniYjw9HpcrtrP/DUKOJckWtPxLzOB9NLFnEttGVNFvYAt1QL2AiSMmEpQRuXR7RnUqXsxk/hj5mnwR0Ho4p32S7Ipeb/ALjbij2oefx9tYbN6AB2vmgAAAAAAAAAADE5Vp26LYe1XNfBmWUkgPnPlmrE34nkSRs3OmnZusj7M5R8ng1qwrGFsAFVVEiKJEGLq+HvN06KI/wyv9tfBGn6iGVu4G9dEtH8Lqz2zf7rMZZ+jtxVMYCRWKpzvpVq9amfbGUfJ/4johpfSdRmiqXZKcfNJ/I1Zo9iXZwFtcRRzGjrL7LVMOsus4H1coMiTZQojgqihVFYyu19Z03o7rxTZLtlFeS/vOZVdZ1jmJXjRp+1OT+xfI3YPeeTzOdYtfNsQAOx4AAAAAAAAAAABRlSjA4p0h07OsvXbPa+slL5mkWHX+k/m3ZYvyqiLk4xxdCKzPC6ppcd25+C7zj9vWVigyhTIKqSJIimVRBdrjvOh9FNWdWmvownJ+GMfeRz7T1ttJLe2ortbe5JLi88DvPMXm3+R0Zs332qLs/UXCC+ff4EVsxFzRSxFhliBkqS7TW+f9W1o8+zZF+7DXzR7OSzq9PG2udc87M1svt7mu9Ml6brMM8OTwZK2+EuMyRBnq8v8kT01zrnv3bUJLqnDt/E8ls8yYmJ1L7LHet6xas9FGyLJESM9KBBgrCV6nrOyc1a9nRULthtfWbfzOYc1+Q56u7ZW6uGHbP2YvqS73h4OxU1KMYwisRilGK7ElhI6uHrPWXhc1yxMxSO/dMAHS8cAAAAAAAAAAAoyoAizQudPRrVqZyt01noLZNylFw9Jp5t9b2cpwb7njuN+I4LCOEcodGvKFedmmm5dtN8Itrtxbsnm/5Fco/xC/61P9o+iGiaA+etPzD5Sm8LQzj2yst08Ir9/L9yZsPJnRNqpYeov09Mc71XGWosx2b9lJ9+WdlBFa1zb5kaXRtThCVl6/297U7F+yv0YfzUn4mygjlgVZjzRkEXWWEljYLsYY/96i6oY6hJF2jA5V5Kq1MPR31qSTzF5cZwfbGS3pmlcqdHtibel1EZLhXqIuMl/SQW/wCr7zoWCuDXalbd3Rh4rLi9ydOO6nmlrof7rtrtqupkvJtP4GM+bus/iOo/8ePPaO17JKJq/D0dsc2z/JxnTc0NfPq0mwvatupivJNy+B7vJ3RtbJp6rUwhHjXpouU3/SzW76rOlAyjDSGvJzLPfpvX7MLknkurTVKqiCjBb+tuUpcZSk98n3szQDa4ZmZncgACAAAAAAAAAAAAAAAAAAAAAAAAAAAAAAAAAAAAAAAAAAAAAAAAAAAAAAAAAAAAAAAAAAAAAAAAAAAAAAAAAAAAAAAAAAAAAAAAAAAAAAAAAAAAAAAAAAAAAAAAAAAAAAAAAAAAAD//2Q=="/>
            <p:cNvSpPr>
              <a:spLocks noChangeAspect="1" noChangeArrowheads="1"/>
            </p:cNvSpPr>
            <p:nvPr/>
          </p:nvSpPr>
          <p:spPr bwMode="auto">
            <a:xfrm>
              <a:off x="-61909"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6" tIns="45703" rIns="91406" bIns="45703" numCol="1" anchor="t" anchorCtr="0" compatLnSpc="1">
              <a:prstTxWarp prst="textNoShape">
                <a:avLst/>
              </a:prstTxWarp>
            </a:bodyPr>
            <a:lstStyle/>
            <a:p>
              <a:pPr fontAlgn="auto">
                <a:spcBef>
                  <a:spcPts val="0"/>
                </a:spcBef>
                <a:spcAft>
                  <a:spcPts val="0"/>
                </a:spcAft>
                <a:defRPr/>
              </a:pPr>
              <a:endParaRPr lang="he-IL" kern="0" dirty="0" smtClean="0">
                <a:solidFill>
                  <a:prstClr val="black"/>
                </a:solidFill>
              </a:endParaRPr>
            </a:p>
          </p:txBody>
        </p:sp>
        <p:sp>
          <p:nvSpPr>
            <p:cNvPr id="19" name="מלבן 18"/>
            <p:cNvSpPr/>
            <p:nvPr/>
          </p:nvSpPr>
          <p:spPr>
            <a:xfrm>
              <a:off x="-34230" y="-64774"/>
              <a:ext cx="529311" cy="769442"/>
            </a:xfrm>
            <a:prstGeom prst="rect">
              <a:avLst/>
            </a:prstGeom>
          </p:spPr>
          <p:txBody>
            <a:bodyPr wrap="none">
              <a:spAutoFit/>
            </a:bodyPr>
            <a:lstStyle/>
            <a:p>
              <a:pPr fontAlgn="auto">
                <a:spcBef>
                  <a:spcPts val="0"/>
                </a:spcBef>
                <a:spcAft>
                  <a:spcPts val="0"/>
                </a:spcAft>
                <a:defRPr/>
              </a:pPr>
              <a:r>
                <a:rPr lang="he-IL" sz="4400" b="1" kern="0" dirty="0" smtClean="0">
                  <a:solidFill>
                    <a:srgbClr val="1D4C72"/>
                  </a:solidFill>
                </a:rPr>
                <a:t>?</a:t>
              </a:r>
              <a:endParaRPr lang="he-IL" sz="4400" kern="0" dirty="0" smtClean="0">
                <a:solidFill>
                  <a:prstClr val="black"/>
                </a:solidFill>
              </a:endParaRPr>
            </a:p>
          </p:txBody>
        </p:sp>
      </p:gr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359" y="1242609"/>
            <a:ext cx="3873425" cy="258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0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7" end="7"/>
                                            </p:txEl>
                                          </p:spTgt>
                                        </p:tgtEl>
                                        <p:attrNameLst>
                                          <p:attrName>style.visibility</p:attrName>
                                        </p:attrNameLst>
                                      </p:cBhvr>
                                      <p:to>
                                        <p:strVal val="visible"/>
                                      </p:to>
                                    </p:set>
                                    <p:animEffect transition="in" filter="fade">
                                      <p:cBhvr>
                                        <p:cTn id="7"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לבן 13"/>
          <p:cNvSpPr/>
          <p:nvPr/>
        </p:nvSpPr>
        <p:spPr>
          <a:xfrm>
            <a:off x="3420089" y="327387"/>
            <a:ext cx="5328375" cy="6001643"/>
          </a:xfrm>
          <a:prstGeom prst="rect">
            <a:avLst/>
          </a:prstGeom>
        </p:spPr>
        <p:txBody>
          <a:bodyPr wrap="square">
            <a:spAutoFit/>
          </a:bodyPr>
          <a:lstStyle/>
          <a:p>
            <a:pPr fontAlgn="auto">
              <a:lnSpc>
                <a:spcPct val="150000"/>
              </a:lnSpc>
              <a:spcBef>
                <a:spcPts val="0"/>
              </a:spcBef>
              <a:spcAft>
                <a:spcPts val="0"/>
              </a:spcAft>
              <a:defRPr/>
            </a:pPr>
            <a:r>
              <a:rPr lang="he-IL" sz="2000" b="1" kern="0" dirty="0">
                <a:solidFill>
                  <a:srgbClr val="1F497D"/>
                </a:solidFill>
              </a:rPr>
              <a:t>לאיזה שלב קשורה </a:t>
            </a:r>
            <a:r>
              <a:rPr lang="he-IL" sz="2000" b="1" kern="0" dirty="0" smtClean="0">
                <a:solidFill>
                  <a:srgbClr val="1F497D"/>
                </a:solidFill>
              </a:rPr>
              <a:t>בעיקר כל אחת מהפעולות? </a:t>
            </a:r>
            <a:r>
              <a:rPr lang="he-IL" sz="2400" b="1" kern="0" dirty="0" smtClean="0">
                <a:solidFill>
                  <a:srgbClr val="1F497D"/>
                </a:solidFill>
              </a:rPr>
              <a:t>אישה מסתכלת על עצמה במראה.</a:t>
            </a:r>
          </a:p>
          <a:p>
            <a:pPr fontAlgn="auto">
              <a:lnSpc>
                <a:spcPct val="150000"/>
              </a:lnSpc>
              <a:spcBef>
                <a:spcPts val="0"/>
              </a:spcBef>
              <a:spcAft>
                <a:spcPts val="0"/>
              </a:spcAft>
              <a:defRPr/>
            </a:pPr>
            <a:endParaRPr lang="he-IL" sz="2000" b="1" kern="0" dirty="0" smtClean="0">
              <a:solidFill>
                <a:srgbClr val="1F497D"/>
              </a:solidFill>
            </a:endParaRPr>
          </a:p>
          <a:p>
            <a:pPr fontAlgn="auto">
              <a:lnSpc>
                <a:spcPct val="150000"/>
              </a:lnSpc>
              <a:spcBef>
                <a:spcPts val="0"/>
              </a:spcBef>
              <a:spcAft>
                <a:spcPts val="0"/>
              </a:spcAft>
              <a:defRPr/>
            </a:pPr>
            <a:r>
              <a:rPr lang="he-IL" sz="2000" b="1" kern="0" dirty="0" smtClean="0">
                <a:solidFill>
                  <a:srgbClr val="1F497D"/>
                </a:solidFill>
              </a:rPr>
              <a:t>קליטת מידע   /  עיבוד המידע  /  תגובה</a:t>
            </a:r>
          </a:p>
          <a:p>
            <a:pPr fontAlgn="auto">
              <a:lnSpc>
                <a:spcPct val="150000"/>
              </a:lnSpc>
              <a:spcBef>
                <a:spcPts val="0"/>
              </a:spcBef>
              <a:spcAft>
                <a:spcPts val="0"/>
              </a:spcAft>
              <a:defRPr/>
            </a:pPr>
            <a:endParaRPr lang="he-IL" sz="2000" b="1" kern="0" dirty="0">
              <a:solidFill>
                <a:srgbClr val="1F497D"/>
              </a:solidFill>
            </a:endParaRPr>
          </a:p>
          <a:p>
            <a:pPr fontAlgn="auto">
              <a:lnSpc>
                <a:spcPct val="150000"/>
              </a:lnSpc>
              <a:spcBef>
                <a:spcPts val="0"/>
              </a:spcBef>
              <a:spcAft>
                <a:spcPts val="0"/>
              </a:spcAft>
              <a:defRPr/>
            </a:pPr>
            <a:r>
              <a:rPr lang="he-IL" sz="2400" b="1" kern="0" dirty="0" smtClean="0">
                <a:solidFill>
                  <a:srgbClr val="1F497D"/>
                </a:solidFill>
              </a:rPr>
              <a:t>ומחייכת...</a:t>
            </a:r>
          </a:p>
          <a:p>
            <a:pPr fontAlgn="auto">
              <a:lnSpc>
                <a:spcPct val="150000"/>
              </a:lnSpc>
              <a:spcBef>
                <a:spcPts val="0"/>
              </a:spcBef>
              <a:spcAft>
                <a:spcPts val="0"/>
              </a:spcAft>
              <a:defRPr/>
            </a:pPr>
            <a:r>
              <a:rPr lang="he-IL" sz="2000" b="1" kern="0" dirty="0">
                <a:solidFill>
                  <a:srgbClr val="1F497D"/>
                </a:solidFill>
              </a:rPr>
              <a:t>קליטת </a:t>
            </a:r>
            <a:r>
              <a:rPr lang="he-IL" sz="2000" b="1" kern="0" dirty="0" smtClean="0">
                <a:solidFill>
                  <a:srgbClr val="1F497D"/>
                </a:solidFill>
              </a:rPr>
              <a:t>מידע  /  עיבוד המידע  /  תגובה</a:t>
            </a:r>
            <a:endParaRPr lang="he-IL" sz="2000" b="1" kern="0" dirty="0">
              <a:solidFill>
                <a:srgbClr val="1F497D"/>
              </a:solidFill>
            </a:endParaRPr>
          </a:p>
          <a:p>
            <a:pPr fontAlgn="auto">
              <a:lnSpc>
                <a:spcPct val="150000"/>
              </a:lnSpc>
              <a:spcBef>
                <a:spcPts val="0"/>
              </a:spcBef>
              <a:spcAft>
                <a:spcPts val="0"/>
              </a:spcAft>
              <a:defRPr/>
            </a:pPr>
            <a:endParaRPr lang="he-IL" sz="2000" b="1" kern="0" dirty="0">
              <a:solidFill>
                <a:srgbClr val="1F497D"/>
              </a:solidFill>
            </a:endParaRPr>
          </a:p>
          <a:p>
            <a:pPr fontAlgn="auto">
              <a:lnSpc>
                <a:spcPct val="150000"/>
              </a:lnSpc>
              <a:spcBef>
                <a:spcPts val="0"/>
              </a:spcBef>
              <a:spcAft>
                <a:spcPts val="0"/>
              </a:spcAft>
              <a:defRPr/>
            </a:pPr>
            <a:r>
              <a:rPr lang="he-IL" sz="2400" b="1" kern="0" dirty="0" smtClean="0">
                <a:solidFill>
                  <a:srgbClr val="1F497D"/>
                </a:solidFill>
              </a:rPr>
              <a:t>מה לדעתכם קרה בתהליך עיבוד המידע?</a:t>
            </a:r>
          </a:p>
          <a:p>
            <a:pPr fontAlgn="auto">
              <a:lnSpc>
                <a:spcPct val="150000"/>
              </a:lnSpc>
              <a:spcBef>
                <a:spcPts val="0"/>
              </a:spcBef>
              <a:spcAft>
                <a:spcPts val="0"/>
              </a:spcAft>
              <a:defRPr/>
            </a:pPr>
            <a:endParaRPr lang="he-IL" sz="2400" b="1" kern="0" dirty="0">
              <a:solidFill>
                <a:srgbClr val="1F497D"/>
              </a:solidFill>
            </a:endParaRPr>
          </a:p>
          <a:p>
            <a:pPr fontAlgn="auto">
              <a:lnSpc>
                <a:spcPct val="150000"/>
              </a:lnSpc>
              <a:spcBef>
                <a:spcPts val="0"/>
              </a:spcBef>
              <a:spcAft>
                <a:spcPts val="0"/>
              </a:spcAft>
              <a:defRPr/>
            </a:pPr>
            <a:endParaRPr lang="he-IL" sz="2000" b="1" kern="0" dirty="0" smtClean="0">
              <a:solidFill>
                <a:srgbClr val="1F497D"/>
              </a:solidFill>
            </a:endParaRPr>
          </a:p>
          <a:p>
            <a:pPr fontAlgn="auto">
              <a:lnSpc>
                <a:spcPct val="150000"/>
              </a:lnSpc>
              <a:spcBef>
                <a:spcPts val="0"/>
              </a:spcBef>
              <a:spcAft>
                <a:spcPts val="0"/>
              </a:spcAft>
              <a:defRPr/>
            </a:pPr>
            <a:endParaRPr lang="he-IL" sz="2000" b="1" kern="0" dirty="0" smtClean="0">
              <a:solidFill>
                <a:srgbClr val="1F497D"/>
              </a:solidFill>
            </a:endParaRPr>
          </a:p>
        </p:txBody>
      </p:sp>
      <p:sp>
        <p:nvSpPr>
          <p:cNvPr id="15" name="Slide Number Placeholder 8"/>
          <p:cNvSpPr>
            <a:spLocks noGrp="1"/>
          </p:cNvSpPr>
          <p:nvPr>
            <p:ph type="sldNum" sz="quarter" idx="12"/>
          </p:nvPr>
        </p:nvSpPr>
        <p:spPr bwMode="auto">
          <a:xfrm>
            <a:off x="231775" y="6520260"/>
            <a:ext cx="4143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B2AA004-B674-46E0-9AE4-BAAA38956421}" type="slidenum">
              <a:rPr lang="he-IL" sz="1200" smtClean="0">
                <a:solidFill>
                  <a:prstClr val="white">
                    <a:lumMod val="75000"/>
                  </a:prstClr>
                </a:solidFill>
              </a:rPr>
              <a:pPr fontAlgn="base">
                <a:spcBef>
                  <a:spcPct val="0"/>
                </a:spcBef>
                <a:spcAft>
                  <a:spcPct val="0"/>
                </a:spcAft>
                <a:defRPr/>
              </a:pPr>
              <a:t>16</a:t>
            </a:fld>
            <a:endParaRPr lang="he-IL" sz="1200" dirty="0" smtClean="0">
              <a:solidFill>
                <a:prstClr val="white">
                  <a:lumMod val="75000"/>
                </a:prstClr>
              </a:solidFill>
            </a:endParaRPr>
          </a:p>
        </p:txBody>
      </p:sp>
      <p:grpSp>
        <p:nvGrpSpPr>
          <p:cNvPr id="11" name="קבוצה 10"/>
          <p:cNvGrpSpPr/>
          <p:nvPr/>
        </p:nvGrpSpPr>
        <p:grpSpPr>
          <a:xfrm>
            <a:off x="-89446" y="-120724"/>
            <a:ext cx="556990" cy="896190"/>
            <a:chOff x="-61909" y="-136525"/>
            <a:chExt cx="556990" cy="896191"/>
          </a:xfrm>
        </p:grpSpPr>
        <p:sp>
          <p:nvSpPr>
            <p:cNvPr id="17" name="Rectangle 17"/>
            <p:cNvSpPr/>
            <p:nvPr/>
          </p:nvSpPr>
          <p:spPr>
            <a:xfrm>
              <a:off x="0" y="-15700"/>
              <a:ext cx="495081" cy="775366"/>
            </a:xfrm>
            <a:prstGeom prst="rect">
              <a:avLst/>
            </a:prstGeom>
            <a:solidFill>
              <a:sysClr val="window" lastClr="FFFFFF">
                <a:lumMod val="85000"/>
              </a:sysClr>
            </a:solidFill>
            <a:ln w="12700" cap="flat" cmpd="sng" algn="ctr">
              <a:noFill/>
              <a:prstDash val="solid"/>
            </a:ln>
            <a:effectLst/>
          </p:spPr>
          <p:txBody>
            <a:bodyPr lIns="91408" tIns="45704" rIns="91408" bIns="45704" rtlCol="1"/>
            <a:lstStyle/>
            <a:p>
              <a:pPr fontAlgn="auto">
                <a:spcBef>
                  <a:spcPts val="0"/>
                </a:spcBef>
                <a:spcAft>
                  <a:spcPts val="0"/>
                </a:spcAft>
                <a:defRPr/>
              </a:pPr>
              <a:endParaRPr lang="he-IL" kern="0" dirty="0">
                <a:solidFill>
                  <a:prstClr val="black"/>
                </a:solidFill>
                <a:latin typeface="Calibri"/>
                <a:cs typeface="Arial"/>
              </a:endParaRPr>
            </a:p>
          </p:txBody>
        </p:sp>
        <p:sp>
          <p:nvSpPr>
            <p:cNvPr id="18" name="AutoShape 2" descr="data:image/jpeg;base64,/9j/4AAQSkZJRgABAQAAAQABAAD/2wCEAAkGBxQSDxAQDxAPFA8QEA8PEBAQEA8PDQ8QFRYWFhQSFRQYHCggGBwlGxQUITEhJSkrLi4uFx8zODMsNygtLisBCgoKDg0OFRAQGywlHCUrLSwsLC0yKywuLCwsNyw2LCwsLCwsLC4sNywtLCwsNywsLCwsMzQsLCwsLC8vLCssLP/AABEIAM0A9gMBIgACEQEDEQH/xAAcAAEAAQUBAQAAAAAAAAAAAAAAAgEDBAYHBQj/xABLEAACAgEBAwgGBQYJDQAAAAAAAQIDEQQSIUEFBgcxUWFxkRMiUoGhwUKSscLRFBUyYnKiJFRzgoOy0uHiFhcjM0NEU2Nkk6Pw8f/EABoBAQEAAwEBAAAAAAAAAAAAAAABAgMEBQb/xAAsEQEAAgIABAMGBwAAAAAAAAAAAQIDEQQFITESE0EiMlFhocEUFUJxgZGx/9oADAMBAAIRAxEAPwDuIAAAAAAAAAAAAAAAAAAAAAAAAAAAAAAAAAAAAAAAAAAAAAAAAAAAAAAAAAAAAAAAAAAAAAAAAAAAAAAAAAAAAAAAAAAAAAAAAAAAAAAAAAAAAAAAAAAAAAAAAAAAAAAAAAAAAAARsmopyk8KKbbfUkt7YEgeZdy9p4V+luurrhmUf9JOMZNxbW5Z39RrOt6VNDBtQlbZjjCCjB++TT+A0bbyDmFnTFUn6umk1/KPPlsfMx5dMceGnl8H95F0m3VyDZyf/PJ/0/w/xl+nphq3bVE+/CX9oaNuplDQtL0raObSe1Dt21KOPKLXxNn5N5xae9Zqsi12pxksdrcW8e/BFewijYTITkBRSJpkMFrVayupbVtkIR/WkkWViJmdQyQaRfz8rhZPZjKzfKKw1GvCk9mSe9744ysIw59IUnnFW7hhqLXi3tZ8kaZzUj1dtOW8TbtT7OhlTmcuftvCHnJfdiii5+3f8OH1pk8+jb+UcT8PrDpoObR5+28a17pP5pmTVz/9quee9wkvJRX2jz6fFjPKuJj9P1hvzI7TNU0vPqqWFJY7W04eS35Pc0PK9VuNiay+Dxnz6jZW9Z7S5MvDZcfv1mHoRZMikSMmkAAAAAAAAAAGLylr4UVStseIx4Lrk+CXecT549JN97nVp36Oh5i9nfKae5+txXw7jpPSWprRqyEHKNVinalnKr2ZRcvBZ6+Hhk4LqeT9p508lZHhDKV8e5xf6XislhHn2SbeW8spkpbFxeJJxfZJOL8mRZRJMq5FsrkCWRkjkLsXX2cQqWTP5Krv2tvTK3ahvc4JqMO+UupLxLVXJVr3utwj7VrVUfOWM+49bR8puitU+ljbBSlNV7CsqjKWM7LnHMd6TzHHEg7J0e8tTtpjXdZCd2w5t1SjZXFKWzvsW6UnxSbSx17zcEah0f8AIltdf5Rqko22JOFaabhF9Tk+Dxw79/YtyURA13ndy3LTVS9GvXwt/CO08I5Tq9XO2TnbOUpPjJ5On89OTbZL01MVYlDZtpfXKCy8rtOa2UVyb2JuuXGu3O59il+K95w8R4pt1fT8o8quPcd/WfsxESyXZaGxfQbXbDE18Cy4tdaa8Vg5ntxMT2lXJVMiCrpLJXJDJKMW+pN+CyE0rknTqJQeYvHdwKwow82bUY8W1h/j8GXZX1Q3VzjZP6KqU5yf8+SWH4RTMorM9XNlz0r7Mxv/AD+3UOaHK7trjVZl2Rr2m28ySz+jLvw4vwaybGalzE5HtqjK69KErIpQqTy4QbzmXe//AL3baehTfhjb47ivB5tvB2AAZucAAAAAAAAPnrpW5Khp+UJ+ihGELFGxRgtmOX14S3LefQpyHpz0Xrae5cYuD8d7COWV8o2JbO3Jx9mWJw8mXfzgvpU6eXf6LZfnHB57RJR9X3lGctVVx01Xut1EfvlVq6V1aWr33ah/fPPnDDI4GzT1fzpH6On0i8apTf7zZkV8pXNerYoRfCqEK/6qTPEhHLPVqjhIbNLOtk9zbcm875NtmdzXht6qiLS3Sy8dcutrJg67h7z1+YVedbX3P5pfMxlnHZ9H0LEYrsjFeSLrYSIuBWKzfJNNLLymt3UcH5ZrlDU2qLa9eTx1x37+p7j6AUcdRxLnjRs625frP8PkaOI7Q9blPW9o+Ty9LZLGd6eeuLaZkT5Tsiv9ZPHY8S+0s0LcVshlHI96ayi+W5cdl+NVf4EXyu/+X/2o/gY06UWnSXokxaGZ+d58HFeFcEPy+ya32WY7P0UYSqMumvCHRj1Yk7Hn1t/e220erzV0znqIdjmopLcm2+vHgYs9Pn8TaOZGlX5VSl1KSflvM69ZiHLmia1taZ9HXorCS7NxUA7nzAAAAAAAAAAABovS5ofSaJPG+Mnjxxlf1TejwuelG3orf1dma9zw/g2El8xNF6iG/D7cmXyro9i2WFubbXd3FK4YKLWoqzvMXYPRZbdSfAC1pq9+eCM6JbgsFzIGLreHvNj6Na862H7UF5yX4Guazh7za+i2GdbX/KV/aYyzjs+gjF1GqxJRisyeOOEsmUYGqoe3txWVlPHejKGK9pdVt5WMNb+5o5V0i1Y1sn2pP4Z+Z1DQadpuUljdhLic86Ua8amD7YRf2r5GniYjw9HpcrtrP/DUKOJckWtPxLzOB9NLFnEttGVNFvYAt1QL2AiSMmEpQRuXR7RnUqXsxk/hj5mnwR0Ho4p32S7Ipeb/ALjbij2oefx9tYbN6AB2vmgAAAAAAAAAADE5Vp26LYe1XNfBmWUkgPnPlmrE34nkSRs3OmnZusj7M5R8ng1qwrGFsAFVVEiKJEGLq+HvN06KI/wyv9tfBGn6iGVu4G9dEtH8Lqz2zf7rMZZ+jtxVMYCRWKpzvpVq9amfbGUfJ/4johpfSdRmiqXZKcfNJ/I1Zo9iXZwFtcRRzGjrL7LVMOsus4H1coMiTZQojgqihVFYyu19Z03o7rxTZLtlFeS/vOZVdZ1jmJXjRp+1OT+xfI3YPeeTzOdYtfNsQAOx4AAAAAAAAAAABRlSjA4p0h07OsvXbPa+slL5mkWHX+k/m3ZYvyqiLk4xxdCKzPC6ppcd25+C7zj9vWVigyhTIKqSJIimVRBdrjvOh9FNWdWmvownJ+GMfeRz7T1ttJLe2ortbe5JLi88DvPMXm3+R0Zs332qLs/UXCC+ff4EVsxFzRSxFhliBkqS7TW+f9W1o8+zZF+7DXzR7OSzq9PG2udc87M1svt7mu9Ml6brMM8OTwZK2+EuMyRBnq8v8kT01zrnv3bUJLqnDt/E8ls8yYmJ1L7LHet6xas9FGyLJESM9KBBgrCV6nrOyc1a9nRULthtfWbfzOYc1+Q56u7ZW6uGHbP2YvqS73h4OxU1KMYwisRilGK7ElhI6uHrPWXhc1yxMxSO/dMAHS8cAAAAAAAAAAAoyoAizQudPRrVqZyt01noLZNylFw9Jp5t9b2cpwb7njuN+I4LCOEcodGvKFedmmm5dtN8Itrtxbsnm/5Fco/xC/61P9o+iGiaA+etPzD5Sm8LQzj2yst08Ir9/L9yZsPJnRNqpYeov09Mc71XGWosx2b9lJ9+WdlBFa1zb5kaXRtThCVl6/297U7F+yv0YfzUn4mygjlgVZjzRkEXWWEljYLsYY/96i6oY6hJF2jA5V5Kq1MPR31qSTzF5cZwfbGS3pmlcqdHtibel1EZLhXqIuMl/SQW/wCr7zoWCuDXalbd3Rh4rLi9ydOO6nmlrof7rtrtqupkvJtP4GM+bus/iOo/8ePPaO17JKJq/D0dsc2z/JxnTc0NfPq0mwvatupivJNy+B7vJ3RtbJp6rUwhHjXpouU3/SzW76rOlAyjDSGvJzLPfpvX7MLknkurTVKqiCjBb+tuUpcZSk98n3szQDa4ZmZncgACAAAAAAAAAAAAAAAAAAAAAAAAAAAAAAAAAAAAAAAAAAAAAAAAAAAAAAAAAAAAAAAAAAAAAAAAAAAAAAAAAAAAAAAAAAAAAAAAAAAAAAAAAAAAAAAAAAAAAAAAAAAAAAAAAAAAAD//2Q=="/>
            <p:cNvSpPr>
              <a:spLocks noChangeAspect="1" noChangeArrowheads="1"/>
            </p:cNvSpPr>
            <p:nvPr/>
          </p:nvSpPr>
          <p:spPr bwMode="auto">
            <a:xfrm>
              <a:off x="-61909"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6" tIns="45703" rIns="91406" bIns="45703" numCol="1" anchor="t" anchorCtr="0" compatLnSpc="1">
              <a:prstTxWarp prst="textNoShape">
                <a:avLst/>
              </a:prstTxWarp>
            </a:bodyPr>
            <a:lstStyle/>
            <a:p>
              <a:pPr fontAlgn="auto">
                <a:spcBef>
                  <a:spcPts val="0"/>
                </a:spcBef>
                <a:spcAft>
                  <a:spcPts val="0"/>
                </a:spcAft>
                <a:defRPr/>
              </a:pPr>
              <a:endParaRPr lang="he-IL" kern="0" dirty="0" smtClean="0">
                <a:solidFill>
                  <a:prstClr val="black"/>
                </a:solidFill>
              </a:endParaRPr>
            </a:p>
          </p:txBody>
        </p:sp>
        <p:sp>
          <p:nvSpPr>
            <p:cNvPr id="19" name="מלבן 18"/>
            <p:cNvSpPr/>
            <p:nvPr/>
          </p:nvSpPr>
          <p:spPr>
            <a:xfrm>
              <a:off x="-34230" y="-64774"/>
              <a:ext cx="529311" cy="769442"/>
            </a:xfrm>
            <a:prstGeom prst="rect">
              <a:avLst/>
            </a:prstGeom>
          </p:spPr>
          <p:txBody>
            <a:bodyPr wrap="none">
              <a:spAutoFit/>
            </a:bodyPr>
            <a:lstStyle/>
            <a:p>
              <a:pPr fontAlgn="auto">
                <a:spcBef>
                  <a:spcPts val="0"/>
                </a:spcBef>
                <a:spcAft>
                  <a:spcPts val="0"/>
                </a:spcAft>
                <a:defRPr/>
              </a:pPr>
              <a:r>
                <a:rPr lang="he-IL" sz="4400" b="1" kern="0" dirty="0" smtClean="0">
                  <a:solidFill>
                    <a:srgbClr val="1D4C72"/>
                  </a:solidFill>
                </a:rPr>
                <a:t>?</a:t>
              </a:r>
              <a:endParaRPr lang="he-IL" sz="4400" kern="0" dirty="0" smtClean="0">
                <a:solidFill>
                  <a:prstClr val="black"/>
                </a:solidFill>
              </a:endParaRPr>
            </a:p>
          </p:txBody>
        </p:sp>
      </p:grpSp>
      <p:sp>
        <p:nvSpPr>
          <p:cNvPr id="4" name="אליפסה 3"/>
          <p:cNvSpPr/>
          <p:nvPr/>
        </p:nvSpPr>
        <p:spPr>
          <a:xfrm>
            <a:off x="7308521" y="1738552"/>
            <a:ext cx="1511951" cy="68233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
        <p:nvSpPr>
          <p:cNvPr id="16" name="אליפסה 15"/>
          <p:cNvSpPr/>
          <p:nvPr/>
        </p:nvSpPr>
        <p:spPr>
          <a:xfrm>
            <a:off x="4572000" y="3178712"/>
            <a:ext cx="936104" cy="68233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3" name="מלבן 2"/>
          <p:cNvSpPr/>
          <p:nvPr/>
        </p:nvSpPr>
        <p:spPr>
          <a:xfrm>
            <a:off x="129267" y="4855627"/>
            <a:ext cx="8619197" cy="1754326"/>
          </a:xfrm>
          <a:prstGeom prst="rect">
            <a:avLst/>
          </a:prstGeom>
        </p:spPr>
        <p:txBody>
          <a:bodyPr wrap="square">
            <a:spAutoFit/>
          </a:bodyPr>
          <a:lstStyle/>
          <a:p>
            <a:pPr fontAlgn="auto">
              <a:lnSpc>
                <a:spcPct val="150000"/>
              </a:lnSpc>
              <a:spcBef>
                <a:spcPts val="0"/>
              </a:spcBef>
              <a:spcAft>
                <a:spcPts val="0"/>
              </a:spcAft>
              <a:defRPr/>
            </a:pPr>
            <a:r>
              <a:rPr lang="he-IL" b="1" kern="0" dirty="0">
                <a:solidFill>
                  <a:srgbClr val="C00000"/>
                </a:solidFill>
              </a:rPr>
              <a:t>זיהוי הדמות כאדם, </a:t>
            </a:r>
            <a:endParaRPr lang="he-IL" b="1" kern="0" dirty="0" smtClean="0">
              <a:solidFill>
                <a:srgbClr val="C00000"/>
              </a:solidFill>
            </a:endParaRPr>
          </a:p>
          <a:p>
            <a:pPr fontAlgn="auto">
              <a:lnSpc>
                <a:spcPct val="150000"/>
              </a:lnSpc>
              <a:spcBef>
                <a:spcPts val="0"/>
              </a:spcBef>
              <a:spcAft>
                <a:spcPts val="0"/>
              </a:spcAft>
              <a:defRPr/>
            </a:pPr>
            <a:r>
              <a:rPr lang="he-IL" b="1" kern="0" dirty="0" smtClean="0">
                <a:solidFill>
                  <a:srgbClr val="C00000"/>
                </a:solidFill>
              </a:rPr>
              <a:t>זיהויו </a:t>
            </a:r>
            <a:r>
              <a:rPr lang="he-IL" b="1" kern="0" dirty="0">
                <a:solidFill>
                  <a:srgbClr val="C00000"/>
                </a:solidFill>
              </a:rPr>
              <a:t>כאני, </a:t>
            </a:r>
            <a:endParaRPr lang="he-IL" b="1" kern="0" dirty="0" smtClean="0">
              <a:solidFill>
                <a:srgbClr val="C00000"/>
              </a:solidFill>
            </a:endParaRPr>
          </a:p>
          <a:p>
            <a:pPr fontAlgn="auto">
              <a:lnSpc>
                <a:spcPct val="150000"/>
              </a:lnSpc>
              <a:spcBef>
                <a:spcPts val="0"/>
              </a:spcBef>
              <a:spcAft>
                <a:spcPts val="0"/>
              </a:spcAft>
              <a:defRPr/>
            </a:pPr>
            <a:r>
              <a:rPr lang="he-IL" b="1" kern="0" dirty="0" smtClean="0">
                <a:solidFill>
                  <a:srgbClr val="C00000"/>
                </a:solidFill>
              </a:rPr>
              <a:t>מחשבה</a:t>
            </a:r>
            <a:r>
              <a:rPr lang="he-IL" b="1" kern="0" dirty="0">
                <a:solidFill>
                  <a:srgbClr val="C00000"/>
                </a:solidFill>
              </a:rPr>
              <a:t>: אני נראית נהדר </a:t>
            </a:r>
            <a:r>
              <a:rPr lang="he-IL" b="1" kern="0" dirty="0" smtClean="0">
                <a:solidFill>
                  <a:srgbClr val="C00000"/>
                </a:solidFill>
              </a:rPr>
              <a:t>היום..., </a:t>
            </a:r>
          </a:p>
          <a:p>
            <a:pPr fontAlgn="auto">
              <a:lnSpc>
                <a:spcPct val="150000"/>
              </a:lnSpc>
              <a:spcBef>
                <a:spcPts val="0"/>
              </a:spcBef>
              <a:spcAft>
                <a:spcPts val="0"/>
              </a:spcAft>
              <a:defRPr/>
            </a:pPr>
            <a:r>
              <a:rPr lang="he-IL" b="1" kern="0" dirty="0" smtClean="0">
                <a:solidFill>
                  <a:srgbClr val="C00000"/>
                </a:solidFill>
              </a:rPr>
              <a:t>המוח </a:t>
            </a:r>
            <a:r>
              <a:rPr lang="he-IL" b="1" kern="0" dirty="0">
                <a:solidFill>
                  <a:srgbClr val="C00000"/>
                </a:solidFill>
              </a:rPr>
              <a:t>שולח הוראות לשרירי הפנים לחייך.</a:t>
            </a:r>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359" y="1242609"/>
            <a:ext cx="3873425" cy="258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872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5510" y="1686292"/>
            <a:ext cx="4341065" cy="520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Slide Number Placeholder 8"/>
          <p:cNvSpPr>
            <a:spLocks noGrp="1"/>
          </p:cNvSpPr>
          <p:nvPr>
            <p:ph type="sldNum" sz="quarter" idx="12"/>
          </p:nvPr>
        </p:nvSpPr>
        <p:spPr bwMode="auto">
          <a:xfrm>
            <a:off x="231775" y="6520260"/>
            <a:ext cx="4143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B2AA004-B674-46E0-9AE4-BAAA38956421}" type="slidenum">
              <a:rPr lang="he-IL" sz="1200" smtClean="0">
                <a:solidFill>
                  <a:prstClr val="white">
                    <a:lumMod val="75000"/>
                  </a:prstClr>
                </a:solidFill>
              </a:rPr>
              <a:pPr fontAlgn="base">
                <a:spcBef>
                  <a:spcPct val="0"/>
                </a:spcBef>
                <a:spcAft>
                  <a:spcPct val="0"/>
                </a:spcAft>
                <a:defRPr/>
              </a:pPr>
              <a:t>17</a:t>
            </a:fld>
            <a:endParaRPr lang="he-IL" sz="1200" dirty="0" smtClean="0">
              <a:solidFill>
                <a:prstClr val="white">
                  <a:lumMod val="75000"/>
                </a:prstClr>
              </a:solidFill>
            </a:endParaRPr>
          </a:p>
        </p:txBody>
      </p:sp>
      <p:grpSp>
        <p:nvGrpSpPr>
          <p:cNvPr id="11" name="קבוצה 10"/>
          <p:cNvGrpSpPr/>
          <p:nvPr/>
        </p:nvGrpSpPr>
        <p:grpSpPr>
          <a:xfrm>
            <a:off x="-89446" y="-120724"/>
            <a:ext cx="556990" cy="896190"/>
            <a:chOff x="-61909" y="-136525"/>
            <a:chExt cx="556990" cy="896191"/>
          </a:xfrm>
        </p:grpSpPr>
        <p:sp>
          <p:nvSpPr>
            <p:cNvPr id="17" name="Rectangle 17"/>
            <p:cNvSpPr/>
            <p:nvPr/>
          </p:nvSpPr>
          <p:spPr>
            <a:xfrm>
              <a:off x="0" y="-15700"/>
              <a:ext cx="495081" cy="775366"/>
            </a:xfrm>
            <a:prstGeom prst="rect">
              <a:avLst/>
            </a:prstGeom>
            <a:solidFill>
              <a:sysClr val="window" lastClr="FFFFFF">
                <a:lumMod val="85000"/>
              </a:sysClr>
            </a:solidFill>
            <a:ln w="12700" cap="flat" cmpd="sng" algn="ctr">
              <a:noFill/>
              <a:prstDash val="solid"/>
            </a:ln>
            <a:effectLst/>
          </p:spPr>
          <p:txBody>
            <a:bodyPr lIns="91408" tIns="45704" rIns="91408" bIns="45704" rtlCol="1"/>
            <a:lstStyle/>
            <a:p>
              <a:pPr fontAlgn="auto">
                <a:spcBef>
                  <a:spcPts val="0"/>
                </a:spcBef>
                <a:spcAft>
                  <a:spcPts val="0"/>
                </a:spcAft>
                <a:defRPr/>
              </a:pPr>
              <a:endParaRPr lang="he-IL" kern="0" dirty="0">
                <a:solidFill>
                  <a:prstClr val="black"/>
                </a:solidFill>
                <a:latin typeface="Calibri"/>
                <a:cs typeface="Arial"/>
              </a:endParaRPr>
            </a:p>
          </p:txBody>
        </p:sp>
        <p:sp>
          <p:nvSpPr>
            <p:cNvPr id="18" name="AutoShape 2" descr="data:image/jpeg;base64,/9j/4AAQSkZJRgABAQAAAQABAAD/2wCEAAkGBxQSDxAQDxAPFA8QEA8PEBAQEA8PDQ8QFRYWFhQSFRQYHCggGBwlGxQUITEhJSkrLi4uFx8zODMsNygtLisBCgoKDg0OFRAQGywlHCUrLSwsLC0yKywuLCwsNyw2LCwsLCwsLC4sNywtLCwsNywsLCwsMzQsLCwsLC8vLCssLP/AABEIAM0A9gMBIgACEQEDEQH/xAAcAAEAAQUBAQAAAAAAAAAAAAAAAgEDBAYHBQj/xABLEAACAgEBAwgGBQYJDQAAAAAAAQIDEQQSIUEFBgcxUWFxkRMiUoGhwUKSscLRFBUyYnKiJFRzgoOy0uHiFhcjM0NEU2Nkk6Pw8f/EABoBAQEAAwEBAAAAAAAAAAAAAAABAgMEBQb/xAAsEQEAAgIABAMGBwAAAAAAAAAAAQIDEQQFITESE0EiMlFhocEUFUJxgZGx/9oADAMBAAIRAxEAPwDuIAAAAAAAAAAAAAAAAAAAAAAAAAAAAAAAAAAAAAAAAAAAAAAAAAAAAAAAAAAAAAAAAAAAAAAAAAAAAAAAAAAAAAAAAAAAAAAAAAAAAAAAAAAAAAAAAAAAAAAAAAAAAAAAAAAAAAARsmopyk8KKbbfUkt7YEgeZdy9p4V+luurrhmUf9JOMZNxbW5Z39RrOt6VNDBtQlbZjjCCjB++TT+A0bbyDmFnTFUn6umk1/KPPlsfMx5dMceGnl8H95F0m3VyDZyf/PJ/0/w/xl+nphq3bVE+/CX9oaNuplDQtL0raObSe1Dt21KOPKLXxNn5N5xae9Zqsi12pxksdrcW8e/BFewijYTITkBRSJpkMFrVayupbVtkIR/WkkWViJmdQyQaRfz8rhZPZjKzfKKw1GvCk9mSe9744ysIw59IUnnFW7hhqLXi3tZ8kaZzUj1dtOW8TbtT7OhlTmcuftvCHnJfdiii5+3f8OH1pk8+jb+UcT8PrDpoObR5+28a17pP5pmTVz/9quee9wkvJRX2jz6fFjPKuJj9P1hvzI7TNU0vPqqWFJY7W04eS35Pc0PK9VuNiay+Dxnz6jZW9Z7S5MvDZcfv1mHoRZMikSMmkAAAAAAAAAAGLylr4UVStseIx4Lrk+CXecT549JN97nVp36Oh5i9nfKae5+txXw7jpPSWprRqyEHKNVinalnKr2ZRcvBZ6+Hhk4LqeT9p508lZHhDKV8e5xf6XislhHn2SbeW8spkpbFxeJJxfZJOL8mRZRJMq5FsrkCWRkjkLsXX2cQqWTP5Krv2tvTK3ahvc4JqMO+UupLxLVXJVr3utwj7VrVUfOWM+49bR8puitU+ljbBSlNV7CsqjKWM7LnHMd6TzHHEg7J0e8tTtpjXdZCd2w5t1SjZXFKWzvsW6UnxSbSx17zcEah0f8AIltdf5Rqko22JOFaabhF9Tk+Dxw79/YtyURA13ndy3LTVS9GvXwt/CO08I5Tq9XO2TnbOUpPjJ5On89OTbZL01MVYlDZtpfXKCy8rtOa2UVyb2JuuXGu3O59il+K95w8R4pt1fT8o8quPcd/WfsxESyXZaGxfQbXbDE18Cy4tdaa8Vg5ntxMT2lXJVMiCrpLJXJDJKMW+pN+CyE0rknTqJQeYvHdwKwow82bUY8W1h/j8GXZX1Q3VzjZP6KqU5yf8+SWH4RTMorM9XNlz0r7Mxv/AD+3UOaHK7trjVZl2Rr2m28ySz+jLvw4vwaybGalzE5HtqjK69KErIpQqTy4QbzmXe//AL3baehTfhjb47ivB5tvB2AAZucAAAAAAAAPnrpW5Khp+UJ+ihGELFGxRgtmOX14S3LefQpyHpz0Xrae5cYuD8d7COWV8o2JbO3Jx9mWJw8mXfzgvpU6eXf6LZfnHB57RJR9X3lGctVVx01Xut1EfvlVq6V1aWr33ah/fPPnDDI4GzT1fzpH6On0i8apTf7zZkV8pXNerYoRfCqEK/6qTPEhHLPVqjhIbNLOtk9zbcm875NtmdzXht6qiLS3Sy8dcutrJg67h7z1+YVedbX3P5pfMxlnHZ9H0LEYrsjFeSLrYSIuBWKzfJNNLLymt3UcH5ZrlDU2qLa9eTx1x37+p7j6AUcdRxLnjRs625frP8PkaOI7Q9blPW9o+Ty9LZLGd6eeuLaZkT5Tsiv9ZPHY8S+0s0LcVshlHI96ayi+W5cdl+NVf4EXyu/+X/2o/gY06UWnSXokxaGZ+d58HFeFcEPy+ya32WY7P0UYSqMumvCHRj1Yk7Hn1t/e220erzV0znqIdjmopLcm2+vHgYs9Pn8TaOZGlX5VSl1KSflvM69ZiHLmia1taZ9HXorCS7NxUA7nzAAAAAAAAAAABovS5ofSaJPG+Mnjxxlf1TejwuelG3orf1dma9zw/g2El8xNF6iG/D7cmXyro9i2WFubbXd3FK4YKLWoqzvMXYPRZbdSfAC1pq9+eCM6JbgsFzIGLreHvNj6Na862H7UF5yX4Guazh7za+i2GdbX/KV/aYyzjs+gjF1GqxJRisyeOOEsmUYGqoe3txWVlPHejKGK9pdVt5WMNb+5o5V0i1Y1sn2pP4Z+Z1DQadpuUljdhLic86Ua8amD7YRf2r5GniYjw9HpcrtrP/DUKOJckWtPxLzOB9NLFnEttGVNFvYAt1QL2AiSMmEpQRuXR7RnUqXsxk/hj5mnwR0Ho4p32S7Ipeb/ALjbij2oefx9tYbN6AB2vmgAAAAAAAAAADE5Vp26LYe1XNfBmWUkgPnPlmrE34nkSRs3OmnZusj7M5R8ng1qwrGFsAFVVEiKJEGLq+HvN06KI/wyv9tfBGn6iGVu4G9dEtH8Lqz2zf7rMZZ+jtxVMYCRWKpzvpVq9amfbGUfJ/4johpfSdRmiqXZKcfNJ/I1Zo9iXZwFtcRRzGjrL7LVMOsus4H1coMiTZQojgqihVFYyu19Z03o7rxTZLtlFeS/vOZVdZ1jmJXjRp+1OT+xfI3YPeeTzOdYtfNsQAOx4AAAAAAAAAAABRlSjA4p0h07OsvXbPa+slL5mkWHX+k/m3ZYvyqiLk4xxdCKzPC6ppcd25+C7zj9vWVigyhTIKqSJIimVRBdrjvOh9FNWdWmvownJ+GMfeRz7T1ttJLe2ortbe5JLi88DvPMXm3+R0Zs332qLs/UXCC+ff4EVsxFzRSxFhliBkqS7TW+f9W1o8+zZF+7DXzR7OSzq9PG2udc87M1svt7mu9Ml6brMM8OTwZK2+EuMyRBnq8v8kT01zrnv3bUJLqnDt/E8ls8yYmJ1L7LHet6xas9FGyLJESM9KBBgrCV6nrOyc1a9nRULthtfWbfzOYc1+Q56u7ZW6uGHbP2YvqS73h4OxU1KMYwisRilGK7ElhI6uHrPWXhc1yxMxSO/dMAHS8cAAAAAAAAAAAoyoAizQudPRrVqZyt01noLZNylFw9Jp5t9b2cpwb7njuN+I4LCOEcodGvKFedmmm5dtN8Itrtxbsnm/5Fco/xC/61P9o+iGiaA+etPzD5Sm8LQzj2yst08Ir9/L9yZsPJnRNqpYeov09Mc71XGWosx2b9lJ9+WdlBFa1zb5kaXRtThCVl6/297U7F+yv0YfzUn4mygjlgVZjzRkEXWWEljYLsYY/96i6oY6hJF2jA5V5Kq1MPR31qSTzF5cZwfbGS3pmlcqdHtibel1EZLhXqIuMl/SQW/wCr7zoWCuDXalbd3Rh4rLi9ydOO6nmlrof7rtrtqupkvJtP4GM+bus/iOo/8ePPaO17JKJq/D0dsc2z/JxnTc0NfPq0mwvatupivJNy+B7vJ3RtbJp6rUwhHjXpouU3/SzW76rOlAyjDSGvJzLPfpvX7MLknkurTVKqiCjBb+tuUpcZSk98n3szQDa4ZmZncgACAAAAAAAAAAAAAAAAAAAAAAAAAAAAAAAAAAAAAAAAAAAAAAAAAAAAAAAAAAAAAAAAAAAAAAAAAAAAAAAAAAAAAAAAAAAAAAAAAAAAAAAAAAAAAAAAAAAAAAAAAAAAAAAAAAAAAD//2Q=="/>
            <p:cNvSpPr>
              <a:spLocks noChangeAspect="1" noChangeArrowheads="1"/>
            </p:cNvSpPr>
            <p:nvPr/>
          </p:nvSpPr>
          <p:spPr bwMode="auto">
            <a:xfrm>
              <a:off x="-61909"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6" tIns="45703" rIns="91406" bIns="45703" numCol="1" anchor="t" anchorCtr="0" compatLnSpc="1">
              <a:prstTxWarp prst="textNoShape">
                <a:avLst/>
              </a:prstTxWarp>
            </a:bodyPr>
            <a:lstStyle/>
            <a:p>
              <a:pPr fontAlgn="auto">
                <a:spcBef>
                  <a:spcPts val="0"/>
                </a:spcBef>
                <a:spcAft>
                  <a:spcPts val="0"/>
                </a:spcAft>
                <a:defRPr/>
              </a:pPr>
              <a:endParaRPr lang="he-IL" kern="0" dirty="0" smtClean="0">
                <a:solidFill>
                  <a:prstClr val="black"/>
                </a:solidFill>
              </a:endParaRPr>
            </a:p>
          </p:txBody>
        </p:sp>
        <p:sp>
          <p:nvSpPr>
            <p:cNvPr id="19" name="מלבן 18"/>
            <p:cNvSpPr/>
            <p:nvPr/>
          </p:nvSpPr>
          <p:spPr>
            <a:xfrm>
              <a:off x="-34230" y="-64774"/>
              <a:ext cx="529311" cy="769442"/>
            </a:xfrm>
            <a:prstGeom prst="rect">
              <a:avLst/>
            </a:prstGeom>
          </p:spPr>
          <p:txBody>
            <a:bodyPr wrap="none">
              <a:spAutoFit/>
            </a:bodyPr>
            <a:lstStyle/>
            <a:p>
              <a:pPr fontAlgn="auto">
                <a:spcBef>
                  <a:spcPts val="0"/>
                </a:spcBef>
                <a:spcAft>
                  <a:spcPts val="0"/>
                </a:spcAft>
                <a:defRPr/>
              </a:pPr>
              <a:r>
                <a:rPr lang="he-IL" sz="4400" b="1" kern="0" dirty="0" smtClean="0">
                  <a:solidFill>
                    <a:srgbClr val="1D4C72"/>
                  </a:solidFill>
                </a:rPr>
                <a:t>?</a:t>
              </a:r>
              <a:endParaRPr lang="he-IL" sz="4400" kern="0" dirty="0" smtClean="0">
                <a:solidFill>
                  <a:prstClr val="black"/>
                </a:solidFill>
              </a:endParaRPr>
            </a:p>
          </p:txBody>
        </p:sp>
      </p:gr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grpSp>
        <p:nvGrpSpPr>
          <p:cNvPr id="2" name="קבוצה 1"/>
          <p:cNvGrpSpPr/>
          <p:nvPr/>
        </p:nvGrpSpPr>
        <p:grpSpPr>
          <a:xfrm>
            <a:off x="591646" y="116632"/>
            <a:ext cx="8470295" cy="1569660"/>
            <a:chOff x="489704" y="-116417"/>
            <a:chExt cx="8470295" cy="1569660"/>
          </a:xfrm>
        </p:grpSpPr>
        <p:sp>
          <p:nvSpPr>
            <p:cNvPr id="40" name="Rectangle 17"/>
            <p:cNvSpPr/>
            <p:nvPr/>
          </p:nvSpPr>
          <p:spPr>
            <a:xfrm>
              <a:off x="683568" y="-116417"/>
              <a:ext cx="8276431" cy="1569660"/>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23" name="מלבן 22"/>
            <p:cNvSpPr/>
            <p:nvPr/>
          </p:nvSpPr>
          <p:spPr>
            <a:xfrm>
              <a:off x="489704" y="-116417"/>
              <a:ext cx="8210904" cy="1569660"/>
            </a:xfrm>
            <a:prstGeom prst="rect">
              <a:avLst/>
            </a:prstGeom>
          </p:spPr>
          <p:txBody>
            <a:bodyPr wrap="square">
              <a:spAutoFit/>
            </a:bodyPr>
            <a:lstStyle/>
            <a:p>
              <a:pPr fontAlgn="auto">
                <a:spcBef>
                  <a:spcPts val="0"/>
                </a:spcBef>
                <a:spcAft>
                  <a:spcPts val="0"/>
                </a:spcAft>
                <a:defRPr/>
              </a:pPr>
              <a:r>
                <a:rPr lang="he-IL" sz="2400" b="1" kern="0" dirty="0" smtClean="0">
                  <a:solidFill>
                    <a:srgbClr val="1F497D"/>
                  </a:solidFill>
                </a:rPr>
                <a:t>רפלקס הוא תגובה מהירה ולא מודעת לגירוי חיצוני. בתמונה מתואר רפלקס של הזזת היד ממקור אש. קשת (</a:t>
              </a:r>
              <a:r>
                <a:rPr lang="he-IL" sz="2400" b="1" kern="0" dirty="0">
                  <a:solidFill>
                    <a:srgbClr val="1F497D"/>
                  </a:solidFill>
                </a:rPr>
                <a:t>מסלול) הרפלקס</a:t>
              </a:r>
              <a:endParaRPr lang="he-IL" sz="2400" b="1" kern="0" dirty="0" smtClean="0">
                <a:solidFill>
                  <a:srgbClr val="1F497D"/>
                </a:solidFill>
              </a:endParaRPr>
            </a:p>
            <a:p>
              <a:pPr fontAlgn="auto">
                <a:spcBef>
                  <a:spcPts val="0"/>
                </a:spcBef>
                <a:spcAft>
                  <a:spcPts val="0"/>
                </a:spcAft>
                <a:defRPr/>
              </a:pPr>
              <a:r>
                <a:rPr lang="he-IL" sz="2400" b="1" kern="0" dirty="0" smtClean="0">
                  <a:solidFill>
                    <a:srgbClr val="1F497D"/>
                  </a:solidFill>
                </a:rPr>
                <a:t>המתוארת בתרשים כוללת 3 סוגי נוירונים. </a:t>
              </a:r>
            </a:p>
            <a:p>
              <a:pPr fontAlgn="auto">
                <a:spcBef>
                  <a:spcPts val="0"/>
                </a:spcBef>
                <a:spcAft>
                  <a:spcPts val="0"/>
                </a:spcAft>
                <a:defRPr/>
              </a:pPr>
              <a:r>
                <a:rPr lang="he-IL" sz="2400" b="1" kern="0" dirty="0" smtClean="0">
                  <a:solidFill>
                    <a:srgbClr val="1F497D"/>
                  </a:solidFill>
                </a:rPr>
                <a:t>קבעו לגבי כל אחד מהם:</a:t>
              </a:r>
            </a:p>
          </p:txBody>
        </p:sp>
      </p:grpSp>
      <p:cxnSp>
        <p:nvCxnSpPr>
          <p:cNvPr id="6" name="מחבר חץ ישר 5"/>
          <p:cNvCxnSpPr/>
          <p:nvPr/>
        </p:nvCxnSpPr>
        <p:spPr>
          <a:xfrm flipH="1">
            <a:off x="3347864" y="3015536"/>
            <a:ext cx="1015412" cy="26944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מלבן 6"/>
          <p:cNvSpPr/>
          <p:nvPr/>
        </p:nvSpPr>
        <p:spPr>
          <a:xfrm>
            <a:off x="4458442" y="2092206"/>
            <a:ext cx="4290022" cy="923330"/>
          </a:xfrm>
          <a:prstGeom prst="rect">
            <a:avLst/>
          </a:prstGeom>
        </p:spPr>
        <p:txBody>
          <a:bodyPr wrap="none">
            <a:spAutoFit/>
          </a:bodyPr>
          <a:lstStyle/>
          <a:p>
            <a:r>
              <a:rPr lang="he-IL" b="1" kern="0" dirty="0" smtClean="0">
                <a:solidFill>
                  <a:srgbClr val="FF0000"/>
                </a:solidFill>
              </a:rPr>
              <a:t>נוירון:  תחושתי  / ביניים/ תנועתי</a:t>
            </a:r>
          </a:p>
          <a:p>
            <a:endParaRPr lang="he-IL" b="1" kern="0" dirty="0" smtClean="0">
              <a:solidFill>
                <a:srgbClr val="FF0000"/>
              </a:solidFill>
            </a:endParaRPr>
          </a:p>
          <a:p>
            <a:r>
              <a:rPr lang="he-IL" b="1" kern="0" dirty="0" smtClean="0">
                <a:solidFill>
                  <a:srgbClr val="FF0000"/>
                </a:solidFill>
              </a:rPr>
              <a:t>חלק ממערכת העצבים: המרכזית /  ההיקפית</a:t>
            </a:r>
            <a:endParaRPr lang="he-IL" dirty="0">
              <a:solidFill>
                <a:srgbClr val="FF0000"/>
              </a:solidFill>
            </a:endParaRPr>
          </a:p>
        </p:txBody>
      </p:sp>
      <p:sp>
        <p:nvSpPr>
          <p:cNvPr id="20" name="מלבן 19"/>
          <p:cNvSpPr/>
          <p:nvPr/>
        </p:nvSpPr>
        <p:spPr>
          <a:xfrm>
            <a:off x="5354042" y="3501008"/>
            <a:ext cx="3437224" cy="1200329"/>
          </a:xfrm>
          <a:prstGeom prst="rect">
            <a:avLst/>
          </a:prstGeom>
        </p:spPr>
        <p:txBody>
          <a:bodyPr wrap="none">
            <a:spAutoFit/>
          </a:bodyPr>
          <a:lstStyle/>
          <a:p>
            <a:r>
              <a:rPr lang="he-IL" b="1" kern="0" dirty="0" smtClean="0">
                <a:solidFill>
                  <a:srgbClr val="00B0F0"/>
                </a:solidFill>
              </a:rPr>
              <a:t>נוירון: תחושתי  /  ביניים   /  תנועתי</a:t>
            </a:r>
          </a:p>
          <a:p>
            <a:endParaRPr lang="he-IL" b="1" kern="0" dirty="0" smtClean="0">
              <a:solidFill>
                <a:srgbClr val="00B0F0"/>
              </a:solidFill>
            </a:endParaRPr>
          </a:p>
          <a:p>
            <a:r>
              <a:rPr lang="he-IL" b="1" kern="0" dirty="0" smtClean="0">
                <a:solidFill>
                  <a:srgbClr val="00B0F0"/>
                </a:solidFill>
              </a:rPr>
              <a:t>חלק ממערכת העצבים:</a:t>
            </a:r>
          </a:p>
          <a:p>
            <a:r>
              <a:rPr lang="he-IL" b="1" kern="0" dirty="0" smtClean="0">
                <a:solidFill>
                  <a:srgbClr val="00B0F0"/>
                </a:solidFill>
              </a:rPr>
              <a:t> המרכזית  /  ההיקפית</a:t>
            </a:r>
            <a:endParaRPr lang="he-IL" dirty="0">
              <a:solidFill>
                <a:srgbClr val="00B0F0"/>
              </a:solidFill>
            </a:endParaRPr>
          </a:p>
        </p:txBody>
      </p:sp>
      <p:sp>
        <p:nvSpPr>
          <p:cNvPr id="21" name="מלבן 20"/>
          <p:cNvSpPr/>
          <p:nvPr/>
        </p:nvSpPr>
        <p:spPr>
          <a:xfrm>
            <a:off x="4322314" y="5373216"/>
            <a:ext cx="4354142" cy="923330"/>
          </a:xfrm>
          <a:prstGeom prst="rect">
            <a:avLst/>
          </a:prstGeom>
        </p:spPr>
        <p:txBody>
          <a:bodyPr wrap="none">
            <a:spAutoFit/>
          </a:bodyPr>
          <a:lstStyle/>
          <a:p>
            <a:r>
              <a:rPr lang="he-IL" b="1" kern="0" dirty="0" smtClean="0">
                <a:solidFill>
                  <a:srgbClr val="3333CC"/>
                </a:solidFill>
              </a:rPr>
              <a:t>נוירון: תחושתי  /  ביניים  /   תנועתי</a:t>
            </a:r>
          </a:p>
          <a:p>
            <a:endParaRPr lang="he-IL" b="1" kern="0" dirty="0" smtClean="0">
              <a:solidFill>
                <a:srgbClr val="3333CC"/>
              </a:solidFill>
            </a:endParaRPr>
          </a:p>
          <a:p>
            <a:r>
              <a:rPr lang="he-IL" b="1" kern="0" dirty="0" smtClean="0">
                <a:solidFill>
                  <a:srgbClr val="3333CC"/>
                </a:solidFill>
              </a:rPr>
              <a:t>חלק ממערכת העצבים: המרכזית  /  ההיקפית</a:t>
            </a:r>
            <a:endParaRPr lang="he-IL" dirty="0">
              <a:solidFill>
                <a:srgbClr val="3333CC"/>
              </a:solidFill>
            </a:endParaRPr>
          </a:p>
        </p:txBody>
      </p:sp>
      <p:cxnSp>
        <p:nvCxnSpPr>
          <p:cNvPr id="22" name="מחבר חץ ישר 21"/>
          <p:cNvCxnSpPr/>
          <p:nvPr/>
        </p:nvCxnSpPr>
        <p:spPr>
          <a:xfrm flipH="1">
            <a:off x="4042557" y="4221088"/>
            <a:ext cx="641438" cy="1"/>
          </a:xfrm>
          <a:prstGeom prst="straightConnector1">
            <a:avLst/>
          </a:prstGeom>
          <a:ln w="444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4" name="מחבר חץ ישר 23"/>
          <p:cNvCxnSpPr/>
          <p:nvPr/>
        </p:nvCxnSpPr>
        <p:spPr>
          <a:xfrm flipH="1" flipV="1">
            <a:off x="3347864" y="5373216"/>
            <a:ext cx="1476164" cy="323165"/>
          </a:xfrm>
          <a:prstGeom prst="straightConnector1">
            <a:avLst/>
          </a:prstGeom>
          <a:ln w="44450">
            <a:solidFill>
              <a:srgbClr val="3333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30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5510" y="1686292"/>
            <a:ext cx="4341065" cy="520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Slide Number Placeholder 8"/>
          <p:cNvSpPr>
            <a:spLocks noGrp="1"/>
          </p:cNvSpPr>
          <p:nvPr>
            <p:ph type="sldNum" sz="quarter" idx="12"/>
          </p:nvPr>
        </p:nvSpPr>
        <p:spPr bwMode="auto">
          <a:xfrm>
            <a:off x="231775" y="6520260"/>
            <a:ext cx="4143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B2AA004-B674-46E0-9AE4-BAAA38956421}" type="slidenum">
              <a:rPr lang="he-IL" sz="1200" smtClean="0">
                <a:solidFill>
                  <a:prstClr val="white">
                    <a:lumMod val="75000"/>
                  </a:prstClr>
                </a:solidFill>
              </a:rPr>
              <a:pPr fontAlgn="base">
                <a:spcBef>
                  <a:spcPct val="0"/>
                </a:spcBef>
                <a:spcAft>
                  <a:spcPct val="0"/>
                </a:spcAft>
                <a:defRPr/>
              </a:pPr>
              <a:t>18</a:t>
            </a:fld>
            <a:endParaRPr lang="he-IL" sz="1200" dirty="0" smtClean="0">
              <a:solidFill>
                <a:prstClr val="white">
                  <a:lumMod val="75000"/>
                </a:prstClr>
              </a:solidFill>
            </a:endParaRPr>
          </a:p>
        </p:txBody>
      </p:sp>
      <p:grpSp>
        <p:nvGrpSpPr>
          <p:cNvPr id="11" name="קבוצה 10"/>
          <p:cNvGrpSpPr/>
          <p:nvPr/>
        </p:nvGrpSpPr>
        <p:grpSpPr>
          <a:xfrm>
            <a:off x="-89446" y="-120724"/>
            <a:ext cx="556990" cy="896190"/>
            <a:chOff x="-61909" y="-136525"/>
            <a:chExt cx="556990" cy="896191"/>
          </a:xfrm>
        </p:grpSpPr>
        <p:sp>
          <p:nvSpPr>
            <p:cNvPr id="17" name="Rectangle 17"/>
            <p:cNvSpPr/>
            <p:nvPr/>
          </p:nvSpPr>
          <p:spPr>
            <a:xfrm>
              <a:off x="0" y="-15700"/>
              <a:ext cx="495081" cy="775366"/>
            </a:xfrm>
            <a:prstGeom prst="rect">
              <a:avLst/>
            </a:prstGeom>
            <a:solidFill>
              <a:sysClr val="window" lastClr="FFFFFF">
                <a:lumMod val="85000"/>
              </a:sysClr>
            </a:solidFill>
            <a:ln w="12700" cap="flat" cmpd="sng" algn="ctr">
              <a:noFill/>
              <a:prstDash val="solid"/>
            </a:ln>
            <a:effectLst/>
          </p:spPr>
          <p:txBody>
            <a:bodyPr lIns="91408" tIns="45704" rIns="91408" bIns="45704" rtlCol="1"/>
            <a:lstStyle/>
            <a:p>
              <a:pPr fontAlgn="auto">
                <a:spcBef>
                  <a:spcPts val="0"/>
                </a:spcBef>
                <a:spcAft>
                  <a:spcPts val="0"/>
                </a:spcAft>
                <a:defRPr/>
              </a:pPr>
              <a:endParaRPr lang="he-IL" kern="0" dirty="0">
                <a:solidFill>
                  <a:prstClr val="black"/>
                </a:solidFill>
                <a:latin typeface="Calibri"/>
                <a:cs typeface="Arial"/>
              </a:endParaRPr>
            </a:p>
          </p:txBody>
        </p:sp>
        <p:sp>
          <p:nvSpPr>
            <p:cNvPr id="18" name="AutoShape 2" descr="data:image/jpeg;base64,/9j/4AAQSkZJRgABAQAAAQABAAD/2wCEAAkGBxQSDxAQDxAPFA8QEA8PEBAQEA8PDQ8QFRYWFhQSFRQYHCggGBwlGxQUITEhJSkrLi4uFx8zODMsNygtLisBCgoKDg0OFRAQGywlHCUrLSwsLC0yKywuLCwsNyw2LCwsLCwsLC4sNywtLCwsNywsLCwsMzQsLCwsLC8vLCssLP/AABEIAM0A9gMBIgACEQEDEQH/xAAcAAEAAQUBAQAAAAAAAAAAAAAAAgEDBAYHBQj/xABLEAACAgEBAwgGBQYJDQAAAAAAAQIDEQQSIUEFBgcxUWFxkRMiUoGhwUKSscLRFBUyYnKiJFRzgoOy0uHiFhcjM0NEU2Nkk6Pw8f/EABoBAQEAAwEBAAAAAAAAAAAAAAABAgMEBQb/xAAsEQEAAgIABAMGBwAAAAAAAAAAAQIDEQQFITESE0EiMlFhocEUFUJxgZGx/9oADAMBAAIRAxEAPwDuIAAAAAAAAAAAAAAAAAAAAAAAAAAAAAAAAAAAAAAAAAAAAAAAAAAAAAAAAAAAAAAAAAAAAAAAAAAAAAAAAAAAAAAAAAAAAAAAAAAAAAAAAAAAAAAAAAAAAAAAAAAAAAAAAAAAAAARsmopyk8KKbbfUkt7YEgeZdy9p4V+luurrhmUf9JOMZNxbW5Z39RrOt6VNDBtQlbZjjCCjB++TT+A0bbyDmFnTFUn6umk1/KPPlsfMx5dMceGnl8H95F0m3VyDZyf/PJ/0/w/xl+nphq3bVE+/CX9oaNuplDQtL0raObSe1Dt21KOPKLXxNn5N5xae9Zqsi12pxksdrcW8e/BFewijYTITkBRSJpkMFrVayupbVtkIR/WkkWViJmdQyQaRfz8rhZPZjKzfKKw1GvCk9mSe9744ysIw59IUnnFW7hhqLXi3tZ8kaZzUj1dtOW8TbtT7OhlTmcuftvCHnJfdiii5+3f8OH1pk8+jb+UcT8PrDpoObR5+28a17pP5pmTVz/9quee9wkvJRX2jz6fFjPKuJj9P1hvzI7TNU0vPqqWFJY7W04eS35Pc0PK9VuNiay+Dxnz6jZW9Z7S5MvDZcfv1mHoRZMikSMmkAAAAAAAAAAGLylr4UVStseIx4Lrk+CXecT549JN97nVp36Oh5i9nfKae5+txXw7jpPSWprRqyEHKNVinalnKr2ZRcvBZ6+Hhk4LqeT9p508lZHhDKV8e5xf6XislhHn2SbeW8spkpbFxeJJxfZJOL8mRZRJMq5FsrkCWRkjkLsXX2cQqWTP5Krv2tvTK3ahvc4JqMO+UupLxLVXJVr3utwj7VrVUfOWM+49bR8puitU+ljbBSlNV7CsqjKWM7LnHMd6TzHHEg7J0e8tTtpjXdZCd2w5t1SjZXFKWzvsW6UnxSbSx17zcEah0f8AIltdf5Rqko22JOFaabhF9Tk+Dxw79/YtyURA13ndy3LTVS9GvXwt/CO08I5Tq9XO2TnbOUpPjJ5On89OTbZL01MVYlDZtpfXKCy8rtOa2UVyb2JuuXGu3O59il+K95w8R4pt1fT8o8quPcd/WfsxESyXZaGxfQbXbDE18Cy4tdaa8Vg5ntxMT2lXJVMiCrpLJXJDJKMW+pN+CyE0rknTqJQeYvHdwKwow82bUY8W1h/j8GXZX1Q3VzjZP6KqU5yf8+SWH4RTMorM9XNlz0r7Mxv/AD+3UOaHK7trjVZl2Rr2m28ySz+jLvw4vwaybGalzE5HtqjK69KErIpQqTy4QbzmXe//AL3baehTfhjb47ivB5tvB2AAZucAAAAAAAAPnrpW5Khp+UJ+ihGELFGxRgtmOX14S3LefQpyHpz0Xrae5cYuD8d7COWV8o2JbO3Jx9mWJw8mXfzgvpU6eXf6LZfnHB57RJR9X3lGctVVx01Xut1EfvlVq6V1aWr33ah/fPPnDDI4GzT1fzpH6On0i8apTf7zZkV8pXNerYoRfCqEK/6qTPEhHLPVqjhIbNLOtk9zbcm875NtmdzXht6qiLS3Sy8dcutrJg67h7z1+YVedbX3P5pfMxlnHZ9H0LEYrsjFeSLrYSIuBWKzfJNNLLymt3UcH5ZrlDU2qLa9eTx1x37+p7j6AUcdRxLnjRs625frP8PkaOI7Q9blPW9o+Ty9LZLGd6eeuLaZkT5Tsiv9ZPHY8S+0s0LcVshlHI96ayi+W5cdl+NVf4EXyu/+X/2o/gY06UWnSXokxaGZ+d58HFeFcEPy+ya32WY7P0UYSqMumvCHRj1Yk7Hn1t/e220erzV0znqIdjmopLcm2+vHgYs9Pn8TaOZGlX5VSl1KSflvM69ZiHLmia1taZ9HXorCS7NxUA7nzAAAAAAAAAAABovS5ofSaJPG+Mnjxxlf1TejwuelG3orf1dma9zw/g2El8xNF6iG/D7cmXyro9i2WFubbXd3FK4YKLWoqzvMXYPRZbdSfAC1pq9+eCM6JbgsFzIGLreHvNj6Na862H7UF5yX4Guazh7za+i2GdbX/KV/aYyzjs+gjF1GqxJRisyeOOEsmUYGqoe3txWVlPHejKGK9pdVt5WMNb+5o5V0i1Y1sn2pP4Z+Z1DQadpuUljdhLic86Ua8amD7YRf2r5GniYjw9HpcrtrP/DUKOJckWtPxLzOB9NLFnEttGVNFvYAt1QL2AiSMmEpQRuXR7RnUqXsxk/hj5mnwR0Ho4p32S7Ipeb/ALjbij2oefx9tYbN6AB2vmgAAAAAAAAAADE5Vp26LYe1XNfBmWUkgPnPlmrE34nkSRs3OmnZusj7M5R8ng1qwrGFsAFVVEiKJEGLq+HvN06KI/wyv9tfBGn6iGVu4G9dEtH8Lqz2zf7rMZZ+jtxVMYCRWKpzvpVq9amfbGUfJ/4johpfSdRmiqXZKcfNJ/I1Zo9iXZwFtcRRzGjrL7LVMOsus4H1coMiTZQojgqihVFYyu19Z03o7rxTZLtlFeS/vOZVdZ1jmJXjRp+1OT+xfI3YPeeTzOdYtfNsQAOx4AAAAAAAAAAABRlSjA4p0h07OsvXbPa+slL5mkWHX+k/m3ZYvyqiLk4xxdCKzPC6ppcd25+C7zj9vWVigyhTIKqSJIimVRBdrjvOh9FNWdWmvownJ+GMfeRz7T1ttJLe2ortbe5JLi88DvPMXm3+R0Zs332qLs/UXCC+ff4EVsxFzRSxFhliBkqS7TW+f9W1o8+zZF+7DXzR7OSzq9PG2udc87M1svt7mu9Ml6brMM8OTwZK2+EuMyRBnq8v8kT01zrnv3bUJLqnDt/E8ls8yYmJ1L7LHet6xas9FGyLJESM9KBBgrCV6nrOyc1a9nRULthtfWbfzOYc1+Q56u7ZW6uGHbP2YvqS73h4OxU1KMYwisRilGK7ElhI6uHrPWXhc1yxMxSO/dMAHS8cAAAAAAAAAAAoyoAizQudPRrVqZyt01noLZNylFw9Jp5t9b2cpwb7njuN+I4LCOEcodGvKFedmmm5dtN8Itrtxbsnm/5Fco/xC/61P9o+iGiaA+etPzD5Sm8LQzj2yst08Ir9/L9yZsPJnRNqpYeov09Mc71XGWosx2b9lJ9+WdlBFa1zb5kaXRtThCVl6/297U7F+yv0YfzUn4mygjlgVZjzRkEXWWEljYLsYY/96i6oY6hJF2jA5V5Kq1MPR31qSTzF5cZwfbGS3pmlcqdHtibel1EZLhXqIuMl/SQW/wCr7zoWCuDXalbd3Rh4rLi9ydOO6nmlrof7rtrtqupkvJtP4GM+bus/iOo/8ePPaO17JKJq/D0dsc2z/JxnTc0NfPq0mwvatupivJNy+B7vJ3RtbJp6rUwhHjXpouU3/SzW76rOlAyjDSGvJzLPfpvX7MLknkurTVKqiCjBb+tuUpcZSk98n3szQDa4ZmZncgACAAAAAAAAAAAAAAAAAAAAAAAAAAAAAAAAAAAAAAAAAAAAAAAAAAAAAAAAAAAAAAAAAAAAAAAAAAAAAAAAAAAAAAAAAAAAAAAAAAAAAAAAAAAAAAAAAAAAAAAAAAAAAAAAAAAAAD//2Q=="/>
            <p:cNvSpPr>
              <a:spLocks noChangeAspect="1" noChangeArrowheads="1"/>
            </p:cNvSpPr>
            <p:nvPr/>
          </p:nvSpPr>
          <p:spPr bwMode="auto">
            <a:xfrm>
              <a:off x="-61909"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6" tIns="45703" rIns="91406" bIns="45703" numCol="1" anchor="t" anchorCtr="0" compatLnSpc="1">
              <a:prstTxWarp prst="textNoShape">
                <a:avLst/>
              </a:prstTxWarp>
            </a:bodyPr>
            <a:lstStyle/>
            <a:p>
              <a:pPr fontAlgn="auto">
                <a:spcBef>
                  <a:spcPts val="0"/>
                </a:spcBef>
                <a:spcAft>
                  <a:spcPts val="0"/>
                </a:spcAft>
                <a:defRPr/>
              </a:pPr>
              <a:endParaRPr lang="he-IL" kern="0" dirty="0" smtClean="0">
                <a:solidFill>
                  <a:prstClr val="black"/>
                </a:solidFill>
              </a:endParaRPr>
            </a:p>
          </p:txBody>
        </p:sp>
        <p:sp>
          <p:nvSpPr>
            <p:cNvPr id="19" name="מלבן 18"/>
            <p:cNvSpPr/>
            <p:nvPr/>
          </p:nvSpPr>
          <p:spPr>
            <a:xfrm>
              <a:off x="-34230" y="-64774"/>
              <a:ext cx="529311" cy="769442"/>
            </a:xfrm>
            <a:prstGeom prst="rect">
              <a:avLst/>
            </a:prstGeom>
          </p:spPr>
          <p:txBody>
            <a:bodyPr wrap="none">
              <a:spAutoFit/>
            </a:bodyPr>
            <a:lstStyle/>
            <a:p>
              <a:pPr fontAlgn="auto">
                <a:spcBef>
                  <a:spcPts val="0"/>
                </a:spcBef>
                <a:spcAft>
                  <a:spcPts val="0"/>
                </a:spcAft>
                <a:defRPr/>
              </a:pPr>
              <a:r>
                <a:rPr lang="he-IL" sz="4400" b="1" kern="0" dirty="0" smtClean="0">
                  <a:solidFill>
                    <a:srgbClr val="1D4C72"/>
                  </a:solidFill>
                </a:rPr>
                <a:t>?</a:t>
              </a:r>
              <a:endParaRPr lang="he-IL" sz="4400" kern="0" dirty="0" smtClean="0">
                <a:solidFill>
                  <a:prstClr val="black"/>
                </a:solidFill>
              </a:endParaRPr>
            </a:p>
          </p:txBody>
        </p:sp>
      </p:gr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grpSp>
        <p:nvGrpSpPr>
          <p:cNvPr id="2" name="קבוצה 1"/>
          <p:cNvGrpSpPr/>
          <p:nvPr/>
        </p:nvGrpSpPr>
        <p:grpSpPr>
          <a:xfrm>
            <a:off x="591646" y="116632"/>
            <a:ext cx="8470295" cy="1569660"/>
            <a:chOff x="489704" y="-116417"/>
            <a:chExt cx="8470295" cy="1569660"/>
          </a:xfrm>
        </p:grpSpPr>
        <p:sp>
          <p:nvSpPr>
            <p:cNvPr id="40" name="Rectangle 17"/>
            <p:cNvSpPr/>
            <p:nvPr/>
          </p:nvSpPr>
          <p:spPr>
            <a:xfrm>
              <a:off x="683568" y="-116417"/>
              <a:ext cx="8276431" cy="1569660"/>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23" name="מלבן 22"/>
            <p:cNvSpPr/>
            <p:nvPr/>
          </p:nvSpPr>
          <p:spPr>
            <a:xfrm>
              <a:off x="489704" y="-116417"/>
              <a:ext cx="8210904" cy="1569660"/>
            </a:xfrm>
            <a:prstGeom prst="rect">
              <a:avLst/>
            </a:prstGeom>
          </p:spPr>
          <p:txBody>
            <a:bodyPr wrap="square">
              <a:spAutoFit/>
            </a:bodyPr>
            <a:lstStyle/>
            <a:p>
              <a:pPr fontAlgn="auto">
                <a:spcBef>
                  <a:spcPts val="0"/>
                </a:spcBef>
                <a:spcAft>
                  <a:spcPts val="0"/>
                </a:spcAft>
                <a:defRPr/>
              </a:pPr>
              <a:r>
                <a:rPr lang="he-IL" sz="2400" b="1" kern="0" dirty="0" smtClean="0">
                  <a:solidFill>
                    <a:srgbClr val="1F497D"/>
                  </a:solidFill>
                </a:rPr>
                <a:t>רפלקס הוא תגובה מהירה ולא מודעת לגירוי חיצוני. בתמונה מתואר רפלקס של הזזת היד ממקור אש. קשת (</a:t>
              </a:r>
              <a:r>
                <a:rPr lang="he-IL" sz="2400" b="1" kern="0" dirty="0">
                  <a:solidFill>
                    <a:srgbClr val="1F497D"/>
                  </a:solidFill>
                </a:rPr>
                <a:t>מסלול) הרפלקס</a:t>
              </a:r>
              <a:endParaRPr lang="he-IL" sz="2400" b="1" kern="0" dirty="0" smtClean="0">
                <a:solidFill>
                  <a:srgbClr val="1F497D"/>
                </a:solidFill>
              </a:endParaRPr>
            </a:p>
            <a:p>
              <a:pPr fontAlgn="auto">
                <a:spcBef>
                  <a:spcPts val="0"/>
                </a:spcBef>
                <a:spcAft>
                  <a:spcPts val="0"/>
                </a:spcAft>
                <a:defRPr/>
              </a:pPr>
              <a:r>
                <a:rPr lang="he-IL" sz="2400" b="1" kern="0" dirty="0" smtClean="0">
                  <a:solidFill>
                    <a:srgbClr val="1F497D"/>
                  </a:solidFill>
                </a:rPr>
                <a:t>המתוארת בתרשים כוללת 3 סוגי נוירונים. </a:t>
              </a:r>
            </a:p>
            <a:p>
              <a:pPr fontAlgn="auto">
                <a:spcBef>
                  <a:spcPts val="0"/>
                </a:spcBef>
                <a:spcAft>
                  <a:spcPts val="0"/>
                </a:spcAft>
                <a:defRPr/>
              </a:pPr>
              <a:r>
                <a:rPr lang="he-IL" sz="2400" b="1" kern="0" dirty="0" smtClean="0">
                  <a:solidFill>
                    <a:srgbClr val="1F497D"/>
                  </a:solidFill>
                </a:rPr>
                <a:t>קבעו לגבי כל אחד מהם:</a:t>
              </a:r>
            </a:p>
          </p:txBody>
        </p:sp>
      </p:grpSp>
      <p:cxnSp>
        <p:nvCxnSpPr>
          <p:cNvPr id="6" name="מחבר חץ ישר 5"/>
          <p:cNvCxnSpPr/>
          <p:nvPr/>
        </p:nvCxnSpPr>
        <p:spPr>
          <a:xfrm flipH="1">
            <a:off x="3347864" y="3015536"/>
            <a:ext cx="1015412" cy="26944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מלבן 6"/>
          <p:cNvSpPr/>
          <p:nvPr/>
        </p:nvSpPr>
        <p:spPr>
          <a:xfrm>
            <a:off x="4458442" y="2092206"/>
            <a:ext cx="4290022" cy="923330"/>
          </a:xfrm>
          <a:prstGeom prst="rect">
            <a:avLst/>
          </a:prstGeom>
        </p:spPr>
        <p:txBody>
          <a:bodyPr wrap="none">
            <a:spAutoFit/>
          </a:bodyPr>
          <a:lstStyle/>
          <a:p>
            <a:r>
              <a:rPr lang="he-IL" b="1" kern="0" dirty="0" smtClean="0">
                <a:solidFill>
                  <a:srgbClr val="FF0000"/>
                </a:solidFill>
              </a:rPr>
              <a:t>נוירון:  תחושתי  / ביניים/ תנועתי</a:t>
            </a:r>
          </a:p>
          <a:p>
            <a:endParaRPr lang="he-IL" b="1" kern="0" dirty="0" smtClean="0">
              <a:solidFill>
                <a:srgbClr val="FF0000"/>
              </a:solidFill>
            </a:endParaRPr>
          </a:p>
          <a:p>
            <a:r>
              <a:rPr lang="he-IL" b="1" kern="0" dirty="0" smtClean="0">
                <a:solidFill>
                  <a:srgbClr val="FF0000"/>
                </a:solidFill>
              </a:rPr>
              <a:t>חלק ממערכת העצבים: המרכזית /  ההיקפית</a:t>
            </a:r>
            <a:endParaRPr lang="he-IL" dirty="0">
              <a:solidFill>
                <a:srgbClr val="FF0000"/>
              </a:solidFill>
            </a:endParaRPr>
          </a:p>
        </p:txBody>
      </p:sp>
      <p:sp>
        <p:nvSpPr>
          <p:cNvPr id="20" name="מלבן 19"/>
          <p:cNvSpPr/>
          <p:nvPr/>
        </p:nvSpPr>
        <p:spPr>
          <a:xfrm>
            <a:off x="5354042" y="3501008"/>
            <a:ext cx="3437224" cy="1200329"/>
          </a:xfrm>
          <a:prstGeom prst="rect">
            <a:avLst/>
          </a:prstGeom>
        </p:spPr>
        <p:txBody>
          <a:bodyPr wrap="none">
            <a:spAutoFit/>
          </a:bodyPr>
          <a:lstStyle/>
          <a:p>
            <a:r>
              <a:rPr lang="he-IL" b="1" kern="0" dirty="0" smtClean="0">
                <a:solidFill>
                  <a:srgbClr val="00B0F0"/>
                </a:solidFill>
              </a:rPr>
              <a:t>נוירון: תחושתי  /  ביניים   /  תנועתי</a:t>
            </a:r>
          </a:p>
          <a:p>
            <a:endParaRPr lang="he-IL" b="1" kern="0" dirty="0" smtClean="0">
              <a:solidFill>
                <a:srgbClr val="00B0F0"/>
              </a:solidFill>
            </a:endParaRPr>
          </a:p>
          <a:p>
            <a:r>
              <a:rPr lang="he-IL" b="1" kern="0" dirty="0" smtClean="0">
                <a:solidFill>
                  <a:srgbClr val="00B0F0"/>
                </a:solidFill>
              </a:rPr>
              <a:t>חלק ממערכת העצבים:</a:t>
            </a:r>
          </a:p>
          <a:p>
            <a:r>
              <a:rPr lang="he-IL" b="1" kern="0" dirty="0" smtClean="0">
                <a:solidFill>
                  <a:srgbClr val="00B0F0"/>
                </a:solidFill>
              </a:rPr>
              <a:t> המרכזית  /  ההיקפית</a:t>
            </a:r>
            <a:endParaRPr lang="he-IL" dirty="0">
              <a:solidFill>
                <a:srgbClr val="00B0F0"/>
              </a:solidFill>
            </a:endParaRPr>
          </a:p>
        </p:txBody>
      </p:sp>
      <p:sp>
        <p:nvSpPr>
          <p:cNvPr id="21" name="מלבן 20"/>
          <p:cNvSpPr/>
          <p:nvPr/>
        </p:nvSpPr>
        <p:spPr>
          <a:xfrm>
            <a:off x="4322314" y="5373216"/>
            <a:ext cx="4354142" cy="923330"/>
          </a:xfrm>
          <a:prstGeom prst="rect">
            <a:avLst/>
          </a:prstGeom>
        </p:spPr>
        <p:txBody>
          <a:bodyPr wrap="none">
            <a:spAutoFit/>
          </a:bodyPr>
          <a:lstStyle/>
          <a:p>
            <a:r>
              <a:rPr lang="he-IL" b="1" kern="0" dirty="0" smtClean="0">
                <a:solidFill>
                  <a:srgbClr val="3333CC"/>
                </a:solidFill>
              </a:rPr>
              <a:t>נוירון: תחושתי  /  ביניים  /   תנועתי</a:t>
            </a:r>
          </a:p>
          <a:p>
            <a:endParaRPr lang="he-IL" b="1" kern="0" dirty="0" smtClean="0">
              <a:solidFill>
                <a:srgbClr val="3333CC"/>
              </a:solidFill>
            </a:endParaRPr>
          </a:p>
          <a:p>
            <a:r>
              <a:rPr lang="he-IL" b="1" kern="0" dirty="0" smtClean="0">
                <a:solidFill>
                  <a:srgbClr val="3333CC"/>
                </a:solidFill>
              </a:rPr>
              <a:t>חלק ממערכת העצבים: המרכזית  /  ההיקפית</a:t>
            </a:r>
            <a:endParaRPr lang="he-IL" dirty="0">
              <a:solidFill>
                <a:srgbClr val="3333CC"/>
              </a:solidFill>
            </a:endParaRPr>
          </a:p>
        </p:txBody>
      </p:sp>
      <p:cxnSp>
        <p:nvCxnSpPr>
          <p:cNvPr id="22" name="מחבר חץ ישר 21"/>
          <p:cNvCxnSpPr/>
          <p:nvPr/>
        </p:nvCxnSpPr>
        <p:spPr>
          <a:xfrm flipH="1">
            <a:off x="4042557" y="4221088"/>
            <a:ext cx="641438" cy="1"/>
          </a:xfrm>
          <a:prstGeom prst="straightConnector1">
            <a:avLst/>
          </a:prstGeom>
          <a:ln w="444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4" name="מחבר חץ ישר 23"/>
          <p:cNvCxnSpPr/>
          <p:nvPr/>
        </p:nvCxnSpPr>
        <p:spPr>
          <a:xfrm flipH="1" flipV="1">
            <a:off x="3347864" y="5373216"/>
            <a:ext cx="1476164" cy="323165"/>
          </a:xfrm>
          <a:prstGeom prst="straightConnector1">
            <a:avLst/>
          </a:prstGeom>
          <a:ln w="44450">
            <a:solidFill>
              <a:srgbClr val="3333CC"/>
            </a:solidFill>
            <a:tailEnd type="arrow"/>
          </a:ln>
        </p:spPr>
        <p:style>
          <a:lnRef idx="1">
            <a:schemeClr val="accent1"/>
          </a:lnRef>
          <a:fillRef idx="0">
            <a:schemeClr val="accent1"/>
          </a:fillRef>
          <a:effectRef idx="0">
            <a:schemeClr val="accent1"/>
          </a:effectRef>
          <a:fontRef idx="minor">
            <a:schemeClr val="tx1"/>
          </a:fontRef>
        </p:style>
      </p:cxnSp>
      <p:sp>
        <p:nvSpPr>
          <p:cNvPr id="25" name="אליפסה 24"/>
          <p:cNvSpPr/>
          <p:nvPr/>
        </p:nvSpPr>
        <p:spPr>
          <a:xfrm>
            <a:off x="7164288" y="2060848"/>
            <a:ext cx="936104" cy="523763"/>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6" name="אליפסה 25"/>
          <p:cNvSpPr/>
          <p:nvPr/>
        </p:nvSpPr>
        <p:spPr>
          <a:xfrm>
            <a:off x="4458442" y="2584611"/>
            <a:ext cx="1049662" cy="628364"/>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7" name="אליפסה 26"/>
          <p:cNvSpPr/>
          <p:nvPr/>
        </p:nvSpPr>
        <p:spPr>
          <a:xfrm>
            <a:off x="6453010" y="3356991"/>
            <a:ext cx="711278" cy="591687"/>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8" name="אליפסה 27"/>
          <p:cNvSpPr/>
          <p:nvPr/>
        </p:nvSpPr>
        <p:spPr>
          <a:xfrm>
            <a:off x="7740352" y="4330840"/>
            <a:ext cx="936104" cy="46631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prstClr val="white"/>
                </a:solidFill>
              </a:rPr>
              <a:t> </a:t>
            </a:r>
            <a:endParaRPr lang="he-IL" dirty="0">
              <a:solidFill>
                <a:prstClr val="white"/>
              </a:solidFill>
            </a:endParaRPr>
          </a:p>
        </p:txBody>
      </p:sp>
      <p:sp>
        <p:nvSpPr>
          <p:cNvPr id="30" name="אליפסה 29"/>
          <p:cNvSpPr/>
          <p:nvPr/>
        </p:nvSpPr>
        <p:spPr>
          <a:xfrm>
            <a:off x="5220072" y="5373216"/>
            <a:ext cx="936104" cy="461664"/>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31" name="אליפסה 30"/>
          <p:cNvSpPr/>
          <p:nvPr/>
        </p:nvSpPr>
        <p:spPr>
          <a:xfrm>
            <a:off x="4427984" y="5834880"/>
            <a:ext cx="936104" cy="587307"/>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Tree>
    <p:extLst>
      <p:ext uri="{BB962C8B-B14F-4D97-AF65-F5344CB8AC3E}">
        <p14:creationId xmlns:p14="http://schemas.microsoft.com/office/powerpoint/2010/main" val="3612319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904" y="6453336"/>
            <a:ext cx="5328592" cy="36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8" name="מלבן 7"/>
          <p:cNvSpPr/>
          <p:nvPr/>
        </p:nvSpPr>
        <p:spPr>
          <a:xfrm>
            <a:off x="285913" y="116632"/>
            <a:ext cx="8488897"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179512" y="44624"/>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קליטת מידע נעשית באמצעות תאי חישה</a:t>
            </a:r>
            <a:endParaRPr lang="he-IL" sz="3200" b="1" dirty="0" smtClean="0">
              <a:solidFill>
                <a:prstClr val="white"/>
              </a:solidFill>
              <a:latin typeface="Calibri" pitchFamily="34" charset="0"/>
              <a:cs typeface="Aria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מלבן 9"/>
          <p:cNvSpPr/>
          <p:nvPr/>
        </p:nvSpPr>
        <p:spPr>
          <a:xfrm>
            <a:off x="285913" y="710689"/>
            <a:ext cx="8458401" cy="5878532"/>
          </a:xfrm>
          <a:prstGeom prst="rect">
            <a:avLst/>
          </a:prstGeom>
        </p:spPr>
        <p:txBody>
          <a:bodyPr wrap="square">
            <a:spAutoFit/>
          </a:bodyPr>
          <a:lstStyle/>
          <a:p>
            <a:pPr fontAlgn="auto">
              <a:spcBef>
                <a:spcPts val="0"/>
              </a:spcBef>
              <a:spcAft>
                <a:spcPts val="0"/>
              </a:spcAft>
              <a:defRPr/>
            </a:pPr>
            <a:r>
              <a:rPr lang="he-IL" sz="2400" b="1" kern="0" dirty="0">
                <a:solidFill>
                  <a:srgbClr val="1F497D"/>
                </a:solidFill>
              </a:rPr>
              <a:t>קליטת מידע מהסביבה החיצונית ומתוך הגוף נעשית באמצעות תאי </a:t>
            </a:r>
            <a:r>
              <a:rPr lang="he-IL" sz="2400" b="1" kern="0" dirty="0" smtClean="0">
                <a:solidFill>
                  <a:srgbClr val="1F497D"/>
                </a:solidFill>
              </a:rPr>
              <a:t>חישה,* </a:t>
            </a:r>
            <a:r>
              <a:rPr lang="he-IL" sz="2400" b="1" kern="0" dirty="0">
                <a:solidFill>
                  <a:srgbClr val="1F497D"/>
                </a:solidFill>
              </a:rPr>
              <a:t>שהם יחידות התפקוד הבסיסיות של כל החושים. </a:t>
            </a:r>
            <a:endParaRPr lang="he-IL" sz="2400" b="1" kern="0" dirty="0" smtClean="0">
              <a:solidFill>
                <a:srgbClr val="1F497D"/>
              </a:solidFill>
            </a:endParaRPr>
          </a:p>
          <a:p>
            <a:pPr fontAlgn="auto">
              <a:spcBef>
                <a:spcPts val="0"/>
              </a:spcBef>
              <a:spcAft>
                <a:spcPts val="0"/>
              </a:spcAft>
              <a:defRPr/>
            </a:pPr>
            <a:endParaRPr lang="he-IL" sz="2400" b="1" kern="0" dirty="0">
              <a:solidFill>
                <a:srgbClr val="1F497D"/>
              </a:solidFill>
            </a:endParaRPr>
          </a:p>
          <a:p>
            <a:pPr fontAlgn="auto">
              <a:spcBef>
                <a:spcPts val="0"/>
              </a:spcBef>
              <a:spcAft>
                <a:spcPts val="0"/>
              </a:spcAft>
              <a:defRPr/>
            </a:pPr>
            <a:r>
              <a:rPr lang="he-IL" sz="2400" b="1" kern="0" dirty="0">
                <a:solidFill>
                  <a:srgbClr val="1F497D"/>
                </a:solidFill>
              </a:rPr>
              <a:t>תא חישה הוא תא שמתמחה בקליטת גירוי מסוג מסוים – </a:t>
            </a:r>
            <a:r>
              <a:rPr lang="he-IL" sz="2400" b="1" kern="0" dirty="0" smtClean="0">
                <a:solidFill>
                  <a:srgbClr val="1F497D"/>
                </a:solidFill>
              </a:rPr>
              <a:t>(כגון </a:t>
            </a:r>
            <a:r>
              <a:rPr lang="he-IL" sz="2400" b="1" kern="0" dirty="0">
                <a:solidFill>
                  <a:srgbClr val="1F497D"/>
                </a:solidFill>
              </a:rPr>
              <a:t>אור, חום, קור, מגע, טעם </a:t>
            </a:r>
            <a:r>
              <a:rPr lang="he-IL" sz="2400" b="1" kern="0" dirty="0" smtClean="0">
                <a:solidFill>
                  <a:srgbClr val="1F497D"/>
                </a:solidFill>
              </a:rPr>
              <a:t>וריח) מהסביבה </a:t>
            </a:r>
            <a:r>
              <a:rPr lang="he-IL" sz="2400" b="1" kern="0" dirty="0">
                <a:solidFill>
                  <a:srgbClr val="1F497D"/>
                </a:solidFill>
              </a:rPr>
              <a:t>החיצונית או הפנימית של הגוף. </a:t>
            </a:r>
            <a:endParaRPr lang="he-IL" sz="2400" b="1" kern="0" dirty="0" smtClean="0">
              <a:solidFill>
                <a:srgbClr val="1F497D"/>
              </a:solidFill>
            </a:endParaRPr>
          </a:p>
          <a:p>
            <a:pPr fontAlgn="auto">
              <a:spcBef>
                <a:spcPts val="0"/>
              </a:spcBef>
              <a:spcAft>
                <a:spcPts val="0"/>
              </a:spcAft>
              <a:defRPr/>
            </a:pPr>
            <a:endParaRPr lang="he-IL" sz="2400" b="1" kern="0" dirty="0">
              <a:solidFill>
                <a:srgbClr val="1F497D"/>
              </a:solidFill>
            </a:endParaRPr>
          </a:p>
          <a:p>
            <a:pPr fontAlgn="auto">
              <a:spcBef>
                <a:spcPts val="0"/>
              </a:spcBef>
              <a:spcAft>
                <a:spcPts val="0"/>
              </a:spcAft>
              <a:defRPr/>
            </a:pPr>
            <a:r>
              <a:rPr lang="he-IL" sz="2400" b="1" kern="0" dirty="0" smtClean="0">
                <a:solidFill>
                  <a:srgbClr val="1F497D"/>
                </a:solidFill>
              </a:rPr>
              <a:t>תא </a:t>
            </a:r>
            <a:r>
              <a:rPr lang="he-IL" sz="2400" b="1" kern="0" dirty="0">
                <a:solidFill>
                  <a:srgbClr val="1F497D"/>
                </a:solidFill>
              </a:rPr>
              <a:t>החישה קולט את המידע באמצעות קולטנים (רצפטורים) המצויים על קרום התא, וממיר אותו לאות עצבי. האות העצבי מועבר בתאי העצב התחושתיים אל מערכת העצבים המרכזית – המוח או מוח השדרה, ושם מתבצע עיבוד המידע</a:t>
            </a:r>
            <a:r>
              <a:rPr lang="he-IL" sz="2400" b="1" kern="0" dirty="0" smtClean="0">
                <a:solidFill>
                  <a:srgbClr val="1F497D"/>
                </a:solidFill>
              </a:rPr>
              <a:t>.</a:t>
            </a:r>
          </a:p>
          <a:p>
            <a:pPr fontAlgn="auto">
              <a:spcBef>
                <a:spcPts val="0"/>
              </a:spcBef>
              <a:spcAft>
                <a:spcPts val="0"/>
              </a:spcAft>
              <a:defRPr/>
            </a:pPr>
            <a:endParaRPr lang="he-IL" sz="2400" b="1" kern="0" dirty="0">
              <a:solidFill>
                <a:srgbClr val="1F497D"/>
              </a:solidFill>
            </a:endParaRPr>
          </a:p>
          <a:p>
            <a:pPr fontAlgn="auto">
              <a:spcBef>
                <a:spcPts val="0"/>
              </a:spcBef>
              <a:spcAft>
                <a:spcPts val="0"/>
              </a:spcAft>
              <a:defRPr/>
            </a:pPr>
            <a:endParaRPr lang="he-IL" sz="2800" b="1" kern="0" dirty="0">
              <a:solidFill>
                <a:srgbClr val="1F497D"/>
              </a:solidFill>
            </a:endParaRPr>
          </a:p>
          <a:p>
            <a:pPr fontAlgn="auto">
              <a:spcBef>
                <a:spcPts val="0"/>
              </a:spcBef>
              <a:spcAft>
                <a:spcPts val="0"/>
              </a:spcAft>
              <a:defRPr/>
            </a:pPr>
            <a:endParaRPr lang="he-IL" sz="2800" b="1" kern="0" dirty="0" smtClean="0">
              <a:solidFill>
                <a:srgbClr val="1F497D"/>
              </a:solidFill>
            </a:endParaRPr>
          </a:p>
          <a:p>
            <a:pPr fontAlgn="auto">
              <a:spcBef>
                <a:spcPts val="0"/>
              </a:spcBef>
              <a:spcAft>
                <a:spcPts val="0"/>
              </a:spcAft>
              <a:defRPr/>
            </a:pPr>
            <a:endParaRPr lang="he-IL" sz="2800" b="1" kern="0" dirty="0">
              <a:solidFill>
                <a:srgbClr val="1F497D"/>
              </a:solidFill>
            </a:endParaRPr>
          </a:p>
          <a:p>
            <a:pPr fontAlgn="auto">
              <a:spcBef>
                <a:spcPts val="0"/>
              </a:spcBef>
              <a:spcAft>
                <a:spcPts val="0"/>
              </a:spcAft>
              <a:defRPr/>
            </a:pPr>
            <a:endParaRPr lang="he-IL" sz="2800" b="1" kern="0" dirty="0" smtClean="0">
              <a:solidFill>
                <a:srgbClr val="1F497D"/>
              </a:solidFill>
            </a:endParaRPr>
          </a:p>
        </p:txBody>
      </p:sp>
      <p:sp>
        <p:nvSpPr>
          <p:cNvPr id="2" name="מלבן 1"/>
          <p:cNvSpPr/>
          <p:nvPr/>
        </p:nvSpPr>
        <p:spPr>
          <a:xfrm>
            <a:off x="4126233" y="6165304"/>
            <a:ext cx="4491934" cy="369332"/>
          </a:xfrm>
          <a:prstGeom prst="rect">
            <a:avLst/>
          </a:prstGeom>
        </p:spPr>
        <p:txBody>
          <a:bodyPr wrap="none">
            <a:spAutoFit/>
          </a:bodyPr>
          <a:lstStyle/>
          <a:p>
            <a:pPr fontAlgn="auto">
              <a:spcBef>
                <a:spcPts val="0"/>
              </a:spcBef>
              <a:spcAft>
                <a:spcPts val="0"/>
              </a:spcAft>
              <a:defRPr/>
            </a:pPr>
            <a:r>
              <a:rPr lang="he-IL" b="1" kern="0" dirty="0">
                <a:solidFill>
                  <a:srgbClr val="1F497D"/>
                </a:solidFill>
              </a:rPr>
              <a:t>* יש גירויים הנקלטים במישרין על ידי תאי עצב.</a:t>
            </a:r>
          </a:p>
        </p:txBody>
      </p:sp>
    </p:spTree>
    <p:extLst>
      <p:ext uri="{BB962C8B-B14F-4D97-AF65-F5344CB8AC3E}">
        <p14:creationId xmlns:p14="http://schemas.microsoft.com/office/powerpoint/2010/main" val="172472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fade">
                                      <p:cBhvr>
                                        <p:cTn id="1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8"/>
          <p:cNvSpPr>
            <a:spLocks noGrp="1"/>
          </p:cNvSpPr>
          <p:nvPr>
            <p:ph type="sldNum" sz="quarter" idx="12"/>
          </p:nvPr>
        </p:nvSpPr>
        <p:spPr bwMode="auto">
          <a:xfrm>
            <a:off x="428625" y="6564314"/>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D1679C7-48A7-4EA4-B41A-089B20BE54F4}" type="slidenum">
              <a:rPr lang="he-IL" sz="1200" smtClean="0">
                <a:solidFill>
                  <a:prstClr val="white">
                    <a:lumMod val="75000"/>
                  </a:prstClr>
                </a:solidFill>
              </a:rPr>
              <a:pPr fontAlgn="base">
                <a:spcBef>
                  <a:spcPct val="0"/>
                </a:spcBef>
                <a:spcAft>
                  <a:spcPct val="0"/>
                </a:spcAft>
                <a:defRPr/>
              </a:pPr>
              <a:t>2</a:t>
            </a:fld>
            <a:endParaRPr lang="he-IL" sz="1200" dirty="0" smtClean="0">
              <a:solidFill>
                <a:prstClr val="white">
                  <a:lumMod val="75000"/>
                </a:prstClr>
              </a:solidFill>
            </a:endParaRPr>
          </a:p>
        </p:txBody>
      </p:sp>
      <p:sp>
        <p:nvSpPr>
          <p:cNvPr id="21" name="TextBox 20"/>
          <p:cNvSpPr txBox="1"/>
          <p:nvPr/>
        </p:nvSpPr>
        <p:spPr>
          <a:xfrm>
            <a:off x="-72008" y="764704"/>
            <a:ext cx="8748464" cy="6555641"/>
          </a:xfrm>
          <a:prstGeom prst="rect">
            <a:avLst/>
          </a:prstGeom>
          <a:noFill/>
          <a:ln w="19050">
            <a:solidFill>
              <a:schemeClr val="accent1"/>
            </a:solidFill>
          </a:ln>
          <a:effectLst>
            <a:outerShdw sx="102000" sy="102000" algn="tl" rotWithShape="0">
              <a:schemeClr val="bg1">
                <a:lumMod val="65000"/>
                <a:alpha val="0"/>
              </a:schemeClr>
            </a:outerShdw>
          </a:effectLst>
        </p:spPr>
        <p:txBody>
          <a:bodyPr wrap="square" rtlCol="1">
            <a:spAutoFit/>
          </a:bodyPr>
          <a:lstStyle/>
          <a:p>
            <a:pPr marL="457200" indent="-457200" fontAlgn="auto">
              <a:lnSpc>
                <a:spcPct val="150000"/>
              </a:lnSpc>
              <a:spcBef>
                <a:spcPts val="0"/>
              </a:spcBef>
              <a:spcAft>
                <a:spcPts val="0"/>
              </a:spcAft>
              <a:buFont typeface="Wingdings" panose="05000000000000000000" pitchFamily="2" charset="2"/>
              <a:buChar char="§"/>
              <a:defRPr/>
            </a:pPr>
            <a:r>
              <a:rPr lang="he-IL" sz="2800" b="1" dirty="0" smtClean="0">
                <a:solidFill>
                  <a:srgbClr val="1F497D"/>
                </a:solidFill>
                <a:latin typeface="Arial"/>
                <a:cs typeface="Arial"/>
              </a:rPr>
              <a:t>מבנה מערכת העצבים:</a:t>
            </a:r>
          </a:p>
          <a:p>
            <a:pPr fontAlgn="auto">
              <a:lnSpc>
                <a:spcPct val="150000"/>
              </a:lnSpc>
              <a:spcBef>
                <a:spcPts val="0"/>
              </a:spcBef>
              <a:spcAft>
                <a:spcPts val="0"/>
              </a:spcAft>
              <a:defRPr/>
            </a:pPr>
            <a:r>
              <a:rPr lang="he-IL" sz="2800" b="1" dirty="0" smtClean="0">
                <a:solidFill>
                  <a:srgbClr val="1F497D"/>
                </a:solidFill>
                <a:latin typeface="Arial"/>
                <a:cs typeface="Arial"/>
              </a:rPr>
              <a:t>          - מערכת העצבים המרכזית</a:t>
            </a:r>
          </a:p>
          <a:p>
            <a:pPr fontAlgn="auto">
              <a:lnSpc>
                <a:spcPct val="150000"/>
              </a:lnSpc>
              <a:spcBef>
                <a:spcPts val="0"/>
              </a:spcBef>
              <a:spcAft>
                <a:spcPts val="0"/>
              </a:spcAft>
              <a:defRPr/>
            </a:pPr>
            <a:r>
              <a:rPr lang="he-IL" sz="2800" b="1" dirty="0">
                <a:solidFill>
                  <a:srgbClr val="1F497D"/>
                </a:solidFill>
                <a:latin typeface="Arial"/>
                <a:cs typeface="Arial"/>
              </a:rPr>
              <a:t> </a:t>
            </a:r>
            <a:r>
              <a:rPr lang="he-IL" sz="2800" b="1" dirty="0" smtClean="0">
                <a:solidFill>
                  <a:srgbClr val="1F497D"/>
                </a:solidFill>
                <a:latin typeface="Arial"/>
                <a:cs typeface="Arial"/>
              </a:rPr>
              <a:t>         - מערכת העצבים ההיקפית (שמתחלקת למערכת  </a:t>
            </a:r>
          </a:p>
          <a:p>
            <a:pPr fontAlgn="auto">
              <a:lnSpc>
                <a:spcPct val="150000"/>
              </a:lnSpc>
              <a:spcBef>
                <a:spcPts val="0"/>
              </a:spcBef>
              <a:spcAft>
                <a:spcPts val="0"/>
              </a:spcAft>
              <a:defRPr/>
            </a:pPr>
            <a:r>
              <a:rPr lang="he-IL" sz="2800" b="1" dirty="0" smtClean="0">
                <a:solidFill>
                  <a:srgbClr val="1F497D"/>
                </a:solidFill>
                <a:latin typeface="Arial"/>
                <a:cs typeface="Arial"/>
              </a:rPr>
              <a:t>           העצבים האוטונומית, ומערכת העצבים הרצונית) </a:t>
            </a:r>
          </a:p>
          <a:p>
            <a:pPr marL="457200" indent="-457200" fontAlgn="auto">
              <a:lnSpc>
                <a:spcPct val="150000"/>
              </a:lnSpc>
              <a:spcBef>
                <a:spcPts val="0"/>
              </a:spcBef>
              <a:spcAft>
                <a:spcPts val="0"/>
              </a:spcAft>
              <a:buFont typeface="Wingdings" panose="05000000000000000000" pitchFamily="2" charset="2"/>
              <a:buChar char="§"/>
              <a:defRPr/>
            </a:pPr>
            <a:r>
              <a:rPr lang="he-IL" sz="2800" b="1" dirty="0" smtClean="0">
                <a:solidFill>
                  <a:srgbClr val="1F497D"/>
                </a:solidFill>
                <a:latin typeface="Arial"/>
                <a:cs typeface="Arial"/>
              </a:rPr>
              <a:t>סוגי תאי העצב - הנוירונים: </a:t>
            </a:r>
          </a:p>
          <a:p>
            <a:pPr fontAlgn="auto">
              <a:lnSpc>
                <a:spcPct val="150000"/>
              </a:lnSpc>
              <a:spcBef>
                <a:spcPts val="0"/>
              </a:spcBef>
              <a:spcAft>
                <a:spcPts val="0"/>
              </a:spcAft>
              <a:defRPr/>
            </a:pPr>
            <a:r>
              <a:rPr lang="he-IL" sz="2800" b="1" dirty="0">
                <a:solidFill>
                  <a:srgbClr val="1F497D"/>
                </a:solidFill>
                <a:latin typeface="Arial"/>
                <a:cs typeface="Arial"/>
              </a:rPr>
              <a:t> </a:t>
            </a:r>
            <a:r>
              <a:rPr lang="he-IL" sz="2800" b="1" dirty="0" smtClean="0">
                <a:solidFill>
                  <a:srgbClr val="1F497D"/>
                </a:solidFill>
                <a:latin typeface="Arial"/>
                <a:cs typeface="Arial"/>
              </a:rPr>
              <a:t>    תחושתיים, תנועתיים ומקשרים</a:t>
            </a:r>
          </a:p>
          <a:p>
            <a:pPr marL="457200" indent="-457200" fontAlgn="auto">
              <a:lnSpc>
                <a:spcPct val="150000"/>
              </a:lnSpc>
              <a:spcBef>
                <a:spcPts val="0"/>
              </a:spcBef>
              <a:spcAft>
                <a:spcPts val="0"/>
              </a:spcAft>
              <a:buFont typeface="Wingdings" panose="05000000000000000000" pitchFamily="2" charset="2"/>
              <a:buChar char="§"/>
              <a:defRPr/>
            </a:pPr>
            <a:r>
              <a:rPr lang="he-IL" sz="2800" b="1" dirty="0" smtClean="0">
                <a:solidFill>
                  <a:srgbClr val="1F497D"/>
                </a:solidFill>
                <a:latin typeface="Arial"/>
                <a:cs typeface="Arial"/>
              </a:rPr>
              <a:t>שלבי פעולת מערכת העצבים:</a:t>
            </a:r>
          </a:p>
          <a:p>
            <a:pPr fontAlgn="auto">
              <a:lnSpc>
                <a:spcPct val="150000"/>
              </a:lnSpc>
              <a:spcBef>
                <a:spcPts val="0"/>
              </a:spcBef>
              <a:spcAft>
                <a:spcPts val="0"/>
              </a:spcAft>
              <a:defRPr/>
            </a:pPr>
            <a:r>
              <a:rPr lang="he-IL" sz="2800" b="1" dirty="0" smtClean="0">
                <a:solidFill>
                  <a:srgbClr val="1F497D"/>
                </a:solidFill>
                <a:latin typeface="Arial"/>
                <a:cs typeface="Arial"/>
              </a:rPr>
              <a:t>    קליטת מידע, עיבוד מידע, תגובה</a:t>
            </a:r>
          </a:p>
          <a:p>
            <a:pPr marL="457200" indent="-457200" fontAlgn="auto">
              <a:lnSpc>
                <a:spcPct val="150000"/>
              </a:lnSpc>
              <a:spcBef>
                <a:spcPts val="0"/>
              </a:spcBef>
              <a:spcAft>
                <a:spcPts val="0"/>
              </a:spcAft>
              <a:buFont typeface="Wingdings" panose="05000000000000000000" pitchFamily="2" charset="2"/>
              <a:buChar char="§"/>
              <a:defRPr/>
            </a:pPr>
            <a:r>
              <a:rPr lang="he-IL" sz="2800" b="1" dirty="0" smtClean="0">
                <a:solidFill>
                  <a:srgbClr val="1F497D"/>
                </a:solidFill>
                <a:latin typeface="Arial"/>
                <a:cs typeface="Arial"/>
              </a:rPr>
              <a:t>תפקיד המערכת בשמירה על ההומיאוסטזיס</a:t>
            </a:r>
          </a:p>
          <a:p>
            <a:pPr marL="457200" indent="-457200" fontAlgn="auto">
              <a:lnSpc>
                <a:spcPct val="150000"/>
              </a:lnSpc>
              <a:spcBef>
                <a:spcPts val="0"/>
              </a:spcBef>
              <a:spcAft>
                <a:spcPts val="0"/>
              </a:spcAft>
              <a:buFont typeface="Wingdings" panose="05000000000000000000" pitchFamily="2" charset="2"/>
              <a:buChar char="§"/>
              <a:defRPr/>
            </a:pPr>
            <a:endParaRPr lang="he-IL" sz="2800" b="1" dirty="0">
              <a:solidFill>
                <a:srgbClr val="1F497D"/>
              </a:solidFill>
              <a:latin typeface="Arial"/>
              <a:cs typeface="Arial"/>
            </a:endParaRPr>
          </a:p>
        </p:txBody>
      </p:sp>
      <p:grpSp>
        <p:nvGrpSpPr>
          <p:cNvPr id="7" name="קבוצה 6"/>
          <p:cNvGrpSpPr/>
          <p:nvPr/>
        </p:nvGrpSpPr>
        <p:grpSpPr>
          <a:xfrm>
            <a:off x="683569" y="116632"/>
            <a:ext cx="7959053" cy="706535"/>
            <a:chOff x="863078" y="735511"/>
            <a:chExt cx="7959053" cy="706535"/>
          </a:xfrm>
        </p:grpSpPr>
        <p:sp>
          <p:nvSpPr>
            <p:cNvPr id="8" name="מלבן 7"/>
            <p:cNvSpPr/>
            <p:nvPr/>
          </p:nvSpPr>
          <p:spPr>
            <a:xfrm>
              <a:off x="863078" y="735511"/>
              <a:ext cx="7959053" cy="7065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9" name="TextBox 8"/>
            <p:cNvSpPr txBox="1"/>
            <p:nvPr/>
          </p:nvSpPr>
          <p:spPr>
            <a:xfrm>
              <a:off x="3023319" y="735511"/>
              <a:ext cx="4214813" cy="646331"/>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algn="ctr" fontAlgn="auto">
                <a:spcBef>
                  <a:spcPts val="0"/>
                </a:spcBef>
                <a:spcAft>
                  <a:spcPts val="0"/>
                </a:spcAft>
                <a:defRPr/>
              </a:pPr>
              <a:r>
                <a:rPr lang="he-IL" sz="3600" b="1" dirty="0" smtClean="0">
                  <a:solidFill>
                    <a:prstClr val="white"/>
                  </a:solidFill>
                  <a:latin typeface="Arial"/>
                  <a:cs typeface="Arial"/>
                </a:rPr>
                <a:t>הנושאים</a:t>
              </a:r>
              <a:endParaRPr lang="he-IL" sz="3600" b="1" dirty="0">
                <a:solidFill>
                  <a:prstClr val="white"/>
                </a:solidFill>
                <a:latin typeface="Arial"/>
                <a:cs typeface="Arial"/>
              </a:endParaRPr>
            </a:p>
          </p:txBody>
        </p:sp>
      </p:grpSp>
    </p:spTree>
    <p:extLst>
      <p:ext uri="{BB962C8B-B14F-4D97-AF65-F5344CB8AC3E}">
        <p14:creationId xmlns:p14="http://schemas.microsoft.com/office/powerpoint/2010/main" val="1519201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179513" y="116632"/>
            <a:ext cx="8784975"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179512" y="44624"/>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תאי החישה</a:t>
            </a:r>
            <a:endParaRPr lang="he-IL" sz="3200" b="1" dirty="0" smtClean="0">
              <a:solidFill>
                <a:prstClr val="white"/>
              </a:solidFill>
              <a:latin typeface="Calibri" pitchFamily="34" charset="0"/>
              <a:cs typeface="Aria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תיבת טקסט 62"/>
          <p:cNvSpPr txBox="1"/>
          <p:nvPr/>
        </p:nvSpPr>
        <p:spPr>
          <a:xfrm>
            <a:off x="4499993" y="836712"/>
            <a:ext cx="4274818" cy="1944216"/>
          </a:xfrm>
          <a:prstGeom prst="rect">
            <a:avLst/>
          </a:prstGeom>
          <a:solidFill>
            <a:schemeClr val="lt1"/>
          </a:solid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15000"/>
              </a:lnSpc>
              <a:spcAft>
                <a:spcPts val="1000"/>
              </a:spcAft>
            </a:pPr>
            <a:r>
              <a:rPr lang="he-IL" sz="2400" b="1" dirty="0">
                <a:solidFill>
                  <a:schemeClr val="tx2"/>
                </a:solidFill>
                <a:effectLst/>
                <a:ea typeface="Calibri"/>
                <a:cs typeface="Arial"/>
              </a:rPr>
              <a:t>תאי חישה </a:t>
            </a:r>
            <a:r>
              <a:rPr lang="he-IL" sz="2400" b="1" dirty="0" smtClean="0">
                <a:solidFill>
                  <a:schemeClr val="tx2"/>
                </a:solidFill>
                <a:effectLst/>
                <a:ea typeface="Calibri"/>
                <a:cs typeface="Arial"/>
              </a:rPr>
              <a:t>הקולטים </a:t>
            </a:r>
            <a:r>
              <a:rPr lang="he-IL" sz="2400" b="1" dirty="0">
                <a:solidFill>
                  <a:schemeClr val="tx2"/>
                </a:solidFill>
                <a:effectLst/>
                <a:ea typeface="Calibri"/>
                <a:cs typeface="Arial"/>
              </a:rPr>
              <a:t>מידע מהסביבה החיצונית נמצאים באיברי החושים (עיניים, אוזניים, לשון, עור, אף</a:t>
            </a:r>
            <a:r>
              <a:rPr lang="he-IL" sz="2400" b="1" dirty="0" smtClean="0">
                <a:solidFill>
                  <a:schemeClr val="tx2"/>
                </a:solidFill>
                <a:effectLst/>
                <a:ea typeface="Calibri"/>
                <a:cs typeface="Arial"/>
              </a:rPr>
              <a:t>).</a:t>
            </a:r>
            <a:endParaRPr lang="en-US" sz="2400" dirty="0">
              <a:solidFill>
                <a:schemeClr val="tx2"/>
              </a:solidFill>
              <a:effectLst/>
              <a:ea typeface="Calibri"/>
              <a:cs typeface="Arial"/>
            </a:endParaRPr>
          </a:p>
          <a:p>
            <a:pPr algn="r" rtl="1">
              <a:lnSpc>
                <a:spcPct val="115000"/>
              </a:lnSpc>
              <a:spcAft>
                <a:spcPts val="1000"/>
              </a:spcAft>
            </a:pPr>
            <a:r>
              <a:rPr lang="he-IL" dirty="0">
                <a:solidFill>
                  <a:schemeClr val="tx2"/>
                </a:solidFill>
                <a:effectLst/>
                <a:ea typeface="Calibri"/>
                <a:cs typeface="Arial"/>
              </a:rPr>
              <a:t>לדוגמה: </a:t>
            </a:r>
            <a:r>
              <a:rPr lang="he-IL" dirty="0" smtClean="0">
                <a:solidFill>
                  <a:schemeClr val="tx2"/>
                </a:solidFill>
                <a:effectLst/>
                <a:ea typeface="Calibri"/>
                <a:cs typeface="Arial"/>
              </a:rPr>
              <a:t>תאי חישה לאור המצויים ברשתית העין</a:t>
            </a:r>
          </a:p>
          <a:p>
            <a:pPr algn="r" rtl="1">
              <a:lnSpc>
                <a:spcPct val="115000"/>
              </a:lnSpc>
              <a:spcAft>
                <a:spcPts val="1000"/>
              </a:spcAft>
            </a:pPr>
            <a:endParaRPr lang="he-IL" dirty="0" smtClean="0">
              <a:solidFill>
                <a:schemeClr val="tx2"/>
              </a:solidFill>
              <a:ea typeface="Calibri"/>
              <a:cs typeface="Arial"/>
            </a:endParaRPr>
          </a:p>
          <a:p>
            <a:pPr algn="r" rtl="1">
              <a:lnSpc>
                <a:spcPct val="115000"/>
              </a:lnSpc>
              <a:spcAft>
                <a:spcPts val="1000"/>
              </a:spcAft>
            </a:pPr>
            <a:endParaRPr lang="he-IL" dirty="0" smtClean="0">
              <a:solidFill>
                <a:schemeClr val="tx2"/>
              </a:solidFill>
              <a:ea typeface="Calibri"/>
              <a:cs typeface="Arial"/>
            </a:endParaRPr>
          </a:p>
          <a:p>
            <a:pPr algn="r" rtl="1">
              <a:lnSpc>
                <a:spcPct val="115000"/>
              </a:lnSpc>
              <a:spcAft>
                <a:spcPts val="1000"/>
              </a:spcAft>
            </a:pPr>
            <a:endParaRPr lang="he-IL" dirty="0">
              <a:solidFill>
                <a:schemeClr val="tx2"/>
              </a:solidFill>
              <a:ea typeface="Calibri"/>
              <a:cs typeface="Arial"/>
            </a:endParaRPr>
          </a:p>
          <a:p>
            <a:pPr algn="r" rtl="1">
              <a:lnSpc>
                <a:spcPct val="115000"/>
              </a:lnSpc>
              <a:spcAft>
                <a:spcPts val="1000"/>
              </a:spcAft>
            </a:pPr>
            <a:endParaRPr lang="he-IL" dirty="0" smtClean="0">
              <a:solidFill>
                <a:schemeClr val="tx2"/>
              </a:solidFill>
              <a:ea typeface="Calibri"/>
              <a:cs typeface="Arial"/>
            </a:endParaRPr>
          </a:p>
          <a:p>
            <a:pPr algn="r" rtl="1">
              <a:lnSpc>
                <a:spcPct val="115000"/>
              </a:lnSpc>
              <a:spcAft>
                <a:spcPts val="1000"/>
              </a:spcAft>
            </a:pPr>
            <a:endParaRPr lang="he-IL" dirty="0">
              <a:solidFill>
                <a:schemeClr val="tx2"/>
              </a:solidFill>
              <a:ea typeface="Calibri"/>
              <a:cs typeface="Arial"/>
            </a:endParaRPr>
          </a:p>
          <a:p>
            <a:pPr algn="r" rtl="1">
              <a:lnSpc>
                <a:spcPct val="115000"/>
              </a:lnSpc>
              <a:spcAft>
                <a:spcPts val="1000"/>
              </a:spcAft>
            </a:pPr>
            <a:endParaRPr lang="he-IL" dirty="0" smtClean="0">
              <a:solidFill>
                <a:schemeClr val="tx2"/>
              </a:solidFill>
              <a:ea typeface="Calibri"/>
              <a:cs typeface="Arial"/>
            </a:endParaRPr>
          </a:p>
        </p:txBody>
      </p:sp>
      <p:sp>
        <p:nvSpPr>
          <p:cNvPr id="2" name="מלבן 1"/>
          <p:cNvSpPr/>
          <p:nvPr/>
        </p:nvSpPr>
        <p:spPr>
          <a:xfrm>
            <a:off x="-36512" y="836712"/>
            <a:ext cx="4572000" cy="2585323"/>
          </a:xfrm>
          <a:prstGeom prst="rect">
            <a:avLst/>
          </a:prstGeom>
        </p:spPr>
        <p:txBody>
          <a:bodyPr>
            <a:spAutoFit/>
          </a:bodyPr>
          <a:lstStyle/>
          <a:p>
            <a:r>
              <a:rPr lang="he-IL" sz="2400" b="1" dirty="0">
                <a:solidFill>
                  <a:schemeClr val="tx2"/>
                </a:solidFill>
              </a:rPr>
              <a:t>תאי חישה </a:t>
            </a:r>
            <a:r>
              <a:rPr lang="he-IL" sz="2400" b="1" dirty="0" smtClean="0">
                <a:solidFill>
                  <a:schemeClr val="tx2"/>
                </a:solidFill>
              </a:rPr>
              <a:t>הקולטים </a:t>
            </a:r>
            <a:r>
              <a:rPr lang="he-IL" sz="2400" b="1" dirty="0">
                <a:solidFill>
                  <a:schemeClr val="tx2"/>
                </a:solidFill>
              </a:rPr>
              <a:t>מידע מתוך הגוף </a:t>
            </a:r>
            <a:r>
              <a:rPr lang="he-IL" sz="2400" b="1" dirty="0" smtClean="0">
                <a:solidFill>
                  <a:schemeClr val="tx2"/>
                </a:solidFill>
              </a:rPr>
              <a:t>על גורמים כגון: לחץ דם, </a:t>
            </a:r>
          </a:p>
          <a:p>
            <a:r>
              <a:rPr lang="he-IL" sz="2400" b="1" dirty="0" smtClean="0">
                <a:solidFill>
                  <a:schemeClr val="tx2"/>
                </a:solidFill>
              </a:rPr>
              <a:t>רמת חומציות בדם וטמפרטורת הגוף, מרוכזים </a:t>
            </a:r>
            <a:r>
              <a:rPr lang="he-IL" sz="2400" b="1" dirty="0">
                <a:solidFill>
                  <a:schemeClr val="tx2"/>
                </a:solidFill>
              </a:rPr>
              <a:t>בצברים הנמצאים </a:t>
            </a:r>
            <a:endParaRPr lang="he-IL" sz="2400" b="1" dirty="0" smtClean="0">
              <a:solidFill>
                <a:schemeClr val="tx2"/>
              </a:solidFill>
            </a:endParaRPr>
          </a:p>
          <a:p>
            <a:r>
              <a:rPr lang="he-IL" sz="2400" b="1" dirty="0" smtClean="0">
                <a:solidFill>
                  <a:schemeClr val="tx2"/>
                </a:solidFill>
              </a:rPr>
              <a:t>באיברים </a:t>
            </a:r>
            <a:r>
              <a:rPr lang="he-IL" sz="2400" b="1" dirty="0">
                <a:solidFill>
                  <a:schemeClr val="tx2"/>
                </a:solidFill>
              </a:rPr>
              <a:t>שונים </a:t>
            </a:r>
            <a:r>
              <a:rPr lang="he-IL" sz="2400" b="1" dirty="0" smtClean="0">
                <a:solidFill>
                  <a:schemeClr val="tx2"/>
                </a:solidFill>
              </a:rPr>
              <a:t>בגוף.</a:t>
            </a:r>
            <a:endParaRPr lang="en-US" sz="2400" dirty="0">
              <a:solidFill>
                <a:schemeClr val="tx2"/>
              </a:solidFill>
            </a:endParaRPr>
          </a:p>
          <a:p>
            <a:endParaRPr lang="he-IL" sz="2400" dirty="0" smtClean="0">
              <a:solidFill>
                <a:schemeClr val="tx2"/>
              </a:solidFill>
            </a:endParaRPr>
          </a:p>
          <a:p>
            <a:endParaRPr lang="he-IL" dirty="0" smtClean="0">
              <a:solidFill>
                <a:schemeClr val="tx2"/>
              </a:solidFill>
            </a:endParaRPr>
          </a:p>
        </p:txBody>
      </p:sp>
      <p:sp>
        <p:nvSpPr>
          <p:cNvPr id="3" name="מלבן 2"/>
          <p:cNvSpPr/>
          <p:nvPr/>
        </p:nvSpPr>
        <p:spPr>
          <a:xfrm>
            <a:off x="161614" y="764704"/>
            <a:ext cx="4356812" cy="56886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4499992" y="764704"/>
            <a:ext cx="4464496" cy="56886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חץ ישר 4"/>
          <p:cNvCxnSpPr/>
          <p:nvPr/>
        </p:nvCxnSpPr>
        <p:spPr>
          <a:xfrm>
            <a:off x="8244408" y="2980931"/>
            <a:ext cx="0" cy="45869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1717" y="3439622"/>
            <a:ext cx="3991370" cy="2581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קבוצה 10"/>
          <p:cNvGrpSpPr/>
          <p:nvPr/>
        </p:nvGrpSpPr>
        <p:grpSpPr>
          <a:xfrm>
            <a:off x="193429" y="2671426"/>
            <a:ext cx="4226791" cy="3531707"/>
            <a:chOff x="190547" y="2397553"/>
            <a:chExt cx="4226791" cy="3531707"/>
          </a:xfrm>
        </p:grpSpPr>
        <p:pic>
          <p:nvPicPr>
            <p:cNvPr id="13"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547" y="2397553"/>
              <a:ext cx="2648780" cy="3531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3"/>
            <p:cNvSpPr/>
            <p:nvPr/>
          </p:nvSpPr>
          <p:spPr>
            <a:xfrm>
              <a:off x="2034285" y="3594695"/>
              <a:ext cx="2383053" cy="923330"/>
            </a:xfrm>
            <a:prstGeom prst="rect">
              <a:avLst/>
            </a:prstGeom>
          </p:spPr>
          <p:txBody>
            <a:bodyPr wrap="square">
              <a:spAutoFit/>
            </a:bodyPr>
            <a:lstStyle/>
            <a:p>
              <a:r>
                <a:rPr lang="he-IL" dirty="0" smtClean="0">
                  <a:solidFill>
                    <a:schemeClr val="tx2"/>
                  </a:solidFill>
                </a:rPr>
                <a:t>קולטנים לריכוז חמצן בעורק הראשי בצוואר ובקשת אבי-העורקים</a:t>
              </a:r>
              <a:endParaRPr lang="en-US" dirty="0">
                <a:solidFill>
                  <a:schemeClr val="tx2"/>
                </a:solidFill>
              </a:endParaRPr>
            </a:p>
          </p:txBody>
        </p:sp>
        <p:cxnSp>
          <p:nvCxnSpPr>
            <p:cNvPr id="15" name="מחבר חץ ישר 14"/>
            <p:cNvCxnSpPr/>
            <p:nvPr/>
          </p:nvCxnSpPr>
          <p:spPr>
            <a:xfrm flipH="1">
              <a:off x="1514937" y="4163407"/>
              <a:ext cx="825083" cy="8432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flipH="1" flipV="1">
              <a:off x="1556885" y="3949315"/>
              <a:ext cx="783135" cy="21409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3687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904" y="6453336"/>
            <a:ext cx="5328592" cy="36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8" name="מלבן 7"/>
          <p:cNvSpPr/>
          <p:nvPr/>
        </p:nvSpPr>
        <p:spPr>
          <a:xfrm>
            <a:off x="285913" y="116631"/>
            <a:ext cx="8488897" cy="11521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179512" y="170384"/>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2800" b="1" dirty="0">
                <a:solidFill>
                  <a:prstClr val="white"/>
                </a:solidFill>
                <a:latin typeface="Calibri" pitchFamily="34" charset="0"/>
              </a:rPr>
              <a:t>לא סוג המידע המגיע קובע את התחושה הנוצרת לאחר עיבוד המידע, אלא האזור </a:t>
            </a:r>
            <a:r>
              <a:rPr lang="he-IL" sz="2800" b="1" dirty="0" smtClean="0">
                <a:solidFill>
                  <a:prstClr val="white"/>
                </a:solidFill>
                <a:latin typeface="Calibri" pitchFamily="34" charset="0"/>
              </a:rPr>
              <a:t>במוח אליו </a:t>
            </a:r>
            <a:r>
              <a:rPr lang="he-IL" sz="2800" b="1" dirty="0">
                <a:solidFill>
                  <a:prstClr val="white"/>
                </a:solidFill>
                <a:latin typeface="Calibri" pitchFamily="34" charset="0"/>
              </a:rPr>
              <a:t>מגיע המידע</a:t>
            </a:r>
            <a:endParaRPr lang="he-IL" sz="2800" b="1" dirty="0" smtClean="0">
              <a:solidFill>
                <a:prstClr val="white"/>
              </a:solidFill>
              <a:latin typeface="Calibri" pitchFamily="34" charset="0"/>
              <a:cs typeface="Aria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מלבן 9"/>
          <p:cNvSpPr/>
          <p:nvPr/>
        </p:nvSpPr>
        <p:spPr>
          <a:xfrm>
            <a:off x="285913" y="1268760"/>
            <a:ext cx="8458401" cy="3724096"/>
          </a:xfrm>
          <a:prstGeom prst="rect">
            <a:avLst/>
          </a:prstGeom>
        </p:spPr>
        <p:txBody>
          <a:bodyPr wrap="square">
            <a:spAutoFit/>
          </a:bodyPr>
          <a:lstStyle/>
          <a:p>
            <a:pPr fontAlgn="auto">
              <a:spcBef>
                <a:spcPts val="0"/>
              </a:spcBef>
              <a:spcAft>
                <a:spcPts val="0"/>
              </a:spcAft>
              <a:defRPr/>
            </a:pPr>
            <a:r>
              <a:rPr lang="he-IL" sz="2400" b="1" kern="0" dirty="0" smtClean="0">
                <a:solidFill>
                  <a:srgbClr val="1F497D"/>
                </a:solidFill>
              </a:rPr>
              <a:t>האות העצבי שתא החישה מייצר זהה בכל המקרים ללא קשר לסוג המידע. מה שקובע את התחושה השונה הנוצרת הוא האזור במוח שאליו מגיעים העצבים התחושתיים המעבירים את האות. </a:t>
            </a:r>
          </a:p>
          <a:p>
            <a:pPr fontAlgn="auto">
              <a:spcBef>
                <a:spcPts val="0"/>
              </a:spcBef>
              <a:spcAft>
                <a:spcPts val="0"/>
              </a:spcAft>
              <a:defRPr/>
            </a:pPr>
            <a:r>
              <a:rPr lang="he-IL" sz="2400" b="1" kern="0" dirty="0" smtClean="0">
                <a:solidFill>
                  <a:srgbClr val="1F497D"/>
                </a:solidFill>
              </a:rPr>
              <a:t>לדוגמה: אם הם מגיעים למרכז הראייה במוח, אז אנחנו רואים*.</a:t>
            </a:r>
            <a:endParaRPr lang="he-IL" sz="2400" b="1" kern="0" dirty="0">
              <a:solidFill>
                <a:srgbClr val="1F497D"/>
              </a:solidFill>
            </a:endParaRPr>
          </a:p>
          <a:p>
            <a:pPr fontAlgn="auto">
              <a:spcBef>
                <a:spcPts val="0"/>
              </a:spcBef>
              <a:spcAft>
                <a:spcPts val="0"/>
              </a:spcAft>
              <a:defRPr/>
            </a:pPr>
            <a:endParaRPr lang="he-IL" sz="2800" b="1" kern="0" dirty="0" smtClean="0">
              <a:solidFill>
                <a:srgbClr val="1F497D"/>
              </a:solidFill>
            </a:endParaRPr>
          </a:p>
          <a:p>
            <a:pPr fontAlgn="auto">
              <a:spcBef>
                <a:spcPts val="0"/>
              </a:spcBef>
              <a:spcAft>
                <a:spcPts val="0"/>
              </a:spcAft>
              <a:defRPr/>
            </a:pPr>
            <a:endParaRPr lang="he-IL" sz="2800" b="1" kern="0" dirty="0">
              <a:solidFill>
                <a:srgbClr val="1F497D"/>
              </a:solidFill>
            </a:endParaRPr>
          </a:p>
          <a:p>
            <a:pPr fontAlgn="auto">
              <a:spcBef>
                <a:spcPts val="0"/>
              </a:spcBef>
              <a:spcAft>
                <a:spcPts val="0"/>
              </a:spcAft>
              <a:defRPr/>
            </a:pPr>
            <a:endParaRPr lang="he-IL" sz="2800" b="1" kern="0" dirty="0" smtClean="0">
              <a:solidFill>
                <a:srgbClr val="1F497D"/>
              </a:solidFill>
            </a:endParaRPr>
          </a:p>
          <a:p>
            <a:pPr fontAlgn="auto">
              <a:spcBef>
                <a:spcPts val="0"/>
              </a:spcBef>
              <a:spcAft>
                <a:spcPts val="0"/>
              </a:spcAft>
              <a:defRPr/>
            </a:pPr>
            <a:endParaRPr lang="he-IL" sz="2800" b="1" kern="0" dirty="0">
              <a:solidFill>
                <a:srgbClr val="1F497D"/>
              </a:solidFill>
            </a:endParaRPr>
          </a:p>
          <a:p>
            <a:pPr fontAlgn="auto">
              <a:spcBef>
                <a:spcPts val="0"/>
              </a:spcBef>
              <a:spcAft>
                <a:spcPts val="0"/>
              </a:spcAft>
              <a:defRPr/>
            </a:pPr>
            <a:endParaRPr lang="he-IL" sz="2800" b="1" kern="0" dirty="0" smtClean="0">
              <a:solidFill>
                <a:srgbClr val="1F497D"/>
              </a:solidFill>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9187" y="3119239"/>
            <a:ext cx="4064781" cy="3190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קבוצה 10"/>
          <p:cNvGrpSpPr/>
          <p:nvPr/>
        </p:nvGrpSpPr>
        <p:grpSpPr>
          <a:xfrm>
            <a:off x="3707904" y="2996952"/>
            <a:ext cx="5224341" cy="1512168"/>
            <a:chOff x="3735658" y="-116417"/>
            <a:chExt cx="5224341" cy="1512168"/>
          </a:xfrm>
        </p:grpSpPr>
        <p:sp>
          <p:nvSpPr>
            <p:cNvPr id="12" name="Rectangle 17"/>
            <p:cNvSpPr/>
            <p:nvPr/>
          </p:nvSpPr>
          <p:spPr>
            <a:xfrm>
              <a:off x="4276226" y="-116417"/>
              <a:ext cx="4683773" cy="1512168"/>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13" name="מלבן 12"/>
            <p:cNvSpPr/>
            <p:nvPr/>
          </p:nvSpPr>
          <p:spPr>
            <a:xfrm>
              <a:off x="3735658" y="51406"/>
              <a:ext cx="4964950" cy="1200329"/>
            </a:xfrm>
            <a:prstGeom prst="rect">
              <a:avLst/>
            </a:prstGeom>
          </p:spPr>
          <p:txBody>
            <a:bodyPr wrap="square">
              <a:spAutoFit/>
            </a:bodyPr>
            <a:lstStyle/>
            <a:p>
              <a:pPr fontAlgn="auto">
                <a:spcBef>
                  <a:spcPts val="0"/>
                </a:spcBef>
                <a:spcAft>
                  <a:spcPts val="0"/>
                </a:spcAft>
                <a:defRPr/>
              </a:pPr>
              <a:r>
                <a:rPr lang="he-IL" sz="2400" b="1" kern="0" dirty="0">
                  <a:solidFill>
                    <a:srgbClr val="1F497D"/>
                  </a:solidFill>
                </a:rPr>
                <a:t>לפעמים כשמקבלים מכה חזקה </a:t>
              </a:r>
              <a:endParaRPr lang="he-IL" sz="2400" b="1" kern="0" dirty="0" smtClean="0">
                <a:solidFill>
                  <a:srgbClr val="1F497D"/>
                </a:solidFill>
              </a:endParaRPr>
            </a:p>
            <a:p>
              <a:pPr fontAlgn="auto">
                <a:spcBef>
                  <a:spcPts val="0"/>
                </a:spcBef>
                <a:spcAft>
                  <a:spcPts val="0"/>
                </a:spcAft>
                <a:defRPr/>
              </a:pPr>
              <a:r>
                <a:rPr lang="he-IL" sz="2400" b="1" kern="0" dirty="0" smtClean="0">
                  <a:solidFill>
                    <a:srgbClr val="1F497D"/>
                  </a:solidFill>
                </a:rPr>
                <a:t>בעורף </a:t>
              </a:r>
              <a:r>
                <a:rPr lang="he-IL" sz="2400" b="1" kern="0" dirty="0">
                  <a:solidFill>
                    <a:srgbClr val="1F497D"/>
                  </a:solidFill>
                </a:rPr>
                <a:t>"רואים כוכבים". </a:t>
              </a:r>
              <a:endParaRPr lang="he-IL" sz="2400" b="1" kern="0" dirty="0" smtClean="0">
                <a:solidFill>
                  <a:srgbClr val="1F497D"/>
                </a:solidFill>
              </a:endParaRPr>
            </a:p>
            <a:p>
              <a:pPr fontAlgn="auto">
                <a:spcBef>
                  <a:spcPts val="0"/>
                </a:spcBef>
                <a:spcAft>
                  <a:spcPts val="0"/>
                </a:spcAft>
                <a:defRPr/>
              </a:pPr>
              <a:r>
                <a:rPr lang="he-IL" sz="2400" b="1" kern="0" dirty="0" smtClean="0">
                  <a:solidFill>
                    <a:srgbClr val="1F497D"/>
                  </a:solidFill>
                </a:rPr>
                <a:t>שערו </a:t>
              </a:r>
              <a:r>
                <a:rPr lang="he-IL" sz="2400" b="1" kern="0" dirty="0">
                  <a:solidFill>
                    <a:srgbClr val="1F497D"/>
                  </a:solidFill>
                </a:rPr>
                <a:t>מדוע.</a:t>
              </a:r>
              <a:endParaRPr lang="he-IL" sz="2400" b="1" kern="0" dirty="0" smtClean="0">
                <a:solidFill>
                  <a:srgbClr val="1F497D"/>
                </a:solidFill>
              </a:endParaRPr>
            </a:p>
          </p:txBody>
        </p:sp>
      </p:grpSp>
    </p:spTree>
    <p:extLst>
      <p:ext uri="{BB962C8B-B14F-4D97-AF65-F5344CB8AC3E}">
        <p14:creationId xmlns:p14="http://schemas.microsoft.com/office/powerpoint/2010/main" val="48688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904" y="6453336"/>
            <a:ext cx="5328592" cy="36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8" name="מלבן 7"/>
          <p:cNvSpPr/>
          <p:nvPr/>
        </p:nvSpPr>
        <p:spPr>
          <a:xfrm>
            <a:off x="285913" y="116631"/>
            <a:ext cx="8488897" cy="11521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179512" y="170384"/>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2800" b="1" dirty="0">
                <a:solidFill>
                  <a:prstClr val="white"/>
                </a:solidFill>
                <a:latin typeface="Calibri" pitchFamily="34" charset="0"/>
              </a:rPr>
              <a:t>לא סוג המידע המגיע קובע את התחושה הנוצרת לאחר עיבוד המידע, אלא האזור </a:t>
            </a:r>
            <a:r>
              <a:rPr lang="he-IL" sz="2800" b="1" dirty="0" smtClean="0">
                <a:solidFill>
                  <a:prstClr val="white"/>
                </a:solidFill>
                <a:latin typeface="Calibri" pitchFamily="34" charset="0"/>
              </a:rPr>
              <a:t>במוח אליו </a:t>
            </a:r>
            <a:r>
              <a:rPr lang="he-IL" sz="2800" b="1" dirty="0">
                <a:solidFill>
                  <a:prstClr val="white"/>
                </a:solidFill>
                <a:latin typeface="Calibri" pitchFamily="34" charset="0"/>
              </a:rPr>
              <a:t>מגיע המידע</a:t>
            </a:r>
            <a:endParaRPr lang="he-IL" sz="2800" b="1" dirty="0" smtClean="0">
              <a:solidFill>
                <a:prstClr val="white"/>
              </a:solidFill>
              <a:latin typeface="Calibri" pitchFamily="34" charset="0"/>
              <a:cs typeface="Aria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מלבן 9"/>
          <p:cNvSpPr/>
          <p:nvPr/>
        </p:nvSpPr>
        <p:spPr>
          <a:xfrm>
            <a:off x="285913" y="1268760"/>
            <a:ext cx="8458401" cy="3724096"/>
          </a:xfrm>
          <a:prstGeom prst="rect">
            <a:avLst/>
          </a:prstGeom>
        </p:spPr>
        <p:txBody>
          <a:bodyPr wrap="square">
            <a:spAutoFit/>
          </a:bodyPr>
          <a:lstStyle/>
          <a:p>
            <a:pPr fontAlgn="auto">
              <a:spcBef>
                <a:spcPts val="0"/>
              </a:spcBef>
              <a:spcAft>
                <a:spcPts val="0"/>
              </a:spcAft>
              <a:defRPr/>
            </a:pPr>
            <a:r>
              <a:rPr lang="he-IL" sz="2400" b="1" kern="0" dirty="0" smtClean="0">
                <a:solidFill>
                  <a:srgbClr val="1F497D"/>
                </a:solidFill>
              </a:rPr>
              <a:t>האות העצבי שתא החישה מייצר זהה בכל המקרים ללא קשר לסוג המידע. מה שקובע את התחושה השונה הנוצרת הוא האזור במוח שאליו מגיעים העצבים התחושתיים המעבירים את האות. </a:t>
            </a:r>
          </a:p>
          <a:p>
            <a:pPr fontAlgn="auto">
              <a:spcBef>
                <a:spcPts val="0"/>
              </a:spcBef>
              <a:spcAft>
                <a:spcPts val="0"/>
              </a:spcAft>
              <a:defRPr/>
            </a:pPr>
            <a:r>
              <a:rPr lang="he-IL" sz="2400" b="1" kern="0" dirty="0" smtClean="0">
                <a:solidFill>
                  <a:srgbClr val="1F497D"/>
                </a:solidFill>
              </a:rPr>
              <a:t>לדוגמה: אם הם מגיעים למרכז הראייה במוח, אז אנחנו רואים*.</a:t>
            </a:r>
            <a:endParaRPr lang="he-IL" sz="2400" b="1" kern="0" dirty="0">
              <a:solidFill>
                <a:srgbClr val="1F497D"/>
              </a:solidFill>
            </a:endParaRPr>
          </a:p>
          <a:p>
            <a:pPr fontAlgn="auto">
              <a:spcBef>
                <a:spcPts val="0"/>
              </a:spcBef>
              <a:spcAft>
                <a:spcPts val="0"/>
              </a:spcAft>
              <a:defRPr/>
            </a:pPr>
            <a:endParaRPr lang="he-IL" sz="2800" b="1" kern="0" dirty="0" smtClean="0">
              <a:solidFill>
                <a:srgbClr val="1F497D"/>
              </a:solidFill>
            </a:endParaRPr>
          </a:p>
          <a:p>
            <a:pPr fontAlgn="auto">
              <a:spcBef>
                <a:spcPts val="0"/>
              </a:spcBef>
              <a:spcAft>
                <a:spcPts val="0"/>
              </a:spcAft>
              <a:defRPr/>
            </a:pPr>
            <a:endParaRPr lang="he-IL" sz="2800" b="1" kern="0" dirty="0">
              <a:solidFill>
                <a:srgbClr val="1F497D"/>
              </a:solidFill>
            </a:endParaRPr>
          </a:p>
          <a:p>
            <a:pPr fontAlgn="auto">
              <a:spcBef>
                <a:spcPts val="0"/>
              </a:spcBef>
              <a:spcAft>
                <a:spcPts val="0"/>
              </a:spcAft>
              <a:defRPr/>
            </a:pPr>
            <a:endParaRPr lang="he-IL" sz="2800" b="1" kern="0" dirty="0" smtClean="0">
              <a:solidFill>
                <a:srgbClr val="1F497D"/>
              </a:solidFill>
            </a:endParaRPr>
          </a:p>
          <a:p>
            <a:pPr fontAlgn="auto">
              <a:spcBef>
                <a:spcPts val="0"/>
              </a:spcBef>
              <a:spcAft>
                <a:spcPts val="0"/>
              </a:spcAft>
              <a:defRPr/>
            </a:pPr>
            <a:endParaRPr lang="he-IL" sz="2800" b="1" kern="0" dirty="0">
              <a:solidFill>
                <a:srgbClr val="1F497D"/>
              </a:solidFill>
            </a:endParaRPr>
          </a:p>
          <a:p>
            <a:pPr fontAlgn="auto">
              <a:spcBef>
                <a:spcPts val="0"/>
              </a:spcBef>
              <a:spcAft>
                <a:spcPts val="0"/>
              </a:spcAft>
              <a:defRPr/>
            </a:pPr>
            <a:endParaRPr lang="he-IL" sz="2800" b="1" kern="0" dirty="0" smtClean="0">
              <a:solidFill>
                <a:srgbClr val="1F497D"/>
              </a:solidFill>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9187" y="3119239"/>
            <a:ext cx="4064781" cy="3190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3"/>
          <p:cNvSpPr/>
          <p:nvPr/>
        </p:nvSpPr>
        <p:spPr>
          <a:xfrm>
            <a:off x="4248472" y="4586352"/>
            <a:ext cx="4572000" cy="1938992"/>
          </a:xfrm>
          <a:prstGeom prst="rect">
            <a:avLst/>
          </a:prstGeom>
        </p:spPr>
        <p:txBody>
          <a:bodyPr>
            <a:spAutoFit/>
          </a:bodyPr>
          <a:lstStyle/>
          <a:p>
            <a:r>
              <a:rPr lang="he-IL" sz="2000" b="1" dirty="0">
                <a:solidFill>
                  <a:srgbClr val="C00000"/>
                </a:solidFill>
              </a:rPr>
              <a:t>אם המכה פגעה במקום שעוברים בו מסלולים עצביים המובילים אל מרכז הראייה שבמוח, נוצר גירוי בתאי עצב אלה. אנחנו מפרשים את המידע הזה כאילו הגיע מן העין, ולכן מתקבלת תחושה של הבזקי אור, מעין תמונת כוכבים.</a:t>
            </a:r>
          </a:p>
        </p:txBody>
      </p:sp>
      <p:grpSp>
        <p:nvGrpSpPr>
          <p:cNvPr id="11" name="קבוצה 10"/>
          <p:cNvGrpSpPr/>
          <p:nvPr/>
        </p:nvGrpSpPr>
        <p:grpSpPr>
          <a:xfrm>
            <a:off x="3707904" y="2996952"/>
            <a:ext cx="5224341" cy="1512168"/>
            <a:chOff x="3735658" y="-116417"/>
            <a:chExt cx="5224341" cy="1512168"/>
          </a:xfrm>
        </p:grpSpPr>
        <p:sp>
          <p:nvSpPr>
            <p:cNvPr id="12" name="Rectangle 17"/>
            <p:cNvSpPr/>
            <p:nvPr/>
          </p:nvSpPr>
          <p:spPr>
            <a:xfrm>
              <a:off x="4276226" y="-116417"/>
              <a:ext cx="4683773" cy="1512168"/>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13" name="מלבן 12"/>
            <p:cNvSpPr/>
            <p:nvPr/>
          </p:nvSpPr>
          <p:spPr>
            <a:xfrm>
              <a:off x="3735658" y="51406"/>
              <a:ext cx="4964950" cy="1200329"/>
            </a:xfrm>
            <a:prstGeom prst="rect">
              <a:avLst/>
            </a:prstGeom>
          </p:spPr>
          <p:txBody>
            <a:bodyPr wrap="square">
              <a:spAutoFit/>
            </a:bodyPr>
            <a:lstStyle/>
            <a:p>
              <a:pPr fontAlgn="auto">
                <a:spcBef>
                  <a:spcPts val="0"/>
                </a:spcBef>
                <a:spcAft>
                  <a:spcPts val="0"/>
                </a:spcAft>
                <a:defRPr/>
              </a:pPr>
              <a:r>
                <a:rPr lang="he-IL" sz="2400" b="1" kern="0" dirty="0">
                  <a:solidFill>
                    <a:srgbClr val="1F497D"/>
                  </a:solidFill>
                </a:rPr>
                <a:t>לפעמים כשמקבלים מכה חזקה </a:t>
              </a:r>
              <a:endParaRPr lang="he-IL" sz="2400" b="1" kern="0" dirty="0" smtClean="0">
                <a:solidFill>
                  <a:srgbClr val="1F497D"/>
                </a:solidFill>
              </a:endParaRPr>
            </a:p>
            <a:p>
              <a:pPr fontAlgn="auto">
                <a:spcBef>
                  <a:spcPts val="0"/>
                </a:spcBef>
                <a:spcAft>
                  <a:spcPts val="0"/>
                </a:spcAft>
                <a:defRPr/>
              </a:pPr>
              <a:r>
                <a:rPr lang="he-IL" sz="2400" b="1" kern="0" dirty="0" smtClean="0">
                  <a:solidFill>
                    <a:srgbClr val="1F497D"/>
                  </a:solidFill>
                </a:rPr>
                <a:t>בעורף </a:t>
              </a:r>
              <a:r>
                <a:rPr lang="he-IL" sz="2400" b="1" kern="0" dirty="0">
                  <a:solidFill>
                    <a:srgbClr val="1F497D"/>
                  </a:solidFill>
                </a:rPr>
                <a:t>"רואים כוכבים". </a:t>
              </a:r>
              <a:endParaRPr lang="he-IL" sz="2400" b="1" kern="0" dirty="0" smtClean="0">
                <a:solidFill>
                  <a:srgbClr val="1F497D"/>
                </a:solidFill>
              </a:endParaRPr>
            </a:p>
            <a:p>
              <a:pPr fontAlgn="auto">
                <a:spcBef>
                  <a:spcPts val="0"/>
                </a:spcBef>
                <a:spcAft>
                  <a:spcPts val="0"/>
                </a:spcAft>
                <a:defRPr/>
              </a:pPr>
              <a:r>
                <a:rPr lang="he-IL" sz="2400" b="1" kern="0" dirty="0" smtClean="0">
                  <a:solidFill>
                    <a:srgbClr val="1F497D"/>
                  </a:solidFill>
                </a:rPr>
                <a:t>שערו </a:t>
              </a:r>
              <a:r>
                <a:rPr lang="he-IL" sz="2400" b="1" kern="0" dirty="0">
                  <a:solidFill>
                    <a:srgbClr val="1F497D"/>
                  </a:solidFill>
                </a:rPr>
                <a:t>מדוע.</a:t>
              </a:r>
              <a:endParaRPr lang="he-IL" sz="2400" b="1" kern="0" dirty="0" smtClean="0">
                <a:solidFill>
                  <a:srgbClr val="1F497D"/>
                </a:solidFill>
              </a:endParaRPr>
            </a:p>
          </p:txBody>
        </p:sp>
      </p:grpSp>
    </p:spTree>
    <p:extLst>
      <p:ext uri="{BB962C8B-B14F-4D97-AF65-F5344CB8AC3E}">
        <p14:creationId xmlns:p14="http://schemas.microsoft.com/office/powerpoint/2010/main" val="255135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285913" y="116632"/>
            <a:ext cx="8488897"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179512" y="44624"/>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עיבוד המידע</a:t>
            </a:r>
            <a:endParaRPr lang="he-IL" sz="3200" b="1" dirty="0" smtClean="0">
              <a:solidFill>
                <a:prstClr val="white"/>
              </a:solidFill>
              <a:latin typeface="Calibri" pitchFamily="34" charset="0"/>
              <a:cs typeface="Aria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3853995" y="3717032"/>
            <a:ext cx="5036410" cy="2677656"/>
          </a:xfrm>
          <a:prstGeom prst="rect">
            <a:avLst/>
          </a:prstGeom>
        </p:spPr>
        <p:txBody>
          <a:bodyPr wrap="square">
            <a:spAutoFit/>
          </a:bodyPr>
          <a:lstStyle/>
          <a:p>
            <a:pPr fontAlgn="auto">
              <a:spcBef>
                <a:spcPts val="0"/>
              </a:spcBef>
              <a:spcAft>
                <a:spcPts val="0"/>
              </a:spcAft>
              <a:defRPr/>
            </a:pPr>
            <a:r>
              <a:rPr lang="he-IL" sz="2400" b="1" kern="0" dirty="0" smtClean="0">
                <a:solidFill>
                  <a:srgbClr val="1F497D"/>
                </a:solidFill>
              </a:rPr>
              <a:t>במוח האדם יש לפחות 100 מיליארד נוירונים!</a:t>
            </a:r>
          </a:p>
          <a:p>
            <a:pPr fontAlgn="auto">
              <a:spcBef>
                <a:spcPts val="0"/>
              </a:spcBef>
              <a:spcAft>
                <a:spcPts val="0"/>
              </a:spcAft>
              <a:defRPr/>
            </a:pPr>
            <a:r>
              <a:rPr lang="he-IL" sz="2400" b="1" kern="0" dirty="0" smtClean="0">
                <a:solidFill>
                  <a:srgbClr val="1F497D"/>
                </a:solidFill>
              </a:rPr>
              <a:t>כל נוירון יכול ליצור קשר עם אלפי נוירונים אחרים.</a:t>
            </a:r>
          </a:p>
          <a:p>
            <a:pPr fontAlgn="auto">
              <a:spcBef>
                <a:spcPts val="0"/>
              </a:spcBef>
              <a:spcAft>
                <a:spcPts val="0"/>
              </a:spcAft>
              <a:defRPr/>
            </a:pPr>
            <a:r>
              <a:rPr lang="he-IL" sz="2400" b="1" kern="0" dirty="0" smtClean="0">
                <a:solidFill>
                  <a:srgbClr val="1F497D"/>
                </a:solidFill>
              </a:rPr>
              <a:t>רשת התקשורת הזאת, המסועפת להפליא, מאפשרת את מגוון הפעילויות המורכבות של המוח.</a:t>
            </a:r>
          </a:p>
        </p:txBody>
      </p:sp>
      <p:sp>
        <p:nvSpPr>
          <p:cNvPr id="3" name="מלבן 2"/>
          <p:cNvSpPr/>
          <p:nvPr/>
        </p:nvSpPr>
        <p:spPr>
          <a:xfrm>
            <a:off x="4176464" y="908720"/>
            <a:ext cx="4572000" cy="2031325"/>
          </a:xfrm>
          <a:prstGeom prst="rect">
            <a:avLst/>
          </a:prstGeom>
        </p:spPr>
        <p:txBody>
          <a:bodyPr>
            <a:spAutoFit/>
          </a:bodyPr>
          <a:lstStyle/>
          <a:p>
            <a:pPr fontAlgn="auto">
              <a:spcBef>
                <a:spcPts val="0"/>
              </a:spcBef>
              <a:spcAft>
                <a:spcPts val="0"/>
              </a:spcAft>
              <a:defRPr/>
            </a:pPr>
            <a:r>
              <a:rPr lang="he-IL" sz="2400" b="1" kern="0" dirty="0">
                <a:solidFill>
                  <a:srgbClr val="1F497D"/>
                </a:solidFill>
              </a:rPr>
              <a:t>מוח האדם הוא מרכז עיבוד המידע המורכב ביותר בטבע גם בהשוואה למחשבים המתוחכמים </a:t>
            </a:r>
            <a:r>
              <a:rPr lang="he-IL" sz="2400" b="1" kern="0" dirty="0" smtClean="0">
                <a:solidFill>
                  <a:srgbClr val="1F497D"/>
                </a:solidFill>
              </a:rPr>
              <a:t>ביותר!</a:t>
            </a:r>
            <a:endParaRPr lang="he-IL" sz="2400" b="1" kern="0" dirty="0">
              <a:solidFill>
                <a:srgbClr val="1F497D"/>
              </a:solidFill>
            </a:endParaRPr>
          </a:p>
          <a:p>
            <a:pPr fontAlgn="auto">
              <a:spcBef>
                <a:spcPts val="0"/>
              </a:spcBef>
              <a:spcAft>
                <a:spcPts val="0"/>
              </a:spcAft>
              <a:defRPr/>
            </a:pPr>
            <a:endParaRPr lang="he-IL" b="1" kern="0" dirty="0">
              <a:solidFill>
                <a:srgbClr val="1F497D"/>
              </a:solidFill>
            </a:endParaRPr>
          </a:p>
          <a:p>
            <a:pPr fontAlgn="auto">
              <a:spcBef>
                <a:spcPts val="0"/>
              </a:spcBef>
              <a:spcAft>
                <a:spcPts val="0"/>
              </a:spcAft>
              <a:defRPr/>
            </a:pPr>
            <a:endParaRPr lang="he-IL" b="1" kern="0" dirty="0">
              <a:solidFill>
                <a:srgbClr val="1F497D"/>
              </a:solidFill>
            </a:endParaRPr>
          </a:p>
          <a:p>
            <a:pPr fontAlgn="auto">
              <a:spcBef>
                <a:spcPts val="0"/>
              </a:spcBef>
              <a:spcAft>
                <a:spcPts val="0"/>
              </a:spcAft>
              <a:defRPr/>
            </a:pPr>
            <a:endParaRPr lang="he-IL" b="1" kern="0" dirty="0">
              <a:solidFill>
                <a:srgbClr val="1F497D"/>
              </a:solidFill>
            </a:endParaRPr>
          </a:p>
        </p:txBody>
      </p:sp>
      <p:sp>
        <p:nvSpPr>
          <p:cNvPr id="4" name="מלבן 3"/>
          <p:cNvSpPr/>
          <p:nvPr/>
        </p:nvSpPr>
        <p:spPr>
          <a:xfrm>
            <a:off x="-288032" y="5877272"/>
            <a:ext cx="3995936" cy="1200329"/>
          </a:xfrm>
          <a:prstGeom prst="rect">
            <a:avLst/>
          </a:prstGeom>
        </p:spPr>
        <p:txBody>
          <a:bodyPr wrap="square">
            <a:spAutoFit/>
          </a:bodyPr>
          <a:lstStyle/>
          <a:p>
            <a:pPr fontAlgn="auto">
              <a:spcBef>
                <a:spcPts val="0"/>
              </a:spcBef>
              <a:spcAft>
                <a:spcPts val="0"/>
              </a:spcAft>
              <a:defRPr/>
            </a:pPr>
            <a:r>
              <a:rPr lang="he-IL" kern="0" dirty="0">
                <a:solidFill>
                  <a:schemeClr val="tx2"/>
                </a:solidFill>
              </a:rPr>
              <a:t>קישור להדמיית </a:t>
            </a:r>
            <a:r>
              <a:rPr lang="he-IL" kern="0" dirty="0" smtClean="0">
                <a:solidFill>
                  <a:schemeClr val="tx2"/>
                </a:solidFill>
              </a:rPr>
              <a:t>נוירונים.</a:t>
            </a:r>
          </a:p>
          <a:p>
            <a:pPr fontAlgn="auto">
              <a:spcBef>
                <a:spcPts val="0"/>
              </a:spcBef>
              <a:spcAft>
                <a:spcPts val="0"/>
              </a:spcAft>
              <a:defRPr/>
            </a:pPr>
            <a:r>
              <a:rPr lang="he-IL" kern="0" dirty="0" smtClean="0">
                <a:solidFill>
                  <a:schemeClr val="tx2"/>
                </a:solidFill>
              </a:rPr>
              <a:t>*מידע מפורט על מבנה הנוירון </a:t>
            </a:r>
          </a:p>
          <a:p>
            <a:pPr fontAlgn="auto">
              <a:spcBef>
                <a:spcPts val="0"/>
              </a:spcBef>
              <a:spcAft>
                <a:spcPts val="0"/>
              </a:spcAft>
              <a:defRPr/>
            </a:pPr>
            <a:r>
              <a:rPr lang="he-IL" kern="0" dirty="0" smtClean="0">
                <a:solidFill>
                  <a:schemeClr val="tx2"/>
                </a:solidFill>
              </a:rPr>
              <a:t>ותפקודו נמצא במצגת מיוחדת לנושא זה.</a:t>
            </a:r>
            <a:endParaRPr lang="he-IL" kern="0" dirty="0">
              <a:solidFill>
                <a:schemeClr val="tx2"/>
              </a:solidFill>
            </a:endParaRPr>
          </a:p>
          <a:p>
            <a:pPr fontAlgn="auto">
              <a:spcBef>
                <a:spcPts val="0"/>
              </a:spcBef>
              <a:spcAft>
                <a:spcPts val="0"/>
              </a:spcAft>
              <a:defRPr/>
            </a:pPr>
            <a:r>
              <a:rPr lang="he-IL" kern="0" dirty="0">
                <a:solidFill>
                  <a:srgbClr val="1F497D"/>
                </a:solidFill>
              </a:rPr>
              <a:t>  </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5522" y="4034292"/>
            <a:ext cx="330517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2843" y="969076"/>
            <a:ext cx="3382382" cy="2529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7491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904" y="6453336"/>
            <a:ext cx="5328592" cy="36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8" name="מלבן 7"/>
          <p:cNvSpPr/>
          <p:nvPr/>
        </p:nvSpPr>
        <p:spPr>
          <a:xfrm>
            <a:off x="285913" y="116632"/>
            <a:ext cx="8488897"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179512" y="44624"/>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תאי המטרה המופעלים על ידי מערכת העצבים הם:</a:t>
            </a:r>
            <a:endParaRPr lang="he-IL" sz="3200" b="1" dirty="0" smtClean="0">
              <a:solidFill>
                <a:prstClr val="white"/>
              </a:solidFill>
              <a:latin typeface="Calibri" pitchFamily="34" charset="0"/>
              <a:cs typeface="Aria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285913" y="764704"/>
            <a:ext cx="8497475" cy="954107"/>
          </a:xfrm>
          <a:prstGeom prst="rect">
            <a:avLst/>
          </a:prstGeom>
        </p:spPr>
        <p:txBody>
          <a:bodyPr wrap="square">
            <a:spAutoFit/>
          </a:bodyPr>
          <a:lstStyle/>
          <a:p>
            <a:pPr fontAlgn="auto">
              <a:spcBef>
                <a:spcPts val="0"/>
              </a:spcBef>
              <a:spcAft>
                <a:spcPts val="0"/>
              </a:spcAft>
              <a:defRPr/>
            </a:pPr>
            <a:r>
              <a:rPr lang="he-IL" sz="2800" b="1" kern="0" dirty="0" smtClean="0">
                <a:solidFill>
                  <a:srgbClr val="C00000"/>
                </a:solidFill>
              </a:rPr>
              <a:t>תאי שריר השלד. </a:t>
            </a:r>
          </a:p>
          <a:p>
            <a:pPr fontAlgn="auto">
              <a:spcBef>
                <a:spcPts val="0"/>
              </a:spcBef>
              <a:spcAft>
                <a:spcPts val="0"/>
              </a:spcAft>
              <a:defRPr/>
            </a:pPr>
            <a:r>
              <a:rPr lang="he-IL" sz="2800" b="1" kern="0" dirty="0" smtClean="0">
                <a:solidFill>
                  <a:srgbClr val="1F497D"/>
                </a:solidFill>
              </a:rPr>
              <a:t>הפעלתם גורמת להנעת הגוף באופן </a:t>
            </a:r>
            <a:r>
              <a:rPr lang="he-IL" sz="2800" b="1" kern="0" dirty="0" smtClean="0">
                <a:solidFill>
                  <a:srgbClr val="C00000"/>
                </a:solidFill>
              </a:rPr>
              <a:t>רצוני.</a:t>
            </a:r>
          </a:p>
        </p:txBody>
      </p:sp>
      <p:sp>
        <p:nvSpPr>
          <p:cNvPr id="10" name="מלבן 9"/>
          <p:cNvSpPr/>
          <p:nvPr/>
        </p:nvSpPr>
        <p:spPr>
          <a:xfrm>
            <a:off x="-556135" y="2047488"/>
            <a:ext cx="9304599" cy="2677656"/>
          </a:xfrm>
          <a:prstGeom prst="rect">
            <a:avLst/>
          </a:prstGeom>
        </p:spPr>
        <p:txBody>
          <a:bodyPr wrap="square">
            <a:spAutoFit/>
          </a:bodyPr>
          <a:lstStyle/>
          <a:p>
            <a:pPr fontAlgn="auto">
              <a:spcBef>
                <a:spcPts val="0"/>
              </a:spcBef>
              <a:spcAft>
                <a:spcPts val="0"/>
              </a:spcAft>
              <a:defRPr/>
            </a:pPr>
            <a:r>
              <a:rPr lang="he-IL" sz="2800" b="1" kern="0" dirty="0" smtClean="0">
                <a:solidFill>
                  <a:srgbClr val="C00000"/>
                </a:solidFill>
              </a:rPr>
              <a:t>תאי שריר באיברים פנימיים בגוף.</a:t>
            </a:r>
          </a:p>
          <a:p>
            <a:pPr fontAlgn="auto">
              <a:spcBef>
                <a:spcPts val="0"/>
              </a:spcBef>
              <a:spcAft>
                <a:spcPts val="0"/>
              </a:spcAft>
              <a:defRPr/>
            </a:pPr>
            <a:r>
              <a:rPr lang="he-IL" sz="2800" b="1" kern="0" dirty="0" smtClean="0">
                <a:solidFill>
                  <a:srgbClr val="1F497D"/>
                </a:solidFill>
              </a:rPr>
              <a:t>הפעלתם גורמת לתנועת האיברים באופן </a:t>
            </a:r>
            <a:r>
              <a:rPr lang="he-IL" sz="2800" b="1" kern="0" dirty="0">
                <a:solidFill>
                  <a:srgbClr val="C00000"/>
                </a:solidFill>
              </a:rPr>
              <a:t>לא-רצוני,</a:t>
            </a:r>
          </a:p>
          <a:p>
            <a:pPr fontAlgn="auto">
              <a:spcBef>
                <a:spcPts val="0"/>
              </a:spcBef>
              <a:spcAft>
                <a:spcPts val="0"/>
              </a:spcAft>
              <a:defRPr/>
            </a:pPr>
            <a:r>
              <a:rPr lang="he-IL" sz="2800" b="1" kern="0" dirty="0" smtClean="0">
                <a:solidFill>
                  <a:srgbClr val="1F497D"/>
                </a:solidFill>
              </a:rPr>
              <a:t>לדוגמה: כיווץ או הרחבה של כלי הדם, תנועת צינור העיכול,</a:t>
            </a:r>
          </a:p>
          <a:p>
            <a:pPr fontAlgn="auto">
              <a:spcBef>
                <a:spcPts val="0"/>
              </a:spcBef>
              <a:spcAft>
                <a:spcPts val="0"/>
              </a:spcAft>
              <a:defRPr/>
            </a:pPr>
            <a:r>
              <a:rPr lang="he-IL" sz="2800" b="1" kern="0" dirty="0" smtClean="0">
                <a:solidFill>
                  <a:srgbClr val="1F497D"/>
                </a:solidFill>
              </a:rPr>
              <a:t>התרחבות הריאות והתכווצותן בהשפעת שרירי הנשימה.</a:t>
            </a:r>
          </a:p>
          <a:p>
            <a:pPr fontAlgn="auto">
              <a:spcBef>
                <a:spcPts val="0"/>
              </a:spcBef>
              <a:spcAft>
                <a:spcPts val="0"/>
              </a:spcAft>
              <a:defRPr/>
            </a:pPr>
            <a:endParaRPr lang="he-IL" sz="2800" b="1" kern="0" dirty="0">
              <a:solidFill>
                <a:srgbClr val="1F497D"/>
              </a:solidFill>
            </a:endParaRPr>
          </a:p>
          <a:p>
            <a:pPr fontAlgn="auto">
              <a:spcBef>
                <a:spcPts val="0"/>
              </a:spcBef>
              <a:spcAft>
                <a:spcPts val="0"/>
              </a:spcAft>
              <a:defRPr/>
            </a:pPr>
            <a:endParaRPr lang="he-IL" sz="2800" b="1" kern="0" dirty="0" smtClean="0">
              <a:solidFill>
                <a:srgbClr val="1F497D"/>
              </a:solidFill>
            </a:endParaRPr>
          </a:p>
        </p:txBody>
      </p:sp>
      <p:sp>
        <p:nvSpPr>
          <p:cNvPr id="11" name="מלבן 10"/>
          <p:cNvSpPr/>
          <p:nvPr/>
        </p:nvSpPr>
        <p:spPr>
          <a:xfrm>
            <a:off x="-324544" y="4254386"/>
            <a:ext cx="9068858" cy="2246769"/>
          </a:xfrm>
          <a:prstGeom prst="rect">
            <a:avLst/>
          </a:prstGeom>
        </p:spPr>
        <p:txBody>
          <a:bodyPr wrap="square">
            <a:spAutoFit/>
          </a:bodyPr>
          <a:lstStyle/>
          <a:p>
            <a:pPr fontAlgn="auto">
              <a:spcBef>
                <a:spcPts val="0"/>
              </a:spcBef>
              <a:spcAft>
                <a:spcPts val="0"/>
              </a:spcAft>
              <a:defRPr/>
            </a:pPr>
            <a:r>
              <a:rPr lang="he-IL" sz="2800" b="1" kern="0" dirty="0" smtClean="0">
                <a:solidFill>
                  <a:srgbClr val="C00000"/>
                </a:solidFill>
              </a:rPr>
              <a:t>תאי בלוטות הורמונליות. </a:t>
            </a:r>
          </a:p>
          <a:p>
            <a:pPr fontAlgn="auto">
              <a:spcBef>
                <a:spcPts val="0"/>
              </a:spcBef>
              <a:spcAft>
                <a:spcPts val="0"/>
              </a:spcAft>
              <a:defRPr/>
            </a:pPr>
            <a:r>
              <a:rPr lang="he-IL" sz="2800" b="1" kern="0" dirty="0" smtClean="0">
                <a:solidFill>
                  <a:srgbClr val="1F497D"/>
                </a:solidFill>
              </a:rPr>
              <a:t>הפעלתם גורמת להפרשת הורמונים.</a:t>
            </a:r>
          </a:p>
          <a:p>
            <a:pPr fontAlgn="auto">
              <a:spcBef>
                <a:spcPts val="0"/>
              </a:spcBef>
              <a:spcAft>
                <a:spcPts val="0"/>
              </a:spcAft>
              <a:defRPr/>
            </a:pPr>
            <a:r>
              <a:rPr lang="he-IL" sz="2800" b="1" kern="0" dirty="0" smtClean="0">
                <a:solidFill>
                  <a:srgbClr val="C00000"/>
                </a:solidFill>
              </a:rPr>
              <a:t>תאי בלוטות הפרשה חיצונית – </a:t>
            </a:r>
          </a:p>
          <a:p>
            <a:pPr fontAlgn="auto">
              <a:spcBef>
                <a:spcPts val="0"/>
              </a:spcBef>
              <a:spcAft>
                <a:spcPts val="0"/>
              </a:spcAft>
              <a:defRPr/>
            </a:pPr>
            <a:r>
              <a:rPr lang="he-IL" sz="2800" b="1" kern="0" dirty="0" smtClean="0">
                <a:solidFill>
                  <a:srgbClr val="1F497D"/>
                </a:solidFill>
              </a:rPr>
              <a:t>לדוגמה, בלוטות זיעה. הפעלתן גורמת להפרשת זיעה.</a:t>
            </a:r>
          </a:p>
          <a:p>
            <a:pPr fontAlgn="auto">
              <a:spcBef>
                <a:spcPts val="0"/>
              </a:spcBef>
              <a:spcAft>
                <a:spcPts val="0"/>
              </a:spcAft>
              <a:defRPr/>
            </a:pPr>
            <a:r>
              <a:rPr lang="he-IL" sz="2800" b="1" kern="0" dirty="0" smtClean="0">
                <a:solidFill>
                  <a:srgbClr val="1F497D"/>
                </a:solidFill>
              </a:rPr>
              <a:t> כל אלה הן תגובות </a:t>
            </a:r>
            <a:r>
              <a:rPr lang="he-IL" sz="2800" b="1" kern="0" dirty="0">
                <a:solidFill>
                  <a:srgbClr val="C00000"/>
                </a:solidFill>
              </a:rPr>
              <a:t>לא</a:t>
            </a:r>
            <a:r>
              <a:rPr lang="he-IL" sz="2800" b="1" kern="0" dirty="0" smtClean="0">
                <a:solidFill>
                  <a:srgbClr val="C00000"/>
                </a:solidFill>
              </a:rPr>
              <a:t>-רצוניות.</a:t>
            </a:r>
          </a:p>
        </p:txBody>
      </p:sp>
      <p:sp>
        <p:nvSpPr>
          <p:cNvPr id="12" name="מלבן 11"/>
          <p:cNvSpPr/>
          <p:nvPr/>
        </p:nvSpPr>
        <p:spPr>
          <a:xfrm>
            <a:off x="285913" y="764704"/>
            <a:ext cx="8497475" cy="10801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p:nvSpPr>
        <p:spPr>
          <a:xfrm>
            <a:off x="277335" y="1988840"/>
            <a:ext cx="8497475" cy="216023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285913" y="4254802"/>
            <a:ext cx="8497475" cy="23785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62448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8"/>
          <p:cNvSpPr>
            <a:spLocks noGrp="1"/>
          </p:cNvSpPr>
          <p:nvPr>
            <p:ph type="sldNum" sz="quarter" idx="12"/>
          </p:nvPr>
        </p:nvSpPr>
        <p:spPr bwMode="auto">
          <a:xfrm>
            <a:off x="231775" y="6520260"/>
            <a:ext cx="4143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B2AA004-B674-46E0-9AE4-BAAA38956421}" type="slidenum">
              <a:rPr lang="he-IL" sz="1200" smtClean="0">
                <a:solidFill>
                  <a:prstClr val="white">
                    <a:lumMod val="75000"/>
                  </a:prstClr>
                </a:solidFill>
              </a:rPr>
              <a:pPr fontAlgn="base">
                <a:spcBef>
                  <a:spcPct val="0"/>
                </a:spcBef>
                <a:spcAft>
                  <a:spcPct val="0"/>
                </a:spcAft>
                <a:defRPr/>
              </a:pPr>
              <a:t>25</a:t>
            </a:fld>
            <a:endParaRPr lang="he-IL" sz="1200" dirty="0" smtClean="0">
              <a:solidFill>
                <a:prstClr val="white">
                  <a:lumMod val="75000"/>
                </a:prstClr>
              </a:solidFill>
            </a:endParaRPr>
          </a:p>
        </p:txBody>
      </p:sp>
      <p:grpSp>
        <p:nvGrpSpPr>
          <p:cNvPr id="11" name="קבוצה 10"/>
          <p:cNvGrpSpPr/>
          <p:nvPr/>
        </p:nvGrpSpPr>
        <p:grpSpPr>
          <a:xfrm>
            <a:off x="-89446" y="-120724"/>
            <a:ext cx="556990" cy="896190"/>
            <a:chOff x="-61909" y="-136525"/>
            <a:chExt cx="556990" cy="896191"/>
          </a:xfrm>
        </p:grpSpPr>
        <p:sp>
          <p:nvSpPr>
            <p:cNvPr id="17" name="Rectangle 17"/>
            <p:cNvSpPr/>
            <p:nvPr/>
          </p:nvSpPr>
          <p:spPr>
            <a:xfrm>
              <a:off x="0" y="-15700"/>
              <a:ext cx="495081" cy="775366"/>
            </a:xfrm>
            <a:prstGeom prst="rect">
              <a:avLst/>
            </a:prstGeom>
            <a:solidFill>
              <a:sysClr val="window" lastClr="FFFFFF">
                <a:lumMod val="85000"/>
              </a:sysClr>
            </a:solidFill>
            <a:ln w="12700" cap="flat" cmpd="sng" algn="ctr">
              <a:noFill/>
              <a:prstDash val="solid"/>
            </a:ln>
            <a:effectLst/>
          </p:spPr>
          <p:txBody>
            <a:bodyPr lIns="91408" tIns="45704" rIns="91408" bIns="45704" rtlCol="1"/>
            <a:lstStyle/>
            <a:p>
              <a:pPr fontAlgn="auto">
                <a:spcBef>
                  <a:spcPts val="0"/>
                </a:spcBef>
                <a:spcAft>
                  <a:spcPts val="0"/>
                </a:spcAft>
                <a:defRPr/>
              </a:pPr>
              <a:endParaRPr lang="he-IL" kern="0" dirty="0">
                <a:solidFill>
                  <a:prstClr val="black"/>
                </a:solidFill>
                <a:latin typeface="Calibri"/>
                <a:cs typeface="Arial"/>
              </a:endParaRPr>
            </a:p>
          </p:txBody>
        </p:sp>
        <p:sp>
          <p:nvSpPr>
            <p:cNvPr id="18" name="AutoShape 2" descr="data:image/jpeg;base64,/9j/4AAQSkZJRgABAQAAAQABAAD/2wCEAAkGBxQSDxAQDxAPFA8QEA8PEBAQEA8PDQ8QFRYWFhQSFRQYHCggGBwlGxQUITEhJSkrLi4uFx8zODMsNygtLisBCgoKDg0OFRAQGywlHCUrLSwsLC0yKywuLCwsNyw2LCwsLCwsLC4sNywtLCwsNywsLCwsMzQsLCwsLC8vLCssLP/AABEIAM0A9gMBIgACEQEDEQH/xAAcAAEAAQUBAQAAAAAAAAAAAAAAAgEDBAYHBQj/xABLEAACAgEBAwgGBQYJDQAAAAAAAQIDEQQSIUEFBgcxUWFxkRMiUoGhwUKSscLRFBUyYnKiJFRzgoOy0uHiFhcjM0NEU2Nkk6Pw8f/EABoBAQEAAwEBAAAAAAAAAAAAAAABAgMEBQb/xAAsEQEAAgIABAMGBwAAAAAAAAAAAQIDEQQFITESE0EiMlFhocEUFUJxgZGx/9oADAMBAAIRAxEAPwDuIAAAAAAAAAAAAAAAAAAAAAAAAAAAAAAAAAAAAAAAAAAAAAAAAAAAAAAAAAAAAAAAAAAAAAAAAAAAAAAAAAAAAAAAAAAAAAAAAAAAAAAAAAAAAAAAAAAAAAAAAAAAAAAAAAAAAAARsmopyk8KKbbfUkt7YEgeZdy9p4V+luurrhmUf9JOMZNxbW5Z39RrOt6VNDBtQlbZjjCCjB++TT+A0bbyDmFnTFUn6umk1/KPPlsfMx5dMceGnl8H95F0m3VyDZyf/PJ/0/w/xl+nphq3bVE+/CX9oaNuplDQtL0raObSe1Dt21KOPKLXxNn5N5xae9Zqsi12pxksdrcW8e/BFewijYTITkBRSJpkMFrVayupbVtkIR/WkkWViJmdQyQaRfz8rhZPZjKzfKKw1GvCk9mSe9744ysIw59IUnnFW7hhqLXi3tZ8kaZzUj1dtOW8TbtT7OhlTmcuftvCHnJfdiii5+3f8OH1pk8+jb+UcT8PrDpoObR5+28a17pP5pmTVz/9quee9wkvJRX2jz6fFjPKuJj9P1hvzI7TNU0vPqqWFJY7W04eS35Pc0PK9VuNiay+Dxnz6jZW9Z7S5MvDZcfv1mHoRZMikSMmkAAAAAAAAAAGLylr4UVStseIx4Lrk+CXecT549JN97nVp36Oh5i9nfKae5+txXw7jpPSWprRqyEHKNVinalnKr2ZRcvBZ6+Hhk4LqeT9p508lZHhDKV8e5xf6XislhHn2SbeW8spkpbFxeJJxfZJOL8mRZRJMq5FsrkCWRkjkLsXX2cQqWTP5Krv2tvTK3ahvc4JqMO+UupLxLVXJVr3utwj7VrVUfOWM+49bR8puitU+ljbBSlNV7CsqjKWM7LnHMd6TzHHEg7J0e8tTtpjXdZCd2w5t1SjZXFKWzvsW6UnxSbSx17zcEah0f8AIltdf5Rqko22JOFaabhF9Tk+Dxw79/YtyURA13ndy3LTVS9GvXwt/CO08I5Tq9XO2TnbOUpPjJ5On89OTbZL01MVYlDZtpfXKCy8rtOa2UVyb2JuuXGu3O59il+K95w8R4pt1fT8o8quPcd/WfsxESyXZaGxfQbXbDE18Cy4tdaa8Vg5ntxMT2lXJVMiCrpLJXJDJKMW+pN+CyE0rknTqJQeYvHdwKwow82bUY8W1h/j8GXZX1Q3VzjZP6KqU5yf8+SWH4RTMorM9XNlz0r7Mxv/AD+3UOaHK7trjVZl2Rr2m28ySz+jLvw4vwaybGalzE5HtqjK69KErIpQqTy4QbzmXe//AL3baehTfhjb47ivB5tvB2AAZucAAAAAAAAPnrpW5Khp+UJ+ihGELFGxRgtmOX14S3LefQpyHpz0Xrae5cYuD8d7COWV8o2JbO3Jx9mWJw8mXfzgvpU6eXf6LZfnHB57RJR9X3lGctVVx01Xut1EfvlVq6V1aWr33ah/fPPnDDI4GzT1fzpH6On0i8apTf7zZkV8pXNerYoRfCqEK/6qTPEhHLPVqjhIbNLOtk9zbcm875NtmdzXht6qiLS3Sy8dcutrJg67h7z1+YVedbX3P5pfMxlnHZ9H0LEYrsjFeSLrYSIuBWKzfJNNLLymt3UcH5ZrlDU2qLa9eTx1x37+p7j6AUcdRxLnjRs625frP8PkaOI7Q9blPW9o+Ty9LZLGd6eeuLaZkT5Tsiv9ZPHY8S+0s0LcVshlHI96ayi+W5cdl+NVf4EXyu/+X/2o/gY06UWnSXokxaGZ+d58HFeFcEPy+ya32WY7P0UYSqMumvCHRj1Yk7Hn1t/e220erzV0znqIdjmopLcm2+vHgYs9Pn8TaOZGlX5VSl1KSflvM69ZiHLmia1taZ9HXorCS7NxUA7nzAAAAAAAAAAABovS5ofSaJPG+Mnjxxlf1TejwuelG3orf1dma9zw/g2El8xNF6iG/D7cmXyro9i2WFubbXd3FK4YKLWoqzvMXYPRZbdSfAC1pq9+eCM6JbgsFzIGLreHvNj6Na862H7UF5yX4Guazh7za+i2GdbX/KV/aYyzjs+gjF1GqxJRisyeOOEsmUYGqoe3txWVlPHejKGK9pdVt5WMNb+5o5V0i1Y1sn2pP4Z+Z1DQadpuUljdhLic86Ua8amD7YRf2r5GniYjw9HpcrtrP/DUKOJckWtPxLzOB9NLFnEttGVNFvYAt1QL2AiSMmEpQRuXR7RnUqXsxk/hj5mnwR0Ho4p32S7Ipeb/ALjbij2oefx9tYbN6AB2vmgAAAAAAAAAADE5Vp26LYe1XNfBmWUkgPnPlmrE34nkSRs3OmnZusj7M5R8ng1qwrGFsAFVVEiKJEGLq+HvN06KI/wyv9tfBGn6iGVu4G9dEtH8Lqz2zf7rMZZ+jtxVMYCRWKpzvpVq9amfbGUfJ/4johpfSdRmiqXZKcfNJ/I1Zo9iXZwFtcRRzGjrL7LVMOsus4H1coMiTZQojgqihVFYyu19Z03o7rxTZLtlFeS/vOZVdZ1jmJXjRp+1OT+xfI3YPeeTzOdYtfNsQAOx4AAAAAAAAAAABRlSjA4p0h07OsvXbPa+slL5mkWHX+k/m3ZYvyqiLk4xxdCKzPC6ppcd25+C7zj9vWVigyhTIKqSJIimVRBdrjvOh9FNWdWmvownJ+GMfeRz7T1ttJLe2ortbe5JLi88DvPMXm3+R0Zs332qLs/UXCC+ff4EVsxFzRSxFhliBkqS7TW+f9W1o8+zZF+7DXzR7OSzq9PG2udc87M1svt7mu9Ml6brMM8OTwZK2+EuMyRBnq8v8kT01zrnv3bUJLqnDt/E8ls8yYmJ1L7LHet6xas9FGyLJESM9KBBgrCV6nrOyc1a9nRULthtfWbfzOYc1+Q56u7ZW6uGHbP2YvqS73h4OxU1KMYwisRilGK7ElhI6uHrPWXhc1yxMxSO/dMAHS8cAAAAAAAAAAAoyoAizQudPRrVqZyt01noLZNylFw9Jp5t9b2cpwb7njuN+I4LCOEcodGvKFedmmm5dtN8Itrtxbsnm/5Fco/xC/61P9o+iGiaA+etPzD5Sm8LQzj2yst08Ir9/L9yZsPJnRNqpYeov09Mc71XGWosx2b9lJ9+WdlBFa1zb5kaXRtThCVl6/297U7F+yv0YfzUn4mygjlgVZjzRkEXWWEljYLsYY/96i6oY6hJF2jA5V5Kq1MPR31qSTzF5cZwfbGS3pmlcqdHtibel1EZLhXqIuMl/SQW/wCr7zoWCuDXalbd3Rh4rLi9ydOO6nmlrof7rtrtqupkvJtP4GM+bus/iOo/8ePPaO17JKJq/D0dsc2z/JxnTc0NfPq0mwvatupivJNy+B7vJ3RtbJp6rUwhHjXpouU3/SzW76rOlAyjDSGvJzLPfpvX7MLknkurTVKqiCjBb+tuUpcZSk98n3szQDa4ZmZncgACAAAAAAAAAAAAAAAAAAAAAAAAAAAAAAAAAAAAAAAAAAAAAAAAAAAAAAAAAAAAAAAAAAAAAAAAAAAAAAAAAAAAAAAAAAAAAAAAAAAAAAAAAAAAAAAAAAAAAAAAAAAAAAAAAAAAAD//2Q=="/>
            <p:cNvSpPr>
              <a:spLocks noChangeAspect="1" noChangeArrowheads="1"/>
            </p:cNvSpPr>
            <p:nvPr/>
          </p:nvSpPr>
          <p:spPr bwMode="auto">
            <a:xfrm>
              <a:off x="-61909"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6" tIns="45703" rIns="91406" bIns="45703" numCol="1" anchor="t" anchorCtr="0" compatLnSpc="1">
              <a:prstTxWarp prst="textNoShape">
                <a:avLst/>
              </a:prstTxWarp>
            </a:bodyPr>
            <a:lstStyle/>
            <a:p>
              <a:pPr fontAlgn="auto">
                <a:spcBef>
                  <a:spcPts val="0"/>
                </a:spcBef>
                <a:spcAft>
                  <a:spcPts val="0"/>
                </a:spcAft>
                <a:defRPr/>
              </a:pPr>
              <a:endParaRPr lang="he-IL" kern="0" dirty="0" smtClean="0">
                <a:solidFill>
                  <a:prstClr val="black"/>
                </a:solidFill>
              </a:endParaRPr>
            </a:p>
          </p:txBody>
        </p:sp>
        <p:sp>
          <p:nvSpPr>
            <p:cNvPr id="19" name="מלבן 18"/>
            <p:cNvSpPr/>
            <p:nvPr/>
          </p:nvSpPr>
          <p:spPr>
            <a:xfrm>
              <a:off x="-34230" y="-64774"/>
              <a:ext cx="529311" cy="769442"/>
            </a:xfrm>
            <a:prstGeom prst="rect">
              <a:avLst/>
            </a:prstGeom>
          </p:spPr>
          <p:txBody>
            <a:bodyPr wrap="none">
              <a:spAutoFit/>
            </a:bodyPr>
            <a:lstStyle/>
            <a:p>
              <a:pPr fontAlgn="auto">
                <a:spcBef>
                  <a:spcPts val="0"/>
                </a:spcBef>
                <a:spcAft>
                  <a:spcPts val="0"/>
                </a:spcAft>
                <a:defRPr/>
              </a:pPr>
              <a:r>
                <a:rPr lang="he-IL" sz="4400" b="1" kern="0" dirty="0" smtClean="0">
                  <a:solidFill>
                    <a:srgbClr val="1D4C72"/>
                  </a:solidFill>
                </a:rPr>
                <a:t>?</a:t>
              </a:r>
              <a:endParaRPr lang="he-IL" sz="4400" kern="0" dirty="0" smtClean="0">
                <a:solidFill>
                  <a:prstClr val="black"/>
                </a:solidFill>
              </a:endParaRPr>
            </a:p>
          </p:txBody>
        </p:sp>
      </p:grpSp>
      <p:grpSp>
        <p:nvGrpSpPr>
          <p:cNvPr id="2" name="קבוצה 1"/>
          <p:cNvGrpSpPr/>
          <p:nvPr/>
        </p:nvGrpSpPr>
        <p:grpSpPr>
          <a:xfrm>
            <a:off x="467546" y="116632"/>
            <a:ext cx="8470295" cy="1271470"/>
            <a:chOff x="489704" y="-48973"/>
            <a:chExt cx="8470295" cy="1271470"/>
          </a:xfrm>
        </p:grpSpPr>
        <p:sp>
          <p:nvSpPr>
            <p:cNvPr id="40" name="Rectangle 17"/>
            <p:cNvSpPr/>
            <p:nvPr/>
          </p:nvSpPr>
          <p:spPr>
            <a:xfrm>
              <a:off x="561710" y="-48973"/>
              <a:ext cx="8398289" cy="1271470"/>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23" name="מלבן 22"/>
            <p:cNvSpPr/>
            <p:nvPr/>
          </p:nvSpPr>
          <p:spPr>
            <a:xfrm>
              <a:off x="489704" y="-1639"/>
              <a:ext cx="8210904" cy="1077218"/>
            </a:xfrm>
            <a:prstGeom prst="rect">
              <a:avLst/>
            </a:prstGeom>
          </p:spPr>
          <p:txBody>
            <a:bodyPr wrap="square">
              <a:spAutoFit/>
            </a:bodyPr>
            <a:lstStyle/>
            <a:p>
              <a:pPr fontAlgn="auto">
                <a:spcBef>
                  <a:spcPts val="0"/>
                </a:spcBef>
                <a:spcAft>
                  <a:spcPts val="0"/>
                </a:spcAft>
                <a:defRPr/>
              </a:pPr>
              <a:r>
                <a:rPr lang="he-IL" sz="3200" b="1" kern="0" dirty="0">
                  <a:solidFill>
                    <a:srgbClr val="1F497D"/>
                  </a:solidFill>
                </a:rPr>
                <a:t>רק אחד מן התאים הבאים אינו יכול להיות תא מטרה של תא עצב. מיהו?</a:t>
              </a:r>
            </a:p>
          </p:txBody>
        </p:sp>
      </p:grpSp>
      <p:sp>
        <p:nvSpPr>
          <p:cNvPr id="10" name="מלבן 9"/>
          <p:cNvSpPr/>
          <p:nvPr/>
        </p:nvSpPr>
        <p:spPr>
          <a:xfrm>
            <a:off x="497081" y="1340768"/>
            <a:ext cx="8210904" cy="5355312"/>
          </a:xfrm>
          <a:prstGeom prst="rect">
            <a:avLst/>
          </a:prstGeom>
        </p:spPr>
        <p:txBody>
          <a:bodyPr wrap="square">
            <a:spAutoFit/>
          </a:bodyPr>
          <a:lstStyle/>
          <a:p>
            <a:pPr fontAlgn="auto">
              <a:lnSpc>
                <a:spcPct val="150000"/>
              </a:lnSpc>
              <a:spcBef>
                <a:spcPts val="0"/>
              </a:spcBef>
              <a:spcAft>
                <a:spcPts val="0"/>
              </a:spcAft>
              <a:defRPr/>
            </a:pPr>
            <a:r>
              <a:rPr lang="he-IL" sz="2800" b="1" kern="0" dirty="0">
                <a:solidFill>
                  <a:srgbClr val="1F497D"/>
                </a:solidFill>
              </a:rPr>
              <a:t>א.</a:t>
            </a:r>
            <a:r>
              <a:rPr lang="he-IL" sz="3200" b="1" kern="0" dirty="0">
                <a:solidFill>
                  <a:srgbClr val="1F497D"/>
                </a:solidFill>
              </a:rPr>
              <a:t> </a:t>
            </a:r>
            <a:r>
              <a:rPr lang="he-IL" sz="2800" b="1" kern="0" dirty="0">
                <a:solidFill>
                  <a:srgbClr val="1F497D"/>
                </a:solidFill>
              </a:rPr>
              <a:t>תא שריר בדופן שלפוחית השתן</a:t>
            </a:r>
          </a:p>
          <a:p>
            <a:pPr fontAlgn="auto">
              <a:lnSpc>
                <a:spcPct val="150000"/>
              </a:lnSpc>
              <a:spcBef>
                <a:spcPts val="0"/>
              </a:spcBef>
              <a:spcAft>
                <a:spcPts val="0"/>
              </a:spcAft>
              <a:defRPr/>
            </a:pPr>
            <a:r>
              <a:rPr lang="he-IL" sz="2800" b="1" kern="0" dirty="0">
                <a:solidFill>
                  <a:srgbClr val="1F497D"/>
                </a:solidFill>
              </a:rPr>
              <a:t>ב. תא עצב בחוט השדרה</a:t>
            </a:r>
          </a:p>
          <a:p>
            <a:pPr fontAlgn="auto">
              <a:lnSpc>
                <a:spcPct val="150000"/>
              </a:lnSpc>
              <a:spcBef>
                <a:spcPts val="0"/>
              </a:spcBef>
              <a:spcAft>
                <a:spcPts val="0"/>
              </a:spcAft>
              <a:defRPr/>
            </a:pPr>
            <a:r>
              <a:rPr lang="he-IL" sz="2800" b="1" kern="0" dirty="0">
                <a:solidFill>
                  <a:srgbClr val="1F497D"/>
                </a:solidFill>
              </a:rPr>
              <a:t>ג. תא שריר בדופן המעי הדק</a:t>
            </a:r>
          </a:p>
          <a:p>
            <a:pPr fontAlgn="auto">
              <a:lnSpc>
                <a:spcPct val="150000"/>
              </a:lnSpc>
              <a:spcBef>
                <a:spcPts val="0"/>
              </a:spcBef>
              <a:spcAft>
                <a:spcPts val="0"/>
              </a:spcAft>
              <a:defRPr/>
            </a:pPr>
            <a:r>
              <a:rPr lang="he-IL" sz="2800" b="1" kern="0" dirty="0">
                <a:solidFill>
                  <a:srgbClr val="1F497D"/>
                </a:solidFill>
              </a:rPr>
              <a:t>ד. תא בבלוטת הרוק</a:t>
            </a:r>
          </a:p>
          <a:p>
            <a:pPr fontAlgn="auto">
              <a:lnSpc>
                <a:spcPct val="150000"/>
              </a:lnSpc>
              <a:spcBef>
                <a:spcPts val="0"/>
              </a:spcBef>
              <a:spcAft>
                <a:spcPts val="0"/>
              </a:spcAft>
              <a:defRPr/>
            </a:pPr>
            <a:r>
              <a:rPr lang="he-IL" sz="2800" b="1" kern="0" dirty="0">
                <a:solidFill>
                  <a:srgbClr val="1F497D"/>
                </a:solidFill>
              </a:rPr>
              <a:t>ה. תא שריר בכתף</a:t>
            </a:r>
          </a:p>
          <a:p>
            <a:pPr fontAlgn="auto">
              <a:lnSpc>
                <a:spcPct val="150000"/>
              </a:lnSpc>
              <a:spcBef>
                <a:spcPts val="0"/>
              </a:spcBef>
              <a:spcAft>
                <a:spcPts val="0"/>
              </a:spcAft>
              <a:defRPr/>
            </a:pPr>
            <a:r>
              <a:rPr lang="he-IL" sz="2800" b="1" kern="0" dirty="0">
                <a:solidFill>
                  <a:srgbClr val="1F497D"/>
                </a:solidFill>
              </a:rPr>
              <a:t>ו. תא שריר בדופן כלי דם</a:t>
            </a:r>
          </a:p>
          <a:p>
            <a:pPr fontAlgn="auto">
              <a:lnSpc>
                <a:spcPct val="150000"/>
              </a:lnSpc>
              <a:spcBef>
                <a:spcPts val="0"/>
              </a:spcBef>
              <a:spcAft>
                <a:spcPts val="0"/>
              </a:spcAft>
              <a:defRPr/>
            </a:pPr>
            <a:r>
              <a:rPr lang="he-IL" sz="2800" b="1" kern="0" dirty="0">
                <a:solidFill>
                  <a:srgbClr val="1F497D"/>
                </a:solidFill>
              </a:rPr>
              <a:t>ז. תא דם אדום</a:t>
            </a:r>
          </a:p>
          <a:p>
            <a:pPr fontAlgn="auto">
              <a:lnSpc>
                <a:spcPct val="150000"/>
              </a:lnSpc>
              <a:spcBef>
                <a:spcPts val="0"/>
              </a:spcBef>
              <a:spcAft>
                <a:spcPts val="0"/>
              </a:spcAft>
              <a:defRPr/>
            </a:pPr>
            <a:r>
              <a:rPr lang="he-IL" sz="2800" b="1" kern="0" dirty="0">
                <a:solidFill>
                  <a:srgbClr val="1F497D"/>
                </a:solidFill>
              </a:rPr>
              <a:t>ח. תא בלבלב המפריש אינסולין</a:t>
            </a:r>
            <a:endParaRPr lang="he-IL" sz="2800" b="1" kern="0" dirty="0" smtClean="0">
              <a:solidFill>
                <a:srgbClr val="1F497D"/>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2403051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8"/>
          <p:cNvSpPr>
            <a:spLocks noGrp="1"/>
          </p:cNvSpPr>
          <p:nvPr>
            <p:ph type="sldNum" sz="quarter" idx="12"/>
          </p:nvPr>
        </p:nvSpPr>
        <p:spPr bwMode="auto">
          <a:xfrm>
            <a:off x="231775" y="6520260"/>
            <a:ext cx="4143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B2AA004-B674-46E0-9AE4-BAAA38956421}" type="slidenum">
              <a:rPr lang="he-IL" sz="1200" smtClean="0">
                <a:solidFill>
                  <a:prstClr val="white">
                    <a:lumMod val="75000"/>
                  </a:prstClr>
                </a:solidFill>
              </a:rPr>
              <a:pPr fontAlgn="base">
                <a:spcBef>
                  <a:spcPct val="0"/>
                </a:spcBef>
                <a:spcAft>
                  <a:spcPct val="0"/>
                </a:spcAft>
                <a:defRPr/>
              </a:pPr>
              <a:t>26</a:t>
            </a:fld>
            <a:endParaRPr lang="he-IL" sz="1200" dirty="0" smtClean="0">
              <a:solidFill>
                <a:prstClr val="white">
                  <a:lumMod val="75000"/>
                </a:prstClr>
              </a:solidFill>
            </a:endParaRPr>
          </a:p>
        </p:txBody>
      </p:sp>
      <p:grpSp>
        <p:nvGrpSpPr>
          <p:cNvPr id="11" name="קבוצה 10"/>
          <p:cNvGrpSpPr/>
          <p:nvPr/>
        </p:nvGrpSpPr>
        <p:grpSpPr>
          <a:xfrm>
            <a:off x="-89446" y="-120724"/>
            <a:ext cx="556990" cy="896190"/>
            <a:chOff x="-61909" y="-136525"/>
            <a:chExt cx="556990" cy="896191"/>
          </a:xfrm>
        </p:grpSpPr>
        <p:sp>
          <p:nvSpPr>
            <p:cNvPr id="17" name="Rectangle 17"/>
            <p:cNvSpPr/>
            <p:nvPr/>
          </p:nvSpPr>
          <p:spPr>
            <a:xfrm>
              <a:off x="0" y="-15700"/>
              <a:ext cx="495081" cy="775366"/>
            </a:xfrm>
            <a:prstGeom prst="rect">
              <a:avLst/>
            </a:prstGeom>
            <a:solidFill>
              <a:sysClr val="window" lastClr="FFFFFF">
                <a:lumMod val="85000"/>
              </a:sysClr>
            </a:solidFill>
            <a:ln w="12700" cap="flat" cmpd="sng" algn="ctr">
              <a:noFill/>
              <a:prstDash val="solid"/>
            </a:ln>
            <a:effectLst/>
          </p:spPr>
          <p:txBody>
            <a:bodyPr lIns="91408" tIns="45704" rIns="91408" bIns="45704" rtlCol="1"/>
            <a:lstStyle/>
            <a:p>
              <a:pPr fontAlgn="auto">
                <a:spcBef>
                  <a:spcPts val="0"/>
                </a:spcBef>
                <a:spcAft>
                  <a:spcPts val="0"/>
                </a:spcAft>
                <a:defRPr/>
              </a:pPr>
              <a:endParaRPr lang="he-IL" kern="0" dirty="0">
                <a:solidFill>
                  <a:prstClr val="black"/>
                </a:solidFill>
                <a:latin typeface="Calibri"/>
                <a:cs typeface="Arial"/>
              </a:endParaRPr>
            </a:p>
          </p:txBody>
        </p:sp>
        <p:sp>
          <p:nvSpPr>
            <p:cNvPr id="18" name="AutoShape 2" descr="data:image/jpeg;base64,/9j/4AAQSkZJRgABAQAAAQABAAD/2wCEAAkGBxQSDxAQDxAPFA8QEA8PEBAQEA8PDQ8QFRYWFhQSFRQYHCggGBwlGxQUITEhJSkrLi4uFx8zODMsNygtLisBCgoKDg0OFRAQGywlHCUrLSwsLC0yKywuLCwsNyw2LCwsLCwsLC4sNywtLCwsNywsLCwsMzQsLCwsLC8vLCssLP/AABEIAM0A9gMBIgACEQEDEQH/xAAcAAEAAQUBAQAAAAAAAAAAAAAAAgEDBAYHBQj/xABLEAACAgEBAwgGBQYJDQAAAAAAAQIDEQQSIUEFBgcxUWFxkRMiUoGhwUKSscLRFBUyYnKiJFRzgoOy0uHiFhcjM0NEU2Nkk6Pw8f/EABoBAQEAAwEBAAAAAAAAAAAAAAABAgMEBQb/xAAsEQEAAgIABAMGBwAAAAAAAAAAAQIDEQQFITESE0EiMlFhocEUFUJxgZGx/9oADAMBAAIRAxEAPwDuIAAAAAAAAAAAAAAAAAAAAAAAAAAAAAAAAAAAAAAAAAAAAAAAAAAAAAAAAAAAAAAAAAAAAAAAAAAAAAAAAAAAAAAAAAAAAAAAAAAAAAAAAAAAAAAAAAAAAAAAAAAAAAAAAAAAAAARsmopyk8KKbbfUkt7YEgeZdy9p4V+luurrhmUf9JOMZNxbW5Z39RrOt6VNDBtQlbZjjCCjB++TT+A0bbyDmFnTFUn6umk1/KPPlsfMx5dMceGnl8H95F0m3VyDZyf/PJ/0/w/xl+nphq3bVE+/CX9oaNuplDQtL0raObSe1Dt21KOPKLXxNn5N5xae9Zqsi12pxksdrcW8e/BFewijYTITkBRSJpkMFrVayupbVtkIR/WkkWViJmdQyQaRfz8rhZPZjKzfKKw1GvCk9mSe9744ysIw59IUnnFW7hhqLXi3tZ8kaZzUj1dtOW8TbtT7OhlTmcuftvCHnJfdiii5+3f8OH1pk8+jb+UcT8PrDpoObR5+28a17pP5pmTVz/9quee9wkvJRX2jz6fFjPKuJj9P1hvzI7TNU0vPqqWFJY7W04eS35Pc0PK9VuNiay+Dxnz6jZW9Z7S5MvDZcfv1mHoRZMikSMmkAAAAAAAAAAGLylr4UVStseIx4Lrk+CXecT549JN97nVp36Oh5i9nfKae5+txXw7jpPSWprRqyEHKNVinalnKr2ZRcvBZ6+Hhk4LqeT9p508lZHhDKV8e5xf6XislhHn2SbeW8spkpbFxeJJxfZJOL8mRZRJMq5FsrkCWRkjkLsXX2cQqWTP5Krv2tvTK3ahvc4JqMO+UupLxLVXJVr3utwj7VrVUfOWM+49bR8puitU+ljbBSlNV7CsqjKWM7LnHMd6TzHHEg7J0e8tTtpjXdZCd2w5t1SjZXFKWzvsW6UnxSbSx17zcEah0f8AIltdf5Rqko22JOFaabhF9Tk+Dxw79/YtyURA13ndy3LTVS9GvXwt/CO08I5Tq9XO2TnbOUpPjJ5On89OTbZL01MVYlDZtpfXKCy8rtOa2UVyb2JuuXGu3O59il+K95w8R4pt1fT8o8quPcd/WfsxESyXZaGxfQbXbDE18Cy4tdaa8Vg5ntxMT2lXJVMiCrpLJXJDJKMW+pN+CyE0rknTqJQeYvHdwKwow82bUY8W1h/j8GXZX1Q3VzjZP6KqU5yf8+SWH4RTMorM9XNlz0r7Mxv/AD+3UOaHK7trjVZl2Rr2m28ySz+jLvw4vwaybGalzE5HtqjK69KErIpQqTy4QbzmXe//AL3baehTfhjb47ivB5tvB2AAZucAAAAAAAAPnrpW5Khp+UJ+ihGELFGxRgtmOX14S3LefQpyHpz0Xrae5cYuD8d7COWV8o2JbO3Jx9mWJw8mXfzgvpU6eXf6LZfnHB57RJR9X3lGctVVx01Xut1EfvlVq6V1aWr33ah/fPPnDDI4GzT1fzpH6On0i8apTf7zZkV8pXNerYoRfCqEK/6qTPEhHLPVqjhIbNLOtk9zbcm875NtmdzXht6qiLS3Sy8dcutrJg67h7z1+YVedbX3P5pfMxlnHZ9H0LEYrsjFeSLrYSIuBWKzfJNNLLymt3UcH5ZrlDU2qLa9eTx1x37+p7j6AUcdRxLnjRs625frP8PkaOI7Q9blPW9o+Ty9LZLGd6eeuLaZkT5Tsiv9ZPHY8S+0s0LcVshlHI96ayi+W5cdl+NVf4EXyu/+X/2o/gY06UWnSXokxaGZ+d58HFeFcEPy+ya32WY7P0UYSqMumvCHRj1Yk7Hn1t/e220erzV0znqIdjmopLcm2+vHgYs9Pn8TaOZGlX5VSl1KSflvM69ZiHLmia1taZ9HXorCS7NxUA7nzAAAAAAAAAAABovS5ofSaJPG+Mnjxxlf1TejwuelG3orf1dma9zw/g2El8xNF6iG/D7cmXyro9i2WFubbXd3FK4YKLWoqzvMXYPRZbdSfAC1pq9+eCM6JbgsFzIGLreHvNj6Na862H7UF5yX4Guazh7za+i2GdbX/KV/aYyzjs+gjF1GqxJRisyeOOEsmUYGqoe3txWVlPHejKGK9pdVt5WMNb+5o5V0i1Y1sn2pP4Z+Z1DQadpuUljdhLic86Ua8amD7YRf2r5GniYjw9HpcrtrP/DUKOJckWtPxLzOB9NLFnEttGVNFvYAt1QL2AiSMmEpQRuXR7RnUqXsxk/hj5mnwR0Ho4p32S7Ipeb/ALjbij2oefx9tYbN6AB2vmgAAAAAAAAAADE5Vp26LYe1XNfBmWUkgPnPlmrE34nkSRs3OmnZusj7M5R8ng1qwrGFsAFVVEiKJEGLq+HvN06KI/wyv9tfBGn6iGVu4G9dEtH8Lqz2zf7rMZZ+jtxVMYCRWKpzvpVq9amfbGUfJ/4johpfSdRmiqXZKcfNJ/I1Zo9iXZwFtcRRzGjrL7LVMOsus4H1coMiTZQojgqihVFYyu19Z03o7rxTZLtlFeS/vOZVdZ1jmJXjRp+1OT+xfI3YPeeTzOdYtfNsQAOx4AAAAAAAAAAABRlSjA4p0h07OsvXbPa+slL5mkWHX+k/m3ZYvyqiLk4xxdCKzPC6ppcd25+C7zj9vWVigyhTIKqSJIimVRBdrjvOh9FNWdWmvownJ+GMfeRz7T1ttJLe2ortbe5JLi88DvPMXm3+R0Zs332qLs/UXCC+ff4EVsxFzRSxFhliBkqS7TW+f9W1o8+zZF+7DXzR7OSzq9PG2udc87M1svt7mu9Ml6brMM8OTwZK2+EuMyRBnq8v8kT01zrnv3bUJLqnDt/E8ls8yYmJ1L7LHet6xas9FGyLJESM9KBBgrCV6nrOyc1a9nRULthtfWbfzOYc1+Q56u7ZW6uGHbP2YvqS73h4OxU1KMYwisRilGK7ElhI6uHrPWXhc1yxMxSO/dMAHS8cAAAAAAAAAAAoyoAizQudPRrVqZyt01noLZNylFw9Jp5t9b2cpwb7njuN+I4LCOEcodGvKFedmmm5dtN8Itrtxbsnm/5Fco/xC/61P9o+iGiaA+etPzD5Sm8LQzj2yst08Ir9/L9yZsPJnRNqpYeov09Mc71XGWosx2b9lJ9+WdlBFa1zb5kaXRtThCVl6/297U7F+yv0YfzUn4mygjlgVZjzRkEXWWEljYLsYY/96i6oY6hJF2jA5V5Kq1MPR31qSTzF5cZwfbGS3pmlcqdHtibel1EZLhXqIuMl/SQW/wCr7zoWCuDXalbd3Rh4rLi9ydOO6nmlrof7rtrtqupkvJtP4GM+bus/iOo/8ePPaO17JKJq/D0dsc2z/JxnTc0NfPq0mwvatupivJNy+B7vJ3RtbJp6rUwhHjXpouU3/SzW76rOlAyjDSGvJzLPfpvX7MLknkurTVKqiCjBb+tuUpcZSk98n3szQDa4ZmZncgACAAAAAAAAAAAAAAAAAAAAAAAAAAAAAAAAAAAAAAAAAAAAAAAAAAAAAAAAAAAAAAAAAAAAAAAAAAAAAAAAAAAAAAAAAAAAAAAAAAAAAAAAAAAAAAAAAAAAAAAAAAAAAAAAAAAAAD//2Q=="/>
            <p:cNvSpPr>
              <a:spLocks noChangeAspect="1" noChangeArrowheads="1"/>
            </p:cNvSpPr>
            <p:nvPr/>
          </p:nvSpPr>
          <p:spPr bwMode="auto">
            <a:xfrm>
              <a:off x="-61909"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6" tIns="45703" rIns="91406" bIns="45703" numCol="1" anchor="t" anchorCtr="0" compatLnSpc="1">
              <a:prstTxWarp prst="textNoShape">
                <a:avLst/>
              </a:prstTxWarp>
            </a:bodyPr>
            <a:lstStyle/>
            <a:p>
              <a:pPr fontAlgn="auto">
                <a:spcBef>
                  <a:spcPts val="0"/>
                </a:spcBef>
                <a:spcAft>
                  <a:spcPts val="0"/>
                </a:spcAft>
                <a:defRPr/>
              </a:pPr>
              <a:endParaRPr lang="he-IL" kern="0" dirty="0" smtClean="0">
                <a:solidFill>
                  <a:prstClr val="black"/>
                </a:solidFill>
              </a:endParaRPr>
            </a:p>
          </p:txBody>
        </p:sp>
        <p:sp>
          <p:nvSpPr>
            <p:cNvPr id="19" name="מלבן 18"/>
            <p:cNvSpPr/>
            <p:nvPr/>
          </p:nvSpPr>
          <p:spPr>
            <a:xfrm>
              <a:off x="-34230" y="-64774"/>
              <a:ext cx="529311" cy="769442"/>
            </a:xfrm>
            <a:prstGeom prst="rect">
              <a:avLst/>
            </a:prstGeom>
          </p:spPr>
          <p:txBody>
            <a:bodyPr wrap="none">
              <a:spAutoFit/>
            </a:bodyPr>
            <a:lstStyle/>
            <a:p>
              <a:pPr fontAlgn="auto">
                <a:spcBef>
                  <a:spcPts val="0"/>
                </a:spcBef>
                <a:spcAft>
                  <a:spcPts val="0"/>
                </a:spcAft>
                <a:defRPr/>
              </a:pPr>
              <a:r>
                <a:rPr lang="he-IL" sz="4400" b="1" kern="0" dirty="0" smtClean="0">
                  <a:solidFill>
                    <a:srgbClr val="1D4C72"/>
                  </a:solidFill>
                </a:rPr>
                <a:t>?</a:t>
              </a:r>
              <a:endParaRPr lang="he-IL" sz="4400" kern="0" dirty="0" smtClean="0">
                <a:solidFill>
                  <a:prstClr val="black"/>
                </a:solidFill>
              </a:endParaRPr>
            </a:p>
          </p:txBody>
        </p:sp>
      </p:grpSp>
      <p:grpSp>
        <p:nvGrpSpPr>
          <p:cNvPr id="2" name="קבוצה 1"/>
          <p:cNvGrpSpPr/>
          <p:nvPr/>
        </p:nvGrpSpPr>
        <p:grpSpPr>
          <a:xfrm>
            <a:off x="467546" y="116632"/>
            <a:ext cx="8470295" cy="1271470"/>
            <a:chOff x="489704" y="-48973"/>
            <a:chExt cx="8470295" cy="1271470"/>
          </a:xfrm>
        </p:grpSpPr>
        <p:sp>
          <p:nvSpPr>
            <p:cNvPr id="40" name="Rectangle 17"/>
            <p:cNvSpPr/>
            <p:nvPr/>
          </p:nvSpPr>
          <p:spPr>
            <a:xfrm>
              <a:off x="561710" y="-48973"/>
              <a:ext cx="8398289" cy="1271470"/>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23" name="מלבן 22"/>
            <p:cNvSpPr/>
            <p:nvPr/>
          </p:nvSpPr>
          <p:spPr>
            <a:xfrm>
              <a:off x="489704" y="-1639"/>
              <a:ext cx="8210904" cy="1077218"/>
            </a:xfrm>
            <a:prstGeom prst="rect">
              <a:avLst/>
            </a:prstGeom>
          </p:spPr>
          <p:txBody>
            <a:bodyPr wrap="square">
              <a:spAutoFit/>
            </a:bodyPr>
            <a:lstStyle/>
            <a:p>
              <a:pPr fontAlgn="auto">
                <a:spcBef>
                  <a:spcPts val="0"/>
                </a:spcBef>
                <a:spcAft>
                  <a:spcPts val="0"/>
                </a:spcAft>
                <a:defRPr/>
              </a:pPr>
              <a:r>
                <a:rPr lang="he-IL" sz="3200" b="1" kern="0" dirty="0">
                  <a:solidFill>
                    <a:srgbClr val="1F497D"/>
                  </a:solidFill>
                </a:rPr>
                <a:t>רק אחד מן התאים הבאים אינו יכול להיות תא מטרה של תא עצב. מיהו?</a:t>
              </a:r>
            </a:p>
          </p:txBody>
        </p:sp>
      </p:grpSp>
      <p:sp>
        <p:nvSpPr>
          <p:cNvPr id="10" name="מלבן 9"/>
          <p:cNvSpPr/>
          <p:nvPr/>
        </p:nvSpPr>
        <p:spPr>
          <a:xfrm>
            <a:off x="497081" y="1340768"/>
            <a:ext cx="8210904" cy="5355312"/>
          </a:xfrm>
          <a:prstGeom prst="rect">
            <a:avLst/>
          </a:prstGeom>
        </p:spPr>
        <p:txBody>
          <a:bodyPr wrap="square">
            <a:spAutoFit/>
          </a:bodyPr>
          <a:lstStyle/>
          <a:p>
            <a:pPr fontAlgn="auto">
              <a:lnSpc>
                <a:spcPct val="150000"/>
              </a:lnSpc>
              <a:spcBef>
                <a:spcPts val="0"/>
              </a:spcBef>
              <a:spcAft>
                <a:spcPts val="0"/>
              </a:spcAft>
              <a:defRPr/>
            </a:pPr>
            <a:r>
              <a:rPr lang="he-IL" sz="2800" b="1" kern="0" dirty="0">
                <a:solidFill>
                  <a:srgbClr val="1F497D"/>
                </a:solidFill>
              </a:rPr>
              <a:t>א. </a:t>
            </a:r>
            <a:r>
              <a:rPr lang="he-IL" sz="2800" b="1" kern="0" dirty="0" smtClean="0">
                <a:solidFill>
                  <a:srgbClr val="1F497D"/>
                </a:solidFill>
              </a:rPr>
              <a:t> תא </a:t>
            </a:r>
            <a:r>
              <a:rPr lang="he-IL" sz="2800" b="1" kern="0" dirty="0">
                <a:solidFill>
                  <a:srgbClr val="1F497D"/>
                </a:solidFill>
              </a:rPr>
              <a:t>שריר בדופן שלפוחית השתן</a:t>
            </a:r>
          </a:p>
          <a:p>
            <a:pPr fontAlgn="auto">
              <a:lnSpc>
                <a:spcPct val="150000"/>
              </a:lnSpc>
              <a:spcBef>
                <a:spcPts val="0"/>
              </a:spcBef>
              <a:spcAft>
                <a:spcPts val="0"/>
              </a:spcAft>
              <a:defRPr/>
            </a:pPr>
            <a:r>
              <a:rPr lang="he-IL" sz="2800" b="1" kern="0" dirty="0">
                <a:solidFill>
                  <a:srgbClr val="1F497D"/>
                </a:solidFill>
              </a:rPr>
              <a:t>ב. </a:t>
            </a:r>
            <a:r>
              <a:rPr lang="he-IL" sz="2800" b="1" kern="0" dirty="0" smtClean="0">
                <a:solidFill>
                  <a:srgbClr val="1F497D"/>
                </a:solidFill>
              </a:rPr>
              <a:t> תא </a:t>
            </a:r>
            <a:r>
              <a:rPr lang="he-IL" sz="2800" b="1" kern="0" dirty="0">
                <a:solidFill>
                  <a:srgbClr val="1F497D"/>
                </a:solidFill>
              </a:rPr>
              <a:t>עצב בחוט השדרה</a:t>
            </a:r>
          </a:p>
          <a:p>
            <a:pPr fontAlgn="auto">
              <a:lnSpc>
                <a:spcPct val="150000"/>
              </a:lnSpc>
              <a:spcBef>
                <a:spcPts val="0"/>
              </a:spcBef>
              <a:spcAft>
                <a:spcPts val="0"/>
              </a:spcAft>
              <a:defRPr/>
            </a:pPr>
            <a:r>
              <a:rPr lang="he-IL" sz="2800" b="1" kern="0" dirty="0">
                <a:solidFill>
                  <a:srgbClr val="1F497D"/>
                </a:solidFill>
              </a:rPr>
              <a:t>ג. </a:t>
            </a:r>
            <a:r>
              <a:rPr lang="he-IL" sz="2800" b="1" kern="0" dirty="0" smtClean="0">
                <a:solidFill>
                  <a:srgbClr val="1F497D"/>
                </a:solidFill>
              </a:rPr>
              <a:t> תא </a:t>
            </a:r>
            <a:r>
              <a:rPr lang="he-IL" sz="2800" b="1" kern="0" dirty="0">
                <a:solidFill>
                  <a:srgbClr val="1F497D"/>
                </a:solidFill>
              </a:rPr>
              <a:t>שריר בדופן המעי הדק</a:t>
            </a:r>
          </a:p>
          <a:p>
            <a:pPr fontAlgn="auto">
              <a:lnSpc>
                <a:spcPct val="150000"/>
              </a:lnSpc>
              <a:spcBef>
                <a:spcPts val="0"/>
              </a:spcBef>
              <a:spcAft>
                <a:spcPts val="0"/>
              </a:spcAft>
              <a:defRPr/>
            </a:pPr>
            <a:r>
              <a:rPr lang="he-IL" sz="2800" b="1" kern="0" dirty="0">
                <a:solidFill>
                  <a:srgbClr val="1F497D"/>
                </a:solidFill>
              </a:rPr>
              <a:t>ד. </a:t>
            </a:r>
            <a:r>
              <a:rPr lang="he-IL" sz="2800" b="1" kern="0" dirty="0" smtClean="0">
                <a:solidFill>
                  <a:srgbClr val="1F497D"/>
                </a:solidFill>
              </a:rPr>
              <a:t> תא </a:t>
            </a:r>
            <a:r>
              <a:rPr lang="he-IL" sz="2800" b="1" kern="0" dirty="0">
                <a:solidFill>
                  <a:srgbClr val="1F497D"/>
                </a:solidFill>
              </a:rPr>
              <a:t>בבלוטת הרוק</a:t>
            </a:r>
          </a:p>
          <a:p>
            <a:pPr fontAlgn="auto">
              <a:lnSpc>
                <a:spcPct val="150000"/>
              </a:lnSpc>
              <a:spcBef>
                <a:spcPts val="0"/>
              </a:spcBef>
              <a:spcAft>
                <a:spcPts val="0"/>
              </a:spcAft>
              <a:defRPr/>
            </a:pPr>
            <a:r>
              <a:rPr lang="he-IL" sz="2800" b="1" kern="0" dirty="0">
                <a:solidFill>
                  <a:srgbClr val="1F497D"/>
                </a:solidFill>
              </a:rPr>
              <a:t>ה. </a:t>
            </a:r>
            <a:r>
              <a:rPr lang="he-IL" sz="2800" b="1" kern="0" dirty="0" smtClean="0">
                <a:solidFill>
                  <a:srgbClr val="1F497D"/>
                </a:solidFill>
              </a:rPr>
              <a:t> תא </a:t>
            </a:r>
            <a:r>
              <a:rPr lang="he-IL" sz="2800" b="1" kern="0" dirty="0">
                <a:solidFill>
                  <a:srgbClr val="1F497D"/>
                </a:solidFill>
              </a:rPr>
              <a:t>שריר בכתף</a:t>
            </a:r>
          </a:p>
          <a:p>
            <a:pPr fontAlgn="auto">
              <a:lnSpc>
                <a:spcPct val="150000"/>
              </a:lnSpc>
              <a:spcBef>
                <a:spcPts val="0"/>
              </a:spcBef>
              <a:spcAft>
                <a:spcPts val="0"/>
              </a:spcAft>
              <a:defRPr/>
            </a:pPr>
            <a:r>
              <a:rPr lang="he-IL" sz="2800" b="1" kern="0" dirty="0">
                <a:solidFill>
                  <a:srgbClr val="1F497D"/>
                </a:solidFill>
              </a:rPr>
              <a:t>ו. </a:t>
            </a:r>
            <a:r>
              <a:rPr lang="he-IL" sz="2800" b="1" kern="0" dirty="0" smtClean="0">
                <a:solidFill>
                  <a:srgbClr val="1F497D"/>
                </a:solidFill>
              </a:rPr>
              <a:t> תא </a:t>
            </a:r>
            <a:r>
              <a:rPr lang="he-IL" sz="2800" b="1" kern="0" dirty="0">
                <a:solidFill>
                  <a:srgbClr val="1F497D"/>
                </a:solidFill>
              </a:rPr>
              <a:t>שריר בדופן כלי דם</a:t>
            </a:r>
          </a:p>
          <a:p>
            <a:pPr fontAlgn="auto">
              <a:lnSpc>
                <a:spcPct val="150000"/>
              </a:lnSpc>
              <a:spcBef>
                <a:spcPts val="0"/>
              </a:spcBef>
              <a:spcAft>
                <a:spcPts val="0"/>
              </a:spcAft>
              <a:defRPr/>
            </a:pPr>
            <a:r>
              <a:rPr lang="he-IL" sz="2800" b="1" kern="0" dirty="0">
                <a:solidFill>
                  <a:srgbClr val="1F497D"/>
                </a:solidFill>
              </a:rPr>
              <a:t>ז. </a:t>
            </a:r>
            <a:r>
              <a:rPr lang="he-IL" sz="2800" b="1" kern="0" dirty="0" smtClean="0">
                <a:solidFill>
                  <a:srgbClr val="1F497D"/>
                </a:solidFill>
              </a:rPr>
              <a:t> תא </a:t>
            </a:r>
            <a:r>
              <a:rPr lang="he-IL" sz="2800" b="1" kern="0" dirty="0">
                <a:solidFill>
                  <a:srgbClr val="1F497D"/>
                </a:solidFill>
              </a:rPr>
              <a:t>דם אדום</a:t>
            </a:r>
          </a:p>
          <a:p>
            <a:pPr fontAlgn="auto">
              <a:lnSpc>
                <a:spcPct val="150000"/>
              </a:lnSpc>
              <a:spcBef>
                <a:spcPts val="0"/>
              </a:spcBef>
              <a:spcAft>
                <a:spcPts val="0"/>
              </a:spcAft>
              <a:defRPr/>
            </a:pPr>
            <a:r>
              <a:rPr lang="he-IL" sz="2800" b="1" kern="0" dirty="0">
                <a:solidFill>
                  <a:srgbClr val="1F497D"/>
                </a:solidFill>
              </a:rPr>
              <a:t>ח. תא בלבלב המפריש אינסולין</a:t>
            </a:r>
            <a:endParaRPr lang="he-IL" sz="2800" b="1" kern="0" dirty="0" smtClean="0">
              <a:solidFill>
                <a:srgbClr val="1F497D"/>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
        <p:nvSpPr>
          <p:cNvPr id="13" name="אליפסה 12"/>
          <p:cNvSpPr/>
          <p:nvPr/>
        </p:nvSpPr>
        <p:spPr>
          <a:xfrm>
            <a:off x="8244408" y="5445224"/>
            <a:ext cx="576065" cy="50405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Tree>
    <p:extLst>
      <p:ext uri="{BB962C8B-B14F-4D97-AF65-F5344CB8AC3E}">
        <p14:creationId xmlns:p14="http://schemas.microsoft.com/office/powerpoint/2010/main" val="23657304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904" y="6453336"/>
            <a:ext cx="5328592" cy="36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8" name="מלבן 7"/>
          <p:cNvSpPr/>
          <p:nvPr/>
        </p:nvSpPr>
        <p:spPr>
          <a:xfrm>
            <a:off x="285913" y="116632"/>
            <a:ext cx="8488897"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267048" y="44624"/>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תפקיד מערכת העצבים בשמירה על ההומיאוסטזיס</a:t>
            </a:r>
            <a:endParaRPr lang="he-IL" sz="3200" b="1" dirty="0" smtClean="0">
              <a:solidFill>
                <a:prstClr val="white"/>
              </a:solidFill>
              <a:latin typeface="Calibri" pitchFamily="34" charset="0"/>
              <a:cs typeface="Aria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285913" y="764704"/>
            <a:ext cx="8458401" cy="2677656"/>
          </a:xfrm>
          <a:prstGeom prst="rect">
            <a:avLst/>
          </a:prstGeom>
        </p:spPr>
        <p:txBody>
          <a:bodyPr wrap="square">
            <a:spAutoFit/>
          </a:bodyPr>
          <a:lstStyle/>
          <a:p>
            <a:pPr fontAlgn="auto">
              <a:spcBef>
                <a:spcPts val="0"/>
              </a:spcBef>
              <a:spcAft>
                <a:spcPts val="0"/>
              </a:spcAft>
              <a:defRPr/>
            </a:pPr>
            <a:r>
              <a:rPr lang="he-IL" sz="2800" b="1" kern="0" dirty="0" smtClean="0">
                <a:solidFill>
                  <a:srgbClr val="1F497D"/>
                </a:solidFill>
              </a:rPr>
              <a:t>למערכת העצבים האוטונומית יש תפקיד מרכזי בשמירה על ההומיאוסטזיס בגוף.</a:t>
            </a:r>
          </a:p>
          <a:p>
            <a:pPr fontAlgn="auto">
              <a:spcBef>
                <a:spcPts val="0"/>
              </a:spcBef>
              <a:spcAft>
                <a:spcPts val="0"/>
              </a:spcAft>
              <a:defRPr/>
            </a:pPr>
            <a:endParaRPr lang="he-IL" sz="2800" b="1" kern="0" dirty="0">
              <a:solidFill>
                <a:srgbClr val="1F497D"/>
              </a:solidFill>
            </a:endParaRPr>
          </a:p>
          <a:p>
            <a:pPr fontAlgn="auto">
              <a:spcBef>
                <a:spcPts val="0"/>
              </a:spcBef>
              <a:spcAft>
                <a:spcPts val="0"/>
              </a:spcAft>
              <a:defRPr/>
            </a:pPr>
            <a:endParaRPr lang="he-IL" sz="2800" b="1" kern="0" dirty="0" smtClean="0">
              <a:solidFill>
                <a:srgbClr val="1F497D"/>
              </a:solidFill>
            </a:endParaRPr>
          </a:p>
          <a:p>
            <a:pPr fontAlgn="auto">
              <a:spcBef>
                <a:spcPts val="0"/>
              </a:spcBef>
              <a:spcAft>
                <a:spcPts val="0"/>
              </a:spcAft>
              <a:defRPr/>
            </a:pPr>
            <a:endParaRPr lang="he-IL" sz="2800" b="1" kern="0" dirty="0">
              <a:solidFill>
                <a:srgbClr val="1F497D"/>
              </a:solidFill>
            </a:endParaRPr>
          </a:p>
          <a:p>
            <a:pPr fontAlgn="auto">
              <a:spcBef>
                <a:spcPts val="0"/>
              </a:spcBef>
              <a:spcAft>
                <a:spcPts val="0"/>
              </a:spcAft>
              <a:defRPr/>
            </a:pPr>
            <a:endParaRPr lang="he-IL" sz="2800" b="1" kern="0" dirty="0" smtClean="0">
              <a:solidFill>
                <a:srgbClr val="1F497D"/>
              </a:solidFill>
            </a:endParaRPr>
          </a:p>
        </p:txBody>
      </p:sp>
      <p:sp>
        <p:nvSpPr>
          <p:cNvPr id="2" name="מלבן 1"/>
          <p:cNvSpPr/>
          <p:nvPr/>
        </p:nvSpPr>
        <p:spPr>
          <a:xfrm>
            <a:off x="4070139" y="1844824"/>
            <a:ext cx="4572000" cy="5170646"/>
          </a:xfrm>
          <a:prstGeom prst="rect">
            <a:avLst/>
          </a:prstGeom>
        </p:spPr>
        <p:txBody>
          <a:bodyPr>
            <a:spAutoFit/>
          </a:bodyPr>
          <a:lstStyle/>
          <a:p>
            <a:pPr fontAlgn="auto">
              <a:spcBef>
                <a:spcPts val="0"/>
              </a:spcBef>
              <a:spcAft>
                <a:spcPts val="0"/>
              </a:spcAft>
              <a:defRPr/>
            </a:pPr>
            <a:r>
              <a:rPr lang="he-IL" sz="2400" b="1" kern="0" dirty="0">
                <a:solidFill>
                  <a:srgbClr val="1F497D"/>
                </a:solidFill>
              </a:rPr>
              <a:t>לדוגמה:</a:t>
            </a:r>
          </a:p>
          <a:p>
            <a:pPr fontAlgn="auto">
              <a:spcBef>
                <a:spcPts val="0"/>
              </a:spcBef>
              <a:spcAft>
                <a:spcPts val="0"/>
              </a:spcAft>
              <a:defRPr/>
            </a:pPr>
            <a:r>
              <a:rPr lang="he-IL" sz="2400" b="1" kern="0" dirty="0">
                <a:solidFill>
                  <a:srgbClr val="1F497D"/>
                </a:solidFill>
              </a:rPr>
              <a:t>פעילות גופנית גורמת לירידה בריכוז החמצן </a:t>
            </a:r>
            <a:r>
              <a:rPr lang="he-IL" sz="2400" b="1" kern="0" dirty="0" smtClean="0">
                <a:solidFill>
                  <a:srgbClr val="1F497D"/>
                </a:solidFill>
              </a:rPr>
              <a:t>בדם ולעלייה בריכוז הפחמן הדו-חמצני.</a:t>
            </a:r>
            <a:endParaRPr lang="he-IL" sz="2400" b="1" kern="0" dirty="0">
              <a:solidFill>
                <a:srgbClr val="1F497D"/>
              </a:solidFill>
            </a:endParaRPr>
          </a:p>
          <a:p>
            <a:pPr fontAlgn="auto">
              <a:spcBef>
                <a:spcPts val="0"/>
              </a:spcBef>
              <a:spcAft>
                <a:spcPts val="0"/>
              </a:spcAft>
              <a:defRPr/>
            </a:pPr>
            <a:endParaRPr lang="he-IL" sz="2400" b="1" kern="0" dirty="0" smtClean="0">
              <a:solidFill>
                <a:srgbClr val="1F497D"/>
              </a:solidFill>
            </a:endParaRPr>
          </a:p>
          <a:p>
            <a:pPr fontAlgn="auto">
              <a:spcBef>
                <a:spcPts val="0"/>
              </a:spcBef>
              <a:spcAft>
                <a:spcPts val="0"/>
              </a:spcAft>
              <a:defRPr/>
            </a:pPr>
            <a:endParaRPr lang="he-IL" sz="2400" b="1" kern="0" dirty="0">
              <a:solidFill>
                <a:srgbClr val="1F497D"/>
              </a:solidFill>
            </a:endParaRPr>
          </a:p>
          <a:p>
            <a:pPr fontAlgn="auto">
              <a:spcBef>
                <a:spcPts val="0"/>
              </a:spcBef>
              <a:spcAft>
                <a:spcPts val="0"/>
              </a:spcAft>
              <a:defRPr/>
            </a:pPr>
            <a:r>
              <a:rPr lang="he-IL" sz="2400" b="1" kern="0" dirty="0">
                <a:solidFill>
                  <a:schemeClr val="tx2"/>
                </a:solidFill>
              </a:rPr>
              <a:t>בהשפעת מערכת העצבים:</a:t>
            </a:r>
          </a:p>
          <a:p>
            <a:pPr fontAlgn="auto">
              <a:spcBef>
                <a:spcPts val="0"/>
              </a:spcBef>
              <a:spcAft>
                <a:spcPts val="0"/>
              </a:spcAft>
              <a:defRPr/>
            </a:pPr>
            <a:r>
              <a:rPr lang="he-IL" sz="2400" b="1" kern="0" dirty="0">
                <a:solidFill>
                  <a:schemeClr val="tx2"/>
                </a:solidFill>
              </a:rPr>
              <a:t>מוגבר קצב הלב ומוגבר קצב הנשימה בריאות, </a:t>
            </a:r>
            <a:r>
              <a:rPr lang="he-IL" sz="2400" b="1" kern="0" dirty="0" smtClean="0">
                <a:solidFill>
                  <a:schemeClr val="tx2"/>
                </a:solidFill>
              </a:rPr>
              <a:t>מה שגורם </a:t>
            </a:r>
            <a:r>
              <a:rPr lang="he-IL" sz="2400" b="1" kern="0" dirty="0">
                <a:solidFill>
                  <a:schemeClr val="tx2"/>
                </a:solidFill>
              </a:rPr>
              <a:t>לירידה בריכוז </a:t>
            </a:r>
            <a:r>
              <a:rPr lang="he-IL" sz="2400" b="1" kern="0" dirty="0" smtClean="0">
                <a:solidFill>
                  <a:schemeClr val="tx2"/>
                </a:solidFill>
              </a:rPr>
              <a:t>הפחמן הדו-חמצני </a:t>
            </a:r>
            <a:r>
              <a:rPr lang="he-IL" sz="2400" b="1" kern="0" dirty="0">
                <a:solidFill>
                  <a:schemeClr val="tx2"/>
                </a:solidFill>
              </a:rPr>
              <a:t>ולעלייה בריכוז החמצן בדם. </a:t>
            </a:r>
          </a:p>
          <a:p>
            <a:pPr fontAlgn="auto">
              <a:spcBef>
                <a:spcPts val="0"/>
              </a:spcBef>
              <a:spcAft>
                <a:spcPts val="0"/>
              </a:spcAft>
              <a:defRPr/>
            </a:pPr>
            <a:r>
              <a:rPr lang="he-IL" sz="2400" b="1" kern="0" dirty="0">
                <a:solidFill>
                  <a:schemeClr val="tx2"/>
                </a:solidFill>
              </a:rPr>
              <a:t>כך מובטחת </a:t>
            </a:r>
            <a:r>
              <a:rPr lang="he-IL" sz="2400" b="1" kern="0" dirty="0" smtClean="0">
                <a:solidFill>
                  <a:schemeClr val="tx2"/>
                </a:solidFill>
              </a:rPr>
              <a:t>אספקה </a:t>
            </a:r>
            <a:r>
              <a:rPr lang="he-IL" sz="2400" b="1" kern="0" dirty="0">
                <a:solidFill>
                  <a:schemeClr val="tx2"/>
                </a:solidFill>
              </a:rPr>
              <a:t>תקינה של חמצן לתאים.</a:t>
            </a:r>
          </a:p>
          <a:p>
            <a:pPr fontAlgn="auto">
              <a:spcBef>
                <a:spcPts val="0"/>
              </a:spcBef>
              <a:spcAft>
                <a:spcPts val="0"/>
              </a:spcAft>
              <a:defRPr/>
            </a:pPr>
            <a:endParaRPr lang="he-IL" b="1" kern="0" dirty="0">
              <a:solidFill>
                <a:srgbClr val="1F497D"/>
              </a:solidFill>
            </a:endParaRPr>
          </a:p>
        </p:txBody>
      </p:sp>
      <p:pic>
        <p:nvPicPr>
          <p:cNvPr id="5" name="תמונה 4"/>
          <p:cNvPicPr>
            <a:picLocks noChangeAspect="1"/>
          </p:cNvPicPr>
          <p:nvPr/>
        </p:nvPicPr>
        <p:blipFill rotWithShape="1">
          <a:blip r:embed="rId4">
            <a:extLst>
              <a:ext uri="{28A0092B-C50C-407E-A947-70E740481C1C}">
                <a14:useLocalDpi xmlns:a14="http://schemas.microsoft.com/office/drawing/2010/main" val="0"/>
              </a:ext>
            </a:extLst>
          </a:blip>
          <a:srcRect l="9375" r="45865" b="28243"/>
          <a:stretch/>
        </p:blipFill>
        <p:spPr>
          <a:xfrm>
            <a:off x="416967" y="1700808"/>
            <a:ext cx="3653172" cy="4392488"/>
          </a:xfrm>
          <a:prstGeom prst="rect">
            <a:avLst/>
          </a:prstGeom>
        </p:spPr>
      </p:pic>
    </p:spTree>
    <p:extLst>
      <p:ext uri="{BB962C8B-B14F-4D97-AF65-F5344CB8AC3E}">
        <p14:creationId xmlns:p14="http://schemas.microsoft.com/office/powerpoint/2010/main" val="183742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8"/>
          <p:cNvSpPr>
            <a:spLocks noGrp="1"/>
          </p:cNvSpPr>
          <p:nvPr>
            <p:ph type="sldNum" sz="quarter" idx="12"/>
          </p:nvPr>
        </p:nvSpPr>
        <p:spPr bwMode="auto">
          <a:xfrm>
            <a:off x="231775" y="6520260"/>
            <a:ext cx="4143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B2AA004-B674-46E0-9AE4-BAAA38956421}" type="slidenum">
              <a:rPr lang="he-IL" sz="1200" smtClean="0">
                <a:solidFill>
                  <a:prstClr val="white">
                    <a:lumMod val="75000"/>
                  </a:prstClr>
                </a:solidFill>
              </a:rPr>
              <a:pPr fontAlgn="base">
                <a:spcBef>
                  <a:spcPct val="0"/>
                </a:spcBef>
                <a:spcAft>
                  <a:spcPct val="0"/>
                </a:spcAft>
                <a:defRPr/>
              </a:pPr>
              <a:t>28</a:t>
            </a:fld>
            <a:endParaRPr lang="he-IL" sz="1200" dirty="0" smtClean="0">
              <a:solidFill>
                <a:prstClr val="white">
                  <a:lumMod val="75000"/>
                </a:prstClr>
              </a:solidFill>
            </a:endParaRPr>
          </a:p>
        </p:txBody>
      </p:sp>
      <p:grpSp>
        <p:nvGrpSpPr>
          <p:cNvPr id="11" name="קבוצה 10"/>
          <p:cNvGrpSpPr/>
          <p:nvPr/>
        </p:nvGrpSpPr>
        <p:grpSpPr>
          <a:xfrm>
            <a:off x="-89446" y="-120724"/>
            <a:ext cx="556990" cy="896190"/>
            <a:chOff x="-61909" y="-136525"/>
            <a:chExt cx="556990" cy="896191"/>
          </a:xfrm>
        </p:grpSpPr>
        <p:sp>
          <p:nvSpPr>
            <p:cNvPr id="17" name="Rectangle 17"/>
            <p:cNvSpPr/>
            <p:nvPr/>
          </p:nvSpPr>
          <p:spPr>
            <a:xfrm>
              <a:off x="0" y="-15700"/>
              <a:ext cx="495081" cy="775366"/>
            </a:xfrm>
            <a:prstGeom prst="rect">
              <a:avLst/>
            </a:prstGeom>
            <a:solidFill>
              <a:sysClr val="window" lastClr="FFFFFF">
                <a:lumMod val="85000"/>
              </a:sysClr>
            </a:solidFill>
            <a:ln w="12700" cap="flat" cmpd="sng" algn="ctr">
              <a:noFill/>
              <a:prstDash val="solid"/>
            </a:ln>
            <a:effectLst/>
          </p:spPr>
          <p:txBody>
            <a:bodyPr lIns="91408" tIns="45704" rIns="91408" bIns="45704" rtlCol="1"/>
            <a:lstStyle/>
            <a:p>
              <a:pPr fontAlgn="auto">
                <a:spcBef>
                  <a:spcPts val="0"/>
                </a:spcBef>
                <a:spcAft>
                  <a:spcPts val="0"/>
                </a:spcAft>
                <a:defRPr/>
              </a:pPr>
              <a:endParaRPr lang="he-IL" kern="0" dirty="0">
                <a:solidFill>
                  <a:prstClr val="black"/>
                </a:solidFill>
                <a:latin typeface="Calibri"/>
                <a:cs typeface="Arial"/>
              </a:endParaRPr>
            </a:p>
          </p:txBody>
        </p:sp>
        <p:sp>
          <p:nvSpPr>
            <p:cNvPr id="18" name="AutoShape 2" descr="data:image/jpeg;base64,/9j/4AAQSkZJRgABAQAAAQABAAD/2wCEAAkGBxQSDxAQDxAPFA8QEA8PEBAQEA8PDQ8QFRYWFhQSFRQYHCggGBwlGxQUITEhJSkrLi4uFx8zODMsNygtLisBCgoKDg0OFRAQGywlHCUrLSwsLC0yKywuLCwsNyw2LCwsLCwsLC4sNywtLCwsNywsLCwsMzQsLCwsLC8vLCssLP/AABEIAM0A9gMBIgACEQEDEQH/xAAcAAEAAQUBAQAAAAAAAAAAAAAAAgEDBAYHBQj/xABLEAACAgEBAwgGBQYJDQAAAAAAAQIDEQQSIUEFBgcxUWFxkRMiUoGhwUKSscLRFBUyYnKiJFRzgoOy0uHiFhcjM0NEU2Nkk6Pw8f/EABoBAQEAAwEBAAAAAAAAAAAAAAABAgMEBQb/xAAsEQEAAgIABAMGBwAAAAAAAAAAAQIDEQQFITESE0EiMlFhocEUFUJxgZGx/9oADAMBAAIRAxEAPwDuIAAAAAAAAAAAAAAAAAAAAAAAAAAAAAAAAAAAAAAAAAAAAAAAAAAAAAAAAAAAAAAAAAAAAAAAAAAAAAAAAAAAAAAAAAAAAAAAAAAAAAAAAAAAAAAAAAAAAAAAAAAAAAAAAAAAAAARsmopyk8KKbbfUkt7YEgeZdy9p4V+luurrhmUf9JOMZNxbW5Z39RrOt6VNDBtQlbZjjCCjB++TT+A0bbyDmFnTFUn6umk1/KPPlsfMx5dMceGnl8H95F0m3VyDZyf/PJ/0/w/xl+nphq3bVE+/CX9oaNuplDQtL0raObSe1Dt21KOPKLXxNn5N5xae9Zqsi12pxksdrcW8e/BFewijYTITkBRSJpkMFrVayupbVtkIR/WkkWViJmdQyQaRfz8rhZPZjKzfKKw1GvCk9mSe9744ysIw59IUnnFW7hhqLXi3tZ8kaZzUj1dtOW8TbtT7OhlTmcuftvCHnJfdiii5+3f8OH1pk8+jb+UcT8PrDpoObR5+28a17pP5pmTVz/9quee9wkvJRX2jz6fFjPKuJj9P1hvzI7TNU0vPqqWFJY7W04eS35Pc0PK9VuNiay+Dxnz6jZW9Z7S5MvDZcfv1mHoRZMikSMmkAAAAAAAAAAGLylr4UVStseIx4Lrk+CXecT549JN97nVp36Oh5i9nfKae5+txXw7jpPSWprRqyEHKNVinalnKr2ZRcvBZ6+Hhk4LqeT9p508lZHhDKV8e5xf6XislhHn2SbeW8spkpbFxeJJxfZJOL8mRZRJMq5FsrkCWRkjkLsXX2cQqWTP5Krv2tvTK3ahvc4JqMO+UupLxLVXJVr3utwj7VrVUfOWM+49bR8puitU+ljbBSlNV7CsqjKWM7LnHMd6TzHHEg7J0e8tTtpjXdZCd2w5t1SjZXFKWzvsW6UnxSbSx17zcEah0f8AIltdf5Rqko22JOFaabhF9Tk+Dxw79/YtyURA13ndy3LTVS9GvXwt/CO08I5Tq9XO2TnbOUpPjJ5On89OTbZL01MVYlDZtpfXKCy8rtOa2UVyb2JuuXGu3O59il+K95w8R4pt1fT8o8quPcd/WfsxESyXZaGxfQbXbDE18Cy4tdaa8Vg5ntxMT2lXJVMiCrpLJXJDJKMW+pN+CyE0rknTqJQeYvHdwKwow82bUY8W1h/j8GXZX1Q3VzjZP6KqU5yf8+SWH4RTMorM9XNlz0r7Mxv/AD+3UOaHK7trjVZl2Rr2m28ySz+jLvw4vwaybGalzE5HtqjK69KErIpQqTy4QbzmXe//AL3baehTfhjb47ivB5tvB2AAZucAAAAAAAAPnrpW5Khp+UJ+ihGELFGxRgtmOX14S3LefQpyHpz0Xrae5cYuD8d7COWV8o2JbO3Jx9mWJw8mXfzgvpU6eXf6LZfnHB57RJR9X3lGctVVx01Xut1EfvlVq6V1aWr33ah/fPPnDDI4GzT1fzpH6On0i8apTf7zZkV8pXNerYoRfCqEK/6qTPEhHLPVqjhIbNLOtk9zbcm875NtmdzXht6qiLS3Sy8dcutrJg67h7z1+YVedbX3P5pfMxlnHZ9H0LEYrsjFeSLrYSIuBWKzfJNNLLymt3UcH5ZrlDU2qLa9eTx1x37+p7j6AUcdRxLnjRs625frP8PkaOI7Q9blPW9o+Ty9LZLGd6eeuLaZkT5Tsiv9ZPHY8S+0s0LcVshlHI96ayi+W5cdl+NVf4EXyu/+X/2o/gY06UWnSXokxaGZ+d58HFeFcEPy+ya32WY7P0UYSqMumvCHRj1Yk7Hn1t/e220erzV0znqIdjmopLcm2+vHgYs9Pn8TaOZGlX5VSl1KSflvM69ZiHLmia1taZ9HXorCS7NxUA7nzAAAAAAAAAAABovS5ofSaJPG+Mnjxxlf1TejwuelG3orf1dma9zw/g2El8xNF6iG/D7cmXyro9i2WFubbXd3FK4YKLWoqzvMXYPRZbdSfAC1pq9+eCM6JbgsFzIGLreHvNj6Na862H7UF5yX4Guazh7za+i2GdbX/KV/aYyzjs+gjF1GqxJRisyeOOEsmUYGqoe3txWVlPHejKGK9pdVt5WMNb+5o5V0i1Y1sn2pP4Z+Z1DQadpuUljdhLic86Ua8amD7YRf2r5GniYjw9HpcrtrP/DUKOJckWtPxLzOB9NLFnEttGVNFvYAt1QL2AiSMmEpQRuXR7RnUqXsxk/hj5mnwR0Ho4p32S7Ipeb/ALjbij2oefx9tYbN6AB2vmgAAAAAAAAAADE5Vp26LYe1XNfBmWUkgPnPlmrE34nkSRs3OmnZusj7M5R8ng1qwrGFsAFVVEiKJEGLq+HvN06KI/wyv9tfBGn6iGVu4G9dEtH8Lqz2zf7rMZZ+jtxVMYCRWKpzvpVq9amfbGUfJ/4johpfSdRmiqXZKcfNJ/I1Zo9iXZwFtcRRzGjrL7LVMOsus4H1coMiTZQojgqihVFYyu19Z03o7rxTZLtlFeS/vOZVdZ1jmJXjRp+1OT+xfI3YPeeTzOdYtfNsQAOx4AAAAAAAAAAABRlSjA4p0h07OsvXbPa+slL5mkWHX+k/m3ZYvyqiLk4xxdCKzPC6ppcd25+C7zj9vWVigyhTIKqSJIimVRBdrjvOh9FNWdWmvownJ+GMfeRz7T1ttJLe2ortbe5JLi88DvPMXm3+R0Zs332qLs/UXCC+ff4EVsxFzRSxFhliBkqS7TW+f9W1o8+zZF+7DXzR7OSzq9PG2udc87M1svt7mu9Ml6brMM8OTwZK2+EuMyRBnq8v8kT01zrnv3bUJLqnDt/E8ls8yYmJ1L7LHet6xas9FGyLJESM9KBBgrCV6nrOyc1a9nRULthtfWbfzOYc1+Q56u7ZW6uGHbP2YvqS73h4OxU1KMYwisRilGK7ElhI6uHrPWXhc1yxMxSO/dMAHS8cAAAAAAAAAAAoyoAizQudPRrVqZyt01noLZNylFw9Jp5t9b2cpwb7njuN+I4LCOEcodGvKFedmmm5dtN8Itrtxbsnm/5Fco/xC/61P9o+iGiaA+etPzD5Sm8LQzj2yst08Ir9/L9yZsPJnRNqpYeov09Mc71XGWosx2b9lJ9+WdlBFa1zb5kaXRtThCVl6/297U7F+yv0YfzUn4mygjlgVZjzRkEXWWEljYLsYY/96i6oY6hJF2jA5V5Kq1MPR31qSTzF5cZwfbGS3pmlcqdHtibel1EZLhXqIuMl/SQW/wCr7zoWCuDXalbd3Rh4rLi9ydOO6nmlrof7rtrtqupkvJtP4GM+bus/iOo/8ePPaO17JKJq/D0dsc2z/JxnTc0NfPq0mwvatupivJNy+B7vJ3RtbJp6rUwhHjXpouU3/SzW76rOlAyjDSGvJzLPfpvX7MLknkurTVKqiCjBb+tuUpcZSk98n3szQDa4ZmZncgACAAAAAAAAAAAAAAAAAAAAAAAAAAAAAAAAAAAAAAAAAAAAAAAAAAAAAAAAAAAAAAAAAAAAAAAAAAAAAAAAAAAAAAAAAAAAAAAAAAAAAAAAAAAAAAAAAAAAAAAAAAAAAAAAAAAAAD//2Q=="/>
            <p:cNvSpPr>
              <a:spLocks noChangeAspect="1" noChangeArrowheads="1"/>
            </p:cNvSpPr>
            <p:nvPr/>
          </p:nvSpPr>
          <p:spPr bwMode="auto">
            <a:xfrm>
              <a:off x="-61909"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6" tIns="45703" rIns="91406" bIns="45703" numCol="1" anchor="t" anchorCtr="0" compatLnSpc="1">
              <a:prstTxWarp prst="textNoShape">
                <a:avLst/>
              </a:prstTxWarp>
            </a:bodyPr>
            <a:lstStyle/>
            <a:p>
              <a:pPr fontAlgn="auto">
                <a:spcBef>
                  <a:spcPts val="0"/>
                </a:spcBef>
                <a:spcAft>
                  <a:spcPts val="0"/>
                </a:spcAft>
                <a:defRPr/>
              </a:pPr>
              <a:endParaRPr lang="he-IL" kern="0" dirty="0" smtClean="0">
                <a:solidFill>
                  <a:prstClr val="black"/>
                </a:solidFill>
              </a:endParaRPr>
            </a:p>
          </p:txBody>
        </p:sp>
        <p:sp>
          <p:nvSpPr>
            <p:cNvPr id="19" name="מלבן 18"/>
            <p:cNvSpPr/>
            <p:nvPr/>
          </p:nvSpPr>
          <p:spPr>
            <a:xfrm>
              <a:off x="-34230" y="-64774"/>
              <a:ext cx="529311" cy="769442"/>
            </a:xfrm>
            <a:prstGeom prst="rect">
              <a:avLst/>
            </a:prstGeom>
          </p:spPr>
          <p:txBody>
            <a:bodyPr wrap="none">
              <a:spAutoFit/>
            </a:bodyPr>
            <a:lstStyle/>
            <a:p>
              <a:pPr fontAlgn="auto">
                <a:spcBef>
                  <a:spcPts val="0"/>
                </a:spcBef>
                <a:spcAft>
                  <a:spcPts val="0"/>
                </a:spcAft>
                <a:defRPr/>
              </a:pPr>
              <a:r>
                <a:rPr lang="he-IL" sz="4400" b="1" kern="0" dirty="0" smtClean="0">
                  <a:solidFill>
                    <a:srgbClr val="1D4C72"/>
                  </a:solidFill>
                </a:rPr>
                <a:t>?</a:t>
              </a:r>
              <a:endParaRPr lang="he-IL" sz="4400" kern="0" dirty="0" smtClean="0">
                <a:solidFill>
                  <a:prstClr val="black"/>
                </a:solidFill>
              </a:endParaRPr>
            </a:p>
          </p:txBody>
        </p:sp>
      </p:grpSp>
      <p:grpSp>
        <p:nvGrpSpPr>
          <p:cNvPr id="2" name="קבוצה 1"/>
          <p:cNvGrpSpPr/>
          <p:nvPr/>
        </p:nvGrpSpPr>
        <p:grpSpPr>
          <a:xfrm>
            <a:off x="467546" y="213314"/>
            <a:ext cx="8470295" cy="1775526"/>
            <a:chOff x="489704" y="-48973"/>
            <a:chExt cx="8470295" cy="1775526"/>
          </a:xfrm>
        </p:grpSpPr>
        <p:sp>
          <p:nvSpPr>
            <p:cNvPr id="40" name="Rectangle 17"/>
            <p:cNvSpPr/>
            <p:nvPr/>
          </p:nvSpPr>
          <p:spPr>
            <a:xfrm>
              <a:off x="561710" y="-48973"/>
              <a:ext cx="8398289" cy="1775526"/>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23" name="מלבן 22"/>
            <p:cNvSpPr/>
            <p:nvPr/>
          </p:nvSpPr>
          <p:spPr>
            <a:xfrm>
              <a:off x="489704" y="-1639"/>
              <a:ext cx="8210904" cy="1569660"/>
            </a:xfrm>
            <a:prstGeom prst="rect">
              <a:avLst/>
            </a:prstGeom>
          </p:spPr>
          <p:txBody>
            <a:bodyPr wrap="square">
              <a:spAutoFit/>
            </a:bodyPr>
            <a:lstStyle/>
            <a:p>
              <a:pPr fontAlgn="auto">
                <a:spcBef>
                  <a:spcPts val="0"/>
                </a:spcBef>
                <a:spcAft>
                  <a:spcPts val="0"/>
                </a:spcAft>
                <a:defRPr/>
              </a:pPr>
              <a:r>
                <a:rPr lang="he-IL" sz="3200" b="1" kern="0" dirty="0">
                  <a:solidFill>
                    <a:srgbClr val="1F497D"/>
                  </a:solidFill>
                </a:rPr>
                <a:t>אדם רץ והזיע</a:t>
              </a:r>
              <a:r>
                <a:rPr lang="he-IL" sz="3200" b="1" kern="0" dirty="0">
                  <a:solidFill>
                    <a:schemeClr val="tx2"/>
                  </a:solidFill>
                </a:rPr>
                <a:t>. הפרשת הזיעה מבוקרת על ידי מערכת העצבים. מהם איברי המטרה? </a:t>
              </a:r>
              <a:endParaRPr lang="he-IL" sz="3200" b="1" kern="0" dirty="0" smtClean="0">
                <a:solidFill>
                  <a:schemeClr val="tx2"/>
                </a:solidFill>
              </a:endParaRPr>
            </a:p>
            <a:p>
              <a:pPr fontAlgn="auto">
                <a:spcBef>
                  <a:spcPts val="0"/>
                </a:spcBef>
                <a:spcAft>
                  <a:spcPts val="0"/>
                </a:spcAft>
                <a:defRPr/>
              </a:pPr>
              <a:r>
                <a:rPr lang="he-IL" sz="3200" b="1" kern="0" dirty="0" smtClean="0">
                  <a:solidFill>
                    <a:schemeClr val="tx2"/>
                  </a:solidFill>
                </a:rPr>
                <a:t>והאם </a:t>
              </a:r>
              <a:r>
                <a:rPr lang="he-IL" sz="3200" b="1" kern="0" dirty="0">
                  <a:solidFill>
                    <a:schemeClr val="tx2"/>
                  </a:solidFill>
                </a:rPr>
                <a:t>התגובה היא רצונית או </a:t>
              </a:r>
              <a:r>
                <a:rPr lang="he-IL" sz="3200" b="1" kern="0" dirty="0" smtClean="0">
                  <a:solidFill>
                    <a:schemeClr val="tx2"/>
                  </a:solidFill>
                </a:rPr>
                <a:t>לא-רצונית</a:t>
              </a:r>
              <a:r>
                <a:rPr lang="he-IL" sz="3200" b="1" kern="0" dirty="0">
                  <a:solidFill>
                    <a:schemeClr val="tx2"/>
                  </a:solidFill>
                </a:rPr>
                <a:t>?</a:t>
              </a:r>
              <a:endParaRPr lang="he-IL" sz="2400" b="1" kern="0" dirty="0">
                <a:solidFill>
                  <a:schemeClr val="tx2"/>
                </a:solidFill>
              </a:endParaRPr>
            </a:p>
          </p:txBody>
        </p:sp>
      </p:grpSp>
      <p:sp>
        <p:nvSpPr>
          <p:cNvPr id="10" name="מלבן 9"/>
          <p:cNvSpPr/>
          <p:nvPr/>
        </p:nvSpPr>
        <p:spPr>
          <a:xfrm>
            <a:off x="539552" y="1988840"/>
            <a:ext cx="8210904" cy="2769989"/>
          </a:xfrm>
          <a:prstGeom prst="rect">
            <a:avLst/>
          </a:prstGeom>
        </p:spPr>
        <p:txBody>
          <a:bodyPr wrap="square">
            <a:spAutoFit/>
          </a:bodyPr>
          <a:lstStyle/>
          <a:p>
            <a:pPr fontAlgn="auto">
              <a:lnSpc>
                <a:spcPct val="150000"/>
              </a:lnSpc>
              <a:spcBef>
                <a:spcPts val="0"/>
              </a:spcBef>
              <a:spcAft>
                <a:spcPts val="0"/>
              </a:spcAft>
              <a:defRPr/>
            </a:pPr>
            <a:r>
              <a:rPr lang="he-IL" sz="2800" b="1" kern="0" dirty="0">
                <a:solidFill>
                  <a:srgbClr val="1F497D"/>
                </a:solidFill>
              </a:rPr>
              <a:t>א. </a:t>
            </a:r>
            <a:r>
              <a:rPr lang="he-IL" sz="2800" b="1" kern="0" dirty="0" smtClean="0">
                <a:solidFill>
                  <a:srgbClr val="1F497D"/>
                </a:solidFill>
              </a:rPr>
              <a:t>בלוטות הורמונליות; לא-רצונית</a:t>
            </a:r>
          </a:p>
          <a:p>
            <a:pPr fontAlgn="auto">
              <a:lnSpc>
                <a:spcPct val="150000"/>
              </a:lnSpc>
              <a:spcBef>
                <a:spcPts val="0"/>
              </a:spcBef>
              <a:spcAft>
                <a:spcPts val="0"/>
              </a:spcAft>
              <a:defRPr/>
            </a:pPr>
            <a:r>
              <a:rPr lang="he-IL" sz="2800" b="1" kern="0" dirty="0" smtClean="0">
                <a:solidFill>
                  <a:srgbClr val="1F497D"/>
                </a:solidFill>
              </a:rPr>
              <a:t>ב. בלוטות הפרשה חיצונית; לא-רצונית</a:t>
            </a:r>
          </a:p>
          <a:p>
            <a:pPr fontAlgn="auto">
              <a:lnSpc>
                <a:spcPct val="150000"/>
              </a:lnSpc>
              <a:spcBef>
                <a:spcPts val="0"/>
              </a:spcBef>
              <a:spcAft>
                <a:spcPts val="0"/>
              </a:spcAft>
              <a:defRPr/>
            </a:pPr>
            <a:r>
              <a:rPr lang="he-IL" sz="2800" b="1" kern="0" dirty="0" smtClean="0">
                <a:solidFill>
                  <a:srgbClr val="1F497D"/>
                </a:solidFill>
              </a:rPr>
              <a:t>ג. שרירים; רצונית</a:t>
            </a:r>
          </a:p>
          <a:p>
            <a:pPr fontAlgn="auto">
              <a:lnSpc>
                <a:spcPct val="150000"/>
              </a:lnSpc>
              <a:spcBef>
                <a:spcPts val="0"/>
              </a:spcBef>
              <a:spcAft>
                <a:spcPts val="0"/>
              </a:spcAft>
              <a:defRPr/>
            </a:pPr>
            <a:r>
              <a:rPr lang="he-IL" sz="2800" b="1" kern="0" dirty="0" smtClean="0">
                <a:solidFill>
                  <a:srgbClr val="1F497D"/>
                </a:solidFill>
              </a:rPr>
              <a:t>ד. שרירים; לא-רצונית</a:t>
            </a:r>
            <a:endParaRPr lang="he-IL" sz="2400" b="1" kern="0" dirty="0" smtClean="0">
              <a:solidFill>
                <a:srgbClr val="1F497D"/>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pic>
        <p:nvPicPr>
          <p:cNvPr id="921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1560" y="2132856"/>
            <a:ext cx="25431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קבוצה 4"/>
          <p:cNvGrpSpPr/>
          <p:nvPr/>
        </p:nvGrpSpPr>
        <p:grpSpPr>
          <a:xfrm>
            <a:off x="3275855" y="4869160"/>
            <a:ext cx="5592220" cy="584775"/>
            <a:chOff x="3275855" y="4869160"/>
            <a:chExt cx="5592220" cy="584775"/>
          </a:xfrm>
        </p:grpSpPr>
        <p:sp>
          <p:nvSpPr>
            <p:cNvPr id="16" name="Rectangle 17"/>
            <p:cNvSpPr/>
            <p:nvPr/>
          </p:nvSpPr>
          <p:spPr>
            <a:xfrm>
              <a:off x="3563888" y="4941168"/>
              <a:ext cx="5304187" cy="504056"/>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14" name="מלבן 13"/>
            <p:cNvSpPr/>
            <p:nvPr/>
          </p:nvSpPr>
          <p:spPr>
            <a:xfrm>
              <a:off x="3275855" y="4869160"/>
              <a:ext cx="5592219" cy="584775"/>
            </a:xfrm>
            <a:prstGeom prst="rect">
              <a:avLst/>
            </a:prstGeom>
          </p:spPr>
          <p:txBody>
            <a:bodyPr wrap="square">
              <a:spAutoFit/>
            </a:bodyPr>
            <a:lstStyle/>
            <a:p>
              <a:pPr fontAlgn="auto">
                <a:spcBef>
                  <a:spcPts val="0"/>
                </a:spcBef>
                <a:spcAft>
                  <a:spcPts val="0"/>
                </a:spcAft>
                <a:defRPr/>
              </a:pPr>
              <a:r>
                <a:rPr lang="he-IL" sz="3200" b="1" kern="0" dirty="0" smtClean="0">
                  <a:solidFill>
                    <a:srgbClr val="1F497D"/>
                  </a:solidFill>
                </a:rPr>
                <a:t>הפרשת הזיעה מווסתת על ידי:</a:t>
              </a:r>
            </a:p>
          </p:txBody>
        </p:sp>
      </p:grpSp>
      <p:sp>
        <p:nvSpPr>
          <p:cNvPr id="3" name="מלבן 2"/>
          <p:cNvSpPr/>
          <p:nvPr/>
        </p:nvSpPr>
        <p:spPr>
          <a:xfrm>
            <a:off x="2555776" y="5517232"/>
            <a:ext cx="6283424" cy="954107"/>
          </a:xfrm>
          <a:prstGeom prst="rect">
            <a:avLst/>
          </a:prstGeom>
        </p:spPr>
        <p:txBody>
          <a:bodyPr wrap="square">
            <a:spAutoFit/>
          </a:bodyPr>
          <a:lstStyle/>
          <a:p>
            <a:pPr fontAlgn="auto">
              <a:spcBef>
                <a:spcPts val="0"/>
              </a:spcBef>
              <a:spcAft>
                <a:spcPts val="0"/>
              </a:spcAft>
              <a:defRPr/>
            </a:pPr>
            <a:r>
              <a:rPr lang="he-IL" sz="2800" b="1" kern="0" dirty="0">
                <a:solidFill>
                  <a:srgbClr val="1F497D"/>
                </a:solidFill>
              </a:rPr>
              <a:t>א. </a:t>
            </a:r>
            <a:r>
              <a:rPr lang="he-IL" sz="2800" b="1" kern="0" dirty="0" smtClean="0">
                <a:solidFill>
                  <a:srgbClr val="1F497D"/>
                </a:solidFill>
              </a:rPr>
              <a:t>  מערכת </a:t>
            </a:r>
            <a:r>
              <a:rPr lang="he-IL" sz="2800" b="1" kern="0" dirty="0">
                <a:solidFill>
                  <a:srgbClr val="1F497D"/>
                </a:solidFill>
              </a:rPr>
              <a:t>העצבים הרצונית</a:t>
            </a:r>
          </a:p>
          <a:p>
            <a:pPr fontAlgn="auto">
              <a:spcBef>
                <a:spcPts val="0"/>
              </a:spcBef>
              <a:spcAft>
                <a:spcPts val="0"/>
              </a:spcAft>
              <a:defRPr/>
            </a:pPr>
            <a:r>
              <a:rPr lang="he-IL" sz="2800" b="1" kern="0" dirty="0">
                <a:solidFill>
                  <a:srgbClr val="1F497D"/>
                </a:solidFill>
              </a:rPr>
              <a:t>ב. </a:t>
            </a:r>
            <a:r>
              <a:rPr lang="he-IL" sz="2800" b="1" kern="0" dirty="0" smtClean="0">
                <a:solidFill>
                  <a:srgbClr val="1F497D"/>
                </a:solidFill>
              </a:rPr>
              <a:t> מערכת </a:t>
            </a:r>
            <a:r>
              <a:rPr lang="he-IL" sz="2800" b="1" kern="0" dirty="0">
                <a:solidFill>
                  <a:srgbClr val="1F497D"/>
                </a:solidFill>
              </a:rPr>
              <a:t>העצבים האוטונומית</a:t>
            </a:r>
            <a:endParaRPr lang="he-IL" sz="2800" b="1" kern="0" dirty="0">
              <a:solidFill>
                <a:schemeClr val="tx2"/>
              </a:solidFill>
            </a:endParaRPr>
          </a:p>
        </p:txBody>
      </p:sp>
    </p:spTree>
    <p:extLst>
      <p:ext uri="{BB962C8B-B14F-4D97-AF65-F5344CB8AC3E}">
        <p14:creationId xmlns:p14="http://schemas.microsoft.com/office/powerpoint/2010/main" val="292698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8"/>
          <p:cNvSpPr>
            <a:spLocks noGrp="1"/>
          </p:cNvSpPr>
          <p:nvPr>
            <p:ph type="sldNum" sz="quarter" idx="12"/>
          </p:nvPr>
        </p:nvSpPr>
        <p:spPr bwMode="auto">
          <a:xfrm>
            <a:off x="231775" y="6520260"/>
            <a:ext cx="4143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B2AA004-B674-46E0-9AE4-BAAA38956421}" type="slidenum">
              <a:rPr lang="he-IL" sz="1200" smtClean="0">
                <a:solidFill>
                  <a:prstClr val="white">
                    <a:lumMod val="75000"/>
                  </a:prstClr>
                </a:solidFill>
              </a:rPr>
              <a:pPr fontAlgn="base">
                <a:spcBef>
                  <a:spcPct val="0"/>
                </a:spcBef>
                <a:spcAft>
                  <a:spcPct val="0"/>
                </a:spcAft>
                <a:defRPr/>
              </a:pPr>
              <a:t>29</a:t>
            </a:fld>
            <a:endParaRPr lang="he-IL" sz="1200" dirty="0" smtClean="0">
              <a:solidFill>
                <a:prstClr val="white">
                  <a:lumMod val="75000"/>
                </a:prstClr>
              </a:solidFill>
            </a:endParaRPr>
          </a:p>
        </p:txBody>
      </p:sp>
      <p:grpSp>
        <p:nvGrpSpPr>
          <p:cNvPr id="11" name="קבוצה 10"/>
          <p:cNvGrpSpPr/>
          <p:nvPr/>
        </p:nvGrpSpPr>
        <p:grpSpPr>
          <a:xfrm>
            <a:off x="-89446" y="-120724"/>
            <a:ext cx="556990" cy="896190"/>
            <a:chOff x="-61909" y="-136525"/>
            <a:chExt cx="556990" cy="896191"/>
          </a:xfrm>
        </p:grpSpPr>
        <p:sp>
          <p:nvSpPr>
            <p:cNvPr id="17" name="Rectangle 17"/>
            <p:cNvSpPr/>
            <p:nvPr/>
          </p:nvSpPr>
          <p:spPr>
            <a:xfrm>
              <a:off x="0" y="-15700"/>
              <a:ext cx="495081" cy="775366"/>
            </a:xfrm>
            <a:prstGeom prst="rect">
              <a:avLst/>
            </a:prstGeom>
            <a:solidFill>
              <a:sysClr val="window" lastClr="FFFFFF">
                <a:lumMod val="85000"/>
              </a:sysClr>
            </a:solidFill>
            <a:ln w="12700" cap="flat" cmpd="sng" algn="ctr">
              <a:noFill/>
              <a:prstDash val="solid"/>
            </a:ln>
            <a:effectLst/>
          </p:spPr>
          <p:txBody>
            <a:bodyPr lIns="91408" tIns="45704" rIns="91408" bIns="45704" rtlCol="1"/>
            <a:lstStyle/>
            <a:p>
              <a:pPr fontAlgn="auto">
                <a:spcBef>
                  <a:spcPts val="0"/>
                </a:spcBef>
                <a:spcAft>
                  <a:spcPts val="0"/>
                </a:spcAft>
                <a:defRPr/>
              </a:pPr>
              <a:endParaRPr lang="he-IL" kern="0" dirty="0">
                <a:solidFill>
                  <a:prstClr val="black"/>
                </a:solidFill>
                <a:latin typeface="Calibri"/>
                <a:cs typeface="Arial"/>
              </a:endParaRPr>
            </a:p>
          </p:txBody>
        </p:sp>
        <p:sp>
          <p:nvSpPr>
            <p:cNvPr id="18" name="AutoShape 2" descr="data:image/jpeg;base64,/9j/4AAQSkZJRgABAQAAAQABAAD/2wCEAAkGBxQSDxAQDxAPFA8QEA8PEBAQEA8PDQ8QFRYWFhQSFRQYHCggGBwlGxQUITEhJSkrLi4uFx8zODMsNygtLisBCgoKDg0OFRAQGywlHCUrLSwsLC0yKywuLCwsNyw2LCwsLCwsLC4sNywtLCwsNywsLCwsMzQsLCwsLC8vLCssLP/AABEIAM0A9gMBIgACEQEDEQH/xAAcAAEAAQUBAQAAAAAAAAAAAAAAAgEDBAYHBQj/xABLEAACAgEBAwgGBQYJDQAAAAAAAQIDEQQSIUEFBgcxUWFxkRMiUoGhwUKSscLRFBUyYnKiJFRzgoOy0uHiFhcjM0NEU2Nkk6Pw8f/EABoBAQEAAwEBAAAAAAAAAAAAAAABAgMEBQb/xAAsEQEAAgIABAMGBwAAAAAAAAAAAQIDEQQFITESE0EiMlFhocEUFUJxgZGx/9oADAMBAAIRAxEAPwDuIAAAAAAAAAAAAAAAAAAAAAAAAAAAAAAAAAAAAAAAAAAAAAAAAAAAAAAAAAAAAAAAAAAAAAAAAAAAAAAAAAAAAAAAAAAAAAAAAAAAAAAAAAAAAAAAAAAAAAAAAAAAAAAAAAAAAAARsmopyk8KKbbfUkt7YEgeZdy9p4V+luurrhmUf9JOMZNxbW5Z39RrOt6VNDBtQlbZjjCCjB++TT+A0bbyDmFnTFUn6umk1/KPPlsfMx5dMceGnl8H95F0m3VyDZyf/PJ/0/w/xl+nphq3bVE+/CX9oaNuplDQtL0raObSe1Dt21KOPKLXxNn5N5xae9Zqsi12pxksdrcW8e/BFewijYTITkBRSJpkMFrVayupbVtkIR/WkkWViJmdQyQaRfz8rhZPZjKzfKKw1GvCk9mSe9744ysIw59IUnnFW7hhqLXi3tZ8kaZzUj1dtOW8TbtT7OhlTmcuftvCHnJfdiii5+3f8OH1pk8+jb+UcT8PrDpoObR5+28a17pP5pmTVz/9quee9wkvJRX2jz6fFjPKuJj9P1hvzI7TNU0vPqqWFJY7W04eS35Pc0PK9VuNiay+Dxnz6jZW9Z7S5MvDZcfv1mHoRZMikSMmkAAAAAAAAAAGLylr4UVStseIx4Lrk+CXecT549JN97nVp36Oh5i9nfKae5+txXw7jpPSWprRqyEHKNVinalnKr2ZRcvBZ6+Hhk4LqeT9p508lZHhDKV8e5xf6XislhHn2SbeW8spkpbFxeJJxfZJOL8mRZRJMq5FsrkCWRkjkLsXX2cQqWTP5Krv2tvTK3ahvc4JqMO+UupLxLVXJVr3utwj7VrVUfOWM+49bR8puitU+ljbBSlNV7CsqjKWM7LnHMd6TzHHEg7J0e8tTtpjXdZCd2w5t1SjZXFKWzvsW6UnxSbSx17zcEah0f8AIltdf5Rqko22JOFaabhF9Tk+Dxw79/YtyURA13ndy3LTVS9GvXwt/CO08I5Tq9XO2TnbOUpPjJ5On89OTbZL01MVYlDZtpfXKCy8rtOa2UVyb2JuuXGu3O59il+K95w8R4pt1fT8o8quPcd/WfsxESyXZaGxfQbXbDE18Cy4tdaa8Vg5ntxMT2lXJVMiCrpLJXJDJKMW+pN+CyE0rknTqJQeYvHdwKwow82bUY8W1h/j8GXZX1Q3VzjZP6KqU5yf8+SWH4RTMorM9XNlz0r7Mxv/AD+3UOaHK7trjVZl2Rr2m28ySz+jLvw4vwaybGalzE5HtqjK69KErIpQqTy4QbzmXe//AL3baehTfhjb47ivB5tvB2AAZucAAAAAAAAPnrpW5Khp+UJ+ihGELFGxRgtmOX14S3LefQpyHpz0Xrae5cYuD8d7COWV8o2JbO3Jx9mWJw8mXfzgvpU6eXf6LZfnHB57RJR9X3lGctVVx01Xut1EfvlVq6V1aWr33ah/fPPnDDI4GzT1fzpH6On0i8apTf7zZkV8pXNerYoRfCqEK/6qTPEhHLPVqjhIbNLOtk9zbcm875NtmdzXht6qiLS3Sy8dcutrJg67h7z1+YVedbX3P5pfMxlnHZ9H0LEYrsjFeSLrYSIuBWKzfJNNLLymt3UcH5ZrlDU2qLa9eTx1x37+p7j6AUcdRxLnjRs625frP8PkaOI7Q9blPW9o+Ty9LZLGd6eeuLaZkT5Tsiv9ZPHY8S+0s0LcVshlHI96ayi+W5cdl+NVf4EXyu/+X/2o/gY06UWnSXokxaGZ+d58HFeFcEPy+ya32WY7P0UYSqMumvCHRj1Yk7Hn1t/e220erzV0znqIdjmopLcm2+vHgYs9Pn8TaOZGlX5VSl1KSflvM69ZiHLmia1taZ9HXorCS7NxUA7nzAAAAAAAAAAABovS5ofSaJPG+Mnjxxlf1TejwuelG3orf1dma9zw/g2El8xNF6iG/D7cmXyro9i2WFubbXd3FK4YKLWoqzvMXYPRZbdSfAC1pq9+eCM6JbgsFzIGLreHvNj6Na862H7UF5yX4Guazh7za+i2GdbX/KV/aYyzjs+gjF1GqxJRisyeOOEsmUYGqoe3txWVlPHejKGK9pdVt5WMNb+5o5V0i1Y1sn2pP4Z+Z1DQadpuUljdhLic86Ua8amD7YRf2r5GniYjw9HpcrtrP/DUKOJckWtPxLzOB9NLFnEttGVNFvYAt1QL2AiSMmEpQRuXR7RnUqXsxk/hj5mnwR0Ho4p32S7Ipeb/ALjbij2oefx9tYbN6AB2vmgAAAAAAAAAADE5Vp26LYe1XNfBmWUkgPnPlmrE34nkSRs3OmnZusj7M5R8ng1qwrGFsAFVVEiKJEGLq+HvN06KI/wyv9tfBGn6iGVu4G9dEtH8Lqz2zf7rMZZ+jtxVMYCRWKpzvpVq9amfbGUfJ/4johpfSdRmiqXZKcfNJ/I1Zo9iXZwFtcRRzGjrL7LVMOsus4H1coMiTZQojgqihVFYyu19Z03o7rxTZLtlFeS/vOZVdZ1jmJXjRp+1OT+xfI3YPeeTzOdYtfNsQAOx4AAAAAAAAAAABRlSjA4p0h07OsvXbPa+slL5mkWHX+k/m3ZYvyqiLk4xxdCKzPC6ppcd25+C7zj9vWVigyhTIKqSJIimVRBdrjvOh9FNWdWmvownJ+GMfeRz7T1ttJLe2ortbe5JLi88DvPMXm3+R0Zs332qLs/UXCC+ff4EVsxFzRSxFhliBkqS7TW+f9W1o8+zZF+7DXzR7OSzq9PG2udc87M1svt7mu9Ml6brMM8OTwZK2+EuMyRBnq8v8kT01zrnv3bUJLqnDt/E8ls8yYmJ1L7LHet6xas9FGyLJESM9KBBgrCV6nrOyc1a9nRULthtfWbfzOYc1+Q56u7ZW6uGHbP2YvqS73h4OxU1KMYwisRilGK7ElhI6uHrPWXhc1yxMxSO/dMAHS8cAAAAAAAAAAAoyoAizQudPRrVqZyt01noLZNylFw9Jp5t9b2cpwb7njuN+I4LCOEcodGvKFedmmm5dtN8Itrtxbsnm/5Fco/xC/61P9o+iGiaA+etPzD5Sm8LQzj2yst08Ir9/L9yZsPJnRNqpYeov09Mc71XGWosx2b9lJ9+WdlBFa1zb5kaXRtThCVl6/297U7F+yv0YfzUn4mygjlgVZjzRkEXWWEljYLsYY/96i6oY6hJF2jA5V5Kq1MPR31qSTzF5cZwfbGS3pmlcqdHtibel1EZLhXqIuMl/SQW/wCr7zoWCuDXalbd3Rh4rLi9ydOO6nmlrof7rtrtqupkvJtP4GM+bus/iOo/8ePPaO17JKJq/D0dsc2z/JxnTc0NfPq0mwvatupivJNy+B7vJ3RtbJp6rUwhHjXpouU3/SzW76rOlAyjDSGvJzLPfpvX7MLknkurTVKqiCjBb+tuUpcZSk98n3szQDa4ZmZncgACAAAAAAAAAAAAAAAAAAAAAAAAAAAAAAAAAAAAAAAAAAAAAAAAAAAAAAAAAAAAAAAAAAAAAAAAAAAAAAAAAAAAAAAAAAAAAAAAAAAAAAAAAAAAAAAAAAAAAAAAAAAAAAAAAAAAAD//2Q=="/>
            <p:cNvSpPr>
              <a:spLocks noChangeAspect="1" noChangeArrowheads="1"/>
            </p:cNvSpPr>
            <p:nvPr/>
          </p:nvSpPr>
          <p:spPr bwMode="auto">
            <a:xfrm>
              <a:off x="-61909"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6" tIns="45703" rIns="91406" bIns="45703" numCol="1" anchor="t" anchorCtr="0" compatLnSpc="1">
              <a:prstTxWarp prst="textNoShape">
                <a:avLst/>
              </a:prstTxWarp>
            </a:bodyPr>
            <a:lstStyle/>
            <a:p>
              <a:pPr fontAlgn="auto">
                <a:spcBef>
                  <a:spcPts val="0"/>
                </a:spcBef>
                <a:spcAft>
                  <a:spcPts val="0"/>
                </a:spcAft>
                <a:defRPr/>
              </a:pPr>
              <a:endParaRPr lang="he-IL" kern="0" dirty="0" smtClean="0">
                <a:solidFill>
                  <a:prstClr val="black"/>
                </a:solidFill>
              </a:endParaRPr>
            </a:p>
          </p:txBody>
        </p:sp>
        <p:sp>
          <p:nvSpPr>
            <p:cNvPr id="19" name="מלבן 18"/>
            <p:cNvSpPr/>
            <p:nvPr/>
          </p:nvSpPr>
          <p:spPr>
            <a:xfrm>
              <a:off x="-34230" y="-64774"/>
              <a:ext cx="529311" cy="769442"/>
            </a:xfrm>
            <a:prstGeom prst="rect">
              <a:avLst/>
            </a:prstGeom>
          </p:spPr>
          <p:txBody>
            <a:bodyPr wrap="none">
              <a:spAutoFit/>
            </a:bodyPr>
            <a:lstStyle/>
            <a:p>
              <a:pPr fontAlgn="auto">
                <a:spcBef>
                  <a:spcPts val="0"/>
                </a:spcBef>
                <a:spcAft>
                  <a:spcPts val="0"/>
                </a:spcAft>
                <a:defRPr/>
              </a:pPr>
              <a:r>
                <a:rPr lang="he-IL" sz="4400" b="1" kern="0" dirty="0" smtClean="0">
                  <a:solidFill>
                    <a:srgbClr val="1D4C72"/>
                  </a:solidFill>
                </a:rPr>
                <a:t>?</a:t>
              </a:r>
              <a:endParaRPr lang="he-IL" sz="4400" kern="0" dirty="0" smtClean="0">
                <a:solidFill>
                  <a:prstClr val="black"/>
                </a:solidFill>
              </a:endParaRPr>
            </a:p>
          </p:txBody>
        </p:sp>
      </p:grpSp>
      <p:grpSp>
        <p:nvGrpSpPr>
          <p:cNvPr id="2" name="קבוצה 1"/>
          <p:cNvGrpSpPr/>
          <p:nvPr/>
        </p:nvGrpSpPr>
        <p:grpSpPr>
          <a:xfrm>
            <a:off x="467546" y="213314"/>
            <a:ext cx="8470295" cy="1775526"/>
            <a:chOff x="489704" y="-48973"/>
            <a:chExt cx="8470295" cy="1775526"/>
          </a:xfrm>
        </p:grpSpPr>
        <p:sp>
          <p:nvSpPr>
            <p:cNvPr id="40" name="Rectangle 17"/>
            <p:cNvSpPr/>
            <p:nvPr/>
          </p:nvSpPr>
          <p:spPr>
            <a:xfrm>
              <a:off x="561710" y="-48973"/>
              <a:ext cx="8398289" cy="1775526"/>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23" name="מלבן 22"/>
            <p:cNvSpPr/>
            <p:nvPr/>
          </p:nvSpPr>
          <p:spPr>
            <a:xfrm>
              <a:off x="489704" y="-1639"/>
              <a:ext cx="8210904" cy="1569660"/>
            </a:xfrm>
            <a:prstGeom prst="rect">
              <a:avLst/>
            </a:prstGeom>
          </p:spPr>
          <p:txBody>
            <a:bodyPr wrap="square">
              <a:spAutoFit/>
            </a:bodyPr>
            <a:lstStyle/>
            <a:p>
              <a:pPr fontAlgn="auto">
                <a:spcBef>
                  <a:spcPts val="0"/>
                </a:spcBef>
                <a:spcAft>
                  <a:spcPts val="0"/>
                </a:spcAft>
                <a:defRPr/>
              </a:pPr>
              <a:r>
                <a:rPr lang="he-IL" sz="3200" b="1" kern="0" dirty="0">
                  <a:solidFill>
                    <a:srgbClr val="1F497D"/>
                  </a:solidFill>
                </a:rPr>
                <a:t>אדם רץ והזיע. הפרשת הזיעה מבוקרת על ידי מערכת העצבים. מהם איברי המטרה? </a:t>
              </a:r>
              <a:endParaRPr lang="he-IL" sz="3200" b="1" kern="0" dirty="0" smtClean="0">
                <a:solidFill>
                  <a:srgbClr val="1F497D"/>
                </a:solidFill>
              </a:endParaRPr>
            </a:p>
            <a:p>
              <a:pPr fontAlgn="auto">
                <a:spcBef>
                  <a:spcPts val="0"/>
                </a:spcBef>
                <a:spcAft>
                  <a:spcPts val="0"/>
                </a:spcAft>
                <a:defRPr/>
              </a:pPr>
              <a:r>
                <a:rPr lang="he-IL" sz="3200" b="1" kern="0" dirty="0" smtClean="0">
                  <a:solidFill>
                    <a:srgbClr val="1F497D"/>
                  </a:solidFill>
                </a:rPr>
                <a:t>והאם </a:t>
              </a:r>
              <a:r>
                <a:rPr lang="he-IL" sz="3200" b="1" kern="0" dirty="0">
                  <a:solidFill>
                    <a:srgbClr val="1F497D"/>
                  </a:solidFill>
                </a:rPr>
                <a:t>התגובה היא רצונית או </a:t>
              </a:r>
              <a:r>
                <a:rPr lang="he-IL" sz="3200" b="1" kern="0" dirty="0" smtClean="0">
                  <a:solidFill>
                    <a:srgbClr val="1F497D"/>
                  </a:solidFill>
                </a:rPr>
                <a:t>לא-רצונית</a:t>
              </a:r>
              <a:r>
                <a:rPr lang="he-IL" sz="3200" b="1" kern="0" dirty="0">
                  <a:solidFill>
                    <a:srgbClr val="1F497D"/>
                  </a:solidFill>
                </a:rPr>
                <a:t>?</a:t>
              </a:r>
              <a:endParaRPr lang="he-IL" sz="2400" b="1" kern="0" dirty="0">
                <a:solidFill>
                  <a:srgbClr val="1F497D"/>
                </a:solidFill>
              </a:endParaRPr>
            </a:p>
          </p:txBody>
        </p:sp>
      </p:grpSp>
      <p:sp>
        <p:nvSpPr>
          <p:cNvPr id="10" name="מלבן 9"/>
          <p:cNvSpPr/>
          <p:nvPr/>
        </p:nvSpPr>
        <p:spPr>
          <a:xfrm>
            <a:off x="539552" y="1988840"/>
            <a:ext cx="8210904" cy="2769989"/>
          </a:xfrm>
          <a:prstGeom prst="rect">
            <a:avLst/>
          </a:prstGeom>
        </p:spPr>
        <p:txBody>
          <a:bodyPr wrap="square">
            <a:spAutoFit/>
          </a:bodyPr>
          <a:lstStyle/>
          <a:p>
            <a:pPr fontAlgn="auto">
              <a:lnSpc>
                <a:spcPct val="150000"/>
              </a:lnSpc>
              <a:spcBef>
                <a:spcPts val="0"/>
              </a:spcBef>
              <a:spcAft>
                <a:spcPts val="0"/>
              </a:spcAft>
              <a:defRPr/>
            </a:pPr>
            <a:r>
              <a:rPr lang="he-IL" sz="2800" b="1" kern="0" dirty="0">
                <a:solidFill>
                  <a:srgbClr val="1F497D"/>
                </a:solidFill>
              </a:rPr>
              <a:t>א.</a:t>
            </a:r>
            <a:r>
              <a:rPr lang="he-IL" sz="3200" b="1" kern="0" dirty="0">
                <a:solidFill>
                  <a:srgbClr val="1F497D"/>
                </a:solidFill>
              </a:rPr>
              <a:t> </a:t>
            </a:r>
            <a:r>
              <a:rPr lang="he-IL" sz="2800" b="1" kern="0" dirty="0" smtClean="0">
                <a:solidFill>
                  <a:srgbClr val="1F497D"/>
                </a:solidFill>
              </a:rPr>
              <a:t>בלוטות הורמונליות; לא-רצונית</a:t>
            </a:r>
          </a:p>
          <a:p>
            <a:pPr fontAlgn="auto">
              <a:lnSpc>
                <a:spcPct val="150000"/>
              </a:lnSpc>
              <a:spcBef>
                <a:spcPts val="0"/>
              </a:spcBef>
              <a:spcAft>
                <a:spcPts val="0"/>
              </a:spcAft>
              <a:defRPr/>
            </a:pPr>
            <a:r>
              <a:rPr lang="he-IL" sz="2800" b="1" kern="0" dirty="0" smtClean="0">
                <a:solidFill>
                  <a:srgbClr val="1F497D"/>
                </a:solidFill>
              </a:rPr>
              <a:t>ב. בלוטות הפרשה חיצונית; לא-רצונית</a:t>
            </a:r>
          </a:p>
          <a:p>
            <a:pPr fontAlgn="auto">
              <a:lnSpc>
                <a:spcPct val="150000"/>
              </a:lnSpc>
              <a:spcBef>
                <a:spcPts val="0"/>
              </a:spcBef>
              <a:spcAft>
                <a:spcPts val="0"/>
              </a:spcAft>
              <a:defRPr/>
            </a:pPr>
            <a:r>
              <a:rPr lang="he-IL" sz="2800" b="1" kern="0" dirty="0" smtClean="0">
                <a:solidFill>
                  <a:srgbClr val="1F497D"/>
                </a:solidFill>
              </a:rPr>
              <a:t>ג. שרירים; רצונית</a:t>
            </a:r>
          </a:p>
          <a:p>
            <a:pPr fontAlgn="auto">
              <a:lnSpc>
                <a:spcPct val="150000"/>
              </a:lnSpc>
              <a:spcBef>
                <a:spcPts val="0"/>
              </a:spcBef>
              <a:spcAft>
                <a:spcPts val="0"/>
              </a:spcAft>
              <a:defRPr/>
            </a:pPr>
            <a:r>
              <a:rPr lang="he-IL" sz="2800" b="1" kern="0" dirty="0" smtClean="0">
                <a:solidFill>
                  <a:srgbClr val="1F497D"/>
                </a:solidFill>
              </a:rPr>
              <a:t>ד. שרירים; לא-רצונית</a:t>
            </a:r>
            <a:endParaRPr lang="he-IL" sz="2400" b="1" kern="0" dirty="0" smtClean="0">
              <a:solidFill>
                <a:srgbClr val="1F497D"/>
              </a:solidFill>
            </a:endParaRPr>
          </a:p>
        </p:txBody>
      </p:sp>
      <p:sp>
        <p:nvSpPr>
          <p:cNvPr id="4" name="אליפסה 3"/>
          <p:cNvSpPr/>
          <p:nvPr/>
        </p:nvSpPr>
        <p:spPr>
          <a:xfrm>
            <a:off x="8316416" y="2924944"/>
            <a:ext cx="551659" cy="576064"/>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pic>
        <p:nvPicPr>
          <p:cNvPr id="921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1560" y="2132856"/>
            <a:ext cx="25431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קבוצה 4"/>
          <p:cNvGrpSpPr/>
          <p:nvPr/>
        </p:nvGrpSpPr>
        <p:grpSpPr>
          <a:xfrm>
            <a:off x="3275855" y="4869160"/>
            <a:ext cx="5592220" cy="584775"/>
            <a:chOff x="3275855" y="4869160"/>
            <a:chExt cx="5592220" cy="584775"/>
          </a:xfrm>
        </p:grpSpPr>
        <p:sp>
          <p:nvSpPr>
            <p:cNvPr id="16" name="Rectangle 17"/>
            <p:cNvSpPr/>
            <p:nvPr/>
          </p:nvSpPr>
          <p:spPr>
            <a:xfrm>
              <a:off x="3563888" y="4941168"/>
              <a:ext cx="5304187" cy="504056"/>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14" name="מלבן 13"/>
            <p:cNvSpPr/>
            <p:nvPr/>
          </p:nvSpPr>
          <p:spPr>
            <a:xfrm>
              <a:off x="3275855" y="4869160"/>
              <a:ext cx="5592219" cy="584775"/>
            </a:xfrm>
            <a:prstGeom prst="rect">
              <a:avLst/>
            </a:prstGeom>
          </p:spPr>
          <p:txBody>
            <a:bodyPr wrap="square">
              <a:spAutoFit/>
            </a:bodyPr>
            <a:lstStyle/>
            <a:p>
              <a:pPr fontAlgn="auto">
                <a:spcBef>
                  <a:spcPts val="0"/>
                </a:spcBef>
                <a:spcAft>
                  <a:spcPts val="0"/>
                </a:spcAft>
                <a:defRPr/>
              </a:pPr>
              <a:r>
                <a:rPr lang="he-IL" sz="3200" b="1" kern="0" dirty="0" smtClean="0">
                  <a:solidFill>
                    <a:srgbClr val="1F497D"/>
                  </a:solidFill>
                </a:rPr>
                <a:t>הפרשת הזיעה מווסתת על ידי:</a:t>
              </a:r>
            </a:p>
          </p:txBody>
        </p:sp>
      </p:grpSp>
      <p:sp>
        <p:nvSpPr>
          <p:cNvPr id="3" name="מלבן 2"/>
          <p:cNvSpPr/>
          <p:nvPr/>
        </p:nvSpPr>
        <p:spPr>
          <a:xfrm>
            <a:off x="2555776" y="5517232"/>
            <a:ext cx="6283424" cy="954107"/>
          </a:xfrm>
          <a:prstGeom prst="rect">
            <a:avLst/>
          </a:prstGeom>
        </p:spPr>
        <p:txBody>
          <a:bodyPr wrap="square">
            <a:spAutoFit/>
          </a:bodyPr>
          <a:lstStyle/>
          <a:p>
            <a:pPr fontAlgn="auto">
              <a:spcBef>
                <a:spcPts val="0"/>
              </a:spcBef>
              <a:spcAft>
                <a:spcPts val="0"/>
              </a:spcAft>
              <a:defRPr/>
            </a:pPr>
            <a:r>
              <a:rPr lang="he-IL" sz="2800" b="1" kern="0" dirty="0">
                <a:solidFill>
                  <a:srgbClr val="1F497D"/>
                </a:solidFill>
              </a:rPr>
              <a:t>א. </a:t>
            </a:r>
            <a:r>
              <a:rPr lang="he-IL" sz="2800" b="1" kern="0" dirty="0" smtClean="0">
                <a:solidFill>
                  <a:srgbClr val="1F497D"/>
                </a:solidFill>
              </a:rPr>
              <a:t>  מערכת </a:t>
            </a:r>
            <a:r>
              <a:rPr lang="he-IL" sz="2800" b="1" kern="0" dirty="0">
                <a:solidFill>
                  <a:srgbClr val="1F497D"/>
                </a:solidFill>
              </a:rPr>
              <a:t>העצבים הרצונית</a:t>
            </a:r>
          </a:p>
          <a:p>
            <a:pPr fontAlgn="auto">
              <a:spcBef>
                <a:spcPts val="0"/>
              </a:spcBef>
              <a:spcAft>
                <a:spcPts val="0"/>
              </a:spcAft>
              <a:defRPr/>
            </a:pPr>
            <a:r>
              <a:rPr lang="he-IL" sz="2800" b="1" kern="0" dirty="0">
                <a:solidFill>
                  <a:srgbClr val="1F497D"/>
                </a:solidFill>
              </a:rPr>
              <a:t>ב. </a:t>
            </a:r>
            <a:r>
              <a:rPr lang="he-IL" sz="2800" b="1" kern="0" dirty="0" smtClean="0">
                <a:solidFill>
                  <a:srgbClr val="1F497D"/>
                </a:solidFill>
              </a:rPr>
              <a:t> מערכת </a:t>
            </a:r>
            <a:r>
              <a:rPr lang="he-IL" sz="2800" b="1" kern="0" dirty="0">
                <a:solidFill>
                  <a:srgbClr val="1F497D"/>
                </a:solidFill>
              </a:rPr>
              <a:t>העצבים האוטונומית</a:t>
            </a:r>
          </a:p>
        </p:txBody>
      </p:sp>
      <p:sp>
        <p:nvSpPr>
          <p:cNvPr id="20" name="אליפסה 19"/>
          <p:cNvSpPr/>
          <p:nvPr/>
        </p:nvSpPr>
        <p:spPr>
          <a:xfrm>
            <a:off x="8340821" y="6021288"/>
            <a:ext cx="551659" cy="576064"/>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Tree>
    <p:extLst>
      <p:ext uri="{BB962C8B-B14F-4D97-AF65-F5344CB8AC3E}">
        <p14:creationId xmlns:p14="http://schemas.microsoft.com/office/powerpoint/2010/main" val="2618402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8520" y="0"/>
            <a:ext cx="9252520" cy="693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מלבן 10"/>
          <p:cNvSpPr/>
          <p:nvPr/>
        </p:nvSpPr>
        <p:spPr>
          <a:xfrm>
            <a:off x="1979712" y="1879639"/>
            <a:ext cx="6553764" cy="4069641"/>
          </a:xfrm>
          <a:prstGeom prst="rect">
            <a:avLst/>
          </a:prstGeom>
          <a:solidFill>
            <a:srgbClr val="0070C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2" name="מלבן 11"/>
          <p:cNvSpPr/>
          <p:nvPr/>
        </p:nvSpPr>
        <p:spPr>
          <a:xfrm>
            <a:off x="1951486" y="2060848"/>
            <a:ext cx="6156176" cy="3970318"/>
          </a:xfrm>
          <a:prstGeom prst="rect">
            <a:avLst/>
          </a:prstGeom>
        </p:spPr>
        <p:txBody>
          <a:bodyPr wrap="square">
            <a:spAutoFit/>
          </a:bodyPr>
          <a:lstStyle/>
          <a:p>
            <a:pPr fontAlgn="auto">
              <a:spcBef>
                <a:spcPts val="0"/>
              </a:spcBef>
              <a:spcAft>
                <a:spcPts val="0"/>
              </a:spcAft>
              <a:defRPr/>
            </a:pPr>
            <a:r>
              <a:rPr lang="he-IL" sz="2800" b="1" kern="0" dirty="0" smtClean="0">
                <a:solidFill>
                  <a:prstClr val="white"/>
                </a:solidFill>
              </a:rPr>
              <a:t>מערכת העצבים מעורבת בכל </a:t>
            </a:r>
            <a:r>
              <a:rPr lang="he-IL" sz="2800" b="1" kern="0" dirty="0">
                <a:solidFill>
                  <a:prstClr val="white"/>
                </a:solidFill>
              </a:rPr>
              <a:t>פעולה שאנחנו </a:t>
            </a:r>
            <a:r>
              <a:rPr lang="he-IL" sz="2800" b="1" kern="0" dirty="0" smtClean="0">
                <a:solidFill>
                  <a:prstClr val="white"/>
                </a:solidFill>
              </a:rPr>
              <a:t>עושים, בכל הרגשה, </a:t>
            </a:r>
          </a:p>
          <a:p>
            <a:pPr fontAlgn="auto">
              <a:spcBef>
                <a:spcPts val="0"/>
              </a:spcBef>
              <a:spcAft>
                <a:spcPts val="0"/>
              </a:spcAft>
              <a:defRPr/>
            </a:pPr>
            <a:r>
              <a:rPr lang="he-IL" sz="2800" b="1" kern="0" dirty="0" smtClean="0">
                <a:solidFill>
                  <a:prstClr val="white"/>
                </a:solidFill>
              </a:rPr>
              <a:t>בכל קשר חברתי שאנחנו יוצרים,</a:t>
            </a:r>
          </a:p>
          <a:p>
            <a:pPr fontAlgn="auto">
              <a:spcBef>
                <a:spcPts val="0"/>
              </a:spcBef>
              <a:spcAft>
                <a:spcPts val="0"/>
              </a:spcAft>
              <a:defRPr/>
            </a:pPr>
            <a:r>
              <a:rPr lang="he-IL" sz="2800" b="1" kern="0" dirty="0" smtClean="0">
                <a:solidFill>
                  <a:prstClr val="white"/>
                </a:solidFill>
              </a:rPr>
              <a:t> בכל תהליך לימוד וזיכרון... </a:t>
            </a:r>
          </a:p>
          <a:p>
            <a:pPr fontAlgn="auto">
              <a:spcBef>
                <a:spcPts val="0"/>
              </a:spcBef>
              <a:spcAft>
                <a:spcPts val="0"/>
              </a:spcAft>
              <a:defRPr/>
            </a:pPr>
            <a:r>
              <a:rPr lang="he-IL" sz="2800" b="1" kern="0" dirty="0" smtClean="0">
                <a:solidFill>
                  <a:prstClr val="white"/>
                </a:solidFill>
              </a:rPr>
              <a:t>ובעצם, במה לא?</a:t>
            </a:r>
          </a:p>
          <a:p>
            <a:pPr fontAlgn="auto">
              <a:spcBef>
                <a:spcPts val="0"/>
              </a:spcBef>
              <a:spcAft>
                <a:spcPts val="0"/>
              </a:spcAft>
              <a:defRPr/>
            </a:pPr>
            <a:endParaRPr lang="he-IL" sz="2800" b="1" kern="0" dirty="0">
              <a:solidFill>
                <a:prstClr val="white"/>
              </a:solidFill>
            </a:endParaRPr>
          </a:p>
          <a:p>
            <a:pPr fontAlgn="auto">
              <a:spcBef>
                <a:spcPts val="0"/>
              </a:spcBef>
              <a:spcAft>
                <a:spcPts val="0"/>
              </a:spcAft>
              <a:defRPr/>
            </a:pPr>
            <a:r>
              <a:rPr lang="he-IL" sz="2800" b="1" kern="0" dirty="0" smtClean="0">
                <a:solidFill>
                  <a:prstClr val="white"/>
                </a:solidFill>
              </a:rPr>
              <a:t>מהו </a:t>
            </a:r>
            <a:r>
              <a:rPr lang="he-IL" sz="2800" b="1" kern="0" dirty="0">
                <a:solidFill>
                  <a:prstClr val="white"/>
                </a:solidFill>
              </a:rPr>
              <a:t>מבנה מערכת העצבים </a:t>
            </a:r>
            <a:endParaRPr lang="he-IL" sz="2800" b="1" kern="0" dirty="0" smtClean="0">
              <a:solidFill>
                <a:prstClr val="white"/>
              </a:solidFill>
            </a:endParaRPr>
          </a:p>
          <a:p>
            <a:pPr fontAlgn="auto">
              <a:spcBef>
                <a:spcPts val="0"/>
              </a:spcBef>
              <a:spcAft>
                <a:spcPts val="0"/>
              </a:spcAft>
              <a:defRPr/>
            </a:pPr>
            <a:r>
              <a:rPr lang="he-IL" sz="2800" b="1" kern="0" dirty="0" smtClean="0">
                <a:solidFill>
                  <a:prstClr val="white"/>
                </a:solidFill>
              </a:rPr>
              <a:t>וכיצד </a:t>
            </a:r>
            <a:r>
              <a:rPr lang="he-IL" sz="2800" b="1" kern="0" dirty="0">
                <a:solidFill>
                  <a:prstClr val="white"/>
                </a:solidFill>
              </a:rPr>
              <a:t>היא מתפקדת?</a:t>
            </a:r>
          </a:p>
          <a:p>
            <a:pPr fontAlgn="auto">
              <a:spcBef>
                <a:spcPts val="0"/>
              </a:spcBef>
              <a:spcAft>
                <a:spcPts val="0"/>
              </a:spcAft>
              <a:defRPr/>
            </a:pPr>
            <a:endParaRPr lang="he-IL" sz="2800" b="1" kern="0" dirty="0">
              <a:solidFill>
                <a:prstClr val="white"/>
              </a:solidFill>
            </a:endParaRPr>
          </a:p>
        </p:txBody>
      </p:sp>
    </p:spTree>
    <p:extLst>
      <p:ext uri="{BB962C8B-B14F-4D97-AF65-F5344CB8AC3E}">
        <p14:creationId xmlns:p14="http://schemas.microsoft.com/office/powerpoint/2010/main" val="3536664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8"/>
          <p:cNvSpPr>
            <a:spLocks noGrp="1"/>
          </p:cNvSpPr>
          <p:nvPr>
            <p:ph type="sldNum" sz="quarter" idx="12"/>
          </p:nvPr>
        </p:nvSpPr>
        <p:spPr bwMode="auto">
          <a:xfrm>
            <a:off x="231775" y="6520260"/>
            <a:ext cx="4143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B2AA004-B674-46E0-9AE4-BAAA38956421}" type="slidenum">
              <a:rPr lang="he-IL" sz="1200" smtClean="0">
                <a:solidFill>
                  <a:prstClr val="white">
                    <a:lumMod val="75000"/>
                  </a:prstClr>
                </a:solidFill>
              </a:rPr>
              <a:pPr fontAlgn="base">
                <a:spcBef>
                  <a:spcPct val="0"/>
                </a:spcBef>
                <a:spcAft>
                  <a:spcPct val="0"/>
                </a:spcAft>
                <a:defRPr/>
              </a:pPr>
              <a:t>30</a:t>
            </a:fld>
            <a:endParaRPr lang="he-IL" sz="1200" dirty="0" smtClean="0">
              <a:solidFill>
                <a:prstClr val="white">
                  <a:lumMod val="75000"/>
                </a:prstClr>
              </a:solidFill>
            </a:endParaRPr>
          </a:p>
        </p:txBody>
      </p:sp>
      <p:grpSp>
        <p:nvGrpSpPr>
          <p:cNvPr id="11" name="קבוצה 10"/>
          <p:cNvGrpSpPr/>
          <p:nvPr/>
        </p:nvGrpSpPr>
        <p:grpSpPr>
          <a:xfrm>
            <a:off x="-89446" y="-120724"/>
            <a:ext cx="556990" cy="896190"/>
            <a:chOff x="-61909" y="-136525"/>
            <a:chExt cx="556990" cy="896191"/>
          </a:xfrm>
        </p:grpSpPr>
        <p:sp>
          <p:nvSpPr>
            <p:cNvPr id="17" name="Rectangle 17"/>
            <p:cNvSpPr/>
            <p:nvPr/>
          </p:nvSpPr>
          <p:spPr>
            <a:xfrm>
              <a:off x="0" y="-15700"/>
              <a:ext cx="495081" cy="775366"/>
            </a:xfrm>
            <a:prstGeom prst="rect">
              <a:avLst/>
            </a:prstGeom>
            <a:solidFill>
              <a:sysClr val="window" lastClr="FFFFFF">
                <a:lumMod val="85000"/>
              </a:sysClr>
            </a:solidFill>
            <a:ln w="12700" cap="flat" cmpd="sng" algn="ctr">
              <a:noFill/>
              <a:prstDash val="solid"/>
            </a:ln>
            <a:effectLst/>
          </p:spPr>
          <p:txBody>
            <a:bodyPr lIns="91408" tIns="45704" rIns="91408" bIns="45704" rtlCol="1"/>
            <a:lstStyle/>
            <a:p>
              <a:pPr fontAlgn="auto">
                <a:spcBef>
                  <a:spcPts val="0"/>
                </a:spcBef>
                <a:spcAft>
                  <a:spcPts val="0"/>
                </a:spcAft>
                <a:defRPr/>
              </a:pPr>
              <a:endParaRPr lang="he-IL" kern="0" dirty="0">
                <a:solidFill>
                  <a:prstClr val="black"/>
                </a:solidFill>
                <a:latin typeface="Calibri"/>
                <a:cs typeface="Arial"/>
              </a:endParaRPr>
            </a:p>
          </p:txBody>
        </p:sp>
        <p:sp>
          <p:nvSpPr>
            <p:cNvPr id="18" name="AutoShape 2" descr="data:image/jpeg;base64,/9j/4AAQSkZJRgABAQAAAQABAAD/2wCEAAkGBxQSDxAQDxAPFA8QEA8PEBAQEA8PDQ8QFRYWFhQSFRQYHCggGBwlGxQUITEhJSkrLi4uFx8zODMsNygtLisBCgoKDg0OFRAQGywlHCUrLSwsLC0yKywuLCwsNyw2LCwsLCwsLC4sNywtLCwsNywsLCwsMzQsLCwsLC8vLCssLP/AABEIAM0A9gMBIgACEQEDEQH/xAAcAAEAAQUBAQAAAAAAAAAAAAAAAgEDBAYHBQj/xABLEAACAgEBAwgGBQYJDQAAAAAAAQIDEQQSIUEFBgcxUWFxkRMiUoGhwUKSscLRFBUyYnKiJFRzgoOy0uHiFhcjM0NEU2Nkk6Pw8f/EABoBAQEAAwEBAAAAAAAAAAAAAAABAgMEBQb/xAAsEQEAAgIABAMGBwAAAAAAAAAAAQIDEQQFITESE0EiMlFhocEUFUJxgZGx/9oADAMBAAIRAxEAPwDuIAAAAAAAAAAAAAAAAAAAAAAAAAAAAAAAAAAAAAAAAAAAAAAAAAAAAAAAAAAAAAAAAAAAAAAAAAAAAAAAAAAAAAAAAAAAAAAAAAAAAAAAAAAAAAAAAAAAAAAAAAAAAAAAAAAAAAARsmopyk8KKbbfUkt7YEgeZdy9p4V+luurrhmUf9JOMZNxbW5Z39RrOt6VNDBtQlbZjjCCjB++TT+A0bbyDmFnTFUn6umk1/KPPlsfMx5dMceGnl8H95F0m3VyDZyf/PJ/0/w/xl+nphq3bVE+/CX9oaNuplDQtL0raObSe1Dt21KOPKLXxNn5N5xae9Zqsi12pxksdrcW8e/BFewijYTITkBRSJpkMFrVayupbVtkIR/WkkWViJmdQyQaRfz8rhZPZjKzfKKw1GvCk9mSe9744ysIw59IUnnFW7hhqLXi3tZ8kaZzUj1dtOW8TbtT7OhlTmcuftvCHnJfdiii5+3f8OH1pk8+jb+UcT8PrDpoObR5+28a17pP5pmTVz/9quee9wkvJRX2jz6fFjPKuJj9P1hvzI7TNU0vPqqWFJY7W04eS35Pc0PK9VuNiay+Dxnz6jZW9Z7S5MvDZcfv1mHoRZMikSMmkAAAAAAAAAAGLylr4UVStseIx4Lrk+CXecT549JN97nVp36Oh5i9nfKae5+txXw7jpPSWprRqyEHKNVinalnKr2ZRcvBZ6+Hhk4LqeT9p508lZHhDKV8e5xf6XislhHn2SbeW8spkpbFxeJJxfZJOL8mRZRJMq5FsrkCWRkjkLsXX2cQqWTP5Krv2tvTK3ahvc4JqMO+UupLxLVXJVr3utwj7VrVUfOWM+49bR8puitU+ljbBSlNV7CsqjKWM7LnHMd6TzHHEg7J0e8tTtpjXdZCd2w5t1SjZXFKWzvsW6UnxSbSx17zcEah0f8AIltdf5Rqko22JOFaabhF9Tk+Dxw79/YtyURA13ndy3LTVS9GvXwt/CO08I5Tq9XO2TnbOUpPjJ5On89OTbZL01MVYlDZtpfXKCy8rtOa2UVyb2JuuXGu3O59il+K95w8R4pt1fT8o8quPcd/WfsxESyXZaGxfQbXbDE18Cy4tdaa8Vg5ntxMT2lXJVMiCrpLJXJDJKMW+pN+CyE0rknTqJQeYvHdwKwow82bUY8W1h/j8GXZX1Q3VzjZP6KqU5yf8+SWH4RTMorM9XNlz0r7Mxv/AD+3UOaHK7trjVZl2Rr2m28ySz+jLvw4vwaybGalzE5HtqjK69KErIpQqTy4QbzmXe//AL3baehTfhjb47ivB5tvB2AAZucAAAAAAAAPnrpW5Khp+UJ+ihGELFGxRgtmOX14S3LefQpyHpz0Xrae5cYuD8d7COWV8o2JbO3Jx9mWJw8mXfzgvpU6eXf6LZfnHB57RJR9X3lGctVVx01Xut1EfvlVq6V1aWr33ah/fPPnDDI4GzT1fzpH6On0i8apTf7zZkV8pXNerYoRfCqEK/6qTPEhHLPVqjhIbNLOtk9zbcm875NtmdzXht6qiLS3Sy8dcutrJg67h7z1+YVedbX3P5pfMxlnHZ9H0LEYrsjFeSLrYSIuBWKzfJNNLLymt3UcH5ZrlDU2qLa9eTx1x37+p7j6AUcdRxLnjRs625frP8PkaOI7Q9blPW9o+Ty9LZLGd6eeuLaZkT5Tsiv9ZPHY8S+0s0LcVshlHI96ayi+W5cdl+NVf4EXyu/+X/2o/gY06UWnSXokxaGZ+d58HFeFcEPy+ya32WY7P0UYSqMumvCHRj1Yk7Hn1t/e220erzV0znqIdjmopLcm2+vHgYs9Pn8TaOZGlX5VSl1KSflvM69ZiHLmia1taZ9HXorCS7NxUA7nzAAAAAAAAAAABovS5ofSaJPG+Mnjxxlf1TejwuelG3orf1dma9zw/g2El8xNF6iG/D7cmXyro9i2WFubbXd3FK4YKLWoqzvMXYPRZbdSfAC1pq9+eCM6JbgsFzIGLreHvNj6Na862H7UF5yX4Guazh7za+i2GdbX/KV/aYyzjs+gjF1GqxJRisyeOOEsmUYGqoe3txWVlPHejKGK9pdVt5WMNb+5o5V0i1Y1sn2pP4Z+Z1DQadpuUljdhLic86Ua8amD7YRf2r5GniYjw9HpcrtrP/DUKOJckWtPxLzOB9NLFnEttGVNFvYAt1QL2AiSMmEpQRuXR7RnUqXsxk/hj5mnwR0Ho4p32S7Ipeb/ALjbij2oefx9tYbN6AB2vmgAAAAAAAAAADE5Vp26LYe1XNfBmWUkgPnPlmrE34nkSRs3OmnZusj7M5R8ng1qwrGFsAFVVEiKJEGLq+HvN06KI/wyv9tfBGn6iGVu4G9dEtH8Lqz2zf7rMZZ+jtxVMYCRWKpzvpVq9amfbGUfJ/4johpfSdRmiqXZKcfNJ/I1Zo9iXZwFtcRRzGjrL7LVMOsus4H1coMiTZQojgqihVFYyu19Z03o7rxTZLtlFeS/vOZVdZ1jmJXjRp+1OT+xfI3YPeeTzOdYtfNsQAOx4AAAAAAAAAAABRlSjA4p0h07OsvXbPa+slL5mkWHX+k/m3ZYvyqiLk4xxdCKzPC6ppcd25+C7zj9vWVigyhTIKqSJIimVRBdrjvOh9FNWdWmvownJ+GMfeRz7T1ttJLe2ortbe5JLi88DvPMXm3+R0Zs332qLs/UXCC+ff4EVsxFzRSxFhliBkqS7TW+f9W1o8+zZF+7DXzR7OSzq9PG2udc87M1svt7mu9Ml6brMM8OTwZK2+EuMyRBnq8v8kT01zrnv3bUJLqnDt/E8ls8yYmJ1L7LHet6xas9FGyLJESM9KBBgrCV6nrOyc1a9nRULthtfWbfzOYc1+Q56u7ZW6uGHbP2YvqS73h4OxU1KMYwisRilGK7ElhI6uHrPWXhc1yxMxSO/dMAHS8cAAAAAAAAAAAoyoAizQudPRrVqZyt01noLZNylFw9Jp5t9b2cpwb7njuN+I4LCOEcodGvKFedmmm5dtN8Itrtxbsnm/5Fco/xC/61P9o+iGiaA+etPzD5Sm8LQzj2yst08Ir9/L9yZsPJnRNqpYeov09Mc71XGWosx2b9lJ9+WdlBFa1zb5kaXRtThCVl6/297U7F+yv0YfzUn4mygjlgVZjzRkEXWWEljYLsYY/96i6oY6hJF2jA5V5Kq1MPR31qSTzF5cZwfbGS3pmlcqdHtibel1EZLhXqIuMl/SQW/wCr7zoWCuDXalbd3Rh4rLi9ydOO6nmlrof7rtrtqupkvJtP4GM+bus/iOo/8ePPaO17JKJq/D0dsc2z/JxnTc0NfPq0mwvatupivJNy+B7vJ3RtbJp6rUwhHjXpouU3/SzW76rOlAyjDSGvJzLPfpvX7MLknkurTVKqiCjBb+tuUpcZSk98n3szQDa4ZmZncgACAAAAAAAAAAAAAAAAAAAAAAAAAAAAAAAAAAAAAAAAAAAAAAAAAAAAAAAAAAAAAAAAAAAAAAAAAAAAAAAAAAAAAAAAAAAAAAAAAAAAAAAAAAAAAAAAAAAAAAAAAAAAAAAAAAAAAD//2Q=="/>
            <p:cNvSpPr>
              <a:spLocks noChangeAspect="1" noChangeArrowheads="1"/>
            </p:cNvSpPr>
            <p:nvPr/>
          </p:nvSpPr>
          <p:spPr bwMode="auto">
            <a:xfrm>
              <a:off x="-61909"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6" tIns="45703" rIns="91406" bIns="45703" numCol="1" anchor="t" anchorCtr="0" compatLnSpc="1">
              <a:prstTxWarp prst="textNoShape">
                <a:avLst/>
              </a:prstTxWarp>
            </a:bodyPr>
            <a:lstStyle/>
            <a:p>
              <a:pPr fontAlgn="auto">
                <a:spcBef>
                  <a:spcPts val="0"/>
                </a:spcBef>
                <a:spcAft>
                  <a:spcPts val="0"/>
                </a:spcAft>
                <a:defRPr/>
              </a:pPr>
              <a:endParaRPr lang="he-IL" kern="0" dirty="0" smtClean="0">
                <a:solidFill>
                  <a:prstClr val="black"/>
                </a:solidFill>
              </a:endParaRPr>
            </a:p>
          </p:txBody>
        </p:sp>
        <p:sp>
          <p:nvSpPr>
            <p:cNvPr id="19" name="מלבן 18"/>
            <p:cNvSpPr/>
            <p:nvPr/>
          </p:nvSpPr>
          <p:spPr>
            <a:xfrm>
              <a:off x="-34230" y="-64774"/>
              <a:ext cx="529311" cy="769442"/>
            </a:xfrm>
            <a:prstGeom prst="rect">
              <a:avLst/>
            </a:prstGeom>
          </p:spPr>
          <p:txBody>
            <a:bodyPr wrap="none">
              <a:spAutoFit/>
            </a:bodyPr>
            <a:lstStyle/>
            <a:p>
              <a:pPr fontAlgn="auto">
                <a:spcBef>
                  <a:spcPts val="0"/>
                </a:spcBef>
                <a:spcAft>
                  <a:spcPts val="0"/>
                </a:spcAft>
                <a:defRPr/>
              </a:pPr>
              <a:r>
                <a:rPr lang="he-IL" sz="4400" b="1" kern="0" dirty="0" smtClean="0">
                  <a:solidFill>
                    <a:srgbClr val="1D4C72"/>
                  </a:solidFill>
                </a:rPr>
                <a:t>?</a:t>
              </a:r>
              <a:endParaRPr lang="he-IL" sz="4400" kern="0" dirty="0" smtClean="0">
                <a:solidFill>
                  <a:prstClr val="black"/>
                </a:solidFill>
              </a:endParaRPr>
            </a:p>
          </p:txBody>
        </p:sp>
      </p:grpSp>
      <p:grpSp>
        <p:nvGrpSpPr>
          <p:cNvPr id="2" name="קבוצה 1"/>
          <p:cNvGrpSpPr/>
          <p:nvPr/>
        </p:nvGrpSpPr>
        <p:grpSpPr>
          <a:xfrm>
            <a:off x="467546" y="213314"/>
            <a:ext cx="8470295" cy="1343478"/>
            <a:chOff x="489704" y="-48973"/>
            <a:chExt cx="8470295" cy="1343478"/>
          </a:xfrm>
        </p:grpSpPr>
        <p:sp>
          <p:nvSpPr>
            <p:cNvPr id="40" name="Rectangle 17"/>
            <p:cNvSpPr/>
            <p:nvPr/>
          </p:nvSpPr>
          <p:spPr>
            <a:xfrm>
              <a:off x="561710" y="-48973"/>
              <a:ext cx="8398289" cy="1343478"/>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23" name="מלבן 22"/>
            <p:cNvSpPr/>
            <p:nvPr/>
          </p:nvSpPr>
          <p:spPr>
            <a:xfrm>
              <a:off x="489704" y="-1639"/>
              <a:ext cx="8210904" cy="1077218"/>
            </a:xfrm>
            <a:prstGeom prst="rect">
              <a:avLst/>
            </a:prstGeom>
          </p:spPr>
          <p:txBody>
            <a:bodyPr wrap="square">
              <a:spAutoFit/>
            </a:bodyPr>
            <a:lstStyle/>
            <a:p>
              <a:pPr fontAlgn="auto">
                <a:spcBef>
                  <a:spcPts val="0"/>
                </a:spcBef>
                <a:spcAft>
                  <a:spcPts val="0"/>
                </a:spcAft>
                <a:defRPr/>
              </a:pPr>
              <a:r>
                <a:rPr lang="he-IL" sz="3200" b="1" kern="0" dirty="0" smtClean="0">
                  <a:solidFill>
                    <a:srgbClr val="1F497D"/>
                  </a:solidFill>
                </a:rPr>
                <a:t>איזה תהליך </a:t>
              </a:r>
              <a:r>
                <a:rPr lang="he-IL" sz="3200" b="1" u="sng" kern="0" dirty="0" smtClean="0">
                  <a:solidFill>
                    <a:srgbClr val="1F497D"/>
                  </a:solidFill>
                </a:rPr>
                <a:t>אינו</a:t>
              </a:r>
              <a:r>
                <a:rPr lang="he-IL" sz="3200" b="1" kern="0" dirty="0" smtClean="0">
                  <a:solidFill>
                    <a:srgbClr val="1F497D"/>
                  </a:solidFill>
                </a:rPr>
                <a:t> מווסת על ידי מערכת העצבים האוטונומית?</a:t>
              </a:r>
              <a:endParaRPr lang="he-IL" sz="3200" b="1" kern="0" dirty="0">
                <a:solidFill>
                  <a:srgbClr val="1F497D"/>
                </a:solidFill>
              </a:endParaRPr>
            </a:p>
          </p:txBody>
        </p:sp>
      </p:grpSp>
      <p:sp>
        <p:nvSpPr>
          <p:cNvPr id="12" name="מלבן 11"/>
          <p:cNvSpPr/>
          <p:nvPr/>
        </p:nvSpPr>
        <p:spPr>
          <a:xfrm>
            <a:off x="539552" y="1988840"/>
            <a:ext cx="8210904" cy="2769989"/>
          </a:xfrm>
          <a:prstGeom prst="rect">
            <a:avLst/>
          </a:prstGeom>
        </p:spPr>
        <p:txBody>
          <a:bodyPr wrap="square">
            <a:spAutoFit/>
          </a:bodyPr>
          <a:lstStyle/>
          <a:p>
            <a:pPr fontAlgn="auto">
              <a:lnSpc>
                <a:spcPct val="150000"/>
              </a:lnSpc>
              <a:spcBef>
                <a:spcPts val="0"/>
              </a:spcBef>
              <a:spcAft>
                <a:spcPts val="0"/>
              </a:spcAft>
              <a:defRPr/>
            </a:pPr>
            <a:r>
              <a:rPr lang="he-IL" sz="2800" b="1" kern="0" dirty="0">
                <a:solidFill>
                  <a:srgbClr val="1F497D"/>
                </a:solidFill>
              </a:rPr>
              <a:t>א. </a:t>
            </a:r>
            <a:r>
              <a:rPr lang="he-IL" sz="2800" b="1" kern="0" dirty="0" smtClean="0">
                <a:solidFill>
                  <a:srgbClr val="1F497D"/>
                </a:solidFill>
              </a:rPr>
              <a:t>  פעימות הלב</a:t>
            </a:r>
          </a:p>
          <a:p>
            <a:pPr fontAlgn="auto">
              <a:lnSpc>
                <a:spcPct val="150000"/>
              </a:lnSpc>
              <a:spcBef>
                <a:spcPts val="0"/>
              </a:spcBef>
              <a:spcAft>
                <a:spcPts val="0"/>
              </a:spcAft>
              <a:defRPr/>
            </a:pPr>
            <a:r>
              <a:rPr lang="he-IL" sz="2800" b="1" kern="0" dirty="0" smtClean="0">
                <a:solidFill>
                  <a:srgbClr val="1F497D"/>
                </a:solidFill>
              </a:rPr>
              <a:t>ב.    הנעת אברי הגוף</a:t>
            </a:r>
          </a:p>
          <a:p>
            <a:pPr fontAlgn="auto">
              <a:lnSpc>
                <a:spcPct val="150000"/>
              </a:lnSpc>
              <a:spcBef>
                <a:spcPts val="0"/>
              </a:spcBef>
              <a:spcAft>
                <a:spcPts val="0"/>
              </a:spcAft>
              <a:defRPr/>
            </a:pPr>
            <a:r>
              <a:rPr lang="he-IL" sz="2800" b="1" kern="0" dirty="0" smtClean="0">
                <a:solidFill>
                  <a:srgbClr val="1F497D"/>
                </a:solidFill>
              </a:rPr>
              <a:t>ג.    תהליך הנשימה בריאות</a:t>
            </a:r>
          </a:p>
          <a:p>
            <a:pPr fontAlgn="auto">
              <a:lnSpc>
                <a:spcPct val="150000"/>
              </a:lnSpc>
              <a:spcBef>
                <a:spcPts val="0"/>
              </a:spcBef>
              <a:spcAft>
                <a:spcPts val="0"/>
              </a:spcAft>
              <a:defRPr/>
            </a:pPr>
            <a:r>
              <a:rPr lang="he-IL" sz="2800" b="1" kern="0" dirty="0" smtClean="0">
                <a:solidFill>
                  <a:srgbClr val="1F497D"/>
                </a:solidFill>
              </a:rPr>
              <a:t>ד.    עיכול המזון</a:t>
            </a:r>
            <a:endParaRPr lang="he-IL" sz="2400" b="1" kern="0" dirty="0" smtClean="0">
              <a:solidFill>
                <a:srgbClr val="1F497D"/>
              </a:solidFill>
            </a:endParaRPr>
          </a:p>
        </p:txBody>
      </p:sp>
    </p:spTree>
    <p:extLst>
      <p:ext uri="{BB962C8B-B14F-4D97-AF65-F5344CB8AC3E}">
        <p14:creationId xmlns:p14="http://schemas.microsoft.com/office/powerpoint/2010/main" val="2907150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8"/>
          <p:cNvSpPr>
            <a:spLocks noGrp="1"/>
          </p:cNvSpPr>
          <p:nvPr>
            <p:ph type="sldNum" sz="quarter" idx="12"/>
          </p:nvPr>
        </p:nvSpPr>
        <p:spPr bwMode="auto">
          <a:xfrm>
            <a:off x="231775" y="6520260"/>
            <a:ext cx="4143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B2AA004-B674-46E0-9AE4-BAAA38956421}" type="slidenum">
              <a:rPr lang="he-IL" sz="1200" smtClean="0">
                <a:solidFill>
                  <a:prstClr val="white">
                    <a:lumMod val="75000"/>
                  </a:prstClr>
                </a:solidFill>
              </a:rPr>
              <a:pPr fontAlgn="base">
                <a:spcBef>
                  <a:spcPct val="0"/>
                </a:spcBef>
                <a:spcAft>
                  <a:spcPct val="0"/>
                </a:spcAft>
                <a:defRPr/>
              </a:pPr>
              <a:t>31</a:t>
            </a:fld>
            <a:endParaRPr lang="he-IL" sz="1200" dirty="0" smtClean="0">
              <a:solidFill>
                <a:prstClr val="white">
                  <a:lumMod val="75000"/>
                </a:prstClr>
              </a:solidFill>
            </a:endParaRPr>
          </a:p>
        </p:txBody>
      </p:sp>
      <p:grpSp>
        <p:nvGrpSpPr>
          <p:cNvPr id="11" name="קבוצה 10"/>
          <p:cNvGrpSpPr/>
          <p:nvPr/>
        </p:nvGrpSpPr>
        <p:grpSpPr>
          <a:xfrm>
            <a:off x="-89446" y="-120724"/>
            <a:ext cx="556990" cy="896190"/>
            <a:chOff x="-61909" y="-136525"/>
            <a:chExt cx="556990" cy="896191"/>
          </a:xfrm>
        </p:grpSpPr>
        <p:sp>
          <p:nvSpPr>
            <p:cNvPr id="17" name="Rectangle 17"/>
            <p:cNvSpPr/>
            <p:nvPr/>
          </p:nvSpPr>
          <p:spPr>
            <a:xfrm>
              <a:off x="0" y="-15700"/>
              <a:ext cx="495081" cy="775366"/>
            </a:xfrm>
            <a:prstGeom prst="rect">
              <a:avLst/>
            </a:prstGeom>
            <a:solidFill>
              <a:sysClr val="window" lastClr="FFFFFF">
                <a:lumMod val="85000"/>
              </a:sysClr>
            </a:solidFill>
            <a:ln w="12700" cap="flat" cmpd="sng" algn="ctr">
              <a:noFill/>
              <a:prstDash val="solid"/>
            </a:ln>
            <a:effectLst/>
          </p:spPr>
          <p:txBody>
            <a:bodyPr lIns="91408" tIns="45704" rIns="91408" bIns="45704" rtlCol="1"/>
            <a:lstStyle/>
            <a:p>
              <a:pPr fontAlgn="auto">
                <a:spcBef>
                  <a:spcPts val="0"/>
                </a:spcBef>
                <a:spcAft>
                  <a:spcPts val="0"/>
                </a:spcAft>
                <a:defRPr/>
              </a:pPr>
              <a:endParaRPr lang="he-IL" kern="0" dirty="0">
                <a:solidFill>
                  <a:prstClr val="black"/>
                </a:solidFill>
                <a:latin typeface="Calibri"/>
                <a:cs typeface="Arial"/>
              </a:endParaRPr>
            </a:p>
          </p:txBody>
        </p:sp>
        <p:sp>
          <p:nvSpPr>
            <p:cNvPr id="18" name="AutoShape 2" descr="data:image/jpeg;base64,/9j/4AAQSkZJRgABAQAAAQABAAD/2wCEAAkGBxQSDxAQDxAPFA8QEA8PEBAQEA8PDQ8QFRYWFhQSFRQYHCggGBwlGxQUITEhJSkrLi4uFx8zODMsNygtLisBCgoKDg0OFRAQGywlHCUrLSwsLC0yKywuLCwsNyw2LCwsLCwsLC4sNywtLCwsNywsLCwsMzQsLCwsLC8vLCssLP/AABEIAM0A9gMBIgACEQEDEQH/xAAcAAEAAQUBAQAAAAAAAAAAAAAAAgEDBAYHBQj/xABLEAACAgEBAwgGBQYJDQAAAAAAAQIDEQQSIUEFBgcxUWFxkRMiUoGhwUKSscLRFBUyYnKiJFRzgoOy0uHiFhcjM0NEU2Nkk6Pw8f/EABoBAQEAAwEBAAAAAAAAAAAAAAABAgMEBQb/xAAsEQEAAgIABAMGBwAAAAAAAAAAAQIDEQQFITESE0EiMlFhocEUFUJxgZGx/9oADAMBAAIRAxEAPwDuIAAAAAAAAAAAAAAAAAAAAAAAAAAAAAAAAAAAAAAAAAAAAAAAAAAAAAAAAAAAAAAAAAAAAAAAAAAAAAAAAAAAAAAAAAAAAAAAAAAAAAAAAAAAAAAAAAAAAAAAAAAAAAAAAAAAAAARsmopyk8KKbbfUkt7YEgeZdy9p4V+luurrhmUf9JOMZNxbW5Z39RrOt6VNDBtQlbZjjCCjB++TT+A0bbyDmFnTFUn6umk1/KPPlsfMx5dMceGnl8H95F0m3VyDZyf/PJ/0/w/xl+nphq3bVE+/CX9oaNuplDQtL0raObSe1Dt21KOPKLXxNn5N5xae9Zqsi12pxksdrcW8e/BFewijYTITkBRSJpkMFrVayupbVtkIR/WkkWViJmdQyQaRfz8rhZPZjKzfKKw1GvCk9mSe9744ysIw59IUnnFW7hhqLXi3tZ8kaZzUj1dtOW8TbtT7OhlTmcuftvCHnJfdiii5+3f8OH1pk8+jb+UcT8PrDpoObR5+28a17pP5pmTVz/9quee9wkvJRX2jz6fFjPKuJj9P1hvzI7TNU0vPqqWFJY7W04eS35Pc0PK9VuNiay+Dxnz6jZW9Z7S5MvDZcfv1mHoRZMikSMmkAAAAAAAAAAGLylr4UVStseIx4Lrk+CXecT549JN97nVp36Oh5i9nfKae5+txXw7jpPSWprRqyEHKNVinalnKr2ZRcvBZ6+Hhk4LqeT9p508lZHhDKV8e5xf6XislhHn2SbeW8spkpbFxeJJxfZJOL8mRZRJMq5FsrkCWRkjkLsXX2cQqWTP5Krv2tvTK3ahvc4JqMO+UupLxLVXJVr3utwj7VrVUfOWM+49bR8puitU+ljbBSlNV7CsqjKWM7LnHMd6TzHHEg7J0e8tTtpjXdZCd2w5t1SjZXFKWzvsW6UnxSbSx17zcEah0f8AIltdf5Rqko22JOFaabhF9Tk+Dxw79/YtyURA13ndy3LTVS9GvXwt/CO08I5Tq9XO2TnbOUpPjJ5On89OTbZL01MVYlDZtpfXKCy8rtOa2UVyb2JuuXGu3O59il+K95w8R4pt1fT8o8quPcd/WfsxESyXZaGxfQbXbDE18Cy4tdaa8Vg5ntxMT2lXJVMiCrpLJXJDJKMW+pN+CyE0rknTqJQeYvHdwKwow82bUY8W1h/j8GXZX1Q3VzjZP6KqU5yf8+SWH4RTMorM9XNlz0r7Mxv/AD+3UOaHK7trjVZl2Rr2m28ySz+jLvw4vwaybGalzE5HtqjK69KErIpQqTy4QbzmXe//AL3baehTfhjb47ivB5tvB2AAZucAAAAAAAAPnrpW5Khp+UJ+ihGELFGxRgtmOX14S3LefQpyHpz0Xrae5cYuD8d7COWV8o2JbO3Jx9mWJw8mXfzgvpU6eXf6LZfnHB57RJR9X3lGctVVx01Xut1EfvlVq6V1aWr33ah/fPPnDDI4GzT1fzpH6On0i8apTf7zZkV8pXNerYoRfCqEK/6qTPEhHLPVqjhIbNLOtk9zbcm875NtmdzXht6qiLS3Sy8dcutrJg67h7z1+YVedbX3P5pfMxlnHZ9H0LEYrsjFeSLrYSIuBWKzfJNNLLymt3UcH5ZrlDU2qLa9eTx1x37+p7j6AUcdRxLnjRs625frP8PkaOI7Q9blPW9o+Ty9LZLGd6eeuLaZkT5Tsiv9ZPHY8S+0s0LcVshlHI96ayi+W5cdl+NVf4EXyu/+X/2o/gY06UWnSXokxaGZ+d58HFeFcEPy+ya32WY7P0UYSqMumvCHRj1Yk7Hn1t/e220erzV0znqIdjmopLcm2+vHgYs9Pn8TaOZGlX5VSl1KSflvM69ZiHLmia1taZ9HXorCS7NxUA7nzAAAAAAAAAAABovS5ofSaJPG+Mnjxxlf1TejwuelG3orf1dma9zw/g2El8xNF6iG/D7cmXyro9i2WFubbXd3FK4YKLWoqzvMXYPRZbdSfAC1pq9+eCM6JbgsFzIGLreHvNj6Na862H7UF5yX4Guazh7za+i2GdbX/KV/aYyzjs+gjF1GqxJRisyeOOEsmUYGqoe3txWVlPHejKGK9pdVt5WMNb+5o5V0i1Y1sn2pP4Z+Z1DQadpuUljdhLic86Ua8amD7YRf2r5GniYjw9HpcrtrP/DUKOJckWtPxLzOB9NLFnEttGVNFvYAt1QL2AiSMmEpQRuXR7RnUqXsxk/hj5mnwR0Ho4p32S7Ipeb/ALjbij2oefx9tYbN6AB2vmgAAAAAAAAAADE5Vp26LYe1XNfBmWUkgPnPlmrE34nkSRs3OmnZusj7M5R8ng1qwrGFsAFVVEiKJEGLq+HvN06KI/wyv9tfBGn6iGVu4G9dEtH8Lqz2zf7rMZZ+jtxVMYCRWKpzvpVq9amfbGUfJ/4johpfSdRmiqXZKcfNJ/I1Zo9iXZwFtcRRzGjrL7LVMOsus4H1coMiTZQojgqihVFYyu19Z03o7rxTZLtlFeS/vOZVdZ1jmJXjRp+1OT+xfI3YPeeTzOdYtfNsQAOx4AAAAAAAAAAABRlSjA4p0h07OsvXbPa+slL5mkWHX+k/m3ZYvyqiLk4xxdCKzPC6ppcd25+C7zj9vWVigyhTIKqSJIimVRBdrjvOh9FNWdWmvownJ+GMfeRz7T1ttJLe2ortbe5JLi88DvPMXm3+R0Zs332qLs/UXCC+ff4EVsxFzRSxFhliBkqS7TW+f9W1o8+zZF+7DXzR7OSzq9PG2udc87M1svt7mu9Ml6brMM8OTwZK2+EuMyRBnq8v8kT01zrnv3bUJLqnDt/E8ls8yYmJ1L7LHet6xas9FGyLJESM9KBBgrCV6nrOyc1a9nRULthtfWbfzOYc1+Q56u7ZW6uGHbP2YvqS73h4OxU1KMYwisRilGK7ElhI6uHrPWXhc1yxMxSO/dMAHS8cAAAAAAAAAAAoyoAizQudPRrVqZyt01noLZNylFw9Jp5t9b2cpwb7njuN+I4LCOEcodGvKFedmmm5dtN8Itrtxbsnm/5Fco/xC/61P9o+iGiaA+etPzD5Sm8LQzj2yst08Ir9/L9yZsPJnRNqpYeov09Mc71XGWosx2b9lJ9+WdlBFa1zb5kaXRtThCVl6/297U7F+yv0YfzUn4mygjlgVZjzRkEXWWEljYLsYY/96i6oY6hJF2jA5V5Kq1MPR31qSTzF5cZwfbGS3pmlcqdHtibel1EZLhXqIuMl/SQW/wCr7zoWCuDXalbd3Rh4rLi9ydOO6nmlrof7rtrtqupkvJtP4GM+bus/iOo/8ePPaO17JKJq/D0dsc2z/JxnTc0NfPq0mwvatupivJNy+B7vJ3RtbJp6rUwhHjXpouU3/SzW76rOlAyjDSGvJzLPfpvX7MLknkurTVKqiCjBb+tuUpcZSk98n3szQDa4ZmZncgACAAAAAAAAAAAAAAAAAAAAAAAAAAAAAAAAAAAAAAAAAAAAAAAAAAAAAAAAAAAAAAAAAAAAAAAAAAAAAAAAAAAAAAAAAAAAAAAAAAAAAAAAAAAAAAAAAAAAAAAAAAAAAAAAAAAAAD//2Q=="/>
            <p:cNvSpPr>
              <a:spLocks noChangeAspect="1" noChangeArrowheads="1"/>
            </p:cNvSpPr>
            <p:nvPr/>
          </p:nvSpPr>
          <p:spPr bwMode="auto">
            <a:xfrm>
              <a:off x="-61909"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6" tIns="45703" rIns="91406" bIns="45703" numCol="1" anchor="t" anchorCtr="0" compatLnSpc="1">
              <a:prstTxWarp prst="textNoShape">
                <a:avLst/>
              </a:prstTxWarp>
            </a:bodyPr>
            <a:lstStyle/>
            <a:p>
              <a:pPr fontAlgn="auto">
                <a:spcBef>
                  <a:spcPts val="0"/>
                </a:spcBef>
                <a:spcAft>
                  <a:spcPts val="0"/>
                </a:spcAft>
                <a:defRPr/>
              </a:pPr>
              <a:endParaRPr lang="he-IL" kern="0" dirty="0" smtClean="0">
                <a:solidFill>
                  <a:prstClr val="black"/>
                </a:solidFill>
              </a:endParaRPr>
            </a:p>
          </p:txBody>
        </p:sp>
        <p:sp>
          <p:nvSpPr>
            <p:cNvPr id="19" name="מלבן 18"/>
            <p:cNvSpPr/>
            <p:nvPr/>
          </p:nvSpPr>
          <p:spPr>
            <a:xfrm>
              <a:off x="-34230" y="-64774"/>
              <a:ext cx="529311" cy="769442"/>
            </a:xfrm>
            <a:prstGeom prst="rect">
              <a:avLst/>
            </a:prstGeom>
          </p:spPr>
          <p:txBody>
            <a:bodyPr wrap="none">
              <a:spAutoFit/>
            </a:bodyPr>
            <a:lstStyle/>
            <a:p>
              <a:pPr fontAlgn="auto">
                <a:spcBef>
                  <a:spcPts val="0"/>
                </a:spcBef>
                <a:spcAft>
                  <a:spcPts val="0"/>
                </a:spcAft>
                <a:defRPr/>
              </a:pPr>
              <a:r>
                <a:rPr lang="he-IL" sz="4400" b="1" kern="0" dirty="0" smtClean="0">
                  <a:solidFill>
                    <a:srgbClr val="1D4C72"/>
                  </a:solidFill>
                </a:rPr>
                <a:t>?</a:t>
              </a:r>
              <a:endParaRPr lang="he-IL" sz="4400" kern="0" dirty="0" smtClean="0">
                <a:solidFill>
                  <a:prstClr val="black"/>
                </a:solidFill>
              </a:endParaRPr>
            </a:p>
          </p:txBody>
        </p:sp>
      </p:grpSp>
      <p:grpSp>
        <p:nvGrpSpPr>
          <p:cNvPr id="2" name="קבוצה 1"/>
          <p:cNvGrpSpPr/>
          <p:nvPr/>
        </p:nvGrpSpPr>
        <p:grpSpPr>
          <a:xfrm>
            <a:off x="467546" y="213314"/>
            <a:ext cx="8470295" cy="1343478"/>
            <a:chOff x="489704" y="-48973"/>
            <a:chExt cx="8470295" cy="1343478"/>
          </a:xfrm>
        </p:grpSpPr>
        <p:sp>
          <p:nvSpPr>
            <p:cNvPr id="40" name="Rectangle 17"/>
            <p:cNvSpPr/>
            <p:nvPr/>
          </p:nvSpPr>
          <p:spPr>
            <a:xfrm>
              <a:off x="561710" y="-48973"/>
              <a:ext cx="8398289" cy="1343478"/>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23" name="מלבן 22"/>
            <p:cNvSpPr/>
            <p:nvPr/>
          </p:nvSpPr>
          <p:spPr>
            <a:xfrm>
              <a:off x="489704" y="-1639"/>
              <a:ext cx="8210904" cy="1077218"/>
            </a:xfrm>
            <a:prstGeom prst="rect">
              <a:avLst/>
            </a:prstGeom>
          </p:spPr>
          <p:txBody>
            <a:bodyPr wrap="square">
              <a:spAutoFit/>
            </a:bodyPr>
            <a:lstStyle/>
            <a:p>
              <a:pPr fontAlgn="auto">
                <a:spcBef>
                  <a:spcPts val="0"/>
                </a:spcBef>
                <a:spcAft>
                  <a:spcPts val="0"/>
                </a:spcAft>
                <a:defRPr/>
              </a:pPr>
              <a:r>
                <a:rPr lang="he-IL" sz="3200" b="1" kern="0" dirty="0" smtClean="0">
                  <a:solidFill>
                    <a:srgbClr val="1F497D"/>
                  </a:solidFill>
                </a:rPr>
                <a:t>איזה תהליך </a:t>
              </a:r>
              <a:r>
                <a:rPr lang="he-IL" sz="3200" b="1" u="sng" kern="0" dirty="0" smtClean="0">
                  <a:solidFill>
                    <a:srgbClr val="1F497D"/>
                  </a:solidFill>
                </a:rPr>
                <a:t>אינו</a:t>
              </a:r>
              <a:r>
                <a:rPr lang="he-IL" sz="3200" b="1" kern="0" dirty="0" smtClean="0">
                  <a:solidFill>
                    <a:srgbClr val="1F497D"/>
                  </a:solidFill>
                </a:rPr>
                <a:t> מווסת על ידי מערכת העצבים האוטונומית?</a:t>
              </a:r>
              <a:endParaRPr lang="he-IL" sz="3200" b="1" kern="0" dirty="0">
                <a:solidFill>
                  <a:srgbClr val="1F497D"/>
                </a:solidFill>
              </a:endParaRPr>
            </a:p>
          </p:txBody>
        </p:sp>
      </p:grpSp>
      <p:sp>
        <p:nvSpPr>
          <p:cNvPr id="21" name="מלבן 20"/>
          <p:cNvSpPr/>
          <p:nvPr/>
        </p:nvSpPr>
        <p:spPr>
          <a:xfrm>
            <a:off x="539552" y="1988840"/>
            <a:ext cx="8210904" cy="2769989"/>
          </a:xfrm>
          <a:prstGeom prst="rect">
            <a:avLst/>
          </a:prstGeom>
        </p:spPr>
        <p:txBody>
          <a:bodyPr wrap="square">
            <a:spAutoFit/>
          </a:bodyPr>
          <a:lstStyle/>
          <a:p>
            <a:pPr fontAlgn="auto">
              <a:lnSpc>
                <a:spcPct val="150000"/>
              </a:lnSpc>
              <a:spcBef>
                <a:spcPts val="0"/>
              </a:spcBef>
              <a:spcAft>
                <a:spcPts val="0"/>
              </a:spcAft>
              <a:defRPr/>
            </a:pPr>
            <a:r>
              <a:rPr lang="he-IL" sz="2800" b="1" kern="0" dirty="0">
                <a:solidFill>
                  <a:srgbClr val="1F497D"/>
                </a:solidFill>
              </a:rPr>
              <a:t>א. </a:t>
            </a:r>
            <a:r>
              <a:rPr lang="he-IL" sz="2800" b="1" kern="0" dirty="0" smtClean="0">
                <a:solidFill>
                  <a:srgbClr val="1F497D"/>
                </a:solidFill>
              </a:rPr>
              <a:t>  פעימות הלב</a:t>
            </a:r>
          </a:p>
          <a:p>
            <a:pPr fontAlgn="auto">
              <a:lnSpc>
                <a:spcPct val="150000"/>
              </a:lnSpc>
              <a:spcBef>
                <a:spcPts val="0"/>
              </a:spcBef>
              <a:spcAft>
                <a:spcPts val="0"/>
              </a:spcAft>
              <a:defRPr/>
            </a:pPr>
            <a:r>
              <a:rPr lang="he-IL" sz="2800" b="1" kern="0" dirty="0" smtClean="0">
                <a:solidFill>
                  <a:srgbClr val="1F497D"/>
                </a:solidFill>
              </a:rPr>
              <a:t>ב.    הנעת אברי הגוף</a:t>
            </a:r>
          </a:p>
          <a:p>
            <a:pPr fontAlgn="auto">
              <a:lnSpc>
                <a:spcPct val="150000"/>
              </a:lnSpc>
              <a:spcBef>
                <a:spcPts val="0"/>
              </a:spcBef>
              <a:spcAft>
                <a:spcPts val="0"/>
              </a:spcAft>
              <a:defRPr/>
            </a:pPr>
            <a:r>
              <a:rPr lang="he-IL" sz="2800" b="1" kern="0" dirty="0" smtClean="0">
                <a:solidFill>
                  <a:srgbClr val="1F497D"/>
                </a:solidFill>
              </a:rPr>
              <a:t>ג.    תהליך הנשימה בריאות</a:t>
            </a:r>
          </a:p>
          <a:p>
            <a:pPr fontAlgn="auto">
              <a:lnSpc>
                <a:spcPct val="150000"/>
              </a:lnSpc>
              <a:spcBef>
                <a:spcPts val="0"/>
              </a:spcBef>
              <a:spcAft>
                <a:spcPts val="0"/>
              </a:spcAft>
              <a:defRPr/>
            </a:pPr>
            <a:r>
              <a:rPr lang="he-IL" sz="2800" b="1" kern="0" dirty="0" smtClean="0">
                <a:solidFill>
                  <a:srgbClr val="1F497D"/>
                </a:solidFill>
              </a:rPr>
              <a:t>ד.    עיכול המזון</a:t>
            </a:r>
            <a:endParaRPr lang="he-IL" sz="2400" b="1" kern="0" dirty="0" smtClean="0">
              <a:solidFill>
                <a:srgbClr val="1F497D"/>
              </a:solidFill>
            </a:endParaRPr>
          </a:p>
        </p:txBody>
      </p:sp>
      <p:sp>
        <p:nvSpPr>
          <p:cNvPr id="22" name="אליפסה 21"/>
          <p:cNvSpPr/>
          <p:nvPr/>
        </p:nvSpPr>
        <p:spPr>
          <a:xfrm>
            <a:off x="8244408" y="2780928"/>
            <a:ext cx="551659" cy="576064"/>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Tree>
    <p:extLst>
      <p:ext uri="{BB962C8B-B14F-4D97-AF65-F5344CB8AC3E}">
        <p14:creationId xmlns:p14="http://schemas.microsoft.com/office/powerpoint/2010/main" val="1583104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7"/>
          <p:cNvSpPr/>
          <p:nvPr/>
        </p:nvSpPr>
        <p:spPr>
          <a:xfrm>
            <a:off x="556316" y="188640"/>
            <a:ext cx="8398289" cy="1589512"/>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15" name="Slide Number Placeholder 8"/>
          <p:cNvSpPr>
            <a:spLocks noGrp="1"/>
          </p:cNvSpPr>
          <p:nvPr>
            <p:ph type="sldNum" sz="quarter" idx="12"/>
          </p:nvPr>
        </p:nvSpPr>
        <p:spPr bwMode="auto">
          <a:xfrm>
            <a:off x="231775" y="6520260"/>
            <a:ext cx="4143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B2AA004-B674-46E0-9AE4-BAAA38956421}" type="slidenum">
              <a:rPr lang="he-IL" sz="1200" smtClean="0">
                <a:solidFill>
                  <a:prstClr val="white">
                    <a:lumMod val="75000"/>
                  </a:prstClr>
                </a:solidFill>
              </a:rPr>
              <a:pPr fontAlgn="base">
                <a:spcBef>
                  <a:spcPct val="0"/>
                </a:spcBef>
                <a:spcAft>
                  <a:spcPct val="0"/>
                </a:spcAft>
                <a:defRPr/>
              </a:pPr>
              <a:t>32</a:t>
            </a:fld>
            <a:endParaRPr lang="he-IL" sz="1200" dirty="0" smtClean="0">
              <a:solidFill>
                <a:prstClr val="white">
                  <a:lumMod val="75000"/>
                </a:prstClr>
              </a:solidFill>
            </a:endParaRPr>
          </a:p>
        </p:txBody>
      </p:sp>
      <p:grpSp>
        <p:nvGrpSpPr>
          <p:cNvPr id="11" name="קבוצה 10"/>
          <p:cNvGrpSpPr/>
          <p:nvPr/>
        </p:nvGrpSpPr>
        <p:grpSpPr>
          <a:xfrm>
            <a:off x="-89446" y="-120724"/>
            <a:ext cx="556990" cy="896190"/>
            <a:chOff x="-61909" y="-136525"/>
            <a:chExt cx="556990" cy="896191"/>
          </a:xfrm>
        </p:grpSpPr>
        <p:sp>
          <p:nvSpPr>
            <p:cNvPr id="17" name="Rectangle 17"/>
            <p:cNvSpPr/>
            <p:nvPr/>
          </p:nvSpPr>
          <p:spPr>
            <a:xfrm>
              <a:off x="0" y="-15700"/>
              <a:ext cx="495081" cy="775366"/>
            </a:xfrm>
            <a:prstGeom prst="rect">
              <a:avLst/>
            </a:prstGeom>
            <a:solidFill>
              <a:sysClr val="window" lastClr="FFFFFF">
                <a:lumMod val="85000"/>
              </a:sysClr>
            </a:solidFill>
            <a:ln w="12700" cap="flat" cmpd="sng" algn="ctr">
              <a:noFill/>
              <a:prstDash val="solid"/>
            </a:ln>
            <a:effectLst/>
          </p:spPr>
          <p:txBody>
            <a:bodyPr lIns="91408" tIns="45704" rIns="91408" bIns="45704" rtlCol="1"/>
            <a:lstStyle/>
            <a:p>
              <a:pPr fontAlgn="auto">
                <a:spcBef>
                  <a:spcPts val="0"/>
                </a:spcBef>
                <a:spcAft>
                  <a:spcPts val="0"/>
                </a:spcAft>
                <a:defRPr/>
              </a:pPr>
              <a:endParaRPr lang="he-IL" kern="0" dirty="0">
                <a:solidFill>
                  <a:prstClr val="black"/>
                </a:solidFill>
                <a:latin typeface="Calibri"/>
                <a:cs typeface="Arial"/>
              </a:endParaRPr>
            </a:p>
          </p:txBody>
        </p:sp>
        <p:sp>
          <p:nvSpPr>
            <p:cNvPr id="18" name="AutoShape 2" descr="data:image/jpeg;base64,/9j/4AAQSkZJRgABAQAAAQABAAD/2wCEAAkGBxQSDxAQDxAPFA8QEA8PEBAQEA8PDQ8QFRYWFhQSFRQYHCggGBwlGxQUITEhJSkrLi4uFx8zODMsNygtLisBCgoKDg0OFRAQGywlHCUrLSwsLC0yKywuLCwsNyw2LCwsLCwsLC4sNywtLCwsNywsLCwsMzQsLCwsLC8vLCssLP/AABEIAM0A9gMBIgACEQEDEQH/xAAcAAEAAQUBAQAAAAAAAAAAAAAAAgEDBAYHBQj/xABLEAACAgEBAwgGBQYJDQAAAAAAAQIDEQQSIUEFBgcxUWFxkRMiUoGhwUKSscLRFBUyYnKiJFRzgoOy0uHiFhcjM0NEU2Nkk6Pw8f/EABoBAQEAAwEBAAAAAAAAAAAAAAABAgMEBQb/xAAsEQEAAgIABAMGBwAAAAAAAAAAAQIDEQQFITESE0EiMlFhocEUFUJxgZGx/9oADAMBAAIRAxEAPwDuIAAAAAAAAAAAAAAAAAAAAAAAAAAAAAAAAAAAAAAAAAAAAAAAAAAAAAAAAAAAAAAAAAAAAAAAAAAAAAAAAAAAAAAAAAAAAAAAAAAAAAAAAAAAAAAAAAAAAAAAAAAAAAAAAAAAAAARsmopyk8KKbbfUkt7YEgeZdy9p4V+luurrhmUf9JOMZNxbW5Z39RrOt6VNDBtQlbZjjCCjB++TT+A0bbyDmFnTFUn6umk1/KPPlsfMx5dMceGnl8H95F0m3VyDZyf/PJ/0/w/xl+nphq3bVE+/CX9oaNuplDQtL0raObSe1Dt21KOPKLXxNn5N5xae9Zqsi12pxksdrcW8e/BFewijYTITkBRSJpkMFrVayupbVtkIR/WkkWViJmdQyQaRfz8rhZPZjKzfKKw1GvCk9mSe9744ysIw59IUnnFW7hhqLXi3tZ8kaZzUj1dtOW8TbtT7OhlTmcuftvCHnJfdiii5+3f8OH1pk8+jb+UcT8PrDpoObR5+28a17pP5pmTVz/9quee9wkvJRX2jz6fFjPKuJj9P1hvzI7TNU0vPqqWFJY7W04eS35Pc0PK9VuNiay+Dxnz6jZW9Z7S5MvDZcfv1mHoRZMikSMmkAAAAAAAAAAGLylr4UVStseIx4Lrk+CXecT549JN97nVp36Oh5i9nfKae5+txXw7jpPSWprRqyEHKNVinalnKr2ZRcvBZ6+Hhk4LqeT9p508lZHhDKV8e5xf6XislhHn2SbeW8spkpbFxeJJxfZJOL8mRZRJMq5FsrkCWRkjkLsXX2cQqWTP5Krv2tvTK3ahvc4JqMO+UupLxLVXJVr3utwj7VrVUfOWM+49bR8puitU+ljbBSlNV7CsqjKWM7LnHMd6TzHHEg7J0e8tTtpjXdZCd2w5t1SjZXFKWzvsW6UnxSbSx17zcEah0f8AIltdf5Rqko22JOFaabhF9Tk+Dxw79/YtyURA13ndy3LTVS9GvXwt/CO08I5Tq9XO2TnbOUpPjJ5On89OTbZL01MVYlDZtpfXKCy8rtOa2UVyb2JuuXGu3O59il+K95w8R4pt1fT8o8quPcd/WfsxESyXZaGxfQbXbDE18Cy4tdaa8Vg5ntxMT2lXJVMiCrpLJXJDJKMW+pN+CyE0rknTqJQeYvHdwKwow82bUY8W1h/j8GXZX1Q3VzjZP6KqU5yf8+SWH4RTMorM9XNlz0r7Mxv/AD+3UOaHK7trjVZl2Rr2m28ySz+jLvw4vwaybGalzE5HtqjK69KErIpQqTy4QbzmXe//AL3baehTfhjb47ivB5tvB2AAZucAAAAAAAAPnrpW5Khp+UJ+ihGELFGxRgtmOX14S3LefQpyHpz0Xrae5cYuD8d7COWV8o2JbO3Jx9mWJw8mXfzgvpU6eXf6LZfnHB57RJR9X3lGctVVx01Xut1EfvlVq6V1aWr33ah/fPPnDDI4GzT1fzpH6On0i8apTf7zZkV8pXNerYoRfCqEK/6qTPEhHLPVqjhIbNLOtk9zbcm875NtmdzXht6qiLS3Sy8dcutrJg67h7z1+YVedbX3P5pfMxlnHZ9H0LEYrsjFeSLrYSIuBWKzfJNNLLymt3UcH5ZrlDU2qLa9eTx1x37+p7j6AUcdRxLnjRs625frP8PkaOI7Q9blPW9o+Ty9LZLGd6eeuLaZkT5Tsiv9ZPHY8S+0s0LcVshlHI96ayi+W5cdl+NVf4EXyu/+X/2o/gY06UWnSXokxaGZ+d58HFeFcEPy+ya32WY7P0UYSqMumvCHRj1Yk7Hn1t/e220erzV0znqIdjmopLcm2+vHgYs9Pn8TaOZGlX5VSl1KSflvM69ZiHLmia1taZ9HXorCS7NxUA7nzAAAAAAAAAAABovS5ofSaJPG+Mnjxxlf1TejwuelG3orf1dma9zw/g2El8xNF6iG/D7cmXyro9i2WFubbXd3FK4YKLWoqzvMXYPRZbdSfAC1pq9+eCM6JbgsFzIGLreHvNj6Na862H7UF5yX4Guazh7za+i2GdbX/KV/aYyzjs+gjF1GqxJRisyeOOEsmUYGqoe3txWVlPHejKGK9pdVt5WMNb+5o5V0i1Y1sn2pP4Z+Z1DQadpuUljdhLic86Ua8amD7YRf2r5GniYjw9HpcrtrP/DUKOJckWtPxLzOB9NLFnEttGVNFvYAt1QL2AiSMmEpQRuXR7RnUqXsxk/hj5mnwR0Ho4p32S7Ipeb/ALjbij2oefx9tYbN6AB2vmgAAAAAAAAAADE5Vp26LYe1XNfBmWUkgPnPlmrE34nkSRs3OmnZusj7M5R8ng1qwrGFsAFVVEiKJEGLq+HvN06KI/wyv9tfBGn6iGVu4G9dEtH8Lqz2zf7rMZZ+jtxVMYCRWKpzvpVq9amfbGUfJ/4johpfSdRmiqXZKcfNJ/I1Zo9iXZwFtcRRzGjrL7LVMOsus4H1coMiTZQojgqihVFYyu19Z03o7rxTZLtlFeS/vOZVdZ1jmJXjRp+1OT+xfI3YPeeTzOdYtfNsQAOx4AAAAAAAAAAABRlSjA4p0h07OsvXbPa+slL5mkWHX+k/m3ZYvyqiLk4xxdCKzPC6ppcd25+C7zj9vWVigyhTIKqSJIimVRBdrjvOh9FNWdWmvownJ+GMfeRz7T1ttJLe2ortbe5JLi88DvPMXm3+R0Zs332qLs/UXCC+ff4EVsxFzRSxFhliBkqS7TW+f9W1o8+zZF+7DXzR7OSzq9PG2udc87M1svt7mu9Ml6brMM8OTwZK2+EuMyRBnq8v8kT01zrnv3bUJLqnDt/E8ls8yYmJ1L7LHet6xas9FGyLJESM9KBBgrCV6nrOyc1a9nRULthtfWbfzOYc1+Q56u7ZW6uGHbP2YvqS73h4OxU1KMYwisRilGK7ElhI6uHrPWXhc1yxMxSO/dMAHS8cAAAAAAAAAAAoyoAizQudPRrVqZyt01noLZNylFw9Jp5t9b2cpwb7njuN+I4LCOEcodGvKFedmmm5dtN8Itrtxbsnm/5Fco/xC/61P9o+iGiaA+etPzD5Sm8LQzj2yst08Ir9/L9yZsPJnRNqpYeov09Mc71XGWosx2b9lJ9+WdlBFa1zb5kaXRtThCVl6/297U7F+yv0YfzUn4mygjlgVZjzRkEXWWEljYLsYY/96i6oY6hJF2jA5V5Kq1MPR31qSTzF5cZwfbGS3pmlcqdHtibel1EZLhXqIuMl/SQW/wCr7zoWCuDXalbd3Rh4rLi9ydOO6nmlrof7rtrtqupkvJtP4GM+bus/iOo/8ePPaO17JKJq/D0dsc2z/JxnTc0NfPq0mwvatupivJNy+B7vJ3RtbJp6rUwhHjXpouU3/SzW76rOlAyjDSGvJzLPfpvX7MLknkurTVKqiCjBb+tuUpcZSk98n3szQDa4ZmZncgACAAAAAAAAAAAAAAAAAAAAAAAAAAAAAAAAAAAAAAAAAAAAAAAAAAAAAAAAAAAAAAAAAAAAAAAAAAAAAAAAAAAAAAAAAAAAAAAAAAAAAAAAAAAAAAAAAAAAAAAAAAAAAAAAAAAAAD//2Q=="/>
            <p:cNvSpPr>
              <a:spLocks noChangeAspect="1" noChangeArrowheads="1"/>
            </p:cNvSpPr>
            <p:nvPr/>
          </p:nvSpPr>
          <p:spPr bwMode="auto">
            <a:xfrm>
              <a:off x="-61909"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6" tIns="45703" rIns="91406" bIns="45703" numCol="1" anchor="t" anchorCtr="0" compatLnSpc="1">
              <a:prstTxWarp prst="textNoShape">
                <a:avLst/>
              </a:prstTxWarp>
            </a:bodyPr>
            <a:lstStyle/>
            <a:p>
              <a:pPr fontAlgn="auto">
                <a:spcBef>
                  <a:spcPts val="0"/>
                </a:spcBef>
                <a:spcAft>
                  <a:spcPts val="0"/>
                </a:spcAft>
                <a:defRPr/>
              </a:pPr>
              <a:endParaRPr lang="he-IL" kern="0" dirty="0" smtClean="0">
                <a:solidFill>
                  <a:prstClr val="black"/>
                </a:solidFill>
              </a:endParaRPr>
            </a:p>
          </p:txBody>
        </p:sp>
        <p:sp>
          <p:nvSpPr>
            <p:cNvPr id="19" name="מלבן 18"/>
            <p:cNvSpPr/>
            <p:nvPr/>
          </p:nvSpPr>
          <p:spPr>
            <a:xfrm>
              <a:off x="-34230" y="-64774"/>
              <a:ext cx="529311" cy="769442"/>
            </a:xfrm>
            <a:prstGeom prst="rect">
              <a:avLst/>
            </a:prstGeom>
          </p:spPr>
          <p:txBody>
            <a:bodyPr wrap="none">
              <a:spAutoFit/>
            </a:bodyPr>
            <a:lstStyle/>
            <a:p>
              <a:pPr fontAlgn="auto">
                <a:spcBef>
                  <a:spcPts val="0"/>
                </a:spcBef>
                <a:spcAft>
                  <a:spcPts val="0"/>
                </a:spcAft>
                <a:defRPr/>
              </a:pPr>
              <a:r>
                <a:rPr lang="he-IL" sz="4400" b="1" kern="0" dirty="0" smtClean="0">
                  <a:solidFill>
                    <a:srgbClr val="1D4C72"/>
                  </a:solidFill>
                </a:rPr>
                <a:t>?</a:t>
              </a:r>
              <a:endParaRPr lang="he-IL" sz="4400" kern="0" dirty="0" smtClean="0">
                <a:solidFill>
                  <a:prstClr val="black"/>
                </a:solidFill>
              </a:endParaRPr>
            </a:p>
          </p:txBody>
        </p:sp>
      </p:grpSp>
      <p:sp>
        <p:nvSpPr>
          <p:cNvPr id="23" name="מלבן 22"/>
          <p:cNvSpPr/>
          <p:nvPr/>
        </p:nvSpPr>
        <p:spPr>
          <a:xfrm>
            <a:off x="467546" y="260648"/>
            <a:ext cx="8210904" cy="1815882"/>
          </a:xfrm>
          <a:prstGeom prst="rect">
            <a:avLst/>
          </a:prstGeom>
        </p:spPr>
        <p:txBody>
          <a:bodyPr wrap="square">
            <a:spAutoFit/>
          </a:bodyPr>
          <a:lstStyle/>
          <a:p>
            <a:pPr fontAlgn="auto">
              <a:spcBef>
                <a:spcPts val="0"/>
              </a:spcBef>
              <a:spcAft>
                <a:spcPts val="0"/>
              </a:spcAft>
              <a:defRPr/>
            </a:pPr>
            <a:r>
              <a:rPr lang="he-IL" sz="2800" b="1" kern="0" dirty="0">
                <a:solidFill>
                  <a:srgbClr val="1F497D"/>
                </a:solidFill>
              </a:rPr>
              <a:t>לפניכם תמונה של אצנים רצים. </a:t>
            </a:r>
            <a:endParaRPr lang="he-IL" sz="2800" b="1" kern="0" dirty="0" smtClean="0">
              <a:solidFill>
                <a:srgbClr val="1F497D"/>
              </a:solidFill>
            </a:endParaRPr>
          </a:p>
          <a:p>
            <a:pPr fontAlgn="auto">
              <a:spcBef>
                <a:spcPts val="0"/>
              </a:spcBef>
              <a:spcAft>
                <a:spcPts val="0"/>
              </a:spcAft>
              <a:defRPr/>
            </a:pPr>
            <a:r>
              <a:rPr lang="he-IL" sz="2800" b="1" kern="0" dirty="0" smtClean="0">
                <a:solidFill>
                  <a:srgbClr val="1F497D"/>
                </a:solidFill>
              </a:rPr>
              <a:t>א. אילו </a:t>
            </a:r>
            <a:r>
              <a:rPr lang="he-IL" sz="2800" b="1" kern="0" dirty="0">
                <a:solidFill>
                  <a:srgbClr val="1F497D"/>
                </a:solidFill>
              </a:rPr>
              <a:t>הפרות של מצב ההומאוסטזיס בגוף נגרמות עקב פעילות הריצה? בחרו בתשובה הנכונה.</a:t>
            </a:r>
          </a:p>
          <a:p>
            <a:pPr fontAlgn="auto">
              <a:spcBef>
                <a:spcPts val="0"/>
              </a:spcBef>
              <a:spcAft>
                <a:spcPts val="0"/>
              </a:spcAft>
              <a:defRPr/>
            </a:pPr>
            <a:endParaRPr lang="he-IL" sz="2800" b="1" kern="0" dirty="0">
              <a:solidFill>
                <a:srgbClr val="1F497D"/>
              </a:solidFill>
            </a:endParaRPr>
          </a:p>
        </p:txBody>
      </p:sp>
      <p:sp>
        <p:nvSpPr>
          <p:cNvPr id="21" name="מלבן 20"/>
          <p:cNvSpPr/>
          <p:nvPr/>
        </p:nvSpPr>
        <p:spPr>
          <a:xfrm>
            <a:off x="3203848" y="1700808"/>
            <a:ext cx="5546608" cy="2862322"/>
          </a:xfrm>
          <a:prstGeom prst="rect">
            <a:avLst/>
          </a:prstGeom>
        </p:spPr>
        <p:txBody>
          <a:bodyPr wrap="square">
            <a:spAutoFit/>
          </a:bodyPr>
          <a:lstStyle/>
          <a:p>
            <a:pPr fontAlgn="auto">
              <a:lnSpc>
                <a:spcPct val="200000"/>
              </a:lnSpc>
              <a:spcBef>
                <a:spcPts val="0"/>
              </a:spcBef>
              <a:spcAft>
                <a:spcPts val="0"/>
              </a:spcAft>
              <a:defRPr/>
            </a:pPr>
            <a:r>
              <a:rPr lang="he-IL" sz="2400" b="1" kern="0" dirty="0" smtClean="0">
                <a:solidFill>
                  <a:srgbClr val="1F497D"/>
                </a:solidFill>
              </a:rPr>
              <a:t>- רמת החמצן בדם עולה  /  יורדת</a:t>
            </a:r>
            <a:endParaRPr lang="he-IL" sz="2400" b="1" kern="0" dirty="0">
              <a:solidFill>
                <a:srgbClr val="1F497D"/>
              </a:solidFill>
            </a:endParaRPr>
          </a:p>
          <a:p>
            <a:pPr fontAlgn="auto">
              <a:lnSpc>
                <a:spcPct val="200000"/>
              </a:lnSpc>
              <a:spcBef>
                <a:spcPts val="0"/>
              </a:spcBef>
              <a:spcAft>
                <a:spcPts val="0"/>
              </a:spcAft>
              <a:defRPr/>
            </a:pPr>
            <a:r>
              <a:rPr lang="he-IL" sz="2400" b="1" kern="0" dirty="0" smtClean="0">
                <a:solidFill>
                  <a:srgbClr val="1F497D"/>
                </a:solidFill>
              </a:rPr>
              <a:t>ורמת </a:t>
            </a:r>
            <a:r>
              <a:rPr lang="he-IL" sz="2400" b="1" kern="0" dirty="0">
                <a:solidFill>
                  <a:srgbClr val="1F497D"/>
                </a:solidFill>
              </a:rPr>
              <a:t>הפחמן הדו-חמצני בדם עולה </a:t>
            </a:r>
            <a:r>
              <a:rPr lang="he-IL" sz="2400" b="1" kern="0" dirty="0" smtClean="0">
                <a:solidFill>
                  <a:srgbClr val="1F497D"/>
                </a:solidFill>
              </a:rPr>
              <a:t> /  </a:t>
            </a:r>
            <a:r>
              <a:rPr lang="he-IL" sz="2400" b="1" kern="0" dirty="0">
                <a:solidFill>
                  <a:srgbClr val="1F497D"/>
                </a:solidFill>
              </a:rPr>
              <a:t>יורדת</a:t>
            </a:r>
          </a:p>
          <a:p>
            <a:pPr fontAlgn="auto">
              <a:lnSpc>
                <a:spcPct val="200000"/>
              </a:lnSpc>
              <a:spcBef>
                <a:spcPts val="0"/>
              </a:spcBef>
              <a:spcAft>
                <a:spcPts val="0"/>
              </a:spcAft>
              <a:defRPr/>
            </a:pPr>
            <a:r>
              <a:rPr lang="he-IL" sz="2400" b="1" kern="0" dirty="0" smtClean="0">
                <a:solidFill>
                  <a:srgbClr val="1F497D"/>
                </a:solidFill>
              </a:rPr>
              <a:t>- טמפרטורת </a:t>
            </a:r>
            <a:r>
              <a:rPr lang="he-IL" sz="2400" b="1" kern="0" dirty="0">
                <a:solidFill>
                  <a:srgbClr val="1F497D"/>
                </a:solidFill>
              </a:rPr>
              <a:t>הגוף </a:t>
            </a:r>
            <a:r>
              <a:rPr lang="he-IL" sz="2400" b="1" kern="0" dirty="0" smtClean="0">
                <a:solidFill>
                  <a:srgbClr val="1F497D"/>
                </a:solidFill>
              </a:rPr>
              <a:t>עולה  </a:t>
            </a:r>
            <a:r>
              <a:rPr lang="he-IL" sz="2400" b="1" kern="0" dirty="0">
                <a:solidFill>
                  <a:srgbClr val="1F497D"/>
                </a:solidFill>
              </a:rPr>
              <a:t>/ </a:t>
            </a:r>
            <a:r>
              <a:rPr lang="he-IL" sz="2400" b="1" kern="0" dirty="0" smtClean="0">
                <a:solidFill>
                  <a:srgbClr val="1F497D"/>
                </a:solidFill>
              </a:rPr>
              <a:t> יורדת</a:t>
            </a:r>
            <a:endParaRPr lang="he-IL" sz="2400" b="1" kern="0" dirty="0">
              <a:solidFill>
                <a:srgbClr val="1F497D"/>
              </a:solidFill>
            </a:endParaRPr>
          </a:p>
          <a:p>
            <a:pPr fontAlgn="auto">
              <a:lnSpc>
                <a:spcPct val="150000"/>
              </a:lnSpc>
              <a:spcBef>
                <a:spcPts val="0"/>
              </a:spcBef>
              <a:spcAft>
                <a:spcPts val="0"/>
              </a:spcAft>
              <a:defRPr/>
            </a:pPr>
            <a:endParaRPr lang="he-IL" sz="2400" b="1" kern="0" dirty="0" smtClean="0">
              <a:solidFill>
                <a:srgbClr val="1F497D"/>
              </a:solidFill>
            </a:endParaRPr>
          </a:p>
        </p:txBody>
      </p:sp>
      <p:pic>
        <p:nvPicPr>
          <p:cNvPr id="12" name="Picture 9" descr="File:World Championships 2005 (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530946"/>
            <a:ext cx="2468563"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4"/>
          <p:cNvSpPr/>
          <p:nvPr/>
        </p:nvSpPr>
        <p:spPr>
          <a:xfrm>
            <a:off x="447065" y="6096148"/>
            <a:ext cx="2568575" cy="3571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l" fontAlgn="auto">
              <a:spcBef>
                <a:spcPts val="0"/>
              </a:spcBef>
              <a:spcAft>
                <a:spcPts val="0"/>
              </a:spcAft>
              <a:defRPr/>
            </a:pPr>
            <a:r>
              <a:rPr lang="en-US" sz="1200" dirty="0">
                <a:solidFill>
                  <a:prstClr val="black"/>
                </a:solidFill>
                <a:hlinkClick r:id="rId5"/>
              </a:rPr>
              <a:t>© 143man, Wikimedia commons</a:t>
            </a:r>
            <a:endParaRPr lang="en-US" sz="1200" dirty="0">
              <a:solidFill>
                <a:prstClr val="black"/>
              </a:solidFill>
            </a:endParaRPr>
          </a:p>
        </p:txBody>
      </p:sp>
      <p:sp>
        <p:nvSpPr>
          <p:cNvPr id="14" name="מלבן 13"/>
          <p:cNvSpPr/>
          <p:nvPr/>
        </p:nvSpPr>
        <p:spPr>
          <a:xfrm>
            <a:off x="743701" y="4077072"/>
            <a:ext cx="8210904" cy="1015663"/>
          </a:xfrm>
          <a:prstGeom prst="rect">
            <a:avLst/>
          </a:prstGeom>
        </p:spPr>
        <p:txBody>
          <a:bodyPr wrap="square">
            <a:spAutoFit/>
          </a:bodyPr>
          <a:lstStyle/>
          <a:p>
            <a:pPr fontAlgn="auto">
              <a:spcBef>
                <a:spcPts val="0"/>
              </a:spcBef>
              <a:spcAft>
                <a:spcPts val="0"/>
              </a:spcAft>
              <a:defRPr/>
            </a:pPr>
            <a:r>
              <a:rPr lang="he-IL" sz="2800" b="1" kern="0" dirty="0" smtClean="0">
                <a:solidFill>
                  <a:srgbClr val="1F497D"/>
                </a:solidFill>
              </a:rPr>
              <a:t>ב. הסבירו מדוע נגרמו ההפרות האלה?</a:t>
            </a:r>
          </a:p>
          <a:p>
            <a:pPr fontAlgn="auto">
              <a:spcBef>
                <a:spcPts val="0"/>
              </a:spcBef>
              <a:spcAft>
                <a:spcPts val="0"/>
              </a:spcAft>
              <a:defRPr/>
            </a:pPr>
            <a:endParaRPr lang="he-IL" sz="3200" b="1" kern="0" dirty="0">
              <a:solidFill>
                <a:srgbClr val="1F497D"/>
              </a:solidFill>
            </a:endParaRPr>
          </a:p>
        </p:txBody>
      </p:sp>
      <p:sp>
        <p:nvSpPr>
          <p:cNvPr id="3" name="מלבן 2"/>
          <p:cNvSpPr/>
          <p:nvPr/>
        </p:nvSpPr>
        <p:spPr>
          <a:xfrm>
            <a:off x="3275856" y="4581128"/>
            <a:ext cx="5648226" cy="2246769"/>
          </a:xfrm>
          <a:prstGeom prst="rect">
            <a:avLst/>
          </a:prstGeom>
        </p:spPr>
        <p:txBody>
          <a:bodyPr wrap="square">
            <a:spAutoFit/>
          </a:bodyPr>
          <a:lstStyle/>
          <a:p>
            <a:r>
              <a:rPr lang="he-IL" sz="2000" b="1" dirty="0" smtClean="0">
                <a:solidFill>
                  <a:srgbClr val="C00000"/>
                </a:solidFill>
              </a:rPr>
              <a:t>קצב </a:t>
            </a:r>
            <a:r>
              <a:rPr lang="he-IL" sz="2000" b="1" dirty="0">
                <a:solidFill>
                  <a:srgbClr val="C00000"/>
                </a:solidFill>
              </a:rPr>
              <a:t>הנשימה התאית בתאי השרירים גובר, </a:t>
            </a:r>
            <a:r>
              <a:rPr lang="he-IL" sz="2000" b="1" dirty="0" smtClean="0">
                <a:solidFill>
                  <a:srgbClr val="C00000"/>
                </a:solidFill>
              </a:rPr>
              <a:t>ולכן צריכת החמצן עולה, נקלט יותר חמצן מהדם ורמת החמצן בדם יורדת.</a:t>
            </a:r>
          </a:p>
          <a:p>
            <a:r>
              <a:rPr lang="he-IL" sz="2000" b="1" dirty="0" smtClean="0">
                <a:solidFill>
                  <a:srgbClr val="C00000"/>
                </a:solidFill>
              </a:rPr>
              <a:t>בתהליך הנשימה נוצר פחמן </a:t>
            </a:r>
            <a:r>
              <a:rPr lang="he-IL" sz="2000" b="1" dirty="0">
                <a:solidFill>
                  <a:srgbClr val="C00000"/>
                </a:solidFill>
              </a:rPr>
              <a:t>דו-חמצני </a:t>
            </a:r>
            <a:r>
              <a:rPr lang="he-IL" sz="2000" b="1" dirty="0" smtClean="0">
                <a:solidFill>
                  <a:srgbClr val="C00000"/>
                </a:solidFill>
              </a:rPr>
              <a:t>שנפלט אל הדם ולכן רמתו בדם עולה.</a:t>
            </a:r>
            <a:endParaRPr lang="he-IL" sz="2000" b="1" dirty="0">
              <a:solidFill>
                <a:srgbClr val="C00000"/>
              </a:solidFill>
            </a:endParaRPr>
          </a:p>
          <a:p>
            <a:r>
              <a:rPr lang="he-IL" sz="2000" b="1" dirty="0" smtClean="0">
                <a:solidFill>
                  <a:srgbClr val="C00000"/>
                </a:solidFill>
              </a:rPr>
              <a:t>בתהליך </a:t>
            </a:r>
            <a:r>
              <a:rPr lang="he-IL" sz="2000" b="1" dirty="0">
                <a:solidFill>
                  <a:srgbClr val="C00000"/>
                </a:solidFill>
              </a:rPr>
              <a:t>הנשימה התאית </a:t>
            </a:r>
            <a:r>
              <a:rPr lang="he-IL" sz="2000" b="1" dirty="0" smtClean="0">
                <a:solidFill>
                  <a:srgbClr val="C00000"/>
                </a:solidFill>
              </a:rPr>
              <a:t>ובהתכווצות השרירים מופק </a:t>
            </a:r>
            <a:r>
              <a:rPr lang="he-IL" sz="2000" b="1" dirty="0">
                <a:solidFill>
                  <a:srgbClr val="C00000"/>
                </a:solidFill>
              </a:rPr>
              <a:t>חום רב </a:t>
            </a:r>
            <a:r>
              <a:rPr lang="he-IL" sz="2000" b="1" dirty="0" smtClean="0">
                <a:solidFill>
                  <a:srgbClr val="C00000"/>
                </a:solidFill>
              </a:rPr>
              <a:t>ולכן טמפרטורת </a:t>
            </a:r>
            <a:r>
              <a:rPr lang="he-IL" sz="2000" b="1" dirty="0">
                <a:solidFill>
                  <a:srgbClr val="C00000"/>
                </a:solidFill>
              </a:rPr>
              <a:t>הגוף עולה.</a:t>
            </a:r>
          </a:p>
        </p:txBody>
      </p:sp>
    </p:spTree>
    <p:extLst>
      <p:ext uri="{BB962C8B-B14F-4D97-AF65-F5344CB8AC3E}">
        <p14:creationId xmlns:p14="http://schemas.microsoft.com/office/powerpoint/2010/main" val="19761133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7"/>
          <p:cNvSpPr/>
          <p:nvPr/>
        </p:nvSpPr>
        <p:spPr>
          <a:xfrm>
            <a:off x="556316" y="188640"/>
            <a:ext cx="8398289" cy="1589512"/>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15" name="Slide Number Placeholder 8"/>
          <p:cNvSpPr>
            <a:spLocks noGrp="1"/>
          </p:cNvSpPr>
          <p:nvPr>
            <p:ph type="sldNum" sz="quarter" idx="12"/>
          </p:nvPr>
        </p:nvSpPr>
        <p:spPr bwMode="auto">
          <a:xfrm>
            <a:off x="231775" y="6520260"/>
            <a:ext cx="4143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B2AA004-B674-46E0-9AE4-BAAA38956421}" type="slidenum">
              <a:rPr lang="he-IL" sz="1200" smtClean="0">
                <a:solidFill>
                  <a:prstClr val="white">
                    <a:lumMod val="75000"/>
                  </a:prstClr>
                </a:solidFill>
              </a:rPr>
              <a:pPr fontAlgn="base">
                <a:spcBef>
                  <a:spcPct val="0"/>
                </a:spcBef>
                <a:spcAft>
                  <a:spcPct val="0"/>
                </a:spcAft>
                <a:defRPr/>
              </a:pPr>
              <a:t>33</a:t>
            </a:fld>
            <a:endParaRPr lang="he-IL" sz="1200" dirty="0" smtClean="0">
              <a:solidFill>
                <a:prstClr val="white">
                  <a:lumMod val="75000"/>
                </a:prstClr>
              </a:solidFill>
            </a:endParaRPr>
          </a:p>
        </p:txBody>
      </p:sp>
      <p:grpSp>
        <p:nvGrpSpPr>
          <p:cNvPr id="11" name="קבוצה 10"/>
          <p:cNvGrpSpPr/>
          <p:nvPr/>
        </p:nvGrpSpPr>
        <p:grpSpPr>
          <a:xfrm>
            <a:off x="-89446" y="-120724"/>
            <a:ext cx="556990" cy="896190"/>
            <a:chOff x="-61909" y="-136525"/>
            <a:chExt cx="556990" cy="896191"/>
          </a:xfrm>
        </p:grpSpPr>
        <p:sp>
          <p:nvSpPr>
            <p:cNvPr id="17" name="Rectangle 17"/>
            <p:cNvSpPr/>
            <p:nvPr/>
          </p:nvSpPr>
          <p:spPr>
            <a:xfrm>
              <a:off x="0" y="-15700"/>
              <a:ext cx="495081" cy="775366"/>
            </a:xfrm>
            <a:prstGeom prst="rect">
              <a:avLst/>
            </a:prstGeom>
            <a:solidFill>
              <a:sysClr val="window" lastClr="FFFFFF">
                <a:lumMod val="85000"/>
              </a:sysClr>
            </a:solidFill>
            <a:ln w="12700" cap="flat" cmpd="sng" algn="ctr">
              <a:noFill/>
              <a:prstDash val="solid"/>
            </a:ln>
            <a:effectLst/>
          </p:spPr>
          <p:txBody>
            <a:bodyPr lIns="91408" tIns="45704" rIns="91408" bIns="45704" rtlCol="1"/>
            <a:lstStyle/>
            <a:p>
              <a:pPr fontAlgn="auto">
                <a:spcBef>
                  <a:spcPts val="0"/>
                </a:spcBef>
                <a:spcAft>
                  <a:spcPts val="0"/>
                </a:spcAft>
                <a:defRPr/>
              </a:pPr>
              <a:endParaRPr lang="he-IL" kern="0" dirty="0">
                <a:solidFill>
                  <a:prstClr val="black"/>
                </a:solidFill>
                <a:latin typeface="Calibri"/>
                <a:cs typeface="Arial"/>
              </a:endParaRPr>
            </a:p>
          </p:txBody>
        </p:sp>
        <p:sp>
          <p:nvSpPr>
            <p:cNvPr id="18" name="AutoShape 2" descr="data:image/jpeg;base64,/9j/4AAQSkZJRgABAQAAAQABAAD/2wCEAAkGBxQSDxAQDxAPFA8QEA8PEBAQEA8PDQ8QFRYWFhQSFRQYHCggGBwlGxQUITEhJSkrLi4uFx8zODMsNygtLisBCgoKDg0OFRAQGywlHCUrLSwsLC0yKywuLCwsNyw2LCwsLCwsLC4sNywtLCwsNywsLCwsMzQsLCwsLC8vLCssLP/AABEIAM0A9gMBIgACEQEDEQH/xAAcAAEAAQUBAQAAAAAAAAAAAAAAAgEDBAYHBQj/xABLEAACAgEBAwgGBQYJDQAAAAAAAQIDEQQSIUEFBgcxUWFxkRMiUoGhwUKSscLRFBUyYnKiJFRzgoOy0uHiFhcjM0NEU2Nkk6Pw8f/EABoBAQEAAwEBAAAAAAAAAAAAAAABAgMEBQb/xAAsEQEAAgIABAMGBwAAAAAAAAAAAQIDEQQFITESE0EiMlFhocEUFUJxgZGx/9oADAMBAAIRAxEAPwDuIAAAAAAAAAAAAAAAAAAAAAAAAAAAAAAAAAAAAAAAAAAAAAAAAAAAAAAAAAAAAAAAAAAAAAAAAAAAAAAAAAAAAAAAAAAAAAAAAAAAAAAAAAAAAAAAAAAAAAAAAAAAAAAAAAAAAAARsmopyk8KKbbfUkt7YEgeZdy9p4V+luurrhmUf9JOMZNxbW5Z39RrOt6VNDBtQlbZjjCCjB++TT+A0bbyDmFnTFUn6umk1/KPPlsfMx5dMceGnl8H95F0m3VyDZyf/PJ/0/w/xl+nphq3bVE+/CX9oaNuplDQtL0raObSe1Dt21KOPKLXxNn5N5xae9Zqsi12pxksdrcW8e/BFewijYTITkBRSJpkMFrVayupbVtkIR/WkkWViJmdQyQaRfz8rhZPZjKzfKKw1GvCk9mSe9744ysIw59IUnnFW7hhqLXi3tZ8kaZzUj1dtOW8TbtT7OhlTmcuftvCHnJfdiii5+3f8OH1pk8+jb+UcT8PrDpoObR5+28a17pP5pmTVz/9quee9wkvJRX2jz6fFjPKuJj9P1hvzI7TNU0vPqqWFJY7W04eS35Pc0PK9VuNiay+Dxnz6jZW9Z7S5MvDZcfv1mHoRZMikSMmkAAAAAAAAAAGLylr4UVStseIx4Lrk+CXecT549JN97nVp36Oh5i9nfKae5+txXw7jpPSWprRqyEHKNVinalnKr2ZRcvBZ6+Hhk4LqeT9p508lZHhDKV8e5xf6XislhHn2SbeW8spkpbFxeJJxfZJOL8mRZRJMq5FsrkCWRkjkLsXX2cQqWTP5Krv2tvTK3ahvc4JqMO+UupLxLVXJVr3utwj7VrVUfOWM+49bR8puitU+ljbBSlNV7CsqjKWM7LnHMd6TzHHEg7J0e8tTtpjXdZCd2w5t1SjZXFKWzvsW6UnxSbSx17zcEah0f8AIltdf5Rqko22JOFaabhF9Tk+Dxw79/YtyURA13ndy3LTVS9GvXwt/CO08I5Tq9XO2TnbOUpPjJ5On89OTbZL01MVYlDZtpfXKCy8rtOa2UVyb2JuuXGu3O59il+K95w8R4pt1fT8o8quPcd/WfsxESyXZaGxfQbXbDE18Cy4tdaa8Vg5ntxMT2lXJVMiCrpLJXJDJKMW+pN+CyE0rknTqJQeYvHdwKwow82bUY8W1h/j8GXZX1Q3VzjZP6KqU5yf8+SWH4RTMorM9XNlz0r7Mxv/AD+3UOaHK7trjVZl2Rr2m28ySz+jLvw4vwaybGalzE5HtqjK69KErIpQqTy4QbzmXe//AL3baehTfhjb47ivB5tvB2AAZucAAAAAAAAPnrpW5Khp+UJ+ihGELFGxRgtmOX14S3LefQpyHpz0Xrae5cYuD8d7COWV8o2JbO3Jx9mWJw8mXfzgvpU6eXf6LZfnHB57RJR9X3lGctVVx01Xut1EfvlVq6V1aWr33ah/fPPnDDI4GzT1fzpH6On0i8apTf7zZkV8pXNerYoRfCqEK/6qTPEhHLPVqjhIbNLOtk9zbcm875NtmdzXht6qiLS3Sy8dcutrJg67h7z1+YVedbX3P5pfMxlnHZ9H0LEYrsjFeSLrYSIuBWKzfJNNLLymt3UcH5ZrlDU2qLa9eTx1x37+p7j6AUcdRxLnjRs625frP8PkaOI7Q9blPW9o+Ty9LZLGd6eeuLaZkT5Tsiv9ZPHY8S+0s0LcVshlHI96ayi+W5cdl+NVf4EXyu/+X/2o/gY06UWnSXokxaGZ+d58HFeFcEPy+ya32WY7P0UYSqMumvCHRj1Yk7Hn1t/e220erzV0znqIdjmopLcm2+vHgYs9Pn8TaOZGlX5VSl1KSflvM69ZiHLmia1taZ9HXorCS7NxUA7nzAAAAAAAAAAABovS5ofSaJPG+Mnjxxlf1TejwuelG3orf1dma9zw/g2El8xNF6iG/D7cmXyro9i2WFubbXd3FK4YKLWoqzvMXYPRZbdSfAC1pq9+eCM6JbgsFzIGLreHvNj6Na862H7UF5yX4Guazh7za+i2GdbX/KV/aYyzjs+gjF1GqxJRisyeOOEsmUYGqoe3txWVlPHejKGK9pdVt5WMNb+5o5V0i1Y1sn2pP4Z+Z1DQadpuUljdhLic86Ua8amD7YRf2r5GniYjw9HpcrtrP/DUKOJckWtPxLzOB9NLFnEttGVNFvYAt1QL2AiSMmEpQRuXR7RnUqXsxk/hj5mnwR0Ho4p32S7Ipeb/ALjbij2oefx9tYbN6AB2vmgAAAAAAAAAADE5Vp26LYe1XNfBmWUkgPnPlmrE34nkSRs3OmnZusj7M5R8ng1qwrGFsAFVVEiKJEGLq+HvN06KI/wyv9tfBGn6iGVu4G9dEtH8Lqz2zf7rMZZ+jtxVMYCRWKpzvpVq9amfbGUfJ/4johpfSdRmiqXZKcfNJ/I1Zo9iXZwFtcRRzGjrL7LVMOsus4H1coMiTZQojgqihVFYyu19Z03o7rxTZLtlFeS/vOZVdZ1jmJXjRp+1OT+xfI3YPeeTzOdYtfNsQAOx4AAAAAAAAAAABRlSjA4p0h07OsvXbPa+slL5mkWHX+k/m3ZYvyqiLk4xxdCKzPC6ppcd25+C7zj9vWVigyhTIKqSJIimVRBdrjvOh9FNWdWmvownJ+GMfeRz7T1ttJLe2ortbe5JLi88DvPMXm3+R0Zs332qLs/UXCC+ff4EVsxFzRSxFhliBkqS7TW+f9W1o8+zZF+7DXzR7OSzq9PG2udc87M1svt7mu9Ml6brMM8OTwZK2+EuMyRBnq8v8kT01zrnv3bUJLqnDt/E8ls8yYmJ1L7LHet6xas9FGyLJESM9KBBgrCV6nrOyc1a9nRULthtfWbfzOYc1+Q56u7ZW6uGHbP2YvqS73h4OxU1KMYwisRilGK7ElhI6uHrPWXhc1yxMxSO/dMAHS8cAAAAAAAAAAAoyoAizQudPRrVqZyt01noLZNylFw9Jp5t9b2cpwb7njuN+I4LCOEcodGvKFedmmm5dtN8Itrtxbsnm/5Fco/xC/61P9o+iGiaA+etPzD5Sm8LQzj2yst08Ir9/L9yZsPJnRNqpYeov09Mc71XGWosx2b9lJ9+WdlBFa1zb5kaXRtThCVl6/297U7F+yv0YfzUn4mygjlgVZjzRkEXWWEljYLsYY/96i6oY6hJF2jA5V5Kq1MPR31qSTzF5cZwfbGS3pmlcqdHtibel1EZLhXqIuMl/SQW/wCr7zoWCuDXalbd3Rh4rLi9ydOO6nmlrof7rtrtqupkvJtP4GM+bus/iOo/8ePPaO17JKJq/D0dsc2z/JxnTc0NfPq0mwvatupivJNy+B7vJ3RtbJp6rUwhHjXpouU3/SzW76rOlAyjDSGvJzLPfpvX7MLknkurTVKqiCjBb+tuUpcZSk98n3szQDa4ZmZncgACAAAAAAAAAAAAAAAAAAAAAAAAAAAAAAAAAAAAAAAAAAAAAAAAAAAAAAAAAAAAAAAAAAAAAAAAAAAAAAAAAAAAAAAAAAAAAAAAAAAAAAAAAAAAAAAAAAAAAAAAAAAAAAAAAAAAAD//2Q=="/>
            <p:cNvSpPr>
              <a:spLocks noChangeAspect="1" noChangeArrowheads="1"/>
            </p:cNvSpPr>
            <p:nvPr/>
          </p:nvSpPr>
          <p:spPr bwMode="auto">
            <a:xfrm>
              <a:off x="-61909"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6" tIns="45703" rIns="91406" bIns="45703" numCol="1" anchor="t" anchorCtr="0" compatLnSpc="1">
              <a:prstTxWarp prst="textNoShape">
                <a:avLst/>
              </a:prstTxWarp>
            </a:bodyPr>
            <a:lstStyle/>
            <a:p>
              <a:pPr fontAlgn="auto">
                <a:spcBef>
                  <a:spcPts val="0"/>
                </a:spcBef>
                <a:spcAft>
                  <a:spcPts val="0"/>
                </a:spcAft>
                <a:defRPr/>
              </a:pPr>
              <a:endParaRPr lang="he-IL" kern="0" dirty="0" smtClean="0">
                <a:solidFill>
                  <a:prstClr val="black"/>
                </a:solidFill>
              </a:endParaRPr>
            </a:p>
          </p:txBody>
        </p:sp>
        <p:sp>
          <p:nvSpPr>
            <p:cNvPr id="19" name="מלבן 18"/>
            <p:cNvSpPr/>
            <p:nvPr/>
          </p:nvSpPr>
          <p:spPr>
            <a:xfrm>
              <a:off x="-34230" y="-64774"/>
              <a:ext cx="529311" cy="769442"/>
            </a:xfrm>
            <a:prstGeom prst="rect">
              <a:avLst/>
            </a:prstGeom>
          </p:spPr>
          <p:txBody>
            <a:bodyPr wrap="none">
              <a:spAutoFit/>
            </a:bodyPr>
            <a:lstStyle/>
            <a:p>
              <a:pPr fontAlgn="auto">
                <a:spcBef>
                  <a:spcPts val="0"/>
                </a:spcBef>
                <a:spcAft>
                  <a:spcPts val="0"/>
                </a:spcAft>
                <a:defRPr/>
              </a:pPr>
              <a:r>
                <a:rPr lang="he-IL" sz="4400" b="1" kern="0" dirty="0" smtClean="0">
                  <a:solidFill>
                    <a:srgbClr val="1D4C72"/>
                  </a:solidFill>
                </a:rPr>
                <a:t>?</a:t>
              </a:r>
              <a:endParaRPr lang="he-IL" sz="4400" kern="0" dirty="0" smtClean="0">
                <a:solidFill>
                  <a:prstClr val="black"/>
                </a:solidFill>
              </a:endParaRPr>
            </a:p>
          </p:txBody>
        </p:sp>
      </p:grpSp>
      <p:sp>
        <p:nvSpPr>
          <p:cNvPr id="23" name="מלבן 22"/>
          <p:cNvSpPr/>
          <p:nvPr/>
        </p:nvSpPr>
        <p:spPr>
          <a:xfrm>
            <a:off x="467546" y="260648"/>
            <a:ext cx="8210904" cy="1815882"/>
          </a:xfrm>
          <a:prstGeom prst="rect">
            <a:avLst/>
          </a:prstGeom>
        </p:spPr>
        <p:txBody>
          <a:bodyPr wrap="square">
            <a:spAutoFit/>
          </a:bodyPr>
          <a:lstStyle/>
          <a:p>
            <a:pPr fontAlgn="auto">
              <a:spcBef>
                <a:spcPts val="0"/>
              </a:spcBef>
              <a:spcAft>
                <a:spcPts val="0"/>
              </a:spcAft>
              <a:defRPr/>
            </a:pPr>
            <a:r>
              <a:rPr lang="he-IL" sz="2800" b="1" kern="0" dirty="0">
                <a:solidFill>
                  <a:srgbClr val="1F497D"/>
                </a:solidFill>
              </a:rPr>
              <a:t>לפניכם תמונה של אצנים רצים. </a:t>
            </a:r>
            <a:endParaRPr lang="he-IL" sz="2800" b="1" kern="0" dirty="0" smtClean="0">
              <a:solidFill>
                <a:srgbClr val="1F497D"/>
              </a:solidFill>
            </a:endParaRPr>
          </a:p>
          <a:p>
            <a:pPr fontAlgn="auto">
              <a:spcBef>
                <a:spcPts val="0"/>
              </a:spcBef>
              <a:spcAft>
                <a:spcPts val="0"/>
              </a:spcAft>
              <a:defRPr/>
            </a:pPr>
            <a:r>
              <a:rPr lang="he-IL" sz="2800" b="1" kern="0" dirty="0" smtClean="0">
                <a:solidFill>
                  <a:srgbClr val="1F497D"/>
                </a:solidFill>
              </a:rPr>
              <a:t>א. אילו </a:t>
            </a:r>
            <a:r>
              <a:rPr lang="he-IL" sz="2800" b="1" kern="0" dirty="0">
                <a:solidFill>
                  <a:srgbClr val="1F497D"/>
                </a:solidFill>
              </a:rPr>
              <a:t>הפרות של מצב ההומאוסטזיס בגוף נגרמות עקב פעילות הריצה? בחרו בתשובה הנכונה.</a:t>
            </a:r>
          </a:p>
          <a:p>
            <a:pPr fontAlgn="auto">
              <a:spcBef>
                <a:spcPts val="0"/>
              </a:spcBef>
              <a:spcAft>
                <a:spcPts val="0"/>
              </a:spcAft>
              <a:defRPr/>
            </a:pPr>
            <a:endParaRPr lang="he-IL" sz="2800" b="1" kern="0" dirty="0">
              <a:solidFill>
                <a:srgbClr val="1F497D"/>
              </a:solidFill>
            </a:endParaRPr>
          </a:p>
        </p:txBody>
      </p:sp>
      <p:sp>
        <p:nvSpPr>
          <p:cNvPr id="21" name="מלבן 20"/>
          <p:cNvSpPr/>
          <p:nvPr/>
        </p:nvSpPr>
        <p:spPr>
          <a:xfrm>
            <a:off x="3203848" y="1700808"/>
            <a:ext cx="5546608" cy="2862322"/>
          </a:xfrm>
          <a:prstGeom prst="rect">
            <a:avLst/>
          </a:prstGeom>
        </p:spPr>
        <p:txBody>
          <a:bodyPr wrap="square">
            <a:spAutoFit/>
          </a:bodyPr>
          <a:lstStyle/>
          <a:p>
            <a:pPr fontAlgn="auto">
              <a:lnSpc>
                <a:spcPct val="200000"/>
              </a:lnSpc>
              <a:spcBef>
                <a:spcPts val="0"/>
              </a:spcBef>
              <a:spcAft>
                <a:spcPts val="0"/>
              </a:spcAft>
              <a:defRPr/>
            </a:pPr>
            <a:r>
              <a:rPr lang="he-IL" sz="2400" b="1" kern="0" dirty="0" smtClean="0">
                <a:solidFill>
                  <a:srgbClr val="1F497D"/>
                </a:solidFill>
              </a:rPr>
              <a:t>- רמת החמצן בדם עולה  /  יורדת</a:t>
            </a:r>
            <a:endParaRPr lang="he-IL" sz="2400" b="1" kern="0" dirty="0">
              <a:solidFill>
                <a:srgbClr val="1F497D"/>
              </a:solidFill>
            </a:endParaRPr>
          </a:p>
          <a:p>
            <a:pPr fontAlgn="auto">
              <a:lnSpc>
                <a:spcPct val="200000"/>
              </a:lnSpc>
              <a:spcBef>
                <a:spcPts val="0"/>
              </a:spcBef>
              <a:spcAft>
                <a:spcPts val="0"/>
              </a:spcAft>
              <a:defRPr/>
            </a:pPr>
            <a:r>
              <a:rPr lang="he-IL" sz="2400" b="1" kern="0" dirty="0" smtClean="0">
                <a:solidFill>
                  <a:srgbClr val="1F497D"/>
                </a:solidFill>
              </a:rPr>
              <a:t>ורמת </a:t>
            </a:r>
            <a:r>
              <a:rPr lang="he-IL" sz="2400" b="1" kern="0" dirty="0">
                <a:solidFill>
                  <a:srgbClr val="1F497D"/>
                </a:solidFill>
              </a:rPr>
              <a:t>הפחמן הדו-חמצני בדם עולה </a:t>
            </a:r>
            <a:r>
              <a:rPr lang="he-IL" sz="2400" b="1" kern="0" dirty="0" smtClean="0">
                <a:solidFill>
                  <a:srgbClr val="1F497D"/>
                </a:solidFill>
              </a:rPr>
              <a:t> /  </a:t>
            </a:r>
            <a:r>
              <a:rPr lang="he-IL" sz="2400" b="1" kern="0" dirty="0">
                <a:solidFill>
                  <a:srgbClr val="1F497D"/>
                </a:solidFill>
              </a:rPr>
              <a:t>יורדת</a:t>
            </a:r>
          </a:p>
          <a:p>
            <a:pPr fontAlgn="auto">
              <a:lnSpc>
                <a:spcPct val="200000"/>
              </a:lnSpc>
              <a:spcBef>
                <a:spcPts val="0"/>
              </a:spcBef>
              <a:spcAft>
                <a:spcPts val="0"/>
              </a:spcAft>
              <a:defRPr/>
            </a:pPr>
            <a:r>
              <a:rPr lang="he-IL" sz="2400" b="1" kern="0" dirty="0" smtClean="0">
                <a:solidFill>
                  <a:srgbClr val="1F497D"/>
                </a:solidFill>
              </a:rPr>
              <a:t>- טמפרטורת </a:t>
            </a:r>
            <a:r>
              <a:rPr lang="he-IL" sz="2400" b="1" kern="0" dirty="0">
                <a:solidFill>
                  <a:srgbClr val="1F497D"/>
                </a:solidFill>
              </a:rPr>
              <a:t>הגוף </a:t>
            </a:r>
            <a:r>
              <a:rPr lang="he-IL" sz="2400" b="1" kern="0" dirty="0" smtClean="0">
                <a:solidFill>
                  <a:srgbClr val="1F497D"/>
                </a:solidFill>
              </a:rPr>
              <a:t>עולה  </a:t>
            </a:r>
            <a:r>
              <a:rPr lang="he-IL" sz="2400" b="1" kern="0" dirty="0">
                <a:solidFill>
                  <a:srgbClr val="1F497D"/>
                </a:solidFill>
              </a:rPr>
              <a:t>/ </a:t>
            </a:r>
            <a:r>
              <a:rPr lang="he-IL" sz="2400" b="1" kern="0" dirty="0" smtClean="0">
                <a:solidFill>
                  <a:srgbClr val="1F497D"/>
                </a:solidFill>
              </a:rPr>
              <a:t> יורדת</a:t>
            </a:r>
            <a:endParaRPr lang="he-IL" sz="2400" b="1" kern="0" dirty="0">
              <a:solidFill>
                <a:srgbClr val="1F497D"/>
              </a:solidFill>
            </a:endParaRPr>
          </a:p>
          <a:p>
            <a:pPr fontAlgn="auto">
              <a:lnSpc>
                <a:spcPct val="150000"/>
              </a:lnSpc>
              <a:spcBef>
                <a:spcPts val="0"/>
              </a:spcBef>
              <a:spcAft>
                <a:spcPts val="0"/>
              </a:spcAft>
              <a:defRPr/>
            </a:pPr>
            <a:endParaRPr lang="he-IL" sz="2400" b="1" kern="0" dirty="0" smtClean="0">
              <a:solidFill>
                <a:srgbClr val="1F497D"/>
              </a:solidFill>
            </a:endParaRPr>
          </a:p>
        </p:txBody>
      </p:sp>
      <p:sp>
        <p:nvSpPr>
          <p:cNvPr id="22" name="אליפסה 21"/>
          <p:cNvSpPr/>
          <p:nvPr/>
        </p:nvSpPr>
        <p:spPr>
          <a:xfrm>
            <a:off x="4572000" y="1916832"/>
            <a:ext cx="864096" cy="576064"/>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pic>
        <p:nvPicPr>
          <p:cNvPr id="12" name="Picture 9" descr="File:World Championships 2005 (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530946"/>
            <a:ext cx="2468563"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4"/>
          <p:cNvSpPr/>
          <p:nvPr/>
        </p:nvSpPr>
        <p:spPr>
          <a:xfrm>
            <a:off x="447065" y="6096148"/>
            <a:ext cx="2568575" cy="3571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l" fontAlgn="auto">
              <a:spcBef>
                <a:spcPts val="0"/>
              </a:spcBef>
              <a:spcAft>
                <a:spcPts val="0"/>
              </a:spcAft>
              <a:defRPr/>
            </a:pPr>
            <a:r>
              <a:rPr lang="en-US" sz="1200" dirty="0">
                <a:solidFill>
                  <a:prstClr val="black"/>
                </a:solidFill>
                <a:hlinkClick r:id="rId5"/>
              </a:rPr>
              <a:t>© 143man, Wikimedia commons</a:t>
            </a:r>
            <a:endParaRPr lang="en-US" sz="1200" dirty="0">
              <a:solidFill>
                <a:prstClr val="black"/>
              </a:solidFill>
            </a:endParaRPr>
          </a:p>
        </p:txBody>
      </p:sp>
      <p:sp>
        <p:nvSpPr>
          <p:cNvPr id="14" name="מלבן 13"/>
          <p:cNvSpPr/>
          <p:nvPr/>
        </p:nvSpPr>
        <p:spPr>
          <a:xfrm>
            <a:off x="743701" y="4077072"/>
            <a:ext cx="8210904" cy="1015663"/>
          </a:xfrm>
          <a:prstGeom prst="rect">
            <a:avLst/>
          </a:prstGeom>
        </p:spPr>
        <p:txBody>
          <a:bodyPr wrap="square">
            <a:spAutoFit/>
          </a:bodyPr>
          <a:lstStyle/>
          <a:p>
            <a:pPr fontAlgn="auto">
              <a:spcBef>
                <a:spcPts val="0"/>
              </a:spcBef>
              <a:spcAft>
                <a:spcPts val="0"/>
              </a:spcAft>
              <a:defRPr/>
            </a:pPr>
            <a:r>
              <a:rPr lang="he-IL" sz="2800" b="1" kern="0" dirty="0" smtClean="0">
                <a:solidFill>
                  <a:srgbClr val="1F497D"/>
                </a:solidFill>
              </a:rPr>
              <a:t>ב. הסבירו מדוע נגרמו ההפרות האלה?</a:t>
            </a:r>
          </a:p>
          <a:p>
            <a:pPr fontAlgn="auto">
              <a:spcBef>
                <a:spcPts val="0"/>
              </a:spcBef>
              <a:spcAft>
                <a:spcPts val="0"/>
              </a:spcAft>
              <a:defRPr/>
            </a:pPr>
            <a:endParaRPr lang="he-IL" sz="3200" b="1" kern="0" dirty="0">
              <a:solidFill>
                <a:srgbClr val="1F497D"/>
              </a:solidFill>
            </a:endParaRPr>
          </a:p>
        </p:txBody>
      </p:sp>
      <p:sp>
        <p:nvSpPr>
          <p:cNvPr id="3" name="מלבן 2"/>
          <p:cNvSpPr/>
          <p:nvPr/>
        </p:nvSpPr>
        <p:spPr>
          <a:xfrm>
            <a:off x="3275856" y="4581128"/>
            <a:ext cx="5648226" cy="2246769"/>
          </a:xfrm>
          <a:prstGeom prst="rect">
            <a:avLst/>
          </a:prstGeom>
        </p:spPr>
        <p:txBody>
          <a:bodyPr wrap="square">
            <a:spAutoFit/>
          </a:bodyPr>
          <a:lstStyle/>
          <a:p>
            <a:r>
              <a:rPr lang="he-IL" sz="2000" b="1" dirty="0" smtClean="0">
                <a:solidFill>
                  <a:srgbClr val="C00000"/>
                </a:solidFill>
              </a:rPr>
              <a:t>קצב </a:t>
            </a:r>
            <a:r>
              <a:rPr lang="he-IL" sz="2000" b="1" dirty="0">
                <a:solidFill>
                  <a:srgbClr val="C00000"/>
                </a:solidFill>
              </a:rPr>
              <a:t>הנשימה התאית בתאי השרירים גובר, </a:t>
            </a:r>
            <a:r>
              <a:rPr lang="he-IL" sz="2000" b="1" dirty="0" smtClean="0">
                <a:solidFill>
                  <a:srgbClr val="C00000"/>
                </a:solidFill>
              </a:rPr>
              <a:t>ולכן צריכת החמצן עולה, נקלט יותר חמצן מהדם ורמת החמצן בדם יורדת.</a:t>
            </a:r>
          </a:p>
          <a:p>
            <a:r>
              <a:rPr lang="he-IL" sz="2000" b="1" dirty="0" smtClean="0">
                <a:solidFill>
                  <a:srgbClr val="C00000"/>
                </a:solidFill>
              </a:rPr>
              <a:t>בתהליך הנשימה נוצר פחמן </a:t>
            </a:r>
            <a:r>
              <a:rPr lang="he-IL" sz="2000" b="1" dirty="0">
                <a:solidFill>
                  <a:srgbClr val="C00000"/>
                </a:solidFill>
              </a:rPr>
              <a:t>דו-חמצני </a:t>
            </a:r>
            <a:r>
              <a:rPr lang="he-IL" sz="2000" b="1" dirty="0" smtClean="0">
                <a:solidFill>
                  <a:srgbClr val="C00000"/>
                </a:solidFill>
              </a:rPr>
              <a:t>שנפלט אל הדם ולכן רמתו בדם עולה.</a:t>
            </a:r>
            <a:endParaRPr lang="he-IL" sz="2000" b="1" dirty="0">
              <a:solidFill>
                <a:srgbClr val="C00000"/>
              </a:solidFill>
            </a:endParaRPr>
          </a:p>
          <a:p>
            <a:r>
              <a:rPr lang="he-IL" sz="2000" b="1" dirty="0" smtClean="0">
                <a:solidFill>
                  <a:srgbClr val="C00000"/>
                </a:solidFill>
              </a:rPr>
              <a:t>בתהליך </a:t>
            </a:r>
            <a:r>
              <a:rPr lang="he-IL" sz="2000" b="1" dirty="0">
                <a:solidFill>
                  <a:srgbClr val="C00000"/>
                </a:solidFill>
              </a:rPr>
              <a:t>הנשימה התאית </a:t>
            </a:r>
            <a:r>
              <a:rPr lang="he-IL" sz="2000" b="1" dirty="0" smtClean="0">
                <a:solidFill>
                  <a:srgbClr val="C00000"/>
                </a:solidFill>
              </a:rPr>
              <a:t>ובהתכווצות השרירים מופק </a:t>
            </a:r>
            <a:r>
              <a:rPr lang="he-IL" sz="2000" b="1" dirty="0">
                <a:solidFill>
                  <a:srgbClr val="C00000"/>
                </a:solidFill>
              </a:rPr>
              <a:t>חום רב </a:t>
            </a:r>
            <a:r>
              <a:rPr lang="he-IL" sz="2000" b="1" dirty="0" smtClean="0">
                <a:solidFill>
                  <a:srgbClr val="C00000"/>
                </a:solidFill>
              </a:rPr>
              <a:t>ולכן טמפרטורת </a:t>
            </a:r>
            <a:r>
              <a:rPr lang="he-IL" sz="2000" b="1" dirty="0">
                <a:solidFill>
                  <a:srgbClr val="C00000"/>
                </a:solidFill>
              </a:rPr>
              <a:t>הגוף עולה.</a:t>
            </a:r>
          </a:p>
        </p:txBody>
      </p:sp>
      <p:sp>
        <p:nvSpPr>
          <p:cNvPr id="20" name="אליפסה 19"/>
          <p:cNvSpPr/>
          <p:nvPr/>
        </p:nvSpPr>
        <p:spPr>
          <a:xfrm>
            <a:off x="4371618" y="2643486"/>
            <a:ext cx="704438" cy="576064"/>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4" name="אליפסה 23"/>
          <p:cNvSpPr/>
          <p:nvPr/>
        </p:nvSpPr>
        <p:spPr>
          <a:xfrm>
            <a:off x="5655647" y="3388298"/>
            <a:ext cx="777354" cy="576064"/>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Tree>
    <p:extLst>
      <p:ext uri="{BB962C8B-B14F-4D97-AF65-F5344CB8AC3E}">
        <p14:creationId xmlns:p14="http://schemas.microsoft.com/office/powerpoint/2010/main" val="1926866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7"/>
          <p:cNvSpPr/>
          <p:nvPr/>
        </p:nvSpPr>
        <p:spPr>
          <a:xfrm>
            <a:off x="556316" y="188640"/>
            <a:ext cx="8398289" cy="1224136"/>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15" name="Slide Number Placeholder 8"/>
          <p:cNvSpPr>
            <a:spLocks noGrp="1"/>
          </p:cNvSpPr>
          <p:nvPr>
            <p:ph type="sldNum" sz="quarter" idx="12"/>
          </p:nvPr>
        </p:nvSpPr>
        <p:spPr bwMode="auto">
          <a:xfrm>
            <a:off x="231775" y="6520260"/>
            <a:ext cx="4143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B2AA004-B674-46E0-9AE4-BAAA38956421}" type="slidenum">
              <a:rPr lang="he-IL" sz="1200" smtClean="0">
                <a:solidFill>
                  <a:prstClr val="white">
                    <a:lumMod val="75000"/>
                  </a:prstClr>
                </a:solidFill>
              </a:rPr>
              <a:pPr fontAlgn="base">
                <a:spcBef>
                  <a:spcPct val="0"/>
                </a:spcBef>
                <a:spcAft>
                  <a:spcPct val="0"/>
                </a:spcAft>
                <a:defRPr/>
              </a:pPr>
              <a:t>34</a:t>
            </a:fld>
            <a:endParaRPr lang="he-IL" sz="1200" dirty="0" smtClean="0">
              <a:solidFill>
                <a:prstClr val="white">
                  <a:lumMod val="75000"/>
                </a:prstClr>
              </a:solidFill>
            </a:endParaRPr>
          </a:p>
        </p:txBody>
      </p:sp>
      <p:grpSp>
        <p:nvGrpSpPr>
          <p:cNvPr id="11" name="קבוצה 10"/>
          <p:cNvGrpSpPr/>
          <p:nvPr/>
        </p:nvGrpSpPr>
        <p:grpSpPr>
          <a:xfrm>
            <a:off x="-89446" y="-120724"/>
            <a:ext cx="556990" cy="896190"/>
            <a:chOff x="-61909" y="-136525"/>
            <a:chExt cx="556990" cy="896191"/>
          </a:xfrm>
        </p:grpSpPr>
        <p:sp>
          <p:nvSpPr>
            <p:cNvPr id="17" name="Rectangle 17"/>
            <p:cNvSpPr/>
            <p:nvPr/>
          </p:nvSpPr>
          <p:spPr>
            <a:xfrm>
              <a:off x="0" y="-15700"/>
              <a:ext cx="495081" cy="775366"/>
            </a:xfrm>
            <a:prstGeom prst="rect">
              <a:avLst/>
            </a:prstGeom>
            <a:solidFill>
              <a:sysClr val="window" lastClr="FFFFFF">
                <a:lumMod val="85000"/>
              </a:sysClr>
            </a:solidFill>
            <a:ln w="12700" cap="flat" cmpd="sng" algn="ctr">
              <a:noFill/>
              <a:prstDash val="solid"/>
            </a:ln>
            <a:effectLst/>
          </p:spPr>
          <p:txBody>
            <a:bodyPr lIns="91408" tIns="45704" rIns="91408" bIns="45704" rtlCol="1"/>
            <a:lstStyle/>
            <a:p>
              <a:pPr fontAlgn="auto">
                <a:spcBef>
                  <a:spcPts val="0"/>
                </a:spcBef>
                <a:spcAft>
                  <a:spcPts val="0"/>
                </a:spcAft>
                <a:defRPr/>
              </a:pPr>
              <a:endParaRPr lang="he-IL" kern="0" dirty="0">
                <a:solidFill>
                  <a:prstClr val="black"/>
                </a:solidFill>
                <a:latin typeface="Calibri"/>
                <a:cs typeface="Arial"/>
              </a:endParaRPr>
            </a:p>
          </p:txBody>
        </p:sp>
        <p:sp>
          <p:nvSpPr>
            <p:cNvPr id="18" name="AutoShape 2" descr="data:image/jpeg;base64,/9j/4AAQSkZJRgABAQAAAQABAAD/2wCEAAkGBxQSDxAQDxAPFA8QEA8PEBAQEA8PDQ8QFRYWFhQSFRQYHCggGBwlGxQUITEhJSkrLi4uFx8zODMsNygtLisBCgoKDg0OFRAQGywlHCUrLSwsLC0yKywuLCwsNyw2LCwsLCwsLC4sNywtLCwsNywsLCwsMzQsLCwsLC8vLCssLP/AABEIAM0A9gMBIgACEQEDEQH/xAAcAAEAAQUBAQAAAAAAAAAAAAAAAgEDBAYHBQj/xABLEAACAgEBAwgGBQYJDQAAAAAAAQIDEQQSIUEFBgcxUWFxkRMiUoGhwUKSscLRFBUyYnKiJFRzgoOy0uHiFhcjM0NEU2Nkk6Pw8f/EABoBAQEAAwEBAAAAAAAAAAAAAAABAgMEBQb/xAAsEQEAAgIABAMGBwAAAAAAAAAAAQIDEQQFITESE0EiMlFhocEUFUJxgZGx/9oADAMBAAIRAxEAPwDuIAAAAAAAAAAAAAAAAAAAAAAAAAAAAAAAAAAAAAAAAAAAAAAAAAAAAAAAAAAAAAAAAAAAAAAAAAAAAAAAAAAAAAAAAAAAAAAAAAAAAAAAAAAAAAAAAAAAAAAAAAAAAAAAAAAAAAARsmopyk8KKbbfUkt7YEgeZdy9p4V+luurrhmUf9JOMZNxbW5Z39RrOt6VNDBtQlbZjjCCjB++TT+A0bbyDmFnTFUn6umk1/KPPlsfMx5dMceGnl8H95F0m3VyDZyf/PJ/0/w/xl+nphq3bVE+/CX9oaNuplDQtL0raObSe1Dt21KOPKLXxNn5N5xae9Zqsi12pxksdrcW8e/BFewijYTITkBRSJpkMFrVayupbVtkIR/WkkWViJmdQyQaRfz8rhZPZjKzfKKw1GvCk9mSe9744ysIw59IUnnFW7hhqLXi3tZ8kaZzUj1dtOW8TbtT7OhlTmcuftvCHnJfdiii5+3f8OH1pk8+jb+UcT8PrDpoObR5+28a17pP5pmTVz/9quee9wkvJRX2jz6fFjPKuJj9P1hvzI7TNU0vPqqWFJY7W04eS35Pc0PK9VuNiay+Dxnz6jZW9Z7S5MvDZcfv1mHoRZMikSMmkAAAAAAAAAAGLylr4UVStseIx4Lrk+CXecT549JN97nVp36Oh5i9nfKae5+txXw7jpPSWprRqyEHKNVinalnKr2ZRcvBZ6+Hhk4LqeT9p508lZHhDKV8e5xf6XislhHn2SbeW8spkpbFxeJJxfZJOL8mRZRJMq5FsrkCWRkjkLsXX2cQqWTP5Krv2tvTK3ahvc4JqMO+UupLxLVXJVr3utwj7VrVUfOWM+49bR8puitU+ljbBSlNV7CsqjKWM7LnHMd6TzHHEg7J0e8tTtpjXdZCd2w5t1SjZXFKWzvsW6UnxSbSx17zcEah0f8AIltdf5Rqko22JOFaabhF9Tk+Dxw79/YtyURA13ndy3LTVS9GvXwt/CO08I5Tq9XO2TnbOUpPjJ5On89OTbZL01MVYlDZtpfXKCy8rtOa2UVyb2JuuXGu3O59il+K95w8R4pt1fT8o8quPcd/WfsxESyXZaGxfQbXbDE18Cy4tdaa8Vg5ntxMT2lXJVMiCrpLJXJDJKMW+pN+CyE0rknTqJQeYvHdwKwow82bUY8W1h/j8GXZX1Q3VzjZP6KqU5yf8+SWH4RTMorM9XNlz0r7Mxv/AD+3UOaHK7trjVZl2Rr2m28ySz+jLvw4vwaybGalzE5HtqjK69KErIpQqTy4QbzmXe//AL3baehTfhjb47ivB5tvB2AAZucAAAAAAAAPnrpW5Khp+UJ+ihGELFGxRgtmOX14S3LefQpyHpz0Xrae5cYuD8d7COWV8o2JbO3Jx9mWJw8mXfzgvpU6eXf6LZfnHB57RJR9X3lGctVVx01Xut1EfvlVq6V1aWr33ah/fPPnDDI4GzT1fzpH6On0i8apTf7zZkV8pXNerYoRfCqEK/6qTPEhHLPVqjhIbNLOtk9zbcm875NtmdzXht6qiLS3Sy8dcutrJg67h7z1+YVedbX3P5pfMxlnHZ9H0LEYrsjFeSLrYSIuBWKzfJNNLLymt3UcH5ZrlDU2qLa9eTx1x37+p7j6AUcdRxLnjRs625frP8PkaOI7Q9blPW9o+Ty9LZLGd6eeuLaZkT5Tsiv9ZPHY8S+0s0LcVshlHI96ayi+W5cdl+NVf4EXyu/+X/2o/gY06UWnSXokxaGZ+d58HFeFcEPy+ya32WY7P0UYSqMumvCHRj1Yk7Hn1t/e220erzV0znqIdjmopLcm2+vHgYs9Pn8TaOZGlX5VSl1KSflvM69ZiHLmia1taZ9HXorCS7NxUA7nzAAAAAAAAAAABovS5ofSaJPG+Mnjxxlf1TejwuelG3orf1dma9zw/g2El8xNF6iG/D7cmXyro9i2WFubbXd3FK4YKLWoqzvMXYPRZbdSfAC1pq9+eCM6JbgsFzIGLreHvNj6Na862H7UF5yX4Guazh7za+i2GdbX/KV/aYyzjs+gjF1GqxJRisyeOOEsmUYGqoe3txWVlPHejKGK9pdVt5WMNb+5o5V0i1Y1sn2pP4Z+Z1DQadpuUljdhLic86Ua8amD7YRf2r5GniYjw9HpcrtrP/DUKOJckWtPxLzOB9NLFnEttGVNFvYAt1QL2AiSMmEpQRuXR7RnUqXsxk/hj5mnwR0Ho4p32S7Ipeb/ALjbij2oefx9tYbN6AB2vmgAAAAAAAAAADE5Vp26LYe1XNfBmWUkgPnPlmrE34nkSRs3OmnZusj7M5R8ng1qwrGFsAFVVEiKJEGLq+HvN06KI/wyv9tfBGn6iGVu4G9dEtH8Lqz2zf7rMZZ+jtxVMYCRWKpzvpVq9amfbGUfJ/4johpfSdRmiqXZKcfNJ/I1Zo9iXZwFtcRRzGjrL7LVMOsus4H1coMiTZQojgqihVFYyu19Z03o7rxTZLtlFeS/vOZVdZ1jmJXjRp+1OT+xfI3YPeeTzOdYtfNsQAOx4AAAAAAAAAAABRlSjA4p0h07OsvXbPa+slL5mkWHX+k/m3ZYvyqiLk4xxdCKzPC6ppcd25+C7zj9vWVigyhTIKqSJIimVRBdrjvOh9FNWdWmvownJ+GMfeRz7T1ttJLe2ortbe5JLi88DvPMXm3+R0Zs332qLs/UXCC+ff4EVsxFzRSxFhliBkqS7TW+f9W1o8+zZF+7DXzR7OSzq9PG2udc87M1svt7mu9Ml6brMM8OTwZK2+EuMyRBnq8v8kT01zrnv3bUJLqnDt/E8ls8yYmJ1L7LHet6xas9FGyLJESM9KBBgrCV6nrOyc1a9nRULthtfWbfzOYc1+Q56u7ZW6uGHbP2YvqS73h4OxU1KMYwisRilGK7ElhI6uHrPWXhc1yxMxSO/dMAHS8cAAAAAAAAAAAoyoAizQudPRrVqZyt01noLZNylFw9Jp5t9b2cpwb7njuN+I4LCOEcodGvKFedmmm5dtN8Itrtxbsnm/5Fco/xC/61P9o+iGiaA+etPzD5Sm8LQzj2yst08Ir9/L9yZsPJnRNqpYeov09Mc71XGWosx2b9lJ9+WdlBFa1zb5kaXRtThCVl6/297U7F+yv0YfzUn4mygjlgVZjzRkEXWWEljYLsYY/96i6oY6hJF2jA5V5Kq1MPR31qSTzF5cZwfbGS3pmlcqdHtibel1EZLhXqIuMl/SQW/wCr7zoWCuDXalbd3Rh4rLi9ydOO6nmlrof7rtrtqupkvJtP4GM+bus/iOo/8ePPaO17JKJq/D0dsc2z/JxnTc0NfPq0mwvatupivJNy+B7vJ3RtbJp6rUwhHjXpouU3/SzW76rOlAyjDSGvJzLPfpvX7MLknkurTVKqiCjBb+tuUpcZSk98n3szQDa4ZmZncgACAAAAAAAAAAAAAAAAAAAAAAAAAAAAAAAAAAAAAAAAAAAAAAAAAAAAAAAAAAAAAAAAAAAAAAAAAAAAAAAAAAAAAAAAAAAAAAAAAAAAAAAAAAAAAAAAAAAAAAAAAAAAAAAAAAAAAD//2Q=="/>
            <p:cNvSpPr>
              <a:spLocks noChangeAspect="1" noChangeArrowheads="1"/>
            </p:cNvSpPr>
            <p:nvPr/>
          </p:nvSpPr>
          <p:spPr bwMode="auto">
            <a:xfrm>
              <a:off x="-61909"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6" tIns="45703" rIns="91406" bIns="45703" numCol="1" anchor="t" anchorCtr="0" compatLnSpc="1">
              <a:prstTxWarp prst="textNoShape">
                <a:avLst/>
              </a:prstTxWarp>
            </a:bodyPr>
            <a:lstStyle/>
            <a:p>
              <a:pPr fontAlgn="auto">
                <a:spcBef>
                  <a:spcPts val="0"/>
                </a:spcBef>
                <a:spcAft>
                  <a:spcPts val="0"/>
                </a:spcAft>
                <a:defRPr/>
              </a:pPr>
              <a:endParaRPr lang="he-IL" kern="0" dirty="0" smtClean="0">
                <a:solidFill>
                  <a:prstClr val="black"/>
                </a:solidFill>
              </a:endParaRPr>
            </a:p>
          </p:txBody>
        </p:sp>
        <p:sp>
          <p:nvSpPr>
            <p:cNvPr id="19" name="מלבן 18"/>
            <p:cNvSpPr/>
            <p:nvPr/>
          </p:nvSpPr>
          <p:spPr>
            <a:xfrm>
              <a:off x="-34230" y="-64774"/>
              <a:ext cx="529311" cy="769442"/>
            </a:xfrm>
            <a:prstGeom prst="rect">
              <a:avLst/>
            </a:prstGeom>
          </p:spPr>
          <p:txBody>
            <a:bodyPr wrap="none">
              <a:spAutoFit/>
            </a:bodyPr>
            <a:lstStyle/>
            <a:p>
              <a:pPr fontAlgn="auto">
                <a:spcBef>
                  <a:spcPts val="0"/>
                </a:spcBef>
                <a:spcAft>
                  <a:spcPts val="0"/>
                </a:spcAft>
                <a:defRPr/>
              </a:pPr>
              <a:r>
                <a:rPr lang="he-IL" sz="4400" b="1" kern="0" dirty="0" smtClean="0">
                  <a:solidFill>
                    <a:srgbClr val="1D4C72"/>
                  </a:solidFill>
                </a:rPr>
                <a:t>?</a:t>
              </a:r>
              <a:endParaRPr lang="he-IL" sz="4400" kern="0" dirty="0" smtClean="0">
                <a:solidFill>
                  <a:prstClr val="black"/>
                </a:solidFill>
              </a:endParaRPr>
            </a:p>
          </p:txBody>
        </p:sp>
      </p:grpSp>
      <p:sp>
        <p:nvSpPr>
          <p:cNvPr id="23" name="מלבן 22"/>
          <p:cNvSpPr/>
          <p:nvPr/>
        </p:nvSpPr>
        <p:spPr>
          <a:xfrm>
            <a:off x="467546" y="260648"/>
            <a:ext cx="8210904" cy="1384995"/>
          </a:xfrm>
          <a:prstGeom prst="rect">
            <a:avLst/>
          </a:prstGeom>
        </p:spPr>
        <p:txBody>
          <a:bodyPr wrap="square">
            <a:spAutoFit/>
          </a:bodyPr>
          <a:lstStyle/>
          <a:p>
            <a:pPr fontAlgn="auto">
              <a:spcBef>
                <a:spcPts val="0"/>
              </a:spcBef>
              <a:spcAft>
                <a:spcPts val="0"/>
              </a:spcAft>
              <a:defRPr/>
            </a:pPr>
            <a:r>
              <a:rPr lang="he-IL" sz="2800" b="1" kern="0" dirty="0" smtClean="0">
                <a:solidFill>
                  <a:srgbClr val="1F497D"/>
                </a:solidFill>
              </a:rPr>
              <a:t>ג. אילו </a:t>
            </a:r>
            <a:r>
              <a:rPr lang="he-IL" sz="2800" b="1" kern="0" dirty="0">
                <a:solidFill>
                  <a:srgbClr val="1F497D"/>
                </a:solidFill>
              </a:rPr>
              <a:t>מנגנונים לשמירה על ההומאוסטזיס מופעלים </a:t>
            </a:r>
          </a:p>
          <a:p>
            <a:pPr fontAlgn="auto">
              <a:spcBef>
                <a:spcPts val="0"/>
              </a:spcBef>
              <a:spcAft>
                <a:spcPts val="0"/>
              </a:spcAft>
              <a:defRPr/>
            </a:pPr>
            <a:r>
              <a:rPr lang="he-IL" sz="2800" b="1" kern="0" dirty="0">
                <a:solidFill>
                  <a:srgbClr val="1F497D"/>
                </a:solidFill>
              </a:rPr>
              <a:t>על ידי מערכת העצבים האוטונומית במצב זה?</a:t>
            </a:r>
          </a:p>
          <a:p>
            <a:pPr fontAlgn="auto">
              <a:spcBef>
                <a:spcPts val="0"/>
              </a:spcBef>
              <a:spcAft>
                <a:spcPts val="0"/>
              </a:spcAft>
              <a:defRPr/>
            </a:pPr>
            <a:endParaRPr lang="he-IL" sz="2800" b="1" kern="0" dirty="0">
              <a:solidFill>
                <a:srgbClr val="1F497D"/>
              </a:solidFill>
            </a:endParaRPr>
          </a:p>
        </p:txBody>
      </p:sp>
      <p:sp>
        <p:nvSpPr>
          <p:cNvPr id="3" name="מלבן 2"/>
          <p:cNvSpPr/>
          <p:nvPr/>
        </p:nvSpPr>
        <p:spPr>
          <a:xfrm>
            <a:off x="827584" y="1268760"/>
            <a:ext cx="8127021" cy="5632311"/>
          </a:xfrm>
          <a:prstGeom prst="rect">
            <a:avLst/>
          </a:prstGeom>
        </p:spPr>
        <p:txBody>
          <a:bodyPr wrap="square">
            <a:spAutoFit/>
          </a:bodyPr>
          <a:lstStyle/>
          <a:p>
            <a:pPr>
              <a:lnSpc>
                <a:spcPct val="200000"/>
              </a:lnSpc>
            </a:pPr>
            <a:r>
              <a:rPr lang="he-IL" sz="2000" b="1" dirty="0">
                <a:solidFill>
                  <a:srgbClr val="C00000"/>
                </a:solidFill>
              </a:rPr>
              <a:t>מערכת העצבים האוטונומית גורמת להעלאת לחץ הדם ולהאצת קצב הלב – כך זרימת הדם לשרירים גוברת, יותר חמצן מגיע לתאי השריר ויותר פחמן דו-חמצני מפונה מהם.</a:t>
            </a:r>
          </a:p>
          <a:p>
            <a:pPr>
              <a:lnSpc>
                <a:spcPct val="200000"/>
              </a:lnSpc>
            </a:pPr>
            <a:r>
              <a:rPr lang="he-IL" sz="2000" b="1" dirty="0" smtClean="0">
                <a:solidFill>
                  <a:srgbClr val="C00000"/>
                </a:solidFill>
              </a:rPr>
              <a:t>מערכת </a:t>
            </a:r>
            <a:r>
              <a:rPr lang="he-IL" sz="2000" b="1" dirty="0">
                <a:solidFill>
                  <a:srgbClr val="C00000"/>
                </a:solidFill>
              </a:rPr>
              <a:t>העצבים האוטונומית מפעילה את בלוטות </a:t>
            </a:r>
            <a:r>
              <a:rPr lang="he-IL" sz="2000" b="1" dirty="0" smtClean="0">
                <a:solidFill>
                  <a:srgbClr val="C00000"/>
                </a:solidFill>
              </a:rPr>
              <a:t>הזיעה, אידוי הזיעה גורם להתקררות הגוף. כמו כן, היא גורמת </a:t>
            </a:r>
            <a:r>
              <a:rPr lang="he-IL" sz="2000" b="1" dirty="0">
                <a:solidFill>
                  <a:srgbClr val="C00000"/>
                </a:solidFill>
              </a:rPr>
              <a:t>להרחבת כלי הדם הקטנטנים שבעור (על ידי הרפיית תאי השריר של </a:t>
            </a:r>
            <a:r>
              <a:rPr lang="he-IL" sz="2000" b="1" dirty="0" err="1">
                <a:solidFill>
                  <a:srgbClr val="C00000"/>
                </a:solidFill>
              </a:rPr>
              <a:t>דופנותיהם</a:t>
            </a:r>
            <a:r>
              <a:rPr lang="he-IL" sz="2000" b="1" dirty="0">
                <a:solidFill>
                  <a:srgbClr val="C00000"/>
                </a:solidFill>
              </a:rPr>
              <a:t>) ובכך להזרמת דם רב יותר בכלי דם אלה </a:t>
            </a:r>
            <a:r>
              <a:rPr lang="he-IL" sz="2000" b="1" dirty="0" smtClean="0">
                <a:solidFill>
                  <a:srgbClr val="C00000"/>
                </a:solidFill>
              </a:rPr>
              <a:t>ולאיבוד יותר חום מן הדם אל הסביבה.</a:t>
            </a:r>
          </a:p>
          <a:p>
            <a:pPr>
              <a:lnSpc>
                <a:spcPct val="200000"/>
              </a:lnSpc>
            </a:pPr>
            <a:r>
              <a:rPr lang="he-IL" sz="2000" b="1" dirty="0" smtClean="0">
                <a:solidFill>
                  <a:srgbClr val="C00000"/>
                </a:solidFill>
              </a:rPr>
              <a:t>זו </a:t>
            </a:r>
            <a:r>
              <a:rPr lang="he-IL" sz="2000" b="1" dirty="0">
                <a:solidFill>
                  <a:srgbClr val="C00000"/>
                </a:solidFill>
              </a:rPr>
              <a:t>הסיבה שפניו של אדם מיוזעות ומאדימות בעת ביצוע פעילות גופנית מאומצת.</a:t>
            </a:r>
            <a:endParaRPr lang="he-IL" sz="2000" b="1" dirty="0" smtClean="0">
              <a:solidFill>
                <a:srgbClr val="C00000"/>
              </a:solidFill>
            </a:endParaRPr>
          </a:p>
        </p:txBody>
      </p:sp>
    </p:spTree>
    <p:extLst>
      <p:ext uri="{BB962C8B-B14F-4D97-AF65-F5344CB8AC3E}">
        <p14:creationId xmlns:p14="http://schemas.microsoft.com/office/powerpoint/2010/main" val="29162944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904" y="6453336"/>
            <a:ext cx="5328592" cy="36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8" name="מלבן 7"/>
          <p:cNvSpPr/>
          <p:nvPr/>
        </p:nvSpPr>
        <p:spPr>
          <a:xfrm>
            <a:off x="285913" y="116632"/>
            <a:ext cx="8488897"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179512" y="44624"/>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לעתים אפשר להערים על המוח... תעתועי ראייה</a:t>
            </a:r>
            <a:endParaRPr lang="he-IL" sz="3200" b="1" dirty="0" smtClean="0">
              <a:solidFill>
                <a:prstClr val="white"/>
              </a:solidFill>
              <a:latin typeface="Calibri" pitchFamily="34" charset="0"/>
              <a:cs typeface="Aria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285913" y="4186823"/>
            <a:ext cx="8469608" cy="2554545"/>
          </a:xfrm>
          <a:prstGeom prst="rect">
            <a:avLst/>
          </a:prstGeom>
        </p:spPr>
        <p:txBody>
          <a:bodyPr wrap="square">
            <a:spAutoFit/>
          </a:bodyPr>
          <a:lstStyle/>
          <a:p>
            <a:endParaRPr lang="he-IL" sz="2000" b="1" dirty="0" smtClean="0">
              <a:solidFill>
                <a:schemeClr val="tx2"/>
              </a:solidFill>
            </a:endParaRPr>
          </a:p>
          <a:p>
            <a:r>
              <a:rPr lang="he-IL" sz="2000" b="1" dirty="0" smtClean="0">
                <a:solidFill>
                  <a:schemeClr val="tx2"/>
                </a:solidFill>
              </a:rPr>
              <a:t>למוח </a:t>
            </a:r>
            <a:r>
              <a:rPr lang="he-IL" sz="2000" b="1" dirty="0">
                <a:solidFill>
                  <a:schemeClr val="tx2"/>
                </a:solidFill>
              </a:rPr>
              <a:t>יש כושר עיבוד מידע מדהים. אולם, ישנן דרכים להטעות </a:t>
            </a:r>
            <a:r>
              <a:rPr lang="he-IL" sz="2000" b="1" dirty="0" smtClean="0">
                <a:solidFill>
                  <a:schemeClr val="tx2"/>
                </a:solidFill>
              </a:rPr>
              <a:t>את המוח.</a:t>
            </a:r>
          </a:p>
          <a:p>
            <a:endParaRPr lang="he-IL" sz="2000" b="1" dirty="0">
              <a:solidFill>
                <a:schemeClr val="tx2"/>
              </a:solidFill>
            </a:endParaRPr>
          </a:p>
          <a:p>
            <a:r>
              <a:rPr lang="he-IL" sz="2000" b="1" dirty="0" smtClean="0">
                <a:solidFill>
                  <a:schemeClr val="tx2"/>
                </a:solidFill>
              </a:rPr>
              <a:t> בתמונה רואים </a:t>
            </a:r>
            <a:r>
              <a:rPr lang="he-IL" sz="2000" b="1" dirty="0">
                <a:solidFill>
                  <a:schemeClr val="tx2"/>
                </a:solidFill>
              </a:rPr>
              <a:t>אשליית תנועה שנוצרת בגלל שימוש בדגמים שחוזרים על עצמם</a:t>
            </a:r>
            <a:r>
              <a:rPr lang="he-IL" sz="2000" b="1" dirty="0" smtClean="0">
                <a:solidFill>
                  <a:schemeClr val="tx2"/>
                </a:solidFill>
              </a:rPr>
              <a:t>.</a:t>
            </a:r>
          </a:p>
          <a:p>
            <a:r>
              <a:rPr lang="he-IL" sz="2000" b="1" dirty="0" smtClean="0">
                <a:solidFill>
                  <a:schemeClr val="tx2"/>
                </a:solidFill>
              </a:rPr>
              <a:t>הפרשנות </a:t>
            </a:r>
            <a:r>
              <a:rPr lang="he-IL" sz="2000" b="1" dirty="0">
                <a:solidFill>
                  <a:schemeClr val="tx2"/>
                </a:solidFill>
              </a:rPr>
              <a:t>המוטעית של המוח </a:t>
            </a:r>
            <a:r>
              <a:rPr lang="he-IL" sz="2000" b="1" dirty="0" smtClean="0">
                <a:solidFill>
                  <a:schemeClr val="tx2"/>
                </a:solidFill>
              </a:rPr>
              <a:t>מקורה </a:t>
            </a:r>
            <a:r>
              <a:rPr lang="he-IL" sz="2000" b="1" dirty="0">
                <a:solidFill>
                  <a:schemeClr val="tx2"/>
                </a:solidFill>
              </a:rPr>
              <a:t>בכך שבדרך כלל </a:t>
            </a:r>
            <a:r>
              <a:rPr lang="he-IL" sz="2000" b="1" dirty="0" smtClean="0">
                <a:solidFill>
                  <a:schemeClr val="tx2"/>
                </a:solidFill>
              </a:rPr>
              <a:t>במציאות, </a:t>
            </a:r>
            <a:r>
              <a:rPr lang="he-IL" sz="2000" b="1" dirty="0">
                <a:solidFill>
                  <a:schemeClr val="tx2"/>
                </a:solidFill>
              </a:rPr>
              <a:t>דגמים דומים קשורים לתנועה </a:t>
            </a:r>
            <a:r>
              <a:rPr lang="he-IL" sz="2000" b="1" dirty="0" err="1" smtClean="0">
                <a:solidFill>
                  <a:schemeClr val="tx2"/>
                </a:solidFill>
              </a:rPr>
              <a:t>אמיתית</a:t>
            </a:r>
            <a:r>
              <a:rPr lang="he-IL" sz="2000" b="1" dirty="0">
                <a:solidFill>
                  <a:schemeClr val="tx2"/>
                </a:solidFill>
              </a:rPr>
              <a:t>. כלומר, בדרך </a:t>
            </a:r>
            <a:r>
              <a:rPr lang="he-IL" sz="2000" b="1" dirty="0" smtClean="0">
                <a:solidFill>
                  <a:schemeClr val="tx2"/>
                </a:solidFill>
              </a:rPr>
              <a:t>כלל </a:t>
            </a:r>
            <a:r>
              <a:rPr lang="he-IL" sz="2000" b="1" dirty="0">
                <a:solidFill>
                  <a:schemeClr val="tx2"/>
                </a:solidFill>
              </a:rPr>
              <a:t>המוח נותן למידע המגיע מהעיניים פרשנות נכונה שמסייעת לו בהבנת המציאות. אשליות הראייה מחקות את המידע וגורמות למוח לטעות בפרשנות.</a:t>
            </a:r>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93154" y="926976"/>
            <a:ext cx="4464496" cy="3456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39401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904" y="6453336"/>
            <a:ext cx="5328592" cy="36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8" name="מלבן 7"/>
          <p:cNvSpPr/>
          <p:nvPr/>
        </p:nvSpPr>
        <p:spPr>
          <a:xfrm>
            <a:off x="285913" y="116632"/>
            <a:ext cx="8488897"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179512" y="44624"/>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לעתים אפשר להערים על המוח... תעתועי ראייה</a:t>
            </a:r>
            <a:endParaRPr lang="he-IL" sz="3200" b="1" dirty="0" smtClean="0">
              <a:solidFill>
                <a:prstClr val="white"/>
              </a:solidFill>
              <a:latin typeface="Calibri" pitchFamily="34" charset="0"/>
              <a:cs typeface="Aria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27785" y="1388423"/>
            <a:ext cx="4320480" cy="4534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14318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8"/>
          <p:cNvSpPr>
            <a:spLocks noGrp="1"/>
          </p:cNvSpPr>
          <p:nvPr>
            <p:ph type="sldNum" sz="quarter" idx="12"/>
          </p:nvPr>
        </p:nvSpPr>
        <p:spPr bwMode="auto">
          <a:xfrm>
            <a:off x="428625" y="6564314"/>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D1679C7-48A7-4EA4-B41A-089B20BE54F4}" type="slidenum">
              <a:rPr lang="he-IL" sz="1200" smtClean="0">
                <a:solidFill>
                  <a:prstClr val="white">
                    <a:lumMod val="75000"/>
                  </a:prstClr>
                </a:solidFill>
              </a:rPr>
              <a:pPr fontAlgn="base">
                <a:spcBef>
                  <a:spcPct val="0"/>
                </a:spcBef>
                <a:spcAft>
                  <a:spcPct val="0"/>
                </a:spcAft>
                <a:defRPr/>
              </a:pPr>
              <a:t>37</a:t>
            </a:fld>
            <a:endParaRPr lang="he-IL" sz="1200" dirty="0" smtClean="0">
              <a:solidFill>
                <a:prstClr val="white">
                  <a:lumMod val="75000"/>
                </a:prstClr>
              </a:solidFill>
            </a:endParaRPr>
          </a:p>
        </p:txBody>
      </p:sp>
      <p:grpSp>
        <p:nvGrpSpPr>
          <p:cNvPr id="2" name="קבוצה 1"/>
          <p:cNvGrpSpPr/>
          <p:nvPr/>
        </p:nvGrpSpPr>
        <p:grpSpPr>
          <a:xfrm>
            <a:off x="7644" y="244494"/>
            <a:ext cx="8892080" cy="573961"/>
            <a:chOff x="-249459" y="200445"/>
            <a:chExt cx="8892080" cy="573960"/>
          </a:xfrm>
        </p:grpSpPr>
        <p:sp>
          <p:nvSpPr>
            <p:cNvPr id="8" name="מלבן 7"/>
            <p:cNvSpPr/>
            <p:nvPr/>
          </p:nvSpPr>
          <p:spPr>
            <a:xfrm>
              <a:off x="-77591" y="200445"/>
              <a:ext cx="8720212" cy="5739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1" name="TextBox 10"/>
            <p:cNvSpPr txBox="1"/>
            <p:nvPr/>
          </p:nvSpPr>
          <p:spPr>
            <a:xfrm>
              <a:off x="-249459" y="216600"/>
              <a:ext cx="8596804" cy="523219"/>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2800" b="1" dirty="0" smtClean="0">
                  <a:solidFill>
                    <a:prstClr val="white"/>
                  </a:solidFill>
                  <a:latin typeface="Arial"/>
                  <a:cs typeface="Arial"/>
                </a:rPr>
                <a:t>סיכום – מבנה מערכת העצבים</a:t>
              </a:r>
              <a:endParaRPr lang="he-IL" sz="2800" b="1" dirty="0">
                <a:solidFill>
                  <a:prstClr val="white"/>
                </a:solidFill>
                <a:latin typeface="Arial"/>
                <a:cs typeface="Arial"/>
              </a:endParaRPr>
            </a:p>
          </p:txBody>
        </p:sp>
      </p:grpSp>
      <p:sp>
        <p:nvSpPr>
          <p:cNvPr id="3" name="מלבן 2"/>
          <p:cNvSpPr/>
          <p:nvPr/>
        </p:nvSpPr>
        <p:spPr>
          <a:xfrm>
            <a:off x="591091" y="1018465"/>
            <a:ext cx="7941351" cy="6370975"/>
          </a:xfrm>
          <a:prstGeom prst="rect">
            <a:avLst/>
          </a:prstGeom>
        </p:spPr>
        <p:txBody>
          <a:bodyPr wrap="square">
            <a:spAutoFit/>
          </a:bodyPr>
          <a:lstStyle/>
          <a:p>
            <a:pPr marL="342900" indent="-342900">
              <a:buFont typeface="Wingdings" panose="05000000000000000000" pitchFamily="2" charset="2"/>
              <a:buChar char="§"/>
            </a:pPr>
            <a:r>
              <a:rPr lang="he-IL" sz="2400" b="1" dirty="0" smtClean="0">
                <a:solidFill>
                  <a:srgbClr val="1F497D"/>
                </a:solidFill>
              </a:rPr>
              <a:t>מערכת </a:t>
            </a:r>
            <a:r>
              <a:rPr lang="he-IL" sz="2400" b="1" dirty="0">
                <a:solidFill>
                  <a:srgbClr val="1F497D"/>
                </a:solidFill>
              </a:rPr>
              <a:t>העצבים מורכבת ממערכת מרכזית שכוללת את מוח הגולגולת ואת מוח השדרה,  </a:t>
            </a:r>
            <a:r>
              <a:rPr lang="he-IL" sz="2400" b="1" dirty="0" smtClean="0">
                <a:solidFill>
                  <a:srgbClr val="1F497D"/>
                </a:solidFill>
              </a:rPr>
              <a:t>ומערכת </a:t>
            </a:r>
            <a:r>
              <a:rPr lang="he-IL" sz="2400" b="1" dirty="0">
                <a:solidFill>
                  <a:srgbClr val="1F497D"/>
                </a:solidFill>
              </a:rPr>
              <a:t>היקפית שכוללת עצבים שיוצאים ממוח השדרה, מסתעפים ומגיעים לכל חלקי הגוף. מערכת העצבים ההיקפית מעבירה מידע שנקלט מהסביבה החיצונית ומתוך הגוף אל מערכת העצבים המרכזית. מערכת העצבים מעבדת את המידע ומשגרת הוראות לתגובה אל תאי המטרה (תאי שריר ותאי בלוטות הפרשה) באמצעות מערכת העצבים ההיקפית.</a:t>
            </a:r>
          </a:p>
          <a:p>
            <a:pPr marL="342900" indent="-342900">
              <a:buFont typeface="Wingdings" panose="05000000000000000000" pitchFamily="2" charset="2"/>
              <a:buChar char="§"/>
            </a:pPr>
            <a:endParaRPr lang="he-IL" sz="2400" b="1" dirty="0">
              <a:solidFill>
                <a:srgbClr val="1F497D"/>
              </a:solidFill>
            </a:endParaRPr>
          </a:p>
          <a:p>
            <a:pPr marL="342900" indent="-342900">
              <a:buFont typeface="Wingdings" panose="05000000000000000000" pitchFamily="2" charset="2"/>
              <a:buChar char="§"/>
            </a:pPr>
            <a:r>
              <a:rPr lang="he-IL" sz="2400" b="1" dirty="0" smtClean="0">
                <a:solidFill>
                  <a:srgbClr val="1F497D"/>
                </a:solidFill>
              </a:rPr>
              <a:t>מערכת העצבים ההיקפית מורכבת מ:</a:t>
            </a:r>
          </a:p>
          <a:p>
            <a:r>
              <a:rPr lang="he-IL" sz="2400" b="1" dirty="0">
                <a:solidFill>
                  <a:srgbClr val="1F497D"/>
                </a:solidFill>
              </a:rPr>
              <a:t> </a:t>
            </a:r>
            <a:r>
              <a:rPr lang="he-IL" sz="2400" b="1" dirty="0" smtClean="0">
                <a:solidFill>
                  <a:srgbClr val="1F497D"/>
                </a:solidFill>
              </a:rPr>
              <a:t>   - מערכת העצבים האוטונומית האחראית על הפעלה לא </a:t>
            </a:r>
          </a:p>
          <a:p>
            <a:r>
              <a:rPr lang="he-IL" sz="2400" b="1" dirty="0" smtClean="0">
                <a:solidFill>
                  <a:srgbClr val="1F497D"/>
                </a:solidFill>
              </a:rPr>
              <a:t>      רצונית של מערכות הגוף הפנימיות כגון מערכת הנשימה </a:t>
            </a:r>
          </a:p>
          <a:p>
            <a:r>
              <a:rPr lang="he-IL" sz="2400" b="1" dirty="0" smtClean="0">
                <a:solidFill>
                  <a:srgbClr val="1F497D"/>
                </a:solidFill>
              </a:rPr>
              <a:t>      ומערכת ההובלה.</a:t>
            </a:r>
          </a:p>
          <a:p>
            <a:r>
              <a:rPr lang="he-IL" sz="2400" b="1" dirty="0" smtClean="0">
                <a:solidFill>
                  <a:srgbClr val="1F497D"/>
                </a:solidFill>
              </a:rPr>
              <a:t>   - מערכת העצבים הרצונית האחראית על הפעלה רצונית של </a:t>
            </a:r>
          </a:p>
          <a:p>
            <a:r>
              <a:rPr lang="he-IL" sz="2400" b="1" dirty="0">
                <a:solidFill>
                  <a:srgbClr val="1F497D"/>
                </a:solidFill>
              </a:rPr>
              <a:t> </a:t>
            </a:r>
            <a:r>
              <a:rPr lang="he-IL" sz="2400" b="1" dirty="0" smtClean="0">
                <a:solidFill>
                  <a:srgbClr val="1F497D"/>
                </a:solidFill>
              </a:rPr>
              <a:t>    שרירי השלד.</a:t>
            </a:r>
            <a:endParaRPr lang="he-IL" sz="2400" b="1" dirty="0">
              <a:solidFill>
                <a:srgbClr val="1F497D"/>
              </a:solidFill>
            </a:endParaRPr>
          </a:p>
          <a:p>
            <a:pPr marL="342900" indent="-342900">
              <a:buFont typeface="Wingdings" panose="05000000000000000000" pitchFamily="2" charset="2"/>
              <a:buChar char="§"/>
            </a:pPr>
            <a:endParaRPr lang="he-IL" sz="2400" b="1" dirty="0">
              <a:solidFill>
                <a:srgbClr val="1F497D"/>
              </a:solidFill>
            </a:endParaRPr>
          </a:p>
          <a:p>
            <a:pPr marL="342900" indent="-342900">
              <a:buFont typeface="Wingdings" panose="05000000000000000000" pitchFamily="2" charset="2"/>
              <a:buChar char="§"/>
            </a:pPr>
            <a:endParaRPr lang="he-IL" sz="2400" b="1" dirty="0">
              <a:solidFill>
                <a:srgbClr val="1F497D"/>
              </a:solidFill>
            </a:endParaRPr>
          </a:p>
        </p:txBody>
      </p:sp>
    </p:spTree>
    <p:extLst>
      <p:ext uri="{BB962C8B-B14F-4D97-AF65-F5344CB8AC3E}">
        <p14:creationId xmlns:p14="http://schemas.microsoft.com/office/powerpoint/2010/main" val="293961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8"/>
          <p:cNvSpPr>
            <a:spLocks noGrp="1"/>
          </p:cNvSpPr>
          <p:nvPr>
            <p:ph type="sldNum" sz="quarter" idx="12"/>
          </p:nvPr>
        </p:nvSpPr>
        <p:spPr bwMode="auto">
          <a:xfrm>
            <a:off x="428625" y="6564314"/>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D1679C7-48A7-4EA4-B41A-089B20BE54F4}" type="slidenum">
              <a:rPr lang="he-IL" sz="1200" smtClean="0">
                <a:solidFill>
                  <a:prstClr val="white">
                    <a:lumMod val="75000"/>
                  </a:prstClr>
                </a:solidFill>
              </a:rPr>
              <a:pPr fontAlgn="base">
                <a:spcBef>
                  <a:spcPct val="0"/>
                </a:spcBef>
                <a:spcAft>
                  <a:spcPct val="0"/>
                </a:spcAft>
                <a:defRPr/>
              </a:pPr>
              <a:t>38</a:t>
            </a:fld>
            <a:endParaRPr lang="he-IL" sz="1200" dirty="0" smtClean="0">
              <a:solidFill>
                <a:prstClr val="white">
                  <a:lumMod val="75000"/>
                </a:prstClr>
              </a:solidFill>
            </a:endParaRPr>
          </a:p>
        </p:txBody>
      </p:sp>
      <p:grpSp>
        <p:nvGrpSpPr>
          <p:cNvPr id="2" name="קבוצה 1"/>
          <p:cNvGrpSpPr/>
          <p:nvPr/>
        </p:nvGrpSpPr>
        <p:grpSpPr>
          <a:xfrm>
            <a:off x="7644" y="244494"/>
            <a:ext cx="8892080" cy="573961"/>
            <a:chOff x="-249459" y="200445"/>
            <a:chExt cx="8892080" cy="573960"/>
          </a:xfrm>
        </p:grpSpPr>
        <p:sp>
          <p:nvSpPr>
            <p:cNvPr id="8" name="מלבן 7"/>
            <p:cNvSpPr/>
            <p:nvPr/>
          </p:nvSpPr>
          <p:spPr>
            <a:xfrm>
              <a:off x="-77591" y="200445"/>
              <a:ext cx="8720212" cy="5739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1" name="TextBox 10"/>
            <p:cNvSpPr txBox="1"/>
            <p:nvPr/>
          </p:nvSpPr>
          <p:spPr>
            <a:xfrm>
              <a:off x="-249459" y="216600"/>
              <a:ext cx="8596804" cy="523219"/>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2800" b="1" dirty="0" smtClean="0">
                  <a:solidFill>
                    <a:prstClr val="white"/>
                  </a:solidFill>
                  <a:latin typeface="Arial"/>
                  <a:cs typeface="Arial"/>
                </a:rPr>
                <a:t>סיכום – תאי העצב – הנוירונים</a:t>
              </a:r>
              <a:endParaRPr lang="he-IL" sz="2800" b="1" dirty="0">
                <a:solidFill>
                  <a:prstClr val="white"/>
                </a:solidFill>
                <a:latin typeface="Arial"/>
                <a:cs typeface="Arial"/>
              </a:endParaRPr>
            </a:p>
          </p:txBody>
        </p:sp>
      </p:grpSp>
      <p:sp>
        <p:nvSpPr>
          <p:cNvPr id="3" name="מלבן 2"/>
          <p:cNvSpPr/>
          <p:nvPr/>
        </p:nvSpPr>
        <p:spPr>
          <a:xfrm>
            <a:off x="735105" y="764704"/>
            <a:ext cx="7941351" cy="4801314"/>
          </a:xfrm>
          <a:prstGeom prst="rect">
            <a:avLst/>
          </a:prstGeom>
        </p:spPr>
        <p:txBody>
          <a:bodyPr wrap="square">
            <a:spAutoFit/>
          </a:bodyPr>
          <a:lstStyle/>
          <a:p>
            <a:endParaRPr lang="he-IL" sz="2400" b="1" dirty="0">
              <a:solidFill>
                <a:srgbClr val="1F497D"/>
              </a:solidFill>
            </a:endParaRPr>
          </a:p>
          <a:p>
            <a:pPr marL="342900" indent="-342900">
              <a:buFont typeface="Wingdings" panose="05000000000000000000" pitchFamily="2" charset="2"/>
              <a:buChar char="§"/>
            </a:pPr>
            <a:r>
              <a:rPr lang="he-IL" sz="2400" b="1" dirty="0" smtClean="0">
                <a:solidFill>
                  <a:srgbClr val="1F497D"/>
                </a:solidFill>
              </a:rPr>
              <a:t>יחידות </a:t>
            </a:r>
            <a:r>
              <a:rPr lang="he-IL" sz="2400" b="1" dirty="0">
                <a:solidFill>
                  <a:srgbClr val="1F497D"/>
                </a:solidFill>
              </a:rPr>
              <a:t>הפעולה הבסיסיות של מערכת העצבים </a:t>
            </a:r>
            <a:r>
              <a:rPr lang="he-IL" sz="2400" b="1" dirty="0" smtClean="0">
                <a:solidFill>
                  <a:srgbClr val="1F497D"/>
                </a:solidFill>
              </a:rPr>
              <a:t>הן </a:t>
            </a:r>
            <a:r>
              <a:rPr lang="he-IL" sz="2400" b="1" dirty="0">
                <a:solidFill>
                  <a:srgbClr val="1F497D"/>
                </a:solidFill>
              </a:rPr>
              <a:t>תאי </a:t>
            </a:r>
            <a:r>
              <a:rPr lang="he-IL" sz="2400" b="1" dirty="0" smtClean="0">
                <a:solidFill>
                  <a:srgbClr val="1F497D"/>
                </a:solidFill>
              </a:rPr>
              <a:t>העצב – </a:t>
            </a:r>
            <a:r>
              <a:rPr lang="he-IL" sz="2400" b="1" dirty="0">
                <a:solidFill>
                  <a:srgbClr val="1F497D"/>
                </a:solidFill>
              </a:rPr>
              <a:t>הנוירונים. </a:t>
            </a:r>
            <a:endParaRPr lang="he-IL" sz="2400" b="1" dirty="0" smtClean="0">
              <a:solidFill>
                <a:srgbClr val="1F497D"/>
              </a:solidFill>
            </a:endParaRPr>
          </a:p>
          <a:p>
            <a:pPr marL="342900" indent="-342900">
              <a:buFont typeface="Wingdings" panose="05000000000000000000" pitchFamily="2" charset="2"/>
              <a:buChar char="§"/>
            </a:pPr>
            <a:endParaRPr lang="he-IL" sz="2400" b="1" dirty="0" smtClean="0">
              <a:solidFill>
                <a:srgbClr val="1F497D"/>
              </a:solidFill>
            </a:endParaRPr>
          </a:p>
          <a:p>
            <a:pPr marL="342900" indent="-342900">
              <a:buFont typeface="Wingdings" panose="05000000000000000000" pitchFamily="2" charset="2"/>
              <a:buChar char="§"/>
            </a:pPr>
            <a:r>
              <a:rPr lang="he-IL" sz="2400" b="1" dirty="0" smtClean="0">
                <a:solidFill>
                  <a:srgbClr val="1F497D"/>
                </a:solidFill>
              </a:rPr>
              <a:t>הנוירונים </a:t>
            </a:r>
            <a:r>
              <a:rPr lang="he-IL" sz="2400" b="1" dirty="0">
                <a:solidFill>
                  <a:srgbClr val="1F497D"/>
                </a:solidFill>
              </a:rPr>
              <a:t>נחלקים לשלושה סוגים על פי תפקודם: נוירונים תחושתיים </a:t>
            </a:r>
            <a:r>
              <a:rPr lang="he-IL" sz="2400" b="1" dirty="0" smtClean="0">
                <a:solidFill>
                  <a:srgbClr val="1F497D"/>
                </a:solidFill>
              </a:rPr>
              <a:t>ונוירונים תנועתיים – השייכים </a:t>
            </a:r>
            <a:r>
              <a:rPr lang="he-IL" sz="2400" b="1" dirty="0">
                <a:solidFill>
                  <a:srgbClr val="1F497D"/>
                </a:solidFill>
              </a:rPr>
              <a:t>למערכת העצבים ההיקפית, ונוירונים </a:t>
            </a:r>
            <a:r>
              <a:rPr lang="he-IL" sz="2400" b="1" dirty="0" smtClean="0">
                <a:solidFill>
                  <a:srgbClr val="1F497D"/>
                </a:solidFill>
              </a:rPr>
              <a:t>מקשרים, </a:t>
            </a:r>
            <a:r>
              <a:rPr lang="he-IL" sz="2400" b="1" dirty="0">
                <a:solidFill>
                  <a:srgbClr val="1F497D"/>
                </a:solidFill>
              </a:rPr>
              <a:t>השייכים למערכת העצבים המרכזית. כל נוירון מעביר מידע לנוירונים אחרים או לתאי שריר או לתאי בלוטות הפרשה</a:t>
            </a:r>
            <a:r>
              <a:rPr lang="he-IL" sz="2400" b="1" dirty="0" smtClean="0">
                <a:solidFill>
                  <a:srgbClr val="1F497D"/>
                </a:solidFill>
              </a:rPr>
              <a:t>.</a:t>
            </a:r>
          </a:p>
          <a:p>
            <a:pPr marL="342900" indent="-342900">
              <a:buFont typeface="Wingdings" panose="05000000000000000000" pitchFamily="2" charset="2"/>
              <a:buChar char="§"/>
            </a:pPr>
            <a:endParaRPr lang="he-IL" sz="2400" b="1" dirty="0">
              <a:solidFill>
                <a:srgbClr val="1F497D"/>
              </a:solidFill>
            </a:endParaRPr>
          </a:p>
          <a:p>
            <a:r>
              <a:rPr lang="he-IL" b="1" dirty="0" smtClean="0">
                <a:solidFill>
                  <a:srgbClr val="1F497D"/>
                </a:solidFill>
              </a:rPr>
              <a:t>ראו מידע מפורט על מהבנה הנוירונים ופעולתם במצגת מיוחדת לנושא זה.</a:t>
            </a:r>
            <a:endParaRPr lang="he-IL" b="1" dirty="0">
              <a:solidFill>
                <a:srgbClr val="1F497D"/>
              </a:solidFill>
            </a:endParaRPr>
          </a:p>
          <a:p>
            <a:pPr marL="342900" indent="-342900">
              <a:buFont typeface="Wingdings" panose="05000000000000000000" pitchFamily="2" charset="2"/>
              <a:buChar char="§"/>
            </a:pPr>
            <a:endParaRPr lang="he-IL" sz="2400" b="1" dirty="0">
              <a:solidFill>
                <a:srgbClr val="1F497D"/>
              </a:solidFill>
            </a:endParaRPr>
          </a:p>
          <a:p>
            <a:pPr marL="342900" indent="-342900">
              <a:buFont typeface="Wingdings" panose="05000000000000000000" pitchFamily="2" charset="2"/>
              <a:buChar char="§"/>
            </a:pPr>
            <a:endParaRPr lang="he-IL" sz="2400" b="1" dirty="0">
              <a:solidFill>
                <a:srgbClr val="1F497D"/>
              </a:solidFill>
            </a:endParaRPr>
          </a:p>
        </p:txBody>
      </p:sp>
    </p:spTree>
    <p:extLst>
      <p:ext uri="{BB962C8B-B14F-4D97-AF65-F5344CB8AC3E}">
        <p14:creationId xmlns:p14="http://schemas.microsoft.com/office/powerpoint/2010/main" val="28537406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8"/>
          <p:cNvSpPr>
            <a:spLocks noGrp="1"/>
          </p:cNvSpPr>
          <p:nvPr>
            <p:ph type="sldNum" sz="quarter" idx="12"/>
          </p:nvPr>
        </p:nvSpPr>
        <p:spPr bwMode="auto">
          <a:xfrm>
            <a:off x="428625" y="6564314"/>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D1679C7-48A7-4EA4-B41A-089B20BE54F4}" type="slidenum">
              <a:rPr lang="he-IL" sz="1200" smtClean="0">
                <a:solidFill>
                  <a:prstClr val="white">
                    <a:lumMod val="75000"/>
                  </a:prstClr>
                </a:solidFill>
              </a:rPr>
              <a:pPr fontAlgn="base">
                <a:spcBef>
                  <a:spcPct val="0"/>
                </a:spcBef>
                <a:spcAft>
                  <a:spcPct val="0"/>
                </a:spcAft>
                <a:defRPr/>
              </a:pPr>
              <a:t>39</a:t>
            </a:fld>
            <a:endParaRPr lang="he-IL" sz="1200" dirty="0" smtClean="0">
              <a:solidFill>
                <a:prstClr val="white">
                  <a:lumMod val="75000"/>
                </a:prstClr>
              </a:solidFill>
            </a:endParaRPr>
          </a:p>
        </p:txBody>
      </p:sp>
      <p:grpSp>
        <p:nvGrpSpPr>
          <p:cNvPr id="2" name="קבוצה 1"/>
          <p:cNvGrpSpPr/>
          <p:nvPr/>
        </p:nvGrpSpPr>
        <p:grpSpPr>
          <a:xfrm>
            <a:off x="7644" y="188641"/>
            <a:ext cx="8892080" cy="573961"/>
            <a:chOff x="-249459" y="200445"/>
            <a:chExt cx="8892080" cy="573960"/>
          </a:xfrm>
        </p:grpSpPr>
        <p:sp>
          <p:nvSpPr>
            <p:cNvPr id="8" name="מלבן 7"/>
            <p:cNvSpPr/>
            <p:nvPr/>
          </p:nvSpPr>
          <p:spPr>
            <a:xfrm>
              <a:off x="-77591" y="200445"/>
              <a:ext cx="8720212" cy="5739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1" name="TextBox 10"/>
            <p:cNvSpPr txBox="1"/>
            <p:nvPr/>
          </p:nvSpPr>
          <p:spPr>
            <a:xfrm>
              <a:off x="-249459" y="216600"/>
              <a:ext cx="8596804" cy="523219"/>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2800" b="1" dirty="0" smtClean="0">
                  <a:solidFill>
                    <a:prstClr val="white"/>
                  </a:solidFill>
                  <a:latin typeface="Arial"/>
                  <a:cs typeface="Arial"/>
                </a:rPr>
                <a:t>פעולת מערכת העצבים: קליטת מידע, עיבוד ותגובה</a:t>
              </a:r>
              <a:endParaRPr lang="he-IL" sz="2800" b="1" dirty="0">
                <a:solidFill>
                  <a:prstClr val="white"/>
                </a:solidFill>
                <a:latin typeface="Arial"/>
                <a:cs typeface="Arial"/>
              </a:endParaRPr>
            </a:p>
          </p:txBody>
        </p:sp>
      </p:grpSp>
      <p:sp>
        <p:nvSpPr>
          <p:cNvPr id="3" name="מלבן 2"/>
          <p:cNvSpPr/>
          <p:nvPr/>
        </p:nvSpPr>
        <p:spPr>
          <a:xfrm>
            <a:off x="694947" y="692696"/>
            <a:ext cx="7941351" cy="5632311"/>
          </a:xfrm>
          <a:prstGeom prst="rect">
            <a:avLst/>
          </a:prstGeom>
        </p:spPr>
        <p:txBody>
          <a:bodyPr wrap="square">
            <a:spAutoFit/>
          </a:bodyPr>
          <a:lstStyle/>
          <a:p>
            <a:endParaRPr lang="he-IL" sz="2400" b="1" dirty="0">
              <a:solidFill>
                <a:srgbClr val="1F497D"/>
              </a:solidFill>
            </a:endParaRPr>
          </a:p>
          <a:p>
            <a:pPr marL="342900" indent="-342900">
              <a:buFont typeface="Wingdings" panose="05000000000000000000" pitchFamily="2" charset="2"/>
              <a:buChar char="§"/>
            </a:pPr>
            <a:r>
              <a:rPr lang="he-IL" sz="2400" b="1" dirty="0" smtClean="0">
                <a:solidFill>
                  <a:srgbClr val="1F497D"/>
                </a:solidFill>
              </a:rPr>
              <a:t>מסלול </a:t>
            </a:r>
            <a:r>
              <a:rPr lang="he-IL" sz="2400" b="1" dirty="0">
                <a:solidFill>
                  <a:srgbClr val="1F497D"/>
                </a:solidFill>
              </a:rPr>
              <a:t>פעולת המערכת כולל שלושה שלבים בסיסיים: קליטת מידע, עיבוד המידע ותגובה</a:t>
            </a:r>
            <a:r>
              <a:rPr lang="he-IL" sz="2400" b="1" dirty="0" smtClean="0">
                <a:solidFill>
                  <a:srgbClr val="1F497D"/>
                </a:solidFill>
              </a:rPr>
              <a:t>.</a:t>
            </a:r>
          </a:p>
          <a:p>
            <a:pPr marL="342900" indent="-342900">
              <a:buFont typeface="Wingdings" panose="05000000000000000000" pitchFamily="2" charset="2"/>
              <a:buChar char="§"/>
            </a:pPr>
            <a:endParaRPr lang="he-IL" sz="2400" b="1" dirty="0">
              <a:solidFill>
                <a:srgbClr val="1F497D"/>
              </a:solidFill>
            </a:endParaRPr>
          </a:p>
          <a:p>
            <a:pPr marL="342900" indent="-342900">
              <a:buFont typeface="Wingdings" panose="05000000000000000000" pitchFamily="2" charset="2"/>
              <a:buChar char="§"/>
            </a:pPr>
            <a:r>
              <a:rPr lang="he-IL" sz="2400" b="1" dirty="0" smtClean="0">
                <a:solidFill>
                  <a:srgbClr val="1F497D"/>
                </a:solidFill>
              </a:rPr>
              <a:t>קליטת </a:t>
            </a:r>
            <a:r>
              <a:rPr lang="he-IL" sz="2400" b="1" dirty="0">
                <a:solidFill>
                  <a:srgbClr val="1F497D"/>
                </a:solidFill>
              </a:rPr>
              <a:t>מידע מהסביבה החיצונית ומתוך הגוף נעשית באמצעות תאי חישה </a:t>
            </a:r>
            <a:r>
              <a:rPr lang="he-IL" sz="2400" b="1" dirty="0" smtClean="0">
                <a:solidFill>
                  <a:srgbClr val="1F497D"/>
                </a:solidFill>
              </a:rPr>
              <a:t>שהם </a:t>
            </a:r>
            <a:r>
              <a:rPr lang="he-IL" sz="2400" b="1" dirty="0">
                <a:solidFill>
                  <a:srgbClr val="1F497D"/>
                </a:solidFill>
              </a:rPr>
              <a:t>יחידות התפקוד הבסיסיות של כל החושים (יש סוגי מידע הנקלטים ישירות על ידי קצות  </a:t>
            </a:r>
            <a:r>
              <a:rPr lang="he-IL" sz="2400" b="1" dirty="0" smtClean="0">
                <a:solidFill>
                  <a:srgbClr val="1F497D"/>
                </a:solidFill>
              </a:rPr>
              <a:t>העצבים </a:t>
            </a:r>
            <a:r>
              <a:rPr lang="he-IL" sz="2400" b="1" dirty="0">
                <a:solidFill>
                  <a:srgbClr val="1F497D"/>
                </a:solidFill>
              </a:rPr>
              <a:t>התחושתיים). </a:t>
            </a:r>
            <a:endParaRPr lang="he-IL" sz="2400" b="1" dirty="0" smtClean="0">
              <a:solidFill>
                <a:srgbClr val="1F497D"/>
              </a:solidFill>
            </a:endParaRPr>
          </a:p>
          <a:p>
            <a:pPr marL="342900" indent="-342900">
              <a:buFont typeface="Wingdings" panose="05000000000000000000" pitchFamily="2" charset="2"/>
              <a:buChar char="§"/>
            </a:pPr>
            <a:endParaRPr lang="he-IL" sz="2400" b="1" dirty="0" smtClean="0">
              <a:solidFill>
                <a:srgbClr val="1F497D"/>
              </a:solidFill>
            </a:endParaRPr>
          </a:p>
          <a:p>
            <a:pPr marL="342900" indent="-342900">
              <a:buFont typeface="Wingdings" panose="05000000000000000000" pitchFamily="2" charset="2"/>
              <a:buChar char="§"/>
            </a:pPr>
            <a:r>
              <a:rPr lang="he-IL" sz="2400" b="1" dirty="0" smtClean="0">
                <a:solidFill>
                  <a:srgbClr val="1F497D"/>
                </a:solidFill>
              </a:rPr>
              <a:t>כל </a:t>
            </a:r>
            <a:r>
              <a:rPr lang="he-IL" sz="2400" b="1" dirty="0">
                <a:solidFill>
                  <a:srgbClr val="1F497D"/>
                </a:solidFill>
              </a:rPr>
              <a:t>תא חישה מותאם לקליטת סוג מידע ספציפי (כגון אור, חום, קור, </a:t>
            </a:r>
            <a:r>
              <a:rPr lang="he-IL" sz="2400" b="1" dirty="0" smtClean="0">
                <a:solidFill>
                  <a:srgbClr val="1F497D"/>
                </a:solidFill>
              </a:rPr>
              <a:t>מגע</a:t>
            </a:r>
            <a:r>
              <a:rPr lang="he-IL" sz="2400" b="1" dirty="0">
                <a:solidFill>
                  <a:srgbClr val="1F497D"/>
                </a:solidFill>
              </a:rPr>
              <a:t>, טעם ריח) באמצעות קולטנים ייחודיים, והוא ממיר את המידע לאות עצבי המועבר על </a:t>
            </a:r>
            <a:r>
              <a:rPr lang="he-IL" sz="2400" b="1" dirty="0" smtClean="0">
                <a:solidFill>
                  <a:srgbClr val="1F497D"/>
                </a:solidFill>
              </a:rPr>
              <a:t>ידי </a:t>
            </a:r>
            <a:r>
              <a:rPr lang="he-IL" sz="2400" b="1" dirty="0">
                <a:solidFill>
                  <a:srgbClr val="1F497D"/>
                </a:solidFill>
              </a:rPr>
              <a:t>העצבים התחושתיים למערכת העצבים המרכזית.</a:t>
            </a:r>
          </a:p>
          <a:p>
            <a:pPr marL="342900" indent="-342900">
              <a:buFont typeface="Wingdings" panose="05000000000000000000" pitchFamily="2" charset="2"/>
              <a:buChar char="§"/>
            </a:pPr>
            <a:endParaRPr lang="he-IL" sz="2400" b="1" dirty="0">
              <a:solidFill>
                <a:srgbClr val="1F497D"/>
              </a:solidFill>
            </a:endParaRPr>
          </a:p>
          <a:p>
            <a:pPr marL="342900" indent="-342900">
              <a:buFont typeface="Wingdings" panose="05000000000000000000" pitchFamily="2" charset="2"/>
              <a:buChar char="§"/>
            </a:pPr>
            <a:endParaRPr lang="he-IL" sz="2400" b="1" dirty="0">
              <a:solidFill>
                <a:srgbClr val="1F497D"/>
              </a:solidFill>
            </a:endParaRPr>
          </a:p>
        </p:txBody>
      </p:sp>
      <p:sp>
        <p:nvSpPr>
          <p:cNvPr id="7" name="מלבן 6"/>
          <p:cNvSpPr/>
          <p:nvPr/>
        </p:nvSpPr>
        <p:spPr>
          <a:xfrm>
            <a:off x="930180" y="6453336"/>
            <a:ext cx="2908167" cy="338554"/>
          </a:xfrm>
          <a:prstGeom prst="rect">
            <a:avLst/>
          </a:prstGeom>
        </p:spPr>
        <p:txBody>
          <a:bodyPr wrap="none">
            <a:spAutoFit/>
          </a:bodyPr>
          <a:lstStyle/>
          <a:p>
            <a:r>
              <a:rPr lang="he-IL" sz="1600" b="1" dirty="0" smtClean="0">
                <a:solidFill>
                  <a:schemeClr val="tx2"/>
                </a:solidFill>
              </a:rPr>
              <a:t>התמונות במצגת: </a:t>
            </a:r>
            <a:r>
              <a:rPr lang="en-US" sz="1600" b="1" dirty="0" err="1" smtClean="0">
                <a:solidFill>
                  <a:schemeClr val="tx2"/>
                </a:solidFill>
              </a:rPr>
              <a:t>shutterstock</a:t>
            </a:r>
            <a:endParaRPr lang="he-IL" sz="1600" b="1" dirty="0">
              <a:solidFill>
                <a:schemeClr val="tx2"/>
              </a:solidFill>
            </a:endParaRPr>
          </a:p>
        </p:txBody>
      </p:sp>
    </p:spTree>
    <p:extLst>
      <p:ext uri="{BB962C8B-B14F-4D97-AF65-F5344CB8AC3E}">
        <p14:creationId xmlns:p14="http://schemas.microsoft.com/office/powerpoint/2010/main" val="158833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1720" y="492459"/>
            <a:ext cx="6120680"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lide Number Placeholder 8"/>
          <p:cNvSpPr>
            <a:spLocks noGrp="1"/>
          </p:cNvSpPr>
          <p:nvPr>
            <p:ph type="sldNum" sz="quarter" idx="12"/>
          </p:nvPr>
        </p:nvSpPr>
        <p:spPr bwMode="auto">
          <a:xfrm>
            <a:off x="428625" y="6564314"/>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D1679C7-48A7-4EA4-B41A-089B20BE54F4}" type="slidenum">
              <a:rPr lang="he-IL" sz="1200" smtClean="0">
                <a:solidFill>
                  <a:prstClr val="white">
                    <a:lumMod val="75000"/>
                  </a:prstClr>
                </a:solidFill>
              </a:rPr>
              <a:pPr fontAlgn="base">
                <a:spcBef>
                  <a:spcPct val="0"/>
                </a:spcBef>
                <a:spcAft>
                  <a:spcPct val="0"/>
                </a:spcAft>
                <a:defRPr/>
              </a:pPr>
              <a:t>4</a:t>
            </a:fld>
            <a:endParaRPr lang="he-IL" sz="1200" dirty="0" smtClean="0">
              <a:solidFill>
                <a:prstClr val="white">
                  <a:lumMod val="75000"/>
                </a:prstClr>
              </a:solidFill>
            </a:endParaRPr>
          </a:p>
        </p:txBody>
      </p:sp>
      <p:sp>
        <p:nvSpPr>
          <p:cNvPr id="10" name="TextBox 9"/>
          <p:cNvSpPr txBox="1"/>
          <p:nvPr/>
        </p:nvSpPr>
        <p:spPr>
          <a:xfrm>
            <a:off x="-396552" y="169294"/>
            <a:ext cx="9958163" cy="646331"/>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algn="ctr" fontAlgn="auto">
              <a:spcBef>
                <a:spcPts val="0"/>
              </a:spcBef>
              <a:spcAft>
                <a:spcPts val="0"/>
              </a:spcAft>
              <a:defRPr/>
            </a:pPr>
            <a:r>
              <a:rPr lang="he-IL" sz="3600" b="1" dirty="0" smtClean="0">
                <a:solidFill>
                  <a:prstClr val="white"/>
                </a:solidFill>
                <a:latin typeface="Arial"/>
                <a:cs typeface="Arial"/>
              </a:rPr>
              <a:t>נהוג לחלק את מערכת העצבים לשני </a:t>
            </a:r>
            <a:r>
              <a:rPr lang="he-IL" sz="3600" b="1" dirty="0">
                <a:solidFill>
                  <a:prstClr val="white"/>
                </a:solidFill>
                <a:latin typeface="Arial"/>
                <a:cs typeface="Arial"/>
              </a:rPr>
              <a:t>חלקים:</a:t>
            </a:r>
            <a:endParaRPr lang="he-IL" sz="3600" b="1" dirty="0" smtClean="0">
              <a:solidFill>
                <a:prstClr val="white"/>
              </a:solidFill>
              <a:latin typeface="Arial"/>
              <a:cs typeface="Arial"/>
            </a:endParaRPr>
          </a:p>
        </p:txBody>
      </p:sp>
      <p:sp>
        <p:nvSpPr>
          <p:cNvPr id="6" name="TextBox 5"/>
          <p:cNvSpPr txBox="1"/>
          <p:nvPr/>
        </p:nvSpPr>
        <p:spPr>
          <a:xfrm>
            <a:off x="4067944" y="1340768"/>
            <a:ext cx="4390827" cy="1815882"/>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2800" b="1" dirty="0" smtClean="0">
                <a:solidFill>
                  <a:prstClr val="white"/>
                </a:solidFill>
                <a:latin typeface="Arial"/>
                <a:cs typeface="Arial"/>
              </a:rPr>
              <a:t>מערכת מרכזית</a:t>
            </a:r>
          </a:p>
          <a:p>
            <a:pPr fontAlgn="auto">
              <a:spcBef>
                <a:spcPts val="0"/>
              </a:spcBef>
              <a:spcAft>
                <a:spcPts val="0"/>
              </a:spcAft>
              <a:defRPr/>
            </a:pPr>
            <a:r>
              <a:rPr lang="he-IL" sz="2800" b="1" dirty="0" smtClean="0">
                <a:solidFill>
                  <a:prstClr val="white"/>
                </a:solidFill>
                <a:latin typeface="Arial"/>
                <a:cs typeface="Arial"/>
              </a:rPr>
              <a:t>הכוללת את </a:t>
            </a:r>
          </a:p>
          <a:p>
            <a:pPr fontAlgn="auto">
              <a:spcBef>
                <a:spcPts val="0"/>
              </a:spcBef>
              <a:spcAft>
                <a:spcPts val="0"/>
              </a:spcAft>
              <a:defRPr/>
            </a:pPr>
            <a:r>
              <a:rPr lang="he-IL" sz="2800" b="1" dirty="0" smtClean="0">
                <a:solidFill>
                  <a:prstClr val="white"/>
                </a:solidFill>
                <a:latin typeface="Arial"/>
                <a:cs typeface="Arial"/>
              </a:rPr>
              <a:t>מוח הגולגולת </a:t>
            </a:r>
          </a:p>
          <a:p>
            <a:pPr fontAlgn="auto">
              <a:spcBef>
                <a:spcPts val="0"/>
              </a:spcBef>
              <a:spcAft>
                <a:spcPts val="0"/>
              </a:spcAft>
              <a:defRPr/>
            </a:pPr>
            <a:r>
              <a:rPr lang="he-IL" sz="2800" b="1" dirty="0" smtClean="0">
                <a:solidFill>
                  <a:prstClr val="white"/>
                </a:solidFill>
                <a:latin typeface="Arial"/>
                <a:cs typeface="Arial"/>
              </a:rPr>
              <a:t>ומוח השדרה</a:t>
            </a:r>
          </a:p>
        </p:txBody>
      </p:sp>
      <p:sp>
        <p:nvSpPr>
          <p:cNvPr id="7" name="TextBox 6"/>
          <p:cNvSpPr txBox="1"/>
          <p:nvPr/>
        </p:nvSpPr>
        <p:spPr>
          <a:xfrm>
            <a:off x="-252536" y="2192430"/>
            <a:ext cx="3419872" cy="3108543"/>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2800" b="1" dirty="0" smtClean="0">
                <a:solidFill>
                  <a:prstClr val="white"/>
                </a:solidFill>
                <a:latin typeface="Arial"/>
                <a:cs typeface="Arial"/>
              </a:rPr>
              <a:t>מערכת היקפית הכוללת </a:t>
            </a:r>
          </a:p>
          <a:p>
            <a:pPr fontAlgn="auto">
              <a:spcBef>
                <a:spcPts val="0"/>
              </a:spcBef>
              <a:spcAft>
                <a:spcPts val="0"/>
              </a:spcAft>
              <a:defRPr/>
            </a:pPr>
            <a:r>
              <a:rPr lang="he-IL" sz="2800" b="1" dirty="0" smtClean="0">
                <a:solidFill>
                  <a:prstClr val="white"/>
                </a:solidFill>
                <a:latin typeface="Arial"/>
                <a:cs typeface="Arial"/>
              </a:rPr>
              <a:t>עצבים היוצאים </a:t>
            </a:r>
          </a:p>
          <a:p>
            <a:pPr fontAlgn="auto">
              <a:spcBef>
                <a:spcPts val="0"/>
              </a:spcBef>
              <a:spcAft>
                <a:spcPts val="0"/>
              </a:spcAft>
              <a:defRPr/>
            </a:pPr>
            <a:r>
              <a:rPr lang="he-IL" sz="2800" b="1" dirty="0" smtClean="0">
                <a:solidFill>
                  <a:prstClr val="white"/>
                </a:solidFill>
                <a:latin typeface="Arial"/>
                <a:cs typeface="Arial"/>
              </a:rPr>
              <a:t>ממערכת העצבים המרכזית </a:t>
            </a:r>
          </a:p>
          <a:p>
            <a:pPr fontAlgn="auto">
              <a:spcBef>
                <a:spcPts val="0"/>
              </a:spcBef>
              <a:spcAft>
                <a:spcPts val="0"/>
              </a:spcAft>
              <a:defRPr/>
            </a:pPr>
            <a:r>
              <a:rPr lang="he-IL" sz="2800" b="1" dirty="0" smtClean="0">
                <a:solidFill>
                  <a:prstClr val="white"/>
                </a:solidFill>
                <a:latin typeface="Arial"/>
                <a:cs typeface="Arial"/>
              </a:rPr>
              <a:t>ומגיעים לכל </a:t>
            </a:r>
          </a:p>
          <a:p>
            <a:pPr fontAlgn="auto">
              <a:spcBef>
                <a:spcPts val="0"/>
              </a:spcBef>
              <a:spcAft>
                <a:spcPts val="0"/>
              </a:spcAft>
              <a:defRPr/>
            </a:pPr>
            <a:r>
              <a:rPr lang="he-IL" sz="2800" b="1" dirty="0" smtClean="0">
                <a:solidFill>
                  <a:prstClr val="white"/>
                </a:solidFill>
                <a:latin typeface="Arial"/>
                <a:cs typeface="Arial"/>
              </a:rPr>
              <a:t>חלקי הגוף</a:t>
            </a:r>
          </a:p>
        </p:txBody>
      </p:sp>
      <p:cxnSp>
        <p:nvCxnSpPr>
          <p:cNvPr id="3" name="מחבר ישר 2"/>
          <p:cNvCxnSpPr/>
          <p:nvPr/>
        </p:nvCxnSpPr>
        <p:spPr>
          <a:xfrm flipH="1" flipV="1">
            <a:off x="5148064" y="1280374"/>
            <a:ext cx="1080120" cy="636458"/>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מחבר ישר 10"/>
          <p:cNvCxnSpPr/>
          <p:nvPr/>
        </p:nvCxnSpPr>
        <p:spPr>
          <a:xfrm flipH="1">
            <a:off x="4932042" y="1916832"/>
            <a:ext cx="1296142" cy="504056"/>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סוגר מרובע שמאלי 12"/>
          <p:cNvSpPr/>
          <p:nvPr/>
        </p:nvSpPr>
        <p:spPr>
          <a:xfrm>
            <a:off x="3347864" y="1671755"/>
            <a:ext cx="360040" cy="4925597"/>
          </a:xfrm>
          <a:prstGeom prst="leftBracket">
            <a:avLst/>
          </a:prstGeom>
          <a:ln w="47625">
            <a:solidFill>
              <a:schemeClr val="bg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extLst>
      <p:ext uri="{BB962C8B-B14F-4D97-AF65-F5344CB8AC3E}">
        <p14:creationId xmlns:p14="http://schemas.microsoft.com/office/powerpoint/2010/main" val="27841287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8"/>
          <p:cNvSpPr>
            <a:spLocks noGrp="1"/>
          </p:cNvSpPr>
          <p:nvPr>
            <p:ph type="sldNum" sz="quarter" idx="12"/>
          </p:nvPr>
        </p:nvSpPr>
        <p:spPr bwMode="auto">
          <a:xfrm>
            <a:off x="428625" y="6564314"/>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D1679C7-48A7-4EA4-B41A-089B20BE54F4}" type="slidenum">
              <a:rPr lang="he-IL" sz="1200" smtClean="0">
                <a:solidFill>
                  <a:prstClr val="white">
                    <a:lumMod val="75000"/>
                  </a:prstClr>
                </a:solidFill>
              </a:rPr>
              <a:pPr fontAlgn="base">
                <a:spcBef>
                  <a:spcPct val="0"/>
                </a:spcBef>
                <a:spcAft>
                  <a:spcPct val="0"/>
                </a:spcAft>
                <a:defRPr/>
              </a:pPr>
              <a:t>40</a:t>
            </a:fld>
            <a:endParaRPr lang="he-IL" sz="1200" dirty="0" smtClean="0">
              <a:solidFill>
                <a:prstClr val="white">
                  <a:lumMod val="75000"/>
                </a:prstClr>
              </a:solidFill>
            </a:endParaRPr>
          </a:p>
        </p:txBody>
      </p:sp>
      <p:grpSp>
        <p:nvGrpSpPr>
          <p:cNvPr id="2" name="קבוצה 1"/>
          <p:cNvGrpSpPr/>
          <p:nvPr/>
        </p:nvGrpSpPr>
        <p:grpSpPr>
          <a:xfrm>
            <a:off x="7644" y="188641"/>
            <a:ext cx="8892080" cy="970262"/>
            <a:chOff x="-249459" y="200445"/>
            <a:chExt cx="8892080" cy="970260"/>
          </a:xfrm>
        </p:grpSpPr>
        <p:sp>
          <p:nvSpPr>
            <p:cNvPr id="8" name="מלבן 7"/>
            <p:cNvSpPr/>
            <p:nvPr/>
          </p:nvSpPr>
          <p:spPr>
            <a:xfrm>
              <a:off x="-77591" y="200445"/>
              <a:ext cx="8720212" cy="5739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1" name="TextBox 10"/>
            <p:cNvSpPr txBox="1"/>
            <p:nvPr/>
          </p:nvSpPr>
          <p:spPr>
            <a:xfrm>
              <a:off x="-249459" y="216600"/>
              <a:ext cx="8596804" cy="954105"/>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2800" b="1">
                  <a:solidFill>
                    <a:prstClr val="white"/>
                  </a:solidFill>
                  <a:latin typeface="Arial"/>
                  <a:cs typeface="Arial"/>
                </a:rPr>
                <a:t>פעולת מערכת העצבים: קליטת מידע, עיבוד ותגובה</a:t>
              </a:r>
            </a:p>
            <a:p>
              <a:pPr fontAlgn="auto">
                <a:spcBef>
                  <a:spcPts val="0"/>
                </a:spcBef>
                <a:spcAft>
                  <a:spcPts val="0"/>
                </a:spcAft>
                <a:defRPr/>
              </a:pPr>
              <a:endParaRPr lang="he-IL" sz="2800" b="1" dirty="0">
                <a:solidFill>
                  <a:prstClr val="white"/>
                </a:solidFill>
                <a:latin typeface="Arial"/>
                <a:cs typeface="Arial"/>
              </a:endParaRPr>
            </a:p>
          </p:txBody>
        </p:sp>
      </p:grpSp>
      <p:sp>
        <p:nvSpPr>
          <p:cNvPr id="3" name="מלבן 2"/>
          <p:cNvSpPr/>
          <p:nvPr/>
        </p:nvSpPr>
        <p:spPr>
          <a:xfrm>
            <a:off x="694947" y="1002208"/>
            <a:ext cx="7941351" cy="4154984"/>
          </a:xfrm>
          <a:prstGeom prst="rect">
            <a:avLst/>
          </a:prstGeom>
        </p:spPr>
        <p:txBody>
          <a:bodyPr wrap="square">
            <a:spAutoFit/>
          </a:bodyPr>
          <a:lstStyle/>
          <a:p>
            <a:pPr marL="342900" indent="-342900">
              <a:buFont typeface="Wingdings" panose="05000000000000000000" pitchFamily="2" charset="2"/>
              <a:buChar char="§"/>
            </a:pPr>
            <a:r>
              <a:rPr lang="he-IL" sz="2400" b="1" dirty="0" smtClean="0">
                <a:solidFill>
                  <a:srgbClr val="1F497D"/>
                </a:solidFill>
              </a:rPr>
              <a:t>חלק </a:t>
            </a:r>
            <a:r>
              <a:rPr lang="he-IL" sz="2400" b="1" dirty="0">
                <a:solidFill>
                  <a:srgbClr val="1F497D"/>
                </a:solidFill>
              </a:rPr>
              <a:t>גדול מהתגובות הלא-רצוניות קשורות לפעילות השוטפת של הגוף (פעולת הלב, הכליות, מערכת העיכול ושאר האיברים הפנימיים). לתגובות אלה יש חשיבות בשמירת ההומיאוסטזיס. לדוגמה: הזעה והרחבת כלי הדם ההיקפיים כאשר הגוף מתחמם בזמן פעילות גופנית, </a:t>
            </a:r>
            <a:r>
              <a:rPr lang="he-IL" sz="2400" b="1" dirty="0" smtClean="0">
                <a:solidFill>
                  <a:srgbClr val="1F497D"/>
                </a:solidFill>
              </a:rPr>
              <a:t>גורמות </a:t>
            </a:r>
            <a:r>
              <a:rPr lang="he-IL" sz="2400" b="1" dirty="0">
                <a:solidFill>
                  <a:srgbClr val="1F497D"/>
                </a:solidFill>
              </a:rPr>
              <a:t>להתקררות הגוף</a:t>
            </a:r>
            <a:r>
              <a:rPr lang="he-IL" sz="2400" b="1" dirty="0" smtClean="0">
                <a:solidFill>
                  <a:srgbClr val="1F497D"/>
                </a:solidFill>
              </a:rPr>
              <a:t>.</a:t>
            </a:r>
          </a:p>
          <a:p>
            <a:pPr marL="342900" indent="-342900">
              <a:buFont typeface="Wingdings" panose="05000000000000000000" pitchFamily="2" charset="2"/>
              <a:buChar char="§"/>
            </a:pPr>
            <a:endParaRPr lang="he-IL" sz="2400" b="1" dirty="0">
              <a:solidFill>
                <a:srgbClr val="1F497D"/>
              </a:solidFill>
            </a:endParaRPr>
          </a:p>
          <a:p>
            <a:pPr marL="342900" indent="-342900">
              <a:buFont typeface="Wingdings" panose="05000000000000000000" pitchFamily="2" charset="2"/>
              <a:buChar char="§"/>
            </a:pPr>
            <a:r>
              <a:rPr lang="he-IL" sz="2400" b="1" dirty="0" smtClean="0">
                <a:solidFill>
                  <a:srgbClr val="1F497D"/>
                </a:solidFill>
              </a:rPr>
              <a:t>פעולת </a:t>
            </a:r>
            <a:r>
              <a:rPr lang="he-IL" sz="2400" b="1" dirty="0">
                <a:solidFill>
                  <a:srgbClr val="1F497D"/>
                </a:solidFill>
              </a:rPr>
              <a:t>מערכת העצבים בתגובה למידע המתקבל מהסביבה החיצונית ומתוך הגוף הכרחית לשרידות, להתפתחות, לקיום החיים ולשמירה על ההומיאוסטזיס. </a:t>
            </a:r>
          </a:p>
          <a:p>
            <a:pPr marL="342900" indent="-342900">
              <a:buFont typeface="Wingdings" panose="05000000000000000000" pitchFamily="2" charset="2"/>
              <a:buChar char="§"/>
            </a:pPr>
            <a:endParaRPr lang="he-IL" sz="2400" b="1" dirty="0">
              <a:solidFill>
                <a:srgbClr val="1F497D"/>
              </a:solidFill>
            </a:endParaRPr>
          </a:p>
        </p:txBody>
      </p:sp>
      <p:sp>
        <p:nvSpPr>
          <p:cNvPr id="7" name="מלבן 6"/>
          <p:cNvSpPr/>
          <p:nvPr/>
        </p:nvSpPr>
        <p:spPr>
          <a:xfrm>
            <a:off x="930180" y="6453336"/>
            <a:ext cx="2908167" cy="338554"/>
          </a:xfrm>
          <a:prstGeom prst="rect">
            <a:avLst/>
          </a:prstGeom>
        </p:spPr>
        <p:txBody>
          <a:bodyPr wrap="none">
            <a:spAutoFit/>
          </a:bodyPr>
          <a:lstStyle/>
          <a:p>
            <a:r>
              <a:rPr lang="he-IL" sz="1600" b="1" dirty="0" smtClean="0">
                <a:solidFill>
                  <a:srgbClr val="1F497D"/>
                </a:solidFill>
              </a:rPr>
              <a:t>התמונות במצגת: </a:t>
            </a:r>
            <a:r>
              <a:rPr lang="en-US" sz="1600" b="1" dirty="0" err="1" smtClean="0">
                <a:solidFill>
                  <a:srgbClr val="1F497D"/>
                </a:solidFill>
              </a:rPr>
              <a:t>shutterstock</a:t>
            </a:r>
            <a:endParaRPr lang="he-IL" sz="1600" b="1" dirty="0">
              <a:solidFill>
                <a:srgbClr val="1F497D"/>
              </a:solidFill>
            </a:endParaRPr>
          </a:p>
        </p:txBody>
      </p:sp>
      <p:sp>
        <p:nvSpPr>
          <p:cNvPr id="4" name="מלבן 3"/>
          <p:cNvSpPr/>
          <p:nvPr/>
        </p:nvSpPr>
        <p:spPr>
          <a:xfrm>
            <a:off x="683568" y="5160094"/>
            <a:ext cx="7920880" cy="1384995"/>
          </a:xfrm>
          <a:prstGeom prst="rect">
            <a:avLst/>
          </a:prstGeom>
        </p:spPr>
        <p:txBody>
          <a:bodyPr wrap="square">
            <a:spAutoFit/>
          </a:bodyPr>
          <a:lstStyle/>
          <a:p>
            <a:r>
              <a:rPr lang="he-IL" sz="2400" b="1" dirty="0">
                <a:solidFill>
                  <a:schemeClr val="tx2"/>
                </a:solidFill>
              </a:rPr>
              <a:t>מונחים מהסילבוס: </a:t>
            </a:r>
            <a:endParaRPr lang="he-IL" sz="2400" b="1" dirty="0" smtClean="0">
              <a:solidFill>
                <a:schemeClr val="tx2"/>
              </a:solidFill>
            </a:endParaRPr>
          </a:p>
          <a:p>
            <a:r>
              <a:rPr lang="he-IL" sz="2000" b="1" dirty="0" smtClean="0">
                <a:solidFill>
                  <a:schemeClr val="tx2"/>
                </a:solidFill>
              </a:rPr>
              <a:t>מערכת </a:t>
            </a:r>
            <a:r>
              <a:rPr lang="he-IL" sz="2000" b="1" dirty="0">
                <a:solidFill>
                  <a:schemeClr val="tx2"/>
                </a:solidFill>
              </a:rPr>
              <a:t>העצבים המרכזית, מערכת העצבים ההיקפית, </a:t>
            </a:r>
            <a:r>
              <a:rPr lang="he-IL" sz="2000" b="1" dirty="0" smtClean="0">
                <a:solidFill>
                  <a:schemeClr val="tx2"/>
                </a:solidFill>
              </a:rPr>
              <a:t>מערכת העצבים האוטונומית, מערכת העצבים הרצונית, תא עצב – </a:t>
            </a:r>
            <a:r>
              <a:rPr lang="he-IL" sz="2000" b="1" dirty="0">
                <a:solidFill>
                  <a:schemeClr val="tx2"/>
                </a:solidFill>
              </a:rPr>
              <a:t>נוירון (תחושתי, תנועתי או מקשר), תאי חישה, קולטנים (רצפטורים) ייחודיים.</a:t>
            </a:r>
          </a:p>
        </p:txBody>
      </p:sp>
    </p:spTree>
    <p:extLst>
      <p:ext uri="{BB962C8B-B14F-4D97-AF65-F5344CB8AC3E}">
        <p14:creationId xmlns:p14="http://schemas.microsoft.com/office/powerpoint/2010/main" val="427631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904" y="6453336"/>
            <a:ext cx="5328592" cy="36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8" name="מלבן 7"/>
          <p:cNvSpPr/>
          <p:nvPr/>
        </p:nvSpPr>
        <p:spPr>
          <a:xfrm>
            <a:off x="285913" y="116632"/>
            <a:ext cx="8488897"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179512" y="44624"/>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הנוירונים – יחידות התפקוד של מערכת העצבים </a:t>
            </a:r>
            <a:endParaRPr lang="he-IL" sz="3200" b="1" dirty="0" smtClean="0">
              <a:solidFill>
                <a:prstClr val="white"/>
              </a:solidFill>
              <a:latin typeface="Calibri" pitchFamily="34" charset="0"/>
              <a:cs typeface="Arial"/>
            </a:endParaRPr>
          </a:p>
        </p:txBody>
      </p:sp>
      <p:sp>
        <p:nvSpPr>
          <p:cNvPr id="6" name="מלבן 5"/>
          <p:cNvSpPr/>
          <p:nvPr/>
        </p:nvSpPr>
        <p:spPr>
          <a:xfrm>
            <a:off x="215370" y="620688"/>
            <a:ext cx="8458401" cy="3970318"/>
          </a:xfrm>
          <a:prstGeom prst="rect">
            <a:avLst/>
          </a:prstGeom>
        </p:spPr>
        <p:txBody>
          <a:bodyPr wrap="square">
            <a:spAutoFit/>
          </a:bodyPr>
          <a:lstStyle/>
          <a:p>
            <a:pPr fontAlgn="auto">
              <a:spcBef>
                <a:spcPts val="0"/>
              </a:spcBef>
              <a:spcAft>
                <a:spcPts val="0"/>
              </a:spcAft>
              <a:defRPr/>
            </a:pPr>
            <a:r>
              <a:rPr lang="he-IL" sz="2800" b="1" kern="0" dirty="0" smtClean="0">
                <a:solidFill>
                  <a:srgbClr val="1F497D"/>
                </a:solidFill>
              </a:rPr>
              <a:t>מערכת העצבים מורכבת מתאי עצב – נוירונים, שהם יחידות התפקוד הבסיסיות של המערכת, ומתאי עזר המסייעים לתפקוד הנוירונים.</a:t>
            </a:r>
          </a:p>
          <a:p>
            <a:pPr fontAlgn="auto">
              <a:spcBef>
                <a:spcPts val="0"/>
              </a:spcBef>
              <a:spcAft>
                <a:spcPts val="0"/>
              </a:spcAft>
              <a:defRPr/>
            </a:pPr>
            <a:endParaRPr lang="he-IL" sz="2800" b="1" kern="0" dirty="0">
              <a:solidFill>
                <a:srgbClr val="1F497D"/>
              </a:solidFill>
            </a:endParaRPr>
          </a:p>
          <a:p>
            <a:pPr fontAlgn="auto">
              <a:spcBef>
                <a:spcPts val="0"/>
              </a:spcBef>
              <a:spcAft>
                <a:spcPts val="0"/>
              </a:spcAft>
              <a:defRPr/>
            </a:pPr>
            <a:endParaRPr lang="he-IL" sz="2800" b="1" kern="0" dirty="0" smtClean="0">
              <a:solidFill>
                <a:srgbClr val="1F497D"/>
              </a:solidFill>
            </a:endParaRPr>
          </a:p>
          <a:p>
            <a:pPr fontAlgn="auto">
              <a:spcBef>
                <a:spcPts val="0"/>
              </a:spcBef>
              <a:spcAft>
                <a:spcPts val="0"/>
              </a:spcAft>
              <a:defRPr/>
            </a:pPr>
            <a:endParaRPr lang="he-IL" sz="2800" b="1" kern="0" dirty="0">
              <a:solidFill>
                <a:srgbClr val="1F497D"/>
              </a:solidFill>
            </a:endParaRPr>
          </a:p>
          <a:p>
            <a:pPr fontAlgn="auto">
              <a:spcBef>
                <a:spcPts val="0"/>
              </a:spcBef>
              <a:spcAft>
                <a:spcPts val="0"/>
              </a:spcAft>
              <a:defRPr/>
            </a:pPr>
            <a:endParaRPr lang="he-IL" sz="2800" b="1" kern="0" dirty="0" smtClean="0">
              <a:solidFill>
                <a:srgbClr val="1F497D"/>
              </a:solidFill>
            </a:endParaRPr>
          </a:p>
          <a:p>
            <a:pPr fontAlgn="auto">
              <a:spcBef>
                <a:spcPts val="0"/>
              </a:spcBef>
              <a:spcAft>
                <a:spcPts val="0"/>
              </a:spcAft>
              <a:defRPr/>
            </a:pPr>
            <a:endParaRPr lang="he-IL" sz="2800" b="1" kern="0" dirty="0">
              <a:solidFill>
                <a:srgbClr val="1F497D"/>
              </a:solidFill>
            </a:endParaRPr>
          </a:p>
          <a:p>
            <a:pPr fontAlgn="auto">
              <a:spcBef>
                <a:spcPts val="0"/>
              </a:spcBef>
              <a:spcAft>
                <a:spcPts val="0"/>
              </a:spcAft>
              <a:defRPr/>
            </a:pPr>
            <a:endParaRPr lang="he-IL" sz="2800" b="1" kern="0" dirty="0" smtClean="0">
              <a:solidFill>
                <a:srgbClr val="1F497D"/>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מלבן 10"/>
          <p:cNvSpPr/>
          <p:nvPr/>
        </p:nvSpPr>
        <p:spPr>
          <a:xfrm>
            <a:off x="-108520" y="6165304"/>
            <a:ext cx="8458401" cy="523220"/>
          </a:xfrm>
          <a:prstGeom prst="rect">
            <a:avLst/>
          </a:prstGeom>
        </p:spPr>
        <p:txBody>
          <a:bodyPr wrap="square">
            <a:spAutoFit/>
          </a:bodyPr>
          <a:lstStyle/>
          <a:p>
            <a:pPr fontAlgn="auto">
              <a:spcBef>
                <a:spcPts val="0"/>
              </a:spcBef>
              <a:spcAft>
                <a:spcPts val="0"/>
              </a:spcAft>
              <a:defRPr/>
            </a:pPr>
            <a:r>
              <a:rPr lang="he-IL" sz="2800" b="1" kern="0" dirty="0" smtClean="0">
                <a:solidFill>
                  <a:srgbClr val="1F497D"/>
                </a:solidFill>
              </a:rPr>
              <a:t>תמונה מיקרוסקופית של נוירונים מקליפת המוח</a:t>
            </a:r>
            <a:endParaRPr lang="he-IL" sz="2800" b="1" kern="0" dirty="0">
              <a:solidFill>
                <a:srgbClr val="1F497D"/>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39561" y="2060848"/>
            <a:ext cx="5181600"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6545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904" y="6453336"/>
            <a:ext cx="5328592" cy="36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8" name="מלבן 7"/>
          <p:cNvSpPr/>
          <p:nvPr/>
        </p:nvSpPr>
        <p:spPr>
          <a:xfrm>
            <a:off x="285913" y="116632"/>
            <a:ext cx="8488897"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179512" y="44624"/>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סוגי הנוירונים</a:t>
            </a:r>
            <a:endParaRPr lang="he-IL" sz="3200" b="1" dirty="0" smtClean="0">
              <a:solidFill>
                <a:prstClr val="white"/>
              </a:solidFill>
              <a:latin typeface="Calibri" pitchFamily="34" charset="0"/>
              <a:cs typeface="Aria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טבלה 2"/>
          <p:cNvGraphicFramePr>
            <a:graphicFrameLocks noGrp="1"/>
          </p:cNvGraphicFramePr>
          <p:nvPr>
            <p:extLst>
              <p:ext uri="{D42A27DB-BD31-4B8C-83A1-F6EECF244321}">
                <p14:modId xmlns:p14="http://schemas.microsoft.com/office/powerpoint/2010/main" val="2254511906"/>
              </p:ext>
            </p:extLst>
          </p:nvPr>
        </p:nvGraphicFramePr>
        <p:xfrm>
          <a:off x="285913" y="822920"/>
          <a:ext cx="8488897" cy="5486400"/>
        </p:xfrm>
        <a:graphic>
          <a:graphicData uri="http://schemas.openxmlformats.org/drawingml/2006/table">
            <a:tbl>
              <a:tblPr rtl="1" firstRow="1" bandRow="1">
                <a:tableStyleId>{5940675A-B579-460E-94D1-54222C63F5DA}</a:tableStyleId>
              </a:tblPr>
              <a:tblGrid>
                <a:gridCol w="1434767"/>
                <a:gridCol w="5677980"/>
                <a:gridCol w="1376150"/>
              </a:tblGrid>
              <a:tr h="370840">
                <a:tc>
                  <a:txBody>
                    <a:bodyPr/>
                    <a:lstStyle/>
                    <a:p>
                      <a:pPr rtl="1"/>
                      <a:r>
                        <a:rPr lang="he-IL" sz="2400" b="1" dirty="0" smtClean="0">
                          <a:solidFill>
                            <a:schemeClr val="tx2"/>
                          </a:solidFill>
                        </a:rPr>
                        <a:t>סוג </a:t>
                      </a:r>
                      <a:endParaRPr lang="he-IL" sz="2400" b="1" dirty="0">
                        <a:solidFill>
                          <a:schemeClr val="tx2"/>
                        </a:solidFill>
                      </a:endParaRPr>
                    </a:p>
                  </a:txBody>
                  <a:tcPr/>
                </a:tc>
                <a:tc>
                  <a:txBody>
                    <a:bodyPr/>
                    <a:lstStyle/>
                    <a:p>
                      <a:pPr rtl="1"/>
                      <a:r>
                        <a:rPr lang="he-IL" sz="2400" b="1" dirty="0" smtClean="0">
                          <a:solidFill>
                            <a:schemeClr val="tx2"/>
                          </a:solidFill>
                        </a:rPr>
                        <a:t>תפקוד</a:t>
                      </a:r>
                      <a:endParaRPr lang="he-IL" sz="2400" b="1" dirty="0">
                        <a:solidFill>
                          <a:schemeClr val="tx2"/>
                        </a:solidFill>
                      </a:endParaRPr>
                    </a:p>
                  </a:txBody>
                  <a:tcPr/>
                </a:tc>
                <a:tc>
                  <a:txBody>
                    <a:bodyPr/>
                    <a:lstStyle/>
                    <a:p>
                      <a:pPr rtl="1"/>
                      <a:r>
                        <a:rPr lang="he-IL" sz="2400" b="1" dirty="0" smtClean="0">
                          <a:solidFill>
                            <a:schemeClr val="tx2"/>
                          </a:solidFill>
                        </a:rPr>
                        <a:t>נמצאים </a:t>
                      </a:r>
                      <a:r>
                        <a:rPr lang="he-IL" sz="2400" b="1" baseline="0" dirty="0" smtClean="0">
                          <a:solidFill>
                            <a:schemeClr val="tx2"/>
                          </a:solidFill>
                        </a:rPr>
                        <a:t>בעיקר</a:t>
                      </a:r>
                      <a:endParaRPr lang="he-IL" sz="2400" b="1" dirty="0">
                        <a:solidFill>
                          <a:schemeClr val="tx2"/>
                        </a:solidFill>
                      </a:endParaRPr>
                    </a:p>
                  </a:txBody>
                  <a:tcPr/>
                </a:tc>
              </a:tr>
              <a:tr h="370840">
                <a:tc>
                  <a:txBody>
                    <a:bodyPr/>
                    <a:lstStyle/>
                    <a:p>
                      <a:pPr rtl="1"/>
                      <a:r>
                        <a:rPr kumimoji="0" lang="he-IL" sz="2400" b="1" i="0" u="none" strike="noStrike" kern="0" cap="none" spc="0" normalizeH="0" baseline="0" noProof="0" dirty="0" smtClean="0">
                          <a:ln>
                            <a:noFill/>
                          </a:ln>
                          <a:solidFill>
                            <a:schemeClr val="tx2"/>
                          </a:solidFill>
                          <a:effectLst/>
                          <a:uLnTx/>
                          <a:uFillTx/>
                          <a:latin typeface="Arial" pitchFamily="34" charset="0"/>
                          <a:ea typeface="+mn-ea"/>
                          <a:cs typeface="Arial" pitchFamily="34" charset="0"/>
                        </a:rPr>
                        <a:t>נוירונים תחושתיים</a:t>
                      </a:r>
                      <a:endParaRPr lang="he-IL" sz="2400" b="1" dirty="0">
                        <a:solidFill>
                          <a:schemeClr val="tx2"/>
                        </a:solidFill>
                      </a:endParaRPr>
                    </a:p>
                  </a:txBody>
                  <a:tcPr/>
                </a:tc>
                <a:tc>
                  <a:txBody>
                    <a:bodyPr/>
                    <a:lstStyle/>
                    <a:p>
                      <a:pPr rtl="1"/>
                      <a:r>
                        <a:rPr lang="he-IL" sz="2400" b="1" dirty="0" smtClean="0">
                          <a:solidFill>
                            <a:schemeClr val="tx2"/>
                          </a:solidFill>
                        </a:rPr>
                        <a:t>מעבירים את המידע הנקלט בתאי החישה למרכז העצבים: למוח או למוח השדרה.</a:t>
                      </a:r>
                    </a:p>
                    <a:p>
                      <a:pPr rtl="1"/>
                      <a:endParaRPr lang="he-IL" sz="2400" b="1" dirty="0" smtClean="0">
                        <a:solidFill>
                          <a:schemeClr val="tx2"/>
                        </a:solidFill>
                      </a:endParaRPr>
                    </a:p>
                    <a:p>
                      <a:pPr rtl="1"/>
                      <a:endParaRPr lang="he-IL" sz="2400" b="1" dirty="0">
                        <a:solidFill>
                          <a:schemeClr val="tx2"/>
                        </a:solidFill>
                      </a:endParaRPr>
                    </a:p>
                  </a:txBody>
                  <a:tcPr/>
                </a:tc>
                <a:tc>
                  <a:txBody>
                    <a:bodyPr/>
                    <a:lstStyle/>
                    <a:p>
                      <a:pPr rtl="1"/>
                      <a:r>
                        <a:rPr lang="he-IL" sz="2400" b="1" dirty="0" smtClean="0">
                          <a:solidFill>
                            <a:schemeClr val="tx2"/>
                          </a:solidFill>
                        </a:rPr>
                        <a:t>במערכת העצבים</a:t>
                      </a:r>
                    </a:p>
                    <a:p>
                      <a:pPr rtl="1"/>
                      <a:r>
                        <a:rPr lang="he-IL" sz="2400" b="1" dirty="0" smtClean="0">
                          <a:solidFill>
                            <a:schemeClr val="tx2"/>
                          </a:solidFill>
                        </a:rPr>
                        <a:t>ההיקפית</a:t>
                      </a:r>
                      <a:endParaRPr lang="he-IL" sz="2400" b="1" dirty="0">
                        <a:solidFill>
                          <a:schemeClr val="tx2"/>
                        </a:solidFill>
                      </a:endParaRPr>
                    </a:p>
                  </a:txBody>
                  <a:tcPr/>
                </a:tc>
              </a:tr>
              <a:tr h="370840">
                <a:tc>
                  <a:txBody>
                    <a:bodyPr/>
                    <a:lstStyle/>
                    <a:p>
                      <a:pPr rtl="1"/>
                      <a:r>
                        <a:rPr lang="he-IL" sz="2400" b="1" dirty="0" smtClean="0">
                          <a:solidFill>
                            <a:schemeClr val="tx2"/>
                          </a:solidFill>
                        </a:rPr>
                        <a:t>נוירונים מקשרים</a:t>
                      </a:r>
                      <a:endParaRPr lang="he-IL" sz="2400" b="1" dirty="0">
                        <a:solidFill>
                          <a:schemeClr val="tx2"/>
                        </a:solidFill>
                      </a:endParaRPr>
                    </a:p>
                  </a:txBody>
                  <a:tcPr/>
                </a:tc>
                <a:tc>
                  <a:txBody>
                    <a:bodyPr/>
                    <a:lstStyle/>
                    <a:p>
                      <a:pPr rtl="1"/>
                      <a:r>
                        <a:rPr lang="he-IL" sz="2400" b="1" dirty="0" smtClean="0">
                          <a:solidFill>
                            <a:schemeClr val="tx2"/>
                          </a:solidFill>
                        </a:rPr>
                        <a:t>הם מקבלים מידע מהנוירונים התחושתיים, מעבדים אותו ומשגרים הוראות לתגובות מתאימות. </a:t>
                      </a:r>
                    </a:p>
                    <a:p>
                      <a:pPr rtl="1"/>
                      <a:endParaRPr lang="he-IL" sz="2400" b="1" dirty="0">
                        <a:solidFill>
                          <a:schemeClr val="tx2"/>
                        </a:solidFill>
                      </a:endParaRPr>
                    </a:p>
                  </a:txBody>
                  <a:tcPr/>
                </a:tc>
                <a:tc>
                  <a:txBody>
                    <a:bodyPr/>
                    <a:lstStyle/>
                    <a:p>
                      <a:pPr rtl="1"/>
                      <a:r>
                        <a:rPr lang="he-IL" sz="2400" b="1" dirty="0" smtClean="0">
                          <a:solidFill>
                            <a:schemeClr val="tx2"/>
                          </a:solidFill>
                        </a:rPr>
                        <a:t>במערכת העצבים</a:t>
                      </a:r>
                    </a:p>
                    <a:p>
                      <a:pPr rtl="1"/>
                      <a:r>
                        <a:rPr lang="he-IL" sz="2400" b="1" dirty="0" smtClean="0">
                          <a:solidFill>
                            <a:schemeClr val="tx2"/>
                          </a:solidFill>
                        </a:rPr>
                        <a:t>המרכזית</a:t>
                      </a:r>
                      <a:endParaRPr lang="he-IL" sz="2400" b="1" dirty="0">
                        <a:solidFill>
                          <a:schemeClr val="tx2"/>
                        </a:solidFill>
                      </a:endParaRPr>
                    </a:p>
                  </a:txBody>
                  <a:tcPr/>
                </a:tc>
              </a:tr>
              <a:tr h="370840">
                <a:tc>
                  <a:txBody>
                    <a:bodyPr/>
                    <a:lstStyle/>
                    <a:p>
                      <a:pPr rtl="1"/>
                      <a:r>
                        <a:rPr lang="he-IL" sz="2400" b="1" dirty="0" smtClean="0">
                          <a:solidFill>
                            <a:schemeClr val="tx2"/>
                          </a:solidFill>
                        </a:rPr>
                        <a:t>נוירונים תנועתיים</a:t>
                      </a:r>
                      <a:endParaRPr lang="he-IL" sz="2400" b="1" dirty="0">
                        <a:solidFill>
                          <a:schemeClr val="tx2"/>
                        </a:solidFill>
                      </a:endParaRPr>
                    </a:p>
                  </a:txBody>
                  <a:tcPr/>
                </a:tc>
                <a:tc>
                  <a:txBody>
                    <a:bodyPr/>
                    <a:lstStyle/>
                    <a:p>
                      <a:pPr rtl="1"/>
                      <a:r>
                        <a:rPr lang="he-IL" sz="2400" b="1" dirty="0" smtClean="0">
                          <a:solidFill>
                            <a:schemeClr val="tx2"/>
                          </a:solidFill>
                        </a:rPr>
                        <a:t>מעבירים את הוראות התגובה אל המבצעים – שרירים או בלוטות, המוציאים את התגובות לפועל. </a:t>
                      </a:r>
                    </a:p>
                    <a:p>
                      <a:pPr rtl="1"/>
                      <a:endParaRPr lang="he-IL" sz="2400" b="1" dirty="0">
                        <a:solidFill>
                          <a:schemeClr val="tx2"/>
                        </a:solidFill>
                      </a:endParaRPr>
                    </a:p>
                  </a:txBody>
                  <a:tcPr/>
                </a:tc>
                <a:tc>
                  <a:txBody>
                    <a:bodyPr/>
                    <a:lstStyle/>
                    <a:p>
                      <a:pPr rtl="1"/>
                      <a:r>
                        <a:rPr lang="he-IL" sz="2400" b="1" dirty="0" smtClean="0">
                          <a:solidFill>
                            <a:schemeClr val="tx2"/>
                          </a:solidFill>
                        </a:rPr>
                        <a:t>במערכת העצבים</a:t>
                      </a:r>
                    </a:p>
                    <a:p>
                      <a:pPr rtl="1"/>
                      <a:r>
                        <a:rPr lang="he-IL" sz="2400" b="1" dirty="0" smtClean="0">
                          <a:solidFill>
                            <a:schemeClr val="tx2"/>
                          </a:solidFill>
                        </a:rPr>
                        <a:t>ההיקפית</a:t>
                      </a:r>
                      <a:endParaRPr lang="he-IL" sz="2400" b="1" dirty="0">
                        <a:solidFill>
                          <a:schemeClr val="tx2"/>
                        </a:solidFill>
                      </a:endParaRPr>
                    </a:p>
                  </a:txBody>
                  <a:tcPr/>
                </a:tc>
              </a:tr>
            </a:tbl>
          </a:graphicData>
        </a:graphic>
      </p:graphicFrame>
      <p:sp>
        <p:nvSpPr>
          <p:cNvPr id="2" name="מלבן 1"/>
          <p:cNvSpPr/>
          <p:nvPr/>
        </p:nvSpPr>
        <p:spPr>
          <a:xfrm>
            <a:off x="611560" y="6309320"/>
            <a:ext cx="7632848" cy="369332"/>
          </a:xfrm>
          <a:prstGeom prst="rect">
            <a:avLst/>
          </a:prstGeom>
        </p:spPr>
        <p:txBody>
          <a:bodyPr wrap="square">
            <a:spAutoFit/>
          </a:bodyPr>
          <a:lstStyle/>
          <a:p>
            <a:r>
              <a:rPr lang="he-IL" b="1" dirty="0" smtClean="0">
                <a:solidFill>
                  <a:schemeClr val="tx2"/>
                </a:solidFill>
              </a:rPr>
              <a:t>מידע מפורט על מבנה הנוירונים ותפקודם נמצא במצגת מיוחדת לנושא זה.</a:t>
            </a:r>
            <a:endParaRPr lang="he-IL" dirty="0"/>
          </a:p>
        </p:txBody>
      </p:sp>
    </p:spTree>
    <p:extLst>
      <p:ext uri="{BB962C8B-B14F-4D97-AF65-F5344CB8AC3E}">
        <p14:creationId xmlns:p14="http://schemas.microsoft.com/office/powerpoint/2010/main" val="428688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קבוצה 1"/>
          <p:cNvGrpSpPr/>
          <p:nvPr/>
        </p:nvGrpSpPr>
        <p:grpSpPr>
          <a:xfrm>
            <a:off x="-612576" y="116632"/>
            <a:ext cx="9483940" cy="6580443"/>
            <a:chOff x="-612576" y="116632"/>
            <a:chExt cx="9483940" cy="6580443"/>
          </a:xfrm>
        </p:grpSpPr>
        <p:grpSp>
          <p:nvGrpSpPr>
            <p:cNvPr id="3" name="קבוצה 2"/>
            <p:cNvGrpSpPr/>
            <p:nvPr/>
          </p:nvGrpSpPr>
          <p:grpSpPr>
            <a:xfrm>
              <a:off x="-612576" y="116632"/>
              <a:ext cx="9483940" cy="1098123"/>
              <a:chOff x="-612576" y="44624"/>
              <a:chExt cx="9483940" cy="1098123"/>
            </a:xfrm>
          </p:grpSpPr>
          <p:sp>
            <p:nvSpPr>
              <p:cNvPr id="14" name="מלבן 13"/>
              <p:cNvSpPr/>
              <p:nvPr/>
            </p:nvSpPr>
            <p:spPr>
              <a:xfrm>
                <a:off x="746396" y="44624"/>
                <a:ext cx="8124968" cy="9044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6" name="מלבן 5"/>
              <p:cNvSpPr/>
              <p:nvPr/>
            </p:nvSpPr>
            <p:spPr>
              <a:xfrm>
                <a:off x="-612576" y="188640"/>
                <a:ext cx="8458401" cy="954107"/>
              </a:xfrm>
              <a:prstGeom prst="rect">
                <a:avLst/>
              </a:prstGeom>
            </p:spPr>
            <p:txBody>
              <a:bodyPr wrap="square">
                <a:spAutoFit/>
              </a:bodyPr>
              <a:lstStyle/>
              <a:p>
                <a:pPr fontAlgn="auto">
                  <a:spcBef>
                    <a:spcPts val="0"/>
                  </a:spcBef>
                  <a:spcAft>
                    <a:spcPts val="0"/>
                  </a:spcAft>
                  <a:defRPr/>
                </a:pPr>
                <a:r>
                  <a:rPr lang="he-IL" sz="2800" b="1" kern="0" dirty="0" smtClean="0">
                    <a:solidFill>
                      <a:prstClr val="white"/>
                    </a:solidFill>
                  </a:rPr>
                  <a:t>מערכת העצבים ההיקפית מורכבת מ:</a:t>
                </a:r>
                <a:endParaRPr lang="he-IL" sz="2800" b="1" kern="0" dirty="0">
                  <a:solidFill>
                    <a:prstClr val="white"/>
                  </a:solidFill>
                </a:endParaRPr>
              </a:p>
              <a:p>
                <a:pPr fontAlgn="auto">
                  <a:spcBef>
                    <a:spcPts val="0"/>
                  </a:spcBef>
                  <a:spcAft>
                    <a:spcPts val="0"/>
                  </a:spcAft>
                  <a:defRPr/>
                </a:pPr>
                <a:endParaRPr lang="he-IL" sz="2800" b="1" kern="0" dirty="0" smtClean="0">
                  <a:solidFill>
                    <a:srgbClr val="1F497D"/>
                  </a:solidFill>
                </a:endParaRPr>
              </a:p>
            </p:txBody>
          </p:sp>
        </p:grpSp>
        <p:grpSp>
          <p:nvGrpSpPr>
            <p:cNvPr id="10" name="קבוצה 9"/>
            <p:cNvGrpSpPr/>
            <p:nvPr/>
          </p:nvGrpSpPr>
          <p:grpSpPr>
            <a:xfrm>
              <a:off x="5004048" y="1124744"/>
              <a:ext cx="3839182" cy="5443992"/>
              <a:chOff x="4637363" y="116631"/>
              <a:chExt cx="4577892" cy="5443992"/>
            </a:xfrm>
          </p:grpSpPr>
          <p:sp>
            <p:nvSpPr>
              <p:cNvPr id="12" name="מלבן 11"/>
              <p:cNvSpPr/>
              <p:nvPr/>
            </p:nvSpPr>
            <p:spPr>
              <a:xfrm>
                <a:off x="4637363" y="116631"/>
                <a:ext cx="4577892" cy="54439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3" name="TextBox 12"/>
              <p:cNvSpPr txBox="1"/>
              <p:nvPr/>
            </p:nvSpPr>
            <p:spPr>
              <a:xfrm>
                <a:off x="4646039" y="152128"/>
                <a:ext cx="4542081" cy="882352"/>
              </a:xfrm>
              <a:prstGeom prst="rect">
                <a:avLst/>
              </a:prstGeom>
              <a:noFill/>
              <a:ln w="22225">
                <a:noFill/>
              </a:ln>
              <a:effectLst>
                <a:outerShdw sx="101000" sy="101000" algn="ctr" rotWithShape="0">
                  <a:schemeClr val="bg1">
                    <a:lumMod val="75000"/>
                  </a:schemeClr>
                </a:outerShdw>
              </a:effectLst>
            </p:spPr>
            <p:txBody>
              <a:bodyPr rtlCol="1"/>
              <a:lstStyle/>
              <a:p>
                <a:pPr algn="ctr">
                  <a:defRPr/>
                </a:pPr>
                <a:r>
                  <a:rPr lang="he-IL" sz="2800" b="1" dirty="0" smtClean="0">
                    <a:solidFill>
                      <a:srgbClr val="C00000"/>
                    </a:solidFill>
                    <a:latin typeface="Calibri" pitchFamily="34" charset="0"/>
                  </a:rPr>
                  <a:t>מערכת העצבים האוטונומית </a:t>
                </a:r>
              </a:p>
              <a:p>
                <a:pPr algn="ctr">
                  <a:defRPr/>
                </a:pPr>
                <a:endParaRPr lang="he-IL" sz="2800" b="1" dirty="0">
                  <a:solidFill>
                    <a:prstClr val="white"/>
                  </a:solidFill>
                  <a:latin typeface="Calibri" pitchFamily="34" charset="0"/>
                </a:endParaRPr>
              </a:p>
              <a:p>
                <a:pPr algn="ctr">
                  <a:lnSpc>
                    <a:spcPct val="150000"/>
                  </a:lnSpc>
                  <a:defRPr/>
                </a:pPr>
                <a:r>
                  <a:rPr lang="he-IL" sz="2000" b="1" dirty="0" smtClean="0">
                    <a:solidFill>
                      <a:srgbClr val="1F497D"/>
                    </a:solidFill>
                    <a:latin typeface="Calibri" pitchFamily="34" charset="0"/>
                  </a:rPr>
                  <a:t>אחראית </a:t>
                </a:r>
                <a:r>
                  <a:rPr lang="he-IL" sz="2000" b="1" dirty="0">
                    <a:solidFill>
                      <a:srgbClr val="1F497D"/>
                    </a:solidFill>
                    <a:latin typeface="Calibri" pitchFamily="34" charset="0"/>
                  </a:rPr>
                  <a:t>על </a:t>
                </a:r>
                <a:r>
                  <a:rPr lang="he-IL" sz="2000" b="1" dirty="0" smtClean="0">
                    <a:solidFill>
                      <a:srgbClr val="1F497D"/>
                    </a:solidFill>
                    <a:latin typeface="Calibri" pitchFamily="34" charset="0"/>
                  </a:rPr>
                  <a:t>פעולת מערכות הגוף הפנימיות כגון: מערכת הנשימה, מערכת ההובלה ומערכת העיכול, ועל פעולת בלוטות ההפרשה ההורמונליות ובלוטות הפרשה חיצוניות כגון בלוטות רוק.</a:t>
                </a:r>
              </a:p>
              <a:p>
                <a:pPr algn="ctr">
                  <a:lnSpc>
                    <a:spcPct val="150000"/>
                  </a:lnSpc>
                  <a:defRPr/>
                </a:pPr>
                <a:endParaRPr lang="he-IL" sz="2000" b="1" dirty="0" smtClean="0">
                  <a:solidFill>
                    <a:srgbClr val="1F497D"/>
                  </a:solidFill>
                  <a:latin typeface="Calibri" pitchFamily="34" charset="0"/>
                </a:endParaRPr>
              </a:p>
              <a:p>
                <a:pPr algn="ctr">
                  <a:lnSpc>
                    <a:spcPct val="150000"/>
                  </a:lnSpc>
                  <a:defRPr/>
                </a:pPr>
                <a:r>
                  <a:rPr lang="he-IL" sz="2000" b="1" dirty="0" smtClean="0">
                    <a:solidFill>
                      <a:srgbClr val="1F497D"/>
                    </a:solidFill>
                    <a:latin typeface="Calibri" pitchFamily="34" charset="0"/>
                  </a:rPr>
                  <a:t>פעולותיה הם בלתי-רצוניות.</a:t>
                </a:r>
              </a:p>
              <a:p>
                <a:pPr algn="ctr">
                  <a:defRPr/>
                </a:pPr>
                <a:endParaRPr lang="he-IL" sz="2000" b="1" dirty="0" smtClean="0">
                  <a:solidFill>
                    <a:srgbClr val="1F497D"/>
                  </a:solidFill>
                  <a:latin typeface="Calibri" pitchFamily="34" charset="0"/>
                </a:endParaRPr>
              </a:p>
              <a:p>
                <a:pPr algn="ctr">
                  <a:defRPr/>
                </a:pPr>
                <a:endParaRPr lang="he-IL" sz="2000" b="1" dirty="0">
                  <a:solidFill>
                    <a:srgbClr val="1F497D"/>
                  </a:solidFill>
                  <a:latin typeface="Calibri" pitchFamily="34" charset="0"/>
                </a:endParaRPr>
              </a:p>
            </p:txBody>
          </p:sp>
        </p:grpSp>
        <p:grpSp>
          <p:nvGrpSpPr>
            <p:cNvPr id="15" name="קבוצה 14"/>
            <p:cNvGrpSpPr/>
            <p:nvPr/>
          </p:nvGrpSpPr>
          <p:grpSpPr>
            <a:xfrm>
              <a:off x="746396" y="1124744"/>
              <a:ext cx="3839182" cy="5443992"/>
              <a:chOff x="4637363" y="116631"/>
              <a:chExt cx="4577892" cy="5443992"/>
            </a:xfrm>
          </p:grpSpPr>
          <p:sp>
            <p:nvSpPr>
              <p:cNvPr id="16" name="מלבן 15"/>
              <p:cNvSpPr/>
              <p:nvPr/>
            </p:nvSpPr>
            <p:spPr>
              <a:xfrm>
                <a:off x="4637363" y="116631"/>
                <a:ext cx="4577892" cy="54439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7" name="TextBox 16"/>
              <p:cNvSpPr txBox="1"/>
              <p:nvPr/>
            </p:nvSpPr>
            <p:spPr>
              <a:xfrm>
                <a:off x="4821889" y="152128"/>
                <a:ext cx="4124834" cy="882352"/>
              </a:xfrm>
              <a:prstGeom prst="rect">
                <a:avLst/>
              </a:prstGeom>
              <a:noFill/>
              <a:ln w="22225">
                <a:noFill/>
              </a:ln>
              <a:effectLst>
                <a:outerShdw sx="101000" sy="101000" algn="ctr" rotWithShape="0">
                  <a:schemeClr val="bg1">
                    <a:lumMod val="75000"/>
                  </a:schemeClr>
                </a:outerShdw>
              </a:effectLst>
            </p:spPr>
            <p:txBody>
              <a:bodyPr rtlCol="1"/>
              <a:lstStyle/>
              <a:p>
                <a:pPr algn="ctr">
                  <a:defRPr/>
                </a:pPr>
                <a:r>
                  <a:rPr lang="he-IL" sz="2800" b="1" dirty="0" smtClean="0">
                    <a:solidFill>
                      <a:srgbClr val="C00000"/>
                    </a:solidFill>
                    <a:latin typeface="Calibri" pitchFamily="34" charset="0"/>
                  </a:rPr>
                  <a:t>מערכת העצבים הרצונית (הסומטית)</a:t>
                </a:r>
              </a:p>
            </p:txBody>
          </p:sp>
        </p:grpSp>
        <p:sp>
          <p:nvSpPr>
            <p:cNvPr id="4" name="מלבן 3"/>
            <p:cNvSpPr/>
            <p:nvPr/>
          </p:nvSpPr>
          <p:spPr>
            <a:xfrm>
              <a:off x="1115616" y="2080427"/>
              <a:ext cx="3244762" cy="4616648"/>
            </a:xfrm>
            <a:prstGeom prst="rect">
              <a:avLst/>
            </a:prstGeom>
          </p:spPr>
          <p:txBody>
            <a:bodyPr wrap="square">
              <a:spAutoFit/>
            </a:bodyPr>
            <a:lstStyle/>
            <a:p>
              <a:pPr algn="ctr">
                <a:defRPr/>
              </a:pPr>
              <a:endParaRPr lang="he-IL" sz="2400" b="1" dirty="0">
                <a:solidFill>
                  <a:prstClr val="white"/>
                </a:solidFill>
                <a:latin typeface="Calibri" pitchFamily="34" charset="0"/>
              </a:endParaRPr>
            </a:p>
            <a:p>
              <a:pPr algn="ctr">
                <a:lnSpc>
                  <a:spcPct val="150000"/>
                </a:lnSpc>
                <a:defRPr/>
              </a:pPr>
              <a:r>
                <a:rPr lang="he-IL" sz="2000" b="1" dirty="0">
                  <a:solidFill>
                    <a:srgbClr val="1F497D"/>
                  </a:solidFill>
                  <a:latin typeface="Calibri" pitchFamily="34" charset="0"/>
                </a:rPr>
                <a:t>המערכת אחראית על הפעלה רצונית של שרירי שלד, כלומר על התנועות הרצוניות והמודעות של </a:t>
              </a:r>
              <a:r>
                <a:rPr lang="he-IL" sz="2000" b="1" dirty="0" smtClean="0">
                  <a:solidFill>
                    <a:srgbClr val="1F497D"/>
                  </a:solidFill>
                  <a:latin typeface="Calibri" pitchFamily="34" charset="0"/>
                </a:rPr>
                <a:t>האיברים השונים כגון הידיים והרגליים ושל הגוף כולו.</a:t>
              </a:r>
            </a:p>
            <a:p>
              <a:pPr algn="ctr">
                <a:lnSpc>
                  <a:spcPct val="150000"/>
                </a:lnSpc>
                <a:defRPr/>
              </a:pPr>
              <a:endParaRPr lang="he-IL" sz="2000" b="1" dirty="0">
                <a:solidFill>
                  <a:srgbClr val="1F497D"/>
                </a:solidFill>
                <a:latin typeface="Calibri" pitchFamily="34" charset="0"/>
              </a:endParaRPr>
            </a:p>
            <a:p>
              <a:pPr algn="ctr">
                <a:lnSpc>
                  <a:spcPct val="150000"/>
                </a:lnSpc>
                <a:defRPr/>
              </a:pPr>
              <a:r>
                <a:rPr lang="he-IL" sz="2000" b="1" dirty="0" smtClean="0">
                  <a:solidFill>
                    <a:srgbClr val="1F497D"/>
                  </a:solidFill>
                  <a:latin typeface="Calibri" pitchFamily="34" charset="0"/>
                </a:rPr>
                <a:t>פעולותיה הן רצוניות.</a:t>
              </a:r>
            </a:p>
            <a:p>
              <a:pPr algn="ctr">
                <a:lnSpc>
                  <a:spcPct val="150000"/>
                </a:lnSpc>
                <a:defRPr/>
              </a:pPr>
              <a:endParaRPr lang="he-IL" sz="2000" b="1" dirty="0" smtClean="0">
                <a:solidFill>
                  <a:srgbClr val="1F497D"/>
                </a:solidFill>
                <a:latin typeface="Calibri" pitchFamily="34" charset="0"/>
              </a:endParaRPr>
            </a:p>
          </p:txBody>
        </p:sp>
      </p:grpSp>
    </p:spTree>
    <p:extLst>
      <p:ext uri="{BB962C8B-B14F-4D97-AF65-F5344CB8AC3E}">
        <p14:creationId xmlns:p14="http://schemas.microsoft.com/office/powerpoint/2010/main" val="2724975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מלבן 31"/>
          <p:cNvSpPr/>
          <p:nvPr/>
        </p:nvSpPr>
        <p:spPr>
          <a:xfrm>
            <a:off x="0" y="1"/>
            <a:ext cx="9144000" cy="18448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קבוצה 26"/>
          <p:cNvGrpSpPr/>
          <p:nvPr/>
        </p:nvGrpSpPr>
        <p:grpSpPr>
          <a:xfrm>
            <a:off x="491379" y="2536043"/>
            <a:ext cx="8329093" cy="4534007"/>
            <a:chOff x="491379" y="1101419"/>
            <a:chExt cx="8329093" cy="4534007"/>
          </a:xfrm>
        </p:grpSpPr>
        <p:sp>
          <p:nvSpPr>
            <p:cNvPr id="10" name="מלבן 9"/>
            <p:cNvSpPr/>
            <p:nvPr/>
          </p:nvSpPr>
          <p:spPr>
            <a:xfrm>
              <a:off x="4912376" y="4199329"/>
              <a:ext cx="3692072" cy="1323439"/>
            </a:xfrm>
            <a:prstGeom prst="rect">
              <a:avLst/>
            </a:prstGeom>
          </p:spPr>
          <p:txBody>
            <a:bodyPr wrap="square">
              <a:spAutoFit/>
            </a:bodyPr>
            <a:lstStyle/>
            <a:p>
              <a:pPr algn="ctr" fontAlgn="auto">
                <a:spcBef>
                  <a:spcPts val="0"/>
                </a:spcBef>
                <a:spcAft>
                  <a:spcPts val="0"/>
                </a:spcAft>
                <a:defRPr/>
              </a:pPr>
              <a:r>
                <a:rPr lang="he-IL" sz="2800" b="1" kern="0" dirty="0" smtClean="0">
                  <a:solidFill>
                    <a:srgbClr val="1F497D"/>
                  </a:solidFill>
                </a:rPr>
                <a:t>מערכת העצבים </a:t>
              </a:r>
            </a:p>
            <a:p>
              <a:pPr algn="ctr" fontAlgn="auto">
                <a:spcBef>
                  <a:spcPts val="0"/>
                </a:spcBef>
                <a:spcAft>
                  <a:spcPts val="0"/>
                </a:spcAft>
                <a:defRPr/>
              </a:pPr>
              <a:r>
                <a:rPr lang="he-IL" sz="2800" b="1" kern="0" dirty="0" smtClean="0">
                  <a:solidFill>
                    <a:srgbClr val="1F497D"/>
                  </a:solidFill>
                </a:rPr>
                <a:t>הרצונית</a:t>
              </a:r>
              <a:endParaRPr lang="he-IL" sz="2800" b="1" kern="0" dirty="0">
                <a:solidFill>
                  <a:srgbClr val="1F497D"/>
                </a:solidFill>
              </a:endParaRPr>
            </a:p>
            <a:p>
              <a:pPr algn="ctr" fontAlgn="auto">
                <a:spcBef>
                  <a:spcPts val="0"/>
                </a:spcBef>
                <a:spcAft>
                  <a:spcPts val="0"/>
                </a:spcAft>
                <a:defRPr/>
              </a:pPr>
              <a:endParaRPr lang="he-IL" sz="2400" b="1" kern="0" dirty="0" smtClean="0">
                <a:solidFill>
                  <a:srgbClr val="1F497D"/>
                </a:solidFill>
              </a:endParaRPr>
            </a:p>
          </p:txBody>
        </p:sp>
        <p:sp>
          <p:nvSpPr>
            <p:cNvPr id="13" name="מלבן 12"/>
            <p:cNvSpPr/>
            <p:nvPr/>
          </p:nvSpPr>
          <p:spPr>
            <a:xfrm>
              <a:off x="491379" y="4250431"/>
              <a:ext cx="4440661" cy="1384995"/>
            </a:xfrm>
            <a:prstGeom prst="rect">
              <a:avLst/>
            </a:prstGeom>
          </p:spPr>
          <p:txBody>
            <a:bodyPr wrap="square">
              <a:spAutoFit/>
            </a:bodyPr>
            <a:lstStyle/>
            <a:p>
              <a:pPr algn="ctr" fontAlgn="auto">
                <a:spcBef>
                  <a:spcPts val="0"/>
                </a:spcBef>
                <a:spcAft>
                  <a:spcPts val="0"/>
                </a:spcAft>
                <a:defRPr/>
              </a:pPr>
              <a:r>
                <a:rPr lang="he-IL" sz="2800" b="1" kern="0" dirty="0" smtClean="0">
                  <a:solidFill>
                    <a:srgbClr val="1F497D"/>
                  </a:solidFill>
                </a:rPr>
                <a:t>מערכת העצבים </a:t>
              </a:r>
            </a:p>
            <a:p>
              <a:pPr algn="ctr" fontAlgn="auto">
                <a:spcBef>
                  <a:spcPts val="0"/>
                </a:spcBef>
                <a:spcAft>
                  <a:spcPts val="0"/>
                </a:spcAft>
                <a:defRPr/>
              </a:pPr>
              <a:r>
                <a:rPr lang="he-IL" sz="2800" b="1" kern="0" dirty="0" smtClean="0">
                  <a:solidFill>
                    <a:srgbClr val="1F497D"/>
                  </a:solidFill>
                </a:rPr>
                <a:t>האוטונומית</a:t>
              </a:r>
              <a:endParaRPr lang="he-IL" sz="2800" b="1" kern="0" dirty="0">
                <a:solidFill>
                  <a:srgbClr val="1F497D"/>
                </a:solidFill>
              </a:endParaRPr>
            </a:p>
            <a:p>
              <a:pPr algn="ctr" fontAlgn="auto">
                <a:spcBef>
                  <a:spcPts val="0"/>
                </a:spcBef>
                <a:spcAft>
                  <a:spcPts val="0"/>
                </a:spcAft>
                <a:defRPr/>
              </a:pPr>
              <a:endParaRPr lang="he-IL" sz="2800" b="1" kern="0" dirty="0" smtClean="0">
                <a:solidFill>
                  <a:srgbClr val="1F497D"/>
                </a:solidFill>
              </a:endParaRPr>
            </a:p>
          </p:txBody>
        </p:sp>
        <p:grpSp>
          <p:nvGrpSpPr>
            <p:cNvPr id="4" name="קבוצה 3"/>
            <p:cNvGrpSpPr/>
            <p:nvPr/>
          </p:nvGrpSpPr>
          <p:grpSpPr>
            <a:xfrm>
              <a:off x="891401" y="1101419"/>
              <a:ext cx="3960440" cy="3149011"/>
              <a:chOff x="395536" y="1101419"/>
              <a:chExt cx="3960440" cy="3149011"/>
            </a:xfrm>
          </p:grpSpPr>
          <p:sp>
            <p:nvSpPr>
              <p:cNvPr id="5" name="חץ מעוקל ימינה 4"/>
              <p:cNvSpPr/>
              <p:nvPr/>
            </p:nvSpPr>
            <p:spPr>
              <a:xfrm>
                <a:off x="755576" y="1147101"/>
                <a:ext cx="864096" cy="3103329"/>
              </a:xfrm>
              <a:prstGeom prst="curved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black"/>
                  </a:solidFill>
                </a:endParaRPr>
              </a:p>
            </p:txBody>
          </p:sp>
          <p:sp>
            <p:nvSpPr>
              <p:cNvPr id="12" name="חץ מעוקל ימינה 11"/>
              <p:cNvSpPr/>
              <p:nvPr/>
            </p:nvSpPr>
            <p:spPr>
              <a:xfrm flipH="1" flipV="1">
                <a:off x="3059832" y="1101419"/>
                <a:ext cx="864096" cy="3149011"/>
              </a:xfrm>
              <a:prstGeom prst="curved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black"/>
                  </a:solidFill>
                </a:endParaRPr>
              </a:p>
            </p:txBody>
          </p:sp>
          <p:sp>
            <p:nvSpPr>
              <p:cNvPr id="2" name="מלבן 1"/>
              <p:cNvSpPr/>
              <p:nvPr/>
            </p:nvSpPr>
            <p:spPr>
              <a:xfrm>
                <a:off x="2297769" y="2420888"/>
                <a:ext cx="2058207" cy="646331"/>
              </a:xfrm>
              <a:prstGeom prst="rect">
                <a:avLst/>
              </a:prstGeom>
            </p:spPr>
            <p:txBody>
              <a:bodyPr wrap="square">
                <a:spAutoFit/>
              </a:bodyPr>
              <a:lstStyle/>
              <a:p>
                <a:pPr algn="ctr" fontAlgn="auto">
                  <a:spcBef>
                    <a:spcPts val="0"/>
                  </a:spcBef>
                  <a:spcAft>
                    <a:spcPts val="0"/>
                  </a:spcAft>
                  <a:defRPr/>
                </a:pPr>
                <a:r>
                  <a:rPr lang="he-IL" b="1" kern="0" dirty="0" smtClean="0">
                    <a:solidFill>
                      <a:srgbClr val="FF0000"/>
                    </a:solidFill>
                  </a:rPr>
                  <a:t>נוירונים </a:t>
                </a:r>
              </a:p>
              <a:p>
                <a:pPr algn="ctr" fontAlgn="auto">
                  <a:spcBef>
                    <a:spcPts val="0"/>
                  </a:spcBef>
                  <a:spcAft>
                    <a:spcPts val="0"/>
                  </a:spcAft>
                  <a:defRPr/>
                </a:pPr>
                <a:r>
                  <a:rPr lang="he-IL" b="1" kern="0" dirty="0" smtClean="0">
                    <a:solidFill>
                      <a:srgbClr val="FF0000"/>
                    </a:solidFill>
                  </a:rPr>
                  <a:t>תחושתיים</a:t>
                </a:r>
                <a:endParaRPr lang="he-IL" b="1" kern="0" dirty="0">
                  <a:solidFill>
                    <a:srgbClr val="FF0000"/>
                  </a:solidFill>
                </a:endParaRPr>
              </a:p>
            </p:txBody>
          </p:sp>
          <p:sp>
            <p:nvSpPr>
              <p:cNvPr id="15" name="מלבן 14"/>
              <p:cNvSpPr/>
              <p:nvPr/>
            </p:nvSpPr>
            <p:spPr>
              <a:xfrm>
                <a:off x="395536" y="2422629"/>
                <a:ext cx="2058207" cy="646331"/>
              </a:xfrm>
              <a:prstGeom prst="rect">
                <a:avLst/>
              </a:prstGeom>
            </p:spPr>
            <p:txBody>
              <a:bodyPr wrap="square">
                <a:spAutoFit/>
              </a:bodyPr>
              <a:lstStyle/>
              <a:p>
                <a:pPr algn="ctr" fontAlgn="auto">
                  <a:spcBef>
                    <a:spcPts val="0"/>
                  </a:spcBef>
                  <a:spcAft>
                    <a:spcPts val="0"/>
                  </a:spcAft>
                  <a:defRPr/>
                </a:pPr>
                <a:r>
                  <a:rPr lang="he-IL" b="1" kern="0" dirty="0" smtClean="0">
                    <a:solidFill>
                      <a:srgbClr val="1F497D"/>
                    </a:solidFill>
                  </a:rPr>
                  <a:t>נוירונים </a:t>
                </a:r>
              </a:p>
              <a:p>
                <a:pPr algn="ctr" fontAlgn="auto">
                  <a:spcBef>
                    <a:spcPts val="0"/>
                  </a:spcBef>
                  <a:spcAft>
                    <a:spcPts val="0"/>
                  </a:spcAft>
                  <a:defRPr/>
                </a:pPr>
                <a:r>
                  <a:rPr lang="he-IL" b="1" kern="0" dirty="0" smtClean="0">
                    <a:solidFill>
                      <a:srgbClr val="1F497D"/>
                    </a:solidFill>
                  </a:rPr>
                  <a:t>תנועתיים</a:t>
                </a:r>
                <a:endParaRPr lang="he-IL" b="1" kern="0" dirty="0">
                  <a:solidFill>
                    <a:srgbClr val="1F497D"/>
                  </a:solidFill>
                </a:endParaRPr>
              </a:p>
            </p:txBody>
          </p:sp>
        </p:grpSp>
        <p:grpSp>
          <p:nvGrpSpPr>
            <p:cNvPr id="16" name="קבוצה 15"/>
            <p:cNvGrpSpPr/>
            <p:nvPr/>
          </p:nvGrpSpPr>
          <p:grpSpPr>
            <a:xfrm>
              <a:off x="4860032" y="1171288"/>
              <a:ext cx="3960440" cy="3149011"/>
              <a:chOff x="395536" y="1101419"/>
              <a:chExt cx="3960440" cy="3149011"/>
            </a:xfrm>
          </p:grpSpPr>
          <p:sp>
            <p:nvSpPr>
              <p:cNvPr id="17" name="חץ מעוקל ימינה 16"/>
              <p:cNvSpPr/>
              <p:nvPr/>
            </p:nvSpPr>
            <p:spPr>
              <a:xfrm>
                <a:off x="755576" y="1147101"/>
                <a:ext cx="864096" cy="3103329"/>
              </a:xfrm>
              <a:prstGeom prst="curved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black"/>
                  </a:solidFill>
                </a:endParaRPr>
              </a:p>
            </p:txBody>
          </p:sp>
          <p:sp>
            <p:nvSpPr>
              <p:cNvPr id="19" name="חץ מעוקל ימינה 18"/>
              <p:cNvSpPr/>
              <p:nvPr/>
            </p:nvSpPr>
            <p:spPr>
              <a:xfrm flipH="1" flipV="1">
                <a:off x="3059832" y="1101419"/>
                <a:ext cx="864096" cy="3149011"/>
              </a:xfrm>
              <a:prstGeom prst="curved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black"/>
                  </a:solidFill>
                </a:endParaRPr>
              </a:p>
            </p:txBody>
          </p:sp>
          <p:sp>
            <p:nvSpPr>
              <p:cNvPr id="20" name="מלבן 19"/>
              <p:cNvSpPr/>
              <p:nvPr/>
            </p:nvSpPr>
            <p:spPr>
              <a:xfrm>
                <a:off x="2297769" y="2420888"/>
                <a:ext cx="2058207" cy="646331"/>
              </a:xfrm>
              <a:prstGeom prst="rect">
                <a:avLst/>
              </a:prstGeom>
            </p:spPr>
            <p:txBody>
              <a:bodyPr wrap="square">
                <a:spAutoFit/>
              </a:bodyPr>
              <a:lstStyle/>
              <a:p>
                <a:pPr algn="ctr" fontAlgn="auto">
                  <a:spcBef>
                    <a:spcPts val="0"/>
                  </a:spcBef>
                  <a:spcAft>
                    <a:spcPts val="0"/>
                  </a:spcAft>
                  <a:defRPr/>
                </a:pPr>
                <a:r>
                  <a:rPr lang="he-IL" b="1" kern="0" dirty="0" smtClean="0">
                    <a:solidFill>
                      <a:srgbClr val="FF0000"/>
                    </a:solidFill>
                  </a:rPr>
                  <a:t>נוירונים </a:t>
                </a:r>
              </a:p>
              <a:p>
                <a:pPr algn="ctr" fontAlgn="auto">
                  <a:spcBef>
                    <a:spcPts val="0"/>
                  </a:spcBef>
                  <a:spcAft>
                    <a:spcPts val="0"/>
                  </a:spcAft>
                  <a:defRPr/>
                </a:pPr>
                <a:r>
                  <a:rPr lang="he-IL" b="1" kern="0" dirty="0" smtClean="0">
                    <a:solidFill>
                      <a:srgbClr val="FF0000"/>
                    </a:solidFill>
                  </a:rPr>
                  <a:t>תחושתיים</a:t>
                </a:r>
                <a:endParaRPr lang="he-IL" b="1" kern="0" dirty="0">
                  <a:solidFill>
                    <a:srgbClr val="FF0000"/>
                  </a:solidFill>
                </a:endParaRPr>
              </a:p>
            </p:txBody>
          </p:sp>
          <p:sp>
            <p:nvSpPr>
              <p:cNvPr id="21" name="מלבן 20"/>
              <p:cNvSpPr/>
              <p:nvPr/>
            </p:nvSpPr>
            <p:spPr>
              <a:xfrm>
                <a:off x="395536" y="2422629"/>
                <a:ext cx="2058207" cy="646331"/>
              </a:xfrm>
              <a:prstGeom prst="rect">
                <a:avLst/>
              </a:prstGeom>
            </p:spPr>
            <p:txBody>
              <a:bodyPr wrap="square">
                <a:spAutoFit/>
              </a:bodyPr>
              <a:lstStyle/>
              <a:p>
                <a:pPr algn="ctr" fontAlgn="auto">
                  <a:spcBef>
                    <a:spcPts val="0"/>
                  </a:spcBef>
                  <a:spcAft>
                    <a:spcPts val="0"/>
                  </a:spcAft>
                  <a:defRPr/>
                </a:pPr>
                <a:r>
                  <a:rPr lang="he-IL" b="1" kern="0" dirty="0" smtClean="0">
                    <a:solidFill>
                      <a:srgbClr val="1F497D"/>
                    </a:solidFill>
                  </a:rPr>
                  <a:t>נוירונים </a:t>
                </a:r>
              </a:p>
              <a:p>
                <a:pPr algn="ctr" fontAlgn="auto">
                  <a:spcBef>
                    <a:spcPts val="0"/>
                  </a:spcBef>
                  <a:spcAft>
                    <a:spcPts val="0"/>
                  </a:spcAft>
                  <a:defRPr/>
                </a:pPr>
                <a:r>
                  <a:rPr lang="he-IL" b="1" kern="0" dirty="0" smtClean="0">
                    <a:solidFill>
                      <a:srgbClr val="1F497D"/>
                    </a:solidFill>
                  </a:rPr>
                  <a:t>תנועתיים</a:t>
                </a:r>
                <a:endParaRPr lang="he-IL" b="1" kern="0" dirty="0">
                  <a:solidFill>
                    <a:srgbClr val="1F497D"/>
                  </a:solidFill>
                </a:endParaRPr>
              </a:p>
            </p:txBody>
          </p:sp>
        </p:grpSp>
      </p:grpSp>
      <p:sp>
        <p:nvSpPr>
          <p:cNvPr id="29" name="מלבן 28"/>
          <p:cNvSpPr/>
          <p:nvPr/>
        </p:nvSpPr>
        <p:spPr>
          <a:xfrm>
            <a:off x="-828600" y="116632"/>
            <a:ext cx="9408517" cy="1569660"/>
          </a:xfrm>
          <a:prstGeom prst="rect">
            <a:avLst/>
          </a:prstGeom>
        </p:spPr>
        <p:txBody>
          <a:bodyPr wrap="square">
            <a:spAutoFit/>
          </a:bodyPr>
          <a:lstStyle/>
          <a:p>
            <a:pPr fontAlgn="auto">
              <a:spcBef>
                <a:spcPts val="0"/>
              </a:spcBef>
              <a:spcAft>
                <a:spcPts val="0"/>
              </a:spcAft>
              <a:defRPr/>
            </a:pPr>
            <a:r>
              <a:rPr lang="he-IL" sz="2400" b="1" kern="0" dirty="0" smtClean="0">
                <a:solidFill>
                  <a:srgbClr val="FFFFFF"/>
                </a:solidFill>
              </a:rPr>
              <a:t>מערכת העצבים ההיקפית (הרצונית והאוטונומית) כוללת </a:t>
            </a:r>
          </a:p>
          <a:p>
            <a:pPr fontAlgn="auto">
              <a:spcBef>
                <a:spcPts val="0"/>
              </a:spcBef>
              <a:spcAft>
                <a:spcPts val="0"/>
              </a:spcAft>
              <a:defRPr/>
            </a:pPr>
            <a:r>
              <a:rPr lang="he-IL" sz="2400" b="1" kern="0" dirty="0" smtClean="0">
                <a:solidFill>
                  <a:srgbClr val="FFFFFF"/>
                </a:solidFill>
              </a:rPr>
              <a:t>עצבים תחושתיים המעבירים מידע מאברי הגוף אל </a:t>
            </a:r>
          </a:p>
          <a:p>
            <a:pPr fontAlgn="auto">
              <a:spcBef>
                <a:spcPts val="0"/>
              </a:spcBef>
              <a:spcAft>
                <a:spcPts val="0"/>
              </a:spcAft>
              <a:defRPr/>
            </a:pPr>
            <a:r>
              <a:rPr lang="he-IL" sz="2400" b="1" kern="0" dirty="0" smtClean="0">
                <a:solidFill>
                  <a:srgbClr val="FFFFFF"/>
                </a:solidFill>
              </a:rPr>
              <a:t>מערכת העצבים המרכזית, ועצבים תנועתיים המעבירים </a:t>
            </a:r>
          </a:p>
          <a:p>
            <a:pPr fontAlgn="auto">
              <a:spcBef>
                <a:spcPts val="0"/>
              </a:spcBef>
              <a:spcAft>
                <a:spcPts val="0"/>
              </a:spcAft>
              <a:defRPr/>
            </a:pPr>
            <a:r>
              <a:rPr lang="he-IL" sz="2400" b="1" kern="0" dirty="0" smtClean="0">
                <a:solidFill>
                  <a:srgbClr val="FFFFFF"/>
                </a:solidFill>
              </a:rPr>
              <a:t>הוראות פעולה ממערכת העצבים המרכזית אל אברי הגוף</a:t>
            </a:r>
          </a:p>
        </p:txBody>
      </p:sp>
      <p:sp>
        <p:nvSpPr>
          <p:cNvPr id="22" name="מלבן 21"/>
          <p:cNvSpPr/>
          <p:nvPr/>
        </p:nvSpPr>
        <p:spPr>
          <a:xfrm>
            <a:off x="1367539" y="1991742"/>
            <a:ext cx="7020885" cy="1077218"/>
          </a:xfrm>
          <a:prstGeom prst="rect">
            <a:avLst/>
          </a:prstGeom>
        </p:spPr>
        <p:txBody>
          <a:bodyPr wrap="square">
            <a:spAutoFit/>
          </a:bodyPr>
          <a:lstStyle/>
          <a:p>
            <a:pPr algn="ctr" fontAlgn="auto">
              <a:spcBef>
                <a:spcPts val="0"/>
              </a:spcBef>
              <a:spcAft>
                <a:spcPts val="0"/>
              </a:spcAft>
              <a:defRPr/>
            </a:pPr>
            <a:r>
              <a:rPr lang="he-IL" sz="3200" b="1" kern="0" dirty="0" smtClean="0">
                <a:solidFill>
                  <a:srgbClr val="1F497D"/>
                </a:solidFill>
              </a:rPr>
              <a:t>מערכת העצבים המרכזית</a:t>
            </a:r>
            <a:endParaRPr lang="he-IL" sz="3200" b="1" kern="0" dirty="0">
              <a:solidFill>
                <a:srgbClr val="1F497D"/>
              </a:solidFill>
            </a:endParaRPr>
          </a:p>
          <a:p>
            <a:pPr algn="ctr" fontAlgn="auto">
              <a:spcBef>
                <a:spcPts val="0"/>
              </a:spcBef>
              <a:spcAft>
                <a:spcPts val="0"/>
              </a:spcAft>
              <a:defRPr/>
            </a:pPr>
            <a:endParaRPr lang="he-IL" sz="3200" b="1" kern="0" dirty="0" smtClean="0">
              <a:solidFill>
                <a:srgbClr val="1F497D"/>
              </a:solidFill>
            </a:endParaRPr>
          </a:p>
        </p:txBody>
      </p:sp>
    </p:spTree>
    <p:extLst>
      <p:ext uri="{BB962C8B-B14F-4D97-AF65-F5344CB8AC3E}">
        <p14:creationId xmlns:p14="http://schemas.microsoft.com/office/powerpoint/2010/main" val="10292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p:cNvGrpSpPr/>
          <p:nvPr/>
        </p:nvGrpSpPr>
        <p:grpSpPr>
          <a:xfrm>
            <a:off x="-89446" y="-120724"/>
            <a:ext cx="556990" cy="896190"/>
            <a:chOff x="-61909" y="-136525"/>
            <a:chExt cx="556990" cy="896191"/>
          </a:xfrm>
        </p:grpSpPr>
        <p:sp>
          <p:nvSpPr>
            <p:cNvPr id="17" name="Rectangle 17"/>
            <p:cNvSpPr/>
            <p:nvPr/>
          </p:nvSpPr>
          <p:spPr>
            <a:xfrm>
              <a:off x="0" y="-15700"/>
              <a:ext cx="495081" cy="775366"/>
            </a:xfrm>
            <a:prstGeom prst="rect">
              <a:avLst/>
            </a:prstGeom>
            <a:solidFill>
              <a:sysClr val="window" lastClr="FFFFFF">
                <a:lumMod val="85000"/>
              </a:sysClr>
            </a:solidFill>
            <a:ln w="12700" cap="flat" cmpd="sng" algn="ctr">
              <a:noFill/>
              <a:prstDash val="solid"/>
            </a:ln>
            <a:effectLst/>
          </p:spPr>
          <p:txBody>
            <a:bodyPr lIns="91408" tIns="45704" rIns="91408" bIns="45704" rtlCol="1"/>
            <a:lstStyle/>
            <a:p>
              <a:pPr fontAlgn="auto">
                <a:spcBef>
                  <a:spcPts val="0"/>
                </a:spcBef>
                <a:spcAft>
                  <a:spcPts val="0"/>
                </a:spcAft>
                <a:defRPr/>
              </a:pPr>
              <a:endParaRPr lang="he-IL" kern="0" dirty="0">
                <a:solidFill>
                  <a:prstClr val="black"/>
                </a:solidFill>
                <a:latin typeface="Calibri"/>
                <a:cs typeface="Arial"/>
              </a:endParaRPr>
            </a:p>
          </p:txBody>
        </p:sp>
        <p:sp>
          <p:nvSpPr>
            <p:cNvPr id="18" name="AutoShape 2" descr="data:image/jpeg;base64,/9j/4AAQSkZJRgABAQAAAQABAAD/2wCEAAkGBxQSDxAQDxAPFA8QEA8PEBAQEA8PDQ8QFRYWFhQSFRQYHCggGBwlGxQUITEhJSkrLi4uFx8zODMsNygtLisBCgoKDg0OFRAQGywlHCUrLSwsLC0yKywuLCwsNyw2LCwsLCwsLC4sNywtLCwsNywsLCwsMzQsLCwsLC8vLCssLP/AABEIAM0A9gMBIgACEQEDEQH/xAAcAAEAAQUBAQAAAAAAAAAAAAAAAgEDBAYHBQj/xABLEAACAgEBAwgGBQYJDQAAAAAAAQIDEQQSIUEFBgcxUWFxkRMiUoGhwUKSscLRFBUyYnKiJFRzgoOy0uHiFhcjM0NEU2Nkk6Pw8f/EABoBAQEAAwEBAAAAAAAAAAAAAAABAgMEBQb/xAAsEQEAAgIABAMGBwAAAAAAAAAAAQIDEQQFITESE0EiMlFhocEUFUJxgZGx/9oADAMBAAIRAxEAPwDuIAAAAAAAAAAAAAAAAAAAAAAAAAAAAAAAAAAAAAAAAAAAAAAAAAAAAAAAAAAAAAAAAAAAAAAAAAAAAAAAAAAAAAAAAAAAAAAAAAAAAAAAAAAAAAAAAAAAAAAAAAAAAAAAAAAAAAARsmopyk8KKbbfUkt7YEgeZdy9p4V+luurrhmUf9JOMZNxbW5Z39RrOt6VNDBtQlbZjjCCjB++TT+A0bbyDmFnTFUn6umk1/KPPlsfMx5dMceGnl8H95F0m3VyDZyf/PJ/0/w/xl+nphq3bVE+/CX9oaNuplDQtL0raObSe1Dt21KOPKLXxNn5N5xae9Zqsi12pxksdrcW8e/BFewijYTITkBRSJpkMFrVayupbVtkIR/WkkWViJmdQyQaRfz8rhZPZjKzfKKw1GvCk9mSe9744ysIw59IUnnFW7hhqLXi3tZ8kaZzUj1dtOW8TbtT7OhlTmcuftvCHnJfdiii5+3f8OH1pk8+jb+UcT8PrDpoObR5+28a17pP5pmTVz/9quee9wkvJRX2jz6fFjPKuJj9P1hvzI7TNU0vPqqWFJY7W04eS35Pc0PK9VuNiay+Dxnz6jZW9Z7S5MvDZcfv1mHoRZMikSMmkAAAAAAAAAAGLylr4UVStseIx4Lrk+CXecT549JN97nVp36Oh5i9nfKae5+txXw7jpPSWprRqyEHKNVinalnKr2ZRcvBZ6+Hhk4LqeT9p508lZHhDKV8e5xf6XislhHn2SbeW8spkpbFxeJJxfZJOL8mRZRJMq5FsrkCWRkjkLsXX2cQqWTP5Krv2tvTK3ahvc4JqMO+UupLxLVXJVr3utwj7VrVUfOWM+49bR8puitU+ljbBSlNV7CsqjKWM7LnHMd6TzHHEg7J0e8tTtpjXdZCd2w5t1SjZXFKWzvsW6UnxSbSx17zcEah0f8AIltdf5Rqko22JOFaabhF9Tk+Dxw79/YtyURA13ndy3LTVS9GvXwt/CO08I5Tq9XO2TnbOUpPjJ5On89OTbZL01MVYlDZtpfXKCy8rtOa2UVyb2JuuXGu3O59il+K95w8R4pt1fT8o8quPcd/WfsxESyXZaGxfQbXbDE18Cy4tdaa8Vg5ntxMT2lXJVMiCrpLJXJDJKMW+pN+CyE0rknTqJQeYvHdwKwow82bUY8W1h/j8GXZX1Q3VzjZP6KqU5yf8+SWH4RTMorM9XNlz0r7Mxv/AD+3UOaHK7trjVZl2Rr2m28ySz+jLvw4vwaybGalzE5HtqjK69KErIpQqTy4QbzmXe//AL3baehTfhjb47ivB5tvB2AAZucAAAAAAAAPnrpW5Khp+UJ+ihGELFGxRgtmOX14S3LefQpyHpz0Xrae5cYuD8d7COWV8o2JbO3Jx9mWJw8mXfzgvpU6eXf6LZfnHB57RJR9X3lGctVVx01Xut1EfvlVq6V1aWr33ah/fPPnDDI4GzT1fzpH6On0i8apTf7zZkV8pXNerYoRfCqEK/6qTPEhHLPVqjhIbNLOtk9zbcm875NtmdzXht6qiLS3Sy8dcutrJg67h7z1+YVedbX3P5pfMxlnHZ9H0LEYrsjFeSLrYSIuBWKzfJNNLLymt3UcH5ZrlDU2qLa9eTx1x37+p7j6AUcdRxLnjRs625frP8PkaOI7Q9blPW9o+Ty9LZLGd6eeuLaZkT5Tsiv9ZPHY8S+0s0LcVshlHI96ayi+W5cdl+NVf4EXyu/+X/2o/gY06UWnSXokxaGZ+d58HFeFcEPy+ya32WY7P0UYSqMumvCHRj1Yk7Hn1t/e220erzV0znqIdjmopLcm2+vHgYs9Pn8TaOZGlX5VSl1KSflvM69ZiHLmia1taZ9HXorCS7NxUA7nzAAAAAAAAAAABovS5ofSaJPG+Mnjxxlf1TejwuelG3orf1dma9zw/g2El8xNF6iG/D7cmXyro9i2WFubbXd3FK4YKLWoqzvMXYPRZbdSfAC1pq9+eCM6JbgsFzIGLreHvNj6Na862H7UF5yX4Guazh7za+i2GdbX/KV/aYyzjs+gjF1GqxJRisyeOOEsmUYGqoe3txWVlPHejKGK9pdVt5WMNb+5o5V0i1Y1sn2pP4Z+Z1DQadpuUljdhLic86Ua8amD7YRf2r5GniYjw9HpcrtrP/DUKOJckWtPxLzOB9NLFnEttGVNFvYAt1QL2AiSMmEpQRuXR7RnUqXsxk/hj5mnwR0Ho4p32S7Ipeb/ALjbij2oefx9tYbN6AB2vmgAAAAAAAAAADE5Vp26LYe1XNfBmWUkgPnPlmrE34nkSRs3OmnZusj7M5R8ng1qwrGFsAFVVEiKJEGLq+HvN06KI/wyv9tfBGn6iGVu4G9dEtH8Lqz2zf7rMZZ+jtxVMYCRWKpzvpVq9amfbGUfJ/4johpfSdRmiqXZKcfNJ/I1Zo9iXZwFtcRRzGjrL7LVMOsus4H1coMiTZQojgqihVFYyu19Z03o7rxTZLtlFeS/vOZVdZ1jmJXjRp+1OT+xfI3YPeeTzOdYtfNsQAOx4AAAAAAAAAAABRlSjA4p0h07OsvXbPa+slL5mkWHX+k/m3ZYvyqiLk4xxdCKzPC6ppcd25+C7zj9vWVigyhTIKqSJIimVRBdrjvOh9FNWdWmvownJ+GMfeRz7T1ttJLe2ortbe5JLi88DvPMXm3+R0Zs332qLs/UXCC+ff4EVsxFzRSxFhliBkqS7TW+f9W1o8+zZF+7DXzR7OSzq9PG2udc87M1svt7mu9Ml6brMM8OTwZK2+EuMyRBnq8v8kT01zrnv3bUJLqnDt/E8ls8yYmJ1L7LHet6xas9FGyLJESM9KBBgrCV6nrOyc1a9nRULthtfWbfzOYc1+Q56u7ZW6uGHbP2YvqS73h4OxU1KMYwisRilGK7ElhI6uHrPWXhc1yxMxSO/dMAHS8cAAAAAAAAAAAoyoAizQudPRrVqZyt01noLZNylFw9Jp5t9b2cpwb7njuN+I4LCOEcodGvKFedmmm5dtN8Itrtxbsnm/5Fco/xC/61P9o+iGiaA+etPzD5Sm8LQzj2yst08Ir9/L9yZsPJnRNqpYeov09Mc71XGWosx2b9lJ9+WdlBFa1zb5kaXRtThCVl6/297U7F+yv0YfzUn4mygjlgVZjzRkEXWWEljYLsYY/96i6oY6hJF2jA5V5Kq1MPR31qSTzF5cZwfbGS3pmlcqdHtibel1EZLhXqIuMl/SQW/wCr7zoWCuDXalbd3Rh4rLi9ydOO6nmlrof7rtrtqupkvJtP4GM+bus/iOo/8ePPaO17JKJq/D0dsc2z/JxnTc0NfPq0mwvatupivJNy+B7vJ3RtbJp6rUwhHjXpouU3/SzW76rOlAyjDSGvJzLPfpvX7MLknkurTVKqiCjBb+tuUpcZSk98n3szQDa4ZmZncgACAAAAAAAAAAAAAAAAAAAAAAAAAAAAAAAAAAAAAAAAAAAAAAAAAAAAAAAAAAAAAAAAAAAAAAAAAAAAAAAAAAAAAAAAAAAAAAAAAAAAAAAAAAAAAAAAAAAAAAAAAAAAAAAAAAAAAD//2Q=="/>
            <p:cNvSpPr>
              <a:spLocks noChangeAspect="1" noChangeArrowheads="1"/>
            </p:cNvSpPr>
            <p:nvPr/>
          </p:nvSpPr>
          <p:spPr bwMode="auto">
            <a:xfrm>
              <a:off x="-61909"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6" tIns="45703" rIns="91406" bIns="45703" numCol="1" anchor="t" anchorCtr="0" compatLnSpc="1">
              <a:prstTxWarp prst="textNoShape">
                <a:avLst/>
              </a:prstTxWarp>
            </a:bodyPr>
            <a:lstStyle/>
            <a:p>
              <a:pPr fontAlgn="auto">
                <a:spcBef>
                  <a:spcPts val="0"/>
                </a:spcBef>
                <a:spcAft>
                  <a:spcPts val="0"/>
                </a:spcAft>
                <a:defRPr/>
              </a:pPr>
              <a:endParaRPr lang="he-IL" kern="0" dirty="0" smtClean="0">
                <a:solidFill>
                  <a:prstClr val="black"/>
                </a:solidFill>
              </a:endParaRPr>
            </a:p>
          </p:txBody>
        </p:sp>
        <p:sp>
          <p:nvSpPr>
            <p:cNvPr id="19" name="מלבן 18"/>
            <p:cNvSpPr/>
            <p:nvPr/>
          </p:nvSpPr>
          <p:spPr>
            <a:xfrm>
              <a:off x="-34230" y="-64774"/>
              <a:ext cx="529311" cy="769442"/>
            </a:xfrm>
            <a:prstGeom prst="rect">
              <a:avLst/>
            </a:prstGeom>
          </p:spPr>
          <p:txBody>
            <a:bodyPr wrap="none">
              <a:spAutoFit/>
            </a:bodyPr>
            <a:lstStyle/>
            <a:p>
              <a:pPr fontAlgn="auto">
                <a:spcBef>
                  <a:spcPts val="0"/>
                </a:spcBef>
                <a:spcAft>
                  <a:spcPts val="0"/>
                </a:spcAft>
                <a:defRPr/>
              </a:pPr>
              <a:r>
                <a:rPr lang="he-IL" sz="4400" b="1" kern="0" dirty="0" smtClean="0">
                  <a:solidFill>
                    <a:srgbClr val="1D4C72"/>
                  </a:solidFill>
                </a:rPr>
                <a:t>?</a:t>
              </a:r>
              <a:endParaRPr lang="he-IL" sz="4400" kern="0" dirty="0" smtClean="0">
                <a:solidFill>
                  <a:prstClr val="black"/>
                </a:solidFill>
              </a:endParaRPr>
            </a:p>
          </p:txBody>
        </p:sp>
      </p:grpSp>
      <p:grpSp>
        <p:nvGrpSpPr>
          <p:cNvPr id="2" name="קבוצה 1"/>
          <p:cNvGrpSpPr/>
          <p:nvPr/>
        </p:nvGrpSpPr>
        <p:grpSpPr>
          <a:xfrm>
            <a:off x="591646" y="116632"/>
            <a:ext cx="8470295" cy="658834"/>
            <a:chOff x="489704" y="-116417"/>
            <a:chExt cx="8470295" cy="658834"/>
          </a:xfrm>
        </p:grpSpPr>
        <p:sp>
          <p:nvSpPr>
            <p:cNvPr id="40" name="Rectangle 17"/>
            <p:cNvSpPr/>
            <p:nvPr/>
          </p:nvSpPr>
          <p:spPr>
            <a:xfrm>
              <a:off x="683568" y="-116417"/>
              <a:ext cx="8276431" cy="658834"/>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23" name="מלבן 22"/>
            <p:cNvSpPr/>
            <p:nvPr/>
          </p:nvSpPr>
          <p:spPr>
            <a:xfrm>
              <a:off x="489704" y="-74026"/>
              <a:ext cx="8210904" cy="461665"/>
            </a:xfrm>
            <a:prstGeom prst="rect">
              <a:avLst/>
            </a:prstGeom>
          </p:spPr>
          <p:txBody>
            <a:bodyPr wrap="square">
              <a:spAutoFit/>
            </a:bodyPr>
            <a:lstStyle/>
            <a:p>
              <a:pPr fontAlgn="auto">
                <a:spcBef>
                  <a:spcPts val="0"/>
                </a:spcBef>
                <a:spcAft>
                  <a:spcPts val="0"/>
                </a:spcAft>
                <a:defRPr/>
              </a:pPr>
              <a:r>
                <a:rPr lang="he-IL" sz="2400" b="1" kern="0" dirty="0" smtClean="0">
                  <a:solidFill>
                    <a:srgbClr val="1F497D"/>
                  </a:solidFill>
                </a:rPr>
                <a:t>איזו פעולה קשורה למערכת העצבים האוטונומית?</a:t>
              </a:r>
            </a:p>
          </p:txBody>
        </p:sp>
      </p:grpSp>
      <p:sp>
        <p:nvSpPr>
          <p:cNvPr id="29" name="מלבן 28"/>
          <p:cNvSpPr/>
          <p:nvPr/>
        </p:nvSpPr>
        <p:spPr>
          <a:xfrm>
            <a:off x="591646" y="1268760"/>
            <a:ext cx="8210904" cy="3046988"/>
          </a:xfrm>
          <a:prstGeom prst="rect">
            <a:avLst/>
          </a:prstGeom>
        </p:spPr>
        <p:txBody>
          <a:bodyPr wrap="square">
            <a:spAutoFit/>
          </a:bodyPr>
          <a:lstStyle/>
          <a:p>
            <a:pPr fontAlgn="auto">
              <a:lnSpc>
                <a:spcPct val="200000"/>
              </a:lnSpc>
              <a:spcBef>
                <a:spcPts val="0"/>
              </a:spcBef>
              <a:spcAft>
                <a:spcPts val="0"/>
              </a:spcAft>
              <a:defRPr/>
            </a:pPr>
            <a:r>
              <a:rPr lang="he-IL" sz="2400" b="1" kern="0" dirty="0" smtClean="0">
                <a:solidFill>
                  <a:srgbClr val="1F497D"/>
                </a:solidFill>
              </a:rPr>
              <a:t>א.    פתיחת דלת בעזרת המפתח</a:t>
            </a:r>
          </a:p>
          <a:p>
            <a:pPr fontAlgn="auto">
              <a:lnSpc>
                <a:spcPct val="200000"/>
              </a:lnSpc>
              <a:spcBef>
                <a:spcPts val="0"/>
              </a:spcBef>
              <a:spcAft>
                <a:spcPts val="0"/>
              </a:spcAft>
              <a:defRPr/>
            </a:pPr>
            <a:r>
              <a:rPr lang="he-IL" sz="2400" b="1" kern="0" dirty="0" smtClean="0">
                <a:solidFill>
                  <a:srgbClr val="1F497D"/>
                </a:solidFill>
              </a:rPr>
              <a:t>ב.    הסתכלות לעבר אדם שמדבר אלינו</a:t>
            </a:r>
          </a:p>
          <a:p>
            <a:pPr fontAlgn="auto">
              <a:lnSpc>
                <a:spcPct val="200000"/>
              </a:lnSpc>
              <a:spcBef>
                <a:spcPts val="0"/>
              </a:spcBef>
              <a:spcAft>
                <a:spcPts val="0"/>
              </a:spcAft>
              <a:defRPr/>
            </a:pPr>
            <a:r>
              <a:rPr lang="he-IL" sz="2400" b="1" kern="0" dirty="0" smtClean="0">
                <a:solidFill>
                  <a:srgbClr val="1F497D"/>
                </a:solidFill>
              </a:rPr>
              <a:t>ג.    הגברת קצב הלב בזמן מבחן קשה</a:t>
            </a:r>
          </a:p>
          <a:p>
            <a:pPr fontAlgn="auto">
              <a:lnSpc>
                <a:spcPct val="200000"/>
              </a:lnSpc>
              <a:spcBef>
                <a:spcPts val="0"/>
              </a:spcBef>
              <a:spcAft>
                <a:spcPts val="0"/>
              </a:spcAft>
              <a:defRPr/>
            </a:pPr>
            <a:r>
              <a:rPr lang="he-IL" sz="2400" b="1" kern="0" dirty="0" smtClean="0">
                <a:solidFill>
                  <a:srgbClr val="1F497D"/>
                </a:solidFill>
              </a:rPr>
              <a:t>ד.   פתרון תרגיל במתמטיקה</a:t>
            </a:r>
          </a:p>
        </p:txBody>
      </p:sp>
    </p:spTree>
    <p:extLst>
      <p:ext uri="{BB962C8B-B14F-4D97-AF65-F5344CB8AC3E}">
        <p14:creationId xmlns:p14="http://schemas.microsoft.com/office/powerpoint/2010/main" val="846888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4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3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6.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7.xml><?xml version="1.0" encoding="utf-8"?>
<a:theme xmlns:a="http://schemas.openxmlformats.org/drawingml/2006/main" name="2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8.xml><?xml version="1.0" encoding="utf-8"?>
<a:theme xmlns:a="http://schemas.openxmlformats.org/drawingml/2006/main" name="4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9.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0.xml><?xml version="1.0" encoding="utf-8"?>
<a:theme xmlns:a="http://schemas.openxmlformats.org/drawingml/2006/main" name="1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1.xml><?xml version="1.0" encoding="utf-8"?>
<a:theme xmlns:a="http://schemas.openxmlformats.org/drawingml/2006/main" name="1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2.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3.xml><?xml version="1.0" encoding="utf-8"?>
<a:theme xmlns:a="http://schemas.openxmlformats.org/drawingml/2006/main" name="2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4.xml><?xml version="1.0" encoding="utf-8"?>
<a:theme xmlns:a="http://schemas.openxmlformats.org/drawingml/2006/main" name="5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5.xml><?xml version="1.0" encoding="utf-8"?>
<a:theme xmlns:a="http://schemas.openxmlformats.org/drawingml/2006/main" name="2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6.xml><?xml version="1.0" encoding="utf-8"?>
<a:theme xmlns:a="http://schemas.openxmlformats.org/drawingml/2006/main" name="3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7.xml><?xml version="1.0" encoding="utf-8"?>
<a:theme xmlns:a="http://schemas.openxmlformats.org/drawingml/2006/main" name="3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8.xml><?xml version="1.0" encoding="utf-8"?>
<a:theme xmlns:a="http://schemas.openxmlformats.org/drawingml/2006/main" name="1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9.xml><?xml version="1.0" encoding="utf-8"?>
<a:theme xmlns:a="http://schemas.openxmlformats.org/drawingml/2006/main" name="2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0.xml><?xml version="1.0" encoding="utf-8"?>
<a:theme xmlns:a="http://schemas.openxmlformats.org/drawingml/2006/main" name="2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1.xml><?xml version="1.0" encoding="utf-8"?>
<a:theme xmlns:a="http://schemas.openxmlformats.org/drawingml/2006/main" name="2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2.xml><?xml version="1.0" encoding="utf-8"?>
<a:theme xmlns:a="http://schemas.openxmlformats.org/drawingml/2006/main" name="2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3.xml><?xml version="1.0" encoding="utf-8"?>
<a:theme xmlns:a="http://schemas.openxmlformats.org/drawingml/2006/main" name="2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4.xml><?xml version="1.0" encoding="utf-8"?>
<a:theme xmlns:a="http://schemas.openxmlformats.org/drawingml/2006/main" name="2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5.xml><?xml version="1.0" encoding="utf-8"?>
<a:theme xmlns:a="http://schemas.openxmlformats.org/drawingml/2006/main" name="2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6.xml><?xml version="1.0" encoding="utf-8"?>
<a:theme xmlns:a="http://schemas.openxmlformats.org/drawingml/2006/main" name="3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15186</TotalTime>
  <Words>2763</Words>
  <Application>Microsoft Office PowerPoint</Application>
  <PresentationFormat>‫הצגה על המסך (4:3)</PresentationFormat>
  <Paragraphs>451</Paragraphs>
  <Slides>40</Slides>
  <Notes>40</Notes>
  <HiddenSlides>0</HiddenSlides>
  <MMClips>0</MMClips>
  <ScaleCrop>false</ScaleCrop>
  <HeadingPairs>
    <vt:vector size="4" baseType="variant">
      <vt:variant>
        <vt:lpstr>ערכת נושא</vt:lpstr>
      </vt:variant>
      <vt:variant>
        <vt:i4>36</vt:i4>
      </vt:variant>
      <vt:variant>
        <vt:lpstr>כותרות שקופיות</vt:lpstr>
      </vt:variant>
      <vt:variant>
        <vt:i4>40</vt:i4>
      </vt:variant>
    </vt:vector>
  </HeadingPairs>
  <TitlesOfParts>
    <vt:vector size="76"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18_Office Theme</vt:lpstr>
      <vt:lpstr>41_Office Theme</vt:lpstr>
      <vt:lpstr>34_Office Theme</vt:lpstr>
      <vt:lpstr>12_Office Theme</vt:lpstr>
      <vt:lpstr>13_Office Theme</vt:lpstr>
      <vt:lpstr>20_Office Theme</vt:lpstr>
      <vt:lpstr>49_Office Theme</vt:lpstr>
      <vt:lpstr>14_Office Theme</vt:lpstr>
      <vt:lpstr>16_Office Theme</vt:lpstr>
      <vt:lpstr>17_Office Theme</vt:lpstr>
      <vt:lpstr>19_Office Theme</vt:lpstr>
      <vt:lpstr>21_Office Theme</vt:lpstr>
      <vt:lpstr>50_Office Theme</vt:lpstr>
      <vt:lpstr>22_Office Theme</vt:lpstr>
      <vt:lpstr>30_Office Theme</vt:lpstr>
      <vt:lpstr>31_Office Theme</vt:lpstr>
      <vt:lpstr>15_Office Theme</vt:lpstr>
      <vt:lpstr>23_Office Theme</vt:lpstr>
      <vt:lpstr>24_Office Theme</vt:lpstr>
      <vt:lpstr>25_Office Theme</vt:lpstr>
      <vt:lpstr>26_Office Theme</vt:lpstr>
      <vt:lpstr>27_Office Theme</vt:lpstr>
      <vt:lpstr>28_Office Theme</vt:lpstr>
      <vt:lpstr>29_Office Theme</vt:lpstr>
      <vt:lpstr>32_Office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1033</cp:revision>
  <dcterms:created xsi:type="dcterms:W3CDTF">2010-09-05T07:07:37Z</dcterms:created>
  <dcterms:modified xsi:type="dcterms:W3CDTF">2017-09-29T12:26:07Z</dcterms:modified>
</cp:coreProperties>
</file>