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1"/>
  </p:notesMasterIdLst>
  <p:sldIdLst>
    <p:sldId id="256" r:id="rId2"/>
    <p:sldId id="260" r:id="rId3"/>
    <p:sldId id="263" r:id="rId4"/>
    <p:sldId id="264" r:id="rId5"/>
    <p:sldId id="257" r:id="rId6"/>
    <p:sldId id="261" r:id="rId7"/>
    <p:sldId id="262" r:id="rId8"/>
    <p:sldId id="258" r:id="rId9"/>
    <p:sldId id="265" r:id="rId1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79" autoAdjust="0"/>
    <p:restoredTop sz="94660"/>
  </p:normalViewPr>
  <p:slideViewPr>
    <p:cSldViewPr>
      <p:cViewPr>
        <p:scale>
          <a:sx n="78" d="100"/>
          <a:sy n="78" d="100"/>
        </p:scale>
        <p:origin x="-126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330D8EC-9C48-417D-954E-09AF6268ED99}" type="datetimeFigureOut">
              <a:rPr lang="he-IL" smtClean="0"/>
              <a:pPr/>
              <a:t>י"ב/אדר/תשע"ח</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B4252DA-54E2-4A3A-ABE4-06B3E2E9FCAF}" type="slidenum">
              <a:rPr lang="he-IL" smtClean="0"/>
              <a:pPr/>
              <a:t>‹#›</a:t>
            </a:fld>
            <a:endParaRPr lang="he-IL"/>
          </a:p>
        </p:txBody>
      </p:sp>
    </p:spTree>
    <p:extLst>
      <p:ext uri="{BB962C8B-B14F-4D97-AF65-F5344CB8AC3E}">
        <p14:creationId xmlns:p14="http://schemas.microsoft.com/office/powerpoint/2010/main" val="33348582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B4252DA-54E2-4A3A-ABE4-06B3E2E9FCAF}" type="slidenum">
              <a:rPr lang="he-IL" smtClean="0"/>
              <a:pPr/>
              <a:t>5</a:t>
            </a:fld>
            <a:endParaRPr lang="he-IL"/>
          </a:p>
        </p:txBody>
      </p:sp>
    </p:spTree>
    <p:extLst>
      <p:ext uri="{BB962C8B-B14F-4D97-AF65-F5344CB8AC3E}">
        <p14:creationId xmlns:p14="http://schemas.microsoft.com/office/powerpoint/2010/main" val="343905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he-IL" smtClean="0"/>
              <a:t>לחץ כדי לערוך סגנון כותרת של תבנית בסיס</a:t>
            </a:r>
            <a:endParaRPr kumimoji="0" lang="en-US"/>
          </a:p>
        </p:txBody>
      </p:sp>
      <p:sp>
        <p:nvSpPr>
          <p:cNvPr id="28" name="מציין מיקום של תאריך 27"/>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17" name="מציין מיקום של כותרת תחתונה 16"/>
          <p:cNvSpPr>
            <a:spLocks noGrp="1"/>
          </p:cNvSpPr>
          <p:nvPr>
            <p:ph type="ftr" sz="quarter" idx="11"/>
          </p:nvPr>
        </p:nvSpPr>
        <p:spPr/>
        <p:txBody>
          <a:bodyPr/>
          <a:lstStyle/>
          <a:p>
            <a:endParaRPr lang="he-IL"/>
          </a:p>
        </p:txBody>
      </p:sp>
      <p:sp>
        <p:nvSpPr>
          <p:cNvPr id="29" name="מציין מיקום של מספר שקופית 28"/>
          <p:cNvSpPr>
            <a:spLocks noGrp="1"/>
          </p:cNvSpPr>
          <p:nvPr>
            <p:ph type="sldNum" sz="quarter" idx="12"/>
          </p:nvPr>
        </p:nvSpPr>
        <p:spPr/>
        <p:txBody>
          <a:bodyPr/>
          <a:lstStyle/>
          <a:p>
            <a:fld id="{49FB744E-93BA-4D06-9022-61E6F1D7339A}" type="slidenum">
              <a:rPr lang="he-IL" smtClean="0"/>
              <a:pPr/>
              <a:t>‹#›</a:t>
            </a:fld>
            <a:endParaRPr lang="he-IL"/>
          </a:p>
        </p:txBody>
      </p:sp>
      <p:sp>
        <p:nvSpPr>
          <p:cNvPr id="9" name="כותרת משנה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7924800" y="6416675"/>
            <a:ext cx="762000" cy="365125"/>
          </a:xfrm>
        </p:spPr>
        <p:txBody>
          <a:bodyPr/>
          <a:lstStyle/>
          <a:p>
            <a:fld id="{49FB744E-93BA-4D06-9022-61E6F1D7339A}"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he-IL" smtClean="0">
                <a:solidFill>
                  <a:schemeClr val="lt1"/>
                </a:solidFill>
                <a:latin typeface="+mn-lt"/>
                <a:ea typeface="+mn-ea"/>
                <a:cs typeface="+mn-cs"/>
              </a:rPr>
              <a:t>לחץ על הסמל כדי להוסיף תמונה</a:t>
            </a:r>
            <a:endParaRPr kumimoji="0" lang="en-US" dirty="0">
              <a:solidFill>
                <a:schemeClr val="lt1"/>
              </a:solidFill>
              <a:latin typeface="+mn-lt"/>
              <a:ea typeface="+mn-ea"/>
              <a:cs typeface="+mn-cs"/>
            </a:endParaRPr>
          </a:p>
        </p:txBody>
      </p:sp>
      <p:sp>
        <p:nvSpPr>
          <p:cNvPr id="4" name="מציין מיקום טקסט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0EF9E62-8C00-480C-8A15-89365F02D83F}" type="datetimeFigureOut">
              <a:rPr lang="he-IL" smtClean="0"/>
              <a:pPr/>
              <a:t>י"ב/אדר/תשע"ח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9FB744E-93BA-4D06-9022-61E6F1D7339A}"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0EF9E62-8C00-480C-8A15-89365F02D83F}" type="datetimeFigureOut">
              <a:rPr lang="he-IL" smtClean="0"/>
              <a:pPr/>
              <a:t>י"ב/אדר/תשע"ח</a:t>
            </a:fld>
            <a:endParaRPr lang="he-IL"/>
          </a:p>
        </p:txBody>
      </p:sp>
      <p:sp>
        <p:nvSpPr>
          <p:cNvPr id="3" name="מציין מיקום של כותרת תחתונה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e-IL"/>
          </a:p>
        </p:txBody>
      </p:sp>
      <p:sp>
        <p:nvSpPr>
          <p:cNvPr id="23" name="מציין מיקום של מספר שקופית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9FB744E-93BA-4D06-9022-61E6F1D7339A}" type="slidenum">
              <a:rPr lang="he-IL" smtClean="0"/>
              <a:pPr/>
              <a:t>‹#›</a:t>
            </a:fld>
            <a:endParaRPr lang="he-IL"/>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764705"/>
            <a:ext cx="7772400" cy="1656184"/>
          </a:xfrm>
        </p:spPr>
        <p:txBody>
          <a:bodyPr>
            <a:normAutofit/>
          </a:bodyPr>
          <a:lstStyle/>
          <a:p>
            <a:r>
              <a:rPr lang="he-IL" dirty="0" smtClean="0">
                <a:solidFill>
                  <a:schemeClr val="tx2">
                    <a:lumMod val="60000"/>
                    <a:lumOff val="40000"/>
                  </a:schemeClr>
                </a:solidFill>
                <a:latin typeface="Guttman Frnew" pitchFamily="2" charset="-79"/>
                <a:cs typeface="Guttman Frnew" pitchFamily="2" charset="-79"/>
              </a:rPr>
              <a:t>תעודת זהות לגדרה</a:t>
            </a:r>
            <a:endParaRPr lang="he-IL" dirty="0">
              <a:solidFill>
                <a:schemeClr val="tx2">
                  <a:lumMod val="60000"/>
                  <a:lumOff val="40000"/>
                </a:schemeClr>
              </a:solidFill>
              <a:latin typeface="Guttman Frnew" pitchFamily="2" charset="-79"/>
              <a:cs typeface="Guttman Frnew" pitchFamily="2" charset="-79"/>
            </a:endParaRPr>
          </a:p>
        </p:txBody>
      </p:sp>
      <p:sp>
        <p:nvSpPr>
          <p:cNvPr id="3" name="כותרת משנה 2"/>
          <p:cNvSpPr>
            <a:spLocks noGrp="1"/>
          </p:cNvSpPr>
          <p:nvPr>
            <p:ph type="subTitle" idx="1"/>
          </p:nvPr>
        </p:nvSpPr>
        <p:spPr>
          <a:xfrm>
            <a:off x="323528" y="2132856"/>
            <a:ext cx="8496944" cy="4464496"/>
          </a:xfrm>
        </p:spPr>
        <p:txBody>
          <a:bodyPr/>
          <a:lstStyle/>
          <a:p>
            <a:r>
              <a:rPr lang="he-IL" dirty="0" smtClean="0"/>
              <a:t>מגישים : רז גבי וגיא</a:t>
            </a:r>
            <a:endParaRPr lang="he-IL" dirty="0"/>
          </a:p>
        </p:txBody>
      </p:sp>
      <p:pic>
        <p:nvPicPr>
          <p:cNvPr id="4" name="תמונה 3" descr="גדרה2.jpg"/>
          <p:cNvPicPr>
            <a:picLocks noChangeAspect="1"/>
          </p:cNvPicPr>
          <p:nvPr/>
        </p:nvPicPr>
        <p:blipFill>
          <a:blip r:embed="rId2" cstate="print"/>
          <a:stretch>
            <a:fillRect/>
          </a:stretch>
        </p:blipFill>
        <p:spPr>
          <a:xfrm>
            <a:off x="1619672" y="2780928"/>
            <a:ext cx="5760640" cy="3843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73173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22114"/>
          </a:xfrm>
        </p:spPr>
        <p:txBody>
          <a:bodyPr>
            <a:normAutofit fontScale="90000"/>
          </a:bodyPr>
          <a:lstStyle/>
          <a:p>
            <a:r>
              <a:rPr lang="he-IL" dirty="0" smtClean="0"/>
              <a:t>סיפורה של גדרה</a:t>
            </a:r>
            <a:br>
              <a:rPr lang="he-IL" dirty="0" smtClean="0"/>
            </a:br>
            <a:endParaRPr lang="he-IL" dirty="0"/>
          </a:p>
        </p:txBody>
      </p:sp>
      <p:sp>
        <p:nvSpPr>
          <p:cNvPr id="3" name="מציין מיקום תוכן 2"/>
          <p:cNvSpPr>
            <a:spLocks noGrp="1"/>
          </p:cNvSpPr>
          <p:nvPr>
            <p:ph idx="1"/>
          </p:nvPr>
        </p:nvSpPr>
        <p:spPr>
          <a:xfrm>
            <a:off x="395536" y="836712"/>
            <a:ext cx="8291264" cy="5832648"/>
          </a:xfrm>
        </p:spPr>
        <p:txBody>
          <a:bodyPr>
            <a:normAutofit/>
          </a:bodyPr>
          <a:lstStyle/>
          <a:p>
            <a:pPr fontAlgn="base"/>
            <a:r>
              <a:rPr lang="he-IL" sz="2200" dirty="0" smtClean="0"/>
              <a:t>שמי יעקב בן יצחק אחד מאנשי ביל"ו שהקימו את גדרה </a:t>
            </a:r>
            <a:r>
              <a:rPr lang="he-IL" sz="2200" dirty="0"/>
              <a:t>ו</a:t>
            </a:r>
            <a:r>
              <a:rPr lang="he-IL" sz="2200" dirty="0" smtClean="0"/>
              <a:t>אנחנו נבקר במושבה גדרה בביקורך הקרוב בביתי. כדי שהביקור יהיה מעשיר ומוצלח ברצוני לספר לך את סיפורה של המושבה.</a:t>
            </a:r>
            <a:r>
              <a:rPr lang="he-IL" sz="2200" b="1" dirty="0" smtClean="0"/>
              <a:t> </a:t>
            </a:r>
            <a:r>
              <a:rPr lang="he-IL" sz="2200" dirty="0" err="1" smtClean="0"/>
              <a:t>הכל</a:t>
            </a:r>
            <a:r>
              <a:rPr lang="he-IL" sz="2200" dirty="0" smtClean="0"/>
              <a:t> התחיל ברעיון גדול, בחלום, בחזון: להקים בית לעם היהודי בא"י,  ולהקים מושבות חקלאיות על בסיס שיתופי.</a:t>
            </a:r>
          </a:p>
          <a:p>
            <a:pPr fontAlgn="base"/>
            <a:r>
              <a:rPr lang="he-IL" sz="2200" dirty="0" smtClean="0"/>
              <a:t>תנועת ביל"ו שקמה בחרקוב (אוקראינה), שמנו למטרה לשלוח שליחים  ולהתחיל לבנות את החלום.</a:t>
            </a:r>
          </a:p>
          <a:p>
            <a:pPr fontAlgn="base"/>
            <a:r>
              <a:rPr lang="he-IL" sz="2200" dirty="0" smtClean="0"/>
              <a:t>לא עוד דיבורים כי אם עשייה ופעולות, כשמה של התנועה : ביל"ו.  ראשי תיבות של : "בית יעקב לכו ונלכה". לאחר מכן עברנו לראשון לציון, אך בשל חילוקי דעות אידיאולוגים והתמרדותנו כנגד פקידי הברון רוטשילד, עזבנו את המושבה.</a:t>
            </a:r>
          </a:p>
          <a:p>
            <a:pPr fontAlgn="base"/>
            <a:r>
              <a:rPr lang="he-IL" sz="2200" dirty="0" smtClean="0"/>
              <a:t>פינס נחלץ לעזרתנו וקנה עבורנו את 3000 הדונם הראשונים , עליהם הוקמה המושבה גדרה.</a:t>
            </a:r>
          </a:p>
          <a:p>
            <a:pPr fontAlgn="base"/>
            <a:endParaRPr lang="he-IL" sz="2400" dirty="0" smtClean="0"/>
          </a:p>
          <a:p>
            <a:endParaRPr lang="he-IL" sz="2400" dirty="0"/>
          </a:p>
        </p:txBody>
      </p:sp>
      <p:pic>
        <p:nvPicPr>
          <p:cNvPr id="4" name="תמונה 3" descr="תמונת גדרה.jpg"/>
          <p:cNvPicPr>
            <a:picLocks noChangeAspect="1"/>
          </p:cNvPicPr>
          <p:nvPr/>
        </p:nvPicPr>
        <p:blipFill>
          <a:blip r:embed="rId2" cstate="print"/>
          <a:stretch>
            <a:fillRect/>
          </a:stretch>
        </p:blipFill>
        <p:spPr>
          <a:xfrm>
            <a:off x="0" y="5085184"/>
            <a:ext cx="4932040" cy="1767342"/>
          </a:xfrm>
          <a:prstGeom prst="rect">
            <a:avLst/>
          </a:prstGeom>
        </p:spPr>
      </p:pic>
    </p:spTree>
    <p:extLst>
      <p:ext uri="{BB962C8B-B14F-4D97-AF65-F5344CB8AC3E}">
        <p14:creationId xmlns:p14="http://schemas.microsoft.com/office/powerpoint/2010/main" val="1567013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74042"/>
          </a:xfrm>
        </p:spPr>
        <p:txBody>
          <a:bodyPr>
            <a:normAutofit fontScale="90000"/>
          </a:bodyPr>
          <a:lstStyle/>
          <a:p>
            <a:endParaRPr lang="he-IL" dirty="0"/>
          </a:p>
        </p:txBody>
      </p:sp>
      <p:sp>
        <p:nvSpPr>
          <p:cNvPr id="3" name="מציין מיקום תוכן 2"/>
          <p:cNvSpPr>
            <a:spLocks noGrp="1"/>
          </p:cNvSpPr>
          <p:nvPr>
            <p:ph idx="1"/>
          </p:nvPr>
        </p:nvSpPr>
        <p:spPr>
          <a:xfrm>
            <a:off x="395536" y="476672"/>
            <a:ext cx="8229600" cy="6192688"/>
          </a:xfrm>
        </p:spPr>
        <p:txBody>
          <a:bodyPr>
            <a:normAutofit/>
          </a:bodyPr>
          <a:lstStyle/>
          <a:p>
            <a:pPr fontAlgn="base"/>
            <a:r>
              <a:rPr lang="he-IL" sz="2200" dirty="0" smtClean="0"/>
              <a:t>כמה חודשים לאחר מכן החלטנו לעלות על הקרקע ולייסד את מושבתנו.</a:t>
            </a:r>
          </a:p>
          <a:p>
            <a:pPr fontAlgn="base"/>
            <a:r>
              <a:rPr lang="he-IL" sz="2200" dirty="0" smtClean="0"/>
              <a:t>בתחילה יצאנו אל השטח שבגדרה.</a:t>
            </a:r>
          </a:p>
          <a:p>
            <a:pPr fontAlgn="base"/>
            <a:r>
              <a:rPr lang="he-IL" sz="2200" dirty="0" smtClean="0"/>
              <a:t> הגענו אל אדמת גדרה ב- 14.12.1884 , כ"ה בכסלו שנת תרמ"ה, שהיה נר שני של חנוכה.</a:t>
            </a:r>
          </a:p>
          <a:p>
            <a:pPr fontAlgn="base"/>
            <a:r>
              <a:rPr lang="he-IL" sz="2200" dirty="0" smtClean="0"/>
              <a:t>כדי לציין את החג  הדלקנו שתי מדורות על הגבעה , כנגד שני נרות חנוכה. ביום שלמחרת הגיעו שאר חברי הקבוצה. כאשר רצינו לבנות לעצמנו בתים נתקלו בקושי כיוון שהתורכים לא נתנו לנו רישיונות בנייה.</a:t>
            </a:r>
          </a:p>
          <a:p>
            <a:pPr fontAlgn="base"/>
            <a:r>
              <a:rPr lang="he-IL" sz="2200" dirty="0" smtClean="0"/>
              <a:t>תושביו של הכפר השכן קטרה , הלשינו עלינו לתורכים בכל פעם שניסו לבנות. ורק בשנת 1888, קיבלנו רישיון לבנות בתים במושבה. לאחר מכן התחלנו לבנות בתים בהם נוכל להתגורר </a:t>
            </a:r>
            <a:r>
              <a:rPr lang="he-IL" sz="2200" smtClean="0"/>
              <a:t>וגם נוספו בתים </a:t>
            </a:r>
            <a:r>
              <a:rPr lang="he-IL" sz="2200" dirty="0" smtClean="0"/>
              <a:t>לתושבים המעטים, גידלנו יבול כמו גפנים וחיטה </a:t>
            </a:r>
            <a:r>
              <a:rPr lang="he-IL" sz="2200" dirty="0" err="1" smtClean="0"/>
              <a:t>וב</a:t>
            </a:r>
            <a:r>
              <a:rPr lang="he-IL" sz="2200" dirty="0" smtClean="0"/>
              <a:t>-1895 התחלנו לייצר ולייצא קוניאק (סוג מסוים של יין) ולאחר 10 שנים של עבודה קשה התגוררו בגדרה יותר מ-30 משפחות.</a:t>
            </a:r>
          </a:p>
          <a:p>
            <a:pPr fontAlgn="base"/>
            <a:endParaRPr lang="he-IL" sz="2400" dirty="0" smtClean="0"/>
          </a:p>
          <a:p>
            <a:endParaRPr lang="he-IL" dirty="0"/>
          </a:p>
        </p:txBody>
      </p:sp>
      <p:pic>
        <p:nvPicPr>
          <p:cNvPr id="4" name="תמונה 3" descr="MUSEUM_OF_THE_HISTORY_OF_GEDERA_AND_THE_BILU_-_beith_Moshe_Mintz.JPG"/>
          <p:cNvPicPr>
            <a:picLocks noChangeAspect="1"/>
          </p:cNvPicPr>
          <p:nvPr/>
        </p:nvPicPr>
        <p:blipFill>
          <a:blip r:embed="rId2" cstate="print"/>
          <a:stretch>
            <a:fillRect/>
          </a:stretch>
        </p:blipFill>
        <p:spPr>
          <a:xfrm>
            <a:off x="539552" y="4818112"/>
            <a:ext cx="4064000" cy="20398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57200" y="274638"/>
            <a:ext cx="8229600" cy="274042"/>
          </a:xfrm>
        </p:spPr>
        <p:txBody>
          <a:bodyPr>
            <a:normAutofit fontScale="90000"/>
          </a:bodyPr>
          <a:lstStyle/>
          <a:p>
            <a:endParaRPr lang="he-IL" dirty="0"/>
          </a:p>
        </p:txBody>
      </p:sp>
      <p:sp>
        <p:nvSpPr>
          <p:cNvPr id="3" name="מציין מיקום תוכן 2"/>
          <p:cNvSpPr>
            <a:spLocks noGrp="1"/>
          </p:cNvSpPr>
          <p:nvPr>
            <p:ph idx="1"/>
          </p:nvPr>
        </p:nvSpPr>
        <p:spPr>
          <a:xfrm>
            <a:off x="251520" y="332656"/>
            <a:ext cx="8435280" cy="6336704"/>
          </a:xfrm>
        </p:spPr>
        <p:txBody>
          <a:bodyPr>
            <a:normAutofit/>
          </a:bodyPr>
          <a:lstStyle/>
          <a:p>
            <a:pPr fontAlgn="base"/>
            <a:r>
              <a:rPr lang="he-IL" sz="2200" dirty="0" smtClean="0"/>
              <a:t> נתקלנו בקשיים בכל אשר פנינו.</a:t>
            </a:r>
          </a:p>
          <a:p>
            <a:pPr fontAlgn="base"/>
            <a:r>
              <a:rPr lang="he-IL" sz="2200" dirty="0" smtClean="0"/>
              <a:t>מים זורמים לא היו כמובן וגם רישיון לחפירת באר לא ניתן לנו.</a:t>
            </a:r>
          </a:p>
          <a:p>
            <a:pPr fontAlgn="base"/>
            <a:r>
              <a:rPr lang="he-IL" sz="2200" dirty="0" smtClean="0"/>
              <a:t>כך נאלצו לשתות בחורף מים עכורים מהוואדיות שבסביבה ובקיץ קנינו מים מבורות המים של הכפרים הערביים השכנים.</a:t>
            </a:r>
          </a:p>
          <a:p>
            <a:pPr fontAlgn="base"/>
            <a:r>
              <a:rPr lang="he-IL" sz="2200" dirty="0" smtClean="0"/>
              <a:t> סבלנו מרעב ומחסור. חום מעיק בקיץ וקור מקפיא בחורף.</a:t>
            </a:r>
          </a:p>
          <a:p>
            <a:pPr fontAlgn="base"/>
            <a:r>
              <a:rPr lang="he-IL" sz="2200" dirty="0" smtClean="0"/>
              <a:t>נשזפנו בשמש הקופחת ועבדנו עד קצה כוחותינו.</a:t>
            </a:r>
          </a:p>
          <a:p>
            <a:pPr fontAlgn="base"/>
            <a:r>
              <a:rPr lang="he-IL" sz="2200" dirty="0" smtClean="0"/>
              <a:t>מה שהחזיק אותנו היה האמונה ברעיון , בחלום , שבעבודתנו הקשה </a:t>
            </a:r>
            <a:r>
              <a:rPr lang="he-IL" sz="2200" dirty="0" err="1" smtClean="0"/>
              <a:t>ובזעתנו</a:t>
            </a:r>
            <a:r>
              <a:rPr lang="he-IL" sz="2200" dirty="0" smtClean="0"/>
              <a:t> זכינו להגשימו.</a:t>
            </a:r>
          </a:p>
          <a:p>
            <a:pPr fontAlgn="base"/>
            <a:r>
              <a:rPr lang="he-IL" sz="2200" dirty="0" smtClean="0"/>
              <a:t>הינו חולמים והוזים מצד אחד ואנשי פעולה ומעשה מהצד השני.</a:t>
            </a:r>
          </a:p>
          <a:p>
            <a:pPr fontAlgn="base"/>
            <a:r>
              <a:rPr lang="he-IL" sz="2200" dirty="0" smtClean="0"/>
              <a:t>השילוב בעשייה הבלתי פוסקת </a:t>
            </a:r>
            <a:r>
              <a:rPr lang="he-IL" sz="2200" dirty="0" err="1" smtClean="0"/>
              <a:t>שלהנו</a:t>
            </a:r>
            <a:r>
              <a:rPr lang="he-IL" sz="2200" dirty="0" smtClean="0"/>
              <a:t> הביאה לכך שחזונינו קרם עור וגידים והיה לממש. למציאות.</a:t>
            </a:r>
          </a:p>
          <a:p>
            <a:pPr fontAlgn="base"/>
            <a:r>
              <a:rPr lang="he-IL" sz="2200" dirty="0" smtClean="0"/>
              <a:t>ותראה את המושבה גדרה אשר נולדה </a:t>
            </a:r>
            <a:r>
              <a:rPr lang="he-IL" sz="2200" dirty="0" err="1" smtClean="0"/>
              <a:t>מכח</a:t>
            </a:r>
            <a:r>
              <a:rPr lang="he-IL" sz="2200" dirty="0" smtClean="0"/>
              <a:t> חלומותינו ועשיתנו והיום היא תוססת  ויפה. סיפור זה אני מספר לך כדי שביקורך במוזיאון הבילויים יהיה מהנה ותוסס </a:t>
            </a:r>
          </a:p>
          <a:p>
            <a:endParaRPr lang="he-IL" sz="2200" b="1" dirty="0"/>
          </a:p>
        </p:txBody>
      </p:sp>
      <p:pic>
        <p:nvPicPr>
          <p:cNvPr id="5" name="תמונה 4" descr="גדרה.jpg"/>
          <p:cNvPicPr>
            <a:picLocks noChangeAspect="1"/>
          </p:cNvPicPr>
          <p:nvPr/>
        </p:nvPicPr>
        <p:blipFill>
          <a:blip r:embed="rId2" cstate="print"/>
          <a:stretch>
            <a:fillRect/>
          </a:stretch>
        </p:blipFill>
        <p:spPr>
          <a:xfrm>
            <a:off x="611560" y="5301208"/>
            <a:ext cx="3316982" cy="14401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גדרה- תעודת זהות </a:t>
            </a:r>
            <a:endParaRPr lang="he-IL" dirty="0"/>
          </a:p>
        </p:txBody>
      </p:sp>
      <p:sp>
        <p:nvSpPr>
          <p:cNvPr id="3" name="מציין מיקום תוכן 2"/>
          <p:cNvSpPr>
            <a:spLocks noGrp="1"/>
          </p:cNvSpPr>
          <p:nvPr>
            <p:ph idx="1"/>
          </p:nvPr>
        </p:nvSpPr>
        <p:spPr>
          <a:xfrm>
            <a:off x="457200" y="1412776"/>
            <a:ext cx="8229600" cy="4713387"/>
          </a:xfrm>
        </p:spPr>
        <p:txBody>
          <a:bodyPr>
            <a:normAutofit lnSpcReduction="10000"/>
          </a:bodyPr>
          <a:lstStyle/>
          <a:p>
            <a:pPr marL="0" indent="0">
              <a:buNone/>
            </a:pPr>
            <a:r>
              <a:rPr lang="he-IL" sz="2000" b="1" u="sng" dirty="0">
                <a:latin typeface="Guttman Yad-Brush" panose="02010401010101010101" pitchFamily="2" charset="-79"/>
                <a:cs typeface="Guttman Yad-Brush" panose="02010401010101010101" pitchFamily="2" charset="-79"/>
              </a:rPr>
              <a:t>היכן </a:t>
            </a:r>
            <a:r>
              <a:rPr lang="he-IL" sz="2000" b="1" u="sng" dirty="0" smtClean="0">
                <a:latin typeface="Guttman Yad-Brush" panose="02010401010101010101" pitchFamily="2" charset="-79"/>
                <a:cs typeface="Guttman Yad-Brush" panose="02010401010101010101" pitchFamily="2" charset="-79"/>
              </a:rPr>
              <a:t>ממוקמת </a:t>
            </a:r>
            <a:r>
              <a:rPr lang="he-IL" sz="2000" u="sng" dirty="0">
                <a:latin typeface="Guttman Yad-Brush" panose="02010401010101010101" pitchFamily="2" charset="-79"/>
                <a:cs typeface="Guttman Yad-Brush" panose="02010401010101010101" pitchFamily="2" charset="-79"/>
              </a:rPr>
              <a:t>: </a:t>
            </a:r>
            <a:r>
              <a:rPr lang="he-IL" sz="2000" dirty="0">
                <a:latin typeface="Guttman Yad-Brush" panose="02010401010101010101" pitchFamily="2" charset="-79"/>
                <a:cs typeface="Guttman Yad-Brush" panose="02010401010101010101" pitchFamily="2" charset="-79"/>
              </a:rPr>
              <a:t>גְּדֵרָה היא מושבה המתפקדת כמועצה מקומית באזור השפלה הדרומית </a:t>
            </a:r>
            <a:r>
              <a:rPr lang="he-IL" sz="2000" dirty="0" smtClean="0">
                <a:latin typeface="Guttman Yad-Brush" panose="02010401010101010101" pitchFamily="2" charset="-79"/>
                <a:cs typeface="Guttman Yad-Brush" panose="02010401010101010101" pitchFamily="2" charset="-79"/>
              </a:rPr>
              <a:t>במחוז </a:t>
            </a:r>
            <a:r>
              <a:rPr lang="he-IL" sz="2000" dirty="0">
                <a:latin typeface="Guttman Yad-Brush" panose="02010401010101010101" pitchFamily="2" charset="-79"/>
                <a:cs typeface="Guttman Yad-Brush" panose="02010401010101010101" pitchFamily="2" charset="-79"/>
              </a:rPr>
              <a:t>המרכז </a:t>
            </a:r>
            <a:r>
              <a:rPr lang="he-IL" sz="2000" dirty="0" smtClean="0">
                <a:latin typeface="Guttman Yad-Brush" panose="02010401010101010101" pitchFamily="2" charset="-79"/>
                <a:cs typeface="Guttman Yad-Brush" panose="02010401010101010101" pitchFamily="2" charset="-79"/>
              </a:rPr>
              <a:t>בישראל בין אשדוד לרחובות</a:t>
            </a:r>
          </a:p>
          <a:p>
            <a:pPr marL="0" indent="0">
              <a:buNone/>
            </a:pPr>
            <a:r>
              <a:rPr lang="he-IL" sz="2000" b="1" u="sng" dirty="0" smtClean="0">
                <a:latin typeface="Guttman Yad-Brush" panose="02010401010101010101" pitchFamily="2" charset="-79"/>
                <a:cs typeface="Guttman Yad-Brush" panose="02010401010101010101" pitchFamily="2" charset="-79"/>
              </a:rPr>
              <a:t>מתי </a:t>
            </a:r>
            <a:r>
              <a:rPr lang="he-IL" sz="2000" b="1" u="sng" dirty="0">
                <a:latin typeface="Guttman Yad-Brush" panose="02010401010101010101" pitchFamily="2" charset="-79"/>
                <a:cs typeface="Guttman Yad-Brush" panose="02010401010101010101" pitchFamily="2" charset="-79"/>
              </a:rPr>
              <a:t>נוסדה </a:t>
            </a:r>
            <a:r>
              <a:rPr lang="he-IL" sz="2000" b="1" u="sng" dirty="0" smtClean="0">
                <a:latin typeface="Guttman Yad-Brush" panose="02010401010101010101" pitchFamily="2" charset="-79"/>
                <a:cs typeface="Guttman Yad-Brush" panose="02010401010101010101" pitchFamily="2" charset="-79"/>
              </a:rPr>
              <a:t>העיר </a:t>
            </a:r>
            <a:r>
              <a:rPr lang="he-IL" sz="2000" dirty="0" smtClean="0">
                <a:latin typeface="Guttman Yad-Brush" panose="02010401010101010101" pitchFamily="2" charset="-79"/>
                <a:cs typeface="Guttman Yad-Brush" panose="02010401010101010101" pitchFamily="2" charset="-79"/>
              </a:rPr>
              <a:t>: גדרה </a:t>
            </a:r>
            <a:r>
              <a:rPr lang="he-IL" sz="2000" dirty="0">
                <a:latin typeface="Guttman Yad-Brush" panose="02010401010101010101" pitchFamily="2" charset="-79"/>
                <a:cs typeface="Guttman Yad-Brush" panose="02010401010101010101" pitchFamily="2" charset="-79"/>
              </a:rPr>
              <a:t>נוסדה, כיישוב שיתופי, על ידי אנשי ביל"ו </a:t>
            </a:r>
            <a:r>
              <a:rPr lang="he-IL" sz="2000" dirty="0" smtClean="0">
                <a:latin typeface="Guttman Yad-Brush" panose="02010401010101010101" pitchFamily="2" charset="-79"/>
                <a:cs typeface="Guttman Yad-Brush" panose="02010401010101010101" pitchFamily="2" charset="-79"/>
              </a:rPr>
              <a:t>שסבלו תלאות רבות בעלייתם לארץ ורק </a:t>
            </a:r>
            <a:r>
              <a:rPr lang="he-IL" sz="2000" dirty="0">
                <a:latin typeface="Guttman Yad-Brush" panose="02010401010101010101" pitchFamily="2" charset="-79"/>
                <a:cs typeface="Guttman Yad-Brush" panose="02010401010101010101" pitchFamily="2" charset="-79"/>
              </a:rPr>
              <a:t>בשנת </a:t>
            </a:r>
            <a:r>
              <a:rPr lang="he-IL" sz="2000" dirty="0" smtClean="0">
                <a:latin typeface="Guttman Yad-Brush" panose="02010401010101010101" pitchFamily="2" charset="-79"/>
                <a:cs typeface="Guttman Yad-Brush" panose="02010401010101010101" pitchFamily="2" charset="-79"/>
              </a:rPr>
              <a:t>1888, קיבלו </a:t>
            </a:r>
            <a:r>
              <a:rPr lang="he-IL" sz="2000" dirty="0">
                <a:latin typeface="Guttman Yad-Brush" panose="02010401010101010101" pitchFamily="2" charset="-79"/>
                <a:cs typeface="Guttman Yad-Brush" panose="02010401010101010101" pitchFamily="2" charset="-79"/>
              </a:rPr>
              <a:t>אנשי המושבה רישיון לבנות בתים </a:t>
            </a:r>
            <a:r>
              <a:rPr lang="he-IL" sz="2000" dirty="0" smtClean="0">
                <a:latin typeface="Guttman Yad-Brush" panose="02010401010101010101" pitchFamily="2" charset="-79"/>
                <a:cs typeface="Guttman Yad-Brush" panose="02010401010101010101" pitchFamily="2" charset="-79"/>
              </a:rPr>
              <a:t>במושבה וכבר בשנת 1949 הוכרזה כמועצה מקומית.</a:t>
            </a:r>
          </a:p>
          <a:p>
            <a:pPr marL="0" indent="0">
              <a:buNone/>
            </a:pPr>
            <a:r>
              <a:rPr lang="he-IL" sz="2000" b="1" u="sng" dirty="0" smtClean="0">
                <a:latin typeface="Guttman Yad-Brush" panose="02010401010101010101" pitchFamily="2" charset="-79"/>
                <a:cs typeface="Guttman Yad-Brush" panose="02010401010101010101" pitchFamily="2" charset="-79"/>
              </a:rPr>
              <a:t>אוכלוסייה</a:t>
            </a:r>
            <a:r>
              <a:rPr lang="he-IL" sz="2000" u="sng" dirty="0" smtClean="0">
                <a:latin typeface="Guttman Yad-Brush" panose="02010401010101010101" pitchFamily="2" charset="-79"/>
                <a:cs typeface="Guttman Yad-Brush" panose="02010401010101010101" pitchFamily="2" charset="-79"/>
              </a:rPr>
              <a:t> </a:t>
            </a:r>
            <a:r>
              <a:rPr lang="he-IL" sz="2000" dirty="0" smtClean="0">
                <a:latin typeface="Guttman Yad-Brush" panose="02010401010101010101" pitchFamily="2" charset="-79"/>
                <a:cs typeface="Guttman Yad-Brush" panose="02010401010101010101" pitchFamily="2" charset="-79"/>
              </a:rPr>
              <a:t>: יותר מ- 27,000 נפש (נכון לשנת 2016)</a:t>
            </a:r>
          </a:p>
          <a:p>
            <a:pPr marL="0" indent="0">
              <a:buNone/>
            </a:pPr>
            <a:r>
              <a:rPr lang="he-IL" sz="2000" b="1" u="sng" dirty="0" smtClean="0">
                <a:latin typeface="Guttman Yad-Brush" panose="02010401010101010101" pitchFamily="2" charset="-79"/>
                <a:cs typeface="Guttman Yad-Brush" panose="02010401010101010101" pitchFamily="2" charset="-79"/>
              </a:rPr>
              <a:t>כלכלה</a:t>
            </a:r>
            <a:r>
              <a:rPr lang="he-IL" sz="2000" dirty="0" smtClean="0">
                <a:latin typeface="Guttman Yad-Brush" panose="02010401010101010101" pitchFamily="2" charset="-79"/>
                <a:cs typeface="Guttman Yad-Brush" panose="02010401010101010101" pitchFamily="2" charset="-79"/>
              </a:rPr>
              <a:t> : גדרה התפרנסה בעיקר מחקלאות וכבר בשנותיה הראשונות גידלו גפנים וחיטה וכיום מתפרנסת ממסחר, תעשייה ועוד מגוון רחב של עבודות נוספות.</a:t>
            </a:r>
          </a:p>
          <a:p>
            <a:pPr marL="0" indent="0">
              <a:buNone/>
            </a:pPr>
            <a:r>
              <a:rPr lang="he-IL" sz="2000" b="1" u="sng" dirty="0" smtClean="0">
                <a:latin typeface="Guttman Yad-Brush" panose="02010401010101010101" pitchFamily="2" charset="-79"/>
                <a:cs typeface="Guttman Yad-Brush" panose="02010401010101010101" pitchFamily="2" charset="-79"/>
              </a:rPr>
              <a:t>גודל המושבה </a:t>
            </a:r>
            <a:r>
              <a:rPr lang="he-IL" sz="2000" b="1" dirty="0" smtClean="0">
                <a:latin typeface="Guttman Yad-Brush" panose="02010401010101010101" pitchFamily="2" charset="-79"/>
                <a:cs typeface="Guttman Yad-Brush" panose="02010401010101010101" pitchFamily="2" charset="-79"/>
              </a:rPr>
              <a:t>: </a:t>
            </a:r>
            <a:r>
              <a:rPr lang="he-IL" sz="2000" dirty="0" smtClean="0">
                <a:latin typeface="Guttman Yad-Brush" panose="02010401010101010101" pitchFamily="2" charset="-79"/>
                <a:cs typeface="Guttman Yad-Brush" panose="02010401010101010101" pitchFamily="2" charset="-79"/>
              </a:rPr>
              <a:t>יותר מ- 11,000 דונם</a:t>
            </a:r>
          </a:p>
          <a:p>
            <a:pPr marL="0" indent="0">
              <a:buNone/>
            </a:pPr>
            <a:r>
              <a:rPr lang="he-IL" sz="2000" u="sng" dirty="0" smtClean="0">
                <a:latin typeface="Guttman Yad-Brush" panose="02010401010101010101" pitchFamily="2" charset="-79"/>
                <a:cs typeface="Guttman Yad-Brush" panose="02010401010101010101" pitchFamily="2" charset="-79"/>
              </a:rPr>
              <a:t> </a:t>
            </a:r>
            <a:r>
              <a:rPr lang="he-IL" sz="2000" b="1" u="sng" dirty="0" smtClean="0">
                <a:latin typeface="Guttman Yad-Brush" panose="02010401010101010101" pitchFamily="2" charset="-79"/>
                <a:cs typeface="Guttman Yad-Brush" panose="02010401010101010101" pitchFamily="2" charset="-79"/>
              </a:rPr>
              <a:t>גובה ממוצע </a:t>
            </a:r>
            <a:r>
              <a:rPr lang="he-IL" sz="2000" dirty="0" smtClean="0">
                <a:latin typeface="Guttman Yad-Brush" panose="02010401010101010101" pitchFamily="2" charset="-79"/>
                <a:cs typeface="Guttman Yad-Brush" panose="02010401010101010101" pitchFamily="2" charset="-79"/>
              </a:rPr>
              <a:t>: 57 מטרים </a:t>
            </a:r>
          </a:p>
          <a:p>
            <a:pPr marL="0" indent="0">
              <a:buNone/>
            </a:pPr>
            <a:r>
              <a:rPr lang="he-IL" sz="2000" b="1" u="sng" dirty="0" smtClean="0">
                <a:latin typeface="Guttman Yad-Brush" panose="02010401010101010101" pitchFamily="2" charset="-79"/>
                <a:cs typeface="Guttman Yad-Brush" panose="02010401010101010101" pitchFamily="2" charset="-79"/>
              </a:rPr>
              <a:t>סוג הישוב כיום </a:t>
            </a:r>
            <a:r>
              <a:rPr lang="he-IL" sz="2000" dirty="0" smtClean="0">
                <a:latin typeface="Guttman Yad-Brush" panose="02010401010101010101" pitchFamily="2" charset="-79"/>
                <a:cs typeface="Guttman Yad-Brush" panose="02010401010101010101" pitchFamily="2" charset="-79"/>
              </a:rPr>
              <a:t>: ישוב עירוני </a:t>
            </a:r>
          </a:p>
        </p:txBody>
      </p:sp>
      <p:pic>
        <p:nvPicPr>
          <p:cNvPr id="5" name="תמונה 4" descr="גדרה.jpg"/>
          <p:cNvPicPr>
            <a:picLocks noChangeAspect="1"/>
          </p:cNvPicPr>
          <p:nvPr/>
        </p:nvPicPr>
        <p:blipFill>
          <a:blip r:embed="rId3" cstate="print"/>
          <a:stretch>
            <a:fillRect/>
          </a:stretch>
        </p:blipFill>
        <p:spPr>
          <a:xfrm>
            <a:off x="251520" y="4437112"/>
            <a:ext cx="3744416" cy="2232248"/>
          </a:xfrm>
          <a:prstGeom prst="rect">
            <a:avLst/>
          </a:prstGeom>
        </p:spPr>
      </p:pic>
    </p:spTree>
    <p:extLst>
      <p:ext uri="{BB962C8B-B14F-4D97-AF65-F5344CB8AC3E}">
        <p14:creationId xmlns:p14="http://schemas.microsoft.com/office/powerpoint/2010/main" val="3250598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smtClean="0"/>
              <a:t>המשך תעודת זהות</a:t>
            </a:r>
            <a:endParaRPr lang="he-IL" dirty="0"/>
          </a:p>
        </p:txBody>
      </p:sp>
      <p:sp>
        <p:nvSpPr>
          <p:cNvPr id="3" name="מציין מיקום תוכן 2"/>
          <p:cNvSpPr>
            <a:spLocks noGrp="1"/>
          </p:cNvSpPr>
          <p:nvPr>
            <p:ph idx="4294967295"/>
          </p:nvPr>
        </p:nvSpPr>
        <p:spPr>
          <a:xfrm>
            <a:off x="430213" y="1557338"/>
            <a:ext cx="8713787" cy="5040312"/>
          </a:xfrm>
        </p:spPr>
        <p:txBody>
          <a:bodyPr/>
          <a:lstStyle/>
          <a:p>
            <a:r>
              <a:rPr lang="he-IL" sz="2800" u="sng" dirty="0" smtClean="0">
                <a:latin typeface="Guttman Yad-Brush" pitchFamily="2" charset="-79"/>
                <a:cs typeface="Guttman Yad-Brush" pitchFamily="2" charset="-79"/>
              </a:rPr>
              <a:t>שינוים שעברה גדרה</a:t>
            </a:r>
            <a:r>
              <a:rPr lang="he-IL" sz="2400" dirty="0" smtClean="0">
                <a:latin typeface="Guttman Frnew" pitchFamily="2" charset="-79"/>
                <a:cs typeface="Guttman Frnew" pitchFamily="2" charset="-79"/>
              </a:rPr>
              <a:t>: </a:t>
            </a:r>
            <a:r>
              <a:rPr lang="he-IL" sz="2800" dirty="0" smtClean="0">
                <a:latin typeface="Guttman Frnew" pitchFamily="2" charset="-79"/>
                <a:cs typeface="Guttman Frnew" pitchFamily="2" charset="-79"/>
              </a:rPr>
              <a:t>1</a:t>
            </a:r>
            <a:r>
              <a:rPr lang="he-IL" sz="2800" dirty="0" smtClean="0">
                <a:latin typeface="Guttman Yad-Brush" pitchFamily="2" charset="-79"/>
                <a:cs typeface="Guttman Yad-Brush" pitchFamily="2" charset="-79"/>
              </a:rPr>
              <a:t>) </a:t>
            </a:r>
            <a:r>
              <a:rPr lang="he-IL" sz="2400" dirty="0" smtClean="0">
                <a:latin typeface="Guttman Yad-Brush" pitchFamily="2" charset="-79"/>
                <a:cs typeface="Guttman Yad-Brush" pitchFamily="2" charset="-79"/>
              </a:rPr>
              <a:t>בשנת 2000 נבנו כמה שכונות חדשות במזרח גדרה. רוב דיירי השכונות החדשות הם זוגות צעירים.</a:t>
            </a:r>
          </a:p>
          <a:p>
            <a:r>
              <a:rPr lang="he-IL" sz="2800" dirty="0" smtClean="0">
                <a:latin typeface="Guttman Yad-Brush" pitchFamily="2" charset="-79"/>
                <a:cs typeface="Guttman Yad-Brush" pitchFamily="2" charset="-79"/>
              </a:rPr>
              <a:t>2) </a:t>
            </a:r>
            <a:r>
              <a:rPr lang="he-IL" sz="2400" dirty="0" smtClean="0">
                <a:latin typeface="Guttman Yad-Brush" pitchFamily="2" charset="-79"/>
                <a:cs typeface="Guttman Yad-Brush" pitchFamily="2" charset="-79"/>
              </a:rPr>
              <a:t>במהלך מבצע עופרת יצוקה, ספגה לראשונה העיירה פגיעות של טילים שנורו מרצועת עזה.</a:t>
            </a:r>
          </a:p>
          <a:p>
            <a:r>
              <a:rPr lang="he-IL" sz="2800" dirty="0" smtClean="0">
                <a:latin typeface="Guttman Yad-Brush" pitchFamily="2" charset="-79"/>
                <a:cs typeface="Guttman Yad-Brush" pitchFamily="2" charset="-79"/>
              </a:rPr>
              <a:t>3)</a:t>
            </a:r>
            <a:r>
              <a:rPr lang="he-IL" sz="2400" dirty="0" smtClean="0">
                <a:latin typeface="Guttman Yad-Brush" pitchFamily="2" charset="-79"/>
                <a:cs typeface="Guttman Yad-Brush" pitchFamily="2" charset="-79"/>
              </a:rPr>
              <a:t> בשנות החמישים הגיעו לגדרה עולים מעליות מרבד הקסמים, כנפי נשרים ועליית משה.</a:t>
            </a:r>
          </a:p>
          <a:p>
            <a:r>
              <a:rPr lang="he-IL" sz="2400" dirty="0" smtClean="0">
                <a:latin typeface="Guttman Yad-Brush" pitchFamily="2" charset="-79"/>
                <a:cs typeface="Guttman Yad-Brush" pitchFamily="2" charset="-79"/>
              </a:rPr>
              <a:t>4) כיום בגדרה ישנן 2 בתי חולים.</a:t>
            </a:r>
          </a:p>
          <a:p>
            <a:r>
              <a:rPr lang="he-IL" sz="2800" u="sng" dirty="0" smtClean="0">
                <a:latin typeface="Guttman Yad-Brush" pitchFamily="2" charset="-79"/>
                <a:cs typeface="Guttman Yad-Brush" pitchFamily="2" charset="-79"/>
              </a:rPr>
              <a:t>מקור השם: </a:t>
            </a:r>
            <a:r>
              <a:rPr lang="he-IL" sz="2400" dirty="0" smtClean="0">
                <a:latin typeface="Guttman Yad-Brush" pitchFamily="2" charset="-79"/>
                <a:cs typeface="Guttman Yad-Brush" pitchFamily="2" charset="-79"/>
              </a:rPr>
              <a:t>מקור השם גדרה בתנ"ך ספר דברים פרק ד</a:t>
            </a:r>
            <a:r>
              <a:rPr lang="en-US" sz="2400" dirty="0" smtClean="0">
                <a:latin typeface="Guttman Yad-Brush" pitchFamily="2" charset="-79"/>
                <a:cs typeface="Guttman Yad-Brush" pitchFamily="2" charset="-79"/>
              </a:rPr>
              <a:t>'</a:t>
            </a:r>
            <a:r>
              <a:rPr lang="he-IL" sz="2400" dirty="0" smtClean="0">
                <a:latin typeface="Guttman Yad-Brush" pitchFamily="2" charset="-79"/>
                <a:cs typeface="Guttman Yad-Brush" pitchFamily="2" charset="-79"/>
              </a:rPr>
              <a:t>, פסוק </a:t>
            </a:r>
            <a:r>
              <a:rPr lang="he-IL" sz="2400" dirty="0" err="1" smtClean="0">
                <a:latin typeface="Guttman Yad-Brush" pitchFamily="2" charset="-79"/>
                <a:cs typeface="Guttman Yad-Brush" pitchFamily="2" charset="-79"/>
              </a:rPr>
              <a:t>כג</a:t>
            </a:r>
            <a:r>
              <a:rPr lang="he-IL" sz="2400" dirty="0" smtClean="0">
                <a:latin typeface="Guttman Yad-Brush" pitchFamily="2" charset="-79"/>
                <a:cs typeface="Guttman Yad-Brush" pitchFamily="2" charset="-79"/>
              </a:rPr>
              <a:t>: "הֵמָּה הַיּוֹצְרִים </a:t>
            </a:r>
            <a:r>
              <a:rPr lang="he-IL" sz="2400" dirty="0" err="1" smtClean="0">
                <a:latin typeface="Guttman Yad-Brush" pitchFamily="2" charset="-79"/>
                <a:cs typeface="Guttman Yad-Brush" pitchFamily="2" charset="-79"/>
              </a:rPr>
              <a:t>וְיֹש</a:t>
            </a:r>
            <a:r>
              <a:rPr lang="he-IL" sz="2400" dirty="0" smtClean="0">
                <a:latin typeface="Guttman Yad-Brush" pitchFamily="2" charset="-79"/>
                <a:cs typeface="Guttman Yad-Brush" pitchFamily="2" charset="-79"/>
              </a:rPr>
              <a:t>ְׁבֵי נְטָעִים וּגְדֵרָה"</a:t>
            </a:r>
            <a:endParaRPr lang="he-IL" sz="2400" u="sng" dirty="0" smtClean="0">
              <a:latin typeface="Guttman Yad-Brush" pitchFamily="2" charset="-79"/>
              <a:cs typeface="Guttman Yad-Brush" pitchFamily="2" charset="-79"/>
            </a:endParaRPr>
          </a:p>
          <a:p>
            <a:endParaRPr lang="he-I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76672"/>
            <a:ext cx="5486400" cy="936104"/>
          </a:xfrm>
        </p:spPr>
        <p:txBody>
          <a:bodyPr>
            <a:normAutofit/>
          </a:bodyPr>
          <a:lstStyle/>
          <a:p>
            <a:pPr algn="ctr"/>
            <a:r>
              <a:rPr lang="he-IL" sz="3600" dirty="0" smtClean="0"/>
              <a:t>ניתוח סמל המושבה</a:t>
            </a:r>
            <a:endParaRPr lang="he-IL" sz="3600" dirty="0"/>
          </a:p>
        </p:txBody>
      </p:sp>
      <p:sp>
        <p:nvSpPr>
          <p:cNvPr id="10" name="מציין מיקום טקסט 9"/>
          <p:cNvSpPr>
            <a:spLocks noGrp="1"/>
          </p:cNvSpPr>
          <p:nvPr>
            <p:ph type="body" sz="half" idx="2"/>
          </p:nvPr>
        </p:nvSpPr>
        <p:spPr>
          <a:xfrm>
            <a:off x="5724128" y="4293096"/>
            <a:ext cx="2304256" cy="1368152"/>
          </a:xfrm>
        </p:spPr>
        <p:txBody>
          <a:bodyPr>
            <a:normAutofit/>
          </a:bodyPr>
          <a:lstStyle/>
          <a:p>
            <a:r>
              <a:rPr lang="he-IL" sz="1800" dirty="0" err="1" smtClean="0"/>
              <a:t>הבילו"ים</a:t>
            </a:r>
            <a:r>
              <a:rPr lang="he-IL" sz="1800" dirty="0" smtClean="0"/>
              <a:t> אשר הקימו ויסדו את המושבה ("בֵּי</a:t>
            </a:r>
            <a:r>
              <a:rPr lang="he-IL" sz="1800" dirty="0" err="1" smtClean="0"/>
              <a:t>ת </a:t>
            </a:r>
            <a:r>
              <a:rPr lang="he-IL" sz="1800" dirty="0" smtClean="0"/>
              <a:t>יַעֲקֹב </a:t>
            </a:r>
            <a:r>
              <a:rPr lang="he-IL" sz="1800" dirty="0" err="1" smtClean="0"/>
              <a:t>לְכ</a:t>
            </a:r>
            <a:r>
              <a:rPr lang="he-IL" sz="1800" dirty="0" smtClean="0"/>
              <a:t>וּ</a:t>
            </a:r>
            <a:r>
              <a:rPr lang="he-IL" sz="1800" dirty="0" err="1" smtClean="0"/>
              <a:t> </a:t>
            </a:r>
            <a:r>
              <a:rPr lang="he-IL" sz="1800" dirty="0" smtClean="0"/>
              <a:t>וְנֵלְכָה")</a:t>
            </a:r>
            <a:endParaRPr lang="he-IL" sz="1800" dirty="0"/>
          </a:p>
        </p:txBody>
      </p:sp>
      <p:pic>
        <p:nvPicPr>
          <p:cNvPr id="1026" name="Picture 2" descr="תוצאת תמונה עבור משמעות סמל גדרה"/>
          <p:cNvPicPr>
            <a:picLocks noChangeAspect="1" noChangeArrowheads="1"/>
          </p:cNvPicPr>
          <p:nvPr/>
        </p:nvPicPr>
        <p:blipFill>
          <a:blip r:embed="rId2" cstate="print"/>
          <a:srcRect/>
          <a:stretch>
            <a:fillRect/>
          </a:stretch>
        </p:blipFill>
        <p:spPr bwMode="auto">
          <a:xfrm>
            <a:off x="3203848" y="1484784"/>
            <a:ext cx="2880319" cy="2808312"/>
          </a:xfrm>
          <a:prstGeom prst="rect">
            <a:avLst/>
          </a:prstGeom>
          <a:noFill/>
        </p:spPr>
      </p:pic>
      <p:cxnSp>
        <p:nvCxnSpPr>
          <p:cNvPr id="5" name="מחבר חץ ישר 4"/>
          <p:cNvCxnSpPr/>
          <p:nvPr/>
        </p:nvCxnSpPr>
        <p:spPr>
          <a:xfrm>
            <a:off x="5652120" y="3789040"/>
            <a:ext cx="144016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H="1">
            <a:off x="2555776" y="2708920"/>
            <a:ext cx="19442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8715" y="3212976"/>
            <a:ext cx="2489784" cy="646331"/>
          </a:xfrm>
          <a:prstGeom prst="rect">
            <a:avLst/>
          </a:prstGeom>
          <a:noFill/>
        </p:spPr>
        <p:txBody>
          <a:bodyPr wrap="square" rtlCol="1">
            <a:spAutoFit/>
          </a:bodyPr>
          <a:lstStyle/>
          <a:p>
            <a:r>
              <a:rPr lang="he-IL" dirty="0" smtClean="0"/>
              <a:t>הרי יהודה אשר קרובים</a:t>
            </a:r>
          </a:p>
          <a:p>
            <a:r>
              <a:rPr lang="he-IL" dirty="0" smtClean="0"/>
              <a:t>למושבה גדרה</a:t>
            </a:r>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שאלות </a:t>
            </a:r>
            <a:endParaRPr lang="he-IL" dirty="0"/>
          </a:p>
        </p:txBody>
      </p:sp>
      <p:sp>
        <p:nvSpPr>
          <p:cNvPr id="3" name="מציין מיקום תוכן 2"/>
          <p:cNvSpPr>
            <a:spLocks noGrp="1"/>
          </p:cNvSpPr>
          <p:nvPr>
            <p:ph idx="1"/>
          </p:nvPr>
        </p:nvSpPr>
        <p:spPr>
          <a:xfrm>
            <a:off x="457200" y="1196752"/>
            <a:ext cx="8229600" cy="5472608"/>
          </a:xfrm>
        </p:spPr>
        <p:txBody>
          <a:bodyPr>
            <a:normAutofit/>
          </a:bodyPr>
          <a:lstStyle/>
          <a:p>
            <a:r>
              <a:rPr lang="he-IL" dirty="0" smtClean="0"/>
              <a:t>1) מדוע עלו אנשי ביל"ו לארץ ישראל? אנשי ביל"ו היו יהודים שחיו ברוסיה והם עלו לארץ ישראל בגלל שהאמינו ברעיונות חברתיים ובשילובם של יהודי רוסיה בארץ ישראל ובהקמת יישובים חקלאיים ושיתופיים בארץ.</a:t>
            </a:r>
          </a:p>
          <a:p>
            <a:r>
              <a:rPr lang="he-IL" dirty="0" smtClean="0"/>
              <a:t>2) האם האנשים בתנועת ביל"ו היו קבועים או שחלק עזבו? והאם אפשר להצטרף אליה? האנשים בתנועת ביל"ו לא היו קבועים וחלק עזבו בגלל השכר העלוב שקיבלו למרות עבודתם הקשה חלק עזבו בגלל העבודה הקשה וחלק נוסף שהיה חי ברוסיה עלה לישראל והצטרף לתנועה.</a:t>
            </a:r>
          </a:p>
          <a:p>
            <a:r>
              <a:rPr lang="he-IL" dirty="0" smtClean="0"/>
              <a:t>3) כמה חברים היו בתנועת ביל"ו? בתנועת ביל"ו היו יותר מ 50 אנשים, רובם סטודנטים בעל מעמד חברתי גבוה אך מיעוטם עתיד היה להגיע לארץ  </a:t>
            </a:r>
            <a:endParaRPr lang="he-IL" dirty="0"/>
          </a:p>
        </p:txBody>
      </p:sp>
    </p:spTree>
    <p:extLst>
      <p:ext uri="{BB962C8B-B14F-4D97-AF65-F5344CB8AC3E}">
        <p14:creationId xmlns:p14="http://schemas.microsoft.com/office/powerpoint/2010/main" val="3758488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r>
              <a:rPr lang="he-IL" dirty="0" smtClean="0"/>
              <a:t>4) היכן גרו הבילויים מתי שלא ניתן להם רישיון לבנות בגדרה? </a:t>
            </a:r>
            <a:r>
              <a:rPr lang="he-IL" dirty="0" err="1" smtClean="0"/>
              <a:t>הבילו"ים</a:t>
            </a:r>
            <a:r>
              <a:rPr lang="he-IL" dirty="0" smtClean="0"/>
              <a:t> נאלצו לחפור בור גדול  באדמה ולקרות אותו בגג (כיום זהו אתר היסטורי)</a:t>
            </a:r>
          </a:p>
          <a:p>
            <a:r>
              <a:rPr lang="he-IL" dirty="0" smtClean="0"/>
              <a:t>5) מה הדבר הייחודי בקבוצה ביל"ו? היא הקבוצה הראשונה מתקופת שיבת ציון שהייתה חילונית. בעליה </a:t>
            </a:r>
            <a:r>
              <a:rPr lang="he-IL" dirty="0" err="1" smtClean="0"/>
              <a:t>השניה</a:t>
            </a:r>
            <a:r>
              <a:rPr lang="he-IL" dirty="0" smtClean="0"/>
              <a:t> יש הרבה אנשים ממעמד הפועלים אבל בעליה הראשונה כל המושבות היו דתיות. היא קבוצה מגובשת שיש לה תקנון, סדר יום אבל אין להם תוכנית ברורה לגבי העתיד של ארץ ישראל כמו מדינה, גבולות וכולי. בנוסף לכך זו </a:t>
            </a:r>
            <a:r>
              <a:rPr lang="he-IL" smtClean="0"/>
              <a:t>קבוצה חסרת כסף.</a:t>
            </a:r>
            <a:endParaRPr lang="he-IL" dirty="0" smtClean="0"/>
          </a:p>
          <a:p>
            <a:endParaRPr lang="he-I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פסגה">
  <a:themeElements>
    <a:clrScheme name="פסגה">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פסגה">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פסגה">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315</TotalTime>
  <Words>667</Words>
  <Application>Microsoft Office PowerPoint</Application>
  <PresentationFormat>‫הצגה על המסך (4:3)</PresentationFormat>
  <Paragraphs>46</Paragraphs>
  <Slides>9</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9</vt:i4>
      </vt:variant>
    </vt:vector>
  </HeadingPairs>
  <TitlesOfParts>
    <vt:vector size="10" baseType="lpstr">
      <vt:lpstr>פסגה</vt:lpstr>
      <vt:lpstr>תעודת זהות לגדרה</vt:lpstr>
      <vt:lpstr>סיפורה של גדרה </vt:lpstr>
      <vt:lpstr>מצגת של PowerPoint</vt:lpstr>
      <vt:lpstr>מצגת של PowerPoint</vt:lpstr>
      <vt:lpstr>גדרה- תעודת זהות </vt:lpstr>
      <vt:lpstr>המשך תעודת זהות</vt:lpstr>
      <vt:lpstr>ניתוח סמל המושבה</vt:lpstr>
      <vt:lpstr>שאלות </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תעודת זהות</dc:title>
  <dc:creator>User</dc:creator>
  <cp:lastModifiedBy>User</cp:lastModifiedBy>
  <cp:revision>29</cp:revision>
  <dcterms:created xsi:type="dcterms:W3CDTF">2018-02-01T13:50:29Z</dcterms:created>
  <dcterms:modified xsi:type="dcterms:W3CDTF">2018-02-27T20:02:34Z</dcterms:modified>
</cp:coreProperties>
</file>