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1.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406" r:id="rId5"/>
    <p:sldMasterId id="2147484411" r:id="rId6"/>
    <p:sldMasterId id="2147484416" r:id="rId7"/>
    <p:sldMasterId id="2147484483" r:id="rId8"/>
    <p:sldMasterId id="2147484908" r:id="rId9"/>
    <p:sldMasterId id="2147484990" r:id="rId10"/>
    <p:sldMasterId id="2147484995" r:id="rId11"/>
    <p:sldMasterId id="2147485001" r:id="rId12"/>
    <p:sldMasterId id="2147485007" r:id="rId13"/>
    <p:sldMasterId id="2147485013" r:id="rId14"/>
    <p:sldMasterId id="2147485019" r:id="rId15"/>
    <p:sldMasterId id="2147485025" r:id="rId16"/>
    <p:sldMasterId id="2147485031" r:id="rId17"/>
    <p:sldMasterId id="2147485036" r:id="rId18"/>
    <p:sldMasterId id="2147485041" r:id="rId19"/>
    <p:sldMasterId id="2147485201" r:id="rId20"/>
    <p:sldMasterId id="2147485207" r:id="rId21"/>
    <p:sldMasterId id="2147485213" r:id="rId22"/>
    <p:sldMasterId id="2147485219" r:id="rId23"/>
    <p:sldMasterId id="2147485225" r:id="rId24"/>
    <p:sldMasterId id="2147485231" r:id="rId25"/>
    <p:sldMasterId id="2147485236" r:id="rId26"/>
    <p:sldMasterId id="2147489043" r:id="rId27"/>
    <p:sldMasterId id="2147489264" r:id="rId28"/>
  </p:sldMasterIdLst>
  <p:notesMasterIdLst>
    <p:notesMasterId r:id="rId67"/>
  </p:notesMasterIdLst>
  <p:sldIdLst>
    <p:sldId id="683" r:id="rId29"/>
    <p:sldId id="709" r:id="rId30"/>
    <p:sldId id="692" r:id="rId31"/>
    <p:sldId id="694" r:id="rId32"/>
    <p:sldId id="667" r:id="rId33"/>
    <p:sldId id="668" r:id="rId34"/>
    <p:sldId id="669" r:id="rId35"/>
    <p:sldId id="707" r:id="rId36"/>
    <p:sldId id="649" r:id="rId37"/>
    <p:sldId id="712" r:id="rId38"/>
    <p:sldId id="664" r:id="rId39"/>
    <p:sldId id="655" r:id="rId40"/>
    <p:sldId id="656" r:id="rId41"/>
    <p:sldId id="708" r:id="rId42"/>
    <p:sldId id="676" r:id="rId43"/>
    <p:sldId id="677" r:id="rId44"/>
    <p:sldId id="695" r:id="rId45"/>
    <p:sldId id="684" r:id="rId46"/>
    <p:sldId id="638" r:id="rId47"/>
    <p:sldId id="639" r:id="rId48"/>
    <p:sldId id="696" r:id="rId49"/>
    <p:sldId id="699" r:id="rId50"/>
    <p:sldId id="657" r:id="rId51"/>
    <p:sldId id="690" r:id="rId52"/>
    <p:sldId id="703" r:id="rId53"/>
    <p:sldId id="691" r:id="rId54"/>
    <p:sldId id="698" r:id="rId55"/>
    <p:sldId id="687" r:id="rId56"/>
    <p:sldId id="688" r:id="rId57"/>
    <p:sldId id="685" r:id="rId58"/>
    <p:sldId id="686" r:id="rId59"/>
    <p:sldId id="662" r:id="rId60"/>
    <p:sldId id="661" r:id="rId61"/>
    <p:sldId id="646" r:id="rId62"/>
    <p:sldId id="702" r:id="rId63"/>
    <p:sldId id="701" r:id="rId64"/>
    <p:sldId id="717" r:id="rId65"/>
    <p:sldId id="716" r:id="rId66"/>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00FF"/>
    <a:srgbClr val="00CCFF"/>
    <a:srgbClr val="FF6600"/>
    <a:srgbClr val="FF9900"/>
    <a:srgbClr val="FFFFCC"/>
    <a:srgbClr val="CC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2" autoAdjust="0"/>
    <p:restoredTop sz="86372" autoAdjust="0"/>
  </p:normalViewPr>
  <p:slideViewPr>
    <p:cSldViewPr>
      <p:cViewPr varScale="1">
        <p:scale>
          <a:sx n="107" d="100"/>
          <a:sy n="107" d="100"/>
        </p:scale>
        <p:origin x="-2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5" Type="http://schemas.openxmlformats.org/officeDocument/2006/relationships/slideMaster" Target="slideMasters/slideMaster5.xml"/><Relationship Id="rId61" Type="http://schemas.openxmlformats.org/officeDocument/2006/relationships/slide" Target="slides/slide3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8D0A9-88E6-4817-BAB6-82152CF69469}"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he-IL"/>
        </a:p>
      </dgm:t>
    </dgm:pt>
    <dgm:pt modelId="{EA2FECD7-A5E1-47A3-B753-859436346106}">
      <dgm:prSet phldrT="[טקסט]" custT="1"/>
      <dgm:spPr/>
      <dgm:t>
        <a:bodyPr/>
        <a:lstStyle/>
        <a:p>
          <a:pPr rtl="1"/>
          <a:r>
            <a:rPr lang="he-IL" sz="1600" dirty="0" smtClean="0">
              <a:solidFill>
                <a:schemeClr val="tx1"/>
              </a:solidFill>
            </a:rPr>
            <a:t>דלעת</a:t>
          </a:r>
          <a:endParaRPr lang="he-IL" sz="1600" dirty="0">
            <a:solidFill>
              <a:schemeClr val="tx1"/>
            </a:solidFill>
          </a:endParaRPr>
        </a:p>
      </dgm:t>
    </dgm:pt>
    <dgm:pt modelId="{1617DA21-B750-4577-B8BE-6AF5BDEB82BD}" type="parTrans" cxnId="{37393E63-1832-4D92-8E09-F457583A7A93}">
      <dgm:prSet/>
      <dgm:spPr/>
      <dgm:t>
        <a:bodyPr/>
        <a:lstStyle/>
        <a:p>
          <a:pPr rtl="1"/>
          <a:endParaRPr lang="he-IL"/>
        </a:p>
      </dgm:t>
    </dgm:pt>
    <dgm:pt modelId="{8BF1653C-9AF8-4C17-AF9F-824E98DB89A9}" type="sibTrans" cxnId="{37393E63-1832-4D92-8E09-F457583A7A93}">
      <dgm:prSet/>
      <dgm:spPr/>
      <dgm:t>
        <a:bodyPr/>
        <a:lstStyle/>
        <a:p>
          <a:pPr rtl="1"/>
          <a:endParaRPr lang="he-IL" dirty="0"/>
        </a:p>
      </dgm:t>
    </dgm:pt>
    <dgm:pt modelId="{DB5C8771-8B05-43AB-AAAA-2BE1A0C45C65}">
      <dgm:prSet phldrT="[טקסט]" custT="1"/>
      <dgm:spPr/>
      <dgm:t>
        <a:bodyPr/>
        <a:lstStyle/>
        <a:p>
          <a:pPr rtl="1"/>
          <a:r>
            <a:rPr lang="he-IL" sz="1600" dirty="0" smtClean="0">
              <a:solidFill>
                <a:schemeClr val="tx1"/>
              </a:solidFill>
            </a:rPr>
            <a:t>תפוחי אדמה</a:t>
          </a:r>
          <a:endParaRPr lang="he-IL" sz="1600" dirty="0">
            <a:solidFill>
              <a:schemeClr val="tx1"/>
            </a:solidFill>
          </a:endParaRPr>
        </a:p>
      </dgm:t>
    </dgm:pt>
    <dgm:pt modelId="{6671E73E-4FEF-4612-816D-4C08398EF0E5}" type="parTrans" cxnId="{A697877D-D871-4169-A219-28C8E17EA6E5}">
      <dgm:prSet/>
      <dgm:spPr/>
      <dgm:t>
        <a:bodyPr/>
        <a:lstStyle/>
        <a:p>
          <a:pPr rtl="1"/>
          <a:endParaRPr lang="he-IL"/>
        </a:p>
      </dgm:t>
    </dgm:pt>
    <dgm:pt modelId="{78C759EE-7CF7-4037-A0BE-0FFE48841AD1}" type="sibTrans" cxnId="{A697877D-D871-4169-A219-28C8E17EA6E5}">
      <dgm:prSet/>
      <dgm:spPr/>
      <dgm:t>
        <a:bodyPr/>
        <a:lstStyle/>
        <a:p>
          <a:pPr rtl="1"/>
          <a:endParaRPr lang="he-IL" dirty="0"/>
        </a:p>
      </dgm:t>
    </dgm:pt>
    <dgm:pt modelId="{266BC23D-8CF0-4102-B0E1-A21CD055B6DE}">
      <dgm:prSet phldrT="[טקסט]" custT="1"/>
      <dgm:spPr/>
      <dgm:t>
        <a:bodyPr/>
        <a:lstStyle/>
        <a:p>
          <a:pPr rtl="1"/>
          <a:r>
            <a:rPr lang="he-IL" sz="1600" dirty="0" smtClean="0">
              <a:solidFill>
                <a:schemeClr val="tx1"/>
              </a:solidFill>
            </a:rPr>
            <a:t>תירס</a:t>
          </a:r>
          <a:endParaRPr lang="he-IL" sz="1600" dirty="0"/>
        </a:p>
      </dgm:t>
    </dgm:pt>
    <dgm:pt modelId="{A7A8D7C4-3075-4F2F-94DE-40CF27A48EA9}" type="parTrans" cxnId="{DBA852AA-ADF3-4839-921C-C3891652611F}">
      <dgm:prSet/>
      <dgm:spPr/>
      <dgm:t>
        <a:bodyPr/>
        <a:lstStyle/>
        <a:p>
          <a:pPr rtl="1"/>
          <a:endParaRPr lang="he-IL"/>
        </a:p>
      </dgm:t>
    </dgm:pt>
    <dgm:pt modelId="{66340CAA-76FD-42B8-9470-B0E1D3541319}" type="sibTrans" cxnId="{DBA852AA-ADF3-4839-921C-C3891652611F}">
      <dgm:prSet/>
      <dgm:spPr/>
      <dgm:t>
        <a:bodyPr/>
        <a:lstStyle/>
        <a:p>
          <a:pPr rtl="1"/>
          <a:endParaRPr lang="he-IL" dirty="0"/>
        </a:p>
      </dgm:t>
    </dgm:pt>
    <dgm:pt modelId="{2094F535-C336-4943-A10D-5EC8AC460154}">
      <dgm:prSet phldrT="[טקסט]" custT="1"/>
      <dgm:spPr/>
      <dgm:t>
        <a:bodyPr/>
        <a:lstStyle/>
        <a:p>
          <a:pPr rtl="1"/>
          <a:r>
            <a:rPr lang="he-IL" sz="1600" dirty="0" smtClean="0">
              <a:solidFill>
                <a:schemeClr val="tx1"/>
              </a:solidFill>
            </a:rPr>
            <a:t>אפונה</a:t>
          </a:r>
        </a:p>
        <a:p>
          <a:pPr rtl="1"/>
          <a:r>
            <a:rPr lang="he-IL" sz="1600" b="1" dirty="0" smtClean="0">
              <a:solidFill>
                <a:schemeClr val="tx1"/>
              </a:solidFill>
            </a:rPr>
            <a:t>(קטניות)</a:t>
          </a:r>
          <a:endParaRPr lang="he-IL" sz="1600" b="1" dirty="0">
            <a:solidFill>
              <a:schemeClr val="tx1"/>
            </a:solidFill>
          </a:endParaRPr>
        </a:p>
      </dgm:t>
    </dgm:pt>
    <dgm:pt modelId="{64E11C57-BB5B-4CA7-9C83-6CB46B8F0529}" type="parTrans" cxnId="{DC595266-CC7F-4E37-8CDD-C1D74787CF50}">
      <dgm:prSet/>
      <dgm:spPr/>
      <dgm:t>
        <a:bodyPr/>
        <a:lstStyle/>
        <a:p>
          <a:pPr rtl="1"/>
          <a:endParaRPr lang="he-IL"/>
        </a:p>
      </dgm:t>
    </dgm:pt>
    <dgm:pt modelId="{FD2C461C-C70C-473D-BD1B-67CB06CAE448}" type="sibTrans" cxnId="{DC595266-CC7F-4E37-8CDD-C1D74787CF50}">
      <dgm:prSet/>
      <dgm:spPr/>
      <dgm:t>
        <a:bodyPr/>
        <a:lstStyle/>
        <a:p>
          <a:pPr rtl="1"/>
          <a:endParaRPr lang="he-IL" dirty="0"/>
        </a:p>
      </dgm:t>
    </dgm:pt>
    <dgm:pt modelId="{9D73DBA9-8CAB-4E5D-B1E9-98111C12C004}">
      <dgm:prSet phldrT="[טקסט]" custT="1"/>
      <dgm:spPr/>
      <dgm:t>
        <a:bodyPr/>
        <a:lstStyle/>
        <a:p>
          <a:pPr rtl="1"/>
          <a:r>
            <a:rPr lang="he-IL" sz="1600" dirty="0" smtClean="0">
              <a:solidFill>
                <a:schemeClr val="tx1"/>
              </a:solidFill>
            </a:rPr>
            <a:t>עגבניות</a:t>
          </a:r>
          <a:endParaRPr lang="he-IL" sz="1600" dirty="0">
            <a:solidFill>
              <a:schemeClr val="tx1"/>
            </a:solidFill>
          </a:endParaRPr>
        </a:p>
      </dgm:t>
    </dgm:pt>
    <dgm:pt modelId="{7366EA9F-2CAE-4391-90BF-892FE9ED7A2C}" type="parTrans" cxnId="{B114F7E5-592B-4B91-9F17-4EF206D6DA09}">
      <dgm:prSet/>
      <dgm:spPr/>
      <dgm:t>
        <a:bodyPr/>
        <a:lstStyle/>
        <a:p>
          <a:pPr rtl="1"/>
          <a:endParaRPr lang="he-IL"/>
        </a:p>
      </dgm:t>
    </dgm:pt>
    <dgm:pt modelId="{9FF50A50-1B72-4735-A3B1-37D73B299CC4}" type="sibTrans" cxnId="{B114F7E5-592B-4B91-9F17-4EF206D6DA09}">
      <dgm:prSet/>
      <dgm:spPr/>
      <dgm:t>
        <a:bodyPr/>
        <a:lstStyle/>
        <a:p>
          <a:pPr rtl="1"/>
          <a:endParaRPr lang="he-IL" dirty="0"/>
        </a:p>
      </dgm:t>
    </dgm:pt>
    <dgm:pt modelId="{F92967AF-FAF8-4F53-957C-21DA45A662E9}">
      <dgm:prSet custT="1"/>
      <dgm:spPr/>
      <dgm:t>
        <a:bodyPr/>
        <a:lstStyle/>
        <a:p>
          <a:pPr rtl="1"/>
          <a:r>
            <a:rPr lang="he-IL" sz="1600" smtClean="0">
              <a:solidFill>
                <a:schemeClr val="tx1"/>
              </a:solidFill>
            </a:rPr>
            <a:t>שעועית</a:t>
          </a:r>
          <a:endParaRPr lang="he-IL" sz="1600" dirty="0" smtClean="0">
            <a:solidFill>
              <a:schemeClr val="tx1"/>
            </a:solidFill>
          </a:endParaRPr>
        </a:p>
        <a:p>
          <a:pPr rtl="1"/>
          <a:r>
            <a:rPr lang="he-IL" sz="1600" b="1" dirty="0" smtClean="0">
              <a:solidFill>
                <a:schemeClr val="tx1"/>
              </a:solidFill>
            </a:rPr>
            <a:t>(קטניות)</a:t>
          </a:r>
          <a:endParaRPr lang="he-IL" sz="1600" b="1" dirty="0">
            <a:solidFill>
              <a:schemeClr val="tx1"/>
            </a:solidFill>
          </a:endParaRPr>
        </a:p>
      </dgm:t>
    </dgm:pt>
    <dgm:pt modelId="{B1A89B76-6A75-453F-82A6-4B3B71338E82}" type="parTrans" cxnId="{56693853-0CBD-46A3-B9EA-FD20A5B1FA44}">
      <dgm:prSet/>
      <dgm:spPr/>
      <dgm:t>
        <a:bodyPr/>
        <a:lstStyle/>
        <a:p>
          <a:pPr rtl="1"/>
          <a:endParaRPr lang="he-IL"/>
        </a:p>
      </dgm:t>
    </dgm:pt>
    <dgm:pt modelId="{3A3F16C1-E155-48C0-880E-A5A1634FD0B0}" type="sibTrans" cxnId="{56693853-0CBD-46A3-B9EA-FD20A5B1FA44}">
      <dgm:prSet/>
      <dgm:spPr/>
      <dgm:t>
        <a:bodyPr/>
        <a:lstStyle/>
        <a:p>
          <a:pPr rtl="1"/>
          <a:endParaRPr lang="he-IL" dirty="0"/>
        </a:p>
      </dgm:t>
    </dgm:pt>
    <dgm:pt modelId="{F57E8D45-BBC7-4E4C-A8BB-2D7478322B97}">
      <dgm:prSet custT="1"/>
      <dgm:spPr/>
      <dgm:t>
        <a:bodyPr/>
        <a:lstStyle/>
        <a:p>
          <a:pPr rtl="1"/>
          <a:r>
            <a:rPr lang="he-IL" sz="1600" dirty="0" smtClean="0">
              <a:solidFill>
                <a:schemeClr val="tx1"/>
              </a:solidFill>
            </a:rPr>
            <a:t>גידולי שורש</a:t>
          </a:r>
          <a:endParaRPr lang="he-IL" sz="1600" dirty="0">
            <a:solidFill>
              <a:schemeClr val="tx1"/>
            </a:solidFill>
          </a:endParaRPr>
        </a:p>
      </dgm:t>
    </dgm:pt>
    <dgm:pt modelId="{BFC7FB83-6646-4C5C-8BC5-B02416298EB6}" type="parTrans" cxnId="{2AB0F135-EF31-414D-A70E-CBABB2221656}">
      <dgm:prSet/>
      <dgm:spPr/>
      <dgm:t>
        <a:bodyPr/>
        <a:lstStyle/>
        <a:p>
          <a:pPr rtl="1"/>
          <a:endParaRPr lang="he-IL"/>
        </a:p>
      </dgm:t>
    </dgm:pt>
    <dgm:pt modelId="{F47D8041-E765-4899-9739-D487F5BB98C8}" type="sibTrans" cxnId="{2AB0F135-EF31-414D-A70E-CBABB2221656}">
      <dgm:prSet/>
      <dgm:spPr/>
      <dgm:t>
        <a:bodyPr/>
        <a:lstStyle/>
        <a:p>
          <a:pPr rtl="1"/>
          <a:endParaRPr lang="he-IL" dirty="0"/>
        </a:p>
      </dgm:t>
    </dgm:pt>
    <dgm:pt modelId="{6C3921F6-095C-422D-86AB-807AD34AFF77}" type="pres">
      <dgm:prSet presAssocID="{7028D0A9-88E6-4817-BAB6-82152CF69469}" presName="cycle" presStyleCnt="0">
        <dgm:presLayoutVars>
          <dgm:dir/>
          <dgm:resizeHandles val="exact"/>
        </dgm:presLayoutVars>
      </dgm:prSet>
      <dgm:spPr/>
      <dgm:t>
        <a:bodyPr/>
        <a:lstStyle/>
        <a:p>
          <a:pPr rtl="1"/>
          <a:endParaRPr lang="he-IL"/>
        </a:p>
      </dgm:t>
    </dgm:pt>
    <dgm:pt modelId="{3A73F7CF-E316-4705-94A9-39755CE988FC}" type="pres">
      <dgm:prSet presAssocID="{EA2FECD7-A5E1-47A3-B753-859436346106}" presName="node" presStyleLbl="node1" presStyleIdx="0" presStyleCnt="7">
        <dgm:presLayoutVars>
          <dgm:bulletEnabled val="1"/>
        </dgm:presLayoutVars>
      </dgm:prSet>
      <dgm:spPr/>
      <dgm:t>
        <a:bodyPr/>
        <a:lstStyle/>
        <a:p>
          <a:pPr rtl="1"/>
          <a:endParaRPr lang="he-IL"/>
        </a:p>
      </dgm:t>
    </dgm:pt>
    <dgm:pt modelId="{A0D98AC7-4573-43F9-87CF-D969F1524B71}" type="pres">
      <dgm:prSet presAssocID="{EA2FECD7-A5E1-47A3-B753-859436346106}" presName="spNode" presStyleCnt="0"/>
      <dgm:spPr/>
    </dgm:pt>
    <dgm:pt modelId="{8F778444-8AEF-4C92-97C3-4D9F4515C7FA}" type="pres">
      <dgm:prSet presAssocID="{8BF1653C-9AF8-4C17-AF9F-824E98DB89A9}" presName="sibTrans" presStyleLbl="sibTrans1D1" presStyleIdx="0" presStyleCnt="7"/>
      <dgm:spPr/>
      <dgm:t>
        <a:bodyPr/>
        <a:lstStyle/>
        <a:p>
          <a:pPr rtl="1"/>
          <a:endParaRPr lang="he-IL"/>
        </a:p>
      </dgm:t>
    </dgm:pt>
    <dgm:pt modelId="{265FA192-87B8-4EBB-ACF3-AA9811064F88}" type="pres">
      <dgm:prSet presAssocID="{DB5C8771-8B05-43AB-AAAA-2BE1A0C45C65}" presName="node" presStyleLbl="node1" presStyleIdx="1" presStyleCnt="7">
        <dgm:presLayoutVars>
          <dgm:bulletEnabled val="1"/>
        </dgm:presLayoutVars>
      </dgm:prSet>
      <dgm:spPr/>
      <dgm:t>
        <a:bodyPr/>
        <a:lstStyle/>
        <a:p>
          <a:pPr rtl="1"/>
          <a:endParaRPr lang="he-IL"/>
        </a:p>
      </dgm:t>
    </dgm:pt>
    <dgm:pt modelId="{8C775AA5-7118-4218-B79F-109A1057A420}" type="pres">
      <dgm:prSet presAssocID="{DB5C8771-8B05-43AB-AAAA-2BE1A0C45C65}" presName="spNode" presStyleCnt="0"/>
      <dgm:spPr/>
    </dgm:pt>
    <dgm:pt modelId="{0397A76E-02BB-4B98-A2B7-EC119D51AED3}" type="pres">
      <dgm:prSet presAssocID="{78C759EE-7CF7-4037-A0BE-0FFE48841AD1}" presName="sibTrans" presStyleLbl="sibTrans1D1" presStyleIdx="1" presStyleCnt="7"/>
      <dgm:spPr/>
      <dgm:t>
        <a:bodyPr/>
        <a:lstStyle/>
        <a:p>
          <a:pPr rtl="1"/>
          <a:endParaRPr lang="he-IL"/>
        </a:p>
      </dgm:t>
    </dgm:pt>
    <dgm:pt modelId="{9DE2BEA2-37A8-406A-ABCF-B2E07F5EDE95}" type="pres">
      <dgm:prSet presAssocID="{266BC23D-8CF0-4102-B0E1-A21CD055B6DE}" presName="node" presStyleLbl="node1" presStyleIdx="2" presStyleCnt="7">
        <dgm:presLayoutVars>
          <dgm:bulletEnabled val="1"/>
        </dgm:presLayoutVars>
      </dgm:prSet>
      <dgm:spPr/>
      <dgm:t>
        <a:bodyPr/>
        <a:lstStyle/>
        <a:p>
          <a:pPr rtl="1"/>
          <a:endParaRPr lang="he-IL"/>
        </a:p>
      </dgm:t>
    </dgm:pt>
    <dgm:pt modelId="{D787EDE2-0DE5-4675-8667-AF1E2B94B114}" type="pres">
      <dgm:prSet presAssocID="{266BC23D-8CF0-4102-B0E1-A21CD055B6DE}" presName="spNode" presStyleCnt="0"/>
      <dgm:spPr/>
    </dgm:pt>
    <dgm:pt modelId="{89ADA585-B7D2-4ED1-83C1-083827F5C916}" type="pres">
      <dgm:prSet presAssocID="{66340CAA-76FD-42B8-9470-B0E1D3541319}" presName="sibTrans" presStyleLbl="sibTrans1D1" presStyleIdx="2" presStyleCnt="7"/>
      <dgm:spPr/>
      <dgm:t>
        <a:bodyPr/>
        <a:lstStyle/>
        <a:p>
          <a:pPr rtl="1"/>
          <a:endParaRPr lang="he-IL"/>
        </a:p>
      </dgm:t>
    </dgm:pt>
    <dgm:pt modelId="{76339CA3-0424-4626-9256-B7B4F2493FBF}" type="pres">
      <dgm:prSet presAssocID="{2094F535-C336-4943-A10D-5EC8AC460154}" presName="node" presStyleLbl="node1" presStyleIdx="3" presStyleCnt="7" custScaleX="143819" custRadScaleRad="95548" custRadScaleInc="23632">
        <dgm:presLayoutVars>
          <dgm:bulletEnabled val="1"/>
        </dgm:presLayoutVars>
      </dgm:prSet>
      <dgm:spPr/>
      <dgm:t>
        <a:bodyPr/>
        <a:lstStyle/>
        <a:p>
          <a:pPr rtl="1"/>
          <a:endParaRPr lang="he-IL"/>
        </a:p>
      </dgm:t>
    </dgm:pt>
    <dgm:pt modelId="{8C454EC7-F8EB-430C-A397-3031F169121C}" type="pres">
      <dgm:prSet presAssocID="{2094F535-C336-4943-A10D-5EC8AC460154}" presName="spNode" presStyleCnt="0"/>
      <dgm:spPr/>
    </dgm:pt>
    <dgm:pt modelId="{5C1D8778-A47C-46FD-ACB6-6931182786BD}" type="pres">
      <dgm:prSet presAssocID="{FD2C461C-C70C-473D-BD1B-67CB06CAE448}" presName="sibTrans" presStyleLbl="sibTrans1D1" presStyleIdx="3" presStyleCnt="7"/>
      <dgm:spPr/>
      <dgm:t>
        <a:bodyPr/>
        <a:lstStyle/>
        <a:p>
          <a:pPr rtl="1"/>
          <a:endParaRPr lang="he-IL"/>
        </a:p>
      </dgm:t>
    </dgm:pt>
    <dgm:pt modelId="{F3884CB4-6212-4C11-A6CB-DD17E5598EAF}" type="pres">
      <dgm:prSet presAssocID="{9D73DBA9-8CAB-4E5D-B1E9-98111C12C004}" presName="node" presStyleLbl="node1" presStyleIdx="4" presStyleCnt="7">
        <dgm:presLayoutVars>
          <dgm:bulletEnabled val="1"/>
        </dgm:presLayoutVars>
      </dgm:prSet>
      <dgm:spPr/>
      <dgm:t>
        <a:bodyPr/>
        <a:lstStyle/>
        <a:p>
          <a:pPr rtl="1"/>
          <a:endParaRPr lang="he-IL"/>
        </a:p>
      </dgm:t>
    </dgm:pt>
    <dgm:pt modelId="{C38FD68A-178C-402C-A067-9BDF7460759E}" type="pres">
      <dgm:prSet presAssocID="{9D73DBA9-8CAB-4E5D-B1E9-98111C12C004}" presName="spNode" presStyleCnt="0"/>
      <dgm:spPr/>
    </dgm:pt>
    <dgm:pt modelId="{B41AC1AD-11DB-4B82-BFBC-4E54E4F1C7D6}" type="pres">
      <dgm:prSet presAssocID="{9FF50A50-1B72-4735-A3B1-37D73B299CC4}" presName="sibTrans" presStyleLbl="sibTrans1D1" presStyleIdx="4" presStyleCnt="7"/>
      <dgm:spPr/>
      <dgm:t>
        <a:bodyPr/>
        <a:lstStyle/>
        <a:p>
          <a:pPr rtl="1"/>
          <a:endParaRPr lang="he-IL"/>
        </a:p>
      </dgm:t>
    </dgm:pt>
    <dgm:pt modelId="{EBB7DB00-9576-4584-AC4F-7359ACB32864}" type="pres">
      <dgm:prSet presAssocID="{F92967AF-FAF8-4F53-957C-21DA45A662E9}" presName="node" presStyleLbl="node1" presStyleIdx="5" presStyleCnt="7" custScaleX="142642" custScaleY="131851" custRadScaleRad="100806" custRadScaleInc="-10925">
        <dgm:presLayoutVars>
          <dgm:bulletEnabled val="1"/>
        </dgm:presLayoutVars>
      </dgm:prSet>
      <dgm:spPr/>
      <dgm:t>
        <a:bodyPr/>
        <a:lstStyle/>
        <a:p>
          <a:pPr rtl="1"/>
          <a:endParaRPr lang="he-IL"/>
        </a:p>
      </dgm:t>
    </dgm:pt>
    <dgm:pt modelId="{5CDD030A-9688-4FA3-81A2-D698794B4CE1}" type="pres">
      <dgm:prSet presAssocID="{F92967AF-FAF8-4F53-957C-21DA45A662E9}" presName="spNode" presStyleCnt="0"/>
      <dgm:spPr/>
    </dgm:pt>
    <dgm:pt modelId="{B4E3ED46-2BB3-44D5-8FD5-AA89F9862B02}" type="pres">
      <dgm:prSet presAssocID="{3A3F16C1-E155-48C0-880E-A5A1634FD0B0}" presName="sibTrans" presStyleLbl="sibTrans1D1" presStyleIdx="5" presStyleCnt="7"/>
      <dgm:spPr/>
      <dgm:t>
        <a:bodyPr/>
        <a:lstStyle/>
        <a:p>
          <a:pPr rtl="1"/>
          <a:endParaRPr lang="he-IL"/>
        </a:p>
      </dgm:t>
    </dgm:pt>
    <dgm:pt modelId="{073A7F16-9CCB-4603-AEFE-D3638E231348}" type="pres">
      <dgm:prSet presAssocID="{F57E8D45-BBC7-4E4C-A8BB-2D7478322B97}" presName="node" presStyleLbl="node1" presStyleIdx="6" presStyleCnt="7">
        <dgm:presLayoutVars>
          <dgm:bulletEnabled val="1"/>
        </dgm:presLayoutVars>
      </dgm:prSet>
      <dgm:spPr/>
      <dgm:t>
        <a:bodyPr/>
        <a:lstStyle/>
        <a:p>
          <a:pPr rtl="1"/>
          <a:endParaRPr lang="he-IL"/>
        </a:p>
      </dgm:t>
    </dgm:pt>
    <dgm:pt modelId="{9A12871A-4951-4C9A-BBBD-EFF6B0E5524F}" type="pres">
      <dgm:prSet presAssocID="{F57E8D45-BBC7-4E4C-A8BB-2D7478322B97}" presName="spNode" presStyleCnt="0"/>
      <dgm:spPr/>
    </dgm:pt>
    <dgm:pt modelId="{91DBDC9D-20F2-415D-8A76-B4FEB972461C}" type="pres">
      <dgm:prSet presAssocID="{F47D8041-E765-4899-9739-D487F5BB98C8}" presName="sibTrans" presStyleLbl="sibTrans1D1" presStyleIdx="6" presStyleCnt="7"/>
      <dgm:spPr/>
      <dgm:t>
        <a:bodyPr/>
        <a:lstStyle/>
        <a:p>
          <a:pPr rtl="1"/>
          <a:endParaRPr lang="he-IL"/>
        </a:p>
      </dgm:t>
    </dgm:pt>
  </dgm:ptLst>
  <dgm:cxnLst>
    <dgm:cxn modelId="{DBA852AA-ADF3-4839-921C-C3891652611F}" srcId="{7028D0A9-88E6-4817-BAB6-82152CF69469}" destId="{266BC23D-8CF0-4102-B0E1-A21CD055B6DE}" srcOrd="2" destOrd="0" parTransId="{A7A8D7C4-3075-4F2F-94DE-40CF27A48EA9}" sibTransId="{66340CAA-76FD-42B8-9470-B0E1D3541319}"/>
    <dgm:cxn modelId="{4B61AE61-7CE7-445C-A285-5703E665B9E9}" type="presOf" srcId="{F57E8D45-BBC7-4E4C-A8BB-2D7478322B97}" destId="{073A7F16-9CCB-4603-AEFE-D3638E231348}" srcOrd="0" destOrd="0" presId="urn:microsoft.com/office/officeart/2005/8/layout/cycle5"/>
    <dgm:cxn modelId="{46177B23-713D-4BCB-A601-C663593B42C7}" type="presOf" srcId="{FD2C461C-C70C-473D-BD1B-67CB06CAE448}" destId="{5C1D8778-A47C-46FD-ACB6-6931182786BD}" srcOrd="0" destOrd="0" presId="urn:microsoft.com/office/officeart/2005/8/layout/cycle5"/>
    <dgm:cxn modelId="{9A44B15B-2480-4C28-8443-C7D27B9ECBBC}" type="presOf" srcId="{EA2FECD7-A5E1-47A3-B753-859436346106}" destId="{3A73F7CF-E316-4705-94A9-39755CE988FC}" srcOrd="0" destOrd="0" presId="urn:microsoft.com/office/officeart/2005/8/layout/cycle5"/>
    <dgm:cxn modelId="{A2F8822B-FDBD-43A5-8DA3-D258D6E91642}" type="presOf" srcId="{8BF1653C-9AF8-4C17-AF9F-824E98DB89A9}" destId="{8F778444-8AEF-4C92-97C3-4D9F4515C7FA}" srcOrd="0" destOrd="0" presId="urn:microsoft.com/office/officeart/2005/8/layout/cycle5"/>
    <dgm:cxn modelId="{02A1AF7F-27DD-4DD8-9103-D280FE247212}" type="presOf" srcId="{9FF50A50-1B72-4735-A3B1-37D73B299CC4}" destId="{B41AC1AD-11DB-4B82-BFBC-4E54E4F1C7D6}" srcOrd="0" destOrd="0" presId="urn:microsoft.com/office/officeart/2005/8/layout/cycle5"/>
    <dgm:cxn modelId="{10C2851E-87AB-4150-BDFF-488502B0C151}" type="presOf" srcId="{2094F535-C336-4943-A10D-5EC8AC460154}" destId="{76339CA3-0424-4626-9256-B7B4F2493FBF}" srcOrd="0" destOrd="0" presId="urn:microsoft.com/office/officeart/2005/8/layout/cycle5"/>
    <dgm:cxn modelId="{B114F7E5-592B-4B91-9F17-4EF206D6DA09}" srcId="{7028D0A9-88E6-4817-BAB6-82152CF69469}" destId="{9D73DBA9-8CAB-4E5D-B1E9-98111C12C004}" srcOrd="4" destOrd="0" parTransId="{7366EA9F-2CAE-4391-90BF-892FE9ED7A2C}" sibTransId="{9FF50A50-1B72-4735-A3B1-37D73B299CC4}"/>
    <dgm:cxn modelId="{37393E63-1832-4D92-8E09-F457583A7A93}" srcId="{7028D0A9-88E6-4817-BAB6-82152CF69469}" destId="{EA2FECD7-A5E1-47A3-B753-859436346106}" srcOrd="0" destOrd="0" parTransId="{1617DA21-B750-4577-B8BE-6AF5BDEB82BD}" sibTransId="{8BF1653C-9AF8-4C17-AF9F-824E98DB89A9}"/>
    <dgm:cxn modelId="{75A89329-3D90-4166-8E24-37E931BC47BC}" type="presOf" srcId="{9D73DBA9-8CAB-4E5D-B1E9-98111C12C004}" destId="{F3884CB4-6212-4C11-A6CB-DD17E5598EAF}" srcOrd="0" destOrd="0" presId="urn:microsoft.com/office/officeart/2005/8/layout/cycle5"/>
    <dgm:cxn modelId="{31F3F6D9-60D4-4437-8DDE-7ED8C7F4F346}" type="presOf" srcId="{F92967AF-FAF8-4F53-957C-21DA45A662E9}" destId="{EBB7DB00-9576-4584-AC4F-7359ACB32864}" srcOrd="0" destOrd="0" presId="urn:microsoft.com/office/officeart/2005/8/layout/cycle5"/>
    <dgm:cxn modelId="{A97996F3-73E6-436F-8ECF-C8F887F6C811}" type="presOf" srcId="{78C759EE-7CF7-4037-A0BE-0FFE48841AD1}" destId="{0397A76E-02BB-4B98-A2B7-EC119D51AED3}" srcOrd="0" destOrd="0" presId="urn:microsoft.com/office/officeart/2005/8/layout/cycle5"/>
    <dgm:cxn modelId="{8C8A58D1-0580-403B-8943-BD919F348A89}" type="presOf" srcId="{266BC23D-8CF0-4102-B0E1-A21CD055B6DE}" destId="{9DE2BEA2-37A8-406A-ABCF-B2E07F5EDE95}" srcOrd="0" destOrd="0" presId="urn:microsoft.com/office/officeart/2005/8/layout/cycle5"/>
    <dgm:cxn modelId="{2AB0F135-EF31-414D-A70E-CBABB2221656}" srcId="{7028D0A9-88E6-4817-BAB6-82152CF69469}" destId="{F57E8D45-BBC7-4E4C-A8BB-2D7478322B97}" srcOrd="6" destOrd="0" parTransId="{BFC7FB83-6646-4C5C-8BC5-B02416298EB6}" sibTransId="{F47D8041-E765-4899-9739-D487F5BB98C8}"/>
    <dgm:cxn modelId="{A697877D-D871-4169-A219-28C8E17EA6E5}" srcId="{7028D0A9-88E6-4817-BAB6-82152CF69469}" destId="{DB5C8771-8B05-43AB-AAAA-2BE1A0C45C65}" srcOrd="1" destOrd="0" parTransId="{6671E73E-4FEF-4612-816D-4C08398EF0E5}" sibTransId="{78C759EE-7CF7-4037-A0BE-0FFE48841AD1}"/>
    <dgm:cxn modelId="{E6AD24FC-CD71-4909-806B-AE777B2DF443}" type="presOf" srcId="{DB5C8771-8B05-43AB-AAAA-2BE1A0C45C65}" destId="{265FA192-87B8-4EBB-ACF3-AA9811064F88}" srcOrd="0" destOrd="0" presId="urn:microsoft.com/office/officeart/2005/8/layout/cycle5"/>
    <dgm:cxn modelId="{DC595266-CC7F-4E37-8CDD-C1D74787CF50}" srcId="{7028D0A9-88E6-4817-BAB6-82152CF69469}" destId="{2094F535-C336-4943-A10D-5EC8AC460154}" srcOrd="3" destOrd="0" parTransId="{64E11C57-BB5B-4CA7-9C83-6CB46B8F0529}" sibTransId="{FD2C461C-C70C-473D-BD1B-67CB06CAE448}"/>
    <dgm:cxn modelId="{F71F98AF-524B-4FEB-8937-2B68B7AB251B}" type="presOf" srcId="{F47D8041-E765-4899-9739-D487F5BB98C8}" destId="{91DBDC9D-20F2-415D-8A76-B4FEB972461C}" srcOrd="0" destOrd="0" presId="urn:microsoft.com/office/officeart/2005/8/layout/cycle5"/>
    <dgm:cxn modelId="{CA2F9C0D-4859-4CB1-94B0-C2DEB287DA46}" type="presOf" srcId="{66340CAA-76FD-42B8-9470-B0E1D3541319}" destId="{89ADA585-B7D2-4ED1-83C1-083827F5C916}" srcOrd="0" destOrd="0" presId="urn:microsoft.com/office/officeart/2005/8/layout/cycle5"/>
    <dgm:cxn modelId="{56693853-0CBD-46A3-B9EA-FD20A5B1FA44}" srcId="{7028D0A9-88E6-4817-BAB6-82152CF69469}" destId="{F92967AF-FAF8-4F53-957C-21DA45A662E9}" srcOrd="5" destOrd="0" parTransId="{B1A89B76-6A75-453F-82A6-4B3B71338E82}" sibTransId="{3A3F16C1-E155-48C0-880E-A5A1634FD0B0}"/>
    <dgm:cxn modelId="{508EBF82-1EC8-49CB-BDBB-3C2DEFCBC8A9}" type="presOf" srcId="{7028D0A9-88E6-4817-BAB6-82152CF69469}" destId="{6C3921F6-095C-422D-86AB-807AD34AFF77}" srcOrd="0" destOrd="0" presId="urn:microsoft.com/office/officeart/2005/8/layout/cycle5"/>
    <dgm:cxn modelId="{C6F8D7AE-2E08-45BB-89FC-9DA18477495F}" type="presOf" srcId="{3A3F16C1-E155-48C0-880E-A5A1634FD0B0}" destId="{B4E3ED46-2BB3-44D5-8FD5-AA89F9862B02}" srcOrd="0" destOrd="0" presId="urn:microsoft.com/office/officeart/2005/8/layout/cycle5"/>
    <dgm:cxn modelId="{5F1CCD81-3664-419E-AE34-08960E55EF57}" type="presParOf" srcId="{6C3921F6-095C-422D-86AB-807AD34AFF77}" destId="{3A73F7CF-E316-4705-94A9-39755CE988FC}" srcOrd="0" destOrd="0" presId="urn:microsoft.com/office/officeart/2005/8/layout/cycle5"/>
    <dgm:cxn modelId="{B2BC08ED-654D-454B-8D80-DFA325BD402B}" type="presParOf" srcId="{6C3921F6-095C-422D-86AB-807AD34AFF77}" destId="{A0D98AC7-4573-43F9-87CF-D969F1524B71}" srcOrd="1" destOrd="0" presId="urn:microsoft.com/office/officeart/2005/8/layout/cycle5"/>
    <dgm:cxn modelId="{7B1CBE33-66BC-4B40-8B13-B35CD889DCFE}" type="presParOf" srcId="{6C3921F6-095C-422D-86AB-807AD34AFF77}" destId="{8F778444-8AEF-4C92-97C3-4D9F4515C7FA}" srcOrd="2" destOrd="0" presId="urn:microsoft.com/office/officeart/2005/8/layout/cycle5"/>
    <dgm:cxn modelId="{D26F7CF6-A470-4B1F-B83A-299C89EBBEBB}" type="presParOf" srcId="{6C3921F6-095C-422D-86AB-807AD34AFF77}" destId="{265FA192-87B8-4EBB-ACF3-AA9811064F88}" srcOrd="3" destOrd="0" presId="urn:microsoft.com/office/officeart/2005/8/layout/cycle5"/>
    <dgm:cxn modelId="{9E46921E-EA6B-4E53-97AF-C928779C5A82}" type="presParOf" srcId="{6C3921F6-095C-422D-86AB-807AD34AFF77}" destId="{8C775AA5-7118-4218-B79F-109A1057A420}" srcOrd="4" destOrd="0" presId="urn:microsoft.com/office/officeart/2005/8/layout/cycle5"/>
    <dgm:cxn modelId="{CAEA0A0D-1EB8-493E-8690-4F8EBFB04ECE}" type="presParOf" srcId="{6C3921F6-095C-422D-86AB-807AD34AFF77}" destId="{0397A76E-02BB-4B98-A2B7-EC119D51AED3}" srcOrd="5" destOrd="0" presId="urn:microsoft.com/office/officeart/2005/8/layout/cycle5"/>
    <dgm:cxn modelId="{E5940993-5F68-402E-856B-A342F6F7E859}" type="presParOf" srcId="{6C3921F6-095C-422D-86AB-807AD34AFF77}" destId="{9DE2BEA2-37A8-406A-ABCF-B2E07F5EDE95}" srcOrd="6" destOrd="0" presId="urn:microsoft.com/office/officeart/2005/8/layout/cycle5"/>
    <dgm:cxn modelId="{F4EA9C85-4DDD-43D9-9ABE-8E09E629EC3B}" type="presParOf" srcId="{6C3921F6-095C-422D-86AB-807AD34AFF77}" destId="{D787EDE2-0DE5-4675-8667-AF1E2B94B114}" srcOrd="7" destOrd="0" presId="urn:microsoft.com/office/officeart/2005/8/layout/cycle5"/>
    <dgm:cxn modelId="{B6DB529E-68BE-4BD1-BD21-2AA576CF3E11}" type="presParOf" srcId="{6C3921F6-095C-422D-86AB-807AD34AFF77}" destId="{89ADA585-B7D2-4ED1-83C1-083827F5C916}" srcOrd="8" destOrd="0" presId="urn:microsoft.com/office/officeart/2005/8/layout/cycle5"/>
    <dgm:cxn modelId="{25BFB05F-814B-47E4-AEA9-13E1EF674F3E}" type="presParOf" srcId="{6C3921F6-095C-422D-86AB-807AD34AFF77}" destId="{76339CA3-0424-4626-9256-B7B4F2493FBF}" srcOrd="9" destOrd="0" presId="urn:microsoft.com/office/officeart/2005/8/layout/cycle5"/>
    <dgm:cxn modelId="{3CFB828C-3E18-4700-8335-1E9F56CE33B8}" type="presParOf" srcId="{6C3921F6-095C-422D-86AB-807AD34AFF77}" destId="{8C454EC7-F8EB-430C-A397-3031F169121C}" srcOrd="10" destOrd="0" presId="urn:microsoft.com/office/officeart/2005/8/layout/cycle5"/>
    <dgm:cxn modelId="{F5274F9B-4569-486B-B96B-F227E365035F}" type="presParOf" srcId="{6C3921F6-095C-422D-86AB-807AD34AFF77}" destId="{5C1D8778-A47C-46FD-ACB6-6931182786BD}" srcOrd="11" destOrd="0" presId="urn:microsoft.com/office/officeart/2005/8/layout/cycle5"/>
    <dgm:cxn modelId="{0C61E1D0-8A2F-44E6-9B95-384385C918B1}" type="presParOf" srcId="{6C3921F6-095C-422D-86AB-807AD34AFF77}" destId="{F3884CB4-6212-4C11-A6CB-DD17E5598EAF}" srcOrd="12" destOrd="0" presId="urn:microsoft.com/office/officeart/2005/8/layout/cycle5"/>
    <dgm:cxn modelId="{7ED6EA61-40DA-4AF2-A500-A5957786E46F}" type="presParOf" srcId="{6C3921F6-095C-422D-86AB-807AD34AFF77}" destId="{C38FD68A-178C-402C-A067-9BDF7460759E}" srcOrd="13" destOrd="0" presId="urn:microsoft.com/office/officeart/2005/8/layout/cycle5"/>
    <dgm:cxn modelId="{9A9C5BC8-3890-4560-8A20-EA04D5DDF73C}" type="presParOf" srcId="{6C3921F6-095C-422D-86AB-807AD34AFF77}" destId="{B41AC1AD-11DB-4B82-BFBC-4E54E4F1C7D6}" srcOrd="14" destOrd="0" presId="urn:microsoft.com/office/officeart/2005/8/layout/cycle5"/>
    <dgm:cxn modelId="{BD2425F0-0B39-44D8-B315-55FEA435D9C9}" type="presParOf" srcId="{6C3921F6-095C-422D-86AB-807AD34AFF77}" destId="{EBB7DB00-9576-4584-AC4F-7359ACB32864}" srcOrd="15" destOrd="0" presId="urn:microsoft.com/office/officeart/2005/8/layout/cycle5"/>
    <dgm:cxn modelId="{1BABC0E9-3C51-4CAC-8586-4E541BA748F5}" type="presParOf" srcId="{6C3921F6-095C-422D-86AB-807AD34AFF77}" destId="{5CDD030A-9688-4FA3-81A2-D698794B4CE1}" srcOrd="16" destOrd="0" presId="urn:microsoft.com/office/officeart/2005/8/layout/cycle5"/>
    <dgm:cxn modelId="{C75A2CE7-F005-4F75-98B4-381ABDD1B9CC}" type="presParOf" srcId="{6C3921F6-095C-422D-86AB-807AD34AFF77}" destId="{B4E3ED46-2BB3-44D5-8FD5-AA89F9862B02}" srcOrd="17" destOrd="0" presId="urn:microsoft.com/office/officeart/2005/8/layout/cycle5"/>
    <dgm:cxn modelId="{B1B6C890-3DD8-4FF2-BA8A-45C9EAFC1A0E}" type="presParOf" srcId="{6C3921F6-095C-422D-86AB-807AD34AFF77}" destId="{073A7F16-9CCB-4603-AEFE-D3638E231348}" srcOrd="18" destOrd="0" presId="urn:microsoft.com/office/officeart/2005/8/layout/cycle5"/>
    <dgm:cxn modelId="{F9F6BE0A-4A50-4441-A4B8-8058D449A006}" type="presParOf" srcId="{6C3921F6-095C-422D-86AB-807AD34AFF77}" destId="{9A12871A-4951-4C9A-BBBD-EFF6B0E5524F}" srcOrd="19" destOrd="0" presId="urn:microsoft.com/office/officeart/2005/8/layout/cycle5"/>
    <dgm:cxn modelId="{F29FC03A-5DCB-4C41-9FE2-90CE4CD32AA5}" type="presParOf" srcId="{6C3921F6-095C-422D-86AB-807AD34AFF77}" destId="{91DBDC9D-20F2-415D-8A76-B4FEB972461C}"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28D0A9-88E6-4817-BAB6-82152CF69469}"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he-IL"/>
        </a:p>
      </dgm:t>
    </dgm:pt>
    <dgm:pt modelId="{EA2FECD7-A5E1-47A3-B753-859436346106}">
      <dgm:prSet phldrT="[טקסט]" custT="1"/>
      <dgm:spPr/>
      <dgm:t>
        <a:bodyPr/>
        <a:lstStyle/>
        <a:p>
          <a:pPr rtl="1"/>
          <a:r>
            <a:rPr lang="he-IL" sz="1600" dirty="0" smtClean="0">
              <a:solidFill>
                <a:schemeClr val="tx1"/>
              </a:solidFill>
            </a:rPr>
            <a:t>דלעת</a:t>
          </a:r>
          <a:endParaRPr lang="he-IL" sz="1600" dirty="0">
            <a:solidFill>
              <a:schemeClr val="tx1"/>
            </a:solidFill>
          </a:endParaRPr>
        </a:p>
      </dgm:t>
    </dgm:pt>
    <dgm:pt modelId="{1617DA21-B750-4577-B8BE-6AF5BDEB82BD}" type="parTrans" cxnId="{37393E63-1832-4D92-8E09-F457583A7A93}">
      <dgm:prSet/>
      <dgm:spPr/>
      <dgm:t>
        <a:bodyPr/>
        <a:lstStyle/>
        <a:p>
          <a:pPr rtl="1"/>
          <a:endParaRPr lang="he-IL"/>
        </a:p>
      </dgm:t>
    </dgm:pt>
    <dgm:pt modelId="{8BF1653C-9AF8-4C17-AF9F-824E98DB89A9}" type="sibTrans" cxnId="{37393E63-1832-4D92-8E09-F457583A7A93}">
      <dgm:prSet/>
      <dgm:spPr/>
      <dgm:t>
        <a:bodyPr/>
        <a:lstStyle/>
        <a:p>
          <a:pPr rtl="1"/>
          <a:endParaRPr lang="he-IL" dirty="0"/>
        </a:p>
      </dgm:t>
    </dgm:pt>
    <dgm:pt modelId="{DB5C8771-8B05-43AB-AAAA-2BE1A0C45C65}">
      <dgm:prSet phldrT="[טקסט]" custT="1"/>
      <dgm:spPr/>
      <dgm:t>
        <a:bodyPr/>
        <a:lstStyle/>
        <a:p>
          <a:pPr rtl="1"/>
          <a:r>
            <a:rPr lang="he-IL" sz="1600" dirty="0" smtClean="0">
              <a:solidFill>
                <a:schemeClr val="tx1"/>
              </a:solidFill>
            </a:rPr>
            <a:t>תפוחי אדמה</a:t>
          </a:r>
          <a:endParaRPr lang="he-IL" sz="1600" dirty="0">
            <a:solidFill>
              <a:schemeClr val="tx1"/>
            </a:solidFill>
          </a:endParaRPr>
        </a:p>
      </dgm:t>
    </dgm:pt>
    <dgm:pt modelId="{6671E73E-4FEF-4612-816D-4C08398EF0E5}" type="parTrans" cxnId="{A697877D-D871-4169-A219-28C8E17EA6E5}">
      <dgm:prSet/>
      <dgm:spPr/>
      <dgm:t>
        <a:bodyPr/>
        <a:lstStyle/>
        <a:p>
          <a:pPr rtl="1"/>
          <a:endParaRPr lang="he-IL"/>
        </a:p>
      </dgm:t>
    </dgm:pt>
    <dgm:pt modelId="{78C759EE-7CF7-4037-A0BE-0FFE48841AD1}" type="sibTrans" cxnId="{A697877D-D871-4169-A219-28C8E17EA6E5}">
      <dgm:prSet/>
      <dgm:spPr/>
      <dgm:t>
        <a:bodyPr/>
        <a:lstStyle/>
        <a:p>
          <a:pPr rtl="1"/>
          <a:endParaRPr lang="he-IL" dirty="0"/>
        </a:p>
      </dgm:t>
    </dgm:pt>
    <dgm:pt modelId="{266BC23D-8CF0-4102-B0E1-A21CD055B6DE}">
      <dgm:prSet phldrT="[טקסט]" custT="1"/>
      <dgm:spPr/>
      <dgm:t>
        <a:bodyPr/>
        <a:lstStyle/>
        <a:p>
          <a:pPr rtl="1"/>
          <a:r>
            <a:rPr lang="he-IL" sz="1600" dirty="0" smtClean="0">
              <a:solidFill>
                <a:schemeClr val="tx1"/>
              </a:solidFill>
            </a:rPr>
            <a:t>תירס</a:t>
          </a:r>
          <a:endParaRPr lang="he-IL" sz="1600" dirty="0"/>
        </a:p>
      </dgm:t>
    </dgm:pt>
    <dgm:pt modelId="{A7A8D7C4-3075-4F2F-94DE-40CF27A48EA9}" type="parTrans" cxnId="{DBA852AA-ADF3-4839-921C-C3891652611F}">
      <dgm:prSet/>
      <dgm:spPr/>
      <dgm:t>
        <a:bodyPr/>
        <a:lstStyle/>
        <a:p>
          <a:pPr rtl="1"/>
          <a:endParaRPr lang="he-IL"/>
        </a:p>
      </dgm:t>
    </dgm:pt>
    <dgm:pt modelId="{66340CAA-76FD-42B8-9470-B0E1D3541319}" type="sibTrans" cxnId="{DBA852AA-ADF3-4839-921C-C3891652611F}">
      <dgm:prSet/>
      <dgm:spPr/>
      <dgm:t>
        <a:bodyPr/>
        <a:lstStyle/>
        <a:p>
          <a:pPr rtl="1"/>
          <a:endParaRPr lang="he-IL" dirty="0"/>
        </a:p>
      </dgm:t>
    </dgm:pt>
    <dgm:pt modelId="{2094F535-C336-4943-A10D-5EC8AC460154}">
      <dgm:prSet phldrT="[טקסט]" custT="1"/>
      <dgm:spPr/>
      <dgm:t>
        <a:bodyPr/>
        <a:lstStyle/>
        <a:p>
          <a:pPr rtl="1"/>
          <a:r>
            <a:rPr lang="he-IL" sz="1600" dirty="0" smtClean="0">
              <a:solidFill>
                <a:schemeClr val="tx1"/>
              </a:solidFill>
            </a:rPr>
            <a:t>אפונה</a:t>
          </a:r>
        </a:p>
        <a:p>
          <a:pPr rtl="1"/>
          <a:r>
            <a:rPr lang="he-IL" sz="1600" b="1" dirty="0" smtClean="0">
              <a:solidFill>
                <a:schemeClr val="tx1"/>
              </a:solidFill>
            </a:rPr>
            <a:t>(קטניות)</a:t>
          </a:r>
          <a:endParaRPr lang="he-IL" sz="1600" b="1" dirty="0">
            <a:solidFill>
              <a:schemeClr val="tx1"/>
            </a:solidFill>
          </a:endParaRPr>
        </a:p>
      </dgm:t>
    </dgm:pt>
    <dgm:pt modelId="{64E11C57-BB5B-4CA7-9C83-6CB46B8F0529}" type="parTrans" cxnId="{DC595266-CC7F-4E37-8CDD-C1D74787CF50}">
      <dgm:prSet/>
      <dgm:spPr/>
      <dgm:t>
        <a:bodyPr/>
        <a:lstStyle/>
        <a:p>
          <a:pPr rtl="1"/>
          <a:endParaRPr lang="he-IL"/>
        </a:p>
      </dgm:t>
    </dgm:pt>
    <dgm:pt modelId="{FD2C461C-C70C-473D-BD1B-67CB06CAE448}" type="sibTrans" cxnId="{DC595266-CC7F-4E37-8CDD-C1D74787CF50}">
      <dgm:prSet/>
      <dgm:spPr/>
      <dgm:t>
        <a:bodyPr/>
        <a:lstStyle/>
        <a:p>
          <a:pPr rtl="1"/>
          <a:endParaRPr lang="he-IL" dirty="0"/>
        </a:p>
      </dgm:t>
    </dgm:pt>
    <dgm:pt modelId="{9D73DBA9-8CAB-4E5D-B1E9-98111C12C004}">
      <dgm:prSet phldrT="[טקסט]" custT="1"/>
      <dgm:spPr/>
      <dgm:t>
        <a:bodyPr/>
        <a:lstStyle/>
        <a:p>
          <a:pPr rtl="1"/>
          <a:r>
            <a:rPr lang="he-IL" sz="1600" dirty="0" smtClean="0">
              <a:solidFill>
                <a:schemeClr val="tx1"/>
              </a:solidFill>
            </a:rPr>
            <a:t>עגבניות</a:t>
          </a:r>
          <a:endParaRPr lang="he-IL" sz="1600" dirty="0">
            <a:solidFill>
              <a:schemeClr val="tx1"/>
            </a:solidFill>
          </a:endParaRPr>
        </a:p>
      </dgm:t>
    </dgm:pt>
    <dgm:pt modelId="{7366EA9F-2CAE-4391-90BF-892FE9ED7A2C}" type="parTrans" cxnId="{B114F7E5-592B-4B91-9F17-4EF206D6DA09}">
      <dgm:prSet/>
      <dgm:spPr/>
      <dgm:t>
        <a:bodyPr/>
        <a:lstStyle/>
        <a:p>
          <a:pPr rtl="1"/>
          <a:endParaRPr lang="he-IL"/>
        </a:p>
      </dgm:t>
    </dgm:pt>
    <dgm:pt modelId="{9FF50A50-1B72-4735-A3B1-37D73B299CC4}" type="sibTrans" cxnId="{B114F7E5-592B-4B91-9F17-4EF206D6DA09}">
      <dgm:prSet/>
      <dgm:spPr/>
      <dgm:t>
        <a:bodyPr/>
        <a:lstStyle/>
        <a:p>
          <a:pPr rtl="1"/>
          <a:endParaRPr lang="he-IL" dirty="0"/>
        </a:p>
      </dgm:t>
    </dgm:pt>
    <dgm:pt modelId="{F92967AF-FAF8-4F53-957C-21DA45A662E9}">
      <dgm:prSet custT="1"/>
      <dgm:spPr/>
      <dgm:t>
        <a:bodyPr/>
        <a:lstStyle/>
        <a:p>
          <a:pPr rtl="1"/>
          <a:r>
            <a:rPr lang="he-IL" sz="1600" smtClean="0">
              <a:solidFill>
                <a:schemeClr val="tx1"/>
              </a:solidFill>
            </a:rPr>
            <a:t>שעועית</a:t>
          </a:r>
          <a:endParaRPr lang="he-IL" sz="1600" dirty="0" smtClean="0">
            <a:solidFill>
              <a:schemeClr val="tx1"/>
            </a:solidFill>
          </a:endParaRPr>
        </a:p>
        <a:p>
          <a:pPr rtl="1"/>
          <a:r>
            <a:rPr lang="he-IL" sz="1600" b="1" dirty="0" smtClean="0">
              <a:solidFill>
                <a:schemeClr val="tx1"/>
              </a:solidFill>
            </a:rPr>
            <a:t>(קטניות)</a:t>
          </a:r>
          <a:endParaRPr lang="he-IL" sz="1600" b="1" dirty="0">
            <a:solidFill>
              <a:schemeClr val="tx1"/>
            </a:solidFill>
          </a:endParaRPr>
        </a:p>
      </dgm:t>
    </dgm:pt>
    <dgm:pt modelId="{B1A89B76-6A75-453F-82A6-4B3B71338E82}" type="parTrans" cxnId="{56693853-0CBD-46A3-B9EA-FD20A5B1FA44}">
      <dgm:prSet/>
      <dgm:spPr/>
      <dgm:t>
        <a:bodyPr/>
        <a:lstStyle/>
        <a:p>
          <a:pPr rtl="1"/>
          <a:endParaRPr lang="he-IL"/>
        </a:p>
      </dgm:t>
    </dgm:pt>
    <dgm:pt modelId="{3A3F16C1-E155-48C0-880E-A5A1634FD0B0}" type="sibTrans" cxnId="{56693853-0CBD-46A3-B9EA-FD20A5B1FA44}">
      <dgm:prSet/>
      <dgm:spPr/>
      <dgm:t>
        <a:bodyPr/>
        <a:lstStyle/>
        <a:p>
          <a:pPr rtl="1"/>
          <a:endParaRPr lang="he-IL" dirty="0"/>
        </a:p>
      </dgm:t>
    </dgm:pt>
    <dgm:pt modelId="{F57E8D45-BBC7-4E4C-A8BB-2D7478322B97}">
      <dgm:prSet custT="1"/>
      <dgm:spPr/>
      <dgm:t>
        <a:bodyPr/>
        <a:lstStyle/>
        <a:p>
          <a:pPr rtl="1"/>
          <a:r>
            <a:rPr lang="he-IL" sz="1600" dirty="0" smtClean="0">
              <a:solidFill>
                <a:schemeClr val="tx1"/>
              </a:solidFill>
            </a:rPr>
            <a:t>גידולי שורש</a:t>
          </a:r>
          <a:endParaRPr lang="he-IL" sz="1600" dirty="0">
            <a:solidFill>
              <a:schemeClr val="tx1"/>
            </a:solidFill>
          </a:endParaRPr>
        </a:p>
      </dgm:t>
    </dgm:pt>
    <dgm:pt modelId="{BFC7FB83-6646-4C5C-8BC5-B02416298EB6}" type="parTrans" cxnId="{2AB0F135-EF31-414D-A70E-CBABB2221656}">
      <dgm:prSet/>
      <dgm:spPr/>
      <dgm:t>
        <a:bodyPr/>
        <a:lstStyle/>
        <a:p>
          <a:pPr rtl="1"/>
          <a:endParaRPr lang="he-IL"/>
        </a:p>
      </dgm:t>
    </dgm:pt>
    <dgm:pt modelId="{F47D8041-E765-4899-9739-D487F5BB98C8}" type="sibTrans" cxnId="{2AB0F135-EF31-414D-A70E-CBABB2221656}">
      <dgm:prSet/>
      <dgm:spPr/>
      <dgm:t>
        <a:bodyPr/>
        <a:lstStyle/>
        <a:p>
          <a:pPr rtl="1"/>
          <a:endParaRPr lang="he-IL" dirty="0"/>
        </a:p>
      </dgm:t>
    </dgm:pt>
    <dgm:pt modelId="{6C3921F6-095C-422D-86AB-807AD34AFF77}" type="pres">
      <dgm:prSet presAssocID="{7028D0A9-88E6-4817-BAB6-82152CF69469}" presName="cycle" presStyleCnt="0">
        <dgm:presLayoutVars>
          <dgm:dir/>
          <dgm:resizeHandles val="exact"/>
        </dgm:presLayoutVars>
      </dgm:prSet>
      <dgm:spPr/>
      <dgm:t>
        <a:bodyPr/>
        <a:lstStyle/>
        <a:p>
          <a:pPr rtl="1"/>
          <a:endParaRPr lang="he-IL"/>
        </a:p>
      </dgm:t>
    </dgm:pt>
    <dgm:pt modelId="{3A73F7CF-E316-4705-94A9-39755CE988FC}" type="pres">
      <dgm:prSet presAssocID="{EA2FECD7-A5E1-47A3-B753-859436346106}" presName="node" presStyleLbl="node1" presStyleIdx="0" presStyleCnt="7">
        <dgm:presLayoutVars>
          <dgm:bulletEnabled val="1"/>
        </dgm:presLayoutVars>
      </dgm:prSet>
      <dgm:spPr/>
      <dgm:t>
        <a:bodyPr/>
        <a:lstStyle/>
        <a:p>
          <a:pPr rtl="1"/>
          <a:endParaRPr lang="he-IL"/>
        </a:p>
      </dgm:t>
    </dgm:pt>
    <dgm:pt modelId="{A0D98AC7-4573-43F9-87CF-D969F1524B71}" type="pres">
      <dgm:prSet presAssocID="{EA2FECD7-A5E1-47A3-B753-859436346106}" presName="spNode" presStyleCnt="0"/>
      <dgm:spPr/>
    </dgm:pt>
    <dgm:pt modelId="{8F778444-8AEF-4C92-97C3-4D9F4515C7FA}" type="pres">
      <dgm:prSet presAssocID="{8BF1653C-9AF8-4C17-AF9F-824E98DB89A9}" presName="sibTrans" presStyleLbl="sibTrans1D1" presStyleIdx="0" presStyleCnt="7"/>
      <dgm:spPr/>
      <dgm:t>
        <a:bodyPr/>
        <a:lstStyle/>
        <a:p>
          <a:pPr rtl="1"/>
          <a:endParaRPr lang="he-IL"/>
        </a:p>
      </dgm:t>
    </dgm:pt>
    <dgm:pt modelId="{265FA192-87B8-4EBB-ACF3-AA9811064F88}" type="pres">
      <dgm:prSet presAssocID="{DB5C8771-8B05-43AB-AAAA-2BE1A0C45C65}" presName="node" presStyleLbl="node1" presStyleIdx="1" presStyleCnt="7">
        <dgm:presLayoutVars>
          <dgm:bulletEnabled val="1"/>
        </dgm:presLayoutVars>
      </dgm:prSet>
      <dgm:spPr/>
      <dgm:t>
        <a:bodyPr/>
        <a:lstStyle/>
        <a:p>
          <a:pPr rtl="1"/>
          <a:endParaRPr lang="he-IL"/>
        </a:p>
      </dgm:t>
    </dgm:pt>
    <dgm:pt modelId="{8C775AA5-7118-4218-B79F-109A1057A420}" type="pres">
      <dgm:prSet presAssocID="{DB5C8771-8B05-43AB-AAAA-2BE1A0C45C65}" presName="spNode" presStyleCnt="0"/>
      <dgm:spPr/>
    </dgm:pt>
    <dgm:pt modelId="{0397A76E-02BB-4B98-A2B7-EC119D51AED3}" type="pres">
      <dgm:prSet presAssocID="{78C759EE-7CF7-4037-A0BE-0FFE48841AD1}" presName="sibTrans" presStyleLbl="sibTrans1D1" presStyleIdx="1" presStyleCnt="7"/>
      <dgm:spPr/>
      <dgm:t>
        <a:bodyPr/>
        <a:lstStyle/>
        <a:p>
          <a:pPr rtl="1"/>
          <a:endParaRPr lang="he-IL"/>
        </a:p>
      </dgm:t>
    </dgm:pt>
    <dgm:pt modelId="{9DE2BEA2-37A8-406A-ABCF-B2E07F5EDE95}" type="pres">
      <dgm:prSet presAssocID="{266BC23D-8CF0-4102-B0E1-A21CD055B6DE}" presName="node" presStyleLbl="node1" presStyleIdx="2" presStyleCnt="7">
        <dgm:presLayoutVars>
          <dgm:bulletEnabled val="1"/>
        </dgm:presLayoutVars>
      </dgm:prSet>
      <dgm:spPr/>
      <dgm:t>
        <a:bodyPr/>
        <a:lstStyle/>
        <a:p>
          <a:pPr rtl="1"/>
          <a:endParaRPr lang="he-IL"/>
        </a:p>
      </dgm:t>
    </dgm:pt>
    <dgm:pt modelId="{D787EDE2-0DE5-4675-8667-AF1E2B94B114}" type="pres">
      <dgm:prSet presAssocID="{266BC23D-8CF0-4102-B0E1-A21CD055B6DE}" presName="spNode" presStyleCnt="0"/>
      <dgm:spPr/>
    </dgm:pt>
    <dgm:pt modelId="{89ADA585-B7D2-4ED1-83C1-083827F5C916}" type="pres">
      <dgm:prSet presAssocID="{66340CAA-76FD-42B8-9470-B0E1D3541319}" presName="sibTrans" presStyleLbl="sibTrans1D1" presStyleIdx="2" presStyleCnt="7"/>
      <dgm:spPr/>
      <dgm:t>
        <a:bodyPr/>
        <a:lstStyle/>
        <a:p>
          <a:pPr rtl="1"/>
          <a:endParaRPr lang="he-IL"/>
        </a:p>
      </dgm:t>
    </dgm:pt>
    <dgm:pt modelId="{76339CA3-0424-4626-9256-B7B4F2493FBF}" type="pres">
      <dgm:prSet presAssocID="{2094F535-C336-4943-A10D-5EC8AC460154}" presName="node" presStyleLbl="node1" presStyleIdx="3" presStyleCnt="7" custScaleX="143819" custScaleY="149830" custRadScaleRad="95548" custRadScaleInc="23632">
        <dgm:presLayoutVars>
          <dgm:bulletEnabled val="1"/>
        </dgm:presLayoutVars>
      </dgm:prSet>
      <dgm:spPr/>
      <dgm:t>
        <a:bodyPr/>
        <a:lstStyle/>
        <a:p>
          <a:pPr rtl="1"/>
          <a:endParaRPr lang="he-IL"/>
        </a:p>
      </dgm:t>
    </dgm:pt>
    <dgm:pt modelId="{8C454EC7-F8EB-430C-A397-3031F169121C}" type="pres">
      <dgm:prSet presAssocID="{2094F535-C336-4943-A10D-5EC8AC460154}" presName="spNode" presStyleCnt="0"/>
      <dgm:spPr/>
    </dgm:pt>
    <dgm:pt modelId="{5C1D8778-A47C-46FD-ACB6-6931182786BD}" type="pres">
      <dgm:prSet presAssocID="{FD2C461C-C70C-473D-BD1B-67CB06CAE448}" presName="sibTrans" presStyleLbl="sibTrans1D1" presStyleIdx="3" presStyleCnt="7"/>
      <dgm:spPr/>
      <dgm:t>
        <a:bodyPr/>
        <a:lstStyle/>
        <a:p>
          <a:pPr rtl="1"/>
          <a:endParaRPr lang="he-IL"/>
        </a:p>
      </dgm:t>
    </dgm:pt>
    <dgm:pt modelId="{F3884CB4-6212-4C11-A6CB-DD17E5598EAF}" type="pres">
      <dgm:prSet presAssocID="{9D73DBA9-8CAB-4E5D-B1E9-98111C12C004}" presName="node" presStyleLbl="node1" presStyleIdx="4" presStyleCnt="7">
        <dgm:presLayoutVars>
          <dgm:bulletEnabled val="1"/>
        </dgm:presLayoutVars>
      </dgm:prSet>
      <dgm:spPr/>
      <dgm:t>
        <a:bodyPr/>
        <a:lstStyle/>
        <a:p>
          <a:pPr rtl="1"/>
          <a:endParaRPr lang="he-IL"/>
        </a:p>
      </dgm:t>
    </dgm:pt>
    <dgm:pt modelId="{C38FD68A-178C-402C-A067-9BDF7460759E}" type="pres">
      <dgm:prSet presAssocID="{9D73DBA9-8CAB-4E5D-B1E9-98111C12C004}" presName="spNode" presStyleCnt="0"/>
      <dgm:spPr/>
    </dgm:pt>
    <dgm:pt modelId="{B41AC1AD-11DB-4B82-BFBC-4E54E4F1C7D6}" type="pres">
      <dgm:prSet presAssocID="{9FF50A50-1B72-4735-A3B1-37D73B299CC4}" presName="sibTrans" presStyleLbl="sibTrans1D1" presStyleIdx="4" presStyleCnt="7"/>
      <dgm:spPr/>
      <dgm:t>
        <a:bodyPr/>
        <a:lstStyle/>
        <a:p>
          <a:pPr rtl="1"/>
          <a:endParaRPr lang="he-IL"/>
        </a:p>
      </dgm:t>
    </dgm:pt>
    <dgm:pt modelId="{EBB7DB00-9576-4584-AC4F-7359ACB32864}" type="pres">
      <dgm:prSet presAssocID="{F92967AF-FAF8-4F53-957C-21DA45A662E9}" presName="node" presStyleLbl="node1" presStyleIdx="5" presStyleCnt="7" custScaleX="142642" custScaleY="131851" custRadScaleRad="100806" custRadScaleInc="-10925">
        <dgm:presLayoutVars>
          <dgm:bulletEnabled val="1"/>
        </dgm:presLayoutVars>
      </dgm:prSet>
      <dgm:spPr/>
      <dgm:t>
        <a:bodyPr/>
        <a:lstStyle/>
        <a:p>
          <a:pPr rtl="1"/>
          <a:endParaRPr lang="he-IL"/>
        </a:p>
      </dgm:t>
    </dgm:pt>
    <dgm:pt modelId="{5CDD030A-9688-4FA3-81A2-D698794B4CE1}" type="pres">
      <dgm:prSet presAssocID="{F92967AF-FAF8-4F53-957C-21DA45A662E9}" presName="spNode" presStyleCnt="0"/>
      <dgm:spPr/>
    </dgm:pt>
    <dgm:pt modelId="{B4E3ED46-2BB3-44D5-8FD5-AA89F9862B02}" type="pres">
      <dgm:prSet presAssocID="{3A3F16C1-E155-48C0-880E-A5A1634FD0B0}" presName="sibTrans" presStyleLbl="sibTrans1D1" presStyleIdx="5" presStyleCnt="7"/>
      <dgm:spPr/>
      <dgm:t>
        <a:bodyPr/>
        <a:lstStyle/>
        <a:p>
          <a:pPr rtl="1"/>
          <a:endParaRPr lang="he-IL"/>
        </a:p>
      </dgm:t>
    </dgm:pt>
    <dgm:pt modelId="{073A7F16-9CCB-4603-AEFE-D3638E231348}" type="pres">
      <dgm:prSet presAssocID="{F57E8D45-BBC7-4E4C-A8BB-2D7478322B97}" presName="node" presStyleLbl="node1" presStyleIdx="6" presStyleCnt="7">
        <dgm:presLayoutVars>
          <dgm:bulletEnabled val="1"/>
        </dgm:presLayoutVars>
      </dgm:prSet>
      <dgm:spPr/>
      <dgm:t>
        <a:bodyPr/>
        <a:lstStyle/>
        <a:p>
          <a:pPr rtl="1"/>
          <a:endParaRPr lang="he-IL"/>
        </a:p>
      </dgm:t>
    </dgm:pt>
    <dgm:pt modelId="{9A12871A-4951-4C9A-BBBD-EFF6B0E5524F}" type="pres">
      <dgm:prSet presAssocID="{F57E8D45-BBC7-4E4C-A8BB-2D7478322B97}" presName="spNode" presStyleCnt="0"/>
      <dgm:spPr/>
    </dgm:pt>
    <dgm:pt modelId="{91DBDC9D-20F2-415D-8A76-B4FEB972461C}" type="pres">
      <dgm:prSet presAssocID="{F47D8041-E765-4899-9739-D487F5BB98C8}" presName="sibTrans" presStyleLbl="sibTrans1D1" presStyleIdx="6" presStyleCnt="7"/>
      <dgm:spPr/>
      <dgm:t>
        <a:bodyPr/>
        <a:lstStyle/>
        <a:p>
          <a:pPr rtl="1"/>
          <a:endParaRPr lang="he-IL"/>
        </a:p>
      </dgm:t>
    </dgm:pt>
  </dgm:ptLst>
  <dgm:cxnLst>
    <dgm:cxn modelId="{2ED9A400-63B5-404F-BBA4-294B60685EA6}" type="presOf" srcId="{3A3F16C1-E155-48C0-880E-A5A1634FD0B0}" destId="{B4E3ED46-2BB3-44D5-8FD5-AA89F9862B02}" srcOrd="0" destOrd="0" presId="urn:microsoft.com/office/officeart/2005/8/layout/cycle5"/>
    <dgm:cxn modelId="{C623CB01-0E77-4607-A108-0FF9D251F853}" type="presOf" srcId="{DB5C8771-8B05-43AB-AAAA-2BE1A0C45C65}" destId="{265FA192-87B8-4EBB-ACF3-AA9811064F88}" srcOrd="0" destOrd="0" presId="urn:microsoft.com/office/officeart/2005/8/layout/cycle5"/>
    <dgm:cxn modelId="{DBA852AA-ADF3-4839-921C-C3891652611F}" srcId="{7028D0A9-88E6-4817-BAB6-82152CF69469}" destId="{266BC23D-8CF0-4102-B0E1-A21CD055B6DE}" srcOrd="2" destOrd="0" parTransId="{A7A8D7C4-3075-4F2F-94DE-40CF27A48EA9}" sibTransId="{66340CAA-76FD-42B8-9470-B0E1D3541319}"/>
    <dgm:cxn modelId="{F6887DD7-D695-4960-B560-57B293BCA2B0}" type="presOf" srcId="{266BC23D-8CF0-4102-B0E1-A21CD055B6DE}" destId="{9DE2BEA2-37A8-406A-ABCF-B2E07F5EDE95}" srcOrd="0" destOrd="0" presId="urn:microsoft.com/office/officeart/2005/8/layout/cycle5"/>
    <dgm:cxn modelId="{56693853-0CBD-46A3-B9EA-FD20A5B1FA44}" srcId="{7028D0A9-88E6-4817-BAB6-82152CF69469}" destId="{F92967AF-FAF8-4F53-957C-21DA45A662E9}" srcOrd="5" destOrd="0" parTransId="{B1A89B76-6A75-453F-82A6-4B3B71338E82}" sibTransId="{3A3F16C1-E155-48C0-880E-A5A1634FD0B0}"/>
    <dgm:cxn modelId="{C24B1A6E-0762-4263-9D2C-F86CDBC76FDE}" type="presOf" srcId="{F47D8041-E765-4899-9739-D487F5BB98C8}" destId="{91DBDC9D-20F2-415D-8A76-B4FEB972461C}" srcOrd="0" destOrd="0" presId="urn:microsoft.com/office/officeart/2005/8/layout/cycle5"/>
    <dgm:cxn modelId="{76CBA989-40BC-44C8-866E-1E78D73CE9E9}" type="presOf" srcId="{FD2C461C-C70C-473D-BD1B-67CB06CAE448}" destId="{5C1D8778-A47C-46FD-ACB6-6931182786BD}" srcOrd="0" destOrd="0" presId="urn:microsoft.com/office/officeart/2005/8/layout/cycle5"/>
    <dgm:cxn modelId="{6F08135B-0374-4CB3-B5D2-0BDE7B6ADB26}" type="presOf" srcId="{2094F535-C336-4943-A10D-5EC8AC460154}" destId="{76339CA3-0424-4626-9256-B7B4F2493FBF}" srcOrd="0" destOrd="0" presId="urn:microsoft.com/office/officeart/2005/8/layout/cycle5"/>
    <dgm:cxn modelId="{58952C27-E5D7-423C-A457-8BEFC4790B28}" type="presOf" srcId="{F57E8D45-BBC7-4E4C-A8BB-2D7478322B97}" destId="{073A7F16-9CCB-4603-AEFE-D3638E231348}" srcOrd="0" destOrd="0" presId="urn:microsoft.com/office/officeart/2005/8/layout/cycle5"/>
    <dgm:cxn modelId="{B0B72EE2-250A-4427-A595-03DB2542EEAD}" type="presOf" srcId="{78C759EE-7CF7-4037-A0BE-0FFE48841AD1}" destId="{0397A76E-02BB-4B98-A2B7-EC119D51AED3}" srcOrd="0" destOrd="0" presId="urn:microsoft.com/office/officeart/2005/8/layout/cycle5"/>
    <dgm:cxn modelId="{E0980054-16DA-4B5B-B6F4-00F41240FE22}" type="presOf" srcId="{EA2FECD7-A5E1-47A3-B753-859436346106}" destId="{3A73F7CF-E316-4705-94A9-39755CE988FC}" srcOrd="0" destOrd="0" presId="urn:microsoft.com/office/officeart/2005/8/layout/cycle5"/>
    <dgm:cxn modelId="{37393E63-1832-4D92-8E09-F457583A7A93}" srcId="{7028D0A9-88E6-4817-BAB6-82152CF69469}" destId="{EA2FECD7-A5E1-47A3-B753-859436346106}" srcOrd="0" destOrd="0" parTransId="{1617DA21-B750-4577-B8BE-6AF5BDEB82BD}" sibTransId="{8BF1653C-9AF8-4C17-AF9F-824E98DB89A9}"/>
    <dgm:cxn modelId="{1EF04F13-1ECB-4375-9181-4C3F4ADC95E8}" type="presOf" srcId="{F92967AF-FAF8-4F53-957C-21DA45A662E9}" destId="{EBB7DB00-9576-4584-AC4F-7359ACB32864}" srcOrd="0" destOrd="0" presId="urn:microsoft.com/office/officeart/2005/8/layout/cycle5"/>
    <dgm:cxn modelId="{2AB0F135-EF31-414D-A70E-CBABB2221656}" srcId="{7028D0A9-88E6-4817-BAB6-82152CF69469}" destId="{F57E8D45-BBC7-4E4C-A8BB-2D7478322B97}" srcOrd="6" destOrd="0" parTransId="{BFC7FB83-6646-4C5C-8BC5-B02416298EB6}" sibTransId="{F47D8041-E765-4899-9739-D487F5BB98C8}"/>
    <dgm:cxn modelId="{EBF88FAB-A9BC-4402-BDD3-0593E0EB894C}" type="presOf" srcId="{9FF50A50-1B72-4735-A3B1-37D73B299CC4}" destId="{B41AC1AD-11DB-4B82-BFBC-4E54E4F1C7D6}" srcOrd="0" destOrd="0" presId="urn:microsoft.com/office/officeart/2005/8/layout/cycle5"/>
    <dgm:cxn modelId="{A7DDE9D8-93E2-48E9-969B-1549D612F03E}" type="presOf" srcId="{7028D0A9-88E6-4817-BAB6-82152CF69469}" destId="{6C3921F6-095C-422D-86AB-807AD34AFF77}" srcOrd="0" destOrd="0" presId="urn:microsoft.com/office/officeart/2005/8/layout/cycle5"/>
    <dgm:cxn modelId="{1D9DC822-C0DB-40A3-94D1-CC56B97A7A7A}" type="presOf" srcId="{9D73DBA9-8CAB-4E5D-B1E9-98111C12C004}" destId="{F3884CB4-6212-4C11-A6CB-DD17E5598EAF}" srcOrd="0" destOrd="0" presId="urn:microsoft.com/office/officeart/2005/8/layout/cycle5"/>
    <dgm:cxn modelId="{B114F7E5-592B-4B91-9F17-4EF206D6DA09}" srcId="{7028D0A9-88E6-4817-BAB6-82152CF69469}" destId="{9D73DBA9-8CAB-4E5D-B1E9-98111C12C004}" srcOrd="4" destOrd="0" parTransId="{7366EA9F-2CAE-4391-90BF-892FE9ED7A2C}" sibTransId="{9FF50A50-1B72-4735-A3B1-37D73B299CC4}"/>
    <dgm:cxn modelId="{A697877D-D871-4169-A219-28C8E17EA6E5}" srcId="{7028D0A9-88E6-4817-BAB6-82152CF69469}" destId="{DB5C8771-8B05-43AB-AAAA-2BE1A0C45C65}" srcOrd="1" destOrd="0" parTransId="{6671E73E-4FEF-4612-816D-4C08398EF0E5}" sibTransId="{78C759EE-7CF7-4037-A0BE-0FFE48841AD1}"/>
    <dgm:cxn modelId="{815428FC-16C6-4419-B10F-C09AABE78FF6}" type="presOf" srcId="{8BF1653C-9AF8-4C17-AF9F-824E98DB89A9}" destId="{8F778444-8AEF-4C92-97C3-4D9F4515C7FA}" srcOrd="0" destOrd="0" presId="urn:microsoft.com/office/officeart/2005/8/layout/cycle5"/>
    <dgm:cxn modelId="{DC595266-CC7F-4E37-8CDD-C1D74787CF50}" srcId="{7028D0A9-88E6-4817-BAB6-82152CF69469}" destId="{2094F535-C336-4943-A10D-5EC8AC460154}" srcOrd="3" destOrd="0" parTransId="{64E11C57-BB5B-4CA7-9C83-6CB46B8F0529}" sibTransId="{FD2C461C-C70C-473D-BD1B-67CB06CAE448}"/>
    <dgm:cxn modelId="{E4CFA624-51AB-4C9C-B86C-66FC0FF2A893}" type="presOf" srcId="{66340CAA-76FD-42B8-9470-B0E1D3541319}" destId="{89ADA585-B7D2-4ED1-83C1-083827F5C916}" srcOrd="0" destOrd="0" presId="urn:microsoft.com/office/officeart/2005/8/layout/cycle5"/>
    <dgm:cxn modelId="{5937790C-D5B9-4E58-81AA-4A689EADC8AA}" type="presParOf" srcId="{6C3921F6-095C-422D-86AB-807AD34AFF77}" destId="{3A73F7CF-E316-4705-94A9-39755CE988FC}" srcOrd="0" destOrd="0" presId="urn:microsoft.com/office/officeart/2005/8/layout/cycle5"/>
    <dgm:cxn modelId="{3B3C651B-D544-4982-99BC-C3BE95836161}" type="presParOf" srcId="{6C3921F6-095C-422D-86AB-807AD34AFF77}" destId="{A0D98AC7-4573-43F9-87CF-D969F1524B71}" srcOrd="1" destOrd="0" presId="urn:microsoft.com/office/officeart/2005/8/layout/cycle5"/>
    <dgm:cxn modelId="{814B0F7D-A933-4F57-91EC-0F4C9BAEA3E4}" type="presParOf" srcId="{6C3921F6-095C-422D-86AB-807AD34AFF77}" destId="{8F778444-8AEF-4C92-97C3-4D9F4515C7FA}" srcOrd="2" destOrd="0" presId="urn:microsoft.com/office/officeart/2005/8/layout/cycle5"/>
    <dgm:cxn modelId="{D15FFDF4-44BE-4933-A564-88CA5DD98495}" type="presParOf" srcId="{6C3921F6-095C-422D-86AB-807AD34AFF77}" destId="{265FA192-87B8-4EBB-ACF3-AA9811064F88}" srcOrd="3" destOrd="0" presId="urn:microsoft.com/office/officeart/2005/8/layout/cycle5"/>
    <dgm:cxn modelId="{7D55C592-57AC-44BA-B354-FA3200973A97}" type="presParOf" srcId="{6C3921F6-095C-422D-86AB-807AD34AFF77}" destId="{8C775AA5-7118-4218-B79F-109A1057A420}" srcOrd="4" destOrd="0" presId="urn:microsoft.com/office/officeart/2005/8/layout/cycle5"/>
    <dgm:cxn modelId="{CC83B81F-8D68-46B9-9DD3-F09A83D4CE70}" type="presParOf" srcId="{6C3921F6-095C-422D-86AB-807AD34AFF77}" destId="{0397A76E-02BB-4B98-A2B7-EC119D51AED3}" srcOrd="5" destOrd="0" presId="urn:microsoft.com/office/officeart/2005/8/layout/cycle5"/>
    <dgm:cxn modelId="{0B01BCB1-717B-4309-A2EC-CF1088B2417A}" type="presParOf" srcId="{6C3921F6-095C-422D-86AB-807AD34AFF77}" destId="{9DE2BEA2-37A8-406A-ABCF-B2E07F5EDE95}" srcOrd="6" destOrd="0" presId="urn:microsoft.com/office/officeart/2005/8/layout/cycle5"/>
    <dgm:cxn modelId="{998A2D76-7BF5-4FB4-A6AE-A41834270C05}" type="presParOf" srcId="{6C3921F6-095C-422D-86AB-807AD34AFF77}" destId="{D787EDE2-0DE5-4675-8667-AF1E2B94B114}" srcOrd="7" destOrd="0" presId="urn:microsoft.com/office/officeart/2005/8/layout/cycle5"/>
    <dgm:cxn modelId="{EB75543D-EBD8-44CE-8482-2B5949722902}" type="presParOf" srcId="{6C3921F6-095C-422D-86AB-807AD34AFF77}" destId="{89ADA585-B7D2-4ED1-83C1-083827F5C916}" srcOrd="8" destOrd="0" presId="urn:microsoft.com/office/officeart/2005/8/layout/cycle5"/>
    <dgm:cxn modelId="{F974684D-E84F-4AA1-892D-348D3AE1E16A}" type="presParOf" srcId="{6C3921F6-095C-422D-86AB-807AD34AFF77}" destId="{76339CA3-0424-4626-9256-B7B4F2493FBF}" srcOrd="9" destOrd="0" presId="urn:microsoft.com/office/officeart/2005/8/layout/cycle5"/>
    <dgm:cxn modelId="{865505D2-E1F4-46D4-ADB2-3F507835B3F6}" type="presParOf" srcId="{6C3921F6-095C-422D-86AB-807AD34AFF77}" destId="{8C454EC7-F8EB-430C-A397-3031F169121C}" srcOrd="10" destOrd="0" presId="urn:microsoft.com/office/officeart/2005/8/layout/cycle5"/>
    <dgm:cxn modelId="{A8DC03CC-51E4-4462-9F6F-48058D24D750}" type="presParOf" srcId="{6C3921F6-095C-422D-86AB-807AD34AFF77}" destId="{5C1D8778-A47C-46FD-ACB6-6931182786BD}" srcOrd="11" destOrd="0" presId="urn:microsoft.com/office/officeart/2005/8/layout/cycle5"/>
    <dgm:cxn modelId="{417D6C46-1B68-41CB-AA73-4AB8C5324094}" type="presParOf" srcId="{6C3921F6-095C-422D-86AB-807AD34AFF77}" destId="{F3884CB4-6212-4C11-A6CB-DD17E5598EAF}" srcOrd="12" destOrd="0" presId="urn:microsoft.com/office/officeart/2005/8/layout/cycle5"/>
    <dgm:cxn modelId="{F66D3345-48D5-4DCD-9A4D-3DE23AAA70C8}" type="presParOf" srcId="{6C3921F6-095C-422D-86AB-807AD34AFF77}" destId="{C38FD68A-178C-402C-A067-9BDF7460759E}" srcOrd="13" destOrd="0" presId="urn:microsoft.com/office/officeart/2005/8/layout/cycle5"/>
    <dgm:cxn modelId="{A9FB2139-DECD-47CA-8916-064A0CE387AE}" type="presParOf" srcId="{6C3921F6-095C-422D-86AB-807AD34AFF77}" destId="{B41AC1AD-11DB-4B82-BFBC-4E54E4F1C7D6}" srcOrd="14" destOrd="0" presId="urn:microsoft.com/office/officeart/2005/8/layout/cycle5"/>
    <dgm:cxn modelId="{48ED6AA2-6C06-4D58-9EC1-B43649846128}" type="presParOf" srcId="{6C3921F6-095C-422D-86AB-807AD34AFF77}" destId="{EBB7DB00-9576-4584-AC4F-7359ACB32864}" srcOrd="15" destOrd="0" presId="urn:microsoft.com/office/officeart/2005/8/layout/cycle5"/>
    <dgm:cxn modelId="{E349E6DC-10BE-49C4-86E7-03254752195D}" type="presParOf" srcId="{6C3921F6-095C-422D-86AB-807AD34AFF77}" destId="{5CDD030A-9688-4FA3-81A2-D698794B4CE1}" srcOrd="16" destOrd="0" presId="urn:microsoft.com/office/officeart/2005/8/layout/cycle5"/>
    <dgm:cxn modelId="{FA9CB4E3-1CA3-469D-A758-2F35D9F63ED4}" type="presParOf" srcId="{6C3921F6-095C-422D-86AB-807AD34AFF77}" destId="{B4E3ED46-2BB3-44D5-8FD5-AA89F9862B02}" srcOrd="17" destOrd="0" presId="urn:microsoft.com/office/officeart/2005/8/layout/cycle5"/>
    <dgm:cxn modelId="{B56F45C4-5A19-4CFA-8E3D-66E26B3EC0FE}" type="presParOf" srcId="{6C3921F6-095C-422D-86AB-807AD34AFF77}" destId="{073A7F16-9CCB-4603-AEFE-D3638E231348}" srcOrd="18" destOrd="0" presId="urn:microsoft.com/office/officeart/2005/8/layout/cycle5"/>
    <dgm:cxn modelId="{4CB727C0-4CF5-4E14-A39E-50A1AA29F290}" type="presParOf" srcId="{6C3921F6-095C-422D-86AB-807AD34AFF77}" destId="{9A12871A-4951-4C9A-BBBD-EFF6B0E5524F}" srcOrd="19" destOrd="0" presId="urn:microsoft.com/office/officeart/2005/8/layout/cycle5"/>
    <dgm:cxn modelId="{36B149DF-7173-4E68-9F5D-1CF5A1742544}" type="presParOf" srcId="{6C3921F6-095C-422D-86AB-807AD34AFF77}" destId="{91DBDC9D-20F2-415D-8A76-B4FEB972461C}" srcOrd="2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3F7CF-E316-4705-94A9-39755CE988FC}">
      <dsp:nvSpPr>
        <dsp:cNvPr id="0" name=""/>
        <dsp:cNvSpPr/>
      </dsp:nvSpPr>
      <dsp:spPr>
        <a:xfrm>
          <a:off x="2298493" y="1421"/>
          <a:ext cx="860062" cy="55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דלעת</a:t>
          </a:r>
          <a:endParaRPr lang="he-IL" sz="1600" kern="1200" dirty="0">
            <a:solidFill>
              <a:schemeClr val="tx1"/>
            </a:solidFill>
          </a:endParaRPr>
        </a:p>
      </dsp:txBody>
      <dsp:txXfrm>
        <a:off x="2325783" y="28711"/>
        <a:ext cx="805482" cy="504460"/>
      </dsp:txXfrm>
    </dsp:sp>
    <dsp:sp modelId="{8F778444-8AEF-4C92-97C3-4D9F4515C7FA}">
      <dsp:nvSpPr>
        <dsp:cNvPr id="0" name=""/>
        <dsp:cNvSpPr/>
      </dsp:nvSpPr>
      <dsp:spPr>
        <a:xfrm>
          <a:off x="1132599" y="280941"/>
          <a:ext cx="3191849" cy="3191849"/>
        </a:xfrm>
        <a:custGeom>
          <a:avLst/>
          <a:gdLst/>
          <a:ahLst/>
          <a:cxnLst/>
          <a:rect l="0" t="0" r="0" b="0"/>
          <a:pathLst>
            <a:path>
              <a:moveTo>
                <a:pt x="2138641" y="95113"/>
              </a:moveTo>
              <a:arcTo wR="1595924" hR="1595924" stAng="17392846" swAng="7722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5FA192-87B8-4EBB-ACF3-AA9811064F88}">
      <dsp:nvSpPr>
        <dsp:cNvPr id="0" name=""/>
        <dsp:cNvSpPr/>
      </dsp:nvSpPr>
      <dsp:spPr>
        <a:xfrm>
          <a:off x="3546237" y="602303"/>
          <a:ext cx="860062" cy="55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תפוחי אדמה</a:t>
          </a:r>
          <a:endParaRPr lang="he-IL" sz="1600" kern="1200" dirty="0">
            <a:solidFill>
              <a:schemeClr val="tx1"/>
            </a:solidFill>
          </a:endParaRPr>
        </a:p>
      </dsp:txBody>
      <dsp:txXfrm>
        <a:off x="3573527" y="629593"/>
        <a:ext cx="805482" cy="504460"/>
      </dsp:txXfrm>
    </dsp:sp>
    <dsp:sp modelId="{0397A76E-02BB-4B98-A2B7-EC119D51AED3}">
      <dsp:nvSpPr>
        <dsp:cNvPr id="0" name=""/>
        <dsp:cNvSpPr/>
      </dsp:nvSpPr>
      <dsp:spPr>
        <a:xfrm>
          <a:off x="1132599" y="280941"/>
          <a:ext cx="3191849" cy="3191849"/>
        </a:xfrm>
        <a:custGeom>
          <a:avLst/>
          <a:gdLst/>
          <a:ahLst/>
          <a:cxnLst/>
          <a:rect l="0" t="0" r="0" b="0"/>
          <a:pathLst>
            <a:path>
              <a:moveTo>
                <a:pt x="3087530" y="1028396"/>
              </a:moveTo>
              <a:arcTo wR="1595924" hR="1595924" stAng="20350147" swAng="106438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DE2BEA2-37A8-406A-ABCF-B2E07F5EDE95}">
      <dsp:nvSpPr>
        <dsp:cNvPr id="0" name=""/>
        <dsp:cNvSpPr/>
      </dsp:nvSpPr>
      <dsp:spPr>
        <a:xfrm>
          <a:off x="3854405" y="1952473"/>
          <a:ext cx="860062" cy="55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תירס</a:t>
          </a:r>
          <a:endParaRPr lang="he-IL" sz="1600" kern="1200" dirty="0"/>
        </a:p>
      </dsp:txBody>
      <dsp:txXfrm>
        <a:off x="3881695" y="1979763"/>
        <a:ext cx="805482" cy="504460"/>
      </dsp:txXfrm>
    </dsp:sp>
    <dsp:sp modelId="{89ADA585-B7D2-4ED1-83C1-083827F5C916}">
      <dsp:nvSpPr>
        <dsp:cNvPr id="0" name=""/>
        <dsp:cNvSpPr/>
      </dsp:nvSpPr>
      <dsp:spPr>
        <a:xfrm>
          <a:off x="1208635" y="128394"/>
          <a:ext cx="3191849" cy="3191849"/>
        </a:xfrm>
        <a:custGeom>
          <a:avLst/>
          <a:gdLst/>
          <a:ahLst/>
          <a:cxnLst/>
          <a:rect l="0" t="0" r="0" b="0"/>
          <a:pathLst>
            <a:path>
              <a:moveTo>
                <a:pt x="2912813" y="2497468"/>
              </a:moveTo>
              <a:arcTo wR="1595924" hR="1595924" stAng="2063735" swAng="8824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339CA3-0424-4626-9256-B7B4F2493FBF}">
      <dsp:nvSpPr>
        <dsp:cNvPr id="0" name=""/>
        <dsp:cNvSpPr/>
      </dsp:nvSpPr>
      <dsp:spPr>
        <a:xfrm>
          <a:off x="2672962" y="3014519"/>
          <a:ext cx="1236932" cy="55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אפונה</a:t>
          </a:r>
        </a:p>
        <a:p>
          <a:pPr lvl="0" algn="ctr" defTabSz="711200" rtl="1">
            <a:lnSpc>
              <a:spcPct val="90000"/>
            </a:lnSpc>
            <a:spcBef>
              <a:spcPct val="0"/>
            </a:spcBef>
            <a:spcAft>
              <a:spcPct val="35000"/>
            </a:spcAft>
          </a:pPr>
          <a:r>
            <a:rPr lang="he-IL" sz="1600" b="1" kern="1200" dirty="0" smtClean="0">
              <a:solidFill>
                <a:schemeClr val="tx1"/>
              </a:solidFill>
            </a:rPr>
            <a:t>(קטניות)</a:t>
          </a:r>
          <a:endParaRPr lang="he-IL" sz="1600" b="1" kern="1200" dirty="0">
            <a:solidFill>
              <a:schemeClr val="tx1"/>
            </a:solidFill>
          </a:endParaRPr>
        </a:p>
      </dsp:txBody>
      <dsp:txXfrm>
        <a:off x="2700252" y="3041809"/>
        <a:ext cx="1182352" cy="504460"/>
      </dsp:txXfrm>
    </dsp:sp>
    <dsp:sp modelId="{5C1D8778-A47C-46FD-ACB6-6931182786BD}">
      <dsp:nvSpPr>
        <dsp:cNvPr id="0" name=""/>
        <dsp:cNvSpPr/>
      </dsp:nvSpPr>
      <dsp:spPr>
        <a:xfrm>
          <a:off x="597070" y="282762"/>
          <a:ext cx="3191849" cy="3191849"/>
        </a:xfrm>
        <a:custGeom>
          <a:avLst/>
          <a:gdLst/>
          <a:ahLst/>
          <a:cxnLst/>
          <a:rect l="0" t="0" r="0" b="0"/>
          <a:pathLst>
            <a:path>
              <a:moveTo>
                <a:pt x="2035118" y="3130227"/>
              </a:moveTo>
              <a:arcTo wR="1595924" hR="1595924" stAng="4441574" swAng="275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884CB4-6212-4C11-A6CB-DD17E5598EAF}">
      <dsp:nvSpPr>
        <dsp:cNvPr id="0" name=""/>
        <dsp:cNvSpPr/>
      </dsp:nvSpPr>
      <dsp:spPr>
        <a:xfrm>
          <a:off x="1606047" y="3035225"/>
          <a:ext cx="860062" cy="55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עגבניות</a:t>
          </a:r>
          <a:endParaRPr lang="he-IL" sz="1600" kern="1200" dirty="0">
            <a:solidFill>
              <a:schemeClr val="tx1"/>
            </a:solidFill>
          </a:endParaRPr>
        </a:p>
      </dsp:txBody>
      <dsp:txXfrm>
        <a:off x="1633337" y="3062515"/>
        <a:ext cx="805482" cy="504460"/>
      </dsp:txXfrm>
    </dsp:sp>
    <dsp:sp modelId="{B41AC1AD-11DB-4B82-BFBC-4E54E4F1C7D6}">
      <dsp:nvSpPr>
        <dsp:cNvPr id="0" name=""/>
        <dsp:cNvSpPr/>
      </dsp:nvSpPr>
      <dsp:spPr>
        <a:xfrm>
          <a:off x="1101461" y="252206"/>
          <a:ext cx="3191849" cy="3191849"/>
        </a:xfrm>
        <a:custGeom>
          <a:avLst/>
          <a:gdLst/>
          <a:ahLst/>
          <a:cxnLst/>
          <a:rect l="0" t="0" r="0" b="0"/>
          <a:pathLst>
            <a:path>
              <a:moveTo>
                <a:pt x="458226" y="2715129"/>
              </a:moveTo>
              <a:arcTo wR="1595924" hR="1595924" stAng="8128169" swAng="63926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B7DB00-9576-4584-AC4F-7359ACB32864}">
      <dsp:nvSpPr>
        <dsp:cNvPr id="0" name=""/>
        <dsp:cNvSpPr/>
      </dsp:nvSpPr>
      <dsp:spPr>
        <a:xfrm>
          <a:off x="559204" y="1917373"/>
          <a:ext cx="1226809"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smtClean="0">
              <a:solidFill>
                <a:schemeClr val="tx1"/>
              </a:solidFill>
            </a:rPr>
            <a:t>שעועית</a:t>
          </a:r>
          <a:endParaRPr lang="he-IL" sz="1600" kern="1200" dirty="0" smtClean="0">
            <a:solidFill>
              <a:schemeClr val="tx1"/>
            </a:solidFill>
          </a:endParaRPr>
        </a:p>
        <a:p>
          <a:pPr lvl="0" algn="ctr" defTabSz="711200" rtl="1">
            <a:lnSpc>
              <a:spcPct val="90000"/>
            </a:lnSpc>
            <a:spcBef>
              <a:spcPct val="0"/>
            </a:spcBef>
            <a:spcAft>
              <a:spcPct val="35000"/>
            </a:spcAft>
          </a:pPr>
          <a:r>
            <a:rPr lang="he-IL" sz="1600" b="1" kern="1200" dirty="0" smtClean="0">
              <a:solidFill>
                <a:schemeClr val="tx1"/>
              </a:solidFill>
            </a:rPr>
            <a:t>(קטניות)</a:t>
          </a:r>
          <a:endParaRPr lang="he-IL" sz="1600" b="1" kern="1200" dirty="0">
            <a:solidFill>
              <a:schemeClr val="tx1"/>
            </a:solidFill>
          </a:endParaRPr>
        </a:p>
      </dsp:txBody>
      <dsp:txXfrm>
        <a:off x="595186" y="1953355"/>
        <a:ext cx="1154845" cy="665136"/>
      </dsp:txXfrm>
    </dsp:sp>
    <dsp:sp modelId="{B4E3ED46-2BB3-44D5-8FD5-AA89F9862B02}">
      <dsp:nvSpPr>
        <dsp:cNvPr id="0" name=""/>
        <dsp:cNvSpPr/>
      </dsp:nvSpPr>
      <dsp:spPr>
        <a:xfrm>
          <a:off x="1120163" y="305214"/>
          <a:ext cx="3191849" cy="3191849"/>
        </a:xfrm>
        <a:custGeom>
          <a:avLst/>
          <a:gdLst/>
          <a:ahLst/>
          <a:cxnLst/>
          <a:rect l="0" t="0" r="0" b="0"/>
          <a:pathLst>
            <a:path>
              <a:moveTo>
                <a:pt x="6073" y="1456822"/>
              </a:moveTo>
              <a:arcTo wR="1595924" hR="1595924" stAng="11100018" swAng="10219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3A7F16-9CCB-4603-AEFE-D3638E231348}">
      <dsp:nvSpPr>
        <dsp:cNvPr id="0" name=""/>
        <dsp:cNvSpPr/>
      </dsp:nvSpPr>
      <dsp:spPr>
        <a:xfrm>
          <a:off x="1050748" y="602303"/>
          <a:ext cx="860062" cy="55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גידולי שורש</a:t>
          </a:r>
          <a:endParaRPr lang="he-IL" sz="1600" kern="1200" dirty="0">
            <a:solidFill>
              <a:schemeClr val="tx1"/>
            </a:solidFill>
          </a:endParaRPr>
        </a:p>
      </dsp:txBody>
      <dsp:txXfrm>
        <a:off x="1078038" y="629593"/>
        <a:ext cx="805482" cy="504460"/>
      </dsp:txXfrm>
    </dsp:sp>
    <dsp:sp modelId="{91DBDC9D-20F2-415D-8A76-B4FEB972461C}">
      <dsp:nvSpPr>
        <dsp:cNvPr id="0" name=""/>
        <dsp:cNvSpPr/>
      </dsp:nvSpPr>
      <dsp:spPr>
        <a:xfrm>
          <a:off x="1132599" y="280941"/>
          <a:ext cx="3191849" cy="3191849"/>
        </a:xfrm>
        <a:custGeom>
          <a:avLst/>
          <a:gdLst/>
          <a:ahLst/>
          <a:cxnLst/>
          <a:rect l="0" t="0" r="0" b="0"/>
          <a:pathLst>
            <a:path>
              <a:moveTo>
                <a:pt x="732545" y="253705"/>
              </a:moveTo>
              <a:arcTo wR="1595924" hR="1595924" stAng="14234936" swAng="7722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3F7CF-E316-4705-94A9-39755CE988FC}">
      <dsp:nvSpPr>
        <dsp:cNvPr id="0" name=""/>
        <dsp:cNvSpPr/>
      </dsp:nvSpPr>
      <dsp:spPr>
        <a:xfrm>
          <a:off x="2138299" y="-62257"/>
          <a:ext cx="785041" cy="5102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דלעת</a:t>
          </a:r>
          <a:endParaRPr lang="he-IL" sz="1600" kern="1200" dirty="0">
            <a:solidFill>
              <a:schemeClr val="tx1"/>
            </a:solidFill>
          </a:endParaRPr>
        </a:p>
      </dsp:txBody>
      <dsp:txXfrm>
        <a:off x="2163209" y="-37347"/>
        <a:ext cx="735221" cy="460456"/>
      </dsp:txXfrm>
    </dsp:sp>
    <dsp:sp modelId="{8F778444-8AEF-4C92-97C3-4D9F4515C7FA}">
      <dsp:nvSpPr>
        <dsp:cNvPr id="0" name=""/>
        <dsp:cNvSpPr/>
      </dsp:nvSpPr>
      <dsp:spPr>
        <a:xfrm>
          <a:off x="1075311" y="192880"/>
          <a:ext cx="2911018" cy="2911018"/>
        </a:xfrm>
        <a:custGeom>
          <a:avLst/>
          <a:gdLst/>
          <a:ahLst/>
          <a:cxnLst/>
          <a:rect l="0" t="0" r="0" b="0"/>
          <a:pathLst>
            <a:path>
              <a:moveTo>
                <a:pt x="1950665" y="86813"/>
              </a:moveTo>
              <a:arcTo wR="1455509" hR="1455509" stAng="17393325" swAng="7712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5FA192-87B8-4EBB-ACF3-AA9811064F88}">
      <dsp:nvSpPr>
        <dsp:cNvPr id="0" name=""/>
        <dsp:cNvSpPr/>
      </dsp:nvSpPr>
      <dsp:spPr>
        <a:xfrm>
          <a:off x="3276262" y="485756"/>
          <a:ext cx="785041" cy="5102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תפוחי אדמה</a:t>
          </a:r>
          <a:endParaRPr lang="he-IL" sz="1600" kern="1200" dirty="0">
            <a:solidFill>
              <a:schemeClr val="tx1"/>
            </a:solidFill>
          </a:endParaRPr>
        </a:p>
      </dsp:txBody>
      <dsp:txXfrm>
        <a:off x="3301172" y="510666"/>
        <a:ext cx="735221" cy="460456"/>
      </dsp:txXfrm>
    </dsp:sp>
    <dsp:sp modelId="{0397A76E-02BB-4B98-A2B7-EC119D51AED3}">
      <dsp:nvSpPr>
        <dsp:cNvPr id="0" name=""/>
        <dsp:cNvSpPr/>
      </dsp:nvSpPr>
      <dsp:spPr>
        <a:xfrm>
          <a:off x="1075311" y="192880"/>
          <a:ext cx="2911018" cy="2911018"/>
        </a:xfrm>
        <a:custGeom>
          <a:avLst/>
          <a:gdLst/>
          <a:ahLst/>
          <a:cxnLst/>
          <a:rect l="0" t="0" r="0" b="0"/>
          <a:pathLst>
            <a:path>
              <a:moveTo>
                <a:pt x="2815931" y="938054"/>
              </a:moveTo>
              <a:arcTo wR="1455509" hR="1455509" stAng="20350501" swAng="10637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DE2BEA2-37A8-406A-ABCF-B2E07F5EDE95}">
      <dsp:nvSpPr>
        <dsp:cNvPr id="0" name=""/>
        <dsp:cNvSpPr/>
      </dsp:nvSpPr>
      <dsp:spPr>
        <a:xfrm>
          <a:off x="3557316" y="1717132"/>
          <a:ext cx="785041" cy="5102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תירס</a:t>
          </a:r>
          <a:endParaRPr lang="he-IL" sz="1600" kern="1200" dirty="0"/>
        </a:p>
      </dsp:txBody>
      <dsp:txXfrm>
        <a:off x="3582226" y="1742042"/>
        <a:ext cx="735221" cy="460456"/>
      </dsp:txXfrm>
    </dsp:sp>
    <dsp:sp modelId="{89ADA585-B7D2-4ED1-83C1-083827F5C916}">
      <dsp:nvSpPr>
        <dsp:cNvPr id="0" name=""/>
        <dsp:cNvSpPr/>
      </dsp:nvSpPr>
      <dsp:spPr>
        <a:xfrm>
          <a:off x="1176163" y="897"/>
          <a:ext cx="2911018" cy="2911018"/>
        </a:xfrm>
        <a:custGeom>
          <a:avLst/>
          <a:gdLst/>
          <a:ahLst/>
          <a:cxnLst/>
          <a:rect l="0" t="0" r="0" b="0"/>
          <a:pathLst>
            <a:path>
              <a:moveTo>
                <a:pt x="2641633" y="2299082"/>
              </a:moveTo>
              <a:arcTo wR="1455509" hR="1455509" stAng="2125231" swAng="6220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339CA3-0424-4626-9256-B7B4F2493FBF}">
      <dsp:nvSpPr>
        <dsp:cNvPr id="0" name=""/>
        <dsp:cNvSpPr/>
      </dsp:nvSpPr>
      <dsp:spPr>
        <a:xfrm>
          <a:off x="2479678" y="2558601"/>
          <a:ext cx="1129038" cy="7645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אפונה</a:t>
          </a:r>
        </a:p>
        <a:p>
          <a:pPr lvl="0" algn="ctr" defTabSz="711200" rtl="1">
            <a:lnSpc>
              <a:spcPct val="90000"/>
            </a:lnSpc>
            <a:spcBef>
              <a:spcPct val="0"/>
            </a:spcBef>
            <a:spcAft>
              <a:spcPct val="35000"/>
            </a:spcAft>
          </a:pPr>
          <a:r>
            <a:rPr lang="he-IL" sz="1600" b="1" kern="1200" dirty="0" smtClean="0">
              <a:solidFill>
                <a:schemeClr val="tx1"/>
              </a:solidFill>
            </a:rPr>
            <a:t>(קטניות)</a:t>
          </a:r>
          <a:endParaRPr lang="he-IL" sz="1600" b="1" kern="1200" dirty="0">
            <a:solidFill>
              <a:schemeClr val="tx1"/>
            </a:solidFill>
          </a:endParaRPr>
        </a:p>
      </dsp:txBody>
      <dsp:txXfrm>
        <a:off x="2517000" y="2595923"/>
        <a:ext cx="1054394" cy="689904"/>
      </dsp:txXfrm>
    </dsp:sp>
    <dsp:sp modelId="{5C1D8778-A47C-46FD-ACB6-6931182786BD}">
      <dsp:nvSpPr>
        <dsp:cNvPr id="0" name=""/>
        <dsp:cNvSpPr/>
      </dsp:nvSpPr>
      <dsp:spPr>
        <a:xfrm>
          <a:off x="584948" y="194993"/>
          <a:ext cx="2911018" cy="2911018"/>
        </a:xfrm>
        <a:custGeom>
          <a:avLst/>
          <a:gdLst/>
          <a:ahLst/>
          <a:cxnLst/>
          <a:rect l="0" t="0" r="0" b="0"/>
          <a:pathLst>
            <a:path>
              <a:moveTo>
                <a:pt x="1857702" y="2854347"/>
              </a:moveTo>
              <a:arcTo wR="1455509" hR="1455509" stAng="4437542" swAng="2744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884CB4-6212-4C11-A6CB-DD17E5598EAF}">
      <dsp:nvSpPr>
        <dsp:cNvPr id="0" name=""/>
        <dsp:cNvSpPr/>
      </dsp:nvSpPr>
      <dsp:spPr>
        <a:xfrm>
          <a:off x="1506777" y="2704620"/>
          <a:ext cx="785041" cy="5102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עגבניות</a:t>
          </a:r>
          <a:endParaRPr lang="he-IL" sz="1600" kern="1200" dirty="0">
            <a:solidFill>
              <a:schemeClr val="tx1"/>
            </a:solidFill>
          </a:endParaRPr>
        </a:p>
      </dsp:txBody>
      <dsp:txXfrm>
        <a:off x="1531687" y="2729530"/>
        <a:ext cx="735221" cy="460456"/>
      </dsp:txXfrm>
    </dsp:sp>
    <dsp:sp modelId="{B41AC1AD-11DB-4B82-BFBC-4E54E4F1C7D6}">
      <dsp:nvSpPr>
        <dsp:cNvPr id="0" name=""/>
        <dsp:cNvSpPr/>
      </dsp:nvSpPr>
      <dsp:spPr>
        <a:xfrm>
          <a:off x="1046879" y="166633"/>
          <a:ext cx="2911018" cy="2911018"/>
        </a:xfrm>
        <a:custGeom>
          <a:avLst/>
          <a:gdLst/>
          <a:ahLst/>
          <a:cxnLst/>
          <a:rect l="0" t="0" r="0" b="0"/>
          <a:pathLst>
            <a:path>
              <a:moveTo>
                <a:pt x="417817" y="2476148"/>
              </a:moveTo>
              <a:arcTo wR="1455509" hR="1455509" stAng="8128480" swAng="63837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B7DB00-9576-4584-AC4F-7359ACB32864}">
      <dsp:nvSpPr>
        <dsp:cNvPr id="0" name=""/>
        <dsp:cNvSpPr/>
      </dsp:nvSpPr>
      <dsp:spPr>
        <a:xfrm>
          <a:off x="551901" y="1685054"/>
          <a:ext cx="1119798" cy="672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smtClean="0">
              <a:solidFill>
                <a:schemeClr val="tx1"/>
              </a:solidFill>
            </a:rPr>
            <a:t>שעועית</a:t>
          </a:r>
          <a:endParaRPr lang="he-IL" sz="1600" kern="1200" dirty="0" smtClean="0">
            <a:solidFill>
              <a:schemeClr val="tx1"/>
            </a:solidFill>
          </a:endParaRPr>
        </a:p>
        <a:p>
          <a:pPr lvl="0" algn="ctr" defTabSz="711200" rtl="1">
            <a:lnSpc>
              <a:spcPct val="90000"/>
            </a:lnSpc>
            <a:spcBef>
              <a:spcPct val="0"/>
            </a:spcBef>
            <a:spcAft>
              <a:spcPct val="35000"/>
            </a:spcAft>
          </a:pPr>
          <a:r>
            <a:rPr lang="he-IL" sz="1600" b="1" kern="1200" dirty="0" smtClean="0">
              <a:solidFill>
                <a:schemeClr val="tx1"/>
              </a:solidFill>
            </a:rPr>
            <a:t>(קטניות)</a:t>
          </a:r>
          <a:endParaRPr lang="he-IL" sz="1600" b="1" kern="1200" dirty="0">
            <a:solidFill>
              <a:schemeClr val="tx1"/>
            </a:solidFill>
          </a:endParaRPr>
        </a:p>
      </dsp:txBody>
      <dsp:txXfrm>
        <a:off x="584745" y="1717898"/>
        <a:ext cx="1054110" cy="607117"/>
      </dsp:txXfrm>
    </dsp:sp>
    <dsp:sp modelId="{B4E3ED46-2BB3-44D5-8FD5-AA89F9862B02}">
      <dsp:nvSpPr>
        <dsp:cNvPr id="0" name=""/>
        <dsp:cNvSpPr/>
      </dsp:nvSpPr>
      <dsp:spPr>
        <a:xfrm>
          <a:off x="1063965" y="215034"/>
          <a:ext cx="2911018" cy="2911018"/>
        </a:xfrm>
        <a:custGeom>
          <a:avLst/>
          <a:gdLst/>
          <a:ahLst/>
          <a:cxnLst/>
          <a:rect l="0" t="0" r="0" b="0"/>
          <a:pathLst>
            <a:path>
              <a:moveTo>
                <a:pt x="5556" y="1328450"/>
              </a:moveTo>
              <a:arcTo wR="1455509" hR="1455509" stAng="11100480" swAng="10212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3A7F16-9CCB-4603-AEFE-D3638E231348}">
      <dsp:nvSpPr>
        <dsp:cNvPr id="0" name=""/>
        <dsp:cNvSpPr/>
      </dsp:nvSpPr>
      <dsp:spPr>
        <a:xfrm>
          <a:off x="1000336" y="485756"/>
          <a:ext cx="785041" cy="5102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kern="1200" dirty="0" smtClean="0">
              <a:solidFill>
                <a:schemeClr val="tx1"/>
              </a:solidFill>
            </a:rPr>
            <a:t>גידולי שורש</a:t>
          </a:r>
          <a:endParaRPr lang="he-IL" sz="1600" kern="1200" dirty="0">
            <a:solidFill>
              <a:schemeClr val="tx1"/>
            </a:solidFill>
          </a:endParaRPr>
        </a:p>
      </dsp:txBody>
      <dsp:txXfrm>
        <a:off x="1025246" y="510666"/>
        <a:ext cx="735221" cy="460456"/>
      </dsp:txXfrm>
    </dsp:sp>
    <dsp:sp modelId="{91DBDC9D-20F2-415D-8A76-B4FEB972461C}">
      <dsp:nvSpPr>
        <dsp:cNvPr id="0" name=""/>
        <dsp:cNvSpPr/>
      </dsp:nvSpPr>
      <dsp:spPr>
        <a:xfrm>
          <a:off x="1075311" y="192880"/>
          <a:ext cx="2911018" cy="2911018"/>
        </a:xfrm>
        <a:custGeom>
          <a:avLst/>
          <a:gdLst/>
          <a:ahLst/>
          <a:cxnLst/>
          <a:rect l="0" t="0" r="0" b="0"/>
          <a:pathLst>
            <a:path>
              <a:moveTo>
                <a:pt x="668274" y="231266"/>
              </a:moveTo>
              <a:arcTo wR="1455509" hR="1455509" stAng="14235447" swAng="7712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46201D0-90D1-4E05-B890-957F8BCE52D8}" type="datetimeFigureOut">
              <a:rPr lang="he-IL"/>
              <a:pPr>
                <a:defRPr/>
              </a:pPr>
              <a:t>כ"ו/אלול/תשע"ב</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AC717F3-060C-4037-9EAD-506ABFF185E6}" type="slidenum">
              <a:rPr lang="he-IL"/>
              <a:pPr>
                <a:defRPr/>
              </a:pPr>
              <a:t>‹#›</a:t>
            </a:fld>
            <a:endParaRPr lang="he-IL" dirty="0"/>
          </a:p>
        </p:txBody>
      </p:sp>
    </p:spTree>
    <p:extLst>
      <p:ext uri="{BB962C8B-B14F-4D97-AF65-F5344CB8AC3E}">
        <p14:creationId xmlns:p14="http://schemas.microsoft.com/office/powerpoint/2010/main" val="318317755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53A9954-33C5-452B-812C-BFE1B15B82E2}" type="slidenum">
              <a:rPr lang="he-IL">
                <a:solidFill>
                  <a:prstClr val="black"/>
                </a:solidFill>
              </a:rPr>
              <a:pPr>
                <a:defRPr/>
              </a:pPr>
              <a:t>1</a:t>
            </a:fld>
            <a:endParaRPr lang="he-I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C2845C18-2FBC-4133-9FC8-F925180E5AD6}" type="slidenum">
              <a:rPr lang="he-IL">
                <a:solidFill>
                  <a:prstClr val="black"/>
                </a:solidFill>
              </a:rPr>
              <a:pPr>
                <a:defRPr/>
              </a:pPr>
              <a:t>15</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p>
        </p:txBody>
      </p:sp>
      <p:sp>
        <p:nvSpPr>
          <p:cNvPr id="169988"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0ED246-E788-45E7-956D-EFB695629A60}" type="slidenum">
              <a:rPr lang="he-IL" smtClean="0">
                <a:solidFill>
                  <a:srgbClr val="000000"/>
                </a:solidFill>
                <a:latin typeface="Times New Roman" pitchFamily="18" charset="0"/>
              </a:rPr>
              <a:pPr fontAlgn="base">
                <a:spcBef>
                  <a:spcPct val="0"/>
                </a:spcBef>
                <a:spcAft>
                  <a:spcPct val="0"/>
                </a:spcAft>
                <a:defRPr/>
              </a:pPr>
              <a:t>24</a:t>
            </a:fld>
            <a:endParaRPr lang="he-IL" dirty="0"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p>
        </p:txBody>
      </p:sp>
      <p:sp>
        <p:nvSpPr>
          <p:cNvPr id="171012"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114F6-1848-4DC1-86BD-C8C24146EAB1}" type="slidenum">
              <a:rPr lang="he-IL" smtClean="0">
                <a:solidFill>
                  <a:srgbClr val="000000"/>
                </a:solidFill>
                <a:latin typeface="Times New Roman" pitchFamily="18" charset="0"/>
              </a:rPr>
              <a:pPr fontAlgn="base">
                <a:spcBef>
                  <a:spcPct val="0"/>
                </a:spcBef>
                <a:spcAft>
                  <a:spcPct val="0"/>
                </a:spcAft>
                <a:defRPr/>
              </a:pPr>
              <a:t>25</a:t>
            </a:fld>
            <a:endParaRPr lang="he-IL" dirty="0" smtClean="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A9BD0EE-A6C2-4CDF-A2B5-274B0A7F3DE8}"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9534A56-02B5-41FD-A6DA-96274F6A2AE1}" type="slidenum">
              <a:rPr lang="he-IL"/>
              <a:pPr>
                <a:defRPr/>
              </a:pPr>
              <a:t>‹#›</a:t>
            </a:fld>
            <a:endParaRPr lang="he-IL" dirty="0"/>
          </a:p>
        </p:txBody>
      </p:sp>
    </p:spTree>
    <p:extLst>
      <p:ext uri="{BB962C8B-B14F-4D97-AF65-F5344CB8AC3E}">
        <p14:creationId xmlns:p14="http://schemas.microsoft.com/office/powerpoint/2010/main" val="189678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A56ECBA-1C19-4788-9B03-81FE41ACB3B3}" type="slidenum">
              <a:rPr lang="he-IL"/>
              <a:pPr>
                <a:defRPr/>
              </a:pPr>
              <a:t>‹#›</a:t>
            </a:fld>
            <a:endParaRPr lang="he-IL" dirty="0"/>
          </a:p>
        </p:txBody>
      </p:sp>
    </p:spTree>
    <p:extLst>
      <p:ext uri="{BB962C8B-B14F-4D97-AF65-F5344CB8AC3E}">
        <p14:creationId xmlns:p14="http://schemas.microsoft.com/office/powerpoint/2010/main" val="5143570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412C278-B59A-4399-86AE-BF3FB3F4EDD9}"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6A595F3-ED2B-44D3-A230-CB3D3DCE06C1}" type="slidenum">
              <a:rPr lang="he-IL"/>
              <a:pPr>
                <a:defRPr/>
              </a:pPr>
              <a:t>‹#›</a:t>
            </a:fld>
            <a:endParaRPr lang="he-IL" dirty="0"/>
          </a:p>
        </p:txBody>
      </p:sp>
    </p:spTree>
    <p:extLst>
      <p:ext uri="{BB962C8B-B14F-4D97-AF65-F5344CB8AC3E}">
        <p14:creationId xmlns:p14="http://schemas.microsoft.com/office/powerpoint/2010/main" val="36112886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5C9DB9C-3039-4728-8D64-65936D0803DA}" type="slidenum">
              <a:rPr lang="he-IL"/>
              <a:pPr>
                <a:defRPr/>
              </a:pPr>
              <a:t>‹#›</a:t>
            </a:fld>
            <a:endParaRPr lang="he-IL" dirty="0"/>
          </a:p>
        </p:txBody>
      </p:sp>
    </p:spTree>
    <p:extLst>
      <p:ext uri="{BB962C8B-B14F-4D97-AF65-F5344CB8AC3E}">
        <p14:creationId xmlns:p14="http://schemas.microsoft.com/office/powerpoint/2010/main" val="27564891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3AC465E-18F5-4807-B726-D69695BC9404}" type="slidenum">
              <a:rPr lang="he-IL"/>
              <a:pPr>
                <a:defRPr/>
              </a:pPr>
              <a:t>‹#›</a:t>
            </a:fld>
            <a:endParaRPr lang="he-IL" dirty="0"/>
          </a:p>
        </p:txBody>
      </p:sp>
    </p:spTree>
    <p:extLst>
      <p:ext uri="{BB962C8B-B14F-4D97-AF65-F5344CB8AC3E}">
        <p14:creationId xmlns:p14="http://schemas.microsoft.com/office/powerpoint/2010/main" val="947094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AC4D998-A0A3-4CAD-99DA-0F7E69BA71C4}"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B7721C4-351C-4C45-935D-98A6279F165C}" type="slidenum">
              <a:rPr lang="he-IL"/>
              <a:pPr>
                <a:defRPr/>
              </a:pPr>
              <a:t>‹#›</a:t>
            </a:fld>
            <a:endParaRPr lang="he-IL" dirty="0"/>
          </a:p>
        </p:txBody>
      </p:sp>
    </p:spTree>
    <p:extLst>
      <p:ext uri="{BB962C8B-B14F-4D97-AF65-F5344CB8AC3E}">
        <p14:creationId xmlns:p14="http://schemas.microsoft.com/office/powerpoint/2010/main" val="20187619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1A49B11-C2E4-4CE4-B78E-56E41CC1057D}"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7FB928E-4834-46CF-8094-D522D4FAC782}" type="slidenum">
              <a:rPr lang="he-IL"/>
              <a:pPr>
                <a:defRPr/>
              </a:pPr>
              <a:t>‹#›</a:t>
            </a:fld>
            <a:endParaRPr lang="he-IL" dirty="0"/>
          </a:p>
        </p:txBody>
      </p:sp>
    </p:spTree>
    <p:extLst>
      <p:ext uri="{BB962C8B-B14F-4D97-AF65-F5344CB8AC3E}">
        <p14:creationId xmlns:p14="http://schemas.microsoft.com/office/powerpoint/2010/main" val="17695192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1402928-2A5B-4C8C-B5D1-FEF3230B7707}"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0ABEDDC2-C6A0-4CCC-BF11-66E9672423B7}" type="slidenum">
              <a:rPr lang="he-IL"/>
              <a:pPr>
                <a:defRPr/>
              </a:pPr>
              <a:t>‹#›</a:t>
            </a:fld>
            <a:endParaRPr lang="he-IL" dirty="0"/>
          </a:p>
        </p:txBody>
      </p:sp>
    </p:spTree>
    <p:extLst>
      <p:ext uri="{BB962C8B-B14F-4D97-AF65-F5344CB8AC3E}">
        <p14:creationId xmlns:p14="http://schemas.microsoft.com/office/powerpoint/2010/main" val="41981384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BA521ABC-9705-49EA-8C13-1E4D4D5C3754}" type="slidenum">
              <a:rPr lang="he-IL"/>
              <a:pPr>
                <a:defRPr/>
              </a:pPr>
              <a:t>‹#›</a:t>
            </a:fld>
            <a:endParaRPr lang="he-IL" dirty="0"/>
          </a:p>
        </p:txBody>
      </p:sp>
    </p:spTree>
    <p:extLst>
      <p:ext uri="{BB962C8B-B14F-4D97-AF65-F5344CB8AC3E}">
        <p14:creationId xmlns:p14="http://schemas.microsoft.com/office/powerpoint/2010/main" val="26143681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4F19D370-1F32-4028-976A-883151710A33}" type="slidenum">
              <a:rPr lang="he-IL"/>
              <a:pPr>
                <a:defRPr/>
              </a:pPr>
              <a:t>‹#›</a:t>
            </a:fld>
            <a:endParaRPr lang="he-IL" dirty="0"/>
          </a:p>
        </p:txBody>
      </p:sp>
    </p:spTree>
    <p:extLst>
      <p:ext uri="{BB962C8B-B14F-4D97-AF65-F5344CB8AC3E}">
        <p14:creationId xmlns:p14="http://schemas.microsoft.com/office/powerpoint/2010/main" val="2595690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5BB6CC5-598A-44BD-9A40-E3EDB9ACEC06}"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sz="2400"/>
            </a:lvl1pPr>
          </a:lstStyle>
          <a:p>
            <a:pPr>
              <a:defRPr/>
            </a:pPr>
            <a:fld id="{7A6C2415-3C06-435A-B6B8-04994D6B4E5C}" type="slidenum">
              <a:rPr lang="he-IL"/>
              <a:pPr>
                <a:defRPr/>
              </a:pPr>
              <a:t>‹#›</a:t>
            </a:fld>
            <a:endParaRPr lang="he-IL" dirty="0"/>
          </a:p>
        </p:txBody>
      </p:sp>
    </p:spTree>
    <p:extLst>
      <p:ext uri="{BB962C8B-B14F-4D97-AF65-F5344CB8AC3E}">
        <p14:creationId xmlns:p14="http://schemas.microsoft.com/office/powerpoint/2010/main" val="25928311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C49477D-69C3-4385-AB52-BEA973690118}"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C8D262A-7AC0-47ED-8E91-7E91113C1E43}" type="slidenum">
              <a:rPr lang="he-IL"/>
              <a:pPr>
                <a:defRPr/>
              </a:pPr>
              <a:t>‹#›</a:t>
            </a:fld>
            <a:endParaRPr lang="he-IL" dirty="0"/>
          </a:p>
        </p:txBody>
      </p:sp>
    </p:spTree>
    <p:extLst>
      <p:ext uri="{BB962C8B-B14F-4D97-AF65-F5344CB8AC3E}">
        <p14:creationId xmlns:p14="http://schemas.microsoft.com/office/powerpoint/2010/main" val="11088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B73DF5F-557F-4F26-954D-6A600AB1215E}"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10A9E55-D267-446F-89DE-1CB4AF1F5EEF}" type="slidenum">
              <a:rPr lang="he-IL"/>
              <a:pPr>
                <a:defRPr/>
              </a:pPr>
              <a:t>‹#›</a:t>
            </a:fld>
            <a:endParaRPr lang="he-IL" dirty="0"/>
          </a:p>
        </p:txBody>
      </p:sp>
    </p:spTree>
    <p:extLst>
      <p:ext uri="{BB962C8B-B14F-4D97-AF65-F5344CB8AC3E}">
        <p14:creationId xmlns:p14="http://schemas.microsoft.com/office/powerpoint/2010/main" val="39331439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C691023-0003-4B64-A238-89DFA63A5C94}" type="slidenum">
              <a:rPr lang="he-IL"/>
              <a:pPr>
                <a:defRPr/>
              </a:pPr>
              <a:t>‹#›</a:t>
            </a:fld>
            <a:endParaRPr lang="he-IL" dirty="0"/>
          </a:p>
        </p:txBody>
      </p:sp>
    </p:spTree>
    <p:extLst>
      <p:ext uri="{BB962C8B-B14F-4D97-AF65-F5344CB8AC3E}">
        <p14:creationId xmlns:p14="http://schemas.microsoft.com/office/powerpoint/2010/main" val="32846740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8EE275B-7D3C-40A0-8193-BA5B05CDE21F}" type="slidenum">
              <a:rPr lang="he-IL"/>
              <a:pPr>
                <a:defRPr/>
              </a:pPr>
              <a:t>‹#›</a:t>
            </a:fld>
            <a:endParaRPr lang="he-IL" dirty="0"/>
          </a:p>
        </p:txBody>
      </p:sp>
    </p:spTree>
    <p:extLst>
      <p:ext uri="{BB962C8B-B14F-4D97-AF65-F5344CB8AC3E}">
        <p14:creationId xmlns:p14="http://schemas.microsoft.com/office/powerpoint/2010/main" val="8125309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FF183E7-DC8C-41EE-97C1-726A5A22BA03}"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DE3C76F-B18F-4932-A64E-B6086360AD2F}" type="slidenum">
              <a:rPr lang="he-IL"/>
              <a:pPr>
                <a:defRPr/>
              </a:pPr>
              <a:t>‹#›</a:t>
            </a:fld>
            <a:endParaRPr lang="he-IL" dirty="0"/>
          </a:p>
        </p:txBody>
      </p:sp>
    </p:spTree>
    <p:extLst>
      <p:ext uri="{BB962C8B-B14F-4D97-AF65-F5344CB8AC3E}">
        <p14:creationId xmlns:p14="http://schemas.microsoft.com/office/powerpoint/2010/main" val="22352915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C19E190-3431-40CE-976A-F0B61CE782EA}"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C0FE067-F2C3-4679-9926-A20F2FBDD6A8}" type="slidenum">
              <a:rPr lang="he-IL"/>
              <a:pPr>
                <a:defRPr/>
              </a:pPr>
              <a:t>‹#›</a:t>
            </a:fld>
            <a:endParaRPr lang="he-IL" dirty="0"/>
          </a:p>
        </p:txBody>
      </p:sp>
    </p:spTree>
    <p:extLst>
      <p:ext uri="{BB962C8B-B14F-4D97-AF65-F5344CB8AC3E}">
        <p14:creationId xmlns:p14="http://schemas.microsoft.com/office/powerpoint/2010/main" val="331604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7CB3214-7082-4ABA-B9B4-CE394C59FDCE}"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F3ED264-8C9E-4677-B3D6-DC743736B1C4}" type="slidenum">
              <a:rPr lang="he-IL"/>
              <a:pPr>
                <a:defRPr/>
              </a:pPr>
              <a:t>‹#›</a:t>
            </a:fld>
            <a:endParaRPr lang="he-IL" dirty="0"/>
          </a:p>
        </p:txBody>
      </p:sp>
    </p:spTree>
    <p:extLst>
      <p:ext uri="{BB962C8B-B14F-4D97-AF65-F5344CB8AC3E}">
        <p14:creationId xmlns:p14="http://schemas.microsoft.com/office/powerpoint/2010/main" val="23922659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731F13E-CECD-4354-A991-3368530F6265}" type="slidenum">
              <a:rPr lang="he-IL"/>
              <a:pPr>
                <a:defRPr/>
              </a:pPr>
              <a:t>‹#›</a:t>
            </a:fld>
            <a:endParaRPr lang="he-IL" dirty="0"/>
          </a:p>
        </p:txBody>
      </p:sp>
    </p:spTree>
    <p:extLst>
      <p:ext uri="{BB962C8B-B14F-4D97-AF65-F5344CB8AC3E}">
        <p14:creationId xmlns:p14="http://schemas.microsoft.com/office/powerpoint/2010/main" val="2804693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46C80BF-0B8B-4A99-A2A5-7458B649DBB8}" type="slidenum">
              <a:rPr lang="he-IL"/>
              <a:pPr>
                <a:defRPr/>
              </a:pPr>
              <a:t>‹#›</a:t>
            </a:fld>
            <a:endParaRPr lang="he-IL" dirty="0"/>
          </a:p>
        </p:txBody>
      </p:sp>
    </p:spTree>
    <p:extLst>
      <p:ext uri="{BB962C8B-B14F-4D97-AF65-F5344CB8AC3E}">
        <p14:creationId xmlns:p14="http://schemas.microsoft.com/office/powerpoint/2010/main" val="37620161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6F6A9B7-B894-4C4A-A7B6-E09E80CAB82C}"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1E759D-26AF-4F9B-B076-690B2982C81F}" type="slidenum">
              <a:rPr lang="he-IL"/>
              <a:pPr>
                <a:defRPr/>
              </a:pPr>
              <a:t>‹#›</a:t>
            </a:fld>
            <a:endParaRPr lang="he-IL" dirty="0"/>
          </a:p>
        </p:txBody>
      </p:sp>
    </p:spTree>
    <p:extLst>
      <p:ext uri="{BB962C8B-B14F-4D97-AF65-F5344CB8AC3E}">
        <p14:creationId xmlns:p14="http://schemas.microsoft.com/office/powerpoint/2010/main" val="21073766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513AABC-28F2-4C5C-B4D5-D401040EF4D3}" type="slidenum">
              <a:rPr lang="he-IL"/>
              <a:pPr>
                <a:defRPr/>
              </a:pPr>
              <a:t>‹#›</a:t>
            </a:fld>
            <a:endParaRPr lang="he-IL" dirty="0"/>
          </a:p>
        </p:txBody>
      </p:sp>
    </p:spTree>
    <p:extLst>
      <p:ext uri="{BB962C8B-B14F-4D97-AF65-F5344CB8AC3E}">
        <p14:creationId xmlns:p14="http://schemas.microsoft.com/office/powerpoint/2010/main" val="15816133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3B980-C87E-4CC8-B03B-543FE83808DE}" type="slidenum">
              <a:rPr lang="he-IL"/>
              <a:pPr>
                <a:defRPr/>
              </a:pPr>
              <a:t>‹#›</a:t>
            </a:fld>
            <a:endParaRPr lang="he-IL" dirty="0"/>
          </a:p>
        </p:txBody>
      </p:sp>
    </p:spTree>
    <p:extLst>
      <p:ext uri="{BB962C8B-B14F-4D97-AF65-F5344CB8AC3E}">
        <p14:creationId xmlns:p14="http://schemas.microsoft.com/office/powerpoint/2010/main" val="4234787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47F6A8-1822-4B41-91CC-5E4E171004CB}" type="slidenum">
              <a:rPr lang="he-IL"/>
              <a:pPr>
                <a:defRPr/>
              </a:pPr>
              <a:t>‹#›</a:t>
            </a:fld>
            <a:endParaRPr lang="he-IL" dirty="0"/>
          </a:p>
        </p:txBody>
      </p:sp>
    </p:spTree>
    <p:extLst>
      <p:ext uri="{BB962C8B-B14F-4D97-AF65-F5344CB8AC3E}">
        <p14:creationId xmlns:p14="http://schemas.microsoft.com/office/powerpoint/2010/main" val="19265122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CB40039-5FF8-4E7F-B986-51D281532E34}"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1C07929-C2B1-416F-AE0C-B242CEC7F116}" type="slidenum">
              <a:rPr lang="he-IL"/>
              <a:pPr>
                <a:defRPr/>
              </a:pPr>
              <a:t>‹#›</a:t>
            </a:fld>
            <a:endParaRPr lang="he-IL" dirty="0"/>
          </a:p>
        </p:txBody>
      </p:sp>
    </p:spTree>
    <p:extLst>
      <p:ext uri="{BB962C8B-B14F-4D97-AF65-F5344CB8AC3E}">
        <p14:creationId xmlns:p14="http://schemas.microsoft.com/office/powerpoint/2010/main" val="1597988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9954CA-6326-457B-AFE2-4BD6B2BB36A7}" type="slidenum">
              <a:rPr lang="he-IL"/>
              <a:pPr>
                <a:defRPr/>
              </a:pPr>
              <a:t>‹#›</a:t>
            </a:fld>
            <a:endParaRPr lang="he-IL" dirty="0"/>
          </a:p>
        </p:txBody>
      </p:sp>
    </p:spTree>
    <p:extLst>
      <p:ext uri="{BB962C8B-B14F-4D97-AF65-F5344CB8AC3E}">
        <p14:creationId xmlns:p14="http://schemas.microsoft.com/office/powerpoint/2010/main" val="1223294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D796F219-A21A-4800-8E5F-FD4F4F4B1B59}" type="slidenum">
              <a:rPr lang="he-IL"/>
              <a:pPr>
                <a:defRPr/>
              </a:pPr>
              <a:t>‹#›</a:t>
            </a:fld>
            <a:endParaRPr lang="he-IL" dirty="0"/>
          </a:p>
        </p:txBody>
      </p:sp>
    </p:spTree>
    <p:extLst>
      <p:ext uri="{BB962C8B-B14F-4D97-AF65-F5344CB8AC3E}">
        <p14:creationId xmlns:p14="http://schemas.microsoft.com/office/powerpoint/2010/main" val="358875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4245B66-E51E-4881-9E90-519D73DAF765}" type="slidenum">
              <a:rPr lang="he-IL"/>
              <a:pPr>
                <a:defRPr/>
              </a:pPr>
              <a:t>‹#›</a:t>
            </a:fld>
            <a:endParaRPr lang="he-IL" dirty="0"/>
          </a:p>
        </p:txBody>
      </p:sp>
    </p:spTree>
    <p:extLst>
      <p:ext uri="{BB962C8B-B14F-4D97-AF65-F5344CB8AC3E}">
        <p14:creationId xmlns:p14="http://schemas.microsoft.com/office/powerpoint/2010/main" val="814861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19CB99D-8FC4-4C0F-AF87-99D6F079E4FE}"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586DD08-5FB9-495D-8E25-28E6E02D288B}" type="slidenum">
              <a:rPr lang="he-IL"/>
              <a:pPr>
                <a:defRPr/>
              </a:pPr>
              <a:t>‹#›</a:t>
            </a:fld>
            <a:endParaRPr lang="he-IL" dirty="0"/>
          </a:p>
        </p:txBody>
      </p:sp>
    </p:spTree>
    <p:extLst>
      <p:ext uri="{BB962C8B-B14F-4D97-AF65-F5344CB8AC3E}">
        <p14:creationId xmlns:p14="http://schemas.microsoft.com/office/powerpoint/2010/main" val="354328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8DF35B4-0B59-45C1-AC7E-2760A8B3BF55}" type="slidenum">
              <a:rPr lang="he-IL"/>
              <a:pPr>
                <a:defRPr/>
              </a:pPr>
              <a:t>‹#›</a:t>
            </a:fld>
            <a:endParaRPr lang="he-IL" dirty="0"/>
          </a:p>
        </p:txBody>
      </p:sp>
    </p:spTree>
    <p:extLst>
      <p:ext uri="{BB962C8B-B14F-4D97-AF65-F5344CB8AC3E}">
        <p14:creationId xmlns:p14="http://schemas.microsoft.com/office/powerpoint/2010/main" val="2708029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FA1C50D-B73F-4A98-8BF2-11760D98CE79}" type="slidenum">
              <a:rPr lang="he-IL"/>
              <a:pPr>
                <a:defRPr/>
              </a:pPr>
              <a:t>‹#›</a:t>
            </a:fld>
            <a:endParaRPr lang="he-IL" dirty="0"/>
          </a:p>
        </p:txBody>
      </p:sp>
    </p:spTree>
    <p:extLst>
      <p:ext uri="{BB962C8B-B14F-4D97-AF65-F5344CB8AC3E}">
        <p14:creationId xmlns:p14="http://schemas.microsoft.com/office/powerpoint/2010/main" val="195336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BE473F6-A3C8-4FB7-B482-FD3A757D7069}"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7B6609D-58C2-44A4-95D0-178388FA49BE}" type="slidenum">
              <a:rPr lang="he-IL"/>
              <a:pPr>
                <a:defRPr/>
              </a:pPr>
              <a:t>‹#›</a:t>
            </a:fld>
            <a:endParaRPr lang="he-IL" dirty="0"/>
          </a:p>
        </p:txBody>
      </p:sp>
    </p:spTree>
    <p:extLst>
      <p:ext uri="{BB962C8B-B14F-4D97-AF65-F5344CB8AC3E}">
        <p14:creationId xmlns:p14="http://schemas.microsoft.com/office/powerpoint/2010/main" val="212222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D1C3067-F42F-4DC0-B838-6F42B5F619E9}" type="slidenum">
              <a:rPr lang="he-IL"/>
              <a:pPr>
                <a:defRPr/>
              </a:pPr>
              <a:t>‹#›</a:t>
            </a:fld>
            <a:endParaRPr lang="he-IL" dirty="0"/>
          </a:p>
        </p:txBody>
      </p:sp>
    </p:spTree>
    <p:extLst>
      <p:ext uri="{BB962C8B-B14F-4D97-AF65-F5344CB8AC3E}">
        <p14:creationId xmlns:p14="http://schemas.microsoft.com/office/powerpoint/2010/main" val="3748429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5D01AD3-A568-42FB-9700-E8EB39B3DA39}"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659A46B-A7E1-46BA-967E-F35DFD60715E}" type="slidenum">
              <a:rPr lang="he-IL"/>
              <a:pPr>
                <a:defRPr/>
              </a:pPr>
              <a:t>‹#›</a:t>
            </a:fld>
            <a:endParaRPr lang="he-IL" dirty="0"/>
          </a:p>
        </p:txBody>
      </p:sp>
    </p:spTree>
    <p:extLst>
      <p:ext uri="{BB962C8B-B14F-4D97-AF65-F5344CB8AC3E}">
        <p14:creationId xmlns:p14="http://schemas.microsoft.com/office/powerpoint/2010/main" val="2120374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D8DB3E5-6B78-4AAA-A818-147730859DCD}" type="slidenum">
              <a:rPr lang="he-IL"/>
              <a:pPr>
                <a:defRPr/>
              </a:pPr>
              <a:t>‹#›</a:t>
            </a:fld>
            <a:endParaRPr lang="he-IL" dirty="0"/>
          </a:p>
        </p:txBody>
      </p:sp>
    </p:spTree>
    <p:extLst>
      <p:ext uri="{BB962C8B-B14F-4D97-AF65-F5344CB8AC3E}">
        <p14:creationId xmlns:p14="http://schemas.microsoft.com/office/powerpoint/2010/main" val="218979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5A89714-3B53-4E41-A157-FD365B993602}" type="slidenum">
              <a:rPr lang="he-IL"/>
              <a:pPr>
                <a:defRPr/>
              </a:pPr>
              <a:t>‹#›</a:t>
            </a:fld>
            <a:endParaRPr lang="he-IL" dirty="0"/>
          </a:p>
        </p:txBody>
      </p:sp>
    </p:spTree>
    <p:extLst>
      <p:ext uri="{BB962C8B-B14F-4D97-AF65-F5344CB8AC3E}">
        <p14:creationId xmlns:p14="http://schemas.microsoft.com/office/powerpoint/2010/main" val="2170319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9600DA9-72BE-461B-A475-F090763EE01C}"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5A99B6D-3884-4EC6-93C3-34F83AD4039F}" type="slidenum">
              <a:rPr lang="he-IL"/>
              <a:pPr>
                <a:defRPr/>
              </a:pPr>
              <a:t>‹#›</a:t>
            </a:fld>
            <a:endParaRPr lang="he-IL" dirty="0"/>
          </a:p>
        </p:txBody>
      </p:sp>
    </p:spTree>
    <p:extLst>
      <p:ext uri="{BB962C8B-B14F-4D97-AF65-F5344CB8AC3E}">
        <p14:creationId xmlns:p14="http://schemas.microsoft.com/office/powerpoint/2010/main" val="257207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B8DB3C0-E644-4063-B983-B0263FD8E536}" type="slidenum">
              <a:rPr lang="he-IL"/>
              <a:pPr>
                <a:defRPr/>
              </a:pPr>
              <a:t>‹#›</a:t>
            </a:fld>
            <a:endParaRPr lang="he-IL" dirty="0"/>
          </a:p>
        </p:txBody>
      </p:sp>
    </p:spTree>
    <p:extLst>
      <p:ext uri="{BB962C8B-B14F-4D97-AF65-F5344CB8AC3E}">
        <p14:creationId xmlns:p14="http://schemas.microsoft.com/office/powerpoint/2010/main" val="2193458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C96A7F4-86DA-4FDB-A995-E0B76C45648E}" type="slidenum">
              <a:rPr lang="he-IL"/>
              <a:pPr>
                <a:defRPr/>
              </a:pPr>
              <a:t>‹#›</a:t>
            </a:fld>
            <a:endParaRPr lang="he-IL" dirty="0"/>
          </a:p>
        </p:txBody>
      </p:sp>
    </p:spTree>
    <p:extLst>
      <p:ext uri="{BB962C8B-B14F-4D97-AF65-F5344CB8AC3E}">
        <p14:creationId xmlns:p14="http://schemas.microsoft.com/office/powerpoint/2010/main" val="2504311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8A96038-9013-4F66-862E-AA85DFDEDF25}"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EE70F1E-9467-40AF-B64F-E38FF0385B55}" type="slidenum">
              <a:rPr lang="he-IL"/>
              <a:pPr>
                <a:defRPr/>
              </a:pPr>
              <a:t>‹#›</a:t>
            </a:fld>
            <a:endParaRPr lang="he-IL" dirty="0"/>
          </a:p>
        </p:txBody>
      </p:sp>
    </p:spTree>
    <p:extLst>
      <p:ext uri="{BB962C8B-B14F-4D97-AF65-F5344CB8AC3E}">
        <p14:creationId xmlns:p14="http://schemas.microsoft.com/office/powerpoint/2010/main" val="2297388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F5761D7-F99D-47B3-82E2-CB15EF0033A7}" type="slidenum">
              <a:rPr lang="he-IL"/>
              <a:pPr>
                <a:defRPr/>
              </a:pPr>
              <a:t>‹#›</a:t>
            </a:fld>
            <a:endParaRPr lang="he-IL" dirty="0"/>
          </a:p>
        </p:txBody>
      </p:sp>
    </p:spTree>
    <p:extLst>
      <p:ext uri="{BB962C8B-B14F-4D97-AF65-F5344CB8AC3E}">
        <p14:creationId xmlns:p14="http://schemas.microsoft.com/office/powerpoint/2010/main" val="3518881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7A6AD0B-1152-4086-8A24-3E72C58572A7}" type="slidenum">
              <a:rPr lang="he-IL"/>
              <a:pPr>
                <a:defRPr/>
              </a:pPr>
              <a:t>‹#›</a:t>
            </a:fld>
            <a:endParaRPr lang="he-IL" dirty="0"/>
          </a:p>
        </p:txBody>
      </p:sp>
    </p:spTree>
    <p:extLst>
      <p:ext uri="{BB962C8B-B14F-4D97-AF65-F5344CB8AC3E}">
        <p14:creationId xmlns:p14="http://schemas.microsoft.com/office/powerpoint/2010/main" val="1345591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29A230C-5292-4ECE-B46A-3CB300FD0A2D}"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D648AEE-C39F-4458-9C55-872ACF28400B}" type="slidenum">
              <a:rPr lang="he-IL"/>
              <a:pPr>
                <a:defRPr/>
              </a:pPr>
              <a:t>‹#›</a:t>
            </a:fld>
            <a:endParaRPr lang="he-IL" dirty="0"/>
          </a:p>
        </p:txBody>
      </p:sp>
    </p:spTree>
    <p:extLst>
      <p:ext uri="{BB962C8B-B14F-4D97-AF65-F5344CB8AC3E}">
        <p14:creationId xmlns:p14="http://schemas.microsoft.com/office/powerpoint/2010/main" val="29947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5E2B641-F35D-4667-8990-EF9119B6EBFD}" type="slidenum">
              <a:rPr lang="he-IL"/>
              <a:pPr>
                <a:defRPr/>
              </a:pPr>
              <a:t>‹#›</a:t>
            </a:fld>
            <a:endParaRPr lang="he-IL" dirty="0"/>
          </a:p>
        </p:txBody>
      </p:sp>
    </p:spTree>
    <p:extLst>
      <p:ext uri="{BB962C8B-B14F-4D97-AF65-F5344CB8AC3E}">
        <p14:creationId xmlns:p14="http://schemas.microsoft.com/office/powerpoint/2010/main" val="3881920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BE587C1-D73A-4A9F-B5AB-E830D13D6902}"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370E70F-5E44-4C96-8E57-7D1B7DAB3B27}" type="slidenum">
              <a:rPr lang="he-IL"/>
              <a:pPr>
                <a:defRPr/>
              </a:pPr>
              <a:t>‹#›</a:t>
            </a:fld>
            <a:endParaRPr lang="he-IL" dirty="0"/>
          </a:p>
        </p:txBody>
      </p:sp>
    </p:spTree>
    <p:extLst>
      <p:ext uri="{BB962C8B-B14F-4D97-AF65-F5344CB8AC3E}">
        <p14:creationId xmlns:p14="http://schemas.microsoft.com/office/powerpoint/2010/main" val="3230616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E22C260-4D4E-406B-B090-47C9C8F9A58D}" type="slidenum">
              <a:rPr lang="he-IL"/>
              <a:pPr>
                <a:defRPr/>
              </a:pPr>
              <a:t>‹#›</a:t>
            </a:fld>
            <a:endParaRPr lang="he-IL" dirty="0"/>
          </a:p>
        </p:txBody>
      </p:sp>
    </p:spTree>
    <p:extLst>
      <p:ext uri="{BB962C8B-B14F-4D97-AF65-F5344CB8AC3E}">
        <p14:creationId xmlns:p14="http://schemas.microsoft.com/office/powerpoint/2010/main" val="296350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957FEE8-DAAB-4BF2-85BB-D86FB0C9D992}" type="slidenum">
              <a:rPr lang="he-IL"/>
              <a:pPr>
                <a:defRPr/>
              </a:pPr>
              <a:t>‹#›</a:t>
            </a:fld>
            <a:endParaRPr lang="he-IL" dirty="0"/>
          </a:p>
        </p:txBody>
      </p:sp>
    </p:spTree>
    <p:extLst>
      <p:ext uri="{BB962C8B-B14F-4D97-AF65-F5344CB8AC3E}">
        <p14:creationId xmlns:p14="http://schemas.microsoft.com/office/powerpoint/2010/main" val="915265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EC5BFDC-87DF-4DEF-99E4-44589BABBB3B}"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35BA5CB-D147-4E7F-BF98-C0A4146D66FC}" type="slidenum">
              <a:rPr lang="he-IL"/>
              <a:pPr>
                <a:defRPr/>
              </a:pPr>
              <a:t>‹#›</a:t>
            </a:fld>
            <a:endParaRPr lang="he-IL" dirty="0"/>
          </a:p>
        </p:txBody>
      </p:sp>
    </p:spTree>
    <p:extLst>
      <p:ext uri="{BB962C8B-B14F-4D97-AF65-F5344CB8AC3E}">
        <p14:creationId xmlns:p14="http://schemas.microsoft.com/office/powerpoint/2010/main" val="3228628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9613C26-7040-4506-B01C-B84465966902}"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B0A92BE-44F0-4601-A142-32EE2E0B8A07}" type="slidenum">
              <a:rPr lang="he-IL"/>
              <a:pPr>
                <a:defRPr/>
              </a:pPr>
              <a:t>‹#›</a:t>
            </a:fld>
            <a:endParaRPr lang="he-IL" dirty="0"/>
          </a:p>
        </p:txBody>
      </p:sp>
    </p:spTree>
    <p:extLst>
      <p:ext uri="{BB962C8B-B14F-4D97-AF65-F5344CB8AC3E}">
        <p14:creationId xmlns:p14="http://schemas.microsoft.com/office/powerpoint/2010/main" val="1749652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D9D4610-888C-44A0-9DEA-70EC0E0F94D6}" type="slidenum">
              <a:rPr lang="he-IL"/>
              <a:pPr>
                <a:defRPr/>
              </a:pPr>
              <a:t>‹#›</a:t>
            </a:fld>
            <a:endParaRPr lang="he-IL" dirty="0"/>
          </a:p>
        </p:txBody>
      </p:sp>
    </p:spTree>
    <p:extLst>
      <p:ext uri="{BB962C8B-B14F-4D97-AF65-F5344CB8AC3E}">
        <p14:creationId xmlns:p14="http://schemas.microsoft.com/office/powerpoint/2010/main" val="3867447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C7CDAE2-EC5F-4842-851D-C06CE9EC951A}" type="slidenum">
              <a:rPr lang="he-IL"/>
              <a:pPr>
                <a:defRPr/>
              </a:pPr>
              <a:t>‹#›</a:t>
            </a:fld>
            <a:endParaRPr lang="he-IL" dirty="0"/>
          </a:p>
        </p:txBody>
      </p:sp>
    </p:spTree>
    <p:extLst>
      <p:ext uri="{BB962C8B-B14F-4D97-AF65-F5344CB8AC3E}">
        <p14:creationId xmlns:p14="http://schemas.microsoft.com/office/powerpoint/2010/main" val="1383680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E569F7AD-E8FC-474C-B26A-FD3E22000AD3}" type="slidenum">
              <a:rPr lang="he-IL"/>
              <a:pPr>
                <a:defRPr/>
              </a:pPr>
              <a:t>‹#›</a:t>
            </a:fld>
            <a:endParaRPr lang="he-IL" dirty="0"/>
          </a:p>
        </p:txBody>
      </p:sp>
    </p:spTree>
    <p:extLst>
      <p:ext uri="{BB962C8B-B14F-4D97-AF65-F5344CB8AC3E}">
        <p14:creationId xmlns:p14="http://schemas.microsoft.com/office/powerpoint/2010/main" val="679148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A16EFF7B-4DDC-4678-AC7E-9263DF055526}" type="slidenum">
              <a:rPr lang="he-IL"/>
              <a:pPr>
                <a:defRPr/>
              </a:pPr>
              <a:t>‹#›</a:t>
            </a:fld>
            <a:endParaRPr lang="he-IL" dirty="0"/>
          </a:p>
        </p:txBody>
      </p:sp>
    </p:spTree>
    <p:extLst>
      <p:ext uri="{BB962C8B-B14F-4D97-AF65-F5344CB8AC3E}">
        <p14:creationId xmlns:p14="http://schemas.microsoft.com/office/powerpoint/2010/main" val="1417429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9678D32-5B33-4143-A6F4-645411D31E73}" type="slidenum">
              <a:rPr lang="he-IL"/>
              <a:pPr>
                <a:defRPr/>
              </a:pPr>
              <a:t>‹#›</a:t>
            </a:fld>
            <a:endParaRPr lang="he-IL" dirty="0"/>
          </a:p>
        </p:txBody>
      </p:sp>
    </p:spTree>
    <p:extLst>
      <p:ext uri="{BB962C8B-B14F-4D97-AF65-F5344CB8AC3E}">
        <p14:creationId xmlns:p14="http://schemas.microsoft.com/office/powerpoint/2010/main" val="41261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5F59A63-4BA9-486E-B240-450990BD6F30}"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CD12CF0-61F1-4638-9D3F-391BE83207B8}" type="slidenum">
              <a:rPr lang="he-IL"/>
              <a:pPr>
                <a:defRPr/>
              </a:pPr>
              <a:t>‹#›</a:t>
            </a:fld>
            <a:endParaRPr lang="he-IL" dirty="0"/>
          </a:p>
        </p:txBody>
      </p:sp>
    </p:spTree>
    <p:extLst>
      <p:ext uri="{BB962C8B-B14F-4D97-AF65-F5344CB8AC3E}">
        <p14:creationId xmlns:p14="http://schemas.microsoft.com/office/powerpoint/2010/main" val="1289534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600C804-836C-4DB9-82E4-F69B92337919}"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9C58D99-8C88-4D48-A8D6-3E43D6731998}" type="slidenum">
              <a:rPr lang="he-IL"/>
              <a:pPr>
                <a:defRPr/>
              </a:pPr>
              <a:t>‹#›</a:t>
            </a:fld>
            <a:endParaRPr lang="he-IL" dirty="0"/>
          </a:p>
        </p:txBody>
      </p:sp>
    </p:spTree>
    <p:extLst>
      <p:ext uri="{BB962C8B-B14F-4D97-AF65-F5344CB8AC3E}">
        <p14:creationId xmlns:p14="http://schemas.microsoft.com/office/powerpoint/2010/main" val="974007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7608A8E-1BE0-46CF-A75D-3C821DDF26FF}" type="slidenum">
              <a:rPr lang="he-IL"/>
              <a:pPr>
                <a:defRPr/>
              </a:pPr>
              <a:t>‹#›</a:t>
            </a:fld>
            <a:endParaRPr lang="he-IL" dirty="0"/>
          </a:p>
        </p:txBody>
      </p:sp>
    </p:spTree>
    <p:extLst>
      <p:ext uri="{BB962C8B-B14F-4D97-AF65-F5344CB8AC3E}">
        <p14:creationId xmlns:p14="http://schemas.microsoft.com/office/powerpoint/2010/main" val="3015452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97F36CC-E2EA-41A4-B79B-14A86C14DAC2}" type="slidenum">
              <a:rPr lang="he-IL"/>
              <a:pPr>
                <a:defRPr/>
              </a:pPr>
              <a:t>‹#›</a:t>
            </a:fld>
            <a:endParaRPr lang="he-IL" dirty="0"/>
          </a:p>
        </p:txBody>
      </p:sp>
    </p:spTree>
    <p:extLst>
      <p:ext uri="{BB962C8B-B14F-4D97-AF65-F5344CB8AC3E}">
        <p14:creationId xmlns:p14="http://schemas.microsoft.com/office/powerpoint/2010/main" val="1951915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7C11F40-B7C3-4037-A7B6-29518ED6E2BA}"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41A33C8-10B0-452E-AB3F-362ED9174332}" type="slidenum">
              <a:rPr lang="he-IL"/>
              <a:pPr>
                <a:defRPr/>
              </a:pPr>
              <a:t>‹#›</a:t>
            </a:fld>
            <a:endParaRPr lang="he-IL" dirty="0"/>
          </a:p>
        </p:txBody>
      </p:sp>
    </p:spTree>
    <p:extLst>
      <p:ext uri="{BB962C8B-B14F-4D97-AF65-F5344CB8AC3E}">
        <p14:creationId xmlns:p14="http://schemas.microsoft.com/office/powerpoint/2010/main" val="1591412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0B2885D-1AB5-4814-A5CB-2B89B6319676}"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06BC4BA-3A99-46C2-8F49-F0DF3A27CFFF}" type="slidenum">
              <a:rPr lang="he-IL"/>
              <a:pPr>
                <a:defRPr/>
              </a:pPr>
              <a:t>‹#›</a:t>
            </a:fld>
            <a:endParaRPr lang="he-IL" dirty="0"/>
          </a:p>
        </p:txBody>
      </p:sp>
    </p:spTree>
    <p:extLst>
      <p:ext uri="{BB962C8B-B14F-4D97-AF65-F5344CB8AC3E}">
        <p14:creationId xmlns:p14="http://schemas.microsoft.com/office/powerpoint/2010/main" val="1102590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C818C17-A3B2-4387-981D-80BC7286E357}" type="slidenum">
              <a:rPr lang="he-IL"/>
              <a:pPr>
                <a:defRPr/>
              </a:pPr>
              <a:t>‹#›</a:t>
            </a:fld>
            <a:endParaRPr lang="he-IL" dirty="0"/>
          </a:p>
        </p:txBody>
      </p:sp>
    </p:spTree>
    <p:extLst>
      <p:ext uri="{BB962C8B-B14F-4D97-AF65-F5344CB8AC3E}">
        <p14:creationId xmlns:p14="http://schemas.microsoft.com/office/powerpoint/2010/main" val="2322352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425772E-8A0F-4DC3-A005-BF7E78816314}" type="slidenum">
              <a:rPr lang="he-IL"/>
              <a:pPr>
                <a:defRPr/>
              </a:pPr>
              <a:t>‹#›</a:t>
            </a:fld>
            <a:endParaRPr lang="he-IL" dirty="0"/>
          </a:p>
        </p:txBody>
      </p:sp>
    </p:spTree>
    <p:extLst>
      <p:ext uri="{BB962C8B-B14F-4D97-AF65-F5344CB8AC3E}">
        <p14:creationId xmlns:p14="http://schemas.microsoft.com/office/powerpoint/2010/main" val="1116396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C124E91-6F56-4B44-AA29-FB93A3106335}"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8C18E18-BC2D-41B7-BCD6-608A274F9876}" type="slidenum">
              <a:rPr lang="he-IL"/>
              <a:pPr>
                <a:defRPr/>
              </a:pPr>
              <a:t>‹#›</a:t>
            </a:fld>
            <a:endParaRPr lang="he-IL" dirty="0"/>
          </a:p>
        </p:txBody>
      </p:sp>
    </p:spTree>
    <p:extLst>
      <p:ext uri="{BB962C8B-B14F-4D97-AF65-F5344CB8AC3E}">
        <p14:creationId xmlns:p14="http://schemas.microsoft.com/office/powerpoint/2010/main" val="1230622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7C12938-D222-463E-9630-3E5AF532DEF0}"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CF97A0A-26D9-4523-B26A-64AF9C4CEF17}" type="slidenum">
              <a:rPr lang="he-IL"/>
              <a:pPr>
                <a:defRPr/>
              </a:pPr>
              <a:t>‹#›</a:t>
            </a:fld>
            <a:endParaRPr lang="he-IL" dirty="0"/>
          </a:p>
        </p:txBody>
      </p:sp>
    </p:spTree>
    <p:extLst>
      <p:ext uri="{BB962C8B-B14F-4D97-AF65-F5344CB8AC3E}">
        <p14:creationId xmlns:p14="http://schemas.microsoft.com/office/powerpoint/2010/main" val="1062181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3BDD341-0A12-4C1E-902C-DB9FE7D38FDF}"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6350A5A-4106-42BF-9AEB-FD47543DFB99}" type="slidenum">
              <a:rPr lang="he-IL"/>
              <a:pPr>
                <a:defRPr/>
              </a:pPr>
              <a:t>‹#›</a:t>
            </a:fld>
            <a:endParaRPr lang="he-IL" dirty="0"/>
          </a:p>
        </p:txBody>
      </p:sp>
    </p:spTree>
    <p:extLst>
      <p:ext uri="{BB962C8B-B14F-4D97-AF65-F5344CB8AC3E}">
        <p14:creationId xmlns:p14="http://schemas.microsoft.com/office/powerpoint/2010/main" val="188064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0D159442-5E1F-4650-93F4-FBEC05D216C3}"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B19740FD-085D-4A33-9CEB-863D1B280EC9}" type="slidenum">
              <a:rPr lang="he-IL"/>
              <a:pPr>
                <a:defRPr/>
              </a:pPr>
              <a:t>‹#›</a:t>
            </a:fld>
            <a:endParaRPr lang="he-IL" dirty="0"/>
          </a:p>
        </p:txBody>
      </p:sp>
    </p:spTree>
    <p:extLst>
      <p:ext uri="{BB962C8B-B14F-4D97-AF65-F5344CB8AC3E}">
        <p14:creationId xmlns:p14="http://schemas.microsoft.com/office/powerpoint/2010/main" val="3173009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9671B84-DA27-4700-948B-11CD52627880}" type="slidenum">
              <a:rPr lang="he-IL"/>
              <a:pPr>
                <a:defRPr/>
              </a:pPr>
              <a:t>‹#›</a:t>
            </a:fld>
            <a:endParaRPr lang="he-IL" dirty="0"/>
          </a:p>
        </p:txBody>
      </p:sp>
    </p:spTree>
    <p:extLst>
      <p:ext uri="{BB962C8B-B14F-4D97-AF65-F5344CB8AC3E}">
        <p14:creationId xmlns:p14="http://schemas.microsoft.com/office/powerpoint/2010/main" val="458070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EB0DA09-B87B-4EE7-A6E5-5C794E6E1A3B}" type="slidenum">
              <a:rPr lang="he-IL"/>
              <a:pPr>
                <a:defRPr/>
              </a:pPr>
              <a:t>‹#›</a:t>
            </a:fld>
            <a:endParaRPr lang="he-IL" dirty="0"/>
          </a:p>
        </p:txBody>
      </p:sp>
    </p:spTree>
    <p:extLst>
      <p:ext uri="{BB962C8B-B14F-4D97-AF65-F5344CB8AC3E}">
        <p14:creationId xmlns:p14="http://schemas.microsoft.com/office/powerpoint/2010/main" val="3327360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2397156-0622-4236-92D1-729B2E61F5C4}"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77F6411-6825-4B0E-9316-5379B34120A5}" type="slidenum">
              <a:rPr lang="he-IL"/>
              <a:pPr>
                <a:defRPr/>
              </a:pPr>
              <a:t>‹#›</a:t>
            </a:fld>
            <a:endParaRPr lang="he-IL" dirty="0"/>
          </a:p>
        </p:txBody>
      </p:sp>
    </p:spTree>
    <p:extLst>
      <p:ext uri="{BB962C8B-B14F-4D97-AF65-F5344CB8AC3E}">
        <p14:creationId xmlns:p14="http://schemas.microsoft.com/office/powerpoint/2010/main" val="2559679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B9872A2-B857-48B6-A1BD-9FDBEB6F2328}"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FB52C51-883E-49A7-AA2F-ED3A9A2B9CAC}" type="slidenum">
              <a:rPr lang="he-IL"/>
              <a:pPr>
                <a:defRPr/>
              </a:pPr>
              <a:t>‹#›</a:t>
            </a:fld>
            <a:endParaRPr lang="he-IL" dirty="0"/>
          </a:p>
        </p:txBody>
      </p:sp>
    </p:spTree>
    <p:extLst>
      <p:ext uri="{BB962C8B-B14F-4D97-AF65-F5344CB8AC3E}">
        <p14:creationId xmlns:p14="http://schemas.microsoft.com/office/powerpoint/2010/main" val="3655953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3573BD0-3887-48A8-82C7-451E13EBAB58}"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1B05E5A-679B-4FFD-B68F-2756C1459E2A}" type="slidenum">
              <a:rPr lang="he-IL"/>
              <a:pPr>
                <a:defRPr/>
              </a:pPr>
              <a:t>‹#›</a:t>
            </a:fld>
            <a:endParaRPr lang="he-IL" dirty="0"/>
          </a:p>
        </p:txBody>
      </p:sp>
    </p:spTree>
    <p:extLst>
      <p:ext uri="{BB962C8B-B14F-4D97-AF65-F5344CB8AC3E}">
        <p14:creationId xmlns:p14="http://schemas.microsoft.com/office/powerpoint/2010/main" val="1687393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D184E3E-FA13-4F8D-B23B-59590EFE789D}" type="slidenum">
              <a:rPr lang="he-IL"/>
              <a:pPr>
                <a:defRPr/>
              </a:pPr>
              <a:t>‹#›</a:t>
            </a:fld>
            <a:endParaRPr lang="he-IL" dirty="0"/>
          </a:p>
        </p:txBody>
      </p:sp>
    </p:spTree>
    <p:extLst>
      <p:ext uri="{BB962C8B-B14F-4D97-AF65-F5344CB8AC3E}">
        <p14:creationId xmlns:p14="http://schemas.microsoft.com/office/powerpoint/2010/main" val="1610628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BB7068A-D08C-46EE-9DC8-CA317DC6CDD9}" type="slidenum">
              <a:rPr lang="he-IL"/>
              <a:pPr>
                <a:defRPr/>
              </a:pPr>
              <a:t>‹#›</a:t>
            </a:fld>
            <a:endParaRPr lang="he-IL" dirty="0"/>
          </a:p>
        </p:txBody>
      </p:sp>
    </p:spTree>
    <p:extLst>
      <p:ext uri="{BB962C8B-B14F-4D97-AF65-F5344CB8AC3E}">
        <p14:creationId xmlns:p14="http://schemas.microsoft.com/office/powerpoint/2010/main" val="575901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845664C-8EFF-4CDF-B642-12B7610A9D69}"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7FA772B-263D-48B0-9C14-3F80C818079C}" type="slidenum">
              <a:rPr lang="he-IL"/>
              <a:pPr>
                <a:defRPr/>
              </a:pPr>
              <a:t>‹#›</a:t>
            </a:fld>
            <a:endParaRPr lang="he-IL" dirty="0"/>
          </a:p>
        </p:txBody>
      </p:sp>
    </p:spTree>
    <p:extLst>
      <p:ext uri="{BB962C8B-B14F-4D97-AF65-F5344CB8AC3E}">
        <p14:creationId xmlns:p14="http://schemas.microsoft.com/office/powerpoint/2010/main" val="1361622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5B32319-FC4A-4D9C-8A3F-7863ADCEF98D}"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7BF1C02-ED75-461C-A9D3-08E2AD3D291B}" type="slidenum">
              <a:rPr lang="he-IL"/>
              <a:pPr>
                <a:defRPr/>
              </a:pPr>
              <a:t>‹#›</a:t>
            </a:fld>
            <a:endParaRPr lang="he-IL" dirty="0"/>
          </a:p>
        </p:txBody>
      </p:sp>
    </p:spTree>
    <p:extLst>
      <p:ext uri="{BB962C8B-B14F-4D97-AF65-F5344CB8AC3E}">
        <p14:creationId xmlns:p14="http://schemas.microsoft.com/office/powerpoint/2010/main" val="2686203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9DB573F-0699-4C4A-AFF5-0357C72643A4}" type="slidenum">
              <a:rPr lang="he-IL"/>
              <a:pPr>
                <a:defRPr/>
              </a:pPr>
              <a:t>‹#›</a:t>
            </a:fld>
            <a:endParaRPr lang="he-IL" dirty="0"/>
          </a:p>
        </p:txBody>
      </p:sp>
    </p:spTree>
    <p:extLst>
      <p:ext uri="{BB962C8B-B14F-4D97-AF65-F5344CB8AC3E}">
        <p14:creationId xmlns:p14="http://schemas.microsoft.com/office/powerpoint/2010/main" val="30521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DD7D582-1324-4849-8933-4C27FDC6D911}"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53A02EA-21B0-4ACE-A5DA-EAFB833979BB}" type="slidenum">
              <a:rPr lang="he-IL"/>
              <a:pPr>
                <a:defRPr/>
              </a:pPr>
              <a:t>‹#›</a:t>
            </a:fld>
            <a:endParaRPr lang="he-IL" dirty="0"/>
          </a:p>
        </p:txBody>
      </p:sp>
    </p:spTree>
    <p:extLst>
      <p:ext uri="{BB962C8B-B14F-4D97-AF65-F5344CB8AC3E}">
        <p14:creationId xmlns:p14="http://schemas.microsoft.com/office/powerpoint/2010/main" val="1444342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BE9648-529A-426C-8774-7A514A94ABD0}" type="slidenum">
              <a:rPr lang="he-IL"/>
              <a:pPr>
                <a:defRPr/>
              </a:pPr>
              <a:t>‹#›</a:t>
            </a:fld>
            <a:endParaRPr lang="he-IL" dirty="0"/>
          </a:p>
        </p:txBody>
      </p:sp>
    </p:spTree>
    <p:extLst>
      <p:ext uri="{BB962C8B-B14F-4D97-AF65-F5344CB8AC3E}">
        <p14:creationId xmlns:p14="http://schemas.microsoft.com/office/powerpoint/2010/main" val="520548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D2D65AD-B8BF-4E7C-82ED-FF93E17A3203}"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AB812754-659B-4B19-9A51-BAB768B23C75}" type="slidenum">
              <a:rPr lang="he-IL"/>
              <a:pPr>
                <a:defRPr/>
              </a:pPr>
              <a:t>‹#›</a:t>
            </a:fld>
            <a:endParaRPr lang="he-IL" dirty="0"/>
          </a:p>
        </p:txBody>
      </p:sp>
    </p:spTree>
    <p:extLst>
      <p:ext uri="{BB962C8B-B14F-4D97-AF65-F5344CB8AC3E}">
        <p14:creationId xmlns:p14="http://schemas.microsoft.com/office/powerpoint/2010/main" val="1306538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94F6FE7-1392-4B95-83A6-36DC710FFFF9}"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D8F0FD0-A7AC-4067-905C-FBF27A26E042}" type="slidenum">
              <a:rPr lang="he-IL"/>
              <a:pPr>
                <a:defRPr/>
              </a:pPr>
              <a:t>‹#›</a:t>
            </a:fld>
            <a:endParaRPr lang="he-IL" dirty="0"/>
          </a:p>
        </p:txBody>
      </p:sp>
    </p:spTree>
    <p:extLst>
      <p:ext uri="{BB962C8B-B14F-4D97-AF65-F5344CB8AC3E}">
        <p14:creationId xmlns:p14="http://schemas.microsoft.com/office/powerpoint/2010/main" val="25496847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7444FBA-33E5-4F84-A140-4CD82836C8A4}" type="slidenum">
              <a:rPr lang="he-IL"/>
              <a:pPr>
                <a:defRPr/>
              </a:pPr>
              <a:t>‹#›</a:t>
            </a:fld>
            <a:endParaRPr lang="he-IL" dirty="0"/>
          </a:p>
        </p:txBody>
      </p:sp>
    </p:spTree>
    <p:extLst>
      <p:ext uri="{BB962C8B-B14F-4D97-AF65-F5344CB8AC3E}">
        <p14:creationId xmlns:p14="http://schemas.microsoft.com/office/powerpoint/2010/main" val="32769194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40F3D60-4A6F-454C-827B-6B3051452C6A}" type="slidenum">
              <a:rPr lang="he-IL"/>
              <a:pPr>
                <a:defRPr/>
              </a:pPr>
              <a:t>‹#›</a:t>
            </a:fld>
            <a:endParaRPr lang="he-IL" dirty="0"/>
          </a:p>
        </p:txBody>
      </p:sp>
    </p:spTree>
    <p:extLst>
      <p:ext uri="{BB962C8B-B14F-4D97-AF65-F5344CB8AC3E}">
        <p14:creationId xmlns:p14="http://schemas.microsoft.com/office/powerpoint/2010/main" val="253473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F86874C-E287-49C1-A4FC-96A60D4A6187}"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BC885272-9866-4D51-BB81-EA452A7DA1D2}" type="slidenum">
              <a:rPr lang="he-IL"/>
              <a:pPr>
                <a:defRPr/>
              </a:pPr>
              <a:t>‹#›</a:t>
            </a:fld>
            <a:endParaRPr lang="he-IL" dirty="0"/>
          </a:p>
        </p:txBody>
      </p:sp>
    </p:spTree>
    <p:extLst>
      <p:ext uri="{BB962C8B-B14F-4D97-AF65-F5344CB8AC3E}">
        <p14:creationId xmlns:p14="http://schemas.microsoft.com/office/powerpoint/2010/main" val="36989723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6273C00-1022-4FC0-BB10-AEED5DDE27BE}"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CB7372B-A0AB-4CD2-8DA4-78680B84FC4C}" type="slidenum">
              <a:rPr lang="he-IL"/>
              <a:pPr>
                <a:defRPr/>
              </a:pPr>
              <a:t>‹#›</a:t>
            </a:fld>
            <a:endParaRPr lang="he-IL" dirty="0"/>
          </a:p>
        </p:txBody>
      </p:sp>
    </p:spTree>
    <p:extLst>
      <p:ext uri="{BB962C8B-B14F-4D97-AF65-F5344CB8AC3E}">
        <p14:creationId xmlns:p14="http://schemas.microsoft.com/office/powerpoint/2010/main" val="13306080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C976359-6EC8-4B9D-B9E9-7F319A5394BB}" type="slidenum">
              <a:rPr lang="he-IL"/>
              <a:pPr>
                <a:defRPr/>
              </a:pPr>
              <a:t>‹#›</a:t>
            </a:fld>
            <a:endParaRPr lang="he-IL" dirty="0"/>
          </a:p>
        </p:txBody>
      </p:sp>
    </p:spTree>
    <p:extLst>
      <p:ext uri="{BB962C8B-B14F-4D97-AF65-F5344CB8AC3E}">
        <p14:creationId xmlns:p14="http://schemas.microsoft.com/office/powerpoint/2010/main" val="3375815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7D71744-DA79-4463-865A-F94E03071A82}" type="slidenum">
              <a:rPr lang="he-IL"/>
              <a:pPr>
                <a:defRPr/>
              </a:pPr>
              <a:t>‹#›</a:t>
            </a:fld>
            <a:endParaRPr lang="he-IL" dirty="0"/>
          </a:p>
        </p:txBody>
      </p:sp>
    </p:spTree>
    <p:extLst>
      <p:ext uri="{BB962C8B-B14F-4D97-AF65-F5344CB8AC3E}">
        <p14:creationId xmlns:p14="http://schemas.microsoft.com/office/powerpoint/2010/main" val="9663157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CDD8E19-0AF1-483C-B39E-DCF4F0F3E307}"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7CA19FE-755A-40E1-B18B-5C492B751EF3}" type="slidenum">
              <a:rPr lang="he-IL"/>
              <a:pPr>
                <a:defRPr/>
              </a:pPr>
              <a:t>‹#›</a:t>
            </a:fld>
            <a:endParaRPr lang="he-IL" dirty="0"/>
          </a:p>
        </p:txBody>
      </p:sp>
    </p:spTree>
    <p:extLst>
      <p:ext uri="{BB962C8B-B14F-4D97-AF65-F5344CB8AC3E}">
        <p14:creationId xmlns:p14="http://schemas.microsoft.com/office/powerpoint/2010/main" val="144553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4F7A9DB-6943-4E76-A7F3-B1EE1C6E4F70}" type="slidenum">
              <a:rPr lang="he-IL"/>
              <a:pPr>
                <a:defRPr/>
              </a:pPr>
              <a:t>‹#›</a:t>
            </a:fld>
            <a:endParaRPr lang="he-IL" dirty="0"/>
          </a:p>
        </p:txBody>
      </p:sp>
    </p:spTree>
    <p:extLst>
      <p:ext uri="{BB962C8B-B14F-4D97-AF65-F5344CB8AC3E}">
        <p14:creationId xmlns:p14="http://schemas.microsoft.com/office/powerpoint/2010/main" val="38027989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09FE272-FD72-412D-9303-D465F0D5390C}"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F72B147-B092-4F9A-B6BD-933FE8DC8942}" type="slidenum">
              <a:rPr lang="he-IL"/>
              <a:pPr>
                <a:defRPr/>
              </a:pPr>
              <a:t>‹#›</a:t>
            </a:fld>
            <a:endParaRPr lang="he-IL" dirty="0"/>
          </a:p>
        </p:txBody>
      </p:sp>
    </p:spTree>
    <p:extLst>
      <p:ext uri="{BB962C8B-B14F-4D97-AF65-F5344CB8AC3E}">
        <p14:creationId xmlns:p14="http://schemas.microsoft.com/office/powerpoint/2010/main" val="32338114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195921A-6439-477E-AEFE-A9B202FCF91F}"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6477DD8-3B33-47D1-BEBE-CF005B133A47}" type="slidenum">
              <a:rPr lang="he-IL"/>
              <a:pPr>
                <a:defRPr/>
              </a:pPr>
              <a:t>‹#›</a:t>
            </a:fld>
            <a:endParaRPr lang="he-IL" dirty="0"/>
          </a:p>
        </p:txBody>
      </p:sp>
    </p:spTree>
    <p:extLst>
      <p:ext uri="{BB962C8B-B14F-4D97-AF65-F5344CB8AC3E}">
        <p14:creationId xmlns:p14="http://schemas.microsoft.com/office/powerpoint/2010/main" val="28755016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1F255B8-6E08-4E57-8381-5DE862433D57}" type="slidenum">
              <a:rPr lang="he-IL"/>
              <a:pPr>
                <a:defRPr/>
              </a:pPr>
              <a:t>‹#›</a:t>
            </a:fld>
            <a:endParaRPr lang="he-IL" dirty="0"/>
          </a:p>
        </p:txBody>
      </p:sp>
    </p:spTree>
    <p:extLst>
      <p:ext uri="{BB962C8B-B14F-4D97-AF65-F5344CB8AC3E}">
        <p14:creationId xmlns:p14="http://schemas.microsoft.com/office/powerpoint/2010/main" val="1102234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919BDD7-07FA-4F8E-9F45-209F00E7645A}" type="slidenum">
              <a:rPr lang="he-IL"/>
              <a:pPr>
                <a:defRPr/>
              </a:pPr>
              <a:t>‹#›</a:t>
            </a:fld>
            <a:endParaRPr lang="he-IL" dirty="0"/>
          </a:p>
        </p:txBody>
      </p:sp>
    </p:spTree>
    <p:extLst>
      <p:ext uri="{BB962C8B-B14F-4D97-AF65-F5344CB8AC3E}">
        <p14:creationId xmlns:p14="http://schemas.microsoft.com/office/powerpoint/2010/main" val="4020592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06065A4-5E45-422B-8D14-AEA8B1641D3C}"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DBA01E7-6696-4C2E-8B12-B5B06885E124}" type="slidenum">
              <a:rPr lang="he-IL"/>
              <a:pPr>
                <a:defRPr/>
              </a:pPr>
              <a:t>‹#›</a:t>
            </a:fld>
            <a:endParaRPr lang="he-IL" dirty="0"/>
          </a:p>
        </p:txBody>
      </p:sp>
    </p:spTree>
    <p:extLst>
      <p:ext uri="{BB962C8B-B14F-4D97-AF65-F5344CB8AC3E}">
        <p14:creationId xmlns:p14="http://schemas.microsoft.com/office/powerpoint/2010/main" val="8044235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71F0526-F116-4907-ACB2-FF484D8C3C3B}"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29B9532-9239-42F2-8C85-A8E3B4D3A68C}" type="slidenum">
              <a:rPr lang="he-IL"/>
              <a:pPr>
                <a:defRPr/>
              </a:pPr>
              <a:t>‹#›</a:t>
            </a:fld>
            <a:endParaRPr lang="he-IL" dirty="0"/>
          </a:p>
        </p:txBody>
      </p:sp>
    </p:spTree>
    <p:extLst>
      <p:ext uri="{BB962C8B-B14F-4D97-AF65-F5344CB8AC3E}">
        <p14:creationId xmlns:p14="http://schemas.microsoft.com/office/powerpoint/2010/main" val="2611462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1E2D4FA-67F3-4C89-B32B-0429814FAB3E}" type="slidenum">
              <a:rPr lang="he-IL"/>
              <a:pPr>
                <a:defRPr/>
              </a:pPr>
              <a:t>‹#›</a:t>
            </a:fld>
            <a:endParaRPr lang="he-IL" dirty="0"/>
          </a:p>
        </p:txBody>
      </p:sp>
    </p:spTree>
    <p:extLst>
      <p:ext uri="{BB962C8B-B14F-4D97-AF65-F5344CB8AC3E}">
        <p14:creationId xmlns:p14="http://schemas.microsoft.com/office/powerpoint/2010/main" val="1851508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D6F14EA-4048-4B56-A873-EDC3745E985B}" type="slidenum">
              <a:rPr lang="he-IL"/>
              <a:pPr>
                <a:defRPr/>
              </a:pPr>
              <a:t>‹#›</a:t>
            </a:fld>
            <a:endParaRPr lang="he-IL" dirty="0"/>
          </a:p>
        </p:txBody>
      </p:sp>
    </p:spTree>
    <p:extLst>
      <p:ext uri="{BB962C8B-B14F-4D97-AF65-F5344CB8AC3E}">
        <p14:creationId xmlns:p14="http://schemas.microsoft.com/office/powerpoint/2010/main" val="2683451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1286F2F-D151-4C9B-A65B-75557C2DE8E3}"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9F81490-2729-445B-8B07-DA8529CA25BF}" type="slidenum">
              <a:rPr lang="he-IL"/>
              <a:pPr>
                <a:defRPr/>
              </a:pPr>
              <a:t>‹#›</a:t>
            </a:fld>
            <a:endParaRPr lang="he-IL" dirty="0"/>
          </a:p>
        </p:txBody>
      </p:sp>
    </p:spTree>
    <p:extLst>
      <p:ext uri="{BB962C8B-B14F-4D97-AF65-F5344CB8AC3E}">
        <p14:creationId xmlns:p14="http://schemas.microsoft.com/office/powerpoint/2010/main" val="184346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131F370-DD58-4424-B677-EB1344DD8BED}"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33C5A36-72D7-4AC6-88A5-13AAD8CA1C19}" type="slidenum">
              <a:rPr lang="he-IL"/>
              <a:pPr>
                <a:defRPr/>
              </a:pPr>
              <a:t>‹#›</a:t>
            </a:fld>
            <a:endParaRPr lang="he-IL" dirty="0"/>
          </a:p>
        </p:txBody>
      </p:sp>
    </p:spTree>
    <p:extLst>
      <p:ext uri="{BB962C8B-B14F-4D97-AF65-F5344CB8AC3E}">
        <p14:creationId xmlns:p14="http://schemas.microsoft.com/office/powerpoint/2010/main" val="328424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7DB8E72-A49F-4638-92EF-FD0F661F6232}" type="slidenum">
              <a:rPr lang="he-IL"/>
              <a:pPr>
                <a:defRPr/>
              </a:pPr>
              <a:t>‹#›</a:t>
            </a:fld>
            <a:endParaRPr lang="he-IL" dirty="0"/>
          </a:p>
        </p:txBody>
      </p:sp>
    </p:spTree>
    <p:extLst>
      <p:ext uri="{BB962C8B-B14F-4D97-AF65-F5344CB8AC3E}">
        <p14:creationId xmlns:p14="http://schemas.microsoft.com/office/powerpoint/2010/main" val="749119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9754CE7-CAEF-4E2E-8991-D889368E3B99}" type="slidenum">
              <a:rPr lang="he-IL"/>
              <a:pPr>
                <a:defRPr/>
              </a:pPr>
              <a:t>‹#›</a:t>
            </a:fld>
            <a:endParaRPr lang="he-IL" dirty="0"/>
          </a:p>
        </p:txBody>
      </p:sp>
    </p:spTree>
    <p:extLst>
      <p:ext uri="{BB962C8B-B14F-4D97-AF65-F5344CB8AC3E}">
        <p14:creationId xmlns:p14="http://schemas.microsoft.com/office/powerpoint/2010/main" val="10760303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9B161BE-458C-452B-9C6D-751917619BB8}" type="slidenum">
              <a:rPr lang="he-IL"/>
              <a:pPr>
                <a:defRPr/>
              </a:pPr>
              <a:t>‹#›</a:t>
            </a:fld>
            <a:endParaRPr lang="he-IL" dirty="0"/>
          </a:p>
        </p:txBody>
      </p:sp>
    </p:spTree>
    <p:extLst>
      <p:ext uri="{BB962C8B-B14F-4D97-AF65-F5344CB8AC3E}">
        <p14:creationId xmlns:p14="http://schemas.microsoft.com/office/powerpoint/2010/main" val="42319991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FDF24A7-9E0D-4B43-9456-98A04D135F22}"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B147CF2-AD32-4944-A67F-B182A714F370}" type="slidenum">
              <a:rPr lang="he-IL"/>
              <a:pPr>
                <a:defRPr/>
              </a:pPr>
              <a:t>‹#›</a:t>
            </a:fld>
            <a:endParaRPr lang="he-IL" dirty="0"/>
          </a:p>
        </p:txBody>
      </p:sp>
    </p:spTree>
    <p:extLst>
      <p:ext uri="{BB962C8B-B14F-4D97-AF65-F5344CB8AC3E}">
        <p14:creationId xmlns:p14="http://schemas.microsoft.com/office/powerpoint/2010/main" val="6885564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3828B42-A4BB-402B-812C-9E26C67B8EEE}"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332FEC1-327C-4487-B876-EF7D3F8246E5}" type="slidenum">
              <a:rPr lang="he-IL"/>
              <a:pPr>
                <a:defRPr/>
              </a:pPr>
              <a:t>‹#›</a:t>
            </a:fld>
            <a:endParaRPr lang="he-IL" dirty="0"/>
          </a:p>
        </p:txBody>
      </p:sp>
    </p:spTree>
    <p:extLst>
      <p:ext uri="{BB962C8B-B14F-4D97-AF65-F5344CB8AC3E}">
        <p14:creationId xmlns:p14="http://schemas.microsoft.com/office/powerpoint/2010/main" val="40871936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4B55752-BB6E-4E1C-B8AB-8DB14E54070E}" type="slidenum">
              <a:rPr lang="he-IL"/>
              <a:pPr>
                <a:defRPr/>
              </a:pPr>
              <a:t>‹#›</a:t>
            </a:fld>
            <a:endParaRPr lang="he-IL" dirty="0"/>
          </a:p>
        </p:txBody>
      </p:sp>
    </p:spTree>
    <p:extLst>
      <p:ext uri="{BB962C8B-B14F-4D97-AF65-F5344CB8AC3E}">
        <p14:creationId xmlns:p14="http://schemas.microsoft.com/office/powerpoint/2010/main" val="5537225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4C20112-7135-4B0A-848F-C02E9762C70F}" type="slidenum">
              <a:rPr lang="he-IL"/>
              <a:pPr>
                <a:defRPr/>
              </a:pPr>
              <a:t>‹#›</a:t>
            </a:fld>
            <a:endParaRPr lang="he-IL" dirty="0"/>
          </a:p>
        </p:txBody>
      </p:sp>
    </p:spTree>
    <p:extLst>
      <p:ext uri="{BB962C8B-B14F-4D97-AF65-F5344CB8AC3E}">
        <p14:creationId xmlns:p14="http://schemas.microsoft.com/office/powerpoint/2010/main" val="2201268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5E88F13-1F26-4DEE-8CD1-DD4C7FAAF96D}"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C7FCA6A-153C-4D8E-B659-D6A3CF303706}" type="slidenum">
              <a:rPr lang="he-IL"/>
              <a:pPr>
                <a:defRPr/>
              </a:pPr>
              <a:t>‹#›</a:t>
            </a:fld>
            <a:endParaRPr lang="he-IL" dirty="0"/>
          </a:p>
        </p:txBody>
      </p:sp>
    </p:spTree>
    <p:extLst>
      <p:ext uri="{BB962C8B-B14F-4D97-AF65-F5344CB8AC3E}">
        <p14:creationId xmlns:p14="http://schemas.microsoft.com/office/powerpoint/2010/main" val="24521022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A8BEAA1-0954-44A6-BE6C-F6182A27915A}"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DC21D35-E9C3-4850-930C-3FB07E036C9B}" type="slidenum">
              <a:rPr lang="he-IL"/>
              <a:pPr>
                <a:defRPr/>
              </a:pPr>
              <a:t>‹#›</a:t>
            </a:fld>
            <a:endParaRPr lang="he-IL" dirty="0"/>
          </a:p>
        </p:txBody>
      </p:sp>
    </p:spTree>
    <p:extLst>
      <p:ext uri="{BB962C8B-B14F-4D97-AF65-F5344CB8AC3E}">
        <p14:creationId xmlns:p14="http://schemas.microsoft.com/office/powerpoint/2010/main" val="8478267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958DD66-22A5-4FC8-8998-4F467CE589ED}"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8C972C5-6494-452D-B018-C0979A0C8BB9}" type="slidenum">
              <a:rPr lang="he-IL"/>
              <a:pPr>
                <a:defRPr/>
              </a:pPr>
              <a:t>‹#›</a:t>
            </a:fld>
            <a:endParaRPr lang="he-IL" dirty="0"/>
          </a:p>
        </p:txBody>
      </p:sp>
    </p:spTree>
    <p:extLst>
      <p:ext uri="{BB962C8B-B14F-4D97-AF65-F5344CB8AC3E}">
        <p14:creationId xmlns:p14="http://schemas.microsoft.com/office/powerpoint/2010/main" val="283426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880BCC2-3F99-4345-8744-967762B0E9A4}" type="slidenum">
              <a:rPr lang="he-IL"/>
              <a:pPr>
                <a:defRPr/>
              </a:pPr>
              <a:t>‹#›</a:t>
            </a:fld>
            <a:endParaRPr lang="he-IL" dirty="0"/>
          </a:p>
        </p:txBody>
      </p:sp>
    </p:spTree>
    <p:extLst>
      <p:ext uri="{BB962C8B-B14F-4D97-AF65-F5344CB8AC3E}">
        <p14:creationId xmlns:p14="http://schemas.microsoft.com/office/powerpoint/2010/main" val="316592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9997087-CC18-4302-A0FD-DBFC844121B2}" type="slidenum">
              <a:rPr lang="he-IL"/>
              <a:pPr>
                <a:defRPr/>
              </a:pPr>
              <a:t>‹#›</a:t>
            </a:fld>
            <a:endParaRPr lang="he-IL" dirty="0"/>
          </a:p>
        </p:txBody>
      </p:sp>
    </p:spTree>
    <p:extLst>
      <p:ext uri="{BB962C8B-B14F-4D97-AF65-F5344CB8AC3E}">
        <p14:creationId xmlns:p14="http://schemas.microsoft.com/office/powerpoint/2010/main" val="22547780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119D02F-3636-4DC7-909E-D6AB3049ACDB}" type="slidenum">
              <a:rPr lang="he-IL"/>
              <a:pPr>
                <a:defRPr/>
              </a:pPr>
              <a:t>‹#›</a:t>
            </a:fld>
            <a:endParaRPr lang="he-IL" dirty="0"/>
          </a:p>
        </p:txBody>
      </p:sp>
    </p:spTree>
    <p:extLst>
      <p:ext uri="{BB962C8B-B14F-4D97-AF65-F5344CB8AC3E}">
        <p14:creationId xmlns:p14="http://schemas.microsoft.com/office/powerpoint/2010/main" val="30951287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75328B4-782C-4A26-82C0-F521DCEF962E}"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65BE75CA-A65C-484C-8784-899C155264CD}" type="slidenum">
              <a:rPr lang="he-IL"/>
              <a:pPr>
                <a:defRPr/>
              </a:pPr>
              <a:t>‹#›</a:t>
            </a:fld>
            <a:endParaRPr lang="he-IL" dirty="0"/>
          </a:p>
        </p:txBody>
      </p:sp>
    </p:spTree>
    <p:extLst>
      <p:ext uri="{BB962C8B-B14F-4D97-AF65-F5344CB8AC3E}">
        <p14:creationId xmlns:p14="http://schemas.microsoft.com/office/powerpoint/2010/main" val="11720804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769CE0E-F6A7-4E85-BB31-F617B22C7EDC}"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24D0437-D224-4CDA-B284-7CA39002CAEB}" type="slidenum">
              <a:rPr lang="he-IL"/>
              <a:pPr>
                <a:defRPr/>
              </a:pPr>
              <a:t>‹#›</a:t>
            </a:fld>
            <a:endParaRPr lang="he-IL" dirty="0"/>
          </a:p>
        </p:txBody>
      </p:sp>
    </p:spTree>
    <p:extLst>
      <p:ext uri="{BB962C8B-B14F-4D97-AF65-F5344CB8AC3E}">
        <p14:creationId xmlns:p14="http://schemas.microsoft.com/office/powerpoint/2010/main" val="5097572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22C9DA9-0681-4BE8-822F-E23A4573DBF0}" type="slidenum">
              <a:rPr lang="he-IL"/>
              <a:pPr>
                <a:defRPr/>
              </a:pPr>
              <a:t>‹#›</a:t>
            </a:fld>
            <a:endParaRPr lang="he-IL" dirty="0"/>
          </a:p>
        </p:txBody>
      </p:sp>
    </p:spTree>
    <p:extLst>
      <p:ext uri="{BB962C8B-B14F-4D97-AF65-F5344CB8AC3E}">
        <p14:creationId xmlns:p14="http://schemas.microsoft.com/office/powerpoint/2010/main" val="16558363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310723D-6FF8-47B7-B1D1-B4E180DD4138}" type="slidenum">
              <a:rPr lang="he-IL"/>
              <a:pPr>
                <a:defRPr/>
              </a:pPr>
              <a:t>‹#›</a:t>
            </a:fld>
            <a:endParaRPr lang="he-IL" dirty="0"/>
          </a:p>
        </p:txBody>
      </p:sp>
    </p:spTree>
    <p:extLst>
      <p:ext uri="{BB962C8B-B14F-4D97-AF65-F5344CB8AC3E}">
        <p14:creationId xmlns:p14="http://schemas.microsoft.com/office/powerpoint/2010/main" val="14922017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FFD48D2-D7D1-47EB-89F0-C665239BBDCD}"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BF4CAE3-A832-4745-B495-F70F1F557493}" type="slidenum">
              <a:rPr lang="he-IL"/>
              <a:pPr>
                <a:defRPr/>
              </a:pPr>
              <a:t>‹#›</a:t>
            </a:fld>
            <a:endParaRPr lang="he-IL" dirty="0"/>
          </a:p>
        </p:txBody>
      </p:sp>
    </p:spTree>
    <p:extLst>
      <p:ext uri="{BB962C8B-B14F-4D97-AF65-F5344CB8AC3E}">
        <p14:creationId xmlns:p14="http://schemas.microsoft.com/office/powerpoint/2010/main" val="41645704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69030DB-212D-4914-9D02-9A8533CCBFE0}"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AA13B64-2BF0-46ED-8266-999EFA2A2C99}" type="slidenum">
              <a:rPr lang="he-IL"/>
              <a:pPr>
                <a:defRPr/>
              </a:pPr>
              <a:t>‹#›</a:t>
            </a:fld>
            <a:endParaRPr lang="he-IL" dirty="0"/>
          </a:p>
        </p:txBody>
      </p:sp>
    </p:spTree>
    <p:extLst>
      <p:ext uri="{BB962C8B-B14F-4D97-AF65-F5344CB8AC3E}">
        <p14:creationId xmlns:p14="http://schemas.microsoft.com/office/powerpoint/2010/main" val="24781751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5D77BE9-4A53-49A8-9F9A-680BDBB91763}" type="slidenum">
              <a:rPr lang="he-IL"/>
              <a:pPr>
                <a:defRPr/>
              </a:pPr>
              <a:t>‹#›</a:t>
            </a:fld>
            <a:endParaRPr lang="he-IL" dirty="0"/>
          </a:p>
        </p:txBody>
      </p:sp>
    </p:spTree>
    <p:extLst>
      <p:ext uri="{BB962C8B-B14F-4D97-AF65-F5344CB8AC3E}">
        <p14:creationId xmlns:p14="http://schemas.microsoft.com/office/powerpoint/2010/main" val="176085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B5F2468-211A-4EA9-8CAF-A0DC86345618}" type="slidenum">
              <a:rPr lang="he-IL"/>
              <a:pPr>
                <a:defRPr/>
              </a:pPr>
              <a:t>‹#›</a:t>
            </a:fld>
            <a:endParaRPr lang="he-IL" dirty="0"/>
          </a:p>
        </p:txBody>
      </p:sp>
    </p:spTree>
    <p:extLst>
      <p:ext uri="{BB962C8B-B14F-4D97-AF65-F5344CB8AC3E}">
        <p14:creationId xmlns:p14="http://schemas.microsoft.com/office/powerpoint/2010/main" val="13422298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6921BEA-0E73-42BB-A444-6E3A46929ECC}" type="datetime8">
              <a:rPr lang="he-IL"/>
              <a:pPr>
                <a:defRPr/>
              </a:pPr>
              <a:t>13 ספטמבר 12</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B7436AD-F871-42A8-9D77-2EE704C9B01C}" type="slidenum">
              <a:rPr lang="he-IL"/>
              <a:pPr>
                <a:defRPr/>
              </a:pPr>
              <a:t>‹#›</a:t>
            </a:fld>
            <a:endParaRPr lang="he-IL" dirty="0"/>
          </a:p>
        </p:txBody>
      </p:sp>
    </p:spTree>
    <p:extLst>
      <p:ext uri="{BB962C8B-B14F-4D97-AF65-F5344CB8AC3E}">
        <p14:creationId xmlns:p14="http://schemas.microsoft.com/office/powerpoint/2010/main" val="1844409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1.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1.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12.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61.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6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1.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6.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7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7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image" Target="../media/image1.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20.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image" Target="../media/image1.png"/><Relationship Id="rId5" Type="http://schemas.openxmlformats.org/officeDocument/2006/relationships/theme" Target="../theme/theme21.xml"/><Relationship Id="rId4" Type="http://schemas.openxmlformats.org/officeDocument/2006/relationships/slideLayout" Target="../slideLayouts/slideLayout9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1.png"/><Relationship Id="rId5" Type="http://schemas.openxmlformats.org/officeDocument/2006/relationships/theme" Target="../theme/theme22.xml"/><Relationship Id="rId4" Type="http://schemas.openxmlformats.org/officeDocument/2006/relationships/slideLayout" Target="../slideLayouts/slideLayout95.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image" Target="../media/image1.png"/><Relationship Id="rId5" Type="http://schemas.openxmlformats.org/officeDocument/2006/relationships/theme" Target="../theme/theme23.xml"/><Relationship Id="rId4" Type="http://schemas.openxmlformats.org/officeDocument/2006/relationships/slideLayout" Target="../slideLayouts/slideLayout99.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02.xml"/><Relationship Id="rId7"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theme" Target="../theme/theme24.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5" Type="http://schemas.openxmlformats.org/officeDocument/2006/relationships/theme" Target="../theme/theme25.xml"/><Relationship Id="rId4" Type="http://schemas.openxmlformats.org/officeDocument/2006/relationships/slideLayout" Target="../slideLayouts/slideLayout108.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11.xml"/><Relationship Id="rId7"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theme" Target="../theme/theme26.xml"/><Relationship Id="rId5" Type="http://schemas.openxmlformats.org/officeDocument/2006/relationships/slideLayout" Target="../slideLayouts/slideLayout113.xml"/><Relationship Id="rId4" Type="http://schemas.openxmlformats.org/officeDocument/2006/relationships/slideLayout" Target="../slideLayouts/slideLayout112.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5" Type="http://schemas.openxmlformats.org/officeDocument/2006/relationships/image" Target="../media/image1.png"/><Relationship Id="rId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5" Type="http://schemas.openxmlformats.org/officeDocument/2006/relationships/theme" Target="../theme/theme28.xml"/><Relationship Id="rId4" Type="http://schemas.openxmlformats.org/officeDocument/2006/relationships/slideLayout" Target="../slideLayouts/slideLayout1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31B5325-7FA6-46B3-9AEC-AA2FE414609F}"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E69FB20-D940-4D90-B20B-A5F87112ED9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13" r:id="rId1"/>
    <p:sldLayoutId id="2147489614" r:id="rId2"/>
    <p:sldLayoutId id="2147489615" r:id="rId3"/>
    <p:sldLayoutId id="2147489597" r:id="rId4"/>
    <p:sldLayoutId id="214748961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8C2B9AE-727F-48B0-87D5-95A4B91DE7A1}"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8B5D97F-1825-406F-80E6-B2996BFFA44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49" r:id="rId1"/>
    <p:sldLayoutId id="2147489650" r:id="rId2"/>
    <p:sldLayoutId id="2147489651" r:id="rId3"/>
    <p:sldLayoutId id="214748960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44D3939-1C15-4FA5-8FF7-206A35852FBB}"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FCFAD61-FEF8-415D-B61F-0A2CEC19DD5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52" r:id="rId1"/>
    <p:sldLayoutId id="2147489653" r:id="rId2"/>
    <p:sldLayoutId id="2147489654" r:id="rId3"/>
    <p:sldLayoutId id="2147489601" r:id="rId4"/>
    <p:sldLayoutId id="214748965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B3A3B37-504E-4B82-83D1-3B469837EF56}"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20BA99B-4FDF-4DD9-8A25-1F315FC76B0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56" r:id="rId1"/>
    <p:sldLayoutId id="2147489657" r:id="rId2"/>
    <p:sldLayoutId id="2147489658" r:id="rId3"/>
    <p:sldLayoutId id="2147489602" r:id="rId4"/>
    <p:sldLayoutId id="214748965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563AB32-911E-481C-86B5-7C2A8402FD0F}"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A25D0A6-6941-492B-9FB9-EC85B95046C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60" r:id="rId1"/>
    <p:sldLayoutId id="2147489661" r:id="rId2"/>
    <p:sldLayoutId id="2147489662" r:id="rId3"/>
    <p:sldLayoutId id="214748960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8BC69A0-A39A-4F3C-AB0E-15AD485390F7}"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E0C716D-DEB6-4271-AD3E-2902A646031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63" r:id="rId1"/>
    <p:sldLayoutId id="2147489664" r:id="rId2"/>
    <p:sldLayoutId id="2147489665" r:id="rId3"/>
    <p:sldLayoutId id="214748966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0D49C51-EA90-4FE0-AE28-E8B15EE221C8}"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82113D2-0514-4608-80D0-ECF648036D5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67" r:id="rId1"/>
    <p:sldLayoutId id="2147489668" r:id="rId2"/>
    <p:sldLayoutId id="2147489669" r:id="rId3"/>
    <p:sldLayoutId id="214748967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AADE5A7-98BE-4449-BE5E-5209D55AB726}"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A90F16D-4FA0-49B3-BB64-F292619F97A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71" r:id="rId1"/>
    <p:sldLayoutId id="2147489672" r:id="rId2"/>
    <p:sldLayoutId id="2147489673" r:id="rId3"/>
    <p:sldLayoutId id="2147489604" r:id="rId4"/>
    <p:sldLayoutId id="214748967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C7DF7C2-D52C-4B60-A111-99EF08431AC6}"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AB65EF8-982E-4744-9208-1D769A400B8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75" r:id="rId1"/>
    <p:sldLayoutId id="2147489676" r:id="rId2"/>
    <p:sldLayoutId id="2147489677" r:id="rId3"/>
    <p:sldLayoutId id="214748960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F63E5D1-D659-4315-9EB1-A5305D9DF392}"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BDD9F47-83CB-4354-87CA-C8EBE3FBCB6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78" r:id="rId1"/>
    <p:sldLayoutId id="2147489679" r:id="rId2"/>
    <p:sldLayoutId id="2147489680" r:id="rId3"/>
    <p:sldLayoutId id="214748960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9A43AEF-C1CD-4A2A-977B-39A9CEA967C9}"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02C6119-2CB8-45B5-828E-C5DD87D2440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81" r:id="rId1"/>
    <p:sldLayoutId id="2147489682" r:id="rId2"/>
    <p:sldLayoutId id="2147489683" r:id="rId3"/>
    <p:sldLayoutId id="214748960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D2EF7D6-EA2F-4A59-B7A8-FCB2366DFDC2}"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EC78C05-85E1-4E35-B31E-4890F4CD115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17" r:id="rId1"/>
    <p:sldLayoutId id="2147489618" r:id="rId2"/>
    <p:sldLayoutId id="2147489619" r:id="rId3"/>
    <p:sldLayoutId id="2147489620" r:id="rId4"/>
    <p:sldLayoutId id="214748962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EBDD339-F7D2-421C-9CB5-132CE3CE4803}"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2635577-5E0F-4D85-8045-63FE7E29BCA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84" r:id="rId1"/>
    <p:sldLayoutId id="2147489685" r:id="rId2"/>
    <p:sldLayoutId id="2147489686" r:id="rId3"/>
    <p:sldLayoutId id="2147489608" r:id="rId4"/>
    <p:sldLayoutId id="214748968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650B770-235D-4EE1-89D1-806C95B94F23}"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A6FE8CD-702C-457E-902B-3ED0DE9020C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88" r:id="rId1"/>
    <p:sldLayoutId id="2147489689" r:id="rId2"/>
    <p:sldLayoutId id="2147489690" r:id="rId3"/>
    <p:sldLayoutId id="214748969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2D1C40F-B42D-4B08-B171-BC9B90EA14BA}"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16BF0F3-3A21-4F1A-88CB-24466F3CE96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92" r:id="rId1"/>
    <p:sldLayoutId id="2147489693" r:id="rId2"/>
    <p:sldLayoutId id="2147489694" r:id="rId3"/>
    <p:sldLayoutId id="214748969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86D8208-6ED4-41EA-8460-7D066826F439}"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C538C86-62C5-41C7-B5D3-ED35D615813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96" r:id="rId1"/>
    <p:sldLayoutId id="2147489697" r:id="rId2"/>
    <p:sldLayoutId id="2147489698" r:id="rId3"/>
    <p:sldLayoutId id="214748960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4B97804-75C3-49B4-943B-8895E88840AD}"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9C4174D-E61E-45BC-9FA2-26FC0E0399F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99" r:id="rId1"/>
    <p:sldLayoutId id="2147489700" r:id="rId2"/>
    <p:sldLayoutId id="2147489701" r:id="rId3"/>
    <p:sldLayoutId id="2147489610" r:id="rId4"/>
    <p:sldLayoutId id="214748970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EC50B1CC-1B5B-4B6D-8E24-DE15EC9813C4}"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C7AD942D-1CB8-45D2-B688-FFC932FB1BD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703" r:id="rId1"/>
    <p:sldLayoutId id="2147489704" r:id="rId2"/>
    <p:sldLayoutId id="2147489705" r:id="rId3"/>
    <p:sldLayoutId id="214748970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A57CE66-0D13-441D-8EDF-D8758FA52515}"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0A21EE2-9760-4745-98E6-7BA26B57DD6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707" r:id="rId1"/>
    <p:sldLayoutId id="2147489708" r:id="rId2"/>
    <p:sldLayoutId id="2147489709" r:id="rId3"/>
    <p:sldLayoutId id="2147489611" r:id="rId4"/>
    <p:sldLayoutId id="214748971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C7FE127-126A-4FA5-8DC4-B3B8FB469A17}"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2944816-E8FC-4DAA-8982-00D645E2127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711" r:id="rId1"/>
    <p:sldLayoutId id="2147489712" r:id="rId2"/>
    <p:sldLayoutId id="214748971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47791C3-B858-45FD-B906-EE517BD105CF}"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EEAC5E8-8B3F-4C1F-B6D8-ECF49F08A8B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714" r:id="rId1"/>
    <p:sldLayoutId id="2147489715" r:id="rId2"/>
    <p:sldLayoutId id="2147489716" r:id="rId3"/>
    <p:sldLayoutId id="214748961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C6B43A8-3F50-4992-8468-90E4AA7A560A}"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151C16B-3C3E-4F2D-8080-C9F64168CDB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22" r:id="rId1"/>
    <p:sldLayoutId id="2147489623" r:id="rId2"/>
    <p:sldLayoutId id="2147489624" r:id="rId3"/>
    <p:sldLayoutId id="2147489625" r:id="rId4"/>
    <p:sldLayoutId id="214748962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D0B51A8-7E75-4AB4-8586-18A0C06F0E86}"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2C90FE0-A4F1-4FA0-BD92-BB7E5DCDB0F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27" r:id="rId1"/>
    <p:sldLayoutId id="2147489628" r:id="rId2"/>
    <p:sldLayoutId id="2147489629" r:id="rId3"/>
    <p:sldLayoutId id="214748963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73B16AE-A76B-4380-84DD-E1A1F4AAE3CA}"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AA064AA-B393-4F82-BBB4-B16572A5843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31" r:id="rId1"/>
    <p:sldLayoutId id="2147489632" r:id="rId2"/>
    <p:sldLayoutId id="214748963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286185D-D023-44D9-B03B-928B0141F564}"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7E023AE-693B-4F2A-B899-54C47118BE2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34" r:id="rId1"/>
    <p:sldLayoutId id="2147489635" r:id="rId2"/>
    <p:sldLayoutId id="214748963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63450EC-A9F3-4F4B-8BD2-FA8A1AD8BAD9}"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F534D8C-2AFB-41E2-9613-831C9DC2E66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37" r:id="rId1"/>
    <p:sldLayoutId id="2147489638" r:id="rId2"/>
    <p:sldLayoutId id="2147489639" r:id="rId3"/>
    <p:sldLayoutId id="214748959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802A2CB-5018-4015-B5AF-6A9805087508}"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28CBB89-5240-4437-B5AB-433151D9A51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40" r:id="rId1"/>
    <p:sldLayoutId id="2147489641" r:id="rId2"/>
    <p:sldLayoutId id="2147489642" r:id="rId3"/>
    <p:sldLayoutId id="214748959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19215EB-A962-40A5-A566-6F939739874A}" type="datetime8">
              <a:rPr lang="he-IL"/>
              <a:pPr>
                <a:defRPr/>
              </a:pPr>
              <a:t>13 ספטמבר 12</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27B8403-5508-4572-819E-047C94DDDCF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43" r:id="rId1"/>
    <p:sldLayoutId id="2147489644" r:id="rId2"/>
    <p:sldLayoutId id="2147489645" r:id="rId3"/>
    <p:sldLayoutId id="2147489646" r:id="rId4"/>
    <p:sldLayoutId id="2147489647" r:id="rId5"/>
    <p:sldLayoutId id="2147489648"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3.xml"/><Relationship Id="rId5" Type="http://schemas.openxmlformats.org/officeDocument/2006/relationships/image" Target="../media/image4.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4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4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gif"/><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8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gif"/><Relationship Id="rId1" Type="http://schemas.openxmlformats.org/officeDocument/2006/relationships/slideLayout" Target="../slideLayouts/slideLayout8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8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cdc.gov/media/subtopic/library/diseases.htm" TargetMode="External"/><Relationship Id="rId7" Type="http://schemas.openxmlformats.org/officeDocument/2006/relationships/hyperlink" Target="http://www.morguefile.com/archive/display/39677" TargetMode="External"/><Relationship Id="rId2" Type="http://schemas.openxmlformats.org/officeDocument/2006/relationships/image" Target="../media/image2.gif"/><Relationship Id="rId1" Type="http://schemas.openxmlformats.org/officeDocument/2006/relationships/slideLayout" Target="../slideLayouts/slideLayout4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08.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08.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13.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69.xml"/><Relationship Id="rId5" Type="http://schemas.openxmlformats.org/officeDocument/2006/relationships/image" Target="../media/image9.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1.png"/><Relationship Id="rId7" Type="http://schemas.openxmlformats.org/officeDocument/2006/relationships/diagramColors" Target="../diagrams/colors2.xm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3.jpeg"/><Relationship Id="rId1" Type="http://schemas.openxmlformats.org/officeDocument/2006/relationships/slideLayout" Target="../slideLayouts/slideLayout120.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3.jpeg"/><Relationship Id="rId1" Type="http://schemas.openxmlformats.org/officeDocument/2006/relationships/slideLayout" Target="../slideLayouts/slideLayout120.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69.xml"/><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179388" y="1000125"/>
            <a:ext cx="860742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FF6600"/>
                </a:solidFill>
                <a:latin typeface="Arial"/>
                <a:cs typeface="Arial"/>
              </a:rPr>
              <a:t>תפקיד המיקרואורגניזמים במחזור </a:t>
            </a:r>
            <a:r>
              <a:rPr lang="he-IL" sz="3200" b="1" dirty="0">
                <a:solidFill>
                  <a:schemeClr val="accent3"/>
                </a:solidFill>
                <a:latin typeface="Arial"/>
                <a:cs typeface="Arial"/>
              </a:rPr>
              <a:t>החומרים </a:t>
            </a:r>
            <a:r>
              <a:rPr lang="he-IL" sz="3200" b="1" dirty="0">
                <a:solidFill>
                  <a:srgbClr val="FF6600"/>
                </a:solidFill>
                <a:latin typeface="Arial"/>
                <a:cs typeface="Arial"/>
              </a:rPr>
              <a:t>בטבע</a:t>
            </a:r>
          </a:p>
        </p:txBody>
      </p:sp>
      <p:sp>
        <p:nvSpPr>
          <p:cNvPr id="136196" name="Rectangle 18"/>
          <p:cNvSpPr>
            <a:spLocks noChangeArrowheads="1"/>
          </p:cNvSpPr>
          <p:nvPr/>
        </p:nvSpPr>
        <p:spPr bwMode="auto">
          <a:xfrm>
            <a:off x="7366000" y="1768475"/>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נושאי השיעור</a:t>
            </a:r>
          </a:p>
        </p:txBody>
      </p:sp>
      <p:sp>
        <p:nvSpPr>
          <p:cNvPr id="7" name="TextBox 6"/>
          <p:cNvSpPr txBox="1"/>
          <p:nvPr/>
        </p:nvSpPr>
        <p:spPr>
          <a:xfrm>
            <a:off x="-987425" y="307975"/>
            <a:ext cx="97583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מיקרוביולוגיה</a:t>
            </a:r>
            <a:endParaRPr lang="he-IL" sz="3600" b="1" noProof="1">
              <a:solidFill>
                <a:srgbClr val="5F0060">
                  <a:lumMod val="50000"/>
                  <a:lumOff val="50000"/>
                </a:srgbClr>
              </a:solidFill>
              <a:latin typeface="Arial"/>
              <a:cs typeface="Arial"/>
            </a:endParaRPr>
          </a:p>
        </p:txBody>
      </p:sp>
      <p:sp>
        <p:nvSpPr>
          <p:cNvPr id="18" name="Rectangle 17"/>
          <p:cNvSpPr/>
          <p:nvPr/>
        </p:nvSpPr>
        <p:spPr bwMode="auto">
          <a:xfrm>
            <a:off x="661988" y="2205038"/>
            <a:ext cx="8143875" cy="8636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prstClr val="black"/>
                </a:solidFill>
              </a:rPr>
              <a:t> מחזור הפחמן</a:t>
            </a:r>
          </a:p>
          <a:p>
            <a:pPr fontAlgn="auto">
              <a:spcBef>
                <a:spcPts val="0"/>
              </a:spcBef>
              <a:spcAft>
                <a:spcPts val="0"/>
              </a:spcAft>
              <a:buFontTx/>
              <a:buBlip>
                <a:blip r:embed="rId5"/>
              </a:buBlip>
              <a:defRPr/>
            </a:pPr>
            <a:r>
              <a:rPr lang="he-IL" sz="2000" dirty="0">
                <a:solidFill>
                  <a:prstClr val="black"/>
                </a:solidFill>
              </a:rPr>
              <a:t> מחזור החנקן</a:t>
            </a:r>
          </a:p>
          <a:p>
            <a:pPr fontAlgn="auto">
              <a:spcBef>
                <a:spcPts val="0"/>
              </a:spcBef>
              <a:spcAft>
                <a:spcPts val="0"/>
              </a:spcAft>
              <a:defRPr/>
            </a:pPr>
            <a:r>
              <a:rPr lang="he-IL" sz="2000" dirty="0">
                <a:solidFill>
                  <a:prstClr val="black"/>
                </a:solidFill>
              </a:rPr>
              <a:t> </a:t>
            </a:r>
          </a:p>
          <a:p>
            <a:pPr fontAlgn="auto">
              <a:spcBef>
                <a:spcPts val="0"/>
              </a:spcBef>
              <a:spcAft>
                <a:spcPts val="0"/>
              </a:spcAft>
              <a:buFontTx/>
              <a:buBlip>
                <a:blip r:embed="rId5"/>
              </a:buBlip>
              <a:defRPr/>
            </a:pPr>
            <a:endParaRPr lang="he-IL" sz="2000" dirty="0">
              <a:solidFill>
                <a:prstClr val="black"/>
              </a:solidFill>
            </a:endParaRPr>
          </a:p>
          <a:p>
            <a:pPr fontAlgn="auto">
              <a:spcBef>
                <a:spcPts val="0"/>
              </a:spcBef>
              <a:spcAft>
                <a:spcPts val="0"/>
              </a:spcAft>
              <a:defRPr/>
            </a:pPr>
            <a:endParaRPr lang="he-IL" sz="2000" dirty="0">
              <a:solidFill>
                <a:prstClr val="black"/>
              </a:solidFill>
            </a:endParaRPr>
          </a:p>
          <a:p>
            <a:pPr fontAlgn="auto">
              <a:spcBef>
                <a:spcPts val="0"/>
              </a:spcBef>
              <a:spcAft>
                <a:spcPts val="0"/>
              </a:spcAft>
              <a:defRPr/>
            </a:pPr>
            <a:endParaRPr lang="he-IL" sz="2000" dirty="0">
              <a:solidFill>
                <a:prstClr val="black"/>
              </a:solidFill>
            </a:endParaRPr>
          </a:p>
          <a:p>
            <a:pPr fontAlgn="auto">
              <a:spcBef>
                <a:spcPts val="0"/>
              </a:spcBef>
              <a:spcAft>
                <a:spcPts val="0"/>
              </a:spcAft>
              <a:defRPr/>
            </a:pPr>
            <a:endParaRPr lang="he-IL" sz="2000" dirty="0">
              <a:solidFill>
                <a:prstClr val="black"/>
              </a:solidFill>
            </a:endParaRPr>
          </a:p>
          <a:p>
            <a:pPr fontAlgn="auto">
              <a:spcBef>
                <a:spcPts val="0"/>
              </a:spcBef>
              <a:spcAft>
                <a:spcPts val="0"/>
              </a:spcAft>
              <a:defRPr/>
            </a:pPr>
            <a:endParaRPr lang="he-IL" sz="2000" dirty="0">
              <a:solidFill>
                <a:srgbClr val="5F0060">
                  <a:lumMod val="50000"/>
                  <a:lumOff val="50000"/>
                </a:srgb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5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928688" y="71438"/>
            <a:ext cx="7772400" cy="441325"/>
          </a:xfrm>
        </p:spPr>
        <p:txBody>
          <a:bodyPr/>
          <a:lstStyle/>
          <a:p>
            <a:pPr fontAlgn="auto">
              <a:defRPr/>
            </a:pPr>
            <a:r>
              <a:rPr lang="he-IL" sz="1800" b="1" dirty="0" smtClean="0">
                <a:solidFill>
                  <a:srgbClr val="FF6600"/>
                </a:solidFill>
                <a:ea typeface="+mn-ea"/>
              </a:rPr>
              <a:t>שאלה 3: מעורבות מיקרואורגניזמים במחזור הפחמן</a:t>
            </a:r>
            <a:endParaRPr lang="he-IL" sz="1800" dirty="0" smtClean="0"/>
          </a:p>
        </p:txBody>
      </p:sp>
      <p:sp>
        <p:nvSpPr>
          <p:cNvPr id="8" name="Slide Number Placeholder 15"/>
          <p:cNvSpPr>
            <a:spLocks noGrp="1"/>
          </p:cNvSpPr>
          <p:nvPr>
            <p:ph type="sldNum" sz="quarter" idx="12"/>
          </p:nvPr>
        </p:nvSpPr>
        <p:spPr bwMode="auto">
          <a:xfrm>
            <a:off x="107950" y="6613525"/>
            <a:ext cx="576263" cy="24447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A871CA-6ACF-4941-9691-DD6D6363BAD7}"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
        <p:nvSpPr>
          <p:cNvPr id="7" name="TextBox 6"/>
          <p:cNvSpPr txBox="1"/>
          <p:nvPr/>
        </p:nvSpPr>
        <p:spPr>
          <a:xfrm>
            <a:off x="439738" y="485775"/>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a:t>
            </a:r>
          </a:p>
          <a:p>
            <a:pPr>
              <a:defRPr/>
            </a:pPr>
            <a:r>
              <a:rPr lang="he-IL" dirty="0">
                <a:solidFill>
                  <a:srgbClr val="1D4C72"/>
                </a:solidFill>
              </a:rPr>
              <a:t>ציינו על </a:t>
            </a:r>
            <a:r>
              <a:rPr lang="he-IL" dirty="0">
                <a:solidFill>
                  <a:srgbClr val="1F497D"/>
                </a:solidFill>
              </a:rPr>
              <a:t>התרשים את השלבים במחזור הפחמן שמעורבים בהם מיקרואורגניזמים. </a:t>
            </a:r>
          </a:p>
          <a:p>
            <a:pPr>
              <a:defRPr/>
            </a:pPr>
            <a:r>
              <a:rPr lang="he-IL" dirty="0">
                <a:solidFill>
                  <a:srgbClr val="1F497D"/>
                </a:solidFill>
              </a:rPr>
              <a:t>במידת הצורך, הוסיפו עוד גורמים המעורבים במחזור הפחמן.</a:t>
            </a:r>
            <a:endParaRPr lang="en-US" dirty="0">
              <a:solidFill>
                <a:srgbClr val="1F497D"/>
              </a:solidFill>
            </a:endParaRPr>
          </a:p>
        </p:txBody>
      </p:sp>
      <p:pic>
        <p:nvPicPr>
          <p:cNvPr id="1454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382713"/>
            <a:ext cx="90582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488" y="1417638"/>
            <a:ext cx="28829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5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928688"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Slide Number Placeholder 15"/>
          <p:cNvSpPr>
            <a:spLocks noGrp="1"/>
          </p:cNvSpPr>
          <p:nvPr>
            <p:ph type="sldNum" sz="quarter" idx="12"/>
          </p:nvPr>
        </p:nvSpPr>
        <p:spPr bwMode="auto">
          <a:xfrm>
            <a:off x="107950" y="6613525"/>
            <a:ext cx="576263" cy="24447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2F371A-127A-4F11-BAE3-DD702EE03882}"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
        <p:nvSpPr>
          <p:cNvPr id="7" name="TextBox 6"/>
          <p:cNvSpPr txBox="1"/>
          <p:nvPr/>
        </p:nvSpPr>
        <p:spPr>
          <a:xfrm>
            <a:off x="439738" y="485775"/>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a:t>
            </a:r>
          </a:p>
          <a:p>
            <a:pPr>
              <a:defRPr/>
            </a:pPr>
            <a:r>
              <a:rPr lang="he-IL" dirty="0">
                <a:solidFill>
                  <a:srgbClr val="1D4C72"/>
                </a:solidFill>
              </a:rPr>
              <a:t>ציינו על </a:t>
            </a:r>
            <a:r>
              <a:rPr lang="he-IL" dirty="0">
                <a:solidFill>
                  <a:schemeClr val="tx2"/>
                </a:solidFill>
              </a:rPr>
              <a:t>התרשים את השלבים במחזור הפחמן שמעורבים בהם מיקרואורגניזמים. </a:t>
            </a:r>
          </a:p>
          <a:p>
            <a:pPr>
              <a:defRPr/>
            </a:pPr>
            <a:r>
              <a:rPr lang="he-IL" dirty="0">
                <a:solidFill>
                  <a:schemeClr val="tx2"/>
                </a:solidFill>
              </a:rPr>
              <a:t>במידת הצורך, הוסיפו עוד גורמים המעורבים במחזור הפחמן.</a:t>
            </a:r>
            <a:endParaRPr lang="en-US" dirty="0">
              <a:solidFill>
                <a:schemeClr val="tx2"/>
              </a:solidFill>
            </a:endParaRPr>
          </a:p>
        </p:txBody>
      </p:sp>
      <p:pic>
        <p:nvPicPr>
          <p:cNvPr id="1464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377950"/>
            <a:ext cx="90582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488" y="1417638"/>
            <a:ext cx="28829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אליפסה 8"/>
          <p:cNvSpPr/>
          <p:nvPr/>
        </p:nvSpPr>
        <p:spPr bwMode="auto">
          <a:xfrm rot="19385546">
            <a:off x="6604000" y="1719263"/>
            <a:ext cx="471488" cy="3567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אליפסה 9"/>
          <p:cNvSpPr/>
          <p:nvPr/>
        </p:nvSpPr>
        <p:spPr bwMode="auto">
          <a:xfrm rot="16200000">
            <a:off x="5521325" y="5972175"/>
            <a:ext cx="703263" cy="1141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TextBox 10"/>
          <p:cNvSpPr txBox="1"/>
          <p:nvPr/>
        </p:nvSpPr>
        <p:spPr>
          <a:xfrm rot="3240000">
            <a:off x="4583113" y="3076575"/>
            <a:ext cx="40925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400" b="1" dirty="0">
                <a:solidFill>
                  <a:srgbClr val="FF0000"/>
                </a:solidFill>
              </a:rPr>
              <a:t>המבוצעת על ידי חיידקים </a:t>
            </a:r>
            <a:r>
              <a:rPr lang="he-IL" sz="1400" b="1" dirty="0" err="1">
                <a:solidFill>
                  <a:srgbClr val="FF0000"/>
                </a:solidFill>
              </a:rPr>
              <a:t>פוטוסינתטיים</a:t>
            </a:r>
            <a:r>
              <a:rPr lang="he-IL" sz="1400" b="1" dirty="0">
                <a:solidFill>
                  <a:srgbClr val="FF0000"/>
                </a:solidFill>
              </a:rPr>
              <a:t> ואצות</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4C9DA4-A681-4289-9A10-62B94FC5A9E7}"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a:t>
            </a:r>
            <a:endParaRPr lang="he-IL" sz="1800" dirty="0" smtClean="0"/>
          </a:p>
        </p:txBody>
      </p:sp>
      <p:sp>
        <p:nvSpPr>
          <p:cNvPr id="9" name="TextBox 8"/>
          <p:cNvSpPr txBox="1"/>
          <p:nvPr/>
        </p:nvSpPr>
        <p:spPr>
          <a:xfrm>
            <a:off x="247650"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a:t>
            </a:r>
          </a:p>
          <a:p>
            <a:pPr>
              <a:defRPr/>
            </a:pPr>
            <a:r>
              <a:rPr lang="he-IL" dirty="0">
                <a:solidFill>
                  <a:schemeClr val="tx2"/>
                </a:solidFill>
              </a:rPr>
              <a:t>עדר פרות רועה בקביעות בשדה כלשהו. אטומי פחמן במזון שאכלה פרה אחת, הגיעו בסופו של דבר עד לגוף של פרה אחרת. תארו בתרשים מסלול אפשרי של אטומי הפחמן מן המזון שאכלה הפרה האחת עד לגוף של הפרה האחרת. היעזרו בתמונות המצורפות</a:t>
            </a:r>
            <a:r>
              <a:rPr lang="he-IL" dirty="0">
                <a:solidFill>
                  <a:srgbClr val="1D4C72"/>
                </a:solidFill>
              </a:rPr>
              <a:t>.</a:t>
            </a:r>
            <a:endParaRPr lang="en-US" dirty="0">
              <a:solidFill>
                <a:srgbClr val="1D4C72"/>
              </a:solidFill>
            </a:endParaRPr>
          </a:p>
        </p:txBody>
      </p:sp>
      <p:sp>
        <p:nvSpPr>
          <p:cNvPr id="11" name="TextBox 10"/>
          <p:cNvSpPr txBox="1"/>
          <p:nvPr/>
        </p:nvSpPr>
        <p:spPr>
          <a:xfrm>
            <a:off x="6597650" y="6237288"/>
            <a:ext cx="1314450"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chemeClr val="tx2"/>
                </a:solidFill>
              </a:rPr>
              <a:t>פרה אחת</a:t>
            </a:r>
            <a:endParaRPr lang="en-US" dirty="0">
              <a:solidFill>
                <a:schemeClr val="tx2"/>
              </a:solidFill>
            </a:endParaRPr>
          </a:p>
        </p:txBody>
      </p:sp>
      <p:sp>
        <p:nvSpPr>
          <p:cNvPr id="12" name="TextBox 11"/>
          <p:cNvSpPr txBox="1"/>
          <p:nvPr/>
        </p:nvSpPr>
        <p:spPr>
          <a:xfrm>
            <a:off x="788988" y="6265863"/>
            <a:ext cx="13128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chemeClr val="tx2"/>
                </a:solidFill>
              </a:rPr>
              <a:t>פרה אחרת</a:t>
            </a:r>
            <a:endParaRPr lang="en-US" dirty="0">
              <a:solidFill>
                <a:schemeClr val="tx2"/>
              </a:solidFill>
            </a:endParaRPr>
          </a:p>
        </p:txBody>
      </p:sp>
      <p:sp>
        <p:nvSpPr>
          <p:cNvPr id="13" name="TextBox 12"/>
          <p:cNvSpPr txBox="1"/>
          <p:nvPr/>
        </p:nvSpPr>
        <p:spPr>
          <a:xfrm>
            <a:off x="3563938" y="6265863"/>
            <a:ext cx="13128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צמחים</a:t>
            </a:r>
            <a:endParaRPr lang="en-US" dirty="0">
              <a:solidFill>
                <a:srgbClr val="1D4C72"/>
              </a:solidFill>
            </a:endParaRPr>
          </a:p>
        </p:txBody>
      </p:sp>
      <p:pic>
        <p:nvPicPr>
          <p:cNvPr id="1474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3933825"/>
            <a:ext cx="90614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6" name="Slide Number Placeholder 15"/>
          <p:cNvSpPr txBox="1">
            <a:spLocks/>
          </p:cNvSpPr>
          <p:nvPr/>
        </p:nvSpPr>
        <p:spPr bwMode="auto">
          <a:xfrm>
            <a:off x="107950" y="66135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4E2CA1F-AAF9-484F-8C3B-12DE364DC1AD}" type="slidenum">
              <a:rPr lang="he-IL" sz="1100">
                <a:solidFill>
                  <a:srgbClr val="BFBFBF"/>
                </a:solidFill>
              </a:rPr>
              <a:pPr algn="l" eaLnBrk="1" hangingPunct="1"/>
              <a:t>12</a:t>
            </a:fld>
            <a:endParaRPr lang="he-IL" sz="1100">
              <a:solidFill>
                <a:srgbClr val="BFBFB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מלבן 22"/>
          <p:cNvSpPr/>
          <p:nvPr/>
        </p:nvSpPr>
        <p:spPr bwMode="auto">
          <a:xfrm>
            <a:off x="4964113" y="2089150"/>
            <a:ext cx="2003425" cy="466725"/>
          </a:xfrm>
          <a:prstGeom prst="rect">
            <a:avLst/>
          </a:prstGeom>
          <a:solidFill>
            <a:srgbClr val="038EE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525846D-F5D8-426E-8830-C4F689DB474A}" type="slidenum">
              <a:rPr lang="he-IL" smtClean="0"/>
              <a:pPr fontAlgn="base">
                <a:spcBef>
                  <a:spcPct val="0"/>
                </a:spcBef>
                <a:spcAft>
                  <a:spcPct val="0"/>
                </a:spcAft>
                <a:defRPr/>
              </a:pPr>
              <a:t>13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מחזור הפחמן</a:t>
            </a:r>
            <a:endParaRPr lang="he-IL" sz="1800" dirty="0" smtClean="0"/>
          </a:p>
        </p:txBody>
      </p:sp>
      <p:sp>
        <p:nvSpPr>
          <p:cNvPr id="9" name="TextBox 8"/>
          <p:cNvSpPr txBox="1"/>
          <p:nvPr/>
        </p:nvSpPr>
        <p:spPr>
          <a:xfrm>
            <a:off x="247650"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a:t>
            </a:r>
          </a:p>
          <a:p>
            <a:pPr>
              <a:defRPr/>
            </a:pPr>
            <a:r>
              <a:rPr lang="he-IL" dirty="0">
                <a:solidFill>
                  <a:schemeClr val="tx2"/>
                </a:solidFill>
              </a:rPr>
              <a:t>עדר פרות רועה בקביעות בשדה כלשהו. אטומי פחמן במזון שאכלה פרה אחת, הגיעו בסופו של דבר עד לגוף של פרה אחרת. תארו בתרשים מסלול אפשרי של אטומי הפחמן מן המזון שאכלה הפרה האחת עד לגוף של הפרה האחרת. היעזרו בתמונות המצורפות</a:t>
            </a:r>
            <a:r>
              <a:rPr lang="he-IL" dirty="0">
                <a:solidFill>
                  <a:srgbClr val="1D4C72"/>
                </a:solidFill>
              </a:rPr>
              <a:t>.</a:t>
            </a:r>
            <a:endParaRPr lang="en-US" dirty="0">
              <a:solidFill>
                <a:srgbClr val="1D4C72"/>
              </a:solidFill>
            </a:endParaRPr>
          </a:p>
        </p:txBody>
      </p:sp>
      <p:sp>
        <p:nvSpPr>
          <p:cNvPr id="11" name="TextBox 10"/>
          <p:cNvSpPr txBox="1"/>
          <p:nvPr/>
        </p:nvSpPr>
        <p:spPr>
          <a:xfrm>
            <a:off x="6597650" y="6237288"/>
            <a:ext cx="1314450"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פרה </a:t>
            </a:r>
            <a:r>
              <a:rPr lang="he-IL" dirty="0">
                <a:solidFill>
                  <a:schemeClr val="tx2"/>
                </a:solidFill>
              </a:rPr>
              <a:t>אחת</a:t>
            </a:r>
            <a:endParaRPr lang="en-US" dirty="0">
              <a:solidFill>
                <a:schemeClr val="tx2"/>
              </a:solidFill>
            </a:endParaRPr>
          </a:p>
        </p:txBody>
      </p:sp>
      <p:sp>
        <p:nvSpPr>
          <p:cNvPr id="12" name="TextBox 11"/>
          <p:cNvSpPr txBox="1"/>
          <p:nvPr/>
        </p:nvSpPr>
        <p:spPr>
          <a:xfrm>
            <a:off x="788988" y="6265863"/>
            <a:ext cx="13128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chemeClr val="tx2"/>
                </a:solidFill>
              </a:rPr>
              <a:t>פרה אחרת</a:t>
            </a:r>
            <a:endParaRPr lang="en-US" dirty="0">
              <a:solidFill>
                <a:schemeClr val="tx2"/>
              </a:solidFill>
            </a:endParaRPr>
          </a:p>
        </p:txBody>
      </p:sp>
      <p:sp>
        <p:nvSpPr>
          <p:cNvPr id="13" name="TextBox 12"/>
          <p:cNvSpPr txBox="1"/>
          <p:nvPr/>
        </p:nvSpPr>
        <p:spPr>
          <a:xfrm>
            <a:off x="3683000" y="6265863"/>
            <a:ext cx="1312863"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צמחים</a:t>
            </a:r>
            <a:endParaRPr lang="en-US" dirty="0">
              <a:solidFill>
                <a:srgbClr val="1D4C72"/>
              </a:solidFill>
            </a:endParaRPr>
          </a:p>
        </p:txBody>
      </p:sp>
      <p:sp>
        <p:nvSpPr>
          <p:cNvPr id="15" name="TextBox 14"/>
          <p:cNvSpPr txBox="1"/>
          <p:nvPr/>
        </p:nvSpPr>
        <p:spPr>
          <a:xfrm>
            <a:off x="4975225" y="2133600"/>
            <a:ext cx="1817688"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פחמן דו</a:t>
            </a:r>
            <a:r>
              <a:rPr lang="he-IL" dirty="0">
                <a:solidFill>
                  <a:srgbClr val="1D4C72"/>
                </a:solidFill>
                <a:latin typeface="Arial"/>
                <a:cs typeface="Arial"/>
              </a:rPr>
              <a:t>־</a:t>
            </a:r>
            <a:r>
              <a:rPr lang="he-IL" dirty="0">
                <a:solidFill>
                  <a:srgbClr val="1D4C72"/>
                </a:solidFill>
              </a:rPr>
              <a:t>חמצני</a:t>
            </a:r>
            <a:endParaRPr lang="en-US" dirty="0">
              <a:solidFill>
                <a:srgbClr val="1D4C72"/>
              </a:solidFill>
            </a:endParaRPr>
          </a:p>
        </p:txBody>
      </p:sp>
      <p:sp>
        <p:nvSpPr>
          <p:cNvPr id="18" name="TextBox 17"/>
          <p:cNvSpPr txBox="1"/>
          <p:nvPr/>
        </p:nvSpPr>
        <p:spPr>
          <a:xfrm>
            <a:off x="3133725" y="3255963"/>
            <a:ext cx="2249488"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הפחמן הדו</a:t>
            </a:r>
            <a:r>
              <a:rPr lang="he-IL" sz="1600" dirty="0">
                <a:solidFill>
                  <a:srgbClr val="1D4C72"/>
                </a:solidFill>
                <a:latin typeface="Arial"/>
                <a:cs typeface="Arial"/>
              </a:rPr>
              <a:t>־</a:t>
            </a:r>
            <a:r>
              <a:rPr lang="he-IL" sz="1600" dirty="0">
                <a:solidFill>
                  <a:srgbClr val="1D4C72"/>
                </a:solidFill>
              </a:rPr>
              <a:t>חמצני נקלט על ידי  הצמחים ומנוצל לתהליך </a:t>
            </a:r>
            <a:r>
              <a:rPr lang="he-IL" sz="1600" dirty="0">
                <a:solidFill>
                  <a:srgbClr val="FF6600"/>
                </a:solidFill>
              </a:rPr>
              <a:t>הפוטוסינתזה</a:t>
            </a:r>
            <a:r>
              <a:rPr lang="he-IL" sz="1600" dirty="0">
                <a:solidFill>
                  <a:srgbClr val="1D4C72"/>
                </a:solidFill>
              </a:rPr>
              <a:t>.</a:t>
            </a:r>
            <a:endParaRPr lang="en-US" sz="1600" dirty="0">
              <a:solidFill>
                <a:srgbClr val="1D4C72"/>
              </a:solidFill>
            </a:endParaRPr>
          </a:p>
        </p:txBody>
      </p:sp>
      <p:cxnSp>
        <p:nvCxnSpPr>
          <p:cNvPr id="14" name="מחבר חץ ישר 13"/>
          <p:cNvCxnSpPr/>
          <p:nvPr/>
        </p:nvCxnSpPr>
        <p:spPr>
          <a:xfrm flipH="1">
            <a:off x="5340350" y="2555875"/>
            <a:ext cx="363538" cy="142557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חץ שמאלה 18"/>
          <p:cNvSpPr/>
          <p:nvPr/>
        </p:nvSpPr>
        <p:spPr>
          <a:xfrm>
            <a:off x="2767013" y="5057775"/>
            <a:ext cx="503237" cy="192088"/>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484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4062413"/>
            <a:ext cx="85375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3563938" y="4332288"/>
            <a:ext cx="1776412" cy="1816100"/>
          </a:xfrm>
          <a:prstGeom prst="rect">
            <a:avLst/>
          </a:prstGeom>
          <a:noFill/>
          <a:ln w="19050">
            <a:solidFill>
              <a:schemeClr val="bg1"/>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white"/>
                </a:solidFill>
              </a:rPr>
              <a:t>תוצרי הפוטוסינתזה הופכים לחומרים שונים (חלבונים שומנים, פחמימות אחרות)</a:t>
            </a:r>
          </a:p>
          <a:p>
            <a:pPr fontAlgn="auto">
              <a:spcBef>
                <a:spcPts val="0"/>
              </a:spcBef>
              <a:spcAft>
                <a:spcPts val="0"/>
              </a:spcAft>
              <a:defRPr/>
            </a:pPr>
            <a:r>
              <a:rPr lang="he-IL" sz="1600" dirty="0">
                <a:solidFill>
                  <a:prstClr val="white"/>
                </a:solidFill>
              </a:rPr>
              <a:t>ומנוצלים לבניית תאי הצמח</a:t>
            </a:r>
            <a:endParaRPr lang="en-US" sz="1600" dirty="0">
              <a:solidFill>
                <a:prstClr val="white"/>
              </a:solidFill>
            </a:endParaRPr>
          </a:p>
        </p:txBody>
      </p:sp>
      <p:sp>
        <p:nvSpPr>
          <p:cNvPr id="16" name="TextBox 15"/>
          <p:cNvSpPr txBox="1"/>
          <p:nvPr/>
        </p:nvSpPr>
        <p:spPr>
          <a:xfrm>
            <a:off x="4964113" y="3141663"/>
            <a:ext cx="4008437" cy="1323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chemeClr val="tx2"/>
                </a:solidFill>
              </a:rPr>
              <a:t>בתאי הפרה, החומרים </a:t>
            </a:r>
          </a:p>
          <a:p>
            <a:pPr fontAlgn="auto">
              <a:spcBef>
                <a:spcPts val="0"/>
              </a:spcBef>
              <a:spcAft>
                <a:spcPts val="0"/>
              </a:spcAft>
              <a:defRPr/>
            </a:pPr>
            <a:r>
              <a:rPr lang="he-IL" sz="1600" dirty="0">
                <a:solidFill>
                  <a:schemeClr val="tx2"/>
                </a:solidFill>
              </a:rPr>
              <a:t>האורגניים שבמזון מפורקים </a:t>
            </a:r>
          </a:p>
          <a:p>
            <a:pPr fontAlgn="auto">
              <a:spcBef>
                <a:spcPts val="0"/>
              </a:spcBef>
              <a:spcAft>
                <a:spcPts val="0"/>
              </a:spcAft>
              <a:defRPr/>
            </a:pPr>
            <a:r>
              <a:rPr lang="he-IL" sz="1600" dirty="0">
                <a:solidFill>
                  <a:srgbClr val="1D4C72"/>
                </a:solidFill>
              </a:rPr>
              <a:t>בתהליך </a:t>
            </a:r>
            <a:r>
              <a:rPr lang="he-IL" sz="1600" dirty="0">
                <a:solidFill>
                  <a:srgbClr val="FF6600"/>
                </a:solidFill>
              </a:rPr>
              <a:t>נשימה תאית</a:t>
            </a:r>
            <a:r>
              <a:rPr lang="he-IL" sz="1600" dirty="0">
                <a:solidFill>
                  <a:srgbClr val="1D4C72"/>
                </a:solidFill>
              </a:rPr>
              <a:t>. </a:t>
            </a:r>
          </a:p>
          <a:p>
            <a:pPr fontAlgn="auto">
              <a:spcBef>
                <a:spcPts val="0"/>
              </a:spcBef>
              <a:spcAft>
                <a:spcPts val="0"/>
              </a:spcAft>
              <a:defRPr/>
            </a:pPr>
            <a:r>
              <a:rPr lang="he-IL" sz="1600" dirty="0">
                <a:solidFill>
                  <a:srgbClr val="1D4C72"/>
                </a:solidFill>
              </a:rPr>
              <a:t>תוצר התהליך – פחמן דו</a:t>
            </a:r>
            <a:r>
              <a:rPr lang="he-IL" sz="1600" dirty="0">
                <a:solidFill>
                  <a:srgbClr val="1D4C72"/>
                </a:solidFill>
                <a:latin typeface="Arial"/>
                <a:cs typeface="Arial"/>
              </a:rPr>
              <a:t>־</a:t>
            </a:r>
            <a:r>
              <a:rPr lang="he-IL" sz="1600" dirty="0">
                <a:solidFill>
                  <a:srgbClr val="1D4C72"/>
                </a:solidFill>
              </a:rPr>
              <a:t>חמצני – </a:t>
            </a:r>
          </a:p>
          <a:p>
            <a:pPr fontAlgn="auto">
              <a:spcBef>
                <a:spcPts val="0"/>
              </a:spcBef>
              <a:spcAft>
                <a:spcPts val="0"/>
              </a:spcAft>
              <a:defRPr/>
            </a:pPr>
            <a:r>
              <a:rPr lang="he-IL" sz="1600" dirty="0">
                <a:solidFill>
                  <a:srgbClr val="1D4C72"/>
                </a:solidFill>
              </a:rPr>
              <a:t>נפלט לאוויר.</a:t>
            </a:r>
            <a:endParaRPr lang="en-US" sz="1600" dirty="0">
              <a:solidFill>
                <a:srgbClr val="1D4C72"/>
              </a:solidFill>
            </a:endParaRPr>
          </a:p>
        </p:txBody>
      </p:sp>
      <p:sp>
        <p:nvSpPr>
          <p:cNvPr id="25" name="TextBox 24"/>
          <p:cNvSpPr txBox="1"/>
          <p:nvPr/>
        </p:nvSpPr>
        <p:spPr>
          <a:xfrm>
            <a:off x="327025" y="3009900"/>
            <a:ext cx="2249488" cy="13223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הפרה אוכלת את הצמחים הבנויים מחומרים אורגנים המכילים את הפחמן, ומשתמשת בהם לבניית תאי גופה</a:t>
            </a:r>
            <a:endParaRPr lang="en-US" sz="1600" dirty="0">
              <a:solidFill>
                <a:srgbClr val="1D4C72"/>
              </a:solidFill>
            </a:endParaRPr>
          </a:p>
        </p:txBody>
      </p:sp>
      <p:cxnSp>
        <p:nvCxnSpPr>
          <p:cNvPr id="5" name="מחבר חץ ישר 4"/>
          <p:cNvCxnSpPr/>
          <p:nvPr/>
        </p:nvCxnSpPr>
        <p:spPr>
          <a:xfrm flipV="1">
            <a:off x="6227763" y="2555875"/>
            <a:ext cx="0" cy="190658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חץ שמאלה 20"/>
          <p:cNvSpPr/>
          <p:nvPr/>
        </p:nvSpPr>
        <p:spPr>
          <a:xfrm>
            <a:off x="2919413" y="5210175"/>
            <a:ext cx="503237" cy="192088"/>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8500" name="Slide Number Placeholder 15"/>
          <p:cNvSpPr txBox="1">
            <a:spLocks/>
          </p:cNvSpPr>
          <p:nvPr/>
        </p:nvSpPr>
        <p:spPr bwMode="auto">
          <a:xfrm>
            <a:off x="107950" y="66135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F384349-62C1-454B-9965-1DB5DEDD8EC4}" type="slidenum">
              <a:rPr lang="he-IL" sz="1100">
                <a:solidFill>
                  <a:srgbClr val="BFBFBF"/>
                </a:solidFill>
              </a:rPr>
              <a:pPr algn="l" eaLnBrk="1" hangingPunct="1"/>
              <a:t>13</a:t>
            </a:fld>
            <a:endParaRPr lang="he-IL" sz="1100">
              <a:solidFill>
                <a:srgbClr val="BFBFB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950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מחזור החנקן</a:t>
            </a:r>
            <a:endParaRPr lang="he-IL" sz="1800" smtClean="0">
              <a:solidFill>
                <a:srgbClr val="FF00FF"/>
              </a:solidFill>
            </a:endParaRPr>
          </a:p>
        </p:txBody>
      </p:sp>
      <p:sp>
        <p:nvSpPr>
          <p:cNvPr id="149508" name="מלבן 5"/>
          <p:cNvSpPr>
            <a:spLocks noChangeArrowheads="1"/>
          </p:cNvSpPr>
          <p:nvPr/>
        </p:nvSpPr>
        <p:spPr bwMode="auto">
          <a:xfrm>
            <a:off x="1874838" y="476250"/>
            <a:ext cx="528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rPr>
              <a:t>מחזור החנקן הוא מחזור מורכב מאוד </a:t>
            </a:r>
            <a:r>
              <a:rPr lang="he-IL" sz="1400" u="sng">
                <a:solidFill>
                  <a:srgbClr val="000000"/>
                </a:solidFill>
              </a:rPr>
              <a:t>(ראו פירוט בשקף הבא)</a:t>
            </a:r>
            <a:r>
              <a:rPr lang="he-IL" sz="1400">
                <a:solidFill>
                  <a:srgbClr val="000000"/>
                </a:solidFill>
              </a:rPr>
              <a:t>: </a:t>
            </a:r>
          </a:p>
        </p:txBody>
      </p:sp>
      <p:sp>
        <p:nvSpPr>
          <p:cNvPr id="27" name="Slide Number Placeholder 15"/>
          <p:cNvSpPr>
            <a:spLocks noGrp="1"/>
          </p:cNvSpPr>
          <p:nvPr>
            <p:ph type="sldNum" sz="quarter" idx="12"/>
          </p:nvPr>
        </p:nvSpPr>
        <p:spPr bwMode="auto">
          <a:xfrm>
            <a:off x="107950" y="6613525"/>
            <a:ext cx="576263" cy="24447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838D656-358A-47C9-89E6-77CB3C23EBFB}" type="slidenum">
              <a:rPr lang="he-IL" sz="1100" kern="0" smtClean="0">
                <a:solidFill>
                  <a:prstClr val="white">
                    <a:lumMod val="75000"/>
                  </a:prstClr>
                </a:solidFill>
              </a:rPr>
              <a:pPr fontAlgn="base">
                <a:spcBef>
                  <a:spcPct val="0"/>
                </a:spcBef>
                <a:spcAft>
                  <a:spcPct val="0"/>
                </a:spcAft>
                <a:defRPr/>
              </a:pPr>
              <a:t>14</a:t>
            </a:fld>
            <a:endParaRPr lang="he-IL" sz="1100" kern="0" dirty="0" smtClean="0">
              <a:solidFill>
                <a:prstClr val="white">
                  <a:lumMod val="75000"/>
                </a:prstClr>
              </a:solidFill>
            </a:endParaRPr>
          </a:p>
        </p:txBody>
      </p:sp>
      <p:grpSp>
        <p:nvGrpSpPr>
          <p:cNvPr id="149510" name="קבוצה 16"/>
          <p:cNvGrpSpPr>
            <a:grpSpLocks/>
          </p:cNvGrpSpPr>
          <p:nvPr/>
        </p:nvGrpSpPr>
        <p:grpSpPr bwMode="auto">
          <a:xfrm flipH="1">
            <a:off x="-107950" y="584200"/>
            <a:ext cx="9288463" cy="6122988"/>
            <a:chOff x="217488" y="1096963"/>
            <a:chExt cx="9289220" cy="6122879"/>
          </a:xfrm>
        </p:grpSpPr>
        <p:grpSp>
          <p:nvGrpSpPr>
            <p:cNvPr id="149511" name="קבוצה 13"/>
            <p:cNvGrpSpPr>
              <a:grpSpLocks/>
            </p:cNvGrpSpPr>
            <p:nvPr/>
          </p:nvGrpSpPr>
          <p:grpSpPr bwMode="auto">
            <a:xfrm>
              <a:off x="217488" y="1096963"/>
              <a:ext cx="9289220" cy="6122879"/>
              <a:chOff x="217488" y="1096963"/>
              <a:chExt cx="9289220" cy="6122879"/>
            </a:xfrm>
          </p:grpSpPr>
          <p:sp>
            <p:nvSpPr>
              <p:cNvPr id="26" name="מלבן 25"/>
              <p:cNvSpPr/>
              <p:nvPr/>
            </p:nvSpPr>
            <p:spPr>
              <a:xfrm>
                <a:off x="217488" y="1096963"/>
                <a:ext cx="1687651" cy="57466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he-IL" dirty="0">
                    <a:solidFill>
                      <a:sysClr val="window" lastClr="FFFFFF"/>
                    </a:solidFill>
                  </a:rPr>
                  <a:t>חומרים אורגניים</a:t>
                </a:r>
              </a:p>
            </p:txBody>
          </p:sp>
          <p:grpSp>
            <p:nvGrpSpPr>
              <p:cNvPr id="149515" name="קבוצה 30"/>
              <p:cNvGrpSpPr>
                <a:grpSpLocks/>
              </p:cNvGrpSpPr>
              <p:nvPr/>
            </p:nvGrpSpPr>
            <p:grpSpPr bwMode="auto">
              <a:xfrm>
                <a:off x="394762" y="3694099"/>
                <a:ext cx="8749237" cy="2370007"/>
                <a:chOff x="-1045430" y="550294"/>
                <a:chExt cx="10841506" cy="3832692"/>
              </a:xfrm>
            </p:grpSpPr>
            <p:sp>
              <p:nvSpPr>
                <p:cNvPr id="33" name="מלבן 32"/>
                <p:cNvSpPr/>
                <p:nvPr/>
              </p:nvSpPr>
              <p:spPr>
                <a:xfrm>
                  <a:off x="-1044761" y="1720887"/>
                  <a:ext cx="4302466" cy="1360618"/>
                </a:xfrm>
                <a:prstGeom prst="rect">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מלבן 33"/>
                <p:cNvSpPr/>
                <p:nvPr/>
              </p:nvSpPr>
              <p:spPr>
                <a:xfrm>
                  <a:off x="6200772" y="1810740"/>
                  <a:ext cx="3596208" cy="1506948"/>
                </a:xfrm>
                <a:prstGeom prst="rect">
                  <a:avLst/>
                </a:prstGeom>
                <a:solidFill>
                  <a:srgbClr val="038EE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TextBox 35"/>
                <p:cNvSpPr txBox="1"/>
                <p:nvPr/>
              </p:nvSpPr>
              <p:spPr>
                <a:xfrm>
                  <a:off x="6299136" y="1823575"/>
                  <a:ext cx="3399479" cy="1494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תרכובות חנקן </a:t>
                  </a:r>
                  <a:r>
                    <a:rPr lang="he-IL" b="1" u="sng" dirty="0">
                      <a:solidFill>
                        <a:prstClr val="black"/>
                      </a:solidFill>
                    </a:rPr>
                    <a:t>אנאורגניות</a:t>
                  </a:r>
                </a:p>
                <a:p>
                  <a:pPr algn="ctr" fontAlgn="auto">
                    <a:spcBef>
                      <a:spcPts val="0"/>
                    </a:spcBef>
                    <a:spcAft>
                      <a:spcPts val="0"/>
                    </a:spcAft>
                    <a:defRPr/>
                  </a:pPr>
                  <a:r>
                    <a:rPr lang="he-IL" b="1" dirty="0">
                      <a:solidFill>
                        <a:prstClr val="black"/>
                      </a:solidFill>
                    </a:rPr>
                    <a:t>אמוניה</a:t>
                  </a:r>
                  <a:r>
                    <a:rPr lang="he-IL" b="1" baseline="-25000" dirty="0">
                      <a:solidFill>
                        <a:prstClr val="black"/>
                      </a:solidFill>
                    </a:rPr>
                    <a:t> 3</a:t>
                  </a:r>
                  <a:r>
                    <a:rPr lang="en-US" b="1" dirty="0">
                      <a:solidFill>
                        <a:prstClr val="black"/>
                      </a:solidFill>
                    </a:rPr>
                    <a:t>NH</a:t>
                  </a:r>
                  <a:r>
                    <a:rPr lang="he-IL" b="1" dirty="0">
                      <a:solidFill>
                        <a:prstClr val="black"/>
                      </a:solidFill>
                    </a:rPr>
                    <a:t>, ניטריטים </a:t>
                  </a:r>
                  <a:r>
                    <a:rPr lang="he-IL" b="1" baseline="30000" dirty="0">
                      <a:solidFill>
                        <a:prstClr val="black"/>
                      </a:solidFill>
                    </a:rPr>
                    <a:t>+</a:t>
                  </a:r>
                  <a:r>
                    <a:rPr lang="en-US" b="1" dirty="0">
                      <a:solidFill>
                        <a:prstClr val="black"/>
                      </a:solidFill>
                    </a:rPr>
                    <a:t>NO</a:t>
                  </a:r>
                  <a:r>
                    <a:rPr lang="en-US" b="1" baseline="-25000" dirty="0">
                      <a:solidFill>
                        <a:prstClr val="black"/>
                      </a:solidFill>
                    </a:rPr>
                    <a:t>2</a:t>
                  </a:r>
                  <a:r>
                    <a:rPr lang="he-IL" b="1" dirty="0">
                      <a:solidFill>
                        <a:prstClr val="black"/>
                      </a:solidFill>
                    </a:rPr>
                    <a:t> וניטרטים </a:t>
                  </a:r>
                  <a:r>
                    <a:rPr lang="he-IL" b="1" baseline="30000" dirty="0">
                      <a:solidFill>
                        <a:prstClr val="black"/>
                      </a:solidFill>
                    </a:rPr>
                    <a:t>+</a:t>
                  </a:r>
                  <a:r>
                    <a:rPr lang="en-US" b="1" dirty="0">
                      <a:solidFill>
                        <a:prstClr val="black"/>
                      </a:solidFill>
                    </a:rPr>
                    <a:t>NO</a:t>
                  </a:r>
                  <a:r>
                    <a:rPr lang="en-US" b="1" baseline="-25000" dirty="0">
                      <a:solidFill>
                        <a:prstClr val="black"/>
                      </a:solidFill>
                    </a:rPr>
                    <a:t>3</a:t>
                  </a:r>
                </a:p>
              </p:txBody>
            </p:sp>
            <p:sp>
              <p:nvSpPr>
                <p:cNvPr id="38" name="TextBox 37"/>
                <p:cNvSpPr txBox="1"/>
                <p:nvPr/>
              </p:nvSpPr>
              <p:spPr>
                <a:xfrm>
                  <a:off x="-983774" y="1818441"/>
                  <a:ext cx="4213937" cy="1494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תרכובות </a:t>
                  </a:r>
                  <a:r>
                    <a:rPr lang="he-IL" b="1" u="sng" dirty="0">
                      <a:solidFill>
                        <a:prstClr val="black"/>
                      </a:solidFill>
                    </a:rPr>
                    <a:t>אורגניות המכילות חנקן</a:t>
                  </a:r>
                  <a:r>
                    <a:rPr lang="he-IL" b="1" dirty="0">
                      <a:solidFill>
                        <a:prstClr val="black"/>
                      </a:solidFill>
                    </a:rPr>
                    <a:t>:</a:t>
                  </a:r>
                </a:p>
                <a:p>
                  <a:pPr algn="ctr" fontAlgn="auto">
                    <a:spcBef>
                      <a:spcPts val="0"/>
                    </a:spcBef>
                    <a:spcAft>
                      <a:spcPts val="0"/>
                    </a:spcAft>
                    <a:defRPr/>
                  </a:pPr>
                  <a:r>
                    <a:rPr lang="he-IL" b="1" dirty="0">
                      <a:solidFill>
                        <a:prstClr val="black"/>
                      </a:solidFill>
                    </a:rPr>
                    <a:t>כגון חלבונים וחומצות גרעין </a:t>
                  </a:r>
                </a:p>
                <a:p>
                  <a:pPr algn="ctr" fontAlgn="auto">
                    <a:spcBef>
                      <a:spcPts val="0"/>
                    </a:spcBef>
                    <a:spcAft>
                      <a:spcPts val="0"/>
                    </a:spcAft>
                    <a:defRPr/>
                  </a:pPr>
                  <a:endParaRPr lang="en-US" b="1" dirty="0">
                    <a:solidFill>
                      <a:prstClr val="black"/>
                    </a:solidFill>
                  </a:endParaRPr>
                </a:p>
              </p:txBody>
            </p:sp>
            <p:sp>
              <p:nvSpPr>
                <p:cNvPr id="39" name="חץ מעוקל למטה 38"/>
                <p:cNvSpPr/>
                <p:nvPr/>
              </p:nvSpPr>
              <p:spPr>
                <a:xfrm flipH="1">
                  <a:off x="2634073" y="550242"/>
                  <a:ext cx="3958189" cy="1170645"/>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40" name="TextBox 39"/>
                <p:cNvSpPr txBox="1"/>
                <p:nvPr/>
              </p:nvSpPr>
              <p:spPr>
                <a:xfrm>
                  <a:off x="3354101" y="658065"/>
                  <a:ext cx="2846670" cy="104485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u="sng" dirty="0">
                      <a:solidFill>
                        <a:prstClr val="black"/>
                      </a:solidFill>
                    </a:rPr>
                    <a:t>יצרנים</a:t>
                  </a:r>
                </a:p>
                <a:p>
                  <a:pPr algn="ctr" fontAlgn="auto">
                    <a:spcBef>
                      <a:spcPts val="0"/>
                    </a:spcBef>
                    <a:spcAft>
                      <a:spcPts val="0"/>
                    </a:spcAft>
                    <a:defRPr/>
                  </a:pPr>
                  <a:r>
                    <a:rPr lang="he-IL" b="1" dirty="0">
                      <a:solidFill>
                        <a:prstClr val="black"/>
                      </a:solidFill>
                    </a:rPr>
                    <a:t>צמחים</a:t>
                  </a:r>
                  <a:endParaRPr lang="en-US" b="1" dirty="0">
                    <a:solidFill>
                      <a:prstClr val="black"/>
                    </a:solidFill>
                  </a:endParaRPr>
                </a:p>
              </p:txBody>
            </p:sp>
            <p:sp>
              <p:nvSpPr>
                <p:cNvPr id="41" name="חץ מעוקל למעלה 40"/>
                <p:cNvSpPr/>
                <p:nvPr/>
              </p:nvSpPr>
              <p:spPr>
                <a:xfrm>
                  <a:off x="2620303" y="3094342"/>
                  <a:ext cx="4225741" cy="1288736"/>
                </a:xfrm>
                <a:custGeom>
                  <a:avLst/>
                  <a:gdLst>
                    <a:gd name="connsiteX0" fmla="*/ 3269361 w 3460899"/>
                    <a:gd name="connsiteY0" fmla="*/ 0 h 796881"/>
                    <a:gd name="connsiteX1" fmla="*/ 3410573 w 3460899"/>
                    <a:gd name="connsiteY1" fmla="*/ 199220 h 796881"/>
                    <a:gd name="connsiteX2" fmla="*/ 3318644 w 3460899"/>
                    <a:gd name="connsiteY2" fmla="*/ 199220 h 796881"/>
                    <a:gd name="connsiteX3" fmla="*/ 1684485 w 3460899"/>
                    <a:gd name="connsiteY3" fmla="*/ 795306 h 796881"/>
                    <a:gd name="connsiteX4" fmla="*/ 3119423 w 3460899"/>
                    <a:gd name="connsiteY4" fmla="*/ 199221 h 796881"/>
                    <a:gd name="connsiteX5" fmla="*/ 3027496 w 3460899"/>
                    <a:gd name="connsiteY5" fmla="*/ 199220 h 796881"/>
                    <a:gd name="connsiteX6" fmla="*/ 3269361 w 3460899"/>
                    <a:gd name="connsiteY6" fmla="*/ 0 h 796881"/>
                    <a:gd name="connsiteX0" fmla="*/ 1584875 w 3460899"/>
                    <a:gd name="connsiteY0" fmla="*/ 796881 h 796881"/>
                    <a:gd name="connsiteX1" fmla="*/ 0 w 3460899"/>
                    <a:gd name="connsiteY1" fmla="*/ 0 h 796881"/>
                    <a:gd name="connsiteX2" fmla="*/ 199220 w 3460899"/>
                    <a:gd name="connsiteY2" fmla="*/ 0 h 796881"/>
                    <a:gd name="connsiteX3" fmla="*/ 1784095 w 3460899"/>
                    <a:gd name="connsiteY3" fmla="*/ 796881 h 796881"/>
                    <a:gd name="connsiteX4" fmla="*/ 1584875 w 3460899"/>
                    <a:gd name="connsiteY4" fmla="*/ 796881 h 796881"/>
                    <a:gd name="connsiteX0" fmla="*/ 1684485 w 3460899"/>
                    <a:gd name="connsiteY0" fmla="*/ 795306 h 796881"/>
                    <a:gd name="connsiteX1" fmla="*/ 3119423 w 3460899"/>
                    <a:gd name="connsiteY1" fmla="*/ 199221 h 796881"/>
                    <a:gd name="connsiteX2" fmla="*/ 3027496 w 3460899"/>
                    <a:gd name="connsiteY2" fmla="*/ 199220 h 796881"/>
                    <a:gd name="connsiteX3" fmla="*/ 3269361 w 3460899"/>
                    <a:gd name="connsiteY3" fmla="*/ 0 h 796881"/>
                    <a:gd name="connsiteX4" fmla="*/ 3410573 w 3460899"/>
                    <a:gd name="connsiteY4" fmla="*/ 199220 h 796881"/>
                    <a:gd name="connsiteX5" fmla="*/ 3318644 w 3460899"/>
                    <a:gd name="connsiteY5" fmla="*/ 199220 h 796881"/>
                    <a:gd name="connsiteX6" fmla="*/ 1784095 w 3460899"/>
                    <a:gd name="connsiteY6" fmla="*/ 796881 h 796881"/>
                    <a:gd name="connsiteX7" fmla="*/ 1584875 w 3460899"/>
                    <a:gd name="connsiteY7" fmla="*/ 796881 h 796881"/>
                    <a:gd name="connsiteX8" fmla="*/ 0 w 3460899"/>
                    <a:gd name="connsiteY8" fmla="*/ 0 h 796881"/>
                    <a:gd name="connsiteX9" fmla="*/ 199220 w 3460899"/>
                    <a:gd name="connsiteY9" fmla="*/ 0 h 796881"/>
                    <a:gd name="connsiteX10" fmla="*/ 1784095 w 3460899"/>
                    <a:gd name="connsiteY10" fmla="*/ 796881 h 796881"/>
                    <a:gd name="connsiteX0" fmla="*/ 3269361 w 3410573"/>
                    <a:gd name="connsiteY0" fmla="*/ 0 h 796897"/>
                    <a:gd name="connsiteX1" fmla="*/ 3410573 w 3410573"/>
                    <a:gd name="connsiteY1" fmla="*/ 199220 h 796897"/>
                    <a:gd name="connsiteX2" fmla="*/ 3318644 w 3410573"/>
                    <a:gd name="connsiteY2" fmla="*/ 199220 h 796897"/>
                    <a:gd name="connsiteX3" fmla="*/ 1684485 w 3410573"/>
                    <a:gd name="connsiteY3" fmla="*/ 795306 h 796897"/>
                    <a:gd name="connsiteX4" fmla="*/ 3119423 w 3410573"/>
                    <a:gd name="connsiteY4" fmla="*/ 199221 h 796897"/>
                    <a:gd name="connsiteX5" fmla="*/ 3027496 w 3410573"/>
                    <a:gd name="connsiteY5" fmla="*/ 199220 h 796897"/>
                    <a:gd name="connsiteX6" fmla="*/ 3269361 w 3410573"/>
                    <a:gd name="connsiteY6" fmla="*/ 0 h 796897"/>
                    <a:gd name="connsiteX0" fmla="*/ 1584875 w 3410573"/>
                    <a:gd name="connsiteY0" fmla="*/ 796881 h 796897"/>
                    <a:gd name="connsiteX1" fmla="*/ 0 w 3410573"/>
                    <a:gd name="connsiteY1" fmla="*/ 0 h 796897"/>
                    <a:gd name="connsiteX2" fmla="*/ 199220 w 3410573"/>
                    <a:gd name="connsiteY2" fmla="*/ 0 h 796897"/>
                    <a:gd name="connsiteX3" fmla="*/ 1784095 w 3410573"/>
                    <a:gd name="connsiteY3" fmla="*/ 796881 h 796897"/>
                    <a:gd name="connsiteX4" fmla="*/ 1584875 w 3410573"/>
                    <a:gd name="connsiteY4" fmla="*/ 796881 h 796897"/>
                    <a:gd name="connsiteX0" fmla="*/ 1684485 w 3410573"/>
                    <a:gd name="connsiteY0" fmla="*/ 795306 h 796897"/>
                    <a:gd name="connsiteX1" fmla="*/ 3119423 w 3410573"/>
                    <a:gd name="connsiteY1" fmla="*/ 199221 h 796897"/>
                    <a:gd name="connsiteX2" fmla="*/ 3027496 w 3410573"/>
                    <a:gd name="connsiteY2" fmla="*/ 199220 h 796897"/>
                    <a:gd name="connsiteX3" fmla="*/ 3254121 w 3410573"/>
                    <a:gd name="connsiteY3" fmla="*/ 91440 h 796897"/>
                    <a:gd name="connsiteX4" fmla="*/ 3410573 w 3410573"/>
                    <a:gd name="connsiteY4" fmla="*/ 199220 h 796897"/>
                    <a:gd name="connsiteX5" fmla="*/ 3318644 w 3410573"/>
                    <a:gd name="connsiteY5" fmla="*/ 199220 h 796897"/>
                    <a:gd name="connsiteX6" fmla="*/ 1784095 w 3410573"/>
                    <a:gd name="connsiteY6" fmla="*/ 796881 h 796897"/>
                    <a:gd name="connsiteX7" fmla="*/ 1584875 w 3410573"/>
                    <a:gd name="connsiteY7" fmla="*/ 796881 h 796897"/>
                    <a:gd name="connsiteX8" fmla="*/ 0 w 3410573"/>
                    <a:gd name="connsiteY8" fmla="*/ 0 h 796897"/>
                    <a:gd name="connsiteX9" fmla="*/ 199220 w 3410573"/>
                    <a:gd name="connsiteY9" fmla="*/ 0 h 796897"/>
                    <a:gd name="connsiteX10" fmla="*/ 1784095 w 3410573"/>
                    <a:gd name="connsiteY10" fmla="*/ 796881 h 79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0573" h="796897" stroke="0" extrusionOk="0">
                      <a:moveTo>
                        <a:pt x="3269361" y="0"/>
                      </a:moveTo>
                      <a:lnTo>
                        <a:pt x="3410573" y="199220"/>
                      </a:lnTo>
                      <a:lnTo>
                        <a:pt x="3318644" y="199220"/>
                      </a:lnTo>
                      <a:cubicBezTo>
                        <a:pt x="3128640" y="569224"/>
                        <a:pt x="2442998" y="819323"/>
                        <a:pt x="1684485" y="795306"/>
                      </a:cubicBezTo>
                      <a:cubicBezTo>
                        <a:pt x="2368913" y="773634"/>
                        <a:pt x="2947977" y="533086"/>
                        <a:pt x="3119423" y="199221"/>
                      </a:cubicBezTo>
                      <a:lnTo>
                        <a:pt x="3027496" y="199220"/>
                      </a:lnTo>
                      <a:lnTo>
                        <a:pt x="3269361" y="0"/>
                      </a:lnTo>
                      <a:close/>
                    </a:path>
                    <a:path w="3410573" h="796897" fill="darkenLess" stroke="0" extrusionOk="0">
                      <a:moveTo>
                        <a:pt x="1584875" y="796881"/>
                      </a:moveTo>
                      <a:cubicBezTo>
                        <a:pt x="709573" y="796881"/>
                        <a:pt x="0" y="440105"/>
                        <a:pt x="0" y="0"/>
                      </a:cubicBezTo>
                      <a:lnTo>
                        <a:pt x="199220" y="0"/>
                      </a:lnTo>
                      <a:cubicBezTo>
                        <a:pt x="199220" y="440105"/>
                        <a:pt x="908793" y="796881"/>
                        <a:pt x="1784095" y="796881"/>
                      </a:cubicBezTo>
                      <a:lnTo>
                        <a:pt x="1584875" y="796881"/>
                      </a:lnTo>
                      <a:close/>
                    </a:path>
                    <a:path w="3410573" h="796897" fill="none" extrusionOk="0">
                      <a:moveTo>
                        <a:pt x="1684485" y="795306"/>
                      </a:moveTo>
                      <a:cubicBezTo>
                        <a:pt x="2368913" y="773634"/>
                        <a:pt x="2947977" y="533086"/>
                        <a:pt x="3119423" y="199221"/>
                      </a:cubicBezTo>
                      <a:lnTo>
                        <a:pt x="3027496" y="199220"/>
                      </a:lnTo>
                      <a:lnTo>
                        <a:pt x="3254121" y="91440"/>
                      </a:lnTo>
                      <a:lnTo>
                        <a:pt x="3410573" y="199220"/>
                      </a:lnTo>
                      <a:lnTo>
                        <a:pt x="3318644" y="199220"/>
                      </a:lnTo>
                      <a:cubicBezTo>
                        <a:pt x="3137969" y="551058"/>
                        <a:pt x="2506796" y="796881"/>
                        <a:pt x="1784095" y="796881"/>
                      </a:cubicBezTo>
                      <a:lnTo>
                        <a:pt x="1584875" y="796881"/>
                      </a:lnTo>
                      <a:cubicBezTo>
                        <a:pt x="709573" y="796881"/>
                        <a:pt x="0" y="440105"/>
                        <a:pt x="0" y="0"/>
                      </a:cubicBezTo>
                      <a:lnTo>
                        <a:pt x="199220" y="0"/>
                      </a:lnTo>
                      <a:cubicBezTo>
                        <a:pt x="199220" y="440105"/>
                        <a:pt x="908793" y="796881"/>
                        <a:pt x="1784095" y="796881"/>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42" name="TextBox 41"/>
                <p:cNvSpPr txBox="1"/>
                <p:nvPr/>
              </p:nvSpPr>
              <p:spPr>
                <a:xfrm>
                  <a:off x="3881335" y="3569274"/>
                  <a:ext cx="1668263" cy="59815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u="sng" dirty="0">
                      <a:solidFill>
                        <a:prstClr val="black"/>
                      </a:solidFill>
                    </a:rPr>
                    <a:t>מפרקים</a:t>
                  </a:r>
                </a:p>
              </p:txBody>
            </p:sp>
          </p:grpSp>
          <p:sp>
            <p:nvSpPr>
              <p:cNvPr id="149516" name="מלבן 5"/>
              <p:cNvSpPr>
                <a:spLocks noChangeArrowheads="1"/>
              </p:cNvSpPr>
              <p:nvPr/>
            </p:nvSpPr>
            <p:spPr bwMode="auto">
              <a:xfrm>
                <a:off x="5093265" y="1707867"/>
                <a:ext cx="3610203" cy="147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ואולם נוסף על כך, הוא כולל גם תהליכים של קיבוע חנקן מן האוויר </a:t>
                </a:r>
                <a:r>
                  <a:rPr lang="en-US"/>
                  <a:t>N</a:t>
                </a:r>
                <a:r>
                  <a:rPr lang="en-US" baseline="-25000"/>
                  <a:t>2</a:t>
                </a:r>
                <a:r>
                  <a:rPr lang="he-IL"/>
                  <a:t> לתרכובת חנקן אנאורגנית – אמוניה </a:t>
                </a:r>
                <a:r>
                  <a:rPr lang="en-US"/>
                  <a:t>NH</a:t>
                </a:r>
                <a:r>
                  <a:rPr lang="en-US" baseline="-25000"/>
                  <a:t>3</a:t>
                </a:r>
                <a:r>
                  <a:rPr lang="he-IL"/>
                  <a:t>, והחזרת חנקן לאוויר בתהליך דניטריפקציה (הפיכת </a:t>
                </a:r>
                <a:r>
                  <a:rPr lang="en-US"/>
                  <a:t>N</a:t>
                </a:r>
                <a:r>
                  <a:rPr lang="en-US">
                    <a:solidFill>
                      <a:srgbClr val="000000"/>
                    </a:solidFill>
                  </a:rPr>
                  <a:t>H</a:t>
                </a:r>
                <a:r>
                  <a:rPr lang="en-US" baseline="-25000">
                    <a:solidFill>
                      <a:srgbClr val="000000"/>
                    </a:solidFill>
                  </a:rPr>
                  <a:t>3</a:t>
                </a:r>
                <a:r>
                  <a:rPr lang="he-IL">
                    <a:solidFill>
                      <a:srgbClr val="000000"/>
                    </a:solidFill>
                  </a:rPr>
                  <a:t> לחנקן </a:t>
                </a:r>
                <a:r>
                  <a:rPr lang="en-US">
                    <a:solidFill>
                      <a:srgbClr val="000000"/>
                    </a:solidFill>
                  </a:rPr>
                  <a:t>N</a:t>
                </a:r>
                <a:r>
                  <a:rPr lang="en-US" baseline="-25000">
                    <a:solidFill>
                      <a:srgbClr val="000000"/>
                    </a:solidFill>
                  </a:rPr>
                  <a:t>2</a:t>
                </a:r>
                <a:r>
                  <a:rPr lang="he-IL">
                    <a:solidFill>
                      <a:srgbClr val="000000"/>
                    </a:solidFill>
                  </a:rPr>
                  <a:t>).</a:t>
                </a:r>
              </a:p>
            </p:txBody>
          </p:sp>
          <p:sp>
            <p:nvSpPr>
              <p:cNvPr id="31" name="מלבן 30"/>
              <p:cNvSpPr/>
              <p:nvPr/>
            </p:nvSpPr>
            <p:spPr bwMode="auto">
              <a:xfrm>
                <a:off x="6537841" y="3419435"/>
                <a:ext cx="1889279" cy="701663"/>
              </a:xfrm>
              <a:prstGeom prst="rect">
                <a:avLst/>
              </a:prstGeom>
              <a:solidFill>
                <a:srgbClr val="038EE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TextBox 36"/>
              <p:cNvSpPr txBox="1"/>
              <p:nvPr/>
            </p:nvSpPr>
            <p:spPr bwMode="auto">
              <a:xfrm>
                <a:off x="6596583" y="3436896"/>
                <a:ext cx="1889279" cy="92390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חנקן מן האוויר</a:t>
                </a:r>
              </a:p>
              <a:p>
                <a:pPr algn="ctr" fontAlgn="auto">
                  <a:spcBef>
                    <a:spcPts val="0"/>
                  </a:spcBef>
                  <a:spcAft>
                    <a:spcPts val="0"/>
                  </a:spcAft>
                  <a:defRPr/>
                </a:pPr>
                <a:r>
                  <a:rPr lang="en-US" b="1" dirty="0">
                    <a:solidFill>
                      <a:prstClr val="black"/>
                    </a:solidFill>
                  </a:rPr>
                  <a:t>N</a:t>
                </a:r>
                <a:r>
                  <a:rPr lang="en-US" b="1" baseline="-25000" dirty="0">
                    <a:solidFill>
                      <a:prstClr val="black"/>
                    </a:solidFill>
                  </a:rPr>
                  <a:t>2</a:t>
                </a:r>
                <a:endParaRPr lang="he-IL" b="1" baseline="-25000" dirty="0">
                  <a:solidFill>
                    <a:prstClr val="black"/>
                  </a:solidFill>
                </a:endParaRPr>
              </a:p>
              <a:p>
                <a:pPr algn="ctr" fontAlgn="auto">
                  <a:spcBef>
                    <a:spcPts val="0"/>
                  </a:spcBef>
                  <a:spcAft>
                    <a:spcPts val="0"/>
                  </a:spcAft>
                  <a:defRPr/>
                </a:pPr>
                <a:endParaRPr lang="he-IL" dirty="0">
                  <a:solidFill>
                    <a:prstClr val="black"/>
                  </a:solidFill>
                </a:endParaRPr>
              </a:p>
            </p:txBody>
          </p:sp>
          <p:sp>
            <p:nvSpPr>
              <p:cNvPr id="149519" name="מלבן 1"/>
              <p:cNvSpPr>
                <a:spLocks noChangeArrowheads="1"/>
              </p:cNvSpPr>
              <p:nvPr/>
            </p:nvSpPr>
            <p:spPr bwMode="auto">
              <a:xfrm>
                <a:off x="546142" y="1448625"/>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t>כמו מחזור הפחמן, מחזור החנקן כולל</a:t>
                </a:r>
                <a:r>
                  <a:rPr lang="he-IL"/>
                  <a:t>: </a:t>
                </a:r>
              </a:p>
              <a:p>
                <a:r>
                  <a:rPr lang="he-IL"/>
                  <a:t>א. הפיכת תרכובות חנקן אנאורגניות לאורגניות, </a:t>
                </a:r>
              </a:p>
              <a:p>
                <a:r>
                  <a:rPr lang="he-IL"/>
                  <a:t>    על ידי היצרנים.</a:t>
                </a:r>
              </a:p>
              <a:p>
                <a:r>
                  <a:rPr lang="he-IL"/>
                  <a:t>ב. הפיכת תרכובות חנקן אורגניות המצויות </a:t>
                </a:r>
              </a:p>
              <a:p>
                <a:r>
                  <a:rPr lang="he-IL"/>
                  <a:t>    בצמחים ובעלי חיים לתרכובות   </a:t>
                </a:r>
              </a:p>
              <a:p>
                <a:r>
                  <a:rPr lang="he-IL"/>
                  <a:t>    אנאורגניות, על ידי המפרקים</a:t>
                </a:r>
                <a:r>
                  <a:rPr lang="he-IL">
                    <a:solidFill>
                      <a:srgbClr val="000000"/>
                    </a:solidFill>
                  </a:rPr>
                  <a:t>.</a:t>
                </a:r>
              </a:p>
            </p:txBody>
          </p:sp>
          <p:cxnSp>
            <p:nvCxnSpPr>
              <p:cNvPr id="6" name="מחבר חץ ישר 5"/>
              <p:cNvCxnSpPr/>
              <p:nvPr/>
            </p:nvCxnSpPr>
            <p:spPr>
              <a:xfrm>
                <a:off x="7812707" y="4125859"/>
                <a:ext cx="0" cy="35559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מחבר חץ ישר 43"/>
              <p:cNvCxnSpPr/>
              <p:nvPr/>
            </p:nvCxnSpPr>
            <p:spPr>
              <a:xfrm flipV="1">
                <a:off x="7380872" y="4125859"/>
                <a:ext cx="0" cy="35559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הסבר מלבני מעוגל 9"/>
              <p:cNvSpPr/>
              <p:nvPr/>
            </p:nvSpPr>
            <p:spPr>
              <a:xfrm>
                <a:off x="441344" y="1393821"/>
                <a:ext cx="4375507" cy="1863692"/>
              </a:xfrm>
              <a:prstGeom prst="wedgeRoundRectCallout">
                <a:avLst>
                  <a:gd name="adj1" fmla="val 41974"/>
                  <a:gd name="adj2" fmla="val 120383"/>
                  <a:gd name="adj3" fmla="val 1666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9523" name="מלבן 5"/>
              <p:cNvSpPr>
                <a:spLocks noChangeArrowheads="1"/>
              </p:cNvSpPr>
              <p:nvPr/>
            </p:nvSpPr>
            <p:spPr bwMode="auto">
              <a:xfrm>
                <a:off x="571699" y="5742514"/>
                <a:ext cx="893500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rPr>
                  <a:t>במחזור הפחמן</a:t>
                </a:r>
                <a:r>
                  <a:rPr lang="he-IL">
                    <a:solidFill>
                      <a:srgbClr val="000000"/>
                    </a:solidFill>
                  </a:rPr>
                  <a:t>:</a:t>
                </a:r>
              </a:p>
              <a:p>
                <a:r>
                  <a:rPr lang="he-IL">
                    <a:solidFill>
                      <a:srgbClr val="000000"/>
                    </a:solidFill>
                  </a:rPr>
                  <a:t>הצמחים קולטים את הפחמן הדו־חמצני מן האוויר ומשתמשים בו לתהליך הפוטוסינתזה. </a:t>
                </a:r>
              </a:p>
              <a:p>
                <a:r>
                  <a:rPr lang="he-IL">
                    <a:solidFill>
                      <a:srgbClr val="000000"/>
                    </a:solidFill>
                  </a:rPr>
                  <a:t>לעומת זאת,</a:t>
                </a:r>
              </a:p>
              <a:p>
                <a:r>
                  <a:rPr lang="he-IL" u="sng">
                    <a:solidFill>
                      <a:srgbClr val="000000"/>
                    </a:solidFill>
                  </a:rPr>
                  <a:t>במחזור החנקן</a:t>
                </a:r>
                <a:r>
                  <a:rPr lang="he-IL">
                    <a:solidFill>
                      <a:srgbClr val="000000"/>
                    </a:solidFill>
                  </a:rPr>
                  <a:t>: הצמחים אינם יכולים לנצל ישירות את החנקן מן האוויר, אלא נדרשת הפיכתו </a:t>
                </a:r>
              </a:p>
              <a:p>
                <a:r>
                  <a:rPr lang="he-IL">
                    <a:solidFill>
                      <a:srgbClr val="000000"/>
                    </a:solidFill>
                  </a:rPr>
                  <a:t>לאמוניה </a:t>
                </a:r>
                <a:r>
                  <a:rPr lang="en-US" noProof="1">
                    <a:solidFill>
                      <a:srgbClr val="000000"/>
                    </a:solidFill>
                  </a:rPr>
                  <a:t>NH</a:t>
                </a:r>
                <a:r>
                  <a:rPr lang="en-US" baseline="-25000" noProof="1">
                    <a:solidFill>
                      <a:srgbClr val="000000"/>
                    </a:solidFill>
                  </a:rPr>
                  <a:t>3</a:t>
                </a:r>
                <a:r>
                  <a:rPr lang="he-IL">
                    <a:solidFill>
                      <a:srgbClr val="000000"/>
                    </a:solidFill>
                  </a:rPr>
                  <a:t> בתהליך קיבוע על ידי חיידקים קושרי חנקן. האמוניה ניתנת לניצול על ידי הצמחים.</a:t>
                </a:r>
              </a:p>
            </p:txBody>
          </p:sp>
        </p:grpSp>
        <p:sp>
          <p:nvSpPr>
            <p:cNvPr id="15" name="חץ מעוקל שמאלה 14"/>
            <p:cNvSpPr/>
            <p:nvPr/>
          </p:nvSpPr>
          <p:spPr>
            <a:xfrm rot="1013160">
              <a:off x="8541429" y="3195601"/>
              <a:ext cx="598536" cy="1298552"/>
            </a:xfrm>
            <a:prstGeom prst="curved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16" name="מלבן מעוגל 15"/>
            <p:cNvSpPr/>
            <p:nvPr/>
          </p:nvSpPr>
          <p:spPr>
            <a:xfrm>
              <a:off x="5093098" y="1641466"/>
              <a:ext cx="3691238" cy="1616046"/>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88938"/>
            <a:ext cx="8215313" cy="4603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0"/>
            <a:ext cx="7772400" cy="441325"/>
          </a:xfrm>
        </p:spPr>
        <p:txBody>
          <a:bodyPr/>
          <a:lstStyle/>
          <a:p>
            <a:pPr fontAlgn="auto">
              <a:defRPr/>
            </a:pPr>
            <a:r>
              <a:rPr lang="he-IL" sz="1800" b="1" dirty="0" smtClean="0">
                <a:solidFill>
                  <a:srgbClr val="FF6600"/>
                </a:solidFill>
                <a:ea typeface="+mn-ea"/>
              </a:rPr>
              <a:t>מחזור החנקן</a:t>
            </a:r>
            <a:endParaRPr lang="he-IL" sz="1800" dirty="0" smtClean="0"/>
          </a:p>
        </p:txBody>
      </p:sp>
      <p:cxnSp>
        <p:nvCxnSpPr>
          <p:cNvPr id="19" name="מחבר חץ ישר 18"/>
          <p:cNvCxnSpPr/>
          <p:nvPr/>
        </p:nvCxnSpPr>
        <p:spPr>
          <a:xfrm>
            <a:off x="9972675" y="2943225"/>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0533" name="מלבן 84"/>
          <p:cNvSpPr>
            <a:spLocks noChangeArrowheads="1"/>
          </p:cNvSpPr>
          <p:nvPr/>
        </p:nvSpPr>
        <p:spPr bwMode="auto">
          <a:xfrm>
            <a:off x="-31750" y="2870200"/>
            <a:ext cx="3163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rgbClr val="00B050"/>
                </a:solidFill>
              </a:rPr>
              <a:t>4. </a:t>
            </a:r>
            <a:r>
              <a:rPr lang="he-IL" b="1" u="sng">
                <a:solidFill>
                  <a:srgbClr val="00B050"/>
                </a:solidFill>
              </a:rPr>
              <a:t>פירוק</a:t>
            </a:r>
          </a:p>
          <a:p>
            <a:r>
              <a:rPr lang="he-IL" b="1">
                <a:solidFill>
                  <a:srgbClr val="00B050"/>
                </a:solidFill>
              </a:rPr>
              <a:t>על ידי חיידקים ופטריות מפרקים</a:t>
            </a:r>
          </a:p>
        </p:txBody>
      </p:sp>
      <p:grpSp>
        <p:nvGrpSpPr>
          <p:cNvPr id="150534" name="קבוצה 10"/>
          <p:cNvGrpSpPr>
            <a:grpSpLocks/>
          </p:cNvGrpSpPr>
          <p:nvPr/>
        </p:nvGrpSpPr>
        <p:grpSpPr bwMode="auto">
          <a:xfrm>
            <a:off x="231775" y="558800"/>
            <a:ext cx="8763000" cy="6219825"/>
            <a:chOff x="231775" y="559018"/>
            <a:chExt cx="8762324" cy="6219255"/>
          </a:xfrm>
        </p:grpSpPr>
        <p:grpSp>
          <p:nvGrpSpPr>
            <p:cNvPr id="150539" name="קבוצה 9"/>
            <p:cNvGrpSpPr>
              <a:grpSpLocks/>
            </p:cNvGrpSpPr>
            <p:nvPr/>
          </p:nvGrpSpPr>
          <p:grpSpPr bwMode="auto">
            <a:xfrm>
              <a:off x="3892674" y="644162"/>
              <a:ext cx="2160240" cy="432048"/>
              <a:chOff x="3707904" y="908720"/>
              <a:chExt cx="2160240" cy="432048"/>
            </a:xfrm>
          </p:grpSpPr>
          <p:sp>
            <p:nvSpPr>
              <p:cNvPr id="7" name="מלבן 6"/>
              <p:cNvSpPr/>
              <p:nvPr/>
            </p:nvSpPr>
            <p:spPr>
              <a:xfrm>
                <a:off x="3707498" y="909293"/>
                <a:ext cx="2160421" cy="431760"/>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0589" name="מלבן 7"/>
              <p:cNvSpPr>
                <a:spLocks noChangeArrowheads="1"/>
              </p:cNvSpPr>
              <p:nvPr/>
            </p:nvSpPr>
            <p:spPr bwMode="auto">
              <a:xfrm>
                <a:off x="3882166" y="940078"/>
                <a:ext cx="17459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0000"/>
                    </a:solidFill>
                  </a:rPr>
                  <a:t>חנקן אטמוספרי </a:t>
                </a:r>
                <a:r>
                  <a:rPr lang="en-US" sz="1600" b="1">
                    <a:solidFill>
                      <a:srgbClr val="000000"/>
                    </a:solidFill>
                  </a:rPr>
                  <a:t>N</a:t>
                </a:r>
                <a:r>
                  <a:rPr lang="en-US" sz="1600" b="1" baseline="-25000">
                    <a:solidFill>
                      <a:srgbClr val="000000"/>
                    </a:solidFill>
                  </a:rPr>
                  <a:t>2</a:t>
                </a:r>
                <a:endParaRPr lang="he-IL" sz="1600" b="1" baseline="-25000">
                  <a:solidFill>
                    <a:srgbClr val="000000"/>
                  </a:solidFill>
                </a:endParaRPr>
              </a:p>
            </p:txBody>
          </p:sp>
        </p:grpSp>
        <p:sp>
          <p:nvSpPr>
            <p:cNvPr id="58" name="מלבן 57"/>
            <p:cNvSpPr/>
            <p:nvPr/>
          </p:nvSpPr>
          <p:spPr>
            <a:xfrm>
              <a:off x="707988" y="559018"/>
              <a:ext cx="2976333" cy="923840"/>
            </a:xfrm>
            <a:prstGeom prst="rect">
              <a:avLst/>
            </a:prstGeom>
          </p:spPr>
          <p:txBody>
            <a:bodyPr>
              <a:spAutoFit/>
            </a:bodyPr>
            <a:lstStyle/>
            <a:p>
              <a:pPr marL="342900" indent="-342900">
                <a:buFontTx/>
                <a:buAutoNum type="arabicPeriod"/>
                <a:defRPr/>
              </a:pPr>
              <a:r>
                <a:rPr lang="he-IL" b="1" u="sng" dirty="0">
                  <a:solidFill>
                    <a:srgbClr val="CC66FF"/>
                  </a:solidFill>
                </a:rPr>
                <a:t>קשירת (קיבוע) חנקן </a:t>
              </a:r>
            </a:p>
            <a:p>
              <a:pPr>
                <a:defRPr/>
              </a:pPr>
              <a:r>
                <a:rPr lang="he-IL" b="1" dirty="0">
                  <a:solidFill>
                    <a:srgbClr val="CC66FF"/>
                  </a:solidFill>
                </a:rPr>
                <a:t>על ידי חיידקים קושרי חנקן החיים בשורשי קטניות ובקרקע</a:t>
              </a:r>
            </a:p>
          </p:txBody>
        </p:sp>
        <p:grpSp>
          <p:nvGrpSpPr>
            <p:cNvPr id="150541" name="קבוצה 16"/>
            <p:cNvGrpSpPr>
              <a:grpSpLocks/>
            </p:cNvGrpSpPr>
            <p:nvPr/>
          </p:nvGrpSpPr>
          <p:grpSpPr bwMode="auto">
            <a:xfrm rot="197671">
              <a:off x="3412868" y="1103412"/>
              <a:ext cx="1135583" cy="1026208"/>
              <a:chOff x="2369925" y="772494"/>
              <a:chExt cx="1493520" cy="1869725"/>
            </a:xfrm>
          </p:grpSpPr>
          <p:sp>
            <p:nvSpPr>
              <p:cNvPr id="14" name="צורה חופשית 13"/>
              <p:cNvSpPr/>
              <p:nvPr/>
            </p:nvSpPr>
            <p:spPr>
              <a:xfrm>
                <a:off x="2349964" y="749080"/>
                <a:ext cx="1467668" cy="1761302"/>
              </a:xfrm>
              <a:custGeom>
                <a:avLst/>
                <a:gdLst>
                  <a:gd name="connsiteX0" fmla="*/ 1493520 w 1493520"/>
                  <a:gd name="connsiteY0" fmla="*/ 0 h 1798320"/>
                  <a:gd name="connsiteX1" fmla="*/ 365760 w 1493520"/>
                  <a:gd name="connsiteY1" fmla="*/ 563880 h 1798320"/>
                  <a:gd name="connsiteX2" fmla="*/ 0 w 1493520"/>
                  <a:gd name="connsiteY2" fmla="*/ 1798320 h 1798320"/>
                </a:gdLst>
                <a:ahLst/>
                <a:cxnLst>
                  <a:cxn ang="0">
                    <a:pos x="connsiteX0" y="connsiteY0"/>
                  </a:cxn>
                  <a:cxn ang="0">
                    <a:pos x="connsiteX1" y="connsiteY1"/>
                  </a:cxn>
                  <a:cxn ang="0">
                    <a:pos x="connsiteX2" y="connsiteY2"/>
                  </a:cxn>
                </a:cxnLst>
                <a:rect l="l" t="t" r="r" b="b"/>
                <a:pathLst>
                  <a:path w="1493520" h="1798320">
                    <a:moveTo>
                      <a:pt x="1493520" y="0"/>
                    </a:moveTo>
                    <a:cubicBezTo>
                      <a:pt x="1054100" y="132080"/>
                      <a:pt x="614680" y="264160"/>
                      <a:pt x="365760" y="563880"/>
                    </a:cubicBezTo>
                    <a:cubicBezTo>
                      <a:pt x="116840" y="863600"/>
                      <a:pt x="58420" y="1330960"/>
                      <a:pt x="0" y="1798320"/>
                    </a:cubicBezTo>
                  </a:path>
                </a:pathLst>
              </a:custGeom>
              <a:no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6" name="מחבר חץ ישר 15"/>
              <p:cNvCxnSpPr/>
              <p:nvPr/>
            </p:nvCxnSpPr>
            <p:spPr>
              <a:xfrm>
                <a:off x="2338633" y="2507589"/>
                <a:ext cx="0" cy="72302"/>
              </a:xfrm>
              <a:prstGeom prst="straightConnector1">
                <a:avLst/>
              </a:prstGeom>
              <a:ln w="31750">
                <a:solidFill>
                  <a:srgbClr val="CC66FF"/>
                </a:solidFill>
                <a:tailEnd type="arrow"/>
              </a:ln>
            </p:spPr>
            <p:style>
              <a:lnRef idx="1">
                <a:schemeClr val="accent1"/>
              </a:lnRef>
              <a:fillRef idx="0">
                <a:schemeClr val="accent1"/>
              </a:fillRef>
              <a:effectRef idx="0">
                <a:schemeClr val="accent1"/>
              </a:effectRef>
              <a:fontRef idx="minor">
                <a:schemeClr val="tx1"/>
              </a:fontRef>
            </p:style>
          </p:cxnSp>
        </p:grpSp>
        <p:grpSp>
          <p:nvGrpSpPr>
            <p:cNvPr id="150542" name="קבוצה 65"/>
            <p:cNvGrpSpPr>
              <a:grpSpLocks/>
            </p:cNvGrpSpPr>
            <p:nvPr/>
          </p:nvGrpSpPr>
          <p:grpSpPr bwMode="auto">
            <a:xfrm rot="-4774342" flipH="1" flipV="1">
              <a:off x="5627805" y="921610"/>
              <a:ext cx="670305" cy="1296045"/>
              <a:chOff x="2369925" y="772494"/>
              <a:chExt cx="1493520" cy="1869725"/>
            </a:xfrm>
          </p:grpSpPr>
          <p:sp>
            <p:nvSpPr>
              <p:cNvPr id="67" name="צורה חופשית 66"/>
              <p:cNvSpPr/>
              <p:nvPr/>
            </p:nvSpPr>
            <p:spPr>
              <a:xfrm>
                <a:off x="2355320" y="786602"/>
                <a:ext cx="1464243" cy="1829719"/>
              </a:xfrm>
              <a:custGeom>
                <a:avLst/>
                <a:gdLst>
                  <a:gd name="connsiteX0" fmla="*/ 1493520 w 1493520"/>
                  <a:gd name="connsiteY0" fmla="*/ 0 h 1798320"/>
                  <a:gd name="connsiteX1" fmla="*/ 365760 w 1493520"/>
                  <a:gd name="connsiteY1" fmla="*/ 563880 h 1798320"/>
                  <a:gd name="connsiteX2" fmla="*/ 0 w 1493520"/>
                  <a:gd name="connsiteY2" fmla="*/ 1798320 h 1798320"/>
                </a:gdLst>
                <a:ahLst/>
                <a:cxnLst>
                  <a:cxn ang="0">
                    <a:pos x="connsiteX0" y="connsiteY0"/>
                  </a:cxn>
                  <a:cxn ang="0">
                    <a:pos x="connsiteX1" y="connsiteY1"/>
                  </a:cxn>
                  <a:cxn ang="0">
                    <a:pos x="connsiteX2" y="connsiteY2"/>
                  </a:cxn>
                </a:cxnLst>
                <a:rect l="l" t="t" r="r" b="b"/>
                <a:pathLst>
                  <a:path w="1493520" h="1798320">
                    <a:moveTo>
                      <a:pt x="1493520" y="0"/>
                    </a:moveTo>
                    <a:cubicBezTo>
                      <a:pt x="1054100" y="132080"/>
                      <a:pt x="614680" y="264160"/>
                      <a:pt x="365760" y="563880"/>
                    </a:cubicBezTo>
                    <a:cubicBezTo>
                      <a:pt x="116840" y="863600"/>
                      <a:pt x="58420" y="1330960"/>
                      <a:pt x="0" y="1798320"/>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68" name="מחבר חץ ישר 67"/>
              <p:cNvCxnSpPr/>
              <p:nvPr/>
            </p:nvCxnSpPr>
            <p:spPr>
              <a:xfrm>
                <a:off x="2377248" y="2621438"/>
                <a:ext cx="0" cy="70990"/>
              </a:xfrm>
              <a:prstGeom prst="straightConnector1">
                <a:avLst/>
              </a:prstGeom>
              <a:ln w="317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9" name="מלבן 68"/>
            <p:cNvSpPr/>
            <p:nvPr/>
          </p:nvSpPr>
          <p:spPr>
            <a:xfrm>
              <a:off x="6155868" y="908236"/>
              <a:ext cx="2838231" cy="647641"/>
            </a:xfrm>
            <a:prstGeom prst="rect">
              <a:avLst/>
            </a:prstGeom>
          </p:spPr>
          <p:txBody>
            <a:bodyPr>
              <a:spAutoFit/>
            </a:bodyPr>
            <a:lstStyle/>
            <a:p>
              <a:pPr>
                <a:defRPr/>
              </a:pPr>
              <a:r>
                <a:rPr lang="he-IL" b="1" dirty="0">
                  <a:solidFill>
                    <a:schemeClr val="accent2">
                      <a:lumMod val="60000"/>
                      <a:lumOff val="40000"/>
                    </a:schemeClr>
                  </a:solidFill>
                </a:rPr>
                <a:t>           5. </a:t>
              </a:r>
              <a:r>
                <a:rPr lang="he-IL" b="1" u="sng" dirty="0">
                  <a:solidFill>
                    <a:schemeClr val="accent2">
                      <a:lumMod val="60000"/>
                      <a:lumOff val="40000"/>
                    </a:schemeClr>
                  </a:solidFill>
                </a:rPr>
                <a:t>דניטריפיקציה</a:t>
              </a:r>
            </a:p>
            <a:p>
              <a:pPr>
                <a:defRPr/>
              </a:pPr>
              <a:r>
                <a:rPr lang="he-IL" b="1" dirty="0">
                  <a:solidFill>
                    <a:schemeClr val="accent2">
                      <a:lumMod val="60000"/>
                      <a:lumOff val="40000"/>
                    </a:schemeClr>
                  </a:solidFill>
                </a:rPr>
                <a:t>על ידי חיידקי דניטריפיקציה</a:t>
              </a:r>
            </a:p>
          </p:txBody>
        </p:sp>
        <p:grpSp>
          <p:nvGrpSpPr>
            <p:cNvPr id="150544" name="קבוצה 217089"/>
            <p:cNvGrpSpPr>
              <a:grpSpLocks/>
            </p:cNvGrpSpPr>
            <p:nvPr/>
          </p:nvGrpSpPr>
          <p:grpSpPr bwMode="auto">
            <a:xfrm>
              <a:off x="1465150" y="2130499"/>
              <a:ext cx="6585555" cy="434935"/>
              <a:chOff x="1283434" y="2565004"/>
              <a:chExt cx="6585555" cy="434935"/>
            </a:xfrm>
          </p:grpSpPr>
          <p:grpSp>
            <p:nvGrpSpPr>
              <p:cNvPr id="150573" name="קבוצה 20"/>
              <p:cNvGrpSpPr>
                <a:grpSpLocks/>
              </p:cNvGrpSpPr>
              <p:nvPr/>
            </p:nvGrpSpPr>
            <p:grpSpPr bwMode="auto">
              <a:xfrm>
                <a:off x="3561288" y="2565004"/>
                <a:ext cx="1965145" cy="434935"/>
                <a:chOff x="3902831" y="906363"/>
                <a:chExt cx="1965145" cy="434935"/>
              </a:xfrm>
            </p:grpSpPr>
            <p:sp>
              <p:nvSpPr>
                <p:cNvPr id="22" name="מלבן 21"/>
                <p:cNvSpPr/>
                <p:nvPr/>
              </p:nvSpPr>
              <p:spPr>
                <a:xfrm>
                  <a:off x="3902881" y="906363"/>
                  <a:ext cx="1965173" cy="434935"/>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0583" name="מלבן 23"/>
                <p:cNvSpPr>
                  <a:spLocks noChangeArrowheads="1"/>
                </p:cNvSpPr>
                <p:nvPr/>
              </p:nvSpPr>
              <p:spPr bwMode="auto">
                <a:xfrm>
                  <a:off x="4222132" y="940078"/>
                  <a:ext cx="1406025" cy="3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0000"/>
                      </a:solidFill>
                    </a:rPr>
                    <a:t>ניטריטים </a:t>
                  </a:r>
                  <a:r>
                    <a:rPr lang="en-US" sz="1600" b="1">
                      <a:solidFill>
                        <a:srgbClr val="000000"/>
                      </a:solidFill>
                    </a:rPr>
                    <a:t>NO</a:t>
                  </a:r>
                  <a:r>
                    <a:rPr lang="en-US" sz="1600" b="1" baseline="-25000">
                      <a:solidFill>
                        <a:srgbClr val="000000"/>
                      </a:solidFill>
                    </a:rPr>
                    <a:t>2</a:t>
                  </a:r>
                  <a:r>
                    <a:rPr lang="en-US" sz="1600" baseline="30000">
                      <a:solidFill>
                        <a:srgbClr val="000000"/>
                      </a:solidFill>
                    </a:rPr>
                    <a:t>-</a:t>
                  </a:r>
                  <a:endParaRPr lang="he-IL" sz="1600" baseline="30000">
                    <a:solidFill>
                      <a:srgbClr val="000000"/>
                    </a:solidFill>
                  </a:endParaRPr>
                </a:p>
              </p:txBody>
            </p:sp>
          </p:grpSp>
          <p:grpSp>
            <p:nvGrpSpPr>
              <p:cNvPr id="150574" name="קבוצה 24"/>
              <p:cNvGrpSpPr>
                <a:grpSpLocks/>
              </p:cNvGrpSpPr>
              <p:nvPr/>
            </p:nvGrpSpPr>
            <p:grpSpPr bwMode="auto">
              <a:xfrm>
                <a:off x="5807395" y="2565004"/>
                <a:ext cx="2061594" cy="431760"/>
                <a:chOff x="3620482" y="908820"/>
                <a:chExt cx="2061594" cy="431760"/>
              </a:xfrm>
            </p:grpSpPr>
            <p:sp>
              <p:nvSpPr>
                <p:cNvPr id="26" name="מלבן 25"/>
                <p:cNvSpPr/>
                <p:nvPr/>
              </p:nvSpPr>
              <p:spPr>
                <a:xfrm>
                  <a:off x="3707870" y="908820"/>
                  <a:ext cx="1920727" cy="431760"/>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0581" name="מלבן 26"/>
                <p:cNvSpPr>
                  <a:spLocks noChangeArrowheads="1"/>
                </p:cNvSpPr>
                <p:nvPr/>
              </p:nvSpPr>
              <p:spPr bwMode="auto">
                <a:xfrm>
                  <a:off x="3620482" y="929080"/>
                  <a:ext cx="2061594" cy="3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0000"/>
                      </a:solidFill>
                    </a:rPr>
                    <a:t>ניטרטים (חנקות) </a:t>
                  </a:r>
                  <a:r>
                    <a:rPr lang="en-US" sz="1600" b="1">
                      <a:solidFill>
                        <a:srgbClr val="000000"/>
                      </a:solidFill>
                    </a:rPr>
                    <a:t>NO</a:t>
                  </a:r>
                  <a:r>
                    <a:rPr lang="en-US" sz="1600" b="1" baseline="-25000">
                      <a:solidFill>
                        <a:srgbClr val="000000"/>
                      </a:solidFill>
                    </a:rPr>
                    <a:t>3</a:t>
                  </a:r>
                  <a:r>
                    <a:rPr lang="en-US" sz="1600" b="1" baseline="30000">
                      <a:solidFill>
                        <a:srgbClr val="000000"/>
                      </a:solidFill>
                    </a:rPr>
                    <a:t>-</a:t>
                  </a:r>
                  <a:endParaRPr lang="he-IL" sz="1600" b="1" baseline="30000">
                    <a:solidFill>
                      <a:srgbClr val="000000"/>
                    </a:solidFill>
                  </a:endParaRPr>
                </a:p>
              </p:txBody>
            </p:sp>
          </p:grpSp>
          <p:grpSp>
            <p:nvGrpSpPr>
              <p:cNvPr id="150575" name="קבוצה 27"/>
              <p:cNvGrpSpPr>
                <a:grpSpLocks/>
              </p:cNvGrpSpPr>
              <p:nvPr/>
            </p:nvGrpSpPr>
            <p:grpSpPr bwMode="auto">
              <a:xfrm>
                <a:off x="1283434" y="2565004"/>
                <a:ext cx="1920699" cy="431760"/>
                <a:chOff x="2344172" y="-1346109"/>
                <a:chExt cx="1920699" cy="431760"/>
              </a:xfrm>
            </p:grpSpPr>
            <p:sp>
              <p:nvSpPr>
                <p:cNvPr id="29" name="מלבן 28"/>
                <p:cNvSpPr/>
                <p:nvPr/>
              </p:nvSpPr>
              <p:spPr>
                <a:xfrm>
                  <a:off x="2344190" y="-1346109"/>
                  <a:ext cx="1920727" cy="431760"/>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0579" name="מלבן 29"/>
                <p:cNvSpPr>
                  <a:spLocks noChangeArrowheads="1"/>
                </p:cNvSpPr>
                <p:nvPr/>
              </p:nvSpPr>
              <p:spPr bwMode="auto">
                <a:xfrm>
                  <a:off x="2771751" y="-1299462"/>
                  <a:ext cx="1180022" cy="3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0000"/>
                      </a:solidFill>
                    </a:rPr>
                    <a:t>אמוניה </a:t>
                  </a:r>
                  <a:r>
                    <a:rPr lang="en-US" sz="1600" b="1">
                      <a:solidFill>
                        <a:srgbClr val="000000"/>
                      </a:solidFill>
                    </a:rPr>
                    <a:t>NH</a:t>
                  </a:r>
                  <a:r>
                    <a:rPr lang="en-US" sz="1600" b="1" baseline="-25000">
                      <a:solidFill>
                        <a:srgbClr val="000000"/>
                      </a:solidFill>
                    </a:rPr>
                    <a:t>3</a:t>
                  </a:r>
                  <a:endParaRPr lang="he-IL" sz="1600" b="1" baseline="30000">
                    <a:solidFill>
                      <a:srgbClr val="000000"/>
                    </a:solidFill>
                  </a:endParaRPr>
                </a:p>
              </p:txBody>
            </p:sp>
          </p:grpSp>
          <p:cxnSp>
            <p:nvCxnSpPr>
              <p:cNvPr id="65" name="מחבר חץ ישר 64"/>
              <p:cNvCxnSpPr>
                <a:stCxn id="22" idx="3"/>
                <a:endCxn id="26" idx="1"/>
              </p:cNvCxnSpPr>
              <p:nvPr/>
            </p:nvCxnSpPr>
            <p:spPr>
              <a:xfrm flipV="1">
                <a:off x="5526512" y="2780884"/>
                <a:ext cx="368272" cy="1588"/>
              </a:xfrm>
              <a:prstGeom prst="straightConnector1">
                <a:avLst/>
              </a:prstGeom>
              <a:ln w="31750">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72" name="מחבר חץ ישר 71"/>
              <p:cNvCxnSpPr/>
              <p:nvPr/>
            </p:nvCxnSpPr>
            <p:spPr>
              <a:xfrm flipV="1">
                <a:off x="3196241" y="2782472"/>
                <a:ext cx="368272" cy="1587"/>
              </a:xfrm>
              <a:prstGeom prst="straightConnector1">
                <a:avLst/>
              </a:prstGeom>
              <a:ln w="31750">
                <a:solidFill>
                  <a:srgbClr val="FF6699"/>
                </a:solidFill>
                <a:tailEnd type="arrow"/>
              </a:ln>
            </p:spPr>
            <p:style>
              <a:lnRef idx="1">
                <a:schemeClr val="accent1"/>
              </a:lnRef>
              <a:fillRef idx="0">
                <a:schemeClr val="accent1"/>
              </a:fillRef>
              <a:effectRef idx="0">
                <a:schemeClr val="accent1"/>
              </a:effectRef>
              <a:fontRef idx="minor">
                <a:schemeClr val="tx1"/>
              </a:fontRef>
            </p:style>
          </p:cxnSp>
        </p:grpSp>
        <p:sp>
          <p:nvSpPr>
            <p:cNvPr id="150545" name="מלבן 78"/>
            <p:cNvSpPr>
              <a:spLocks noChangeArrowheads="1"/>
            </p:cNvSpPr>
            <p:nvPr/>
          </p:nvSpPr>
          <p:spPr bwMode="auto">
            <a:xfrm>
              <a:off x="3456995" y="2512691"/>
              <a:ext cx="2626638" cy="64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rgbClr val="FF6699"/>
                  </a:solidFill>
                </a:rPr>
                <a:t>2. </a:t>
              </a:r>
              <a:r>
                <a:rPr lang="he-IL" b="1" u="sng">
                  <a:solidFill>
                    <a:srgbClr val="FF6699"/>
                  </a:solidFill>
                </a:rPr>
                <a:t>ניטריפיקציה</a:t>
              </a:r>
            </a:p>
            <a:p>
              <a:r>
                <a:rPr lang="he-IL" b="1">
                  <a:solidFill>
                    <a:srgbClr val="FF6699"/>
                  </a:solidFill>
                </a:rPr>
                <a:t>על ידי חיידקי ניטריפיקציה</a:t>
              </a:r>
            </a:p>
          </p:txBody>
        </p:sp>
        <p:grpSp>
          <p:nvGrpSpPr>
            <p:cNvPr id="150546" name="קבוצה 217088"/>
            <p:cNvGrpSpPr>
              <a:grpSpLocks/>
            </p:cNvGrpSpPr>
            <p:nvPr/>
          </p:nvGrpSpPr>
          <p:grpSpPr bwMode="auto">
            <a:xfrm>
              <a:off x="1540028" y="4644065"/>
              <a:ext cx="6672651" cy="2112184"/>
              <a:chOff x="659205" y="4644065"/>
              <a:chExt cx="6672651" cy="2112184"/>
            </a:xfrm>
          </p:grpSpPr>
          <p:pic>
            <p:nvPicPr>
              <p:cNvPr id="150565" name="תמונה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5611" y="4644065"/>
                <a:ext cx="2816245" cy="211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0566" name="קבוצה 35"/>
              <p:cNvGrpSpPr>
                <a:grpSpLocks/>
              </p:cNvGrpSpPr>
              <p:nvPr/>
            </p:nvGrpSpPr>
            <p:grpSpPr bwMode="auto">
              <a:xfrm>
                <a:off x="4394117" y="4934831"/>
                <a:ext cx="2524039" cy="1302481"/>
                <a:chOff x="3178184" y="5054834"/>
                <a:chExt cx="2524039" cy="1302481"/>
              </a:xfrm>
            </p:grpSpPr>
            <p:sp>
              <p:nvSpPr>
                <p:cNvPr id="56" name="מלבן 55"/>
                <p:cNvSpPr/>
                <p:nvPr/>
              </p:nvSpPr>
              <p:spPr>
                <a:xfrm>
                  <a:off x="3482894" y="5020436"/>
                  <a:ext cx="2219154" cy="1336552"/>
                </a:xfrm>
                <a:prstGeom prst="rect">
                  <a:avLst/>
                </a:prstGeom>
                <a:solidFill>
                  <a:schemeClr val="accent5">
                    <a:alpha val="98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0572" name="מלבן 56"/>
                <p:cNvSpPr>
                  <a:spLocks noChangeArrowheads="1"/>
                </p:cNvSpPr>
                <p:nvPr/>
              </p:nvSpPr>
              <p:spPr bwMode="auto">
                <a:xfrm>
                  <a:off x="3178184" y="5132624"/>
                  <a:ext cx="24654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rPr>
                    <a:t>תרכובות אורגניות </a:t>
                  </a:r>
                </a:p>
                <a:p>
                  <a:r>
                    <a:rPr lang="he-IL" sz="1600" b="1" u="sng">
                      <a:solidFill>
                        <a:srgbClr val="000000"/>
                      </a:solidFill>
                    </a:rPr>
                    <a:t>המכילות חנקן </a:t>
                  </a:r>
                </a:p>
                <a:p>
                  <a:r>
                    <a:rPr lang="he-IL" sz="1600" b="1">
                      <a:solidFill>
                        <a:srgbClr val="000000"/>
                      </a:solidFill>
                    </a:rPr>
                    <a:t>(חלבונים, חומצות גרעין)</a:t>
                  </a:r>
                </a:p>
                <a:p>
                  <a:r>
                    <a:rPr lang="he-IL" sz="1600" b="1">
                      <a:solidFill>
                        <a:srgbClr val="000000"/>
                      </a:solidFill>
                    </a:rPr>
                    <a:t>בתאי הצמחים</a:t>
                  </a:r>
                  <a:endParaRPr lang="he-IL" sz="1600" baseline="30000">
                    <a:solidFill>
                      <a:srgbClr val="000000"/>
                    </a:solidFill>
                  </a:endParaRPr>
                </a:p>
              </p:txBody>
            </p:sp>
          </p:grpSp>
          <p:grpSp>
            <p:nvGrpSpPr>
              <p:cNvPr id="150567" name="קבוצה 89"/>
              <p:cNvGrpSpPr>
                <a:grpSpLocks/>
              </p:cNvGrpSpPr>
              <p:nvPr/>
            </p:nvGrpSpPr>
            <p:grpSpPr bwMode="auto">
              <a:xfrm>
                <a:off x="659205" y="5023872"/>
                <a:ext cx="3033536" cy="1487587"/>
                <a:chOff x="-709128" y="4991475"/>
                <a:chExt cx="3033536" cy="1487587"/>
              </a:xfrm>
            </p:grpSpPr>
            <p:sp>
              <p:nvSpPr>
                <p:cNvPr id="91" name="מלבן 90"/>
                <p:cNvSpPr/>
                <p:nvPr/>
              </p:nvSpPr>
              <p:spPr>
                <a:xfrm>
                  <a:off x="-474450" y="4956928"/>
                  <a:ext cx="2798547" cy="1479414"/>
                </a:xfrm>
                <a:prstGeom prst="rect">
                  <a:avLst/>
                </a:prstGeom>
                <a:solidFill>
                  <a:srgbClr val="92D050">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0570" name="מלבן 91"/>
                <p:cNvSpPr>
                  <a:spLocks noChangeArrowheads="1"/>
                </p:cNvSpPr>
                <p:nvPr/>
              </p:nvSpPr>
              <p:spPr bwMode="auto">
                <a:xfrm>
                  <a:off x="-709128" y="4991475"/>
                  <a:ext cx="2995221" cy="14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rPr>
                    <a:t>תרכובות אורגניות </a:t>
                  </a:r>
                </a:p>
                <a:p>
                  <a:r>
                    <a:rPr lang="he-IL" sz="1600" b="1" u="sng">
                      <a:solidFill>
                        <a:srgbClr val="000000"/>
                      </a:solidFill>
                    </a:rPr>
                    <a:t>המכילות חנקן </a:t>
                  </a:r>
                </a:p>
                <a:p>
                  <a:r>
                    <a:rPr lang="he-IL" sz="1600" b="1">
                      <a:solidFill>
                        <a:srgbClr val="000000"/>
                      </a:solidFill>
                    </a:rPr>
                    <a:t>(חלבונים, חומצות גרעין) </a:t>
                  </a:r>
                </a:p>
                <a:p>
                  <a:r>
                    <a:rPr lang="he-IL" sz="1600" b="1">
                      <a:solidFill>
                        <a:srgbClr val="000000"/>
                      </a:solidFill>
                    </a:rPr>
                    <a:t>בגוף בעלי החיים הניזונים מן הצמחים במישרין או בעקיפין</a:t>
                  </a:r>
                </a:p>
                <a:p>
                  <a:endParaRPr lang="he-IL" sz="1600" baseline="30000">
                    <a:solidFill>
                      <a:srgbClr val="000000"/>
                    </a:solidFill>
                  </a:endParaRPr>
                </a:p>
              </p:txBody>
            </p:sp>
          </p:grpSp>
          <p:cxnSp>
            <p:nvCxnSpPr>
              <p:cNvPr id="93" name="מחבר חץ ישר 92"/>
              <p:cNvCxnSpPr/>
              <p:nvPr/>
            </p:nvCxnSpPr>
            <p:spPr>
              <a:xfrm flipH="1">
                <a:off x="3695605" y="5562360"/>
                <a:ext cx="1003223" cy="11112"/>
              </a:xfrm>
              <a:prstGeom prst="straightConnector1">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50547" name="קבוצה 98"/>
            <p:cNvGrpSpPr>
              <a:grpSpLocks/>
            </p:cNvGrpSpPr>
            <p:nvPr/>
          </p:nvGrpSpPr>
          <p:grpSpPr bwMode="auto">
            <a:xfrm rot="4376768" flipH="1">
              <a:off x="5274531" y="3019212"/>
              <a:ext cx="2013989" cy="1431807"/>
              <a:chOff x="2369925" y="656368"/>
              <a:chExt cx="1481619" cy="1985851"/>
            </a:xfrm>
          </p:grpSpPr>
          <p:sp>
            <p:nvSpPr>
              <p:cNvPr id="100" name="צורה חופשית 99"/>
              <p:cNvSpPr/>
              <p:nvPr/>
            </p:nvSpPr>
            <p:spPr>
              <a:xfrm>
                <a:off x="2396656" y="711527"/>
                <a:ext cx="1487725" cy="1913208"/>
              </a:xfrm>
              <a:custGeom>
                <a:avLst/>
                <a:gdLst>
                  <a:gd name="connsiteX0" fmla="*/ 1493520 w 1493520"/>
                  <a:gd name="connsiteY0" fmla="*/ 0 h 1798320"/>
                  <a:gd name="connsiteX1" fmla="*/ 365760 w 1493520"/>
                  <a:gd name="connsiteY1" fmla="*/ 563880 h 1798320"/>
                  <a:gd name="connsiteX2" fmla="*/ 0 w 1493520"/>
                  <a:gd name="connsiteY2" fmla="*/ 1798320 h 1798320"/>
                  <a:gd name="connsiteX0" fmla="*/ 1481619 w 1481619"/>
                  <a:gd name="connsiteY0" fmla="*/ 1 h 1914447"/>
                  <a:gd name="connsiteX1" fmla="*/ 365760 w 1481619"/>
                  <a:gd name="connsiteY1" fmla="*/ 680007 h 1914447"/>
                  <a:gd name="connsiteX2" fmla="*/ 0 w 1481619"/>
                  <a:gd name="connsiteY2" fmla="*/ 1914447 h 1914447"/>
                </a:gdLst>
                <a:ahLst/>
                <a:cxnLst>
                  <a:cxn ang="0">
                    <a:pos x="connsiteX0" y="connsiteY0"/>
                  </a:cxn>
                  <a:cxn ang="0">
                    <a:pos x="connsiteX1" y="connsiteY1"/>
                  </a:cxn>
                  <a:cxn ang="0">
                    <a:pos x="connsiteX2" y="connsiteY2"/>
                  </a:cxn>
                </a:cxnLst>
                <a:rect l="l" t="t" r="r" b="b"/>
                <a:pathLst>
                  <a:path w="1481619" h="1914447">
                    <a:moveTo>
                      <a:pt x="1481619" y="1"/>
                    </a:moveTo>
                    <a:cubicBezTo>
                      <a:pt x="1042199" y="132081"/>
                      <a:pt x="612696" y="360933"/>
                      <a:pt x="365760" y="680007"/>
                    </a:cubicBezTo>
                    <a:cubicBezTo>
                      <a:pt x="118824" y="999081"/>
                      <a:pt x="58420" y="1447087"/>
                      <a:pt x="0" y="1914447"/>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01" name="מחבר חץ ישר 100"/>
              <p:cNvCxnSpPr/>
              <p:nvPr/>
            </p:nvCxnSpPr>
            <p:spPr>
              <a:xfrm>
                <a:off x="2391422" y="2599258"/>
                <a:ext cx="0" cy="70452"/>
              </a:xfrm>
              <a:prstGeom prst="straightConnector1">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50548" name="קבוצה 104"/>
            <p:cNvGrpSpPr>
              <a:grpSpLocks/>
            </p:cNvGrpSpPr>
            <p:nvPr/>
          </p:nvGrpSpPr>
          <p:grpSpPr bwMode="auto">
            <a:xfrm rot="1259204" flipV="1">
              <a:off x="2834970" y="2734147"/>
              <a:ext cx="1318243" cy="2032015"/>
              <a:chOff x="2369925" y="309186"/>
              <a:chExt cx="1166762" cy="2333033"/>
            </a:xfrm>
          </p:grpSpPr>
          <p:sp>
            <p:nvSpPr>
              <p:cNvPr id="106" name="צורה חופשית 105"/>
              <p:cNvSpPr/>
              <p:nvPr/>
            </p:nvSpPr>
            <p:spPr>
              <a:xfrm>
                <a:off x="2348770" y="325916"/>
                <a:ext cx="1150671" cy="2256257"/>
              </a:xfrm>
              <a:custGeom>
                <a:avLst/>
                <a:gdLst>
                  <a:gd name="connsiteX0" fmla="*/ 1493520 w 1493520"/>
                  <a:gd name="connsiteY0" fmla="*/ 0 h 1798320"/>
                  <a:gd name="connsiteX1" fmla="*/ 365760 w 1493520"/>
                  <a:gd name="connsiteY1" fmla="*/ 563880 h 1798320"/>
                  <a:gd name="connsiteX2" fmla="*/ 0 w 1493520"/>
                  <a:gd name="connsiteY2" fmla="*/ 1798320 h 1798320"/>
                  <a:gd name="connsiteX0" fmla="*/ 1340947 w 1340948"/>
                  <a:gd name="connsiteY0" fmla="*/ -1 h 1952478"/>
                  <a:gd name="connsiteX1" fmla="*/ 365760 w 1340948"/>
                  <a:gd name="connsiteY1" fmla="*/ 718038 h 1952478"/>
                  <a:gd name="connsiteX2" fmla="*/ 0 w 1340948"/>
                  <a:gd name="connsiteY2" fmla="*/ 1952478 h 1952478"/>
                  <a:gd name="connsiteX0" fmla="*/ 1410224 w 1410225"/>
                  <a:gd name="connsiteY0" fmla="*/ -1 h 2129660"/>
                  <a:gd name="connsiteX1" fmla="*/ 365760 w 1410225"/>
                  <a:gd name="connsiteY1" fmla="*/ 895220 h 2129660"/>
                  <a:gd name="connsiteX2" fmla="*/ 0 w 1410225"/>
                  <a:gd name="connsiteY2" fmla="*/ 2129660 h 2129660"/>
                  <a:gd name="connsiteX0" fmla="*/ 1410224 w 1410225"/>
                  <a:gd name="connsiteY0" fmla="*/ -1 h 2129660"/>
                  <a:gd name="connsiteX1" fmla="*/ 365760 w 1410225"/>
                  <a:gd name="connsiteY1" fmla="*/ 895220 h 2129660"/>
                  <a:gd name="connsiteX2" fmla="*/ 0 w 1410225"/>
                  <a:gd name="connsiteY2" fmla="*/ 2129660 h 2129660"/>
                  <a:gd name="connsiteX0" fmla="*/ 1166750 w 1166748"/>
                  <a:gd name="connsiteY0" fmla="*/ -1 h 2261617"/>
                  <a:gd name="connsiteX1" fmla="*/ 365760 w 1166748"/>
                  <a:gd name="connsiteY1" fmla="*/ 1027177 h 2261617"/>
                  <a:gd name="connsiteX2" fmla="*/ 0 w 1166748"/>
                  <a:gd name="connsiteY2" fmla="*/ 2261617 h 2261617"/>
                </a:gdLst>
                <a:ahLst/>
                <a:cxnLst>
                  <a:cxn ang="0">
                    <a:pos x="connsiteX0" y="connsiteY0"/>
                  </a:cxn>
                  <a:cxn ang="0">
                    <a:pos x="connsiteX1" y="connsiteY1"/>
                  </a:cxn>
                  <a:cxn ang="0">
                    <a:pos x="connsiteX2" y="connsiteY2"/>
                  </a:cxn>
                </a:cxnLst>
                <a:rect l="l" t="t" r="r" b="b"/>
                <a:pathLst>
                  <a:path w="1166748" h="2261617">
                    <a:moveTo>
                      <a:pt x="1166750" y="-1"/>
                    </a:moveTo>
                    <a:cubicBezTo>
                      <a:pt x="818873" y="224575"/>
                      <a:pt x="560218" y="650241"/>
                      <a:pt x="365760" y="1027177"/>
                    </a:cubicBezTo>
                    <a:cubicBezTo>
                      <a:pt x="171302" y="1404113"/>
                      <a:pt x="58420" y="1794257"/>
                      <a:pt x="0" y="226161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07" name="מחבר חץ ישר 106"/>
              <p:cNvCxnSpPr/>
              <p:nvPr/>
            </p:nvCxnSpPr>
            <p:spPr>
              <a:xfrm>
                <a:off x="2341671" y="2591705"/>
                <a:ext cx="0" cy="7107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09" name="מלבן 108"/>
            <p:cNvSpPr/>
            <p:nvPr/>
          </p:nvSpPr>
          <p:spPr>
            <a:xfrm>
              <a:off x="6200315" y="2636866"/>
              <a:ext cx="2476309" cy="2031814"/>
            </a:xfrm>
            <a:prstGeom prst="rect">
              <a:avLst/>
            </a:prstGeom>
          </p:spPr>
          <p:txBody>
            <a:bodyPr>
              <a:spAutoFit/>
            </a:bodyPr>
            <a:lstStyle/>
            <a:p>
              <a:pPr>
                <a:defRPr/>
              </a:pPr>
              <a:r>
                <a:rPr lang="he-IL" b="1" dirty="0">
                  <a:solidFill>
                    <a:schemeClr val="accent3"/>
                  </a:solidFill>
                </a:rPr>
                <a:t>3. </a:t>
              </a:r>
              <a:r>
                <a:rPr lang="he-IL" b="1" u="sng" dirty="0">
                  <a:solidFill>
                    <a:schemeClr val="accent3"/>
                  </a:solidFill>
                </a:rPr>
                <a:t>הזנה מינרלית</a:t>
              </a:r>
            </a:p>
            <a:p>
              <a:pPr>
                <a:defRPr/>
              </a:pPr>
              <a:r>
                <a:rPr lang="he-IL" b="1" dirty="0">
                  <a:solidFill>
                    <a:schemeClr val="accent3"/>
                  </a:solidFill>
                </a:rPr>
                <a:t>קליטת מן הקרקע </a:t>
              </a:r>
            </a:p>
            <a:p>
              <a:pPr>
                <a:defRPr/>
              </a:pPr>
              <a:r>
                <a:rPr lang="he-IL" b="1" dirty="0">
                  <a:solidFill>
                    <a:schemeClr val="accent3"/>
                  </a:solidFill>
                </a:rPr>
                <a:t>של תרכובות חנקן אנאורגניות </a:t>
              </a:r>
            </a:p>
            <a:p>
              <a:pPr>
                <a:defRPr/>
              </a:pPr>
              <a:r>
                <a:rPr lang="he-IL" b="1" dirty="0">
                  <a:solidFill>
                    <a:schemeClr val="accent3"/>
                  </a:solidFill>
                </a:rPr>
                <a:t>(ניטרטים/ניטריטים/ אמוניה) על ידי שורשי הצמחים.</a:t>
              </a:r>
            </a:p>
          </p:txBody>
        </p:sp>
        <p:sp>
          <p:nvSpPr>
            <p:cNvPr id="110" name="מלבן 109"/>
            <p:cNvSpPr/>
            <p:nvPr/>
          </p:nvSpPr>
          <p:spPr>
            <a:xfrm>
              <a:off x="2835074" y="5251238"/>
              <a:ext cx="2474722" cy="368266"/>
            </a:xfrm>
            <a:prstGeom prst="rect">
              <a:avLst/>
            </a:prstGeom>
          </p:spPr>
          <p:txBody>
            <a:bodyPr>
              <a:spAutoFit/>
            </a:bodyPr>
            <a:lstStyle/>
            <a:p>
              <a:pPr>
                <a:defRPr/>
              </a:pPr>
              <a:r>
                <a:rPr lang="he-IL" b="1" u="sng" dirty="0">
                  <a:solidFill>
                    <a:schemeClr val="accent3"/>
                  </a:solidFill>
                </a:rPr>
                <a:t>הזנה</a:t>
              </a:r>
              <a:endParaRPr lang="he-IL" b="1" dirty="0">
                <a:solidFill>
                  <a:schemeClr val="accent3"/>
                </a:solidFill>
              </a:endParaRPr>
            </a:p>
          </p:txBody>
        </p:sp>
        <p:sp>
          <p:nvSpPr>
            <p:cNvPr id="150551" name="מלבן 110"/>
            <p:cNvSpPr>
              <a:spLocks noChangeArrowheads="1"/>
            </p:cNvSpPr>
            <p:nvPr/>
          </p:nvSpPr>
          <p:spPr bwMode="auto">
            <a:xfrm>
              <a:off x="231775" y="3863737"/>
              <a:ext cx="33452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rPr>
                <a:t>בעלי חיים מתים </a:t>
              </a:r>
            </a:p>
            <a:p>
              <a:r>
                <a:rPr lang="he-IL" sz="1600" b="1">
                  <a:solidFill>
                    <a:srgbClr val="000000"/>
                  </a:solidFill>
                </a:rPr>
                <a:t>והפרשות בעלי חיים</a:t>
              </a:r>
            </a:p>
          </p:txBody>
        </p:sp>
        <p:sp>
          <p:nvSpPr>
            <p:cNvPr id="150552" name="מלבן 111"/>
            <p:cNvSpPr>
              <a:spLocks noChangeArrowheads="1"/>
            </p:cNvSpPr>
            <p:nvPr/>
          </p:nvSpPr>
          <p:spPr bwMode="auto">
            <a:xfrm>
              <a:off x="3420388" y="4195827"/>
              <a:ext cx="1726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rPr>
                <a:t>צמחים מתים</a:t>
              </a:r>
            </a:p>
          </p:txBody>
        </p:sp>
        <p:pic>
          <p:nvPicPr>
            <p:cNvPr id="15055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027" y="4437112"/>
              <a:ext cx="2262003" cy="234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5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5756" y="1477566"/>
              <a:ext cx="561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5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5753" y="311897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0" name="Picture 4"/>
            <p:cNvPicPr>
              <a:picLocks noChangeAspect="1" noChangeArrowheads="1"/>
            </p:cNvPicPr>
            <p:nvPr/>
          </p:nvPicPr>
          <p:blipFill>
            <a:blip r:embed="rId8" cstate="print">
              <a:duotone>
                <a:schemeClr val="accent4">
                  <a:shade val="45000"/>
                  <a:satMod val="135000"/>
                </a:schemeClr>
                <a:prstClr val="white"/>
              </a:duotone>
              <a:extLst/>
            </a:blip>
            <a:srcRect/>
            <a:stretch>
              <a:fillRect/>
            </a:stretch>
          </p:blipFill>
          <p:spPr bwMode="auto">
            <a:xfrm>
              <a:off x="7274387" y="1502188"/>
              <a:ext cx="638175" cy="514350"/>
            </a:xfrm>
            <a:prstGeom prst="rect">
              <a:avLst/>
            </a:prstGeom>
            <a:noFill/>
            <a:ln>
              <a:noFill/>
            </a:ln>
            <a:effectLst/>
            <a:extLst/>
          </p:spPr>
        </p:pic>
        <p:pic>
          <p:nvPicPr>
            <p:cNvPr id="84" name="Picture 3"/>
            <p:cNvPicPr>
              <a:picLocks noChangeAspect="1" noChangeArrowheads="1"/>
            </p:cNvPicPr>
            <p:nvPr/>
          </p:nvPicPr>
          <p:blipFill>
            <a:blip r:embed="rId7" cstate="print">
              <a:duotone>
                <a:schemeClr val="accent5">
                  <a:shade val="45000"/>
                  <a:satMod val="135000"/>
                </a:schemeClr>
                <a:prstClr val="white"/>
              </a:duotone>
              <a:extLst/>
            </a:blip>
            <a:srcRect/>
            <a:stretch>
              <a:fillRect/>
            </a:stretch>
          </p:blipFill>
          <p:spPr bwMode="auto">
            <a:xfrm>
              <a:off x="1853847" y="3499970"/>
              <a:ext cx="590550" cy="457200"/>
            </a:xfrm>
            <a:prstGeom prst="rect">
              <a:avLst/>
            </a:prstGeom>
            <a:noFill/>
            <a:ln>
              <a:noFill/>
            </a:ln>
            <a:effectLst/>
            <a:extLst/>
          </p:spPr>
        </p:pic>
        <p:grpSp>
          <p:nvGrpSpPr>
            <p:cNvPr id="150558" name="קבוצה 85"/>
            <p:cNvGrpSpPr>
              <a:grpSpLocks/>
            </p:cNvGrpSpPr>
            <p:nvPr/>
          </p:nvGrpSpPr>
          <p:grpSpPr bwMode="auto">
            <a:xfrm rot="21207604" flipV="1">
              <a:off x="3426847" y="2729162"/>
              <a:ext cx="1828987" cy="2395409"/>
              <a:chOff x="2369925" y="309186"/>
              <a:chExt cx="1166762" cy="2333033"/>
            </a:xfrm>
          </p:grpSpPr>
          <p:sp>
            <p:nvSpPr>
              <p:cNvPr id="87" name="צורה חופשית 86"/>
              <p:cNvSpPr/>
              <p:nvPr/>
            </p:nvSpPr>
            <p:spPr>
              <a:xfrm>
                <a:off x="2363667" y="340391"/>
                <a:ext cx="1161489" cy="2261827"/>
              </a:xfrm>
              <a:custGeom>
                <a:avLst/>
                <a:gdLst>
                  <a:gd name="connsiteX0" fmla="*/ 1493520 w 1493520"/>
                  <a:gd name="connsiteY0" fmla="*/ 0 h 1798320"/>
                  <a:gd name="connsiteX1" fmla="*/ 365760 w 1493520"/>
                  <a:gd name="connsiteY1" fmla="*/ 563880 h 1798320"/>
                  <a:gd name="connsiteX2" fmla="*/ 0 w 1493520"/>
                  <a:gd name="connsiteY2" fmla="*/ 1798320 h 1798320"/>
                  <a:gd name="connsiteX0" fmla="*/ 1340947 w 1340948"/>
                  <a:gd name="connsiteY0" fmla="*/ -1 h 1952478"/>
                  <a:gd name="connsiteX1" fmla="*/ 365760 w 1340948"/>
                  <a:gd name="connsiteY1" fmla="*/ 718038 h 1952478"/>
                  <a:gd name="connsiteX2" fmla="*/ 0 w 1340948"/>
                  <a:gd name="connsiteY2" fmla="*/ 1952478 h 1952478"/>
                  <a:gd name="connsiteX0" fmla="*/ 1410224 w 1410225"/>
                  <a:gd name="connsiteY0" fmla="*/ -1 h 2129660"/>
                  <a:gd name="connsiteX1" fmla="*/ 365760 w 1410225"/>
                  <a:gd name="connsiteY1" fmla="*/ 895220 h 2129660"/>
                  <a:gd name="connsiteX2" fmla="*/ 0 w 1410225"/>
                  <a:gd name="connsiteY2" fmla="*/ 2129660 h 2129660"/>
                  <a:gd name="connsiteX0" fmla="*/ 1410224 w 1410225"/>
                  <a:gd name="connsiteY0" fmla="*/ -1 h 2129660"/>
                  <a:gd name="connsiteX1" fmla="*/ 365760 w 1410225"/>
                  <a:gd name="connsiteY1" fmla="*/ 895220 h 2129660"/>
                  <a:gd name="connsiteX2" fmla="*/ 0 w 1410225"/>
                  <a:gd name="connsiteY2" fmla="*/ 2129660 h 2129660"/>
                  <a:gd name="connsiteX0" fmla="*/ 1166750 w 1166748"/>
                  <a:gd name="connsiteY0" fmla="*/ -1 h 2261617"/>
                  <a:gd name="connsiteX1" fmla="*/ 365760 w 1166748"/>
                  <a:gd name="connsiteY1" fmla="*/ 1027177 h 2261617"/>
                  <a:gd name="connsiteX2" fmla="*/ 0 w 1166748"/>
                  <a:gd name="connsiteY2" fmla="*/ 2261617 h 2261617"/>
                </a:gdLst>
                <a:ahLst/>
                <a:cxnLst>
                  <a:cxn ang="0">
                    <a:pos x="connsiteX0" y="connsiteY0"/>
                  </a:cxn>
                  <a:cxn ang="0">
                    <a:pos x="connsiteX1" y="connsiteY1"/>
                  </a:cxn>
                  <a:cxn ang="0">
                    <a:pos x="connsiteX2" y="connsiteY2"/>
                  </a:cxn>
                </a:cxnLst>
                <a:rect l="l" t="t" r="r" b="b"/>
                <a:pathLst>
                  <a:path w="1166748" h="2261617">
                    <a:moveTo>
                      <a:pt x="1166750" y="-1"/>
                    </a:moveTo>
                    <a:cubicBezTo>
                      <a:pt x="818873" y="224575"/>
                      <a:pt x="560218" y="650241"/>
                      <a:pt x="365760" y="1027177"/>
                    </a:cubicBezTo>
                    <a:cubicBezTo>
                      <a:pt x="171302" y="1404113"/>
                      <a:pt x="58420" y="1794257"/>
                      <a:pt x="0" y="226161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88" name="מחבר חץ ישר 87"/>
              <p:cNvCxnSpPr/>
              <p:nvPr/>
            </p:nvCxnSpPr>
            <p:spPr>
              <a:xfrm>
                <a:off x="2366140" y="2605255"/>
                <a:ext cx="0" cy="7111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pic>
        <p:nvPicPr>
          <p:cNvPr id="89" name="Picture 6"/>
          <p:cNvPicPr>
            <a:picLocks noChangeAspect="1" noChangeArrowheads="1"/>
          </p:cNvPicPr>
          <p:nvPr/>
        </p:nvPicPr>
        <p:blipFill>
          <a:blip r:embed="rId9" cstate="email">
            <a:duotone>
              <a:schemeClr val="accent5">
                <a:shade val="45000"/>
                <a:satMod val="135000"/>
              </a:schemeClr>
              <a:prstClr val="white"/>
            </a:duotone>
            <a:extLst/>
          </a:blip>
          <a:srcRect/>
          <a:stretch>
            <a:fillRect/>
          </a:stretch>
        </p:blipFill>
        <p:spPr bwMode="auto">
          <a:xfrm>
            <a:off x="572187" y="3445021"/>
            <a:ext cx="1202747" cy="750806"/>
          </a:xfrm>
          <a:prstGeom prst="rect">
            <a:avLst/>
          </a:prstGeom>
          <a:noFill/>
          <a:ln>
            <a:noFill/>
          </a:ln>
          <a:effectLst/>
          <a:extLst/>
        </p:spPr>
      </p:pic>
      <p:sp>
        <p:nvSpPr>
          <p:cNvPr id="150536" name="מלבן 10"/>
          <p:cNvSpPr>
            <a:spLocks noChangeArrowheads="1"/>
          </p:cNvSpPr>
          <p:nvPr/>
        </p:nvSpPr>
        <p:spPr bwMode="auto">
          <a:xfrm>
            <a:off x="-355600" y="6564313"/>
            <a:ext cx="228123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t>Istockphoto.com/Intes Vikmanis</a:t>
            </a:r>
            <a:endParaRPr lang="he-IL" sz="1000"/>
          </a:p>
        </p:txBody>
      </p:sp>
      <p:sp>
        <p:nvSpPr>
          <p:cNvPr id="150537" name="מלבן 1"/>
          <p:cNvSpPr>
            <a:spLocks noChangeArrowheads="1"/>
          </p:cNvSpPr>
          <p:nvPr/>
        </p:nvSpPr>
        <p:spPr bwMode="auto">
          <a:xfrm>
            <a:off x="5641975" y="2016125"/>
            <a:ext cx="347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FF6699"/>
                </a:solidFill>
              </a:rPr>
              <a:t>2</a:t>
            </a:r>
            <a:r>
              <a:rPr lang="he-IL" b="1">
                <a:solidFill>
                  <a:srgbClr val="FF6699"/>
                </a:solidFill>
              </a:rPr>
              <a:t> </a:t>
            </a:r>
            <a:endParaRPr lang="he-IL"/>
          </a:p>
        </p:txBody>
      </p:sp>
      <p:sp>
        <p:nvSpPr>
          <p:cNvPr id="150538" name="מלבן 60"/>
          <p:cNvSpPr>
            <a:spLocks noChangeArrowheads="1"/>
          </p:cNvSpPr>
          <p:nvPr/>
        </p:nvSpPr>
        <p:spPr bwMode="auto">
          <a:xfrm>
            <a:off x="3322638" y="2024063"/>
            <a:ext cx="349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FF6699"/>
                </a:solidFill>
              </a:rPr>
              <a:t>2</a:t>
            </a:r>
            <a:r>
              <a:rPr lang="he-IL" b="1">
                <a:solidFill>
                  <a:srgbClr val="FF6699"/>
                </a:solidFill>
              </a:rPr>
              <a:t> </a:t>
            </a:r>
            <a:endParaRPr lang="he-I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15925" y="482600"/>
            <a:ext cx="8183563" cy="61864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5:</a:t>
            </a:r>
            <a:r>
              <a:rPr lang="he-IL" dirty="0" smtClean="0">
                <a:solidFill>
                  <a:srgbClr val="000000"/>
                </a:solidFill>
                <a:latin typeface="Times New Roman" pitchFamily="18" charset="0"/>
                <a:cs typeface="Times New Roman" pitchFamily="18" charset="0"/>
              </a:rPr>
              <a:t> </a:t>
            </a:r>
            <a:r>
              <a:rPr lang="he-IL" u="sng" dirty="0" smtClean="0">
                <a:solidFill>
                  <a:srgbClr val="1F497D"/>
                </a:solidFill>
              </a:rPr>
              <a:t>התבוננו במחזור החנקן וענו על השאלות הבאות</a:t>
            </a:r>
            <a:r>
              <a:rPr lang="he-IL" dirty="0" smtClean="0">
                <a:solidFill>
                  <a:srgbClr val="1F497D"/>
                </a:solidFill>
              </a:rPr>
              <a:t>:</a:t>
            </a:r>
          </a:p>
          <a:p>
            <a:pPr eaLnBrk="1" hangingPunct="1">
              <a:defRPr/>
            </a:pPr>
            <a:r>
              <a:rPr lang="he-IL" dirty="0" smtClean="0">
                <a:solidFill>
                  <a:srgbClr val="1F497D"/>
                </a:solidFill>
              </a:rPr>
              <a:t>א. סמנו את תרכובות החנקן </a:t>
            </a:r>
          </a:p>
          <a:p>
            <a:pPr eaLnBrk="1" hangingPunct="1">
              <a:defRPr/>
            </a:pPr>
            <a:r>
              <a:rPr lang="he-IL" dirty="0">
                <a:solidFill>
                  <a:srgbClr val="1F497D"/>
                </a:solidFill>
              </a:rPr>
              <a:t> </a:t>
            </a:r>
            <a:r>
              <a:rPr lang="he-IL" dirty="0" smtClean="0">
                <a:solidFill>
                  <a:srgbClr val="1F497D"/>
                </a:solidFill>
              </a:rPr>
              <a:t>  האנאורגניות.</a:t>
            </a:r>
          </a:p>
          <a:p>
            <a:pPr eaLnBrk="1" hangingPunct="1">
              <a:defRPr/>
            </a:pPr>
            <a:endParaRPr lang="he-IL" dirty="0" smtClean="0">
              <a:solidFill>
                <a:srgbClr val="1F497D"/>
              </a:solidFill>
            </a:endParaRPr>
          </a:p>
          <a:p>
            <a:pPr eaLnBrk="1" hangingPunct="1">
              <a:defRPr/>
            </a:pPr>
            <a:r>
              <a:rPr lang="he-IL" dirty="0" smtClean="0">
                <a:solidFill>
                  <a:srgbClr val="1F497D"/>
                </a:solidFill>
              </a:rPr>
              <a:t>ב. מיהם המפרקים?</a:t>
            </a:r>
          </a:p>
          <a:p>
            <a:pPr eaLnBrk="1" hangingPunct="1">
              <a:defRPr/>
            </a:pPr>
            <a:r>
              <a:rPr lang="he-IL" dirty="0">
                <a:solidFill>
                  <a:srgbClr val="1F497D"/>
                </a:solidFill>
              </a:rPr>
              <a:t> </a:t>
            </a:r>
            <a:r>
              <a:rPr lang="he-IL" dirty="0" smtClean="0">
                <a:solidFill>
                  <a:srgbClr val="1F497D"/>
                </a:solidFill>
              </a:rPr>
              <a:t>   נמקו.</a:t>
            </a:r>
          </a:p>
          <a:p>
            <a:pPr eaLnBrk="1" hangingPunct="1">
              <a:defRPr/>
            </a:pPr>
            <a:endParaRPr lang="he-IL" dirty="0" smtClean="0">
              <a:solidFill>
                <a:srgbClr val="1F497D"/>
              </a:solidFill>
            </a:endParaRPr>
          </a:p>
          <a:p>
            <a:pPr eaLnBrk="1" hangingPunct="1">
              <a:defRPr/>
            </a:pPr>
            <a:r>
              <a:rPr lang="he-IL" dirty="0" smtClean="0">
                <a:solidFill>
                  <a:srgbClr val="1F497D"/>
                </a:solidFill>
              </a:rPr>
              <a:t>ג. מיהם היצרנים? </a:t>
            </a:r>
          </a:p>
          <a:p>
            <a:pPr eaLnBrk="1" hangingPunct="1">
              <a:defRPr/>
            </a:pPr>
            <a:r>
              <a:rPr lang="he-IL" dirty="0">
                <a:solidFill>
                  <a:srgbClr val="1F497D"/>
                </a:solidFill>
              </a:rPr>
              <a:t> </a:t>
            </a:r>
            <a:r>
              <a:rPr lang="he-IL" dirty="0" smtClean="0">
                <a:solidFill>
                  <a:srgbClr val="1F497D"/>
                </a:solidFill>
              </a:rPr>
              <a:t>  נמקו.</a:t>
            </a:r>
          </a:p>
          <a:p>
            <a:pPr eaLnBrk="1" hangingPunct="1">
              <a:defRPr/>
            </a:pPr>
            <a:r>
              <a:rPr lang="he-IL" dirty="0">
                <a:solidFill>
                  <a:srgbClr val="1F497D"/>
                </a:solidFill>
              </a:rPr>
              <a:t> </a:t>
            </a:r>
            <a:r>
              <a:rPr lang="he-IL" dirty="0" smtClean="0">
                <a:solidFill>
                  <a:srgbClr val="1F497D"/>
                </a:solidFill>
              </a:rPr>
              <a:t>   </a:t>
            </a:r>
          </a:p>
          <a:p>
            <a:pPr eaLnBrk="1" hangingPunct="1">
              <a:defRPr/>
            </a:pPr>
            <a:endParaRPr lang="he-IL" dirty="0" smtClean="0">
              <a:solidFill>
                <a:srgbClr val="1F497D"/>
              </a:solidFill>
            </a:endParaRPr>
          </a:p>
          <a:p>
            <a:pPr eaLnBrk="1" hangingPunct="1">
              <a:defRPr/>
            </a:pPr>
            <a:r>
              <a:rPr lang="he-IL" dirty="0" smtClean="0">
                <a:solidFill>
                  <a:srgbClr val="1F497D"/>
                </a:solidFill>
              </a:rPr>
              <a:t>ד. חנקן מן האוויר </a:t>
            </a:r>
            <a:r>
              <a:rPr lang="he-IL" dirty="0">
                <a:solidFill>
                  <a:srgbClr val="1F497D"/>
                </a:solidFill>
              </a:rPr>
              <a:t>מנוצל </a:t>
            </a:r>
            <a:endParaRPr lang="he-IL" dirty="0" smtClean="0">
              <a:solidFill>
                <a:srgbClr val="1F497D"/>
              </a:solidFill>
            </a:endParaRPr>
          </a:p>
          <a:p>
            <a:pPr eaLnBrk="1" hangingPunct="1">
              <a:defRPr/>
            </a:pPr>
            <a:r>
              <a:rPr lang="he-IL" dirty="0" smtClean="0">
                <a:solidFill>
                  <a:srgbClr val="1F497D"/>
                </a:solidFill>
              </a:rPr>
              <a:t>ליצירת אמוניה על ידי </a:t>
            </a:r>
            <a:r>
              <a:rPr lang="he-IL" dirty="0">
                <a:solidFill>
                  <a:srgbClr val="1F497D"/>
                </a:solidFill>
              </a:rPr>
              <a:t>חיידקים </a:t>
            </a:r>
            <a:endParaRPr lang="he-IL" dirty="0" smtClean="0">
              <a:solidFill>
                <a:srgbClr val="1F497D"/>
              </a:solidFill>
            </a:endParaRPr>
          </a:p>
          <a:p>
            <a:pPr eaLnBrk="1" hangingPunct="1">
              <a:defRPr/>
            </a:pPr>
            <a:r>
              <a:rPr lang="he-IL" dirty="0" smtClean="0">
                <a:solidFill>
                  <a:srgbClr val="1F497D"/>
                </a:solidFill>
              </a:rPr>
              <a:t>קושרי חנקן. מדוע </a:t>
            </a:r>
            <a:r>
              <a:rPr lang="he-IL" dirty="0">
                <a:solidFill>
                  <a:srgbClr val="1F497D"/>
                </a:solidFill>
              </a:rPr>
              <a:t>ריכוז </a:t>
            </a:r>
            <a:endParaRPr lang="he-IL" dirty="0" smtClean="0">
              <a:solidFill>
                <a:srgbClr val="1F497D"/>
              </a:solidFill>
            </a:endParaRPr>
          </a:p>
          <a:p>
            <a:pPr eaLnBrk="1" hangingPunct="1">
              <a:defRPr/>
            </a:pPr>
            <a:r>
              <a:rPr lang="he-IL" dirty="0" smtClean="0">
                <a:solidFill>
                  <a:srgbClr val="1F497D"/>
                </a:solidFill>
              </a:rPr>
              <a:t>החנקן </a:t>
            </a:r>
            <a:r>
              <a:rPr lang="he-IL" dirty="0">
                <a:solidFill>
                  <a:schemeClr val="tx2"/>
                </a:solidFill>
              </a:rPr>
              <a:t>באוויר </a:t>
            </a:r>
            <a:r>
              <a:rPr lang="he-IL" dirty="0" smtClean="0">
                <a:solidFill>
                  <a:schemeClr val="tx2"/>
                </a:solidFill>
              </a:rPr>
              <a:t>אינו</a:t>
            </a:r>
          </a:p>
          <a:p>
            <a:pPr eaLnBrk="1" hangingPunct="1">
              <a:defRPr/>
            </a:pPr>
            <a:r>
              <a:rPr lang="he-IL" dirty="0" smtClean="0">
                <a:solidFill>
                  <a:srgbClr val="1F497D"/>
                </a:solidFill>
              </a:rPr>
              <a:t>הולך </a:t>
            </a:r>
            <a:r>
              <a:rPr lang="he-IL" dirty="0">
                <a:solidFill>
                  <a:srgbClr val="1F497D"/>
                </a:solidFill>
              </a:rPr>
              <a:t>וקטן עם הזמן</a:t>
            </a:r>
            <a:r>
              <a:rPr lang="he-IL" dirty="0" smtClean="0">
                <a:solidFill>
                  <a:srgbClr val="1F497D"/>
                </a:solidFill>
              </a:rPr>
              <a:t>?</a:t>
            </a: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r>
              <a:rPr lang="he-IL" dirty="0" smtClean="0">
                <a:solidFill>
                  <a:srgbClr val="1F497D"/>
                </a:solidFill>
              </a:rPr>
              <a:t>ה. חיידקי הניטריפיקציה החיים בקרקע הופכים אמוניה לחנקות. בתהליך נפלטת אנרגיה </a:t>
            </a:r>
            <a:r>
              <a:rPr lang="he-IL" dirty="0" smtClean="0">
                <a:solidFill>
                  <a:schemeClr val="tx2"/>
                </a:solidFill>
              </a:rPr>
              <a:t>שהם</a:t>
            </a:r>
            <a:r>
              <a:rPr lang="he-IL" dirty="0" smtClean="0">
                <a:solidFill>
                  <a:srgbClr val="1F497D"/>
                </a:solidFill>
              </a:rPr>
              <a:t> מנצלים ליצירת חומרים אורגניים מחומרים  אנאורגניים. </a:t>
            </a:r>
          </a:p>
          <a:p>
            <a:pPr eaLnBrk="1" hangingPunct="1">
              <a:defRPr/>
            </a:pPr>
            <a:r>
              <a:rPr lang="he-IL" dirty="0" smtClean="0">
                <a:solidFill>
                  <a:srgbClr val="1F497D"/>
                </a:solidFill>
              </a:rPr>
              <a:t>על פי מידע זה, האם הם אוטוטרופים או הטרוטרופים? נמקו.</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7F7C8A1-4070-459A-B743-03A6CA03F05E}"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5</a:t>
            </a:r>
            <a:endParaRPr lang="he-IL" sz="1800" dirty="0" smtClean="0"/>
          </a:p>
        </p:txBody>
      </p:sp>
      <p:grpSp>
        <p:nvGrpSpPr>
          <p:cNvPr id="151558" name="קבוצה 1"/>
          <p:cNvGrpSpPr>
            <a:grpSpLocks/>
          </p:cNvGrpSpPr>
          <p:nvPr/>
        </p:nvGrpSpPr>
        <p:grpSpPr bwMode="auto">
          <a:xfrm>
            <a:off x="125413" y="1135063"/>
            <a:ext cx="6430962" cy="4529137"/>
            <a:chOff x="-137578" y="1453297"/>
            <a:chExt cx="6430959" cy="4528844"/>
          </a:xfrm>
        </p:grpSpPr>
        <p:grpSp>
          <p:nvGrpSpPr>
            <p:cNvPr id="151560" name="קבוצה 10"/>
            <p:cNvGrpSpPr>
              <a:grpSpLocks/>
            </p:cNvGrpSpPr>
            <p:nvPr/>
          </p:nvGrpSpPr>
          <p:grpSpPr bwMode="auto">
            <a:xfrm>
              <a:off x="-137578" y="1453297"/>
              <a:ext cx="6430959" cy="4528844"/>
              <a:chOff x="-75778" y="644735"/>
              <a:chExt cx="9207744" cy="6307810"/>
            </a:xfrm>
          </p:grpSpPr>
          <p:grpSp>
            <p:nvGrpSpPr>
              <p:cNvPr id="151562" name="קבוצה 9"/>
              <p:cNvGrpSpPr>
                <a:grpSpLocks/>
              </p:cNvGrpSpPr>
              <p:nvPr/>
            </p:nvGrpSpPr>
            <p:grpSpPr bwMode="auto">
              <a:xfrm>
                <a:off x="3763770" y="644735"/>
                <a:ext cx="2288836" cy="459460"/>
                <a:chOff x="3579000" y="909293"/>
                <a:chExt cx="2288836" cy="459460"/>
              </a:xfrm>
            </p:grpSpPr>
            <p:sp>
              <p:nvSpPr>
                <p:cNvPr id="59" name="מלבן 58"/>
                <p:cNvSpPr/>
                <p:nvPr/>
              </p:nvSpPr>
              <p:spPr>
                <a:xfrm>
                  <a:off x="3708034" y="909293"/>
                  <a:ext cx="2159308" cy="431132"/>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1611" name="מלבן 7"/>
                <p:cNvSpPr>
                  <a:spLocks noChangeArrowheads="1"/>
                </p:cNvSpPr>
                <p:nvPr/>
              </p:nvSpPr>
              <p:spPr bwMode="auto">
                <a:xfrm>
                  <a:off x="3579000" y="940078"/>
                  <a:ext cx="2222169" cy="4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חנקן אטמוספרי </a:t>
                  </a:r>
                  <a:r>
                    <a:rPr lang="en-US" sz="1400" b="1">
                      <a:solidFill>
                        <a:srgbClr val="000000"/>
                      </a:solidFill>
                    </a:rPr>
                    <a:t>N</a:t>
                  </a:r>
                  <a:r>
                    <a:rPr lang="en-US" sz="1400" b="1" baseline="-25000">
                      <a:solidFill>
                        <a:srgbClr val="000000"/>
                      </a:solidFill>
                    </a:rPr>
                    <a:t>2</a:t>
                  </a:r>
                  <a:endParaRPr lang="he-IL" sz="1400" b="1" baseline="-25000">
                    <a:solidFill>
                      <a:srgbClr val="000000"/>
                    </a:solidFill>
                  </a:endParaRPr>
                </a:p>
              </p:txBody>
            </p:sp>
          </p:grpSp>
          <p:sp>
            <p:nvSpPr>
              <p:cNvPr id="11" name="מלבן 10"/>
              <p:cNvSpPr/>
              <p:nvPr/>
            </p:nvSpPr>
            <p:spPr>
              <a:xfrm>
                <a:off x="-75778" y="730961"/>
                <a:ext cx="3563995" cy="815837"/>
              </a:xfrm>
              <a:prstGeom prst="rect">
                <a:avLst/>
              </a:prstGeom>
            </p:spPr>
            <p:txBody>
              <a:bodyPr>
                <a:spAutoFit/>
              </a:bodyPr>
              <a:lstStyle/>
              <a:p>
                <a:pPr marL="342900" indent="-342900">
                  <a:buFontTx/>
                  <a:buAutoNum type="arabicPeriod"/>
                  <a:defRPr/>
                </a:pPr>
                <a:r>
                  <a:rPr lang="he-IL" sz="1600" b="1" u="sng" dirty="0">
                    <a:solidFill>
                      <a:srgbClr val="CC66FF"/>
                    </a:solidFill>
                  </a:rPr>
                  <a:t>קשירת (קיבוע) חנקן</a:t>
                </a:r>
              </a:p>
              <a:p>
                <a:pPr>
                  <a:defRPr/>
                </a:pPr>
                <a:r>
                  <a:rPr lang="he-IL" sz="1600" b="1" dirty="0">
                    <a:solidFill>
                      <a:srgbClr val="CC66FF"/>
                    </a:solidFill>
                  </a:rPr>
                  <a:t>על ידי חיידקים קושרי חנקן </a:t>
                </a:r>
              </a:p>
            </p:txBody>
          </p:sp>
          <p:grpSp>
            <p:nvGrpSpPr>
              <p:cNvPr id="151564" name="קבוצה 16"/>
              <p:cNvGrpSpPr>
                <a:grpSpLocks/>
              </p:cNvGrpSpPr>
              <p:nvPr/>
            </p:nvGrpSpPr>
            <p:grpSpPr bwMode="auto">
              <a:xfrm rot="197671">
                <a:off x="3412868" y="1103412"/>
                <a:ext cx="1135583" cy="1026208"/>
                <a:chOff x="2369925" y="772494"/>
                <a:chExt cx="1493520" cy="1869725"/>
              </a:xfrm>
            </p:grpSpPr>
            <p:sp>
              <p:nvSpPr>
                <p:cNvPr id="57" name="צורה חופשית 56"/>
                <p:cNvSpPr/>
                <p:nvPr/>
              </p:nvSpPr>
              <p:spPr>
                <a:xfrm>
                  <a:off x="2330879" y="689824"/>
                  <a:ext cx="1470782" cy="1869121"/>
                </a:xfrm>
                <a:custGeom>
                  <a:avLst/>
                  <a:gdLst>
                    <a:gd name="connsiteX0" fmla="*/ 1493520 w 1493520"/>
                    <a:gd name="connsiteY0" fmla="*/ 0 h 1798320"/>
                    <a:gd name="connsiteX1" fmla="*/ 365760 w 1493520"/>
                    <a:gd name="connsiteY1" fmla="*/ 563880 h 1798320"/>
                    <a:gd name="connsiteX2" fmla="*/ 0 w 1493520"/>
                    <a:gd name="connsiteY2" fmla="*/ 1798320 h 1798320"/>
                  </a:gdLst>
                  <a:ahLst/>
                  <a:cxnLst>
                    <a:cxn ang="0">
                      <a:pos x="connsiteX0" y="connsiteY0"/>
                    </a:cxn>
                    <a:cxn ang="0">
                      <a:pos x="connsiteX1" y="connsiteY1"/>
                    </a:cxn>
                    <a:cxn ang="0">
                      <a:pos x="connsiteX2" y="connsiteY2"/>
                    </a:cxn>
                  </a:cxnLst>
                  <a:rect l="l" t="t" r="r" b="b"/>
                  <a:pathLst>
                    <a:path w="1493520" h="1798320">
                      <a:moveTo>
                        <a:pt x="1493520" y="0"/>
                      </a:moveTo>
                      <a:cubicBezTo>
                        <a:pt x="1054100" y="132080"/>
                        <a:pt x="614680" y="264160"/>
                        <a:pt x="365760" y="563880"/>
                      </a:cubicBezTo>
                      <a:cubicBezTo>
                        <a:pt x="116840" y="863600"/>
                        <a:pt x="58420" y="1330960"/>
                        <a:pt x="0" y="1798320"/>
                      </a:cubicBezTo>
                    </a:path>
                  </a:pathLst>
                </a:custGeom>
                <a:no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58" name="מחבר חץ ישר 57"/>
                <p:cNvCxnSpPr/>
                <p:nvPr/>
              </p:nvCxnSpPr>
              <p:spPr>
                <a:xfrm>
                  <a:off x="2365466" y="2566493"/>
                  <a:ext cx="0" cy="72509"/>
                </a:xfrm>
                <a:prstGeom prst="straightConnector1">
                  <a:avLst/>
                </a:prstGeom>
                <a:ln w="31750">
                  <a:solidFill>
                    <a:srgbClr val="CC66FF"/>
                  </a:solidFill>
                  <a:tailEnd type="arrow"/>
                </a:ln>
              </p:spPr>
              <p:style>
                <a:lnRef idx="1">
                  <a:schemeClr val="accent1"/>
                </a:lnRef>
                <a:fillRef idx="0">
                  <a:schemeClr val="accent1"/>
                </a:fillRef>
                <a:effectRef idx="0">
                  <a:schemeClr val="accent1"/>
                </a:effectRef>
                <a:fontRef idx="minor">
                  <a:schemeClr val="tx1"/>
                </a:fontRef>
              </p:style>
            </p:cxnSp>
          </p:grpSp>
          <p:grpSp>
            <p:nvGrpSpPr>
              <p:cNvPr id="151565" name="קבוצה 65"/>
              <p:cNvGrpSpPr>
                <a:grpSpLocks/>
              </p:cNvGrpSpPr>
              <p:nvPr/>
            </p:nvGrpSpPr>
            <p:grpSpPr bwMode="auto">
              <a:xfrm rot="-4774342" flipH="1" flipV="1">
                <a:off x="5627805" y="921610"/>
                <a:ext cx="670305" cy="1296045"/>
                <a:chOff x="2369925" y="772494"/>
                <a:chExt cx="1493520" cy="1869725"/>
              </a:xfrm>
            </p:grpSpPr>
            <p:sp>
              <p:nvSpPr>
                <p:cNvPr id="55" name="צורה חופשית 54"/>
                <p:cNvSpPr/>
                <p:nvPr/>
              </p:nvSpPr>
              <p:spPr>
                <a:xfrm>
                  <a:off x="2397132" y="776687"/>
                  <a:ext cx="1408904" cy="1800201"/>
                </a:xfrm>
                <a:custGeom>
                  <a:avLst/>
                  <a:gdLst>
                    <a:gd name="connsiteX0" fmla="*/ 1493520 w 1493520"/>
                    <a:gd name="connsiteY0" fmla="*/ 0 h 1798320"/>
                    <a:gd name="connsiteX1" fmla="*/ 365760 w 1493520"/>
                    <a:gd name="connsiteY1" fmla="*/ 563880 h 1798320"/>
                    <a:gd name="connsiteX2" fmla="*/ 0 w 1493520"/>
                    <a:gd name="connsiteY2" fmla="*/ 1798320 h 1798320"/>
                  </a:gdLst>
                  <a:ahLst/>
                  <a:cxnLst>
                    <a:cxn ang="0">
                      <a:pos x="connsiteX0" y="connsiteY0"/>
                    </a:cxn>
                    <a:cxn ang="0">
                      <a:pos x="connsiteX1" y="connsiteY1"/>
                    </a:cxn>
                    <a:cxn ang="0">
                      <a:pos x="connsiteX2" y="connsiteY2"/>
                    </a:cxn>
                  </a:cxnLst>
                  <a:rect l="l" t="t" r="r" b="b"/>
                  <a:pathLst>
                    <a:path w="1493520" h="1798320">
                      <a:moveTo>
                        <a:pt x="1493520" y="0"/>
                      </a:moveTo>
                      <a:cubicBezTo>
                        <a:pt x="1054100" y="132080"/>
                        <a:pt x="614680" y="264160"/>
                        <a:pt x="365760" y="563880"/>
                      </a:cubicBezTo>
                      <a:cubicBezTo>
                        <a:pt x="116840" y="863600"/>
                        <a:pt x="58420" y="1330960"/>
                        <a:pt x="0" y="1798320"/>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56" name="מחבר חץ ישר 55"/>
                <p:cNvCxnSpPr/>
                <p:nvPr/>
              </p:nvCxnSpPr>
              <p:spPr>
                <a:xfrm>
                  <a:off x="2474522" y="2579401"/>
                  <a:ext cx="0" cy="72139"/>
                </a:xfrm>
                <a:prstGeom prst="straightConnector1">
                  <a:avLst/>
                </a:prstGeom>
                <a:ln w="317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 name="מלבן 13"/>
              <p:cNvSpPr/>
              <p:nvPr/>
            </p:nvSpPr>
            <p:spPr>
              <a:xfrm>
                <a:off x="5933918" y="983008"/>
                <a:ext cx="3198048" cy="470931"/>
              </a:xfrm>
              <a:prstGeom prst="rect">
                <a:avLst/>
              </a:prstGeom>
            </p:spPr>
            <p:txBody>
              <a:bodyPr>
                <a:spAutoFit/>
              </a:bodyPr>
              <a:lstStyle/>
              <a:p>
                <a:pPr>
                  <a:defRPr/>
                </a:pPr>
                <a:r>
                  <a:rPr lang="he-IL" sz="1600" b="1" dirty="0">
                    <a:solidFill>
                      <a:schemeClr val="accent2">
                        <a:lumMod val="60000"/>
                        <a:lumOff val="40000"/>
                      </a:schemeClr>
                    </a:solidFill>
                  </a:rPr>
                  <a:t>           5. </a:t>
                </a:r>
                <a:r>
                  <a:rPr lang="he-IL" sz="1600" b="1" u="sng" dirty="0">
                    <a:solidFill>
                      <a:schemeClr val="accent2">
                        <a:lumMod val="60000"/>
                        <a:lumOff val="40000"/>
                      </a:schemeClr>
                    </a:solidFill>
                  </a:rPr>
                  <a:t>דניטריפיקציה</a:t>
                </a:r>
              </a:p>
            </p:txBody>
          </p:sp>
          <p:grpSp>
            <p:nvGrpSpPr>
              <p:cNvPr id="151567" name="קבוצה 217089"/>
              <p:cNvGrpSpPr>
                <a:grpSpLocks/>
              </p:cNvGrpSpPr>
              <p:nvPr/>
            </p:nvGrpSpPr>
            <p:grpSpPr bwMode="auto">
              <a:xfrm>
                <a:off x="1465286" y="2130486"/>
                <a:ext cx="6532476" cy="475307"/>
                <a:chOff x="1283570" y="2564991"/>
                <a:chExt cx="6532476" cy="475307"/>
              </a:xfrm>
            </p:grpSpPr>
            <p:grpSp>
              <p:nvGrpSpPr>
                <p:cNvPr id="151595" name="קבוצה 20"/>
                <p:cNvGrpSpPr>
                  <a:grpSpLocks/>
                </p:cNvGrpSpPr>
                <p:nvPr/>
              </p:nvGrpSpPr>
              <p:grpSpPr bwMode="auto">
                <a:xfrm>
                  <a:off x="3489050" y="2564991"/>
                  <a:ext cx="2038129" cy="462374"/>
                  <a:chOff x="3830593" y="906350"/>
                  <a:chExt cx="2038129" cy="462374"/>
                </a:xfrm>
              </p:grpSpPr>
              <p:sp>
                <p:nvSpPr>
                  <p:cNvPr id="53" name="מלבן 52"/>
                  <p:cNvSpPr/>
                  <p:nvPr/>
                </p:nvSpPr>
                <p:spPr>
                  <a:xfrm>
                    <a:off x="3902615" y="906350"/>
                    <a:ext cx="1966106" cy="435554"/>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1605" name="מלבן 23"/>
                  <p:cNvSpPr>
                    <a:spLocks noChangeArrowheads="1"/>
                  </p:cNvSpPr>
                  <p:nvPr/>
                </p:nvSpPr>
                <p:spPr bwMode="auto">
                  <a:xfrm>
                    <a:off x="3830593" y="940077"/>
                    <a:ext cx="1797564" cy="42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ניטריטים </a:t>
                    </a:r>
                    <a:r>
                      <a:rPr lang="en-US" sz="1400" b="1">
                        <a:solidFill>
                          <a:srgbClr val="000000"/>
                        </a:solidFill>
                      </a:rPr>
                      <a:t>NO</a:t>
                    </a:r>
                    <a:r>
                      <a:rPr lang="en-US" sz="1400" b="1" baseline="-25000">
                        <a:solidFill>
                          <a:srgbClr val="000000"/>
                        </a:solidFill>
                      </a:rPr>
                      <a:t>2</a:t>
                    </a:r>
                    <a:r>
                      <a:rPr lang="en-US" sz="1400" baseline="30000">
                        <a:solidFill>
                          <a:srgbClr val="000000"/>
                        </a:solidFill>
                      </a:rPr>
                      <a:t>-</a:t>
                    </a:r>
                    <a:endParaRPr lang="he-IL" sz="1400" baseline="30000">
                      <a:solidFill>
                        <a:srgbClr val="000000"/>
                      </a:solidFill>
                    </a:endParaRPr>
                  </a:p>
                </p:txBody>
              </p:sp>
            </p:grpSp>
            <p:grpSp>
              <p:nvGrpSpPr>
                <p:cNvPr id="151596" name="קבוצה 24"/>
                <p:cNvGrpSpPr>
                  <a:grpSpLocks/>
                </p:cNvGrpSpPr>
                <p:nvPr/>
              </p:nvGrpSpPr>
              <p:grpSpPr bwMode="auto">
                <a:xfrm>
                  <a:off x="5828688" y="2564991"/>
                  <a:ext cx="1987358" cy="448919"/>
                  <a:chOff x="3641775" y="908807"/>
                  <a:chExt cx="1987358" cy="448919"/>
                </a:xfrm>
              </p:grpSpPr>
              <p:sp>
                <p:nvSpPr>
                  <p:cNvPr id="51" name="מלבן 50"/>
                  <p:cNvSpPr/>
                  <p:nvPr/>
                </p:nvSpPr>
                <p:spPr>
                  <a:xfrm>
                    <a:off x="3706212" y="908807"/>
                    <a:ext cx="1922921" cy="431133"/>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1603" name="מלבן 26"/>
                  <p:cNvSpPr>
                    <a:spLocks noChangeArrowheads="1"/>
                  </p:cNvSpPr>
                  <p:nvPr/>
                </p:nvSpPr>
                <p:spPr bwMode="auto">
                  <a:xfrm>
                    <a:off x="3641775" y="929080"/>
                    <a:ext cx="1726412" cy="42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ניטרטים </a:t>
                    </a:r>
                    <a:r>
                      <a:rPr lang="en-US" sz="1400" b="1">
                        <a:solidFill>
                          <a:srgbClr val="000000"/>
                        </a:solidFill>
                      </a:rPr>
                      <a:t>NO</a:t>
                    </a:r>
                    <a:r>
                      <a:rPr lang="en-US" sz="1400" b="1" baseline="-25000">
                        <a:solidFill>
                          <a:srgbClr val="000000"/>
                        </a:solidFill>
                      </a:rPr>
                      <a:t>3</a:t>
                    </a:r>
                    <a:r>
                      <a:rPr lang="en-US" sz="1400" b="1" baseline="30000">
                        <a:solidFill>
                          <a:srgbClr val="000000"/>
                        </a:solidFill>
                      </a:rPr>
                      <a:t>-</a:t>
                    </a:r>
                    <a:endParaRPr lang="he-IL" sz="1400" b="1" baseline="30000">
                      <a:solidFill>
                        <a:srgbClr val="000000"/>
                      </a:solidFill>
                    </a:endParaRPr>
                  </a:p>
                </p:txBody>
              </p:sp>
            </p:grpSp>
            <p:grpSp>
              <p:nvGrpSpPr>
                <p:cNvPr id="151597" name="קבוצה 27"/>
                <p:cNvGrpSpPr>
                  <a:grpSpLocks/>
                </p:cNvGrpSpPr>
                <p:nvPr/>
              </p:nvGrpSpPr>
              <p:grpSpPr bwMode="auto">
                <a:xfrm>
                  <a:off x="1283570" y="2564991"/>
                  <a:ext cx="1920647" cy="475307"/>
                  <a:chOff x="2344308" y="-1346122"/>
                  <a:chExt cx="1920647" cy="475307"/>
                </a:xfrm>
              </p:grpSpPr>
              <p:sp>
                <p:nvSpPr>
                  <p:cNvPr id="49" name="מלבן 48"/>
                  <p:cNvSpPr/>
                  <p:nvPr/>
                </p:nvSpPr>
                <p:spPr>
                  <a:xfrm>
                    <a:off x="2344308" y="-1346122"/>
                    <a:ext cx="1920647" cy="431133"/>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1601" name="מלבן 29"/>
                  <p:cNvSpPr>
                    <a:spLocks noChangeArrowheads="1"/>
                  </p:cNvSpPr>
                  <p:nvPr/>
                </p:nvSpPr>
                <p:spPr bwMode="auto">
                  <a:xfrm>
                    <a:off x="2436512" y="-1299461"/>
                    <a:ext cx="1515259" cy="42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אמוניה </a:t>
                    </a:r>
                    <a:r>
                      <a:rPr lang="en-US" sz="1400" b="1">
                        <a:solidFill>
                          <a:srgbClr val="000000"/>
                        </a:solidFill>
                      </a:rPr>
                      <a:t>NH</a:t>
                    </a:r>
                    <a:r>
                      <a:rPr lang="en-US" sz="1400" b="1" baseline="-25000">
                        <a:solidFill>
                          <a:srgbClr val="000000"/>
                        </a:solidFill>
                      </a:rPr>
                      <a:t>3</a:t>
                    </a:r>
                    <a:endParaRPr lang="he-IL" sz="1400" b="1" baseline="30000">
                      <a:solidFill>
                        <a:srgbClr val="000000"/>
                      </a:solidFill>
                    </a:endParaRPr>
                  </a:p>
                </p:txBody>
              </p:sp>
            </p:grpSp>
            <p:cxnSp>
              <p:nvCxnSpPr>
                <p:cNvPr id="47" name="מחבר חץ ישר 46"/>
                <p:cNvCxnSpPr>
                  <a:stCxn id="53" idx="3"/>
                  <a:endCxn id="51" idx="1"/>
                </p:cNvCxnSpPr>
                <p:nvPr/>
              </p:nvCxnSpPr>
              <p:spPr>
                <a:xfrm flipV="1">
                  <a:off x="5527178" y="2781663"/>
                  <a:ext cx="368219" cy="0"/>
                </a:xfrm>
                <a:prstGeom prst="straightConnector1">
                  <a:avLst/>
                </a:prstGeom>
                <a:ln w="31750">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48" name="מחבר חץ ישר 47"/>
                <p:cNvCxnSpPr/>
                <p:nvPr/>
              </p:nvCxnSpPr>
              <p:spPr>
                <a:xfrm flipV="1">
                  <a:off x="3195125" y="2781663"/>
                  <a:ext cx="370493" cy="2210"/>
                </a:xfrm>
                <a:prstGeom prst="straightConnector1">
                  <a:avLst/>
                </a:prstGeom>
                <a:ln w="31750">
                  <a:solidFill>
                    <a:srgbClr val="FF6699"/>
                  </a:solidFill>
                  <a:tailEnd type="arrow"/>
                </a:ln>
              </p:spPr>
              <p:style>
                <a:lnRef idx="1">
                  <a:schemeClr val="accent1"/>
                </a:lnRef>
                <a:fillRef idx="0">
                  <a:schemeClr val="accent1"/>
                </a:fillRef>
                <a:effectRef idx="0">
                  <a:schemeClr val="accent1"/>
                </a:effectRef>
                <a:fontRef idx="minor">
                  <a:schemeClr val="tx1"/>
                </a:fontRef>
              </p:style>
            </p:cxnSp>
          </p:grpSp>
          <p:sp>
            <p:nvSpPr>
              <p:cNvPr id="151568" name="מלבן 78"/>
              <p:cNvSpPr>
                <a:spLocks noChangeArrowheads="1"/>
              </p:cNvSpPr>
              <p:nvPr/>
            </p:nvSpPr>
            <p:spPr bwMode="auto">
              <a:xfrm>
                <a:off x="3456994" y="2512691"/>
                <a:ext cx="2475859" cy="115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FF6699"/>
                    </a:solidFill>
                  </a:rPr>
                  <a:t>2. </a:t>
                </a:r>
                <a:r>
                  <a:rPr lang="he-IL" sz="1600" b="1" u="sng">
                    <a:solidFill>
                      <a:srgbClr val="FF6699"/>
                    </a:solidFill>
                  </a:rPr>
                  <a:t>ניטריפיקציה (חִנקון) ע"י חיידקי ניטריפיקציה</a:t>
                </a:r>
              </a:p>
            </p:txBody>
          </p:sp>
          <p:grpSp>
            <p:nvGrpSpPr>
              <p:cNvPr id="151569" name="קבוצה 217088"/>
              <p:cNvGrpSpPr>
                <a:grpSpLocks/>
              </p:cNvGrpSpPr>
              <p:nvPr/>
            </p:nvGrpSpPr>
            <p:grpSpPr bwMode="auto">
              <a:xfrm>
                <a:off x="1572725" y="4644065"/>
                <a:ext cx="6639954" cy="2308480"/>
                <a:chOff x="691902" y="4644065"/>
                <a:chExt cx="6639954" cy="2308480"/>
              </a:xfrm>
            </p:grpSpPr>
            <p:pic>
              <p:nvPicPr>
                <p:cNvPr id="151587" name="תמונה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5611" y="4644065"/>
                  <a:ext cx="2816245" cy="211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1588" name="קבוצה 35"/>
                <p:cNvGrpSpPr>
                  <a:grpSpLocks/>
                </p:cNvGrpSpPr>
                <p:nvPr/>
              </p:nvGrpSpPr>
              <p:grpSpPr bwMode="auto">
                <a:xfrm>
                  <a:off x="4394117" y="4933958"/>
                  <a:ext cx="2552350" cy="1407465"/>
                  <a:chOff x="3178184" y="5053961"/>
                  <a:chExt cx="2552350" cy="1407465"/>
                </a:xfrm>
              </p:grpSpPr>
              <p:sp>
                <p:nvSpPr>
                  <p:cNvPr id="42" name="מלבן 41"/>
                  <p:cNvSpPr/>
                  <p:nvPr/>
                </p:nvSpPr>
                <p:spPr>
                  <a:xfrm>
                    <a:off x="3482581" y="5053961"/>
                    <a:ext cx="2247953" cy="1302242"/>
                  </a:xfrm>
                  <a:prstGeom prst="rect">
                    <a:avLst/>
                  </a:prstGeom>
                  <a:solidFill>
                    <a:schemeClr val="accent5">
                      <a:alpha val="98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1594" name="מלבן 56"/>
                  <p:cNvSpPr>
                    <a:spLocks noChangeArrowheads="1"/>
                  </p:cNvSpPr>
                  <p:nvPr/>
                </p:nvSpPr>
                <p:spPr bwMode="auto">
                  <a:xfrm>
                    <a:off x="3178184" y="5132624"/>
                    <a:ext cx="2465412" cy="13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0000"/>
                        </a:solidFill>
                      </a:rPr>
                      <a:t>תרכובות אורגניות </a:t>
                    </a:r>
                  </a:p>
                  <a:p>
                    <a:r>
                      <a:rPr lang="he-IL" sz="1400" b="1" u="sng">
                        <a:solidFill>
                          <a:srgbClr val="000000"/>
                        </a:solidFill>
                      </a:rPr>
                      <a:t>המכילות חנקן </a:t>
                    </a:r>
                  </a:p>
                  <a:p>
                    <a:r>
                      <a:rPr lang="he-IL" sz="1400" b="1">
                        <a:solidFill>
                          <a:srgbClr val="000000"/>
                        </a:solidFill>
                      </a:rPr>
                      <a:t>(חלבונים, חומצות גרעין) בתאי הצמחים</a:t>
                    </a:r>
                    <a:endParaRPr lang="he-IL" sz="1400" baseline="30000">
                      <a:solidFill>
                        <a:srgbClr val="000000"/>
                      </a:solidFill>
                    </a:endParaRPr>
                  </a:p>
                </p:txBody>
              </p:sp>
            </p:grpSp>
            <p:grpSp>
              <p:nvGrpSpPr>
                <p:cNvPr id="151589" name="קבוצה 89"/>
                <p:cNvGrpSpPr>
                  <a:grpSpLocks/>
                </p:cNvGrpSpPr>
                <p:nvPr/>
              </p:nvGrpSpPr>
              <p:grpSpPr bwMode="auto">
                <a:xfrm>
                  <a:off x="691902" y="5021864"/>
                  <a:ext cx="2999692" cy="1930681"/>
                  <a:chOff x="-676431" y="4989467"/>
                  <a:chExt cx="2999692" cy="1930681"/>
                </a:xfrm>
              </p:grpSpPr>
              <p:sp>
                <p:nvSpPr>
                  <p:cNvPr id="40" name="מלבן 39"/>
                  <p:cNvSpPr/>
                  <p:nvPr/>
                </p:nvSpPr>
                <p:spPr>
                  <a:xfrm>
                    <a:off x="-474747" y="4989999"/>
                    <a:ext cx="2798008" cy="1930149"/>
                  </a:xfrm>
                  <a:prstGeom prst="rect">
                    <a:avLst/>
                  </a:prstGeom>
                  <a:solidFill>
                    <a:srgbClr val="92D050">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1592" name="מלבן 91"/>
                  <p:cNvSpPr>
                    <a:spLocks noChangeArrowheads="1"/>
                  </p:cNvSpPr>
                  <p:nvPr/>
                </p:nvSpPr>
                <p:spPr bwMode="auto">
                  <a:xfrm>
                    <a:off x="-676431" y="4991475"/>
                    <a:ext cx="2995221" cy="192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0000"/>
                        </a:solidFill>
                      </a:rPr>
                      <a:t>תרכובות אורגניות </a:t>
                    </a:r>
                  </a:p>
                  <a:p>
                    <a:r>
                      <a:rPr lang="he-IL" sz="1400" b="1" u="sng">
                        <a:solidFill>
                          <a:srgbClr val="000000"/>
                        </a:solidFill>
                      </a:rPr>
                      <a:t>המכילות חנקן </a:t>
                    </a:r>
                  </a:p>
                  <a:p>
                    <a:r>
                      <a:rPr lang="he-IL" sz="1400" b="1">
                        <a:solidFill>
                          <a:srgbClr val="000000"/>
                        </a:solidFill>
                      </a:rPr>
                      <a:t>(חלבונים, חומצות גרעין) </a:t>
                    </a:r>
                  </a:p>
                  <a:p>
                    <a:r>
                      <a:rPr lang="he-IL" sz="1400" b="1">
                        <a:solidFill>
                          <a:srgbClr val="000000"/>
                        </a:solidFill>
                      </a:rPr>
                      <a:t>בגוף בעלי החיים הניזונים מן הצמחים במישרין או בעקיפין</a:t>
                    </a:r>
                  </a:p>
                </p:txBody>
              </p:sp>
            </p:grpSp>
            <p:cxnSp>
              <p:nvCxnSpPr>
                <p:cNvPr id="39" name="מחבר חץ ישר 38"/>
                <p:cNvCxnSpPr/>
                <p:nvPr/>
              </p:nvCxnSpPr>
              <p:spPr>
                <a:xfrm flipH="1">
                  <a:off x="3696140" y="5561865"/>
                  <a:ext cx="1002374" cy="11054"/>
                </a:xfrm>
                <a:prstGeom prst="straightConnector1">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51570" name="קבוצה 98"/>
              <p:cNvGrpSpPr>
                <a:grpSpLocks/>
              </p:cNvGrpSpPr>
              <p:nvPr/>
            </p:nvGrpSpPr>
            <p:grpSpPr bwMode="auto">
              <a:xfrm rot="4376768" flipH="1">
                <a:off x="5274531" y="3019212"/>
                <a:ext cx="2013989" cy="1431807"/>
                <a:chOff x="2369925" y="656368"/>
                <a:chExt cx="1481619" cy="1985851"/>
              </a:xfrm>
            </p:grpSpPr>
            <p:sp>
              <p:nvSpPr>
                <p:cNvPr id="34" name="צורה חופשית 33"/>
                <p:cNvSpPr/>
                <p:nvPr/>
              </p:nvSpPr>
              <p:spPr>
                <a:xfrm>
                  <a:off x="2398198" y="673382"/>
                  <a:ext cx="1483376" cy="1916711"/>
                </a:xfrm>
                <a:custGeom>
                  <a:avLst/>
                  <a:gdLst>
                    <a:gd name="connsiteX0" fmla="*/ 1493520 w 1493520"/>
                    <a:gd name="connsiteY0" fmla="*/ 0 h 1798320"/>
                    <a:gd name="connsiteX1" fmla="*/ 365760 w 1493520"/>
                    <a:gd name="connsiteY1" fmla="*/ 563880 h 1798320"/>
                    <a:gd name="connsiteX2" fmla="*/ 0 w 1493520"/>
                    <a:gd name="connsiteY2" fmla="*/ 1798320 h 1798320"/>
                    <a:gd name="connsiteX0" fmla="*/ 1481619 w 1481619"/>
                    <a:gd name="connsiteY0" fmla="*/ 1 h 1914447"/>
                    <a:gd name="connsiteX1" fmla="*/ 365760 w 1481619"/>
                    <a:gd name="connsiteY1" fmla="*/ 680007 h 1914447"/>
                    <a:gd name="connsiteX2" fmla="*/ 0 w 1481619"/>
                    <a:gd name="connsiteY2" fmla="*/ 1914447 h 1914447"/>
                  </a:gdLst>
                  <a:ahLst/>
                  <a:cxnLst>
                    <a:cxn ang="0">
                      <a:pos x="connsiteX0" y="connsiteY0"/>
                    </a:cxn>
                    <a:cxn ang="0">
                      <a:pos x="connsiteX1" y="connsiteY1"/>
                    </a:cxn>
                    <a:cxn ang="0">
                      <a:pos x="connsiteX2" y="connsiteY2"/>
                    </a:cxn>
                  </a:cxnLst>
                  <a:rect l="l" t="t" r="r" b="b"/>
                  <a:pathLst>
                    <a:path w="1481619" h="1914447">
                      <a:moveTo>
                        <a:pt x="1481619" y="1"/>
                      </a:moveTo>
                      <a:cubicBezTo>
                        <a:pt x="1042199" y="132081"/>
                        <a:pt x="612696" y="360933"/>
                        <a:pt x="365760" y="680007"/>
                      </a:cubicBezTo>
                      <a:cubicBezTo>
                        <a:pt x="118824" y="999081"/>
                        <a:pt x="58420" y="1447087"/>
                        <a:pt x="0" y="1914447"/>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5" name="מחבר חץ ישר 34"/>
                <p:cNvCxnSpPr/>
                <p:nvPr/>
              </p:nvCxnSpPr>
              <p:spPr>
                <a:xfrm>
                  <a:off x="2405781" y="2643634"/>
                  <a:ext cx="0" cy="72506"/>
                </a:xfrm>
                <a:prstGeom prst="straightConnector1">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51571" name="קבוצה 104"/>
              <p:cNvGrpSpPr>
                <a:grpSpLocks/>
              </p:cNvGrpSpPr>
              <p:nvPr/>
            </p:nvGrpSpPr>
            <p:grpSpPr bwMode="auto">
              <a:xfrm rot="1259204" flipV="1">
                <a:off x="2834970" y="2734147"/>
                <a:ext cx="1318243" cy="2032015"/>
                <a:chOff x="2369925" y="309186"/>
                <a:chExt cx="1166762" cy="2333033"/>
              </a:xfrm>
            </p:grpSpPr>
            <p:sp>
              <p:nvSpPr>
                <p:cNvPr id="32" name="צורה חופשית 31"/>
                <p:cNvSpPr/>
                <p:nvPr/>
              </p:nvSpPr>
              <p:spPr>
                <a:xfrm>
                  <a:off x="2363676" y="328224"/>
                  <a:ext cx="1166825" cy="2256694"/>
                </a:xfrm>
                <a:custGeom>
                  <a:avLst/>
                  <a:gdLst>
                    <a:gd name="connsiteX0" fmla="*/ 1493520 w 1493520"/>
                    <a:gd name="connsiteY0" fmla="*/ 0 h 1798320"/>
                    <a:gd name="connsiteX1" fmla="*/ 365760 w 1493520"/>
                    <a:gd name="connsiteY1" fmla="*/ 563880 h 1798320"/>
                    <a:gd name="connsiteX2" fmla="*/ 0 w 1493520"/>
                    <a:gd name="connsiteY2" fmla="*/ 1798320 h 1798320"/>
                    <a:gd name="connsiteX0" fmla="*/ 1340947 w 1340948"/>
                    <a:gd name="connsiteY0" fmla="*/ -1 h 1952478"/>
                    <a:gd name="connsiteX1" fmla="*/ 365760 w 1340948"/>
                    <a:gd name="connsiteY1" fmla="*/ 718038 h 1952478"/>
                    <a:gd name="connsiteX2" fmla="*/ 0 w 1340948"/>
                    <a:gd name="connsiteY2" fmla="*/ 1952478 h 1952478"/>
                    <a:gd name="connsiteX0" fmla="*/ 1410224 w 1410225"/>
                    <a:gd name="connsiteY0" fmla="*/ -1 h 2129660"/>
                    <a:gd name="connsiteX1" fmla="*/ 365760 w 1410225"/>
                    <a:gd name="connsiteY1" fmla="*/ 895220 h 2129660"/>
                    <a:gd name="connsiteX2" fmla="*/ 0 w 1410225"/>
                    <a:gd name="connsiteY2" fmla="*/ 2129660 h 2129660"/>
                    <a:gd name="connsiteX0" fmla="*/ 1410224 w 1410225"/>
                    <a:gd name="connsiteY0" fmla="*/ -1 h 2129660"/>
                    <a:gd name="connsiteX1" fmla="*/ 365760 w 1410225"/>
                    <a:gd name="connsiteY1" fmla="*/ 895220 h 2129660"/>
                    <a:gd name="connsiteX2" fmla="*/ 0 w 1410225"/>
                    <a:gd name="connsiteY2" fmla="*/ 2129660 h 2129660"/>
                    <a:gd name="connsiteX0" fmla="*/ 1166750 w 1166748"/>
                    <a:gd name="connsiteY0" fmla="*/ -1 h 2261617"/>
                    <a:gd name="connsiteX1" fmla="*/ 365760 w 1166748"/>
                    <a:gd name="connsiteY1" fmla="*/ 1027177 h 2261617"/>
                    <a:gd name="connsiteX2" fmla="*/ 0 w 1166748"/>
                    <a:gd name="connsiteY2" fmla="*/ 2261617 h 2261617"/>
                  </a:gdLst>
                  <a:ahLst/>
                  <a:cxnLst>
                    <a:cxn ang="0">
                      <a:pos x="connsiteX0" y="connsiteY0"/>
                    </a:cxn>
                    <a:cxn ang="0">
                      <a:pos x="connsiteX1" y="connsiteY1"/>
                    </a:cxn>
                    <a:cxn ang="0">
                      <a:pos x="connsiteX2" y="connsiteY2"/>
                    </a:cxn>
                  </a:cxnLst>
                  <a:rect l="l" t="t" r="r" b="b"/>
                  <a:pathLst>
                    <a:path w="1166748" h="2261617">
                      <a:moveTo>
                        <a:pt x="1166750" y="-1"/>
                      </a:moveTo>
                      <a:cubicBezTo>
                        <a:pt x="818873" y="224575"/>
                        <a:pt x="560218" y="650241"/>
                        <a:pt x="365760" y="1027177"/>
                      </a:cubicBezTo>
                      <a:cubicBezTo>
                        <a:pt x="171302" y="1404113"/>
                        <a:pt x="58420" y="1794257"/>
                        <a:pt x="0" y="226161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3" name="מחבר חץ ישר 32"/>
                <p:cNvCxnSpPr/>
                <p:nvPr/>
              </p:nvCxnSpPr>
              <p:spPr>
                <a:xfrm>
                  <a:off x="2366060" y="2609322"/>
                  <a:ext cx="0" cy="7107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20" name="מלבן 19"/>
              <p:cNvSpPr/>
              <p:nvPr/>
            </p:nvSpPr>
            <p:spPr>
              <a:xfrm>
                <a:off x="6390781" y="3140885"/>
                <a:ext cx="2477522" cy="473141"/>
              </a:xfrm>
              <a:prstGeom prst="rect">
                <a:avLst/>
              </a:prstGeom>
            </p:spPr>
            <p:txBody>
              <a:bodyPr>
                <a:spAutoFit/>
              </a:bodyPr>
              <a:lstStyle/>
              <a:p>
                <a:pPr>
                  <a:defRPr/>
                </a:pPr>
                <a:r>
                  <a:rPr lang="he-IL" sz="1600" b="1" dirty="0">
                    <a:solidFill>
                      <a:schemeClr val="accent3"/>
                    </a:solidFill>
                  </a:rPr>
                  <a:t>3. </a:t>
                </a:r>
                <a:r>
                  <a:rPr lang="he-IL" sz="1600" b="1" u="sng" dirty="0">
                    <a:solidFill>
                      <a:schemeClr val="accent3"/>
                    </a:solidFill>
                  </a:rPr>
                  <a:t>הזנה מינרלית</a:t>
                </a:r>
              </a:p>
            </p:txBody>
          </p:sp>
          <p:sp>
            <p:nvSpPr>
              <p:cNvPr id="21" name="מלבן 20"/>
              <p:cNvSpPr/>
              <p:nvPr/>
            </p:nvSpPr>
            <p:spPr>
              <a:xfrm>
                <a:off x="2908612" y="5075458"/>
                <a:ext cx="2475250" cy="470929"/>
              </a:xfrm>
              <a:prstGeom prst="rect">
                <a:avLst/>
              </a:prstGeom>
            </p:spPr>
            <p:txBody>
              <a:bodyPr>
                <a:spAutoFit/>
              </a:bodyPr>
              <a:lstStyle/>
              <a:p>
                <a:pPr>
                  <a:defRPr/>
                </a:pPr>
                <a:r>
                  <a:rPr lang="he-IL" sz="1600" b="1" u="sng" dirty="0">
                    <a:solidFill>
                      <a:schemeClr val="accent3"/>
                    </a:solidFill>
                  </a:rPr>
                  <a:t>הזנה</a:t>
                </a:r>
                <a:endParaRPr lang="he-IL" sz="1600" b="1" dirty="0">
                  <a:solidFill>
                    <a:schemeClr val="accent3"/>
                  </a:solidFill>
                </a:endParaRPr>
              </a:p>
            </p:txBody>
          </p:sp>
          <p:sp>
            <p:nvSpPr>
              <p:cNvPr id="151574" name="מלבן 111"/>
              <p:cNvSpPr>
                <a:spLocks noChangeArrowheads="1"/>
              </p:cNvSpPr>
              <p:nvPr/>
            </p:nvSpPr>
            <p:spPr bwMode="auto">
              <a:xfrm>
                <a:off x="3420388" y="4195827"/>
                <a:ext cx="1726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rPr>
                  <a:t>צמחים מתים</a:t>
                </a:r>
              </a:p>
            </p:txBody>
          </p:sp>
          <p:pic>
            <p:nvPicPr>
              <p:cNvPr id="15157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6" y="4437111"/>
                <a:ext cx="2262002" cy="234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756" y="1477566"/>
                <a:ext cx="561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027" y="3681052"/>
                <a:ext cx="5905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a:blip r:embed="rId7" cstate="email">
                <a:duotone>
                  <a:schemeClr val="accent4">
                    <a:shade val="45000"/>
                    <a:satMod val="135000"/>
                  </a:schemeClr>
                  <a:prstClr val="white"/>
                </a:duotone>
                <a:extLst/>
              </a:blip>
              <a:srcRect/>
              <a:stretch>
                <a:fillRect/>
              </a:stretch>
            </p:blipFill>
            <p:spPr bwMode="auto">
              <a:xfrm>
                <a:off x="6936100" y="1405027"/>
                <a:ext cx="638175" cy="514350"/>
              </a:xfrm>
              <a:prstGeom prst="rect">
                <a:avLst/>
              </a:prstGeom>
              <a:noFill/>
              <a:ln>
                <a:noFill/>
              </a:ln>
              <a:effectLst/>
              <a:extLst/>
            </p:spPr>
          </p:pic>
          <p:pic>
            <p:nvPicPr>
              <p:cNvPr id="28" name="Picture 3"/>
              <p:cNvPicPr>
                <a:picLocks noChangeAspect="1" noChangeArrowheads="1"/>
              </p:cNvPicPr>
              <p:nvPr/>
            </p:nvPicPr>
            <p:blipFill>
              <a:blip r:embed="rId6" cstate="email">
                <a:duotone>
                  <a:schemeClr val="accent5">
                    <a:shade val="45000"/>
                    <a:satMod val="135000"/>
                  </a:schemeClr>
                  <a:prstClr val="white"/>
                </a:duotone>
                <a:extLst/>
              </a:blip>
              <a:srcRect/>
              <a:stretch>
                <a:fillRect/>
              </a:stretch>
            </p:blipFill>
            <p:spPr bwMode="auto">
              <a:xfrm>
                <a:off x="443994" y="2681391"/>
                <a:ext cx="590549" cy="457200"/>
              </a:xfrm>
              <a:prstGeom prst="rect">
                <a:avLst/>
              </a:prstGeom>
              <a:noFill/>
              <a:ln>
                <a:noFill/>
              </a:ln>
              <a:effectLst/>
              <a:extLst/>
            </p:spPr>
          </p:pic>
          <p:grpSp>
            <p:nvGrpSpPr>
              <p:cNvPr id="151580" name="קבוצה 85"/>
              <p:cNvGrpSpPr>
                <a:grpSpLocks/>
              </p:cNvGrpSpPr>
              <p:nvPr/>
            </p:nvGrpSpPr>
            <p:grpSpPr bwMode="auto">
              <a:xfrm rot="21207604" flipV="1">
                <a:off x="3426847" y="2729162"/>
                <a:ext cx="1828987" cy="2395409"/>
                <a:chOff x="2369925" y="309186"/>
                <a:chExt cx="1166762" cy="2333033"/>
              </a:xfrm>
            </p:grpSpPr>
            <p:sp>
              <p:nvSpPr>
                <p:cNvPr id="30" name="צורה חופשית 29"/>
                <p:cNvSpPr/>
                <p:nvPr/>
              </p:nvSpPr>
              <p:spPr>
                <a:xfrm>
                  <a:off x="2352961" y="347899"/>
                  <a:ext cx="1180285" cy="2230888"/>
                </a:xfrm>
                <a:custGeom>
                  <a:avLst/>
                  <a:gdLst>
                    <a:gd name="connsiteX0" fmla="*/ 1493520 w 1493520"/>
                    <a:gd name="connsiteY0" fmla="*/ 0 h 1798320"/>
                    <a:gd name="connsiteX1" fmla="*/ 365760 w 1493520"/>
                    <a:gd name="connsiteY1" fmla="*/ 563880 h 1798320"/>
                    <a:gd name="connsiteX2" fmla="*/ 0 w 1493520"/>
                    <a:gd name="connsiteY2" fmla="*/ 1798320 h 1798320"/>
                    <a:gd name="connsiteX0" fmla="*/ 1340947 w 1340948"/>
                    <a:gd name="connsiteY0" fmla="*/ -1 h 1952478"/>
                    <a:gd name="connsiteX1" fmla="*/ 365760 w 1340948"/>
                    <a:gd name="connsiteY1" fmla="*/ 718038 h 1952478"/>
                    <a:gd name="connsiteX2" fmla="*/ 0 w 1340948"/>
                    <a:gd name="connsiteY2" fmla="*/ 1952478 h 1952478"/>
                    <a:gd name="connsiteX0" fmla="*/ 1410224 w 1410225"/>
                    <a:gd name="connsiteY0" fmla="*/ -1 h 2129660"/>
                    <a:gd name="connsiteX1" fmla="*/ 365760 w 1410225"/>
                    <a:gd name="connsiteY1" fmla="*/ 895220 h 2129660"/>
                    <a:gd name="connsiteX2" fmla="*/ 0 w 1410225"/>
                    <a:gd name="connsiteY2" fmla="*/ 2129660 h 2129660"/>
                    <a:gd name="connsiteX0" fmla="*/ 1410224 w 1410225"/>
                    <a:gd name="connsiteY0" fmla="*/ -1 h 2129660"/>
                    <a:gd name="connsiteX1" fmla="*/ 365760 w 1410225"/>
                    <a:gd name="connsiteY1" fmla="*/ 895220 h 2129660"/>
                    <a:gd name="connsiteX2" fmla="*/ 0 w 1410225"/>
                    <a:gd name="connsiteY2" fmla="*/ 2129660 h 2129660"/>
                    <a:gd name="connsiteX0" fmla="*/ 1166750 w 1166748"/>
                    <a:gd name="connsiteY0" fmla="*/ -1 h 2261617"/>
                    <a:gd name="connsiteX1" fmla="*/ 365760 w 1166748"/>
                    <a:gd name="connsiteY1" fmla="*/ 1027177 h 2261617"/>
                    <a:gd name="connsiteX2" fmla="*/ 0 w 1166748"/>
                    <a:gd name="connsiteY2" fmla="*/ 2261617 h 2261617"/>
                  </a:gdLst>
                  <a:ahLst/>
                  <a:cxnLst>
                    <a:cxn ang="0">
                      <a:pos x="connsiteX0" y="connsiteY0"/>
                    </a:cxn>
                    <a:cxn ang="0">
                      <a:pos x="connsiteX1" y="connsiteY1"/>
                    </a:cxn>
                    <a:cxn ang="0">
                      <a:pos x="connsiteX2" y="connsiteY2"/>
                    </a:cxn>
                  </a:cxnLst>
                  <a:rect l="l" t="t" r="r" b="b"/>
                  <a:pathLst>
                    <a:path w="1166748" h="2261617">
                      <a:moveTo>
                        <a:pt x="1166750" y="-1"/>
                      </a:moveTo>
                      <a:cubicBezTo>
                        <a:pt x="818873" y="224575"/>
                        <a:pt x="560218" y="650241"/>
                        <a:pt x="365760" y="1027177"/>
                      </a:cubicBezTo>
                      <a:cubicBezTo>
                        <a:pt x="171302" y="1404113"/>
                        <a:pt x="58420" y="1794257"/>
                        <a:pt x="0" y="226161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1" name="מחבר חץ ישר 30"/>
                <p:cNvCxnSpPr/>
                <p:nvPr/>
              </p:nvCxnSpPr>
              <p:spPr>
                <a:xfrm>
                  <a:off x="2348492" y="2592192"/>
                  <a:ext cx="0" cy="7106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151561" name="מלבן 84"/>
            <p:cNvSpPr>
              <a:spLocks noChangeArrowheads="1"/>
            </p:cNvSpPr>
            <p:nvPr/>
          </p:nvSpPr>
          <p:spPr bwMode="auto">
            <a:xfrm>
              <a:off x="72650" y="2890415"/>
              <a:ext cx="18822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B050"/>
                  </a:solidFill>
                </a:rPr>
                <a:t>4. </a:t>
              </a:r>
              <a:r>
                <a:rPr lang="he-IL" sz="1600" b="1" u="sng">
                  <a:solidFill>
                    <a:srgbClr val="00B050"/>
                  </a:solidFill>
                </a:rPr>
                <a:t>פירוק</a:t>
              </a:r>
            </a:p>
            <a:p>
              <a:r>
                <a:rPr lang="he-IL" sz="1600" b="1">
                  <a:solidFill>
                    <a:srgbClr val="00B050"/>
                  </a:solidFill>
                </a:rPr>
                <a:t>בעלי חיים מתים </a:t>
              </a:r>
            </a:p>
            <a:p>
              <a:r>
                <a:rPr lang="he-IL" sz="1600" b="1">
                  <a:solidFill>
                    <a:srgbClr val="00B050"/>
                  </a:solidFill>
                </a:rPr>
                <a:t>והפרשות בעלי חיים </a:t>
              </a:r>
            </a:p>
            <a:p>
              <a:r>
                <a:rPr lang="he-IL" sz="1600" b="1">
                  <a:solidFill>
                    <a:srgbClr val="00B050"/>
                  </a:solidFill>
                </a:rPr>
                <a:t>על ידי חיידקים ופטריות מפרקים.</a:t>
              </a:r>
            </a:p>
            <a:p>
              <a:endParaRPr lang="he-IL" sz="1600" b="1" u="sng">
                <a:solidFill>
                  <a:srgbClr val="00B050"/>
                </a:solidFill>
              </a:endParaRPr>
            </a:p>
          </p:txBody>
        </p:sp>
      </p:grpSp>
      <p:pic>
        <p:nvPicPr>
          <p:cNvPr id="60" name="Picture 6"/>
          <p:cNvPicPr>
            <a:picLocks noChangeAspect="1" noChangeArrowheads="1"/>
          </p:cNvPicPr>
          <p:nvPr/>
        </p:nvPicPr>
        <p:blipFill>
          <a:blip r:embed="rId8" cstate="email">
            <a:duotone>
              <a:schemeClr val="accent5">
                <a:shade val="45000"/>
                <a:satMod val="135000"/>
              </a:schemeClr>
              <a:prstClr val="white"/>
            </a:duotone>
            <a:extLst/>
          </a:blip>
          <a:srcRect/>
          <a:stretch>
            <a:fillRect/>
          </a:stretch>
        </p:blipFill>
        <p:spPr bwMode="auto">
          <a:xfrm>
            <a:off x="-273264" y="2543163"/>
            <a:ext cx="845451" cy="527767"/>
          </a:xfrm>
          <a:prstGeom prst="rect">
            <a:avLst/>
          </a:prstGeom>
          <a:noFill/>
          <a:ln>
            <a:noFill/>
          </a:ln>
          <a:effectLs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93AFB05-37B5-416E-AFC0-0C9CF89B3E69}"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
        <p:nvSpPr>
          <p:cNvPr id="9" name="כותרת 8"/>
          <p:cNvSpPr>
            <a:spLocks noGrp="1"/>
          </p:cNvSpPr>
          <p:nvPr>
            <p:ph type="title"/>
          </p:nvPr>
        </p:nvSpPr>
        <p:spPr>
          <a:xfrm>
            <a:off x="119063" y="0"/>
            <a:ext cx="8439150" cy="439738"/>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52580" name="מלבן 64"/>
          <p:cNvSpPr>
            <a:spLocks noChangeArrowheads="1"/>
          </p:cNvSpPr>
          <p:nvPr/>
        </p:nvSpPr>
        <p:spPr bwMode="auto">
          <a:xfrm>
            <a:off x="452438" y="6046788"/>
            <a:ext cx="788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1F497D"/>
                </a:solidFill>
              </a:rPr>
              <a:t>ג. היצרנים הם </a:t>
            </a:r>
            <a:r>
              <a:rPr lang="he-IL" sz="1600" b="1" u="sng">
                <a:solidFill>
                  <a:srgbClr val="1F497D"/>
                </a:solidFill>
              </a:rPr>
              <a:t>הצמחים</a:t>
            </a:r>
            <a:r>
              <a:rPr lang="he-IL" sz="1600" b="1">
                <a:solidFill>
                  <a:srgbClr val="1F497D"/>
                </a:solidFill>
              </a:rPr>
              <a:t>. הם הופכים תרכובות אנאורגניות (אמוניה, חנקות) לחומרים אורגניים המכילים </a:t>
            </a:r>
            <a:r>
              <a:rPr lang="he-IL" sz="1600" b="1">
                <a:solidFill>
                  <a:schemeClr val="tx2"/>
                </a:solidFill>
              </a:rPr>
              <a:t>חנקן כגון </a:t>
            </a:r>
            <a:r>
              <a:rPr lang="he-IL" sz="1600" b="1">
                <a:solidFill>
                  <a:srgbClr val="1F497D"/>
                </a:solidFill>
              </a:rPr>
              <a:t>חלבונים.</a:t>
            </a:r>
          </a:p>
        </p:txBody>
      </p:sp>
      <p:grpSp>
        <p:nvGrpSpPr>
          <p:cNvPr id="152581" name="קבוצה 15"/>
          <p:cNvGrpSpPr>
            <a:grpSpLocks/>
          </p:cNvGrpSpPr>
          <p:nvPr/>
        </p:nvGrpSpPr>
        <p:grpSpPr bwMode="auto">
          <a:xfrm>
            <a:off x="246063" y="377825"/>
            <a:ext cx="8789987" cy="5668963"/>
            <a:chOff x="239044" y="-18716"/>
            <a:chExt cx="8789659" cy="5668376"/>
          </a:xfrm>
        </p:grpSpPr>
        <p:sp>
          <p:nvSpPr>
            <p:cNvPr id="4" name="Rectangle 3"/>
            <p:cNvSpPr/>
            <p:nvPr/>
          </p:nvSpPr>
          <p:spPr>
            <a:xfrm>
              <a:off x="239044" y="-18716"/>
              <a:ext cx="8215005" cy="46033"/>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52584" name="קבוצה 4"/>
            <p:cNvGrpSpPr>
              <a:grpSpLocks/>
            </p:cNvGrpSpPr>
            <p:nvPr/>
          </p:nvGrpSpPr>
          <p:grpSpPr bwMode="auto">
            <a:xfrm>
              <a:off x="2221060" y="1001298"/>
              <a:ext cx="5585732" cy="4648362"/>
              <a:chOff x="-37925" y="655757"/>
              <a:chExt cx="6970303" cy="5619196"/>
            </a:xfrm>
          </p:grpSpPr>
          <p:grpSp>
            <p:nvGrpSpPr>
              <p:cNvPr id="152591" name="קבוצה 1"/>
              <p:cNvGrpSpPr>
                <a:grpSpLocks/>
              </p:cNvGrpSpPr>
              <p:nvPr/>
            </p:nvGrpSpPr>
            <p:grpSpPr bwMode="auto">
              <a:xfrm>
                <a:off x="125413" y="1147761"/>
                <a:ext cx="6806965" cy="5127192"/>
                <a:chOff x="-137578" y="1465994"/>
                <a:chExt cx="6806962" cy="5126861"/>
              </a:xfrm>
            </p:grpSpPr>
            <p:grpSp>
              <p:nvGrpSpPr>
                <p:cNvPr id="152594" name="קבוצה 10"/>
                <p:cNvGrpSpPr>
                  <a:grpSpLocks/>
                </p:cNvGrpSpPr>
                <p:nvPr/>
              </p:nvGrpSpPr>
              <p:grpSpPr bwMode="auto">
                <a:xfrm>
                  <a:off x="-137578" y="1465994"/>
                  <a:ext cx="6806962" cy="5126861"/>
                  <a:chOff x="-75778" y="662419"/>
                  <a:chExt cx="9746099" cy="7140734"/>
                </a:xfrm>
              </p:grpSpPr>
              <p:grpSp>
                <p:nvGrpSpPr>
                  <p:cNvPr id="152596" name="קבוצה 9"/>
                  <p:cNvGrpSpPr>
                    <a:grpSpLocks/>
                  </p:cNvGrpSpPr>
                  <p:nvPr/>
                </p:nvGrpSpPr>
                <p:grpSpPr bwMode="auto">
                  <a:xfrm>
                    <a:off x="3213051" y="662419"/>
                    <a:ext cx="2840291" cy="531220"/>
                    <a:chOff x="3028281" y="926977"/>
                    <a:chExt cx="2840291" cy="531220"/>
                  </a:xfrm>
                </p:grpSpPr>
                <p:sp>
                  <p:nvSpPr>
                    <p:cNvPr id="59" name="מלבן 58"/>
                    <p:cNvSpPr/>
                    <p:nvPr/>
                  </p:nvSpPr>
                  <p:spPr>
                    <a:xfrm>
                      <a:off x="3208156" y="926979"/>
                      <a:ext cx="2660414" cy="478364"/>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2641" name="מלבן 7"/>
                    <p:cNvSpPr>
                      <a:spLocks noChangeArrowheads="1"/>
                    </p:cNvSpPr>
                    <p:nvPr/>
                  </p:nvSpPr>
                  <p:spPr bwMode="auto">
                    <a:xfrm>
                      <a:off x="3028281" y="940078"/>
                      <a:ext cx="2772887" cy="51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חנקן אטמוספרי </a:t>
                      </a:r>
                      <a:r>
                        <a:rPr lang="en-US" sz="1400" b="1">
                          <a:solidFill>
                            <a:srgbClr val="000000"/>
                          </a:solidFill>
                        </a:rPr>
                        <a:t>N</a:t>
                      </a:r>
                      <a:r>
                        <a:rPr lang="en-US" sz="1400" b="1" baseline="-25000">
                          <a:solidFill>
                            <a:srgbClr val="000000"/>
                          </a:solidFill>
                        </a:rPr>
                        <a:t>2</a:t>
                      </a:r>
                      <a:endParaRPr lang="he-IL" sz="1400" b="1" baseline="-25000">
                        <a:solidFill>
                          <a:srgbClr val="000000"/>
                        </a:solidFill>
                      </a:endParaRPr>
                    </a:p>
                  </p:txBody>
                </p:sp>
              </p:grpSp>
              <p:sp>
                <p:nvSpPr>
                  <p:cNvPr id="152597" name="מלבן 10"/>
                  <p:cNvSpPr>
                    <a:spLocks noChangeArrowheads="1"/>
                  </p:cNvSpPr>
                  <p:nvPr/>
                </p:nvSpPr>
                <p:spPr bwMode="auto">
                  <a:xfrm>
                    <a:off x="-75778" y="810554"/>
                    <a:ext cx="3563994" cy="5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u="sng">
                        <a:solidFill>
                          <a:srgbClr val="CC66FF"/>
                        </a:solidFill>
                      </a:rPr>
                      <a:t>1. קשירת חנקן</a:t>
                    </a:r>
                  </a:p>
                </p:txBody>
              </p:sp>
              <p:grpSp>
                <p:nvGrpSpPr>
                  <p:cNvPr id="152598" name="קבוצה 16"/>
                  <p:cNvGrpSpPr>
                    <a:grpSpLocks/>
                  </p:cNvGrpSpPr>
                  <p:nvPr/>
                </p:nvGrpSpPr>
                <p:grpSpPr bwMode="auto">
                  <a:xfrm rot="197671">
                    <a:off x="3412868" y="1103412"/>
                    <a:ext cx="1135583" cy="1026208"/>
                    <a:chOff x="2369925" y="772494"/>
                    <a:chExt cx="1493520" cy="1869725"/>
                  </a:xfrm>
                </p:grpSpPr>
                <p:sp>
                  <p:nvSpPr>
                    <p:cNvPr id="57" name="צורה חופשית 56"/>
                    <p:cNvSpPr/>
                    <p:nvPr/>
                  </p:nvSpPr>
                  <p:spPr>
                    <a:xfrm>
                      <a:off x="2299991" y="748686"/>
                      <a:ext cx="1484643" cy="1801567"/>
                    </a:xfrm>
                    <a:custGeom>
                      <a:avLst/>
                      <a:gdLst>
                        <a:gd name="connsiteX0" fmla="*/ 1493520 w 1493520"/>
                        <a:gd name="connsiteY0" fmla="*/ 0 h 1798320"/>
                        <a:gd name="connsiteX1" fmla="*/ 365760 w 1493520"/>
                        <a:gd name="connsiteY1" fmla="*/ 563880 h 1798320"/>
                        <a:gd name="connsiteX2" fmla="*/ 0 w 1493520"/>
                        <a:gd name="connsiteY2" fmla="*/ 1798320 h 1798320"/>
                      </a:gdLst>
                      <a:ahLst/>
                      <a:cxnLst>
                        <a:cxn ang="0">
                          <a:pos x="connsiteX0" y="connsiteY0"/>
                        </a:cxn>
                        <a:cxn ang="0">
                          <a:pos x="connsiteX1" y="connsiteY1"/>
                        </a:cxn>
                        <a:cxn ang="0">
                          <a:pos x="connsiteX2" y="connsiteY2"/>
                        </a:cxn>
                      </a:cxnLst>
                      <a:rect l="l" t="t" r="r" b="b"/>
                      <a:pathLst>
                        <a:path w="1493520" h="1798320">
                          <a:moveTo>
                            <a:pt x="1493520" y="0"/>
                          </a:moveTo>
                          <a:cubicBezTo>
                            <a:pt x="1054100" y="132080"/>
                            <a:pt x="614680" y="264160"/>
                            <a:pt x="365760" y="563880"/>
                          </a:cubicBezTo>
                          <a:cubicBezTo>
                            <a:pt x="116840" y="863600"/>
                            <a:pt x="58420" y="1330960"/>
                            <a:pt x="0" y="1798320"/>
                          </a:cubicBezTo>
                        </a:path>
                      </a:pathLst>
                    </a:custGeom>
                    <a:no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58" name="מחבר חץ ישר 57"/>
                    <p:cNvCxnSpPr/>
                    <p:nvPr/>
                  </p:nvCxnSpPr>
                  <p:spPr>
                    <a:xfrm>
                      <a:off x="2303100" y="2558576"/>
                      <a:ext cx="0" cy="73038"/>
                    </a:xfrm>
                    <a:prstGeom prst="straightConnector1">
                      <a:avLst/>
                    </a:prstGeom>
                    <a:ln w="31750">
                      <a:solidFill>
                        <a:srgbClr val="CC66FF"/>
                      </a:solidFill>
                      <a:tailEnd type="arrow"/>
                    </a:ln>
                  </p:spPr>
                  <p:style>
                    <a:lnRef idx="1">
                      <a:schemeClr val="accent1"/>
                    </a:lnRef>
                    <a:fillRef idx="0">
                      <a:schemeClr val="accent1"/>
                    </a:fillRef>
                    <a:effectRef idx="0">
                      <a:schemeClr val="accent1"/>
                    </a:effectRef>
                    <a:fontRef idx="minor">
                      <a:schemeClr val="tx1"/>
                    </a:fontRef>
                  </p:style>
                </p:cxnSp>
              </p:grpSp>
              <p:grpSp>
                <p:nvGrpSpPr>
                  <p:cNvPr id="152599" name="קבוצה 65"/>
                  <p:cNvGrpSpPr>
                    <a:grpSpLocks/>
                  </p:cNvGrpSpPr>
                  <p:nvPr/>
                </p:nvGrpSpPr>
                <p:grpSpPr bwMode="auto">
                  <a:xfrm rot="-4774342" flipH="1" flipV="1">
                    <a:off x="5627805" y="921610"/>
                    <a:ext cx="670305" cy="1296045"/>
                    <a:chOff x="2369925" y="772494"/>
                    <a:chExt cx="1493520" cy="1869725"/>
                  </a:xfrm>
                </p:grpSpPr>
                <p:sp>
                  <p:nvSpPr>
                    <p:cNvPr id="55" name="צורה חופשית 54"/>
                    <p:cNvSpPr/>
                    <p:nvPr/>
                  </p:nvSpPr>
                  <p:spPr>
                    <a:xfrm>
                      <a:off x="2390218" y="848074"/>
                      <a:ext cx="1464807" cy="1738976"/>
                    </a:xfrm>
                    <a:custGeom>
                      <a:avLst/>
                      <a:gdLst>
                        <a:gd name="connsiteX0" fmla="*/ 1493520 w 1493520"/>
                        <a:gd name="connsiteY0" fmla="*/ 0 h 1798320"/>
                        <a:gd name="connsiteX1" fmla="*/ 365760 w 1493520"/>
                        <a:gd name="connsiteY1" fmla="*/ 563880 h 1798320"/>
                        <a:gd name="connsiteX2" fmla="*/ 0 w 1493520"/>
                        <a:gd name="connsiteY2" fmla="*/ 1798320 h 1798320"/>
                      </a:gdLst>
                      <a:ahLst/>
                      <a:cxnLst>
                        <a:cxn ang="0">
                          <a:pos x="connsiteX0" y="connsiteY0"/>
                        </a:cxn>
                        <a:cxn ang="0">
                          <a:pos x="connsiteX1" y="connsiteY1"/>
                        </a:cxn>
                        <a:cxn ang="0">
                          <a:pos x="connsiteX2" y="connsiteY2"/>
                        </a:cxn>
                      </a:cxnLst>
                      <a:rect l="l" t="t" r="r" b="b"/>
                      <a:pathLst>
                        <a:path w="1493520" h="1798320">
                          <a:moveTo>
                            <a:pt x="1493520" y="0"/>
                          </a:moveTo>
                          <a:cubicBezTo>
                            <a:pt x="1054100" y="132080"/>
                            <a:pt x="614680" y="264160"/>
                            <a:pt x="365760" y="563880"/>
                          </a:cubicBezTo>
                          <a:cubicBezTo>
                            <a:pt x="116840" y="863600"/>
                            <a:pt x="58420" y="1330960"/>
                            <a:pt x="0" y="1798320"/>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56" name="מחבר חץ ישר 55"/>
                    <p:cNvCxnSpPr/>
                    <p:nvPr/>
                  </p:nvCxnSpPr>
                  <p:spPr>
                    <a:xfrm>
                      <a:off x="2394174" y="2577895"/>
                      <a:ext cx="0" cy="73651"/>
                    </a:xfrm>
                    <a:prstGeom prst="straightConnector1">
                      <a:avLst/>
                    </a:prstGeom>
                    <a:ln w="317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2600" name="מלבן 13"/>
                  <p:cNvSpPr>
                    <a:spLocks noChangeArrowheads="1"/>
                  </p:cNvSpPr>
                  <p:nvPr/>
                </p:nvSpPr>
                <p:spPr bwMode="auto">
                  <a:xfrm>
                    <a:off x="5252281" y="1081968"/>
                    <a:ext cx="4418040" cy="5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5EB9E7"/>
                        </a:solidFill>
                      </a:rPr>
                      <a:t>           5. </a:t>
                    </a:r>
                    <a:r>
                      <a:rPr lang="he-IL" sz="1600" b="1" u="sng">
                        <a:solidFill>
                          <a:srgbClr val="5EB9E7"/>
                        </a:solidFill>
                      </a:rPr>
                      <a:t>דניטריפיקציה</a:t>
                    </a:r>
                  </a:p>
                </p:txBody>
              </p:sp>
              <p:grpSp>
                <p:nvGrpSpPr>
                  <p:cNvPr id="152601" name="קבוצה 217089"/>
                  <p:cNvGrpSpPr>
                    <a:grpSpLocks/>
                  </p:cNvGrpSpPr>
                  <p:nvPr/>
                </p:nvGrpSpPr>
                <p:grpSpPr bwMode="auto">
                  <a:xfrm>
                    <a:off x="1176253" y="2062898"/>
                    <a:ext cx="7163115" cy="561086"/>
                    <a:chOff x="994537" y="2497403"/>
                    <a:chExt cx="7163115" cy="561086"/>
                  </a:xfrm>
                </p:grpSpPr>
                <p:grpSp>
                  <p:nvGrpSpPr>
                    <p:cNvPr id="152625" name="קבוצה 20"/>
                    <p:cNvGrpSpPr>
                      <a:grpSpLocks/>
                    </p:cNvGrpSpPr>
                    <p:nvPr/>
                  </p:nvGrpSpPr>
                  <p:grpSpPr bwMode="auto">
                    <a:xfrm>
                      <a:off x="3402071" y="2526408"/>
                      <a:ext cx="2154272" cy="532081"/>
                      <a:chOff x="3743614" y="867767"/>
                      <a:chExt cx="2154272" cy="532081"/>
                    </a:xfrm>
                  </p:grpSpPr>
                  <p:sp>
                    <p:nvSpPr>
                      <p:cNvPr id="53" name="מלבן 52"/>
                      <p:cNvSpPr/>
                      <p:nvPr/>
                    </p:nvSpPr>
                    <p:spPr>
                      <a:xfrm>
                        <a:off x="3765472" y="924155"/>
                        <a:ext cx="2101672" cy="475693"/>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2635" name="מלבן 23"/>
                      <p:cNvSpPr>
                        <a:spLocks noChangeArrowheads="1"/>
                      </p:cNvSpPr>
                      <p:nvPr/>
                    </p:nvSpPr>
                    <p:spPr bwMode="auto">
                      <a:xfrm>
                        <a:off x="3743614" y="867767"/>
                        <a:ext cx="2154272" cy="51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ניטרטים </a:t>
                        </a:r>
                        <a:r>
                          <a:rPr lang="en-US" sz="1400" b="1">
                            <a:solidFill>
                              <a:srgbClr val="000000"/>
                            </a:solidFill>
                          </a:rPr>
                          <a:t>NO</a:t>
                        </a:r>
                        <a:r>
                          <a:rPr lang="en-US" sz="1400" b="1" baseline="-25000">
                            <a:solidFill>
                              <a:srgbClr val="000000"/>
                            </a:solidFill>
                          </a:rPr>
                          <a:t>2</a:t>
                        </a:r>
                        <a:r>
                          <a:rPr lang="en-US" sz="1400" baseline="30000">
                            <a:solidFill>
                              <a:srgbClr val="000000"/>
                            </a:solidFill>
                          </a:rPr>
                          <a:t>-</a:t>
                        </a:r>
                        <a:endParaRPr lang="he-IL" sz="1400" baseline="30000">
                          <a:solidFill>
                            <a:srgbClr val="000000"/>
                          </a:solidFill>
                        </a:endParaRPr>
                      </a:p>
                    </p:txBody>
                  </p:sp>
                </p:grpSp>
                <p:grpSp>
                  <p:nvGrpSpPr>
                    <p:cNvPr id="152626" name="קבוצה 24"/>
                    <p:cNvGrpSpPr>
                      <a:grpSpLocks/>
                    </p:cNvGrpSpPr>
                    <p:nvPr/>
                  </p:nvGrpSpPr>
                  <p:grpSpPr bwMode="auto">
                    <a:xfrm>
                      <a:off x="5807924" y="2537334"/>
                      <a:ext cx="2349728" cy="518118"/>
                      <a:chOff x="3621011" y="881150"/>
                      <a:chExt cx="2349728" cy="518118"/>
                    </a:xfrm>
                  </p:grpSpPr>
                  <p:sp>
                    <p:nvSpPr>
                      <p:cNvPr id="51" name="מלבן 50"/>
                      <p:cNvSpPr/>
                      <p:nvPr/>
                    </p:nvSpPr>
                    <p:spPr>
                      <a:xfrm>
                        <a:off x="3664856" y="926612"/>
                        <a:ext cx="2305883" cy="446295"/>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2633" name="מלבן 26"/>
                      <p:cNvSpPr>
                        <a:spLocks noChangeArrowheads="1"/>
                      </p:cNvSpPr>
                      <p:nvPr/>
                    </p:nvSpPr>
                    <p:spPr bwMode="auto">
                      <a:xfrm>
                        <a:off x="3621011" y="881150"/>
                        <a:ext cx="2243054" cy="5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ניטריטים </a:t>
                        </a:r>
                        <a:r>
                          <a:rPr lang="en-US" sz="1400" b="1">
                            <a:solidFill>
                              <a:srgbClr val="000000"/>
                            </a:solidFill>
                          </a:rPr>
                          <a:t>NO</a:t>
                        </a:r>
                        <a:r>
                          <a:rPr lang="en-US" sz="1400" b="1" baseline="-25000">
                            <a:solidFill>
                              <a:srgbClr val="000000"/>
                            </a:solidFill>
                          </a:rPr>
                          <a:t>3</a:t>
                        </a:r>
                        <a:r>
                          <a:rPr lang="en-US" sz="1400" b="1" baseline="30000">
                            <a:solidFill>
                              <a:srgbClr val="000000"/>
                            </a:solidFill>
                          </a:rPr>
                          <a:t>-</a:t>
                        </a:r>
                        <a:endParaRPr lang="he-IL" sz="1400" b="1" baseline="30000">
                          <a:solidFill>
                            <a:srgbClr val="000000"/>
                          </a:solidFill>
                        </a:endParaRPr>
                      </a:p>
                    </p:txBody>
                  </p:sp>
                </p:grpSp>
                <p:grpSp>
                  <p:nvGrpSpPr>
                    <p:cNvPr id="152627" name="קבוצה 27"/>
                    <p:cNvGrpSpPr>
                      <a:grpSpLocks/>
                    </p:cNvGrpSpPr>
                    <p:nvPr/>
                  </p:nvGrpSpPr>
                  <p:grpSpPr bwMode="auto">
                    <a:xfrm>
                      <a:off x="994537" y="2497403"/>
                      <a:ext cx="2031782" cy="518118"/>
                      <a:chOff x="2055275" y="-1413710"/>
                      <a:chExt cx="2031782" cy="518118"/>
                    </a:xfrm>
                  </p:grpSpPr>
                  <p:sp>
                    <p:nvSpPr>
                      <p:cNvPr id="49" name="מלבן 48"/>
                      <p:cNvSpPr/>
                      <p:nvPr/>
                    </p:nvSpPr>
                    <p:spPr>
                      <a:xfrm>
                        <a:off x="2181621" y="-1328317"/>
                        <a:ext cx="1877605" cy="430260"/>
                      </a:xfrm>
                      <a:prstGeom prst="rect">
                        <a:avLst/>
                      </a:prstGeom>
                      <a:solidFill>
                        <a:srgbClr val="FFCC99">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2631" name="מלבן 29"/>
                      <p:cNvSpPr>
                        <a:spLocks noChangeArrowheads="1"/>
                      </p:cNvSpPr>
                      <p:nvPr/>
                    </p:nvSpPr>
                    <p:spPr bwMode="auto">
                      <a:xfrm>
                        <a:off x="2055275" y="-1413710"/>
                        <a:ext cx="1890785" cy="5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אמוניה </a:t>
                        </a:r>
                        <a:r>
                          <a:rPr lang="en-US" sz="1400" b="1">
                            <a:solidFill>
                              <a:srgbClr val="000000"/>
                            </a:solidFill>
                          </a:rPr>
                          <a:t>NH</a:t>
                        </a:r>
                        <a:r>
                          <a:rPr lang="en-US" sz="1400" b="1" baseline="-25000">
                            <a:solidFill>
                              <a:srgbClr val="000000"/>
                            </a:solidFill>
                          </a:rPr>
                          <a:t>3</a:t>
                        </a:r>
                        <a:endParaRPr lang="he-IL" sz="1400" b="1" baseline="30000">
                          <a:solidFill>
                            <a:srgbClr val="000000"/>
                          </a:solidFill>
                        </a:endParaRPr>
                      </a:p>
                    </p:txBody>
                  </p:sp>
                </p:grpSp>
                <p:cxnSp>
                  <p:nvCxnSpPr>
                    <p:cNvPr id="47" name="מחבר חץ ישר 46"/>
                    <p:cNvCxnSpPr>
                      <a:stCxn id="53" idx="3"/>
                      <a:endCxn id="51" idx="1"/>
                    </p:cNvCxnSpPr>
                    <p:nvPr/>
                  </p:nvCxnSpPr>
                  <p:spPr>
                    <a:xfrm flipV="1">
                      <a:off x="5525600" y="2807280"/>
                      <a:ext cx="348859" cy="13361"/>
                    </a:xfrm>
                    <a:prstGeom prst="straightConnector1">
                      <a:avLst/>
                    </a:prstGeom>
                    <a:ln w="31750">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48" name="מחבר חץ ישר 47"/>
                    <p:cNvCxnSpPr/>
                    <p:nvPr/>
                  </p:nvCxnSpPr>
                  <p:spPr>
                    <a:xfrm flipV="1">
                      <a:off x="3052379" y="2799262"/>
                      <a:ext cx="371550" cy="2673"/>
                    </a:xfrm>
                    <a:prstGeom prst="straightConnector1">
                      <a:avLst/>
                    </a:prstGeom>
                    <a:ln w="31750">
                      <a:solidFill>
                        <a:srgbClr val="FF6699"/>
                      </a:solidFill>
                      <a:tailEnd type="arrow"/>
                    </a:ln>
                  </p:spPr>
                  <p:style>
                    <a:lnRef idx="1">
                      <a:schemeClr val="accent1"/>
                    </a:lnRef>
                    <a:fillRef idx="0">
                      <a:schemeClr val="accent1"/>
                    </a:fillRef>
                    <a:effectRef idx="0">
                      <a:schemeClr val="accent1"/>
                    </a:effectRef>
                    <a:fontRef idx="minor">
                      <a:schemeClr val="tx1"/>
                    </a:fontRef>
                  </p:style>
                </p:cxnSp>
              </p:grpSp>
              <p:sp>
                <p:nvSpPr>
                  <p:cNvPr id="152602" name="מלבן 78"/>
                  <p:cNvSpPr>
                    <a:spLocks noChangeArrowheads="1"/>
                  </p:cNvSpPr>
                  <p:nvPr/>
                </p:nvSpPr>
                <p:spPr bwMode="auto">
                  <a:xfrm>
                    <a:off x="2491324" y="2512691"/>
                    <a:ext cx="3441530" cy="5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FF6699"/>
                        </a:solidFill>
                      </a:rPr>
                      <a:t>2. </a:t>
                    </a:r>
                    <a:r>
                      <a:rPr lang="he-IL" sz="1600" b="1" u="sng">
                        <a:solidFill>
                          <a:srgbClr val="FF6699"/>
                        </a:solidFill>
                      </a:rPr>
                      <a:t>ניטריפיקציה</a:t>
                    </a:r>
                  </a:p>
                </p:txBody>
              </p:sp>
              <p:grpSp>
                <p:nvGrpSpPr>
                  <p:cNvPr id="152603" name="קבוצה 217088"/>
                  <p:cNvGrpSpPr>
                    <a:grpSpLocks/>
                  </p:cNvGrpSpPr>
                  <p:nvPr/>
                </p:nvGrpSpPr>
                <p:grpSpPr bwMode="auto">
                  <a:xfrm>
                    <a:off x="1622976" y="4644065"/>
                    <a:ext cx="6589703" cy="3159088"/>
                    <a:chOff x="742153" y="4644065"/>
                    <a:chExt cx="6589703" cy="3159088"/>
                  </a:xfrm>
                </p:grpSpPr>
                <p:pic>
                  <p:nvPicPr>
                    <p:cNvPr id="152617" name="תמונה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5611" y="4644065"/>
                      <a:ext cx="2816245" cy="270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2618" name="קבוצה 35"/>
                    <p:cNvGrpSpPr>
                      <a:grpSpLocks/>
                    </p:cNvGrpSpPr>
                    <p:nvPr/>
                  </p:nvGrpSpPr>
                  <p:grpSpPr bwMode="auto">
                    <a:xfrm>
                      <a:off x="4444558" y="4932963"/>
                      <a:ext cx="2480767" cy="2415877"/>
                      <a:chOff x="3228625" y="5052966"/>
                      <a:chExt cx="2480767" cy="2415877"/>
                    </a:xfrm>
                  </p:grpSpPr>
                  <p:sp>
                    <p:nvSpPr>
                      <p:cNvPr id="42" name="מלבן 41"/>
                      <p:cNvSpPr/>
                      <p:nvPr/>
                    </p:nvSpPr>
                    <p:spPr>
                      <a:xfrm>
                        <a:off x="3482928" y="5052966"/>
                        <a:ext cx="2226468" cy="2415877"/>
                      </a:xfrm>
                      <a:prstGeom prst="rect">
                        <a:avLst/>
                      </a:prstGeom>
                      <a:solidFill>
                        <a:schemeClr val="accent5">
                          <a:alpha val="98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2624" name="מלבן 56"/>
                      <p:cNvSpPr>
                        <a:spLocks noChangeArrowheads="1"/>
                      </p:cNvSpPr>
                      <p:nvPr/>
                    </p:nvSpPr>
                    <p:spPr bwMode="auto">
                      <a:xfrm>
                        <a:off x="3228625" y="5092175"/>
                        <a:ext cx="2465413" cy="16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0000"/>
                            </a:solidFill>
                          </a:rPr>
                          <a:t>תרכובות אורגניות </a:t>
                        </a:r>
                      </a:p>
                      <a:p>
                        <a:r>
                          <a:rPr lang="he-IL" sz="1400" b="1" u="sng">
                            <a:solidFill>
                              <a:srgbClr val="000000"/>
                            </a:solidFill>
                          </a:rPr>
                          <a:t>המכילות חנקן </a:t>
                        </a:r>
                      </a:p>
                      <a:p>
                        <a:r>
                          <a:rPr lang="he-IL" sz="1400" b="1">
                            <a:solidFill>
                              <a:srgbClr val="000000"/>
                            </a:solidFill>
                          </a:rPr>
                          <a:t>(חלבונים, חומצות גרעין)</a:t>
                        </a:r>
                      </a:p>
                      <a:p>
                        <a:r>
                          <a:rPr lang="he-IL" sz="1400" b="1">
                            <a:solidFill>
                              <a:srgbClr val="000000"/>
                            </a:solidFill>
                          </a:rPr>
                          <a:t>בתאי הצמחים</a:t>
                        </a:r>
                        <a:endParaRPr lang="he-IL" sz="1400" baseline="30000">
                          <a:solidFill>
                            <a:srgbClr val="000000"/>
                          </a:solidFill>
                        </a:endParaRPr>
                      </a:p>
                    </p:txBody>
                  </p:sp>
                </p:grpSp>
                <p:grpSp>
                  <p:nvGrpSpPr>
                    <p:cNvPr id="152619" name="קבוצה 89"/>
                    <p:cNvGrpSpPr>
                      <a:grpSpLocks/>
                    </p:cNvGrpSpPr>
                    <p:nvPr/>
                  </p:nvGrpSpPr>
                  <p:grpSpPr bwMode="auto">
                    <a:xfrm>
                      <a:off x="742153" y="5023874"/>
                      <a:ext cx="2949834" cy="2779279"/>
                      <a:chOff x="-626180" y="4991477"/>
                      <a:chExt cx="2949834" cy="2779279"/>
                    </a:xfrm>
                  </p:grpSpPr>
                  <p:sp>
                    <p:nvSpPr>
                      <p:cNvPr id="40" name="מלבן 39"/>
                      <p:cNvSpPr/>
                      <p:nvPr/>
                    </p:nvSpPr>
                    <p:spPr>
                      <a:xfrm>
                        <a:off x="-475737" y="5007464"/>
                        <a:ext cx="2799393" cy="2763292"/>
                      </a:xfrm>
                      <a:prstGeom prst="rect">
                        <a:avLst/>
                      </a:prstGeom>
                      <a:solidFill>
                        <a:srgbClr val="92D050">
                          <a:alpha val="98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2622" name="מלבן 91"/>
                      <p:cNvSpPr>
                        <a:spLocks noChangeArrowheads="1"/>
                      </p:cNvSpPr>
                      <p:nvPr/>
                    </p:nvSpPr>
                    <p:spPr bwMode="auto">
                      <a:xfrm>
                        <a:off x="-626180" y="4991477"/>
                        <a:ext cx="2898205" cy="277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0000"/>
                            </a:solidFill>
                          </a:rPr>
                          <a:t>תרכובות אורגניות </a:t>
                        </a:r>
                      </a:p>
                      <a:p>
                        <a:r>
                          <a:rPr lang="he-IL" sz="1400" b="1" u="sng">
                            <a:solidFill>
                              <a:srgbClr val="000000"/>
                            </a:solidFill>
                          </a:rPr>
                          <a:t>המכילות חנקן </a:t>
                        </a:r>
                      </a:p>
                      <a:p>
                        <a:r>
                          <a:rPr lang="he-IL" sz="1400" b="1">
                            <a:solidFill>
                              <a:srgbClr val="000000"/>
                            </a:solidFill>
                          </a:rPr>
                          <a:t>(חלבונים, חומצות גרעין) בגוף בעלי החיים הניזונים מן הצמחים במישרין או בעקיפין</a:t>
                        </a:r>
                      </a:p>
                    </p:txBody>
                  </p:sp>
                </p:grpSp>
                <p:cxnSp>
                  <p:nvCxnSpPr>
                    <p:cNvPr id="39" name="מחבר חץ ישר 38"/>
                    <p:cNvCxnSpPr/>
                    <p:nvPr/>
                  </p:nvCxnSpPr>
                  <p:spPr>
                    <a:xfrm flipH="1">
                      <a:off x="3694823" y="5560984"/>
                      <a:ext cx="1004037" cy="13363"/>
                    </a:xfrm>
                    <a:prstGeom prst="straightConnector1">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52604" name="קבוצה 98"/>
                  <p:cNvGrpSpPr>
                    <a:grpSpLocks/>
                  </p:cNvGrpSpPr>
                  <p:nvPr/>
                </p:nvGrpSpPr>
                <p:grpSpPr bwMode="auto">
                  <a:xfrm rot="4376768" flipH="1">
                    <a:off x="5274531" y="3019212"/>
                    <a:ext cx="2013989" cy="1431807"/>
                    <a:chOff x="2369925" y="656368"/>
                    <a:chExt cx="1481619" cy="1985851"/>
                  </a:xfrm>
                </p:grpSpPr>
                <p:sp>
                  <p:nvSpPr>
                    <p:cNvPr id="34" name="צורה חופשית 33"/>
                    <p:cNvSpPr/>
                    <p:nvPr/>
                  </p:nvSpPr>
                  <p:spPr>
                    <a:xfrm>
                      <a:off x="2379778" y="642472"/>
                      <a:ext cx="1490236" cy="1962952"/>
                    </a:xfrm>
                    <a:custGeom>
                      <a:avLst/>
                      <a:gdLst>
                        <a:gd name="connsiteX0" fmla="*/ 1493520 w 1493520"/>
                        <a:gd name="connsiteY0" fmla="*/ 0 h 1798320"/>
                        <a:gd name="connsiteX1" fmla="*/ 365760 w 1493520"/>
                        <a:gd name="connsiteY1" fmla="*/ 563880 h 1798320"/>
                        <a:gd name="connsiteX2" fmla="*/ 0 w 1493520"/>
                        <a:gd name="connsiteY2" fmla="*/ 1798320 h 1798320"/>
                        <a:gd name="connsiteX0" fmla="*/ 1481619 w 1481619"/>
                        <a:gd name="connsiteY0" fmla="*/ 1 h 1914447"/>
                        <a:gd name="connsiteX1" fmla="*/ 365760 w 1481619"/>
                        <a:gd name="connsiteY1" fmla="*/ 680007 h 1914447"/>
                        <a:gd name="connsiteX2" fmla="*/ 0 w 1481619"/>
                        <a:gd name="connsiteY2" fmla="*/ 1914447 h 1914447"/>
                      </a:gdLst>
                      <a:ahLst/>
                      <a:cxnLst>
                        <a:cxn ang="0">
                          <a:pos x="connsiteX0" y="connsiteY0"/>
                        </a:cxn>
                        <a:cxn ang="0">
                          <a:pos x="connsiteX1" y="connsiteY1"/>
                        </a:cxn>
                        <a:cxn ang="0">
                          <a:pos x="connsiteX2" y="connsiteY2"/>
                        </a:cxn>
                      </a:cxnLst>
                      <a:rect l="l" t="t" r="r" b="b"/>
                      <a:pathLst>
                        <a:path w="1481619" h="1914447">
                          <a:moveTo>
                            <a:pt x="1481619" y="1"/>
                          </a:moveTo>
                          <a:cubicBezTo>
                            <a:pt x="1042199" y="132081"/>
                            <a:pt x="612696" y="360933"/>
                            <a:pt x="365760" y="680007"/>
                          </a:cubicBezTo>
                          <a:cubicBezTo>
                            <a:pt x="118824" y="999081"/>
                            <a:pt x="58420" y="1447087"/>
                            <a:pt x="0" y="1914447"/>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5" name="מחבר חץ ישר 34"/>
                    <p:cNvCxnSpPr/>
                    <p:nvPr/>
                  </p:nvCxnSpPr>
                  <p:spPr>
                    <a:xfrm>
                      <a:off x="2377904" y="2579803"/>
                      <a:ext cx="0" cy="66875"/>
                    </a:xfrm>
                    <a:prstGeom prst="straightConnector1">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52605" name="קבוצה 104"/>
                  <p:cNvGrpSpPr>
                    <a:grpSpLocks/>
                  </p:cNvGrpSpPr>
                  <p:nvPr/>
                </p:nvGrpSpPr>
                <p:grpSpPr bwMode="auto">
                  <a:xfrm rot="1259204" flipV="1">
                    <a:off x="2834970" y="2734147"/>
                    <a:ext cx="1318243" cy="2032015"/>
                    <a:chOff x="2369925" y="309186"/>
                    <a:chExt cx="1166762" cy="2333033"/>
                  </a:xfrm>
                </p:grpSpPr>
                <p:sp>
                  <p:nvSpPr>
                    <p:cNvPr id="32" name="צורה חופשית 31"/>
                    <p:cNvSpPr/>
                    <p:nvPr/>
                  </p:nvSpPr>
                  <p:spPr>
                    <a:xfrm>
                      <a:off x="2321670" y="311269"/>
                      <a:ext cx="1174841" cy="2273625"/>
                    </a:xfrm>
                    <a:custGeom>
                      <a:avLst/>
                      <a:gdLst>
                        <a:gd name="connsiteX0" fmla="*/ 1493520 w 1493520"/>
                        <a:gd name="connsiteY0" fmla="*/ 0 h 1798320"/>
                        <a:gd name="connsiteX1" fmla="*/ 365760 w 1493520"/>
                        <a:gd name="connsiteY1" fmla="*/ 563880 h 1798320"/>
                        <a:gd name="connsiteX2" fmla="*/ 0 w 1493520"/>
                        <a:gd name="connsiteY2" fmla="*/ 1798320 h 1798320"/>
                        <a:gd name="connsiteX0" fmla="*/ 1340947 w 1340948"/>
                        <a:gd name="connsiteY0" fmla="*/ -1 h 1952478"/>
                        <a:gd name="connsiteX1" fmla="*/ 365760 w 1340948"/>
                        <a:gd name="connsiteY1" fmla="*/ 718038 h 1952478"/>
                        <a:gd name="connsiteX2" fmla="*/ 0 w 1340948"/>
                        <a:gd name="connsiteY2" fmla="*/ 1952478 h 1952478"/>
                        <a:gd name="connsiteX0" fmla="*/ 1410224 w 1410225"/>
                        <a:gd name="connsiteY0" fmla="*/ -1 h 2129660"/>
                        <a:gd name="connsiteX1" fmla="*/ 365760 w 1410225"/>
                        <a:gd name="connsiteY1" fmla="*/ 895220 h 2129660"/>
                        <a:gd name="connsiteX2" fmla="*/ 0 w 1410225"/>
                        <a:gd name="connsiteY2" fmla="*/ 2129660 h 2129660"/>
                        <a:gd name="connsiteX0" fmla="*/ 1410224 w 1410225"/>
                        <a:gd name="connsiteY0" fmla="*/ -1 h 2129660"/>
                        <a:gd name="connsiteX1" fmla="*/ 365760 w 1410225"/>
                        <a:gd name="connsiteY1" fmla="*/ 895220 h 2129660"/>
                        <a:gd name="connsiteX2" fmla="*/ 0 w 1410225"/>
                        <a:gd name="connsiteY2" fmla="*/ 2129660 h 2129660"/>
                        <a:gd name="connsiteX0" fmla="*/ 1166750 w 1166748"/>
                        <a:gd name="connsiteY0" fmla="*/ -1 h 2261617"/>
                        <a:gd name="connsiteX1" fmla="*/ 365760 w 1166748"/>
                        <a:gd name="connsiteY1" fmla="*/ 1027177 h 2261617"/>
                        <a:gd name="connsiteX2" fmla="*/ 0 w 1166748"/>
                        <a:gd name="connsiteY2" fmla="*/ 2261617 h 2261617"/>
                      </a:gdLst>
                      <a:ahLst/>
                      <a:cxnLst>
                        <a:cxn ang="0">
                          <a:pos x="connsiteX0" y="connsiteY0"/>
                        </a:cxn>
                        <a:cxn ang="0">
                          <a:pos x="connsiteX1" y="connsiteY1"/>
                        </a:cxn>
                        <a:cxn ang="0">
                          <a:pos x="connsiteX2" y="connsiteY2"/>
                        </a:cxn>
                      </a:cxnLst>
                      <a:rect l="l" t="t" r="r" b="b"/>
                      <a:pathLst>
                        <a:path w="1166748" h="2261617">
                          <a:moveTo>
                            <a:pt x="1166750" y="-1"/>
                          </a:moveTo>
                          <a:cubicBezTo>
                            <a:pt x="818873" y="224575"/>
                            <a:pt x="560218" y="650241"/>
                            <a:pt x="365760" y="1027177"/>
                          </a:cubicBezTo>
                          <a:cubicBezTo>
                            <a:pt x="171302" y="1404113"/>
                            <a:pt x="58420" y="1794257"/>
                            <a:pt x="0" y="226161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3" name="מחבר חץ ישר 32"/>
                    <p:cNvCxnSpPr/>
                    <p:nvPr/>
                  </p:nvCxnSpPr>
                  <p:spPr>
                    <a:xfrm>
                      <a:off x="2325634" y="2595076"/>
                      <a:ext cx="0" cy="7057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52606" name="מלבן 19"/>
                  <p:cNvSpPr>
                    <a:spLocks noChangeArrowheads="1"/>
                  </p:cNvSpPr>
                  <p:nvPr/>
                </p:nvSpPr>
                <p:spPr bwMode="auto">
                  <a:xfrm>
                    <a:off x="5691937" y="3140885"/>
                    <a:ext cx="2477523" cy="9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FF6600"/>
                        </a:solidFill>
                      </a:rPr>
                      <a:t>3. </a:t>
                    </a:r>
                    <a:r>
                      <a:rPr lang="he-IL" sz="1600" b="1" u="sng">
                        <a:solidFill>
                          <a:srgbClr val="FF6600"/>
                        </a:solidFill>
                      </a:rPr>
                      <a:t>הזנה מינרלית</a:t>
                    </a:r>
                  </a:p>
                </p:txBody>
              </p:sp>
              <p:sp>
                <p:nvSpPr>
                  <p:cNvPr id="152607" name="מלבן 20"/>
                  <p:cNvSpPr>
                    <a:spLocks noChangeArrowheads="1"/>
                  </p:cNvSpPr>
                  <p:nvPr/>
                </p:nvSpPr>
                <p:spPr bwMode="auto">
                  <a:xfrm>
                    <a:off x="2959375" y="5075457"/>
                    <a:ext cx="2475250" cy="51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u="sng">
                        <a:solidFill>
                          <a:srgbClr val="FF6600"/>
                        </a:solidFill>
                      </a:rPr>
                      <a:t>הזנה</a:t>
                    </a:r>
                    <a:endParaRPr lang="he-IL" sz="1400" b="1">
                      <a:solidFill>
                        <a:srgbClr val="FF6600"/>
                      </a:solidFill>
                    </a:endParaRPr>
                  </a:p>
                </p:txBody>
              </p:sp>
              <p:sp>
                <p:nvSpPr>
                  <p:cNvPr id="152608" name="מלבן 111"/>
                  <p:cNvSpPr>
                    <a:spLocks noChangeArrowheads="1"/>
                  </p:cNvSpPr>
                  <p:nvPr/>
                </p:nvSpPr>
                <p:spPr bwMode="auto">
                  <a:xfrm>
                    <a:off x="3420388" y="4195827"/>
                    <a:ext cx="1726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rPr>
                      <a:t>צמחים מתים</a:t>
                    </a:r>
                  </a:p>
                </p:txBody>
              </p:sp>
              <p:pic>
                <p:nvPicPr>
                  <p:cNvPr id="15260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08" y="4202508"/>
                    <a:ext cx="2262001" cy="23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2610" name="קבוצה 85"/>
                  <p:cNvGrpSpPr>
                    <a:grpSpLocks/>
                  </p:cNvGrpSpPr>
                  <p:nvPr/>
                </p:nvGrpSpPr>
                <p:grpSpPr bwMode="auto">
                  <a:xfrm rot="21207604" flipV="1">
                    <a:off x="3426847" y="2729162"/>
                    <a:ext cx="1828987" cy="2395409"/>
                    <a:chOff x="2369925" y="309186"/>
                    <a:chExt cx="1166762" cy="2333033"/>
                  </a:xfrm>
                </p:grpSpPr>
                <p:sp>
                  <p:nvSpPr>
                    <p:cNvPr id="30" name="צורה חופשית 29"/>
                    <p:cNvSpPr/>
                    <p:nvPr/>
                  </p:nvSpPr>
                  <p:spPr>
                    <a:xfrm>
                      <a:off x="2363608" y="316553"/>
                      <a:ext cx="1172447" cy="2248853"/>
                    </a:xfrm>
                    <a:custGeom>
                      <a:avLst/>
                      <a:gdLst>
                        <a:gd name="connsiteX0" fmla="*/ 1493520 w 1493520"/>
                        <a:gd name="connsiteY0" fmla="*/ 0 h 1798320"/>
                        <a:gd name="connsiteX1" fmla="*/ 365760 w 1493520"/>
                        <a:gd name="connsiteY1" fmla="*/ 563880 h 1798320"/>
                        <a:gd name="connsiteX2" fmla="*/ 0 w 1493520"/>
                        <a:gd name="connsiteY2" fmla="*/ 1798320 h 1798320"/>
                        <a:gd name="connsiteX0" fmla="*/ 1340947 w 1340948"/>
                        <a:gd name="connsiteY0" fmla="*/ -1 h 1952478"/>
                        <a:gd name="connsiteX1" fmla="*/ 365760 w 1340948"/>
                        <a:gd name="connsiteY1" fmla="*/ 718038 h 1952478"/>
                        <a:gd name="connsiteX2" fmla="*/ 0 w 1340948"/>
                        <a:gd name="connsiteY2" fmla="*/ 1952478 h 1952478"/>
                        <a:gd name="connsiteX0" fmla="*/ 1410224 w 1410225"/>
                        <a:gd name="connsiteY0" fmla="*/ -1 h 2129660"/>
                        <a:gd name="connsiteX1" fmla="*/ 365760 w 1410225"/>
                        <a:gd name="connsiteY1" fmla="*/ 895220 h 2129660"/>
                        <a:gd name="connsiteX2" fmla="*/ 0 w 1410225"/>
                        <a:gd name="connsiteY2" fmla="*/ 2129660 h 2129660"/>
                        <a:gd name="connsiteX0" fmla="*/ 1410224 w 1410225"/>
                        <a:gd name="connsiteY0" fmla="*/ -1 h 2129660"/>
                        <a:gd name="connsiteX1" fmla="*/ 365760 w 1410225"/>
                        <a:gd name="connsiteY1" fmla="*/ 895220 h 2129660"/>
                        <a:gd name="connsiteX2" fmla="*/ 0 w 1410225"/>
                        <a:gd name="connsiteY2" fmla="*/ 2129660 h 2129660"/>
                        <a:gd name="connsiteX0" fmla="*/ 1166750 w 1166748"/>
                        <a:gd name="connsiteY0" fmla="*/ -1 h 2261617"/>
                        <a:gd name="connsiteX1" fmla="*/ 365760 w 1166748"/>
                        <a:gd name="connsiteY1" fmla="*/ 1027177 h 2261617"/>
                        <a:gd name="connsiteX2" fmla="*/ 0 w 1166748"/>
                        <a:gd name="connsiteY2" fmla="*/ 2261617 h 2261617"/>
                      </a:gdLst>
                      <a:ahLst/>
                      <a:cxnLst>
                        <a:cxn ang="0">
                          <a:pos x="connsiteX0" y="connsiteY0"/>
                        </a:cxn>
                        <a:cxn ang="0">
                          <a:pos x="connsiteX1" y="connsiteY1"/>
                        </a:cxn>
                        <a:cxn ang="0">
                          <a:pos x="connsiteX2" y="connsiteY2"/>
                        </a:cxn>
                      </a:cxnLst>
                      <a:rect l="l" t="t" r="r" b="b"/>
                      <a:pathLst>
                        <a:path w="1166748" h="2261617">
                          <a:moveTo>
                            <a:pt x="1166750" y="-1"/>
                          </a:moveTo>
                          <a:cubicBezTo>
                            <a:pt x="818873" y="224575"/>
                            <a:pt x="560218" y="650241"/>
                            <a:pt x="365760" y="1027177"/>
                          </a:cubicBezTo>
                          <a:cubicBezTo>
                            <a:pt x="171302" y="1404113"/>
                            <a:pt x="58420" y="1794257"/>
                            <a:pt x="0" y="226161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1" name="מחבר חץ ישר 30"/>
                    <p:cNvCxnSpPr/>
                    <p:nvPr/>
                  </p:nvCxnSpPr>
                  <p:spPr>
                    <a:xfrm>
                      <a:off x="2344987" y="2591535"/>
                      <a:ext cx="0" cy="7027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152595" name="מלבן 84"/>
                <p:cNvSpPr>
                  <a:spLocks noChangeArrowheads="1"/>
                </p:cNvSpPr>
                <p:nvPr/>
              </p:nvSpPr>
              <p:spPr bwMode="auto">
                <a:xfrm>
                  <a:off x="72650" y="2890416"/>
                  <a:ext cx="1882269" cy="7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B050"/>
                      </a:solidFill>
                    </a:rPr>
                    <a:t>4. </a:t>
                  </a:r>
                  <a:r>
                    <a:rPr lang="he-IL" sz="1600" b="1" u="sng">
                      <a:solidFill>
                        <a:srgbClr val="00B050"/>
                      </a:solidFill>
                    </a:rPr>
                    <a:t>פירוק</a:t>
                  </a:r>
                </a:p>
                <a:p>
                  <a:endParaRPr lang="he-IL" sz="1600" b="1" u="sng">
                    <a:solidFill>
                      <a:srgbClr val="00B050"/>
                    </a:solidFill>
                  </a:endParaRPr>
                </a:p>
              </p:txBody>
            </p:sp>
          </p:grpSp>
          <p:sp>
            <p:nvSpPr>
              <p:cNvPr id="2" name="מלבן 1"/>
              <p:cNvSpPr/>
              <p:nvPr/>
            </p:nvSpPr>
            <p:spPr>
              <a:xfrm>
                <a:off x="551282" y="656534"/>
                <a:ext cx="5748659" cy="2271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2593" name="מלבן 2"/>
              <p:cNvSpPr>
                <a:spLocks noChangeArrowheads="1"/>
              </p:cNvSpPr>
              <p:nvPr/>
            </p:nvSpPr>
            <p:spPr bwMode="auto">
              <a:xfrm>
                <a:off x="-37925" y="655757"/>
                <a:ext cx="6040877" cy="4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u="sng">
                    <a:solidFill>
                      <a:srgbClr val="1F497D"/>
                    </a:solidFill>
                  </a:rPr>
                  <a:t>א. תרכובות חנקן אנאורגניות: (בתוך הריבוע השחור)</a:t>
                </a:r>
                <a:r>
                  <a:rPr lang="he-IL" sz="1600" b="1">
                    <a:solidFill>
                      <a:srgbClr val="1F497D"/>
                    </a:solidFill>
                  </a:rPr>
                  <a:t>.</a:t>
                </a:r>
              </a:p>
            </p:txBody>
          </p:sp>
        </p:grpSp>
        <p:sp>
          <p:nvSpPr>
            <p:cNvPr id="152585" name="מלבן 61"/>
            <p:cNvSpPr>
              <a:spLocks noChangeArrowheads="1"/>
            </p:cNvSpPr>
            <p:nvPr/>
          </p:nvSpPr>
          <p:spPr bwMode="auto">
            <a:xfrm>
              <a:off x="339052" y="955908"/>
              <a:ext cx="2047799" cy="35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u="sng">
                  <a:solidFill>
                    <a:srgbClr val="00B050"/>
                  </a:solidFill>
                </a:rPr>
                <a:t>ב</a:t>
              </a:r>
              <a:r>
                <a:rPr lang="he-IL" sz="1600" b="1" u="sng">
                  <a:solidFill>
                    <a:srgbClr val="00B050"/>
                  </a:solidFill>
                </a:rPr>
                <a:t>. אלו הם המפרקים:</a:t>
              </a:r>
            </a:p>
            <a:p>
              <a:r>
                <a:rPr lang="he-IL" sz="1600" b="1">
                  <a:solidFill>
                    <a:srgbClr val="00B050"/>
                  </a:solidFill>
                </a:rPr>
                <a:t>חיידקים ופטריות, המפרקים את החומרים האורגניים בגוף בעלי החיים, בהפרשותיהם וכן בצמחים לחומרים אנאורגניים. במקרה של מחזור החנקן: מפרקים את התרכובות האורגניות המכילות חנקן כגון חלבונים וחומצות גרעין לאמוניה (ועוד חומרים).</a:t>
              </a:r>
            </a:p>
          </p:txBody>
        </p:sp>
        <p:cxnSp>
          <p:nvCxnSpPr>
            <p:cNvPr id="8" name="מחבר חץ ישר 7"/>
            <p:cNvCxnSpPr/>
            <p:nvPr/>
          </p:nvCxnSpPr>
          <p:spPr>
            <a:xfrm flipH="1" flipV="1">
              <a:off x="2386851" y="2435305"/>
              <a:ext cx="306377" cy="6222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587" name="מלבן 5"/>
            <p:cNvSpPr>
              <a:spLocks noChangeArrowheads="1"/>
            </p:cNvSpPr>
            <p:nvPr/>
          </p:nvSpPr>
          <p:spPr bwMode="auto">
            <a:xfrm>
              <a:off x="1468591" y="124135"/>
              <a:ext cx="71057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B0F0"/>
                  </a:solidFill>
                </a:rPr>
                <a:t>ד. ריכוז החנקן באוויר אינו יורד עקב קשירת החנקן על ידי חיידקים קושרי חנקן, בשל תהליך הדניטריפיקציה, הגורם להחזרת חנקן לאוויר.</a:t>
              </a:r>
            </a:p>
          </p:txBody>
        </p:sp>
        <p:cxnSp>
          <p:nvCxnSpPr>
            <p:cNvPr id="66" name="מחבר חץ ישר 65"/>
            <p:cNvCxnSpPr/>
            <p:nvPr/>
          </p:nvCxnSpPr>
          <p:spPr>
            <a:xfrm flipV="1">
              <a:off x="7250769" y="646378"/>
              <a:ext cx="0" cy="11190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589" name="מלבן 9"/>
            <p:cNvSpPr>
              <a:spLocks noChangeArrowheads="1"/>
            </p:cNvSpPr>
            <p:nvPr/>
          </p:nvSpPr>
          <p:spPr bwMode="auto">
            <a:xfrm>
              <a:off x="7061864" y="2087679"/>
              <a:ext cx="1966839" cy="304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FF6699"/>
                  </a:solidFill>
                </a:rPr>
                <a:t>ה. חיידקי הניטריפיקציה הם אוטוטרופים (</a:t>
              </a:r>
              <a:r>
                <a:rPr lang="he-IL" sz="1600" b="1" u="sng">
                  <a:solidFill>
                    <a:srgbClr val="FF6699"/>
                  </a:solidFill>
                </a:rPr>
                <a:t>כימואוטוטרופים</a:t>
              </a:r>
              <a:r>
                <a:rPr lang="he-IL" sz="1600" b="1">
                  <a:solidFill>
                    <a:srgbClr val="FF6699"/>
                  </a:solidFill>
                </a:rPr>
                <a:t>). הם מייצרים חומרים אורגניים מחומרים אנאורגאניים אגב ניצול אנרגיה שמקורה בתהליכים כימיים. (ולא את אור השמש כמו במקרה של הפוטואוטוטרופים).</a:t>
              </a:r>
            </a:p>
          </p:txBody>
        </p:sp>
        <p:cxnSp>
          <p:nvCxnSpPr>
            <p:cNvPr id="68" name="מחבר חץ ישר 67"/>
            <p:cNvCxnSpPr>
              <a:stCxn id="152602" idx="3"/>
            </p:cNvCxnSpPr>
            <p:nvPr/>
          </p:nvCxnSpPr>
          <p:spPr>
            <a:xfrm>
              <a:off x="5715715" y="2676580"/>
              <a:ext cx="15668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מחבר חץ ישר 74"/>
          <p:cNvCxnSpPr/>
          <p:nvPr/>
        </p:nvCxnSpPr>
        <p:spPr>
          <a:xfrm>
            <a:off x="6281738" y="5780088"/>
            <a:ext cx="0" cy="3857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476250"/>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בשורשים של צמחים ממשפחת הקטניות יש פקעיות, שחיידקים קושרי חנקן מסוג ריזוביום חיים בהן. חיידקי הריזוביום קושרים חנקן מן האוויר לאמוניה, הניתנת לניצול על ידי הצמח. החיידקים מקבלים מן הצמח סוכרים שהם תוצרי הפוטוסינתזה.</a:t>
            </a:r>
            <a:endParaRPr lang="he-IL" dirty="0"/>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31C32CA-1208-4858-9C2A-71676976D56D}"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חיידקים קושרי חנקן החיים בפקעיות בשורשי צמחים ממשפחת הקטניות</a:t>
            </a:r>
            <a:endParaRPr lang="he-IL" sz="1800" dirty="0" smtClean="0"/>
          </a:p>
        </p:txBody>
      </p:sp>
      <p:pic>
        <p:nvPicPr>
          <p:cNvPr id="15360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25" y="1403350"/>
            <a:ext cx="441325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403350"/>
            <a:ext cx="40100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אליפסה 7"/>
          <p:cNvSpPr/>
          <p:nvPr/>
        </p:nvSpPr>
        <p:spPr>
          <a:xfrm>
            <a:off x="1982788" y="4797425"/>
            <a:ext cx="576262" cy="50323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1" name="מחבר חץ ישר 10"/>
          <p:cNvCxnSpPr>
            <a:stCxn id="8" idx="6"/>
          </p:cNvCxnSpPr>
          <p:nvPr/>
        </p:nvCxnSpPr>
        <p:spPr>
          <a:xfrm flipV="1">
            <a:off x="2559050" y="3716338"/>
            <a:ext cx="4681538" cy="133350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31775" y="434975"/>
            <a:ext cx="8183563" cy="61864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mn-cs"/>
              </a:rPr>
              <a:t>שאלה 6:</a:t>
            </a:r>
            <a:r>
              <a:rPr lang="he-IL" dirty="0" smtClean="0">
                <a:solidFill>
                  <a:schemeClr val="tx2"/>
                </a:solidFill>
                <a:latin typeface="Times New Roman" pitchFamily="18" charset="0"/>
                <a:cs typeface="+mn-cs"/>
              </a:rPr>
              <a:t> סעיפים א', ב' ו</a:t>
            </a:r>
            <a:r>
              <a:rPr lang="he-IL" dirty="0" smtClean="0">
                <a:solidFill>
                  <a:schemeClr val="tx2"/>
                </a:solidFill>
                <a:latin typeface="Arial"/>
                <a:cs typeface="Arial"/>
              </a:rPr>
              <a:t>־</a:t>
            </a:r>
            <a:r>
              <a:rPr lang="he-IL" dirty="0" smtClean="0">
                <a:solidFill>
                  <a:schemeClr val="tx2"/>
                </a:solidFill>
                <a:latin typeface="Times New Roman" pitchFamily="18" charset="0"/>
                <a:cs typeface="+mn-cs"/>
              </a:rPr>
              <a:t>ה' מ</a:t>
            </a:r>
            <a:r>
              <a:rPr lang="he-IL" dirty="0" smtClean="0">
                <a:solidFill>
                  <a:schemeClr val="tx2"/>
                </a:solidFill>
                <a:cs typeface="+mn-cs"/>
              </a:rPr>
              <a:t>בגרות תשס"ח</a:t>
            </a:r>
            <a:endParaRPr lang="he-IL" dirty="0">
              <a:solidFill>
                <a:schemeClr val="tx2"/>
              </a:solidFill>
              <a:cs typeface="+mn-cs"/>
            </a:endParaRPr>
          </a:p>
          <a:p>
            <a:pPr eaLnBrk="1" hangingPunct="1">
              <a:defRPr/>
            </a:pPr>
            <a:r>
              <a:rPr lang="he-IL" dirty="0" smtClean="0">
                <a:solidFill>
                  <a:schemeClr val="tx2"/>
                </a:solidFill>
              </a:rPr>
              <a:t>חקלאים </a:t>
            </a:r>
            <a:r>
              <a:rPr lang="he-IL" dirty="0">
                <a:solidFill>
                  <a:schemeClr val="tx2"/>
                </a:solidFill>
              </a:rPr>
              <a:t>במזרח הרחוק שמו לב כי בשדות </a:t>
            </a:r>
            <a:r>
              <a:rPr lang="he-IL" dirty="0" smtClean="0">
                <a:solidFill>
                  <a:schemeClr val="tx2"/>
                </a:solidFill>
              </a:rPr>
              <a:t>אורז שגדלים בהם חיידקים </a:t>
            </a:r>
            <a:r>
              <a:rPr lang="he-IL" dirty="0">
                <a:solidFill>
                  <a:schemeClr val="tx2"/>
                </a:solidFill>
              </a:rPr>
              <a:t>מסוג </a:t>
            </a:r>
            <a:r>
              <a:rPr lang="he-IL" noProof="1" smtClean="0">
                <a:solidFill>
                  <a:schemeClr val="tx2"/>
                </a:solidFill>
              </a:rPr>
              <a:t>אָנַבֶּנָה</a:t>
            </a:r>
            <a:r>
              <a:rPr lang="he-IL" dirty="0" smtClean="0">
                <a:solidFill>
                  <a:schemeClr val="tx2"/>
                </a:solidFill>
              </a:rPr>
              <a:t>,</a:t>
            </a:r>
          </a:p>
          <a:p>
            <a:pPr eaLnBrk="1" hangingPunct="1">
              <a:defRPr/>
            </a:pPr>
            <a:r>
              <a:rPr lang="he-IL" dirty="0" smtClean="0">
                <a:solidFill>
                  <a:schemeClr val="tx2"/>
                </a:solidFill>
              </a:rPr>
              <a:t>יבולי </a:t>
            </a:r>
            <a:r>
              <a:rPr lang="he-IL" dirty="0">
                <a:solidFill>
                  <a:schemeClr val="tx2"/>
                </a:solidFill>
              </a:rPr>
              <a:t>האורז גדולים </a:t>
            </a:r>
            <a:r>
              <a:rPr lang="he-IL" dirty="0" smtClean="0">
                <a:solidFill>
                  <a:schemeClr val="tx2"/>
                </a:solidFill>
              </a:rPr>
              <a:t>במיוחד</a:t>
            </a:r>
            <a:r>
              <a:rPr lang="he-IL" dirty="0">
                <a:solidFill>
                  <a:schemeClr val="tx2"/>
                </a:solidFill>
              </a:rPr>
              <a:t>. חיידקי אנבנה הם בעלי יכולת לקבע חנקן גזי מן האוויר. </a:t>
            </a:r>
            <a:endParaRPr lang="he-IL" dirty="0" smtClean="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smtClean="0">
              <a:solidFill>
                <a:schemeClr val="tx2"/>
              </a:solidFill>
            </a:endParaRPr>
          </a:p>
          <a:p>
            <a:pPr eaLnBrk="1" hangingPunct="1">
              <a:defRPr/>
            </a:pPr>
            <a:endParaRPr lang="he-IL" dirty="0" smtClean="0">
              <a:solidFill>
                <a:schemeClr val="tx2"/>
              </a:solidFill>
            </a:endParaRPr>
          </a:p>
          <a:p>
            <a:pPr eaLnBrk="1" hangingPunct="1">
              <a:defRPr/>
            </a:pPr>
            <a:r>
              <a:rPr lang="he-IL" u="sng" dirty="0" smtClean="0">
                <a:solidFill>
                  <a:schemeClr val="tx2"/>
                </a:solidFill>
              </a:rPr>
              <a:t>כדי </a:t>
            </a:r>
            <a:r>
              <a:rPr lang="he-IL" u="sng" dirty="0">
                <a:solidFill>
                  <a:schemeClr val="tx2"/>
                </a:solidFill>
              </a:rPr>
              <a:t>לבדוק את הקשר בין חיידקי אנבנה </a:t>
            </a:r>
            <a:r>
              <a:rPr lang="he-IL" u="sng" dirty="0" smtClean="0">
                <a:solidFill>
                  <a:schemeClr val="tx2"/>
                </a:solidFill>
              </a:rPr>
              <a:t>לכמות יבול האורז </a:t>
            </a:r>
            <a:r>
              <a:rPr lang="he-IL" u="sng" dirty="0">
                <a:solidFill>
                  <a:schemeClr val="tx2"/>
                </a:solidFill>
              </a:rPr>
              <a:t>גידלו </a:t>
            </a:r>
            <a:r>
              <a:rPr lang="he-IL" u="sng" dirty="0" smtClean="0">
                <a:solidFill>
                  <a:schemeClr val="tx2"/>
                </a:solidFill>
              </a:rPr>
              <a:t>החוקרים </a:t>
            </a:r>
            <a:r>
              <a:rPr lang="he-IL" u="sng" dirty="0">
                <a:solidFill>
                  <a:schemeClr val="tx2"/>
                </a:solidFill>
              </a:rPr>
              <a:t>במעבדה </a:t>
            </a:r>
          </a:p>
          <a:p>
            <a:pPr eaLnBrk="1" hangingPunct="1">
              <a:defRPr/>
            </a:pPr>
            <a:r>
              <a:rPr lang="he-IL" u="sng" dirty="0" smtClean="0">
                <a:solidFill>
                  <a:schemeClr val="tx2"/>
                </a:solidFill>
              </a:rPr>
              <a:t>שתילי </a:t>
            </a:r>
            <a:r>
              <a:rPr lang="he-IL" u="sng" dirty="0">
                <a:solidFill>
                  <a:schemeClr val="tx2"/>
                </a:solidFill>
              </a:rPr>
              <a:t>אורז במכלים שקופים המכילים קרקע רוויה במים, </a:t>
            </a:r>
            <a:r>
              <a:rPr lang="he-IL" u="sng" dirty="0" smtClean="0">
                <a:solidFill>
                  <a:schemeClr val="tx2"/>
                </a:solidFill>
              </a:rPr>
              <a:t>והזרימו לתוכם אוויר </a:t>
            </a:r>
          </a:p>
          <a:p>
            <a:pPr eaLnBrk="1" hangingPunct="1">
              <a:defRPr/>
            </a:pPr>
            <a:r>
              <a:rPr lang="he-IL" u="sng" dirty="0" smtClean="0">
                <a:solidFill>
                  <a:schemeClr val="tx2"/>
                </a:solidFill>
              </a:rPr>
              <a:t>בשני הרכבים</a:t>
            </a:r>
            <a:r>
              <a:rPr lang="he-IL" dirty="0">
                <a:solidFill>
                  <a:schemeClr val="tx2"/>
                </a:solidFill>
              </a:rPr>
              <a:t>:</a:t>
            </a:r>
          </a:p>
          <a:p>
            <a:pPr eaLnBrk="1" hangingPunct="1">
              <a:defRPr/>
            </a:pPr>
            <a:r>
              <a:rPr lang="he-IL" dirty="0">
                <a:solidFill>
                  <a:schemeClr val="tx2"/>
                </a:solidFill>
              </a:rPr>
              <a:t> הרכב א':  21% חמצן, 0.03% פחמן </a:t>
            </a:r>
            <a:r>
              <a:rPr lang="he-IL" dirty="0" smtClean="0">
                <a:solidFill>
                  <a:schemeClr val="tx2"/>
                </a:solidFill>
              </a:rPr>
              <a:t>דו</a:t>
            </a:r>
            <a:r>
              <a:rPr lang="he-IL" dirty="0" smtClean="0">
                <a:solidFill>
                  <a:schemeClr val="tx2"/>
                </a:solidFill>
                <a:latin typeface="Arial"/>
                <a:cs typeface="Arial"/>
              </a:rPr>
              <a:t>־</a:t>
            </a:r>
            <a:r>
              <a:rPr lang="he-IL" dirty="0" smtClean="0">
                <a:solidFill>
                  <a:schemeClr val="tx2"/>
                </a:solidFill>
              </a:rPr>
              <a:t>חמצני ו</a:t>
            </a:r>
            <a:r>
              <a:rPr lang="he-IL" dirty="0" smtClean="0">
                <a:solidFill>
                  <a:schemeClr val="tx2"/>
                </a:solidFill>
                <a:latin typeface="Arial"/>
                <a:cs typeface="Arial"/>
              </a:rPr>
              <a:t>־</a:t>
            </a:r>
            <a:r>
              <a:rPr lang="he-IL" noProof="1" smtClean="0">
                <a:solidFill>
                  <a:schemeClr val="tx2"/>
                </a:solidFill>
              </a:rPr>
              <a:t>78.9% </a:t>
            </a:r>
            <a:r>
              <a:rPr lang="he-IL" dirty="0" smtClean="0">
                <a:solidFill>
                  <a:schemeClr val="tx2"/>
                </a:solidFill>
              </a:rPr>
              <a:t>חנקן</a:t>
            </a:r>
            <a:r>
              <a:rPr lang="he-IL" dirty="0">
                <a:solidFill>
                  <a:schemeClr val="tx2"/>
                </a:solidFill>
              </a:rPr>
              <a:t>.</a:t>
            </a:r>
          </a:p>
          <a:p>
            <a:pPr eaLnBrk="1" hangingPunct="1">
              <a:defRPr/>
            </a:pPr>
            <a:r>
              <a:rPr lang="he-IL" dirty="0">
                <a:solidFill>
                  <a:schemeClr val="tx2"/>
                </a:solidFill>
              </a:rPr>
              <a:t> הרכב ב':  21% חמצן, 0.03% פחמן </a:t>
            </a:r>
            <a:r>
              <a:rPr lang="he-IL" dirty="0" smtClean="0">
                <a:solidFill>
                  <a:schemeClr val="tx2"/>
                </a:solidFill>
              </a:rPr>
              <a:t>דו</a:t>
            </a:r>
            <a:r>
              <a:rPr lang="he-IL" dirty="0" smtClean="0">
                <a:solidFill>
                  <a:schemeClr val="tx2"/>
                </a:solidFill>
                <a:latin typeface="Arial"/>
                <a:cs typeface="Arial"/>
              </a:rPr>
              <a:t>־</a:t>
            </a:r>
            <a:r>
              <a:rPr lang="he-IL" dirty="0" smtClean="0">
                <a:solidFill>
                  <a:schemeClr val="tx2"/>
                </a:solidFill>
              </a:rPr>
              <a:t>חמצני ו</a:t>
            </a:r>
            <a:r>
              <a:rPr lang="he-IL" dirty="0" smtClean="0">
                <a:solidFill>
                  <a:schemeClr val="tx2"/>
                </a:solidFill>
                <a:latin typeface="Arial"/>
                <a:cs typeface="Arial"/>
              </a:rPr>
              <a:t>־</a:t>
            </a:r>
            <a:r>
              <a:rPr lang="he-IL" dirty="0" smtClean="0">
                <a:solidFill>
                  <a:schemeClr val="tx2"/>
                </a:solidFill>
              </a:rPr>
              <a:t> </a:t>
            </a:r>
            <a:r>
              <a:rPr lang="he-IL" dirty="0">
                <a:solidFill>
                  <a:schemeClr val="tx2"/>
                </a:solidFill>
              </a:rPr>
              <a:t>78.9% ארגון (גז אציל חסר השפעה כימית או ביולוגית).</a:t>
            </a:r>
          </a:p>
          <a:p>
            <a:pPr eaLnBrk="1" hangingPunct="1">
              <a:defRPr/>
            </a:pPr>
            <a:r>
              <a:rPr lang="he-IL" dirty="0" smtClean="0">
                <a:solidFill>
                  <a:schemeClr val="tx2"/>
                </a:solidFill>
              </a:rPr>
              <a:t>למקצת המכלים הוסיפו </a:t>
            </a:r>
            <a:r>
              <a:rPr lang="he-IL" dirty="0">
                <a:solidFill>
                  <a:schemeClr val="tx2"/>
                </a:solidFill>
              </a:rPr>
              <a:t>חיידקי אנבנה. כל שאר תנאי הגידול היו זהים</a:t>
            </a:r>
            <a:r>
              <a:rPr lang="he-IL" dirty="0" smtClean="0">
                <a:solidFill>
                  <a:schemeClr val="tx2"/>
                </a:solidFill>
              </a:rPr>
              <a:t>.</a:t>
            </a:r>
          </a:p>
          <a:p>
            <a:pPr eaLnBrk="1" hangingPunct="1">
              <a:defRPr/>
            </a:pPr>
            <a:endParaRPr lang="he-IL" dirty="0">
              <a:solidFill>
                <a:schemeClr val="tx2"/>
              </a:solidFill>
            </a:endParaRPr>
          </a:p>
          <a:p>
            <a:pPr eaLnBrk="1" hangingPunct="1">
              <a:defRPr/>
            </a:pPr>
            <a:r>
              <a:rPr lang="he-IL" dirty="0" smtClean="0">
                <a:solidFill>
                  <a:schemeClr val="tx2"/>
                </a:solidFill>
              </a:rPr>
              <a:t>תוצאות </a:t>
            </a:r>
            <a:r>
              <a:rPr lang="he-IL" dirty="0">
                <a:solidFill>
                  <a:schemeClr val="tx2"/>
                </a:solidFill>
              </a:rPr>
              <a:t>הניסוי מוצגות </a:t>
            </a:r>
            <a:r>
              <a:rPr lang="he-IL" dirty="0" smtClean="0">
                <a:solidFill>
                  <a:schemeClr val="tx2"/>
                </a:solidFill>
              </a:rPr>
              <a:t>בשקף הבא.</a:t>
            </a:r>
          </a:p>
          <a:p>
            <a:pPr eaLnBrk="1" hangingPunct="1">
              <a:defRPr/>
            </a:pPr>
            <a:r>
              <a:rPr lang="he-IL" b="1" dirty="0" smtClean="0">
                <a:solidFill>
                  <a:schemeClr val="accent3"/>
                </a:solidFill>
              </a:rPr>
              <a:t>*</a:t>
            </a:r>
            <a:r>
              <a:rPr lang="he-IL" dirty="0" smtClean="0">
                <a:solidFill>
                  <a:schemeClr val="tx2"/>
                </a:solidFill>
              </a:rPr>
              <a:t> </a:t>
            </a:r>
            <a:r>
              <a:rPr lang="he-IL" sz="1400" dirty="0" smtClean="0">
                <a:solidFill>
                  <a:schemeClr val="tx2"/>
                </a:solidFill>
              </a:rPr>
              <a:t>תרגול מיומנויות הנדרשות בבחינת הבגרות במעבדה.</a:t>
            </a:r>
          </a:p>
        </p:txBody>
      </p:sp>
      <p:sp>
        <p:nvSpPr>
          <p:cNvPr id="21515" name="Slide Number Placeholder 15"/>
          <p:cNvSpPr>
            <a:spLocks noGrp="1"/>
          </p:cNvSpPr>
          <p:nvPr>
            <p:ph type="sldNum" sz="quarter" idx="12"/>
          </p:nvPr>
        </p:nvSpPr>
        <p:spPr bwMode="auto">
          <a:xfrm>
            <a:off x="107950" y="6613525"/>
            <a:ext cx="576263" cy="24447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737407F-2BB4-43E0-96B0-AD83F3FCD4D3}"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sp>
        <p:nvSpPr>
          <p:cNvPr id="9" name="כותרת 8"/>
          <p:cNvSpPr>
            <a:spLocks noGrp="1"/>
          </p:cNvSpPr>
          <p:nvPr>
            <p:ph type="title"/>
          </p:nvPr>
        </p:nvSpPr>
        <p:spPr>
          <a:xfrm>
            <a:off x="-900113" y="0"/>
            <a:ext cx="9432926" cy="439738"/>
          </a:xfrm>
        </p:spPr>
        <p:txBody>
          <a:bodyPr/>
          <a:lstStyle/>
          <a:p>
            <a:pPr fontAlgn="auto">
              <a:defRPr/>
            </a:pPr>
            <a:r>
              <a:rPr lang="he-IL" sz="1800" b="1" dirty="0" smtClean="0">
                <a:solidFill>
                  <a:srgbClr val="FF6600"/>
                </a:solidFill>
                <a:ea typeface="+mn-ea"/>
              </a:rPr>
              <a:t>שאלה 6: שתילי אורז וחיידקי אנבנה (בשילוב עם דרכי החקר המדעי*: זיהוי משתנים)</a:t>
            </a:r>
            <a:endParaRPr lang="he-IL" sz="1800" dirty="0" smtClean="0"/>
          </a:p>
        </p:txBody>
      </p:sp>
      <p:pic>
        <p:nvPicPr>
          <p:cNvPr id="1546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484313"/>
            <a:ext cx="38957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1" name="מלבן 1"/>
          <p:cNvSpPr>
            <a:spLocks noChangeArrowheads="1"/>
          </p:cNvSpPr>
          <p:nvPr/>
        </p:nvSpPr>
        <p:spPr bwMode="auto">
          <a:xfrm>
            <a:off x="6016625" y="3509963"/>
            <a:ext cx="866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a:solidFill>
                  <a:srgbClr val="000000"/>
                </a:solidFill>
              </a:rPr>
              <a:t>ד"ר נורית קינן</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587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A70DC60-107F-4DE3-94D8-986B000160B2}" type="slidenum">
              <a:rPr lang="he-IL" smtClean="0"/>
              <a:pPr fontAlgn="base">
                <a:spcBef>
                  <a:spcPct val="0"/>
                </a:spcBef>
                <a:spcAft>
                  <a:spcPct val="0"/>
                </a:spcAft>
                <a:defRPr/>
              </a:pPr>
              <a:t>2</a:t>
            </a:fld>
            <a:endParaRPr lang="he-IL" dirty="0" smtClean="0"/>
          </a:p>
        </p:txBody>
      </p:sp>
      <p:sp>
        <p:nvSpPr>
          <p:cNvPr id="137220" name="כותרת 5"/>
          <p:cNvSpPr>
            <a:spLocks noGrp="1"/>
          </p:cNvSpPr>
          <p:nvPr>
            <p:ph type="ctrTitle"/>
          </p:nvPr>
        </p:nvSpPr>
        <p:spPr bwMode="auto">
          <a:xfrm>
            <a:off x="785813" y="44450"/>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למיקרואורגניזמים יש תפקיד חשוב במחזור החומרים במערכת האקולוגית</a:t>
            </a:r>
            <a:endParaRPr lang="he-IL" sz="1800" smtClean="0">
              <a:solidFill>
                <a:srgbClr val="FF00FF"/>
              </a:solidFill>
            </a:endParaRPr>
          </a:p>
        </p:txBody>
      </p:sp>
      <p:sp>
        <p:nvSpPr>
          <p:cNvPr id="137221" name="מלבן 5"/>
          <p:cNvSpPr>
            <a:spLocks noChangeArrowheads="1"/>
          </p:cNvSpPr>
          <p:nvPr/>
        </p:nvSpPr>
        <p:spPr bwMode="auto">
          <a:xfrm>
            <a:off x="552450" y="465138"/>
            <a:ext cx="805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u="sng">
                <a:solidFill>
                  <a:srgbClr val="000000"/>
                </a:solidFill>
              </a:rPr>
              <a:t>במערכת האקולוגית מתרחש מִחזור מתמיד של חומרים, </a:t>
            </a:r>
          </a:p>
          <a:p>
            <a:pPr algn="ctr"/>
            <a:r>
              <a:rPr lang="he-IL" u="sng">
                <a:solidFill>
                  <a:srgbClr val="000000"/>
                </a:solidFill>
              </a:rPr>
              <a:t>למיקרואורגניזמים יש תפקיד מרכזי במחזור החומרים בתור מפרקים ובתור יצרנים</a:t>
            </a:r>
            <a:r>
              <a:rPr lang="he-IL">
                <a:solidFill>
                  <a:srgbClr val="000000"/>
                </a:solidFill>
              </a:rPr>
              <a:t>:</a:t>
            </a:r>
            <a:endParaRPr lang="he-IL" u="sng">
              <a:solidFill>
                <a:srgbClr val="000000"/>
              </a:solidFill>
            </a:endParaRPr>
          </a:p>
        </p:txBody>
      </p:sp>
      <p:sp>
        <p:nvSpPr>
          <p:cNvPr id="137222" name="Slide Number Placeholder 15"/>
          <p:cNvSpPr txBox="1">
            <a:spLocks/>
          </p:cNvSpPr>
          <p:nvPr/>
        </p:nvSpPr>
        <p:spPr bwMode="auto">
          <a:xfrm>
            <a:off x="107950" y="66135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CA5CB02-1BCE-4059-8495-42F8CCB075ED}" type="slidenum">
              <a:rPr lang="he-IL" sz="1100">
                <a:solidFill>
                  <a:srgbClr val="BFBFBF"/>
                </a:solidFill>
              </a:rPr>
              <a:pPr algn="l" eaLnBrk="1" hangingPunct="1"/>
              <a:t>2</a:t>
            </a:fld>
            <a:endParaRPr lang="he-IL" sz="1100">
              <a:solidFill>
                <a:srgbClr val="BFBFBF"/>
              </a:solidFill>
            </a:endParaRPr>
          </a:p>
        </p:txBody>
      </p:sp>
      <p:sp>
        <p:nvSpPr>
          <p:cNvPr id="137223" name="מלבן 2"/>
          <p:cNvSpPr>
            <a:spLocks noChangeArrowheads="1"/>
          </p:cNvSpPr>
          <p:nvPr/>
        </p:nvSpPr>
        <p:spPr bwMode="auto">
          <a:xfrm>
            <a:off x="923925" y="6429375"/>
            <a:ext cx="652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במצגת זו נדון במחזור של שני חומרים מרכזיים במערכת: פחמן והחנקן.</a:t>
            </a:r>
            <a:endParaRPr lang="en-US">
              <a:solidFill>
                <a:srgbClr val="000000"/>
              </a:solidFill>
            </a:endParaRPr>
          </a:p>
        </p:txBody>
      </p:sp>
      <p:grpSp>
        <p:nvGrpSpPr>
          <p:cNvPr id="137224" name="קבוצה 1"/>
          <p:cNvGrpSpPr>
            <a:grpSpLocks/>
          </p:cNvGrpSpPr>
          <p:nvPr/>
        </p:nvGrpSpPr>
        <p:grpSpPr bwMode="auto">
          <a:xfrm flipH="1">
            <a:off x="1524000" y="1095375"/>
            <a:ext cx="6713538" cy="5286375"/>
            <a:chOff x="812333" y="1073150"/>
            <a:chExt cx="6714005" cy="5286402"/>
          </a:xfrm>
        </p:grpSpPr>
        <p:grpSp>
          <p:nvGrpSpPr>
            <p:cNvPr id="137225" name="קבוצה 5"/>
            <p:cNvGrpSpPr>
              <a:grpSpLocks/>
            </p:cNvGrpSpPr>
            <p:nvPr/>
          </p:nvGrpSpPr>
          <p:grpSpPr bwMode="auto">
            <a:xfrm>
              <a:off x="2944813" y="1073150"/>
              <a:ext cx="4581525" cy="5286402"/>
              <a:chOff x="2738438" y="1089548"/>
              <a:chExt cx="4581525" cy="5287160"/>
            </a:xfrm>
          </p:grpSpPr>
          <p:grpSp>
            <p:nvGrpSpPr>
              <p:cNvPr id="137231" name="קבוצה 30"/>
              <p:cNvGrpSpPr>
                <a:grpSpLocks/>
              </p:cNvGrpSpPr>
              <p:nvPr/>
            </p:nvGrpSpPr>
            <p:grpSpPr bwMode="auto">
              <a:xfrm>
                <a:off x="2738438" y="2508977"/>
                <a:ext cx="4581525" cy="1844940"/>
                <a:chOff x="1807774" y="805772"/>
                <a:chExt cx="5248722" cy="2623060"/>
              </a:xfrm>
            </p:grpSpPr>
            <p:sp>
              <p:nvSpPr>
                <p:cNvPr id="5" name="מלבן 4"/>
                <p:cNvSpPr/>
                <p:nvPr/>
              </p:nvSpPr>
              <p:spPr>
                <a:xfrm>
                  <a:off x="1807409" y="1571034"/>
                  <a:ext cx="1800623" cy="1079027"/>
                </a:xfrm>
                <a:prstGeom prst="rect">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 name="מלבן 6"/>
                <p:cNvSpPr/>
                <p:nvPr/>
              </p:nvSpPr>
              <p:spPr>
                <a:xfrm>
                  <a:off x="5359545" y="1571034"/>
                  <a:ext cx="1511432" cy="1079027"/>
                </a:xfrm>
                <a:prstGeom prst="rect">
                  <a:avLst/>
                </a:prstGeom>
                <a:solidFill>
                  <a:srgbClr val="038EE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TextBox 28"/>
                <p:cNvSpPr txBox="1"/>
                <p:nvPr/>
              </p:nvSpPr>
              <p:spPr>
                <a:xfrm>
                  <a:off x="5237685" y="1717763"/>
                  <a:ext cx="1818811" cy="91875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חומרים אנאורגניים</a:t>
                  </a:r>
                  <a:endParaRPr lang="en-US" b="1" dirty="0">
                    <a:solidFill>
                      <a:prstClr val="black"/>
                    </a:solidFill>
                  </a:endParaRPr>
                </a:p>
              </p:txBody>
            </p:sp>
            <p:sp>
              <p:nvSpPr>
                <p:cNvPr id="30" name="TextBox 29"/>
                <p:cNvSpPr txBox="1"/>
                <p:nvPr/>
              </p:nvSpPr>
              <p:spPr>
                <a:xfrm>
                  <a:off x="1811046" y="1631982"/>
                  <a:ext cx="1818811" cy="91875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חומרים </a:t>
                  </a:r>
                </a:p>
                <a:p>
                  <a:pPr algn="ctr" fontAlgn="auto">
                    <a:spcBef>
                      <a:spcPts val="0"/>
                    </a:spcBef>
                    <a:spcAft>
                      <a:spcPts val="0"/>
                    </a:spcAft>
                    <a:defRPr/>
                  </a:pPr>
                  <a:r>
                    <a:rPr lang="he-IL" b="1" dirty="0">
                      <a:solidFill>
                        <a:prstClr val="black"/>
                      </a:solidFill>
                    </a:rPr>
                    <a:t>אורגניים</a:t>
                  </a:r>
                  <a:endParaRPr lang="en-US" b="1" dirty="0">
                    <a:solidFill>
                      <a:prstClr val="black"/>
                    </a:solidFill>
                  </a:endParaRPr>
                </a:p>
              </p:txBody>
            </p:sp>
            <p:sp>
              <p:nvSpPr>
                <p:cNvPr id="9" name="חץ מעוקל למטה 8"/>
                <p:cNvSpPr/>
                <p:nvPr/>
              </p:nvSpPr>
              <p:spPr>
                <a:xfrm flipH="1">
                  <a:off x="3347941" y="805782"/>
                  <a:ext cx="2049800" cy="765252"/>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2" name="TextBox 31"/>
                <p:cNvSpPr txBox="1"/>
                <p:nvPr/>
              </p:nvSpPr>
              <p:spPr>
                <a:xfrm>
                  <a:off x="3582568" y="995402"/>
                  <a:ext cx="1815173" cy="3702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יצרנים</a:t>
                  </a:r>
                  <a:endParaRPr lang="en-US" b="1" dirty="0">
                    <a:solidFill>
                      <a:prstClr val="black"/>
                    </a:solidFill>
                  </a:endParaRPr>
                </a:p>
              </p:txBody>
            </p:sp>
            <p:sp>
              <p:nvSpPr>
                <p:cNvPr id="12" name="חץ מעוקל למעלה 11"/>
                <p:cNvSpPr/>
                <p:nvPr/>
              </p:nvSpPr>
              <p:spPr>
                <a:xfrm>
                  <a:off x="3528003" y="2650060"/>
                  <a:ext cx="2124371" cy="778795"/>
                </a:xfrm>
                <a:prstGeom prst="curvedUp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5" name="TextBox 34"/>
                <p:cNvSpPr txBox="1"/>
                <p:nvPr/>
              </p:nvSpPr>
              <p:spPr>
                <a:xfrm>
                  <a:off x="3628037" y="2821621"/>
                  <a:ext cx="1816992" cy="36795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מפרקים</a:t>
                  </a:r>
                  <a:endParaRPr lang="en-US" b="1" dirty="0">
                    <a:solidFill>
                      <a:prstClr val="black"/>
                    </a:solidFill>
                  </a:endParaRPr>
                </a:p>
              </p:txBody>
            </p:sp>
          </p:grpSp>
          <p:sp>
            <p:nvSpPr>
              <p:cNvPr id="34" name="TextBox 8"/>
              <p:cNvSpPr txBox="1">
                <a:spLocks noChangeArrowheads="1"/>
              </p:cNvSpPr>
              <p:nvPr/>
            </p:nvSpPr>
            <p:spPr bwMode="auto">
              <a:xfrm>
                <a:off x="3473182" y="4288836"/>
                <a:ext cx="1446314" cy="339775"/>
              </a:xfrm>
              <a:prstGeom prst="rect">
                <a:avLst/>
              </a:prstGeom>
              <a:no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he-IL" sz="1600" u="sng" kern="0" noProof="1" smtClean="0">
                    <a:solidFill>
                      <a:srgbClr val="000000"/>
                    </a:solidFill>
                  </a:rPr>
                  <a:t>חיידקים</a:t>
                </a:r>
              </a:p>
            </p:txBody>
          </p:sp>
          <p:sp>
            <p:nvSpPr>
              <p:cNvPr id="41" name="מלבן 13"/>
              <p:cNvSpPr>
                <a:spLocks noChangeArrowheads="1"/>
              </p:cNvSpPr>
              <p:nvPr/>
            </p:nvSpPr>
            <p:spPr bwMode="auto">
              <a:xfrm>
                <a:off x="2925457" y="6006766"/>
                <a:ext cx="2055955" cy="369942"/>
              </a:xfrm>
              <a:prstGeom prst="rect">
                <a:avLst/>
              </a:prstGeom>
              <a:noFill/>
              <a:ln>
                <a:noFill/>
              </a:ln>
              <a:extLst/>
            </p:spPr>
            <p:txBody>
              <a:bodyPr>
                <a:spAutoFit/>
              </a:bodyPr>
              <a:lstStyle/>
              <a:p>
                <a:pPr algn="ctr" fontAlgn="auto">
                  <a:spcBef>
                    <a:spcPts val="0"/>
                  </a:spcBef>
                  <a:spcAft>
                    <a:spcPts val="0"/>
                  </a:spcAft>
                  <a:defRPr/>
                </a:pPr>
                <a:r>
                  <a:rPr lang="en-US" sz="900" kern="0" dirty="0">
                    <a:solidFill>
                      <a:sysClr val="windowText" lastClr="000000"/>
                    </a:solidFill>
                    <a:hlinkClick r:id="rId3"/>
                  </a:rPr>
                  <a:t>Janice Haney Carr, Centers for Disease Control and Prevention</a:t>
                </a:r>
                <a:endParaRPr lang="he-IL" sz="900" kern="0" dirty="0">
                  <a:solidFill>
                    <a:sysClr val="windowText" lastClr="000000"/>
                  </a:solidFill>
                </a:endParaRPr>
              </a:p>
            </p:txBody>
          </p:sp>
          <p:pic>
            <p:nvPicPr>
              <p:cNvPr id="42" name="Picture 34" descr="http://upload.wikimedia.org/wikipedia/commons/6/6a/Euglena_viridis%2C_Nordisk_familjebok.png"/>
              <p:cNvPicPr>
                <a:picLocks noChangeAspect="1" noChangeArrowheads="1"/>
              </p:cNvPicPr>
              <p:nvPr/>
            </p:nvPicPr>
            <p:blipFill>
              <a:blip r:embed="rId4" cstate="email">
                <a:duotone>
                  <a:srgbClr val="92D050">
                    <a:shade val="45000"/>
                    <a:satMod val="135000"/>
                  </a:srgbClr>
                  <a:prstClr val="white"/>
                </a:duotone>
                <a:extLst/>
              </a:blip>
              <a:srcRect/>
              <a:stretch>
                <a:fillRect/>
              </a:stretch>
            </p:blipFill>
            <p:spPr bwMode="auto">
              <a:xfrm>
                <a:off x="4512686" y="1089548"/>
                <a:ext cx="717043" cy="1379323"/>
              </a:xfrm>
              <a:prstGeom prst="rect">
                <a:avLst/>
              </a:prstGeom>
              <a:noFill/>
              <a:extLst/>
            </p:spPr>
          </p:pic>
          <p:pic>
            <p:nvPicPr>
              <p:cNvPr id="1372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299" y="4581834"/>
                <a:ext cx="1842663" cy="143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44" y="4585995"/>
                <a:ext cx="1442966" cy="143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26" name="מלבן 9"/>
            <p:cNvSpPr>
              <a:spLocks noChangeArrowheads="1"/>
            </p:cNvSpPr>
            <p:nvPr/>
          </p:nvSpPr>
          <p:spPr bwMode="auto">
            <a:xfrm>
              <a:off x="812333" y="1255713"/>
              <a:ext cx="40259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בין </a:t>
              </a:r>
              <a:r>
                <a:rPr lang="he-IL" b="1">
                  <a:solidFill>
                    <a:srgbClr val="FF6600"/>
                  </a:solidFill>
                </a:rPr>
                <a:t>היצרנים</a:t>
              </a:r>
              <a:r>
                <a:rPr lang="he-IL">
                  <a:solidFill>
                    <a:srgbClr val="FF6600"/>
                  </a:solidFill>
                </a:rPr>
                <a:t> </a:t>
              </a:r>
              <a:r>
                <a:rPr lang="he-IL">
                  <a:solidFill>
                    <a:srgbClr val="000000"/>
                  </a:solidFill>
                </a:rPr>
                <a:t>יש גם מיקרואורגניזמים </a:t>
              </a:r>
            </a:p>
            <a:p>
              <a:r>
                <a:rPr lang="he-IL">
                  <a:solidFill>
                    <a:srgbClr val="000000"/>
                  </a:solidFill>
                </a:rPr>
                <a:t>כגון: חיידקים פוטוסינטתיים, חד־תאיים פוטוסינתטיים (כגון עינן ירוק), וחיידקים כימוסינטתיים).</a:t>
              </a:r>
            </a:p>
          </p:txBody>
        </p:sp>
        <p:sp>
          <p:nvSpPr>
            <p:cNvPr id="137227" name="מלבן 17"/>
            <p:cNvSpPr>
              <a:spLocks noChangeArrowheads="1"/>
            </p:cNvSpPr>
            <p:nvPr/>
          </p:nvSpPr>
          <p:spPr bwMode="auto">
            <a:xfrm>
              <a:off x="931863" y="4619625"/>
              <a:ext cx="24479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מרבית </a:t>
              </a:r>
              <a:r>
                <a:rPr lang="he-IL" b="1">
                  <a:solidFill>
                    <a:srgbClr val="FF6600"/>
                  </a:solidFill>
                </a:rPr>
                <a:t>המפרקים</a:t>
              </a:r>
              <a:r>
                <a:rPr lang="he-IL">
                  <a:solidFill>
                    <a:srgbClr val="000000"/>
                  </a:solidFill>
                </a:rPr>
                <a:t> הם </a:t>
              </a:r>
            </a:p>
            <a:p>
              <a:r>
                <a:rPr lang="he-IL">
                  <a:solidFill>
                    <a:srgbClr val="000000"/>
                  </a:solidFill>
                </a:rPr>
                <a:t>מיקרואורגניזמים </a:t>
              </a:r>
            </a:p>
            <a:p>
              <a:r>
                <a:rPr lang="he-IL">
                  <a:solidFill>
                    <a:srgbClr val="000000"/>
                  </a:solidFill>
                </a:rPr>
                <a:t>(חיידקים ופטריות). </a:t>
              </a:r>
            </a:p>
            <a:p>
              <a:r>
                <a:rPr lang="he-IL">
                  <a:solidFill>
                    <a:srgbClr val="000000"/>
                  </a:solidFill>
                </a:rPr>
                <a:t>(המפרקים נקראים גם </a:t>
              </a:r>
              <a:r>
                <a:rPr lang="he-IL" b="1">
                  <a:solidFill>
                    <a:srgbClr val="FF6600"/>
                  </a:solidFill>
                </a:rPr>
                <a:t>ספרופיטים</a:t>
              </a:r>
              <a:r>
                <a:rPr lang="he-IL">
                  <a:solidFill>
                    <a:srgbClr val="000000"/>
                  </a:solidFill>
                </a:rPr>
                <a:t>).</a:t>
              </a:r>
            </a:p>
          </p:txBody>
        </p:sp>
        <p:sp>
          <p:nvSpPr>
            <p:cNvPr id="137228" name="מלבן 18"/>
            <p:cNvSpPr>
              <a:spLocks noChangeArrowheads="1"/>
            </p:cNvSpPr>
            <p:nvPr/>
          </p:nvSpPr>
          <p:spPr bwMode="auto">
            <a:xfrm>
              <a:off x="5316538" y="1439863"/>
              <a:ext cx="100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000000"/>
                  </a:solidFill>
                </a:rPr>
                <a:t> עינן ירוק</a:t>
              </a:r>
            </a:p>
            <a:p>
              <a:r>
                <a:rPr lang="he-IL">
                  <a:solidFill>
                    <a:srgbClr val="000000"/>
                  </a:solidFill>
                </a:rPr>
                <a:t>(איגלינה)</a:t>
              </a:r>
            </a:p>
          </p:txBody>
        </p:sp>
        <p:sp>
          <p:nvSpPr>
            <p:cNvPr id="48" name="TextBox 8"/>
            <p:cNvSpPr txBox="1">
              <a:spLocks noChangeArrowheads="1"/>
            </p:cNvSpPr>
            <p:nvPr/>
          </p:nvSpPr>
          <p:spPr bwMode="auto">
            <a:xfrm>
              <a:off x="5624381" y="4271979"/>
              <a:ext cx="1446313" cy="339727"/>
            </a:xfrm>
            <a:prstGeom prst="rect">
              <a:avLst/>
            </a:prstGeom>
            <a:no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he-IL" sz="1600" u="sng" kern="0" noProof="1" smtClean="0">
                  <a:solidFill>
                    <a:srgbClr val="000000"/>
                  </a:solidFill>
                </a:rPr>
                <a:t>פטריות</a:t>
              </a:r>
            </a:p>
          </p:txBody>
        </p:sp>
        <p:sp>
          <p:nvSpPr>
            <p:cNvPr id="137230" name="מלבן 1"/>
            <p:cNvSpPr>
              <a:spLocks noChangeArrowheads="1"/>
            </p:cNvSpPr>
            <p:nvPr/>
          </p:nvSpPr>
          <p:spPr bwMode="auto">
            <a:xfrm>
              <a:off x="5076825" y="5953599"/>
              <a:ext cx="1790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rgbClr val="000000"/>
                  </a:solidFill>
                  <a:cs typeface="Times New Roman" pitchFamily="18" charset="0"/>
                  <a:hlinkClick r:id="rId7"/>
                </a:rPr>
                <a:t>arjmage (morguefile.com)</a:t>
              </a:r>
              <a:endParaRPr lang="en-US" sz="1100">
                <a:solidFill>
                  <a:srgbClr val="00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476250"/>
            <a:ext cx="8183563" cy="56324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6:</a:t>
            </a:r>
            <a:r>
              <a:rPr lang="he-IL" dirty="0" smtClean="0">
                <a:solidFill>
                  <a:srgbClr val="000000"/>
                </a:solidFill>
                <a:latin typeface="Times New Roman" pitchFamily="18" charset="0"/>
                <a:cs typeface="Times New Roman" pitchFamily="18" charset="0"/>
              </a:rPr>
              <a:t> </a:t>
            </a:r>
          </a:p>
          <a:p>
            <a:pPr eaLnBrk="1" hangingPunct="1">
              <a:defRPr/>
            </a:pPr>
            <a:endParaRPr lang="he-IL" dirty="0">
              <a:solidFill>
                <a:srgbClr val="000000"/>
              </a:solidFill>
              <a:latin typeface="Times New Roman" pitchFamily="18" charset="0"/>
              <a:cs typeface="Times New Roman" pitchFamily="18" charset="0"/>
            </a:endParaRPr>
          </a:p>
          <a:p>
            <a:pPr eaLnBrk="1" hangingPunct="1">
              <a:defRPr/>
            </a:pPr>
            <a:endParaRPr lang="he-IL" dirty="0" smtClean="0">
              <a:solidFill>
                <a:srgbClr val="000000"/>
              </a:solidFill>
              <a:latin typeface="Times New Roman" pitchFamily="18" charset="0"/>
              <a:cs typeface="Times New Roman" pitchFamily="18" charset="0"/>
            </a:endParaRPr>
          </a:p>
          <a:p>
            <a:pPr eaLnBrk="1" hangingPunct="1">
              <a:defRPr/>
            </a:pPr>
            <a:endParaRPr lang="he-IL" dirty="0">
              <a:solidFill>
                <a:srgbClr val="000000"/>
              </a:solidFill>
              <a:latin typeface="Times New Roman" pitchFamily="18" charset="0"/>
              <a:cs typeface="Times New Roman" pitchFamily="18" charset="0"/>
            </a:endParaRPr>
          </a:p>
          <a:p>
            <a:pPr eaLnBrk="1" hangingPunct="1">
              <a:defRPr/>
            </a:pPr>
            <a:endParaRPr lang="he-IL" dirty="0" smtClean="0">
              <a:solidFill>
                <a:srgbClr val="000000"/>
              </a:solidFill>
              <a:latin typeface="Times New Roman" pitchFamily="18" charset="0"/>
              <a:cs typeface="Times New Roman" pitchFamily="18" charset="0"/>
            </a:endParaRPr>
          </a:p>
          <a:p>
            <a:pPr eaLnBrk="1" hangingPunct="1">
              <a:defRPr/>
            </a:pPr>
            <a:endParaRPr lang="he-IL" dirty="0">
              <a:solidFill>
                <a:srgbClr val="000000"/>
              </a:solidFill>
              <a:latin typeface="Times New Roman" pitchFamily="18" charset="0"/>
              <a:cs typeface="Times New Roman" pitchFamily="18" charset="0"/>
            </a:endParaRPr>
          </a:p>
          <a:p>
            <a:pPr eaLnBrk="1" hangingPunct="1">
              <a:defRPr/>
            </a:pPr>
            <a:endParaRPr lang="he-IL" dirty="0" smtClean="0">
              <a:solidFill>
                <a:srgbClr val="000000"/>
              </a:solidFill>
              <a:latin typeface="Times New Roman" pitchFamily="18" charset="0"/>
              <a:cs typeface="Times New Roman" pitchFamily="18" charset="0"/>
            </a:endParaRPr>
          </a:p>
          <a:p>
            <a:pPr eaLnBrk="1" hangingPunct="1">
              <a:defRPr/>
            </a:pPr>
            <a:endParaRPr lang="he-IL" dirty="0">
              <a:solidFill>
                <a:srgbClr val="000000"/>
              </a:solidFill>
              <a:latin typeface="Times New Roman" pitchFamily="18" charset="0"/>
              <a:cs typeface="Times New Roman" pitchFamily="18" charset="0"/>
            </a:endParaRPr>
          </a:p>
          <a:p>
            <a:pPr eaLnBrk="1" hangingPunct="1">
              <a:defRPr/>
            </a:pPr>
            <a:endParaRPr lang="he-IL" dirty="0" smtClean="0">
              <a:solidFill>
                <a:srgbClr val="000000"/>
              </a:solidFill>
              <a:latin typeface="Times New Roman" pitchFamily="18" charset="0"/>
              <a:cs typeface="Times New Roman" pitchFamily="18" charset="0"/>
            </a:endParaRPr>
          </a:p>
          <a:p>
            <a:pPr eaLnBrk="1" hangingPunct="1">
              <a:defRPr/>
            </a:pPr>
            <a:endParaRPr lang="he-IL" dirty="0" smtClean="0">
              <a:solidFill>
                <a:srgbClr val="000000"/>
              </a:solidFill>
              <a:latin typeface="Times New Roman" pitchFamily="18" charset="0"/>
              <a:cs typeface="Times New Roman" pitchFamily="18" charset="0"/>
            </a:endParaRPr>
          </a:p>
          <a:p>
            <a:pPr eaLnBrk="1" hangingPunct="1">
              <a:defRPr/>
            </a:pPr>
            <a:endParaRPr lang="he-IL" dirty="0" smtClean="0">
              <a:solidFill>
                <a:srgbClr val="000000"/>
              </a:solidFill>
              <a:latin typeface="Times New Roman" pitchFamily="18" charset="0"/>
              <a:cs typeface="Times New Roman" pitchFamily="18" charset="0"/>
            </a:endParaRPr>
          </a:p>
          <a:p>
            <a:pPr eaLnBrk="1" hangingPunct="1">
              <a:defRPr/>
            </a:pPr>
            <a:r>
              <a:rPr lang="he-IL" dirty="0" smtClean="0">
                <a:solidFill>
                  <a:srgbClr val="1F497D"/>
                </a:solidFill>
              </a:rPr>
              <a:t>א</a:t>
            </a:r>
            <a:r>
              <a:rPr lang="he-IL" dirty="0">
                <a:solidFill>
                  <a:srgbClr val="1F497D"/>
                </a:solidFill>
              </a:rPr>
              <a:t>. </a:t>
            </a:r>
            <a:r>
              <a:rPr lang="he-IL" dirty="0" smtClean="0">
                <a:solidFill>
                  <a:srgbClr val="1F497D"/>
                </a:solidFill>
              </a:rPr>
              <a:t>באילו </a:t>
            </a:r>
            <a:r>
              <a:rPr lang="he-IL" dirty="0">
                <a:solidFill>
                  <a:srgbClr val="1F497D"/>
                </a:solidFill>
              </a:rPr>
              <a:t>תנאי גידול יבול האורז הוא הגבוה ביותר? </a:t>
            </a:r>
            <a:r>
              <a:rPr lang="he-IL" dirty="0" smtClean="0">
                <a:solidFill>
                  <a:srgbClr val="1F497D"/>
                </a:solidFill>
              </a:rPr>
              <a:t>הסבירו </a:t>
            </a:r>
            <a:r>
              <a:rPr lang="he-IL" dirty="0">
                <a:solidFill>
                  <a:srgbClr val="1F497D"/>
                </a:solidFill>
              </a:rPr>
              <a:t>מדוע. </a:t>
            </a:r>
            <a:endParaRPr lang="he-IL" dirty="0" smtClean="0">
              <a:solidFill>
                <a:srgbClr val="1F497D"/>
              </a:solidFill>
            </a:endParaRPr>
          </a:p>
          <a:p>
            <a:pPr eaLnBrk="1" hangingPunct="1">
              <a:defRPr/>
            </a:pPr>
            <a:r>
              <a:rPr lang="he-IL" dirty="0" smtClean="0">
                <a:solidFill>
                  <a:srgbClr val="1F497D"/>
                </a:solidFill>
              </a:rPr>
              <a:t>ב</a:t>
            </a:r>
            <a:r>
              <a:rPr lang="he-IL" dirty="0">
                <a:solidFill>
                  <a:srgbClr val="1F497D"/>
                </a:solidFill>
              </a:rPr>
              <a:t>. </a:t>
            </a:r>
            <a:r>
              <a:rPr lang="he-IL" dirty="0" smtClean="0">
                <a:solidFill>
                  <a:srgbClr val="1F497D"/>
                </a:solidFill>
              </a:rPr>
              <a:t>גם </a:t>
            </a:r>
            <a:r>
              <a:rPr lang="he-IL" dirty="0">
                <a:solidFill>
                  <a:srgbClr val="1F497D"/>
                </a:solidFill>
              </a:rPr>
              <a:t>במכלים האחרים התקבל יבול של גרגרי אורז.</a:t>
            </a:r>
          </a:p>
          <a:p>
            <a:pPr eaLnBrk="1" hangingPunct="1">
              <a:defRPr/>
            </a:pPr>
            <a:r>
              <a:rPr lang="he-IL" dirty="0">
                <a:solidFill>
                  <a:srgbClr val="1F497D"/>
                </a:solidFill>
              </a:rPr>
              <a:t>    </a:t>
            </a:r>
            <a:r>
              <a:rPr lang="he-IL" dirty="0" smtClean="0">
                <a:solidFill>
                  <a:srgbClr val="1F497D"/>
                </a:solidFill>
              </a:rPr>
              <a:t>הסבירו </a:t>
            </a:r>
            <a:r>
              <a:rPr lang="he-IL" dirty="0">
                <a:solidFill>
                  <a:srgbClr val="1F497D"/>
                </a:solidFill>
              </a:rPr>
              <a:t>ממצא </a:t>
            </a:r>
            <a:r>
              <a:rPr lang="he-IL" dirty="0" smtClean="0">
                <a:solidFill>
                  <a:srgbClr val="1F497D"/>
                </a:solidFill>
              </a:rPr>
              <a:t>זה </a:t>
            </a:r>
            <a:r>
              <a:rPr lang="he-IL" dirty="0">
                <a:solidFill>
                  <a:srgbClr val="1F497D"/>
                </a:solidFill>
              </a:rPr>
              <a:t>על סמך </a:t>
            </a:r>
            <a:r>
              <a:rPr lang="he-IL" dirty="0">
                <a:solidFill>
                  <a:schemeClr val="tx2"/>
                </a:solidFill>
              </a:rPr>
              <a:t>הידוע </a:t>
            </a:r>
            <a:r>
              <a:rPr lang="he-IL" dirty="0" smtClean="0">
                <a:solidFill>
                  <a:schemeClr val="tx2"/>
                </a:solidFill>
              </a:rPr>
              <a:t>לכם </a:t>
            </a:r>
            <a:r>
              <a:rPr lang="he-IL" dirty="0">
                <a:solidFill>
                  <a:schemeClr val="tx2"/>
                </a:solidFill>
              </a:rPr>
              <a:t>על </a:t>
            </a:r>
            <a:r>
              <a:rPr lang="he-IL" dirty="0">
                <a:solidFill>
                  <a:srgbClr val="1F497D"/>
                </a:solidFill>
              </a:rPr>
              <a:t>מחזור החנקן בטבע. </a:t>
            </a:r>
            <a:endParaRPr lang="he-IL" dirty="0" smtClean="0">
              <a:solidFill>
                <a:srgbClr val="1F497D"/>
              </a:solidFill>
            </a:endParaRPr>
          </a:p>
          <a:p>
            <a:pPr eaLnBrk="1" hangingPunct="1">
              <a:defRPr/>
            </a:pPr>
            <a:r>
              <a:rPr lang="he-IL" dirty="0" smtClean="0">
                <a:solidFill>
                  <a:srgbClr val="1F497D"/>
                </a:solidFill>
              </a:rPr>
              <a:t>ג. מהם המשתנים הבלתי תלויים בניסוי?</a:t>
            </a:r>
          </a:p>
          <a:p>
            <a:pPr eaLnBrk="1" hangingPunct="1">
              <a:defRPr/>
            </a:pPr>
            <a:r>
              <a:rPr lang="he-IL" dirty="0" smtClean="0">
                <a:solidFill>
                  <a:srgbClr val="1F497D"/>
                </a:solidFill>
              </a:rPr>
              <a:t>ד. מהו המשתנה התלוי?</a:t>
            </a:r>
          </a:p>
          <a:p>
            <a:pPr eaLnBrk="1" hangingPunct="1">
              <a:defRPr/>
            </a:pPr>
            <a:endParaRPr lang="he-IL" dirty="0" smtClean="0">
              <a:solidFill>
                <a:srgbClr val="1F497D"/>
              </a:solidFill>
            </a:endParaRPr>
          </a:p>
          <a:p>
            <a:pPr eaLnBrk="1" hangingPunct="1">
              <a:defRPr/>
            </a:pPr>
            <a:r>
              <a:rPr lang="he-IL" dirty="0" smtClean="0">
                <a:solidFill>
                  <a:srgbClr val="1F497D"/>
                </a:solidFill>
              </a:rPr>
              <a:t>ג. תופעה </a:t>
            </a:r>
            <a:r>
              <a:rPr lang="he-IL" dirty="0">
                <a:solidFill>
                  <a:srgbClr val="1F497D"/>
                </a:solidFill>
              </a:rPr>
              <a:t>דומה </a:t>
            </a:r>
            <a:r>
              <a:rPr lang="he-IL" dirty="0" smtClean="0">
                <a:solidFill>
                  <a:srgbClr val="1F497D"/>
                </a:solidFill>
              </a:rPr>
              <a:t>לתופעה </a:t>
            </a:r>
            <a:r>
              <a:rPr lang="he-IL" dirty="0">
                <a:solidFill>
                  <a:srgbClr val="1F497D"/>
                </a:solidFill>
              </a:rPr>
              <a:t>המתוארת למעלה מוכרת גם אצל צמחי קטניות המקיימים יחסי </a:t>
            </a:r>
            <a:r>
              <a:rPr lang="he-IL" dirty="0" smtClean="0">
                <a:solidFill>
                  <a:srgbClr val="1F497D"/>
                </a:solidFill>
              </a:rPr>
              <a:t>  </a:t>
            </a:r>
          </a:p>
          <a:p>
            <a:pPr eaLnBrk="1" hangingPunct="1">
              <a:defRPr/>
            </a:pPr>
            <a:r>
              <a:rPr lang="he-IL" dirty="0" smtClean="0">
                <a:solidFill>
                  <a:srgbClr val="1F497D"/>
                </a:solidFill>
              </a:rPr>
              <a:t>   גומלין </a:t>
            </a:r>
            <a:r>
              <a:rPr lang="he-IL" dirty="0">
                <a:solidFill>
                  <a:srgbClr val="1F497D"/>
                </a:solidFill>
              </a:rPr>
              <a:t>עם </a:t>
            </a:r>
            <a:r>
              <a:rPr lang="he-IL" dirty="0" smtClean="0">
                <a:solidFill>
                  <a:srgbClr val="1F497D"/>
                </a:solidFill>
              </a:rPr>
              <a:t>חיידקי ריזוביום</a:t>
            </a:r>
            <a:r>
              <a:rPr lang="he-IL" dirty="0">
                <a:solidFill>
                  <a:srgbClr val="1F497D"/>
                </a:solidFill>
              </a:rPr>
              <a:t>, החיים בפקעיות חנקן בשורשי הצמחים.</a:t>
            </a:r>
          </a:p>
          <a:p>
            <a:pPr eaLnBrk="1" hangingPunct="1">
              <a:defRPr/>
            </a:pPr>
            <a:r>
              <a:rPr lang="he-IL" dirty="0">
                <a:solidFill>
                  <a:srgbClr val="1F497D"/>
                </a:solidFill>
              </a:rPr>
              <a:t> </a:t>
            </a:r>
            <a:r>
              <a:rPr lang="he-IL" dirty="0" smtClean="0">
                <a:solidFill>
                  <a:srgbClr val="1F497D"/>
                </a:solidFill>
              </a:rPr>
              <a:t>  מהו </a:t>
            </a:r>
            <a:r>
              <a:rPr lang="he-IL" dirty="0">
                <a:solidFill>
                  <a:srgbClr val="1F497D"/>
                </a:solidFill>
              </a:rPr>
              <a:t>סוג יחסי הגומלין בין הקטניות לחיידקי הריזוביום? </a:t>
            </a:r>
            <a:r>
              <a:rPr lang="he-IL" dirty="0" smtClean="0">
                <a:solidFill>
                  <a:srgbClr val="1F497D"/>
                </a:solidFill>
              </a:rPr>
              <a:t>נמקו </a:t>
            </a:r>
            <a:r>
              <a:rPr lang="he-IL" dirty="0">
                <a:solidFill>
                  <a:srgbClr val="1F497D"/>
                </a:solidFill>
              </a:rPr>
              <a:t>את </a:t>
            </a:r>
            <a:r>
              <a:rPr lang="he-IL" dirty="0" smtClean="0">
                <a:solidFill>
                  <a:srgbClr val="1F497D"/>
                </a:solidFill>
              </a:rPr>
              <a:t>תשובתכם.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51882FB-1ABB-4355-B07D-C9352ED4A666}"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המשך</a:t>
            </a:r>
            <a:endParaRPr lang="he-IL" sz="1800" dirty="0" smtClean="0"/>
          </a:p>
        </p:txBody>
      </p:sp>
      <p:grpSp>
        <p:nvGrpSpPr>
          <p:cNvPr id="155654" name="קבוצה 7"/>
          <p:cNvGrpSpPr>
            <a:grpSpLocks/>
          </p:cNvGrpSpPr>
          <p:nvPr/>
        </p:nvGrpSpPr>
        <p:grpSpPr bwMode="auto">
          <a:xfrm>
            <a:off x="2476500" y="1169988"/>
            <a:ext cx="4478338" cy="2214562"/>
            <a:chOff x="2458805" y="3034933"/>
            <a:chExt cx="4478636" cy="2214732"/>
          </a:xfrm>
        </p:grpSpPr>
        <p:sp>
          <p:nvSpPr>
            <p:cNvPr id="155660" name="מלבן 7"/>
            <p:cNvSpPr>
              <a:spLocks noChangeArrowheads="1"/>
            </p:cNvSpPr>
            <p:nvPr/>
          </p:nvSpPr>
          <p:spPr bwMode="auto">
            <a:xfrm>
              <a:off x="5851887" y="4941888"/>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latin typeface="Calibri" pitchFamily="34" charset="0"/>
                </a:rPr>
                <a:t>הרכב האוויר</a:t>
              </a:r>
              <a:endParaRPr lang="he-IL" sz="1400"/>
            </a:p>
          </p:txBody>
        </p:sp>
        <p:sp>
          <p:nvSpPr>
            <p:cNvPr id="155661" name="מלבן 15"/>
            <p:cNvSpPr>
              <a:spLocks noChangeArrowheads="1"/>
            </p:cNvSpPr>
            <p:nvPr/>
          </p:nvSpPr>
          <p:spPr bwMode="auto">
            <a:xfrm>
              <a:off x="2458805" y="3094831"/>
              <a:ext cx="957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latin typeface="Calibri" pitchFamily="34" charset="0"/>
                </a:rPr>
                <a:t>יבול האורז</a:t>
              </a:r>
              <a:endParaRPr lang="he-IL" sz="1400"/>
            </a:p>
          </p:txBody>
        </p:sp>
        <p:cxnSp>
          <p:nvCxnSpPr>
            <p:cNvPr id="12" name="מחבר חץ ישר 11"/>
            <p:cNvCxnSpPr/>
            <p:nvPr/>
          </p:nvCxnSpPr>
          <p:spPr>
            <a:xfrm flipV="1">
              <a:off x="3419307" y="3034933"/>
              <a:ext cx="0" cy="19067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3419307" y="4935316"/>
              <a:ext cx="3314921"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מלבן 13"/>
            <p:cNvSpPr/>
            <p:nvPr/>
          </p:nvSpPr>
          <p:spPr>
            <a:xfrm>
              <a:off x="4844977" y="3843032"/>
              <a:ext cx="374675" cy="1089109"/>
            </a:xfrm>
            <a:prstGeom prst="rect">
              <a:avLst/>
            </a:prstGeom>
            <a:solidFill>
              <a:srgbClr val="FFFFC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556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995" y="4036218"/>
              <a:ext cx="495300" cy="890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66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3156744"/>
              <a:ext cx="523875" cy="1770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מלבן 16"/>
            <p:cNvSpPr/>
            <p:nvPr/>
          </p:nvSpPr>
          <p:spPr>
            <a:xfrm>
              <a:off x="3649509" y="3844620"/>
              <a:ext cx="374675" cy="1090696"/>
            </a:xfrm>
            <a:prstGeom prst="rect">
              <a:avLst/>
            </a:prstGeom>
            <a:solidFill>
              <a:srgbClr val="FFFFC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5668" name="מלבן 7"/>
            <p:cNvSpPr>
              <a:spLocks noChangeArrowheads="1"/>
            </p:cNvSpPr>
            <p:nvPr/>
          </p:nvSpPr>
          <p:spPr bwMode="auto">
            <a:xfrm>
              <a:off x="4762221" y="4879652"/>
              <a:ext cx="108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latin typeface="Calibri" pitchFamily="34" charset="0"/>
                </a:rPr>
                <a:t>א' – עם חנקן</a:t>
              </a:r>
              <a:endParaRPr lang="he-IL" sz="1400"/>
            </a:p>
          </p:txBody>
        </p:sp>
        <p:sp>
          <p:nvSpPr>
            <p:cNvPr id="155669" name="מלבן 7"/>
            <p:cNvSpPr>
              <a:spLocks noChangeArrowheads="1"/>
            </p:cNvSpPr>
            <p:nvPr/>
          </p:nvSpPr>
          <p:spPr bwMode="auto">
            <a:xfrm>
              <a:off x="3486643" y="4879653"/>
              <a:ext cx="1133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latin typeface="Calibri" pitchFamily="34" charset="0"/>
                </a:rPr>
                <a:t>ב' – בלי חנקן</a:t>
              </a:r>
              <a:endParaRPr lang="he-IL" sz="1400"/>
            </a:p>
          </p:txBody>
        </p:sp>
      </p:grpSp>
      <p:sp>
        <p:nvSpPr>
          <p:cNvPr id="20" name="מלבן 1"/>
          <p:cNvSpPr>
            <a:spLocks noChangeArrowheads="1"/>
          </p:cNvSpPr>
          <p:nvPr/>
        </p:nvSpPr>
        <p:spPr bwMode="auto">
          <a:xfrm>
            <a:off x="-442913" y="836613"/>
            <a:ext cx="7940676" cy="279400"/>
          </a:xfrm>
          <a:prstGeom prst="rect">
            <a:avLst/>
          </a:prstGeom>
          <a:noFill/>
          <a:ln>
            <a:noFill/>
          </a:ln>
          <a:extLst/>
        </p:spPr>
        <p:txBody>
          <a:bodyPr>
            <a:spAutoFit/>
          </a:bodyPr>
          <a:lstStyle/>
          <a:p>
            <a:pPr marL="44450">
              <a:lnSpc>
                <a:spcPts val="1400"/>
              </a:lnSpc>
              <a:defRPr/>
            </a:pPr>
            <a:r>
              <a:rPr lang="he-IL" sz="1600" b="1" u="sng" dirty="0">
                <a:latin typeface="Calibri" pitchFamily="34" charset="0"/>
                <a:cs typeface="+mn-cs"/>
              </a:rPr>
              <a:t>היבול הממוצע של אורז שגודל בנוכחות חיידקי אנבנה ובהעדרם, בשני הרכבי אוויר</a:t>
            </a:r>
            <a:endParaRPr lang="en-US" sz="1600" b="1" u="sng" dirty="0">
              <a:latin typeface="Calibri" pitchFamily="34" charset="0"/>
              <a:cs typeface="+mn-cs"/>
            </a:endParaRPr>
          </a:p>
        </p:txBody>
      </p:sp>
      <p:pic>
        <p:nvPicPr>
          <p:cNvPr id="15565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525" y="1589088"/>
            <a:ext cx="390525" cy="393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5657" name="מלבן 15"/>
          <p:cNvSpPr>
            <a:spLocks noChangeArrowheads="1"/>
          </p:cNvSpPr>
          <p:nvPr/>
        </p:nvSpPr>
        <p:spPr bwMode="auto">
          <a:xfrm>
            <a:off x="649288" y="1674813"/>
            <a:ext cx="1011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latin typeface="Calibri" pitchFamily="34" charset="0"/>
              </a:rPr>
              <a:t>עם חיידקים</a:t>
            </a:r>
            <a:endParaRPr lang="he-IL" sz="1400"/>
          </a:p>
        </p:txBody>
      </p:sp>
      <p:sp>
        <p:nvSpPr>
          <p:cNvPr id="23" name="מלבן 22"/>
          <p:cNvSpPr/>
          <p:nvPr/>
        </p:nvSpPr>
        <p:spPr>
          <a:xfrm>
            <a:off x="1668463" y="2087563"/>
            <a:ext cx="374650" cy="379412"/>
          </a:xfrm>
          <a:prstGeom prst="rect">
            <a:avLst/>
          </a:prstGeom>
          <a:solidFill>
            <a:srgbClr val="FFFFC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5659" name="מלבן 15"/>
          <p:cNvSpPr>
            <a:spLocks noChangeArrowheads="1"/>
          </p:cNvSpPr>
          <p:nvPr/>
        </p:nvSpPr>
        <p:spPr bwMode="auto">
          <a:xfrm>
            <a:off x="611188" y="2124075"/>
            <a:ext cx="1046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latin typeface="Calibri" pitchFamily="34" charset="0"/>
              </a:rPr>
              <a:t>בלי חיידקים</a:t>
            </a:r>
            <a:endParaRPr lang="he-IL"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63525" y="4619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6:</a:t>
            </a:r>
            <a:r>
              <a:rPr lang="he-IL" dirty="0" smtClean="0">
                <a:solidFill>
                  <a:srgbClr val="000000"/>
                </a:solidFill>
                <a:latin typeface="Times New Roman" pitchFamily="18" charset="0"/>
                <a:cs typeface="Times New Roman" pitchFamily="18" charset="0"/>
              </a:rPr>
              <a:t> </a:t>
            </a:r>
          </a:p>
          <a:p>
            <a:pPr eaLnBrk="1" hangingPunct="1">
              <a:defRPr/>
            </a:pPr>
            <a:endParaRPr lang="he-IL" dirty="0">
              <a:solidFill>
                <a:srgbClr val="000000"/>
              </a:solidFill>
              <a:latin typeface="Times New Roman" pitchFamily="18" charset="0"/>
              <a:cs typeface="Times New Roman" pitchFamily="18" charset="0"/>
            </a:endParaRPr>
          </a:p>
          <a:p>
            <a:pPr eaLnBrk="1" hangingPunct="1">
              <a:defRPr/>
            </a:pPr>
            <a:endParaRPr lang="he-IL" dirty="0" smtClean="0">
              <a:solidFill>
                <a:srgbClr val="000000"/>
              </a:solidFill>
              <a:latin typeface="Times New Roman" pitchFamily="18" charset="0"/>
              <a:cs typeface="Times New Roman" pitchFamily="18" charset="0"/>
            </a:endParaRPr>
          </a:p>
          <a:p>
            <a:pPr eaLnBrk="1" hangingPunct="1">
              <a:defRPr/>
            </a:pPr>
            <a:endParaRPr lang="he-IL" dirty="0">
              <a:solidFill>
                <a:srgbClr val="000000"/>
              </a:solidFill>
              <a:latin typeface="Times New Roman" pitchFamily="18" charset="0"/>
              <a:cs typeface="Times New Roman" pitchFamily="18" charset="0"/>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3351EE-0BB7-46D5-A0D2-1064D9FEB113}"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156678" name="קבוצה 7"/>
          <p:cNvGrpSpPr>
            <a:grpSpLocks/>
          </p:cNvGrpSpPr>
          <p:nvPr/>
        </p:nvGrpSpPr>
        <p:grpSpPr bwMode="auto">
          <a:xfrm>
            <a:off x="2682875" y="865188"/>
            <a:ext cx="3760788" cy="1527175"/>
            <a:chOff x="2458805" y="3034933"/>
            <a:chExt cx="5084786" cy="2336806"/>
          </a:xfrm>
        </p:grpSpPr>
        <p:sp>
          <p:nvSpPr>
            <p:cNvPr id="156685" name="מלבן 7"/>
            <p:cNvSpPr>
              <a:spLocks noChangeArrowheads="1"/>
            </p:cNvSpPr>
            <p:nvPr/>
          </p:nvSpPr>
          <p:spPr bwMode="auto">
            <a:xfrm>
              <a:off x="5924864" y="4900492"/>
              <a:ext cx="1618727" cy="47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0000"/>
                  </a:solidFill>
                  <a:latin typeface="Calibri" pitchFamily="34" charset="0"/>
                </a:rPr>
                <a:t>הרכב האוויר</a:t>
              </a:r>
              <a:endParaRPr lang="he-IL" sz="1400">
                <a:solidFill>
                  <a:srgbClr val="000000"/>
                </a:solidFill>
              </a:endParaRPr>
            </a:p>
          </p:txBody>
        </p:sp>
        <p:sp>
          <p:nvSpPr>
            <p:cNvPr id="156686" name="מלבן 15"/>
            <p:cNvSpPr>
              <a:spLocks noChangeArrowheads="1"/>
            </p:cNvSpPr>
            <p:nvPr/>
          </p:nvSpPr>
          <p:spPr bwMode="auto">
            <a:xfrm>
              <a:off x="2458805" y="3094831"/>
              <a:ext cx="957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latin typeface="Calibri" pitchFamily="34" charset="0"/>
                </a:rPr>
                <a:t>יבול האורז</a:t>
              </a:r>
              <a:endParaRPr lang="he-IL" sz="1400">
                <a:solidFill>
                  <a:srgbClr val="000000"/>
                </a:solidFill>
              </a:endParaRPr>
            </a:p>
          </p:txBody>
        </p:sp>
        <p:cxnSp>
          <p:nvCxnSpPr>
            <p:cNvPr id="12" name="מחבר חץ ישר 11"/>
            <p:cNvCxnSpPr/>
            <p:nvPr/>
          </p:nvCxnSpPr>
          <p:spPr>
            <a:xfrm flipV="1">
              <a:off x="3418240" y="3034933"/>
              <a:ext cx="0" cy="1906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3418240" y="4934499"/>
              <a:ext cx="3316164" cy="7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מלבן 13"/>
            <p:cNvSpPr/>
            <p:nvPr/>
          </p:nvSpPr>
          <p:spPr>
            <a:xfrm>
              <a:off x="4845585" y="3843827"/>
              <a:ext cx="373471" cy="1088242"/>
            </a:xfrm>
            <a:prstGeom prst="rect">
              <a:avLst/>
            </a:prstGeom>
            <a:solidFill>
              <a:srgbClr val="FFFFC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5669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995" y="4036218"/>
              <a:ext cx="495300" cy="890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669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3156744"/>
              <a:ext cx="523875" cy="1770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מלבן 16"/>
            <p:cNvSpPr/>
            <p:nvPr/>
          </p:nvSpPr>
          <p:spPr>
            <a:xfrm>
              <a:off x="3650049" y="3843827"/>
              <a:ext cx="373471" cy="1090672"/>
            </a:xfrm>
            <a:prstGeom prst="rect">
              <a:avLst/>
            </a:prstGeom>
            <a:solidFill>
              <a:srgbClr val="FFFFC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6693" name="מלבן 7"/>
            <p:cNvSpPr>
              <a:spLocks noChangeArrowheads="1"/>
            </p:cNvSpPr>
            <p:nvPr/>
          </p:nvSpPr>
          <p:spPr bwMode="auto">
            <a:xfrm>
              <a:off x="5013003" y="4864472"/>
              <a:ext cx="108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latin typeface="Calibri" pitchFamily="34" charset="0"/>
                </a:rPr>
                <a:t>א' – עם חנקן</a:t>
              </a:r>
              <a:endParaRPr lang="he-IL" sz="1400">
                <a:solidFill>
                  <a:srgbClr val="000000"/>
                </a:solidFill>
              </a:endParaRPr>
            </a:p>
          </p:txBody>
        </p:sp>
        <p:sp>
          <p:nvSpPr>
            <p:cNvPr id="156694" name="מלבן 7"/>
            <p:cNvSpPr>
              <a:spLocks noChangeArrowheads="1"/>
            </p:cNvSpPr>
            <p:nvPr/>
          </p:nvSpPr>
          <p:spPr bwMode="auto">
            <a:xfrm>
              <a:off x="3455264" y="4864472"/>
              <a:ext cx="1133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latin typeface="Calibri" pitchFamily="34" charset="0"/>
                </a:rPr>
                <a:t>ב' – בלי חנקן</a:t>
              </a:r>
              <a:endParaRPr lang="he-IL" sz="1400">
                <a:solidFill>
                  <a:srgbClr val="000000"/>
                </a:solidFill>
              </a:endParaRPr>
            </a:p>
          </p:txBody>
        </p:sp>
      </p:grpSp>
      <p:sp>
        <p:nvSpPr>
          <p:cNvPr id="156679" name="מלבן 1"/>
          <p:cNvSpPr>
            <a:spLocks noChangeArrowheads="1"/>
          </p:cNvSpPr>
          <p:nvPr/>
        </p:nvSpPr>
        <p:spPr bwMode="auto">
          <a:xfrm>
            <a:off x="-684213" y="458788"/>
            <a:ext cx="794067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450">
              <a:lnSpc>
                <a:spcPts val="1400"/>
              </a:lnSpc>
            </a:pPr>
            <a:r>
              <a:rPr lang="he-IL" sz="1600" b="1" u="sng">
                <a:solidFill>
                  <a:srgbClr val="000000"/>
                </a:solidFill>
                <a:latin typeface="Calibri" pitchFamily="34" charset="0"/>
              </a:rPr>
              <a:t>היבול הממוצע של אורז </a:t>
            </a:r>
            <a:r>
              <a:rPr lang="he-IL" sz="1600" b="1" u="sng">
                <a:latin typeface="Calibri" pitchFamily="34" charset="0"/>
              </a:rPr>
              <a:t>שגודל בנוכחות חיידקי </a:t>
            </a:r>
            <a:r>
              <a:rPr lang="he-IL" sz="1600" b="1" u="sng">
                <a:solidFill>
                  <a:srgbClr val="000000"/>
                </a:solidFill>
                <a:latin typeface="Calibri" pitchFamily="34" charset="0"/>
              </a:rPr>
              <a:t>אנבנה ובהעדרם, בשני הרכבי אוויר</a:t>
            </a:r>
            <a:endParaRPr lang="en-US" sz="1600" b="1" u="sng">
              <a:solidFill>
                <a:srgbClr val="000000"/>
              </a:solidFill>
              <a:latin typeface="Calibri" pitchFamily="34" charset="0"/>
            </a:endParaRPr>
          </a:p>
        </p:txBody>
      </p:sp>
      <p:pic>
        <p:nvPicPr>
          <p:cNvPr id="1566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525" y="1093788"/>
            <a:ext cx="390525" cy="393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6681" name="מלבן 15"/>
          <p:cNvSpPr>
            <a:spLocks noChangeArrowheads="1"/>
          </p:cNvSpPr>
          <p:nvPr/>
        </p:nvSpPr>
        <p:spPr bwMode="auto">
          <a:xfrm>
            <a:off x="636588" y="1177925"/>
            <a:ext cx="1011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latin typeface="Calibri" pitchFamily="34" charset="0"/>
              </a:rPr>
              <a:t>עם חיידקים</a:t>
            </a:r>
            <a:endParaRPr lang="he-IL" sz="1400">
              <a:solidFill>
                <a:srgbClr val="000000"/>
              </a:solidFill>
            </a:endParaRPr>
          </a:p>
        </p:txBody>
      </p:sp>
      <p:sp>
        <p:nvSpPr>
          <p:cNvPr id="23" name="מלבן 22"/>
          <p:cNvSpPr/>
          <p:nvPr/>
        </p:nvSpPr>
        <p:spPr>
          <a:xfrm>
            <a:off x="1668463" y="1639888"/>
            <a:ext cx="374650" cy="377825"/>
          </a:xfrm>
          <a:prstGeom prst="rect">
            <a:avLst/>
          </a:prstGeom>
          <a:solidFill>
            <a:srgbClr val="FFFFC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6683" name="מלבן 15"/>
          <p:cNvSpPr>
            <a:spLocks noChangeArrowheads="1"/>
          </p:cNvSpPr>
          <p:nvPr/>
        </p:nvSpPr>
        <p:spPr bwMode="auto">
          <a:xfrm>
            <a:off x="611188" y="1657350"/>
            <a:ext cx="1046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latin typeface="Calibri" pitchFamily="34" charset="0"/>
              </a:rPr>
              <a:t>בלי חיידקים</a:t>
            </a:r>
            <a:endParaRPr lang="he-IL" sz="1400">
              <a:solidFill>
                <a:srgbClr val="000000"/>
              </a:solidFill>
            </a:endParaRPr>
          </a:p>
        </p:txBody>
      </p:sp>
      <p:sp>
        <p:nvSpPr>
          <p:cNvPr id="22" name="Rectangle 12"/>
          <p:cNvSpPr/>
          <p:nvPr/>
        </p:nvSpPr>
        <p:spPr>
          <a:xfrm>
            <a:off x="395288" y="2492375"/>
            <a:ext cx="8370887" cy="41767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chemeClr val="tx1"/>
                </a:solidFill>
              </a:rPr>
              <a:t>תשובה:</a:t>
            </a:r>
          </a:p>
          <a:p>
            <a:pPr>
              <a:defRPr/>
            </a:pPr>
            <a:r>
              <a:rPr lang="he-IL" dirty="0">
                <a:solidFill>
                  <a:schemeClr val="tx1"/>
                </a:solidFill>
              </a:rPr>
              <a:t>א. היבול הגבוה ביותר היה באוויר עם חנקן ובנוכחות חיידקי אנבנה בקרקע. </a:t>
            </a:r>
          </a:p>
          <a:p>
            <a:pPr>
              <a:defRPr/>
            </a:pPr>
            <a:r>
              <a:rPr lang="he-IL" dirty="0">
                <a:solidFill>
                  <a:schemeClr val="tx1"/>
                </a:solidFill>
              </a:rPr>
              <a:t>נימוק: הצמח אינו יכול לנצל חנקן מן האוויר. חיידקי האנבנה קושרים חנקן מן האוויר לאמוניה, שמקצתה עוברת לצמח. הצמח מנצל את האמוניה לבניית חלבונים ותרכובות אחרות הנחוצות לבניית תאיו. ולכן היה הגידול מהיר יותר והיבול רב יותר.</a:t>
            </a:r>
          </a:p>
          <a:p>
            <a:pPr>
              <a:defRPr/>
            </a:pPr>
            <a:r>
              <a:rPr lang="he-IL" dirty="0">
                <a:solidFill>
                  <a:schemeClr val="tx1"/>
                </a:solidFill>
              </a:rPr>
              <a:t>ב. מפרקים (חיידקים ופטריות) החיים בקרקע מפרקים תרכובות חנקן אורגניות (כגון חלבונים) המצויות בגוף בעלי החיים, בהפרשותיהם וכן בחלקי צמחים מתים, לאמוניה. האמוניה ניתנת לניצול ישירות על ידי הצמחים, או שהיא מתחמצנת לחנקות על ידי חיידקי ניטריפיקציה. החנקות נקלטות על ידי שורשי הצמח.</a:t>
            </a:r>
          </a:p>
          <a:p>
            <a:pPr>
              <a:defRPr/>
            </a:pPr>
            <a:r>
              <a:rPr lang="he-IL" dirty="0">
                <a:solidFill>
                  <a:schemeClr val="tx1"/>
                </a:solidFill>
              </a:rPr>
              <a:t>ג. המשתנים הבלתי תלויים: נוכחות חנקן באוויר/בלא חנקן, נוכחות חיידקי </a:t>
            </a:r>
            <a:r>
              <a:rPr lang="he-IL" dirty="0" err="1">
                <a:solidFill>
                  <a:schemeClr val="tx1"/>
                </a:solidFill>
              </a:rPr>
              <a:t>אנבנה</a:t>
            </a:r>
            <a:r>
              <a:rPr lang="he-IL" dirty="0">
                <a:solidFill>
                  <a:schemeClr val="tx1"/>
                </a:solidFill>
              </a:rPr>
              <a:t>/בלא חיידקים.</a:t>
            </a:r>
          </a:p>
          <a:p>
            <a:pPr>
              <a:defRPr/>
            </a:pPr>
            <a:r>
              <a:rPr lang="he-IL" dirty="0">
                <a:solidFill>
                  <a:schemeClr val="tx1"/>
                </a:solidFill>
              </a:rPr>
              <a:t>ד. המשתנה התלוי: יבול האורז.</a:t>
            </a:r>
          </a:p>
          <a:p>
            <a:pPr>
              <a:defRPr/>
            </a:pPr>
            <a:r>
              <a:rPr lang="he-IL" dirty="0">
                <a:solidFill>
                  <a:schemeClr val="tx1"/>
                </a:solidFill>
              </a:rPr>
              <a:t>ה. בין הריזוביום לקטניות יש יחסי הדדיות. הריזוביום קושר חנקן מן האוויר לתרכובת הניתנת לניצול על ידי הצמחים, ומקבל מן הצמח סוכרים שהם תוצרי הפוטוסינתזה ומקום מחיה שיש בו תנאים מתאימים לגידולו (לחות, תנאים קבועים).</a:t>
            </a:r>
          </a:p>
          <a:p>
            <a:pPr>
              <a:defRPr/>
            </a:pPr>
            <a:endParaRPr lang="he-IL" dirty="0">
              <a:solidFill>
                <a:srgbClr val="FF66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7:</a:t>
            </a:r>
            <a:r>
              <a:rPr lang="he-IL" dirty="0" smtClean="0">
                <a:solidFill>
                  <a:schemeClr val="tx2"/>
                </a:solidFill>
                <a:latin typeface="Times New Roman" pitchFamily="18" charset="0"/>
                <a:cs typeface="Times New Roman" pitchFamily="18" charset="0"/>
              </a:rPr>
              <a:t> </a:t>
            </a:r>
            <a:r>
              <a:rPr lang="he-IL" dirty="0" smtClean="0">
                <a:solidFill>
                  <a:schemeClr val="tx2"/>
                </a:solidFill>
              </a:rPr>
              <a:t>בגרות תשס"ד</a:t>
            </a:r>
            <a:endParaRPr lang="he-IL" dirty="0">
              <a:solidFill>
                <a:schemeClr val="tx2"/>
              </a:solidFill>
            </a:endParaRPr>
          </a:p>
          <a:p>
            <a:pPr eaLnBrk="1" hangingPunct="1">
              <a:defRPr/>
            </a:pPr>
            <a:r>
              <a:rPr lang="he-IL" dirty="0" smtClean="0">
                <a:solidFill>
                  <a:schemeClr val="tx2"/>
                </a:solidFill>
              </a:rPr>
              <a:t>א. ציינו </a:t>
            </a:r>
            <a:r>
              <a:rPr lang="he-IL" dirty="0">
                <a:solidFill>
                  <a:schemeClr val="tx2"/>
                </a:solidFill>
              </a:rPr>
              <a:t>שני תפקידים מרכזיים של מיקרואורגניזמים במחזורי החומרים </a:t>
            </a:r>
            <a:r>
              <a:rPr lang="he-IL" dirty="0" smtClean="0">
                <a:solidFill>
                  <a:schemeClr val="tx2"/>
                </a:solidFill>
              </a:rPr>
              <a:t>בטבע.</a:t>
            </a:r>
          </a:p>
          <a:p>
            <a:pPr eaLnBrk="1" hangingPunct="1">
              <a:defRPr/>
            </a:pPr>
            <a:r>
              <a:rPr lang="he-IL" dirty="0" smtClean="0">
                <a:solidFill>
                  <a:schemeClr val="tx2"/>
                </a:solidFill>
              </a:rPr>
              <a:t>ב. הדגימו </a:t>
            </a:r>
            <a:r>
              <a:rPr lang="he-IL" dirty="0">
                <a:solidFill>
                  <a:schemeClr val="tx2"/>
                </a:solidFill>
              </a:rPr>
              <a:t>תפקידים </a:t>
            </a:r>
            <a:r>
              <a:rPr lang="he-IL" dirty="0" smtClean="0">
                <a:solidFill>
                  <a:schemeClr val="tx2"/>
                </a:solidFill>
              </a:rPr>
              <a:t>אלו בעזרת </a:t>
            </a:r>
            <a:r>
              <a:rPr lang="he-IL" dirty="0">
                <a:solidFill>
                  <a:schemeClr val="tx2"/>
                </a:solidFill>
              </a:rPr>
              <a:t>שני מחזורי </a:t>
            </a:r>
            <a:r>
              <a:rPr lang="he-IL" dirty="0" smtClean="0">
                <a:solidFill>
                  <a:schemeClr val="tx2"/>
                </a:solidFill>
              </a:rPr>
              <a:t>חומרים </a:t>
            </a:r>
            <a:r>
              <a:rPr lang="he-IL" dirty="0">
                <a:solidFill>
                  <a:schemeClr val="tx2"/>
                </a:solidFill>
              </a:rPr>
              <a:t>(</a:t>
            </a:r>
            <a:r>
              <a:rPr lang="he-IL" dirty="0" smtClean="0">
                <a:solidFill>
                  <a:schemeClr val="tx2"/>
                </a:solidFill>
              </a:rPr>
              <a:t>תוכלו </a:t>
            </a:r>
            <a:r>
              <a:rPr lang="he-IL" dirty="0">
                <a:solidFill>
                  <a:schemeClr val="tx2"/>
                </a:solidFill>
              </a:rPr>
              <a:t>להדגים כל תפקיד </a:t>
            </a:r>
            <a:endParaRPr lang="he-IL" dirty="0" smtClean="0">
              <a:solidFill>
                <a:schemeClr val="tx2"/>
              </a:solidFill>
            </a:endParaRPr>
          </a:p>
          <a:p>
            <a:pPr eaLnBrk="1" hangingPunct="1">
              <a:defRPr/>
            </a:pPr>
            <a:r>
              <a:rPr lang="he-IL" dirty="0">
                <a:solidFill>
                  <a:schemeClr val="tx2"/>
                </a:solidFill>
              </a:rPr>
              <a:t> </a:t>
            </a:r>
            <a:r>
              <a:rPr lang="he-IL" dirty="0" smtClean="0">
                <a:solidFill>
                  <a:schemeClr val="tx2"/>
                </a:solidFill>
              </a:rPr>
              <a:t>  בעזרת </a:t>
            </a:r>
            <a:r>
              <a:rPr lang="he-IL" dirty="0">
                <a:solidFill>
                  <a:schemeClr val="tx2"/>
                </a:solidFill>
              </a:rPr>
              <a:t>מחזור </a:t>
            </a:r>
            <a:r>
              <a:rPr lang="he-IL" dirty="0" smtClean="0">
                <a:solidFill>
                  <a:schemeClr val="tx2"/>
                </a:solidFill>
              </a:rPr>
              <a:t>אחר).</a:t>
            </a:r>
            <a:endParaRPr lang="he-IL"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4127E31-98AD-429F-BB83-E94D7E2B264C}"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7</a:t>
            </a:r>
            <a:endParaRPr lang="he-IL" sz="1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7:</a:t>
            </a:r>
            <a:r>
              <a:rPr lang="he-IL" dirty="0" smtClean="0">
                <a:solidFill>
                  <a:schemeClr val="tx2"/>
                </a:solidFill>
                <a:latin typeface="Times New Roman" pitchFamily="18" charset="0"/>
                <a:cs typeface="Times New Roman" pitchFamily="18" charset="0"/>
              </a:rPr>
              <a:t> </a:t>
            </a:r>
            <a:r>
              <a:rPr lang="he-IL" dirty="0" smtClean="0">
                <a:solidFill>
                  <a:schemeClr val="tx2"/>
                </a:solidFill>
              </a:rPr>
              <a:t>בגרות תשס"ד</a:t>
            </a:r>
            <a:endParaRPr lang="he-IL" dirty="0">
              <a:solidFill>
                <a:schemeClr val="tx2"/>
              </a:solidFill>
            </a:endParaRPr>
          </a:p>
          <a:p>
            <a:pPr eaLnBrk="1" hangingPunct="1">
              <a:defRPr/>
            </a:pPr>
            <a:r>
              <a:rPr lang="he-IL" dirty="0" smtClean="0">
                <a:solidFill>
                  <a:schemeClr val="tx2"/>
                </a:solidFill>
              </a:rPr>
              <a:t>א. ציינו שני תפקידים מרכזיים של מיקרואורגניזמים במחזורי החומרים בטבע.</a:t>
            </a:r>
          </a:p>
          <a:p>
            <a:pPr eaLnBrk="1" hangingPunct="1">
              <a:defRPr/>
            </a:pPr>
            <a:r>
              <a:rPr lang="he-IL" dirty="0" smtClean="0">
                <a:solidFill>
                  <a:schemeClr val="tx2"/>
                </a:solidFill>
              </a:rPr>
              <a:t>ב. הדגימו תפקידים אלו בעזרת שני מחזורי חומרים (תוכלו להדגים כל תפקיד </a:t>
            </a:r>
          </a:p>
          <a:p>
            <a:pPr eaLnBrk="1" hangingPunct="1">
              <a:defRPr/>
            </a:pPr>
            <a:r>
              <a:rPr lang="he-IL" dirty="0" smtClean="0">
                <a:solidFill>
                  <a:schemeClr val="tx2"/>
                </a:solidFill>
              </a:rPr>
              <a:t>   בעזרת מחזור אחר).</a:t>
            </a:r>
            <a:endParaRPr lang="he-IL"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652AB45-578E-458D-89C7-90CAE969987E}"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42900" y="1989138"/>
            <a:ext cx="8161338" cy="37163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rgbClr val="000000"/>
                </a:solidFill>
              </a:rPr>
              <a:t>תשובה:</a:t>
            </a:r>
          </a:p>
          <a:p>
            <a:pPr>
              <a:defRPr/>
            </a:pPr>
            <a:r>
              <a:rPr lang="he-IL" dirty="0">
                <a:solidFill>
                  <a:srgbClr val="000000"/>
                </a:solidFill>
              </a:rPr>
              <a:t>א. </a:t>
            </a:r>
            <a:r>
              <a:rPr lang="he-IL" dirty="0">
                <a:solidFill>
                  <a:schemeClr val="tx1"/>
                </a:solidFill>
              </a:rPr>
              <a:t>קיבוע חומרים, פירוק חומרים.</a:t>
            </a:r>
          </a:p>
          <a:p>
            <a:pPr>
              <a:defRPr/>
            </a:pPr>
            <a:r>
              <a:rPr lang="he-IL" dirty="0">
                <a:solidFill>
                  <a:schemeClr val="tx1"/>
                </a:solidFill>
              </a:rPr>
              <a:t>ב. קיבוע חומרים:</a:t>
            </a:r>
          </a:p>
          <a:p>
            <a:pPr>
              <a:defRPr/>
            </a:pPr>
            <a:r>
              <a:rPr lang="he-IL" dirty="0">
                <a:solidFill>
                  <a:schemeClr val="tx1"/>
                </a:solidFill>
              </a:rPr>
              <a:t>במחזור הפחמן: חיידקים פוטוסינטתיים, אצות חד־תאיות, מקבעים פחמן דו־חמצני מן האוויר, ומייצרים ממנו וממים סוכרים בתהליך הפוטוסינתזה.</a:t>
            </a:r>
          </a:p>
          <a:p>
            <a:pPr>
              <a:defRPr/>
            </a:pPr>
            <a:r>
              <a:rPr lang="he-IL" dirty="0">
                <a:solidFill>
                  <a:schemeClr val="tx1"/>
                </a:solidFill>
              </a:rPr>
              <a:t>במחזור החנקן: חיידקים קושרי חנקן קושרים חנקן מן האוויר לאמוניה.</a:t>
            </a:r>
          </a:p>
          <a:p>
            <a:pPr>
              <a:defRPr/>
            </a:pPr>
            <a:endParaRPr lang="he-IL" dirty="0">
              <a:solidFill>
                <a:schemeClr val="tx1"/>
              </a:solidFill>
            </a:endParaRPr>
          </a:p>
          <a:p>
            <a:pPr>
              <a:defRPr/>
            </a:pPr>
            <a:r>
              <a:rPr lang="he-IL" dirty="0">
                <a:solidFill>
                  <a:schemeClr val="tx1"/>
                </a:solidFill>
              </a:rPr>
              <a:t>פירוק חומרים אורגניים: </a:t>
            </a:r>
          </a:p>
          <a:p>
            <a:pPr>
              <a:defRPr/>
            </a:pPr>
            <a:r>
              <a:rPr lang="he-IL" dirty="0">
                <a:solidFill>
                  <a:schemeClr val="tx1"/>
                </a:solidFill>
              </a:rPr>
              <a:t>מחזור הפחמן: בתהליך הנשימה התאית שלהם, חיידקים ופטריות מפרקים חומרים אורגניים המצויים בבעלי חיים ובצמחים מתים לחומרים אנאורגניים – פחמן דו־חמצני, מים, וחומרים אחרים.</a:t>
            </a:r>
          </a:p>
          <a:p>
            <a:pPr>
              <a:defRPr/>
            </a:pPr>
            <a:r>
              <a:rPr lang="he-IL" dirty="0">
                <a:solidFill>
                  <a:schemeClr val="tx1"/>
                </a:solidFill>
              </a:rPr>
              <a:t>במחזור החנקן: המפרקים מפרקים חומרים אורגניים המכילים חנקן כגון חלבונים וחומצות גרעין לאמוניה (חומר אנאורגני).</a:t>
            </a:r>
          </a:p>
          <a:p>
            <a:pPr>
              <a:defRPr/>
            </a:pPr>
            <a:endParaRPr lang="he-IL" dirty="0">
              <a:solidFill>
                <a:srgbClr val="000000"/>
              </a:solidFill>
            </a:endParaRPr>
          </a:p>
          <a:p>
            <a:pPr>
              <a:defRPr/>
            </a:pPr>
            <a:endParaRPr lang="he-IL"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7AA8ED0-C0F4-42B5-A7B7-A3A56471E2C5}" type="slidenum">
              <a:rPr lang="he-IL" sz="1200" smtClean="0">
                <a:solidFill>
                  <a:prstClr val="white">
                    <a:lumMod val="75000"/>
                  </a:prstClr>
                </a:solidFill>
              </a:rPr>
              <a:pPr fontAlgn="base">
                <a:spcBef>
                  <a:spcPct val="0"/>
                </a:spcBef>
                <a:spcAft>
                  <a:spcPct val="0"/>
                </a:spcAft>
                <a:defRPr/>
              </a:pPr>
              <a:t>24</a:t>
            </a:fld>
            <a:endParaRPr lang="he-IL" sz="1200" dirty="0" smtClean="0">
              <a:solidFill>
                <a:prstClr val="white">
                  <a:lumMod val="75000"/>
                </a:prstClr>
              </a:solidFill>
            </a:endParaRPr>
          </a:p>
        </p:txBody>
      </p:sp>
      <p:sp>
        <p:nvSpPr>
          <p:cNvPr id="10" name="TextBox 9"/>
          <p:cNvSpPr txBox="1"/>
          <p:nvPr/>
        </p:nvSpPr>
        <p:spPr>
          <a:xfrm>
            <a:off x="285750" y="500063"/>
            <a:ext cx="8183563" cy="3694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8:</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א</a:t>
            </a:r>
            <a:r>
              <a:rPr lang="he-IL" dirty="0" smtClean="0">
                <a:solidFill>
                  <a:schemeClr val="tx2"/>
                </a:solidFill>
              </a:rPr>
              <a:t>. מדוע נודף ריח אמוניה מחיתולים שהושרו בחוץ ומבתי שימוש שאינם נקיים?</a:t>
            </a:r>
          </a:p>
          <a:p>
            <a:pPr eaLnBrk="1" hangingPunct="1">
              <a:defRPr/>
            </a:pPr>
            <a:r>
              <a:rPr lang="he-IL" dirty="0">
                <a:solidFill>
                  <a:schemeClr val="tx2"/>
                </a:solidFill>
              </a:rPr>
              <a:t> </a:t>
            </a:r>
            <a:r>
              <a:rPr lang="he-IL" dirty="0" smtClean="0">
                <a:solidFill>
                  <a:schemeClr val="tx2"/>
                </a:solidFill>
              </a:rPr>
              <a:t>   (רמז: השתן מכיל שתנן שהוא חומר אורגני המכיל חנקן הנוצר מפירוק חלבונים בגוף).</a:t>
            </a: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smtClean="0">
              <a:solidFill>
                <a:schemeClr val="tx2"/>
              </a:solidFill>
            </a:endParaRPr>
          </a:p>
          <a:p>
            <a:pPr eaLnBrk="1" hangingPunct="1">
              <a:defRPr/>
            </a:pPr>
            <a:r>
              <a:rPr lang="he-IL" dirty="0" smtClean="0">
                <a:solidFill>
                  <a:schemeClr val="tx2"/>
                </a:solidFill>
              </a:rPr>
              <a:t>ב. לדעתכם, האם ייתכן שבירקות </a:t>
            </a:r>
            <a:r>
              <a:rPr lang="he-IL" dirty="0" smtClean="0">
                <a:solidFill>
                  <a:srgbClr val="1F497D"/>
                </a:solidFill>
              </a:rPr>
              <a:t>הרקובים תימצא אמוניה? נמקו.</a:t>
            </a:r>
            <a:endParaRPr lang="he-IL" dirty="0">
              <a:solidFill>
                <a:srgbClr val="1F497D"/>
              </a:solidFill>
            </a:endParaRPr>
          </a:p>
        </p:txBody>
      </p:sp>
      <p:grpSp>
        <p:nvGrpSpPr>
          <p:cNvPr id="159750" name="קבוצה 12"/>
          <p:cNvGrpSpPr>
            <a:grpSpLocks/>
          </p:cNvGrpSpPr>
          <p:nvPr/>
        </p:nvGrpSpPr>
        <p:grpSpPr bwMode="auto">
          <a:xfrm>
            <a:off x="204788" y="4194175"/>
            <a:ext cx="8470900" cy="2330450"/>
            <a:chOff x="204788" y="3894138"/>
            <a:chExt cx="8813800" cy="2630487"/>
          </a:xfrm>
        </p:grpSpPr>
        <p:sp>
          <p:nvSpPr>
            <p:cNvPr id="14" name="חץ ימינה 13"/>
            <p:cNvSpPr/>
            <p:nvPr/>
          </p:nvSpPr>
          <p:spPr>
            <a:xfrm>
              <a:off x="4190488" y="4935224"/>
              <a:ext cx="469100" cy="79022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5975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3894138"/>
              <a:ext cx="3986212"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50" y="3894138"/>
              <a:ext cx="43132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9751" name="תמונה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4050" y="1628775"/>
            <a:ext cx="161766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3225" y="1665288"/>
            <a:ext cx="2185988"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2EA38B8-D72B-427A-9C94-2EB915A1813C}" type="slidenum">
              <a:rPr lang="he-IL" sz="1200" smtClean="0">
                <a:solidFill>
                  <a:prstClr val="white">
                    <a:lumMod val="75000"/>
                  </a:prstClr>
                </a:solidFill>
              </a:rPr>
              <a:pPr fontAlgn="base">
                <a:spcBef>
                  <a:spcPct val="0"/>
                </a:spcBef>
                <a:spcAft>
                  <a:spcPct val="0"/>
                </a:spcAft>
                <a:defRPr/>
              </a:pPr>
              <a:t>25</a:t>
            </a:fld>
            <a:endParaRPr lang="he-IL" sz="1200" dirty="0" smtClean="0">
              <a:solidFill>
                <a:prstClr val="white">
                  <a:lumMod val="75000"/>
                </a:prstClr>
              </a:solidFill>
            </a:endParaRPr>
          </a:p>
        </p:txBody>
      </p:sp>
      <p:sp>
        <p:nvSpPr>
          <p:cNvPr id="10" name="TextBox 9"/>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8:</a:t>
            </a:r>
            <a:r>
              <a:rPr lang="he-IL" dirty="0" smtClean="0">
                <a:solidFill>
                  <a:schemeClr val="tx2"/>
                </a:solidFill>
                <a:latin typeface="Times New Roman" pitchFamily="18" charset="0"/>
                <a:cs typeface="Times New Roman" pitchFamily="18" charset="0"/>
              </a:rPr>
              <a:t> </a:t>
            </a:r>
          </a:p>
          <a:p>
            <a:pPr eaLnBrk="1" hangingPunct="1">
              <a:defRPr/>
            </a:pPr>
            <a:r>
              <a:rPr lang="he-IL" dirty="0" smtClean="0">
                <a:solidFill>
                  <a:schemeClr val="tx2"/>
                </a:solidFill>
              </a:rPr>
              <a:t>א. מדוע נודף ריח אמוניה מחיתולים שהושרו בחוץ ומבתי שימוש שאינם נקיים?</a:t>
            </a:r>
            <a:endParaRPr lang="he-IL" dirty="0">
              <a:solidFill>
                <a:schemeClr val="tx2"/>
              </a:solidFill>
            </a:endParaRPr>
          </a:p>
          <a:p>
            <a:pPr eaLnBrk="1" hangingPunct="1">
              <a:defRPr/>
            </a:pPr>
            <a:r>
              <a:rPr lang="he-IL" dirty="0" smtClean="0">
                <a:solidFill>
                  <a:schemeClr val="tx2"/>
                </a:solidFill>
              </a:rPr>
              <a:t>ב. לדעתכם, האם ייתכן </a:t>
            </a:r>
            <a:r>
              <a:rPr lang="he-IL" dirty="0" smtClean="0">
                <a:solidFill>
                  <a:srgbClr val="1F497D"/>
                </a:solidFill>
              </a:rPr>
              <a:t>שבירקות הרקובים תימצא אמוניה? נמקו.</a:t>
            </a:r>
            <a:endParaRPr lang="he-IL" dirty="0">
              <a:solidFill>
                <a:srgbClr val="1F497D"/>
              </a:solidFill>
            </a:endParaRPr>
          </a:p>
        </p:txBody>
      </p:sp>
      <p:sp>
        <p:nvSpPr>
          <p:cNvPr id="12" name="Rectangle 12"/>
          <p:cNvSpPr/>
          <p:nvPr/>
        </p:nvSpPr>
        <p:spPr>
          <a:xfrm>
            <a:off x="287338" y="1844675"/>
            <a:ext cx="8370887" cy="13684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chemeClr val="tx1"/>
                </a:solidFill>
              </a:rPr>
              <a:t>תשובה:</a:t>
            </a:r>
          </a:p>
          <a:p>
            <a:pPr>
              <a:defRPr/>
            </a:pPr>
            <a:r>
              <a:rPr lang="he-IL" dirty="0">
                <a:solidFill>
                  <a:schemeClr val="tx1"/>
                </a:solidFill>
              </a:rPr>
              <a:t>א. השתנן, שמקורו בשתן, מפורק על ידי המפרקים (חיידקים ופטריות) לאמוניה.</a:t>
            </a:r>
          </a:p>
          <a:p>
            <a:pPr>
              <a:defRPr/>
            </a:pPr>
            <a:r>
              <a:rPr lang="he-IL" dirty="0">
                <a:solidFill>
                  <a:schemeClr val="tx1"/>
                </a:solidFill>
              </a:rPr>
              <a:t>ב. כן, בירקות ובפֵּרות יש תרכובות אורגניות המכילות חנקן (כגון חלבונים, חומצות גרעין)   </a:t>
            </a:r>
          </a:p>
          <a:p>
            <a:pPr>
              <a:defRPr/>
            </a:pPr>
            <a:r>
              <a:rPr lang="he-IL" dirty="0">
                <a:solidFill>
                  <a:schemeClr val="tx1"/>
                </a:solidFill>
              </a:rPr>
              <a:t>   המפורקות על ידי המפרקים </a:t>
            </a:r>
            <a:r>
              <a:rPr lang="he-IL" dirty="0">
                <a:solidFill>
                  <a:srgbClr val="000000"/>
                </a:solidFill>
              </a:rPr>
              <a:t>לאמוניה.</a:t>
            </a:r>
          </a:p>
          <a:p>
            <a:pPr>
              <a:defRPr/>
            </a:pPr>
            <a:endParaRPr lang="he-IL" dirty="0">
              <a:solidFill>
                <a:srgbClr val="000000"/>
              </a:solidFill>
            </a:endParaRPr>
          </a:p>
          <a:p>
            <a:pPr>
              <a:defRPr/>
            </a:pPr>
            <a:endParaRPr lang="he-IL"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9:</a:t>
            </a:r>
            <a:r>
              <a:rPr lang="he-IL" dirty="0" smtClean="0">
                <a:solidFill>
                  <a:schemeClr val="tx2"/>
                </a:solidFill>
                <a:latin typeface="Times New Roman" pitchFamily="18" charset="0"/>
                <a:cs typeface="Times New Roman" pitchFamily="18" charset="0"/>
              </a:rPr>
              <a:t> </a:t>
            </a:r>
          </a:p>
          <a:p>
            <a:pPr eaLnBrk="1" hangingPunct="1">
              <a:defRPr/>
            </a:pPr>
            <a:r>
              <a:rPr lang="he-IL" dirty="0" smtClean="0">
                <a:solidFill>
                  <a:schemeClr val="tx2"/>
                </a:solidFill>
              </a:rPr>
              <a:t>במחקר הוסיפו אמוניה, שהחנקן שבה מסומן בסימון רדיואקטיבי, לקרקע שגדל בה צמח.</a:t>
            </a:r>
          </a:p>
          <a:p>
            <a:pPr eaLnBrk="1" hangingPunct="1">
              <a:defRPr/>
            </a:pPr>
            <a:r>
              <a:rPr lang="he-IL" dirty="0" smtClean="0">
                <a:solidFill>
                  <a:schemeClr val="tx2"/>
                </a:solidFill>
              </a:rPr>
              <a:t>האם ייתכן שהחנקן המסומן יימצא בתאי הצמח? אם כן, היכן בתאים? ומדוע?</a:t>
            </a:r>
          </a:p>
          <a:p>
            <a:pPr eaLnBrk="1" hangingPunct="1">
              <a:defRPr/>
            </a:pPr>
            <a:endParaRPr lang="he-IL"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CE27120-0A59-47A2-A7DD-1588112E577A}"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9</a:t>
            </a:r>
            <a:endParaRPr lang="he-IL" sz="1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9:</a:t>
            </a:r>
            <a:r>
              <a:rPr lang="he-IL" dirty="0" smtClean="0">
                <a:solidFill>
                  <a:schemeClr val="tx2"/>
                </a:solidFill>
                <a:latin typeface="Times New Roman" pitchFamily="18" charset="0"/>
                <a:cs typeface="Times New Roman" pitchFamily="18" charset="0"/>
              </a:rPr>
              <a:t> </a:t>
            </a:r>
          </a:p>
          <a:p>
            <a:pPr eaLnBrk="1" hangingPunct="1">
              <a:defRPr/>
            </a:pPr>
            <a:r>
              <a:rPr lang="he-IL" dirty="0" smtClean="0">
                <a:solidFill>
                  <a:schemeClr val="tx2"/>
                </a:solidFill>
              </a:rPr>
              <a:t>במחקר הוסיפו אמוניה, שהחנקן שבה מסומן בסימון רדיואקטיבי, לקרקע שגדל בה צמח.</a:t>
            </a:r>
          </a:p>
          <a:p>
            <a:pPr eaLnBrk="1" hangingPunct="1">
              <a:defRPr/>
            </a:pPr>
            <a:r>
              <a:rPr lang="he-IL" dirty="0" smtClean="0">
                <a:solidFill>
                  <a:schemeClr val="tx2"/>
                </a:solidFill>
              </a:rPr>
              <a:t>האם ייתכן שהחנקן המסומן יימצא בתאי הצמח? אם כן, היכן בתאים? ומדוע?</a:t>
            </a:r>
          </a:p>
          <a:p>
            <a:pPr eaLnBrk="1" hangingPunct="1">
              <a:defRPr/>
            </a:pPr>
            <a:endParaRPr lang="he-IL"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638BFC-DBF5-4440-BE6C-C3AA245FE573}" type="slidenum">
              <a:rPr lang="he-IL" sz="1100" smtClean="0">
                <a:solidFill>
                  <a:prstClr val="white">
                    <a:lumMod val="75000"/>
                  </a:prstClr>
                </a:solidFill>
              </a:rPr>
              <a:pPr fontAlgn="base">
                <a:spcBef>
                  <a:spcPct val="0"/>
                </a:spcBef>
                <a:spcAft>
                  <a:spcPct val="0"/>
                </a:spcAft>
                <a:defRPr/>
              </a:pPr>
              <a:t>27</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33363" y="3141663"/>
            <a:ext cx="8370887" cy="15113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chemeClr val="tx1"/>
                </a:solidFill>
              </a:rPr>
              <a:t>תשובה:</a:t>
            </a:r>
          </a:p>
          <a:p>
            <a:pPr>
              <a:defRPr/>
            </a:pPr>
            <a:r>
              <a:rPr lang="he-IL" dirty="0">
                <a:solidFill>
                  <a:schemeClr val="tx1"/>
                </a:solidFill>
              </a:rPr>
              <a:t>כן, האמוניה תיקלט על ידי שורשי הצמח או תהפוך על ידי חיידקי החימצון </a:t>
            </a:r>
            <a:r>
              <a:rPr lang="he-IL" dirty="0" err="1">
                <a:solidFill>
                  <a:schemeClr val="tx1"/>
                </a:solidFill>
              </a:rPr>
              <a:t>לניטריטים</a:t>
            </a:r>
            <a:r>
              <a:rPr lang="he-IL" dirty="0">
                <a:solidFill>
                  <a:schemeClr val="tx1"/>
                </a:solidFill>
              </a:rPr>
              <a:t> וניטרטים שיקלטו על ידי הצמח. תרכובות אלו ינוצלו בתאי הצמח לבניית חומרים אורגנייים המכילים חנקן. החנקן יימצא בחלבוני התא, לדוגמה, </a:t>
            </a:r>
            <a:r>
              <a:rPr lang="he-IL" dirty="0">
                <a:solidFill>
                  <a:srgbClr val="000000"/>
                </a:solidFill>
              </a:rPr>
              <a:t>חלבוני מעבר חומרים בקרום, בחומצות הגרעין, </a:t>
            </a:r>
            <a:r>
              <a:rPr lang="en-US" dirty="0">
                <a:solidFill>
                  <a:srgbClr val="000000"/>
                </a:solidFill>
              </a:rPr>
              <a:t>DNA</a:t>
            </a:r>
            <a:r>
              <a:rPr lang="he-IL" dirty="0">
                <a:solidFill>
                  <a:srgbClr val="000000"/>
                </a:solidFill>
              </a:rPr>
              <a:t> בגרעין, ו־</a:t>
            </a:r>
            <a:r>
              <a:rPr lang="en-US" dirty="0">
                <a:solidFill>
                  <a:srgbClr val="000000"/>
                </a:solidFill>
              </a:rPr>
              <a:t>RNA</a:t>
            </a:r>
            <a:r>
              <a:rPr lang="he-IL" dirty="0">
                <a:solidFill>
                  <a:srgbClr val="000000"/>
                </a:solidFill>
              </a:rPr>
              <a:t> בגרעין ובציטופלסמה.</a:t>
            </a: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xfrm>
            <a:off x="66675" y="644683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61F0535-B5D1-483C-84FE-DAC37F4F4944}" type="slidenum">
              <a:rPr lang="he-IL" sz="1200" smtClean="0"/>
              <a:pPr fontAlgn="base">
                <a:spcBef>
                  <a:spcPct val="0"/>
                </a:spcBef>
                <a:spcAft>
                  <a:spcPct val="0"/>
                </a:spcAft>
                <a:defRPr/>
              </a:pPr>
              <a:t>28</a:t>
            </a:fld>
            <a:endParaRPr lang="he-IL" sz="1200"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10: מדוע יש צורך בדישון בשדות חקלאיים?</a:t>
            </a:r>
            <a:endParaRPr lang="he-IL" sz="1800" dirty="0" smtClean="0"/>
          </a:p>
        </p:txBody>
      </p:sp>
      <p:sp>
        <p:nvSpPr>
          <p:cNvPr id="7" name="TextBox 6"/>
          <p:cNvSpPr txBox="1"/>
          <p:nvPr/>
        </p:nvSpPr>
        <p:spPr>
          <a:xfrm>
            <a:off x="230188" y="484188"/>
            <a:ext cx="8469312" cy="3417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10:</a:t>
            </a:r>
          </a:p>
          <a:p>
            <a:pPr algn="just">
              <a:defRPr/>
            </a:pPr>
            <a:r>
              <a:rPr lang="he-IL" dirty="0">
                <a:solidFill>
                  <a:srgbClr val="1F497D"/>
                </a:solidFill>
              </a:rPr>
              <a:t>א. מדוע בטבע צמחים גדלים ומשגשגים בלא צורך בדישון ואילו בשדות חקלאיים יש צורך בו?</a:t>
            </a:r>
          </a:p>
          <a:p>
            <a:pPr algn="just">
              <a:defRPr/>
            </a:pPr>
            <a:endParaRPr lang="he-IL" dirty="0">
              <a:solidFill>
                <a:srgbClr val="1F497D"/>
              </a:solidFill>
            </a:endParaRPr>
          </a:p>
          <a:p>
            <a:pPr algn="just">
              <a:defRPr/>
            </a:pPr>
            <a:endParaRPr lang="he-IL" dirty="0">
              <a:solidFill>
                <a:srgbClr val="1F497D"/>
              </a:solidFill>
            </a:endParaRPr>
          </a:p>
          <a:p>
            <a:pPr algn="just">
              <a:defRPr/>
            </a:pPr>
            <a:endParaRPr lang="he-IL" dirty="0">
              <a:solidFill>
                <a:srgbClr val="1F497D"/>
              </a:solidFill>
            </a:endParaRPr>
          </a:p>
          <a:p>
            <a:pPr algn="just">
              <a:defRPr/>
            </a:pPr>
            <a:r>
              <a:rPr lang="he-IL" dirty="0">
                <a:solidFill>
                  <a:srgbClr val="1F497D"/>
                </a:solidFill>
              </a:rPr>
              <a:t>ב. אילו חומרים הקשורים למחזור החנקן רצוי שיהיו בדשן? נמקו.</a:t>
            </a:r>
          </a:p>
          <a:p>
            <a:pPr algn="just">
              <a:defRPr/>
            </a:pPr>
            <a:endParaRPr lang="he-IL" dirty="0">
              <a:solidFill>
                <a:srgbClr val="1F497D"/>
              </a:solidFill>
            </a:endParaRPr>
          </a:p>
          <a:p>
            <a:pPr algn="just">
              <a:defRPr/>
            </a:pPr>
            <a:r>
              <a:rPr lang="he-IL" dirty="0">
                <a:solidFill>
                  <a:srgbClr val="1F497D"/>
                </a:solidFill>
              </a:rPr>
              <a:t>ג. </a:t>
            </a:r>
            <a:r>
              <a:rPr lang="he-IL" dirty="0">
                <a:solidFill>
                  <a:schemeClr val="tx2"/>
                </a:solidFill>
              </a:rPr>
              <a:t>לעתים, החקלאים מזבלים את השדות. הזבל מכיל הפרשות בעלי חיים (כגון תרנגולות). </a:t>
            </a:r>
          </a:p>
          <a:p>
            <a:pPr algn="just">
              <a:defRPr/>
            </a:pPr>
            <a:r>
              <a:rPr lang="he-IL" dirty="0">
                <a:solidFill>
                  <a:schemeClr val="tx2"/>
                </a:solidFill>
              </a:rPr>
              <a:t>   מה ישפיע מהר יותר על הצמחים, זיבול או דישון? נמקו.</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rgbClr val="1F497D"/>
              </a:solidFill>
            </a:endParaRPr>
          </a:p>
        </p:txBody>
      </p:sp>
      <p:sp>
        <p:nvSpPr>
          <p:cNvPr id="8" name="TextBox 7"/>
          <p:cNvSpPr txBox="1"/>
          <p:nvPr/>
        </p:nvSpPr>
        <p:spPr>
          <a:xfrm>
            <a:off x="230188" y="1052513"/>
            <a:ext cx="8469312"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prstClr val="white">
                    <a:lumMod val="65000"/>
                  </a:prstClr>
                </a:solidFill>
              </a:rPr>
              <a:t>רמז: </a:t>
            </a:r>
            <a:r>
              <a:rPr lang="he-IL" dirty="0">
                <a:solidFill>
                  <a:prstClr val="white">
                    <a:lumMod val="65000"/>
                  </a:prstClr>
                </a:solidFill>
              </a:rPr>
              <a:t>בשדה חקלאי האדם קוצר את היבול ומוציאו מן השדה. איזה שלב חשוב במחזור </a:t>
            </a:r>
          </a:p>
          <a:p>
            <a:pPr fontAlgn="auto">
              <a:spcBef>
                <a:spcPts val="0"/>
              </a:spcBef>
              <a:spcAft>
                <a:spcPts val="0"/>
              </a:spcAft>
              <a:defRPr/>
            </a:pPr>
            <a:r>
              <a:rPr lang="he-IL" dirty="0">
                <a:solidFill>
                  <a:prstClr val="white">
                    <a:lumMod val="65000"/>
                  </a:prstClr>
                </a:solidFill>
              </a:rPr>
              <a:t>החומרים נמנע עקב כך? </a:t>
            </a:r>
          </a:p>
        </p:txBody>
      </p:sp>
      <p:sp>
        <p:nvSpPr>
          <p:cNvPr id="163847" name="מלבן 1"/>
          <p:cNvSpPr>
            <a:spLocks noChangeArrowheads="1"/>
          </p:cNvSpPr>
          <p:nvPr/>
        </p:nvSpPr>
        <p:spPr bwMode="auto">
          <a:xfrm>
            <a:off x="230188" y="6024563"/>
            <a:ext cx="792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a:solidFill>
                  <a:srgbClr val="000000"/>
                </a:solidFill>
              </a:rPr>
              <a:t>ד"ר נורית </a:t>
            </a:r>
          </a:p>
          <a:p>
            <a:r>
              <a:rPr lang="he-IL" sz="1200">
                <a:solidFill>
                  <a:srgbClr val="000000"/>
                </a:solidFill>
              </a:rPr>
              <a:t>קינן ©</a:t>
            </a:r>
            <a:endParaRPr lang="en-US" sz="1200">
              <a:solidFill>
                <a:srgbClr val="000000"/>
              </a:solidFill>
            </a:endParaRPr>
          </a:p>
        </p:txBody>
      </p:sp>
      <p:sp>
        <p:nvSpPr>
          <p:cNvPr id="163848" name="TextBox 11"/>
          <p:cNvSpPr txBox="1">
            <a:spLocks noChangeArrowheads="1"/>
          </p:cNvSpPr>
          <p:nvPr/>
        </p:nvSpPr>
        <p:spPr bwMode="auto">
          <a:xfrm>
            <a:off x="1403350" y="3633788"/>
            <a:ext cx="2033588"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a:solidFill>
                  <a:srgbClr val="1F497D"/>
                </a:solidFill>
              </a:rPr>
              <a:t>שדה חקלאי</a:t>
            </a:r>
          </a:p>
        </p:txBody>
      </p:sp>
      <p:sp>
        <p:nvSpPr>
          <p:cNvPr id="163849" name="TextBox 12"/>
          <p:cNvSpPr txBox="1">
            <a:spLocks noChangeArrowheads="1"/>
          </p:cNvSpPr>
          <p:nvPr/>
        </p:nvSpPr>
        <p:spPr bwMode="auto">
          <a:xfrm>
            <a:off x="5364163" y="3633788"/>
            <a:ext cx="2033587"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a:solidFill>
                  <a:srgbClr val="1F497D"/>
                </a:solidFill>
              </a:rPr>
              <a:t>שדה בר</a:t>
            </a:r>
          </a:p>
        </p:txBody>
      </p:sp>
      <p:pic>
        <p:nvPicPr>
          <p:cNvPr id="16385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4005263"/>
            <a:ext cx="7348538"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BB94678-915C-439C-BB55-E7E1AAD043A8}"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9" name="Rectangle 12"/>
          <p:cNvSpPr/>
          <p:nvPr/>
        </p:nvSpPr>
        <p:spPr>
          <a:xfrm>
            <a:off x="287338" y="3141663"/>
            <a:ext cx="8215312" cy="34559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a:t>
            </a:r>
            <a:r>
              <a:rPr lang="he-IL" b="1" kern="0" dirty="0">
                <a:latin typeface="Arial"/>
                <a:cs typeface="Arial"/>
              </a:rPr>
              <a:t>תשובה:</a:t>
            </a:r>
          </a:p>
          <a:p>
            <a:pPr fontAlgn="auto">
              <a:spcBef>
                <a:spcPts val="0"/>
              </a:spcBef>
              <a:spcAft>
                <a:spcPts val="0"/>
              </a:spcAft>
              <a:defRPr/>
            </a:pPr>
            <a:r>
              <a:rPr lang="he-IL" kern="0" dirty="0">
                <a:latin typeface="Arial"/>
                <a:cs typeface="Arial"/>
              </a:rPr>
              <a:t>א. בשדה טבעי הצמחים מתים בשדה. החומרים האורגניים המרכיבים אותם מפורקים על ידי המפרקים בקרקע (חיידקים ופטריות) לחומרים אנאורגניים. בשדה חקלאי האדם מוציא את היבול, והצמחים אינם מתים בשדה. לפיכך נמנע שלב הפירוק וכמות החומרים האנאורגניים בקרקע הולכת ופוחתת, ולכן יש צורך בתוספת דשנים.</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ב. ניטרטים (חנקות) </a:t>
            </a:r>
            <a:r>
              <a:rPr lang="en-US" kern="0" dirty="0">
                <a:latin typeface="Arial"/>
                <a:cs typeface="Arial"/>
              </a:rPr>
              <a:t>NO</a:t>
            </a:r>
            <a:r>
              <a:rPr lang="en-US" kern="0" baseline="-25000" dirty="0">
                <a:latin typeface="Arial"/>
                <a:cs typeface="Arial"/>
              </a:rPr>
              <a:t>3</a:t>
            </a:r>
            <a:r>
              <a:rPr lang="en-US" kern="0" baseline="30000" dirty="0">
                <a:latin typeface="Arial"/>
                <a:cs typeface="Arial"/>
              </a:rPr>
              <a:t>-</a:t>
            </a:r>
            <a:r>
              <a:rPr lang="he-IL" kern="0" dirty="0">
                <a:latin typeface="Arial"/>
                <a:cs typeface="Arial"/>
              </a:rPr>
              <a:t>, ניטריטים  (חנקיות) </a:t>
            </a:r>
            <a:r>
              <a:rPr lang="en-US" kern="0" dirty="0">
                <a:latin typeface="Arial"/>
                <a:cs typeface="Arial"/>
              </a:rPr>
              <a:t>NO</a:t>
            </a:r>
            <a:r>
              <a:rPr lang="en-US" kern="0" baseline="-25000" dirty="0">
                <a:latin typeface="Arial"/>
                <a:cs typeface="Arial"/>
              </a:rPr>
              <a:t>3</a:t>
            </a:r>
            <a:r>
              <a:rPr lang="en-US" kern="0" baseline="30000" dirty="0">
                <a:latin typeface="Arial"/>
                <a:cs typeface="Arial"/>
              </a:rPr>
              <a:t>-</a:t>
            </a:r>
            <a:r>
              <a:rPr lang="he-IL" kern="0" dirty="0">
                <a:latin typeface="Arial"/>
                <a:cs typeface="Arial"/>
              </a:rPr>
              <a:t>, אמוניה </a:t>
            </a:r>
            <a:r>
              <a:rPr lang="en-US" kern="0" dirty="0">
                <a:latin typeface="Arial"/>
                <a:cs typeface="Arial"/>
              </a:rPr>
              <a:t>NH</a:t>
            </a:r>
            <a:r>
              <a:rPr lang="en-US" kern="0" baseline="-25000" dirty="0">
                <a:latin typeface="Arial"/>
                <a:cs typeface="Arial"/>
              </a:rPr>
              <a:t>3</a:t>
            </a:r>
            <a:r>
              <a:rPr lang="he-IL" kern="0" baseline="-25000" dirty="0">
                <a:latin typeface="Arial"/>
                <a:cs typeface="Arial"/>
              </a:rPr>
              <a:t>.</a:t>
            </a:r>
          </a:p>
          <a:p>
            <a:pPr fontAlgn="auto">
              <a:spcBef>
                <a:spcPts val="0"/>
              </a:spcBef>
              <a:spcAft>
                <a:spcPts val="0"/>
              </a:spcAft>
              <a:defRPr/>
            </a:pPr>
            <a:endParaRPr lang="he-IL" kern="0" baseline="-25000" dirty="0">
              <a:latin typeface="Arial"/>
              <a:cs typeface="Arial"/>
            </a:endParaRPr>
          </a:p>
          <a:p>
            <a:pPr fontAlgn="auto">
              <a:spcBef>
                <a:spcPts val="0"/>
              </a:spcBef>
              <a:spcAft>
                <a:spcPts val="0"/>
              </a:spcAft>
              <a:defRPr/>
            </a:pPr>
            <a:r>
              <a:rPr lang="he-IL" kern="0" dirty="0">
                <a:latin typeface="Arial"/>
                <a:cs typeface="Arial"/>
              </a:rPr>
              <a:t>ג. דישון המכיל חומרים אנאורגניים ישפיע מהר יותר כי החומרים האנאורגניים ייקלטו על ידי שורשי בצמחים. לעומת זאת, הזבל מכיל חומרים אורגניים, שקודם כול צריכים לעבור פירוק לחומרים אנאורגניים, כדי שייקלטו על ידי שורשי הצמחים.</a:t>
            </a:r>
          </a:p>
        </p:txBody>
      </p:sp>
      <p:sp>
        <p:nvSpPr>
          <p:cNvPr id="8" name="TextBox 7"/>
          <p:cNvSpPr txBox="1"/>
          <p:nvPr/>
        </p:nvSpPr>
        <p:spPr>
          <a:xfrm>
            <a:off x="230188" y="484188"/>
            <a:ext cx="8469312"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10:</a:t>
            </a:r>
          </a:p>
          <a:p>
            <a:pPr algn="just">
              <a:defRPr/>
            </a:pPr>
            <a:r>
              <a:rPr lang="he-IL" dirty="0">
                <a:solidFill>
                  <a:srgbClr val="1F497D"/>
                </a:solidFill>
              </a:rPr>
              <a:t>א. מדוע בטבע צמחים גדלים ומשגשגים בלא צורך בדישון ואילו בשדות חקלאיים יש צורך בו?</a:t>
            </a:r>
          </a:p>
          <a:p>
            <a:pPr algn="just">
              <a:defRPr/>
            </a:pPr>
            <a:endParaRPr lang="he-IL" dirty="0">
              <a:solidFill>
                <a:srgbClr val="1F497D"/>
              </a:solidFill>
            </a:endParaRPr>
          </a:p>
          <a:p>
            <a:pPr algn="just">
              <a:defRPr/>
            </a:pPr>
            <a:r>
              <a:rPr lang="he-IL" dirty="0">
                <a:solidFill>
                  <a:srgbClr val="1F497D"/>
                </a:solidFill>
              </a:rPr>
              <a:t>ב. </a:t>
            </a:r>
            <a:r>
              <a:rPr lang="he-IL" dirty="0">
                <a:solidFill>
                  <a:schemeClr val="tx2"/>
                </a:solidFill>
              </a:rPr>
              <a:t>אילו חומרים הקשורים למחזור החנקן רצוי שיהיו בדשן? נמקו.</a:t>
            </a:r>
          </a:p>
          <a:p>
            <a:pPr algn="just">
              <a:defRPr/>
            </a:pPr>
            <a:endParaRPr lang="he-IL" dirty="0">
              <a:solidFill>
                <a:schemeClr val="tx2"/>
              </a:solidFill>
            </a:endParaRPr>
          </a:p>
          <a:p>
            <a:pPr algn="just">
              <a:defRPr/>
            </a:pPr>
            <a:r>
              <a:rPr lang="he-IL" dirty="0">
                <a:solidFill>
                  <a:schemeClr val="tx2"/>
                </a:solidFill>
              </a:rPr>
              <a:t>ג. לעתים, החקלאים מזבלים את השדות. הזבל מכיל הפרשות בעלי חיים (כגון תרנגולות). </a:t>
            </a:r>
          </a:p>
          <a:p>
            <a:pPr algn="just">
              <a:defRPr/>
            </a:pPr>
            <a:r>
              <a:rPr lang="he-IL" dirty="0">
                <a:solidFill>
                  <a:schemeClr val="tx2"/>
                </a:solidFill>
              </a:rPr>
              <a:t>   מה ישפיע מהר יותר על הצמחים, זיבול או דישון? נמקו.</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rgbClr val="1F497D"/>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nvGraphicFramePr>
        <p:xfrm>
          <a:off x="231775" y="2092325"/>
          <a:ext cx="8404225" cy="3533995"/>
        </p:xfrm>
        <a:graphic>
          <a:graphicData uri="http://schemas.openxmlformats.org/drawingml/2006/table">
            <a:tbl>
              <a:tblPr rtl="1" firstRow="1" bandRow="1">
                <a:tableStyleId>{5940675A-B579-460E-94D1-54222C63F5DA}</a:tableStyleId>
              </a:tblPr>
              <a:tblGrid>
                <a:gridCol w="4244534"/>
                <a:gridCol w="1505236"/>
                <a:gridCol w="2654455"/>
              </a:tblGrid>
              <a:tr h="425155">
                <a:tc>
                  <a:txBody>
                    <a:bodyPr/>
                    <a:lstStyle/>
                    <a:p>
                      <a:pPr rtl="1"/>
                      <a:endParaRPr lang="he-IL" sz="1800" dirty="0">
                        <a:solidFill>
                          <a:schemeClr val="tx2"/>
                        </a:solidFill>
                      </a:endParaRPr>
                    </a:p>
                  </a:txBody>
                  <a:tcPr marL="91433" marR="91433" marT="45705" marB="45705"/>
                </a:tc>
                <a:tc>
                  <a:txBody>
                    <a:bodyPr/>
                    <a:lstStyle/>
                    <a:p>
                      <a:pPr rtl="1"/>
                      <a:r>
                        <a:rPr lang="he-IL" sz="1800" dirty="0" smtClean="0">
                          <a:solidFill>
                            <a:schemeClr val="tx2"/>
                          </a:solidFill>
                        </a:rPr>
                        <a:t>דרך הזנה</a:t>
                      </a:r>
                      <a:endParaRPr lang="he-IL" sz="1800" dirty="0">
                        <a:solidFill>
                          <a:schemeClr val="tx2"/>
                        </a:solidFill>
                      </a:endParaRPr>
                    </a:p>
                  </a:txBody>
                  <a:tcPr marL="91433" marR="91433" marT="45705" marB="45705"/>
                </a:tc>
                <a:tc>
                  <a:txBody>
                    <a:bodyPr/>
                    <a:lstStyle/>
                    <a:p>
                      <a:pPr rtl="1"/>
                      <a:r>
                        <a:rPr lang="he-IL" sz="1800" dirty="0" smtClean="0">
                          <a:solidFill>
                            <a:schemeClr val="tx2"/>
                          </a:solidFill>
                        </a:rPr>
                        <a:t>תפקיד במערכת האקולוגית</a:t>
                      </a:r>
                      <a:endParaRPr lang="he-IL" sz="1800" dirty="0">
                        <a:solidFill>
                          <a:schemeClr val="tx2"/>
                        </a:solidFill>
                      </a:endParaRPr>
                    </a:p>
                  </a:txBody>
                  <a:tcPr marL="91433" marR="91433" marT="45705" marB="45705"/>
                </a:tc>
              </a:tr>
              <a:tr h="640006">
                <a:tc>
                  <a:txBody>
                    <a:bodyPr/>
                    <a:lstStyle/>
                    <a:p>
                      <a:pPr rtl="1"/>
                      <a:r>
                        <a:rPr lang="he-IL" sz="1800" baseline="0" dirty="0" smtClean="0">
                          <a:solidFill>
                            <a:schemeClr val="tx2"/>
                          </a:solidFill>
                        </a:rPr>
                        <a:t>חיידקים פוטוסינטתיים</a:t>
                      </a:r>
                      <a:endParaRPr lang="en-US" sz="1800" baseline="0" dirty="0" smtClean="0">
                        <a:solidFill>
                          <a:schemeClr val="tx2"/>
                        </a:solidFill>
                      </a:endParaRPr>
                    </a:p>
                    <a:p>
                      <a:pPr rtl="1"/>
                      <a:endParaRPr lang="he-IL" sz="1800" baseline="0" dirty="0" smtClean="0">
                        <a:solidFill>
                          <a:schemeClr val="tx2"/>
                        </a:solidFill>
                      </a:endParaRPr>
                    </a:p>
                  </a:txBody>
                  <a:tcPr marL="91433" marR="91433" marT="45705" marB="45705"/>
                </a:tc>
                <a:tc>
                  <a:txBody>
                    <a:bodyPr/>
                    <a:lstStyle/>
                    <a:p>
                      <a:pPr rtl="1"/>
                      <a:endParaRPr lang="he-IL" sz="1800" dirty="0">
                        <a:solidFill>
                          <a:schemeClr val="tx2"/>
                        </a:solidFill>
                      </a:endParaRPr>
                    </a:p>
                  </a:txBody>
                  <a:tcPr marL="91433" marR="91433" marT="45705" marB="45705"/>
                </a:tc>
                <a:tc>
                  <a:txBody>
                    <a:bodyPr/>
                    <a:lstStyle/>
                    <a:p>
                      <a:pPr rtl="1"/>
                      <a:endParaRPr lang="he-IL" sz="1800" dirty="0">
                        <a:solidFill>
                          <a:schemeClr val="tx2"/>
                        </a:solidFill>
                      </a:endParaRPr>
                    </a:p>
                  </a:txBody>
                  <a:tcPr marL="91433" marR="91433" marT="45705" marB="45705"/>
                </a:tc>
              </a:tr>
              <a:tr h="640006">
                <a:tc>
                  <a:txBody>
                    <a:bodyPr/>
                    <a:lstStyle/>
                    <a:p>
                      <a:pPr rtl="1"/>
                      <a:r>
                        <a:rPr lang="he-IL" sz="1800" baseline="0" dirty="0" smtClean="0">
                          <a:solidFill>
                            <a:schemeClr val="tx2"/>
                          </a:solidFill>
                        </a:rPr>
                        <a:t>חיידקים מפרקים החיים בקרקע</a:t>
                      </a:r>
                    </a:p>
                    <a:p>
                      <a:pPr rtl="1"/>
                      <a:endParaRPr lang="he-IL" sz="1800" baseline="0" dirty="0" smtClean="0">
                        <a:solidFill>
                          <a:schemeClr val="tx2"/>
                        </a:solidFill>
                      </a:endParaRPr>
                    </a:p>
                  </a:txBody>
                  <a:tcPr marL="91433" marR="91433" marT="45705" marB="45705"/>
                </a:tc>
                <a:tc>
                  <a:txBody>
                    <a:bodyPr/>
                    <a:lstStyle/>
                    <a:p>
                      <a:pPr rtl="1"/>
                      <a:endParaRPr lang="he-IL" sz="1800" dirty="0">
                        <a:solidFill>
                          <a:schemeClr val="tx2"/>
                        </a:solidFill>
                      </a:endParaRPr>
                    </a:p>
                  </a:txBody>
                  <a:tcPr marL="91433" marR="91433" marT="45705" marB="45705"/>
                </a:tc>
                <a:tc>
                  <a:txBody>
                    <a:bodyPr/>
                    <a:lstStyle/>
                    <a:p>
                      <a:pPr rtl="1"/>
                      <a:endParaRPr lang="he-IL" sz="1800" dirty="0">
                        <a:solidFill>
                          <a:schemeClr val="tx2"/>
                        </a:solidFill>
                      </a:endParaRPr>
                    </a:p>
                  </a:txBody>
                  <a:tcPr marL="91433" marR="91433" marT="45705" marB="45705"/>
                </a:tc>
              </a:tr>
              <a:tr h="914304">
                <a:tc>
                  <a:txBody>
                    <a:bodyPr/>
                    <a:lstStyle/>
                    <a:p>
                      <a:pPr rtl="1"/>
                      <a:r>
                        <a:rPr lang="he-IL" sz="1800" dirty="0" smtClean="0">
                          <a:solidFill>
                            <a:schemeClr val="tx2"/>
                          </a:solidFill>
                        </a:rPr>
                        <a:t>פרוטוזואה</a:t>
                      </a:r>
                      <a:endParaRPr lang="en-US" sz="1800" dirty="0" smtClean="0">
                        <a:solidFill>
                          <a:schemeClr val="tx2"/>
                        </a:solidFill>
                      </a:endParaRPr>
                    </a:p>
                    <a:p>
                      <a:pPr rtl="1"/>
                      <a:endParaRPr lang="en-US" sz="1800" dirty="0" smtClean="0">
                        <a:solidFill>
                          <a:schemeClr val="tx2"/>
                        </a:solidFill>
                      </a:endParaRPr>
                    </a:p>
                    <a:p>
                      <a:pPr rtl="1"/>
                      <a:endParaRPr lang="he-IL" sz="1800" dirty="0">
                        <a:solidFill>
                          <a:schemeClr val="tx2"/>
                        </a:solidFill>
                      </a:endParaRPr>
                    </a:p>
                  </a:txBody>
                  <a:tcPr marL="91433" marR="91433" marT="45705" marB="45705"/>
                </a:tc>
                <a:tc>
                  <a:txBody>
                    <a:bodyPr/>
                    <a:lstStyle/>
                    <a:p>
                      <a:pPr rtl="1"/>
                      <a:endParaRPr lang="he-IL" sz="1800" dirty="0">
                        <a:solidFill>
                          <a:schemeClr val="tx2"/>
                        </a:solidFill>
                      </a:endParaRPr>
                    </a:p>
                  </a:txBody>
                  <a:tcPr marL="91433" marR="91433" marT="45705" marB="45705"/>
                </a:tc>
                <a:tc>
                  <a:txBody>
                    <a:bodyPr/>
                    <a:lstStyle/>
                    <a:p>
                      <a:pPr rtl="1"/>
                      <a:endParaRPr lang="he-IL" sz="1800" dirty="0">
                        <a:solidFill>
                          <a:schemeClr val="tx2"/>
                        </a:solidFill>
                      </a:endParaRPr>
                    </a:p>
                  </a:txBody>
                  <a:tcPr marL="91433" marR="91433" marT="45705" marB="45705"/>
                </a:tc>
              </a:tr>
              <a:tr h="914304">
                <a:tc>
                  <a:txBody>
                    <a:bodyPr/>
                    <a:lstStyle/>
                    <a:p>
                      <a:pPr rtl="1"/>
                      <a:r>
                        <a:rPr lang="he-IL" sz="1800" dirty="0" smtClean="0">
                          <a:solidFill>
                            <a:schemeClr val="tx2"/>
                          </a:solidFill>
                        </a:rPr>
                        <a:t>אצות חד</a:t>
                      </a:r>
                      <a:r>
                        <a:rPr lang="he-IL" sz="1800" dirty="0" smtClean="0">
                          <a:solidFill>
                            <a:schemeClr val="tx2"/>
                          </a:solidFill>
                          <a:latin typeface="Arial"/>
                          <a:cs typeface="Arial"/>
                        </a:rPr>
                        <a:t>־</a:t>
                      </a:r>
                      <a:r>
                        <a:rPr lang="he-IL" sz="1800" dirty="0" smtClean="0">
                          <a:solidFill>
                            <a:schemeClr val="tx2"/>
                          </a:solidFill>
                        </a:rPr>
                        <a:t>תאיות</a:t>
                      </a:r>
                      <a:endParaRPr lang="en-US" sz="1800" dirty="0" smtClean="0">
                        <a:solidFill>
                          <a:schemeClr val="tx2"/>
                        </a:solidFill>
                      </a:endParaRPr>
                    </a:p>
                    <a:p>
                      <a:pPr rtl="1"/>
                      <a:endParaRPr lang="en-US" sz="1800" dirty="0" smtClean="0">
                        <a:solidFill>
                          <a:schemeClr val="tx2"/>
                        </a:solidFill>
                      </a:endParaRPr>
                    </a:p>
                    <a:p>
                      <a:pPr rtl="1"/>
                      <a:endParaRPr lang="he-IL" sz="1800" dirty="0">
                        <a:solidFill>
                          <a:schemeClr val="tx2"/>
                        </a:solidFill>
                      </a:endParaRPr>
                    </a:p>
                  </a:txBody>
                  <a:tcPr marL="91433" marR="91433" marT="45705" marB="45705"/>
                </a:tc>
                <a:tc>
                  <a:txBody>
                    <a:bodyPr/>
                    <a:lstStyle/>
                    <a:p>
                      <a:pPr rtl="1"/>
                      <a:endParaRPr lang="he-IL" sz="1800" dirty="0">
                        <a:solidFill>
                          <a:schemeClr val="tx2"/>
                        </a:solidFill>
                      </a:endParaRPr>
                    </a:p>
                  </a:txBody>
                  <a:tcPr marL="91433" marR="91433" marT="45705" marB="45705"/>
                </a:tc>
                <a:tc>
                  <a:txBody>
                    <a:bodyPr/>
                    <a:lstStyle/>
                    <a:p>
                      <a:pPr rtl="1"/>
                      <a:endParaRPr lang="he-IL" sz="1800" dirty="0">
                        <a:solidFill>
                          <a:schemeClr val="tx2"/>
                        </a:solidFill>
                      </a:endParaRPr>
                    </a:p>
                  </a:txBody>
                  <a:tcPr marL="91433" marR="91433" marT="45705" marB="45705"/>
                </a:tc>
              </a:tr>
            </a:tbl>
          </a:graphicData>
        </a:graphic>
      </p:graphicFrame>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0" y="71438"/>
            <a:ext cx="8558213" cy="441325"/>
          </a:xfrm>
          <a:extLst/>
        </p:spPr>
        <p:txBody>
          <a:bodyPr vert="horz" wrap="square" lIns="91440" tIns="45720" rIns="91440" bIns="45720" numCol="1" anchor="t" anchorCtr="0" compatLnSpc="1">
            <a:prstTxWarp prst="textNoShape">
              <a:avLst/>
            </a:prstTxWarp>
          </a:bodyPr>
          <a:lstStyle/>
          <a:p>
            <a:pPr>
              <a:defRPr/>
            </a:pPr>
            <a:r>
              <a:rPr lang="he-IL" sz="1800" b="1" dirty="0">
                <a:solidFill>
                  <a:srgbClr val="FF6600"/>
                </a:solidFill>
                <a:latin typeface="Times New Roman" pitchFamily="18" charset="0"/>
              </a:rPr>
              <a:t>שאלה 1: מיון מיקרואורגניזמים על פי דרך הזנתם ועל פי תפקודם במערכת האקולוגית</a:t>
            </a:r>
            <a:endParaRPr lang="en-US" sz="1800" dirty="0" smtClean="0">
              <a:solidFill>
                <a:schemeClr val="accent3"/>
              </a:solidFill>
              <a:latin typeface="Times New Roman" pitchFamily="18" charset="0"/>
              <a:cs typeface="Times New Roman" pitchFamily="18" charset="0"/>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8C0FCBA-8F08-4230-87DF-431CC1D0353B}"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grpSp>
        <p:nvGrpSpPr>
          <p:cNvPr id="138271" name="קבוצה 4"/>
          <p:cNvGrpSpPr>
            <a:grpSpLocks/>
          </p:cNvGrpSpPr>
          <p:nvPr/>
        </p:nvGrpSpPr>
        <p:grpSpPr bwMode="auto">
          <a:xfrm>
            <a:off x="4670425" y="3875088"/>
            <a:ext cx="2343150" cy="1785937"/>
            <a:chOff x="4662731" y="3429000"/>
            <a:chExt cx="2342707" cy="1785729"/>
          </a:xfrm>
        </p:grpSpPr>
        <p:pic>
          <p:nvPicPr>
            <p:cNvPr id="138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615" y="3429000"/>
              <a:ext cx="994034" cy="54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6" name="Picture 34" descr="http://upload.wikimedia.org/wikipedia/commons/6/6a/Euglena_viridis%2C_Nordisk_familjebok.png"/>
            <p:cNvPicPr>
              <a:picLocks noChangeAspect="1" noChangeArrowheads="1"/>
            </p:cNvPicPr>
            <p:nvPr/>
          </p:nvPicPr>
          <p:blipFill>
            <a:blip r:embed="rId4" cstate="email">
              <a:duotone>
                <a:schemeClr val="accent5">
                  <a:shade val="45000"/>
                  <a:satMod val="135000"/>
                </a:schemeClr>
                <a:prstClr val="white"/>
              </a:duotone>
              <a:extLst/>
            </a:blip>
            <a:srcRect/>
            <a:stretch>
              <a:fillRect/>
            </a:stretch>
          </p:blipFill>
          <p:spPr bwMode="auto">
            <a:xfrm rot="5400000">
              <a:off x="5867730" y="4181451"/>
              <a:ext cx="448731" cy="863330"/>
            </a:xfrm>
            <a:prstGeom prst="rect">
              <a:avLst/>
            </a:prstGeom>
            <a:noFill/>
            <a:extLst/>
          </p:spPr>
        </p:pic>
        <p:sp>
          <p:nvSpPr>
            <p:cNvPr id="138275" name="מלבן 11"/>
            <p:cNvSpPr>
              <a:spLocks noChangeArrowheads="1"/>
            </p:cNvSpPr>
            <p:nvPr/>
          </p:nvSpPr>
          <p:spPr bwMode="auto">
            <a:xfrm>
              <a:off x="5438240" y="4752766"/>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n-NO" sz="800">
                  <a:solidFill>
                    <a:srgbClr val="000000"/>
                  </a:solidFill>
                </a:rPr>
                <a:t>Nordisk familjebok (1908), vol.8 p.523-524</a:t>
              </a:r>
            </a:p>
            <a:p>
              <a:endParaRPr lang="nn-NO" sz="800">
                <a:solidFill>
                  <a:srgbClr val="000000"/>
                </a:solidFill>
              </a:endParaRPr>
            </a:p>
          </p:txBody>
        </p:sp>
        <p:pic>
          <p:nvPicPr>
            <p:cNvPr id="13827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076" y="3429273"/>
              <a:ext cx="952833" cy="5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77" name="מלבן 2"/>
            <p:cNvSpPr>
              <a:spLocks noChangeArrowheads="1"/>
            </p:cNvSpPr>
            <p:nvPr/>
          </p:nvSpPr>
          <p:spPr bwMode="auto">
            <a:xfrm>
              <a:off x="4662731" y="4388750"/>
              <a:ext cx="845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chemeClr val="tx2"/>
                  </a:solidFill>
                </a:rPr>
                <a:t>דוגמה: </a:t>
              </a:r>
            </a:p>
            <a:p>
              <a:r>
                <a:rPr lang="he-IL" sz="1600">
                  <a:solidFill>
                    <a:schemeClr val="tx2"/>
                  </a:solidFill>
                </a:rPr>
                <a:t>עינן ירוק</a:t>
              </a:r>
            </a:p>
          </p:txBody>
        </p:sp>
        <p:sp>
          <p:nvSpPr>
            <p:cNvPr id="138278" name="מלבן 32"/>
            <p:cNvSpPr>
              <a:spLocks noChangeArrowheads="1"/>
            </p:cNvSpPr>
            <p:nvPr/>
          </p:nvSpPr>
          <p:spPr bwMode="auto">
            <a:xfrm>
              <a:off x="4829842" y="3933056"/>
              <a:ext cx="2175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chemeClr val="tx2"/>
                  </a:solidFill>
                </a:rPr>
                <a:t>דוגמה: אמבה      סנדלית</a:t>
              </a:r>
            </a:p>
          </p:txBody>
        </p:sp>
      </p:grpSp>
      <p:sp>
        <p:nvSpPr>
          <p:cNvPr id="36" name="TextBox 35"/>
          <p:cNvSpPr txBox="1"/>
          <p:nvPr/>
        </p:nvSpPr>
        <p:spPr>
          <a:xfrm>
            <a:off x="285750" y="5000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בתרשים שלפניכם מופיעות קבוצות מיקרואורגניזמים שונות.</a:t>
            </a:r>
          </a:p>
          <a:p>
            <a:pPr eaLnBrk="1" hangingPunct="1">
              <a:defRPr/>
            </a:pPr>
            <a:r>
              <a:rPr lang="he-IL" dirty="0" smtClean="0">
                <a:solidFill>
                  <a:srgbClr val="1F497D"/>
                </a:solidFill>
              </a:rPr>
              <a:t>מיינו אותם על פי דרך הזנתם לאוטוטרופים והטרוטרופים, </a:t>
            </a:r>
          </a:p>
          <a:p>
            <a:pPr eaLnBrk="1" hangingPunct="1">
              <a:defRPr/>
            </a:pPr>
            <a:r>
              <a:rPr lang="he-IL" dirty="0" smtClean="0">
                <a:solidFill>
                  <a:srgbClr val="1F497D"/>
                </a:solidFill>
              </a:rPr>
              <a:t>ועל פי תפקידם העיקרי במערכת האקולוגית: יצרנים, צרכנים, מפרקים.</a:t>
            </a:r>
          </a:p>
          <a:p>
            <a:pPr eaLnBrk="1" hangingPunct="1">
              <a:defRPr/>
            </a:pPr>
            <a:r>
              <a:rPr lang="he-IL" dirty="0" smtClean="0">
                <a:solidFill>
                  <a:srgbClr val="1F497D"/>
                </a:solidFill>
              </a:rPr>
              <a:t> </a:t>
            </a:r>
            <a:endParaRPr lang="he-IL" dirty="0">
              <a:solidFill>
                <a:srgbClr val="1F497D"/>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5769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07980A5-0B40-4F8C-A245-860AC9EAEEA0}"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 שנת שמיטה ומחזור זרעים – שיטות לשמירת פוריות הקרקע (הרחבה)</a:t>
            </a:r>
            <a:endParaRPr lang="he-IL" sz="1800" dirty="0" smtClean="0"/>
          </a:p>
        </p:txBody>
      </p:sp>
      <p:sp>
        <p:nvSpPr>
          <p:cNvPr id="7" name="TextBox 6"/>
          <p:cNvSpPr txBox="1"/>
          <p:nvPr/>
        </p:nvSpPr>
        <p:spPr>
          <a:xfrm>
            <a:off x="261938" y="465138"/>
            <a:ext cx="846931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p>
          <a:p>
            <a:pPr algn="just">
              <a:defRPr/>
            </a:pPr>
            <a:r>
              <a:rPr lang="he-IL" dirty="0">
                <a:solidFill>
                  <a:srgbClr val="1F497D"/>
                </a:solidFill>
                <a:latin typeface="Arial"/>
                <a:cs typeface="Arial"/>
              </a:rPr>
              <a:t>א. חקלאים</a:t>
            </a:r>
            <a:r>
              <a:rPr lang="he-IL" dirty="0">
                <a:solidFill>
                  <a:prstClr val="black"/>
                </a:solidFill>
                <a:latin typeface="Arial"/>
                <a:cs typeface="Arial"/>
              </a:rPr>
              <a:t> </a:t>
            </a:r>
            <a:r>
              <a:rPr lang="he-IL" dirty="0">
                <a:solidFill>
                  <a:srgbClr val="1F497D"/>
                </a:solidFill>
                <a:latin typeface="Arial"/>
                <a:cs typeface="Arial"/>
              </a:rPr>
              <a:t>בתקופות שונות </a:t>
            </a:r>
            <a:r>
              <a:rPr lang="he-IL" dirty="0">
                <a:solidFill>
                  <a:schemeClr val="tx2"/>
                </a:solidFill>
                <a:latin typeface="Arial"/>
                <a:cs typeface="Arial"/>
              </a:rPr>
              <a:t>נקטו שיטות מגוונות על מנת לשמור על פוריות הקרקע. </a:t>
            </a:r>
          </a:p>
          <a:p>
            <a:pPr algn="just">
              <a:defRPr/>
            </a:pPr>
            <a:r>
              <a:rPr lang="he-IL" dirty="0">
                <a:solidFill>
                  <a:schemeClr val="tx2"/>
                </a:solidFill>
                <a:latin typeface="Arial"/>
                <a:cs typeface="Arial"/>
              </a:rPr>
              <a:t>    שתיים מהן הן: מחזור זרעים ושנת שמיטה. מדוע שיטות אלו משמרות את פוריות הקרקע?</a:t>
            </a:r>
          </a:p>
          <a:p>
            <a:pPr algn="just">
              <a:defRPr/>
            </a:pPr>
            <a:r>
              <a:rPr lang="he-IL" dirty="0">
                <a:solidFill>
                  <a:schemeClr val="tx2"/>
                </a:solidFill>
                <a:latin typeface="Arial"/>
                <a:cs typeface="Arial"/>
              </a:rPr>
              <a:t>ב. מדוע כללו בכל מחזור זרעים גידול ממשפחת הקטניות</a:t>
            </a:r>
            <a:r>
              <a:rPr lang="he-IL" dirty="0">
                <a:solidFill>
                  <a:srgbClr val="1F497D"/>
                </a:solidFill>
                <a:latin typeface="Arial"/>
                <a:cs typeface="Arial"/>
              </a:rPr>
              <a:t>?</a:t>
            </a:r>
          </a:p>
        </p:txBody>
      </p:sp>
      <p:grpSp>
        <p:nvGrpSpPr>
          <p:cNvPr id="165894" name="קבוצה 4"/>
          <p:cNvGrpSpPr>
            <a:grpSpLocks/>
          </p:cNvGrpSpPr>
          <p:nvPr/>
        </p:nvGrpSpPr>
        <p:grpSpPr bwMode="auto">
          <a:xfrm>
            <a:off x="4029075" y="1998663"/>
            <a:ext cx="5273675" cy="3595687"/>
            <a:chOff x="149454" y="2492896"/>
            <a:chExt cx="5976665" cy="3672408"/>
          </a:xfrm>
        </p:grpSpPr>
        <p:graphicFrame>
          <p:nvGraphicFramePr>
            <p:cNvPr id="2" name="דיאגרמה 1"/>
            <p:cNvGraphicFramePr/>
            <p:nvPr/>
          </p:nvGraphicFramePr>
          <p:xfrm>
            <a:off x="149454" y="2492896"/>
            <a:ext cx="5976665"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5902" name="מלבן 2"/>
            <p:cNvSpPr>
              <a:spLocks noChangeArrowheads="1"/>
            </p:cNvSpPr>
            <p:nvPr/>
          </p:nvSpPr>
          <p:spPr bwMode="auto">
            <a:xfrm>
              <a:off x="2233674" y="4148317"/>
              <a:ext cx="2029403" cy="36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FF6600"/>
                  </a:solidFill>
                </a:rPr>
                <a:t>דוגמה למחזור זרעים</a:t>
              </a:r>
            </a:p>
          </p:txBody>
        </p:sp>
      </p:grpSp>
      <p:sp>
        <p:nvSpPr>
          <p:cNvPr id="165895" name="מלבן 7"/>
          <p:cNvSpPr>
            <a:spLocks noChangeArrowheads="1"/>
          </p:cNvSpPr>
          <p:nvPr/>
        </p:nvSpPr>
        <p:spPr bwMode="auto">
          <a:xfrm>
            <a:off x="4287838"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rgbClr val="000000"/>
                </a:solidFill>
              </a:rPr>
              <a:t>http://he.wikipedia.org/wiki/%D7%A7%D7%95%D7%91%D7%A5:Barren_field.JPG</a:t>
            </a:r>
            <a:endParaRPr lang="he-IL" sz="800">
              <a:solidFill>
                <a:srgbClr val="000000"/>
              </a:solidFill>
            </a:endParaRPr>
          </a:p>
        </p:txBody>
      </p:sp>
      <p:sp>
        <p:nvSpPr>
          <p:cNvPr id="165896" name="מלבן 10"/>
          <p:cNvSpPr>
            <a:spLocks noChangeArrowheads="1"/>
          </p:cNvSpPr>
          <p:nvPr/>
        </p:nvSpPr>
        <p:spPr bwMode="auto">
          <a:xfrm>
            <a:off x="4324350" y="5748338"/>
            <a:ext cx="4572000"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he-IL">
                <a:solidFill>
                  <a:srgbClr val="FF6600"/>
                </a:solidFill>
              </a:rPr>
              <a:t>מַחזור זרעים</a:t>
            </a:r>
            <a:r>
              <a:rPr lang="he-IL">
                <a:solidFill>
                  <a:srgbClr val="000000"/>
                </a:solidFill>
              </a:rPr>
              <a:t> הוא שיטה חקלאית שבהּ משנים במחזוריות בכל עונת גידול את סוג הגידול החקלאי באותו </a:t>
            </a:r>
            <a:r>
              <a:rPr lang="he-IL"/>
              <a:t>השדה. </a:t>
            </a:r>
          </a:p>
        </p:txBody>
      </p:sp>
      <p:sp>
        <p:nvSpPr>
          <p:cNvPr id="165897" name="מלבן 11"/>
          <p:cNvSpPr>
            <a:spLocks noChangeArrowheads="1"/>
          </p:cNvSpPr>
          <p:nvPr/>
        </p:nvSpPr>
        <p:spPr bwMode="auto">
          <a:xfrm>
            <a:off x="368300" y="5470525"/>
            <a:ext cx="3748088" cy="12017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he-IL">
                <a:solidFill>
                  <a:srgbClr val="FF6600"/>
                </a:solidFill>
              </a:rPr>
              <a:t>"שנת שמיטה"</a:t>
            </a:r>
            <a:r>
              <a:rPr lang="he-IL">
                <a:solidFill>
                  <a:srgbClr val="000000"/>
                </a:solidFill>
              </a:rPr>
              <a:t> הנהוגה ביהדות: </a:t>
            </a:r>
          </a:p>
          <a:p>
            <a:pPr algn="just"/>
            <a:r>
              <a:rPr lang="he-IL">
                <a:solidFill>
                  <a:srgbClr val="000000"/>
                </a:solidFill>
              </a:rPr>
              <a:t>הפסקת עיבוד הקרקע בשנה השביעית </a:t>
            </a:r>
          </a:p>
          <a:p>
            <a:pPr algn="just"/>
            <a:r>
              <a:rPr lang="he-IL">
                <a:solidFill>
                  <a:srgbClr val="000000"/>
                </a:solidFill>
              </a:rPr>
              <a:t>ומתן מנוחה לקרקע. בשנה </a:t>
            </a:r>
            <a:r>
              <a:rPr lang="he-IL"/>
              <a:t>זו מתפתחת </a:t>
            </a:r>
          </a:p>
          <a:p>
            <a:pPr algn="just"/>
            <a:r>
              <a:rPr lang="he-IL"/>
              <a:t>בשדה צמחייה טבעית.</a:t>
            </a:r>
          </a:p>
        </p:txBody>
      </p:sp>
      <p:pic>
        <p:nvPicPr>
          <p:cNvPr id="16589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8" y="1924050"/>
            <a:ext cx="3783012"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9" name="מלבן 8"/>
          <p:cNvSpPr>
            <a:spLocks noChangeArrowheads="1"/>
          </p:cNvSpPr>
          <p:nvPr/>
        </p:nvSpPr>
        <p:spPr bwMode="auto">
          <a:xfrm>
            <a:off x="363538" y="1924050"/>
            <a:ext cx="178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solidFill>
                  <a:srgbClr val="000000"/>
                </a:solidFill>
                <a:latin typeface="Calibri" pitchFamily="34" charset="0"/>
                <a:cs typeface="Calibri" pitchFamily="34" charset="0"/>
              </a:rPr>
              <a:t>צילום: יעקב. מתוך </a:t>
            </a:r>
            <a:r>
              <a:rPr lang="en-US" sz="1100">
                <a:solidFill>
                  <a:srgbClr val="000000"/>
                </a:solidFill>
                <a:latin typeface="Calibri" pitchFamily="34" charset="0"/>
                <a:cs typeface="Calibri" pitchFamily="34" charset="0"/>
              </a:rPr>
              <a:t>Wikipedia</a:t>
            </a:r>
            <a:endParaRPr lang="he-IL" sz="1100">
              <a:solidFill>
                <a:srgbClr val="000000"/>
              </a:solidFill>
            </a:endParaRPr>
          </a:p>
        </p:txBody>
      </p:sp>
      <p:sp>
        <p:nvSpPr>
          <p:cNvPr id="165900" name="מלבן 9"/>
          <p:cNvSpPr>
            <a:spLocks noChangeArrowheads="1"/>
          </p:cNvSpPr>
          <p:nvPr/>
        </p:nvSpPr>
        <p:spPr bwMode="auto">
          <a:xfrm>
            <a:off x="1355725" y="1936750"/>
            <a:ext cx="2789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שדה </a:t>
            </a:r>
            <a:r>
              <a:rPr lang="he-IL" sz="1400" b="1"/>
              <a:t>שאינו</a:t>
            </a:r>
            <a:r>
              <a:rPr lang="he-IL" sz="1400" b="1">
                <a:solidFill>
                  <a:srgbClr val="000000"/>
                </a:solidFill>
              </a:rPr>
              <a:t> מעובד. </a:t>
            </a:r>
          </a:p>
          <a:p>
            <a:r>
              <a:rPr lang="he-IL" sz="1400" b="1">
                <a:solidFill>
                  <a:srgbClr val="000000"/>
                </a:solidFill>
              </a:rPr>
              <a:t>צולם בסוכות, שנת שמיטה - תשס"ח</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5872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83CF67-78D6-4D16-9B82-4C5BD29C5B89}"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1938" y="465138"/>
            <a:ext cx="8469312"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p>
        </p:txBody>
      </p:sp>
      <p:pic>
        <p:nvPicPr>
          <p:cNvPr id="166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874713"/>
            <a:ext cx="37846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p:nvPr/>
        </p:nvSpPr>
        <p:spPr>
          <a:xfrm>
            <a:off x="331788" y="4622800"/>
            <a:ext cx="8215312" cy="20605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u="sng" kern="0" dirty="0">
                <a:solidFill>
                  <a:prstClr val="black"/>
                </a:solidFill>
                <a:latin typeface="Arial"/>
                <a:cs typeface="Arial"/>
              </a:rPr>
              <a:t>שנת שמיטה</a:t>
            </a:r>
            <a:r>
              <a:rPr lang="he-IL" kern="0" dirty="0">
                <a:solidFill>
                  <a:prstClr val="black"/>
                </a:solidFill>
                <a:latin typeface="Arial"/>
                <a:cs typeface="Arial"/>
              </a:rPr>
              <a:t>: בשנת </a:t>
            </a:r>
            <a:r>
              <a:rPr lang="he-IL" kern="0" dirty="0">
                <a:latin typeface="Arial"/>
                <a:cs typeface="Arial"/>
              </a:rPr>
              <a:t>השמיטה גדלה בשדה צמחייה טבעית, ושאריותיה מתפרקות בשדה, וכך מלאי המינרלים בקרקע מתחדש.</a:t>
            </a:r>
          </a:p>
          <a:p>
            <a:pPr fontAlgn="auto">
              <a:spcBef>
                <a:spcPts val="0"/>
              </a:spcBef>
              <a:spcAft>
                <a:spcPts val="0"/>
              </a:spcAft>
              <a:defRPr/>
            </a:pPr>
            <a:r>
              <a:rPr lang="he-IL" u="sng" kern="0" dirty="0">
                <a:latin typeface="Arial"/>
                <a:cs typeface="Arial"/>
              </a:rPr>
              <a:t>מחזור זרעים</a:t>
            </a:r>
            <a:r>
              <a:rPr lang="he-IL" kern="0" dirty="0">
                <a:latin typeface="Arial"/>
                <a:cs typeface="Arial"/>
              </a:rPr>
              <a:t>: הרכב המינרלים הנקלטים מן האדמה על ידי הצמחים החקלאיים שונה מצמח לצמח. ולכן, החלפת סוג הגידול מדי שנה בשנה מונעת ניצול יתר של מינרל מסוים.</a:t>
            </a:r>
          </a:p>
          <a:p>
            <a:pPr fontAlgn="auto">
              <a:spcBef>
                <a:spcPts val="0"/>
              </a:spcBef>
              <a:spcAft>
                <a:spcPts val="0"/>
              </a:spcAft>
              <a:defRPr/>
            </a:pPr>
            <a:r>
              <a:rPr lang="he-IL" kern="0" dirty="0">
                <a:latin typeface="Arial"/>
                <a:cs typeface="Arial"/>
              </a:rPr>
              <a:t>כמו כן, אחת לכמה שנים, מגדלים צמח ממשפחת הקטניות (לדוגמה, אפונה), שמקיים בשורשיו סימביוזה עם חיידקים קושרי חנקן, וכך מלאי החנקן באדמה מועשר. </a:t>
            </a:r>
          </a:p>
        </p:txBody>
      </p:sp>
      <p:sp>
        <p:nvSpPr>
          <p:cNvPr id="166920" name="מלבן 8"/>
          <p:cNvSpPr>
            <a:spLocks noChangeArrowheads="1"/>
          </p:cNvSpPr>
          <p:nvPr/>
        </p:nvSpPr>
        <p:spPr bwMode="auto">
          <a:xfrm>
            <a:off x="331788" y="4373563"/>
            <a:ext cx="1784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solidFill>
                  <a:srgbClr val="000000"/>
                </a:solidFill>
                <a:latin typeface="Calibri" pitchFamily="34" charset="0"/>
                <a:cs typeface="Calibri" pitchFamily="34" charset="0"/>
              </a:rPr>
              <a:t>צילום: יעקב. מתוך </a:t>
            </a:r>
            <a:r>
              <a:rPr lang="en-US" sz="1100">
                <a:solidFill>
                  <a:srgbClr val="000000"/>
                </a:solidFill>
                <a:latin typeface="Calibri" pitchFamily="34" charset="0"/>
                <a:cs typeface="Calibri" pitchFamily="34" charset="0"/>
              </a:rPr>
              <a:t>Wikipedia</a:t>
            </a:r>
            <a:endParaRPr lang="he-IL" sz="1100">
              <a:solidFill>
                <a:srgbClr val="000000"/>
              </a:solidFill>
            </a:endParaRPr>
          </a:p>
        </p:txBody>
      </p:sp>
      <p:sp>
        <p:nvSpPr>
          <p:cNvPr id="166921" name="מלבן 9"/>
          <p:cNvSpPr>
            <a:spLocks noChangeArrowheads="1"/>
          </p:cNvSpPr>
          <p:nvPr/>
        </p:nvSpPr>
        <p:spPr bwMode="auto">
          <a:xfrm>
            <a:off x="1514475" y="874713"/>
            <a:ext cx="2595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t>שדה שאינו מעובד. צולם בסוכות, </a:t>
            </a:r>
          </a:p>
          <a:p>
            <a:r>
              <a:rPr lang="he-IL" sz="1400" b="1"/>
              <a:t>שנת שמיטה תשס"ח</a:t>
            </a:r>
          </a:p>
        </p:txBody>
      </p:sp>
      <p:grpSp>
        <p:nvGrpSpPr>
          <p:cNvPr id="166922" name="קבוצה 4"/>
          <p:cNvGrpSpPr>
            <a:grpSpLocks/>
          </p:cNvGrpSpPr>
          <p:nvPr/>
        </p:nvGrpSpPr>
        <p:grpSpPr bwMode="auto">
          <a:xfrm>
            <a:off x="4116388" y="906463"/>
            <a:ext cx="4894262" cy="3279775"/>
            <a:chOff x="149454" y="2492896"/>
            <a:chExt cx="5976665" cy="3672408"/>
          </a:xfrm>
        </p:grpSpPr>
        <p:graphicFrame>
          <p:nvGraphicFramePr>
            <p:cNvPr id="15" name="דיאגרמה 14"/>
            <p:cNvGraphicFramePr/>
            <p:nvPr/>
          </p:nvGraphicFramePr>
          <p:xfrm>
            <a:off x="149454" y="2492896"/>
            <a:ext cx="5976665"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6924" name="מלבן 2"/>
            <p:cNvSpPr>
              <a:spLocks noChangeArrowheads="1"/>
            </p:cNvSpPr>
            <p:nvPr/>
          </p:nvSpPr>
          <p:spPr bwMode="auto">
            <a:xfrm>
              <a:off x="2233674" y="4148317"/>
              <a:ext cx="2029403" cy="36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FF6600"/>
                  </a:solidFill>
                </a:rPr>
                <a:t>דוגמה למחזור זרעים</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68EDD86-654F-4103-8C87-F3FC1F209F0A}"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9" name="TextBox 8"/>
          <p:cNvSpPr txBox="1"/>
          <p:nvPr/>
        </p:nvSpPr>
        <p:spPr>
          <a:xfrm>
            <a:off x="247650" y="6207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12:</a:t>
            </a:r>
          </a:p>
          <a:p>
            <a:pPr>
              <a:defRPr/>
            </a:pPr>
            <a:r>
              <a:rPr lang="he-IL" dirty="0">
                <a:solidFill>
                  <a:srgbClr val="1D4C72"/>
                </a:solidFill>
              </a:rPr>
              <a:t>מתחו קווים בין ה"עולמות הדמיוניים" ובין המאפיינים המתאימים להם:</a:t>
            </a:r>
          </a:p>
          <a:p>
            <a:pPr>
              <a:defRPr/>
            </a:pPr>
            <a:endParaRPr lang="en-US" dirty="0">
              <a:solidFill>
                <a:srgbClr val="1D4C72"/>
              </a:solidFill>
            </a:endParaRPr>
          </a:p>
        </p:txBody>
      </p:sp>
      <p:sp>
        <p:nvSpPr>
          <p:cNvPr id="2" name="אליפסה 1"/>
          <p:cNvSpPr/>
          <p:nvPr/>
        </p:nvSpPr>
        <p:spPr>
          <a:xfrm>
            <a:off x="586740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a:t>
            </a:r>
            <a:r>
              <a:rPr lang="he-IL" dirty="0">
                <a:solidFill>
                  <a:schemeClr val="bg1"/>
                </a:solidFill>
              </a:rPr>
              <a:t>בלא מפרקים</a:t>
            </a:r>
          </a:p>
        </p:txBody>
      </p:sp>
      <p:sp>
        <p:nvSpPr>
          <p:cNvPr id="8" name="אליפסה 7"/>
          <p:cNvSpPr/>
          <p:nvPr/>
        </p:nvSpPr>
        <p:spPr>
          <a:xfrm>
            <a:off x="3348038" y="2133600"/>
            <a:ext cx="2376487"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bg1"/>
                </a:solidFill>
              </a:rPr>
              <a:t>עולם בלא יצרנים</a:t>
            </a:r>
          </a:p>
        </p:txBody>
      </p:sp>
      <p:sp>
        <p:nvSpPr>
          <p:cNvPr id="10" name="אליפסה 9"/>
          <p:cNvSpPr/>
          <p:nvPr/>
        </p:nvSpPr>
        <p:spPr>
          <a:xfrm>
            <a:off x="75565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bg1"/>
                </a:solidFill>
              </a:rPr>
              <a:t>עולם בלא </a:t>
            </a:r>
          </a:p>
          <a:p>
            <a:pPr algn="ctr">
              <a:defRPr/>
            </a:pPr>
            <a:r>
              <a:rPr lang="he-IL" dirty="0">
                <a:solidFill>
                  <a:schemeClr val="bg1"/>
                </a:solidFill>
              </a:rPr>
              <a:t>בעלי חיים</a:t>
            </a:r>
          </a:p>
        </p:txBody>
      </p:sp>
      <p:sp>
        <p:nvSpPr>
          <p:cNvPr id="3" name="אליפסה 2"/>
          <p:cNvSpPr/>
          <p:nvPr/>
        </p:nvSpPr>
        <p:spPr>
          <a:xfrm>
            <a:off x="107950" y="4437063"/>
            <a:ext cx="2725738" cy="1676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אורגניים</a:t>
            </a:r>
          </a:p>
        </p:txBody>
      </p:sp>
      <p:sp>
        <p:nvSpPr>
          <p:cNvPr id="11" name="אליפסה 10"/>
          <p:cNvSpPr/>
          <p:nvPr/>
        </p:nvSpPr>
        <p:spPr>
          <a:xfrm>
            <a:off x="3001963" y="4437063"/>
            <a:ext cx="2735262" cy="16716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אנאורגניים</a:t>
            </a:r>
          </a:p>
        </p:txBody>
      </p:sp>
      <p:sp>
        <p:nvSpPr>
          <p:cNvPr id="12" name="אליפסה 11"/>
          <p:cNvSpPr/>
          <p:nvPr/>
        </p:nvSpPr>
        <p:spPr>
          <a:xfrm>
            <a:off x="5899150" y="4437063"/>
            <a:ext cx="2952750" cy="16684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bg1"/>
                </a:solidFill>
              </a:rPr>
              <a:t>מקצת הצמחים נכחדים בשל </a:t>
            </a:r>
          </a:p>
          <a:p>
            <a:pPr algn="ctr">
              <a:defRPr/>
            </a:pPr>
            <a:r>
              <a:rPr lang="he-IL" dirty="0">
                <a:solidFill>
                  <a:schemeClr val="bg1"/>
                </a:solidFill>
              </a:rPr>
              <a:t>אי־האבקת פרחיהם או אי־הפצת זרעיהם</a:t>
            </a:r>
          </a:p>
        </p:txBody>
      </p:sp>
      <p:sp>
        <p:nvSpPr>
          <p:cNvPr id="13" name="TextBox 12"/>
          <p:cNvSpPr txBox="1"/>
          <p:nvPr/>
        </p:nvSpPr>
        <p:spPr>
          <a:xfrm>
            <a:off x="3779838" y="1628775"/>
            <a:ext cx="1787525" cy="6477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a:t>
            </a:r>
            <a:r>
              <a:rPr lang="he-IL" u="sng" dirty="0">
                <a:solidFill>
                  <a:srgbClr val="1D4C72"/>
                </a:solidFill>
              </a:rPr>
              <a:t>עולמות דמיוניים</a:t>
            </a:r>
            <a:r>
              <a:rPr lang="he-IL" dirty="0">
                <a:solidFill>
                  <a:srgbClr val="1D4C72"/>
                </a:solidFill>
              </a:rPr>
              <a:t>"</a:t>
            </a:r>
          </a:p>
          <a:p>
            <a:pPr>
              <a:defRPr/>
            </a:pPr>
            <a:endParaRPr lang="en-US" dirty="0">
              <a:solidFill>
                <a:srgbClr val="1D4C72"/>
              </a:solidFill>
            </a:endParaRPr>
          </a:p>
        </p:txBody>
      </p:sp>
      <p:sp>
        <p:nvSpPr>
          <p:cNvPr id="14" name="TextBox 13"/>
          <p:cNvSpPr txBox="1"/>
          <p:nvPr/>
        </p:nvSpPr>
        <p:spPr>
          <a:xfrm>
            <a:off x="3476625" y="3933825"/>
            <a:ext cx="178593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מאפיינים</a:t>
            </a:r>
          </a:p>
          <a:p>
            <a:pPr>
              <a:defRPr/>
            </a:pPr>
            <a:endParaRPr lang="en-US" dirty="0">
              <a:solidFill>
                <a:srgbClr val="1D4C7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D2A3603-ADA0-4AB6-BB0F-0638CEA49BD9}"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47650" y="6207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12:</a:t>
            </a:r>
          </a:p>
          <a:p>
            <a:pPr>
              <a:defRPr/>
            </a:pPr>
            <a:r>
              <a:rPr lang="he-IL" dirty="0">
                <a:solidFill>
                  <a:srgbClr val="1D4C72"/>
                </a:solidFill>
              </a:rPr>
              <a:t>מתחו קווים בין ה"עולמות הדמיוניים" ובין המאפיינים המתאימים להם:</a:t>
            </a:r>
          </a:p>
          <a:p>
            <a:pPr>
              <a:defRPr/>
            </a:pPr>
            <a:endParaRPr lang="en-US" dirty="0">
              <a:solidFill>
                <a:srgbClr val="1D4C72"/>
              </a:solidFill>
            </a:endParaRPr>
          </a:p>
        </p:txBody>
      </p:sp>
      <p:sp>
        <p:nvSpPr>
          <p:cNvPr id="2" name="אליפסה 1"/>
          <p:cNvSpPr/>
          <p:nvPr/>
        </p:nvSpPr>
        <p:spPr>
          <a:xfrm>
            <a:off x="586740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a:t>
            </a:r>
            <a:r>
              <a:rPr lang="he-IL" dirty="0">
                <a:solidFill>
                  <a:schemeClr val="bg1"/>
                </a:solidFill>
              </a:rPr>
              <a:t>בלא מפרקים</a:t>
            </a:r>
          </a:p>
        </p:txBody>
      </p:sp>
      <p:sp>
        <p:nvSpPr>
          <p:cNvPr id="8" name="אליפסה 7"/>
          <p:cNvSpPr/>
          <p:nvPr/>
        </p:nvSpPr>
        <p:spPr>
          <a:xfrm>
            <a:off x="3348038" y="2133600"/>
            <a:ext cx="2376487"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a:t>
            </a:r>
            <a:r>
              <a:rPr lang="he-IL" dirty="0">
                <a:solidFill>
                  <a:schemeClr val="bg1"/>
                </a:solidFill>
              </a:rPr>
              <a:t>בלא </a:t>
            </a:r>
            <a:r>
              <a:rPr lang="he-IL" dirty="0">
                <a:solidFill>
                  <a:prstClr val="white"/>
                </a:solidFill>
              </a:rPr>
              <a:t>יצרנים</a:t>
            </a:r>
          </a:p>
        </p:txBody>
      </p:sp>
      <p:sp>
        <p:nvSpPr>
          <p:cNvPr id="10" name="אליפסה 9"/>
          <p:cNvSpPr/>
          <p:nvPr/>
        </p:nvSpPr>
        <p:spPr>
          <a:xfrm>
            <a:off x="75565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bg1"/>
                </a:solidFill>
              </a:rPr>
              <a:t>עולם בלא </a:t>
            </a:r>
          </a:p>
          <a:p>
            <a:pPr algn="ctr">
              <a:defRPr/>
            </a:pPr>
            <a:r>
              <a:rPr lang="he-IL" dirty="0">
                <a:solidFill>
                  <a:prstClr val="white"/>
                </a:solidFill>
              </a:rPr>
              <a:t>בעלי-חיים</a:t>
            </a:r>
          </a:p>
        </p:txBody>
      </p:sp>
      <p:sp>
        <p:nvSpPr>
          <p:cNvPr id="3" name="אליפסה 2"/>
          <p:cNvSpPr/>
          <p:nvPr/>
        </p:nvSpPr>
        <p:spPr>
          <a:xfrm>
            <a:off x="107950" y="4437063"/>
            <a:ext cx="2725738" cy="1676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אורגניים</a:t>
            </a:r>
          </a:p>
        </p:txBody>
      </p:sp>
      <p:sp>
        <p:nvSpPr>
          <p:cNvPr id="11" name="אליפסה 10"/>
          <p:cNvSpPr/>
          <p:nvPr/>
        </p:nvSpPr>
        <p:spPr>
          <a:xfrm>
            <a:off x="3001963" y="4437063"/>
            <a:ext cx="2735262" cy="16716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אנאורגניים</a:t>
            </a:r>
          </a:p>
        </p:txBody>
      </p:sp>
      <p:sp>
        <p:nvSpPr>
          <p:cNvPr id="12" name="אליפסה 11"/>
          <p:cNvSpPr/>
          <p:nvPr/>
        </p:nvSpPr>
        <p:spPr>
          <a:xfrm>
            <a:off x="5899150" y="4437063"/>
            <a:ext cx="2952750" cy="16684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bg1"/>
                </a:solidFill>
              </a:rPr>
              <a:t>מקצת הצמחים נכחדים בשל </a:t>
            </a:r>
          </a:p>
          <a:p>
            <a:pPr algn="ctr">
              <a:defRPr/>
            </a:pPr>
            <a:r>
              <a:rPr lang="he-IL" dirty="0">
                <a:solidFill>
                  <a:schemeClr val="bg1"/>
                </a:solidFill>
              </a:rPr>
              <a:t>אי־האבקת פרחיהם או אי־הפצת זרעיהם</a:t>
            </a:r>
          </a:p>
        </p:txBody>
      </p:sp>
      <p:sp>
        <p:nvSpPr>
          <p:cNvPr id="13" name="TextBox 12"/>
          <p:cNvSpPr txBox="1"/>
          <p:nvPr/>
        </p:nvSpPr>
        <p:spPr>
          <a:xfrm>
            <a:off x="3779838" y="1628775"/>
            <a:ext cx="1787525" cy="6477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a:t>
            </a:r>
            <a:r>
              <a:rPr lang="he-IL" u="sng" dirty="0">
                <a:solidFill>
                  <a:srgbClr val="1D4C72"/>
                </a:solidFill>
              </a:rPr>
              <a:t>עולמות דמיוניים</a:t>
            </a:r>
            <a:r>
              <a:rPr lang="he-IL" dirty="0">
                <a:solidFill>
                  <a:srgbClr val="1D4C72"/>
                </a:solidFill>
              </a:rPr>
              <a:t>"</a:t>
            </a:r>
          </a:p>
          <a:p>
            <a:pPr>
              <a:defRPr/>
            </a:pPr>
            <a:endParaRPr lang="en-US" dirty="0">
              <a:solidFill>
                <a:srgbClr val="1D4C72"/>
              </a:solidFill>
            </a:endParaRPr>
          </a:p>
        </p:txBody>
      </p:sp>
      <p:sp>
        <p:nvSpPr>
          <p:cNvPr id="14" name="TextBox 13"/>
          <p:cNvSpPr txBox="1"/>
          <p:nvPr/>
        </p:nvSpPr>
        <p:spPr>
          <a:xfrm>
            <a:off x="3348038" y="4114800"/>
            <a:ext cx="1785937"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מאפיינים</a:t>
            </a:r>
          </a:p>
          <a:p>
            <a:pPr>
              <a:defRPr/>
            </a:pPr>
            <a:endParaRPr lang="en-US" dirty="0">
              <a:solidFill>
                <a:srgbClr val="1D4C72"/>
              </a:solidFill>
            </a:endParaRPr>
          </a:p>
        </p:txBody>
      </p:sp>
      <p:cxnSp>
        <p:nvCxnSpPr>
          <p:cNvPr id="7" name="מחבר ישר 6"/>
          <p:cNvCxnSpPr/>
          <p:nvPr/>
        </p:nvCxnSpPr>
        <p:spPr>
          <a:xfrm flipH="1">
            <a:off x="1763713" y="3786188"/>
            <a:ext cx="4895850" cy="650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2700338" y="3644900"/>
            <a:ext cx="3959225"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H="1">
            <a:off x="4211638" y="3786188"/>
            <a:ext cx="30162" cy="6508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06388" y="574675"/>
            <a:ext cx="8429625" cy="37179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a:solidFill>
                  <a:schemeClr val="tx1"/>
                </a:solidFill>
              </a:rPr>
              <a:t>המפרקים במערכת האקולוגית (חיידקים ופטריות) מפרקים חומרים אורגניים המצויים בבעלי </a:t>
            </a:r>
          </a:p>
          <a:p>
            <a:pPr>
              <a:lnSpc>
                <a:spcPct val="150000"/>
              </a:lnSpc>
              <a:defRPr/>
            </a:pPr>
            <a:r>
              <a:rPr lang="he-IL" dirty="0">
                <a:solidFill>
                  <a:schemeClr val="tx1"/>
                </a:solidFill>
              </a:rPr>
              <a:t>  חיים מתים, בהפרשות בעלי חיים ובצמחים מתים, לחומרים אנאורגניים הזמינים לצמחים.</a:t>
            </a:r>
          </a:p>
          <a:p>
            <a:pPr>
              <a:lnSpc>
                <a:spcPct val="150000"/>
              </a:lnSpc>
              <a:defRPr/>
            </a:pPr>
            <a:endParaRPr lang="he-IL" dirty="0">
              <a:solidFill>
                <a:schemeClr val="tx1"/>
              </a:solidFill>
            </a:endParaRPr>
          </a:p>
          <a:p>
            <a:pPr marL="271463" indent="-271463">
              <a:lnSpc>
                <a:spcPct val="150000"/>
              </a:lnSpc>
              <a:buFontTx/>
              <a:buBlip>
                <a:blip r:embed="rId3"/>
              </a:buBlip>
              <a:defRPr/>
            </a:pPr>
            <a:r>
              <a:rPr lang="he-IL" dirty="0">
                <a:solidFill>
                  <a:schemeClr val="tx1"/>
                </a:solidFill>
              </a:rPr>
              <a:t>פעולה זו הכרחית למחזור החומרים על פני כדור הארץ, ובלעדיה לא תתקיים המערכת האקולוגית.</a:t>
            </a:r>
          </a:p>
          <a:p>
            <a:pPr>
              <a:lnSpc>
                <a:spcPct val="150000"/>
              </a:lnSpc>
              <a:defRPr/>
            </a:pPr>
            <a:endParaRPr lang="he-IL" dirty="0">
              <a:solidFill>
                <a:schemeClr val="tx1"/>
              </a:solidFill>
            </a:endParaRPr>
          </a:p>
          <a:p>
            <a:pPr>
              <a:lnSpc>
                <a:spcPct val="150000"/>
              </a:lnSpc>
              <a:buFontTx/>
              <a:buBlip>
                <a:blip r:embed="rId3"/>
              </a:buBlip>
              <a:defRPr/>
            </a:pPr>
            <a:r>
              <a:rPr lang="he-IL" dirty="0">
                <a:solidFill>
                  <a:schemeClr val="tx1"/>
                </a:solidFill>
              </a:rPr>
              <a:t> יש מיקרואורגניזמים המתפקדים בתור יצרנים במערכת האקולוגית: חיידקים פוטוסינטתיים, </a:t>
            </a:r>
          </a:p>
          <a:p>
            <a:pPr>
              <a:lnSpc>
                <a:spcPct val="150000"/>
              </a:lnSpc>
              <a:defRPr/>
            </a:pPr>
            <a:r>
              <a:rPr lang="he-IL" dirty="0">
                <a:solidFill>
                  <a:schemeClr val="tx1"/>
                </a:solidFill>
              </a:rPr>
              <a:t>   אצות, חיידקים </a:t>
            </a:r>
            <a:r>
              <a:rPr lang="he-IL" dirty="0" err="1">
                <a:solidFill>
                  <a:schemeClr val="tx1"/>
                </a:solidFill>
              </a:rPr>
              <a:t>כימוסינטתיים</a:t>
            </a:r>
            <a:r>
              <a:rPr lang="he-IL" dirty="0">
                <a:solidFill>
                  <a:schemeClr val="tx1"/>
                </a:solidFill>
              </a:rPr>
              <a:t> (כמו למשל חיידקי </a:t>
            </a:r>
            <a:r>
              <a:rPr lang="he-IL" dirty="0" err="1">
                <a:solidFill>
                  <a:schemeClr val="tx1"/>
                </a:solidFill>
              </a:rPr>
              <a:t>הניטריפיקציה</a:t>
            </a:r>
            <a:r>
              <a:rPr lang="he-IL" dirty="0">
                <a:solidFill>
                  <a:schemeClr val="tx1"/>
                </a:solidFill>
              </a:rPr>
              <a:t>).</a:t>
            </a:r>
          </a:p>
          <a:p>
            <a:pPr>
              <a:lnSpc>
                <a:spcPct val="150000"/>
              </a:lnSpc>
              <a:buFontTx/>
              <a:buBlip>
                <a:blip r:embed="rId3"/>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תפקיד המיקרואורגניזמים </a:t>
            </a:r>
            <a:r>
              <a:rPr lang="he-IL" sz="1800" b="1" dirty="0" smtClean="0">
                <a:solidFill>
                  <a:schemeClr val="accent3"/>
                </a:solidFill>
                <a:ea typeface="+mn-ea"/>
              </a:rPr>
              <a:t>במחזור החומרים בטבע</a:t>
            </a:r>
            <a:endParaRPr lang="he-IL" sz="1800" b="1" dirty="0">
              <a:solidFill>
                <a:schemeClr val="accent3"/>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6FD7B90-10DE-4EFF-A124-A5423B59EA4A}"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endParaRPr lang="he-IL" sz="1400" dirty="0">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06388" y="574675"/>
            <a:ext cx="8429625" cy="60229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a:solidFill>
                  <a:prstClr val="black"/>
                </a:solidFill>
              </a:rPr>
              <a:t>מחזור הפחמן</a:t>
            </a:r>
          </a:p>
          <a:p>
            <a:pPr>
              <a:lnSpc>
                <a:spcPct val="150000"/>
              </a:lnSpc>
              <a:buFontTx/>
              <a:buBlip>
                <a:blip r:embed="rId3"/>
              </a:buBlip>
              <a:defRPr/>
            </a:pPr>
            <a:r>
              <a:rPr lang="he-IL" dirty="0">
                <a:solidFill>
                  <a:prstClr val="black"/>
                </a:solidFill>
              </a:rPr>
              <a:t> במחזור הפחמן, התהליך </a:t>
            </a:r>
            <a:r>
              <a:rPr lang="he-IL" dirty="0">
                <a:solidFill>
                  <a:schemeClr val="tx1"/>
                </a:solidFill>
              </a:rPr>
              <a:t>העיקרי הגורם לירידת כמות הפחמן הדו־חמצני באטמוספרה הוא  </a:t>
            </a:r>
          </a:p>
          <a:p>
            <a:pPr>
              <a:lnSpc>
                <a:spcPct val="150000"/>
              </a:lnSpc>
              <a:defRPr/>
            </a:pPr>
            <a:r>
              <a:rPr lang="he-IL" dirty="0">
                <a:solidFill>
                  <a:schemeClr val="tx1"/>
                </a:solidFill>
              </a:rPr>
              <a:t>  פוטוסינתזה, והתהליך העיקרי הגורם להגדלת כמות הפחמן הדו־חמצני באטמוספרה הוא </a:t>
            </a:r>
          </a:p>
          <a:p>
            <a:pPr>
              <a:lnSpc>
                <a:spcPct val="150000"/>
              </a:lnSpc>
              <a:defRPr/>
            </a:pPr>
            <a:r>
              <a:rPr lang="he-IL" dirty="0">
                <a:solidFill>
                  <a:schemeClr val="tx1"/>
                </a:solidFill>
              </a:rPr>
              <a:t>  תהליך הנשימה התאית של כל האורגניזמים. </a:t>
            </a:r>
          </a:p>
          <a:p>
            <a:pPr>
              <a:lnSpc>
                <a:spcPct val="150000"/>
              </a:lnSpc>
              <a:defRPr/>
            </a:pPr>
            <a:endParaRPr lang="he-IL" dirty="0">
              <a:solidFill>
                <a:schemeClr val="tx1"/>
              </a:solidFill>
            </a:endParaRPr>
          </a:p>
          <a:p>
            <a:pPr marL="90488" indent="-90488">
              <a:lnSpc>
                <a:spcPct val="150000"/>
              </a:lnSpc>
              <a:buFontTx/>
              <a:buBlip>
                <a:blip r:embed="rId3"/>
              </a:buBlip>
              <a:defRPr/>
            </a:pPr>
            <a:r>
              <a:rPr lang="he-IL" dirty="0">
                <a:solidFill>
                  <a:schemeClr val="tx1"/>
                </a:solidFill>
              </a:rPr>
              <a:t> פחמן אנאורגני – </a:t>
            </a:r>
            <a:r>
              <a:rPr lang="en-US" dirty="0">
                <a:solidFill>
                  <a:schemeClr val="tx1"/>
                </a:solidFill>
              </a:rPr>
              <a:t>CO</a:t>
            </a:r>
            <a:r>
              <a:rPr lang="en-US" baseline="-25000" dirty="0">
                <a:solidFill>
                  <a:schemeClr val="tx1"/>
                </a:solidFill>
              </a:rPr>
              <a:t>2</a:t>
            </a:r>
            <a:r>
              <a:rPr lang="he-IL" baseline="-25000" dirty="0">
                <a:solidFill>
                  <a:schemeClr val="tx1"/>
                </a:solidFill>
              </a:rPr>
              <a:t> </a:t>
            </a:r>
            <a:r>
              <a:rPr lang="he-IL" dirty="0">
                <a:solidFill>
                  <a:schemeClr val="tx1"/>
                </a:solidFill>
              </a:rPr>
              <a:t>הופך בתהליך פוטוסינתיזה (וכימוסינתזה) לתרכובות אורגניות  (סוכרים). התרכובות האלה משמשות מקור לאנרגיה בתהליך הנשימה התאית ושלד ליצירת  </a:t>
            </a:r>
          </a:p>
          <a:p>
            <a:pPr>
              <a:lnSpc>
                <a:spcPct val="150000"/>
              </a:lnSpc>
              <a:defRPr/>
            </a:pPr>
            <a:r>
              <a:rPr lang="he-IL" dirty="0">
                <a:solidFill>
                  <a:schemeClr val="tx1"/>
                </a:solidFill>
              </a:rPr>
              <a:t>  חומרים המשמשים לבניית תאים ולתפקודם, בצמחים ובבעלי החיים הניזונים מהם במישרין </a:t>
            </a:r>
          </a:p>
          <a:p>
            <a:pPr>
              <a:lnSpc>
                <a:spcPct val="150000"/>
              </a:lnSpc>
              <a:defRPr/>
            </a:pPr>
            <a:r>
              <a:rPr lang="he-IL" dirty="0">
                <a:solidFill>
                  <a:schemeClr val="tx1"/>
                </a:solidFill>
              </a:rPr>
              <a:t>  או בעקיפין.</a:t>
            </a:r>
          </a:p>
          <a:p>
            <a:pPr marL="90488" indent="-90488">
              <a:lnSpc>
                <a:spcPct val="150000"/>
              </a:lnSpc>
              <a:defRPr/>
            </a:pPr>
            <a:r>
              <a:rPr lang="he-IL" dirty="0">
                <a:solidFill>
                  <a:schemeClr val="tx1"/>
                </a:solidFill>
              </a:rPr>
              <a:t>  בתהליך הנשימה התאית של כל רמות ההזנה, כולל המפרקים, תרכובות אורגניות (בעיקר  </a:t>
            </a:r>
          </a:p>
          <a:p>
            <a:pPr marL="90488" indent="-90488">
              <a:lnSpc>
                <a:spcPct val="150000"/>
              </a:lnSpc>
              <a:defRPr/>
            </a:pPr>
            <a:r>
              <a:rPr lang="he-IL" dirty="0">
                <a:solidFill>
                  <a:schemeClr val="tx1"/>
                </a:solidFill>
              </a:rPr>
              <a:t>  גלוקוז) מפורקות, ובתהליך נוצר פחמן דו־חמצני, הנפלט לאטמוספרה.</a:t>
            </a:r>
          </a:p>
          <a:p>
            <a:pPr>
              <a:lnSpc>
                <a:spcPct val="150000"/>
              </a:lnSpc>
              <a:defRPr/>
            </a:pPr>
            <a:endParaRPr lang="he-IL" dirty="0">
              <a:solidFill>
                <a:schemeClr val="tx1"/>
              </a:solidFill>
            </a:endParaRPr>
          </a:p>
          <a:p>
            <a:pPr>
              <a:lnSpc>
                <a:spcPct val="150000"/>
              </a:lnSpc>
              <a:buFontTx/>
              <a:buBlip>
                <a:blip r:embed="rId3"/>
              </a:buBlip>
              <a:defRPr/>
            </a:pPr>
            <a:r>
              <a:rPr lang="he-IL" dirty="0">
                <a:solidFill>
                  <a:schemeClr val="tx1"/>
                </a:solidFill>
              </a:rPr>
              <a:t> גם החומרים האורגניים האחרים, המצויים בבעלי חיים ובצמחים מתים, מפורקים לחומרים </a:t>
            </a:r>
          </a:p>
          <a:p>
            <a:pPr>
              <a:lnSpc>
                <a:spcPct val="150000"/>
              </a:lnSpc>
              <a:defRPr/>
            </a:pPr>
            <a:r>
              <a:rPr lang="he-IL" dirty="0">
                <a:solidFill>
                  <a:schemeClr val="tx1"/>
                </a:solidFill>
              </a:rPr>
              <a:t>  אנאורגניים על ידי המפרקים. החומרים נקלטים על ידי שורשי הצמחים, וכך המחזור מתקיים.</a:t>
            </a: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מחזור הפחמן</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5123674-E77F-4113-B1EE-25567763C2FE}"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endParaRPr lang="he-IL" sz="1400" dirty="0">
              <a:solidFill>
                <a:prstClr val="black"/>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06388" y="574675"/>
            <a:ext cx="8429625" cy="54467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a:solidFill>
                  <a:prstClr val="black"/>
                </a:solidFill>
              </a:rPr>
              <a:t>מחזור החנקן</a:t>
            </a:r>
          </a:p>
          <a:p>
            <a:pPr>
              <a:lnSpc>
                <a:spcPct val="150000"/>
              </a:lnSpc>
              <a:buFontTx/>
              <a:buBlip>
                <a:blip r:embed="rId3"/>
              </a:buBlip>
              <a:defRPr/>
            </a:pPr>
            <a:r>
              <a:rPr lang="he-IL" dirty="0">
                <a:solidFill>
                  <a:prstClr val="black"/>
                </a:solidFill>
              </a:rPr>
              <a:t> </a:t>
            </a:r>
            <a:r>
              <a:rPr lang="he-IL" dirty="0">
                <a:solidFill>
                  <a:schemeClr val="tx1"/>
                </a:solidFill>
              </a:rPr>
              <a:t>גם במחזור זה היצרנים (צמחים) קולטים תרכובות חנקן אנאורגניות מן הקרקע (אמוניה,</a:t>
            </a:r>
          </a:p>
          <a:p>
            <a:pPr>
              <a:lnSpc>
                <a:spcPct val="150000"/>
              </a:lnSpc>
              <a:defRPr/>
            </a:pPr>
            <a:r>
              <a:rPr lang="he-IL" dirty="0">
                <a:solidFill>
                  <a:schemeClr val="tx1"/>
                </a:solidFill>
              </a:rPr>
              <a:t>  חנקות, חנקיות) ומנצלים אותן ליצירת תרכובות אורגניות המכילות חנקן כגון חלבונים.</a:t>
            </a:r>
          </a:p>
          <a:p>
            <a:pPr marL="180975" indent="-180975">
              <a:lnSpc>
                <a:spcPct val="150000"/>
              </a:lnSpc>
              <a:buFontTx/>
              <a:buBlip>
                <a:blip r:embed="rId3"/>
              </a:buBlip>
              <a:defRPr/>
            </a:pPr>
            <a:r>
              <a:rPr lang="he-IL" dirty="0">
                <a:solidFill>
                  <a:schemeClr val="tx1"/>
                </a:solidFill>
              </a:rPr>
              <a:t>תרכובות אלו מגיעות לגופם של בעלי החיים הצרכנים ומשמשות בעיקר לבניית תאיהם ולתפקודם.</a:t>
            </a:r>
          </a:p>
          <a:p>
            <a:pPr>
              <a:lnSpc>
                <a:spcPct val="150000"/>
              </a:lnSpc>
              <a:buFontTx/>
              <a:buBlip>
                <a:blip r:embed="rId3"/>
              </a:buBlip>
              <a:defRPr/>
            </a:pPr>
            <a:r>
              <a:rPr lang="he-IL" dirty="0">
                <a:solidFill>
                  <a:schemeClr val="tx1"/>
                </a:solidFill>
              </a:rPr>
              <a:t> תרכובות החנקן האורגניות המצויות בבעלי חיים מתים, בהפרשותיהם ובצמחים מתים, </a:t>
            </a:r>
          </a:p>
          <a:p>
            <a:pPr>
              <a:lnSpc>
                <a:spcPct val="150000"/>
              </a:lnSpc>
              <a:defRPr/>
            </a:pPr>
            <a:r>
              <a:rPr lang="he-IL" dirty="0">
                <a:solidFill>
                  <a:schemeClr val="tx1"/>
                </a:solidFill>
              </a:rPr>
              <a:t>  מפורקות לאמוניה על ידי המפרקים בקרקע.</a:t>
            </a:r>
          </a:p>
          <a:p>
            <a:pPr marL="180975" indent="-180975">
              <a:lnSpc>
                <a:spcPct val="150000"/>
              </a:lnSpc>
              <a:buFontTx/>
              <a:buBlip>
                <a:blip r:embed="rId3"/>
              </a:buBlip>
              <a:defRPr/>
            </a:pPr>
            <a:r>
              <a:rPr lang="he-IL" dirty="0">
                <a:solidFill>
                  <a:schemeClr val="tx1"/>
                </a:solidFill>
              </a:rPr>
              <a:t>האמוניה בקרקע עוברת חמצון לחנקות וחנקיות על ידי חיידקי ניטריפיקציה, המפיקים מהתהליך אנרגיה.</a:t>
            </a:r>
          </a:p>
          <a:p>
            <a:pPr marL="180975" indent="-180975">
              <a:lnSpc>
                <a:spcPct val="150000"/>
              </a:lnSpc>
              <a:buFontTx/>
              <a:buBlip>
                <a:blip r:embed="rId3"/>
              </a:buBlip>
              <a:defRPr/>
            </a:pPr>
            <a:r>
              <a:rPr lang="he-IL" dirty="0">
                <a:solidFill>
                  <a:schemeClr val="tx1"/>
                </a:solidFill>
              </a:rPr>
              <a:t>מלאי האמוניה בקרקע מתחדש עקב קשירת חנקן, הנעשית על ידי חיידקים קושרי חנקן   החיים בקרקע, או בסימביוזה עם צמחים, בעיקר ממשפחת הקטניות.</a:t>
            </a:r>
          </a:p>
          <a:p>
            <a:pPr>
              <a:lnSpc>
                <a:spcPct val="150000"/>
              </a:lnSpc>
              <a:buFontTx/>
              <a:buBlip>
                <a:blip r:embed="rId3"/>
              </a:buBlip>
              <a:defRPr/>
            </a:pPr>
            <a:r>
              <a:rPr lang="he-IL" dirty="0">
                <a:solidFill>
                  <a:schemeClr val="tx1"/>
                </a:solidFill>
              </a:rPr>
              <a:t> חנקן חוזר לאטמוספרה עקב פעילות חיידקי דניטריפיקציה, ההופכים חנקות לחנקן, </a:t>
            </a:r>
          </a:p>
          <a:p>
            <a:pPr>
              <a:lnSpc>
                <a:spcPct val="150000"/>
              </a:lnSpc>
              <a:defRPr/>
            </a:pPr>
            <a:r>
              <a:rPr lang="he-IL" dirty="0">
                <a:solidFill>
                  <a:schemeClr val="tx1"/>
                </a:solidFill>
              </a:rPr>
              <a:t>  ולכן ריכוז החנקן באטמוספרה נשאר קבוע.</a:t>
            </a: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מחזור החנקן ומונחים מן הסילבוס</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18FF396-B265-4DB8-9B48-41636A35FE14}"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sp>
        <p:nvSpPr>
          <p:cNvPr id="10" name="TextBox 9"/>
          <p:cNvSpPr txBox="1"/>
          <p:nvPr/>
        </p:nvSpPr>
        <p:spPr>
          <a:xfrm>
            <a:off x="552450" y="6021388"/>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מונחים (מן הסילבוס):</a:t>
            </a:r>
            <a:r>
              <a:rPr lang="he-IL" dirty="0" smtClean="0">
                <a:solidFill>
                  <a:srgbClr val="000000"/>
                </a:solidFill>
                <a:latin typeface="Times New Roman" pitchFamily="18" charset="0"/>
                <a:cs typeface="Times New Roman" pitchFamily="18" charset="0"/>
              </a:rPr>
              <a:t> </a:t>
            </a:r>
            <a:r>
              <a:rPr lang="he-IL" dirty="0" smtClean="0">
                <a:solidFill>
                  <a:prstClr val="black"/>
                </a:solidFill>
              </a:rPr>
              <a:t>דניטריפיקציה, חומר אורגני, חומר אי</a:t>
            </a:r>
            <a:r>
              <a:rPr lang="he-IL" dirty="0" smtClean="0">
                <a:solidFill>
                  <a:prstClr val="black"/>
                </a:solidFill>
                <a:latin typeface="Arial"/>
                <a:cs typeface="Arial"/>
              </a:rPr>
              <a:t>־</a:t>
            </a:r>
            <a:r>
              <a:rPr lang="he-IL" dirty="0" smtClean="0">
                <a:solidFill>
                  <a:prstClr val="black"/>
                </a:solidFill>
              </a:rPr>
              <a:t>אורגני, חיידקי ניטריפיקציה, חיידקים קושרי חנקן (מקבעי חנקן), מפרקים, </a:t>
            </a:r>
            <a:r>
              <a:rPr lang="he-IL" dirty="0" smtClean="0"/>
              <a:t>ניטריפיקציה</a:t>
            </a:r>
            <a:r>
              <a:rPr lang="he-IL" dirty="0"/>
              <a:t> </a:t>
            </a:r>
            <a:r>
              <a:rPr lang="he-IL" dirty="0" smtClean="0"/>
              <a:t>(</a:t>
            </a:r>
            <a:r>
              <a:rPr lang="he-IL" dirty="0" err="1" smtClean="0"/>
              <a:t>חִנקו</a:t>
            </a:r>
            <a:r>
              <a:rPr lang="he-IL" dirty="0" smtClean="0"/>
              <a:t>ן), </a:t>
            </a:r>
            <a:r>
              <a:rPr lang="he-IL" dirty="0" smtClean="0">
                <a:solidFill>
                  <a:prstClr val="black"/>
                </a:solidFill>
              </a:rPr>
              <a:t>פקעיות חנקן.</a:t>
            </a:r>
            <a:endParaRPr lang="he-IL" dirty="0">
              <a:solidFill>
                <a:prstClr val="black"/>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6" descr="C:\Users\O_B\Documents\א נחשון\camel1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EF588F-8B9F-41B5-A554-60A6F4550276}"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13: ביולוגיה בחיוך</a:t>
            </a:r>
            <a:endParaRPr lang="he-IL" sz="1800" dirty="0" smtClean="0">
              <a:solidFill>
                <a:schemeClr val="accent6">
                  <a:lumMod val="50000"/>
                  <a:lumOff val="50000"/>
                </a:schemeClr>
              </a:solidFill>
            </a:endParaRPr>
          </a:p>
        </p:txBody>
      </p:sp>
      <p:sp>
        <p:nvSpPr>
          <p:cNvPr id="174086" name="TextBox 6"/>
          <p:cNvSpPr txBox="1">
            <a:spLocks noChangeArrowheads="1"/>
          </p:cNvSpPr>
          <p:nvPr/>
        </p:nvSpPr>
        <p:spPr bwMode="auto">
          <a:xfrm>
            <a:off x="107950" y="549275"/>
            <a:ext cx="8397875" cy="3970338"/>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b="1" dirty="0">
                <a:solidFill>
                  <a:srgbClr val="1D4C72"/>
                </a:solidFill>
              </a:rPr>
              <a:t>שאלה  </a:t>
            </a:r>
            <a:r>
              <a:rPr lang="he-IL" b="1" dirty="0" err="1">
                <a:solidFill>
                  <a:srgbClr val="1D4C72"/>
                </a:solidFill>
              </a:rPr>
              <a:t>13</a:t>
            </a:r>
            <a:r>
              <a:rPr lang="he-IL" b="1" dirty="0">
                <a:solidFill>
                  <a:srgbClr val="1D4C72"/>
                </a:solidFill>
              </a:rPr>
              <a:t>:  </a:t>
            </a:r>
          </a:p>
          <a:p>
            <a:pPr>
              <a:defRPr/>
            </a:pPr>
            <a:r>
              <a:rPr lang="he-IL" dirty="0">
                <a:solidFill>
                  <a:srgbClr val="1F497D"/>
                </a:solidFill>
              </a:rPr>
              <a:t>המוח                      לפינקי:</a:t>
            </a: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r>
              <a:rPr lang="he-IL" dirty="0">
                <a:solidFill>
                  <a:srgbClr val="1F497D"/>
                </a:solidFill>
              </a:rPr>
              <a:t>כדי לקיים את </a:t>
            </a:r>
            <a:r>
              <a:rPr lang="he-IL" dirty="0" smtClean="0">
                <a:solidFill>
                  <a:srgbClr val="1F497D"/>
                </a:solidFill>
              </a:rPr>
              <a:t>עצמנו ובמיוחד את מוחי המפותח, </a:t>
            </a:r>
            <a:r>
              <a:rPr lang="he-IL" dirty="0">
                <a:solidFill>
                  <a:srgbClr val="1F497D"/>
                </a:solidFill>
              </a:rPr>
              <a:t>אנחנו זקוקים למזון </a:t>
            </a:r>
          </a:p>
          <a:p>
            <a:pPr>
              <a:defRPr/>
            </a:pPr>
            <a:r>
              <a:rPr lang="he-IL" dirty="0">
                <a:solidFill>
                  <a:srgbClr val="1F497D"/>
                </a:solidFill>
              </a:rPr>
              <a:t>עשיר בחלבונים. לכן אני מציע: </a:t>
            </a:r>
          </a:p>
          <a:p>
            <a:pPr>
              <a:defRPr/>
            </a:pPr>
            <a:r>
              <a:rPr lang="he-IL" dirty="0">
                <a:solidFill>
                  <a:srgbClr val="1F497D"/>
                </a:solidFill>
              </a:rPr>
              <a:t>במקום להטריח את  עצמנו בחיפוש אחר מזון עשיר בחלבונים, בוא נשתה כוס </a:t>
            </a:r>
          </a:p>
          <a:p>
            <a:pPr>
              <a:defRPr/>
            </a:pPr>
            <a:r>
              <a:rPr lang="he-IL" dirty="0">
                <a:solidFill>
                  <a:srgbClr val="1F497D"/>
                </a:solidFill>
              </a:rPr>
              <a:t>מלאה חיידקי ריזוביום. החיידקים יחיו בבטן שלנו ויספקו לנו אמוניה, ואנחנו </a:t>
            </a:r>
          </a:p>
          <a:p>
            <a:pPr>
              <a:defRPr/>
            </a:pPr>
            <a:r>
              <a:rPr lang="he-IL" dirty="0">
                <a:solidFill>
                  <a:srgbClr val="1F497D"/>
                </a:solidFill>
              </a:rPr>
              <a:t>נשתמש באמוניה ליצירת חלבונים.</a:t>
            </a:r>
          </a:p>
          <a:p>
            <a:pPr>
              <a:defRPr/>
            </a:pPr>
            <a:endParaRPr lang="he-IL" dirty="0">
              <a:solidFill>
                <a:srgbClr val="1F497D"/>
              </a:solidFill>
            </a:endParaRPr>
          </a:p>
          <a:p>
            <a:pPr>
              <a:defRPr/>
            </a:pPr>
            <a:r>
              <a:rPr lang="he-IL" dirty="0">
                <a:solidFill>
                  <a:srgbClr val="1F497D"/>
                </a:solidFill>
              </a:rPr>
              <a:t>האם המוח צודק?</a:t>
            </a:r>
          </a:p>
        </p:txBody>
      </p:sp>
      <p:grpSp>
        <p:nvGrpSpPr>
          <p:cNvPr id="174087" name="קבוצה 2"/>
          <p:cNvGrpSpPr>
            <a:grpSpLocks/>
          </p:cNvGrpSpPr>
          <p:nvPr/>
        </p:nvGrpSpPr>
        <p:grpSpPr bwMode="auto">
          <a:xfrm>
            <a:off x="4338638" y="582613"/>
            <a:ext cx="3521075" cy="1635125"/>
            <a:chOff x="4338568" y="583052"/>
            <a:chExt cx="3522182" cy="1634175"/>
          </a:xfrm>
        </p:grpSpPr>
        <p:pic>
          <p:nvPicPr>
            <p:cNvPr id="174091" name="Picture 3" descr="C:\Users\O_B\AppData\Local\Microsoft\Windows\Temporary Internet Files\Content.Outlook\UKJ50SO1\ahbarim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0000" flipH="1">
              <a:off x="4391542" y="583052"/>
              <a:ext cx="1821524" cy="15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2" name="מלבן 1"/>
            <p:cNvSpPr>
              <a:spLocks noChangeArrowheads="1"/>
            </p:cNvSpPr>
            <p:nvPr/>
          </p:nvSpPr>
          <p:spPr bwMode="auto">
            <a:xfrm>
              <a:off x="7349071" y="1940228"/>
              <a:ext cx="5116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000000"/>
                  </a:solidFill>
                </a:rPr>
                <a:t>המוח</a:t>
              </a:r>
            </a:p>
          </p:txBody>
        </p:sp>
        <p:sp>
          <p:nvSpPr>
            <p:cNvPr id="174093" name="מלבן 13"/>
            <p:cNvSpPr>
              <a:spLocks noChangeArrowheads="1"/>
            </p:cNvSpPr>
            <p:nvPr/>
          </p:nvSpPr>
          <p:spPr bwMode="auto">
            <a:xfrm>
              <a:off x="4338568" y="1887855"/>
              <a:ext cx="5052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000000"/>
                  </a:solidFill>
                </a:rPr>
                <a:t>פינקי</a:t>
              </a:r>
            </a:p>
          </p:txBody>
        </p:sp>
      </p:grpSp>
      <p:pic>
        <p:nvPicPr>
          <p:cNvPr id="174088" name="Picture 2" descr="C:\Users\O_B\AppData\Local\Microsoft\Windows\Temporary Internet Files\Content.Outlook\UKJ50SO1\ahbarim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75" y="895350"/>
            <a:ext cx="11334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הסבר קווי 1 4"/>
          <p:cNvSpPr/>
          <p:nvPr/>
        </p:nvSpPr>
        <p:spPr>
          <a:xfrm>
            <a:off x="1389063" y="1428750"/>
            <a:ext cx="7129462" cy="2720975"/>
          </a:xfrm>
          <a:custGeom>
            <a:avLst/>
            <a:gdLst>
              <a:gd name="connsiteX0" fmla="*/ 0 w 3751482"/>
              <a:gd name="connsiteY0" fmla="*/ 0 h 1844824"/>
              <a:gd name="connsiteX1" fmla="*/ 3751482 w 3751482"/>
              <a:gd name="connsiteY1" fmla="*/ 0 h 1844824"/>
              <a:gd name="connsiteX2" fmla="*/ 3751482 w 3751482"/>
              <a:gd name="connsiteY2" fmla="*/ 1844824 h 1844824"/>
              <a:gd name="connsiteX3" fmla="*/ 0 w 3751482"/>
              <a:gd name="connsiteY3" fmla="*/ 1844824 h 1844824"/>
              <a:gd name="connsiteX4" fmla="*/ 0 w 3751482"/>
              <a:gd name="connsiteY4" fmla="*/ 0 h 1844824"/>
              <a:gd name="connsiteX0" fmla="*/ -312611 w 3751482"/>
              <a:gd name="connsiteY0" fmla="*/ 345905 h 1844824"/>
              <a:gd name="connsiteX1" fmla="*/ 1524602 w 3751482"/>
              <a:gd name="connsiteY1" fmla="*/ -1460252 h 1844824"/>
              <a:gd name="connsiteX0" fmla="*/ 0 w 3751482"/>
              <a:gd name="connsiteY0" fmla="*/ 1460252 h 3305076"/>
              <a:gd name="connsiteX1" fmla="*/ 3751482 w 3751482"/>
              <a:gd name="connsiteY1" fmla="*/ 1460252 h 3305076"/>
              <a:gd name="connsiteX2" fmla="*/ 3751482 w 3751482"/>
              <a:gd name="connsiteY2" fmla="*/ 3305076 h 3305076"/>
              <a:gd name="connsiteX3" fmla="*/ 0 w 3751482"/>
              <a:gd name="connsiteY3" fmla="*/ 3305076 h 3305076"/>
              <a:gd name="connsiteX4" fmla="*/ 0 w 3751482"/>
              <a:gd name="connsiteY4" fmla="*/ 1460252 h 3305076"/>
              <a:gd name="connsiteX0" fmla="*/ 1516189 w 3751482"/>
              <a:gd name="connsiteY0" fmla="*/ 1403821 h 3305076"/>
              <a:gd name="connsiteX1" fmla="*/ 1524602 w 3751482"/>
              <a:gd name="connsiteY1" fmla="*/ 0 h 3305076"/>
              <a:gd name="connsiteX0" fmla="*/ 0 w 3751482"/>
              <a:gd name="connsiteY0" fmla="*/ 1192028 h 3036852"/>
              <a:gd name="connsiteX1" fmla="*/ 3751482 w 3751482"/>
              <a:gd name="connsiteY1" fmla="*/ 1192028 h 3036852"/>
              <a:gd name="connsiteX2" fmla="*/ 3751482 w 3751482"/>
              <a:gd name="connsiteY2" fmla="*/ 3036852 h 3036852"/>
              <a:gd name="connsiteX3" fmla="*/ 0 w 3751482"/>
              <a:gd name="connsiteY3" fmla="*/ 3036852 h 3036852"/>
              <a:gd name="connsiteX4" fmla="*/ 0 w 3751482"/>
              <a:gd name="connsiteY4" fmla="*/ 1192028 h 3036852"/>
              <a:gd name="connsiteX0" fmla="*/ 1516189 w 3751482"/>
              <a:gd name="connsiteY0" fmla="*/ 1135597 h 3036852"/>
              <a:gd name="connsiteX1" fmla="*/ 2646266 w 3751482"/>
              <a:gd name="connsiteY1" fmla="*/ 0 h 3036852"/>
              <a:gd name="connsiteX0" fmla="*/ 0 w 3751482"/>
              <a:gd name="connsiteY0" fmla="*/ 1192028 h 3036852"/>
              <a:gd name="connsiteX1" fmla="*/ 3751482 w 3751482"/>
              <a:gd name="connsiteY1" fmla="*/ 1192028 h 3036852"/>
              <a:gd name="connsiteX2" fmla="*/ 3751482 w 3751482"/>
              <a:gd name="connsiteY2" fmla="*/ 3036852 h 3036852"/>
              <a:gd name="connsiteX3" fmla="*/ 0 w 3751482"/>
              <a:gd name="connsiteY3" fmla="*/ 3036852 h 3036852"/>
              <a:gd name="connsiteX4" fmla="*/ 0 w 3751482"/>
              <a:gd name="connsiteY4" fmla="*/ 1192028 h 3036852"/>
              <a:gd name="connsiteX0" fmla="*/ 2582040 w 3751482"/>
              <a:gd name="connsiteY0" fmla="*/ 1196557 h 3036852"/>
              <a:gd name="connsiteX1" fmla="*/ 2646266 w 3751482"/>
              <a:gd name="connsiteY1" fmla="*/ 0 h 3036852"/>
              <a:gd name="connsiteX0" fmla="*/ 0 w 3751482"/>
              <a:gd name="connsiteY0" fmla="*/ 1143260 h 2988084"/>
              <a:gd name="connsiteX1" fmla="*/ 3751482 w 3751482"/>
              <a:gd name="connsiteY1" fmla="*/ 1143260 h 2988084"/>
              <a:gd name="connsiteX2" fmla="*/ 3751482 w 3751482"/>
              <a:gd name="connsiteY2" fmla="*/ 2988084 h 2988084"/>
              <a:gd name="connsiteX3" fmla="*/ 0 w 3751482"/>
              <a:gd name="connsiteY3" fmla="*/ 2988084 h 2988084"/>
              <a:gd name="connsiteX4" fmla="*/ 0 w 3751482"/>
              <a:gd name="connsiteY4" fmla="*/ 1143260 h 2988084"/>
              <a:gd name="connsiteX0" fmla="*/ 2582040 w 3751482"/>
              <a:gd name="connsiteY0" fmla="*/ 1147789 h 2988084"/>
              <a:gd name="connsiteX1" fmla="*/ 3003677 w 3751482"/>
              <a:gd name="connsiteY1" fmla="*/ 0 h 2988084"/>
              <a:gd name="connsiteX0" fmla="*/ 0 w 3751482"/>
              <a:gd name="connsiteY0" fmla="*/ 1262175 h 3106999"/>
              <a:gd name="connsiteX1" fmla="*/ 3751482 w 3751482"/>
              <a:gd name="connsiteY1" fmla="*/ 1262175 h 3106999"/>
              <a:gd name="connsiteX2" fmla="*/ 3751482 w 3751482"/>
              <a:gd name="connsiteY2" fmla="*/ 3106999 h 3106999"/>
              <a:gd name="connsiteX3" fmla="*/ 0 w 3751482"/>
              <a:gd name="connsiteY3" fmla="*/ 3106999 h 3106999"/>
              <a:gd name="connsiteX4" fmla="*/ 0 w 3751482"/>
              <a:gd name="connsiteY4" fmla="*/ 1262175 h 3106999"/>
              <a:gd name="connsiteX0" fmla="*/ 2582040 w 3751482"/>
              <a:gd name="connsiteY0" fmla="*/ 1266704 h 3106999"/>
              <a:gd name="connsiteX1" fmla="*/ 2990845 w 3751482"/>
              <a:gd name="connsiteY1" fmla="*/ 0 h 3106999"/>
              <a:gd name="connsiteX0" fmla="*/ 0 w 3751482"/>
              <a:gd name="connsiteY0" fmla="*/ 1018391 h 2863215"/>
              <a:gd name="connsiteX1" fmla="*/ 3751482 w 3751482"/>
              <a:gd name="connsiteY1" fmla="*/ 1018391 h 2863215"/>
              <a:gd name="connsiteX2" fmla="*/ 3751482 w 3751482"/>
              <a:gd name="connsiteY2" fmla="*/ 2863215 h 2863215"/>
              <a:gd name="connsiteX3" fmla="*/ 0 w 3751482"/>
              <a:gd name="connsiteY3" fmla="*/ 2863215 h 2863215"/>
              <a:gd name="connsiteX4" fmla="*/ 0 w 3751482"/>
              <a:gd name="connsiteY4" fmla="*/ 1018391 h 2863215"/>
              <a:gd name="connsiteX0" fmla="*/ 2582040 w 3751482"/>
              <a:gd name="connsiteY0" fmla="*/ 1022920 h 2863215"/>
              <a:gd name="connsiteX1" fmla="*/ 2978013 w 3751482"/>
              <a:gd name="connsiteY1" fmla="*/ 0 h 2863215"/>
            </a:gdLst>
            <a:ahLst/>
            <a:cxnLst>
              <a:cxn ang="0">
                <a:pos x="connsiteX0" y="connsiteY0"/>
              </a:cxn>
              <a:cxn ang="0">
                <a:pos x="connsiteX1" y="connsiteY1"/>
              </a:cxn>
            </a:cxnLst>
            <a:rect l="l" t="t" r="r" b="b"/>
            <a:pathLst>
              <a:path w="3751482" h="2863215" extrusionOk="0">
                <a:moveTo>
                  <a:pt x="0" y="1018391"/>
                </a:moveTo>
                <a:lnTo>
                  <a:pt x="3751482" y="1018391"/>
                </a:lnTo>
                <a:lnTo>
                  <a:pt x="3751482" y="2863215"/>
                </a:lnTo>
                <a:lnTo>
                  <a:pt x="0" y="2863215"/>
                </a:lnTo>
                <a:lnTo>
                  <a:pt x="0" y="1018391"/>
                </a:lnTo>
                <a:close/>
              </a:path>
              <a:path w="3751482" h="2863215" fill="none" extrusionOk="0">
                <a:moveTo>
                  <a:pt x="2582040" y="1022920"/>
                </a:moveTo>
                <a:cubicBezTo>
                  <a:pt x="3194444" y="420868"/>
                  <a:pt x="2365609" y="602052"/>
                  <a:pt x="297801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Tree>
    <p:extLst>
      <p:ext uri="{BB962C8B-B14F-4D97-AF65-F5344CB8AC3E}">
        <p14:creationId xmlns:p14="http://schemas.microsoft.com/office/powerpoint/2010/main" val="205379459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6" descr="C:\Users\O_B\Documents\א נחשון\camel1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EF588F-8B9F-41B5-A554-60A6F4550276}" type="slidenum">
              <a:rPr lang="he-IL" smtClean="0"/>
              <a:pPr fontAlgn="base">
                <a:spcBef>
                  <a:spcPct val="0"/>
                </a:spcBef>
                <a:spcAft>
                  <a:spcPct val="0"/>
                </a:spcAft>
                <a:defRPr/>
              </a:pPr>
              <a:t>38</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smtClean="0">
                <a:solidFill>
                  <a:srgbClr val="FF6600"/>
                </a:solidFill>
                <a:ea typeface="+mn-ea"/>
              </a:rPr>
              <a:t>תשובה</a:t>
            </a:r>
            <a:endParaRPr lang="he-IL" sz="1800" dirty="0" smtClean="0">
              <a:solidFill>
                <a:schemeClr val="accent6">
                  <a:lumMod val="50000"/>
                  <a:lumOff val="50000"/>
                </a:schemeClr>
              </a:solidFill>
            </a:endParaRPr>
          </a:p>
        </p:txBody>
      </p:sp>
      <p:sp>
        <p:nvSpPr>
          <p:cNvPr id="174086" name="TextBox 6"/>
          <p:cNvSpPr txBox="1">
            <a:spLocks noChangeArrowheads="1"/>
          </p:cNvSpPr>
          <p:nvPr/>
        </p:nvSpPr>
        <p:spPr bwMode="auto">
          <a:xfrm>
            <a:off x="107950" y="549275"/>
            <a:ext cx="8397875" cy="3970338"/>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b="1" dirty="0">
                <a:solidFill>
                  <a:srgbClr val="1D4C72"/>
                </a:solidFill>
              </a:rPr>
              <a:t>שאלה  </a:t>
            </a:r>
            <a:r>
              <a:rPr lang="he-IL" b="1" dirty="0" err="1">
                <a:solidFill>
                  <a:srgbClr val="1D4C72"/>
                </a:solidFill>
              </a:rPr>
              <a:t>13</a:t>
            </a:r>
            <a:r>
              <a:rPr lang="he-IL" b="1" dirty="0">
                <a:solidFill>
                  <a:srgbClr val="1D4C72"/>
                </a:solidFill>
              </a:rPr>
              <a:t>:  </a:t>
            </a:r>
          </a:p>
          <a:p>
            <a:pPr>
              <a:defRPr/>
            </a:pPr>
            <a:r>
              <a:rPr lang="he-IL" dirty="0">
                <a:solidFill>
                  <a:srgbClr val="1F497D"/>
                </a:solidFill>
              </a:rPr>
              <a:t>המוח                      לפינקי:</a:t>
            </a: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r>
              <a:rPr lang="he-IL" dirty="0" smtClean="0">
                <a:solidFill>
                  <a:srgbClr val="1F497D"/>
                </a:solidFill>
              </a:rPr>
              <a:t>כדי </a:t>
            </a:r>
            <a:r>
              <a:rPr lang="he-IL" dirty="0">
                <a:solidFill>
                  <a:srgbClr val="1F497D"/>
                </a:solidFill>
              </a:rPr>
              <a:t>לקיים את עצמנו ובמיוחד את מוחי המפותח</a:t>
            </a:r>
            <a:r>
              <a:rPr lang="he-IL" dirty="0" smtClean="0">
                <a:solidFill>
                  <a:srgbClr val="1F497D"/>
                </a:solidFill>
              </a:rPr>
              <a:t>, </a:t>
            </a:r>
            <a:r>
              <a:rPr lang="he-IL" dirty="0">
                <a:solidFill>
                  <a:srgbClr val="1F497D"/>
                </a:solidFill>
              </a:rPr>
              <a:t>אנחנו זקוקים למזון </a:t>
            </a:r>
          </a:p>
          <a:p>
            <a:pPr>
              <a:defRPr/>
            </a:pPr>
            <a:r>
              <a:rPr lang="he-IL" dirty="0">
                <a:solidFill>
                  <a:srgbClr val="1F497D"/>
                </a:solidFill>
              </a:rPr>
              <a:t>עשיר בחלבונים. לכן אני מציע: </a:t>
            </a:r>
          </a:p>
          <a:p>
            <a:pPr>
              <a:defRPr/>
            </a:pPr>
            <a:r>
              <a:rPr lang="he-IL" dirty="0">
                <a:solidFill>
                  <a:srgbClr val="1F497D"/>
                </a:solidFill>
              </a:rPr>
              <a:t>במקום להטריח את  עצמנו בחיפוש אחר מזון עשיר בחלבונים, בוא נשתה כוס </a:t>
            </a:r>
          </a:p>
          <a:p>
            <a:pPr>
              <a:defRPr/>
            </a:pPr>
            <a:r>
              <a:rPr lang="he-IL" dirty="0">
                <a:solidFill>
                  <a:srgbClr val="1F497D"/>
                </a:solidFill>
              </a:rPr>
              <a:t>מלאה חיידקי ריזוביום. החיידקים יחיו בבטן שלנו ויספקו לנו אמוניה, ואנחנו </a:t>
            </a:r>
          </a:p>
          <a:p>
            <a:pPr>
              <a:defRPr/>
            </a:pPr>
            <a:r>
              <a:rPr lang="he-IL" dirty="0">
                <a:solidFill>
                  <a:srgbClr val="1F497D"/>
                </a:solidFill>
              </a:rPr>
              <a:t>נשתמש באמוניה ליצירת חלבונים.</a:t>
            </a:r>
          </a:p>
          <a:p>
            <a:pPr>
              <a:defRPr/>
            </a:pPr>
            <a:endParaRPr lang="he-IL" dirty="0">
              <a:solidFill>
                <a:srgbClr val="1F497D"/>
              </a:solidFill>
            </a:endParaRPr>
          </a:p>
          <a:p>
            <a:pPr>
              <a:defRPr/>
            </a:pPr>
            <a:r>
              <a:rPr lang="he-IL" dirty="0">
                <a:solidFill>
                  <a:srgbClr val="1F497D"/>
                </a:solidFill>
              </a:rPr>
              <a:t>האם המוח צודק?</a:t>
            </a:r>
          </a:p>
        </p:txBody>
      </p:sp>
      <p:grpSp>
        <p:nvGrpSpPr>
          <p:cNvPr id="174087" name="קבוצה 2"/>
          <p:cNvGrpSpPr>
            <a:grpSpLocks/>
          </p:cNvGrpSpPr>
          <p:nvPr/>
        </p:nvGrpSpPr>
        <p:grpSpPr bwMode="auto">
          <a:xfrm>
            <a:off x="4338638" y="582613"/>
            <a:ext cx="3521075" cy="1635125"/>
            <a:chOff x="4338568" y="583052"/>
            <a:chExt cx="3522182" cy="1634175"/>
          </a:xfrm>
        </p:grpSpPr>
        <p:pic>
          <p:nvPicPr>
            <p:cNvPr id="174091" name="Picture 3" descr="C:\Users\O_B\AppData\Local\Microsoft\Windows\Temporary Internet Files\Content.Outlook\UKJ50SO1\ahbarim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0000" flipH="1">
              <a:off x="4391542" y="583052"/>
              <a:ext cx="1821524" cy="15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2" name="מלבן 1"/>
            <p:cNvSpPr>
              <a:spLocks noChangeArrowheads="1"/>
            </p:cNvSpPr>
            <p:nvPr/>
          </p:nvSpPr>
          <p:spPr bwMode="auto">
            <a:xfrm>
              <a:off x="7349071" y="1940228"/>
              <a:ext cx="5116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000000"/>
                  </a:solidFill>
                </a:rPr>
                <a:t>המוח</a:t>
              </a:r>
            </a:p>
          </p:txBody>
        </p:sp>
        <p:sp>
          <p:nvSpPr>
            <p:cNvPr id="174093" name="מלבן 13"/>
            <p:cNvSpPr>
              <a:spLocks noChangeArrowheads="1"/>
            </p:cNvSpPr>
            <p:nvPr/>
          </p:nvSpPr>
          <p:spPr bwMode="auto">
            <a:xfrm>
              <a:off x="4338568" y="1887855"/>
              <a:ext cx="5052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000000"/>
                  </a:solidFill>
                </a:rPr>
                <a:t>פינקי</a:t>
              </a:r>
            </a:p>
          </p:txBody>
        </p:sp>
      </p:grpSp>
      <p:pic>
        <p:nvPicPr>
          <p:cNvPr id="174088" name="Picture 2" descr="C:\Users\O_B\AppData\Local\Microsoft\Windows\Temporary Internet Files\Content.Outlook\UKJ50SO1\ahbarim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75" y="895350"/>
            <a:ext cx="11334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הסבר קווי 1 4"/>
          <p:cNvSpPr/>
          <p:nvPr/>
        </p:nvSpPr>
        <p:spPr>
          <a:xfrm>
            <a:off x="1389063" y="1428750"/>
            <a:ext cx="7129462" cy="2720975"/>
          </a:xfrm>
          <a:custGeom>
            <a:avLst/>
            <a:gdLst>
              <a:gd name="connsiteX0" fmla="*/ 0 w 3751482"/>
              <a:gd name="connsiteY0" fmla="*/ 0 h 1844824"/>
              <a:gd name="connsiteX1" fmla="*/ 3751482 w 3751482"/>
              <a:gd name="connsiteY1" fmla="*/ 0 h 1844824"/>
              <a:gd name="connsiteX2" fmla="*/ 3751482 w 3751482"/>
              <a:gd name="connsiteY2" fmla="*/ 1844824 h 1844824"/>
              <a:gd name="connsiteX3" fmla="*/ 0 w 3751482"/>
              <a:gd name="connsiteY3" fmla="*/ 1844824 h 1844824"/>
              <a:gd name="connsiteX4" fmla="*/ 0 w 3751482"/>
              <a:gd name="connsiteY4" fmla="*/ 0 h 1844824"/>
              <a:gd name="connsiteX0" fmla="*/ -312611 w 3751482"/>
              <a:gd name="connsiteY0" fmla="*/ 345905 h 1844824"/>
              <a:gd name="connsiteX1" fmla="*/ 1524602 w 3751482"/>
              <a:gd name="connsiteY1" fmla="*/ -1460252 h 1844824"/>
              <a:gd name="connsiteX0" fmla="*/ 0 w 3751482"/>
              <a:gd name="connsiteY0" fmla="*/ 1460252 h 3305076"/>
              <a:gd name="connsiteX1" fmla="*/ 3751482 w 3751482"/>
              <a:gd name="connsiteY1" fmla="*/ 1460252 h 3305076"/>
              <a:gd name="connsiteX2" fmla="*/ 3751482 w 3751482"/>
              <a:gd name="connsiteY2" fmla="*/ 3305076 h 3305076"/>
              <a:gd name="connsiteX3" fmla="*/ 0 w 3751482"/>
              <a:gd name="connsiteY3" fmla="*/ 3305076 h 3305076"/>
              <a:gd name="connsiteX4" fmla="*/ 0 w 3751482"/>
              <a:gd name="connsiteY4" fmla="*/ 1460252 h 3305076"/>
              <a:gd name="connsiteX0" fmla="*/ 1516189 w 3751482"/>
              <a:gd name="connsiteY0" fmla="*/ 1403821 h 3305076"/>
              <a:gd name="connsiteX1" fmla="*/ 1524602 w 3751482"/>
              <a:gd name="connsiteY1" fmla="*/ 0 h 3305076"/>
              <a:gd name="connsiteX0" fmla="*/ 0 w 3751482"/>
              <a:gd name="connsiteY0" fmla="*/ 1192028 h 3036852"/>
              <a:gd name="connsiteX1" fmla="*/ 3751482 w 3751482"/>
              <a:gd name="connsiteY1" fmla="*/ 1192028 h 3036852"/>
              <a:gd name="connsiteX2" fmla="*/ 3751482 w 3751482"/>
              <a:gd name="connsiteY2" fmla="*/ 3036852 h 3036852"/>
              <a:gd name="connsiteX3" fmla="*/ 0 w 3751482"/>
              <a:gd name="connsiteY3" fmla="*/ 3036852 h 3036852"/>
              <a:gd name="connsiteX4" fmla="*/ 0 w 3751482"/>
              <a:gd name="connsiteY4" fmla="*/ 1192028 h 3036852"/>
              <a:gd name="connsiteX0" fmla="*/ 1516189 w 3751482"/>
              <a:gd name="connsiteY0" fmla="*/ 1135597 h 3036852"/>
              <a:gd name="connsiteX1" fmla="*/ 2646266 w 3751482"/>
              <a:gd name="connsiteY1" fmla="*/ 0 h 3036852"/>
              <a:gd name="connsiteX0" fmla="*/ 0 w 3751482"/>
              <a:gd name="connsiteY0" fmla="*/ 1192028 h 3036852"/>
              <a:gd name="connsiteX1" fmla="*/ 3751482 w 3751482"/>
              <a:gd name="connsiteY1" fmla="*/ 1192028 h 3036852"/>
              <a:gd name="connsiteX2" fmla="*/ 3751482 w 3751482"/>
              <a:gd name="connsiteY2" fmla="*/ 3036852 h 3036852"/>
              <a:gd name="connsiteX3" fmla="*/ 0 w 3751482"/>
              <a:gd name="connsiteY3" fmla="*/ 3036852 h 3036852"/>
              <a:gd name="connsiteX4" fmla="*/ 0 w 3751482"/>
              <a:gd name="connsiteY4" fmla="*/ 1192028 h 3036852"/>
              <a:gd name="connsiteX0" fmla="*/ 2582040 w 3751482"/>
              <a:gd name="connsiteY0" fmla="*/ 1196557 h 3036852"/>
              <a:gd name="connsiteX1" fmla="*/ 2646266 w 3751482"/>
              <a:gd name="connsiteY1" fmla="*/ 0 h 3036852"/>
              <a:gd name="connsiteX0" fmla="*/ 0 w 3751482"/>
              <a:gd name="connsiteY0" fmla="*/ 1143260 h 2988084"/>
              <a:gd name="connsiteX1" fmla="*/ 3751482 w 3751482"/>
              <a:gd name="connsiteY1" fmla="*/ 1143260 h 2988084"/>
              <a:gd name="connsiteX2" fmla="*/ 3751482 w 3751482"/>
              <a:gd name="connsiteY2" fmla="*/ 2988084 h 2988084"/>
              <a:gd name="connsiteX3" fmla="*/ 0 w 3751482"/>
              <a:gd name="connsiteY3" fmla="*/ 2988084 h 2988084"/>
              <a:gd name="connsiteX4" fmla="*/ 0 w 3751482"/>
              <a:gd name="connsiteY4" fmla="*/ 1143260 h 2988084"/>
              <a:gd name="connsiteX0" fmla="*/ 2582040 w 3751482"/>
              <a:gd name="connsiteY0" fmla="*/ 1147789 h 2988084"/>
              <a:gd name="connsiteX1" fmla="*/ 3003677 w 3751482"/>
              <a:gd name="connsiteY1" fmla="*/ 0 h 2988084"/>
              <a:gd name="connsiteX0" fmla="*/ 0 w 3751482"/>
              <a:gd name="connsiteY0" fmla="*/ 1262175 h 3106999"/>
              <a:gd name="connsiteX1" fmla="*/ 3751482 w 3751482"/>
              <a:gd name="connsiteY1" fmla="*/ 1262175 h 3106999"/>
              <a:gd name="connsiteX2" fmla="*/ 3751482 w 3751482"/>
              <a:gd name="connsiteY2" fmla="*/ 3106999 h 3106999"/>
              <a:gd name="connsiteX3" fmla="*/ 0 w 3751482"/>
              <a:gd name="connsiteY3" fmla="*/ 3106999 h 3106999"/>
              <a:gd name="connsiteX4" fmla="*/ 0 w 3751482"/>
              <a:gd name="connsiteY4" fmla="*/ 1262175 h 3106999"/>
              <a:gd name="connsiteX0" fmla="*/ 2582040 w 3751482"/>
              <a:gd name="connsiteY0" fmla="*/ 1266704 h 3106999"/>
              <a:gd name="connsiteX1" fmla="*/ 2990845 w 3751482"/>
              <a:gd name="connsiteY1" fmla="*/ 0 h 3106999"/>
              <a:gd name="connsiteX0" fmla="*/ 0 w 3751482"/>
              <a:gd name="connsiteY0" fmla="*/ 1018391 h 2863215"/>
              <a:gd name="connsiteX1" fmla="*/ 3751482 w 3751482"/>
              <a:gd name="connsiteY1" fmla="*/ 1018391 h 2863215"/>
              <a:gd name="connsiteX2" fmla="*/ 3751482 w 3751482"/>
              <a:gd name="connsiteY2" fmla="*/ 2863215 h 2863215"/>
              <a:gd name="connsiteX3" fmla="*/ 0 w 3751482"/>
              <a:gd name="connsiteY3" fmla="*/ 2863215 h 2863215"/>
              <a:gd name="connsiteX4" fmla="*/ 0 w 3751482"/>
              <a:gd name="connsiteY4" fmla="*/ 1018391 h 2863215"/>
              <a:gd name="connsiteX0" fmla="*/ 2582040 w 3751482"/>
              <a:gd name="connsiteY0" fmla="*/ 1022920 h 2863215"/>
              <a:gd name="connsiteX1" fmla="*/ 2978013 w 3751482"/>
              <a:gd name="connsiteY1" fmla="*/ 0 h 2863215"/>
            </a:gdLst>
            <a:ahLst/>
            <a:cxnLst>
              <a:cxn ang="0">
                <a:pos x="connsiteX0" y="connsiteY0"/>
              </a:cxn>
              <a:cxn ang="0">
                <a:pos x="connsiteX1" y="connsiteY1"/>
              </a:cxn>
            </a:cxnLst>
            <a:rect l="l" t="t" r="r" b="b"/>
            <a:pathLst>
              <a:path w="3751482" h="2863215" extrusionOk="0">
                <a:moveTo>
                  <a:pt x="0" y="1018391"/>
                </a:moveTo>
                <a:lnTo>
                  <a:pt x="3751482" y="1018391"/>
                </a:lnTo>
                <a:lnTo>
                  <a:pt x="3751482" y="2863215"/>
                </a:lnTo>
                <a:lnTo>
                  <a:pt x="0" y="2863215"/>
                </a:lnTo>
                <a:lnTo>
                  <a:pt x="0" y="1018391"/>
                </a:lnTo>
                <a:close/>
              </a:path>
              <a:path w="3751482" h="2863215" fill="none" extrusionOk="0">
                <a:moveTo>
                  <a:pt x="2582040" y="1022920"/>
                </a:moveTo>
                <a:cubicBezTo>
                  <a:pt x="3194444" y="420868"/>
                  <a:pt x="2365609" y="602052"/>
                  <a:pt x="297801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3" name="Rectangle 12"/>
          <p:cNvSpPr/>
          <p:nvPr/>
        </p:nvSpPr>
        <p:spPr>
          <a:xfrm>
            <a:off x="555625" y="4652963"/>
            <a:ext cx="8072438" cy="15128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עם כל </a:t>
            </a:r>
            <a:r>
              <a:rPr lang="he-IL" dirty="0">
                <a:solidFill>
                  <a:schemeClr val="tx1"/>
                </a:solidFill>
              </a:rPr>
              <a:t>הכבוד לחכמתו המופלגת של מוח, הפעם הוא טועה:</a:t>
            </a:r>
          </a:p>
          <a:p>
            <a:pPr>
              <a:lnSpc>
                <a:spcPct val="120000"/>
              </a:lnSpc>
              <a:defRPr/>
            </a:pPr>
            <a:r>
              <a:rPr lang="he-IL" dirty="0">
                <a:solidFill>
                  <a:schemeClr val="tx1"/>
                </a:solidFill>
              </a:rPr>
              <a:t>כמו בני האדם, העכברים זקוקים לאספקת חלבונים במזון. אין הם מסוגלים להשתמש באמוניה ליצירת חלבונים כמו הצמחים, ולכן לא תועיל סימביוזה עם חיידקי ריזוביום</a:t>
            </a:r>
            <a:r>
              <a:rPr lang="he-IL" dirty="0">
                <a:solidFill>
                  <a:srgbClr val="000000"/>
                </a:solidFill>
              </a:rPr>
              <a:t>.</a:t>
            </a:r>
            <a:endParaRPr lang="he-IL" dirty="0">
              <a:solidFill>
                <a:schemeClr val="tx1"/>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nvGraphicFramePr>
        <p:xfrm>
          <a:off x="231775" y="2092325"/>
          <a:ext cx="8404225" cy="3533995"/>
        </p:xfrm>
        <a:graphic>
          <a:graphicData uri="http://schemas.openxmlformats.org/drawingml/2006/table">
            <a:tbl>
              <a:tblPr rtl="1" firstRow="1" bandRow="1">
                <a:tableStyleId>{5940675A-B579-460E-94D1-54222C63F5DA}</a:tableStyleId>
              </a:tblPr>
              <a:tblGrid>
                <a:gridCol w="4244534"/>
                <a:gridCol w="1505236"/>
                <a:gridCol w="2654455"/>
              </a:tblGrid>
              <a:tr h="425155">
                <a:tc>
                  <a:txBody>
                    <a:bodyPr/>
                    <a:lstStyle/>
                    <a:p>
                      <a:pPr rtl="1"/>
                      <a:endParaRPr lang="he-IL" sz="1800" dirty="0"/>
                    </a:p>
                  </a:txBody>
                  <a:tcPr marL="91433" marR="91433" marT="45705" marB="45705"/>
                </a:tc>
                <a:tc>
                  <a:txBody>
                    <a:bodyPr/>
                    <a:lstStyle/>
                    <a:p>
                      <a:pPr rtl="1"/>
                      <a:r>
                        <a:rPr lang="he-IL" sz="1800" dirty="0" smtClean="0"/>
                        <a:t>דרך הזנה</a:t>
                      </a:r>
                      <a:endParaRPr lang="he-IL" sz="1800" dirty="0"/>
                    </a:p>
                  </a:txBody>
                  <a:tcPr marL="91433" marR="91433" marT="45705" marB="45705"/>
                </a:tc>
                <a:tc>
                  <a:txBody>
                    <a:bodyPr/>
                    <a:lstStyle/>
                    <a:p>
                      <a:pPr rtl="1"/>
                      <a:r>
                        <a:rPr lang="he-IL" sz="1800" dirty="0" smtClean="0"/>
                        <a:t>תפקיד במערכת האקולוגית</a:t>
                      </a:r>
                      <a:endParaRPr lang="he-IL" sz="1800" dirty="0"/>
                    </a:p>
                  </a:txBody>
                  <a:tcPr marL="91433" marR="91433" marT="45705" marB="45705"/>
                </a:tc>
              </a:tr>
              <a:tr h="640006">
                <a:tc>
                  <a:txBody>
                    <a:bodyPr/>
                    <a:lstStyle/>
                    <a:p>
                      <a:pPr rtl="1"/>
                      <a:r>
                        <a:rPr lang="he-IL" sz="1800" baseline="0" dirty="0" smtClean="0"/>
                        <a:t>חיידקים פוטוסינטתיים</a:t>
                      </a:r>
                      <a:endParaRPr lang="en-US" sz="1800" baseline="0" dirty="0" smtClean="0"/>
                    </a:p>
                    <a:p>
                      <a:pPr rtl="1"/>
                      <a:endParaRPr lang="he-IL" sz="1800" baseline="0" dirty="0" smtClean="0"/>
                    </a:p>
                  </a:txBody>
                  <a:tcPr marL="91433" marR="91433" marT="45705" marB="45705"/>
                </a:tc>
                <a:tc>
                  <a:txBody>
                    <a:bodyPr/>
                    <a:lstStyle/>
                    <a:p>
                      <a:pPr rtl="1"/>
                      <a:r>
                        <a:rPr lang="he-IL" sz="1800" dirty="0" smtClean="0"/>
                        <a:t>אוטוטרופים</a:t>
                      </a:r>
                      <a:endParaRPr lang="he-IL" sz="1800" dirty="0"/>
                    </a:p>
                  </a:txBody>
                  <a:tcPr marL="91433" marR="91433" marT="45705" marB="45705"/>
                </a:tc>
                <a:tc>
                  <a:txBody>
                    <a:bodyPr/>
                    <a:lstStyle/>
                    <a:p>
                      <a:pPr rtl="1"/>
                      <a:r>
                        <a:rPr lang="he-IL" sz="1800" dirty="0" smtClean="0"/>
                        <a:t>יצרנים</a:t>
                      </a:r>
                      <a:endParaRPr lang="he-IL" sz="1800" dirty="0"/>
                    </a:p>
                  </a:txBody>
                  <a:tcPr marL="91433" marR="91433" marT="45705" marB="45705"/>
                </a:tc>
              </a:tr>
              <a:tr h="640006">
                <a:tc>
                  <a:txBody>
                    <a:bodyPr/>
                    <a:lstStyle/>
                    <a:p>
                      <a:pPr rtl="1"/>
                      <a:r>
                        <a:rPr lang="he-IL" sz="1800" baseline="0" dirty="0" smtClean="0"/>
                        <a:t>חיידקים מפרקים החיים בקרקע</a:t>
                      </a:r>
                    </a:p>
                    <a:p>
                      <a:pPr rtl="1"/>
                      <a:endParaRPr lang="he-IL" sz="1800" baseline="0" dirty="0" smtClean="0"/>
                    </a:p>
                  </a:txBody>
                  <a:tcPr marL="91433" marR="91433" marT="45705" marB="45705"/>
                </a:tc>
                <a:tc>
                  <a:txBody>
                    <a:bodyPr/>
                    <a:lstStyle/>
                    <a:p>
                      <a:pPr rtl="1"/>
                      <a:r>
                        <a:rPr lang="he-IL" sz="1800" dirty="0" smtClean="0"/>
                        <a:t>הטרוטרופים</a:t>
                      </a:r>
                      <a:endParaRPr lang="he-IL" sz="1800" dirty="0"/>
                    </a:p>
                  </a:txBody>
                  <a:tcPr marL="91433" marR="91433" marT="45705" marB="45705"/>
                </a:tc>
                <a:tc>
                  <a:txBody>
                    <a:bodyPr/>
                    <a:lstStyle/>
                    <a:p>
                      <a:pPr rtl="1"/>
                      <a:r>
                        <a:rPr lang="he-IL" sz="1800" dirty="0" smtClean="0"/>
                        <a:t>מפרקים</a:t>
                      </a:r>
                      <a:endParaRPr lang="he-IL" sz="1800" dirty="0"/>
                    </a:p>
                  </a:txBody>
                  <a:tcPr marL="91433" marR="91433" marT="45705" marB="45705"/>
                </a:tc>
              </a:tr>
              <a:tr h="914304">
                <a:tc>
                  <a:txBody>
                    <a:bodyPr/>
                    <a:lstStyle/>
                    <a:p>
                      <a:pPr rtl="1"/>
                      <a:r>
                        <a:rPr lang="he-IL" sz="1800" dirty="0" smtClean="0"/>
                        <a:t>פרוטוזואה</a:t>
                      </a:r>
                      <a:endParaRPr lang="en-US" sz="1800" dirty="0" smtClean="0"/>
                    </a:p>
                    <a:p>
                      <a:pPr rtl="1"/>
                      <a:endParaRPr lang="en-US" sz="1800" dirty="0" smtClean="0"/>
                    </a:p>
                    <a:p>
                      <a:pPr rtl="1"/>
                      <a:endParaRPr lang="he-IL" sz="1800" dirty="0"/>
                    </a:p>
                  </a:txBody>
                  <a:tcPr marL="91433" marR="91433" marT="45705" marB="45705"/>
                </a:tc>
                <a:tc>
                  <a:txBody>
                    <a:bodyPr/>
                    <a:lstStyle/>
                    <a:p>
                      <a:pPr rtl="1"/>
                      <a:r>
                        <a:rPr lang="he-IL" sz="1800" dirty="0" smtClean="0"/>
                        <a:t>הטרוטרופים</a:t>
                      </a:r>
                      <a:endParaRPr lang="he-IL" sz="1800" dirty="0"/>
                    </a:p>
                  </a:txBody>
                  <a:tcPr marL="91433" marR="91433" marT="45705" marB="45705"/>
                </a:tc>
                <a:tc>
                  <a:txBody>
                    <a:bodyPr/>
                    <a:lstStyle/>
                    <a:p>
                      <a:pPr rtl="1"/>
                      <a:r>
                        <a:rPr lang="he-IL" sz="1800" dirty="0" smtClean="0"/>
                        <a:t>צרכנים</a:t>
                      </a:r>
                      <a:endParaRPr lang="he-IL" sz="1800" dirty="0"/>
                    </a:p>
                  </a:txBody>
                  <a:tcPr marL="91433" marR="91433" marT="45705" marB="45705"/>
                </a:tc>
              </a:tr>
              <a:tr h="914304">
                <a:tc>
                  <a:txBody>
                    <a:bodyPr/>
                    <a:lstStyle/>
                    <a:p>
                      <a:pPr rtl="1"/>
                      <a:r>
                        <a:rPr lang="he-IL" sz="1800" dirty="0" smtClean="0"/>
                        <a:t>אצות חד</a:t>
                      </a:r>
                      <a:r>
                        <a:rPr lang="he-IL" sz="1800" dirty="0" smtClean="0">
                          <a:latin typeface="Arial"/>
                          <a:cs typeface="Arial"/>
                        </a:rPr>
                        <a:t>־</a:t>
                      </a:r>
                      <a:r>
                        <a:rPr lang="he-IL" sz="1800" dirty="0" smtClean="0"/>
                        <a:t>תאיות</a:t>
                      </a:r>
                      <a:endParaRPr lang="en-US" sz="1800" dirty="0" smtClean="0"/>
                    </a:p>
                    <a:p>
                      <a:pPr rtl="1"/>
                      <a:endParaRPr lang="en-US" sz="1800" dirty="0" smtClean="0"/>
                    </a:p>
                    <a:p>
                      <a:pPr rtl="1"/>
                      <a:endParaRPr lang="he-IL" sz="1800" dirty="0"/>
                    </a:p>
                  </a:txBody>
                  <a:tcPr marL="91433" marR="91433" marT="45705" marB="45705"/>
                </a:tc>
                <a:tc>
                  <a:txBody>
                    <a:bodyPr/>
                    <a:lstStyle/>
                    <a:p>
                      <a:pPr rtl="1"/>
                      <a:r>
                        <a:rPr lang="he-IL" sz="1800" dirty="0" smtClean="0"/>
                        <a:t>אוטוטרופים</a:t>
                      </a:r>
                      <a:endParaRPr lang="he-IL" sz="1800" dirty="0"/>
                    </a:p>
                  </a:txBody>
                  <a:tcPr marL="91433" marR="91433" marT="45705" marB="45705"/>
                </a:tc>
                <a:tc>
                  <a:txBody>
                    <a:bodyPr/>
                    <a:lstStyle/>
                    <a:p>
                      <a:pPr rtl="1"/>
                      <a:r>
                        <a:rPr lang="he-IL" sz="1800" dirty="0" smtClean="0"/>
                        <a:t>יצרנים</a:t>
                      </a:r>
                      <a:endParaRPr lang="he-IL" sz="1800" dirty="0"/>
                    </a:p>
                  </a:txBody>
                  <a:tcPr marL="91433" marR="91433" marT="45705" marB="45705"/>
                </a:tc>
              </a:tr>
            </a:tbl>
          </a:graphicData>
        </a:graphic>
      </p:graphicFrame>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0" y="71438"/>
            <a:ext cx="8558213"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rPr>
              <a:t>תשובה</a:t>
            </a:r>
            <a:endParaRPr lang="en-US" sz="1800" dirty="0" smtClean="0">
              <a:solidFill>
                <a:schemeClr val="accent3"/>
              </a:solidFill>
              <a:latin typeface="Times New Roman" pitchFamily="18" charset="0"/>
              <a:cs typeface="Times New Roman" pitchFamily="18" charset="0"/>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75A6082-B03F-4600-BDCE-FEFFB26E7BE8}"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grpSp>
        <p:nvGrpSpPr>
          <p:cNvPr id="139295" name="קבוצה 4"/>
          <p:cNvGrpSpPr>
            <a:grpSpLocks/>
          </p:cNvGrpSpPr>
          <p:nvPr/>
        </p:nvGrpSpPr>
        <p:grpSpPr bwMode="auto">
          <a:xfrm>
            <a:off x="4670425" y="3908425"/>
            <a:ext cx="2343150" cy="1785938"/>
            <a:chOff x="4662731" y="3429000"/>
            <a:chExt cx="2342707" cy="1785729"/>
          </a:xfrm>
        </p:grpSpPr>
        <p:pic>
          <p:nvPicPr>
            <p:cNvPr id="1392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615" y="3429000"/>
              <a:ext cx="994034" cy="54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6" name="Picture 34" descr="http://upload.wikimedia.org/wikipedia/commons/6/6a/Euglena_viridis%2C_Nordisk_familjebok.png"/>
            <p:cNvPicPr>
              <a:picLocks noChangeAspect="1" noChangeArrowheads="1"/>
            </p:cNvPicPr>
            <p:nvPr/>
          </p:nvPicPr>
          <p:blipFill>
            <a:blip r:embed="rId4" cstate="email">
              <a:duotone>
                <a:schemeClr val="accent5">
                  <a:shade val="45000"/>
                  <a:satMod val="135000"/>
                </a:schemeClr>
                <a:prstClr val="white"/>
              </a:duotone>
              <a:extLst/>
            </a:blip>
            <a:srcRect/>
            <a:stretch>
              <a:fillRect/>
            </a:stretch>
          </p:blipFill>
          <p:spPr bwMode="auto">
            <a:xfrm rot="5400000">
              <a:off x="5867730" y="4181451"/>
              <a:ext cx="448731" cy="863330"/>
            </a:xfrm>
            <a:prstGeom prst="rect">
              <a:avLst/>
            </a:prstGeom>
            <a:noFill/>
            <a:extLst/>
          </p:spPr>
        </p:pic>
        <p:sp>
          <p:nvSpPr>
            <p:cNvPr id="139299" name="מלבן 11"/>
            <p:cNvSpPr>
              <a:spLocks noChangeArrowheads="1"/>
            </p:cNvSpPr>
            <p:nvPr/>
          </p:nvSpPr>
          <p:spPr bwMode="auto">
            <a:xfrm>
              <a:off x="5438240" y="4752766"/>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n-NO" sz="800">
                  <a:solidFill>
                    <a:srgbClr val="000000"/>
                  </a:solidFill>
                </a:rPr>
                <a:t>Nordisk familjebok (1908), vol.8 p.523-524</a:t>
              </a:r>
            </a:p>
            <a:p>
              <a:endParaRPr lang="nn-NO" sz="800">
                <a:solidFill>
                  <a:srgbClr val="000000"/>
                </a:solidFill>
              </a:endParaRPr>
            </a:p>
          </p:txBody>
        </p:sp>
        <p:pic>
          <p:nvPicPr>
            <p:cNvPr id="13930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076" y="3429273"/>
              <a:ext cx="952833" cy="5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01" name="מלבן 2"/>
            <p:cNvSpPr>
              <a:spLocks noChangeArrowheads="1"/>
            </p:cNvSpPr>
            <p:nvPr/>
          </p:nvSpPr>
          <p:spPr bwMode="auto">
            <a:xfrm>
              <a:off x="4662731" y="4388750"/>
              <a:ext cx="845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000000"/>
                  </a:solidFill>
                </a:rPr>
                <a:t>דוגמה: </a:t>
              </a:r>
            </a:p>
            <a:p>
              <a:r>
                <a:rPr lang="he-IL" sz="1600">
                  <a:solidFill>
                    <a:srgbClr val="000000"/>
                  </a:solidFill>
                </a:rPr>
                <a:t>עינן ירוק</a:t>
              </a:r>
            </a:p>
          </p:txBody>
        </p:sp>
        <p:sp>
          <p:nvSpPr>
            <p:cNvPr id="139302" name="מלבן 32"/>
            <p:cNvSpPr>
              <a:spLocks noChangeArrowheads="1"/>
            </p:cNvSpPr>
            <p:nvPr/>
          </p:nvSpPr>
          <p:spPr bwMode="auto">
            <a:xfrm>
              <a:off x="4829842" y="3933056"/>
              <a:ext cx="2175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000000"/>
                  </a:solidFill>
                </a:rPr>
                <a:t>דוגמה: אמבה      סנדלית</a:t>
              </a:r>
            </a:p>
          </p:txBody>
        </p:sp>
      </p:grpSp>
      <p:sp>
        <p:nvSpPr>
          <p:cNvPr id="36" name="TextBox 35"/>
          <p:cNvSpPr txBox="1"/>
          <p:nvPr/>
        </p:nvSpPr>
        <p:spPr>
          <a:xfrm>
            <a:off x="285750" y="5000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בתרשים שלפניכם מופיעות קבוצות מיקרואורגניזמים שונות.</a:t>
            </a:r>
          </a:p>
          <a:p>
            <a:pPr eaLnBrk="1" hangingPunct="1">
              <a:defRPr/>
            </a:pPr>
            <a:r>
              <a:rPr lang="he-IL" dirty="0" smtClean="0">
                <a:solidFill>
                  <a:srgbClr val="1F497D"/>
                </a:solidFill>
              </a:rPr>
              <a:t>מיינו אותם על פי דרך הזנתם לאוטוטרופים והטרוטרופים, </a:t>
            </a:r>
          </a:p>
          <a:p>
            <a:pPr eaLnBrk="1" hangingPunct="1">
              <a:defRPr/>
            </a:pPr>
            <a:r>
              <a:rPr lang="he-IL" dirty="0" smtClean="0">
                <a:solidFill>
                  <a:srgbClr val="1F497D"/>
                </a:solidFill>
              </a:rPr>
              <a:t>ועל פי תפקידם העיקרי במערכת האקולוגית: יצרנים, צרכנים, מפרקים.</a:t>
            </a:r>
          </a:p>
          <a:p>
            <a:pPr eaLnBrk="1" hangingPunct="1">
              <a:defRPr/>
            </a:pPr>
            <a:r>
              <a:rPr lang="he-IL" dirty="0" smtClean="0">
                <a:solidFill>
                  <a:srgbClr val="1F497D"/>
                </a:solidFill>
              </a:rPr>
              <a:t> </a:t>
            </a:r>
            <a:endParaRPr lang="he-IL" dirty="0">
              <a:solidFill>
                <a:srgbClr val="1F497D"/>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מאפייני החומרים האורגניים</a:t>
            </a:r>
            <a:endParaRPr lang="he-IL" sz="1800" dirty="0" smtClean="0"/>
          </a:p>
        </p:txBody>
      </p:sp>
      <p:sp>
        <p:nvSpPr>
          <p:cNvPr id="10" name="TextBox 9"/>
          <p:cNvSpPr txBox="1"/>
          <p:nvPr/>
        </p:nvSpPr>
        <p:spPr>
          <a:xfrm>
            <a:off x="182563" y="495300"/>
            <a:ext cx="8389937" cy="312261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חומרים אורגניים הם </a:t>
            </a:r>
            <a:r>
              <a:rPr lang="he-IL" u="sng" kern="0" dirty="0">
                <a:solidFill>
                  <a:srgbClr val="FF6600"/>
                </a:solidFill>
              </a:rPr>
              <a:t>תרכובות פחמן, שבהן הפחמן קשור למימן</a:t>
            </a:r>
            <a:r>
              <a:rPr lang="he-IL" kern="0" dirty="0">
                <a:solidFill>
                  <a:srgbClr val="FF6600"/>
                </a:solidFill>
              </a:rPr>
              <a:t> </a:t>
            </a:r>
            <a:r>
              <a:rPr lang="he-IL" kern="0" dirty="0">
                <a:solidFill>
                  <a:prstClr val="black"/>
                </a:solidFill>
              </a:rPr>
              <a:t>ועל פי רוב גם לחמצן.</a:t>
            </a:r>
          </a:p>
          <a:p>
            <a:pPr fontAlgn="auto">
              <a:spcBef>
                <a:spcPts val="0"/>
              </a:spcBef>
              <a:spcAft>
                <a:spcPts val="0"/>
              </a:spcAft>
              <a:defRPr/>
            </a:pPr>
            <a:r>
              <a:rPr lang="he-IL" kern="0" dirty="0">
                <a:solidFill>
                  <a:prstClr val="black"/>
                </a:solidFill>
              </a:rPr>
              <a:t>במקרים רבים, חומר אורגני כולל עוד אטומים כמו חנקן (</a:t>
            </a:r>
            <a:r>
              <a:rPr lang="en-US" kern="0" dirty="0">
                <a:solidFill>
                  <a:prstClr val="black"/>
                </a:solidFill>
              </a:rPr>
              <a:t>N</a:t>
            </a:r>
            <a:r>
              <a:rPr lang="he-IL" kern="0" dirty="0">
                <a:solidFill>
                  <a:prstClr val="black"/>
                </a:solidFill>
              </a:rPr>
              <a:t>), גפרית (</a:t>
            </a:r>
            <a:r>
              <a:rPr lang="en-US" kern="0" dirty="0">
                <a:solidFill>
                  <a:prstClr val="black"/>
                </a:solidFill>
              </a:rPr>
              <a:t>S</a:t>
            </a:r>
            <a:r>
              <a:rPr lang="he-IL" kern="0" dirty="0">
                <a:solidFill>
                  <a:prstClr val="black"/>
                </a:solidFill>
              </a:rPr>
              <a:t>) וזרחן </a:t>
            </a:r>
            <a:r>
              <a:rPr lang="en-US" kern="0" dirty="0">
                <a:solidFill>
                  <a:prstClr val="black"/>
                </a:solidFill>
              </a:rPr>
              <a:t>P)</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srgbClr val="FF6600"/>
                </a:solidFill>
              </a:rPr>
              <a:t>חומרים אורגניים הם מקור לאנרגיה</a:t>
            </a:r>
          </a:p>
          <a:p>
            <a:pPr fontAlgn="auto">
              <a:spcBef>
                <a:spcPts val="0"/>
              </a:spcBef>
              <a:spcAft>
                <a:spcPts val="0"/>
              </a:spcAft>
              <a:defRPr/>
            </a:pPr>
            <a:r>
              <a:rPr lang="he-IL" kern="0" dirty="0">
                <a:solidFill>
                  <a:prstClr val="black"/>
                </a:solidFill>
              </a:rPr>
              <a:t>החומרים האורגניים הם חומרי עתירי אנרגיה כימית. לכן, כשהם מתפרקים לחומרים פשוטים יותר, האנרגיה המצויה בהם משתחררת. זה מקור האנרגיה של התאים. (כמו כן, החומרים האורגניים הם החומרים העיקריים המרכיבים את התאים מלבד המים).</a:t>
            </a:r>
          </a:p>
          <a:p>
            <a:pPr fontAlgn="auto">
              <a:spcBef>
                <a:spcPts val="0"/>
              </a:spcBef>
              <a:spcAft>
                <a:spcPts val="0"/>
              </a:spcAft>
              <a:defRPr/>
            </a:pPr>
            <a:r>
              <a:rPr lang="he-IL" kern="0" dirty="0">
                <a:solidFill>
                  <a:prstClr val="black"/>
                </a:solidFill>
              </a:rPr>
              <a:t>גם בחיי היום</a:t>
            </a:r>
            <a:r>
              <a:rPr lang="he-IL" dirty="0">
                <a:solidFill>
                  <a:prstClr val="black"/>
                </a:solidFill>
              </a:rPr>
              <a:t>־</a:t>
            </a:r>
            <a:r>
              <a:rPr lang="he-IL" kern="0" dirty="0">
                <a:solidFill>
                  <a:prstClr val="black"/>
                </a:solidFill>
              </a:rPr>
              <a:t>יום אנו משתמשים באנרגיה הנפלטת מפירוק חומרים אורגניים, לדוגמה, בעת שרֵפת גז הבישול במטבח, או הדלק במכוניות.</a:t>
            </a: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r>
              <a:rPr lang="he-IL" u="sng" kern="0" dirty="0">
                <a:solidFill>
                  <a:srgbClr val="FF6600"/>
                </a:solidFill>
              </a:rPr>
              <a:t>בטבע</a:t>
            </a:r>
            <a:r>
              <a:rPr lang="he-IL" kern="0" dirty="0">
                <a:solidFill>
                  <a:srgbClr val="FF6600"/>
                </a:solidFill>
              </a:rPr>
              <a:t>, חומרים אורגניים נוצרים רק בתוך תאים של יצורים חיים</a:t>
            </a:r>
            <a:r>
              <a:rPr lang="he-IL" kern="0" dirty="0"/>
              <a:t>,</a:t>
            </a:r>
            <a:r>
              <a:rPr lang="he-IL" kern="0" dirty="0">
                <a:solidFill>
                  <a:srgbClr val="FF6600"/>
                </a:solidFill>
              </a:rPr>
              <a:t> </a:t>
            </a:r>
            <a:r>
              <a:rPr lang="he-IL" kern="0" dirty="0">
                <a:solidFill>
                  <a:prstClr val="black"/>
                </a:solidFill>
              </a:rPr>
              <a:t>או בעקבות פעילותם. </a:t>
            </a:r>
          </a:p>
          <a:p>
            <a:pPr fontAlgn="auto">
              <a:spcBef>
                <a:spcPts val="0"/>
              </a:spcBef>
              <a:spcAft>
                <a:spcPts val="0"/>
              </a:spcAft>
              <a:defRPr/>
            </a:pPr>
            <a:r>
              <a:rPr lang="he-IL" kern="0" dirty="0">
                <a:solidFill>
                  <a:prstClr val="black"/>
                </a:solidFill>
              </a:rPr>
              <a:t>האדם יכול לייצר חומרים אורגניים סינתטיים, לדוגמה: פלסטיק.</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2" name="TextBox 11"/>
          <p:cNvSpPr txBox="1"/>
          <p:nvPr/>
        </p:nvSpPr>
        <p:spPr>
          <a:xfrm>
            <a:off x="4775200" y="4364038"/>
            <a:ext cx="309562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דוגמה למולקולה של חומר אורגני</a:t>
            </a:r>
          </a:p>
        </p:txBody>
      </p:sp>
      <p:sp>
        <p:nvSpPr>
          <p:cNvPr id="13" name="TextBox 12"/>
          <p:cNvSpPr txBox="1"/>
          <p:nvPr/>
        </p:nvSpPr>
        <p:spPr>
          <a:xfrm>
            <a:off x="2855913" y="6253163"/>
            <a:ext cx="45243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גז הבישול – בוטן</a:t>
            </a:r>
            <a:r>
              <a:rPr lang="he-IL" dirty="0">
                <a:solidFill>
                  <a:prstClr val="black"/>
                </a:solidFill>
                <a:latin typeface="Arial"/>
                <a:cs typeface="Arial"/>
              </a:rPr>
              <a:t> (</a:t>
            </a:r>
            <a:r>
              <a:rPr lang="he-IL" baseline="-25000" dirty="0">
                <a:solidFill>
                  <a:prstClr val="black"/>
                </a:solidFill>
                <a:latin typeface="Arial"/>
                <a:cs typeface="Arial"/>
              </a:rPr>
              <a:t>10</a:t>
            </a:r>
            <a:r>
              <a:rPr lang="en-US" dirty="0">
                <a:solidFill>
                  <a:prstClr val="black"/>
                </a:solidFill>
                <a:latin typeface="Arial"/>
                <a:cs typeface="Arial"/>
              </a:rPr>
              <a:t>H</a:t>
            </a:r>
            <a:r>
              <a:rPr lang="he-IL" baseline="-25000" dirty="0">
                <a:solidFill>
                  <a:prstClr val="black"/>
                </a:solidFill>
                <a:latin typeface="Arial"/>
                <a:cs typeface="Arial"/>
              </a:rPr>
              <a:t>4</a:t>
            </a:r>
            <a:r>
              <a:rPr lang="en-US" dirty="0">
                <a:solidFill>
                  <a:prstClr val="black"/>
                </a:solidFill>
                <a:latin typeface="Arial"/>
                <a:cs typeface="Arial"/>
              </a:rPr>
              <a:t>C</a:t>
            </a:r>
            <a:r>
              <a:rPr lang="he-IL" dirty="0">
                <a:solidFill>
                  <a:prstClr val="black"/>
                </a:solidFill>
                <a:latin typeface="Arial"/>
                <a:cs typeface="Arial"/>
              </a:rPr>
              <a:t>)</a:t>
            </a:r>
          </a:p>
        </p:txBody>
      </p:sp>
      <p:sp>
        <p:nvSpPr>
          <p:cNvPr id="14" name="TextBox 13"/>
          <p:cNvSpPr txBox="1"/>
          <p:nvPr/>
        </p:nvSpPr>
        <p:spPr>
          <a:xfrm>
            <a:off x="254000" y="4360863"/>
            <a:ext cx="3621088" cy="519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u="sng" dirty="0">
                <a:solidFill>
                  <a:prstClr val="black"/>
                </a:solidFill>
                <a:latin typeface="Arial"/>
                <a:cs typeface="Arial"/>
              </a:rPr>
              <a:t>דוגמה למולקולה של חומר אנאורגני</a:t>
            </a:r>
          </a:p>
        </p:txBody>
      </p:sp>
      <p:sp>
        <p:nvSpPr>
          <p:cNvPr id="18" name="TextBox 17"/>
          <p:cNvSpPr txBox="1"/>
          <p:nvPr/>
        </p:nvSpPr>
        <p:spPr>
          <a:xfrm>
            <a:off x="179388" y="5959475"/>
            <a:ext cx="2343150" cy="5207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מים</a:t>
            </a:r>
            <a:r>
              <a:rPr lang="he-IL" dirty="0">
                <a:solidFill>
                  <a:prstClr val="black"/>
                </a:solidFill>
                <a:latin typeface="Arial"/>
                <a:cs typeface="Arial"/>
              </a:rPr>
              <a:t> – </a:t>
            </a:r>
            <a:r>
              <a:rPr lang="en-US" dirty="0">
                <a:solidFill>
                  <a:prstClr val="black"/>
                </a:solidFill>
                <a:latin typeface="Arial"/>
                <a:cs typeface="Arial"/>
              </a:rPr>
              <a:t>H</a:t>
            </a:r>
            <a:r>
              <a:rPr lang="en-US" sz="1200" dirty="0">
                <a:solidFill>
                  <a:prstClr val="black"/>
                </a:solidFill>
                <a:latin typeface="Arial"/>
                <a:cs typeface="Arial"/>
              </a:rPr>
              <a:t>2</a:t>
            </a:r>
            <a:r>
              <a:rPr lang="en-US" dirty="0">
                <a:solidFill>
                  <a:prstClr val="black"/>
                </a:solidFill>
                <a:latin typeface="Arial"/>
                <a:cs typeface="Arial"/>
              </a:rPr>
              <a:t>O</a:t>
            </a:r>
            <a:endParaRPr lang="he-IL" dirty="0">
              <a:solidFill>
                <a:prstClr val="black"/>
              </a:solidFill>
              <a:latin typeface="Arial"/>
              <a:cs typeface="Arial"/>
            </a:endParaRPr>
          </a:p>
        </p:txBody>
      </p:sp>
      <p:grpSp>
        <p:nvGrpSpPr>
          <p:cNvPr id="140297" name="קבוצה 28"/>
          <p:cNvGrpSpPr>
            <a:grpSpLocks/>
          </p:cNvGrpSpPr>
          <p:nvPr/>
        </p:nvGrpSpPr>
        <p:grpSpPr bwMode="auto">
          <a:xfrm>
            <a:off x="1230313" y="5229225"/>
            <a:ext cx="1390650" cy="741363"/>
            <a:chOff x="2246737" y="3857616"/>
            <a:chExt cx="1388329" cy="741053"/>
          </a:xfrm>
        </p:grpSpPr>
        <p:sp>
          <p:nvSpPr>
            <p:cNvPr id="15" name="TextBox 14"/>
            <p:cNvSpPr txBox="1"/>
            <p:nvPr/>
          </p:nvSpPr>
          <p:spPr>
            <a:xfrm>
              <a:off x="2246737" y="3857616"/>
              <a:ext cx="470700"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 name="TextBox 15"/>
            <p:cNvSpPr txBox="1"/>
            <p:nvPr/>
          </p:nvSpPr>
          <p:spPr>
            <a:xfrm>
              <a:off x="3164365" y="3936958"/>
              <a:ext cx="470701"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7" name="TextBox 16"/>
            <p:cNvSpPr txBox="1"/>
            <p:nvPr/>
          </p:nvSpPr>
          <p:spPr>
            <a:xfrm>
              <a:off x="2639780" y="4079773"/>
              <a:ext cx="472285"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22" name="מחבר ישר 21"/>
            <p:cNvCxnSpPr/>
            <p:nvPr/>
          </p:nvCxnSpPr>
          <p:spPr>
            <a:xfrm flipH="1">
              <a:off x="3055011" y="4167050"/>
              <a:ext cx="345497" cy="8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a:off x="2598574" y="4067078"/>
              <a:ext cx="236142" cy="1539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298" name="קבוצה 1"/>
          <p:cNvGrpSpPr>
            <a:grpSpLocks/>
          </p:cNvGrpSpPr>
          <p:nvPr/>
        </p:nvGrpSpPr>
        <p:grpSpPr bwMode="auto">
          <a:xfrm>
            <a:off x="4775200" y="4791075"/>
            <a:ext cx="2973388" cy="1577975"/>
            <a:chOff x="4663281" y="4090988"/>
            <a:chExt cx="2973386" cy="1577976"/>
          </a:xfrm>
        </p:grpSpPr>
        <p:grpSp>
          <p:nvGrpSpPr>
            <p:cNvPr id="140300" name="קבוצה 7187"/>
            <p:cNvGrpSpPr>
              <a:grpSpLocks/>
            </p:cNvGrpSpPr>
            <p:nvPr/>
          </p:nvGrpSpPr>
          <p:grpSpPr bwMode="auto">
            <a:xfrm>
              <a:off x="4663281" y="4090988"/>
              <a:ext cx="2973386" cy="1577976"/>
              <a:chOff x="5527168" y="3052280"/>
              <a:chExt cx="2973448" cy="1578466"/>
            </a:xfrm>
          </p:grpSpPr>
          <p:sp>
            <p:nvSpPr>
              <p:cNvPr id="7" name="TextBox 6"/>
              <p:cNvSpPr txBox="1"/>
              <p:nvPr/>
            </p:nvSpPr>
            <p:spPr>
              <a:xfrm>
                <a:off x="7457607" y="3571555"/>
                <a:ext cx="469909"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 name="TextBox 7"/>
              <p:cNvSpPr txBox="1"/>
              <p:nvPr/>
            </p:nvSpPr>
            <p:spPr>
              <a:xfrm>
                <a:off x="6482862" y="3571555"/>
                <a:ext cx="471498"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9" name="TextBox 8"/>
              <p:cNvSpPr txBox="1"/>
              <p:nvPr/>
            </p:nvSpPr>
            <p:spPr>
              <a:xfrm>
                <a:off x="6962297" y="3547734"/>
                <a:ext cx="471498"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1" name="TextBox 10"/>
              <p:cNvSpPr txBox="1"/>
              <p:nvPr/>
            </p:nvSpPr>
            <p:spPr>
              <a:xfrm>
                <a:off x="6012953" y="3571555"/>
                <a:ext cx="469909"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3" name="מחבר ישר 2"/>
              <p:cNvCxnSpPr/>
              <p:nvPr/>
            </p:nvCxnSpPr>
            <p:spPr>
              <a:xfrm flipH="1">
                <a:off x="7349655" y="3758938"/>
                <a:ext cx="3286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a:off x="6867045" y="3758938"/>
                <a:ext cx="3317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352685" y="3758938"/>
                <a:ext cx="374658"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27241" y="4060657"/>
                <a:ext cx="47149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3" name="TextBox 32"/>
              <p:cNvSpPr txBox="1"/>
              <p:nvPr/>
            </p:nvSpPr>
            <p:spPr>
              <a:xfrm>
                <a:off x="6497151" y="4070185"/>
                <a:ext cx="47149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7457607" y="4063833"/>
                <a:ext cx="471498"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5" name="TextBox 34"/>
              <p:cNvSpPr txBox="1"/>
              <p:nvPr/>
            </p:nvSpPr>
            <p:spPr>
              <a:xfrm>
                <a:off x="5527168" y="3565203"/>
                <a:ext cx="471498"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6" name="TextBox 35"/>
              <p:cNvSpPr txBox="1"/>
              <p:nvPr/>
            </p:nvSpPr>
            <p:spPr>
              <a:xfrm>
                <a:off x="8029118" y="3592198"/>
                <a:ext cx="471498"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7" name="TextBox 36"/>
              <p:cNvSpPr txBox="1"/>
              <p:nvPr/>
            </p:nvSpPr>
            <p:spPr>
              <a:xfrm>
                <a:off x="6979760" y="4111472"/>
                <a:ext cx="469909"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8" name="TextBox 37"/>
              <p:cNvSpPr txBox="1"/>
              <p:nvPr/>
            </p:nvSpPr>
            <p:spPr>
              <a:xfrm>
                <a:off x="6070104" y="3079276"/>
                <a:ext cx="469909"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9" name="TextBox 38"/>
              <p:cNvSpPr txBox="1"/>
              <p:nvPr/>
            </p:nvSpPr>
            <p:spPr>
              <a:xfrm>
                <a:off x="6505088" y="3098332"/>
                <a:ext cx="469909" cy="5176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40" name="TextBox 39"/>
              <p:cNvSpPr txBox="1"/>
              <p:nvPr/>
            </p:nvSpPr>
            <p:spPr>
              <a:xfrm>
                <a:off x="7019448" y="3087216"/>
                <a:ext cx="392121" cy="4366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41" name="TextBox 40"/>
              <p:cNvSpPr txBox="1"/>
              <p:nvPr/>
            </p:nvSpPr>
            <p:spPr>
              <a:xfrm>
                <a:off x="7419506" y="3052280"/>
                <a:ext cx="471498"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7176" name="מחבר ישר 7175"/>
              <p:cNvCxnSpPr/>
              <p:nvPr/>
            </p:nvCxnSpPr>
            <p:spPr>
              <a:xfrm flipV="1">
                <a:off x="7743363" y="3357175"/>
                <a:ext cx="0" cy="298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a:xfrm flipV="1">
                <a:off x="7267103" y="3357175"/>
                <a:ext cx="0" cy="322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V="1">
                <a:off x="6352685" y="3357175"/>
                <a:ext cx="0" cy="276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V="1">
                <a:off x="6808307" y="3357175"/>
                <a:ext cx="0" cy="3700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מחבר ישר 41"/>
            <p:cNvCxnSpPr/>
            <p:nvPr/>
          </p:nvCxnSpPr>
          <p:spPr bwMode="auto">
            <a:xfrm flipV="1">
              <a:off x="6884193" y="4895852"/>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bwMode="auto">
            <a:xfrm flipV="1">
              <a:off x="6407943" y="4914902"/>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bwMode="auto">
            <a:xfrm flipV="1">
              <a:off x="5944393" y="4914902"/>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bwMode="auto">
            <a:xfrm flipV="1">
              <a:off x="5477668" y="4956177"/>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bwMode="auto">
            <a:xfrm flipH="1">
              <a:off x="7027067" y="4797426"/>
              <a:ext cx="328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bwMode="auto">
            <a:xfrm flipH="1">
              <a:off x="5041106" y="4797426"/>
              <a:ext cx="3286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Slide Number Placeholder 8"/>
          <p:cNvSpPr>
            <a:spLocks noGrp="1"/>
          </p:cNvSpPr>
          <p:nvPr>
            <p:ph type="sldNum" sz="quarter" idx="12"/>
          </p:nvPr>
        </p:nvSpPr>
        <p:spPr bwMode="auto">
          <a:xfrm>
            <a:off x="120650" y="6492875"/>
            <a:ext cx="22225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083A257-774D-44EC-84B0-A661B5400766}" type="slidenum">
              <a:rPr lang="he-IL" sz="1200" smtClean="0">
                <a:solidFill>
                  <a:prstClr val="white">
                    <a:lumMod val="50000"/>
                  </a:prstClr>
                </a:solidFill>
              </a:rPr>
              <a:pPr fontAlgn="base">
                <a:spcBef>
                  <a:spcPct val="0"/>
                </a:spcBef>
                <a:spcAft>
                  <a:spcPct val="0"/>
                </a:spcAft>
                <a:defRPr/>
              </a:pPr>
              <a:t>5</a:t>
            </a:fld>
            <a:endParaRPr lang="he-IL" sz="1200" dirty="0" smtClean="0">
              <a:solidFill>
                <a:prstClr val="white">
                  <a:lumMod val="50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131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2</a:t>
            </a:r>
            <a:endParaRPr lang="he-IL" sz="1800" smtClean="0"/>
          </a:p>
        </p:txBody>
      </p:sp>
      <p:sp>
        <p:nvSpPr>
          <p:cNvPr id="6" name="TextBox 5"/>
          <p:cNvSpPr txBox="1"/>
          <p:nvPr/>
        </p:nvSpPr>
        <p:spPr>
          <a:xfrm>
            <a:off x="404813" y="465138"/>
            <a:ext cx="8183562"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2:</a:t>
            </a:r>
          </a:p>
          <a:p>
            <a:pPr>
              <a:defRPr/>
            </a:pPr>
            <a:r>
              <a:rPr lang="he-IL" dirty="0">
                <a:solidFill>
                  <a:srgbClr val="1F497D"/>
                </a:solidFill>
                <a:latin typeface="Arial"/>
                <a:cs typeface="Arial"/>
              </a:rPr>
              <a:t>מיינו את החומרים הבאים לחומרים אורגנים ואנאורגניים:</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כוהל</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חמצן  </a:t>
            </a:r>
          </a:p>
          <a:p>
            <a:pPr>
              <a:defRPr/>
            </a:pPr>
            <a:endParaRPr lang="en-US"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פחמן דו</a:t>
            </a:r>
            <a:r>
              <a:rPr lang="he-IL" dirty="0">
                <a:solidFill>
                  <a:srgbClr val="1D4C72"/>
                </a:solidFill>
              </a:rPr>
              <a:t>־</a:t>
            </a:r>
            <a:r>
              <a:rPr lang="he-IL" dirty="0">
                <a:solidFill>
                  <a:srgbClr val="1F497D"/>
                </a:solidFill>
                <a:latin typeface="Arial"/>
                <a:cs typeface="Arial"/>
              </a:rPr>
              <a:t>חמצני</a:t>
            </a:r>
          </a:p>
          <a:p>
            <a:pPr>
              <a:defRPr/>
            </a:pPr>
            <a:endParaRPr lang="en-US" dirty="0">
              <a:solidFill>
                <a:srgbClr val="1F497D"/>
              </a:solidFill>
              <a:latin typeface="Arial"/>
              <a:cs typeface="Arial"/>
            </a:endParaRPr>
          </a:p>
          <a:p>
            <a:pPr>
              <a:defRPr/>
            </a:pPr>
            <a:endParaRPr lang="en-US"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חומצת שומן</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p:txBody>
      </p:sp>
      <p:grpSp>
        <p:nvGrpSpPr>
          <p:cNvPr id="141317" name="קבוצה 8"/>
          <p:cNvGrpSpPr>
            <a:grpSpLocks/>
          </p:cNvGrpSpPr>
          <p:nvPr/>
        </p:nvGrpSpPr>
        <p:grpSpPr bwMode="auto">
          <a:xfrm>
            <a:off x="4267200" y="1177925"/>
            <a:ext cx="3132138" cy="1531938"/>
            <a:chOff x="4429917" y="863698"/>
            <a:chExt cx="3132450" cy="1531939"/>
          </a:xfrm>
        </p:grpSpPr>
        <p:grpSp>
          <p:nvGrpSpPr>
            <p:cNvPr id="141399" name="קבוצה 10"/>
            <p:cNvGrpSpPr>
              <a:grpSpLocks/>
            </p:cNvGrpSpPr>
            <p:nvPr/>
          </p:nvGrpSpPr>
          <p:grpSpPr bwMode="auto">
            <a:xfrm>
              <a:off x="4429917" y="863698"/>
              <a:ext cx="3132450" cy="1531939"/>
              <a:chOff x="4663281" y="4117974"/>
              <a:chExt cx="3132450" cy="1531939"/>
            </a:xfrm>
          </p:grpSpPr>
          <p:grpSp>
            <p:nvGrpSpPr>
              <p:cNvPr id="141401" name="קבוצה 7187"/>
              <p:cNvGrpSpPr>
                <a:grpSpLocks/>
              </p:cNvGrpSpPr>
              <p:nvPr/>
            </p:nvGrpSpPr>
            <p:grpSpPr bwMode="auto">
              <a:xfrm>
                <a:off x="4663281" y="4117974"/>
                <a:ext cx="3132450" cy="1531939"/>
                <a:chOff x="5527168" y="3079275"/>
                <a:chExt cx="3132515" cy="1532415"/>
              </a:xfrm>
            </p:grpSpPr>
            <p:sp>
              <p:nvSpPr>
                <p:cNvPr id="19" name="TextBox 18"/>
                <p:cNvSpPr txBox="1"/>
                <p:nvPr/>
              </p:nvSpPr>
              <p:spPr>
                <a:xfrm>
                  <a:off x="7456213" y="3571553"/>
                  <a:ext cx="469957"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 name="TextBox 19"/>
                <p:cNvSpPr txBox="1"/>
                <p:nvPr/>
              </p:nvSpPr>
              <p:spPr>
                <a:xfrm>
                  <a:off x="6481371" y="3571553"/>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1" name="TextBox 20"/>
                <p:cNvSpPr txBox="1"/>
                <p:nvPr/>
              </p:nvSpPr>
              <p:spPr>
                <a:xfrm>
                  <a:off x="6960854" y="3547734"/>
                  <a:ext cx="471544"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2" name="TextBox 21"/>
                <p:cNvSpPr txBox="1"/>
                <p:nvPr/>
              </p:nvSpPr>
              <p:spPr>
                <a:xfrm>
                  <a:off x="6011414" y="3571553"/>
                  <a:ext cx="469957"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23" name="מחבר ישר 22"/>
                <p:cNvCxnSpPr/>
                <p:nvPr/>
              </p:nvCxnSpPr>
              <p:spPr>
                <a:xfrm flipH="1">
                  <a:off x="7348250" y="3758937"/>
                  <a:ext cx="328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flipH="1">
                  <a:off x="6865592" y="3758937"/>
                  <a:ext cx="331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a:off x="6351180" y="3758937"/>
                  <a:ext cx="37469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27291" y="4060655"/>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7" name="TextBox 26"/>
                <p:cNvSpPr txBox="1"/>
                <p:nvPr/>
              </p:nvSpPr>
              <p:spPr>
                <a:xfrm>
                  <a:off x="6497248" y="4070183"/>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8" name="TextBox 27"/>
                <p:cNvSpPr txBox="1"/>
                <p:nvPr/>
              </p:nvSpPr>
              <p:spPr>
                <a:xfrm>
                  <a:off x="7456213" y="4063831"/>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9" name="TextBox 28"/>
                <p:cNvSpPr txBox="1"/>
                <p:nvPr/>
              </p:nvSpPr>
              <p:spPr>
                <a:xfrm>
                  <a:off x="5527168" y="3565201"/>
                  <a:ext cx="471545"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0" name="TextBox 29"/>
                <p:cNvSpPr txBox="1"/>
                <p:nvPr/>
              </p:nvSpPr>
              <p:spPr>
                <a:xfrm>
                  <a:off x="8188138" y="3565201"/>
                  <a:ext cx="471545"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1" name="TextBox 30"/>
                <p:cNvSpPr txBox="1"/>
                <p:nvPr/>
              </p:nvSpPr>
              <p:spPr>
                <a:xfrm>
                  <a:off x="6941801" y="4092415"/>
                  <a:ext cx="468368"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2" name="TextBox 31"/>
                <p:cNvSpPr txBox="1"/>
                <p:nvPr/>
              </p:nvSpPr>
              <p:spPr>
                <a:xfrm>
                  <a:off x="6068571" y="3079275"/>
                  <a:ext cx="469957"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3" name="TextBox 32"/>
                <p:cNvSpPr txBox="1"/>
                <p:nvPr/>
              </p:nvSpPr>
              <p:spPr>
                <a:xfrm>
                  <a:off x="6503599" y="3098331"/>
                  <a:ext cx="469957" cy="5176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7032299" y="3098331"/>
                  <a:ext cx="392160" cy="4366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5" name="TextBox 34"/>
                <p:cNvSpPr txBox="1"/>
                <p:nvPr/>
              </p:nvSpPr>
              <p:spPr>
                <a:xfrm>
                  <a:off x="7433985" y="3098331"/>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6" name="מחבר ישר 35"/>
                <p:cNvCxnSpPr/>
                <p:nvPr/>
              </p:nvCxnSpPr>
              <p:spPr>
                <a:xfrm flipV="1">
                  <a:off x="7741998" y="3357175"/>
                  <a:ext cx="0" cy="298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V="1">
                  <a:off x="7265690" y="3357175"/>
                  <a:ext cx="0" cy="322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flipV="1">
                  <a:off x="6351180" y="3357175"/>
                  <a:ext cx="0" cy="276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flipV="1">
                  <a:off x="6806847" y="3357175"/>
                  <a:ext cx="0" cy="37000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מחבר ישר 12"/>
              <p:cNvCxnSpPr/>
              <p:nvPr/>
            </p:nvCxnSpPr>
            <p:spPr bwMode="auto">
              <a:xfrm flipV="1">
                <a:off x="6884415" y="4897438"/>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bwMode="auto">
              <a:xfrm flipV="1">
                <a:off x="6408118" y="4914900"/>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bwMode="auto">
              <a:xfrm flipV="1">
                <a:off x="5942933" y="4914900"/>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bwMode="auto">
              <a:xfrm flipV="1">
                <a:off x="5477750" y="4956175"/>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bwMode="auto">
              <a:xfrm flipH="1">
                <a:off x="7025716" y="4797424"/>
                <a:ext cx="328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bwMode="auto">
              <a:xfrm flipH="1">
                <a:off x="5041144" y="4797424"/>
                <a:ext cx="32864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bwMode="auto">
            <a:xfrm>
              <a:off x="6897138" y="1349473"/>
              <a:ext cx="47153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141318" name="קבוצה 7172"/>
          <p:cNvGrpSpPr>
            <a:grpSpLocks/>
          </p:cNvGrpSpPr>
          <p:nvPr/>
        </p:nvGrpSpPr>
        <p:grpSpPr bwMode="auto">
          <a:xfrm>
            <a:off x="3600450" y="4643438"/>
            <a:ext cx="2870200" cy="1677987"/>
            <a:chOff x="683567" y="1072456"/>
            <a:chExt cx="2870994" cy="1677977"/>
          </a:xfrm>
        </p:grpSpPr>
        <p:grpSp>
          <p:nvGrpSpPr>
            <p:cNvPr id="141369" name="קבוצה 41"/>
            <p:cNvGrpSpPr>
              <a:grpSpLocks/>
            </p:cNvGrpSpPr>
            <p:nvPr/>
          </p:nvGrpSpPr>
          <p:grpSpPr bwMode="auto">
            <a:xfrm>
              <a:off x="683567" y="1092296"/>
              <a:ext cx="2870994" cy="1658137"/>
              <a:chOff x="4429916" y="863698"/>
              <a:chExt cx="2870994" cy="1531939"/>
            </a:xfrm>
          </p:grpSpPr>
          <p:grpSp>
            <p:nvGrpSpPr>
              <p:cNvPr id="141371" name="קבוצה 42"/>
              <p:cNvGrpSpPr>
                <a:grpSpLocks/>
              </p:cNvGrpSpPr>
              <p:nvPr/>
            </p:nvGrpSpPr>
            <p:grpSpPr bwMode="auto">
              <a:xfrm>
                <a:off x="4429916" y="863698"/>
                <a:ext cx="2870994" cy="1531939"/>
                <a:chOff x="4663280" y="4117974"/>
                <a:chExt cx="2870994" cy="1531939"/>
              </a:xfrm>
            </p:grpSpPr>
            <p:grpSp>
              <p:nvGrpSpPr>
                <p:cNvPr id="141373" name="קבוצה 7187"/>
                <p:cNvGrpSpPr>
                  <a:grpSpLocks/>
                </p:cNvGrpSpPr>
                <p:nvPr/>
              </p:nvGrpSpPr>
              <p:grpSpPr bwMode="auto">
                <a:xfrm>
                  <a:off x="4663280" y="4117974"/>
                  <a:ext cx="2870994" cy="1531939"/>
                  <a:chOff x="5527168" y="3079275"/>
                  <a:chExt cx="2871054" cy="1532415"/>
                </a:xfrm>
              </p:grpSpPr>
              <p:sp>
                <p:nvSpPr>
                  <p:cNvPr id="52" name="TextBox 51"/>
                  <p:cNvSpPr txBox="1"/>
                  <p:nvPr/>
                </p:nvSpPr>
                <p:spPr>
                  <a:xfrm>
                    <a:off x="7456555" y="3571499"/>
                    <a:ext cx="47004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3" name="TextBox 52"/>
                  <p:cNvSpPr txBox="1"/>
                  <p:nvPr/>
                </p:nvSpPr>
                <p:spPr>
                  <a:xfrm>
                    <a:off x="6481540" y="3571499"/>
                    <a:ext cx="47162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4" name="TextBox 53"/>
                  <p:cNvSpPr txBox="1"/>
                  <p:nvPr/>
                </p:nvSpPr>
                <p:spPr>
                  <a:xfrm>
                    <a:off x="6961108" y="3546557"/>
                    <a:ext cx="471627" cy="52083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5" name="TextBox 54"/>
                  <p:cNvSpPr txBox="1"/>
                  <p:nvPr/>
                </p:nvSpPr>
                <p:spPr>
                  <a:xfrm>
                    <a:off x="6011500" y="3571499"/>
                    <a:ext cx="47004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56" name="מחבר ישר 55"/>
                  <p:cNvCxnSpPr/>
                  <p:nvPr/>
                </p:nvCxnSpPr>
                <p:spPr>
                  <a:xfrm flipH="1">
                    <a:off x="7348573" y="3757823"/>
                    <a:ext cx="328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flipH="1">
                    <a:off x="6865829" y="3757823"/>
                    <a:ext cx="331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flipH="1">
                    <a:off x="6351326" y="3757823"/>
                    <a:ext cx="374761"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27380" y="4060051"/>
                    <a:ext cx="47162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0" name="TextBox 59"/>
                  <p:cNvSpPr txBox="1"/>
                  <p:nvPr/>
                </p:nvSpPr>
                <p:spPr>
                  <a:xfrm>
                    <a:off x="6497420" y="4068854"/>
                    <a:ext cx="47162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2" name="TextBox 61"/>
                  <p:cNvSpPr txBox="1"/>
                  <p:nvPr/>
                </p:nvSpPr>
                <p:spPr>
                  <a:xfrm>
                    <a:off x="5527168" y="3564163"/>
                    <a:ext cx="471628"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3" name="TextBox 62"/>
                  <p:cNvSpPr txBox="1"/>
                  <p:nvPr/>
                </p:nvSpPr>
                <p:spPr>
                  <a:xfrm>
                    <a:off x="7926595" y="3994031"/>
                    <a:ext cx="47162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4" name="TextBox 63"/>
                  <p:cNvSpPr txBox="1"/>
                  <p:nvPr/>
                </p:nvSpPr>
                <p:spPr>
                  <a:xfrm>
                    <a:off x="6940463" y="4092328"/>
                    <a:ext cx="47004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5" name="TextBox 64"/>
                  <p:cNvSpPr txBox="1"/>
                  <p:nvPr/>
                </p:nvSpPr>
                <p:spPr>
                  <a:xfrm>
                    <a:off x="6068667" y="3078545"/>
                    <a:ext cx="47004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6" name="TextBox 65"/>
                  <p:cNvSpPr txBox="1"/>
                  <p:nvPr/>
                </p:nvSpPr>
                <p:spPr>
                  <a:xfrm>
                    <a:off x="6503771" y="3097617"/>
                    <a:ext cx="470040" cy="517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7" name="TextBox 66"/>
                  <p:cNvSpPr txBox="1"/>
                  <p:nvPr/>
                </p:nvSpPr>
                <p:spPr>
                  <a:xfrm>
                    <a:off x="7018275" y="3082946"/>
                    <a:ext cx="392229" cy="43573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69" name="מחבר ישר 68"/>
                  <p:cNvCxnSpPr/>
                  <p:nvPr/>
                </p:nvCxnSpPr>
                <p:spPr>
                  <a:xfrm flipV="1">
                    <a:off x="7848784" y="3357299"/>
                    <a:ext cx="206436" cy="32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a:xfrm flipV="1">
                    <a:off x="7265998" y="3357299"/>
                    <a:ext cx="0" cy="32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flipV="1">
                    <a:off x="6351326" y="3357299"/>
                    <a:ext cx="0" cy="275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מחבר ישר 71"/>
                  <p:cNvCxnSpPr/>
                  <p:nvPr/>
                </p:nvCxnSpPr>
                <p:spPr>
                  <a:xfrm flipV="1">
                    <a:off x="6807074" y="3357299"/>
                    <a:ext cx="0" cy="3697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6" name="מחבר ישר 45"/>
                <p:cNvCxnSpPr/>
                <p:nvPr/>
              </p:nvCxnSpPr>
              <p:spPr bwMode="auto">
                <a:xfrm flipV="1">
                  <a:off x="6924505" y="4315244"/>
                  <a:ext cx="204845" cy="371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bwMode="auto">
                <a:xfrm flipV="1">
                  <a:off x="6408426" y="4915112"/>
                  <a:ext cx="0" cy="29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bwMode="auto">
                <a:xfrm flipV="1">
                  <a:off x="5943159" y="4915112"/>
                  <a:ext cx="0" cy="29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bwMode="auto">
                <a:xfrm flipV="1">
                  <a:off x="5477893" y="4956179"/>
                  <a:ext cx="0" cy="29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מחבר ישר 49"/>
                <p:cNvCxnSpPr/>
                <p:nvPr/>
              </p:nvCxnSpPr>
              <p:spPr bwMode="auto">
                <a:xfrm flipH="1" flipV="1">
                  <a:off x="6943561" y="4872578"/>
                  <a:ext cx="165146" cy="266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bwMode="auto">
                <a:xfrm flipH="1">
                  <a:off x="5041210" y="4796312"/>
                  <a:ext cx="3287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bwMode="auto">
              <a:xfrm>
                <a:off x="6659383" y="1773769"/>
                <a:ext cx="471618" cy="51920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73" name="TextBox 72"/>
            <p:cNvSpPr txBox="1"/>
            <p:nvPr/>
          </p:nvSpPr>
          <p:spPr bwMode="auto">
            <a:xfrm>
              <a:off x="3140109" y="1072456"/>
              <a:ext cx="290592" cy="51910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141319" name="קבוצה 7175"/>
          <p:cNvGrpSpPr>
            <a:grpSpLocks/>
          </p:cNvGrpSpPr>
          <p:nvPr/>
        </p:nvGrpSpPr>
        <p:grpSpPr bwMode="auto">
          <a:xfrm>
            <a:off x="5243513" y="3876675"/>
            <a:ext cx="1584325" cy="561975"/>
            <a:chOff x="1293018" y="4307522"/>
            <a:chExt cx="1584287" cy="561638"/>
          </a:xfrm>
        </p:grpSpPr>
        <p:sp>
          <p:nvSpPr>
            <p:cNvPr id="76" name="TextBox 75"/>
            <p:cNvSpPr txBox="1"/>
            <p:nvPr/>
          </p:nvSpPr>
          <p:spPr bwMode="auto">
            <a:xfrm>
              <a:off x="1293018" y="4307522"/>
              <a:ext cx="471476" cy="51880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77" name="TextBox 76"/>
            <p:cNvSpPr txBox="1"/>
            <p:nvPr/>
          </p:nvSpPr>
          <p:spPr bwMode="auto">
            <a:xfrm>
              <a:off x="2588387" y="4307522"/>
              <a:ext cx="288918" cy="51880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85" name="TextBox 84"/>
            <p:cNvSpPr txBox="1"/>
            <p:nvPr/>
          </p:nvSpPr>
          <p:spPr bwMode="auto">
            <a:xfrm>
              <a:off x="1859741" y="4307522"/>
              <a:ext cx="471477" cy="56163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86" name="מחבר ישר 85"/>
            <p:cNvCxnSpPr/>
            <p:nvPr/>
          </p:nvCxnSpPr>
          <p:spPr bwMode="auto">
            <a:xfrm flipH="1">
              <a:off x="2229621" y="4555023"/>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bwMode="auto">
            <a:xfrm flipH="1">
              <a:off x="1672421" y="4440792"/>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bwMode="auto">
            <a:xfrm flipH="1">
              <a:off x="1696233" y="4539158"/>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מחבר ישר 88"/>
            <p:cNvCxnSpPr/>
            <p:nvPr/>
          </p:nvCxnSpPr>
          <p:spPr bwMode="auto">
            <a:xfrm flipH="1">
              <a:off x="2229621" y="4437619"/>
              <a:ext cx="3746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1320" name="קבוצה 90"/>
          <p:cNvGrpSpPr>
            <a:grpSpLocks/>
          </p:cNvGrpSpPr>
          <p:nvPr/>
        </p:nvGrpSpPr>
        <p:grpSpPr bwMode="auto">
          <a:xfrm>
            <a:off x="6437313" y="3067050"/>
            <a:ext cx="1065212" cy="519113"/>
            <a:chOff x="1811794" y="4307284"/>
            <a:chExt cx="1065511" cy="519113"/>
          </a:xfrm>
        </p:grpSpPr>
        <p:sp>
          <p:nvSpPr>
            <p:cNvPr id="92" name="TextBox 91"/>
            <p:cNvSpPr txBox="1"/>
            <p:nvPr/>
          </p:nvSpPr>
          <p:spPr bwMode="auto">
            <a:xfrm>
              <a:off x="1811794" y="4307284"/>
              <a:ext cx="471619"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93" name="TextBox 92"/>
            <p:cNvSpPr txBox="1"/>
            <p:nvPr/>
          </p:nvSpPr>
          <p:spPr bwMode="auto">
            <a:xfrm>
              <a:off x="2588299" y="4307284"/>
              <a:ext cx="289006"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95" name="מחבר ישר 94"/>
            <p:cNvCxnSpPr/>
            <p:nvPr/>
          </p:nvCxnSpPr>
          <p:spPr bwMode="auto">
            <a:xfrm flipH="1">
              <a:off x="2229423" y="4556522"/>
              <a:ext cx="374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מחבר ישר 97"/>
            <p:cNvCxnSpPr/>
            <p:nvPr/>
          </p:nvCxnSpPr>
          <p:spPr bwMode="auto">
            <a:xfrm flipH="1">
              <a:off x="2229423" y="4437459"/>
              <a:ext cx="37475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1321" name="קבוצה 80"/>
          <p:cNvGrpSpPr>
            <a:grpSpLocks/>
          </p:cNvGrpSpPr>
          <p:nvPr/>
        </p:nvGrpSpPr>
        <p:grpSpPr bwMode="auto">
          <a:xfrm>
            <a:off x="646113" y="2100263"/>
            <a:ext cx="2944812" cy="3033712"/>
            <a:chOff x="3470275" y="2698750"/>
            <a:chExt cx="2944813" cy="3033713"/>
          </a:xfrm>
        </p:grpSpPr>
        <p:sp>
          <p:nvSpPr>
            <p:cNvPr id="82" name="TextBox 81"/>
            <p:cNvSpPr txBox="1"/>
            <p:nvPr/>
          </p:nvSpPr>
          <p:spPr>
            <a:xfrm>
              <a:off x="3921125" y="5016501"/>
              <a:ext cx="1993901" cy="7159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solidFill>
                    <a:prstClr val="black"/>
                  </a:solidFill>
                  <a:latin typeface="Arial"/>
                  <a:cs typeface="Arial"/>
                </a:rPr>
                <a:t>גלוקוז (</a:t>
              </a:r>
              <a:r>
                <a:rPr lang="he-IL" baseline="-25000" dirty="0">
                  <a:solidFill>
                    <a:prstClr val="black"/>
                  </a:solidFill>
                  <a:latin typeface="Arial"/>
                  <a:cs typeface="Arial"/>
                </a:rPr>
                <a:t>6</a:t>
              </a:r>
              <a:r>
                <a:rPr lang="en-US" dirty="0">
                  <a:solidFill>
                    <a:prstClr val="black"/>
                  </a:solidFill>
                  <a:latin typeface="Arial"/>
                  <a:cs typeface="Arial"/>
                </a:rPr>
                <a:t>O</a:t>
              </a:r>
              <a:r>
                <a:rPr lang="he-IL" baseline="-25000" dirty="0">
                  <a:solidFill>
                    <a:prstClr val="black"/>
                  </a:solidFill>
                  <a:latin typeface="Arial"/>
                  <a:cs typeface="Arial"/>
                </a:rPr>
                <a:t>12</a:t>
              </a:r>
              <a:r>
                <a:rPr lang="en-US" dirty="0">
                  <a:solidFill>
                    <a:prstClr val="black"/>
                  </a:solidFill>
                  <a:latin typeface="Arial"/>
                  <a:cs typeface="Arial"/>
                </a:rPr>
                <a:t>H</a:t>
              </a:r>
              <a:r>
                <a:rPr lang="he-IL" baseline="-25000" dirty="0">
                  <a:solidFill>
                    <a:prstClr val="black"/>
                  </a:solidFill>
                  <a:latin typeface="Arial"/>
                  <a:cs typeface="Arial"/>
                </a:rPr>
                <a:t>6</a:t>
              </a:r>
              <a:r>
                <a:rPr lang="en-US" dirty="0">
                  <a:solidFill>
                    <a:prstClr val="black"/>
                  </a:solidFill>
                  <a:latin typeface="Arial"/>
                  <a:cs typeface="Arial"/>
                </a:rPr>
                <a:t>C</a:t>
              </a:r>
              <a:r>
                <a:rPr lang="he-IL" dirty="0">
                  <a:solidFill>
                    <a:prstClr val="black"/>
                  </a:solidFill>
                  <a:latin typeface="Arial"/>
                  <a:cs typeface="Arial"/>
                </a:rPr>
                <a:t>)</a:t>
              </a:r>
            </a:p>
            <a:p>
              <a:pPr algn="ctr" fontAlgn="auto">
                <a:spcBef>
                  <a:spcPts val="0"/>
                </a:spcBef>
                <a:spcAft>
                  <a:spcPts val="0"/>
                </a:spcAft>
                <a:defRPr/>
              </a:pPr>
              <a:r>
                <a:rPr lang="he-IL" dirty="0">
                  <a:solidFill>
                    <a:prstClr val="black"/>
                  </a:solidFill>
                  <a:latin typeface="Arial"/>
                  <a:cs typeface="Arial"/>
                </a:rPr>
                <a:t>חד-סוכר</a:t>
              </a:r>
            </a:p>
          </p:txBody>
        </p:sp>
        <p:grpSp>
          <p:nvGrpSpPr>
            <p:cNvPr id="141324" name="קבוצה 4"/>
            <p:cNvGrpSpPr>
              <a:grpSpLocks/>
            </p:cNvGrpSpPr>
            <p:nvPr/>
          </p:nvGrpSpPr>
          <p:grpSpPr bwMode="auto">
            <a:xfrm>
              <a:off x="3470275" y="2698750"/>
              <a:ext cx="2944813" cy="2095500"/>
              <a:chOff x="4833938" y="3925888"/>
              <a:chExt cx="2944813" cy="2095500"/>
            </a:xfrm>
          </p:grpSpPr>
          <p:grpSp>
            <p:nvGrpSpPr>
              <p:cNvPr id="141325" name="קבוצה 1"/>
              <p:cNvGrpSpPr>
                <a:grpSpLocks/>
              </p:cNvGrpSpPr>
              <p:nvPr/>
            </p:nvGrpSpPr>
            <p:grpSpPr bwMode="auto">
              <a:xfrm>
                <a:off x="4943475" y="3925888"/>
                <a:ext cx="2662238" cy="2095500"/>
                <a:chOff x="4891869" y="4095482"/>
                <a:chExt cx="2661852" cy="2095195"/>
              </a:xfrm>
            </p:grpSpPr>
            <p:grpSp>
              <p:nvGrpSpPr>
                <p:cNvPr id="141337" name="קבוצה 7187"/>
                <p:cNvGrpSpPr>
                  <a:grpSpLocks/>
                </p:cNvGrpSpPr>
                <p:nvPr/>
              </p:nvGrpSpPr>
              <p:grpSpPr bwMode="auto">
                <a:xfrm>
                  <a:off x="4891869" y="4095482"/>
                  <a:ext cx="2661852" cy="2095195"/>
                  <a:chOff x="5755759" y="3056776"/>
                  <a:chExt cx="2661907" cy="2095846"/>
                </a:xfrm>
              </p:grpSpPr>
              <p:sp>
                <p:nvSpPr>
                  <p:cNvPr id="112" name="TextBox 111"/>
                  <p:cNvSpPr txBox="1"/>
                  <p:nvPr/>
                </p:nvSpPr>
                <p:spPr>
                  <a:xfrm>
                    <a:off x="7424015" y="3876062"/>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13" name="TextBox 112"/>
                  <p:cNvSpPr txBox="1"/>
                  <p:nvPr/>
                </p:nvSpPr>
                <p:spPr>
                  <a:xfrm>
                    <a:off x="6482744" y="3571211"/>
                    <a:ext cx="471430"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14" name="TextBox 113"/>
                  <p:cNvSpPr txBox="1"/>
                  <p:nvPr/>
                </p:nvSpPr>
                <p:spPr>
                  <a:xfrm>
                    <a:off x="6962109" y="3547394"/>
                    <a:ext cx="471430"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115" name="TextBox 114"/>
                  <p:cNvSpPr txBox="1"/>
                  <p:nvPr/>
                </p:nvSpPr>
                <p:spPr>
                  <a:xfrm>
                    <a:off x="6117664" y="3826840"/>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16" name="מחבר ישר 115"/>
                  <p:cNvCxnSpPr/>
                  <p:nvPr/>
                </p:nvCxnSpPr>
                <p:spPr>
                  <a:xfrm flipH="1" flipV="1">
                    <a:off x="7349411" y="3795085"/>
                    <a:ext cx="306350" cy="230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מחבר ישר 116"/>
                  <p:cNvCxnSpPr/>
                  <p:nvPr/>
                </p:nvCxnSpPr>
                <p:spPr>
                  <a:xfrm flipH="1">
                    <a:off x="6854173" y="3699819"/>
                    <a:ext cx="3317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מחבר ישר 117"/>
                  <p:cNvCxnSpPr/>
                  <p:nvPr/>
                </p:nvCxnSpPr>
                <p:spPr>
                  <a:xfrm flipH="1">
                    <a:off x="6504966" y="3758567"/>
                    <a:ext cx="222222" cy="196883"/>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727189" y="4633424"/>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20" name="TextBox 119"/>
                  <p:cNvSpPr txBox="1"/>
                  <p:nvPr/>
                </p:nvSpPr>
                <p:spPr>
                  <a:xfrm>
                    <a:off x="5755759" y="3345749"/>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21" name="TextBox 120"/>
                  <p:cNvSpPr txBox="1"/>
                  <p:nvPr/>
                </p:nvSpPr>
                <p:spPr>
                  <a:xfrm>
                    <a:off x="7620841" y="3056776"/>
                    <a:ext cx="469842" cy="5176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sp>
                <p:nvSpPr>
                  <p:cNvPr id="122" name="TextBox 121"/>
                  <p:cNvSpPr txBox="1"/>
                  <p:nvPr/>
                </p:nvSpPr>
                <p:spPr>
                  <a:xfrm>
                    <a:off x="7946237" y="3529929"/>
                    <a:ext cx="471430"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23" name="מחבר ישר 122"/>
                  <p:cNvCxnSpPr/>
                  <p:nvPr/>
                </p:nvCxnSpPr>
                <p:spPr>
                  <a:xfrm flipH="1" flipV="1">
                    <a:off x="6482744" y="4111051"/>
                    <a:ext cx="236509" cy="234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מחבר ישר 123"/>
                  <p:cNvCxnSpPr/>
                  <p:nvPr/>
                </p:nvCxnSpPr>
                <p:spPr>
                  <a:xfrm flipH="1" flipV="1">
                    <a:off x="6144649" y="3669652"/>
                    <a:ext cx="207936" cy="276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מחבר ישר 124"/>
                  <p:cNvCxnSpPr/>
                  <p:nvPr/>
                </p:nvCxnSpPr>
                <p:spPr>
                  <a:xfrm flipV="1">
                    <a:off x="6808142" y="3317169"/>
                    <a:ext cx="0" cy="36994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6" name="מחבר ישר 105"/>
                <p:cNvCxnSpPr/>
                <p:nvPr/>
              </p:nvCxnSpPr>
              <p:spPr bwMode="auto">
                <a:xfrm flipV="1">
                  <a:off x="6485489" y="5157365"/>
                  <a:ext cx="393643" cy="219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מחבר ישר 106"/>
                <p:cNvCxnSpPr/>
                <p:nvPr/>
              </p:nvCxnSpPr>
              <p:spPr bwMode="auto">
                <a:xfrm flipH="1" flipV="1">
                  <a:off x="5969626" y="5454185"/>
                  <a:ext cx="187298"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bwMode="auto">
                <a:xfrm flipV="1">
                  <a:off x="6421998" y="5487517"/>
                  <a:ext cx="0"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מחבר ישר 108"/>
                <p:cNvCxnSpPr/>
                <p:nvPr/>
              </p:nvCxnSpPr>
              <p:spPr bwMode="auto">
                <a:xfrm flipV="1">
                  <a:off x="5134722" y="5114509"/>
                  <a:ext cx="330152" cy="19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מחבר ישר 109"/>
                <p:cNvCxnSpPr/>
                <p:nvPr/>
              </p:nvCxnSpPr>
              <p:spPr bwMode="auto">
                <a:xfrm flipH="1">
                  <a:off x="5618839" y="5455772"/>
                  <a:ext cx="236504" cy="260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מחבר ישר 110"/>
                <p:cNvCxnSpPr/>
                <p:nvPr/>
              </p:nvCxnSpPr>
              <p:spPr bwMode="auto">
                <a:xfrm flipH="1">
                  <a:off x="5991848" y="5376408"/>
                  <a:ext cx="3285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bwMode="auto">
              <a:xfrm>
                <a:off x="5548313" y="3949700"/>
                <a:ext cx="12604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CH</a:t>
                </a:r>
                <a:r>
                  <a:rPr lang="en-US" baseline="-25000" dirty="0">
                    <a:solidFill>
                      <a:prstClr val="black"/>
                    </a:solidFill>
                    <a:latin typeface="Arial"/>
                    <a:cs typeface="Arial"/>
                  </a:rPr>
                  <a:t>2</a:t>
                </a:r>
                <a:r>
                  <a:rPr lang="en-US" dirty="0">
                    <a:solidFill>
                      <a:prstClr val="black"/>
                    </a:solidFill>
                    <a:latin typeface="Arial"/>
                    <a:cs typeface="Arial"/>
                  </a:rPr>
                  <a:t>OH</a:t>
                </a:r>
                <a:endParaRPr lang="he-IL" dirty="0">
                  <a:solidFill>
                    <a:prstClr val="black"/>
                  </a:solidFill>
                  <a:latin typeface="Arial"/>
                  <a:cs typeface="Arial"/>
                </a:endParaRPr>
              </a:p>
            </p:txBody>
          </p:sp>
          <p:sp>
            <p:nvSpPr>
              <p:cNvPr id="91" name="TextBox 90"/>
              <p:cNvSpPr txBox="1"/>
              <p:nvPr/>
            </p:nvSpPr>
            <p:spPr bwMode="auto">
              <a:xfrm>
                <a:off x="5332413" y="5467351"/>
                <a:ext cx="6889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sp>
            <p:nvSpPr>
              <p:cNvPr id="94" name="TextBox 93"/>
              <p:cNvSpPr txBox="1"/>
              <p:nvPr/>
            </p:nvSpPr>
            <p:spPr bwMode="auto">
              <a:xfrm>
                <a:off x="6142038" y="5487989"/>
                <a:ext cx="6889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nvGrpSpPr>
              <p:cNvPr id="141329" name="קבוצה 7168"/>
              <p:cNvGrpSpPr>
                <a:grpSpLocks/>
              </p:cNvGrpSpPr>
              <p:nvPr/>
            </p:nvGrpSpPr>
            <p:grpSpPr bwMode="auto">
              <a:xfrm>
                <a:off x="4833938" y="4416425"/>
                <a:ext cx="2944813" cy="1206500"/>
                <a:chOff x="4834351" y="4416425"/>
                <a:chExt cx="2944567" cy="1207089"/>
              </a:xfrm>
            </p:grpSpPr>
            <p:sp>
              <p:nvSpPr>
                <p:cNvPr id="97" name="TextBox 96"/>
                <p:cNvSpPr txBox="1"/>
                <p:nvPr/>
              </p:nvSpPr>
              <p:spPr bwMode="auto">
                <a:xfrm>
                  <a:off x="5728039" y="5029500"/>
                  <a:ext cx="400017" cy="4590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99" name="TextBox 98"/>
                <p:cNvSpPr txBox="1"/>
                <p:nvPr/>
              </p:nvSpPr>
              <p:spPr bwMode="auto">
                <a:xfrm>
                  <a:off x="6137580" y="5026323"/>
                  <a:ext cx="469861" cy="51936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00" name="TextBox 99"/>
                <p:cNvSpPr txBox="1"/>
                <p:nvPr/>
              </p:nvSpPr>
              <p:spPr bwMode="auto">
                <a:xfrm>
                  <a:off x="4834351" y="5046971"/>
                  <a:ext cx="688918"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cxnSp>
              <p:nvCxnSpPr>
                <p:cNvPr id="101" name="מחבר ישר 100"/>
                <p:cNvCxnSpPr/>
                <p:nvPr/>
              </p:nvCxnSpPr>
              <p:spPr bwMode="auto">
                <a:xfrm flipH="1" flipV="1">
                  <a:off x="7064602" y="5046971"/>
                  <a:ext cx="304775" cy="228712"/>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bwMode="auto">
                <a:xfrm>
                  <a:off x="6150279" y="4416425"/>
                  <a:ext cx="471449" cy="51936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103" name="מחבר ישר 102"/>
                <p:cNvCxnSpPr/>
                <p:nvPr/>
              </p:nvCxnSpPr>
              <p:spPr bwMode="auto">
                <a:xfrm flipV="1">
                  <a:off x="6969360" y="4657843"/>
                  <a:ext cx="330173" cy="19377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bwMode="auto">
                <a:xfrm>
                  <a:off x="7090000" y="5104149"/>
                  <a:ext cx="688918"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grpSp>
      </p:grpSp>
      <p:sp>
        <p:nvSpPr>
          <p:cNvPr id="126" name="Slide Number Placeholder 8"/>
          <p:cNvSpPr>
            <a:spLocks noGrp="1"/>
          </p:cNvSpPr>
          <p:nvPr>
            <p:ph type="sldNum" sz="quarter" idx="12"/>
          </p:nvPr>
        </p:nvSpPr>
        <p:spPr bwMode="auto">
          <a:xfrm>
            <a:off x="120650" y="6492875"/>
            <a:ext cx="22225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2ADFC68-401C-44B1-85DD-269A4FAA65AF}" type="slidenum">
              <a:rPr lang="he-IL" sz="1200" smtClean="0">
                <a:solidFill>
                  <a:prstClr val="white">
                    <a:lumMod val="50000"/>
                  </a:prstClr>
                </a:solidFill>
              </a:rPr>
              <a:pPr fontAlgn="base">
                <a:spcBef>
                  <a:spcPct val="0"/>
                </a:spcBef>
                <a:spcAft>
                  <a:spcPct val="0"/>
                </a:spcAft>
                <a:defRPr/>
              </a:pPr>
              <a:t>6</a:t>
            </a:fld>
            <a:endParaRPr lang="he-IL" sz="1200" dirty="0" smtClean="0">
              <a:solidFill>
                <a:prstClr val="white">
                  <a:lumMod val="50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2339"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520700" y="419100"/>
            <a:ext cx="8183563" cy="67405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2:</a:t>
            </a:r>
          </a:p>
          <a:p>
            <a:pPr>
              <a:defRPr/>
            </a:pPr>
            <a:r>
              <a:rPr lang="he-IL" dirty="0">
                <a:solidFill>
                  <a:srgbClr val="1F497D"/>
                </a:solidFill>
                <a:latin typeface="Arial"/>
                <a:cs typeface="Arial"/>
              </a:rPr>
              <a:t>מיינו את החומרים הבאים לחומרים אורגנים ואנאורגניים:</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כוהל - </a:t>
            </a:r>
            <a:r>
              <a:rPr lang="he-IL" dirty="0">
                <a:solidFill>
                  <a:srgbClr val="00B050"/>
                </a:solidFill>
                <a:latin typeface="Arial"/>
                <a:cs typeface="Arial"/>
              </a:rPr>
              <a:t>אורגני</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חמצן - </a:t>
            </a:r>
            <a:r>
              <a:rPr lang="he-IL" dirty="0">
                <a:solidFill>
                  <a:srgbClr val="00B0F0"/>
                </a:solidFill>
                <a:latin typeface="Arial"/>
                <a:cs typeface="Arial"/>
              </a:rPr>
              <a:t>אנאורגני </a:t>
            </a:r>
          </a:p>
          <a:p>
            <a:pPr>
              <a:defRPr/>
            </a:pPr>
            <a:endParaRPr lang="en-US"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פחמן דו</a:t>
            </a:r>
            <a:r>
              <a:rPr lang="he-IL" dirty="0">
                <a:solidFill>
                  <a:srgbClr val="1D4C72"/>
                </a:solidFill>
              </a:rPr>
              <a:t>־</a:t>
            </a:r>
            <a:r>
              <a:rPr lang="he-IL" dirty="0">
                <a:solidFill>
                  <a:srgbClr val="1F497D"/>
                </a:solidFill>
                <a:latin typeface="Arial"/>
                <a:cs typeface="Arial"/>
              </a:rPr>
              <a:t>חמצני - </a:t>
            </a:r>
            <a:r>
              <a:rPr lang="he-IL" dirty="0">
                <a:solidFill>
                  <a:srgbClr val="00B0F0"/>
                </a:solidFill>
                <a:latin typeface="Arial"/>
                <a:cs typeface="Arial"/>
              </a:rPr>
              <a:t>אנאורגני </a:t>
            </a:r>
          </a:p>
          <a:p>
            <a:pPr>
              <a:defRPr/>
            </a:pPr>
            <a:endParaRPr lang="he-IL" dirty="0">
              <a:solidFill>
                <a:srgbClr val="1F497D"/>
              </a:solidFill>
              <a:latin typeface="Arial"/>
              <a:cs typeface="Arial"/>
            </a:endParaRPr>
          </a:p>
          <a:p>
            <a:pPr>
              <a:defRPr/>
            </a:pPr>
            <a:endParaRPr lang="en-US" dirty="0">
              <a:solidFill>
                <a:srgbClr val="1F497D"/>
              </a:solidFill>
              <a:latin typeface="Arial"/>
              <a:cs typeface="Arial"/>
            </a:endParaRPr>
          </a:p>
          <a:p>
            <a:pPr>
              <a:defRPr/>
            </a:pPr>
            <a:endParaRPr lang="en-US"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חומצת שומן - </a:t>
            </a:r>
            <a:r>
              <a:rPr lang="he-IL" dirty="0">
                <a:solidFill>
                  <a:srgbClr val="00B050"/>
                </a:solidFill>
                <a:latin typeface="Arial"/>
                <a:cs typeface="Arial"/>
              </a:rPr>
              <a:t>אורגנית</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p:txBody>
      </p:sp>
      <p:grpSp>
        <p:nvGrpSpPr>
          <p:cNvPr id="142341" name="קבוצה 8"/>
          <p:cNvGrpSpPr>
            <a:grpSpLocks/>
          </p:cNvGrpSpPr>
          <p:nvPr/>
        </p:nvGrpSpPr>
        <p:grpSpPr bwMode="auto">
          <a:xfrm>
            <a:off x="3836988" y="1090613"/>
            <a:ext cx="3132137" cy="1531937"/>
            <a:chOff x="4429917" y="863698"/>
            <a:chExt cx="3132450" cy="1531939"/>
          </a:xfrm>
        </p:grpSpPr>
        <p:grpSp>
          <p:nvGrpSpPr>
            <p:cNvPr id="142423" name="קבוצה 10"/>
            <p:cNvGrpSpPr>
              <a:grpSpLocks/>
            </p:cNvGrpSpPr>
            <p:nvPr/>
          </p:nvGrpSpPr>
          <p:grpSpPr bwMode="auto">
            <a:xfrm>
              <a:off x="4429917" y="863698"/>
              <a:ext cx="3132450" cy="1531939"/>
              <a:chOff x="4663281" y="4117974"/>
              <a:chExt cx="3132450" cy="1531939"/>
            </a:xfrm>
          </p:grpSpPr>
          <p:grpSp>
            <p:nvGrpSpPr>
              <p:cNvPr id="142425" name="קבוצה 7187"/>
              <p:cNvGrpSpPr>
                <a:grpSpLocks/>
              </p:cNvGrpSpPr>
              <p:nvPr/>
            </p:nvGrpSpPr>
            <p:grpSpPr bwMode="auto">
              <a:xfrm>
                <a:off x="4663281" y="4117974"/>
                <a:ext cx="3132450" cy="1531939"/>
                <a:chOff x="5527168" y="3079275"/>
                <a:chExt cx="3132515" cy="1532415"/>
              </a:xfrm>
            </p:grpSpPr>
            <p:sp>
              <p:nvSpPr>
                <p:cNvPr id="19" name="TextBox 18"/>
                <p:cNvSpPr txBox="1"/>
                <p:nvPr/>
              </p:nvSpPr>
              <p:spPr>
                <a:xfrm>
                  <a:off x="7456213" y="3571554"/>
                  <a:ext cx="46995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 name="TextBox 19"/>
                <p:cNvSpPr txBox="1"/>
                <p:nvPr/>
              </p:nvSpPr>
              <p:spPr>
                <a:xfrm>
                  <a:off x="6481370" y="3571554"/>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1" name="TextBox 20"/>
                <p:cNvSpPr txBox="1"/>
                <p:nvPr/>
              </p:nvSpPr>
              <p:spPr>
                <a:xfrm>
                  <a:off x="6960853" y="3547733"/>
                  <a:ext cx="471545"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2" name="TextBox 21"/>
                <p:cNvSpPr txBox="1"/>
                <p:nvPr/>
              </p:nvSpPr>
              <p:spPr>
                <a:xfrm>
                  <a:off x="6011413" y="3571554"/>
                  <a:ext cx="46995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23" name="מחבר ישר 22"/>
                <p:cNvCxnSpPr/>
                <p:nvPr/>
              </p:nvCxnSpPr>
              <p:spPr>
                <a:xfrm flipH="1">
                  <a:off x="7348250" y="3758937"/>
                  <a:ext cx="3286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flipH="1">
                  <a:off x="6865592" y="3758937"/>
                  <a:ext cx="331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a:off x="6351179" y="3758937"/>
                  <a:ext cx="37469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27290" y="4060656"/>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7" name="TextBox 26"/>
                <p:cNvSpPr txBox="1"/>
                <p:nvPr/>
              </p:nvSpPr>
              <p:spPr>
                <a:xfrm>
                  <a:off x="6497247" y="4070184"/>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8" name="TextBox 27"/>
                <p:cNvSpPr txBox="1"/>
                <p:nvPr/>
              </p:nvSpPr>
              <p:spPr>
                <a:xfrm>
                  <a:off x="7456213" y="4063832"/>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9" name="TextBox 28"/>
                <p:cNvSpPr txBox="1"/>
                <p:nvPr/>
              </p:nvSpPr>
              <p:spPr>
                <a:xfrm>
                  <a:off x="5527168" y="3565202"/>
                  <a:ext cx="471544"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0" name="TextBox 29"/>
                <p:cNvSpPr txBox="1"/>
                <p:nvPr/>
              </p:nvSpPr>
              <p:spPr>
                <a:xfrm>
                  <a:off x="8188139" y="3565202"/>
                  <a:ext cx="471544"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1" name="TextBox 30"/>
                <p:cNvSpPr txBox="1"/>
                <p:nvPr/>
              </p:nvSpPr>
              <p:spPr>
                <a:xfrm>
                  <a:off x="6941801" y="4092416"/>
                  <a:ext cx="468370"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2" name="TextBox 31"/>
                <p:cNvSpPr txBox="1"/>
                <p:nvPr/>
              </p:nvSpPr>
              <p:spPr>
                <a:xfrm>
                  <a:off x="6068570" y="3079275"/>
                  <a:ext cx="46995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3" name="TextBox 32"/>
                <p:cNvSpPr txBox="1"/>
                <p:nvPr/>
              </p:nvSpPr>
              <p:spPr>
                <a:xfrm>
                  <a:off x="6503598" y="3098331"/>
                  <a:ext cx="469957" cy="5176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7032300" y="3098331"/>
                  <a:ext cx="392159" cy="4366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5" name="TextBox 34"/>
                <p:cNvSpPr txBox="1"/>
                <p:nvPr/>
              </p:nvSpPr>
              <p:spPr>
                <a:xfrm>
                  <a:off x="7433985" y="3098331"/>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6" name="מחבר ישר 35"/>
                <p:cNvCxnSpPr/>
                <p:nvPr/>
              </p:nvCxnSpPr>
              <p:spPr>
                <a:xfrm flipV="1">
                  <a:off x="7741997" y="3357174"/>
                  <a:ext cx="0" cy="298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V="1">
                  <a:off x="7265690" y="3357174"/>
                  <a:ext cx="0" cy="322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flipV="1">
                  <a:off x="6351179" y="3357174"/>
                  <a:ext cx="0" cy="276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flipV="1">
                  <a:off x="6806847" y="3357174"/>
                  <a:ext cx="0" cy="3700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מחבר ישר 12"/>
              <p:cNvCxnSpPr/>
              <p:nvPr/>
            </p:nvCxnSpPr>
            <p:spPr bwMode="auto">
              <a:xfrm flipV="1">
                <a:off x="6884415" y="4897437"/>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bwMode="auto">
              <a:xfrm flipV="1">
                <a:off x="6408117" y="4914900"/>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bwMode="auto">
              <a:xfrm flipV="1">
                <a:off x="5942934" y="4914900"/>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bwMode="auto">
              <a:xfrm flipV="1">
                <a:off x="5477749" y="4956175"/>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bwMode="auto">
              <a:xfrm flipH="1">
                <a:off x="7025717" y="4797425"/>
                <a:ext cx="3286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bwMode="auto">
              <a:xfrm flipH="1">
                <a:off x="5041144" y="4797425"/>
                <a:ext cx="3286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bwMode="auto">
            <a:xfrm>
              <a:off x="6897139" y="1349474"/>
              <a:ext cx="471534"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142342" name="קבוצה 7172"/>
          <p:cNvGrpSpPr>
            <a:grpSpLocks/>
          </p:cNvGrpSpPr>
          <p:nvPr/>
        </p:nvGrpSpPr>
        <p:grpSpPr bwMode="auto">
          <a:xfrm>
            <a:off x="3317875" y="4886325"/>
            <a:ext cx="2871788" cy="1677988"/>
            <a:chOff x="683567" y="1072456"/>
            <a:chExt cx="2870994" cy="1677977"/>
          </a:xfrm>
        </p:grpSpPr>
        <p:grpSp>
          <p:nvGrpSpPr>
            <p:cNvPr id="142393" name="קבוצה 41"/>
            <p:cNvGrpSpPr>
              <a:grpSpLocks/>
            </p:cNvGrpSpPr>
            <p:nvPr/>
          </p:nvGrpSpPr>
          <p:grpSpPr bwMode="auto">
            <a:xfrm>
              <a:off x="683567" y="1092296"/>
              <a:ext cx="2870994" cy="1658137"/>
              <a:chOff x="4429916" y="863698"/>
              <a:chExt cx="2870994" cy="1531939"/>
            </a:xfrm>
          </p:grpSpPr>
          <p:grpSp>
            <p:nvGrpSpPr>
              <p:cNvPr id="142395" name="קבוצה 42"/>
              <p:cNvGrpSpPr>
                <a:grpSpLocks/>
              </p:cNvGrpSpPr>
              <p:nvPr/>
            </p:nvGrpSpPr>
            <p:grpSpPr bwMode="auto">
              <a:xfrm>
                <a:off x="4429916" y="863698"/>
                <a:ext cx="2870994" cy="1531939"/>
                <a:chOff x="4663280" y="4117974"/>
                <a:chExt cx="2870994" cy="1531939"/>
              </a:xfrm>
            </p:grpSpPr>
            <p:grpSp>
              <p:nvGrpSpPr>
                <p:cNvPr id="142397" name="קבוצה 7187"/>
                <p:cNvGrpSpPr>
                  <a:grpSpLocks/>
                </p:cNvGrpSpPr>
                <p:nvPr/>
              </p:nvGrpSpPr>
              <p:grpSpPr bwMode="auto">
                <a:xfrm>
                  <a:off x="4663280" y="4117974"/>
                  <a:ext cx="2870994" cy="1531939"/>
                  <a:chOff x="5527168" y="3079275"/>
                  <a:chExt cx="2871054" cy="1532415"/>
                </a:xfrm>
              </p:grpSpPr>
              <p:sp>
                <p:nvSpPr>
                  <p:cNvPr id="52" name="TextBox 51"/>
                  <p:cNvSpPr txBox="1"/>
                  <p:nvPr/>
                </p:nvSpPr>
                <p:spPr>
                  <a:xfrm>
                    <a:off x="7457075" y="3571499"/>
                    <a:ext cx="46978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3" name="TextBox 52"/>
                  <p:cNvSpPr txBox="1"/>
                  <p:nvPr/>
                </p:nvSpPr>
                <p:spPr>
                  <a:xfrm>
                    <a:off x="6482599" y="3571499"/>
                    <a:ext cx="47136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4" name="TextBox 53"/>
                  <p:cNvSpPr txBox="1"/>
                  <p:nvPr/>
                </p:nvSpPr>
                <p:spPr>
                  <a:xfrm>
                    <a:off x="6961901" y="3546558"/>
                    <a:ext cx="471367" cy="52082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5" name="TextBox 54"/>
                  <p:cNvSpPr txBox="1"/>
                  <p:nvPr/>
                </p:nvSpPr>
                <p:spPr>
                  <a:xfrm>
                    <a:off x="6012819" y="3571499"/>
                    <a:ext cx="46978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56" name="מחבר ישר 55"/>
                  <p:cNvCxnSpPr/>
                  <p:nvPr/>
                </p:nvCxnSpPr>
                <p:spPr>
                  <a:xfrm flipH="1">
                    <a:off x="7349152" y="3757824"/>
                    <a:ext cx="328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flipH="1">
                    <a:off x="6866676" y="3757824"/>
                    <a:ext cx="3317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flipH="1">
                    <a:off x="6352457" y="3757824"/>
                    <a:ext cx="374554"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27103" y="4060051"/>
                    <a:ext cx="471366"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0" name="TextBox 59"/>
                  <p:cNvSpPr txBox="1"/>
                  <p:nvPr/>
                </p:nvSpPr>
                <p:spPr>
                  <a:xfrm>
                    <a:off x="6496883" y="4068854"/>
                    <a:ext cx="471366"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2" name="TextBox 61"/>
                  <p:cNvSpPr txBox="1"/>
                  <p:nvPr/>
                </p:nvSpPr>
                <p:spPr>
                  <a:xfrm>
                    <a:off x="5527168" y="3564163"/>
                    <a:ext cx="47136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3" name="TextBox 62"/>
                  <p:cNvSpPr txBox="1"/>
                  <p:nvPr/>
                </p:nvSpPr>
                <p:spPr>
                  <a:xfrm>
                    <a:off x="7926855" y="3994030"/>
                    <a:ext cx="47136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4" name="TextBox 63"/>
                  <p:cNvSpPr txBox="1"/>
                  <p:nvPr/>
                </p:nvSpPr>
                <p:spPr>
                  <a:xfrm>
                    <a:off x="6941269" y="4092328"/>
                    <a:ext cx="46978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5" name="TextBox 64"/>
                  <p:cNvSpPr txBox="1"/>
                  <p:nvPr/>
                </p:nvSpPr>
                <p:spPr>
                  <a:xfrm>
                    <a:off x="6069954" y="3078545"/>
                    <a:ext cx="46978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6" name="TextBox 65"/>
                  <p:cNvSpPr txBox="1"/>
                  <p:nvPr/>
                </p:nvSpPr>
                <p:spPr>
                  <a:xfrm>
                    <a:off x="6504818" y="3097618"/>
                    <a:ext cx="469780" cy="51789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7" name="TextBox 66"/>
                  <p:cNvSpPr txBox="1"/>
                  <p:nvPr/>
                </p:nvSpPr>
                <p:spPr>
                  <a:xfrm>
                    <a:off x="7019037" y="3082947"/>
                    <a:ext cx="392013" cy="43573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69" name="מחבר ישר 68"/>
                  <p:cNvCxnSpPr/>
                  <p:nvPr/>
                </p:nvCxnSpPr>
                <p:spPr>
                  <a:xfrm flipV="1">
                    <a:off x="7849087" y="3357298"/>
                    <a:ext cx="204735" cy="321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a:xfrm flipV="1">
                    <a:off x="7266623" y="3357298"/>
                    <a:ext cx="0" cy="321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flipV="1">
                    <a:off x="6352457" y="3357298"/>
                    <a:ext cx="0" cy="275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מחבר ישר 71"/>
                  <p:cNvCxnSpPr/>
                  <p:nvPr/>
                </p:nvCxnSpPr>
                <p:spPr>
                  <a:xfrm flipV="1">
                    <a:off x="6807954" y="3357298"/>
                    <a:ext cx="0" cy="3697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6" name="מחבר ישר 45"/>
                <p:cNvCxnSpPr/>
                <p:nvPr/>
              </p:nvCxnSpPr>
              <p:spPr bwMode="auto">
                <a:xfrm flipV="1">
                  <a:off x="6923255" y="4315245"/>
                  <a:ext cx="206318" cy="371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bwMode="auto">
                <a:xfrm flipV="1">
                  <a:off x="6407461" y="4915112"/>
                  <a:ext cx="0" cy="297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bwMode="auto">
                <a:xfrm flipV="1">
                  <a:off x="5944039" y="4915112"/>
                  <a:ext cx="0" cy="297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bwMode="auto">
                <a:xfrm flipV="1">
                  <a:off x="5477443" y="4956178"/>
                  <a:ext cx="0" cy="297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מחבר ישר 49"/>
                <p:cNvCxnSpPr/>
                <p:nvPr/>
              </p:nvCxnSpPr>
              <p:spPr bwMode="auto">
                <a:xfrm flipH="1" flipV="1">
                  <a:off x="6943887" y="4872579"/>
                  <a:ext cx="165054" cy="266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bwMode="auto">
                <a:xfrm flipH="1">
                  <a:off x="5041001" y="4796312"/>
                  <a:ext cx="32852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bwMode="auto">
              <a:xfrm>
                <a:off x="6659737" y="1773770"/>
                <a:ext cx="471357" cy="51920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73" name="TextBox 72"/>
            <p:cNvSpPr txBox="1"/>
            <p:nvPr/>
          </p:nvSpPr>
          <p:spPr bwMode="auto">
            <a:xfrm>
              <a:off x="3140338" y="1072456"/>
              <a:ext cx="290433" cy="51911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142343" name="קבוצה 7175"/>
          <p:cNvGrpSpPr>
            <a:grpSpLocks/>
          </p:cNvGrpSpPr>
          <p:nvPr/>
        </p:nvGrpSpPr>
        <p:grpSpPr bwMode="auto">
          <a:xfrm>
            <a:off x="4578350" y="3906838"/>
            <a:ext cx="1584325" cy="577850"/>
            <a:chOff x="1293018" y="4290070"/>
            <a:chExt cx="1584287" cy="579090"/>
          </a:xfrm>
        </p:grpSpPr>
        <p:sp>
          <p:nvSpPr>
            <p:cNvPr id="76" name="TextBox 75"/>
            <p:cNvSpPr txBox="1"/>
            <p:nvPr/>
          </p:nvSpPr>
          <p:spPr bwMode="auto">
            <a:xfrm>
              <a:off x="1293018" y="4290070"/>
              <a:ext cx="471477" cy="51863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77" name="TextBox 76"/>
            <p:cNvSpPr txBox="1"/>
            <p:nvPr/>
          </p:nvSpPr>
          <p:spPr bwMode="auto">
            <a:xfrm>
              <a:off x="2588387" y="4307569"/>
              <a:ext cx="288918" cy="51863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85" name="TextBox 84"/>
            <p:cNvSpPr txBox="1"/>
            <p:nvPr/>
          </p:nvSpPr>
          <p:spPr bwMode="auto">
            <a:xfrm>
              <a:off x="1859742" y="4307569"/>
              <a:ext cx="471476" cy="56159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86" name="מחבר ישר 85"/>
            <p:cNvCxnSpPr/>
            <p:nvPr/>
          </p:nvCxnSpPr>
          <p:spPr bwMode="auto">
            <a:xfrm flipH="1">
              <a:off x="2229621" y="4555751"/>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bwMode="auto">
            <a:xfrm flipH="1">
              <a:off x="1672422" y="4441206"/>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bwMode="auto">
            <a:xfrm flipH="1">
              <a:off x="1696233" y="4538251"/>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מחבר ישר 88"/>
            <p:cNvCxnSpPr/>
            <p:nvPr/>
          </p:nvCxnSpPr>
          <p:spPr bwMode="auto">
            <a:xfrm flipH="1">
              <a:off x="2229621" y="4436433"/>
              <a:ext cx="3746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2344" name="קבוצה 90"/>
          <p:cNvGrpSpPr>
            <a:grpSpLocks/>
          </p:cNvGrpSpPr>
          <p:nvPr/>
        </p:nvGrpSpPr>
        <p:grpSpPr bwMode="auto">
          <a:xfrm>
            <a:off x="5772150" y="3132138"/>
            <a:ext cx="1065213" cy="519112"/>
            <a:chOff x="1811794" y="4307284"/>
            <a:chExt cx="1065511" cy="519113"/>
          </a:xfrm>
        </p:grpSpPr>
        <p:sp>
          <p:nvSpPr>
            <p:cNvPr id="92" name="TextBox 91"/>
            <p:cNvSpPr txBox="1"/>
            <p:nvPr/>
          </p:nvSpPr>
          <p:spPr bwMode="auto">
            <a:xfrm>
              <a:off x="1811794" y="4307284"/>
              <a:ext cx="471620"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93" name="TextBox 92"/>
            <p:cNvSpPr txBox="1"/>
            <p:nvPr/>
          </p:nvSpPr>
          <p:spPr bwMode="auto">
            <a:xfrm>
              <a:off x="2588299" y="4307284"/>
              <a:ext cx="289006"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95" name="מחבר ישר 94"/>
            <p:cNvCxnSpPr/>
            <p:nvPr/>
          </p:nvCxnSpPr>
          <p:spPr bwMode="auto">
            <a:xfrm flipH="1">
              <a:off x="2229424" y="4556521"/>
              <a:ext cx="374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מחבר ישר 97"/>
            <p:cNvCxnSpPr/>
            <p:nvPr/>
          </p:nvCxnSpPr>
          <p:spPr bwMode="auto">
            <a:xfrm flipH="1">
              <a:off x="2229424" y="4437459"/>
              <a:ext cx="37475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2345" name="קבוצה 111"/>
          <p:cNvGrpSpPr>
            <a:grpSpLocks/>
          </p:cNvGrpSpPr>
          <p:nvPr/>
        </p:nvGrpSpPr>
        <p:grpSpPr bwMode="auto">
          <a:xfrm>
            <a:off x="231775" y="1690688"/>
            <a:ext cx="3086100" cy="3033712"/>
            <a:chOff x="3456783" y="2698750"/>
            <a:chExt cx="3086100" cy="3033713"/>
          </a:xfrm>
        </p:grpSpPr>
        <p:sp>
          <p:nvSpPr>
            <p:cNvPr id="113" name="TextBox 112"/>
            <p:cNvSpPr txBox="1"/>
            <p:nvPr/>
          </p:nvSpPr>
          <p:spPr>
            <a:xfrm>
              <a:off x="3456783" y="5016501"/>
              <a:ext cx="3086100" cy="7159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solidFill>
                    <a:prstClr val="black"/>
                  </a:solidFill>
                  <a:latin typeface="Arial"/>
                  <a:cs typeface="Arial"/>
                </a:rPr>
                <a:t>גלוקוז (</a:t>
              </a:r>
              <a:r>
                <a:rPr lang="he-IL" baseline="-25000" dirty="0">
                  <a:solidFill>
                    <a:prstClr val="black"/>
                  </a:solidFill>
                  <a:latin typeface="Arial"/>
                  <a:cs typeface="Arial"/>
                </a:rPr>
                <a:t>6</a:t>
              </a:r>
              <a:r>
                <a:rPr lang="en-US" dirty="0">
                  <a:solidFill>
                    <a:prstClr val="black"/>
                  </a:solidFill>
                  <a:latin typeface="Arial"/>
                  <a:cs typeface="Arial"/>
                </a:rPr>
                <a:t>O</a:t>
              </a:r>
              <a:r>
                <a:rPr lang="he-IL" baseline="-25000" dirty="0">
                  <a:solidFill>
                    <a:prstClr val="black"/>
                  </a:solidFill>
                  <a:latin typeface="Arial"/>
                  <a:cs typeface="Arial"/>
                </a:rPr>
                <a:t>12</a:t>
              </a:r>
              <a:r>
                <a:rPr lang="en-US" dirty="0">
                  <a:solidFill>
                    <a:prstClr val="black"/>
                  </a:solidFill>
                  <a:latin typeface="Arial"/>
                  <a:cs typeface="Arial"/>
                </a:rPr>
                <a:t>H</a:t>
              </a:r>
              <a:r>
                <a:rPr lang="he-IL" baseline="-25000" dirty="0">
                  <a:solidFill>
                    <a:prstClr val="black"/>
                  </a:solidFill>
                  <a:latin typeface="Arial"/>
                  <a:cs typeface="Arial"/>
                </a:rPr>
                <a:t>6</a:t>
              </a:r>
              <a:r>
                <a:rPr lang="en-US" dirty="0">
                  <a:solidFill>
                    <a:prstClr val="black"/>
                  </a:solidFill>
                  <a:latin typeface="Arial"/>
                  <a:cs typeface="Arial"/>
                </a:rPr>
                <a:t>C</a:t>
              </a:r>
              <a:r>
                <a:rPr lang="he-IL" dirty="0">
                  <a:solidFill>
                    <a:prstClr val="black"/>
                  </a:solidFill>
                  <a:latin typeface="Arial"/>
                  <a:cs typeface="Arial"/>
                </a:rPr>
                <a:t>) </a:t>
              </a:r>
              <a:r>
                <a:rPr lang="he-IL" dirty="0">
                  <a:solidFill>
                    <a:srgbClr val="1DC931"/>
                  </a:solidFill>
                  <a:latin typeface="Arial"/>
                  <a:cs typeface="Arial"/>
                </a:rPr>
                <a:t>חומר אורגני</a:t>
              </a:r>
            </a:p>
            <a:p>
              <a:pPr algn="ctr" fontAlgn="auto">
                <a:spcBef>
                  <a:spcPts val="0"/>
                </a:spcBef>
                <a:spcAft>
                  <a:spcPts val="0"/>
                </a:spcAft>
                <a:defRPr/>
              </a:pPr>
              <a:r>
                <a:rPr lang="he-IL" dirty="0">
                  <a:solidFill>
                    <a:prstClr val="black"/>
                  </a:solidFill>
                  <a:latin typeface="Arial"/>
                  <a:cs typeface="Arial"/>
                </a:rPr>
                <a:t>חד-סוכר</a:t>
              </a:r>
            </a:p>
          </p:txBody>
        </p:sp>
        <p:grpSp>
          <p:nvGrpSpPr>
            <p:cNvPr id="142348" name="קבוצה 4"/>
            <p:cNvGrpSpPr>
              <a:grpSpLocks/>
            </p:cNvGrpSpPr>
            <p:nvPr/>
          </p:nvGrpSpPr>
          <p:grpSpPr bwMode="auto">
            <a:xfrm>
              <a:off x="3470275" y="2698750"/>
              <a:ext cx="2944813" cy="2095500"/>
              <a:chOff x="4833938" y="3925888"/>
              <a:chExt cx="2944813" cy="2095500"/>
            </a:xfrm>
          </p:grpSpPr>
          <p:grpSp>
            <p:nvGrpSpPr>
              <p:cNvPr id="142349" name="קבוצה 1"/>
              <p:cNvGrpSpPr>
                <a:grpSpLocks/>
              </p:cNvGrpSpPr>
              <p:nvPr/>
            </p:nvGrpSpPr>
            <p:grpSpPr bwMode="auto">
              <a:xfrm>
                <a:off x="4943475" y="3925888"/>
                <a:ext cx="2662238" cy="2095500"/>
                <a:chOff x="4891869" y="4095482"/>
                <a:chExt cx="2661852" cy="2095195"/>
              </a:xfrm>
            </p:grpSpPr>
            <p:grpSp>
              <p:nvGrpSpPr>
                <p:cNvPr id="142361" name="קבוצה 7187"/>
                <p:cNvGrpSpPr>
                  <a:grpSpLocks/>
                </p:cNvGrpSpPr>
                <p:nvPr/>
              </p:nvGrpSpPr>
              <p:grpSpPr bwMode="auto">
                <a:xfrm>
                  <a:off x="4891869" y="4095482"/>
                  <a:ext cx="2661852" cy="2095195"/>
                  <a:chOff x="5755759" y="3056776"/>
                  <a:chExt cx="2661907" cy="2095846"/>
                </a:xfrm>
              </p:grpSpPr>
              <p:sp>
                <p:nvSpPr>
                  <p:cNvPr id="134" name="TextBox 133"/>
                  <p:cNvSpPr txBox="1"/>
                  <p:nvPr/>
                </p:nvSpPr>
                <p:spPr>
                  <a:xfrm>
                    <a:off x="7423223" y="3876062"/>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35" name="TextBox 134"/>
                  <p:cNvSpPr txBox="1"/>
                  <p:nvPr/>
                </p:nvSpPr>
                <p:spPr>
                  <a:xfrm>
                    <a:off x="6481953" y="3571211"/>
                    <a:ext cx="471428"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36" name="TextBox 135"/>
                  <p:cNvSpPr txBox="1"/>
                  <p:nvPr/>
                </p:nvSpPr>
                <p:spPr>
                  <a:xfrm>
                    <a:off x="6961318" y="3547394"/>
                    <a:ext cx="471428"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137" name="TextBox 136"/>
                  <p:cNvSpPr txBox="1"/>
                  <p:nvPr/>
                </p:nvSpPr>
                <p:spPr>
                  <a:xfrm>
                    <a:off x="6116873" y="3826840"/>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38" name="מחבר ישר 137"/>
                  <p:cNvCxnSpPr/>
                  <p:nvPr/>
                </p:nvCxnSpPr>
                <p:spPr>
                  <a:xfrm flipH="1" flipV="1">
                    <a:off x="7348620" y="3795085"/>
                    <a:ext cx="306349" cy="230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מחבר ישר 138"/>
                  <p:cNvCxnSpPr/>
                  <p:nvPr/>
                </p:nvCxnSpPr>
                <p:spPr>
                  <a:xfrm flipH="1">
                    <a:off x="6853382" y="3699819"/>
                    <a:ext cx="331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מחבר ישר 139"/>
                  <p:cNvCxnSpPr/>
                  <p:nvPr/>
                </p:nvCxnSpPr>
                <p:spPr>
                  <a:xfrm flipH="1">
                    <a:off x="6504175" y="3758567"/>
                    <a:ext cx="222222" cy="196883"/>
                  </a:xfrm>
                  <a:prstGeom prst="line">
                    <a:avLst/>
                  </a:prstGeom>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726397" y="4633424"/>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42" name="TextBox 141"/>
                  <p:cNvSpPr txBox="1"/>
                  <p:nvPr/>
                </p:nvSpPr>
                <p:spPr>
                  <a:xfrm>
                    <a:off x="5754968" y="3345749"/>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43" name="TextBox 142"/>
                  <p:cNvSpPr txBox="1"/>
                  <p:nvPr/>
                </p:nvSpPr>
                <p:spPr>
                  <a:xfrm>
                    <a:off x="7620048" y="3056776"/>
                    <a:ext cx="469842" cy="5176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sp>
                <p:nvSpPr>
                  <p:cNvPr id="144" name="TextBox 143"/>
                  <p:cNvSpPr txBox="1"/>
                  <p:nvPr/>
                </p:nvSpPr>
                <p:spPr>
                  <a:xfrm>
                    <a:off x="7945446" y="3529929"/>
                    <a:ext cx="471428"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45" name="מחבר ישר 144"/>
                  <p:cNvCxnSpPr/>
                  <p:nvPr/>
                </p:nvCxnSpPr>
                <p:spPr>
                  <a:xfrm flipH="1" flipV="1">
                    <a:off x="6481953" y="4111051"/>
                    <a:ext cx="236508" cy="234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מחבר ישר 145"/>
                  <p:cNvCxnSpPr/>
                  <p:nvPr/>
                </p:nvCxnSpPr>
                <p:spPr>
                  <a:xfrm flipH="1" flipV="1">
                    <a:off x="6143857" y="3669652"/>
                    <a:ext cx="207937" cy="276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מחבר ישר 146"/>
                  <p:cNvCxnSpPr/>
                  <p:nvPr/>
                </p:nvCxnSpPr>
                <p:spPr>
                  <a:xfrm flipV="1">
                    <a:off x="6807349" y="3317169"/>
                    <a:ext cx="0" cy="36994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28" name="מחבר ישר 127"/>
                <p:cNvCxnSpPr/>
                <p:nvPr/>
              </p:nvCxnSpPr>
              <p:spPr bwMode="auto">
                <a:xfrm flipV="1">
                  <a:off x="6484697" y="5157365"/>
                  <a:ext cx="393643" cy="219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מחבר ישר 128"/>
                <p:cNvCxnSpPr/>
                <p:nvPr/>
              </p:nvCxnSpPr>
              <p:spPr bwMode="auto">
                <a:xfrm flipH="1" flipV="1">
                  <a:off x="5968834" y="5454185"/>
                  <a:ext cx="187298"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מחבר ישר 129"/>
                <p:cNvCxnSpPr/>
                <p:nvPr/>
              </p:nvCxnSpPr>
              <p:spPr bwMode="auto">
                <a:xfrm flipV="1">
                  <a:off x="6421206" y="5487517"/>
                  <a:ext cx="0"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מחבר ישר 130"/>
                <p:cNvCxnSpPr/>
                <p:nvPr/>
              </p:nvCxnSpPr>
              <p:spPr bwMode="auto">
                <a:xfrm flipV="1">
                  <a:off x="5133930" y="5114509"/>
                  <a:ext cx="330152" cy="19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מחבר ישר 131"/>
                <p:cNvCxnSpPr/>
                <p:nvPr/>
              </p:nvCxnSpPr>
              <p:spPr bwMode="auto">
                <a:xfrm flipH="1">
                  <a:off x="5618048" y="5455772"/>
                  <a:ext cx="236503" cy="260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מחבר ישר 132"/>
                <p:cNvCxnSpPr/>
                <p:nvPr/>
              </p:nvCxnSpPr>
              <p:spPr bwMode="auto">
                <a:xfrm flipH="1">
                  <a:off x="5991056" y="5376408"/>
                  <a:ext cx="32856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bwMode="auto">
              <a:xfrm>
                <a:off x="5547521" y="3949700"/>
                <a:ext cx="12604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CH</a:t>
                </a:r>
                <a:r>
                  <a:rPr lang="en-US" baseline="-25000" dirty="0">
                    <a:solidFill>
                      <a:prstClr val="black"/>
                    </a:solidFill>
                    <a:latin typeface="Arial"/>
                    <a:cs typeface="Arial"/>
                  </a:rPr>
                  <a:t>2</a:t>
                </a:r>
                <a:r>
                  <a:rPr lang="en-US" dirty="0">
                    <a:solidFill>
                      <a:prstClr val="black"/>
                    </a:solidFill>
                    <a:latin typeface="Arial"/>
                    <a:cs typeface="Arial"/>
                  </a:rPr>
                  <a:t>OH</a:t>
                </a:r>
                <a:endParaRPr lang="he-IL" dirty="0">
                  <a:solidFill>
                    <a:prstClr val="black"/>
                  </a:solidFill>
                  <a:latin typeface="Arial"/>
                  <a:cs typeface="Arial"/>
                </a:endParaRPr>
              </a:p>
            </p:txBody>
          </p:sp>
          <p:sp>
            <p:nvSpPr>
              <p:cNvPr id="117" name="TextBox 116"/>
              <p:cNvSpPr txBox="1"/>
              <p:nvPr/>
            </p:nvSpPr>
            <p:spPr bwMode="auto">
              <a:xfrm>
                <a:off x="5331621" y="5467351"/>
                <a:ext cx="6889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sp>
            <p:nvSpPr>
              <p:cNvPr id="118" name="TextBox 117"/>
              <p:cNvSpPr txBox="1"/>
              <p:nvPr/>
            </p:nvSpPr>
            <p:spPr bwMode="auto">
              <a:xfrm>
                <a:off x="6141246" y="5487989"/>
                <a:ext cx="6889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nvGrpSpPr>
              <p:cNvPr id="142353" name="קבוצה 7168"/>
              <p:cNvGrpSpPr>
                <a:grpSpLocks/>
              </p:cNvGrpSpPr>
              <p:nvPr/>
            </p:nvGrpSpPr>
            <p:grpSpPr bwMode="auto">
              <a:xfrm>
                <a:off x="4833938" y="4416425"/>
                <a:ext cx="2944813" cy="1206500"/>
                <a:chOff x="4834351" y="4416425"/>
                <a:chExt cx="2944567" cy="1207089"/>
              </a:xfrm>
            </p:grpSpPr>
            <p:sp>
              <p:nvSpPr>
                <p:cNvPr id="120" name="TextBox 119"/>
                <p:cNvSpPr txBox="1"/>
                <p:nvPr/>
              </p:nvSpPr>
              <p:spPr bwMode="auto">
                <a:xfrm>
                  <a:off x="5727247" y="5029500"/>
                  <a:ext cx="400017" cy="4590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21" name="TextBox 120"/>
                <p:cNvSpPr txBox="1"/>
                <p:nvPr/>
              </p:nvSpPr>
              <p:spPr bwMode="auto">
                <a:xfrm>
                  <a:off x="6136788" y="5026323"/>
                  <a:ext cx="469861" cy="51936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22" name="TextBox 121"/>
                <p:cNvSpPr txBox="1"/>
                <p:nvPr/>
              </p:nvSpPr>
              <p:spPr bwMode="auto">
                <a:xfrm>
                  <a:off x="4833559" y="5046971"/>
                  <a:ext cx="688917"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cxnSp>
              <p:nvCxnSpPr>
                <p:cNvPr id="123" name="מחבר ישר 122"/>
                <p:cNvCxnSpPr/>
                <p:nvPr/>
              </p:nvCxnSpPr>
              <p:spPr bwMode="auto">
                <a:xfrm flipH="1" flipV="1">
                  <a:off x="7063811" y="5046971"/>
                  <a:ext cx="304775" cy="228712"/>
                </a:xfrm>
                <a:prstGeom prst="line">
                  <a:avLst/>
                </a:prstGeom>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bwMode="auto">
                <a:xfrm>
                  <a:off x="6149487" y="4416425"/>
                  <a:ext cx="471448" cy="51936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125" name="מחבר ישר 124"/>
                <p:cNvCxnSpPr/>
                <p:nvPr/>
              </p:nvCxnSpPr>
              <p:spPr bwMode="auto">
                <a:xfrm flipV="1">
                  <a:off x="6968569" y="4657843"/>
                  <a:ext cx="330172" cy="193770"/>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bwMode="auto">
                <a:xfrm>
                  <a:off x="7089209" y="5104149"/>
                  <a:ext cx="688917"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grpSp>
      </p:grpSp>
      <p:sp>
        <p:nvSpPr>
          <p:cNvPr id="119" name="Slide Number Placeholder 8"/>
          <p:cNvSpPr>
            <a:spLocks noGrp="1"/>
          </p:cNvSpPr>
          <p:nvPr>
            <p:ph type="sldNum" sz="quarter" idx="12"/>
          </p:nvPr>
        </p:nvSpPr>
        <p:spPr bwMode="auto">
          <a:xfrm>
            <a:off x="120650" y="6492875"/>
            <a:ext cx="22225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27DEAA2-FFD5-4567-A68C-74CF977CF661}" type="slidenum">
              <a:rPr lang="he-IL" sz="1200" smtClean="0">
                <a:solidFill>
                  <a:prstClr val="white">
                    <a:lumMod val="50000"/>
                  </a:prstClr>
                </a:solidFill>
              </a:rPr>
              <a:pPr fontAlgn="base">
                <a:spcBef>
                  <a:spcPct val="0"/>
                </a:spcBef>
                <a:spcAft>
                  <a:spcPct val="0"/>
                </a:spcAft>
                <a:defRPr/>
              </a:pPr>
              <a:t>7</a:t>
            </a:fld>
            <a:endParaRPr lang="he-IL" sz="1200" dirty="0" smtClean="0">
              <a:solidFill>
                <a:prstClr val="white">
                  <a:lumMod val="50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336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מחזור הפחמן</a:t>
            </a:r>
            <a:endParaRPr lang="he-IL" sz="1800" smtClean="0"/>
          </a:p>
        </p:txBody>
      </p:sp>
      <p:sp>
        <p:nvSpPr>
          <p:cNvPr id="26" name="מלבן 25"/>
          <p:cNvSpPr/>
          <p:nvPr/>
        </p:nvSpPr>
        <p:spPr>
          <a:xfrm>
            <a:off x="217488" y="1096963"/>
            <a:ext cx="1687512" cy="57467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he-IL" dirty="0">
                <a:solidFill>
                  <a:sysClr val="window" lastClr="FFFFFF"/>
                </a:solidFill>
              </a:rPr>
              <a:t>חומרים אורגניים</a:t>
            </a:r>
          </a:p>
        </p:txBody>
      </p:sp>
      <p:grpSp>
        <p:nvGrpSpPr>
          <p:cNvPr id="143365" name="קבוצה 30"/>
          <p:cNvGrpSpPr>
            <a:grpSpLocks/>
          </p:cNvGrpSpPr>
          <p:nvPr/>
        </p:nvGrpSpPr>
        <p:grpSpPr bwMode="auto">
          <a:xfrm flipH="1">
            <a:off x="2181225" y="873125"/>
            <a:ext cx="4581525" cy="1844675"/>
            <a:chOff x="1807774" y="806318"/>
            <a:chExt cx="5248722" cy="2622682"/>
          </a:xfrm>
        </p:grpSpPr>
        <p:sp>
          <p:nvSpPr>
            <p:cNvPr id="5" name="מלבן 4"/>
            <p:cNvSpPr/>
            <p:nvPr/>
          </p:nvSpPr>
          <p:spPr>
            <a:xfrm>
              <a:off x="1807774" y="1571456"/>
              <a:ext cx="1800497" cy="1078866"/>
            </a:xfrm>
            <a:prstGeom prst="rect">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 name="מלבן 6"/>
            <p:cNvSpPr/>
            <p:nvPr/>
          </p:nvSpPr>
          <p:spPr>
            <a:xfrm>
              <a:off x="5359663" y="1571456"/>
              <a:ext cx="1511327" cy="1078866"/>
            </a:xfrm>
            <a:prstGeom prst="rect">
              <a:avLst/>
            </a:prstGeom>
            <a:solidFill>
              <a:srgbClr val="038EE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TextBox 28"/>
            <p:cNvSpPr txBox="1"/>
            <p:nvPr/>
          </p:nvSpPr>
          <p:spPr>
            <a:xfrm>
              <a:off x="5237812" y="1718163"/>
              <a:ext cx="1818684" cy="91861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חומרים אנאורגניים</a:t>
              </a:r>
              <a:endParaRPr lang="en-US" b="1" dirty="0">
                <a:solidFill>
                  <a:prstClr val="black"/>
                </a:solidFill>
              </a:endParaRPr>
            </a:p>
          </p:txBody>
        </p:sp>
        <p:sp>
          <p:nvSpPr>
            <p:cNvPr id="30" name="TextBox 29"/>
            <p:cNvSpPr txBox="1"/>
            <p:nvPr/>
          </p:nvSpPr>
          <p:spPr>
            <a:xfrm>
              <a:off x="1811411" y="1632395"/>
              <a:ext cx="1818684" cy="91861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חומרים </a:t>
              </a:r>
            </a:p>
            <a:p>
              <a:pPr algn="ctr" fontAlgn="auto">
                <a:spcBef>
                  <a:spcPts val="0"/>
                </a:spcBef>
                <a:spcAft>
                  <a:spcPts val="0"/>
                </a:spcAft>
                <a:defRPr/>
              </a:pPr>
              <a:r>
                <a:rPr lang="he-IL" b="1" dirty="0">
                  <a:solidFill>
                    <a:prstClr val="black"/>
                  </a:solidFill>
                </a:rPr>
                <a:t>אורגניים</a:t>
              </a:r>
              <a:endParaRPr lang="en-US" b="1" dirty="0">
                <a:solidFill>
                  <a:prstClr val="black"/>
                </a:solidFill>
              </a:endParaRPr>
            </a:p>
          </p:txBody>
        </p:sp>
        <p:sp>
          <p:nvSpPr>
            <p:cNvPr id="9" name="חץ מעוקל למטה 8"/>
            <p:cNvSpPr/>
            <p:nvPr/>
          </p:nvSpPr>
          <p:spPr>
            <a:xfrm flipH="1">
              <a:off x="3348199" y="806318"/>
              <a:ext cx="2049657" cy="765138"/>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2" name="TextBox 31"/>
            <p:cNvSpPr txBox="1"/>
            <p:nvPr/>
          </p:nvSpPr>
          <p:spPr>
            <a:xfrm>
              <a:off x="3550073" y="885315"/>
              <a:ext cx="1815047" cy="37015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יצרנים</a:t>
              </a:r>
              <a:endParaRPr lang="en-US" b="1" dirty="0">
                <a:solidFill>
                  <a:prstClr val="black"/>
                </a:solidFill>
              </a:endParaRPr>
            </a:p>
          </p:txBody>
        </p:sp>
        <p:sp>
          <p:nvSpPr>
            <p:cNvPr id="12" name="חץ מעוקל למעלה 11"/>
            <p:cNvSpPr/>
            <p:nvPr/>
          </p:nvSpPr>
          <p:spPr>
            <a:xfrm>
              <a:off x="3528249" y="2650321"/>
              <a:ext cx="2124223" cy="778679"/>
            </a:xfrm>
            <a:prstGeom prst="curvedUp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5" name="TextBox 34"/>
            <p:cNvSpPr txBox="1"/>
            <p:nvPr/>
          </p:nvSpPr>
          <p:spPr>
            <a:xfrm>
              <a:off x="3608271" y="2855712"/>
              <a:ext cx="1816865" cy="36789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מפרקים</a:t>
              </a:r>
              <a:endParaRPr lang="en-US" b="1" dirty="0">
                <a:solidFill>
                  <a:prstClr val="black"/>
                </a:solidFill>
              </a:endParaRPr>
            </a:p>
          </p:txBody>
        </p:sp>
      </p:grpSp>
      <p:sp>
        <p:nvSpPr>
          <p:cNvPr id="143366" name="מלבן 5"/>
          <p:cNvSpPr>
            <a:spLocks noChangeArrowheads="1"/>
          </p:cNvSpPr>
          <p:nvPr/>
        </p:nvSpPr>
        <p:spPr bwMode="auto">
          <a:xfrm>
            <a:off x="960438" y="465138"/>
            <a:ext cx="6392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rPr>
              <a:t>במערכת האקולוגית מתרחש מִחזור מתמיד של חומרים</a:t>
            </a:r>
          </a:p>
        </p:txBody>
      </p:sp>
      <p:grpSp>
        <p:nvGrpSpPr>
          <p:cNvPr id="143367" name="קבוצה 9"/>
          <p:cNvGrpSpPr>
            <a:grpSpLocks/>
          </p:cNvGrpSpPr>
          <p:nvPr/>
        </p:nvGrpSpPr>
        <p:grpSpPr bwMode="auto">
          <a:xfrm flipH="1">
            <a:off x="28575" y="2997200"/>
            <a:ext cx="9202738" cy="3278188"/>
            <a:chOff x="22165" y="3434145"/>
            <a:chExt cx="9202674" cy="3279025"/>
          </a:xfrm>
        </p:grpSpPr>
        <p:sp>
          <p:nvSpPr>
            <p:cNvPr id="143370" name="מלבן 30"/>
            <p:cNvSpPr>
              <a:spLocks noChangeArrowheads="1"/>
            </p:cNvSpPr>
            <p:nvPr/>
          </p:nvSpPr>
          <p:spPr bwMode="auto">
            <a:xfrm>
              <a:off x="505011" y="3434145"/>
              <a:ext cx="7896324" cy="64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אם נבחן חומר מרכזי במערכת האקולוגית – הפחמן, נמצא שגם בו מתקיים </a:t>
              </a:r>
              <a:r>
                <a:rPr lang="he-IL" dirty="0" smtClean="0">
                  <a:solidFill>
                    <a:srgbClr val="000000"/>
                  </a:solidFill>
                </a:rPr>
                <a:t>המִחזור</a:t>
              </a:r>
            </a:p>
            <a:p>
              <a:r>
                <a:rPr lang="en-US" dirty="0" smtClean="0">
                  <a:solidFill>
                    <a:srgbClr val="000000"/>
                  </a:solidFill>
                </a:rPr>
                <a:t>) </a:t>
              </a:r>
              <a:r>
                <a:rPr lang="he-IL" dirty="0" smtClean="0">
                  <a:solidFill>
                    <a:srgbClr val="000000"/>
                  </a:solidFill>
                </a:rPr>
                <a:t>בין חומרים אורגניים לאנאורגניים):</a:t>
              </a:r>
              <a:endParaRPr lang="he-IL" dirty="0">
                <a:solidFill>
                  <a:srgbClr val="000000"/>
                </a:solidFill>
              </a:endParaRPr>
            </a:p>
          </p:txBody>
        </p:sp>
        <p:grpSp>
          <p:nvGrpSpPr>
            <p:cNvPr id="143371" name="קבוצה 30"/>
            <p:cNvGrpSpPr>
              <a:grpSpLocks/>
            </p:cNvGrpSpPr>
            <p:nvPr/>
          </p:nvGrpSpPr>
          <p:grpSpPr bwMode="auto">
            <a:xfrm>
              <a:off x="22165" y="3824770"/>
              <a:ext cx="9202674" cy="2888400"/>
              <a:chOff x="-1011330" y="549984"/>
              <a:chExt cx="10539187" cy="4106604"/>
            </a:xfrm>
          </p:grpSpPr>
          <p:sp>
            <p:nvSpPr>
              <p:cNvPr id="33" name="מלבן 32"/>
              <p:cNvSpPr/>
              <p:nvPr/>
            </p:nvSpPr>
            <p:spPr>
              <a:xfrm>
                <a:off x="-824071" y="1572685"/>
                <a:ext cx="3861520" cy="1650316"/>
              </a:xfrm>
              <a:prstGeom prst="rect">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מלבן 33"/>
              <p:cNvSpPr/>
              <p:nvPr/>
            </p:nvSpPr>
            <p:spPr>
              <a:xfrm>
                <a:off x="6426278" y="1572685"/>
                <a:ext cx="2868869" cy="1650316"/>
              </a:xfrm>
              <a:prstGeom prst="rect">
                <a:avLst/>
              </a:prstGeom>
              <a:solidFill>
                <a:srgbClr val="038EE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TextBox 35"/>
              <p:cNvSpPr txBox="1"/>
              <p:nvPr/>
            </p:nvSpPr>
            <p:spPr>
              <a:xfrm>
                <a:off x="6128119" y="1938418"/>
                <a:ext cx="3399738" cy="91884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תרכובת פחמן </a:t>
                </a:r>
                <a:r>
                  <a:rPr lang="he-IL" b="1" u="sng" dirty="0">
                    <a:solidFill>
                      <a:prstClr val="black"/>
                    </a:solidFill>
                  </a:rPr>
                  <a:t>אנאורגנית</a:t>
                </a:r>
              </a:p>
              <a:p>
                <a:pPr algn="ctr" fontAlgn="auto">
                  <a:spcBef>
                    <a:spcPts val="0"/>
                  </a:spcBef>
                  <a:spcAft>
                    <a:spcPts val="0"/>
                  </a:spcAft>
                  <a:defRPr/>
                </a:pPr>
                <a:r>
                  <a:rPr lang="en-US" b="1" dirty="0">
                    <a:solidFill>
                      <a:prstClr val="black"/>
                    </a:solidFill>
                  </a:rPr>
                  <a:t>CO</a:t>
                </a:r>
                <a:r>
                  <a:rPr lang="en-US" b="1" baseline="-25000" dirty="0">
                    <a:solidFill>
                      <a:prstClr val="black"/>
                    </a:solidFill>
                  </a:rPr>
                  <a:t>2</a:t>
                </a:r>
              </a:p>
            </p:txBody>
          </p:sp>
          <p:sp>
            <p:nvSpPr>
              <p:cNvPr id="38" name="TextBox 37"/>
              <p:cNvSpPr txBox="1"/>
              <p:nvPr/>
            </p:nvSpPr>
            <p:spPr>
              <a:xfrm>
                <a:off x="-1011330" y="1622352"/>
                <a:ext cx="4214220" cy="131167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rPr>
                  <a:t>תרכובות פחמן </a:t>
                </a:r>
                <a:r>
                  <a:rPr lang="he-IL" b="1" u="sng" dirty="0">
                    <a:solidFill>
                      <a:prstClr val="black"/>
                    </a:solidFill>
                  </a:rPr>
                  <a:t>אורגניות</a:t>
                </a:r>
                <a:r>
                  <a:rPr lang="he-IL" b="1" dirty="0">
                    <a:solidFill>
                      <a:prstClr val="black"/>
                    </a:solidFill>
                  </a:rPr>
                  <a:t>:</a:t>
                </a:r>
              </a:p>
              <a:p>
                <a:pPr algn="ctr" fontAlgn="auto">
                  <a:spcBef>
                    <a:spcPts val="0"/>
                  </a:spcBef>
                  <a:spcAft>
                    <a:spcPts val="0"/>
                  </a:spcAft>
                  <a:defRPr/>
                </a:pPr>
                <a:r>
                  <a:rPr lang="he-IL" b="1" dirty="0">
                    <a:solidFill>
                      <a:prstClr val="black"/>
                    </a:solidFill>
                  </a:rPr>
                  <a:t>גלוקוז והחומרים האורגניים הנוצרים ממנו בצמחים בתהליכי המשך</a:t>
                </a:r>
                <a:endParaRPr lang="en-US" b="1" dirty="0">
                  <a:solidFill>
                    <a:prstClr val="black"/>
                  </a:solidFill>
                </a:endParaRPr>
              </a:p>
            </p:txBody>
          </p:sp>
          <p:sp>
            <p:nvSpPr>
              <p:cNvPr id="39" name="חץ מעוקל למטה 38"/>
              <p:cNvSpPr/>
              <p:nvPr/>
            </p:nvSpPr>
            <p:spPr>
              <a:xfrm flipH="1">
                <a:off x="2790195" y="549984"/>
                <a:ext cx="3794252" cy="1022701"/>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40" name="TextBox 39"/>
              <p:cNvSpPr txBox="1"/>
              <p:nvPr/>
            </p:nvSpPr>
            <p:spPr>
              <a:xfrm>
                <a:off x="3284703" y="608682"/>
                <a:ext cx="2845234" cy="13139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u="sng" dirty="0">
                    <a:solidFill>
                      <a:prstClr val="black"/>
                    </a:solidFill>
                  </a:rPr>
                  <a:t>יצרנים</a:t>
                </a:r>
              </a:p>
              <a:p>
                <a:pPr algn="ctr" fontAlgn="auto">
                  <a:spcBef>
                    <a:spcPts val="0"/>
                  </a:spcBef>
                  <a:spcAft>
                    <a:spcPts val="0"/>
                  </a:spcAft>
                  <a:defRPr/>
                </a:pPr>
                <a:r>
                  <a:rPr lang="he-IL" b="1" dirty="0">
                    <a:solidFill>
                      <a:prstClr val="black"/>
                    </a:solidFill>
                  </a:rPr>
                  <a:t>צמחים בתהליך הפוטוסינתזה</a:t>
                </a:r>
                <a:endParaRPr lang="en-US" b="1" dirty="0">
                  <a:solidFill>
                    <a:prstClr val="black"/>
                  </a:solidFill>
                </a:endParaRPr>
              </a:p>
            </p:txBody>
          </p:sp>
          <p:sp>
            <p:nvSpPr>
              <p:cNvPr id="41" name="חץ מעוקל למעלה 40"/>
              <p:cNvSpPr/>
              <p:nvPr/>
            </p:nvSpPr>
            <p:spPr>
              <a:xfrm>
                <a:off x="2632025" y="3223001"/>
                <a:ext cx="4288760" cy="1433587"/>
              </a:xfrm>
              <a:prstGeom prst="curvedUp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42" name="TextBox 41"/>
              <p:cNvSpPr txBox="1"/>
              <p:nvPr/>
            </p:nvSpPr>
            <p:spPr>
              <a:xfrm>
                <a:off x="1828451" y="2963376"/>
                <a:ext cx="5579570" cy="13139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u="sng" dirty="0">
                    <a:solidFill>
                      <a:prstClr val="black"/>
                    </a:solidFill>
                  </a:rPr>
                  <a:t>מפרקים (ואורגניזמים </a:t>
                </a:r>
              </a:p>
              <a:p>
                <a:pPr algn="ctr" fontAlgn="auto">
                  <a:spcBef>
                    <a:spcPts val="0"/>
                  </a:spcBef>
                  <a:spcAft>
                    <a:spcPts val="0"/>
                  </a:spcAft>
                  <a:defRPr/>
                </a:pPr>
                <a:r>
                  <a:rPr lang="he-IL" b="1" u="sng" dirty="0">
                    <a:solidFill>
                      <a:prstClr val="black"/>
                    </a:solidFill>
                  </a:rPr>
                  <a:t>מכל רמות ההזנה) </a:t>
                </a:r>
              </a:p>
              <a:p>
                <a:pPr algn="ctr" fontAlgn="auto">
                  <a:spcBef>
                    <a:spcPts val="0"/>
                  </a:spcBef>
                  <a:spcAft>
                    <a:spcPts val="0"/>
                  </a:spcAft>
                  <a:defRPr/>
                </a:pPr>
                <a:r>
                  <a:rPr lang="he-IL" b="1" dirty="0">
                    <a:solidFill>
                      <a:prstClr val="black"/>
                    </a:solidFill>
                  </a:rPr>
                  <a:t>בתהליך הנשימה התאית</a:t>
                </a:r>
                <a:endParaRPr lang="en-US" b="1" dirty="0">
                  <a:solidFill>
                    <a:prstClr val="black"/>
                  </a:solidFill>
                </a:endParaRPr>
              </a:p>
            </p:txBody>
          </p:sp>
        </p:grpSp>
      </p:grpSp>
      <p:sp>
        <p:nvSpPr>
          <p:cNvPr id="143368" name="מלבן 42"/>
          <p:cNvSpPr>
            <a:spLocks noChangeArrowheads="1"/>
          </p:cNvSpPr>
          <p:nvPr/>
        </p:nvSpPr>
        <p:spPr bwMode="auto">
          <a:xfrm>
            <a:off x="958850" y="6332538"/>
            <a:ext cx="7896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rPr>
              <a:t>מחזור הפחמן מפורט בשקף הבא</a:t>
            </a:r>
            <a:r>
              <a:rPr lang="he-IL">
                <a:solidFill>
                  <a:srgbClr val="000000"/>
                </a:solidFill>
              </a:rPr>
              <a:t>.</a:t>
            </a:r>
          </a:p>
        </p:txBody>
      </p:sp>
      <p:sp>
        <p:nvSpPr>
          <p:cNvPr id="27" name="Slide Number Placeholder 15"/>
          <p:cNvSpPr>
            <a:spLocks noGrp="1"/>
          </p:cNvSpPr>
          <p:nvPr>
            <p:ph type="sldNum" sz="quarter" idx="12"/>
          </p:nvPr>
        </p:nvSpPr>
        <p:spPr bwMode="auto">
          <a:xfrm>
            <a:off x="107950" y="6613525"/>
            <a:ext cx="576263" cy="24447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7B220F1-A0D9-4840-8558-B511C7049D18}" type="slidenum">
              <a:rPr lang="he-IL" sz="1100" kern="0" smtClean="0">
                <a:solidFill>
                  <a:prstClr val="white">
                    <a:lumMod val="75000"/>
                  </a:prstClr>
                </a:solidFill>
              </a:rPr>
              <a:pPr fontAlgn="base">
                <a:spcBef>
                  <a:spcPct val="0"/>
                </a:spcBef>
                <a:spcAft>
                  <a:spcPct val="0"/>
                </a:spcAft>
                <a:defRPr/>
              </a:pPr>
              <a:t>8</a:t>
            </a:fld>
            <a:endParaRPr lang="he-IL" sz="1100" kern="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5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928688" y="71438"/>
            <a:ext cx="7772400" cy="441325"/>
          </a:xfrm>
        </p:spPr>
        <p:txBody>
          <a:bodyPr/>
          <a:lstStyle/>
          <a:p>
            <a:pPr fontAlgn="auto">
              <a:defRPr/>
            </a:pPr>
            <a:r>
              <a:rPr lang="he-IL" sz="1800" b="1" dirty="0" smtClean="0">
                <a:solidFill>
                  <a:srgbClr val="FF6600"/>
                </a:solidFill>
                <a:ea typeface="+mn-ea"/>
              </a:rPr>
              <a:t>מחזור הפחמן</a:t>
            </a:r>
            <a:endParaRPr lang="he-IL" sz="1800" dirty="0" smtClean="0"/>
          </a:p>
        </p:txBody>
      </p:sp>
      <p:pic>
        <p:nvPicPr>
          <p:cNvPr id="144388" name="Picture 2" descr="Z:\אופק חטב\מחזור הפחמן\מחזור הפחמן לערכה_עם כיתובים.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765175"/>
            <a:ext cx="8885237"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5"/>
          <p:cNvSpPr>
            <a:spLocks noGrp="1"/>
          </p:cNvSpPr>
          <p:nvPr>
            <p:ph type="sldNum" sz="quarter" idx="12"/>
          </p:nvPr>
        </p:nvSpPr>
        <p:spPr bwMode="auto">
          <a:xfrm>
            <a:off x="107950" y="6613525"/>
            <a:ext cx="576263" cy="24447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06E095D-338E-4F67-A410-195EBDB03017}"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2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2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7.xml><?xml version="1.0" encoding="utf-8"?>
<a:theme xmlns:a="http://schemas.openxmlformats.org/drawingml/2006/main" name="2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8.xml><?xml version="1.0" encoding="utf-8"?>
<a:theme xmlns:a="http://schemas.openxmlformats.org/drawingml/2006/main" name="2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9898</TotalTime>
  <Words>3193</Words>
  <Application>Microsoft Office PowerPoint</Application>
  <PresentationFormat>On-screen Show (4:3)</PresentationFormat>
  <Paragraphs>768</Paragraphs>
  <Slides>38</Slides>
  <Notes>4</Notes>
  <HiddenSlides>0</HiddenSlides>
  <MMClips>0</MMClips>
  <ScaleCrop>false</ScaleCrop>
  <HeadingPairs>
    <vt:vector size="4" baseType="variant">
      <vt:variant>
        <vt:lpstr>Theme</vt:lpstr>
      </vt:variant>
      <vt:variant>
        <vt:i4>28</vt:i4>
      </vt:variant>
      <vt:variant>
        <vt:lpstr>Slide Titles</vt:lpstr>
      </vt:variant>
      <vt:variant>
        <vt:i4>38</vt:i4>
      </vt:variant>
    </vt:vector>
  </HeadingPairs>
  <TitlesOfParts>
    <vt:vector size="66"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PowerPoint Presentation</vt:lpstr>
      <vt:lpstr>למיקרואורגניזמים יש תפקיד חשוב במחזור החומרים במערכת האקולוגית</vt:lpstr>
      <vt:lpstr>שאלה 1: מיון מיקרואורגניזמים על פי דרך הזנתם ועל פי תפקודם במערכת האקולוגית</vt:lpstr>
      <vt:lpstr>תשובה</vt:lpstr>
      <vt:lpstr>תזכורת: מאפייני החומרים האורגניים</vt:lpstr>
      <vt:lpstr>שאלה 2</vt:lpstr>
      <vt:lpstr>תשובה</vt:lpstr>
      <vt:lpstr>מחזור הפחמן</vt:lpstr>
      <vt:lpstr>מחזור הפחמן</vt:lpstr>
      <vt:lpstr>שאלה 3: מעורבות מיקרואורגניזמים במחזור הפחמן</vt:lpstr>
      <vt:lpstr>תשובה</vt:lpstr>
      <vt:lpstr>שאלה 4</vt:lpstr>
      <vt:lpstr>תשובה: מחזור הפחמן</vt:lpstr>
      <vt:lpstr>מחזור החנקן</vt:lpstr>
      <vt:lpstr>מחזור החנקן</vt:lpstr>
      <vt:lpstr>שאלה 5</vt:lpstr>
      <vt:lpstr>תשובה</vt:lpstr>
      <vt:lpstr>חיידקים קושרי חנקן החיים בפקעיות בשורשי צמחים ממשפחת הקטניות</vt:lpstr>
      <vt:lpstr>שאלה 6: שתילי אורז וחיידקי אנבנה (בשילוב עם דרכי החקר המדעי*: זיהוי משתנים)</vt:lpstr>
      <vt:lpstr>המשך</vt:lpstr>
      <vt:lpstr>תשובה</vt:lpstr>
      <vt:lpstr>שאלה 7</vt:lpstr>
      <vt:lpstr>תשובה</vt:lpstr>
      <vt:lpstr>שאלה 8</vt:lpstr>
      <vt:lpstr>תשובה</vt:lpstr>
      <vt:lpstr>שאלה 9</vt:lpstr>
      <vt:lpstr>תשובה</vt:lpstr>
      <vt:lpstr>שאלה 10: מדוע יש צורך בדישון בשדות חקלאיים?</vt:lpstr>
      <vt:lpstr>תשובה</vt:lpstr>
      <vt:lpstr>שאלה 11: שנת שמיטה ומחזור זרעים – שיטות לשמירת פוריות הקרקע (הרחבה)</vt:lpstr>
      <vt:lpstr>תשובה</vt:lpstr>
      <vt:lpstr>שאלה 12</vt:lpstr>
      <vt:lpstr>תשובה</vt:lpstr>
      <vt:lpstr>סיכום: תפקיד המיקרואורגניזמים במחזור החומרים בטבע</vt:lpstr>
      <vt:lpstr>סיכום: מחזור הפחמן</vt:lpstr>
      <vt:lpstr>סיכום: מחזור החנקן ומונחים מן הסילבוס</vt:lpstr>
      <vt:lpstr>שאלה  13: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Ora Bar</cp:lastModifiedBy>
  <cp:revision>727</cp:revision>
  <dcterms:created xsi:type="dcterms:W3CDTF">2010-09-05T07:07:37Z</dcterms:created>
  <dcterms:modified xsi:type="dcterms:W3CDTF">2012-09-13T09:02:59Z</dcterms:modified>
</cp:coreProperties>
</file>