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9.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0.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4026" r:id="rId2"/>
    <p:sldMasterId id="2147484075" r:id="rId3"/>
    <p:sldMasterId id="2147484115" r:id="rId4"/>
    <p:sldMasterId id="2147484406" r:id="rId5"/>
    <p:sldMasterId id="2147484411" r:id="rId6"/>
    <p:sldMasterId id="2147484416" r:id="rId7"/>
    <p:sldMasterId id="2147484483" r:id="rId8"/>
    <p:sldMasterId id="2147485539" r:id="rId9"/>
    <p:sldMasterId id="2147486177" r:id="rId10"/>
    <p:sldMasterId id="2147486183" r:id="rId11"/>
  </p:sldMasterIdLst>
  <p:notesMasterIdLst>
    <p:notesMasterId r:id="rId55"/>
  </p:notesMasterIdLst>
  <p:sldIdLst>
    <p:sldId id="667" r:id="rId12"/>
    <p:sldId id="622" r:id="rId13"/>
    <p:sldId id="659" r:id="rId14"/>
    <p:sldId id="620" r:id="rId15"/>
    <p:sldId id="618" r:id="rId16"/>
    <p:sldId id="633" r:id="rId17"/>
    <p:sldId id="635" r:id="rId18"/>
    <p:sldId id="624" r:id="rId19"/>
    <p:sldId id="636" r:id="rId20"/>
    <p:sldId id="625" r:id="rId21"/>
    <p:sldId id="637" r:id="rId22"/>
    <p:sldId id="638" r:id="rId23"/>
    <p:sldId id="654" r:id="rId24"/>
    <p:sldId id="652" r:id="rId25"/>
    <p:sldId id="653" r:id="rId26"/>
    <p:sldId id="619" r:id="rId27"/>
    <p:sldId id="605" r:id="rId28"/>
    <p:sldId id="629" r:id="rId29"/>
    <p:sldId id="630" r:id="rId30"/>
    <p:sldId id="626" r:id="rId31"/>
    <p:sldId id="655" r:id="rId32"/>
    <p:sldId id="646" r:id="rId33"/>
    <p:sldId id="647" r:id="rId34"/>
    <p:sldId id="628" r:id="rId35"/>
    <p:sldId id="640" r:id="rId36"/>
    <p:sldId id="651" r:id="rId37"/>
    <p:sldId id="641" r:id="rId38"/>
    <p:sldId id="642" r:id="rId39"/>
    <p:sldId id="609" r:id="rId40"/>
    <p:sldId id="643" r:id="rId41"/>
    <p:sldId id="656" r:id="rId42"/>
    <p:sldId id="657" r:id="rId43"/>
    <p:sldId id="650" r:id="rId44"/>
    <p:sldId id="644" r:id="rId45"/>
    <p:sldId id="645" r:id="rId46"/>
    <p:sldId id="648" r:id="rId47"/>
    <p:sldId id="649" r:id="rId48"/>
    <p:sldId id="660" r:id="rId49"/>
    <p:sldId id="661" r:id="rId50"/>
    <p:sldId id="606" r:id="rId51"/>
    <p:sldId id="658" r:id="rId52"/>
    <p:sldId id="665" r:id="rId53"/>
    <p:sldId id="666" r:id="rId54"/>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CCFFFF"/>
    <a:srgbClr val="FFFFCC"/>
    <a:srgbClr val="FFFFFF"/>
    <a:srgbClr val="038EED"/>
    <a:srgbClr val="FF6699"/>
    <a:srgbClr val="CC0000"/>
    <a:srgbClr val="E8E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87" autoAdjust="0"/>
  </p:normalViewPr>
  <p:slideViewPr>
    <p:cSldViewPr>
      <p:cViewPr>
        <p:scale>
          <a:sx n="34" d="100"/>
          <a:sy n="34" d="100"/>
        </p:scale>
        <p:origin x="-2172" y="-714"/>
      </p:cViewPr>
      <p:guideLst>
        <p:guide orient="horz" pos="2160"/>
        <p:guide pos="2880"/>
      </p:guideLst>
    </p:cSldViewPr>
  </p:slideViewPr>
  <p:outlineViewPr>
    <p:cViewPr>
      <p:scale>
        <a:sx n="33" d="100"/>
        <a:sy n="33" d="100"/>
      </p:scale>
      <p:origin x="0" y="288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1514;&#1512;&#1513;&#1497;&#1501;%20&#1489;-%20Microsoft%20PowerPoint"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he-IL" b="0" u="sng" dirty="0" smtClean="0"/>
              <a:t>השתנות רמת החומציות לאורך הזמן</a:t>
            </a:r>
            <a:r>
              <a:rPr lang="he-IL" b="0" u="sng" baseline="0" dirty="0" smtClean="0"/>
              <a:t>  </a:t>
            </a:r>
            <a:endParaRPr lang="en-US" b="0" u="sng" dirty="0"/>
          </a:p>
        </c:rich>
      </c:tx>
      <c:layout>
        <c:manualLayout>
          <c:xMode val="edge"/>
          <c:yMode val="edge"/>
          <c:x val="0.18758333333333332"/>
          <c:y val="0"/>
        </c:manualLayout>
      </c:layout>
      <c:overlay val="0"/>
    </c:title>
    <c:autoTitleDeleted val="0"/>
    <c:plotArea>
      <c:layout/>
      <c:scatterChart>
        <c:scatterStyle val="lineMarker"/>
        <c:varyColors val="0"/>
        <c:ser>
          <c:idx val="0"/>
          <c:order val="0"/>
          <c:tx>
            <c:strRef>
              <c:f>'[תרשים ב- Microsoft PowerPoint]גיליון1'!$B$9</c:f>
              <c:strCache>
                <c:ptCount val="1"/>
                <c:pt idx="0">
                  <c:v>pH</c:v>
                </c:pt>
              </c:strCache>
            </c:strRef>
          </c:tx>
          <c:xVal>
            <c:numRef>
              <c:f>'[תרשים ב- Microsoft PowerPoint]גיליון1'!$A$10:$A$14</c:f>
              <c:numCache>
                <c:formatCode>General</c:formatCode>
                <c:ptCount val="5"/>
                <c:pt idx="0">
                  <c:v>1</c:v>
                </c:pt>
                <c:pt idx="1">
                  <c:v>2</c:v>
                </c:pt>
                <c:pt idx="2">
                  <c:v>3</c:v>
                </c:pt>
                <c:pt idx="3">
                  <c:v>4</c:v>
                </c:pt>
                <c:pt idx="4">
                  <c:v>5</c:v>
                </c:pt>
              </c:numCache>
            </c:numRef>
          </c:xVal>
          <c:yVal>
            <c:numRef>
              <c:f>'[תרשים ב- Microsoft PowerPoint]גיליון1'!$B$10:$B$14</c:f>
              <c:numCache>
                <c:formatCode>General</c:formatCode>
                <c:ptCount val="5"/>
                <c:pt idx="0">
                  <c:v>7.3</c:v>
                </c:pt>
                <c:pt idx="1">
                  <c:v>6.2</c:v>
                </c:pt>
                <c:pt idx="2">
                  <c:v>5.4</c:v>
                </c:pt>
                <c:pt idx="3">
                  <c:v>4.5999999999999996</c:v>
                </c:pt>
                <c:pt idx="4">
                  <c:v>4.5</c:v>
                </c:pt>
              </c:numCache>
            </c:numRef>
          </c:yVal>
          <c:smooth val="0"/>
        </c:ser>
        <c:dLbls>
          <c:showLegendKey val="0"/>
          <c:showVal val="0"/>
          <c:showCatName val="0"/>
          <c:showSerName val="0"/>
          <c:showPercent val="0"/>
          <c:showBubbleSize val="0"/>
        </c:dLbls>
        <c:axId val="46550400"/>
        <c:axId val="69757568"/>
      </c:scatterChart>
      <c:valAx>
        <c:axId val="46550400"/>
        <c:scaling>
          <c:orientation val="minMax"/>
        </c:scaling>
        <c:delete val="0"/>
        <c:axPos val="b"/>
        <c:title>
          <c:tx>
            <c:rich>
              <a:bodyPr/>
              <a:lstStyle/>
              <a:p>
                <a:pPr>
                  <a:defRPr/>
                </a:pPr>
                <a:r>
                  <a:rPr lang="he-IL" sz="1600" b="0" dirty="0" smtClean="0"/>
                  <a:t>זמן (בימים)</a:t>
                </a:r>
                <a:endParaRPr lang="he-IL" sz="1600" b="0" dirty="0"/>
              </a:p>
            </c:rich>
          </c:tx>
          <c:layout>
            <c:manualLayout>
              <c:xMode val="edge"/>
              <c:yMode val="edge"/>
              <c:x val="0.75684733158355211"/>
              <c:y val="0.86851851851851847"/>
            </c:manualLayout>
          </c:layout>
          <c:overlay val="0"/>
        </c:title>
        <c:numFmt formatCode="General" sourceLinked="1"/>
        <c:majorTickMark val="out"/>
        <c:minorTickMark val="none"/>
        <c:tickLblPos val="nextTo"/>
        <c:crossAx val="69757568"/>
        <c:crosses val="autoZero"/>
        <c:crossBetween val="midCat"/>
      </c:valAx>
      <c:valAx>
        <c:axId val="69757568"/>
        <c:scaling>
          <c:orientation val="minMax"/>
        </c:scaling>
        <c:delete val="0"/>
        <c:axPos val="l"/>
        <c:majorGridlines/>
        <c:title>
          <c:tx>
            <c:rich>
              <a:bodyPr rot="0" vert="horz"/>
              <a:lstStyle/>
              <a:p>
                <a:pPr>
                  <a:defRPr/>
                </a:pPr>
                <a:r>
                  <a:rPr lang="he-IL" sz="1600" b="0" dirty="0" smtClean="0"/>
                  <a:t>דרגת </a:t>
                </a:r>
              </a:p>
              <a:p>
                <a:pPr>
                  <a:defRPr/>
                </a:pPr>
                <a:r>
                  <a:rPr lang="he-IL" sz="1600" b="0" dirty="0" smtClean="0"/>
                  <a:t>ה-</a:t>
                </a:r>
                <a:r>
                  <a:rPr lang="en-US" sz="1600" b="0" dirty="0" smtClean="0"/>
                  <a:t>pH</a:t>
                </a:r>
                <a:endParaRPr lang="he-IL" sz="1600" b="0" dirty="0"/>
              </a:p>
            </c:rich>
          </c:tx>
          <c:layout>
            <c:manualLayout>
              <c:xMode val="edge"/>
              <c:yMode val="edge"/>
              <c:x val="1.6666666666666666E-2"/>
              <c:y val="0.24398366870807817"/>
            </c:manualLayout>
          </c:layout>
          <c:overlay val="0"/>
        </c:title>
        <c:numFmt formatCode="General" sourceLinked="1"/>
        <c:majorTickMark val="out"/>
        <c:minorTickMark val="none"/>
        <c:tickLblPos val="nextTo"/>
        <c:crossAx val="46550400"/>
        <c:crosses val="autoZero"/>
        <c:crossBetween val="midCat"/>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4FE383C5-E3FB-4203-B2A7-C7ED03E5A2C0}" type="datetimeFigureOut">
              <a:rPr lang="he-IL"/>
              <a:pPr>
                <a:defRPr/>
              </a:pPr>
              <a:t>י"ט/תשרי/תשע"ח</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D38A85BC-EC2D-4363-8FE4-2118FC3FA105}" type="slidenum">
              <a:rPr lang="he-IL"/>
              <a:pPr>
                <a:defRPr/>
              </a:pPr>
              <a:t>‹#›</a:t>
            </a:fld>
            <a:endParaRPr lang="he-IL" dirty="0"/>
          </a:p>
        </p:txBody>
      </p:sp>
    </p:spTree>
    <p:extLst>
      <p:ext uri="{BB962C8B-B14F-4D97-AF65-F5344CB8AC3E}">
        <p14:creationId xmlns:p14="http://schemas.microsoft.com/office/powerpoint/2010/main" val="378217042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4570D7-7744-452D-BB06-FA039E19CEC3}" type="slidenum">
              <a:rPr lang="he-IL" smtClean="0"/>
              <a:pPr fontAlgn="base">
                <a:spcBef>
                  <a:spcPct val="0"/>
                </a:spcBef>
                <a:spcAft>
                  <a:spcPct val="0"/>
                </a:spcAft>
                <a:defRPr/>
              </a:pPr>
              <a:t>1</a:t>
            </a:fld>
            <a:endParaRPr lang="he-IL" dirty="0" smtClean="0"/>
          </a:p>
        </p:txBody>
      </p:sp>
    </p:spTree>
    <p:extLst>
      <p:ext uri="{BB962C8B-B14F-4D97-AF65-F5344CB8AC3E}">
        <p14:creationId xmlns:p14="http://schemas.microsoft.com/office/powerpoint/2010/main" val="2259736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37ABDC19-4A07-43E4-9E47-F0244FEF6ADF}" type="slidenum">
              <a:rPr lang="he-IL">
                <a:solidFill>
                  <a:prstClr val="black"/>
                </a:solidFill>
              </a:rPr>
              <a:pPr>
                <a:defRPr/>
              </a:pPr>
              <a:t>16</a:t>
            </a:fld>
            <a:endParaRPr lang="he-IL" dirty="0">
              <a:solidFill>
                <a:prstClr val="black"/>
              </a:solidFill>
            </a:endParaRPr>
          </a:p>
        </p:txBody>
      </p:sp>
    </p:spTree>
    <p:extLst>
      <p:ext uri="{BB962C8B-B14F-4D97-AF65-F5344CB8AC3E}">
        <p14:creationId xmlns:p14="http://schemas.microsoft.com/office/powerpoint/2010/main" val="305758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AB329A3D-1836-423E-AB25-D167B5966966}" type="slidenum">
              <a:rPr lang="he-IL">
                <a:solidFill>
                  <a:prstClr val="black"/>
                </a:solidFill>
              </a:rPr>
              <a:pPr>
                <a:defRPr/>
              </a:pPr>
              <a:t>20</a:t>
            </a:fld>
            <a:endParaRPr lang="he-IL" dirty="0">
              <a:solidFill>
                <a:prstClr val="black"/>
              </a:solidFill>
            </a:endParaRPr>
          </a:p>
        </p:txBody>
      </p:sp>
    </p:spTree>
    <p:extLst>
      <p:ext uri="{BB962C8B-B14F-4D97-AF65-F5344CB8AC3E}">
        <p14:creationId xmlns:p14="http://schemas.microsoft.com/office/powerpoint/2010/main" val="411913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37F70B05-17E1-4A59-A1CE-7D2BBD3B7AF1}" type="slidenum">
              <a:rPr lang="he-IL" smtClean="0"/>
              <a:pPr>
                <a:defRPr/>
              </a:pPr>
              <a:t>33</a:t>
            </a:fld>
            <a:endParaRPr lang="he-IL" dirty="0"/>
          </a:p>
        </p:txBody>
      </p:sp>
    </p:spTree>
    <p:extLst>
      <p:ext uri="{BB962C8B-B14F-4D97-AF65-F5344CB8AC3E}">
        <p14:creationId xmlns:p14="http://schemas.microsoft.com/office/powerpoint/2010/main" val="403540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D6B26ABF-BF7F-4DF2-AA5E-FCFD40894453}" type="slidenum">
              <a:rPr lang="he-IL">
                <a:solidFill>
                  <a:prstClr val="black"/>
                </a:solidFill>
              </a:rPr>
              <a:pPr>
                <a:defRPr/>
              </a:pPr>
              <a:t>42</a:t>
            </a:fld>
            <a:endParaRPr lang="he-IL" dirty="0">
              <a:solidFill>
                <a:prstClr val="black"/>
              </a:solidFill>
            </a:endParaRPr>
          </a:p>
        </p:txBody>
      </p:sp>
    </p:spTree>
    <p:extLst>
      <p:ext uri="{BB962C8B-B14F-4D97-AF65-F5344CB8AC3E}">
        <p14:creationId xmlns:p14="http://schemas.microsoft.com/office/powerpoint/2010/main" val="6468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55536C6B-CA76-41B5-9E00-E1CA2656CB53}" type="slidenum">
              <a:rPr lang="he-IL">
                <a:solidFill>
                  <a:prstClr val="black"/>
                </a:solidFill>
              </a:rPr>
              <a:pPr>
                <a:defRPr/>
              </a:pPr>
              <a:t>43</a:t>
            </a:fld>
            <a:endParaRPr lang="he-IL" dirty="0">
              <a:solidFill>
                <a:prstClr val="black"/>
              </a:solidFill>
            </a:endParaRPr>
          </a:p>
        </p:txBody>
      </p:sp>
    </p:spTree>
    <p:extLst>
      <p:ext uri="{BB962C8B-B14F-4D97-AF65-F5344CB8AC3E}">
        <p14:creationId xmlns:p14="http://schemas.microsoft.com/office/powerpoint/2010/main" val="20719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17C6749-329B-4A39-80E0-13A50C4F8A46}"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B59C239-95CD-47F6-AA94-CB9601B564F4}" type="slidenum">
              <a:rPr lang="he-IL"/>
              <a:pPr>
                <a:defRPr/>
              </a:pPr>
              <a:t>‹#›</a:t>
            </a:fld>
            <a:endParaRPr lang="he-IL" dirty="0"/>
          </a:p>
        </p:txBody>
      </p:sp>
    </p:spTree>
    <p:extLst>
      <p:ext uri="{BB962C8B-B14F-4D97-AF65-F5344CB8AC3E}">
        <p14:creationId xmlns:p14="http://schemas.microsoft.com/office/powerpoint/2010/main" val="1269920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2E989DBF-9B37-4EBE-8A69-E2BDD43E0657}" type="slidenum">
              <a:rPr lang="he-IL"/>
              <a:pPr>
                <a:defRPr/>
              </a:pPr>
              <a:t>‹#›</a:t>
            </a:fld>
            <a:endParaRPr lang="he-IL" dirty="0"/>
          </a:p>
        </p:txBody>
      </p:sp>
    </p:spTree>
    <p:extLst>
      <p:ext uri="{BB962C8B-B14F-4D97-AF65-F5344CB8AC3E}">
        <p14:creationId xmlns:p14="http://schemas.microsoft.com/office/powerpoint/2010/main" val="155769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FFAB5613-250A-4F78-B3F9-9BF80368D40B}" type="slidenum">
              <a:rPr lang="he-IL"/>
              <a:pPr>
                <a:defRPr/>
              </a:pPr>
              <a:t>‹#›</a:t>
            </a:fld>
            <a:endParaRPr lang="he-IL" dirty="0"/>
          </a:p>
        </p:txBody>
      </p:sp>
    </p:spTree>
    <p:extLst>
      <p:ext uri="{BB962C8B-B14F-4D97-AF65-F5344CB8AC3E}">
        <p14:creationId xmlns:p14="http://schemas.microsoft.com/office/powerpoint/2010/main" val="486507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9151E44-62A8-4D49-9244-1E65CE1E78B0}"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DD36431-E208-48EE-8C02-ACD524325D07}" type="slidenum">
              <a:rPr lang="he-IL"/>
              <a:pPr>
                <a:defRPr/>
              </a:pPr>
              <a:t>‹#›</a:t>
            </a:fld>
            <a:endParaRPr lang="he-IL" dirty="0"/>
          </a:p>
        </p:txBody>
      </p:sp>
    </p:spTree>
    <p:extLst>
      <p:ext uri="{BB962C8B-B14F-4D97-AF65-F5344CB8AC3E}">
        <p14:creationId xmlns:p14="http://schemas.microsoft.com/office/powerpoint/2010/main" val="940270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59546CD-D6D1-44D6-B030-95DF3D2A68FC}" type="slidenum">
              <a:rPr lang="he-IL"/>
              <a:pPr>
                <a:defRPr/>
              </a:pPr>
              <a:t>‹#›</a:t>
            </a:fld>
            <a:endParaRPr lang="he-IL" dirty="0"/>
          </a:p>
        </p:txBody>
      </p:sp>
    </p:spTree>
    <p:extLst>
      <p:ext uri="{BB962C8B-B14F-4D97-AF65-F5344CB8AC3E}">
        <p14:creationId xmlns:p14="http://schemas.microsoft.com/office/powerpoint/2010/main" val="379336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A4A8D63-5C48-469D-9370-7C136F2A61C3}" type="slidenum">
              <a:rPr lang="he-IL"/>
              <a:pPr>
                <a:defRPr/>
              </a:pPr>
              <a:t>‹#›</a:t>
            </a:fld>
            <a:endParaRPr lang="he-IL" dirty="0"/>
          </a:p>
        </p:txBody>
      </p:sp>
    </p:spTree>
    <p:extLst>
      <p:ext uri="{BB962C8B-B14F-4D97-AF65-F5344CB8AC3E}">
        <p14:creationId xmlns:p14="http://schemas.microsoft.com/office/powerpoint/2010/main" val="3132803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64B672FD-6859-4E10-914A-78EE5430709D}" type="slidenum">
              <a:rPr lang="he-IL"/>
              <a:pPr>
                <a:defRPr/>
              </a:pPr>
              <a:t>‹#›</a:t>
            </a:fld>
            <a:endParaRPr lang="he-IL" dirty="0"/>
          </a:p>
        </p:txBody>
      </p:sp>
    </p:spTree>
    <p:extLst>
      <p:ext uri="{BB962C8B-B14F-4D97-AF65-F5344CB8AC3E}">
        <p14:creationId xmlns:p14="http://schemas.microsoft.com/office/powerpoint/2010/main" val="2633970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9FA5C033-E6B4-4FAA-9F1D-8EF295860DE4}" type="slidenum">
              <a:rPr lang="he-IL"/>
              <a:pPr>
                <a:defRPr/>
              </a:pPr>
              <a:t>‹#›</a:t>
            </a:fld>
            <a:endParaRPr lang="he-IL" dirty="0"/>
          </a:p>
        </p:txBody>
      </p:sp>
    </p:spTree>
    <p:extLst>
      <p:ext uri="{BB962C8B-B14F-4D97-AF65-F5344CB8AC3E}">
        <p14:creationId xmlns:p14="http://schemas.microsoft.com/office/powerpoint/2010/main" val="4001273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AC78D78-5A3E-4008-8B1D-F12439D8F839}"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553057E-638C-46E6-A02F-CC4E5A8D225C}" type="slidenum">
              <a:rPr lang="he-IL"/>
              <a:pPr>
                <a:defRPr/>
              </a:pPr>
              <a:t>‹#›</a:t>
            </a:fld>
            <a:endParaRPr lang="he-IL" dirty="0"/>
          </a:p>
        </p:txBody>
      </p:sp>
    </p:spTree>
    <p:extLst>
      <p:ext uri="{BB962C8B-B14F-4D97-AF65-F5344CB8AC3E}">
        <p14:creationId xmlns:p14="http://schemas.microsoft.com/office/powerpoint/2010/main" val="1060851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9BCC365-9D19-44A8-840A-6C0F9A191B7A}" type="slidenum">
              <a:rPr lang="he-IL"/>
              <a:pPr>
                <a:defRPr/>
              </a:pPr>
              <a:t>‹#›</a:t>
            </a:fld>
            <a:endParaRPr lang="he-IL" dirty="0"/>
          </a:p>
        </p:txBody>
      </p:sp>
    </p:spTree>
    <p:extLst>
      <p:ext uri="{BB962C8B-B14F-4D97-AF65-F5344CB8AC3E}">
        <p14:creationId xmlns:p14="http://schemas.microsoft.com/office/powerpoint/2010/main" val="1388215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B6AA5B5-6123-495C-B56E-DDEAC3AFD21F}" type="slidenum">
              <a:rPr lang="he-IL"/>
              <a:pPr>
                <a:defRPr/>
              </a:pPr>
              <a:t>‹#›</a:t>
            </a:fld>
            <a:endParaRPr lang="he-IL" dirty="0"/>
          </a:p>
        </p:txBody>
      </p:sp>
    </p:spTree>
    <p:extLst>
      <p:ext uri="{BB962C8B-B14F-4D97-AF65-F5344CB8AC3E}">
        <p14:creationId xmlns:p14="http://schemas.microsoft.com/office/powerpoint/2010/main" val="1079260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309E50A-EE7C-4AF6-93F5-78D0A718A48F}" type="slidenum">
              <a:rPr lang="he-IL"/>
              <a:pPr>
                <a:defRPr/>
              </a:pPr>
              <a:t>‹#›</a:t>
            </a:fld>
            <a:endParaRPr lang="he-IL" dirty="0"/>
          </a:p>
        </p:txBody>
      </p:sp>
    </p:spTree>
    <p:extLst>
      <p:ext uri="{BB962C8B-B14F-4D97-AF65-F5344CB8AC3E}">
        <p14:creationId xmlns:p14="http://schemas.microsoft.com/office/powerpoint/2010/main" val="761572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04AC7A57-2DFC-4298-80ED-87C461CC0729}"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959880C-92AF-4990-A519-E803162AC3BA}" type="slidenum">
              <a:rPr lang="he-IL"/>
              <a:pPr>
                <a:defRPr/>
              </a:pPr>
              <a:t>‹#›</a:t>
            </a:fld>
            <a:endParaRPr lang="he-IL" dirty="0"/>
          </a:p>
        </p:txBody>
      </p:sp>
    </p:spTree>
    <p:extLst>
      <p:ext uri="{BB962C8B-B14F-4D97-AF65-F5344CB8AC3E}">
        <p14:creationId xmlns:p14="http://schemas.microsoft.com/office/powerpoint/2010/main" val="4120218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9267900-12DB-4313-9A55-B7855E63E1FB}"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55C997E-A602-4058-BA39-5E98DA2018ED}" type="slidenum">
              <a:rPr lang="he-IL"/>
              <a:pPr>
                <a:defRPr/>
              </a:pPr>
              <a:t>‹#›</a:t>
            </a:fld>
            <a:endParaRPr lang="he-IL" dirty="0"/>
          </a:p>
        </p:txBody>
      </p:sp>
    </p:spTree>
    <p:extLst>
      <p:ext uri="{BB962C8B-B14F-4D97-AF65-F5344CB8AC3E}">
        <p14:creationId xmlns:p14="http://schemas.microsoft.com/office/powerpoint/2010/main" val="279903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32F1884-D763-4340-85D1-E55606F2A913}" type="slidenum">
              <a:rPr lang="he-IL"/>
              <a:pPr>
                <a:defRPr/>
              </a:pPr>
              <a:t>‹#›</a:t>
            </a:fld>
            <a:endParaRPr lang="he-IL" dirty="0"/>
          </a:p>
        </p:txBody>
      </p:sp>
    </p:spTree>
    <p:extLst>
      <p:ext uri="{BB962C8B-B14F-4D97-AF65-F5344CB8AC3E}">
        <p14:creationId xmlns:p14="http://schemas.microsoft.com/office/powerpoint/2010/main" val="2651435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AF91C5-0662-422C-9490-0824FA2D3B9C}" type="slidenum">
              <a:rPr lang="he-IL"/>
              <a:pPr>
                <a:defRPr/>
              </a:pPr>
              <a:t>‹#›</a:t>
            </a:fld>
            <a:endParaRPr lang="he-IL" dirty="0"/>
          </a:p>
        </p:txBody>
      </p:sp>
    </p:spTree>
    <p:extLst>
      <p:ext uri="{BB962C8B-B14F-4D97-AF65-F5344CB8AC3E}">
        <p14:creationId xmlns:p14="http://schemas.microsoft.com/office/powerpoint/2010/main" val="3021461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4BCE4F2-7EEC-45B2-928E-105320D14D82}"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84DFDF0-6275-461A-AC84-08FF9BDE3D13}" type="slidenum">
              <a:rPr lang="he-IL"/>
              <a:pPr>
                <a:defRPr/>
              </a:pPr>
              <a:t>‹#›</a:t>
            </a:fld>
            <a:endParaRPr lang="he-IL" dirty="0"/>
          </a:p>
        </p:txBody>
      </p:sp>
    </p:spTree>
    <p:extLst>
      <p:ext uri="{BB962C8B-B14F-4D97-AF65-F5344CB8AC3E}">
        <p14:creationId xmlns:p14="http://schemas.microsoft.com/office/powerpoint/2010/main" val="231607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98C9E9E-6AE0-4801-8C65-2FDA10354410}" type="slidenum">
              <a:rPr lang="he-IL"/>
              <a:pPr>
                <a:defRPr/>
              </a:pPr>
              <a:t>‹#›</a:t>
            </a:fld>
            <a:endParaRPr lang="he-IL" dirty="0"/>
          </a:p>
        </p:txBody>
      </p:sp>
    </p:spTree>
    <p:extLst>
      <p:ext uri="{BB962C8B-B14F-4D97-AF65-F5344CB8AC3E}">
        <p14:creationId xmlns:p14="http://schemas.microsoft.com/office/powerpoint/2010/main" val="2365302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BB282F1-3888-4C77-A973-092BAD81B2A1}" type="slidenum">
              <a:rPr lang="he-IL"/>
              <a:pPr>
                <a:defRPr/>
              </a:pPr>
              <a:t>‹#›</a:t>
            </a:fld>
            <a:endParaRPr lang="he-IL" dirty="0"/>
          </a:p>
        </p:txBody>
      </p:sp>
    </p:spTree>
    <p:extLst>
      <p:ext uri="{BB962C8B-B14F-4D97-AF65-F5344CB8AC3E}">
        <p14:creationId xmlns:p14="http://schemas.microsoft.com/office/powerpoint/2010/main" val="1983503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7A3E87B-2C29-4CE7-B120-B3888014DE4B}"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AEEDB43-28F3-4B3A-A036-8D2B8938B68C}" type="slidenum">
              <a:rPr lang="he-IL"/>
              <a:pPr>
                <a:defRPr/>
              </a:pPr>
              <a:t>‹#›</a:t>
            </a:fld>
            <a:endParaRPr lang="he-IL" dirty="0"/>
          </a:p>
        </p:txBody>
      </p:sp>
    </p:spTree>
    <p:extLst>
      <p:ext uri="{BB962C8B-B14F-4D97-AF65-F5344CB8AC3E}">
        <p14:creationId xmlns:p14="http://schemas.microsoft.com/office/powerpoint/2010/main" val="470270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C6B35BA-E0EC-42E0-8B0E-CE0798524C95}"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FB5B72F-40DE-4E30-8DC1-4DC7DFA7F692}" type="slidenum">
              <a:rPr lang="he-IL"/>
              <a:pPr>
                <a:defRPr/>
              </a:pPr>
              <a:t>‹#›</a:t>
            </a:fld>
            <a:endParaRPr lang="he-IL" dirty="0"/>
          </a:p>
        </p:txBody>
      </p:sp>
    </p:spTree>
    <p:extLst>
      <p:ext uri="{BB962C8B-B14F-4D97-AF65-F5344CB8AC3E}">
        <p14:creationId xmlns:p14="http://schemas.microsoft.com/office/powerpoint/2010/main" val="2353227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5B5E933-D1D5-4B14-95EB-4BDDA8A792D1}" type="slidenum">
              <a:rPr lang="he-IL"/>
              <a:pPr>
                <a:defRPr/>
              </a:pPr>
              <a:t>‹#›</a:t>
            </a:fld>
            <a:endParaRPr lang="he-IL" dirty="0"/>
          </a:p>
        </p:txBody>
      </p:sp>
    </p:spTree>
    <p:extLst>
      <p:ext uri="{BB962C8B-B14F-4D97-AF65-F5344CB8AC3E}">
        <p14:creationId xmlns:p14="http://schemas.microsoft.com/office/powerpoint/2010/main" val="68681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C951F6C-DC43-4B8F-9B11-11BA6A869D31}" type="slidenum">
              <a:rPr lang="he-IL"/>
              <a:pPr>
                <a:defRPr/>
              </a:pPr>
              <a:t>‹#›</a:t>
            </a:fld>
            <a:endParaRPr lang="he-IL" dirty="0"/>
          </a:p>
        </p:txBody>
      </p:sp>
    </p:spTree>
    <p:extLst>
      <p:ext uri="{BB962C8B-B14F-4D97-AF65-F5344CB8AC3E}">
        <p14:creationId xmlns:p14="http://schemas.microsoft.com/office/powerpoint/2010/main" val="2766210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53A810F-6CC0-448D-99BD-986BCFEE0251}" type="slidenum">
              <a:rPr lang="he-IL"/>
              <a:pPr>
                <a:defRPr/>
              </a:pPr>
              <a:t>‹#›</a:t>
            </a:fld>
            <a:endParaRPr lang="he-IL" dirty="0"/>
          </a:p>
        </p:txBody>
      </p:sp>
    </p:spTree>
    <p:extLst>
      <p:ext uri="{BB962C8B-B14F-4D97-AF65-F5344CB8AC3E}">
        <p14:creationId xmlns:p14="http://schemas.microsoft.com/office/powerpoint/2010/main" val="691253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B5CF4A7-AE87-43BF-95C8-A66C4485A640}"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EECCC16A-EA60-448D-867A-F2026D82A521}" type="slidenum">
              <a:rPr lang="he-IL"/>
              <a:pPr>
                <a:defRPr/>
              </a:pPr>
              <a:t>‹#›</a:t>
            </a:fld>
            <a:endParaRPr lang="he-IL" dirty="0"/>
          </a:p>
        </p:txBody>
      </p:sp>
    </p:spTree>
    <p:extLst>
      <p:ext uri="{BB962C8B-B14F-4D97-AF65-F5344CB8AC3E}">
        <p14:creationId xmlns:p14="http://schemas.microsoft.com/office/powerpoint/2010/main" val="1677640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E71F4CA5-BE54-4E01-A368-DD5DF27B0C4C}"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46447333-FEE7-4233-8DDA-A50294FCCF5B}" type="slidenum">
              <a:rPr lang="he-IL"/>
              <a:pPr>
                <a:defRPr/>
              </a:pPr>
              <a:t>‹#›</a:t>
            </a:fld>
            <a:endParaRPr lang="he-IL" dirty="0"/>
          </a:p>
        </p:txBody>
      </p:sp>
    </p:spTree>
    <p:extLst>
      <p:ext uri="{BB962C8B-B14F-4D97-AF65-F5344CB8AC3E}">
        <p14:creationId xmlns:p14="http://schemas.microsoft.com/office/powerpoint/2010/main" val="1628906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4B4058B-023C-4D3E-8B68-96DCE567CB31}"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42079B5-DCF2-467F-9399-C58D3D2A953C}" type="slidenum">
              <a:rPr lang="he-IL"/>
              <a:pPr>
                <a:defRPr/>
              </a:pPr>
              <a:t>‹#›</a:t>
            </a:fld>
            <a:endParaRPr lang="he-IL" dirty="0"/>
          </a:p>
        </p:txBody>
      </p:sp>
    </p:spTree>
    <p:extLst>
      <p:ext uri="{BB962C8B-B14F-4D97-AF65-F5344CB8AC3E}">
        <p14:creationId xmlns:p14="http://schemas.microsoft.com/office/powerpoint/2010/main" val="395256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D2CE6CA-8C6D-47A9-BF00-CF3EFD1514EF}" type="slidenum">
              <a:rPr lang="he-IL"/>
              <a:pPr>
                <a:defRPr/>
              </a:pPr>
              <a:t>‹#›</a:t>
            </a:fld>
            <a:endParaRPr lang="he-IL" dirty="0"/>
          </a:p>
        </p:txBody>
      </p:sp>
    </p:spTree>
    <p:extLst>
      <p:ext uri="{BB962C8B-B14F-4D97-AF65-F5344CB8AC3E}">
        <p14:creationId xmlns:p14="http://schemas.microsoft.com/office/powerpoint/2010/main" val="2303442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1A42213-E9B4-4F14-8653-1BFDC234A38F}" type="slidenum">
              <a:rPr lang="he-IL"/>
              <a:pPr>
                <a:defRPr/>
              </a:pPr>
              <a:t>‹#›</a:t>
            </a:fld>
            <a:endParaRPr lang="he-IL" dirty="0"/>
          </a:p>
        </p:txBody>
      </p:sp>
    </p:spTree>
    <p:extLst>
      <p:ext uri="{BB962C8B-B14F-4D97-AF65-F5344CB8AC3E}">
        <p14:creationId xmlns:p14="http://schemas.microsoft.com/office/powerpoint/2010/main" val="2679204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00D21E0-4D1F-4A94-9A32-DECB8EF30E8F}"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48AC66C-3BB0-412B-B9AC-67C407B42ECD}" type="slidenum">
              <a:rPr lang="he-IL"/>
              <a:pPr>
                <a:defRPr/>
              </a:pPr>
              <a:t>‹#›</a:t>
            </a:fld>
            <a:endParaRPr lang="he-IL" dirty="0"/>
          </a:p>
        </p:txBody>
      </p:sp>
    </p:spTree>
    <p:extLst>
      <p:ext uri="{BB962C8B-B14F-4D97-AF65-F5344CB8AC3E}">
        <p14:creationId xmlns:p14="http://schemas.microsoft.com/office/powerpoint/2010/main" val="2611888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F006C598-0BD7-4D87-986A-8A1F8B77DB2E}"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BA9FD5EC-2AA8-4F96-BB1F-E7F09FADE04D}" type="slidenum">
              <a:rPr lang="he-IL"/>
              <a:pPr>
                <a:defRPr/>
              </a:pPr>
              <a:t>‹#›</a:t>
            </a:fld>
            <a:endParaRPr lang="he-IL" dirty="0"/>
          </a:p>
        </p:txBody>
      </p:sp>
    </p:spTree>
    <p:extLst>
      <p:ext uri="{BB962C8B-B14F-4D97-AF65-F5344CB8AC3E}">
        <p14:creationId xmlns:p14="http://schemas.microsoft.com/office/powerpoint/2010/main" val="2259425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22CE983-8814-4386-BCEE-E8402E155C39}"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6BE854F-6202-4623-AFAB-19D04060F224}" type="slidenum">
              <a:rPr lang="he-IL"/>
              <a:pPr>
                <a:defRPr/>
              </a:pPr>
              <a:t>‹#›</a:t>
            </a:fld>
            <a:endParaRPr lang="he-IL" dirty="0"/>
          </a:p>
        </p:txBody>
      </p:sp>
    </p:spTree>
    <p:extLst>
      <p:ext uri="{BB962C8B-B14F-4D97-AF65-F5344CB8AC3E}">
        <p14:creationId xmlns:p14="http://schemas.microsoft.com/office/powerpoint/2010/main" val="733605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222EA65-2187-42FF-9784-6AD38E89E382}" type="slidenum">
              <a:rPr lang="he-IL"/>
              <a:pPr>
                <a:defRPr/>
              </a:pPr>
              <a:t>‹#›</a:t>
            </a:fld>
            <a:endParaRPr lang="he-IL" dirty="0"/>
          </a:p>
        </p:txBody>
      </p:sp>
    </p:spTree>
    <p:extLst>
      <p:ext uri="{BB962C8B-B14F-4D97-AF65-F5344CB8AC3E}">
        <p14:creationId xmlns:p14="http://schemas.microsoft.com/office/powerpoint/2010/main" val="182671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1426730-0C86-4B83-82D6-376C16859467}"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E67741E0-B072-4B10-AEB0-973E0394AA9F}" type="slidenum">
              <a:rPr lang="he-IL"/>
              <a:pPr>
                <a:defRPr/>
              </a:pPr>
              <a:t>‹#›</a:t>
            </a:fld>
            <a:endParaRPr lang="he-IL" dirty="0"/>
          </a:p>
        </p:txBody>
      </p:sp>
    </p:spTree>
    <p:extLst>
      <p:ext uri="{BB962C8B-B14F-4D97-AF65-F5344CB8AC3E}">
        <p14:creationId xmlns:p14="http://schemas.microsoft.com/office/powerpoint/2010/main" val="2688282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EE0D70F-4A3F-4C85-B43F-9D465FC5B1D7}" type="slidenum">
              <a:rPr lang="he-IL"/>
              <a:pPr>
                <a:defRPr/>
              </a:pPr>
              <a:t>‹#›</a:t>
            </a:fld>
            <a:endParaRPr lang="he-IL" dirty="0"/>
          </a:p>
        </p:txBody>
      </p:sp>
    </p:spTree>
    <p:extLst>
      <p:ext uri="{BB962C8B-B14F-4D97-AF65-F5344CB8AC3E}">
        <p14:creationId xmlns:p14="http://schemas.microsoft.com/office/powerpoint/2010/main" val="21968307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5BB34F8F-6F06-47FD-940A-C67FBADE1CAB}"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AC682EC-DBC2-4A76-B42A-D07C15F431A9}" type="slidenum">
              <a:rPr lang="he-IL"/>
              <a:pPr>
                <a:defRPr/>
              </a:pPr>
              <a:t>‹#›</a:t>
            </a:fld>
            <a:endParaRPr lang="he-IL" dirty="0"/>
          </a:p>
        </p:txBody>
      </p:sp>
    </p:spTree>
    <p:extLst>
      <p:ext uri="{BB962C8B-B14F-4D97-AF65-F5344CB8AC3E}">
        <p14:creationId xmlns:p14="http://schemas.microsoft.com/office/powerpoint/2010/main" val="3887811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F9981862-1C74-4E35-90DB-1DAABE2B5D8D}"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25C7E15-88E0-426E-9683-12B500704320}" type="slidenum">
              <a:rPr lang="he-IL"/>
              <a:pPr>
                <a:defRPr/>
              </a:pPr>
              <a:t>‹#›</a:t>
            </a:fld>
            <a:endParaRPr lang="he-IL" dirty="0"/>
          </a:p>
        </p:txBody>
      </p:sp>
    </p:spTree>
    <p:extLst>
      <p:ext uri="{BB962C8B-B14F-4D97-AF65-F5344CB8AC3E}">
        <p14:creationId xmlns:p14="http://schemas.microsoft.com/office/powerpoint/2010/main" val="4116222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481DBE0-5F59-4093-A8BA-8B8F95DB5454}"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B456CBE-CC31-4950-97C4-1D0F31978BC1}" type="slidenum">
              <a:rPr lang="he-IL"/>
              <a:pPr>
                <a:defRPr/>
              </a:pPr>
              <a:t>‹#›</a:t>
            </a:fld>
            <a:endParaRPr lang="he-IL" dirty="0"/>
          </a:p>
        </p:txBody>
      </p:sp>
    </p:spTree>
    <p:extLst>
      <p:ext uri="{BB962C8B-B14F-4D97-AF65-F5344CB8AC3E}">
        <p14:creationId xmlns:p14="http://schemas.microsoft.com/office/powerpoint/2010/main" val="1189311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554533E-68ED-4726-858E-D68C1BCB6AF2}" type="slidenum">
              <a:rPr lang="he-IL"/>
              <a:pPr>
                <a:defRPr/>
              </a:pPr>
              <a:t>‹#›</a:t>
            </a:fld>
            <a:endParaRPr lang="he-IL" dirty="0"/>
          </a:p>
        </p:txBody>
      </p:sp>
    </p:spTree>
    <p:extLst>
      <p:ext uri="{BB962C8B-B14F-4D97-AF65-F5344CB8AC3E}">
        <p14:creationId xmlns:p14="http://schemas.microsoft.com/office/powerpoint/2010/main" val="33505693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A641D09-5B1C-49E2-993C-FE128835D367}" type="slidenum">
              <a:rPr lang="he-IL"/>
              <a:pPr>
                <a:defRPr/>
              </a:pPr>
              <a:t>‹#›</a:t>
            </a:fld>
            <a:endParaRPr lang="he-IL" dirty="0"/>
          </a:p>
        </p:txBody>
      </p:sp>
    </p:spTree>
    <p:extLst>
      <p:ext uri="{BB962C8B-B14F-4D97-AF65-F5344CB8AC3E}">
        <p14:creationId xmlns:p14="http://schemas.microsoft.com/office/powerpoint/2010/main" val="39094764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AA37FA4-F64A-4A76-8A0A-4B3B246A283E}"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F99F7AE-46F0-4685-9BD8-96EF34D29B6F}" type="slidenum">
              <a:rPr lang="he-IL"/>
              <a:pPr>
                <a:defRPr/>
              </a:pPr>
              <a:t>‹#›</a:t>
            </a:fld>
            <a:endParaRPr lang="he-IL" dirty="0"/>
          </a:p>
        </p:txBody>
      </p:sp>
    </p:spTree>
    <p:extLst>
      <p:ext uri="{BB962C8B-B14F-4D97-AF65-F5344CB8AC3E}">
        <p14:creationId xmlns:p14="http://schemas.microsoft.com/office/powerpoint/2010/main" val="2993574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59F6F197-9657-4531-BF82-E842DB0BC9B4}"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C7FD2CFF-5319-40A5-B6BB-7BF05119EC23}" type="slidenum">
              <a:rPr lang="he-IL"/>
              <a:pPr>
                <a:defRPr/>
              </a:pPr>
              <a:t>‹#›</a:t>
            </a:fld>
            <a:endParaRPr lang="he-IL" dirty="0"/>
          </a:p>
        </p:txBody>
      </p:sp>
    </p:spTree>
    <p:extLst>
      <p:ext uri="{BB962C8B-B14F-4D97-AF65-F5344CB8AC3E}">
        <p14:creationId xmlns:p14="http://schemas.microsoft.com/office/powerpoint/2010/main" val="2011513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5E90AEB-C611-4F57-B54E-C63C17EFA146}"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D9F831C-053D-4088-B1BF-4C1ED2259DBB}" type="slidenum">
              <a:rPr lang="he-IL"/>
              <a:pPr>
                <a:defRPr/>
              </a:pPr>
              <a:t>‹#›</a:t>
            </a:fld>
            <a:endParaRPr lang="he-IL" dirty="0"/>
          </a:p>
        </p:txBody>
      </p:sp>
    </p:spTree>
    <p:extLst>
      <p:ext uri="{BB962C8B-B14F-4D97-AF65-F5344CB8AC3E}">
        <p14:creationId xmlns:p14="http://schemas.microsoft.com/office/powerpoint/2010/main" val="24227301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DB3621D-7F95-43BB-BDE5-217820FDEEFB}" type="slidenum">
              <a:rPr lang="he-IL"/>
              <a:pPr>
                <a:defRPr/>
              </a:pPr>
              <a:t>‹#›</a:t>
            </a:fld>
            <a:endParaRPr lang="he-IL" dirty="0"/>
          </a:p>
        </p:txBody>
      </p:sp>
    </p:spTree>
    <p:extLst>
      <p:ext uri="{BB962C8B-B14F-4D97-AF65-F5344CB8AC3E}">
        <p14:creationId xmlns:p14="http://schemas.microsoft.com/office/powerpoint/2010/main" val="69087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7B265300-050B-41F7-8FC0-F6D491AA8680}"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40E35BAD-0FE5-412D-8708-67FACD4B1A6B}" type="slidenum">
              <a:rPr lang="he-IL"/>
              <a:pPr>
                <a:defRPr/>
              </a:pPr>
              <a:t>‹#›</a:t>
            </a:fld>
            <a:endParaRPr lang="he-IL" dirty="0"/>
          </a:p>
        </p:txBody>
      </p:sp>
    </p:spTree>
    <p:extLst>
      <p:ext uri="{BB962C8B-B14F-4D97-AF65-F5344CB8AC3E}">
        <p14:creationId xmlns:p14="http://schemas.microsoft.com/office/powerpoint/2010/main" val="12930923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BE74600-19A6-4235-92BA-92E278880AD6}" type="slidenum">
              <a:rPr lang="he-IL"/>
              <a:pPr>
                <a:defRPr/>
              </a:pPr>
              <a:t>‹#›</a:t>
            </a:fld>
            <a:endParaRPr lang="he-IL" dirty="0"/>
          </a:p>
        </p:txBody>
      </p:sp>
    </p:spTree>
    <p:extLst>
      <p:ext uri="{BB962C8B-B14F-4D97-AF65-F5344CB8AC3E}">
        <p14:creationId xmlns:p14="http://schemas.microsoft.com/office/powerpoint/2010/main" val="3057006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5EA63F8-E52D-4C78-8A73-BB6DF2B87863}"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FBE0CB17-734D-4736-98A5-3303B1F79D3E}" type="slidenum">
              <a:rPr lang="he-IL"/>
              <a:pPr>
                <a:defRPr/>
              </a:pPr>
              <a:t>‹#›</a:t>
            </a:fld>
            <a:endParaRPr lang="he-IL" dirty="0"/>
          </a:p>
        </p:txBody>
      </p:sp>
    </p:spTree>
    <p:extLst>
      <p:ext uri="{BB962C8B-B14F-4D97-AF65-F5344CB8AC3E}">
        <p14:creationId xmlns:p14="http://schemas.microsoft.com/office/powerpoint/2010/main" val="1617709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930A432-4A9F-4F3E-81AC-C1C22667BC6F}" type="datetime8">
              <a:rPr lang="he-IL"/>
              <a:pPr>
                <a:defRPr/>
              </a:pPr>
              <a:t>09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DF0D660-769B-48C4-937B-9CA27B4150F5}" type="slidenum">
              <a:rPr lang="he-IL"/>
              <a:pPr>
                <a:defRPr/>
              </a:pPr>
              <a:t>‹#›</a:t>
            </a:fld>
            <a:endParaRPr lang="he-IL" dirty="0"/>
          </a:p>
        </p:txBody>
      </p:sp>
    </p:spTree>
    <p:extLst>
      <p:ext uri="{BB962C8B-B14F-4D97-AF65-F5344CB8AC3E}">
        <p14:creationId xmlns:p14="http://schemas.microsoft.com/office/powerpoint/2010/main" val="2269375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3BECD25-0CCB-421E-A778-39E1D15374B6}" type="slidenum">
              <a:rPr lang="he-IL"/>
              <a:pPr>
                <a:defRPr/>
              </a:pPr>
              <a:t>‹#›</a:t>
            </a:fld>
            <a:endParaRPr lang="he-IL" dirty="0"/>
          </a:p>
        </p:txBody>
      </p:sp>
    </p:spTree>
    <p:extLst>
      <p:ext uri="{BB962C8B-B14F-4D97-AF65-F5344CB8AC3E}">
        <p14:creationId xmlns:p14="http://schemas.microsoft.com/office/powerpoint/2010/main" val="329811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A61C5EC-99AB-4BC2-974D-377FD6AE9877}" type="slidenum">
              <a:rPr lang="he-IL"/>
              <a:pPr>
                <a:defRPr/>
              </a:pPr>
              <a:t>‹#›</a:t>
            </a:fld>
            <a:endParaRPr lang="he-IL" dirty="0"/>
          </a:p>
        </p:txBody>
      </p:sp>
    </p:spTree>
    <p:extLst>
      <p:ext uri="{BB962C8B-B14F-4D97-AF65-F5344CB8AC3E}">
        <p14:creationId xmlns:p14="http://schemas.microsoft.com/office/powerpoint/2010/main" val="168349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1C756143-2915-4EA0-B411-AA8D1621265A}" type="slidenum">
              <a:rPr lang="he-IL"/>
              <a:pPr>
                <a:defRPr/>
              </a:pPr>
              <a:t>‹#›</a:t>
            </a:fld>
            <a:endParaRPr lang="he-IL" dirty="0"/>
          </a:p>
        </p:txBody>
      </p:sp>
    </p:spTree>
    <p:extLst>
      <p:ext uri="{BB962C8B-B14F-4D97-AF65-F5344CB8AC3E}">
        <p14:creationId xmlns:p14="http://schemas.microsoft.com/office/powerpoint/2010/main" val="25903665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10.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11.xml"/><Relationship Id="rId4"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7.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9.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8EBAB6D-B839-46F3-A64A-C9A8D1882BCC}"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59F52BE-E107-4088-A034-6367B182539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22" r:id="rId4"/>
    <p:sldLayoutId id="2147486432"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E78E530-3EF6-40D1-A8EB-D8413AA86A5A}"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AC91689-F34A-4D38-A956-D8C988755BE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66" r:id="rId1"/>
    <p:sldLayoutId id="2147486467" r:id="rId2"/>
    <p:sldLayoutId id="2147486468" r:id="rId3"/>
    <p:sldLayoutId id="2147486427" r:id="rId4"/>
    <p:sldLayoutId id="214748646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F986C59-F988-4427-BFD5-AE2DC83BD909}"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DDC9BBE-0CD4-4623-B198-66F012DB61F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70" r:id="rId1"/>
    <p:sldLayoutId id="2147486471" r:id="rId2"/>
    <p:sldLayoutId id="2147486472" r:id="rId3"/>
    <p:sldLayoutId id="214748642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9955E99-6FFD-4D8F-BA64-E60B8981D64E}"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CD41AA4-1808-4AD8-9E06-B2BF806695D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33" r:id="rId1"/>
    <p:sldLayoutId id="2147486434" r:id="rId2"/>
    <p:sldLayoutId id="2147486435" r:id="rId3"/>
    <p:sldLayoutId id="2147486436" r:id="rId4"/>
    <p:sldLayoutId id="2147486437" r:id="rId5"/>
    <p:sldLayoutId id="2147486438"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1FD6D18-88FE-4BCA-9C57-BF18BBFE8657}"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CC3E22E-B7E9-42FD-9D78-76FAC3F3889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42" r:id="rId4"/>
    <p:sldLayoutId id="214748644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DD17AF9-D267-4ABD-B647-E082C3FCC9AA}"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DAF214A-8E2A-48AB-AB02-7B9C21324AB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44" r:id="rId1"/>
    <p:sldLayoutId id="2147486445" r:id="rId2"/>
    <p:sldLayoutId id="2147486446" r:id="rId3"/>
    <p:sldLayoutId id="214748644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71FF726-87D0-46A8-940E-54D114051704}"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E370DB6-82BD-46D9-AB2A-722A9249E02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48" r:id="rId1"/>
    <p:sldLayoutId id="2147486449" r:id="rId2"/>
    <p:sldLayoutId id="214748645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3EAB4E8-DA06-4E31-9804-1A38E67C9272}"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A1688E8-AA4A-42B0-AD2D-90562ADAD3F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51" r:id="rId1"/>
    <p:sldLayoutId id="2147486452" r:id="rId2"/>
    <p:sldLayoutId id="2147486453" r:id="rId3"/>
    <p:sldLayoutId id="214748642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F5F17E2-2549-438B-B0F6-A00563239ACC}"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781AAEE-97B5-4669-9391-43494D27514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54" r:id="rId1"/>
    <p:sldLayoutId id="2147486455" r:id="rId2"/>
    <p:sldLayoutId id="2147486456" r:id="rId3"/>
    <p:sldLayoutId id="2147486424" r:id="rId4"/>
    <p:sldLayoutId id="214748645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23C90A6-35D4-4702-9F97-870F4C118A9E}"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1CB98B8-FB2F-4DA8-8FFF-0698F46A1E7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58" r:id="rId1"/>
    <p:sldLayoutId id="2147486459" r:id="rId2"/>
    <p:sldLayoutId id="2147486460" r:id="rId3"/>
    <p:sldLayoutId id="2147486425" r:id="rId4"/>
    <p:sldLayoutId id="214748646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EE7BCD8-4F48-4C8E-82D4-6B6745293759}" type="datetime8">
              <a:rPr lang="he-IL"/>
              <a:pPr>
                <a:defRPr/>
              </a:pPr>
              <a:t>09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3C4A8CC-909F-4CB0-A211-8FCF141213F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462" r:id="rId1"/>
    <p:sldLayoutId id="2147486463" r:id="rId2"/>
    <p:sldLayoutId id="2147486464" r:id="rId3"/>
    <p:sldLayoutId id="2147486426" r:id="rId4"/>
    <p:sldLayoutId id="214748646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hyperlink" Target="http://www.flickr.com/photos/oceanexplorergov/2532127732/in/photostream" TargetMode="External"/><Relationship Id="rId2" Type="http://schemas.openxmlformats.org/officeDocument/2006/relationships/image" Target="../media/image2.gif"/><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http://creativecommons.org/licenses/by-sa/2.0/de/deed.he" TargetMode="External"/><Relationship Id="rId4" Type="http://schemas.openxmlformats.org/officeDocument/2006/relationships/hyperlink" Target="http://www.flickr.com/photos/oceanexplorergov/2532127762/" TargetMode="External"/><Relationship Id="rId9" Type="http://schemas.openxmlformats.org/officeDocument/2006/relationships/hyperlink" Target="http://www.flickr.com/photos/oceanexplorergov/2532127752/in/photostrea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hyperlink" Target="http://itemsh.cet.ac.il/units/he/science/unit276/act1.asp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hyperlink" Target="http://www.ars.usda.gov/is/graphics/photos/mar05/k11077-1.ht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2.gif"/><Relationship Id="rId1" Type="http://schemas.openxmlformats.org/officeDocument/2006/relationships/slideLayout" Target="../slideLayouts/slideLayout2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gif"/><Relationship Id="rId1" Type="http://schemas.openxmlformats.org/officeDocument/2006/relationships/slideLayout" Target="../slideLayouts/slideLayout27.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5.xml"/><Relationship Id="rId5" Type="http://schemas.openxmlformats.org/officeDocument/2006/relationships/hyperlink" Target="http://commons.wikimedia.org/wiki/File:Cuves_Figeac.jpg" TargetMode="Externa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gif"/><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loc.gov/pictures/resource/ggbain.36519/" TargetMode="External"/><Relationship Id="rId2" Type="http://schemas.openxmlformats.org/officeDocument/2006/relationships/image" Target="../media/image2.gif"/><Relationship Id="rId1" Type="http://schemas.openxmlformats.org/officeDocument/2006/relationships/slideLayout" Target="../slideLayouts/slideLayout4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www.bioteach.org.il/&#1504;&#1511;&#1493;&#1491;&#1493;&#1514;-&#1502;&#1489;&#1496;-&#1504;&#1493;&#1505;&#1508;&#1493;&#1514;-&#1489;&#1492;&#1493;&#1512;&#1488;&#1514;-&#1492;&#1489;&#1497;&#1493;&#1500;&#1493;&#1490;&#1497;&#1492;/2-&#1491;&#1490;&#1502;&#1497;-&#1492;&#1493;&#1512;&#1488;&#1492;-&#1508;&#1497;&#1514;&#1493;&#1495;-&#1502;&#1497;&#1493;&#1502;&#1504;&#1493;&#1497;&#1493;&#1514;-&#1495;&#1513;&#1497;&#1489;&#1492;" TargetMode="External"/><Relationship Id="rId2" Type="http://schemas.openxmlformats.org/officeDocument/2006/relationships/image" Target="../media/image2.gif"/><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hyperlink" Target="http://www.bioteach.org.il/&#1504;&#1511;&#1493;&#1491;&#1493;&#1514;-&#1502;&#1489;&#1496;-&#1504;&#1493;&#1505;&#1508;&#1493;&#1514;-&#1489;&#1492;&#1493;&#1512;&#1488;&#1514;-&#1492;&#1489;&#1497;&#1493;&#1500;&#1493;&#1490;&#1497;&#1492;/2-&#1491;&#1490;&#1502;&#1497;-&#1492;&#1493;&#1512;&#1488;&#1492;-&#1508;&#1497;&#1514;&#1493;&#1495;-&#1502;&#1497;&#1493;&#1502;&#1504;&#1493;&#1497;&#1493;&#1514;-&#1495;&#1513;&#1497;&#1489;&#1492;" TargetMode="External"/><Relationship Id="rId2" Type="http://schemas.openxmlformats.org/officeDocument/2006/relationships/image" Target="../media/image2.gif"/><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8" Type="http://schemas.openxmlformats.org/officeDocument/2006/relationships/hyperlink" Target="file:///C:\Users\O_B\AppData\Local\Microsoft\Windows\Temporary%20Internet%20Files\Content.Outlook\UKJ50SO1\creativecommons.org\licenses\by-sa\3.0\deed.en" TargetMode="External"/><Relationship Id="rId3" Type="http://schemas.openxmlformats.org/officeDocument/2006/relationships/image" Target="../media/image34.jpeg"/><Relationship Id="rId7"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18.jpeg"/><Relationship Id="rId5" Type="http://schemas.openxmlformats.org/officeDocument/2006/relationships/image" Target="../media/image35.png"/><Relationship Id="rId4" Type="http://schemas.openxmlformats.org/officeDocument/2006/relationships/image" Target="../media/image2.gif"/></Relationships>
</file>

<file path=ppt/slides/_rels/slide43.xml.rels><?xml version="1.0" encoding="UTF-8" standalone="yes"?>
<Relationships xmlns="http://schemas.openxmlformats.org/package/2006/relationships"><Relationship Id="rId8" Type="http://schemas.openxmlformats.org/officeDocument/2006/relationships/hyperlink" Target="file:///C:\Users\O_B\AppData\Local\Microsoft\Windows\Temporary%20Internet%20Files\Content.Outlook\UKJ50SO1\creativecommons.org\licenses\by-sa\3.0\deed.en" TargetMode="External"/><Relationship Id="rId3" Type="http://schemas.openxmlformats.org/officeDocument/2006/relationships/image" Target="../media/image34.jpeg"/><Relationship Id="rId7"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18.jpeg"/><Relationship Id="rId5" Type="http://schemas.openxmlformats.org/officeDocument/2006/relationships/image" Target="../media/image35.pn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gif"/><Relationship Id="rId1" Type="http://schemas.openxmlformats.org/officeDocument/2006/relationships/slideLayout" Target="../slideLayouts/slideLayout5.xml"/><Relationship Id="rId5" Type="http://schemas.openxmlformats.org/officeDocument/2006/relationships/hyperlink" Target="http://creativecommons.org/licenses/by-sa/3.0/deed.he" TargetMode="External"/><Relationship Id="rId4" Type="http://schemas.openxmlformats.org/officeDocument/2006/relationships/hyperlink" Target="http://commons.wikimedia.org/wiki/File:Intertrigo-1.jp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63" y="954088"/>
            <a:ext cx="8215312" cy="46037"/>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6" name="TextBox 5"/>
          <p:cNvSpPr txBox="1"/>
          <p:nvPr/>
        </p:nvSpPr>
        <p:spPr>
          <a:xfrm>
            <a:off x="642938" y="981075"/>
            <a:ext cx="8143875" cy="15700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200" b="1" dirty="0">
                <a:solidFill>
                  <a:srgbClr val="FF6600"/>
                </a:solidFill>
                <a:latin typeface="+mn-lt"/>
                <a:cs typeface="+mn-cs"/>
              </a:rPr>
              <a:t>דרכי הזנה ודרכים להפקת אנרגיה (נשימה תאית) של מיקרואורגניזמים</a:t>
            </a:r>
          </a:p>
          <a:p>
            <a:pPr fontAlgn="auto">
              <a:spcBef>
                <a:spcPts val="0"/>
              </a:spcBef>
              <a:spcAft>
                <a:spcPts val="0"/>
              </a:spcAft>
              <a:defRPr/>
            </a:pPr>
            <a:endParaRPr lang="he-IL" sz="3200" b="1" dirty="0">
              <a:solidFill>
                <a:srgbClr val="FF6600"/>
              </a:solidFill>
              <a:latin typeface="+mn-lt"/>
              <a:cs typeface="+mn-cs"/>
            </a:endParaRPr>
          </a:p>
        </p:txBody>
      </p:sp>
      <p:sp>
        <p:nvSpPr>
          <p:cNvPr id="57348" name="Rectangle 18"/>
          <p:cNvSpPr>
            <a:spLocks noChangeArrowheads="1"/>
          </p:cNvSpPr>
          <p:nvPr/>
        </p:nvSpPr>
        <p:spPr bwMode="auto">
          <a:xfrm>
            <a:off x="7351713" y="2197100"/>
            <a:ext cx="1439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a:solidFill>
                  <a:srgbClr val="1D4C72"/>
                </a:solidFill>
                <a:latin typeface="Calibri" pitchFamily="34" charset="0"/>
              </a:rPr>
              <a:t>נושאי השיעור</a:t>
            </a:r>
          </a:p>
        </p:txBody>
      </p:sp>
      <p:sp>
        <p:nvSpPr>
          <p:cNvPr id="7" name="TextBox 6"/>
          <p:cNvSpPr txBox="1"/>
          <p:nvPr/>
        </p:nvSpPr>
        <p:spPr>
          <a:xfrm>
            <a:off x="-987425" y="307975"/>
            <a:ext cx="9758363"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1D4C72"/>
                </a:solidFill>
                <a:latin typeface="Arial"/>
                <a:cs typeface="Arial"/>
              </a:rPr>
              <a:t>מיקרוביולוגיה</a:t>
            </a:r>
            <a:endParaRPr lang="he-IL" sz="3600" b="1" noProof="1">
              <a:solidFill>
                <a:schemeClr val="accent6">
                  <a:lumMod val="50000"/>
                  <a:lumOff val="50000"/>
                </a:schemeClr>
              </a:solidFill>
              <a:latin typeface="Arial"/>
              <a:cs typeface="Arial"/>
            </a:endParaRPr>
          </a:p>
        </p:txBody>
      </p:sp>
      <p:grpSp>
        <p:nvGrpSpPr>
          <p:cNvPr id="57350" name="קבוצה 1"/>
          <p:cNvGrpSpPr>
            <a:grpSpLocks/>
          </p:cNvGrpSpPr>
          <p:nvPr/>
        </p:nvGrpSpPr>
        <p:grpSpPr bwMode="auto">
          <a:xfrm>
            <a:off x="615950" y="2657475"/>
            <a:ext cx="8143875" cy="3363913"/>
            <a:chOff x="588963" y="2586038"/>
            <a:chExt cx="8143875" cy="3363242"/>
          </a:xfrm>
        </p:grpSpPr>
        <p:grpSp>
          <p:nvGrpSpPr>
            <p:cNvPr id="57351" name="קבוצה 1"/>
            <p:cNvGrpSpPr>
              <a:grpSpLocks/>
            </p:cNvGrpSpPr>
            <p:nvPr/>
          </p:nvGrpSpPr>
          <p:grpSpPr bwMode="auto">
            <a:xfrm>
              <a:off x="588963" y="2586038"/>
              <a:ext cx="8143875" cy="3363242"/>
              <a:chOff x="566738" y="2482474"/>
              <a:chExt cx="8143875" cy="3363729"/>
            </a:xfrm>
          </p:grpSpPr>
          <p:sp>
            <p:nvSpPr>
              <p:cNvPr id="18" name="Rectangle 17"/>
              <p:cNvSpPr/>
              <p:nvPr/>
            </p:nvSpPr>
            <p:spPr>
              <a:xfrm>
                <a:off x="566738" y="2482474"/>
                <a:ext cx="8143875" cy="3363729"/>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u="sng" dirty="0">
                    <a:solidFill>
                      <a:schemeClr val="tx1"/>
                    </a:solidFill>
                  </a:rPr>
                  <a:t> מיון מיקרואורגניזמים לפי דרך הזנתם</a:t>
                </a:r>
                <a:r>
                  <a:rPr lang="he-IL" sz="2000" dirty="0">
                    <a:solidFill>
                      <a:schemeClr val="tx1"/>
                    </a:solidFill>
                  </a:rPr>
                  <a:t>: </a:t>
                </a:r>
              </a:p>
              <a:p>
                <a:pPr fontAlgn="auto">
                  <a:spcBef>
                    <a:spcPts val="0"/>
                  </a:spcBef>
                  <a:spcAft>
                    <a:spcPts val="0"/>
                  </a:spcAft>
                  <a:defRPr/>
                </a:pPr>
                <a:r>
                  <a:rPr lang="he-IL" sz="2000" dirty="0">
                    <a:solidFill>
                      <a:schemeClr val="tx1"/>
                    </a:solidFill>
                  </a:rPr>
                  <a:t>      אוטוטרופים: פוטואוטוטרופים וכימואוטוטרופים.</a:t>
                </a:r>
              </a:p>
              <a:p>
                <a:pPr fontAlgn="auto">
                  <a:spcBef>
                    <a:spcPts val="0"/>
                  </a:spcBef>
                  <a:spcAft>
                    <a:spcPts val="0"/>
                  </a:spcAft>
                  <a:defRPr/>
                </a:pPr>
                <a:r>
                  <a:rPr lang="he-IL" sz="2000" dirty="0">
                    <a:solidFill>
                      <a:schemeClr val="tx1"/>
                    </a:solidFill>
                  </a:rPr>
                  <a:t>      הטרוטרופים</a:t>
                </a: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r>
                  <a:rPr lang="he-IL" sz="2000" dirty="0">
                    <a:solidFill>
                      <a:schemeClr val="tx1"/>
                    </a:solidFill>
                  </a:rPr>
                  <a:t> </a:t>
                </a:r>
                <a:r>
                  <a:rPr lang="he-IL" sz="2000" u="sng" dirty="0">
                    <a:solidFill>
                      <a:schemeClr val="tx1"/>
                    </a:solidFill>
                  </a:rPr>
                  <a:t>דרכים להפקת אנרגיה (נשימה תאית</a:t>
                </a:r>
                <a:r>
                  <a:rPr lang="he-IL" sz="2000" dirty="0">
                    <a:solidFill>
                      <a:schemeClr val="tx1"/>
                    </a:solidFill>
                  </a:rPr>
                  <a:t>):</a:t>
                </a:r>
              </a:p>
              <a:p>
                <a:pPr fontAlgn="auto">
                  <a:spcBef>
                    <a:spcPts val="0"/>
                  </a:spcBef>
                  <a:spcAft>
                    <a:spcPts val="0"/>
                  </a:spcAft>
                  <a:defRPr/>
                </a:pPr>
                <a:r>
                  <a:rPr lang="he-IL" sz="2000" dirty="0">
                    <a:solidFill>
                      <a:schemeClr val="tx1"/>
                    </a:solidFill>
                  </a:rPr>
                  <a:t>      עם חמצן: נשימה אווירנית (אירובית)</a:t>
                </a:r>
              </a:p>
              <a:p>
                <a:pPr fontAlgn="auto">
                  <a:spcBef>
                    <a:spcPts val="0"/>
                  </a:spcBef>
                  <a:spcAft>
                    <a:spcPts val="0"/>
                  </a:spcAft>
                  <a:defRPr/>
                </a:pPr>
                <a:r>
                  <a:rPr lang="he-IL" sz="2000" dirty="0">
                    <a:solidFill>
                      <a:schemeClr val="tx1"/>
                    </a:solidFill>
                  </a:rPr>
                  <a:t>      בלא חמצן: תסיסה ונשימה אל-אווירנית (אנאירובית)</a:t>
                </a:r>
              </a:p>
              <a:p>
                <a:pPr fontAlgn="auto">
                  <a:spcBef>
                    <a:spcPts val="0"/>
                  </a:spcBef>
                  <a:spcAft>
                    <a:spcPts val="0"/>
                  </a:spcAft>
                  <a:defRPr/>
                </a:pPr>
                <a:endParaRPr lang="he-IL" sz="2000" dirty="0">
                  <a:solidFill>
                    <a:schemeClr val="tx1"/>
                  </a:solidFill>
                </a:endParaRPr>
              </a:p>
              <a:p>
                <a:pPr fontAlgn="auto">
                  <a:spcBef>
                    <a:spcPts val="0"/>
                  </a:spcBef>
                  <a:spcAft>
                    <a:spcPts val="0"/>
                  </a:spcAft>
                  <a:defRPr/>
                </a:pPr>
                <a:r>
                  <a:rPr lang="he-IL" sz="2000" dirty="0">
                    <a:solidFill>
                      <a:schemeClr val="tx1"/>
                    </a:solidFill>
                  </a:rPr>
                  <a:t>   תוצרי הנשימה בלא חמצן (חומצת חלב, כוהל, חומצה אצטית, אצטון ומתאן)   </a:t>
                </a:r>
              </a:p>
              <a:p>
                <a:pPr fontAlgn="auto">
                  <a:spcBef>
                    <a:spcPts val="0"/>
                  </a:spcBef>
                  <a:spcAft>
                    <a:spcPts val="0"/>
                  </a:spcAft>
                  <a:defRPr/>
                </a:pPr>
                <a:r>
                  <a:rPr lang="he-IL" sz="2000" dirty="0">
                    <a:solidFill>
                      <a:schemeClr val="tx1"/>
                    </a:solidFill>
                  </a:rPr>
                  <a:t>   והשימושים בהם.</a:t>
                </a:r>
              </a:p>
              <a:p>
                <a:pPr fontAlgn="auto">
                  <a:spcBef>
                    <a:spcPts val="0"/>
                  </a:spcBef>
                  <a:spcAft>
                    <a:spcPts val="0"/>
                  </a:spcAft>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defRPr/>
                </a:pPr>
                <a:endParaRPr lang="he-IL" sz="2000" dirty="0">
                  <a:solidFill>
                    <a:schemeClr val="accent6">
                      <a:lumMod val="50000"/>
                      <a:lumOff val="50000"/>
                    </a:schemeClr>
                  </a:solidFill>
                </a:endParaRPr>
              </a:p>
            </p:txBody>
          </p:sp>
          <p:sp>
            <p:nvSpPr>
              <p:cNvPr id="10" name="Rectangle 17"/>
              <p:cNvSpPr/>
              <p:nvPr/>
            </p:nvSpPr>
            <p:spPr>
              <a:xfrm>
                <a:off x="8293101" y="4923915"/>
                <a:ext cx="406400" cy="3460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a:t>
                </a:r>
                <a:endParaRPr lang="he-IL" sz="2000" dirty="0">
                  <a:solidFill>
                    <a:schemeClr val="accent6">
                      <a:lumMod val="50000"/>
                      <a:lumOff val="50000"/>
                    </a:schemeClr>
                  </a:solidFill>
                </a:endParaRPr>
              </a:p>
            </p:txBody>
          </p:sp>
          <p:sp>
            <p:nvSpPr>
              <p:cNvPr id="11" name="Rectangle 17"/>
              <p:cNvSpPr/>
              <p:nvPr/>
            </p:nvSpPr>
            <p:spPr>
              <a:xfrm>
                <a:off x="8201026" y="4347685"/>
                <a:ext cx="203200" cy="3476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1600" dirty="0">
                    <a:solidFill>
                      <a:schemeClr val="tx1"/>
                    </a:solidFill>
                  </a:rPr>
                  <a:t>   </a:t>
                </a:r>
                <a:endParaRPr lang="he-IL" sz="1600" dirty="0">
                  <a:solidFill>
                    <a:schemeClr val="accent6">
                      <a:lumMod val="50000"/>
                      <a:lumOff val="50000"/>
                    </a:schemeClr>
                  </a:solidFill>
                </a:endParaRPr>
              </a:p>
            </p:txBody>
          </p:sp>
          <p:sp>
            <p:nvSpPr>
              <p:cNvPr id="12" name="Rectangle 17"/>
              <p:cNvSpPr/>
              <p:nvPr/>
            </p:nvSpPr>
            <p:spPr>
              <a:xfrm>
                <a:off x="7997826" y="4001629"/>
                <a:ext cx="406400" cy="3460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1600" dirty="0">
                    <a:solidFill>
                      <a:schemeClr val="tx1"/>
                    </a:solidFill>
                  </a:rPr>
                  <a:t>  </a:t>
                </a:r>
                <a:endParaRPr lang="he-IL" sz="1600" dirty="0">
                  <a:solidFill>
                    <a:schemeClr val="accent6">
                      <a:lumMod val="50000"/>
                      <a:lumOff val="50000"/>
                    </a:schemeClr>
                  </a:solidFill>
                </a:endParaRPr>
              </a:p>
            </p:txBody>
          </p:sp>
        </p:grpSp>
        <p:sp>
          <p:nvSpPr>
            <p:cNvPr id="13" name="Rectangle 17"/>
            <p:cNvSpPr/>
            <p:nvPr/>
          </p:nvSpPr>
          <p:spPr bwMode="auto">
            <a:xfrm>
              <a:off x="8027988" y="2925695"/>
              <a:ext cx="406400" cy="3475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1600" dirty="0">
                  <a:solidFill>
                    <a:schemeClr val="tx1"/>
                  </a:solidFill>
                </a:rPr>
                <a:t>  </a:t>
              </a:r>
              <a:endParaRPr lang="he-IL" sz="1600" dirty="0">
                <a:solidFill>
                  <a:schemeClr val="accent6">
                    <a:lumMod val="50000"/>
                    <a:lumOff val="50000"/>
                  </a:schemeClr>
                </a:solidFill>
              </a:endParaRPr>
            </a:p>
          </p:txBody>
        </p:sp>
        <p:sp>
          <p:nvSpPr>
            <p:cNvPr id="14" name="Rectangle 17"/>
            <p:cNvSpPr/>
            <p:nvPr/>
          </p:nvSpPr>
          <p:spPr bwMode="auto">
            <a:xfrm>
              <a:off x="8132763" y="3241545"/>
              <a:ext cx="301625" cy="3475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1600" dirty="0">
                  <a:solidFill>
                    <a:schemeClr val="tx1"/>
                  </a:solidFill>
                </a:rPr>
                <a:t>  </a:t>
              </a:r>
              <a:endParaRPr lang="he-IL" sz="1600" dirty="0">
                <a:solidFill>
                  <a:schemeClr val="accent6">
                    <a:lumMod val="50000"/>
                    <a:lumOff val="50000"/>
                  </a:schemeClr>
                </a:solidFill>
              </a:endParaRPr>
            </a:p>
          </p:txBody>
        </p:sp>
      </p:grpSp>
    </p:spTree>
    <p:extLst>
      <p:ext uri="{BB962C8B-B14F-4D97-AF65-F5344CB8AC3E}">
        <p14:creationId xmlns:p14="http://schemas.microsoft.com/office/powerpoint/2010/main" val="2783842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3:</a:t>
            </a:r>
            <a:r>
              <a:rPr lang="he-IL" dirty="0" smtClean="0">
                <a:solidFill>
                  <a:srgbClr val="000000"/>
                </a:solidFill>
                <a:latin typeface="Times New Roman" pitchFamily="18" charset="0"/>
                <a:cs typeface="Times New Roman" pitchFamily="18" charset="0"/>
              </a:rPr>
              <a:t> </a:t>
            </a:r>
          </a:p>
          <a:p>
            <a:pPr eaLnBrk="1" hangingPunct="1">
              <a:defRPr/>
            </a:pPr>
            <a:r>
              <a:rPr lang="he-IL" dirty="0" smtClean="0">
                <a:solidFill>
                  <a:srgbClr val="1F497D"/>
                </a:solidFill>
              </a:rPr>
              <a:t>המשפטים הבאים עוסקים בדרכי הזנה של חיידקים. השלימו אותם.</a:t>
            </a:r>
          </a:p>
          <a:p>
            <a:pPr eaLnBrk="1" hangingPunct="1">
              <a:defRPr/>
            </a:pPr>
            <a:endParaRPr lang="he-IL" dirty="0" smtClean="0">
              <a:solidFill>
                <a:srgbClr val="1F497D"/>
              </a:solidFill>
            </a:endParaRPr>
          </a:p>
          <a:p>
            <a:pPr eaLnBrk="1" hangingPunct="1">
              <a:defRPr/>
            </a:pPr>
            <a:r>
              <a:rPr lang="he-IL" dirty="0" smtClean="0">
                <a:solidFill>
                  <a:srgbClr val="1F497D"/>
                </a:solidFill>
              </a:rPr>
              <a:t>חיידק שגדל על מצע מזון המכיל חומרים אנאורגניים בלבד בחושך הוא חיידק______</a:t>
            </a:r>
          </a:p>
          <a:p>
            <a:pPr eaLnBrk="1" hangingPunct="1">
              <a:defRPr/>
            </a:pPr>
            <a:endParaRPr lang="he-IL" dirty="0" smtClean="0">
              <a:solidFill>
                <a:srgbClr val="1F497D"/>
              </a:solidFill>
            </a:endParaRPr>
          </a:p>
          <a:p>
            <a:pPr eaLnBrk="1" hangingPunct="1">
              <a:defRPr/>
            </a:pPr>
            <a:r>
              <a:rPr lang="he-IL" dirty="0">
                <a:solidFill>
                  <a:srgbClr val="1F497D"/>
                </a:solidFill>
              </a:rPr>
              <a:t>חיידק שגדל על מצע מזון המכיל חומרים אנאורגניים </a:t>
            </a:r>
            <a:r>
              <a:rPr lang="he-IL" dirty="0" smtClean="0">
                <a:solidFill>
                  <a:srgbClr val="1F497D"/>
                </a:solidFill>
              </a:rPr>
              <a:t>רק באור הוא חיידק ________</a:t>
            </a:r>
          </a:p>
          <a:p>
            <a:pPr eaLnBrk="1" hangingPunct="1">
              <a:defRPr/>
            </a:pPr>
            <a:endParaRPr lang="he-IL" dirty="0" smtClean="0">
              <a:solidFill>
                <a:srgbClr val="1F497D"/>
              </a:solidFill>
            </a:endParaRPr>
          </a:p>
          <a:p>
            <a:pPr eaLnBrk="1" hangingPunct="1">
              <a:defRPr/>
            </a:pPr>
            <a:r>
              <a:rPr lang="he-IL" dirty="0" smtClean="0">
                <a:solidFill>
                  <a:srgbClr val="1F497D"/>
                </a:solidFill>
              </a:rPr>
              <a:t>חיידק הגדל רק על מצע המכיל חומרים אורגניים הוא _________</a:t>
            </a:r>
            <a:endParaRPr lang="he-IL" dirty="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8579490-A4CF-4D50-BE1A-35589BD21805}" type="slidenum">
              <a:rPr lang="he-IL" sz="1100" smtClean="0">
                <a:solidFill>
                  <a:prstClr val="white">
                    <a:lumMod val="75000"/>
                  </a:prstClr>
                </a:solidFill>
              </a:rPr>
              <a:pPr fontAlgn="base">
                <a:spcBef>
                  <a:spcPct val="0"/>
                </a:spcBef>
                <a:spcAft>
                  <a:spcPct val="0"/>
                </a:spcAft>
                <a:defRPr/>
              </a:pPr>
              <a:t>10</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3: דרכי הזנה של חיידקים (השלמת משפטים) </a:t>
            </a:r>
            <a:endParaRPr lang="he-IL" sz="1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3:</a:t>
            </a:r>
            <a:r>
              <a:rPr lang="he-IL" dirty="0" smtClean="0">
                <a:solidFill>
                  <a:srgbClr val="000000"/>
                </a:solidFill>
                <a:latin typeface="Times New Roman" pitchFamily="18" charset="0"/>
                <a:cs typeface="Times New Roman" pitchFamily="18" charset="0"/>
              </a:rPr>
              <a:t> </a:t>
            </a:r>
          </a:p>
          <a:p>
            <a:pPr eaLnBrk="1" hangingPunct="1">
              <a:defRPr/>
            </a:pPr>
            <a:r>
              <a:rPr lang="he-IL" dirty="0" smtClean="0">
                <a:solidFill>
                  <a:srgbClr val="1F497D"/>
                </a:solidFill>
              </a:rPr>
              <a:t>המשפטים הבאים עוסקים בדרכי הזנה של חיידקים. השלימו אותם.</a:t>
            </a:r>
          </a:p>
          <a:p>
            <a:pPr eaLnBrk="1" hangingPunct="1">
              <a:defRPr/>
            </a:pPr>
            <a:endParaRPr lang="he-IL" dirty="0" smtClean="0">
              <a:solidFill>
                <a:srgbClr val="1F497D"/>
              </a:solidFill>
            </a:endParaRPr>
          </a:p>
          <a:p>
            <a:pPr eaLnBrk="1" hangingPunct="1">
              <a:defRPr/>
            </a:pPr>
            <a:r>
              <a:rPr lang="he-IL" dirty="0" smtClean="0">
                <a:solidFill>
                  <a:srgbClr val="1F497D"/>
                </a:solidFill>
              </a:rPr>
              <a:t>חיידק שגדל על מצע מזון המכיל חומרים אנאורגניים בלבד בחושך הוא חיידק </a:t>
            </a:r>
            <a:r>
              <a:rPr lang="he-IL" dirty="0" smtClean="0">
                <a:solidFill>
                  <a:schemeClr val="accent3"/>
                </a:solidFill>
              </a:rPr>
              <a:t>כימואוטוטרוף.</a:t>
            </a:r>
          </a:p>
          <a:p>
            <a:pPr eaLnBrk="1" hangingPunct="1">
              <a:defRPr/>
            </a:pPr>
            <a:endParaRPr lang="he-IL" dirty="0" smtClean="0">
              <a:solidFill>
                <a:schemeClr val="accent3"/>
              </a:solidFill>
            </a:endParaRPr>
          </a:p>
          <a:p>
            <a:pPr eaLnBrk="1" hangingPunct="1">
              <a:defRPr/>
            </a:pPr>
            <a:r>
              <a:rPr lang="he-IL" dirty="0">
                <a:solidFill>
                  <a:srgbClr val="1F497D"/>
                </a:solidFill>
              </a:rPr>
              <a:t>חיידק שגדל על מצע מזון המכיל חומרים אנאורגניים </a:t>
            </a:r>
            <a:r>
              <a:rPr lang="he-IL" dirty="0" smtClean="0">
                <a:solidFill>
                  <a:srgbClr val="1F497D"/>
                </a:solidFill>
              </a:rPr>
              <a:t>רק באור הוא חיידק </a:t>
            </a:r>
            <a:r>
              <a:rPr lang="he-IL" dirty="0" smtClean="0">
                <a:solidFill>
                  <a:schemeClr val="accent3"/>
                </a:solidFill>
              </a:rPr>
              <a:t>פוטואוטוטרוף.</a:t>
            </a:r>
          </a:p>
          <a:p>
            <a:pPr eaLnBrk="1" hangingPunct="1">
              <a:defRPr/>
            </a:pPr>
            <a:endParaRPr lang="he-IL" dirty="0" smtClean="0">
              <a:solidFill>
                <a:schemeClr val="accent3"/>
              </a:solidFill>
            </a:endParaRPr>
          </a:p>
          <a:p>
            <a:pPr eaLnBrk="1" hangingPunct="1">
              <a:defRPr/>
            </a:pPr>
            <a:r>
              <a:rPr lang="he-IL" dirty="0" smtClean="0">
                <a:solidFill>
                  <a:srgbClr val="1F497D"/>
                </a:solidFill>
              </a:rPr>
              <a:t>חיידק הגדל רק על מצע המכיל חומרים אורגניים הוא </a:t>
            </a:r>
            <a:r>
              <a:rPr lang="he-IL" dirty="0" smtClean="0">
                <a:solidFill>
                  <a:schemeClr val="accent3"/>
                </a:solidFill>
              </a:rPr>
              <a:t>הטרוטרוף.</a:t>
            </a:r>
            <a:endParaRPr lang="he-IL" dirty="0">
              <a:solidFill>
                <a:schemeClr val="accent3"/>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8F19C95-BA8C-41EC-942B-258479C343A2}" type="slidenum">
              <a:rPr lang="he-IL" sz="1100" smtClean="0">
                <a:solidFill>
                  <a:prstClr val="white">
                    <a:lumMod val="75000"/>
                  </a:prstClr>
                </a:solidFill>
              </a:rPr>
              <a:pPr fontAlgn="base">
                <a:spcBef>
                  <a:spcPct val="0"/>
                </a:spcBef>
                <a:spcAft>
                  <a:spcPct val="0"/>
                </a:spcAft>
                <a:defRPr/>
              </a:pPr>
              <a:t>11</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468313" y="476250"/>
            <a:ext cx="8183562" cy="50784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4:</a:t>
            </a:r>
            <a:r>
              <a:rPr lang="he-IL" dirty="0" smtClean="0">
                <a:solidFill>
                  <a:srgbClr val="000000"/>
                </a:solidFill>
                <a:latin typeface="Times New Roman" pitchFamily="18" charset="0"/>
                <a:cs typeface="Times New Roman" pitchFamily="18" charset="0"/>
              </a:rPr>
              <a:t> </a:t>
            </a:r>
          </a:p>
          <a:p>
            <a:pPr eaLnBrk="1" hangingPunct="1">
              <a:defRPr/>
            </a:pPr>
            <a:r>
              <a:rPr lang="he-IL" dirty="0" smtClean="0">
                <a:solidFill>
                  <a:srgbClr val="1F497D"/>
                </a:solidFill>
              </a:rPr>
              <a:t>חוקרים שירדו למעמקי </a:t>
            </a:r>
            <a:r>
              <a:rPr lang="he-IL" dirty="0" smtClean="0">
                <a:solidFill>
                  <a:schemeClr val="tx2"/>
                </a:solidFill>
              </a:rPr>
              <a:t>הים, לאזור ששוררת בו חשכה מוחלטת, הופתעו לגלות שחיים שם יצורים שונים כגון תולעים, סרטנים ומדוזות. </a:t>
            </a: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endParaRPr lang="he-IL" dirty="0" smtClean="0">
              <a:solidFill>
                <a:schemeClr val="tx2"/>
              </a:solidFill>
            </a:endParaRPr>
          </a:p>
          <a:p>
            <a:pPr eaLnBrk="1" hangingPunct="1">
              <a:defRPr/>
            </a:pPr>
            <a:endParaRPr lang="he-IL" dirty="0">
              <a:solidFill>
                <a:schemeClr val="tx2"/>
              </a:solidFill>
            </a:endParaRP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r>
              <a:rPr lang="he-IL" dirty="0" smtClean="0">
                <a:solidFill>
                  <a:schemeClr val="tx2"/>
                </a:solidFill>
              </a:rPr>
              <a:t>החוקרים מצאו שחיים שם גם חיידקים המפיקים אנרגיה מחמצון תרכובות גפרית המצויות בקרקעית הים, ומנצלים אותה ליצירת תרכובות אורגניות מתרכובות אנאורגניות.</a:t>
            </a:r>
          </a:p>
          <a:p>
            <a:pPr eaLnBrk="1" hangingPunct="1">
              <a:defRPr/>
            </a:pPr>
            <a:r>
              <a:rPr lang="he-IL" dirty="0" smtClean="0">
                <a:solidFill>
                  <a:srgbClr val="1F497D"/>
                </a:solidFill>
              </a:rPr>
              <a:t>החוקרים שיערו שחיידקים אלו הם היצרנים במערכת אקולוגית זו. הסבירו מדוע.</a:t>
            </a:r>
            <a:endParaRPr lang="he-IL" dirty="0">
              <a:solidFill>
                <a:srgbClr val="FF6600"/>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ECBB7D2-F310-4221-8EBE-6DBB1B457089}" type="slidenum">
              <a:rPr lang="he-IL" sz="1100" smtClean="0">
                <a:solidFill>
                  <a:prstClr val="white">
                    <a:lumMod val="75000"/>
                  </a:prstClr>
                </a:solidFill>
              </a:rPr>
              <a:pPr fontAlgn="base">
                <a:spcBef>
                  <a:spcPct val="0"/>
                </a:spcBef>
                <a:spcAft>
                  <a:spcPct val="0"/>
                </a:spcAft>
                <a:defRPr/>
              </a:pPr>
              <a:t>12</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4</a:t>
            </a:r>
            <a:endParaRPr lang="he-IL" sz="1800" dirty="0" smtClean="0"/>
          </a:p>
        </p:txBody>
      </p:sp>
      <p:grpSp>
        <p:nvGrpSpPr>
          <p:cNvPr id="68614" name="קבוצה 4"/>
          <p:cNvGrpSpPr>
            <a:grpSpLocks/>
          </p:cNvGrpSpPr>
          <p:nvPr/>
        </p:nvGrpSpPr>
        <p:grpSpPr bwMode="auto">
          <a:xfrm>
            <a:off x="250825" y="1557338"/>
            <a:ext cx="8658225" cy="2879725"/>
            <a:chOff x="395536" y="1224243"/>
            <a:chExt cx="8657570" cy="2880320"/>
          </a:xfrm>
        </p:grpSpPr>
        <p:pic>
          <p:nvPicPr>
            <p:cNvPr id="6861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7488"/>
              <a:ext cx="2965450" cy="194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6" name="מלבן 2"/>
            <p:cNvSpPr>
              <a:spLocks noChangeArrowheads="1"/>
            </p:cNvSpPr>
            <p:nvPr/>
          </p:nvSpPr>
          <p:spPr bwMode="auto">
            <a:xfrm>
              <a:off x="2863854" y="1224243"/>
              <a:ext cx="36872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1F497D"/>
                  </a:solidFill>
                </a:rPr>
                <a:t>מדוזות ודג החיים במעמקי הים בחשיכה מוחלטת</a:t>
              </a:r>
              <a:endParaRPr lang="he-IL" sz="1400" b="1"/>
            </a:p>
          </p:txBody>
        </p:sp>
        <p:sp>
          <p:nvSpPr>
            <p:cNvPr id="68617" name="מלבן 7"/>
            <p:cNvSpPr>
              <a:spLocks noChangeArrowheads="1"/>
            </p:cNvSpPr>
            <p:nvPr/>
          </p:nvSpPr>
          <p:spPr bwMode="auto">
            <a:xfrm>
              <a:off x="545232" y="3379058"/>
              <a:ext cx="309066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a:cs typeface="Times New Roman" pitchFamily="18" charset="0"/>
                </a:rPr>
                <a:t>Image courtesy of Edith A. Widder, </a:t>
              </a:r>
            </a:p>
            <a:p>
              <a:pPr algn="l"/>
              <a:r>
                <a:rPr lang="en-US" sz="1000">
                  <a:cs typeface="Times New Roman" pitchFamily="18" charset="0"/>
                </a:rPr>
                <a:t>Operation Deep Scope 2005 Exploration,</a:t>
              </a:r>
              <a:r>
                <a:rPr lang="en-US" sz="1000">
                  <a:latin typeface="Times New Roman" pitchFamily="18" charset="0"/>
                  <a:cs typeface="Times New Roman" pitchFamily="18" charset="0"/>
                </a:rPr>
                <a:t> </a:t>
              </a:r>
            </a:p>
            <a:p>
              <a:pPr algn="l"/>
              <a:r>
                <a:rPr lang="en-US" sz="1000" u="sng">
                  <a:solidFill>
                    <a:srgbClr val="0000FF"/>
                  </a:solidFill>
                  <a:latin typeface="Times New Roman" pitchFamily="18" charset="0"/>
                  <a:cs typeface="Times New Roman" pitchFamily="18" charset="0"/>
                  <a:hlinkClick r:id="rId4"/>
                </a:rPr>
                <a:t>NOAA-OE</a:t>
              </a:r>
              <a:r>
                <a:rPr lang="en-US" sz="1000">
                  <a:latin typeface="Times New Roman" pitchFamily="18" charset="0"/>
                  <a:cs typeface="Times New Roman" pitchFamily="18" charset="0"/>
                </a:rPr>
                <a:t> (</a:t>
              </a:r>
              <a:r>
                <a:rPr lang="en-US" sz="1000" u="sng">
                  <a:solidFill>
                    <a:srgbClr val="0000FF"/>
                  </a:solidFill>
                  <a:cs typeface="Times New Roman" pitchFamily="18" charset="0"/>
                  <a:hlinkClick r:id="rId5"/>
                </a:rPr>
                <a:t>CC BY-SA 2.0</a:t>
              </a:r>
              <a:r>
                <a:rPr lang="en-US" sz="1000" b="1">
                  <a:cs typeface="Times New Roman" pitchFamily="18" charset="0"/>
                </a:rPr>
                <a:t>) </a:t>
              </a:r>
              <a:r>
                <a:rPr lang="en-US" sz="1000">
                  <a:latin typeface="Times New Roman" pitchFamily="18" charset="0"/>
                  <a:cs typeface="Times New Roman" pitchFamily="18" charset="0"/>
                </a:rPr>
                <a:t> </a:t>
              </a:r>
            </a:p>
          </p:txBody>
        </p:sp>
        <p:pic>
          <p:nvPicPr>
            <p:cNvPr id="6861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1474598"/>
              <a:ext cx="3212264" cy="1967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9" name="מלבן 1"/>
            <p:cNvSpPr>
              <a:spLocks noChangeArrowheads="1"/>
            </p:cNvSpPr>
            <p:nvPr/>
          </p:nvSpPr>
          <p:spPr bwMode="auto">
            <a:xfrm>
              <a:off x="3491880" y="3396677"/>
              <a:ext cx="34571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u="sng">
                  <a:solidFill>
                    <a:srgbClr val="0000FF"/>
                  </a:solidFill>
                  <a:cs typeface="Times New Roman" pitchFamily="18" charset="0"/>
                  <a:hlinkClick r:id="rId7"/>
                </a:rPr>
                <a:t>Image courtesy of Kevin Raskoff, </a:t>
              </a:r>
            </a:p>
            <a:p>
              <a:pPr algn="l"/>
              <a:r>
                <a:rPr lang="en-US" sz="1000" u="sng">
                  <a:solidFill>
                    <a:srgbClr val="0000FF"/>
                  </a:solidFill>
                  <a:cs typeface="Times New Roman" pitchFamily="18" charset="0"/>
                  <a:hlinkClick r:id="rId7"/>
                </a:rPr>
                <a:t>California State University, Monterey Bay</a:t>
              </a:r>
              <a:r>
                <a:rPr lang="en-US" sz="1000">
                  <a:latin typeface="Times New Roman" pitchFamily="18" charset="0"/>
                  <a:cs typeface="Times New Roman" pitchFamily="18" charset="0"/>
                </a:rPr>
                <a:t> </a:t>
              </a:r>
              <a:r>
                <a:rPr lang="en-US" sz="1000" b="1">
                  <a:cs typeface="Times New Roman" pitchFamily="18" charset="0"/>
                </a:rPr>
                <a:t>(</a:t>
              </a:r>
            </a:p>
            <a:p>
              <a:pPr algn="l"/>
              <a:r>
                <a:rPr lang="en-US" sz="1000" u="sng">
                  <a:solidFill>
                    <a:srgbClr val="0000FF"/>
                  </a:solidFill>
                  <a:cs typeface="Times New Roman" pitchFamily="18" charset="0"/>
                  <a:hlinkClick r:id="rId5"/>
                </a:rPr>
                <a:t>CC BY-SA 2.0</a:t>
              </a:r>
              <a:r>
                <a:rPr lang="en-US" sz="1000" b="1">
                  <a:cs typeface="Times New Roman" pitchFamily="18" charset="0"/>
                </a:rPr>
                <a:t>) </a:t>
              </a:r>
              <a:endParaRPr lang="he-IL" sz="1000" b="1">
                <a:cs typeface="Times New Roman" pitchFamily="18" charset="0"/>
              </a:endParaRPr>
            </a:p>
            <a:p>
              <a:pPr algn="l"/>
              <a:r>
                <a:rPr lang="en-US" sz="1000">
                  <a:latin typeface="Times New Roman" pitchFamily="18" charset="0"/>
                  <a:cs typeface="Times New Roman" pitchFamily="18" charset="0"/>
                </a:rPr>
                <a:t> </a:t>
              </a:r>
            </a:p>
          </p:txBody>
        </p:sp>
        <p:pic>
          <p:nvPicPr>
            <p:cNvPr id="6862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1487488"/>
              <a:ext cx="2193708" cy="196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21" name="מלבן 2"/>
            <p:cNvSpPr>
              <a:spLocks noChangeArrowheads="1"/>
            </p:cNvSpPr>
            <p:nvPr/>
          </p:nvSpPr>
          <p:spPr bwMode="auto">
            <a:xfrm>
              <a:off x="6551082" y="3436434"/>
              <a:ext cx="25020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u="sng">
                  <a:solidFill>
                    <a:srgbClr val="0000FF"/>
                  </a:solidFill>
                  <a:latin typeface="Times New Roman" pitchFamily="18" charset="0"/>
                  <a:cs typeface="Times New Roman" pitchFamily="18" charset="0"/>
                  <a:hlinkClick r:id="rId9"/>
                </a:rPr>
                <a:t>Image courtesy of Northwestern Hawaiian</a:t>
              </a:r>
            </a:p>
            <a:p>
              <a:pPr algn="l"/>
              <a:r>
                <a:rPr lang="en-US" sz="1000" u="sng">
                  <a:solidFill>
                    <a:srgbClr val="0000FF"/>
                  </a:solidFill>
                  <a:latin typeface="Times New Roman" pitchFamily="18" charset="0"/>
                  <a:cs typeface="Times New Roman" pitchFamily="18" charset="0"/>
                  <a:hlinkClick r:id="rId9"/>
                </a:rPr>
                <a:t> Islands Expedition 2003</a:t>
              </a:r>
              <a:r>
                <a:rPr lang="en-US" sz="1000">
                  <a:latin typeface="Times New Roman" pitchFamily="18" charset="0"/>
                  <a:cs typeface="Times New Roman" pitchFamily="18" charset="0"/>
                </a:rPr>
                <a:t> </a:t>
              </a:r>
              <a:r>
                <a:rPr lang="en-US" sz="1000" b="1">
                  <a:cs typeface="Times New Roman" pitchFamily="18" charset="0"/>
                </a:rPr>
                <a:t>(</a:t>
              </a:r>
              <a:r>
                <a:rPr lang="en-US" sz="1000" u="sng">
                  <a:solidFill>
                    <a:srgbClr val="0000FF"/>
                  </a:solidFill>
                  <a:cs typeface="Times New Roman" pitchFamily="18" charset="0"/>
                  <a:hlinkClick r:id="rId5"/>
                </a:rPr>
                <a:t>CC BY-SA 2.0</a:t>
              </a:r>
              <a:r>
                <a:rPr lang="en-US" sz="1000" b="1">
                  <a:cs typeface="Times New Roman" pitchFamily="18" charset="0"/>
                </a:rPr>
                <a:t>) </a:t>
              </a:r>
              <a:r>
                <a:rPr lang="en-US" sz="1000">
                  <a:latin typeface="Times New Roman" pitchFamily="18" charset="0"/>
                  <a:cs typeface="Times New Roman" pitchFamily="18" charset="0"/>
                </a:rPr>
                <a:t> </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4:</a:t>
            </a:r>
            <a:r>
              <a:rPr lang="he-IL" dirty="0" smtClean="0">
                <a:solidFill>
                  <a:srgbClr val="000000"/>
                </a:solidFill>
                <a:latin typeface="Times New Roman" pitchFamily="18" charset="0"/>
                <a:cs typeface="Times New Roman" pitchFamily="18" charset="0"/>
              </a:rPr>
              <a:t> </a:t>
            </a:r>
          </a:p>
          <a:p>
            <a:pPr eaLnBrk="1" hangingPunct="1">
              <a:defRPr/>
            </a:pPr>
            <a:r>
              <a:rPr lang="he-IL" dirty="0" smtClean="0">
                <a:solidFill>
                  <a:srgbClr val="1F497D"/>
                </a:solidFill>
              </a:rPr>
              <a:t>חוקרים שירדו למעמקי הים, לאזור ששוררת בו חשכה מוחלטת, הופתעו לגלות שחיים שם יצורים שונים כגון תולעים, סרטנים ומדוזות. </a:t>
            </a: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r>
              <a:rPr lang="he-IL" dirty="0" smtClean="0">
                <a:solidFill>
                  <a:srgbClr val="1F497D"/>
                </a:solidFill>
              </a:rPr>
              <a:t>החוקרים מצאו שחיים שם גם חיידקים המפיקים אנרגיה מחמצון תרכובות גפרית המצויות בקרקעית הים, ומנצלים אותה ליצירת תרכובות אורגניות מתרכובות אנאורגניות.</a:t>
            </a:r>
          </a:p>
          <a:p>
            <a:pPr eaLnBrk="1" hangingPunct="1">
              <a:defRPr/>
            </a:pPr>
            <a:r>
              <a:rPr lang="he-IL" dirty="0" smtClean="0">
                <a:solidFill>
                  <a:srgbClr val="1F497D"/>
                </a:solidFill>
              </a:rPr>
              <a:t>החוקרים שיערו שחיידקים אלו הם היצרנים במערכת אקולוגית זו. הסבירו מדוע.</a:t>
            </a:r>
            <a:endParaRPr lang="he-IL" dirty="0">
              <a:solidFill>
                <a:srgbClr val="FF6600"/>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5D26565-5D09-41F1-A45C-6286900A9333}" type="slidenum">
              <a:rPr lang="he-IL" sz="1100" smtClean="0">
                <a:solidFill>
                  <a:prstClr val="white">
                    <a:lumMod val="75000"/>
                  </a:prstClr>
                </a:solidFill>
              </a:rPr>
              <a:pPr fontAlgn="base">
                <a:spcBef>
                  <a:spcPct val="0"/>
                </a:spcBef>
                <a:spcAft>
                  <a:spcPct val="0"/>
                </a:spcAft>
                <a:defRPr/>
              </a:pPr>
              <a:t>13</a:t>
            </a:fld>
            <a:endParaRPr lang="he-IL" sz="1100" dirty="0" smtClean="0">
              <a:solidFill>
                <a:prstClr val="white">
                  <a:lumMod val="75000"/>
                </a:prstClr>
              </a:solidFill>
            </a:endParaRPr>
          </a:p>
        </p:txBody>
      </p:sp>
      <p:sp>
        <p:nvSpPr>
          <p:cNvPr id="9" name="כותרת 8"/>
          <p:cNvSpPr>
            <a:spLocks noGrp="1"/>
          </p:cNvSpPr>
          <p:nvPr>
            <p:ph type="title"/>
          </p:nvPr>
        </p:nvSpPr>
        <p:spPr>
          <a:xfrm>
            <a:off x="-107950" y="26988"/>
            <a:ext cx="8856663" cy="439737"/>
          </a:xfrm>
        </p:spPr>
        <p:txBody>
          <a:bodyPr/>
          <a:lstStyle/>
          <a:p>
            <a:pPr fontAlgn="auto">
              <a:defRPr/>
            </a:pPr>
            <a:r>
              <a:rPr lang="he-IL" sz="1800" b="1" dirty="0" smtClean="0">
                <a:solidFill>
                  <a:srgbClr val="FF6600"/>
                </a:solidFill>
                <a:ea typeface="+mn-ea"/>
              </a:rPr>
              <a:t>תשובה: היצרנים במערכות אקולוגיות שאין בהן אור (מעמקי הים) הם חיידקים כימואוטוטרופים</a:t>
            </a:r>
            <a:endParaRPr lang="he-IL" sz="1800" dirty="0" smtClean="0"/>
          </a:p>
        </p:txBody>
      </p:sp>
      <p:sp>
        <p:nvSpPr>
          <p:cNvPr id="8" name="Rectangle 12"/>
          <p:cNvSpPr/>
          <p:nvPr/>
        </p:nvSpPr>
        <p:spPr>
          <a:xfrm>
            <a:off x="231775" y="4868863"/>
            <a:ext cx="8161338" cy="15113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schemeClr val="tx1"/>
                </a:solidFill>
              </a:rPr>
              <a:t>החיידקים הם חיידקים כימואוטוטרופים והם היצרנים במערכת האקולוגית: </a:t>
            </a:r>
          </a:p>
          <a:p>
            <a:pPr>
              <a:defRPr/>
            </a:pPr>
            <a:r>
              <a:rPr lang="he-IL" dirty="0">
                <a:solidFill>
                  <a:schemeClr val="tx1"/>
                </a:solidFill>
              </a:rPr>
              <a:t>החומרים האורגניים שהם מייצרים משמשים מקור מזון לשאר האורגניזמים שחיים שם.</a:t>
            </a:r>
          </a:p>
          <a:p>
            <a:pPr>
              <a:defRPr/>
            </a:pPr>
            <a:r>
              <a:rPr lang="he-IL" dirty="0">
                <a:solidFill>
                  <a:schemeClr val="tx1"/>
                </a:solidFill>
              </a:rPr>
              <a:t>בחשכה המוחלטת השוררת בבית גידול זה, לא מתאפשר גידול של יצרנים פוטואוטוטרופים, כפי שקורה במרבית בתי הגידול בעולם.</a:t>
            </a:r>
          </a:p>
          <a:p>
            <a:pPr>
              <a:defRPr/>
            </a:pPr>
            <a:endParaRPr lang="he-IL" dirty="0">
              <a:solidFill>
                <a:schemeClr val="tx1"/>
              </a:solidFill>
            </a:endParaRPr>
          </a:p>
          <a:p>
            <a:pPr>
              <a:defRPr/>
            </a:pPr>
            <a:endParaRPr lang="he-IL" dirty="0">
              <a:solidFill>
                <a:schemeClr val="tx1"/>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srgbClr val="FF66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cs typeface="+mn-cs"/>
              </a:rPr>
              <a:t>שאלה 5:</a:t>
            </a:r>
            <a:r>
              <a:rPr lang="he-IL" dirty="0" smtClean="0">
                <a:solidFill>
                  <a:schemeClr val="tx2"/>
                </a:solidFill>
                <a:latin typeface="Times New Roman" pitchFamily="18" charset="0"/>
                <a:cs typeface="+mn-cs"/>
              </a:rPr>
              <a:t> בגרות תש"ע</a:t>
            </a:r>
          </a:p>
          <a:p>
            <a:pPr eaLnBrk="1" hangingPunct="1">
              <a:defRPr/>
            </a:pPr>
            <a:r>
              <a:rPr lang="he-IL" dirty="0">
                <a:solidFill>
                  <a:schemeClr val="tx2"/>
                </a:solidFill>
              </a:rPr>
              <a:t>במערה חשוכה וסגורה התקיימה אלפי שנים מערכת אקולוגית שלמה, שהייתה מבודדת </a:t>
            </a:r>
            <a:endParaRPr lang="he-IL" dirty="0" smtClean="0">
              <a:solidFill>
                <a:schemeClr val="tx2"/>
              </a:solidFill>
            </a:endParaRPr>
          </a:p>
          <a:p>
            <a:pPr eaLnBrk="1" hangingPunct="1">
              <a:defRPr/>
            </a:pPr>
            <a:r>
              <a:rPr lang="he-IL" dirty="0" smtClean="0">
                <a:solidFill>
                  <a:schemeClr val="tx2"/>
                </a:solidFill>
              </a:rPr>
              <a:t>מן </a:t>
            </a:r>
            <a:r>
              <a:rPr lang="he-IL" dirty="0">
                <a:solidFill>
                  <a:schemeClr val="tx2"/>
                </a:solidFill>
              </a:rPr>
              <a:t>הסביבה החיצונית. הסבירו מדוע במערכת כזאת נצפה </a:t>
            </a:r>
            <a:r>
              <a:rPr lang="he-IL" dirty="0" smtClean="0">
                <a:solidFill>
                  <a:schemeClr val="tx2"/>
                </a:solidFill>
              </a:rPr>
              <a:t>למצוא </a:t>
            </a:r>
            <a:r>
              <a:rPr lang="he-IL" dirty="0">
                <a:solidFill>
                  <a:schemeClr val="tx2"/>
                </a:solidFill>
              </a:rPr>
              <a:t>מיקרואורגניזמים</a:t>
            </a:r>
            <a:r>
              <a:rPr lang="he-IL" dirty="0" smtClean="0">
                <a:solidFill>
                  <a:schemeClr val="tx2"/>
                </a:solidFill>
              </a:rPr>
              <a:t>.</a:t>
            </a:r>
          </a:p>
          <a:p>
            <a:pPr eaLnBrk="1" hangingPunct="1">
              <a:defRPr/>
            </a:pPr>
            <a:r>
              <a:rPr lang="he-IL" dirty="0" smtClean="0">
                <a:solidFill>
                  <a:schemeClr val="tx2"/>
                </a:solidFill>
              </a:rPr>
              <a:t>בתשובתכם </a:t>
            </a:r>
            <a:r>
              <a:rPr lang="he-IL" dirty="0">
                <a:solidFill>
                  <a:schemeClr val="tx2"/>
                </a:solidFill>
              </a:rPr>
              <a:t>התייחסו </a:t>
            </a:r>
            <a:r>
              <a:rPr lang="he-IL" u="sng" dirty="0">
                <a:solidFill>
                  <a:schemeClr val="tx2"/>
                </a:solidFill>
              </a:rPr>
              <a:t>לשני</a:t>
            </a:r>
            <a:r>
              <a:rPr lang="he-IL" dirty="0">
                <a:solidFill>
                  <a:schemeClr val="tx2"/>
                </a:solidFill>
              </a:rPr>
              <a:t> תהליכים </a:t>
            </a:r>
            <a:r>
              <a:rPr lang="he-IL" dirty="0">
                <a:solidFill>
                  <a:srgbClr val="1F497D"/>
                </a:solidFill>
              </a:rPr>
              <a:t>שונים שמתרחשים במערכת.</a:t>
            </a:r>
            <a:endParaRPr lang="he-IL" dirty="0">
              <a:solidFill>
                <a:srgbClr val="FF6600"/>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C636A63-CBFB-432B-9097-19F43EC9F40F}" type="slidenum">
              <a:rPr lang="he-IL" sz="1100" smtClean="0">
                <a:solidFill>
                  <a:prstClr val="white">
                    <a:lumMod val="75000"/>
                  </a:prstClr>
                </a:solidFill>
              </a:rPr>
              <a:pPr fontAlgn="base">
                <a:spcBef>
                  <a:spcPct val="0"/>
                </a:spcBef>
                <a:spcAft>
                  <a:spcPct val="0"/>
                </a:spcAft>
                <a:defRPr/>
              </a:pPr>
              <a:t>14</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5</a:t>
            </a:r>
            <a:endParaRPr lang="he-IL" sz="1800" dirty="0" smtClean="0">
              <a:solidFill>
                <a:schemeClr val="accent6">
                  <a:lumMod val="50000"/>
                  <a:lumOff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4450AB9-D822-4C49-8EE8-E78E2C39A65F}" type="slidenum">
              <a:rPr lang="he-IL" sz="1100" smtClean="0">
                <a:solidFill>
                  <a:prstClr val="white">
                    <a:lumMod val="75000"/>
                  </a:prstClr>
                </a:solidFill>
              </a:rPr>
              <a:pPr fontAlgn="base">
                <a:spcBef>
                  <a:spcPct val="0"/>
                </a:spcBef>
                <a:spcAft>
                  <a:spcPct val="0"/>
                </a:spcAft>
                <a:defRPr/>
              </a:pPr>
              <a:t>15</a:t>
            </a:fld>
            <a:endParaRPr lang="he-IL" sz="1100" dirty="0" smtClean="0">
              <a:solidFill>
                <a:prstClr val="white">
                  <a:lumMod val="75000"/>
                </a:prstClr>
              </a:solidFill>
            </a:endParaRPr>
          </a:p>
        </p:txBody>
      </p:sp>
      <p:sp>
        <p:nvSpPr>
          <p:cNvPr id="9" name="כותרת 8"/>
          <p:cNvSpPr>
            <a:spLocks noGrp="1"/>
          </p:cNvSpPr>
          <p:nvPr>
            <p:ph type="title"/>
          </p:nvPr>
        </p:nvSpPr>
        <p:spPr>
          <a:xfrm>
            <a:off x="-250825" y="30163"/>
            <a:ext cx="9215438" cy="439737"/>
          </a:xfrm>
        </p:spPr>
        <p:txBody>
          <a:bodyPr/>
          <a:lstStyle/>
          <a:p>
            <a:pPr eaLnBrk="1" fontAlgn="auto" hangingPunct="1">
              <a:defRPr/>
            </a:pPr>
            <a:r>
              <a:rPr lang="he-IL" sz="1800" b="1" dirty="0">
                <a:solidFill>
                  <a:srgbClr val="FF6600"/>
                </a:solidFill>
                <a:ea typeface="+mn-ea"/>
              </a:rPr>
              <a:t>תשובה: היצרנים במערכות אקולוגיות שאין בהן אור </a:t>
            </a:r>
            <a:r>
              <a:rPr lang="he-IL" sz="1800" b="1" dirty="0" smtClean="0">
                <a:solidFill>
                  <a:srgbClr val="FF6600"/>
                </a:solidFill>
                <a:ea typeface="+mn-ea"/>
              </a:rPr>
              <a:t>(מערה חשוכה) </a:t>
            </a:r>
            <a:r>
              <a:rPr lang="he-IL" sz="1800" b="1" dirty="0">
                <a:solidFill>
                  <a:srgbClr val="FF6600"/>
                </a:solidFill>
                <a:ea typeface="+mn-ea"/>
              </a:rPr>
              <a:t>הם </a:t>
            </a:r>
            <a:r>
              <a:rPr lang="he-IL" sz="1800" b="1" dirty="0" smtClean="0">
                <a:solidFill>
                  <a:srgbClr val="FF6600"/>
                </a:solidFill>
                <a:ea typeface="+mn-ea"/>
              </a:rPr>
              <a:t>חיידקים כימואוטוטרופים</a:t>
            </a:r>
            <a:endParaRPr lang="he-IL" sz="1800" dirty="0">
              <a:solidFill>
                <a:prstClr val="black"/>
              </a:solidFill>
              <a:ea typeface="+mn-ea"/>
            </a:endParaRPr>
          </a:p>
        </p:txBody>
      </p:sp>
      <p:sp>
        <p:nvSpPr>
          <p:cNvPr id="7" name="Rectangle 12"/>
          <p:cNvSpPr/>
          <p:nvPr/>
        </p:nvSpPr>
        <p:spPr>
          <a:xfrm>
            <a:off x="285750" y="3141663"/>
            <a:ext cx="8161338" cy="19431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marL="285750" indent="-285750">
              <a:buFontTx/>
              <a:buChar char="-"/>
              <a:defRPr/>
            </a:pPr>
            <a:r>
              <a:rPr lang="he-IL" dirty="0">
                <a:solidFill>
                  <a:schemeClr val="tx1"/>
                </a:solidFill>
              </a:rPr>
              <a:t>נצפה למצוא מיקרואורגניזמים בתור </a:t>
            </a:r>
            <a:r>
              <a:rPr lang="he-IL" dirty="0">
                <a:solidFill>
                  <a:schemeClr val="accent3"/>
                </a:solidFill>
              </a:rPr>
              <a:t>יצרנים</a:t>
            </a:r>
            <a:r>
              <a:rPr lang="he-IL" dirty="0">
                <a:solidFill>
                  <a:schemeClr val="tx1"/>
                </a:solidFill>
              </a:rPr>
              <a:t> במערכת - בהעדר אור רק מיקרואורגניזמים </a:t>
            </a:r>
            <a:r>
              <a:rPr lang="he-IL" dirty="0">
                <a:solidFill>
                  <a:schemeClr val="accent3"/>
                </a:solidFill>
              </a:rPr>
              <a:t>כימואוטוטרופיים</a:t>
            </a:r>
            <a:r>
              <a:rPr lang="he-IL" dirty="0">
                <a:solidFill>
                  <a:schemeClr val="tx1"/>
                </a:solidFill>
              </a:rPr>
              <a:t> יכולים לספק חומר אורגני.</a:t>
            </a:r>
          </a:p>
          <a:p>
            <a:pPr marL="285750" indent="-285750">
              <a:buFontTx/>
              <a:buChar char="-"/>
              <a:defRPr/>
            </a:pPr>
            <a:endParaRPr lang="he-IL" dirty="0">
              <a:solidFill>
                <a:schemeClr val="tx1"/>
              </a:solidFill>
            </a:endParaRPr>
          </a:p>
          <a:p>
            <a:pPr marL="285750" indent="-285750">
              <a:buFontTx/>
              <a:buChar char="-"/>
              <a:defRPr/>
            </a:pPr>
            <a:r>
              <a:rPr lang="he-IL" dirty="0">
                <a:solidFill>
                  <a:schemeClr val="tx1"/>
                </a:solidFill>
              </a:rPr>
              <a:t>נצפה למצוא מיקרואורגניזמים בתור </a:t>
            </a:r>
            <a:r>
              <a:rPr lang="he-IL" dirty="0">
                <a:solidFill>
                  <a:schemeClr val="accent3"/>
                </a:solidFill>
              </a:rPr>
              <a:t>מפרקים</a:t>
            </a:r>
            <a:r>
              <a:rPr lang="he-IL" dirty="0">
                <a:solidFill>
                  <a:schemeClr val="tx1"/>
                </a:solidFill>
              </a:rPr>
              <a:t> - המיקרואורגניזמים חיוניים לפירוק החומר האורגני שנוצר בעקבות מות היצורים והפרשותיהם במערכת.</a:t>
            </a:r>
          </a:p>
          <a:p>
            <a:pPr marL="285750" indent="-285750">
              <a:buFontTx/>
              <a:buChar char="-"/>
              <a:defRPr/>
            </a:pPr>
            <a:endParaRPr lang="he-IL" dirty="0">
              <a:solidFill>
                <a:schemeClr val="tx1"/>
              </a:solidFill>
            </a:endParaRPr>
          </a:p>
          <a:p>
            <a:pPr>
              <a:defRPr/>
            </a:pPr>
            <a:endParaRPr lang="he-IL" dirty="0">
              <a:solidFill>
                <a:schemeClr val="tx1"/>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srgbClr val="FF6600"/>
              </a:solidFill>
            </a:endParaRPr>
          </a:p>
        </p:txBody>
      </p:sp>
      <p:sp>
        <p:nvSpPr>
          <p:cNvPr id="8" name="TextBox 7"/>
          <p:cNvSpPr txBox="1"/>
          <p:nvPr/>
        </p:nvSpPr>
        <p:spPr>
          <a:xfrm>
            <a:off x="395288" y="620713"/>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cs typeface="+mn-cs"/>
              </a:rPr>
              <a:t>שאלה 5:</a:t>
            </a:r>
            <a:r>
              <a:rPr lang="he-IL" dirty="0" smtClean="0">
                <a:solidFill>
                  <a:schemeClr val="tx2"/>
                </a:solidFill>
                <a:latin typeface="Times New Roman" pitchFamily="18" charset="0"/>
                <a:cs typeface="+mn-cs"/>
              </a:rPr>
              <a:t> בגרות תש"ע</a:t>
            </a:r>
          </a:p>
          <a:p>
            <a:pPr eaLnBrk="1" hangingPunct="1">
              <a:defRPr/>
            </a:pPr>
            <a:r>
              <a:rPr lang="he-IL" dirty="0">
                <a:solidFill>
                  <a:srgbClr val="1F497D"/>
                </a:solidFill>
              </a:rPr>
              <a:t>במערה חשוכה וסגורה התקיימה אלפי שנים מערכת אקולוגית שלמה, שהייתה מבודדת מן הסביבה החיצונית. הסבירו מדוע במערכת כזאת נצפה </a:t>
            </a:r>
            <a:r>
              <a:rPr lang="he-IL" dirty="0" smtClean="0">
                <a:solidFill>
                  <a:srgbClr val="1F497D"/>
                </a:solidFill>
              </a:rPr>
              <a:t>למצוא </a:t>
            </a:r>
            <a:r>
              <a:rPr lang="he-IL" dirty="0">
                <a:solidFill>
                  <a:srgbClr val="1F497D"/>
                </a:solidFill>
              </a:rPr>
              <a:t>מיקרואורגניזמים</a:t>
            </a:r>
            <a:r>
              <a:rPr lang="he-IL" dirty="0" smtClean="0">
                <a:solidFill>
                  <a:srgbClr val="1F497D"/>
                </a:solidFill>
              </a:rPr>
              <a:t>.</a:t>
            </a:r>
          </a:p>
          <a:p>
            <a:pPr eaLnBrk="1" hangingPunct="1">
              <a:defRPr/>
            </a:pPr>
            <a:r>
              <a:rPr lang="he-IL" dirty="0" smtClean="0">
                <a:solidFill>
                  <a:srgbClr val="1F497D"/>
                </a:solidFill>
              </a:rPr>
              <a:t>בתשובתכם </a:t>
            </a:r>
            <a:r>
              <a:rPr lang="he-IL" dirty="0">
                <a:solidFill>
                  <a:srgbClr val="1F497D"/>
                </a:solidFill>
              </a:rPr>
              <a:t>התייחסו </a:t>
            </a:r>
            <a:r>
              <a:rPr lang="he-IL" u="sng" dirty="0">
                <a:solidFill>
                  <a:srgbClr val="1F497D"/>
                </a:solidFill>
              </a:rPr>
              <a:t>לשני</a:t>
            </a:r>
            <a:r>
              <a:rPr lang="he-IL" dirty="0">
                <a:solidFill>
                  <a:srgbClr val="1F497D"/>
                </a:solidFill>
              </a:rPr>
              <a:t> תהליכים שונים שמתרחשים במערכת.</a:t>
            </a:r>
            <a:endParaRPr lang="he-IL" dirty="0">
              <a:solidFill>
                <a:srgbClr val="FF66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השימוש בחומרים האורגניים בגוף האורגניזמים</a:t>
            </a:r>
            <a:endParaRPr lang="he-IL" sz="1800" dirty="0" smtClean="0">
              <a:solidFill>
                <a:schemeClr val="accent6">
                  <a:lumMod val="50000"/>
                  <a:lumOff val="50000"/>
                </a:schemeClr>
              </a:solidFill>
            </a:endParaRPr>
          </a:p>
        </p:txBody>
      </p:sp>
      <p:sp>
        <p:nvSpPr>
          <p:cNvPr id="14" name="TextBox 13"/>
          <p:cNvSpPr txBox="1"/>
          <p:nvPr/>
        </p:nvSpPr>
        <p:spPr>
          <a:xfrm>
            <a:off x="4564063" y="1916113"/>
            <a:ext cx="3659187" cy="923925"/>
          </a:xfrm>
          <a:prstGeom prst="rect">
            <a:avLst/>
          </a:prstGeom>
          <a:noFill/>
          <a:ln w="19050">
            <a:solidFill>
              <a:schemeClr val="tx1"/>
            </a:solid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u="sng" kern="0" dirty="0">
                <a:solidFill>
                  <a:srgbClr val="FF6600"/>
                </a:solidFill>
                <a:latin typeface="Arial"/>
                <a:cs typeface="Arial"/>
              </a:rPr>
              <a:t>בנייה</a:t>
            </a:r>
          </a:p>
          <a:p>
            <a:pPr fontAlgn="auto">
              <a:spcBef>
                <a:spcPts val="0"/>
              </a:spcBef>
              <a:spcAft>
                <a:spcPts val="0"/>
              </a:spcAft>
              <a:defRPr/>
            </a:pPr>
            <a:r>
              <a:rPr lang="he-IL" kern="0" dirty="0">
                <a:solidFill>
                  <a:prstClr val="black"/>
                </a:solidFill>
                <a:latin typeface="Arial"/>
                <a:cs typeface="Arial"/>
              </a:rPr>
              <a:t>הם מנוצלים לבניית התאים ולתפקודם.</a:t>
            </a:r>
          </a:p>
          <a:p>
            <a:pPr fontAlgn="auto">
              <a:spcBef>
                <a:spcPts val="0"/>
              </a:spcBef>
              <a:spcAft>
                <a:spcPts val="0"/>
              </a:spcAft>
              <a:defRPr/>
            </a:pPr>
            <a:r>
              <a:rPr lang="he-IL" kern="0" dirty="0">
                <a:solidFill>
                  <a:prstClr val="black"/>
                </a:solidFill>
                <a:latin typeface="Arial"/>
                <a:cs typeface="Arial"/>
              </a:rPr>
              <a:t>דוגמאות:</a:t>
            </a:r>
            <a:endParaRPr lang="he-IL" kern="0" dirty="0">
              <a:solidFill>
                <a:srgbClr val="FF0000"/>
              </a:solidFill>
              <a:latin typeface="Arial"/>
              <a:cs typeface="Arial"/>
            </a:endParaRPr>
          </a:p>
        </p:txBody>
      </p:sp>
      <p:sp>
        <p:nvSpPr>
          <p:cNvPr id="8" name="TextBox 7"/>
          <p:cNvSpPr txBox="1"/>
          <p:nvPr/>
        </p:nvSpPr>
        <p:spPr>
          <a:xfrm>
            <a:off x="395288" y="1855788"/>
            <a:ext cx="2565400" cy="2032000"/>
          </a:xfrm>
          <a:prstGeom prst="rect">
            <a:avLst/>
          </a:prstGeom>
          <a:noFill/>
          <a:ln w="19050">
            <a:solidFill>
              <a:schemeClr val="tx1"/>
            </a:solid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u="sng" kern="0" dirty="0">
                <a:solidFill>
                  <a:srgbClr val="FF6600"/>
                </a:solidFill>
                <a:latin typeface="Arial"/>
                <a:cs typeface="Arial"/>
              </a:rPr>
              <a:t>נשימה תאית </a:t>
            </a:r>
          </a:p>
          <a:p>
            <a:pPr fontAlgn="auto">
              <a:spcBef>
                <a:spcPts val="0"/>
              </a:spcBef>
              <a:spcAft>
                <a:spcPts val="0"/>
              </a:spcAft>
              <a:defRPr/>
            </a:pPr>
            <a:r>
              <a:rPr lang="he-IL" kern="0" dirty="0">
                <a:solidFill>
                  <a:prstClr val="black"/>
                </a:solidFill>
                <a:latin typeface="Arial"/>
                <a:cs typeface="Arial"/>
              </a:rPr>
              <a:t>החומרים האורגניים מתפרקים בתהליך הנשימה התאית</a:t>
            </a:r>
            <a:r>
              <a:rPr lang="he-IL" kern="0" dirty="0">
                <a:latin typeface="Arial"/>
                <a:cs typeface="Arial"/>
              </a:rPr>
              <a:t> ומספקים </a:t>
            </a:r>
            <a:r>
              <a:rPr lang="he-IL" kern="0" dirty="0">
                <a:solidFill>
                  <a:srgbClr val="FF6600"/>
                </a:solidFill>
                <a:latin typeface="Arial"/>
                <a:cs typeface="Arial"/>
              </a:rPr>
              <a:t>אנרגיה</a:t>
            </a:r>
            <a:r>
              <a:rPr lang="he-IL" kern="0" dirty="0">
                <a:solidFill>
                  <a:prstClr val="black"/>
                </a:solidFill>
                <a:latin typeface="Arial"/>
                <a:cs typeface="Arial"/>
              </a:rPr>
              <a:t> </a:t>
            </a:r>
          </a:p>
          <a:p>
            <a:pPr fontAlgn="auto">
              <a:spcBef>
                <a:spcPts val="0"/>
              </a:spcBef>
              <a:spcAft>
                <a:spcPts val="0"/>
              </a:spcAft>
              <a:defRPr/>
            </a:pPr>
            <a:r>
              <a:rPr lang="he-IL" kern="0" dirty="0">
                <a:solidFill>
                  <a:prstClr val="black"/>
                </a:solidFill>
                <a:latin typeface="Arial"/>
                <a:cs typeface="Arial"/>
              </a:rPr>
              <a:t>(הנאגרת ב-</a:t>
            </a:r>
            <a:r>
              <a:rPr lang="en-US" kern="0" dirty="0">
                <a:solidFill>
                  <a:prstClr val="black"/>
                </a:solidFill>
                <a:latin typeface="Arial"/>
                <a:cs typeface="Arial"/>
              </a:rPr>
              <a:t>ATP</a:t>
            </a:r>
            <a:r>
              <a:rPr lang="he-IL" kern="0" dirty="0">
                <a:solidFill>
                  <a:prstClr val="black"/>
                </a:solidFill>
                <a:latin typeface="Arial"/>
                <a:cs typeface="Arial"/>
              </a:rPr>
              <a:t>) </a:t>
            </a:r>
          </a:p>
          <a:p>
            <a:pPr fontAlgn="auto">
              <a:spcBef>
                <a:spcPts val="0"/>
              </a:spcBef>
              <a:spcAft>
                <a:spcPts val="0"/>
              </a:spcAft>
              <a:defRPr/>
            </a:pPr>
            <a:r>
              <a:rPr lang="he-IL" kern="0" dirty="0">
                <a:solidFill>
                  <a:prstClr val="black"/>
                </a:solidFill>
                <a:latin typeface="Arial"/>
                <a:cs typeface="Arial"/>
              </a:rPr>
              <a:t>לתהליכי החיים של התאים.</a:t>
            </a:r>
          </a:p>
          <a:p>
            <a:pPr fontAlgn="auto">
              <a:spcBef>
                <a:spcPts val="0"/>
              </a:spcBef>
              <a:spcAft>
                <a:spcPts val="0"/>
              </a:spcAft>
              <a:defRPr/>
            </a:pPr>
            <a:endParaRPr lang="he-IL" kern="0" dirty="0">
              <a:solidFill>
                <a:prstClr val="black"/>
              </a:solidFill>
              <a:latin typeface="Arial"/>
              <a:cs typeface="Arial"/>
            </a:endParaRPr>
          </a:p>
        </p:txBody>
      </p:sp>
      <p:sp>
        <p:nvSpPr>
          <p:cNvPr id="3" name="חץ למטה 2"/>
          <p:cNvSpPr/>
          <p:nvPr/>
        </p:nvSpPr>
        <p:spPr>
          <a:xfrm>
            <a:off x="6156325" y="1316038"/>
            <a:ext cx="808038" cy="60801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 name="TextBox 10"/>
          <p:cNvSpPr txBox="1"/>
          <p:nvPr/>
        </p:nvSpPr>
        <p:spPr>
          <a:xfrm>
            <a:off x="231775" y="630238"/>
            <a:ext cx="8215313" cy="646112"/>
          </a:xfrm>
          <a:prstGeom prst="rect">
            <a:avLst/>
          </a:prstGeom>
          <a:noFill/>
          <a:ln w="19050">
            <a:solidFill>
              <a:schemeClr val="tx1"/>
            </a:solid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kern="0" dirty="0">
                <a:solidFill>
                  <a:prstClr val="black"/>
                </a:solidFill>
                <a:latin typeface="Arial"/>
                <a:cs typeface="Arial"/>
              </a:rPr>
              <a:t>הטרוטרופים ואוטוטרופים נבדלים בדרך השגת החומרים האורגניים.</a:t>
            </a:r>
          </a:p>
          <a:p>
            <a:pPr algn="ctr" fontAlgn="auto">
              <a:spcBef>
                <a:spcPts val="0"/>
              </a:spcBef>
              <a:spcAft>
                <a:spcPts val="0"/>
              </a:spcAft>
              <a:defRPr/>
            </a:pPr>
            <a:r>
              <a:rPr lang="he-IL" kern="0" dirty="0">
                <a:solidFill>
                  <a:prstClr val="black"/>
                </a:solidFill>
                <a:latin typeface="Arial"/>
                <a:cs typeface="Arial"/>
              </a:rPr>
              <a:t>ואולם השימוש בהם בגוף האורגניזמים דומה. החומרים האורגניים מנוצלים לשני תהליכים:</a:t>
            </a:r>
          </a:p>
        </p:txBody>
      </p:sp>
      <p:sp>
        <p:nvSpPr>
          <p:cNvPr id="12" name="TextBox 11"/>
          <p:cNvSpPr txBox="1"/>
          <p:nvPr/>
        </p:nvSpPr>
        <p:spPr>
          <a:xfrm>
            <a:off x="5778500" y="4133850"/>
            <a:ext cx="1468438" cy="2032000"/>
          </a:xfrm>
          <a:prstGeom prst="rect">
            <a:avLst/>
          </a:prstGeom>
          <a:noFill/>
          <a:ln w="19050">
            <a:solidFill>
              <a:schemeClr val="tx1"/>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FF6600"/>
                </a:solidFill>
                <a:latin typeface="Arial"/>
                <a:cs typeface="Arial"/>
              </a:rPr>
              <a:t>חלבונים</a:t>
            </a:r>
            <a:r>
              <a:rPr lang="he-IL" kern="0" dirty="0">
                <a:solidFill>
                  <a:prstClr val="black"/>
                </a:solidFill>
                <a:latin typeface="Arial"/>
                <a:cs typeface="Arial"/>
              </a:rPr>
              <a:t> – משמשים כאנזימים, חלבוני העברה וקולטנים בקרומי התאים ועוד</a:t>
            </a:r>
          </a:p>
        </p:txBody>
      </p:sp>
      <p:sp>
        <p:nvSpPr>
          <p:cNvPr id="13" name="TextBox 12"/>
          <p:cNvSpPr txBox="1"/>
          <p:nvPr/>
        </p:nvSpPr>
        <p:spPr>
          <a:xfrm>
            <a:off x="4067175" y="4133850"/>
            <a:ext cx="1598613" cy="1200150"/>
          </a:xfrm>
          <a:prstGeom prst="rect">
            <a:avLst/>
          </a:prstGeom>
          <a:noFill/>
          <a:ln w="19050">
            <a:solidFill>
              <a:schemeClr val="tx1"/>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srgbClr val="FF6600"/>
                </a:solidFill>
                <a:latin typeface="Arial"/>
                <a:cs typeface="Arial"/>
              </a:rPr>
              <a:t>ליפידים (שומנים)</a:t>
            </a:r>
            <a:r>
              <a:rPr lang="he-IL" kern="0" dirty="0">
                <a:solidFill>
                  <a:prstClr val="black"/>
                </a:solidFill>
                <a:latin typeface="Arial"/>
                <a:cs typeface="Arial"/>
              </a:rPr>
              <a:t> –  מרכיבים את קרומי התאים)</a:t>
            </a:r>
          </a:p>
        </p:txBody>
      </p:sp>
      <p:sp>
        <p:nvSpPr>
          <p:cNvPr id="15" name="TextBox 14"/>
          <p:cNvSpPr txBox="1"/>
          <p:nvPr/>
        </p:nvSpPr>
        <p:spPr>
          <a:xfrm>
            <a:off x="7377113" y="4133850"/>
            <a:ext cx="1412875" cy="1477963"/>
          </a:xfrm>
          <a:prstGeom prst="rect">
            <a:avLst/>
          </a:prstGeom>
          <a:noFill/>
          <a:ln w="19050">
            <a:solidFill>
              <a:schemeClr val="tx1"/>
            </a:solid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en-US" kern="0" dirty="0">
                <a:solidFill>
                  <a:srgbClr val="FF6600"/>
                </a:solidFill>
                <a:latin typeface="Arial"/>
                <a:cs typeface="Arial"/>
              </a:rPr>
              <a:t>DNA</a:t>
            </a:r>
            <a:r>
              <a:rPr lang="he-IL" kern="0" dirty="0">
                <a:solidFill>
                  <a:srgbClr val="FF6600"/>
                </a:solidFill>
                <a:latin typeface="Arial"/>
                <a:cs typeface="Arial"/>
              </a:rPr>
              <a:t> </a:t>
            </a:r>
            <a:r>
              <a:rPr lang="he-IL" kern="0" dirty="0">
                <a:solidFill>
                  <a:prstClr val="black"/>
                </a:solidFill>
                <a:latin typeface="Arial"/>
                <a:cs typeface="Arial"/>
              </a:rPr>
              <a:t>–</a:t>
            </a:r>
            <a:r>
              <a:rPr lang="he-IL" kern="0" dirty="0">
                <a:solidFill>
                  <a:srgbClr val="FF6600"/>
                </a:solidFill>
                <a:latin typeface="Arial"/>
                <a:cs typeface="Arial"/>
              </a:rPr>
              <a:t> </a:t>
            </a:r>
          </a:p>
          <a:p>
            <a:pPr fontAlgn="auto">
              <a:spcBef>
                <a:spcPts val="0"/>
              </a:spcBef>
              <a:spcAft>
                <a:spcPts val="0"/>
              </a:spcAft>
              <a:defRPr/>
            </a:pPr>
            <a:r>
              <a:rPr lang="he-IL" kern="0" dirty="0">
                <a:solidFill>
                  <a:prstClr val="black"/>
                </a:solidFill>
                <a:latin typeface="Arial"/>
                <a:cs typeface="Arial"/>
              </a:rPr>
              <a:t>חומר תורשתי</a:t>
            </a:r>
          </a:p>
          <a:p>
            <a:pPr fontAlgn="auto">
              <a:spcBef>
                <a:spcPts val="0"/>
              </a:spcBef>
              <a:spcAft>
                <a:spcPts val="0"/>
              </a:spcAft>
              <a:defRPr/>
            </a:pPr>
            <a:r>
              <a:rPr lang="en-US" kern="0" dirty="0">
                <a:solidFill>
                  <a:srgbClr val="FF6600"/>
                </a:solidFill>
                <a:latin typeface="Arial"/>
                <a:cs typeface="Arial"/>
              </a:rPr>
              <a:t>RNA</a:t>
            </a:r>
            <a:r>
              <a:rPr lang="he-IL" kern="0" dirty="0">
                <a:solidFill>
                  <a:srgbClr val="FF6600"/>
                </a:solidFill>
                <a:latin typeface="Arial"/>
                <a:cs typeface="Arial"/>
              </a:rPr>
              <a:t> </a:t>
            </a:r>
            <a:r>
              <a:rPr lang="he-IL" kern="0" dirty="0">
                <a:solidFill>
                  <a:prstClr val="black"/>
                </a:solidFill>
                <a:latin typeface="Arial"/>
                <a:cs typeface="Arial"/>
              </a:rPr>
              <a:t>–</a:t>
            </a:r>
            <a:r>
              <a:rPr lang="he-IL" kern="0" dirty="0">
                <a:solidFill>
                  <a:srgbClr val="FF6600"/>
                </a:solidFill>
                <a:latin typeface="Arial"/>
                <a:cs typeface="Arial"/>
              </a:rPr>
              <a:t> </a:t>
            </a:r>
            <a:r>
              <a:rPr lang="he-IL" kern="0" dirty="0">
                <a:solidFill>
                  <a:prstClr val="black"/>
                </a:solidFill>
                <a:latin typeface="Arial"/>
                <a:cs typeface="Arial"/>
              </a:rPr>
              <a:t>חומר מתווך ביצירת חלבונים</a:t>
            </a:r>
          </a:p>
        </p:txBody>
      </p:sp>
      <p:sp>
        <p:nvSpPr>
          <p:cNvPr id="17" name="חץ למטה 16"/>
          <p:cNvSpPr/>
          <p:nvPr/>
        </p:nvSpPr>
        <p:spPr>
          <a:xfrm>
            <a:off x="1558925" y="1276350"/>
            <a:ext cx="808038" cy="55086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20" name="מחבר חץ ישר 19"/>
          <p:cNvCxnSpPr>
            <a:endCxn id="12" idx="0"/>
          </p:cNvCxnSpPr>
          <p:nvPr/>
        </p:nvCxnSpPr>
        <p:spPr>
          <a:xfrm>
            <a:off x="6513513" y="2838450"/>
            <a:ext cx="0" cy="12954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a:endCxn id="15" idx="0"/>
          </p:cNvCxnSpPr>
          <p:nvPr/>
        </p:nvCxnSpPr>
        <p:spPr>
          <a:xfrm>
            <a:off x="7848600" y="2840038"/>
            <a:ext cx="234950" cy="129381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7" name="מחבר חץ ישר 56"/>
          <p:cNvCxnSpPr/>
          <p:nvPr/>
        </p:nvCxnSpPr>
        <p:spPr>
          <a:xfrm flipH="1">
            <a:off x="5076825" y="2840038"/>
            <a:ext cx="200025" cy="129381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מלבן 1"/>
          <p:cNvSpPr/>
          <p:nvPr/>
        </p:nvSpPr>
        <p:spPr>
          <a:xfrm>
            <a:off x="735013" y="3949700"/>
            <a:ext cx="2092325" cy="584200"/>
          </a:xfrm>
          <a:prstGeom prst="rect">
            <a:avLst/>
          </a:prstGeom>
        </p:spPr>
        <p:txBody>
          <a:bodyPr wrap="none">
            <a:spAutoFit/>
          </a:bodyPr>
          <a:lstStyle/>
          <a:p>
            <a:pPr>
              <a:defRPr/>
            </a:pPr>
            <a:r>
              <a:rPr lang="he-IL" sz="1600" b="1" kern="0" dirty="0">
                <a:solidFill>
                  <a:prstClr val="black"/>
                </a:solidFill>
                <a:latin typeface="Arial"/>
                <a:cs typeface="Arial"/>
              </a:rPr>
              <a:t>בשקפים הבאים נעסוק </a:t>
            </a:r>
          </a:p>
          <a:p>
            <a:pPr>
              <a:defRPr/>
            </a:pPr>
            <a:r>
              <a:rPr lang="he-IL" sz="1600" b="1" kern="0" dirty="0">
                <a:solidFill>
                  <a:prstClr val="black"/>
                </a:solidFill>
                <a:latin typeface="Arial"/>
                <a:cs typeface="Arial"/>
              </a:rPr>
              <a:t>בסוגי הנשימה השונים.</a:t>
            </a:r>
            <a:endParaRPr lang="he-IL" sz="1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34DC399-46D1-4C12-B1D7-2BF62FAC8B60}" type="slidenum">
              <a:rPr lang="he-IL" sz="1100" smtClean="0">
                <a:solidFill>
                  <a:schemeClr val="bg1">
                    <a:lumMod val="75000"/>
                  </a:schemeClr>
                </a:solidFill>
              </a:rPr>
              <a:pPr fontAlgn="base">
                <a:spcBef>
                  <a:spcPct val="0"/>
                </a:spcBef>
                <a:spcAft>
                  <a:spcPct val="0"/>
                </a:spcAft>
                <a:defRPr/>
              </a:pPr>
              <a:t>17</a:t>
            </a:fld>
            <a:endParaRPr lang="he-IL" sz="1100" dirty="0" smtClean="0">
              <a:solidFill>
                <a:schemeClr val="bg1">
                  <a:lumMod val="75000"/>
                </a:scheme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סוגי תהליכי הנשימה התאית</a:t>
            </a:r>
            <a:endParaRPr lang="he-IL" sz="1800" dirty="0" smtClean="0"/>
          </a:p>
        </p:txBody>
      </p:sp>
      <p:sp>
        <p:nvSpPr>
          <p:cNvPr id="2" name="מלבן 1"/>
          <p:cNvSpPr/>
          <p:nvPr/>
        </p:nvSpPr>
        <p:spPr>
          <a:xfrm>
            <a:off x="5076825" y="1262063"/>
            <a:ext cx="3598863" cy="2016125"/>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 name="TextBox 5"/>
          <p:cNvSpPr txBox="1"/>
          <p:nvPr/>
        </p:nvSpPr>
        <p:spPr>
          <a:xfrm>
            <a:off x="6084888" y="1974850"/>
            <a:ext cx="1736725" cy="646113"/>
          </a:xfrm>
          <a:prstGeom prst="rect">
            <a:avLst/>
          </a:prstGeom>
          <a:solidFill>
            <a:schemeClr val="bg1"/>
          </a:solid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נשימה אווירנית</a:t>
            </a:r>
          </a:p>
          <a:p>
            <a:pPr eaLnBrk="1" hangingPunct="1">
              <a:defRPr/>
            </a:pPr>
            <a:endParaRPr lang="he-IL" dirty="0">
              <a:solidFill>
                <a:srgbClr val="1F497D"/>
              </a:solidFill>
            </a:endParaRPr>
          </a:p>
        </p:txBody>
      </p:sp>
      <p:sp>
        <p:nvSpPr>
          <p:cNvPr id="10" name="TextBox 9"/>
          <p:cNvSpPr txBox="1"/>
          <p:nvPr/>
        </p:nvSpPr>
        <p:spPr>
          <a:xfrm>
            <a:off x="4656138" y="1477963"/>
            <a:ext cx="3802062" cy="4000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2000" dirty="0" smtClean="0"/>
              <a:t>נשימה שיש בה שימוש בחמצן</a:t>
            </a:r>
            <a:endParaRPr lang="he-IL" sz="2000" dirty="0"/>
          </a:p>
        </p:txBody>
      </p:sp>
      <p:sp>
        <p:nvSpPr>
          <p:cNvPr id="11" name="מלבן 10"/>
          <p:cNvSpPr/>
          <p:nvPr/>
        </p:nvSpPr>
        <p:spPr>
          <a:xfrm>
            <a:off x="360363" y="1222375"/>
            <a:ext cx="4230687" cy="2033588"/>
          </a:xfrm>
          <a:prstGeom prst="rect">
            <a:avLst/>
          </a:prstGeom>
          <a:solidFill>
            <a:srgbClr val="FFFFCC">
              <a:alpha val="9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TextBox 11"/>
          <p:cNvSpPr txBox="1"/>
          <p:nvPr/>
        </p:nvSpPr>
        <p:spPr>
          <a:xfrm>
            <a:off x="227013" y="1477963"/>
            <a:ext cx="3883025" cy="4000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2000" dirty="0" smtClean="0"/>
              <a:t>נשימה שאין בה שימוש בחמצן</a:t>
            </a:r>
            <a:endParaRPr lang="he-IL" sz="2000" dirty="0"/>
          </a:p>
        </p:txBody>
      </p:sp>
      <p:sp>
        <p:nvSpPr>
          <p:cNvPr id="8" name="TextBox 7"/>
          <p:cNvSpPr txBox="1"/>
          <p:nvPr/>
        </p:nvSpPr>
        <p:spPr>
          <a:xfrm>
            <a:off x="2940050" y="2060575"/>
            <a:ext cx="1184275" cy="369888"/>
          </a:xfrm>
          <a:prstGeom prst="rect">
            <a:avLst/>
          </a:prstGeom>
          <a:solidFill>
            <a:schemeClr val="bg1"/>
          </a:solid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תסיסה</a:t>
            </a:r>
            <a:endParaRPr lang="he-IL" dirty="0">
              <a:solidFill>
                <a:srgbClr val="1F497D"/>
              </a:solidFill>
            </a:endParaRPr>
          </a:p>
        </p:txBody>
      </p:sp>
      <p:sp>
        <p:nvSpPr>
          <p:cNvPr id="7" name="TextBox 6"/>
          <p:cNvSpPr txBox="1"/>
          <p:nvPr/>
        </p:nvSpPr>
        <p:spPr>
          <a:xfrm>
            <a:off x="695325" y="2060575"/>
            <a:ext cx="1866900" cy="369888"/>
          </a:xfrm>
          <a:prstGeom prst="rect">
            <a:avLst/>
          </a:prstGeom>
          <a:solidFill>
            <a:schemeClr val="bg1"/>
          </a:solid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נשימה אל-אווירנית</a:t>
            </a:r>
            <a:endParaRPr lang="he-IL" dirty="0">
              <a:solidFill>
                <a:srgbClr val="1F497D"/>
              </a:solidFill>
            </a:endParaRPr>
          </a:p>
        </p:txBody>
      </p:sp>
      <p:sp>
        <p:nvSpPr>
          <p:cNvPr id="3" name="מלבן 2"/>
          <p:cNvSpPr/>
          <p:nvPr/>
        </p:nvSpPr>
        <p:spPr>
          <a:xfrm>
            <a:off x="360363" y="498475"/>
            <a:ext cx="8056562" cy="369888"/>
          </a:xfrm>
          <a:prstGeom prst="rect">
            <a:avLst/>
          </a:prstGeom>
        </p:spPr>
        <p:txBody>
          <a:bodyPr>
            <a:spAutoFit/>
          </a:bodyPr>
          <a:lstStyle/>
          <a:p>
            <a:pPr fontAlgn="auto">
              <a:spcBef>
                <a:spcPts val="0"/>
              </a:spcBef>
              <a:spcAft>
                <a:spcPts val="0"/>
              </a:spcAft>
              <a:defRPr/>
            </a:pPr>
            <a:r>
              <a:rPr lang="he-IL" kern="0" dirty="0">
                <a:solidFill>
                  <a:prstClr val="black"/>
                </a:solidFill>
                <a:latin typeface="Arial"/>
                <a:cs typeface="Arial"/>
              </a:rPr>
              <a:t>סוג הנשימה התאית תלוי במיקרואורגניזמים ובסביבת החיים שלו.</a:t>
            </a:r>
          </a:p>
        </p:txBody>
      </p:sp>
      <p:sp>
        <p:nvSpPr>
          <p:cNvPr id="13" name="מלבן 12"/>
          <p:cNvSpPr/>
          <p:nvPr/>
        </p:nvSpPr>
        <p:spPr>
          <a:xfrm>
            <a:off x="561975" y="3933825"/>
            <a:ext cx="8056563" cy="2308225"/>
          </a:xfrm>
          <a:prstGeom prst="rect">
            <a:avLst/>
          </a:prstGeom>
        </p:spPr>
        <p:txBody>
          <a:bodyPr>
            <a:spAutoFit/>
          </a:bodyPr>
          <a:lstStyle/>
          <a:p>
            <a:pPr fontAlgn="auto">
              <a:spcBef>
                <a:spcPts val="0"/>
              </a:spcBef>
              <a:spcAft>
                <a:spcPts val="0"/>
              </a:spcAft>
              <a:defRPr/>
            </a:pPr>
            <a:r>
              <a:rPr lang="he-IL" kern="0" dirty="0">
                <a:solidFill>
                  <a:schemeClr val="accent3"/>
                </a:solidFill>
                <a:latin typeface="Arial"/>
                <a:cs typeface="Arial"/>
              </a:rPr>
              <a:t>המשותף בין כל סוגי הנשימה </a:t>
            </a:r>
            <a:r>
              <a:rPr lang="he-IL" kern="0" dirty="0">
                <a:solidFill>
                  <a:prstClr val="black"/>
                </a:solidFill>
                <a:latin typeface="Arial"/>
                <a:cs typeface="Arial"/>
              </a:rPr>
              <a:t>הוא שמתרחש בהם פירוק של חומרים אורגניים (בעיקר גלוקוז), שבמהלכו נפלטת אנרגיה המנוצלת ליצירת מולקולות </a:t>
            </a:r>
            <a:r>
              <a:rPr lang="en-US" kern="0" dirty="0">
                <a:solidFill>
                  <a:prstClr val="black"/>
                </a:solidFill>
                <a:latin typeface="Arial"/>
                <a:cs typeface="Arial"/>
              </a:rPr>
              <a:t>ATP</a:t>
            </a:r>
            <a:r>
              <a:rPr lang="he-IL" kern="0" dirty="0">
                <a:solidFill>
                  <a:prstClr val="black"/>
                </a:solidFill>
                <a:latin typeface="Arial"/>
                <a:cs typeface="Arial"/>
              </a:rPr>
              <a:t>, ושהם מזורזים על ידי אנזימים, כמו שאר תהליכי חילוף החומרים (מטבוליזם) המתרחשים בתאים.</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r>
              <a:rPr lang="he-IL" kern="0" dirty="0">
                <a:solidFill>
                  <a:schemeClr val="accent3"/>
                </a:solidFill>
                <a:latin typeface="Arial"/>
                <a:cs typeface="Arial"/>
              </a:rPr>
              <a:t>השונה  בין סוגי הנשימה </a:t>
            </a:r>
            <a:r>
              <a:rPr lang="he-IL" kern="0" dirty="0">
                <a:solidFill>
                  <a:prstClr val="black"/>
                </a:solidFill>
                <a:latin typeface="Arial"/>
                <a:cs typeface="Arial"/>
              </a:rPr>
              <a:t>הוא: שימוש או אי-שימוש בחמצן בתהליך, התוצרים של התהליך, ומספר מולקולות ה-</a:t>
            </a:r>
            <a:r>
              <a:rPr lang="en-US" kern="0" dirty="0">
                <a:solidFill>
                  <a:prstClr val="black"/>
                </a:solidFill>
                <a:latin typeface="Arial"/>
                <a:cs typeface="Arial"/>
              </a:rPr>
              <a:t>ATP</a:t>
            </a:r>
            <a:r>
              <a:rPr lang="he-IL" kern="0" dirty="0">
                <a:solidFill>
                  <a:prstClr val="black"/>
                </a:solidFill>
                <a:latin typeface="Arial"/>
                <a:cs typeface="Arial"/>
              </a:rPr>
              <a:t> הנוצרות.</a:t>
            </a:r>
          </a:p>
          <a:p>
            <a:pPr fontAlgn="auto">
              <a:spcBef>
                <a:spcPts val="0"/>
              </a:spcBef>
              <a:spcAft>
                <a:spcPts val="0"/>
              </a:spcAft>
              <a:defRPr/>
            </a:pPr>
            <a:endParaRPr lang="he-IL" u="sng" kern="0" dirty="0">
              <a:solidFill>
                <a:prstClr val="black"/>
              </a:solidFill>
              <a:latin typeface="Arial"/>
              <a:cs typeface="Arial"/>
            </a:endParaRPr>
          </a:p>
          <a:p>
            <a:pPr fontAlgn="auto">
              <a:spcBef>
                <a:spcPts val="0"/>
              </a:spcBef>
              <a:spcAft>
                <a:spcPts val="0"/>
              </a:spcAft>
              <a:defRPr/>
            </a:pPr>
            <a:r>
              <a:rPr lang="he-IL" kern="0" dirty="0">
                <a:solidFill>
                  <a:prstClr val="black"/>
                </a:solidFill>
                <a:latin typeface="Arial"/>
                <a:cs typeface="Arial"/>
              </a:rPr>
              <a:t>ראו פירוט בשקפים הבאים.</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31775" y="493713"/>
            <a:ext cx="8588375" cy="6186487"/>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 name="Rectangle 3"/>
          <p:cNvSpPr/>
          <p:nvPr/>
        </p:nvSpPr>
        <p:spPr>
          <a:xfrm>
            <a:off x="231775" y="36195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674688" y="-22225"/>
            <a:ext cx="7772400" cy="441325"/>
          </a:xfrm>
        </p:spPr>
        <p:txBody>
          <a:bodyPr/>
          <a:lstStyle/>
          <a:p>
            <a:pPr fontAlgn="auto">
              <a:defRPr/>
            </a:pPr>
            <a:r>
              <a:rPr lang="he-IL" sz="1800" b="1" dirty="0" smtClean="0">
                <a:solidFill>
                  <a:srgbClr val="FF6600"/>
                </a:solidFill>
                <a:ea typeface="+mn-ea"/>
              </a:rPr>
              <a:t>הנשימה התאית האווירנית</a:t>
            </a:r>
            <a:endParaRPr lang="he-IL" sz="1800" dirty="0" smtClean="0"/>
          </a:p>
        </p:txBody>
      </p:sp>
      <p:sp>
        <p:nvSpPr>
          <p:cNvPr id="8" name="TextBox 7"/>
          <p:cNvSpPr txBox="1"/>
          <p:nvPr/>
        </p:nvSpPr>
        <p:spPr>
          <a:xfrm>
            <a:off x="2843213" y="493713"/>
            <a:ext cx="5786437" cy="59086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rPr>
              <a:t>פירוק הגלוקוז בתהליך הנשימה התאית הוא תהליך</a:t>
            </a:r>
          </a:p>
          <a:p>
            <a:pPr fontAlgn="auto">
              <a:spcBef>
                <a:spcPts val="0"/>
              </a:spcBef>
              <a:spcAft>
                <a:spcPts val="0"/>
              </a:spcAft>
              <a:defRPr/>
            </a:pPr>
            <a:r>
              <a:rPr lang="he-IL" dirty="0">
                <a:solidFill>
                  <a:prstClr val="black"/>
                </a:solidFill>
              </a:rPr>
              <a:t>רב-שלבי הכולל כמה תגובות. כל תגובה מזורזת על ידי אנזים ייחודי.</a:t>
            </a:r>
          </a:p>
          <a:p>
            <a:pPr fontAlgn="auto">
              <a:spcBef>
                <a:spcPts val="0"/>
              </a:spcBef>
              <a:spcAft>
                <a:spcPts val="0"/>
              </a:spcAft>
              <a:defRPr/>
            </a:pPr>
            <a:r>
              <a:rPr lang="he-IL" u="sng" dirty="0">
                <a:solidFill>
                  <a:prstClr val="black"/>
                </a:solidFill>
              </a:rPr>
              <a:t>בתאים אאוקריוטיים </a:t>
            </a:r>
            <a:r>
              <a:rPr lang="he-IL" dirty="0">
                <a:solidFill>
                  <a:prstClr val="black"/>
                </a:solidFill>
              </a:rPr>
              <a:t>החלק הראשון של התהליך מתרחש בציטופלסמה (גליקוליזה). וחלקו השני מתרחש </a:t>
            </a:r>
            <a:r>
              <a:rPr lang="he-IL" noProof="1">
                <a:solidFill>
                  <a:prstClr val="black"/>
                </a:solidFill>
              </a:rPr>
              <a:t>במיטוכונדריה, </a:t>
            </a:r>
            <a:r>
              <a:rPr lang="he-IL" u="sng" noProof="1">
                <a:solidFill>
                  <a:prstClr val="black"/>
                </a:solidFill>
              </a:rPr>
              <a:t>ואילו בחיידקים </a:t>
            </a:r>
            <a:r>
              <a:rPr lang="he-IL" noProof="1">
                <a:solidFill>
                  <a:prstClr val="black"/>
                </a:solidFill>
              </a:rPr>
              <a:t>כל התהליך מתרחש בציטופלסמה, בצמידות לקרום התא.</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u="sng" dirty="0">
                <a:solidFill>
                  <a:prstClr val="black"/>
                </a:solidFill>
              </a:rPr>
              <a:t>מה קורה למולקולת הגלוקוז</a:t>
            </a:r>
            <a:r>
              <a:rPr lang="he-IL" dirty="0">
                <a:solidFill>
                  <a:prstClr val="black"/>
                </a:solidFill>
              </a:rPr>
              <a:t>?</a:t>
            </a:r>
          </a:p>
          <a:p>
            <a:pPr fontAlgn="auto">
              <a:spcBef>
                <a:spcPts val="0"/>
              </a:spcBef>
              <a:spcAft>
                <a:spcPts val="0"/>
              </a:spcAft>
              <a:defRPr/>
            </a:pPr>
            <a:r>
              <a:rPr lang="he-IL" dirty="0">
                <a:solidFill>
                  <a:prstClr val="black"/>
                </a:solidFill>
              </a:rPr>
              <a:t>א. מימנים "ניתקים" ממנה ועוברים שרשרת </a:t>
            </a:r>
          </a:p>
          <a:p>
            <a:pPr fontAlgn="auto">
              <a:spcBef>
                <a:spcPts val="0"/>
              </a:spcBef>
              <a:spcAft>
                <a:spcPts val="0"/>
              </a:spcAft>
              <a:defRPr/>
            </a:pPr>
            <a:r>
              <a:rPr lang="he-IL" dirty="0">
                <a:solidFill>
                  <a:prstClr val="black"/>
                </a:solidFill>
              </a:rPr>
              <a:t>    תהליכים, שהאחרון שבהם הוא התרכבות עם   </a:t>
            </a:r>
          </a:p>
          <a:p>
            <a:pPr fontAlgn="auto">
              <a:spcBef>
                <a:spcPts val="0"/>
              </a:spcBef>
              <a:spcAft>
                <a:spcPts val="0"/>
              </a:spcAft>
              <a:defRPr/>
            </a:pPr>
            <a:r>
              <a:rPr lang="he-IL" dirty="0">
                <a:solidFill>
                  <a:prstClr val="black"/>
                </a:solidFill>
              </a:rPr>
              <a:t>    החמצן ויצירת מולקולות מים.</a:t>
            </a:r>
          </a:p>
          <a:p>
            <a:pPr fontAlgn="auto">
              <a:spcBef>
                <a:spcPts val="0"/>
              </a:spcBef>
              <a:spcAft>
                <a:spcPts val="0"/>
              </a:spcAft>
              <a:defRPr/>
            </a:pPr>
            <a:r>
              <a:rPr lang="he-IL" dirty="0">
                <a:solidFill>
                  <a:prstClr val="black"/>
                </a:solidFill>
              </a:rPr>
              <a:t>ב. השלד הפחמני של הגלוקוז עובר שרשרת </a:t>
            </a:r>
          </a:p>
          <a:p>
            <a:pPr fontAlgn="auto">
              <a:spcBef>
                <a:spcPts val="0"/>
              </a:spcBef>
              <a:spcAft>
                <a:spcPts val="0"/>
              </a:spcAft>
              <a:defRPr/>
            </a:pPr>
            <a:r>
              <a:rPr lang="he-IL" dirty="0">
                <a:solidFill>
                  <a:prstClr val="black"/>
                </a:solidFill>
              </a:rPr>
              <a:t>    תגובות שמהן מתקבלות מולקולות פחמן דו-חמצני. </a:t>
            </a:r>
          </a:p>
          <a:p>
            <a:pPr fontAlgn="auto">
              <a:spcBef>
                <a:spcPts val="0"/>
              </a:spcBef>
              <a:spcAft>
                <a:spcPts val="0"/>
              </a:spcAft>
              <a:defRPr/>
            </a:pPr>
            <a:r>
              <a:rPr lang="he-IL" dirty="0">
                <a:solidFill>
                  <a:srgbClr val="FF6600"/>
                </a:solidFill>
              </a:rPr>
              <a:t>בתהליכים האלה נפלטת האנרגיה הכימית שהייתה </a:t>
            </a:r>
          </a:p>
          <a:p>
            <a:pPr fontAlgn="auto">
              <a:spcBef>
                <a:spcPts val="0"/>
              </a:spcBef>
              <a:spcAft>
                <a:spcPts val="0"/>
              </a:spcAft>
              <a:defRPr/>
            </a:pPr>
            <a:r>
              <a:rPr lang="he-IL" dirty="0">
                <a:solidFill>
                  <a:srgbClr val="FF6600"/>
                </a:solidFill>
              </a:rPr>
              <a:t>אצורה בגלוקוז, והיא מנוצלת ליצירת 30 מולקולות של </a:t>
            </a:r>
            <a:r>
              <a:rPr lang="en-US" dirty="0">
                <a:solidFill>
                  <a:srgbClr val="FF6600"/>
                </a:solidFill>
              </a:rPr>
              <a:t>ATP</a:t>
            </a:r>
            <a:endParaRPr lang="he-IL" dirty="0">
              <a:solidFill>
                <a:srgbClr val="FF6600"/>
              </a:solidFill>
            </a:endParaRPr>
          </a:p>
          <a:p>
            <a:pPr fontAlgn="auto">
              <a:spcBef>
                <a:spcPts val="0"/>
              </a:spcBef>
              <a:spcAft>
                <a:spcPts val="0"/>
              </a:spcAft>
              <a:defRPr/>
            </a:pPr>
            <a:r>
              <a:rPr lang="he-IL" dirty="0">
                <a:solidFill>
                  <a:srgbClr val="FF6600"/>
                </a:solidFill>
              </a:rPr>
              <a:t>תהליך נשימה זה, שבו החמצן משתתף בתור</a:t>
            </a:r>
            <a:r>
              <a:rPr lang="he-IL" dirty="0">
                <a:solidFill>
                  <a:srgbClr val="006600"/>
                </a:solidFill>
              </a:rPr>
              <a:t> </a:t>
            </a:r>
            <a:r>
              <a:rPr lang="he-IL" dirty="0">
                <a:solidFill>
                  <a:srgbClr val="FF6600"/>
                </a:solidFill>
              </a:rPr>
              <a:t>מגיב, נקרא:  תהליך </a:t>
            </a:r>
            <a:r>
              <a:rPr lang="he-IL" u="sng" dirty="0">
                <a:solidFill>
                  <a:srgbClr val="FF6600"/>
                </a:solidFill>
              </a:rPr>
              <a:t>נשימה תאית אווירנית (אירובית)</a:t>
            </a:r>
            <a:r>
              <a:rPr lang="he-IL" dirty="0">
                <a:solidFill>
                  <a:srgbClr val="FF6600"/>
                </a:solidFill>
              </a:rPr>
              <a:t>.</a:t>
            </a:r>
          </a:p>
        </p:txBody>
      </p:sp>
      <p:grpSp>
        <p:nvGrpSpPr>
          <p:cNvPr id="74758" name="קבוצה 10"/>
          <p:cNvGrpSpPr>
            <a:grpSpLocks/>
          </p:cNvGrpSpPr>
          <p:nvPr/>
        </p:nvGrpSpPr>
        <p:grpSpPr bwMode="auto">
          <a:xfrm>
            <a:off x="352425" y="611188"/>
            <a:ext cx="3482975" cy="6022975"/>
            <a:chOff x="827584" y="611730"/>
            <a:chExt cx="3482822" cy="6022433"/>
          </a:xfrm>
        </p:grpSpPr>
        <p:grpSp>
          <p:nvGrpSpPr>
            <p:cNvPr id="74763" name="קבוצה 10"/>
            <p:cNvGrpSpPr>
              <a:grpSpLocks/>
            </p:cNvGrpSpPr>
            <p:nvPr/>
          </p:nvGrpSpPr>
          <p:grpSpPr bwMode="auto">
            <a:xfrm>
              <a:off x="1187624" y="611730"/>
              <a:ext cx="2405817" cy="5429502"/>
              <a:chOff x="181044" y="690266"/>
              <a:chExt cx="2405737" cy="5430648"/>
            </a:xfrm>
          </p:grpSpPr>
          <p:sp>
            <p:nvSpPr>
              <p:cNvPr id="7" name="TextBox 6"/>
              <p:cNvSpPr txBox="1"/>
              <p:nvPr/>
            </p:nvSpPr>
            <p:spPr bwMode="auto">
              <a:xfrm>
                <a:off x="1594117" y="690266"/>
                <a:ext cx="992110" cy="866880"/>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גלוקוז</a:t>
                </a:r>
              </a:p>
              <a:p>
                <a:pPr algn="ctr" fontAlgn="auto">
                  <a:spcBef>
                    <a:spcPts val="0"/>
                  </a:spcBef>
                  <a:spcAft>
                    <a:spcPts val="0"/>
                  </a:spcAft>
                  <a:defRPr/>
                </a:pPr>
                <a:r>
                  <a:rPr lang="en-US" dirty="0">
                    <a:solidFill>
                      <a:prstClr val="black"/>
                    </a:solidFill>
                    <a:latin typeface="Arial"/>
                    <a:cs typeface="Arial"/>
                  </a:rPr>
                  <a:t>C</a:t>
                </a:r>
                <a:r>
                  <a:rPr lang="en-US" sz="800" dirty="0">
                    <a:solidFill>
                      <a:prstClr val="black"/>
                    </a:solidFill>
                    <a:latin typeface="Arial"/>
                    <a:cs typeface="Arial"/>
                  </a:rPr>
                  <a:t>6</a:t>
                </a:r>
                <a:r>
                  <a:rPr lang="en-US" dirty="0">
                    <a:solidFill>
                      <a:prstClr val="black"/>
                    </a:solidFill>
                    <a:latin typeface="Arial"/>
                    <a:cs typeface="Arial"/>
                  </a:rPr>
                  <a:t>H</a:t>
                </a:r>
                <a:r>
                  <a:rPr lang="en-US" sz="800" dirty="0">
                    <a:solidFill>
                      <a:prstClr val="black"/>
                    </a:solidFill>
                    <a:latin typeface="Arial"/>
                    <a:cs typeface="Arial"/>
                  </a:rPr>
                  <a:t>12</a:t>
                </a:r>
                <a:r>
                  <a:rPr lang="en-US" dirty="0">
                    <a:solidFill>
                      <a:prstClr val="black"/>
                    </a:solidFill>
                    <a:latin typeface="Arial"/>
                    <a:cs typeface="Arial"/>
                  </a:rPr>
                  <a:t>O</a:t>
                </a:r>
                <a:r>
                  <a:rPr lang="en-US" sz="800" dirty="0">
                    <a:solidFill>
                      <a:prstClr val="black"/>
                    </a:solidFill>
                    <a:latin typeface="Arial"/>
                    <a:cs typeface="Arial"/>
                  </a:rPr>
                  <a:t>6</a:t>
                </a:r>
                <a:endParaRPr lang="he-IL" sz="2000" dirty="0">
                  <a:solidFill>
                    <a:prstClr val="black"/>
                  </a:solidFill>
                  <a:latin typeface="Arial"/>
                  <a:cs typeface="Arial"/>
                </a:endParaRPr>
              </a:p>
            </p:txBody>
          </p:sp>
          <p:sp>
            <p:nvSpPr>
              <p:cNvPr id="10" name="חץ למטה 9"/>
              <p:cNvSpPr/>
              <p:nvPr/>
            </p:nvSpPr>
            <p:spPr bwMode="auto">
              <a:xfrm>
                <a:off x="1281403" y="1574610"/>
                <a:ext cx="261918"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חץ למטה 12"/>
              <p:cNvSpPr/>
              <p:nvPr/>
            </p:nvSpPr>
            <p:spPr bwMode="auto">
              <a:xfrm>
                <a:off x="1281403" y="1873096"/>
                <a:ext cx="261918"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חץ למטה 13"/>
              <p:cNvSpPr/>
              <p:nvPr/>
            </p:nvSpPr>
            <p:spPr bwMode="auto">
              <a:xfrm>
                <a:off x="1281403" y="2165231"/>
                <a:ext cx="261918"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חץ למטה 17"/>
              <p:cNvSpPr/>
              <p:nvPr/>
            </p:nvSpPr>
            <p:spPr bwMode="auto">
              <a:xfrm>
                <a:off x="1271879" y="3818019"/>
                <a:ext cx="261918"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חץ למטה 18"/>
              <p:cNvSpPr/>
              <p:nvPr/>
            </p:nvSpPr>
            <p:spPr bwMode="auto">
              <a:xfrm>
                <a:off x="1292515" y="4114917"/>
                <a:ext cx="261917" cy="219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TextBox 23"/>
              <p:cNvSpPr txBox="1"/>
              <p:nvPr/>
            </p:nvSpPr>
            <p:spPr bwMode="auto">
              <a:xfrm>
                <a:off x="1532209" y="4334019"/>
                <a:ext cx="996873" cy="789083"/>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מים</a:t>
                </a:r>
              </a:p>
            </p:txBody>
          </p:sp>
          <p:sp>
            <p:nvSpPr>
              <p:cNvPr id="25" name="TextBox 24"/>
              <p:cNvSpPr txBox="1"/>
              <p:nvPr/>
            </p:nvSpPr>
            <p:spPr bwMode="auto">
              <a:xfrm>
                <a:off x="181351" y="4334019"/>
                <a:ext cx="1144499" cy="784320"/>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פחמן    דו-חמצני</a:t>
                </a:r>
              </a:p>
            </p:txBody>
          </p:sp>
          <p:sp>
            <p:nvSpPr>
              <p:cNvPr id="7168" name="חץ למטה 7167"/>
              <p:cNvSpPr/>
              <p:nvPr/>
            </p:nvSpPr>
            <p:spPr>
              <a:xfrm>
                <a:off x="613118" y="5123102"/>
                <a:ext cx="296839" cy="9970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6" name="TextBox 35"/>
            <p:cNvSpPr txBox="1"/>
            <p:nvPr/>
          </p:nvSpPr>
          <p:spPr bwMode="auto">
            <a:xfrm>
              <a:off x="1284764" y="6024618"/>
              <a:ext cx="988970" cy="609545"/>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dirty="0">
                  <a:solidFill>
                    <a:prstClr val="black"/>
                  </a:solidFill>
                  <a:latin typeface="Arial"/>
                  <a:cs typeface="Arial"/>
                </a:rPr>
                <a:t>נפלט לסביבה </a:t>
              </a:r>
            </a:p>
          </p:txBody>
        </p:sp>
        <p:sp>
          <p:nvSpPr>
            <p:cNvPr id="28" name="פיצוץ 2 27"/>
            <p:cNvSpPr/>
            <p:nvPr/>
          </p:nvSpPr>
          <p:spPr bwMode="auto">
            <a:xfrm rot="1479687">
              <a:off x="2921405" y="2321313"/>
              <a:ext cx="1230258" cy="1147660"/>
            </a:xfrm>
            <a:prstGeom prst="irregularSeal2">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1" name="מלבן מעוגל 30"/>
            <p:cNvSpPr/>
            <p:nvPr/>
          </p:nvSpPr>
          <p:spPr bwMode="auto">
            <a:xfrm>
              <a:off x="2618205" y="2468938"/>
              <a:ext cx="1692201" cy="8524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400" b="1" dirty="0">
                  <a:solidFill>
                    <a:srgbClr val="FFFF00"/>
                  </a:solidFill>
                </a:rPr>
                <a:t>אנרגיה</a:t>
              </a:r>
            </a:p>
          </p:txBody>
        </p:sp>
        <p:sp>
          <p:nvSpPr>
            <p:cNvPr id="33" name="חץ ימינה 32"/>
            <p:cNvSpPr/>
            <p:nvPr/>
          </p:nvSpPr>
          <p:spPr bwMode="auto">
            <a:xfrm>
              <a:off x="2721389" y="2827681"/>
              <a:ext cx="204778" cy="2920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חץ למטה 34"/>
            <p:cNvSpPr/>
            <p:nvPr/>
          </p:nvSpPr>
          <p:spPr bwMode="auto">
            <a:xfrm>
              <a:off x="2278495" y="2330837"/>
              <a:ext cx="261926"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למטה 36"/>
            <p:cNvSpPr/>
            <p:nvPr/>
          </p:nvSpPr>
          <p:spPr bwMode="auto">
            <a:xfrm>
              <a:off x="2294370" y="2637198"/>
              <a:ext cx="261926"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 name="חץ למטה 37"/>
            <p:cNvSpPr/>
            <p:nvPr/>
          </p:nvSpPr>
          <p:spPr bwMode="auto">
            <a:xfrm>
              <a:off x="2294370" y="2914985"/>
              <a:ext cx="261926"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9" name="חץ למטה 38"/>
            <p:cNvSpPr/>
            <p:nvPr/>
          </p:nvSpPr>
          <p:spPr bwMode="auto">
            <a:xfrm>
              <a:off x="2278495" y="3216583"/>
              <a:ext cx="261926"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0" name="חץ למטה 39"/>
            <p:cNvSpPr/>
            <p:nvPr/>
          </p:nvSpPr>
          <p:spPr bwMode="auto">
            <a:xfrm>
              <a:off x="2291195" y="3481672"/>
              <a:ext cx="261926" cy="219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1" name="TextBox 40"/>
            <p:cNvSpPr txBox="1"/>
            <p:nvPr/>
          </p:nvSpPr>
          <p:spPr bwMode="auto">
            <a:xfrm>
              <a:off x="827584" y="629190"/>
              <a:ext cx="1333441" cy="866697"/>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dirty="0">
                  <a:solidFill>
                    <a:prstClr val="black"/>
                  </a:solidFill>
                  <a:latin typeface="Arial"/>
                  <a:cs typeface="Arial"/>
                </a:rPr>
                <a:t>חמצן שמקורו מן הסביבה</a:t>
              </a:r>
            </a:p>
          </p:txBody>
        </p:sp>
        <p:sp>
          <p:nvSpPr>
            <p:cNvPr id="3" name="חיבור 2"/>
            <p:cNvSpPr/>
            <p:nvPr/>
          </p:nvSpPr>
          <p:spPr>
            <a:xfrm>
              <a:off x="2273733" y="908565"/>
              <a:ext cx="204778" cy="20159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2" name="חיבור 41"/>
            <p:cNvSpPr/>
            <p:nvPr/>
          </p:nvSpPr>
          <p:spPr>
            <a:xfrm>
              <a:off x="2318182" y="4565836"/>
              <a:ext cx="206366" cy="20159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0" name="TextBox 29"/>
          <p:cNvSpPr txBox="1"/>
          <p:nvPr/>
        </p:nvSpPr>
        <p:spPr bwMode="auto">
          <a:xfrm>
            <a:off x="4195763" y="3024188"/>
            <a:ext cx="1271587" cy="725487"/>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dirty="0">
                <a:solidFill>
                  <a:prstClr val="black"/>
                </a:solidFill>
                <a:latin typeface="Arial"/>
                <a:cs typeface="Arial"/>
              </a:rPr>
              <a:t>30ADP</a:t>
            </a:r>
          </a:p>
          <a:p>
            <a:pPr algn="ctr" fontAlgn="auto">
              <a:spcBef>
                <a:spcPts val="0"/>
              </a:spcBef>
              <a:spcAft>
                <a:spcPts val="0"/>
              </a:spcAft>
              <a:defRPr/>
            </a:pPr>
            <a:r>
              <a:rPr lang="en-US" dirty="0">
                <a:solidFill>
                  <a:prstClr val="black"/>
                </a:solidFill>
                <a:latin typeface="Arial"/>
                <a:cs typeface="Arial"/>
              </a:rPr>
              <a:t>30Pi</a:t>
            </a:r>
            <a:endParaRPr lang="he-IL" dirty="0">
              <a:solidFill>
                <a:prstClr val="black"/>
              </a:solidFill>
              <a:latin typeface="Arial"/>
              <a:cs typeface="Arial"/>
            </a:endParaRPr>
          </a:p>
        </p:txBody>
      </p:sp>
      <p:sp>
        <p:nvSpPr>
          <p:cNvPr id="32" name="TextBox 31"/>
          <p:cNvSpPr txBox="1"/>
          <p:nvPr/>
        </p:nvSpPr>
        <p:spPr bwMode="auto">
          <a:xfrm>
            <a:off x="4197350" y="2247900"/>
            <a:ext cx="1211263" cy="666750"/>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dirty="0">
                <a:solidFill>
                  <a:prstClr val="black"/>
                </a:solidFill>
                <a:latin typeface="Arial"/>
                <a:cs typeface="Arial"/>
              </a:rPr>
              <a:t>30ATP</a:t>
            </a:r>
          </a:p>
        </p:txBody>
      </p:sp>
      <p:sp>
        <p:nvSpPr>
          <p:cNvPr id="5" name="חץ מעוקל שמאלה 4"/>
          <p:cNvSpPr/>
          <p:nvPr/>
        </p:nvSpPr>
        <p:spPr>
          <a:xfrm rot="10800000">
            <a:off x="3906838" y="2495550"/>
            <a:ext cx="431800" cy="7985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4" name="חץ ימינה 33"/>
          <p:cNvSpPr/>
          <p:nvPr/>
        </p:nvSpPr>
        <p:spPr bwMode="auto">
          <a:xfrm>
            <a:off x="3702050" y="2747963"/>
            <a:ext cx="204788" cy="292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מלבן 15"/>
          <p:cNvSpPr/>
          <p:nvPr/>
        </p:nvSpPr>
        <p:spPr>
          <a:xfrm>
            <a:off x="6164263" y="1187450"/>
            <a:ext cx="2643187" cy="532765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4EC9D5E-BC0F-4017-B658-7E565FA38D00}" type="slidenum">
              <a:rPr lang="he-IL" sz="1100" smtClean="0">
                <a:solidFill>
                  <a:prstClr val="white">
                    <a:lumMod val="75000"/>
                  </a:prstClr>
                </a:solidFill>
              </a:rPr>
              <a:pPr fontAlgn="base">
                <a:spcBef>
                  <a:spcPct val="0"/>
                </a:spcBef>
                <a:spcAft>
                  <a:spcPct val="0"/>
                </a:spcAft>
                <a:defRPr/>
              </a:pPr>
              <a:t>19</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נשימה בלא חמצן</a:t>
            </a:r>
            <a:endParaRPr lang="he-IL" sz="1800" dirty="0" smtClean="0">
              <a:solidFill>
                <a:schemeClr val="accent6">
                  <a:lumMod val="50000"/>
                  <a:lumOff val="50000"/>
                </a:schemeClr>
              </a:solidFill>
            </a:endParaRPr>
          </a:p>
        </p:txBody>
      </p:sp>
      <p:sp>
        <p:nvSpPr>
          <p:cNvPr id="11" name="מלבן 10"/>
          <p:cNvSpPr/>
          <p:nvPr/>
        </p:nvSpPr>
        <p:spPr>
          <a:xfrm>
            <a:off x="495300" y="1187450"/>
            <a:ext cx="5003800" cy="532923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 name="TextBox 7"/>
          <p:cNvSpPr txBox="1"/>
          <p:nvPr/>
        </p:nvSpPr>
        <p:spPr>
          <a:xfrm>
            <a:off x="2349500" y="1284288"/>
            <a:ext cx="1184275" cy="369887"/>
          </a:xfrm>
          <a:prstGeom prst="rect">
            <a:avLst/>
          </a:prstGeom>
          <a:solidFill>
            <a:schemeClr val="bg1"/>
          </a:solid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תסיסה</a:t>
            </a:r>
            <a:endParaRPr lang="he-IL" dirty="0">
              <a:solidFill>
                <a:srgbClr val="1F497D"/>
              </a:solidFill>
            </a:endParaRPr>
          </a:p>
        </p:txBody>
      </p:sp>
      <p:sp>
        <p:nvSpPr>
          <p:cNvPr id="7" name="TextBox 6"/>
          <p:cNvSpPr txBox="1"/>
          <p:nvPr/>
        </p:nvSpPr>
        <p:spPr>
          <a:xfrm>
            <a:off x="6553200" y="1395413"/>
            <a:ext cx="1866900" cy="369887"/>
          </a:xfrm>
          <a:prstGeom prst="rect">
            <a:avLst/>
          </a:prstGeom>
          <a:solidFill>
            <a:schemeClr val="bg1"/>
          </a:solid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נשימה אל-אווירנית</a:t>
            </a:r>
            <a:endParaRPr lang="he-IL" dirty="0">
              <a:solidFill>
                <a:srgbClr val="1F497D"/>
              </a:solidFill>
            </a:endParaRPr>
          </a:p>
        </p:txBody>
      </p:sp>
      <p:sp>
        <p:nvSpPr>
          <p:cNvPr id="75785" name="מלבן 4"/>
          <p:cNvSpPr>
            <a:spLocks noChangeArrowheads="1"/>
          </p:cNvSpPr>
          <p:nvPr/>
        </p:nvSpPr>
        <p:spPr bwMode="auto">
          <a:xfrm>
            <a:off x="539750" y="1773238"/>
            <a:ext cx="457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אורגניזמים המבצעים תהליך תסיסה הם מינים אחדים של חיידקים ושל פטריות.</a:t>
            </a:r>
          </a:p>
          <a:p>
            <a:endParaRPr lang="he-IL">
              <a:solidFill>
                <a:srgbClr val="000000"/>
              </a:solidFill>
            </a:endParaRPr>
          </a:p>
          <a:p>
            <a:endParaRPr lang="he-IL">
              <a:solidFill>
                <a:srgbClr val="000000"/>
              </a:solidFill>
            </a:endParaRPr>
          </a:p>
          <a:p>
            <a:r>
              <a:rPr lang="he-IL">
                <a:solidFill>
                  <a:srgbClr val="000000"/>
                </a:solidFill>
              </a:rPr>
              <a:t>מתרחש פירוק חלקי של הגלוקוז. התוצרים הם עדיין חומרים אורגניים עתירי אנרגיה.</a:t>
            </a:r>
          </a:p>
          <a:p>
            <a:endParaRPr lang="he-IL">
              <a:solidFill>
                <a:srgbClr val="000000"/>
              </a:solidFill>
            </a:endParaRPr>
          </a:p>
          <a:p>
            <a:endParaRPr lang="he-IL">
              <a:solidFill>
                <a:srgbClr val="000000"/>
              </a:solidFill>
            </a:endParaRPr>
          </a:p>
          <a:p>
            <a:r>
              <a:rPr lang="he-IL" u="sng">
                <a:solidFill>
                  <a:srgbClr val="000000"/>
                </a:solidFill>
              </a:rPr>
              <a:t>קיים מגוון של  סוגי תסיסות. דוגמאות:</a:t>
            </a:r>
          </a:p>
          <a:p>
            <a:r>
              <a:rPr lang="he-IL">
                <a:solidFill>
                  <a:srgbClr val="000000"/>
                </a:solidFill>
              </a:rPr>
              <a:t>א. </a:t>
            </a:r>
            <a:r>
              <a:rPr lang="he-IL" u="sng">
                <a:solidFill>
                  <a:srgbClr val="000000"/>
                </a:solidFill>
              </a:rPr>
              <a:t>תסיסת חומצת חלב</a:t>
            </a:r>
            <a:r>
              <a:rPr lang="he-IL">
                <a:solidFill>
                  <a:srgbClr val="000000"/>
                </a:solidFill>
              </a:rPr>
              <a:t>: נעשית על ידי חיידקי   </a:t>
            </a:r>
          </a:p>
          <a:p>
            <a:r>
              <a:rPr lang="he-IL">
                <a:solidFill>
                  <a:srgbClr val="000000"/>
                </a:solidFill>
              </a:rPr>
              <a:t>   חומצת חלב, המפרקים את הגלוקוז לחומצת </a:t>
            </a:r>
          </a:p>
          <a:p>
            <a:r>
              <a:rPr lang="he-IL">
                <a:solidFill>
                  <a:srgbClr val="000000"/>
                </a:solidFill>
              </a:rPr>
              <a:t>    חלב.</a:t>
            </a:r>
          </a:p>
          <a:p>
            <a:r>
              <a:rPr lang="he-IL">
                <a:solidFill>
                  <a:srgbClr val="000000"/>
                </a:solidFill>
              </a:rPr>
              <a:t>ב. </a:t>
            </a:r>
            <a:r>
              <a:rPr lang="he-IL" u="sng">
                <a:solidFill>
                  <a:srgbClr val="000000"/>
                </a:solidFill>
              </a:rPr>
              <a:t>תסיסה כוהלית</a:t>
            </a:r>
            <a:r>
              <a:rPr lang="he-IL">
                <a:solidFill>
                  <a:srgbClr val="000000"/>
                </a:solidFill>
              </a:rPr>
              <a:t>: נעשית על ידי מינים אחדים </a:t>
            </a:r>
          </a:p>
          <a:p>
            <a:r>
              <a:rPr lang="he-IL">
                <a:solidFill>
                  <a:srgbClr val="000000"/>
                </a:solidFill>
              </a:rPr>
              <a:t>    של חיידקים ופטריות המפרקים את הגלוקוז </a:t>
            </a:r>
          </a:p>
          <a:p>
            <a:r>
              <a:rPr lang="he-IL">
                <a:solidFill>
                  <a:srgbClr val="000000"/>
                </a:solidFill>
              </a:rPr>
              <a:t>    לכוהל ולפחמן דו-חמצני.</a:t>
            </a:r>
          </a:p>
          <a:p>
            <a:endParaRPr lang="he-IL"/>
          </a:p>
          <a:p>
            <a:r>
              <a:rPr lang="he-IL"/>
              <a:t>בהמשך נדון בתוצרים של תהליכי תסיסה נוספים.</a:t>
            </a:r>
          </a:p>
        </p:txBody>
      </p:sp>
      <p:sp>
        <p:nvSpPr>
          <p:cNvPr id="75786" name="מלבן 14"/>
          <p:cNvSpPr>
            <a:spLocks noChangeArrowheads="1"/>
          </p:cNvSpPr>
          <p:nvPr/>
        </p:nvSpPr>
        <p:spPr bwMode="auto">
          <a:xfrm>
            <a:off x="250825" y="466725"/>
            <a:ext cx="8532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מיקרואורגניזמים החיים בסביבות דלות חמצן או חסרות חמצן, מקיימים תהליך נשימה תאית </a:t>
            </a:r>
          </a:p>
          <a:p>
            <a:r>
              <a:rPr lang="he-IL">
                <a:solidFill>
                  <a:srgbClr val="000000"/>
                </a:solidFill>
              </a:rPr>
              <a:t>בלא חמצן. קיימים שני סוגים עיקריים של נשימה בלא שימוש בחמצן: </a:t>
            </a:r>
          </a:p>
        </p:txBody>
      </p:sp>
      <p:sp>
        <p:nvSpPr>
          <p:cNvPr id="17" name="מלבן 16"/>
          <p:cNvSpPr/>
          <p:nvPr/>
        </p:nvSpPr>
        <p:spPr>
          <a:xfrm>
            <a:off x="6145213" y="1773238"/>
            <a:ext cx="2611437" cy="4246562"/>
          </a:xfrm>
          <a:prstGeom prst="rect">
            <a:avLst/>
          </a:prstGeom>
        </p:spPr>
        <p:txBody>
          <a:bodyPr>
            <a:spAutoFit/>
          </a:bodyPr>
          <a:lstStyle/>
          <a:p>
            <a:pPr fontAlgn="auto">
              <a:spcBef>
                <a:spcPts val="0"/>
              </a:spcBef>
              <a:spcAft>
                <a:spcPts val="0"/>
              </a:spcAft>
              <a:defRPr/>
            </a:pPr>
            <a:r>
              <a:rPr lang="he-IL" dirty="0">
                <a:solidFill>
                  <a:prstClr val="black"/>
                </a:solidFill>
              </a:rPr>
              <a:t>אורגניזמים המבצעים תהליך נשימה אל-אווירנית הם מינים אחדים של חיידקים.</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t>מתרחש</a:t>
            </a:r>
            <a:r>
              <a:rPr lang="he-IL" dirty="0">
                <a:solidFill>
                  <a:prstClr val="black"/>
                </a:solidFill>
              </a:rPr>
              <a:t> פירוק של הגלוקוז לחומרים אנאורגניים.</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החומר שמתקשר למימנים אינו חמצן כמו בתהליך נשימה אווירנית, אלא חומר אנאורגני אחר. </a:t>
            </a:r>
            <a:endParaRPr lang="he-IL" b="1" dirty="0">
              <a:solidFill>
                <a:schemeClr val="accent6">
                  <a:lumMod val="50000"/>
                  <a:lumOff val="50000"/>
                </a:schemeClr>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לא נעסוק בהרחבה בסוג נשימה זה.</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650" y="3667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0" y="0"/>
            <a:ext cx="8812213" cy="469900"/>
          </a:xfrm>
        </p:spPr>
        <p:txBody>
          <a:bodyPr/>
          <a:lstStyle/>
          <a:p>
            <a:pPr fontAlgn="auto">
              <a:defRPr/>
            </a:pPr>
            <a:r>
              <a:rPr lang="he-IL" sz="1800" b="1" dirty="0" smtClean="0">
                <a:solidFill>
                  <a:srgbClr val="FF6600"/>
                </a:solidFill>
                <a:ea typeface="+mn-ea"/>
              </a:rPr>
              <a:t>דרכי הזנה</a:t>
            </a:r>
            <a:r>
              <a:rPr lang="he-IL" sz="1800" b="1" dirty="0" smtClean="0">
                <a:solidFill>
                  <a:schemeClr val="accent3"/>
                </a:solidFill>
                <a:ea typeface="+mn-ea"/>
              </a:rPr>
              <a:t> וניצול </a:t>
            </a:r>
            <a:r>
              <a:rPr lang="he-IL" sz="1800" b="1" dirty="0" smtClean="0">
                <a:solidFill>
                  <a:srgbClr val="FF6600"/>
                </a:solidFill>
                <a:ea typeface="+mn-ea"/>
              </a:rPr>
              <a:t>חומרי המזון במיקרואורגניזמים</a:t>
            </a:r>
          </a:p>
        </p:txBody>
      </p:sp>
      <p:grpSp>
        <p:nvGrpSpPr>
          <p:cNvPr id="58372" name="קבוצה 7"/>
          <p:cNvGrpSpPr>
            <a:grpSpLocks/>
          </p:cNvGrpSpPr>
          <p:nvPr/>
        </p:nvGrpSpPr>
        <p:grpSpPr bwMode="auto">
          <a:xfrm>
            <a:off x="444500" y="760413"/>
            <a:ext cx="8032750" cy="1538287"/>
            <a:chOff x="445029" y="523001"/>
            <a:chExt cx="8031807" cy="1537438"/>
          </a:xfrm>
        </p:grpSpPr>
        <p:sp>
          <p:nvSpPr>
            <p:cNvPr id="9" name="מלבן 8"/>
            <p:cNvSpPr/>
            <p:nvPr/>
          </p:nvSpPr>
          <p:spPr>
            <a:xfrm>
              <a:off x="445029" y="523001"/>
              <a:ext cx="8031807" cy="1537438"/>
            </a:xfrm>
            <a:prstGeom prst="rect">
              <a:avLst/>
            </a:prstGeom>
            <a:solidFill>
              <a:schemeClr val="bg1">
                <a:lumMod val="85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 name="מלבן 9"/>
            <p:cNvSpPr/>
            <p:nvPr/>
          </p:nvSpPr>
          <p:spPr>
            <a:xfrm>
              <a:off x="4424425" y="523001"/>
              <a:ext cx="184128" cy="523586"/>
            </a:xfrm>
            <a:prstGeom prst="rect">
              <a:avLst/>
            </a:prstGeom>
            <a:noFill/>
          </p:spPr>
          <p:txBody>
            <a:bodyPr wrap="none">
              <a:spAutoFit/>
            </a:bodyPr>
            <a:lstStyle/>
            <a:p>
              <a:pPr algn="ctr">
                <a:defRPr/>
              </a:pPr>
              <a:endParaRPr lang="he-IL"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11" name="Rectangle 12"/>
          <p:cNvSpPr/>
          <p:nvPr/>
        </p:nvSpPr>
        <p:spPr>
          <a:xfrm>
            <a:off x="463550" y="836613"/>
            <a:ext cx="7935913" cy="13065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prstClr val="black"/>
                </a:solidFill>
              </a:rPr>
              <a:t>כיתר האורגניזמים בעולם, </a:t>
            </a:r>
            <a:r>
              <a:rPr lang="he-IL" dirty="0">
                <a:solidFill>
                  <a:schemeClr val="tx1"/>
                </a:solidFill>
              </a:rPr>
              <a:t>גם המיקרואורגניזמים </a:t>
            </a:r>
            <a:r>
              <a:rPr lang="he-IL" dirty="0">
                <a:solidFill>
                  <a:prstClr val="black"/>
                </a:solidFill>
              </a:rPr>
              <a:t>זקוקים </a:t>
            </a:r>
            <a:r>
              <a:rPr lang="he-IL" dirty="0">
                <a:solidFill>
                  <a:schemeClr val="accent3"/>
                </a:solidFill>
              </a:rPr>
              <a:t>לחומרים אורגניים </a:t>
            </a:r>
            <a:r>
              <a:rPr lang="he-IL" dirty="0">
                <a:solidFill>
                  <a:prstClr val="black"/>
                </a:solidFill>
              </a:rPr>
              <a:t>לצורך קיומם.</a:t>
            </a:r>
          </a:p>
          <a:p>
            <a:pPr fontAlgn="auto">
              <a:spcBef>
                <a:spcPts val="0"/>
              </a:spcBef>
              <a:spcAft>
                <a:spcPts val="0"/>
              </a:spcAft>
              <a:defRPr/>
            </a:pPr>
            <a:r>
              <a:rPr lang="he-IL" dirty="0">
                <a:solidFill>
                  <a:prstClr val="black"/>
                </a:solidFill>
              </a:rPr>
              <a:t>המיקרואורגניזמים נחלקים לשתי קבוצות על פי </a:t>
            </a:r>
            <a:r>
              <a:rPr lang="he-IL" b="1" dirty="0">
                <a:solidFill>
                  <a:schemeClr val="accent3"/>
                </a:solidFill>
              </a:rPr>
              <a:t>דרך הזנתם</a:t>
            </a:r>
            <a:r>
              <a:rPr lang="he-IL" dirty="0">
                <a:solidFill>
                  <a:schemeClr val="accent3"/>
                </a:solidFill>
              </a:rPr>
              <a:t>, </a:t>
            </a:r>
            <a:r>
              <a:rPr lang="he-IL" dirty="0">
                <a:solidFill>
                  <a:schemeClr val="tx1"/>
                </a:solidFill>
              </a:rPr>
              <a:t>כלומר </a:t>
            </a:r>
            <a:r>
              <a:rPr lang="he-IL" u="sng" dirty="0">
                <a:solidFill>
                  <a:schemeClr val="tx1"/>
                </a:solidFill>
              </a:rPr>
              <a:t>על פי הדרך שבה </a:t>
            </a:r>
          </a:p>
          <a:p>
            <a:pPr fontAlgn="auto">
              <a:spcBef>
                <a:spcPts val="0"/>
              </a:spcBef>
              <a:spcAft>
                <a:spcPts val="0"/>
              </a:spcAft>
              <a:defRPr/>
            </a:pPr>
            <a:r>
              <a:rPr lang="he-IL" u="sng" dirty="0">
                <a:solidFill>
                  <a:schemeClr val="tx1"/>
                </a:solidFill>
              </a:rPr>
              <a:t>הם משיגים את החומרים האורגניים</a:t>
            </a:r>
            <a:r>
              <a:rPr lang="he-IL" dirty="0">
                <a:solidFill>
                  <a:schemeClr val="tx1"/>
                </a:solidFill>
              </a:rPr>
              <a:t>:</a:t>
            </a:r>
          </a:p>
          <a:p>
            <a:pPr fontAlgn="auto">
              <a:spcBef>
                <a:spcPts val="0"/>
              </a:spcBef>
              <a:spcAft>
                <a:spcPts val="0"/>
              </a:spcAft>
              <a:defRPr/>
            </a:pPr>
            <a:r>
              <a:rPr lang="he-IL" dirty="0">
                <a:solidFill>
                  <a:prstClr val="black"/>
                </a:solidFill>
              </a:rPr>
              <a:t> </a:t>
            </a:r>
            <a:r>
              <a:rPr lang="he-IL" dirty="0">
                <a:solidFill>
                  <a:schemeClr val="accent3"/>
                </a:solidFill>
              </a:rPr>
              <a:t>אוטוטרופים והטרוטרופים.</a:t>
            </a: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p:txBody>
      </p:sp>
      <p:sp>
        <p:nvSpPr>
          <p:cNvPr id="13" name="מלבן 12"/>
          <p:cNvSpPr/>
          <p:nvPr/>
        </p:nvSpPr>
        <p:spPr bwMode="auto">
          <a:xfrm>
            <a:off x="500063" y="2743200"/>
            <a:ext cx="8032750" cy="2989263"/>
          </a:xfrm>
          <a:prstGeom prst="rect">
            <a:avLst/>
          </a:prstGeom>
          <a:solidFill>
            <a:schemeClr val="bg1">
              <a:lumMod val="85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 name="Rectangle 12"/>
          <p:cNvSpPr/>
          <p:nvPr/>
        </p:nvSpPr>
        <p:spPr>
          <a:xfrm>
            <a:off x="611188" y="3327400"/>
            <a:ext cx="7866062" cy="20875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prstClr val="black"/>
                </a:solidFill>
              </a:rPr>
              <a:t>כמו אצל האורגניזמים האחרים בעולם, החומרים האורגניים מנוצלים על ידי המיקרואורגניזמים:</a:t>
            </a:r>
          </a:p>
          <a:p>
            <a:pPr fontAlgn="auto">
              <a:spcBef>
                <a:spcPts val="0"/>
              </a:spcBef>
              <a:spcAft>
                <a:spcPts val="0"/>
              </a:spcAft>
              <a:defRPr/>
            </a:pPr>
            <a:r>
              <a:rPr lang="he-IL" dirty="0">
                <a:solidFill>
                  <a:prstClr val="black"/>
                </a:solidFill>
              </a:rPr>
              <a:t>א. </a:t>
            </a:r>
            <a:r>
              <a:rPr lang="he-IL" dirty="0">
                <a:solidFill>
                  <a:schemeClr val="accent3"/>
                </a:solidFill>
              </a:rPr>
              <a:t>לבניית תאים </a:t>
            </a:r>
            <a:r>
              <a:rPr lang="he-IL" dirty="0">
                <a:solidFill>
                  <a:prstClr val="black"/>
                </a:solidFill>
              </a:rPr>
              <a:t>לצורך גידול והתרבות.</a:t>
            </a:r>
          </a:p>
          <a:p>
            <a:pPr fontAlgn="auto">
              <a:spcBef>
                <a:spcPts val="0"/>
              </a:spcBef>
              <a:spcAft>
                <a:spcPts val="0"/>
              </a:spcAft>
              <a:defRPr/>
            </a:pPr>
            <a:r>
              <a:rPr lang="he-IL" dirty="0">
                <a:solidFill>
                  <a:prstClr val="black"/>
                </a:solidFill>
              </a:rPr>
              <a:t>ב. </a:t>
            </a:r>
            <a:r>
              <a:rPr lang="he-IL" dirty="0">
                <a:solidFill>
                  <a:schemeClr val="accent3"/>
                </a:solidFill>
              </a:rPr>
              <a:t>להפקת אנרגיה </a:t>
            </a:r>
            <a:r>
              <a:rPr lang="he-IL" dirty="0">
                <a:solidFill>
                  <a:prstClr val="black"/>
                </a:solidFill>
              </a:rPr>
              <a:t>בתהליך נשימה תאית. </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schemeClr val="tx1"/>
                </a:solidFill>
              </a:rPr>
              <a:t>המיקרואורגניזמים מבצעים תהליכי נשימה שונים: אווירנית ואל-אווירנית. </a:t>
            </a:r>
          </a:p>
          <a:p>
            <a:pPr fontAlgn="auto">
              <a:spcBef>
                <a:spcPts val="0"/>
              </a:spcBef>
              <a:spcAft>
                <a:spcPts val="0"/>
              </a:spcAft>
              <a:defRPr/>
            </a:pPr>
            <a:r>
              <a:rPr lang="he-IL" dirty="0">
                <a:solidFill>
                  <a:schemeClr val="tx1"/>
                </a:solidFill>
              </a:rPr>
              <a:t>האדם למד לנצל לצרכיו את מקצת תוצרי הנשימה של המיקרואורגניזמים, </a:t>
            </a:r>
          </a:p>
          <a:p>
            <a:pPr fontAlgn="auto">
              <a:spcBef>
                <a:spcPts val="0"/>
              </a:spcBef>
              <a:spcAft>
                <a:spcPts val="0"/>
              </a:spcAft>
              <a:defRPr/>
            </a:pPr>
            <a:r>
              <a:rPr lang="he-IL" dirty="0">
                <a:solidFill>
                  <a:schemeClr val="tx1"/>
                </a:solidFill>
              </a:rPr>
              <a:t>(לדוגמה, בתעשיית מוצרי החלב).</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בנושאים אלו ואחרים נדון במצגת זו. </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p:txBody>
      </p:sp>
      <p:sp>
        <p:nvSpPr>
          <p:cNvPr id="16" name="Rectangle 12"/>
          <p:cNvSpPr/>
          <p:nvPr/>
        </p:nvSpPr>
        <p:spPr>
          <a:xfrm>
            <a:off x="292100" y="6259513"/>
            <a:ext cx="8196263" cy="4381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prstClr val="black"/>
                </a:solidFill>
              </a:rPr>
              <a:t>וראשית תזכורת: מאפייני החומרים האורגניים – בשקף הבא. </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p:txBody>
      </p:sp>
      <p:sp>
        <p:nvSpPr>
          <p:cNvPr id="17" name="מלבן 16"/>
          <p:cNvSpPr/>
          <p:nvPr/>
        </p:nvSpPr>
        <p:spPr>
          <a:xfrm>
            <a:off x="4357688" y="2927350"/>
            <a:ext cx="4017962" cy="369888"/>
          </a:xfrm>
          <a:prstGeom prst="rect">
            <a:avLst/>
          </a:prstGeom>
        </p:spPr>
        <p:txBody>
          <a:bodyPr wrap="none">
            <a:spAutoFit/>
          </a:bodyPr>
          <a:lstStyle/>
          <a:p>
            <a:pPr>
              <a:defRPr/>
            </a:pPr>
            <a:r>
              <a:rPr lang="he-IL" u="sng" dirty="0">
                <a:solidFill>
                  <a:schemeClr val="accent3"/>
                </a:solidFill>
              </a:rPr>
              <a:t>ניצול החומרים האורגניים בגוף האורגניזמים</a:t>
            </a:r>
          </a:p>
        </p:txBody>
      </p:sp>
      <p:sp>
        <p:nvSpPr>
          <p:cNvPr id="14" name="Slide Number Placeholder 15"/>
          <p:cNvSpPr>
            <a:spLocks noGrp="1"/>
          </p:cNvSpPr>
          <p:nvPr>
            <p:ph type="sldNum" sz="quarter" idx="12"/>
          </p:nvPr>
        </p:nvSpPr>
        <p:spPr bwMode="auto">
          <a:xfrm>
            <a:off x="107950" y="6488113"/>
            <a:ext cx="2133600" cy="21431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9BDC91D-0E70-4B0C-A34B-7D3C0EDC5DEC}" type="slidenum">
              <a:rPr lang="he-IL" sz="1100" smtClean="0">
                <a:solidFill>
                  <a:prstClr val="white">
                    <a:lumMod val="75000"/>
                  </a:prstClr>
                </a:solidFill>
              </a:rPr>
              <a:pPr fontAlgn="base">
                <a:spcBef>
                  <a:spcPct val="0"/>
                </a:spcBef>
                <a:spcAft>
                  <a:spcPct val="0"/>
                </a:spcAft>
                <a:defRPr/>
              </a:pPr>
              <a:t>2</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231775" y="-22225"/>
            <a:ext cx="8443913" cy="441325"/>
          </a:xfrm>
        </p:spPr>
        <p:txBody>
          <a:bodyPr/>
          <a:lstStyle/>
          <a:p>
            <a:pPr fontAlgn="auto">
              <a:defRPr/>
            </a:pPr>
            <a:r>
              <a:rPr lang="he-IL" sz="1800" b="1" dirty="0" smtClean="0">
                <a:solidFill>
                  <a:srgbClr val="FF6600"/>
                </a:solidFill>
                <a:ea typeface="+mn-ea"/>
              </a:rPr>
              <a:t>הרווח האנרגטי בתהליך התסיסה לעומת הרווח בתהליך הנשימה האווירנית (האירובית)</a:t>
            </a:r>
            <a:endParaRPr lang="he-IL" sz="1800" dirty="0" smtClean="0"/>
          </a:p>
        </p:txBody>
      </p:sp>
      <p:grpSp>
        <p:nvGrpSpPr>
          <p:cNvPr id="76804" name="קבוצה 1"/>
          <p:cNvGrpSpPr>
            <a:grpSpLocks/>
          </p:cNvGrpSpPr>
          <p:nvPr/>
        </p:nvGrpSpPr>
        <p:grpSpPr bwMode="auto">
          <a:xfrm>
            <a:off x="5181600" y="785813"/>
            <a:ext cx="3554413" cy="2397125"/>
            <a:chOff x="1369447" y="2217088"/>
            <a:chExt cx="3602983" cy="2662402"/>
          </a:xfrm>
        </p:grpSpPr>
        <p:sp>
          <p:nvSpPr>
            <p:cNvPr id="47" name="TextBox 46"/>
            <p:cNvSpPr txBox="1"/>
            <p:nvPr/>
          </p:nvSpPr>
          <p:spPr bwMode="auto">
            <a:xfrm>
              <a:off x="1927837" y="2217088"/>
              <a:ext cx="1227814" cy="878064"/>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sz="2000" dirty="0">
                  <a:solidFill>
                    <a:prstClr val="black"/>
                  </a:solidFill>
                  <a:latin typeface="Arial"/>
                  <a:cs typeface="Arial"/>
                </a:rPr>
                <a:t>גלוקוז</a:t>
              </a:r>
            </a:p>
            <a:p>
              <a:pPr algn="ctr" fontAlgn="auto">
                <a:spcBef>
                  <a:spcPts val="0"/>
                </a:spcBef>
                <a:spcAft>
                  <a:spcPts val="0"/>
                </a:spcAft>
                <a:defRPr/>
              </a:pPr>
              <a:r>
                <a:rPr lang="en-US" sz="2000" dirty="0">
                  <a:solidFill>
                    <a:prstClr val="black"/>
                  </a:solidFill>
                  <a:latin typeface="Arial"/>
                  <a:cs typeface="Arial"/>
                </a:rPr>
                <a:t>C</a:t>
              </a:r>
              <a:r>
                <a:rPr lang="en-US" sz="800" dirty="0">
                  <a:solidFill>
                    <a:prstClr val="black"/>
                  </a:solidFill>
                  <a:latin typeface="Arial"/>
                  <a:cs typeface="Arial"/>
                </a:rPr>
                <a:t>6</a:t>
              </a:r>
              <a:r>
                <a:rPr lang="en-US" dirty="0">
                  <a:solidFill>
                    <a:prstClr val="black"/>
                  </a:solidFill>
                  <a:latin typeface="Arial"/>
                  <a:cs typeface="Arial"/>
                </a:rPr>
                <a:t>H</a:t>
              </a:r>
              <a:r>
                <a:rPr lang="en-US" sz="800" dirty="0">
                  <a:solidFill>
                    <a:prstClr val="black"/>
                  </a:solidFill>
                  <a:latin typeface="Arial"/>
                  <a:cs typeface="Arial"/>
                </a:rPr>
                <a:t>12</a:t>
              </a:r>
              <a:r>
                <a:rPr lang="en-US" dirty="0">
                  <a:solidFill>
                    <a:prstClr val="black"/>
                  </a:solidFill>
                  <a:latin typeface="Arial"/>
                  <a:cs typeface="Arial"/>
                </a:rPr>
                <a:t>O</a:t>
              </a:r>
              <a:r>
                <a:rPr lang="en-US" sz="800" dirty="0">
                  <a:solidFill>
                    <a:prstClr val="black"/>
                  </a:solidFill>
                  <a:latin typeface="Arial"/>
                  <a:cs typeface="Arial"/>
                </a:rPr>
                <a:t>6</a:t>
              </a:r>
              <a:endParaRPr lang="he-IL" sz="2000" dirty="0">
                <a:solidFill>
                  <a:prstClr val="black"/>
                </a:solidFill>
                <a:latin typeface="Arial"/>
                <a:cs typeface="Arial"/>
              </a:endParaRPr>
            </a:p>
          </p:txBody>
        </p:sp>
        <p:sp>
          <p:nvSpPr>
            <p:cNvPr id="48" name="TextBox 47"/>
            <p:cNvSpPr txBox="1"/>
            <p:nvPr/>
          </p:nvSpPr>
          <p:spPr bwMode="auto">
            <a:xfrm>
              <a:off x="1369447" y="3791607"/>
              <a:ext cx="894711" cy="1087883"/>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fontScale="85000" lnSpcReduction="20000"/>
            </a:bodyPr>
            <a:lstStyle/>
            <a:p>
              <a:pPr algn="ctr" fontAlgn="auto">
                <a:spcBef>
                  <a:spcPts val="0"/>
                </a:spcBef>
                <a:spcAft>
                  <a:spcPts val="0"/>
                </a:spcAft>
                <a:defRPr/>
              </a:pPr>
              <a:r>
                <a:rPr lang="he-IL" sz="2000" dirty="0">
                  <a:solidFill>
                    <a:prstClr val="black"/>
                  </a:solidFill>
                  <a:latin typeface="Arial"/>
                  <a:cs typeface="Arial"/>
                </a:rPr>
                <a:t>חומצת חלב</a:t>
              </a:r>
            </a:p>
            <a:p>
              <a:pPr algn="ctr" fontAlgn="auto">
                <a:spcBef>
                  <a:spcPts val="0"/>
                </a:spcBef>
                <a:spcAft>
                  <a:spcPts val="0"/>
                </a:spcAft>
                <a:defRPr/>
              </a:pPr>
              <a:r>
                <a:rPr lang="he-IL" sz="2000" dirty="0">
                  <a:solidFill>
                    <a:prstClr val="black"/>
                  </a:solidFill>
                  <a:latin typeface="Arial"/>
                  <a:cs typeface="Arial"/>
                </a:rPr>
                <a:t>(חומצה לקטית)</a:t>
              </a:r>
            </a:p>
          </p:txBody>
        </p:sp>
        <p:sp>
          <p:nvSpPr>
            <p:cNvPr id="49" name="חץ למטה 48"/>
            <p:cNvSpPr/>
            <p:nvPr/>
          </p:nvSpPr>
          <p:spPr bwMode="auto">
            <a:xfrm>
              <a:off x="1927837" y="3126889"/>
              <a:ext cx="326666" cy="220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חץ למטה 49"/>
            <p:cNvSpPr/>
            <p:nvPr/>
          </p:nvSpPr>
          <p:spPr bwMode="auto">
            <a:xfrm>
              <a:off x="1937493" y="3437209"/>
              <a:ext cx="326666" cy="2186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1" name="חץ ימינה 50"/>
            <p:cNvSpPr/>
            <p:nvPr/>
          </p:nvSpPr>
          <p:spPr bwMode="auto">
            <a:xfrm>
              <a:off x="3292433" y="3200943"/>
              <a:ext cx="204367" cy="292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2" name="פיצוץ 2 51"/>
            <p:cNvSpPr/>
            <p:nvPr/>
          </p:nvSpPr>
          <p:spPr bwMode="auto">
            <a:xfrm rot="1479687">
              <a:off x="3508065" y="2876517"/>
              <a:ext cx="642067" cy="751115"/>
            </a:xfrm>
            <a:prstGeom prst="irregularSeal2">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3" name="חץ ימינה 52"/>
            <p:cNvSpPr/>
            <p:nvPr/>
          </p:nvSpPr>
          <p:spPr bwMode="auto">
            <a:xfrm>
              <a:off x="4166224" y="3133942"/>
              <a:ext cx="205977" cy="292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4" name="חץ מעוקל למעלה 53"/>
            <p:cNvSpPr/>
            <p:nvPr/>
          </p:nvSpPr>
          <p:spPr bwMode="auto">
            <a:xfrm rot="5586128">
              <a:off x="4238870" y="3181855"/>
              <a:ext cx="731719" cy="37494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55" name="TextBox 54"/>
            <p:cNvSpPr txBox="1"/>
            <p:nvPr/>
          </p:nvSpPr>
          <p:spPr bwMode="auto">
            <a:xfrm>
              <a:off x="4056799" y="2301721"/>
              <a:ext cx="915631" cy="625928"/>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en-US" dirty="0">
                  <a:solidFill>
                    <a:prstClr val="black"/>
                  </a:solidFill>
                  <a:latin typeface="Arial"/>
                  <a:cs typeface="Arial"/>
                </a:rPr>
                <a:t>2ADP</a:t>
              </a:r>
              <a:endParaRPr lang="en-US" b="1" dirty="0">
                <a:solidFill>
                  <a:prstClr val="black"/>
                </a:solidFill>
                <a:latin typeface="Arial"/>
                <a:cs typeface="Arial"/>
              </a:endParaRPr>
            </a:p>
            <a:p>
              <a:pPr algn="ctr" fontAlgn="auto">
                <a:spcBef>
                  <a:spcPts val="0"/>
                </a:spcBef>
                <a:spcAft>
                  <a:spcPts val="0"/>
                </a:spcAft>
                <a:defRPr/>
              </a:pPr>
              <a:r>
                <a:rPr lang="en-US" dirty="0">
                  <a:solidFill>
                    <a:prstClr val="black"/>
                  </a:solidFill>
                  <a:latin typeface="Arial"/>
                  <a:cs typeface="Arial"/>
                </a:rPr>
                <a:t>2Pi</a:t>
              </a:r>
              <a:endParaRPr lang="he-IL" dirty="0">
                <a:solidFill>
                  <a:prstClr val="black"/>
                </a:solidFill>
                <a:latin typeface="Arial"/>
                <a:cs typeface="Arial"/>
              </a:endParaRPr>
            </a:p>
          </p:txBody>
        </p:sp>
        <p:sp>
          <p:nvSpPr>
            <p:cNvPr id="56" name="TextBox 55"/>
            <p:cNvSpPr txBox="1"/>
            <p:nvPr/>
          </p:nvSpPr>
          <p:spPr bwMode="auto">
            <a:xfrm>
              <a:off x="4129213" y="3773976"/>
              <a:ext cx="802987" cy="396716"/>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lnSpcReduction="10000"/>
            </a:bodyPr>
            <a:lstStyle/>
            <a:p>
              <a:pPr algn="ctr" fontAlgn="auto">
                <a:spcBef>
                  <a:spcPts val="0"/>
                </a:spcBef>
                <a:spcAft>
                  <a:spcPts val="0"/>
                </a:spcAft>
                <a:defRPr/>
              </a:pPr>
              <a:r>
                <a:rPr lang="en-US" dirty="0">
                  <a:solidFill>
                    <a:prstClr val="black"/>
                  </a:solidFill>
                  <a:latin typeface="Arial"/>
                  <a:cs typeface="Arial"/>
                </a:rPr>
                <a:t>2ATP</a:t>
              </a:r>
            </a:p>
          </p:txBody>
        </p:sp>
        <p:sp>
          <p:nvSpPr>
            <p:cNvPr id="57" name="מלבן מעוגל 56"/>
            <p:cNvSpPr/>
            <p:nvPr/>
          </p:nvSpPr>
          <p:spPr bwMode="auto">
            <a:xfrm>
              <a:off x="3039789" y="2952334"/>
              <a:ext cx="1552871" cy="6964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200" b="1" dirty="0">
                  <a:solidFill>
                    <a:srgbClr val="FFFF00"/>
                  </a:solidFill>
                </a:rPr>
                <a:t>אנרגיה</a:t>
              </a:r>
            </a:p>
          </p:txBody>
        </p:sp>
      </p:grpSp>
      <p:sp>
        <p:nvSpPr>
          <p:cNvPr id="2" name="מלבן 1"/>
          <p:cNvSpPr/>
          <p:nvPr/>
        </p:nvSpPr>
        <p:spPr>
          <a:xfrm>
            <a:off x="5106988" y="566738"/>
            <a:ext cx="3684587" cy="62118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3" name="מלבן 72"/>
          <p:cNvSpPr/>
          <p:nvPr/>
        </p:nvSpPr>
        <p:spPr>
          <a:xfrm>
            <a:off x="87313" y="552450"/>
            <a:ext cx="4730750" cy="6116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4" name="TextBox 73"/>
          <p:cNvSpPr txBox="1"/>
          <p:nvPr/>
        </p:nvSpPr>
        <p:spPr>
          <a:xfrm>
            <a:off x="5135563" y="3402013"/>
            <a:ext cx="3552825" cy="25860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prstClr val="black"/>
                </a:solidFill>
              </a:rPr>
              <a:t>התוצרים הסופיים של תהליך התסיסה (חומצת חלב, כוהל) הם חומרים אורגניים שעדיין אצורה בהם אנרגיה רבה, משום שבתהליך פירוק גלוקוז לחומרים אלו השתחררה רק מעט מן האנרגיה האצורה בגלוקוז.</a:t>
            </a:r>
          </a:p>
          <a:p>
            <a:pPr>
              <a:defRPr/>
            </a:pPr>
            <a:r>
              <a:rPr lang="he-IL" dirty="0">
                <a:solidFill>
                  <a:prstClr val="black"/>
                </a:solidFill>
              </a:rPr>
              <a:t>לכן, האנרגיה המשתחררת מפירוק מולקולת גלוקוז אחת מספיקה ליצירת </a:t>
            </a:r>
            <a:r>
              <a:rPr lang="he-IL" dirty="0">
                <a:solidFill>
                  <a:srgbClr val="FF6600"/>
                </a:solidFill>
              </a:rPr>
              <a:t>2 מולקולות </a:t>
            </a:r>
            <a:r>
              <a:rPr lang="en-US" dirty="0">
                <a:solidFill>
                  <a:srgbClr val="FF6600"/>
                </a:solidFill>
              </a:rPr>
              <a:t>ATP</a:t>
            </a:r>
            <a:r>
              <a:rPr lang="he-IL" dirty="0">
                <a:solidFill>
                  <a:srgbClr val="FF6600"/>
                </a:solidFill>
              </a:rPr>
              <a:t> בלבד</a:t>
            </a:r>
            <a:r>
              <a:rPr lang="he-IL" dirty="0">
                <a:solidFill>
                  <a:prstClr val="black"/>
                </a:solidFill>
              </a:rPr>
              <a:t>!</a:t>
            </a:r>
          </a:p>
        </p:txBody>
      </p:sp>
      <p:sp>
        <p:nvSpPr>
          <p:cNvPr id="75" name="חץ למטה 74"/>
          <p:cNvSpPr/>
          <p:nvPr/>
        </p:nvSpPr>
        <p:spPr bwMode="auto">
          <a:xfrm>
            <a:off x="6477000" y="1604963"/>
            <a:ext cx="300038" cy="198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6" name="חץ למטה 75"/>
          <p:cNvSpPr/>
          <p:nvPr/>
        </p:nvSpPr>
        <p:spPr bwMode="auto">
          <a:xfrm>
            <a:off x="6494463" y="1884363"/>
            <a:ext cx="300037" cy="198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7" name="TextBox 76"/>
          <p:cNvSpPr txBox="1"/>
          <p:nvPr/>
        </p:nvSpPr>
        <p:spPr bwMode="auto">
          <a:xfrm>
            <a:off x="6138863" y="2189163"/>
            <a:ext cx="976312" cy="1011237"/>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dirty="0">
                <a:solidFill>
                  <a:prstClr val="black"/>
                </a:solidFill>
                <a:latin typeface="Arial"/>
                <a:cs typeface="Arial"/>
              </a:rPr>
              <a:t>כוהל ופחמן  דו-חמצני</a:t>
            </a:r>
          </a:p>
        </p:txBody>
      </p:sp>
      <p:grpSp>
        <p:nvGrpSpPr>
          <p:cNvPr id="76811" name="קבוצה 4"/>
          <p:cNvGrpSpPr>
            <a:grpSpLocks/>
          </p:cNvGrpSpPr>
          <p:nvPr/>
        </p:nvGrpSpPr>
        <p:grpSpPr bwMode="auto">
          <a:xfrm>
            <a:off x="157163" y="879475"/>
            <a:ext cx="4529137" cy="5749925"/>
            <a:chOff x="128588" y="660400"/>
            <a:chExt cx="4529137" cy="5749080"/>
          </a:xfrm>
        </p:grpSpPr>
        <p:grpSp>
          <p:nvGrpSpPr>
            <p:cNvPr id="76815" name="קבוצה 10"/>
            <p:cNvGrpSpPr>
              <a:grpSpLocks/>
            </p:cNvGrpSpPr>
            <p:nvPr/>
          </p:nvGrpSpPr>
          <p:grpSpPr bwMode="auto">
            <a:xfrm>
              <a:off x="128588" y="660400"/>
              <a:ext cx="3178175" cy="5749080"/>
              <a:chOff x="827584" y="611730"/>
              <a:chExt cx="3178763" cy="5748563"/>
            </a:xfrm>
          </p:grpSpPr>
          <p:grpSp>
            <p:nvGrpSpPr>
              <p:cNvPr id="76821" name="קבוצה 10"/>
              <p:cNvGrpSpPr>
                <a:grpSpLocks/>
              </p:cNvGrpSpPr>
              <p:nvPr/>
            </p:nvGrpSpPr>
            <p:grpSpPr bwMode="auto">
              <a:xfrm>
                <a:off x="1188013" y="611730"/>
                <a:ext cx="2405508" cy="5107401"/>
                <a:chOff x="181433" y="690266"/>
                <a:chExt cx="2405428" cy="5108479"/>
              </a:xfrm>
            </p:grpSpPr>
            <p:sp>
              <p:nvSpPr>
                <p:cNvPr id="7" name="TextBox 6"/>
                <p:cNvSpPr txBox="1"/>
                <p:nvPr/>
              </p:nvSpPr>
              <p:spPr bwMode="auto">
                <a:xfrm>
                  <a:off x="1594522" y="690266"/>
                  <a:ext cx="992339" cy="866753"/>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גלוקוז</a:t>
                  </a:r>
                </a:p>
                <a:p>
                  <a:pPr algn="ctr" fontAlgn="auto">
                    <a:spcBef>
                      <a:spcPts val="0"/>
                    </a:spcBef>
                    <a:spcAft>
                      <a:spcPts val="0"/>
                    </a:spcAft>
                    <a:defRPr/>
                  </a:pPr>
                  <a:r>
                    <a:rPr lang="en-US" dirty="0">
                      <a:solidFill>
                        <a:prstClr val="black"/>
                      </a:solidFill>
                      <a:latin typeface="Arial"/>
                      <a:cs typeface="Arial"/>
                    </a:rPr>
                    <a:t>C</a:t>
                  </a:r>
                  <a:r>
                    <a:rPr lang="en-US" sz="800" dirty="0">
                      <a:solidFill>
                        <a:prstClr val="black"/>
                      </a:solidFill>
                      <a:latin typeface="Arial"/>
                      <a:cs typeface="Arial"/>
                    </a:rPr>
                    <a:t>6</a:t>
                  </a:r>
                  <a:r>
                    <a:rPr lang="en-US" dirty="0">
                      <a:solidFill>
                        <a:prstClr val="black"/>
                      </a:solidFill>
                      <a:latin typeface="Arial"/>
                      <a:cs typeface="Arial"/>
                    </a:rPr>
                    <a:t>H</a:t>
                  </a:r>
                  <a:r>
                    <a:rPr lang="en-US" sz="800" dirty="0">
                      <a:solidFill>
                        <a:prstClr val="black"/>
                      </a:solidFill>
                      <a:latin typeface="Arial"/>
                      <a:cs typeface="Arial"/>
                    </a:rPr>
                    <a:t>12</a:t>
                  </a:r>
                  <a:r>
                    <a:rPr lang="en-US" dirty="0">
                      <a:solidFill>
                        <a:prstClr val="black"/>
                      </a:solidFill>
                      <a:latin typeface="Arial"/>
                      <a:cs typeface="Arial"/>
                    </a:rPr>
                    <a:t>O</a:t>
                  </a:r>
                  <a:r>
                    <a:rPr lang="en-US" sz="800" dirty="0">
                      <a:solidFill>
                        <a:prstClr val="black"/>
                      </a:solidFill>
                      <a:latin typeface="Arial"/>
                      <a:cs typeface="Arial"/>
                    </a:rPr>
                    <a:t>6</a:t>
                  </a:r>
                  <a:endParaRPr lang="he-IL" sz="2000" dirty="0">
                    <a:solidFill>
                      <a:prstClr val="black"/>
                    </a:solidFill>
                    <a:latin typeface="Arial"/>
                    <a:cs typeface="Arial"/>
                  </a:endParaRPr>
                </a:p>
              </p:txBody>
            </p:sp>
            <p:sp>
              <p:nvSpPr>
                <p:cNvPr id="10" name="חץ למטה 9"/>
                <p:cNvSpPr/>
                <p:nvPr/>
              </p:nvSpPr>
              <p:spPr bwMode="auto">
                <a:xfrm>
                  <a:off x="1281738" y="1574481"/>
                  <a:ext cx="261977" cy="219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חץ למטה 12"/>
                <p:cNvSpPr/>
                <p:nvPr/>
              </p:nvSpPr>
              <p:spPr bwMode="auto">
                <a:xfrm>
                  <a:off x="1281738" y="1872923"/>
                  <a:ext cx="261977" cy="219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חץ למטה 13"/>
                <p:cNvSpPr/>
                <p:nvPr/>
              </p:nvSpPr>
              <p:spPr bwMode="auto">
                <a:xfrm>
                  <a:off x="1281738" y="2165016"/>
                  <a:ext cx="261977" cy="219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 name="חץ למטה 17"/>
                <p:cNvSpPr/>
                <p:nvPr/>
              </p:nvSpPr>
              <p:spPr bwMode="auto">
                <a:xfrm>
                  <a:off x="1272212" y="3817560"/>
                  <a:ext cx="261977" cy="219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חץ למטה 18"/>
                <p:cNvSpPr/>
                <p:nvPr/>
              </p:nvSpPr>
              <p:spPr bwMode="auto">
                <a:xfrm>
                  <a:off x="1292852" y="4114416"/>
                  <a:ext cx="261978" cy="219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TextBox 23"/>
                <p:cNvSpPr txBox="1"/>
                <p:nvPr/>
              </p:nvSpPr>
              <p:spPr bwMode="auto">
                <a:xfrm>
                  <a:off x="1532601" y="4333485"/>
                  <a:ext cx="997101" cy="788967"/>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מים</a:t>
                  </a:r>
                </a:p>
              </p:txBody>
            </p:sp>
            <p:sp>
              <p:nvSpPr>
                <p:cNvPr id="25" name="TextBox 24"/>
                <p:cNvSpPr txBox="1"/>
                <p:nvPr/>
              </p:nvSpPr>
              <p:spPr bwMode="auto">
                <a:xfrm>
                  <a:off x="181433" y="4333485"/>
                  <a:ext cx="1144762" cy="784205"/>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he-IL" dirty="0">
                      <a:solidFill>
                        <a:prstClr val="black"/>
                      </a:solidFill>
                      <a:latin typeface="Arial"/>
                      <a:cs typeface="Arial"/>
                    </a:rPr>
                    <a:t>פחמן      דו-חמצני</a:t>
                  </a:r>
                </a:p>
              </p:txBody>
            </p:sp>
            <p:sp>
              <p:nvSpPr>
                <p:cNvPr id="7168" name="חץ למטה 7167"/>
                <p:cNvSpPr/>
                <p:nvPr/>
              </p:nvSpPr>
              <p:spPr>
                <a:xfrm>
                  <a:off x="613299" y="5122451"/>
                  <a:ext cx="296908" cy="676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6" name="TextBox 35"/>
              <p:cNvSpPr txBox="1"/>
              <p:nvPr/>
            </p:nvSpPr>
            <p:spPr bwMode="auto">
              <a:xfrm>
                <a:off x="1284869" y="5750837"/>
                <a:ext cx="989195" cy="609456"/>
              </a:xfrm>
              <a:prstGeom prst="rect">
                <a:avLst/>
              </a:prstGeom>
              <a:noFill/>
              <a:ln w="22225">
                <a:no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dirty="0">
                    <a:solidFill>
                      <a:prstClr val="black"/>
                    </a:solidFill>
                    <a:latin typeface="Arial"/>
                    <a:cs typeface="Arial"/>
                  </a:rPr>
                  <a:t>נפלט לסביבה </a:t>
                </a:r>
              </a:p>
            </p:txBody>
          </p:sp>
          <p:sp>
            <p:nvSpPr>
              <p:cNvPr id="28" name="פיצוץ 2 27"/>
              <p:cNvSpPr/>
              <p:nvPr/>
            </p:nvSpPr>
            <p:spPr bwMode="auto">
              <a:xfrm rot="1479687">
                <a:off x="2778982" y="1722717"/>
                <a:ext cx="1186082" cy="1503007"/>
              </a:xfrm>
              <a:prstGeom prst="irregularSeal2">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1" name="מלבן מעוגל 30"/>
              <p:cNvSpPr/>
              <p:nvPr/>
            </p:nvSpPr>
            <p:spPr bwMode="auto">
              <a:xfrm>
                <a:off x="2717059" y="1683039"/>
                <a:ext cx="1289288" cy="17331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b="1" dirty="0">
                    <a:solidFill>
                      <a:srgbClr val="FFFF00"/>
                    </a:solidFill>
                  </a:rPr>
                  <a:t>אנרגיה</a:t>
                </a:r>
              </a:p>
            </p:txBody>
          </p:sp>
          <p:sp>
            <p:nvSpPr>
              <p:cNvPr id="33" name="חץ ימינה 32"/>
              <p:cNvSpPr/>
              <p:nvPr/>
            </p:nvSpPr>
            <p:spPr bwMode="auto">
              <a:xfrm>
                <a:off x="2582096" y="2305192"/>
                <a:ext cx="193711" cy="3793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חץ למטה 34"/>
              <p:cNvSpPr/>
              <p:nvPr/>
            </p:nvSpPr>
            <p:spPr bwMode="auto">
              <a:xfrm>
                <a:off x="2278827" y="2330586"/>
                <a:ext cx="261985" cy="219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למטה 36"/>
              <p:cNvSpPr/>
              <p:nvPr/>
            </p:nvSpPr>
            <p:spPr bwMode="auto">
              <a:xfrm>
                <a:off x="2294705" y="2636900"/>
                <a:ext cx="261985" cy="219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 name="חץ למטה 37"/>
              <p:cNvSpPr/>
              <p:nvPr/>
            </p:nvSpPr>
            <p:spPr bwMode="auto">
              <a:xfrm>
                <a:off x="2294705" y="2914647"/>
                <a:ext cx="261985" cy="219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9" name="חץ למטה 38"/>
              <p:cNvSpPr/>
              <p:nvPr/>
            </p:nvSpPr>
            <p:spPr bwMode="auto">
              <a:xfrm>
                <a:off x="2278827" y="3216201"/>
                <a:ext cx="261985" cy="219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0" name="חץ למטה 39"/>
              <p:cNvSpPr/>
              <p:nvPr/>
            </p:nvSpPr>
            <p:spPr bwMode="auto">
              <a:xfrm>
                <a:off x="2291530" y="3481250"/>
                <a:ext cx="261985" cy="219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1" name="TextBox 40"/>
              <p:cNvSpPr txBox="1"/>
              <p:nvPr/>
            </p:nvSpPr>
            <p:spPr bwMode="auto">
              <a:xfrm>
                <a:off x="827584" y="629189"/>
                <a:ext cx="1333747" cy="866570"/>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dirty="0">
                    <a:solidFill>
                      <a:prstClr val="black"/>
                    </a:solidFill>
                    <a:latin typeface="Arial"/>
                    <a:cs typeface="Arial"/>
                  </a:rPr>
                  <a:t>חמצן שמקורו מהסביבה</a:t>
                </a:r>
              </a:p>
            </p:txBody>
          </p:sp>
          <p:sp>
            <p:nvSpPr>
              <p:cNvPr id="3" name="חיבור 2"/>
              <p:cNvSpPr/>
              <p:nvPr/>
            </p:nvSpPr>
            <p:spPr>
              <a:xfrm>
                <a:off x="2274064" y="908523"/>
                <a:ext cx="204826" cy="2015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2" name="חיבור 41"/>
              <p:cNvSpPr/>
              <p:nvPr/>
            </p:nvSpPr>
            <p:spPr>
              <a:xfrm>
                <a:off x="2318522" y="4565256"/>
                <a:ext cx="206413" cy="2015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2" name="חץ מעוקל למעלה 31"/>
            <p:cNvSpPr/>
            <p:nvPr/>
          </p:nvSpPr>
          <p:spPr bwMode="auto">
            <a:xfrm rot="5202448">
              <a:off x="3381456" y="2399989"/>
              <a:ext cx="1101563" cy="75247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4" name="TextBox 33"/>
            <p:cNvSpPr txBox="1"/>
            <p:nvPr/>
          </p:nvSpPr>
          <p:spPr bwMode="auto">
            <a:xfrm>
              <a:off x="3386138" y="1458796"/>
              <a:ext cx="1271587" cy="725380"/>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dirty="0">
                  <a:solidFill>
                    <a:prstClr val="black"/>
                  </a:solidFill>
                  <a:latin typeface="Arial"/>
                  <a:cs typeface="Arial"/>
                </a:rPr>
                <a:t>30ADP</a:t>
              </a:r>
            </a:p>
            <a:p>
              <a:pPr algn="ctr" fontAlgn="auto">
                <a:spcBef>
                  <a:spcPts val="0"/>
                </a:spcBef>
                <a:spcAft>
                  <a:spcPts val="0"/>
                </a:spcAft>
                <a:defRPr/>
              </a:pPr>
              <a:r>
                <a:rPr lang="en-US" dirty="0">
                  <a:solidFill>
                    <a:prstClr val="black"/>
                  </a:solidFill>
                  <a:latin typeface="Arial"/>
                  <a:cs typeface="Arial"/>
                </a:rPr>
                <a:t>30Pi</a:t>
              </a:r>
              <a:endParaRPr lang="he-IL" dirty="0">
                <a:solidFill>
                  <a:prstClr val="black"/>
                </a:solidFill>
                <a:latin typeface="Arial"/>
                <a:cs typeface="Arial"/>
              </a:endParaRPr>
            </a:p>
          </p:txBody>
        </p:sp>
        <p:sp>
          <p:nvSpPr>
            <p:cNvPr id="43" name="TextBox 42"/>
            <p:cNvSpPr txBox="1"/>
            <p:nvPr/>
          </p:nvSpPr>
          <p:spPr bwMode="auto">
            <a:xfrm>
              <a:off x="3386138" y="3347643"/>
              <a:ext cx="1211262" cy="666652"/>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rtlCol="1" anchor="ctr">
              <a:normAutofit/>
            </a:bodyPr>
            <a:lstStyle/>
            <a:p>
              <a:pPr algn="ctr" fontAlgn="auto">
                <a:spcBef>
                  <a:spcPts val="0"/>
                </a:spcBef>
                <a:spcAft>
                  <a:spcPts val="0"/>
                </a:spcAft>
                <a:defRPr/>
              </a:pPr>
              <a:r>
                <a:rPr lang="en-US" dirty="0">
                  <a:solidFill>
                    <a:prstClr val="black"/>
                  </a:solidFill>
                  <a:latin typeface="Arial"/>
                  <a:cs typeface="Arial"/>
                </a:rPr>
                <a:t>30ATP</a:t>
              </a:r>
            </a:p>
          </p:txBody>
        </p:sp>
        <p:sp>
          <p:nvSpPr>
            <p:cNvPr id="44" name="חץ ימינה 43"/>
            <p:cNvSpPr/>
            <p:nvPr/>
          </p:nvSpPr>
          <p:spPr bwMode="auto">
            <a:xfrm>
              <a:off x="3138488" y="2525439"/>
              <a:ext cx="385762" cy="379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8" name="TextBox 77"/>
            <p:cNvSpPr txBox="1"/>
            <p:nvPr/>
          </p:nvSpPr>
          <p:spPr>
            <a:xfrm>
              <a:off x="2089150" y="5268236"/>
              <a:ext cx="2438400" cy="92378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FF6600"/>
                  </a:solidFill>
                </a:rPr>
                <a:t>פירוק מלא של הגלוקוז בעזרת החמצן.</a:t>
              </a:r>
            </a:p>
            <a:p>
              <a:pPr>
                <a:defRPr/>
              </a:pPr>
              <a:r>
                <a:rPr lang="he-IL" dirty="0">
                  <a:solidFill>
                    <a:srgbClr val="FF6600"/>
                  </a:solidFill>
                </a:rPr>
                <a:t>רווח אנרגטי: </a:t>
              </a:r>
              <a:r>
                <a:rPr lang="en-US" dirty="0">
                  <a:solidFill>
                    <a:srgbClr val="FF6600"/>
                  </a:solidFill>
                </a:rPr>
                <a:t>ATP</a:t>
              </a:r>
              <a:r>
                <a:rPr lang="he-IL" dirty="0">
                  <a:solidFill>
                    <a:srgbClr val="FF6600"/>
                  </a:solidFill>
                </a:rPr>
                <a:t>30</a:t>
              </a:r>
              <a:endParaRPr lang="he-IL" dirty="0">
                <a:solidFill>
                  <a:prstClr val="black"/>
                </a:solidFill>
              </a:endParaRPr>
            </a:p>
          </p:txBody>
        </p:sp>
      </p:grpSp>
      <p:sp>
        <p:nvSpPr>
          <p:cNvPr id="58" name="TextBox 57"/>
          <p:cNvSpPr txBox="1"/>
          <p:nvPr/>
        </p:nvSpPr>
        <p:spPr>
          <a:xfrm>
            <a:off x="5049838" y="465138"/>
            <a:ext cx="3552825"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u="sng" dirty="0">
                <a:solidFill>
                  <a:prstClr val="black"/>
                </a:solidFill>
              </a:rPr>
              <a:t>תסיסה</a:t>
            </a:r>
          </a:p>
        </p:txBody>
      </p:sp>
      <p:sp>
        <p:nvSpPr>
          <p:cNvPr id="59" name="TextBox 58"/>
          <p:cNvSpPr txBox="1"/>
          <p:nvPr/>
        </p:nvSpPr>
        <p:spPr>
          <a:xfrm>
            <a:off x="341313" y="471488"/>
            <a:ext cx="4325937"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u="sng" dirty="0">
                <a:solidFill>
                  <a:prstClr val="black"/>
                </a:solidFill>
              </a:rPr>
              <a:t>נשימה תאית אווירנית (אירובית)</a:t>
            </a:r>
          </a:p>
        </p:txBody>
      </p:sp>
      <p:sp>
        <p:nvSpPr>
          <p:cNvPr id="76814" name="מלבן 4"/>
          <p:cNvSpPr>
            <a:spLocks noChangeArrowheads="1"/>
          </p:cNvSpPr>
          <p:nvPr/>
        </p:nvSpPr>
        <p:spPr bwMode="auto">
          <a:xfrm>
            <a:off x="6105525" y="1638300"/>
            <a:ext cx="371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solidFill>
                  <a:srgbClr val="000000"/>
                </a:solidFill>
              </a:rPr>
              <a:t>או</a:t>
            </a:r>
            <a:endParaRPr lang="he-I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71463" y="11113"/>
            <a:ext cx="8229600" cy="439737"/>
          </a:xfrm>
        </p:spPr>
        <p:txBody>
          <a:bodyPr/>
          <a:lstStyle/>
          <a:p>
            <a:pPr fontAlgn="auto">
              <a:defRPr/>
            </a:pPr>
            <a:r>
              <a:rPr lang="he-IL" sz="1800" b="1" dirty="0" smtClean="0">
                <a:solidFill>
                  <a:srgbClr val="FF6600"/>
                </a:solidFill>
                <a:ea typeface="+mn-ea"/>
              </a:rPr>
              <a:t>סימולציה: נשימה ומעברי אנרגיה בתא</a:t>
            </a:r>
            <a:endParaRPr lang="he-IL" sz="1800" dirty="0" smtClean="0">
              <a:solidFill>
                <a:schemeClr val="accent6">
                  <a:lumMod val="50000"/>
                  <a:lumOff val="50000"/>
                </a:schemeClr>
              </a:solidFill>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EAD6171-60FF-4929-9089-832F70DE43F0}" type="slidenum">
              <a:rPr lang="he-IL" sz="1100" smtClean="0">
                <a:solidFill>
                  <a:prstClr val="white">
                    <a:lumMod val="75000"/>
                  </a:prstClr>
                </a:solidFill>
              </a:rPr>
              <a:pPr fontAlgn="base">
                <a:spcBef>
                  <a:spcPct val="0"/>
                </a:spcBef>
                <a:spcAft>
                  <a:spcPct val="0"/>
                </a:spcAft>
                <a:defRPr/>
              </a:pPr>
              <a:t>21</a:t>
            </a:fld>
            <a:endParaRPr lang="he-IL" sz="1100" dirty="0" smtClean="0">
              <a:solidFill>
                <a:prstClr val="white">
                  <a:lumMod val="75000"/>
                </a:prstClr>
              </a:solidFill>
            </a:endParaRPr>
          </a:p>
        </p:txBody>
      </p:sp>
      <p:pic>
        <p:nvPicPr>
          <p:cNvPr id="778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719388"/>
            <a:ext cx="78867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0" name="מלבן 14"/>
          <p:cNvSpPr>
            <a:spLocks noChangeArrowheads="1"/>
          </p:cNvSpPr>
          <p:nvPr/>
        </p:nvSpPr>
        <p:spPr bwMode="auto">
          <a:xfrm>
            <a:off x="231775" y="549275"/>
            <a:ext cx="85328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כמו כל האורגניזמים החיים בעולם, גם החיידקים מקיימים תהליך נשימה תאית. </a:t>
            </a:r>
          </a:p>
          <a:p>
            <a:r>
              <a:rPr lang="he-IL"/>
              <a:t>בתהליך הנשימה התאית חומרים אורגניים (בעיקר גלוקוז) מפורקים, והאנרגיה המשתחררת מנוצלת ליצירת מולקולות של </a:t>
            </a:r>
            <a:r>
              <a:rPr lang="en-US"/>
              <a:t>ATP</a:t>
            </a:r>
            <a:r>
              <a:rPr lang="he-IL"/>
              <a:t> ממולקולות של </a:t>
            </a:r>
            <a:r>
              <a:rPr lang="en-US"/>
              <a:t>ADP</a:t>
            </a:r>
            <a:r>
              <a:rPr lang="he-IL"/>
              <a:t> ו־</a:t>
            </a:r>
            <a:r>
              <a:rPr lang="en-US"/>
              <a:t>Pi</a:t>
            </a:r>
            <a:r>
              <a:rPr lang="he-IL"/>
              <a:t>.</a:t>
            </a:r>
          </a:p>
          <a:p>
            <a:r>
              <a:rPr lang="he-IL"/>
              <a:t>מקצת החיידקים מקיימים תהליך נשימה אירובית, ומקצתם מקיימים תהליך נשימה בלא חמצן, כגון תסיסת חומצת חלב. </a:t>
            </a:r>
          </a:p>
          <a:p>
            <a:r>
              <a:rPr lang="he-IL"/>
              <a:t>צפו </a:t>
            </a:r>
            <a:r>
              <a:rPr lang="he-IL">
                <a:hlinkClick r:id="rId4"/>
              </a:rPr>
              <a:t>בסימולציה</a:t>
            </a:r>
            <a:r>
              <a:rPr lang="he-IL"/>
              <a:t> המתארת את תהליך הנשימה ומעברי האנרגיה (יצירת </a:t>
            </a:r>
            <a:r>
              <a:rPr lang="en-US"/>
              <a:t>ATP</a:t>
            </a:r>
            <a:r>
              <a:rPr lang="he-IL"/>
              <a:t> ופירוקו) בסוגי</a:t>
            </a:r>
          </a:p>
          <a:p>
            <a:r>
              <a:rPr lang="he-IL"/>
              <a:t>תאים שונים, וענו על השאלות.</a:t>
            </a:r>
          </a:p>
          <a:p>
            <a:endParaRPr lang="he-IL" b="1">
              <a:solidFill>
                <a:srgbClr val="FD30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71463" y="450850"/>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cs typeface="Arial"/>
              </a:rPr>
              <a:t>שאלה 6:</a:t>
            </a:r>
            <a:r>
              <a:rPr lang="he-IL" dirty="0" smtClean="0">
                <a:solidFill>
                  <a:schemeClr val="tx2"/>
                </a:solidFill>
                <a:latin typeface="Times New Roman" pitchFamily="18" charset="0"/>
                <a:cs typeface="Arial"/>
              </a:rPr>
              <a:t> </a:t>
            </a:r>
          </a:p>
          <a:p>
            <a:pPr eaLnBrk="1" hangingPunct="1">
              <a:defRPr/>
            </a:pPr>
            <a:r>
              <a:rPr lang="he-IL" dirty="0" smtClean="0">
                <a:solidFill>
                  <a:schemeClr val="tx2"/>
                </a:solidFill>
                <a:latin typeface="Times New Roman" pitchFamily="18" charset="0"/>
                <a:cs typeface="Arial"/>
              </a:rPr>
              <a:t>חיידקי </a:t>
            </a:r>
            <a:r>
              <a:rPr lang="en-US" dirty="0" smtClean="0">
                <a:solidFill>
                  <a:schemeClr val="tx2"/>
                </a:solidFill>
                <a:latin typeface="Times New Roman" pitchFamily="18" charset="0"/>
                <a:cs typeface="Arial"/>
              </a:rPr>
              <a:t>E.coli</a:t>
            </a:r>
            <a:r>
              <a:rPr lang="he-IL" dirty="0" smtClean="0">
                <a:solidFill>
                  <a:schemeClr val="tx2"/>
                </a:solidFill>
                <a:latin typeface="Times New Roman" pitchFamily="18" charset="0"/>
                <a:cs typeface="Arial"/>
              </a:rPr>
              <a:t> מבצעים תהליך נשימה אירובית בסביבה שיש בה חמצן, ותהליך תסיסה בסביבה חסרת חמצן. לדעתכם, האם יהיה הבדל בקצב ההתרבות של החיידקים בשני המקרים? נמקו. </a:t>
            </a:r>
            <a:endParaRPr lang="he-IL" dirty="0">
              <a:solidFill>
                <a:schemeClr val="tx2"/>
              </a:solidFill>
              <a:cs typeface="Arial"/>
            </a:endParaRPr>
          </a:p>
        </p:txBody>
      </p:sp>
      <p:sp>
        <p:nvSpPr>
          <p:cNvPr id="9" name="כותרת 8"/>
          <p:cNvSpPr>
            <a:spLocks noGrp="1"/>
          </p:cNvSpPr>
          <p:nvPr>
            <p:ph type="title"/>
          </p:nvPr>
        </p:nvSpPr>
        <p:spPr>
          <a:xfrm>
            <a:off x="271463" y="11113"/>
            <a:ext cx="8229600" cy="439737"/>
          </a:xfrm>
        </p:spPr>
        <p:txBody>
          <a:bodyPr/>
          <a:lstStyle/>
          <a:p>
            <a:pPr fontAlgn="auto">
              <a:defRPr/>
            </a:pPr>
            <a:r>
              <a:rPr lang="he-IL" sz="1800" b="1" dirty="0" smtClean="0">
                <a:solidFill>
                  <a:srgbClr val="FF6600"/>
                </a:solidFill>
                <a:ea typeface="+mn-ea"/>
              </a:rPr>
              <a:t>שאלה 6: ההבדלים בקצב הגידול של חיידקים בנוכחות חמצן ובהעדרו</a:t>
            </a:r>
            <a:endParaRPr lang="he-IL" sz="1800" dirty="0" smtClean="0">
              <a:solidFill>
                <a:schemeClr val="accent6">
                  <a:lumMod val="50000"/>
                  <a:lumOff val="50000"/>
                </a:schemeClr>
              </a:solidFill>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67471E7-C606-4802-B132-59EEC6C5E40D}" type="slidenum">
              <a:rPr lang="he-IL" sz="1100" smtClean="0">
                <a:solidFill>
                  <a:prstClr val="white">
                    <a:lumMod val="75000"/>
                  </a:prstClr>
                </a:solidFill>
              </a:rPr>
              <a:pPr fontAlgn="base">
                <a:spcBef>
                  <a:spcPct val="0"/>
                </a:spcBef>
                <a:spcAft>
                  <a:spcPct val="0"/>
                </a:spcAft>
                <a:defRPr/>
              </a:pPr>
              <a:t>22</a:t>
            </a:fld>
            <a:endParaRPr lang="he-IL" sz="1100" dirty="0" smtClean="0">
              <a:solidFill>
                <a:prstClr val="white">
                  <a:lumMod val="75000"/>
                </a:prstClr>
              </a:solidFill>
            </a:endParaRPr>
          </a:p>
        </p:txBody>
      </p:sp>
      <p:grpSp>
        <p:nvGrpSpPr>
          <p:cNvPr id="78854" name="קבוצה 1"/>
          <p:cNvGrpSpPr>
            <a:grpSpLocks/>
          </p:cNvGrpSpPr>
          <p:nvPr/>
        </p:nvGrpSpPr>
        <p:grpSpPr bwMode="auto">
          <a:xfrm>
            <a:off x="1908175" y="1909763"/>
            <a:ext cx="5375275" cy="2587625"/>
            <a:chOff x="1908175" y="1909763"/>
            <a:chExt cx="5375275" cy="2587625"/>
          </a:xfrm>
        </p:grpSpPr>
        <p:pic>
          <p:nvPicPr>
            <p:cNvPr id="788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909763"/>
              <a:ext cx="37242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מלבן 1"/>
            <p:cNvSpPr>
              <a:spLocks noChangeArrowheads="1"/>
            </p:cNvSpPr>
            <p:nvPr/>
          </p:nvSpPr>
          <p:spPr bwMode="auto">
            <a:xfrm>
              <a:off x="1908175" y="4129088"/>
              <a:ext cx="5375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a:r>
                <a:rPr lang="he-IL" sz="900">
                  <a:solidFill>
                    <a:srgbClr val="000000"/>
                  </a:solidFill>
                  <a:cs typeface="Times New Roman" pitchFamily="18" charset="0"/>
                  <a:hlinkClick r:id="rId4"/>
                </a:rPr>
                <a:t>©</a:t>
              </a:r>
              <a:r>
                <a:rPr lang="he-IL" sz="900">
                  <a:solidFill>
                    <a:srgbClr val="000000"/>
                  </a:solidFill>
                  <a:ea typeface="Times New Roman" pitchFamily="18" charset="0"/>
                  <a:cs typeface="Verdana" pitchFamily="34" charset="0"/>
                  <a:hlinkClick r:id="rId4"/>
                </a:rPr>
                <a:t> </a:t>
              </a:r>
              <a:r>
                <a:rPr lang="en-US" sz="900">
                  <a:solidFill>
                    <a:srgbClr val="000000"/>
                  </a:solidFill>
                  <a:latin typeface="Verdana" pitchFamily="34" charset="0"/>
                  <a:cs typeface="Times New Roman" pitchFamily="18" charset="0"/>
                  <a:hlinkClick r:id="rId4"/>
                </a:rPr>
                <a:t>USDA/Photo by Eric Erbe, digital colorization by Christopher Pooley</a:t>
              </a:r>
              <a:endParaRPr lang="en-US" sz="900">
                <a:solidFill>
                  <a:srgbClr val="000000"/>
                </a:solidFill>
                <a:cs typeface="Times New Roman" pitchFamily="18" charset="0"/>
              </a:endParaRPr>
            </a:p>
            <a:p>
              <a:pPr marL="457200"/>
              <a:r>
                <a:rPr lang="en-US" sz="900">
                  <a:solidFill>
                    <a:srgbClr val="000000"/>
                  </a:solidFill>
                  <a:cs typeface="Times New Roman" pitchFamily="18" charset="0"/>
                </a:rPr>
                <a:t> </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71463" y="450850"/>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cs typeface="Arial"/>
              </a:rPr>
              <a:t>שאלה 6:</a:t>
            </a:r>
            <a:r>
              <a:rPr lang="he-IL" dirty="0" smtClean="0">
                <a:solidFill>
                  <a:schemeClr val="tx2"/>
                </a:solidFill>
                <a:latin typeface="Times New Roman" pitchFamily="18" charset="0"/>
                <a:cs typeface="Arial"/>
              </a:rPr>
              <a:t> </a:t>
            </a:r>
          </a:p>
          <a:p>
            <a:pPr eaLnBrk="1" hangingPunct="1">
              <a:defRPr/>
            </a:pPr>
            <a:r>
              <a:rPr lang="he-IL" dirty="0" smtClean="0">
                <a:solidFill>
                  <a:schemeClr val="tx2"/>
                </a:solidFill>
                <a:latin typeface="Times New Roman" pitchFamily="18" charset="0"/>
                <a:cs typeface="Arial"/>
              </a:rPr>
              <a:t>חיידקי </a:t>
            </a:r>
            <a:r>
              <a:rPr lang="en-US" dirty="0" smtClean="0">
                <a:solidFill>
                  <a:schemeClr val="tx2"/>
                </a:solidFill>
                <a:latin typeface="Times New Roman" pitchFamily="18" charset="0"/>
                <a:cs typeface="Arial"/>
              </a:rPr>
              <a:t>E.coli</a:t>
            </a:r>
            <a:r>
              <a:rPr lang="he-IL" dirty="0" smtClean="0">
                <a:solidFill>
                  <a:schemeClr val="tx2"/>
                </a:solidFill>
                <a:latin typeface="Times New Roman" pitchFamily="18" charset="0"/>
                <a:cs typeface="Arial"/>
              </a:rPr>
              <a:t> מבצעים תהליך נשימה אירובית בסביבה שיש בה חמצן, ותהליך תסיסה בסביבה חסרת חמצן. לדעתכם, האם יהיה הבדל בקצב ההתרבות של החיידקים בשני המקרים? נמקו. </a:t>
            </a:r>
            <a:endParaRPr lang="he-IL" dirty="0">
              <a:solidFill>
                <a:schemeClr val="tx2"/>
              </a:solidFill>
              <a:cs typeface="Arial"/>
            </a:endParaRPr>
          </a:p>
        </p:txBody>
      </p:sp>
      <p:sp>
        <p:nvSpPr>
          <p:cNvPr id="9" name="כותרת 8"/>
          <p:cNvSpPr>
            <a:spLocks noGrp="1"/>
          </p:cNvSpPr>
          <p:nvPr>
            <p:ph type="title"/>
          </p:nvPr>
        </p:nvSpPr>
        <p:spPr>
          <a:xfrm>
            <a:off x="-4763" y="11113"/>
            <a:ext cx="8609013" cy="439737"/>
          </a:xfrm>
        </p:spPr>
        <p:txBody>
          <a:bodyPr/>
          <a:lstStyle/>
          <a:p>
            <a:pPr fontAlgn="auto">
              <a:defRPr/>
            </a:pPr>
            <a:r>
              <a:rPr lang="he-IL" sz="1800" b="1" dirty="0" smtClean="0">
                <a:solidFill>
                  <a:srgbClr val="FF6600"/>
                </a:solidFill>
                <a:ea typeface="+mn-ea"/>
              </a:rPr>
              <a:t>תשובה: תפוקת האנרגיה בנשימה אירובית גדולה יותר מתפוקת האנרגיה בתהליך תסיסה</a:t>
            </a:r>
            <a:endParaRPr lang="he-IL" sz="1800" dirty="0" smtClean="0">
              <a:solidFill>
                <a:schemeClr val="accent6">
                  <a:lumMod val="50000"/>
                  <a:lumOff val="50000"/>
                </a:schemeClr>
              </a:solidFill>
            </a:endParaRPr>
          </a:p>
        </p:txBody>
      </p:sp>
      <p:sp>
        <p:nvSpPr>
          <p:cNvPr id="7" name="Rectangle 12"/>
          <p:cNvSpPr/>
          <p:nvPr/>
        </p:nvSpPr>
        <p:spPr>
          <a:xfrm>
            <a:off x="233363" y="2349500"/>
            <a:ext cx="8370887" cy="18716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קצב ההתרבות בסביבה עם חמצן יהיה גדול יותר, מכיוון שבתהליך נשימה אירובית תפוקת האנרגיה גבוהה הרבה יותר מאשר בתהליך תסיסה (נוצרות 30 מולקולות </a:t>
            </a:r>
            <a:r>
              <a:rPr lang="en-US" dirty="0">
                <a:solidFill>
                  <a:prstClr val="black"/>
                </a:solidFill>
              </a:rPr>
              <a:t>ATP</a:t>
            </a:r>
            <a:r>
              <a:rPr lang="he-IL" dirty="0">
                <a:solidFill>
                  <a:prstClr val="black"/>
                </a:solidFill>
              </a:rPr>
              <a:t> מהאנרגיה שהשתחררה מפירוק כל מולקולת גלוקוז, לעומת 2 מולקולות </a:t>
            </a:r>
            <a:r>
              <a:rPr lang="en-US" dirty="0">
                <a:solidFill>
                  <a:prstClr val="black"/>
                </a:solidFill>
              </a:rPr>
              <a:t>ATP</a:t>
            </a:r>
            <a:r>
              <a:rPr lang="he-IL" dirty="0">
                <a:solidFill>
                  <a:prstClr val="black"/>
                </a:solidFill>
              </a:rPr>
              <a:t> שנוצרות בתהליך תסיסה). האנרגיה נחוצה לביצוע תהליכי חיים שונים (כגון: בניית חומרים, קליטת חומרים אקטיבית) הקשורים לבניית תאים ולהתרבות.</a:t>
            </a: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srgbClr val="FF6600"/>
              </a:solidFill>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DBD7F5B-5230-4BD3-B6FC-97480918AA01}" type="slidenum">
              <a:rPr lang="he-IL" sz="1100" smtClean="0">
                <a:solidFill>
                  <a:prstClr val="white">
                    <a:lumMod val="75000"/>
                  </a:prstClr>
                </a:solidFill>
              </a:rPr>
              <a:pPr fontAlgn="base">
                <a:spcBef>
                  <a:spcPct val="0"/>
                </a:spcBef>
                <a:spcAft>
                  <a:spcPct val="0"/>
                </a:spcAft>
                <a:defRPr/>
              </a:pPr>
              <a:t>23</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63588" y="23813"/>
            <a:ext cx="7772400" cy="441325"/>
          </a:xfrm>
        </p:spPr>
        <p:txBody>
          <a:bodyPr/>
          <a:lstStyle/>
          <a:p>
            <a:pPr fontAlgn="auto">
              <a:defRPr/>
            </a:pPr>
            <a:r>
              <a:rPr lang="he-IL" sz="1800" b="1" dirty="0" smtClean="0">
                <a:solidFill>
                  <a:srgbClr val="FF6600"/>
                </a:solidFill>
                <a:ea typeface="+mn-ea"/>
              </a:rPr>
              <a:t>שימושים באורגניזמים המבצעים תהליך תסיסה בתעשיית המזון</a:t>
            </a:r>
            <a:endParaRPr lang="he-IL" sz="1800" dirty="0" smtClean="0"/>
          </a:p>
        </p:txBody>
      </p:sp>
      <p:sp>
        <p:nvSpPr>
          <p:cNvPr id="8" name="TextBox 7"/>
          <p:cNvSpPr txBox="1"/>
          <p:nvPr/>
        </p:nvSpPr>
        <p:spPr>
          <a:xfrm>
            <a:off x="415925" y="465138"/>
            <a:ext cx="8397875" cy="53546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זה שנים רבות למד האדם </a:t>
            </a:r>
            <a:r>
              <a:rPr lang="he-IL" kern="0" dirty="0">
                <a:solidFill>
                  <a:prstClr val="black"/>
                </a:solidFill>
              </a:rPr>
              <a:t>לנצל את האורגניזמים המבצעים תהליכי תסיסה.</a:t>
            </a:r>
          </a:p>
          <a:p>
            <a:pPr fontAlgn="auto">
              <a:spcBef>
                <a:spcPts val="0"/>
              </a:spcBef>
              <a:spcAft>
                <a:spcPts val="0"/>
              </a:spcAft>
              <a:defRPr/>
            </a:pPr>
            <a:r>
              <a:rPr lang="he-IL" kern="0" dirty="0">
                <a:solidFill>
                  <a:prstClr val="black"/>
                </a:solidFill>
              </a:rPr>
              <a:t>     </a:t>
            </a:r>
            <a:r>
              <a:rPr lang="he-IL" u="sng" kern="0" dirty="0">
                <a:solidFill>
                  <a:prstClr val="black"/>
                </a:solidFill>
              </a:rPr>
              <a:t>בחיידקים המבצעים תסיסת חומצת חלב משתמשים</a:t>
            </a:r>
            <a:r>
              <a:rPr lang="he-IL" kern="0" dirty="0">
                <a:solidFill>
                  <a:prstClr val="black"/>
                </a:solidFill>
              </a:rPr>
              <a:t>:  </a:t>
            </a:r>
          </a:p>
          <a:p>
            <a:pPr fontAlgn="auto">
              <a:spcBef>
                <a:spcPts val="0"/>
              </a:spcBef>
              <a:spcAft>
                <a:spcPts val="0"/>
              </a:spcAft>
              <a:defRPr/>
            </a:pPr>
            <a:r>
              <a:rPr lang="he-IL" kern="0" dirty="0">
                <a:solidFill>
                  <a:prstClr val="black"/>
                </a:solidFill>
              </a:rPr>
              <a:t>     א.  בתעשיית מוצרי חלב כגון: הכנת יוגורט ולבן. </a:t>
            </a:r>
          </a:p>
          <a:p>
            <a:pPr fontAlgn="auto">
              <a:spcBef>
                <a:spcPts val="0"/>
              </a:spcBef>
              <a:spcAft>
                <a:spcPts val="0"/>
              </a:spcAft>
              <a:defRPr/>
            </a:pPr>
            <a:r>
              <a:rPr lang="he-IL" kern="0" dirty="0">
                <a:solidFill>
                  <a:prstClr val="black"/>
                </a:solidFill>
              </a:rPr>
              <a:t>     ב.  בתעשיית שימורי ירקות שונים כגון: הכנת מלפפונים חמוצים, זיתים וכרוב חמוץ.</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    </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u="sng" kern="0" dirty="0">
                <a:solidFill>
                  <a:prstClr val="black"/>
                </a:solidFill>
              </a:rPr>
              <a:t>בפטריות המבצעות תסיסה כוהלית משתמשים</a:t>
            </a:r>
            <a:r>
              <a:rPr lang="he-IL" kern="0" dirty="0">
                <a:solidFill>
                  <a:prstClr val="black"/>
                </a:solidFill>
              </a:rPr>
              <a:t>:</a:t>
            </a:r>
          </a:p>
          <a:p>
            <a:pPr fontAlgn="auto">
              <a:spcBef>
                <a:spcPts val="0"/>
              </a:spcBef>
              <a:spcAft>
                <a:spcPts val="0"/>
              </a:spcAft>
              <a:defRPr/>
            </a:pPr>
            <a:r>
              <a:rPr lang="he-IL" kern="0" dirty="0">
                <a:solidFill>
                  <a:prstClr val="black"/>
                </a:solidFill>
              </a:rPr>
              <a:t>    א. בתעשיית היין ומשקאות אלכוהוליים אחרים.</a:t>
            </a:r>
          </a:p>
          <a:p>
            <a:pPr fontAlgn="auto">
              <a:spcBef>
                <a:spcPts val="0"/>
              </a:spcBef>
              <a:spcAft>
                <a:spcPts val="0"/>
              </a:spcAft>
              <a:defRPr/>
            </a:pPr>
            <a:r>
              <a:rPr lang="he-IL" kern="0" dirty="0">
                <a:solidFill>
                  <a:prstClr val="black"/>
                </a:solidFill>
              </a:rPr>
              <a:t>    ב. בהתפחת לחם ומאפים שונים (שמרים).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pic>
        <p:nvPicPr>
          <p:cNvPr id="809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0" y="2159000"/>
            <a:ext cx="11271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5283200"/>
            <a:ext cx="263525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13" y="3476625"/>
            <a:ext cx="1617662"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2088" y="2828925"/>
            <a:ext cx="19050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125" y="2143125"/>
            <a:ext cx="20383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5"/>
          <p:cNvSpPr>
            <a:spLocks noGrp="1"/>
          </p:cNvSpPr>
          <p:nvPr>
            <p:ph type="sldNum" sz="quarter" idx="12"/>
          </p:nvPr>
        </p:nvSpPr>
        <p:spPr bwMode="auto">
          <a:xfrm>
            <a:off x="179388" y="6532563"/>
            <a:ext cx="2133600" cy="2159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2FA93B-0AEE-4790-8506-86D105EAC731}" type="slidenum">
              <a:rPr lang="he-IL" sz="1100" smtClean="0">
                <a:solidFill>
                  <a:prstClr val="white">
                    <a:lumMod val="75000"/>
                  </a:prstClr>
                </a:solidFill>
              </a:rPr>
              <a:pPr fontAlgn="base">
                <a:spcBef>
                  <a:spcPct val="0"/>
                </a:spcBef>
                <a:spcAft>
                  <a:spcPct val="0"/>
                </a:spcAft>
                <a:defRPr/>
              </a:pPr>
              <a:t>24</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63588" y="23813"/>
            <a:ext cx="7772400" cy="441325"/>
          </a:xfrm>
        </p:spPr>
        <p:txBody>
          <a:bodyPr/>
          <a:lstStyle/>
          <a:p>
            <a:pPr fontAlgn="auto">
              <a:defRPr/>
            </a:pPr>
            <a:r>
              <a:rPr lang="he-IL" sz="1800" b="1" dirty="0" smtClean="0">
                <a:solidFill>
                  <a:srgbClr val="FF6600"/>
                </a:solidFill>
                <a:ea typeface="+mn-ea"/>
              </a:rPr>
              <a:t>שלבי יצירת יוגורט ביתי מחלב – הרחבה</a:t>
            </a:r>
            <a:endParaRPr lang="he-IL" sz="1800" dirty="0" smtClean="0">
              <a:solidFill>
                <a:schemeClr val="accent6">
                  <a:lumMod val="50000"/>
                  <a:lumOff val="50000"/>
                </a:schemeClr>
              </a:solidFill>
            </a:endParaRPr>
          </a:p>
        </p:txBody>
      </p:sp>
      <p:sp>
        <p:nvSpPr>
          <p:cNvPr id="8" name="TextBox 7"/>
          <p:cNvSpPr txBox="1"/>
          <p:nvPr/>
        </p:nvSpPr>
        <p:spPr>
          <a:xfrm>
            <a:off x="258763" y="473075"/>
            <a:ext cx="2854325" cy="39703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בתהליך התסיסה, החיידקים מפרקים את סוכר החלב</a:t>
            </a:r>
          </a:p>
          <a:p>
            <a:pPr fontAlgn="auto">
              <a:spcBef>
                <a:spcPts val="0"/>
              </a:spcBef>
              <a:spcAft>
                <a:spcPts val="0"/>
              </a:spcAft>
              <a:defRPr/>
            </a:pPr>
            <a:r>
              <a:rPr lang="he-IL" kern="0" dirty="0"/>
              <a:t>לחומצת חלב, שהם מפרישים אל החלב.</a:t>
            </a:r>
          </a:p>
          <a:p>
            <a:pPr fontAlgn="auto">
              <a:spcBef>
                <a:spcPts val="0"/>
              </a:spcBef>
              <a:spcAft>
                <a:spcPts val="0"/>
              </a:spcAft>
              <a:defRPr/>
            </a:pPr>
            <a:r>
              <a:rPr lang="he-IL" kern="0" dirty="0"/>
              <a:t>ה-</a:t>
            </a:r>
            <a:r>
              <a:rPr lang="en-US" kern="0" dirty="0"/>
              <a:t>pH</a:t>
            </a:r>
            <a:r>
              <a:rPr lang="he-IL" kern="0" dirty="0"/>
              <a:t> של החלב יורד,</a:t>
            </a:r>
          </a:p>
          <a:p>
            <a:pPr fontAlgn="auto">
              <a:spcBef>
                <a:spcPts val="0"/>
              </a:spcBef>
              <a:spcAft>
                <a:spcPts val="0"/>
              </a:spcAft>
              <a:defRPr/>
            </a:pPr>
            <a:r>
              <a:rPr lang="he-IL" kern="0" dirty="0"/>
              <a:t> והוא נעשה חמוץ.</a:t>
            </a:r>
          </a:p>
          <a:p>
            <a:pPr fontAlgn="auto">
              <a:spcBef>
                <a:spcPts val="0"/>
              </a:spcBef>
              <a:spcAft>
                <a:spcPts val="0"/>
              </a:spcAft>
              <a:defRPr/>
            </a:pPr>
            <a:r>
              <a:rPr lang="he-IL" kern="0" dirty="0"/>
              <a:t>חלבוני החלב עוברים דנטורציה, הופכים </a:t>
            </a:r>
          </a:p>
          <a:p>
            <a:pPr fontAlgn="auto">
              <a:spcBef>
                <a:spcPts val="0"/>
              </a:spcBef>
              <a:spcAft>
                <a:spcPts val="0"/>
              </a:spcAft>
              <a:defRPr/>
            </a:pPr>
            <a:r>
              <a:rPr lang="he-IL" kern="0" dirty="0"/>
              <a:t>לבלתי מסיסים, ושוקעים כמוצקים.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u="sng" kern="0" dirty="0"/>
              <a:t>התוצאה</a:t>
            </a:r>
            <a:r>
              <a:rPr lang="he-IL" kern="0" dirty="0"/>
              <a:t>: החלב הפך מוצק יותר, וטעמו הפך חמוץ – משמע, הוא הפך ליוגורט.</a:t>
            </a:r>
          </a:p>
        </p:txBody>
      </p:sp>
      <p:sp>
        <p:nvSpPr>
          <p:cNvPr id="9" name="Slide Number Placeholder 15"/>
          <p:cNvSpPr>
            <a:spLocks noGrp="1"/>
          </p:cNvSpPr>
          <p:nvPr>
            <p:ph type="sldNum" sz="quarter" idx="12"/>
          </p:nvPr>
        </p:nvSpPr>
        <p:spPr bwMode="auto">
          <a:xfrm>
            <a:off x="-31750" y="6564313"/>
            <a:ext cx="1558925" cy="325437"/>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207729F-48D8-4136-9857-CAE8F0231981}" type="slidenum">
              <a:rPr lang="he-IL" sz="1100" smtClean="0">
                <a:solidFill>
                  <a:prstClr val="white">
                    <a:lumMod val="75000"/>
                  </a:prstClr>
                </a:solidFill>
              </a:rPr>
              <a:pPr fontAlgn="base">
                <a:spcBef>
                  <a:spcPct val="0"/>
                </a:spcBef>
                <a:spcAft>
                  <a:spcPct val="0"/>
                </a:spcAft>
                <a:defRPr/>
              </a:pPr>
              <a:t>25</a:t>
            </a:fld>
            <a:endParaRPr lang="he-IL" sz="1100" dirty="0" smtClean="0">
              <a:solidFill>
                <a:prstClr val="white">
                  <a:lumMod val="75000"/>
                </a:prstClr>
              </a:solidFill>
            </a:endParaRPr>
          </a:p>
        </p:txBody>
      </p:sp>
      <p:grpSp>
        <p:nvGrpSpPr>
          <p:cNvPr id="81926" name="קבוצה 4"/>
          <p:cNvGrpSpPr>
            <a:grpSpLocks/>
          </p:cNvGrpSpPr>
          <p:nvPr/>
        </p:nvGrpSpPr>
        <p:grpSpPr bwMode="auto">
          <a:xfrm>
            <a:off x="306388" y="4414838"/>
            <a:ext cx="8420100" cy="2227262"/>
            <a:chOff x="314438" y="1628798"/>
            <a:chExt cx="8419193" cy="2227264"/>
          </a:xfrm>
        </p:grpSpPr>
        <p:pic>
          <p:nvPicPr>
            <p:cNvPr id="8193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300" y="1628799"/>
              <a:ext cx="259397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438" y="1628799"/>
              <a:ext cx="2816078" cy="222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0728" y="1628798"/>
              <a:ext cx="2582903"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p:cNvSpPr txBox="1"/>
          <p:nvPr/>
        </p:nvSpPr>
        <p:spPr>
          <a:xfrm>
            <a:off x="7081838" y="639763"/>
            <a:ext cx="1549400" cy="23082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מוסיפים לחלב חיידקי חומצת חלב </a:t>
            </a:r>
          </a:p>
          <a:p>
            <a:pPr fontAlgn="auto">
              <a:spcBef>
                <a:spcPts val="0"/>
              </a:spcBef>
              <a:spcAft>
                <a:spcPts val="0"/>
              </a:spcAft>
              <a:defRPr/>
            </a:pPr>
            <a:r>
              <a:rPr lang="he-IL" kern="0" dirty="0">
                <a:solidFill>
                  <a:prstClr val="black"/>
                </a:solidFill>
              </a:rPr>
              <a:t>(כפית יוגורט שבו נמצאים חיידקי חומצת חלב שיצרו אותו)</a:t>
            </a:r>
          </a:p>
        </p:txBody>
      </p:sp>
      <p:sp>
        <p:nvSpPr>
          <p:cNvPr id="16" name="TextBox 15"/>
          <p:cNvSpPr txBox="1"/>
          <p:nvPr/>
        </p:nvSpPr>
        <p:spPr>
          <a:xfrm>
            <a:off x="3563938" y="620713"/>
            <a:ext cx="2795587" cy="28622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מכסים את </a:t>
            </a:r>
            <a:r>
              <a:rPr lang="he-IL" kern="0" dirty="0"/>
              <a:t>הכלי כדי ליצור סביבה אנאירובית </a:t>
            </a:r>
          </a:p>
          <a:p>
            <a:pPr fontAlgn="auto">
              <a:spcBef>
                <a:spcPts val="0"/>
              </a:spcBef>
              <a:spcAft>
                <a:spcPts val="0"/>
              </a:spcAft>
              <a:defRPr/>
            </a:pPr>
            <a:r>
              <a:rPr lang="he-IL" kern="0" dirty="0"/>
              <a:t>המתאימה להתפתחות החיידקים.</a:t>
            </a:r>
          </a:p>
          <a:p>
            <a:pPr fontAlgn="auto">
              <a:spcBef>
                <a:spcPts val="0"/>
              </a:spcBef>
              <a:spcAft>
                <a:spcPts val="0"/>
              </a:spcAft>
              <a:defRPr/>
            </a:pPr>
            <a:r>
              <a:rPr lang="he-IL" kern="0" dirty="0"/>
              <a:t>משאירים 2-1 ימים מחוץ למקרר. </a:t>
            </a:r>
          </a:p>
          <a:p>
            <a:pPr fontAlgn="auto">
              <a:spcBef>
                <a:spcPts val="0"/>
              </a:spcBef>
              <a:spcAft>
                <a:spcPts val="0"/>
              </a:spcAft>
              <a:defRPr/>
            </a:pPr>
            <a:r>
              <a:rPr lang="he-IL" kern="0" dirty="0">
                <a:solidFill>
                  <a:prstClr val="black"/>
                </a:solidFill>
              </a:rPr>
              <a:t>(הטמפרטורה במקרר נמוכה מדי לפעילות אנזימי החיידקים).</a:t>
            </a:r>
          </a:p>
          <a:p>
            <a:pPr fontAlgn="auto">
              <a:spcBef>
                <a:spcPts val="0"/>
              </a:spcBef>
              <a:spcAft>
                <a:spcPts val="0"/>
              </a:spcAft>
              <a:defRPr/>
            </a:pPr>
            <a:endParaRPr lang="he-IL" kern="0" dirty="0">
              <a:solidFill>
                <a:prstClr val="black"/>
              </a:solidFill>
            </a:endParaRPr>
          </a:p>
        </p:txBody>
      </p:sp>
      <p:sp>
        <p:nvSpPr>
          <p:cNvPr id="7" name="חץ שמאלה 6"/>
          <p:cNvSpPr/>
          <p:nvPr/>
        </p:nvSpPr>
        <p:spPr>
          <a:xfrm>
            <a:off x="3122613" y="1635125"/>
            <a:ext cx="558800" cy="309563"/>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 name="חץ שמאלה 17"/>
          <p:cNvSpPr/>
          <p:nvPr/>
        </p:nvSpPr>
        <p:spPr>
          <a:xfrm>
            <a:off x="6524625" y="1636713"/>
            <a:ext cx="557213" cy="309562"/>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1931" name="מלבן 4"/>
          <p:cNvSpPr>
            <a:spLocks noChangeArrowheads="1"/>
          </p:cNvSpPr>
          <p:nvPr/>
        </p:nvSpPr>
        <p:spPr bwMode="auto">
          <a:xfrm>
            <a:off x="971550" y="6596063"/>
            <a:ext cx="11096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100">
                <a:solidFill>
                  <a:srgbClr val="1F497D"/>
                </a:solidFill>
                <a:latin typeface="Times New Roman" pitchFamily="18" charset="0"/>
              </a:rPr>
              <a:t>תמונות: אורה בר</a:t>
            </a:r>
            <a:endParaRPr lang="he-IL" sz="11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3348038" y="5992813"/>
            <a:ext cx="3359150" cy="368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latin typeface="Times New Roman" pitchFamily="18" charset="0"/>
                <a:cs typeface="Arial"/>
              </a:rPr>
              <a:t>מכלי עץ להתססת מיץ ענבים ביקב</a:t>
            </a:r>
          </a:p>
        </p:txBody>
      </p:sp>
      <p:sp>
        <p:nvSpPr>
          <p:cNvPr id="9" name="כותרת 8"/>
          <p:cNvSpPr>
            <a:spLocks noGrp="1"/>
          </p:cNvSpPr>
          <p:nvPr>
            <p:ph type="title"/>
          </p:nvPr>
        </p:nvSpPr>
        <p:spPr>
          <a:xfrm>
            <a:off x="271463" y="11113"/>
            <a:ext cx="8229600" cy="439737"/>
          </a:xfrm>
        </p:spPr>
        <p:txBody>
          <a:bodyPr/>
          <a:lstStyle/>
          <a:p>
            <a:pPr fontAlgn="auto">
              <a:defRPr/>
            </a:pPr>
            <a:r>
              <a:rPr lang="he-IL" sz="1800" b="1" dirty="0" smtClean="0">
                <a:solidFill>
                  <a:srgbClr val="FF6600"/>
                </a:solidFill>
                <a:ea typeface="+mn-ea"/>
              </a:rPr>
              <a:t>יין נוצר מהתססת מיץ ענבים ע"י שמרים במכלים סגורים בסביבה אל-אווירנית</a:t>
            </a:r>
            <a:endParaRPr lang="he-IL" sz="1800" dirty="0" smtClean="0">
              <a:solidFill>
                <a:schemeClr val="accent6">
                  <a:lumMod val="50000"/>
                  <a:lumOff val="50000"/>
                </a:schemeClr>
              </a:solidFill>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D55FCA1-4A18-4637-815D-916337F6E481}" type="slidenum">
              <a:rPr lang="he-IL" sz="1100" smtClean="0">
                <a:solidFill>
                  <a:prstClr val="white">
                    <a:lumMod val="75000"/>
                  </a:prstClr>
                </a:solidFill>
              </a:rPr>
              <a:pPr fontAlgn="base">
                <a:spcBef>
                  <a:spcPct val="0"/>
                </a:spcBef>
                <a:spcAft>
                  <a:spcPct val="0"/>
                </a:spcAft>
                <a:defRPr/>
              </a:pPr>
              <a:t>26</a:t>
            </a:fld>
            <a:endParaRPr lang="he-IL" sz="1100" dirty="0" smtClean="0">
              <a:solidFill>
                <a:prstClr val="white">
                  <a:lumMod val="75000"/>
                </a:prstClr>
              </a:solidFill>
            </a:endParaRPr>
          </a:p>
        </p:txBody>
      </p:sp>
      <p:pic>
        <p:nvPicPr>
          <p:cNvPr id="829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767013"/>
            <a:ext cx="3040062"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1" name="Picture 8" descr="http://upload.wikimedia.org/wikipedia/commons/5/58/Cuves_Figea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788" y="1125538"/>
            <a:ext cx="61055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מלבן 1"/>
          <p:cNvSpPr>
            <a:spLocks noChangeArrowheads="1"/>
          </p:cNvSpPr>
          <p:nvPr/>
        </p:nvSpPr>
        <p:spPr bwMode="auto">
          <a:xfrm>
            <a:off x="1728788" y="5619750"/>
            <a:ext cx="25542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solidFill>
                  <a:srgbClr val="000000"/>
                </a:solidFill>
                <a:latin typeface="Times New Roman" pitchFamily="18" charset="0"/>
                <a:cs typeface="Times New Roman" pitchFamily="18" charset="0"/>
              </a:rPr>
              <a:t>© Berndt Fernow at </a:t>
            </a:r>
            <a:r>
              <a:rPr lang="en-US" sz="1100" u="sng">
                <a:solidFill>
                  <a:srgbClr val="0000FF"/>
                </a:solidFill>
                <a:latin typeface="Times New Roman" pitchFamily="18" charset="0"/>
                <a:cs typeface="Times New Roman" pitchFamily="18" charset="0"/>
                <a:hlinkClick r:id="rId5"/>
              </a:rPr>
              <a:t>Wikimedia commons</a:t>
            </a:r>
            <a:endParaRPr lang="he-IL" sz="110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71463" y="450850"/>
            <a:ext cx="8183562"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cs typeface="Arial"/>
              </a:rPr>
              <a:t>שאלה 7:</a:t>
            </a:r>
            <a:r>
              <a:rPr lang="he-IL" dirty="0" smtClean="0">
                <a:solidFill>
                  <a:schemeClr val="tx2"/>
                </a:solidFill>
                <a:latin typeface="Times New Roman" pitchFamily="18" charset="0"/>
                <a:cs typeface="Arial"/>
              </a:rPr>
              <a:t> </a:t>
            </a:r>
          </a:p>
          <a:p>
            <a:pPr eaLnBrk="1" hangingPunct="1">
              <a:defRPr/>
            </a:pPr>
            <a:r>
              <a:rPr lang="he-IL" dirty="0" smtClean="0">
                <a:solidFill>
                  <a:schemeClr val="tx2"/>
                </a:solidFill>
                <a:latin typeface="Times New Roman" pitchFamily="18" charset="0"/>
                <a:cs typeface="Arial"/>
              </a:rPr>
              <a:t>האדם משתמש בחיידקי חומצת חלב גם לכבישת ירקות כגון מלפפונים, כרוב וזיתים.</a:t>
            </a:r>
          </a:p>
          <a:p>
            <a:pPr eaLnBrk="1" hangingPunct="1">
              <a:defRPr/>
            </a:pPr>
            <a:r>
              <a:rPr lang="he-IL" dirty="0" smtClean="0">
                <a:solidFill>
                  <a:schemeClr val="tx2"/>
                </a:solidFill>
                <a:latin typeface="Times New Roman" pitchFamily="18" charset="0"/>
                <a:cs typeface="Arial"/>
              </a:rPr>
              <a:t>בתהליך התסיסה, החיידקים מפרקים את הסוכרים המצויים בירקות לחומצת חלב, </a:t>
            </a:r>
          </a:p>
          <a:p>
            <a:pPr eaLnBrk="1" hangingPunct="1">
              <a:defRPr/>
            </a:pPr>
            <a:r>
              <a:rPr lang="he-IL" dirty="0" smtClean="0">
                <a:solidFill>
                  <a:schemeClr val="tx2"/>
                </a:solidFill>
                <a:latin typeface="Times New Roman" pitchFamily="18" charset="0"/>
                <a:cs typeface="Arial"/>
              </a:rPr>
              <a:t>המופרשת החוצה וגורמת להחמצת הירקות.</a:t>
            </a:r>
          </a:p>
          <a:p>
            <a:pPr eaLnBrk="1" hangingPunct="1">
              <a:defRPr/>
            </a:pPr>
            <a:r>
              <a:rPr lang="he-IL" dirty="0" smtClean="0">
                <a:solidFill>
                  <a:schemeClr val="tx2"/>
                </a:solidFill>
                <a:latin typeface="Times New Roman" pitchFamily="18" charset="0"/>
                <a:cs typeface="Arial"/>
              </a:rPr>
              <a:t>כל מי שכבש ירקות בביתו, יודע שהתהליך מסתיים מעצמו</a:t>
            </a:r>
            <a:r>
              <a:rPr lang="he-IL" dirty="0" smtClean="0">
                <a:solidFill>
                  <a:schemeClr val="tx2"/>
                </a:solidFill>
                <a:cs typeface="Arial"/>
              </a:rPr>
              <a:t> </a:t>
            </a:r>
            <a:r>
              <a:rPr lang="he-IL" dirty="0" smtClean="0">
                <a:solidFill>
                  <a:schemeClr val="tx2"/>
                </a:solidFill>
                <a:latin typeface="Times New Roman" pitchFamily="18" charset="0"/>
                <a:cs typeface="Arial"/>
              </a:rPr>
              <a:t>לאחר זמן מסוים. </a:t>
            </a:r>
          </a:p>
          <a:p>
            <a:pPr eaLnBrk="1" hangingPunct="1">
              <a:defRPr/>
            </a:pPr>
            <a:r>
              <a:rPr lang="he-IL" dirty="0" smtClean="0">
                <a:solidFill>
                  <a:schemeClr val="tx2"/>
                </a:solidFill>
                <a:latin typeface="Times New Roman" pitchFamily="18" charset="0"/>
                <a:cs typeface="Arial"/>
              </a:rPr>
              <a:t>מה מפסיק את התסיסה?</a:t>
            </a:r>
          </a:p>
          <a:p>
            <a:pPr eaLnBrk="1" hangingPunct="1">
              <a:defRPr/>
            </a:pPr>
            <a:r>
              <a:rPr lang="he-IL" dirty="0" smtClean="0">
                <a:solidFill>
                  <a:schemeClr val="bg1">
                    <a:lumMod val="75000"/>
                  </a:schemeClr>
                </a:solidFill>
                <a:latin typeface="Times New Roman" pitchFamily="18" charset="0"/>
                <a:cs typeface="Arial"/>
              </a:rPr>
              <a:t>רמז: חשבו כיצד משפיע ירידת ה-</a:t>
            </a:r>
            <a:r>
              <a:rPr lang="en-US" dirty="0" smtClean="0">
                <a:solidFill>
                  <a:schemeClr val="bg1">
                    <a:lumMod val="75000"/>
                  </a:schemeClr>
                </a:solidFill>
                <a:latin typeface="Times New Roman" pitchFamily="18" charset="0"/>
                <a:cs typeface="Arial"/>
              </a:rPr>
              <a:t>pH</a:t>
            </a:r>
            <a:r>
              <a:rPr lang="he-IL" dirty="0" smtClean="0">
                <a:solidFill>
                  <a:schemeClr val="bg1">
                    <a:lumMod val="75000"/>
                  </a:schemeClr>
                </a:solidFill>
                <a:latin typeface="Times New Roman" pitchFamily="18" charset="0"/>
                <a:cs typeface="Arial"/>
              </a:rPr>
              <a:t> על האנזימים של החיידקים.</a:t>
            </a:r>
          </a:p>
        </p:txBody>
      </p:sp>
      <p:sp>
        <p:nvSpPr>
          <p:cNvPr id="9" name="כותרת 8"/>
          <p:cNvSpPr>
            <a:spLocks noGrp="1"/>
          </p:cNvSpPr>
          <p:nvPr>
            <p:ph type="title"/>
          </p:nvPr>
        </p:nvSpPr>
        <p:spPr>
          <a:xfrm>
            <a:off x="271463" y="11113"/>
            <a:ext cx="8229600" cy="439737"/>
          </a:xfrm>
        </p:spPr>
        <p:txBody>
          <a:bodyPr/>
          <a:lstStyle/>
          <a:p>
            <a:pPr fontAlgn="auto">
              <a:defRPr/>
            </a:pPr>
            <a:r>
              <a:rPr lang="he-IL" sz="1800" b="1" dirty="0" smtClean="0">
                <a:solidFill>
                  <a:srgbClr val="FF6600"/>
                </a:solidFill>
                <a:ea typeface="+mn-ea"/>
              </a:rPr>
              <a:t>שאלה 7: מדוע תהליך כבישת ירקות מסתיים מעצמו?</a:t>
            </a:r>
            <a:endParaRPr lang="he-IL" sz="1800" dirty="0" smtClean="0">
              <a:solidFill>
                <a:schemeClr val="accent6">
                  <a:lumMod val="50000"/>
                  <a:lumOff val="50000"/>
                </a:schemeClr>
              </a:solidFill>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95062B4-8E84-4071-AFC7-161C886D2EFF}" type="slidenum">
              <a:rPr lang="he-IL" sz="1100" smtClean="0">
                <a:solidFill>
                  <a:prstClr val="white">
                    <a:lumMod val="75000"/>
                  </a:prstClr>
                </a:solidFill>
              </a:rPr>
              <a:pPr fontAlgn="base">
                <a:spcBef>
                  <a:spcPct val="0"/>
                </a:spcBef>
                <a:spcAft>
                  <a:spcPct val="0"/>
                </a:spcAft>
                <a:defRPr/>
              </a:pPr>
              <a:t>27</a:t>
            </a:fld>
            <a:endParaRPr lang="he-IL" sz="1100" dirty="0" smtClean="0">
              <a:solidFill>
                <a:prstClr val="white">
                  <a:lumMod val="75000"/>
                </a:prstClr>
              </a:solidFill>
            </a:endParaRPr>
          </a:p>
        </p:txBody>
      </p:sp>
      <p:pic>
        <p:nvPicPr>
          <p:cNvPr id="8397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708275"/>
            <a:ext cx="3408362"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5" name="מלבן 4"/>
          <p:cNvSpPr>
            <a:spLocks noChangeArrowheads="1"/>
          </p:cNvSpPr>
          <p:nvPr/>
        </p:nvSpPr>
        <p:spPr bwMode="auto">
          <a:xfrm>
            <a:off x="5607050" y="5805488"/>
            <a:ext cx="644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100">
                <a:solidFill>
                  <a:srgbClr val="1F497D"/>
                </a:solidFill>
                <a:latin typeface="Times New Roman" pitchFamily="18" charset="0"/>
              </a:rPr>
              <a:t>אורה בר</a:t>
            </a:r>
            <a:endParaRPr lang="he-IL" sz="11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71463" y="11113"/>
            <a:ext cx="8229600" cy="439737"/>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7" name="Rectangle 12"/>
          <p:cNvSpPr/>
          <p:nvPr/>
        </p:nvSpPr>
        <p:spPr>
          <a:xfrm>
            <a:off x="355600" y="2989263"/>
            <a:ext cx="8370888" cy="10477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ירידת ה-</a:t>
            </a:r>
            <a:r>
              <a:rPr lang="en-US" dirty="0">
                <a:solidFill>
                  <a:prstClr val="black"/>
                </a:solidFill>
              </a:rPr>
              <a:t>pH</a:t>
            </a:r>
            <a:r>
              <a:rPr lang="he-IL" dirty="0">
                <a:solidFill>
                  <a:prstClr val="black"/>
                </a:solidFill>
              </a:rPr>
              <a:t>  גורמת לדנטורציה של אנזימי החיידקים, בין היתר גם של האנזימים המשתתפים בתהליך התסיסה, ולכן תהליך התסיסה נפסק.</a:t>
            </a: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srgbClr val="FF6600"/>
              </a:solidFill>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5DADA46-9EE3-42E5-BECA-5A90F56FDC9A}" type="slidenum">
              <a:rPr lang="he-IL" sz="1100" smtClean="0">
                <a:solidFill>
                  <a:prstClr val="white">
                    <a:lumMod val="75000"/>
                  </a:prstClr>
                </a:solidFill>
              </a:rPr>
              <a:pPr fontAlgn="base">
                <a:spcBef>
                  <a:spcPct val="0"/>
                </a:spcBef>
                <a:spcAft>
                  <a:spcPct val="0"/>
                </a:spcAft>
                <a:defRPr/>
              </a:pPr>
              <a:t>28</a:t>
            </a:fld>
            <a:endParaRPr lang="he-IL" sz="1100" dirty="0" smtClean="0">
              <a:solidFill>
                <a:prstClr val="white">
                  <a:lumMod val="75000"/>
                </a:prstClr>
              </a:solidFill>
            </a:endParaRPr>
          </a:p>
        </p:txBody>
      </p:sp>
      <p:sp>
        <p:nvSpPr>
          <p:cNvPr id="10" name="TextBox 9"/>
          <p:cNvSpPr txBox="1"/>
          <p:nvPr/>
        </p:nvSpPr>
        <p:spPr>
          <a:xfrm>
            <a:off x="271463" y="450850"/>
            <a:ext cx="8183562"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cs typeface="Arial"/>
              </a:rPr>
              <a:t>שאלה 7:</a:t>
            </a:r>
            <a:r>
              <a:rPr lang="he-IL" dirty="0" smtClean="0">
                <a:solidFill>
                  <a:schemeClr val="tx2"/>
                </a:solidFill>
                <a:latin typeface="Times New Roman" pitchFamily="18" charset="0"/>
                <a:cs typeface="Arial"/>
              </a:rPr>
              <a:t> </a:t>
            </a:r>
          </a:p>
          <a:p>
            <a:pPr eaLnBrk="1" hangingPunct="1">
              <a:defRPr/>
            </a:pPr>
            <a:r>
              <a:rPr lang="he-IL" dirty="0" smtClean="0">
                <a:solidFill>
                  <a:schemeClr val="tx2"/>
                </a:solidFill>
                <a:latin typeface="Times New Roman" pitchFamily="18" charset="0"/>
                <a:cs typeface="Arial"/>
              </a:rPr>
              <a:t>האדם משתמש בחיידקי חומצת חלב גם לכבישת ירקות כגון מלפפונים, כרוב וזיתים.</a:t>
            </a:r>
          </a:p>
          <a:p>
            <a:pPr eaLnBrk="1" hangingPunct="1">
              <a:defRPr/>
            </a:pPr>
            <a:r>
              <a:rPr lang="he-IL" dirty="0" smtClean="0">
                <a:solidFill>
                  <a:schemeClr val="tx2"/>
                </a:solidFill>
                <a:latin typeface="Times New Roman" pitchFamily="18" charset="0"/>
                <a:cs typeface="Arial"/>
              </a:rPr>
              <a:t>בתהליך התסיסה, החיידקים מפרקים את הסוכרים המצויים בירקות לחומצת חלב, </a:t>
            </a:r>
          </a:p>
          <a:p>
            <a:pPr eaLnBrk="1" hangingPunct="1">
              <a:defRPr/>
            </a:pPr>
            <a:r>
              <a:rPr lang="he-IL" dirty="0" smtClean="0">
                <a:solidFill>
                  <a:schemeClr val="tx2"/>
                </a:solidFill>
                <a:latin typeface="Times New Roman" pitchFamily="18" charset="0"/>
                <a:cs typeface="Arial"/>
              </a:rPr>
              <a:t>המופרשת החוצה וגורמת להחמצת הירקות.</a:t>
            </a:r>
          </a:p>
          <a:p>
            <a:pPr eaLnBrk="1" hangingPunct="1">
              <a:defRPr/>
            </a:pPr>
            <a:r>
              <a:rPr lang="he-IL" dirty="0" smtClean="0">
                <a:solidFill>
                  <a:schemeClr val="tx2"/>
                </a:solidFill>
                <a:latin typeface="Times New Roman" pitchFamily="18" charset="0"/>
                <a:cs typeface="Arial"/>
              </a:rPr>
              <a:t>כל מי שכבש ירקות בביתו, יודע שהתהליך מסתיים מעצמו</a:t>
            </a:r>
            <a:r>
              <a:rPr lang="he-IL" dirty="0" smtClean="0">
                <a:solidFill>
                  <a:schemeClr val="tx2"/>
                </a:solidFill>
                <a:cs typeface="Arial"/>
              </a:rPr>
              <a:t> </a:t>
            </a:r>
            <a:r>
              <a:rPr lang="he-IL" dirty="0" smtClean="0">
                <a:solidFill>
                  <a:schemeClr val="tx2"/>
                </a:solidFill>
                <a:latin typeface="Times New Roman" pitchFamily="18" charset="0"/>
                <a:cs typeface="Arial"/>
              </a:rPr>
              <a:t>לאחר זמן מסוים. </a:t>
            </a:r>
          </a:p>
          <a:p>
            <a:pPr eaLnBrk="1" hangingPunct="1">
              <a:defRPr/>
            </a:pPr>
            <a:r>
              <a:rPr lang="he-IL" dirty="0" smtClean="0">
                <a:solidFill>
                  <a:schemeClr val="tx2"/>
                </a:solidFill>
                <a:latin typeface="Times New Roman" pitchFamily="18" charset="0"/>
                <a:cs typeface="Arial"/>
              </a:rPr>
              <a:t>מה מפסיק את התסיסה?</a:t>
            </a:r>
          </a:p>
          <a:p>
            <a:pPr eaLnBrk="1" hangingPunct="1">
              <a:defRPr/>
            </a:pPr>
            <a:r>
              <a:rPr lang="he-IL" dirty="0" smtClean="0">
                <a:solidFill>
                  <a:schemeClr val="bg1">
                    <a:lumMod val="75000"/>
                  </a:schemeClr>
                </a:solidFill>
                <a:latin typeface="Times New Roman" pitchFamily="18" charset="0"/>
                <a:cs typeface="Arial"/>
              </a:rPr>
              <a:t>רמז: חשבו כיצד משפיע ירידת ה-</a:t>
            </a:r>
            <a:r>
              <a:rPr lang="en-US" dirty="0" smtClean="0">
                <a:solidFill>
                  <a:schemeClr val="bg1">
                    <a:lumMod val="75000"/>
                  </a:schemeClr>
                </a:solidFill>
                <a:latin typeface="Times New Roman" pitchFamily="18" charset="0"/>
                <a:cs typeface="Arial"/>
              </a:rPr>
              <a:t>pH</a:t>
            </a:r>
            <a:r>
              <a:rPr lang="he-IL" dirty="0" smtClean="0">
                <a:solidFill>
                  <a:schemeClr val="bg1">
                    <a:lumMod val="75000"/>
                  </a:schemeClr>
                </a:solidFill>
                <a:latin typeface="Times New Roman" pitchFamily="18" charset="0"/>
                <a:cs typeface="Arial"/>
              </a:rPr>
              <a:t> על האנזימים של החיידקים.</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71463" y="450850"/>
            <a:ext cx="8183562" cy="56324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8:</a:t>
            </a:r>
            <a:r>
              <a:rPr lang="he-IL" dirty="0" smtClean="0">
                <a:solidFill>
                  <a:schemeClr val="tx2"/>
                </a:solidFill>
                <a:latin typeface="Times New Roman" pitchFamily="18" charset="0"/>
                <a:cs typeface="Times New Roman" pitchFamily="18" charset="0"/>
              </a:rPr>
              <a:t> </a:t>
            </a:r>
            <a:r>
              <a:rPr lang="he-IL" dirty="0" smtClean="0">
                <a:solidFill>
                  <a:schemeClr val="tx2"/>
                </a:solidFill>
                <a:latin typeface="Times New Roman" pitchFamily="18" charset="0"/>
                <a:cs typeface="+mn-cs"/>
              </a:rPr>
              <a:t>מעובד מ</a:t>
            </a:r>
            <a:r>
              <a:rPr lang="he-IL" dirty="0" smtClean="0">
                <a:solidFill>
                  <a:schemeClr val="tx2"/>
                </a:solidFill>
                <a:cs typeface="+mn-cs"/>
              </a:rPr>
              <a:t>בגרות תשס"ד</a:t>
            </a:r>
            <a:endParaRPr lang="he-IL" dirty="0">
              <a:solidFill>
                <a:schemeClr val="tx2"/>
              </a:solidFill>
              <a:cs typeface="+mn-cs"/>
            </a:endParaRPr>
          </a:p>
          <a:p>
            <a:pPr eaLnBrk="1" hangingPunct="1">
              <a:defRPr/>
            </a:pPr>
            <a:r>
              <a:rPr lang="he-IL" dirty="0" smtClean="0">
                <a:solidFill>
                  <a:schemeClr val="tx2"/>
                </a:solidFill>
              </a:rPr>
              <a:t>חוקרים </a:t>
            </a:r>
            <a:r>
              <a:rPr lang="he-IL" dirty="0">
                <a:solidFill>
                  <a:schemeClr val="tx2"/>
                </a:solidFill>
              </a:rPr>
              <a:t>בדקו במעבדה את תהליך ההחמצה של חלב אשר שוהה מחוץ למקרר.</a:t>
            </a:r>
          </a:p>
          <a:p>
            <a:pPr eaLnBrk="1" hangingPunct="1">
              <a:defRPr/>
            </a:pPr>
            <a:r>
              <a:rPr lang="he-IL" dirty="0" smtClean="0">
                <a:solidFill>
                  <a:schemeClr val="tx2"/>
                </a:solidFill>
              </a:rPr>
              <a:t>הם </a:t>
            </a:r>
            <a:r>
              <a:rPr lang="he-IL" dirty="0">
                <a:solidFill>
                  <a:schemeClr val="tx2"/>
                </a:solidFill>
              </a:rPr>
              <a:t>אטמו 5 כלים שבהם חלב טרי, והעמידו אותם בטמפרטורת </a:t>
            </a:r>
            <a:r>
              <a:rPr lang="he-IL" dirty="0" smtClean="0">
                <a:solidFill>
                  <a:schemeClr val="tx2"/>
                </a:solidFill>
              </a:rPr>
              <a:t>החדר.</a:t>
            </a:r>
          </a:p>
          <a:p>
            <a:pPr eaLnBrk="1" hangingPunct="1">
              <a:defRPr/>
            </a:pPr>
            <a:r>
              <a:rPr lang="he-IL" dirty="0" smtClean="0">
                <a:solidFill>
                  <a:schemeClr val="tx2"/>
                </a:solidFill>
              </a:rPr>
              <a:t>בכל </a:t>
            </a:r>
            <a:r>
              <a:rPr lang="he-IL" dirty="0">
                <a:solidFill>
                  <a:schemeClr val="tx2"/>
                </a:solidFill>
              </a:rPr>
              <a:t>יום הם פתחו </a:t>
            </a:r>
            <a:r>
              <a:rPr lang="he-IL" dirty="0">
                <a:solidFill>
                  <a:srgbClr val="1F497D"/>
                </a:solidFill>
              </a:rPr>
              <a:t>את אחד הכלים, ובדקו את רמת </a:t>
            </a:r>
            <a:r>
              <a:rPr lang="he-IL" dirty="0" smtClean="0">
                <a:solidFill>
                  <a:srgbClr val="1F497D"/>
                </a:solidFill>
              </a:rPr>
              <a:t>ה-</a:t>
            </a:r>
            <a:r>
              <a:rPr lang="en-US" dirty="0" smtClean="0">
                <a:solidFill>
                  <a:srgbClr val="1F497D"/>
                </a:solidFill>
              </a:rPr>
              <a:t>pH</a:t>
            </a:r>
            <a:r>
              <a:rPr lang="he-IL" dirty="0" smtClean="0">
                <a:solidFill>
                  <a:srgbClr val="1F497D"/>
                </a:solidFill>
              </a:rPr>
              <a:t> בחלב </a:t>
            </a:r>
            <a:r>
              <a:rPr lang="he-IL" dirty="0">
                <a:solidFill>
                  <a:srgbClr val="1F497D"/>
                </a:solidFill>
              </a:rPr>
              <a:t>שבו.</a:t>
            </a:r>
          </a:p>
          <a:p>
            <a:pPr eaLnBrk="1" hangingPunct="1">
              <a:defRPr/>
            </a:pPr>
            <a:r>
              <a:rPr lang="he-IL" dirty="0">
                <a:solidFill>
                  <a:srgbClr val="1F497D"/>
                </a:solidFill>
              </a:rPr>
              <a:t>         תוצאות הבדיקה מוצגות בטבלה </a:t>
            </a:r>
            <a:r>
              <a:rPr lang="he-IL" dirty="0" smtClean="0">
                <a:solidFill>
                  <a:srgbClr val="1F497D"/>
                </a:solidFill>
              </a:rPr>
              <a:t>שלפניכם.</a:t>
            </a: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he-IL" dirty="0" smtClean="0">
              <a:solidFill>
                <a:srgbClr val="1F497D"/>
              </a:solidFill>
            </a:endParaRPr>
          </a:p>
          <a:p>
            <a:pPr eaLnBrk="1" hangingPunct="1">
              <a:defRPr/>
            </a:pPr>
            <a:endParaRPr lang="he-IL" dirty="0">
              <a:solidFill>
                <a:srgbClr val="1F497D"/>
              </a:solidFill>
            </a:endParaRPr>
          </a:p>
          <a:p>
            <a:pPr eaLnBrk="1" hangingPunct="1">
              <a:defRPr/>
            </a:pPr>
            <a:endParaRPr lang="en-US" dirty="0">
              <a:solidFill>
                <a:srgbClr val="1F497D"/>
              </a:solidFill>
            </a:endParaRPr>
          </a:p>
          <a:p>
            <a:pPr eaLnBrk="1" hangingPunct="1">
              <a:defRPr/>
            </a:pPr>
            <a:endParaRPr lang="en-US" dirty="0">
              <a:solidFill>
                <a:srgbClr val="1F497D"/>
              </a:solidFill>
            </a:endParaRPr>
          </a:p>
          <a:p>
            <a:pPr eaLnBrk="1" hangingPunct="1">
              <a:defRPr/>
            </a:pPr>
            <a:r>
              <a:rPr lang="he-IL" dirty="0" smtClean="0">
                <a:solidFill>
                  <a:srgbClr val="1F497D"/>
                </a:solidFill>
              </a:rPr>
              <a:t>א</a:t>
            </a:r>
            <a:r>
              <a:rPr lang="he-IL" dirty="0">
                <a:solidFill>
                  <a:srgbClr val="1F497D"/>
                </a:solidFill>
              </a:rPr>
              <a:t>. </a:t>
            </a:r>
            <a:r>
              <a:rPr lang="he-IL" dirty="0" smtClean="0">
                <a:solidFill>
                  <a:srgbClr val="1F497D"/>
                </a:solidFill>
              </a:rPr>
              <a:t>באיזה סוג </a:t>
            </a:r>
            <a:r>
              <a:rPr lang="he-IL" dirty="0" smtClean="0">
                <a:solidFill>
                  <a:schemeClr val="tx2"/>
                </a:solidFill>
              </a:rPr>
              <a:t>גרף (עקומה או עמודות)  יש לתאר </a:t>
            </a:r>
            <a:r>
              <a:rPr lang="he-IL" dirty="0" smtClean="0">
                <a:solidFill>
                  <a:srgbClr val="1F497D"/>
                </a:solidFill>
              </a:rPr>
              <a:t>את התוצאות? נמקו</a:t>
            </a:r>
          </a:p>
          <a:p>
            <a:pPr eaLnBrk="1" hangingPunct="1">
              <a:defRPr/>
            </a:pPr>
            <a:r>
              <a:rPr lang="he-IL" dirty="0" smtClean="0">
                <a:solidFill>
                  <a:srgbClr val="1F497D"/>
                </a:solidFill>
              </a:rPr>
              <a:t>ב. שרטטו את הגרף. הקפידו על כתיבת כותרות לגרף ולצירים.</a:t>
            </a:r>
          </a:p>
          <a:p>
            <a:pPr eaLnBrk="1" hangingPunct="1">
              <a:defRPr/>
            </a:pPr>
            <a:r>
              <a:rPr lang="he-IL" dirty="0" smtClean="0">
                <a:solidFill>
                  <a:srgbClr val="1F497D"/>
                </a:solidFill>
              </a:rPr>
              <a:t>ג. תארו </a:t>
            </a:r>
            <a:r>
              <a:rPr lang="he-IL" dirty="0">
                <a:solidFill>
                  <a:srgbClr val="1F497D"/>
                </a:solidFill>
              </a:rPr>
              <a:t>כיצד השתנה </a:t>
            </a:r>
            <a:r>
              <a:rPr lang="he-IL" dirty="0" smtClean="0">
                <a:solidFill>
                  <a:srgbClr val="1F497D"/>
                </a:solidFill>
              </a:rPr>
              <a:t>ה</a:t>
            </a:r>
            <a:r>
              <a:rPr lang="he-IL" dirty="0" smtClean="0">
                <a:solidFill>
                  <a:schemeClr val="tx2"/>
                </a:solidFill>
              </a:rPr>
              <a:t>-</a:t>
            </a:r>
            <a:r>
              <a:rPr lang="en-US" dirty="0" smtClean="0">
                <a:solidFill>
                  <a:schemeClr val="tx2"/>
                </a:solidFill>
              </a:rPr>
              <a:t>pH</a:t>
            </a:r>
            <a:r>
              <a:rPr lang="he-IL" dirty="0" smtClean="0">
                <a:solidFill>
                  <a:schemeClr val="tx2"/>
                </a:solidFill>
              </a:rPr>
              <a:t> </a:t>
            </a:r>
            <a:r>
              <a:rPr lang="he-IL" dirty="0" smtClean="0">
                <a:solidFill>
                  <a:srgbClr val="1F497D"/>
                </a:solidFill>
              </a:rPr>
              <a:t>עם הזמן. (</a:t>
            </a:r>
            <a:r>
              <a:rPr lang="he-IL" dirty="0" smtClean="0">
                <a:solidFill>
                  <a:schemeClr val="accent3"/>
                </a:solidFill>
              </a:rPr>
              <a:t>שימו לב! תיאור הגרף צריך להיות אובייקטיבי, </a:t>
            </a:r>
          </a:p>
          <a:p>
            <a:pPr eaLnBrk="1" hangingPunct="1">
              <a:defRPr/>
            </a:pPr>
            <a:r>
              <a:rPr lang="he-IL" dirty="0">
                <a:solidFill>
                  <a:schemeClr val="accent3"/>
                </a:solidFill>
              </a:rPr>
              <a:t> </a:t>
            </a:r>
            <a:r>
              <a:rPr lang="he-IL" dirty="0" smtClean="0">
                <a:solidFill>
                  <a:schemeClr val="accent3"/>
                </a:solidFill>
              </a:rPr>
              <a:t>  בלא הסברים. יש לתאר את המגמות העיקריות בגרף</a:t>
            </a:r>
            <a:r>
              <a:rPr lang="he-IL" dirty="0" smtClean="0">
                <a:solidFill>
                  <a:srgbClr val="1F497D"/>
                </a:solidFill>
              </a:rPr>
              <a:t>).</a:t>
            </a:r>
          </a:p>
          <a:p>
            <a:pPr eaLnBrk="1" hangingPunct="1">
              <a:defRPr/>
            </a:pPr>
            <a:r>
              <a:rPr lang="he-IL" dirty="0" smtClean="0">
                <a:solidFill>
                  <a:srgbClr val="1F497D"/>
                </a:solidFill>
              </a:rPr>
              <a:t>ד. הסבירו </a:t>
            </a:r>
            <a:r>
              <a:rPr lang="he-IL" dirty="0">
                <a:solidFill>
                  <a:srgbClr val="1F497D"/>
                </a:solidFill>
              </a:rPr>
              <a:t>את התהליך הגורם לשינוי ב- </a:t>
            </a:r>
            <a:r>
              <a:rPr lang="en-US" dirty="0" smtClean="0">
                <a:solidFill>
                  <a:srgbClr val="1F497D"/>
                </a:solidFill>
              </a:rPr>
              <a:t>pH</a:t>
            </a:r>
            <a:r>
              <a:rPr lang="he-IL" dirty="0" smtClean="0">
                <a:solidFill>
                  <a:srgbClr val="1F497D"/>
                </a:solidFill>
              </a:rPr>
              <a:t>.</a:t>
            </a:r>
            <a:endParaRPr lang="en-US" dirty="0" smtClean="0">
              <a:solidFill>
                <a:srgbClr val="1F497D"/>
              </a:solidFill>
            </a:endParaRPr>
          </a:p>
          <a:p>
            <a:pPr eaLnBrk="1" hangingPunct="1">
              <a:defRPr/>
            </a:pPr>
            <a:r>
              <a:rPr lang="he-IL" dirty="0" smtClean="0">
                <a:solidFill>
                  <a:srgbClr val="1F497D"/>
                </a:solidFill>
              </a:rPr>
              <a:t>ה. הסבירו </a:t>
            </a:r>
            <a:r>
              <a:rPr lang="he-IL" dirty="0">
                <a:solidFill>
                  <a:srgbClr val="1F497D"/>
                </a:solidFill>
              </a:rPr>
              <a:t>מדוע אין כמעט הבדל ב- </a:t>
            </a:r>
            <a:r>
              <a:rPr lang="en-US" dirty="0" smtClean="0">
                <a:solidFill>
                  <a:srgbClr val="1F497D"/>
                </a:solidFill>
              </a:rPr>
              <a:t>pH</a:t>
            </a:r>
            <a:r>
              <a:rPr lang="he-IL" dirty="0" smtClean="0">
                <a:solidFill>
                  <a:srgbClr val="1F497D"/>
                </a:solidFill>
              </a:rPr>
              <a:t> בין </a:t>
            </a:r>
            <a:r>
              <a:rPr lang="he-IL" dirty="0">
                <a:solidFill>
                  <a:srgbClr val="1F497D"/>
                </a:solidFill>
              </a:rPr>
              <a:t>כלי 4 לכלי </a:t>
            </a:r>
            <a:r>
              <a:rPr lang="he-IL" dirty="0" smtClean="0">
                <a:solidFill>
                  <a:srgbClr val="1F497D"/>
                </a:solidFill>
              </a:rPr>
              <a:t>5.</a:t>
            </a:r>
            <a:endParaRPr lang="he-IL" dirty="0">
              <a:solidFill>
                <a:srgbClr val="1F497D"/>
              </a:solidFill>
            </a:endParaRPr>
          </a:p>
        </p:txBody>
      </p:sp>
      <p:sp>
        <p:nvSpPr>
          <p:cNvPr id="9" name="כותרת 8"/>
          <p:cNvSpPr>
            <a:spLocks noGrp="1"/>
          </p:cNvSpPr>
          <p:nvPr>
            <p:ph type="title"/>
          </p:nvPr>
        </p:nvSpPr>
        <p:spPr>
          <a:xfrm>
            <a:off x="271463" y="11113"/>
            <a:ext cx="8229600" cy="439737"/>
          </a:xfrm>
        </p:spPr>
        <p:txBody>
          <a:bodyPr/>
          <a:lstStyle/>
          <a:p>
            <a:pPr fontAlgn="auto">
              <a:defRPr/>
            </a:pPr>
            <a:r>
              <a:rPr lang="he-IL" sz="1800" b="1" dirty="0" smtClean="0">
                <a:solidFill>
                  <a:srgbClr val="FF6600"/>
                </a:solidFill>
                <a:ea typeface="+mn-ea"/>
              </a:rPr>
              <a:t>שאלה 8: תרגול שלבי החקר המדעי* (שרטוט גרף ותיאור תוצאות)</a:t>
            </a:r>
            <a:endParaRPr lang="he-IL" sz="1800" dirty="0" smtClean="0">
              <a:solidFill>
                <a:schemeClr val="accent6">
                  <a:lumMod val="50000"/>
                  <a:lumOff val="50000"/>
                </a:schemeClr>
              </a:solidFill>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E899668-4016-4EAB-906B-BA97DBF67E14}" type="slidenum">
              <a:rPr lang="he-IL" sz="1100" smtClean="0">
                <a:solidFill>
                  <a:schemeClr val="bg1">
                    <a:lumMod val="75000"/>
                  </a:schemeClr>
                </a:solidFill>
              </a:rPr>
              <a:pPr fontAlgn="base">
                <a:spcBef>
                  <a:spcPct val="0"/>
                </a:spcBef>
                <a:spcAft>
                  <a:spcPct val="0"/>
                </a:spcAft>
                <a:defRPr/>
              </a:pPr>
              <a:t>29</a:t>
            </a:fld>
            <a:endParaRPr lang="he-IL" sz="1100" dirty="0" smtClean="0">
              <a:solidFill>
                <a:schemeClr val="bg1">
                  <a:lumMod val="75000"/>
                </a:schemeClr>
              </a:solidFill>
            </a:endParaRPr>
          </a:p>
        </p:txBody>
      </p:sp>
      <p:graphicFrame>
        <p:nvGraphicFramePr>
          <p:cNvPr id="2" name="טבלה 1"/>
          <p:cNvGraphicFramePr>
            <a:graphicFrameLocks noGrp="1"/>
          </p:cNvGraphicFramePr>
          <p:nvPr/>
        </p:nvGraphicFramePr>
        <p:xfrm>
          <a:off x="1835150" y="1989138"/>
          <a:ext cx="6096000" cy="2224086"/>
        </p:xfrm>
        <a:graphic>
          <a:graphicData uri="http://schemas.openxmlformats.org/drawingml/2006/table">
            <a:tbl>
              <a:tblPr rtl="1" firstRow="1" bandRow="1">
                <a:tableStyleId>{5940675A-B579-460E-94D1-54222C63F5DA}</a:tableStyleId>
              </a:tblPr>
              <a:tblGrid>
                <a:gridCol w="1360240"/>
                <a:gridCol w="2703760"/>
                <a:gridCol w="2032000"/>
              </a:tblGrid>
              <a:tr h="370681">
                <a:tc>
                  <a:txBody>
                    <a:bodyPr/>
                    <a:lstStyle/>
                    <a:p>
                      <a:pPr rtl="1"/>
                      <a:r>
                        <a:rPr lang="he-IL" sz="1800" dirty="0" smtClean="0">
                          <a:solidFill>
                            <a:schemeClr val="tx2"/>
                          </a:solidFill>
                        </a:rPr>
                        <a:t>מספר הכלי</a:t>
                      </a:r>
                      <a:endParaRPr lang="he-IL" sz="1800" dirty="0">
                        <a:solidFill>
                          <a:schemeClr val="tx2"/>
                        </a:solidFill>
                      </a:endParaRPr>
                    </a:p>
                  </a:txBody>
                  <a:tcPr marT="45700" marB="45700"/>
                </a:tc>
                <a:tc>
                  <a:txBody>
                    <a:bodyPr/>
                    <a:lstStyle/>
                    <a:p>
                      <a:pPr rtl="1"/>
                      <a:r>
                        <a:rPr lang="he-IL" sz="1800" dirty="0" smtClean="0">
                          <a:solidFill>
                            <a:schemeClr val="tx2"/>
                          </a:solidFill>
                        </a:rPr>
                        <a:t>מספר ימים מחוץ למקרר</a:t>
                      </a:r>
                      <a:endParaRPr lang="he-IL" sz="1800" dirty="0">
                        <a:solidFill>
                          <a:schemeClr val="tx2"/>
                        </a:solidFill>
                      </a:endParaRPr>
                    </a:p>
                  </a:txBody>
                  <a:tcPr marT="45700" marB="45700"/>
                </a:tc>
                <a:tc>
                  <a:txBody>
                    <a:bodyPr/>
                    <a:lstStyle/>
                    <a:p>
                      <a:pPr rtl="1"/>
                      <a:r>
                        <a:rPr lang="en-US" sz="1800" dirty="0" smtClean="0">
                          <a:solidFill>
                            <a:schemeClr val="tx2"/>
                          </a:solidFill>
                        </a:rPr>
                        <a:t>pH</a:t>
                      </a:r>
                      <a:endParaRPr lang="he-IL" sz="1800" dirty="0">
                        <a:solidFill>
                          <a:schemeClr val="tx2"/>
                        </a:solidFill>
                      </a:endParaRPr>
                    </a:p>
                  </a:txBody>
                  <a:tcPr marT="45700" marB="45700"/>
                </a:tc>
              </a:tr>
              <a:tr h="370681">
                <a:tc>
                  <a:txBody>
                    <a:bodyPr/>
                    <a:lstStyle/>
                    <a:p>
                      <a:pPr rtl="1"/>
                      <a:r>
                        <a:rPr lang="he-IL" sz="1800" dirty="0" smtClean="0">
                          <a:solidFill>
                            <a:schemeClr val="tx2"/>
                          </a:solidFill>
                        </a:rPr>
                        <a:t>1</a:t>
                      </a:r>
                      <a:endParaRPr lang="he-IL" sz="1800" dirty="0">
                        <a:solidFill>
                          <a:schemeClr val="tx2"/>
                        </a:solidFill>
                      </a:endParaRPr>
                    </a:p>
                  </a:txBody>
                  <a:tcPr marT="45700" marB="45700"/>
                </a:tc>
                <a:tc>
                  <a:txBody>
                    <a:bodyPr/>
                    <a:lstStyle/>
                    <a:p>
                      <a:pPr rtl="1"/>
                      <a:r>
                        <a:rPr lang="he-IL" sz="1800" dirty="0" smtClean="0">
                          <a:solidFill>
                            <a:schemeClr val="tx2"/>
                          </a:solidFill>
                        </a:rPr>
                        <a:t>1</a:t>
                      </a:r>
                      <a:endParaRPr lang="he-IL" sz="1800" dirty="0">
                        <a:solidFill>
                          <a:schemeClr val="tx2"/>
                        </a:solidFill>
                      </a:endParaRPr>
                    </a:p>
                  </a:txBody>
                  <a:tcPr marT="45700" marB="45700"/>
                </a:tc>
                <a:tc>
                  <a:txBody>
                    <a:bodyPr/>
                    <a:lstStyle/>
                    <a:p>
                      <a:pPr rtl="1"/>
                      <a:r>
                        <a:rPr lang="he-IL" sz="1800" dirty="0" smtClean="0">
                          <a:solidFill>
                            <a:schemeClr val="tx2"/>
                          </a:solidFill>
                        </a:rPr>
                        <a:t>7.3</a:t>
                      </a:r>
                      <a:endParaRPr lang="he-IL" sz="1800" dirty="0">
                        <a:solidFill>
                          <a:schemeClr val="tx2"/>
                        </a:solidFill>
                      </a:endParaRPr>
                    </a:p>
                  </a:txBody>
                  <a:tcPr marT="45700" marB="45700"/>
                </a:tc>
              </a:tr>
              <a:tr h="370681">
                <a:tc>
                  <a:txBody>
                    <a:bodyPr/>
                    <a:lstStyle/>
                    <a:p>
                      <a:pPr rtl="1"/>
                      <a:r>
                        <a:rPr lang="he-IL" sz="1800" dirty="0" smtClean="0">
                          <a:solidFill>
                            <a:schemeClr val="tx2"/>
                          </a:solidFill>
                        </a:rPr>
                        <a:t>2</a:t>
                      </a:r>
                      <a:endParaRPr lang="he-IL" sz="1800" dirty="0">
                        <a:solidFill>
                          <a:schemeClr val="tx2"/>
                        </a:solidFill>
                      </a:endParaRPr>
                    </a:p>
                  </a:txBody>
                  <a:tcPr marT="45700" marB="45700"/>
                </a:tc>
                <a:tc>
                  <a:txBody>
                    <a:bodyPr/>
                    <a:lstStyle/>
                    <a:p>
                      <a:pPr rtl="1"/>
                      <a:r>
                        <a:rPr lang="he-IL" sz="1800" dirty="0" smtClean="0">
                          <a:solidFill>
                            <a:schemeClr val="tx2"/>
                          </a:solidFill>
                        </a:rPr>
                        <a:t>2</a:t>
                      </a:r>
                      <a:endParaRPr lang="he-IL" sz="1800" dirty="0">
                        <a:solidFill>
                          <a:schemeClr val="tx2"/>
                        </a:solidFill>
                      </a:endParaRPr>
                    </a:p>
                  </a:txBody>
                  <a:tcPr marT="45700" marB="45700"/>
                </a:tc>
                <a:tc>
                  <a:txBody>
                    <a:bodyPr/>
                    <a:lstStyle/>
                    <a:p>
                      <a:pPr rtl="1"/>
                      <a:r>
                        <a:rPr lang="he-IL" sz="1800" dirty="0" smtClean="0">
                          <a:solidFill>
                            <a:schemeClr val="tx2"/>
                          </a:solidFill>
                        </a:rPr>
                        <a:t>6.2</a:t>
                      </a:r>
                      <a:endParaRPr lang="he-IL" sz="1800" dirty="0">
                        <a:solidFill>
                          <a:schemeClr val="tx2"/>
                        </a:solidFill>
                      </a:endParaRPr>
                    </a:p>
                  </a:txBody>
                  <a:tcPr marT="45700" marB="45700"/>
                </a:tc>
              </a:tr>
              <a:tr h="370681">
                <a:tc>
                  <a:txBody>
                    <a:bodyPr/>
                    <a:lstStyle/>
                    <a:p>
                      <a:pPr rtl="1"/>
                      <a:r>
                        <a:rPr lang="he-IL" sz="1800" dirty="0" smtClean="0">
                          <a:solidFill>
                            <a:schemeClr val="tx2"/>
                          </a:solidFill>
                        </a:rPr>
                        <a:t>3</a:t>
                      </a:r>
                      <a:endParaRPr lang="he-IL" sz="1800" dirty="0">
                        <a:solidFill>
                          <a:schemeClr val="tx2"/>
                        </a:solidFill>
                      </a:endParaRPr>
                    </a:p>
                  </a:txBody>
                  <a:tcPr marT="45700" marB="45700"/>
                </a:tc>
                <a:tc>
                  <a:txBody>
                    <a:bodyPr/>
                    <a:lstStyle/>
                    <a:p>
                      <a:pPr rtl="1"/>
                      <a:r>
                        <a:rPr lang="he-IL" sz="1800" dirty="0" smtClean="0">
                          <a:solidFill>
                            <a:schemeClr val="tx2"/>
                          </a:solidFill>
                        </a:rPr>
                        <a:t>3</a:t>
                      </a:r>
                      <a:endParaRPr lang="he-IL" sz="1800" dirty="0">
                        <a:solidFill>
                          <a:schemeClr val="tx2"/>
                        </a:solidFill>
                      </a:endParaRPr>
                    </a:p>
                  </a:txBody>
                  <a:tcPr marT="45700" marB="45700"/>
                </a:tc>
                <a:tc>
                  <a:txBody>
                    <a:bodyPr/>
                    <a:lstStyle/>
                    <a:p>
                      <a:pPr rtl="1"/>
                      <a:r>
                        <a:rPr lang="he-IL" sz="1800" dirty="0" smtClean="0">
                          <a:solidFill>
                            <a:schemeClr val="tx2"/>
                          </a:solidFill>
                        </a:rPr>
                        <a:t>5.4</a:t>
                      </a:r>
                      <a:endParaRPr lang="he-IL" sz="1800" dirty="0">
                        <a:solidFill>
                          <a:schemeClr val="tx2"/>
                        </a:solidFill>
                      </a:endParaRPr>
                    </a:p>
                  </a:txBody>
                  <a:tcPr marT="45700" marB="45700"/>
                </a:tc>
              </a:tr>
              <a:tr h="370681">
                <a:tc>
                  <a:txBody>
                    <a:bodyPr/>
                    <a:lstStyle/>
                    <a:p>
                      <a:pPr rtl="1"/>
                      <a:r>
                        <a:rPr lang="he-IL" sz="1800" dirty="0" smtClean="0">
                          <a:solidFill>
                            <a:schemeClr val="tx2"/>
                          </a:solidFill>
                        </a:rPr>
                        <a:t>4</a:t>
                      </a:r>
                      <a:endParaRPr lang="he-IL" sz="1800" dirty="0">
                        <a:solidFill>
                          <a:schemeClr val="tx2"/>
                        </a:solidFill>
                      </a:endParaRPr>
                    </a:p>
                  </a:txBody>
                  <a:tcPr marT="45700" marB="45700"/>
                </a:tc>
                <a:tc>
                  <a:txBody>
                    <a:bodyPr/>
                    <a:lstStyle/>
                    <a:p>
                      <a:pPr rtl="1"/>
                      <a:r>
                        <a:rPr lang="he-IL" sz="1800" dirty="0" smtClean="0">
                          <a:solidFill>
                            <a:schemeClr val="tx2"/>
                          </a:solidFill>
                        </a:rPr>
                        <a:t>4</a:t>
                      </a:r>
                      <a:endParaRPr lang="he-IL" sz="1800" dirty="0">
                        <a:solidFill>
                          <a:schemeClr val="tx2"/>
                        </a:solidFill>
                      </a:endParaRPr>
                    </a:p>
                  </a:txBody>
                  <a:tcPr marT="45700" marB="45700"/>
                </a:tc>
                <a:tc>
                  <a:txBody>
                    <a:bodyPr/>
                    <a:lstStyle/>
                    <a:p>
                      <a:pPr rtl="1"/>
                      <a:r>
                        <a:rPr lang="he-IL" sz="1800" dirty="0" smtClean="0">
                          <a:solidFill>
                            <a:schemeClr val="tx2"/>
                          </a:solidFill>
                        </a:rPr>
                        <a:t>4.6</a:t>
                      </a:r>
                      <a:endParaRPr lang="he-IL" sz="1800" dirty="0">
                        <a:solidFill>
                          <a:schemeClr val="tx2"/>
                        </a:solidFill>
                      </a:endParaRPr>
                    </a:p>
                  </a:txBody>
                  <a:tcPr marT="45700" marB="45700"/>
                </a:tc>
              </a:tr>
              <a:tr h="370681">
                <a:tc>
                  <a:txBody>
                    <a:bodyPr/>
                    <a:lstStyle/>
                    <a:p>
                      <a:pPr rtl="1"/>
                      <a:r>
                        <a:rPr lang="he-IL" sz="1800" dirty="0" smtClean="0">
                          <a:solidFill>
                            <a:schemeClr val="tx2"/>
                          </a:solidFill>
                        </a:rPr>
                        <a:t>5</a:t>
                      </a:r>
                      <a:endParaRPr lang="he-IL" sz="1800" dirty="0">
                        <a:solidFill>
                          <a:schemeClr val="tx2"/>
                        </a:solidFill>
                      </a:endParaRPr>
                    </a:p>
                  </a:txBody>
                  <a:tcPr marT="45700" marB="45700"/>
                </a:tc>
                <a:tc>
                  <a:txBody>
                    <a:bodyPr/>
                    <a:lstStyle/>
                    <a:p>
                      <a:pPr rtl="1"/>
                      <a:r>
                        <a:rPr lang="he-IL" sz="1800" dirty="0" smtClean="0">
                          <a:solidFill>
                            <a:schemeClr val="tx2"/>
                          </a:solidFill>
                        </a:rPr>
                        <a:t>5</a:t>
                      </a:r>
                      <a:endParaRPr lang="he-IL" sz="1800" dirty="0">
                        <a:solidFill>
                          <a:schemeClr val="tx2"/>
                        </a:solidFill>
                      </a:endParaRPr>
                    </a:p>
                  </a:txBody>
                  <a:tcPr marT="45700" marB="45700"/>
                </a:tc>
                <a:tc>
                  <a:txBody>
                    <a:bodyPr/>
                    <a:lstStyle/>
                    <a:p>
                      <a:pPr rtl="1"/>
                      <a:r>
                        <a:rPr lang="he-IL" sz="1800" dirty="0" smtClean="0">
                          <a:solidFill>
                            <a:schemeClr val="tx2"/>
                          </a:solidFill>
                        </a:rPr>
                        <a:t>4.5</a:t>
                      </a:r>
                      <a:endParaRPr lang="he-IL" sz="1800" dirty="0">
                        <a:solidFill>
                          <a:schemeClr val="tx2"/>
                        </a:solidFill>
                      </a:endParaRPr>
                    </a:p>
                  </a:txBody>
                  <a:tcPr marT="45700" marB="45700"/>
                </a:tc>
              </a:tr>
            </a:tbl>
          </a:graphicData>
        </a:graphic>
      </p:graphicFrame>
      <p:sp>
        <p:nvSpPr>
          <p:cNvPr id="3" name="מלבן 2"/>
          <p:cNvSpPr/>
          <p:nvPr/>
        </p:nvSpPr>
        <p:spPr>
          <a:xfrm>
            <a:off x="3654425" y="6308725"/>
            <a:ext cx="4559300" cy="339725"/>
          </a:xfrm>
          <a:prstGeom prst="rect">
            <a:avLst/>
          </a:prstGeom>
        </p:spPr>
        <p:txBody>
          <a:bodyPr wrap="none">
            <a:spAutoFit/>
          </a:bodyPr>
          <a:lstStyle/>
          <a:p>
            <a:pPr>
              <a:defRPr/>
            </a:pPr>
            <a:r>
              <a:rPr lang="he-IL" sz="1600" b="1" dirty="0">
                <a:solidFill>
                  <a:schemeClr val="accent3"/>
                </a:solidFill>
                <a:latin typeface="Times New Roman" pitchFamily="18" charset="0"/>
                <a:cs typeface="Arial"/>
              </a:rPr>
              <a:t>*</a:t>
            </a:r>
            <a:r>
              <a:rPr lang="he-IL" sz="1600" dirty="0">
                <a:solidFill>
                  <a:schemeClr val="accent3"/>
                </a:solidFill>
                <a:latin typeface="Times New Roman" pitchFamily="18" charset="0"/>
                <a:cs typeface="Arial"/>
              </a:rPr>
              <a:t> </a:t>
            </a:r>
            <a:r>
              <a:rPr lang="he-IL" sz="1600" dirty="0">
                <a:solidFill>
                  <a:srgbClr val="1F497D"/>
                </a:solidFill>
                <a:latin typeface="Times New Roman" pitchFamily="18" charset="0"/>
                <a:cs typeface="Arial"/>
              </a:rPr>
              <a:t>תרגול המיומנויות הנדרשות לבחינת הבגרות במעבדה.</a:t>
            </a:r>
            <a:endParaRPr lang="he-IL"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מלבן מעוגל 87"/>
          <p:cNvSpPr/>
          <p:nvPr/>
        </p:nvSpPr>
        <p:spPr bwMode="auto">
          <a:xfrm>
            <a:off x="4572000" y="3892550"/>
            <a:ext cx="3919538" cy="27559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b="1" dirty="0">
              <a:solidFill>
                <a:schemeClr val="tx1"/>
              </a:solidFill>
            </a:endParaRPr>
          </a:p>
        </p:txBody>
      </p:sp>
      <p:sp>
        <p:nvSpPr>
          <p:cNvPr id="87" name="מלבן מעוגל 86"/>
          <p:cNvSpPr/>
          <p:nvPr/>
        </p:nvSpPr>
        <p:spPr bwMode="auto">
          <a:xfrm>
            <a:off x="484188" y="3910013"/>
            <a:ext cx="3908425" cy="2716212"/>
          </a:xfrm>
          <a:prstGeom prst="roundRect">
            <a:avLst/>
          </a:prstGeom>
          <a:solidFill>
            <a:srgbClr val="CCFFFF">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b="1" dirty="0">
              <a:solidFill>
                <a:schemeClr val="tx1"/>
              </a:solidFill>
            </a:endParaRPr>
          </a:p>
        </p:txBody>
      </p:sp>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F0BB44A-8919-4325-8AEE-BD745F2483BA}" type="slidenum">
              <a:rPr lang="he-IL" smtClean="0"/>
              <a:pPr fontAlgn="base">
                <a:spcBef>
                  <a:spcPct val="0"/>
                </a:spcBef>
                <a:spcAft>
                  <a:spcPct val="0"/>
                </a:spcAft>
                <a:defRPr/>
              </a:pPr>
              <a:t>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מאפייני החומרים האורגניים</a:t>
            </a:r>
            <a:endParaRPr lang="he-IL" sz="1800" dirty="0" smtClean="0"/>
          </a:p>
        </p:txBody>
      </p:sp>
      <p:sp>
        <p:nvSpPr>
          <p:cNvPr id="10" name="TextBox 9"/>
          <p:cNvSpPr txBox="1"/>
          <p:nvPr/>
        </p:nvSpPr>
        <p:spPr>
          <a:xfrm>
            <a:off x="182563" y="495300"/>
            <a:ext cx="8389937" cy="3122613"/>
          </a:xfrm>
          <a:prstGeom prst="rect">
            <a:avLst/>
          </a:prstGeom>
          <a:noFill/>
          <a:ln w="22225">
            <a:noFill/>
          </a:ln>
          <a:effectLst>
            <a:outerShdw sx="101000" sy="101000" algn="ctr" rotWithShape="0">
              <a:sysClr val="window" lastClr="FFFFFF">
                <a:lumMod val="75000"/>
              </a:sysClr>
            </a:outerShdw>
          </a:effectLst>
        </p:spPr>
        <p:txBody>
          <a:bodyPr/>
          <a:lstStyle/>
          <a:p>
            <a:pPr marL="285750" indent="-285750" fontAlgn="auto">
              <a:spcBef>
                <a:spcPts val="0"/>
              </a:spcBef>
              <a:spcAft>
                <a:spcPts val="0"/>
              </a:spcAft>
              <a:buFont typeface="Wingdings" pitchFamily="2" charset="2"/>
              <a:buChar char="§"/>
              <a:defRPr/>
            </a:pPr>
            <a:r>
              <a:rPr lang="he-IL" kern="0" dirty="0">
                <a:solidFill>
                  <a:prstClr val="black"/>
                </a:solidFill>
              </a:rPr>
              <a:t>חומרים אורגניים הם </a:t>
            </a:r>
            <a:r>
              <a:rPr lang="he-IL" u="sng" kern="0" dirty="0">
                <a:solidFill>
                  <a:srgbClr val="FF6600"/>
                </a:solidFill>
              </a:rPr>
              <a:t>תרכובות פחמן</a:t>
            </a:r>
            <a:r>
              <a:rPr lang="he-IL" kern="0" dirty="0">
                <a:solidFill>
                  <a:srgbClr val="FF6600"/>
                </a:solidFill>
              </a:rPr>
              <a:t>, </a:t>
            </a:r>
            <a:r>
              <a:rPr lang="he-IL" u="sng" kern="0" dirty="0">
                <a:solidFill>
                  <a:srgbClr val="FF6600"/>
                </a:solidFill>
              </a:rPr>
              <a:t>שבהן הפחמן קשור למימן </a:t>
            </a:r>
            <a:r>
              <a:rPr lang="he-IL" kern="0" dirty="0">
                <a:solidFill>
                  <a:prstClr val="black"/>
                </a:solidFill>
              </a:rPr>
              <a:t>ועל פי רוב גם לחמצן.</a:t>
            </a:r>
          </a:p>
          <a:p>
            <a:pPr fontAlgn="auto">
              <a:spcBef>
                <a:spcPts val="0"/>
              </a:spcBef>
              <a:spcAft>
                <a:spcPts val="0"/>
              </a:spcAft>
              <a:defRPr/>
            </a:pPr>
            <a:r>
              <a:rPr lang="he-IL" kern="0" dirty="0">
                <a:solidFill>
                  <a:prstClr val="black"/>
                </a:solidFill>
              </a:rPr>
              <a:t>    במקרים רבים, חומר אורגני כולל גם אטומים נוספים כמו חנקן (</a:t>
            </a:r>
            <a:r>
              <a:rPr lang="en-US" kern="0" dirty="0">
                <a:solidFill>
                  <a:prstClr val="black"/>
                </a:solidFill>
              </a:rPr>
              <a:t>N</a:t>
            </a:r>
            <a:r>
              <a:rPr lang="he-IL" kern="0" dirty="0">
                <a:solidFill>
                  <a:prstClr val="black"/>
                </a:solidFill>
              </a:rPr>
              <a:t>), גפרית (</a:t>
            </a:r>
            <a:r>
              <a:rPr lang="en-US" kern="0" dirty="0">
                <a:solidFill>
                  <a:prstClr val="black"/>
                </a:solidFill>
              </a:rPr>
              <a:t>S</a:t>
            </a:r>
            <a:r>
              <a:rPr lang="he-IL" kern="0" dirty="0">
                <a:solidFill>
                  <a:prstClr val="black"/>
                </a:solidFill>
              </a:rPr>
              <a:t>) וזרחן </a:t>
            </a:r>
            <a:r>
              <a:rPr lang="en-US" kern="0" dirty="0">
                <a:solidFill>
                  <a:prstClr val="black"/>
                </a:solidFill>
              </a:rPr>
              <a:t>P)</a:t>
            </a:r>
            <a:r>
              <a:rPr lang="he-IL" kern="0" dirty="0">
                <a:solidFill>
                  <a:prstClr val="black"/>
                </a:solidFill>
              </a:rPr>
              <a:t>).</a:t>
            </a:r>
          </a:p>
          <a:p>
            <a:pPr fontAlgn="auto">
              <a:spcBef>
                <a:spcPts val="0"/>
              </a:spcBef>
              <a:spcAft>
                <a:spcPts val="0"/>
              </a:spcAft>
              <a:defRPr/>
            </a:pPr>
            <a:endParaRPr lang="he-IL" kern="0" dirty="0">
              <a:solidFill>
                <a:prstClr val="black"/>
              </a:solidFill>
            </a:endParaRPr>
          </a:p>
          <a:p>
            <a:pPr marL="285750" indent="-285750" fontAlgn="auto">
              <a:spcBef>
                <a:spcPts val="0"/>
              </a:spcBef>
              <a:spcAft>
                <a:spcPts val="0"/>
              </a:spcAft>
              <a:buFont typeface="Wingdings" pitchFamily="2" charset="2"/>
              <a:buChar char="§"/>
              <a:defRPr/>
            </a:pPr>
            <a:r>
              <a:rPr lang="he-IL" kern="0" dirty="0">
                <a:solidFill>
                  <a:srgbClr val="FF6600"/>
                </a:solidFill>
              </a:rPr>
              <a:t>חומרים אורגניים הם מקור לאנרגיה – </a:t>
            </a:r>
            <a:r>
              <a:rPr lang="he-IL" kern="0" dirty="0">
                <a:solidFill>
                  <a:prstClr val="black"/>
                </a:solidFill>
              </a:rPr>
              <a:t>הם חומרי עתירי אנרגיה כימית. לכן, כשהם מתפרקים לחומרים פשוטים יותר, משתחררת אנרגיה. זה מקור האנרגיה של התאים. </a:t>
            </a:r>
          </a:p>
          <a:p>
            <a:pPr fontAlgn="auto">
              <a:spcBef>
                <a:spcPts val="0"/>
              </a:spcBef>
              <a:spcAft>
                <a:spcPts val="0"/>
              </a:spcAft>
              <a:defRPr/>
            </a:pPr>
            <a:r>
              <a:rPr lang="he-IL" kern="0" dirty="0">
                <a:solidFill>
                  <a:prstClr val="black"/>
                </a:solidFill>
              </a:rPr>
              <a:t>    גם בחיי היום-יום אנו משתמשים באנרגיה הנפלטת מפירוק חומרים אורגניים, לדוגמה, בעת    </a:t>
            </a:r>
          </a:p>
          <a:p>
            <a:pPr fontAlgn="auto">
              <a:spcBef>
                <a:spcPts val="0"/>
              </a:spcBef>
              <a:spcAft>
                <a:spcPts val="0"/>
              </a:spcAft>
              <a:defRPr/>
            </a:pPr>
            <a:r>
              <a:rPr lang="he-IL" kern="0" dirty="0">
                <a:solidFill>
                  <a:prstClr val="black"/>
                </a:solidFill>
              </a:rPr>
              <a:t>    שרֵפת גז הבישול במטבח או הדלק במכוניות</a:t>
            </a:r>
          </a:p>
          <a:p>
            <a:pPr fontAlgn="auto">
              <a:spcBef>
                <a:spcPts val="0"/>
              </a:spcBef>
              <a:spcAft>
                <a:spcPts val="0"/>
              </a:spcAft>
              <a:defRPr/>
            </a:pPr>
            <a:endParaRPr lang="he-IL" kern="0" dirty="0">
              <a:solidFill>
                <a:prstClr val="black"/>
              </a:solidFill>
            </a:endParaRPr>
          </a:p>
          <a:p>
            <a:pPr marL="285750" indent="-285750" fontAlgn="auto">
              <a:spcBef>
                <a:spcPts val="0"/>
              </a:spcBef>
              <a:spcAft>
                <a:spcPts val="0"/>
              </a:spcAft>
              <a:buFont typeface="Wingdings" pitchFamily="2" charset="2"/>
              <a:buChar char="§"/>
              <a:defRPr/>
            </a:pPr>
            <a:r>
              <a:rPr lang="he-IL" u="sng" kern="0" dirty="0">
                <a:solidFill>
                  <a:srgbClr val="FF6600"/>
                </a:solidFill>
              </a:rPr>
              <a:t>בטבע</a:t>
            </a:r>
            <a:r>
              <a:rPr lang="he-IL" kern="0" dirty="0">
                <a:solidFill>
                  <a:srgbClr val="FF6600"/>
                </a:solidFill>
              </a:rPr>
              <a:t>, חומרים אורגניים נוצרים רק בתוך תאים של יצורים חיים, </a:t>
            </a:r>
            <a:r>
              <a:rPr lang="he-IL" kern="0" dirty="0">
                <a:solidFill>
                  <a:prstClr val="black"/>
                </a:solidFill>
              </a:rPr>
              <a:t>או בעקבות פעילותם. </a:t>
            </a:r>
          </a:p>
          <a:p>
            <a:pPr fontAlgn="auto">
              <a:spcBef>
                <a:spcPts val="0"/>
              </a:spcBef>
              <a:spcAft>
                <a:spcPts val="0"/>
              </a:spcAft>
              <a:defRPr/>
            </a:pPr>
            <a:r>
              <a:rPr lang="he-IL" kern="0" dirty="0">
                <a:solidFill>
                  <a:prstClr val="black"/>
                </a:solidFill>
              </a:rPr>
              <a:t>    האדם יכול לייצר חומרים אורגניים סינתטיים, לדוגמה: פלסטיק.</a:t>
            </a:r>
          </a:p>
          <a:p>
            <a:pPr fontAlgn="auto">
              <a:spcBef>
                <a:spcPts val="0"/>
              </a:spcBef>
              <a:spcAft>
                <a:spcPts val="0"/>
              </a:spcAft>
              <a:defRPr/>
            </a:pPr>
            <a:endParaRPr lang="he-IL" kern="0" dirty="0">
              <a:solidFill>
                <a:prstClr val="black"/>
              </a:solidFill>
            </a:endParaRPr>
          </a:p>
          <a:p>
            <a:pPr marL="285750" indent="-285750" fontAlgn="auto">
              <a:spcBef>
                <a:spcPts val="0"/>
              </a:spcBef>
              <a:spcAft>
                <a:spcPts val="0"/>
              </a:spcAft>
              <a:buFont typeface="Wingdings" pitchFamily="2" charset="2"/>
              <a:buChar char="§"/>
              <a:defRPr/>
            </a:pPr>
            <a:r>
              <a:rPr lang="he-IL" kern="0" dirty="0">
                <a:solidFill>
                  <a:prstClr val="black"/>
                </a:solidFill>
              </a:rPr>
              <a:t>החומרים האורגניים הם החומרים העיקריים המרכיבים את התאים, מלבד המים.</a:t>
            </a:r>
            <a:endParaRPr lang="he-IL" kern="0" dirty="0">
              <a:solidFill>
                <a:srgbClr val="FF6600"/>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12" name="TextBox 11"/>
          <p:cNvSpPr txBox="1"/>
          <p:nvPr/>
        </p:nvSpPr>
        <p:spPr>
          <a:xfrm>
            <a:off x="5076825" y="3989388"/>
            <a:ext cx="3095625" cy="5191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solidFill>
                  <a:prstClr val="black"/>
                </a:solidFill>
                <a:latin typeface="Arial"/>
                <a:cs typeface="Arial"/>
              </a:rPr>
              <a:t>דוגמה למולקולה של חומר אורגני</a:t>
            </a:r>
          </a:p>
        </p:txBody>
      </p:sp>
      <p:sp>
        <p:nvSpPr>
          <p:cNvPr id="14" name="TextBox 13"/>
          <p:cNvSpPr txBox="1"/>
          <p:nvPr/>
        </p:nvSpPr>
        <p:spPr>
          <a:xfrm>
            <a:off x="628650" y="4005263"/>
            <a:ext cx="3621088" cy="519112"/>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u="sng" dirty="0">
                <a:solidFill>
                  <a:prstClr val="black"/>
                </a:solidFill>
                <a:latin typeface="Arial"/>
                <a:cs typeface="Arial"/>
              </a:rPr>
              <a:t>דוגמה למולקולה של חומר אנאורגני</a:t>
            </a:r>
          </a:p>
        </p:txBody>
      </p:sp>
      <p:sp>
        <p:nvSpPr>
          <p:cNvPr id="18" name="TextBox 17"/>
          <p:cNvSpPr txBox="1"/>
          <p:nvPr/>
        </p:nvSpPr>
        <p:spPr>
          <a:xfrm>
            <a:off x="755650" y="6237288"/>
            <a:ext cx="2343150" cy="52070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solidFill>
                  <a:prstClr val="black"/>
                </a:solidFill>
                <a:latin typeface="Arial"/>
                <a:cs typeface="Arial"/>
              </a:rPr>
              <a:t>מים</a:t>
            </a:r>
            <a:r>
              <a:rPr lang="he-IL" dirty="0">
                <a:solidFill>
                  <a:prstClr val="black"/>
                </a:solidFill>
                <a:latin typeface="Arial"/>
                <a:cs typeface="Arial"/>
              </a:rPr>
              <a:t> – </a:t>
            </a:r>
            <a:r>
              <a:rPr lang="en-US" dirty="0">
                <a:solidFill>
                  <a:prstClr val="black"/>
                </a:solidFill>
                <a:latin typeface="Arial"/>
                <a:cs typeface="Arial"/>
              </a:rPr>
              <a:t>H</a:t>
            </a:r>
            <a:r>
              <a:rPr lang="en-US" sz="1200" dirty="0">
                <a:solidFill>
                  <a:prstClr val="black"/>
                </a:solidFill>
                <a:latin typeface="Arial"/>
                <a:cs typeface="Arial"/>
              </a:rPr>
              <a:t>2</a:t>
            </a:r>
            <a:r>
              <a:rPr lang="en-US" dirty="0">
                <a:solidFill>
                  <a:prstClr val="black"/>
                </a:solidFill>
                <a:latin typeface="Arial"/>
                <a:cs typeface="Arial"/>
              </a:rPr>
              <a:t>O</a:t>
            </a:r>
            <a:endParaRPr lang="he-IL" dirty="0">
              <a:solidFill>
                <a:prstClr val="black"/>
              </a:solidFill>
              <a:latin typeface="Arial"/>
              <a:cs typeface="Arial"/>
            </a:endParaRPr>
          </a:p>
        </p:txBody>
      </p:sp>
      <p:pic>
        <p:nvPicPr>
          <p:cNvPr id="59403" name="Picture 4" descr="http://www.healthnfit.org/blood-test.files/image0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663" y="4367213"/>
            <a:ext cx="1884362"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p:cNvSpPr/>
          <p:nvPr/>
        </p:nvSpPr>
        <p:spPr>
          <a:xfrm>
            <a:off x="1617663" y="4876800"/>
            <a:ext cx="1606550" cy="96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37898" name="קבוצה 28"/>
          <p:cNvGrpSpPr>
            <a:grpSpLocks/>
          </p:cNvGrpSpPr>
          <p:nvPr/>
        </p:nvGrpSpPr>
        <p:grpSpPr bwMode="auto">
          <a:xfrm>
            <a:off x="1737803" y="4973929"/>
            <a:ext cx="1401434" cy="766711"/>
            <a:chOff x="2235971" y="3832279"/>
            <a:chExt cx="1399095" cy="766390"/>
          </a:xfrm>
          <a:noFill/>
        </p:grpSpPr>
        <p:sp>
          <p:nvSpPr>
            <p:cNvPr id="15" name="TextBox 14"/>
            <p:cNvSpPr txBox="1"/>
            <p:nvPr/>
          </p:nvSpPr>
          <p:spPr>
            <a:xfrm>
              <a:off x="2235971" y="3832279"/>
              <a:ext cx="470700" cy="518896"/>
            </a:xfrm>
            <a:prstGeom prst="rect">
              <a:avLst/>
            </a:prstGeom>
            <a:grp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6" name="TextBox 15"/>
            <p:cNvSpPr txBox="1"/>
            <p:nvPr/>
          </p:nvSpPr>
          <p:spPr>
            <a:xfrm>
              <a:off x="3164365" y="3936958"/>
              <a:ext cx="470701" cy="518896"/>
            </a:xfrm>
            <a:prstGeom prst="rect">
              <a:avLst/>
            </a:prstGeom>
            <a:grp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17" name="TextBox 16"/>
            <p:cNvSpPr txBox="1"/>
            <p:nvPr/>
          </p:nvSpPr>
          <p:spPr>
            <a:xfrm>
              <a:off x="2639780" y="4079773"/>
              <a:ext cx="472285" cy="518896"/>
            </a:xfrm>
            <a:prstGeom prst="rect">
              <a:avLst/>
            </a:prstGeom>
            <a:grp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cxnSp>
          <p:nvCxnSpPr>
            <p:cNvPr id="22" name="מחבר ישר 21"/>
            <p:cNvCxnSpPr/>
            <p:nvPr/>
          </p:nvCxnSpPr>
          <p:spPr>
            <a:xfrm flipH="1">
              <a:off x="3055011" y="4167050"/>
              <a:ext cx="345497" cy="8568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מחבר ישר 25"/>
            <p:cNvCxnSpPr/>
            <p:nvPr/>
          </p:nvCxnSpPr>
          <p:spPr>
            <a:xfrm>
              <a:off x="2598574" y="4067078"/>
              <a:ext cx="236142" cy="15392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bwMode="auto">
          <a:xfrm>
            <a:off x="4829175" y="6300788"/>
            <a:ext cx="2982913" cy="584200"/>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solidFill>
                  <a:prstClr val="black"/>
                </a:solidFill>
                <a:latin typeface="Arial"/>
                <a:cs typeface="Arial"/>
              </a:rPr>
              <a:t>גלוקוז</a:t>
            </a:r>
            <a:r>
              <a:rPr lang="he-IL" dirty="0">
                <a:solidFill>
                  <a:prstClr val="black"/>
                </a:solidFill>
                <a:latin typeface="Arial"/>
                <a:cs typeface="Arial"/>
              </a:rPr>
              <a:t> (</a:t>
            </a:r>
            <a:r>
              <a:rPr lang="he-IL" baseline="-25000" dirty="0">
                <a:solidFill>
                  <a:prstClr val="black"/>
                </a:solidFill>
                <a:latin typeface="Arial"/>
                <a:cs typeface="Arial"/>
              </a:rPr>
              <a:t>6</a:t>
            </a:r>
            <a:r>
              <a:rPr lang="en-US" dirty="0">
                <a:solidFill>
                  <a:prstClr val="black"/>
                </a:solidFill>
                <a:latin typeface="Arial"/>
                <a:cs typeface="Arial"/>
              </a:rPr>
              <a:t>O</a:t>
            </a:r>
            <a:r>
              <a:rPr lang="he-IL" baseline="-25000" dirty="0">
                <a:solidFill>
                  <a:prstClr val="black"/>
                </a:solidFill>
                <a:latin typeface="Arial"/>
                <a:cs typeface="Arial"/>
              </a:rPr>
              <a:t>12</a:t>
            </a:r>
            <a:r>
              <a:rPr lang="en-US" dirty="0">
                <a:solidFill>
                  <a:prstClr val="black"/>
                </a:solidFill>
                <a:latin typeface="Arial"/>
                <a:cs typeface="Arial"/>
              </a:rPr>
              <a:t>H</a:t>
            </a:r>
            <a:r>
              <a:rPr lang="he-IL" baseline="-25000" dirty="0">
                <a:solidFill>
                  <a:prstClr val="black"/>
                </a:solidFill>
                <a:latin typeface="Arial"/>
                <a:cs typeface="Arial"/>
              </a:rPr>
              <a:t>6</a:t>
            </a:r>
            <a:r>
              <a:rPr lang="en-US" dirty="0">
                <a:solidFill>
                  <a:prstClr val="black"/>
                </a:solidFill>
                <a:latin typeface="Arial"/>
                <a:cs typeface="Arial"/>
              </a:rPr>
              <a:t>C</a:t>
            </a:r>
            <a:r>
              <a:rPr lang="he-IL" dirty="0">
                <a:solidFill>
                  <a:prstClr val="black"/>
                </a:solidFill>
                <a:latin typeface="Arial"/>
                <a:cs typeface="Arial"/>
              </a:rPr>
              <a:t>) – חד-סוכר</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71463" y="450850"/>
            <a:ext cx="8183562"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8:</a:t>
            </a:r>
            <a:r>
              <a:rPr lang="he-IL" dirty="0" smtClean="0">
                <a:solidFill>
                  <a:schemeClr val="tx2"/>
                </a:solidFill>
                <a:latin typeface="Times New Roman" pitchFamily="18" charset="0"/>
                <a:cs typeface="Times New Roman" pitchFamily="18" charset="0"/>
              </a:rPr>
              <a:t> </a:t>
            </a:r>
            <a:endParaRPr lang="he-IL" dirty="0">
              <a:solidFill>
                <a:schemeClr val="tx2"/>
              </a:solidFill>
            </a:endParaRPr>
          </a:p>
        </p:txBody>
      </p:sp>
      <p:sp>
        <p:nvSpPr>
          <p:cNvPr id="9" name="כותרת 8"/>
          <p:cNvSpPr>
            <a:spLocks noGrp="1"/>
          </p:cNvSpPr>
          <p:nvPr>
            <p:ph type="title"/>
          </p:nvPr>
        </p:nvSpPr>
        <p:spPr>
          <a:xfrm>
            <a:off x="271463" y="11113"/>
            <a:ext cx="8229600" cy="439737"/>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7" name="Rectangle 12"/>
          <p:cNvSpPr/>
          <p:nvPr/>
        </p:nvSpPr>
        <p:spPr>
          <a:xfrm>
            <a:off x="239713" y="4076700"/>
            <a:ext cx="8370887" cy="25923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עקום, כי </a:t>
            </a:r>
            <a:r>
              <a:rPr lang="he-IL" dirty="0">
                <a:solidFill>
                  <a:schemeClr val="tx1"/>
                </a:solidFill>
              </a:rPr>
              <a:t>המשתנה הבלתי תלוי (הזמן) הוא משתנה רציף.</a:t>
            </a:r>
          </a:p>
          <a:p>
            <a:pPr>
              <a:defRPr/>
            </a:pPr>
            <a:r>
              <a:rPr lang="he-IL" dirty="0">
                <a:solidFill>
                  <a:schemeClr val="tx1"/>
                </a:solidFill>
              </a:rPr>
              <a:t>ג. ה-</a:t>
            </a:r>
            <a:r>
              <a:rPr lang="en-US" dirty="0">
                <a:solidFill>
                  <a:schemeClr val="tx1"/>
                </a:solidFill>
              </a:rPr>
              <a:t>pH</a:t>
            </a:r>
            <a:r>
              <a:rPr lang="he-IL" dirty="0">
                <a:solidFill>
                  <a:schemeClr val="tx1"/>
                </a:solidFill>
              </a:rPr>
              <a:t> ירד מהר מן היום הראשון עד היום הרביעי, מ-7.3 ועד 4.6. בין היום הרביעי לחמישי,</a:t>
            </a:r>
          </a:p>
          <a:p>
            <a:pPr>
              <a:defRPr/>
            </a:pPr>
            <a:r>
              <a:rPr lang="he-IL" dirty="0">
                <a:solidFill>
                  <a:schemeClr val="tx1"/>
                </a:solidFill>
              </a:rPr>
              <a:t>   ה-</a:t>
            </a:r>
            <a:r>
              <a:rPr lang="en-US" dirty="0">
                <a:solidFill>
                  <a:schemeClr val="tx1"/>
                </a:solidFill>
              </a:rPr>
              <a:t>pH</a:t>
            </a:r>
            <a:r>
              <a:rPr lang="he-IL" dirty="0">
                <a:solidFill>
                  <a:schemeClr val="tx1"/>
                </a:solidFill>
              </a:rPr>
              <a:t> כמעט ולא ירד.</a:t>
            </a:r>
          </a:p>
          <a:p>
            <a:pPr>
              <a:defRPr/>
            </a:pPr>
            <a:r>
              <a:rPr lang="he-IL" dirty="0">
                <a:solidFill>
                  <a:schemeClr val="tx1"/>
                </a:solidFill>
              </a:rPr>
              <a:t>ד. החיידקים המתפתחים בחלב, מפרקים את סוכר החלב בתהליך תסיסה. תוצר התהליך -    </a:t>
            </a:r>
          </a:p>
          <a:p>
            <a:pPr>
              <a:defRPr/>
            </a:pPr>
            <a:r>
              <a:rPr lang="he-IL" dirty="0">
                <a:solidFill>
                  <a:schemeClr val="tx1"/>
                </a:solidFill>
              </a:rPr>
              <a:t>    חומצת חלב, מופרשת אל החלב, וגורמת לירידת ה-</a:t>
            </a:r>
            <a:r>
              <a:rPr lang="en-US" dirty="0">
                <a:solidFill>
                  <a:schemeClr val="tx1"/>
                </a:solidFill>
              </a:rPr>
              <a:t>pH</a:t>
            </a:r>
            <a:r>
              <a:rPr lang="he-IL" dirty="0">
                <a:solidFill>
                  <a:schemeClr val="tx1"/>
                </a:solidFill>
              </a:rPr>
              <a:t>.</a:t>
            </a:r>
          </a:p>
          <a:p>
            <a:pPr>
              <a:defRPr/>
            </a:pPr>
            <a:r>
              <a:rPr lang="he-IL" dirty="0">
                <a:solidFill>
                  <a:schemeClr val="tx1"/>
                </a:solidFill>
              </a:rPr>
              <a:t>ה. ה-</a:t>
            </a:r>
            <a:r>
              <a:rPr lang="en-US" dirty="0">
                <a:solidFill>
                  <a:schemeClr val="tx1"/>
                </a:solidFill>
              </a:rPr>
              <a:t>pH</a:t>
            </a:r>
            <a:r>
              <a:rPr lang="he-IL" dirty="0">
                <a:solidFill>
                  <a:schemeClr val="tx1"/>
                </a:solidFill>
              </a:rPr>
              <a:t> הנמוך הגביל את התפתחות החיידקים מכיוון שהוא גרם לשינוי המבנה המרחבי של </a:t>
            </a:r>
          </a:p>
          <a:p>
            <a:pPr>
              <a:defRPr/>
            </a:pPr>
            <a:r>
              <a:rPr lang="he-IL" dirty="0">
                <a:solidFill>
                  <a:schemeClr val="tx1"/>
                </a:solidFill>
              </a:rPr>
              <a:t>    החלבונים שלהם, ולכן חלה ירידה בפעילות אנזימי התסיסה (ושאר האנזימים בתאי </a:t>
            </a:r>
          </a:p>
          <a:p>
            <a:pPr>
              <a:defRPr/>
            </a:pPr>
            <a:r>
              <a:rPr lang="he-IL" dirty="0">
                <a:solidFill>
                  <a:schemeClr val="tx1"/>
                </a:solidFill>
              </a:rPr>
              <a:t>    החיידקים), ויצירת חומצת החלב נפסקה. עקב כך, ה-</a:t>
            </a:r>
            <a:r>
              <a:rPr lang="en-US" dirty="0">
                <a:solidFill>
                  <a:schemeClr val="tx1"/>
                </a:solidFill>
              </a:rPr>
              <a:t>pH</a:t>
            </a:r>
            <a:r>
              <a:rPr lang="he-IL" dirty="0">
                <a:solidFill>
                  <a:schemeClr val="tx1"/>
                </a:solidFill>
              </a:rPr>
              <a:t> נשאר קבוע פחות או יותר.</a:t>
            </a:r>
          </a:p>
          <a:p>
            <a:pPr>
              <a:defRPr/>
            </a:pPr>
            <a:endParaRPr lang="he-IL" dirty="0">
              <a:solidFill>
                <a:schemeClr val="tx1"/>
              </a:solidFill>
            </a:endParaRPr>
          </a:p>
          <a:p>
            <a:pPr>
              <a:defRPr/>
            </a:pPr>
            <a:endParaRPr lang="he-IL" dirty="0">
              <a:solidFill>
                <a:schemeClr val="tx1"/>
              </a:solidFill>
            </a:endParaRPr>
          </a:p>
          <a:p>
            <a:pPr>
              <a:defRPr/>
            </a:pPr>
            <a:endParaRPr lang="he-IL" dirty="0">
              <a:solidFill>
                <a:schemeClr val="tx1"/>
              </a:solidFill>
            </a:endParaRPr>
          </a:p>
          <a:p>
            <a:pPr>
              <a:defRPr/>
            </a:pPr>
            <a:endParaRPr lang="he-IL" dirty="0">
              <a:solidFill>
                <a:schemeClr val="tx1"/>
              </a:solidFill>
            </a:endParaRPr>
          </a:p>
          <a:p>
            <a:pPr>
              <a:defRPr/>
            </a:pPr>
            <a:endParaRPr lang="he-IL" dirty="0">
              <a:solidFill>
                <a:schemeClr val="tx1"/>
              </a:solidFill>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9A25691-CBEB-4B97-BFC0-9A8602035388}" type="slidenum">
              <a:rPr lang="he-IL" sz="1100" smtClean="0">
                <a:solidFill>
                  <a:prstClr val="white">
                    <a:lumMod val="75000"/>
                  </a:prstClr>
                </a:solidFill>
              </a:rPr>
              <a:pPr fontAlgn="base">
                <a:spcBef>
                  <a:spcPct val="0"/>
                </a:spcBef>
                <a:spcAft>
                  <a:spcPct val="0"/>
                </a:spcAft>
                <a:defRPr/>
              </a:pPr>
              <a:t>30</a:t>
            </a:fld>
            <a:endParaRPr lang="he-IL" sz="1100" dirty="0" smtClean="0">
              <a:solidFill>
                <a:prstClr val="white">
                  <a:lumMod val="75000"/>
                </a:prstClr>
              </a:solidFill>
            </a:endParaRPr>
          </a:p>
        </p:txBody>
      </p:sp>
      <p:graphicFrame>
        <p:nvGraphicFramePr>
          <p:cNvPr id="12" name="תרשים 11"/>
          <p:cNvGraphicFramePr>
            <a:graphicFrameLocks/>
          </p:cNvGraphicFramePr>
          <p:nvPr/>
        </p:nvGraphicFramePr>
        <p:xfrm>
          <a:off x="2411760" y="8443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5246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023D4C6-B018-46BA-ACFD-27D081C50D8E}" type="slidenum">
              <a:rPr lang="he-IL" sz="1100" smtClean="0">
                <a:solidFill>
                  <a:prstClr val="white">
                    <a:lumMod val="75000"/>
                  </a:prstClr>
                </a:solidFill>
              </a:rPr>
              <a:pPr fontAlgn="base">
                <a:spcBef>
                  <a:spcPct val="0"/>
                </a:spcBef>
                <a:spcAft>
                  <a:spcPct val="0"/>
                </a:spcAft>
                <a:defRPr/>
              </a:pPr>
              <a:t>31</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a:solidFill>
                  <a:schemeClr val="accent3"/>
                </a:solidFill>
                <a:ea typeface="+mn-ea"/>
              </a:rPr>
              <a:t>תוצרי תהליכי תסיסה נוספים – </a:t>
            </a:r>
            <a:r>
              <a:rPr lang="he-IL" sz="1800" b="1" dirty="0" smtClean="0">
                <a:solidFill>
                  <a:schemeClr val="accent3"/>
                </a:solidFill>
                <a:ea typeface="+mn-ea"/>
              </a:rPr>
              <a:t>אצטון</a:t>
            </a:r>
            <a:endParaRPr lang="he-IL" sz="1800" dirty="0" smtClean="0">
              <a:solidFill>
                <a:schemeClr val="accent6">
                  <a:lumMod val="50000"/>
                  <a:lumOff val="50000"/>
                </a:schemeClr>
              </a:solidFill>
            </a:endParaRPr>
          </a:p>
        </p:txBody>
      </p:sp>
      <p:grpSp>
        <p:nvGrpSpPr>
          <p:cNvPr id="88069" name="קבוצה 1"/>
          <p:cNvGrpSpPr>
            <a:grpSpLocks/>
          </p:cNvGrpSpPr>
          <p:nvPr/>
        </p:nvGrpSpPr>
        <p:grpSpPr bwMode="auto">
          <a:xfrm>
            <a:off x="777875" y="1423988"/>
            <a:ext cx="7877175" cy="5078412"/>
            <a:chOff x="683568" y="1519238"/>
            <a:chExt cx="7877820" cy="5078313"/>
          </a:xfrm>
        </p:grpSpPr>
        <p:grpSp>
          <p:nvGrpSpPr>
            <p:cNvPr id="88071" name="קבוצה 1"/>
            <p:cNvGrpSpPr>
              <a:grpSpLocks/>
            </p:cNvGrpSpPr>
            <p:nvPr/>
          </p:nvGrpSpPr>
          <p:grpSpPr bwMode="auto">
            <a:xfrm>
              <a:off x="683568" y="1519238"/>
              <a:ext cx="7877820" cy="5078313"/>
              <a:chOff x="683568" y="1181100"/>
              <a:chExt cx="7877820" cy="5078314"/>
            </a:xfrm>
          </p:grpSpPr>
          <p:sp>
            <p:nvSpPr>
              <p:cNvPr id="88074" name="מלבן 14"/>
              <p:cNvSpPr>
                <a:spLocks noChangeArrowheads="1"/>
              </p:cNvSpPr>
              <p:nvPr/>
            </p:nvSpPr>
            <p:spPr bwMode="auto">
              <a:xfrm>
                <a:off x="683568" y="1181100"/>
                <a:ext cx="7877820" cy="50783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he-IL" b="1">
                    <a:solidFill>
                      <a:srgbClr val="FF6600"/>
                    </a:solidFill>
                  </a:rPr>
                  <a:t>                                                   אצטון</a:t>
                </a:r>
              </a:p>
              <a:p>
                <a:r>
                  <a:rPr lang="he-IL">
                    <a:solidFill>
                      <a:srgbClr val="000000"/>
                    </a:solidFill>
                  </a:rPr>
                  <a:t>החיידק המייצר אצטון קשור בתולדות הציונות, שכן מי שגילה אותו הוא ד"ר חיים וייצמן, לימים נשיאה הראשון של מדינת ישראל. תהליך ייצור האצטון נקרא על שמו: </a:t>
                </a:r>
              </a:p>
              <a:p>
                <a:r>
                  <a:rPr lang="he-IL">
                    <a:solidFill>
                      <a:srgbClr val="FF6600"/>
                    </a:solidFill>
                  </a:rPr>
                  <a:t>תהליך וייצמן</a:t>
                </a:r>
                <a:r>
                  <a:rPr lang="he-IL">
                    <a:solidFill>
                      <a:srgbClr val="000000"/>
                    </a:solidFill>
                  </a:rPr>
                  <a:t>.</a:t>
                </a:r>
              </a:p>
              <a:p>
                <a:r>
                  <a:rPr lang="he-IL">
                    <a:solidFill>
                      <a:srgbClr val="000000"/>
                    </a:solidFill>
                  </a:rPr>
                  <a:t>על פי הצעתו של וייצמן, החלו האנגלים לייצר בעזרת החיידק  אצטון, שהיה נחוץ להם לייצור חומר נפץ במהלך מלחמת העולם הראשונה. יש המשערים שתרומתו של וייצמן למאמץ המלחמתי של אנגליה, הייתה אחת הסיבות למתן הצהרת בלפור.</a:t>
                </a:r>
              </a:p>
              <a:p>
                <a:endParaRPr lang="he-IL">
                  <a:solidFill>
                    <a:srgbClr val="000000"/>
                  </a:solidFill>
                </a:endParaRPr>
              </a:p>
              <a:p>
                <a:endParaRPr lang="he-IL">
                  <a:solidFill>
                    <a:srgbClr val="000000"/>
                  </a:solidFill>
                </a:endParaRPr>
              </a:p>
              <a:p>
                <a:endParaRPr lang="he-IL">
                  <a:solidFill>
                    <a:srgbClr val="000000"/>
                  </a:solidFill>
                </a:endParaRPr>
              </a:p>
              <a:p>
                <a:endParaRPr lang="he-IL">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he-IL">
                  <a:solidFill>
                    <a:srgbClr val="000000"/>
                  </a:solidFill>
                </a:endParaRPr>
              </a:p>
              <a:p>
                <a:endParaRPr lang="he-IL">
                  <a:solidFill>
                    <a:srgbClr val="000000"/>
                  </a:solidFill>
                </a:endParaRPr>
              </a:p>
            </p:txBody>
          </p:sp>
          <p:sp>
            <p:nvSpPr>
              <p:cNvPr id="88075" name="Text Box 12"/>
              <p:cNvSpPr txBox="1">
                <a:spLocks noChangeArrowheads="1"/>
              </p:cNvSpPr>
              <p:nvPr/>
            </p:nvSpPr>
            <p:spPr bwMode="auto">
              <a:xfrm>
                <a:off x="5542309" y="5323409"/>
                <a:ext cx="1477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sz="1600">
                    <a:solidFill>
                      <a:srgbClr val="000000"/>
                    </a:solidFill>
                  </a:rPr>
                  <a:t>ד"ר חיים וייצמן</a:t>
                </a:r>
                <a:endParaRPr lang="en-US" sz="1600">
                  <a:solidFill>
                    <a:srgbClr val="000000"/>
                  </a:solidFill>
                </a:endParaRPr>
              </a:p>
            </p:txBody>
          </p:sp>
        </p:grpSp>
        <p:sp>
          <p:nvSpPr>
            <p:cNvPr id="88072" name="מלבן 2"/>
            <p:cNvSpPr>
              <a:spLocks noChangeArrowheads="1"/>
            </p:cNvSpPr>
            <p:nvPr/>
          </p:nvSpPr>
          <p:spPr bwMode="auto">
            <a:xfrm>
              <a:off x="3419872" y="6197302"/>
              <a:ext cx="302433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a:solidFill>
                    <a:srgbClr val="333333"/>
                  </a:solidFill>
                  <a:cs typeface="Times New Roman" pitchFamily="18" charset="0"/>
                  <a:hlinkClick r:id="rId3"/>
                </a:rPr>
                <a:t>Library of Congress, Prints &amp; Photographs Division, [</a:t>
              </a:r>
              <a:r>
                <a:rPr lang="en-US" sz="1000">
                  <a:solidFill>
                    <a:srgbClr val="555555"/>
                  </a:solidFill>
                  <a:latin typeface="Verdana" pitchFamily="34" charset="0"/>
                  <a:cs typeface="Times New Roman" pitchFamily="18" charset="0"/>
                  <a:hlinkClick r:id="rId3"/>
                </a:rPr>
                <a:t>LC-DIG-ggbain-36519</a:t>
              </a:r>
              <a:r>
                <a:rPr lang="en-US" sz="1000">
                  <a:solidFill>
                    <a:srgbClr val="555555"/>
                  </a:solidFill>
                  <a:latin typeface="Verdana" pitchFamily="34" charset="0"/>
                  <a:cs typeface="Times New Roman" pitchFamily="18" charset="0"/>
                </a:rPr>
                <a:t> </a:t>
              </a:r>
              <a:r>
                <a:rPr lang="en-US" sz="1000">
                  <a:solidFill>
                    <a:srgbClr val="333333"/>
                  </a:solidFill>
                  <a:cs typeface="Times New Roman" pitchFamily="18" charset="0"/>
                </a:rPr>
                <a:t>]</a:t>
              </a:r>
              <a:endParaRPr lang="he-IL" sz="1000">
                <a:solidFill>
                  <a:srgbClr val="000000"/>
                </a:solidFill>
              </a:endParaRPr>
            </a:p>
          </p:txBody>
        </p:sp>
        <p:pic>
          <p:nvPicPr>
            <p:cNvPr id="8807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3562733"/>
              <a:ext cx="1872208" cy="2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8070" name="מלבן 14"/>
          <p:cNvSpPr>
            <a:spLocks noChangeArrowheads="1"/>
          </p:cNvSpPr>
          <p:nvPr/>
        </p:nvSpPr>
        <p:spPr bwMode="auto">
          <a:xfrm>
            <a:off x="231775" y="466725"/>
            <a:ext cx="8443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מיקרואורגניזמים שונים מבצעים תהליכי תסיסה נוספים. מקצת תוצרי תהליכי תסיסה אלו </a:t>
            </a:r>
          </a:p>
          <a:p>
            <a:r>
              <a:rPr lang="he-IL"/>
              <a:t>מנוצלים בתעשייה</a:t>
            </a:r>
            <a:r>
              <a:rPr lang="he-IL">
                <a:solidFill>
                  <a:srgbClr val="000000"/>
                </a:solidFill>
              </a:rPr>
              <a:t>. דוגמאות:</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C442752-E080-4476-89F5-8973656482EF}" type="slidenum">
              <a:rPr lang="he-IL" sz="1100" smtClean="0">
                <a:solidFill>
                  <a:prstClr val="white">
                    <a:lumMod val="75000"/>
                  </a:prstClr>
                </a:solidFill>
              </a:rPr>
              <a:pPr fontAlgn="base">
                <a:spcBef>
                  <a:spcPct val="0"/>
                </a:spcBef>
                <a:spcAft>
                  <a:spcPct val="0"/>
                </a:spcAft>
                <a:defRPr/>
              </a:pPr>
              <a:t>32</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chemeClr val="accent3"/>
                </a:solidFill>
                <a:ea typeface="+mn-ea"/>
              </a:rPr>
              <a:t>תוצרי תהליכי תסיסה נוספים – חומצת חומץ</a:t>
            </a:r>
            <a:endParaRPr lang="he-IL" sz="1800" dirty="0" smtClean="0">
              <a:solidFill>
                <a:schemeClr val="accent6">
                  <a:lumMod val="50000"/>
                  <a:lumOff val="50000"/>
                </a:schemeClr>
              </a:solidFill>
            </a:endParaRPr>
          </a:p>
        </p:txBody>
      </p:sp>
      <p:sp>
        <p:nvSpPr>
          <p:cNvPr id="68615" name="מלבן 14"/>
          <p:cNvSpPr>
            <a:spLocks noChangeArrowheads="1"/>
          </p:cNvSpPr>
          <p:nvPr/>
        </p:nvSpPr>
        <p:spPr bwMode="auto">
          <a:xfrm>
            <a:off x="231775" y="620713"/>
            <a:ext cx="8324850" cy="5632450"/>
          </a:xfrm>
          <a:prstGeom prst="rect">
            <a:avLst/>
          </a:prstGeom>
          <a:noFill/>
          <a:ln w="9525">
            <a:solidFill>
              <a:schemeClr val="tx1"/>
            </a:solidFill>
            <a:miter lim="800000"/>
            <a:headEnd/>
            <a:tailEnd/>
          </a:ln>
          <a:extLst/>
        </p:spPr>
        <p:txBody>
          <a:bodyPr>
            <a:spAutoFit/>
          </a:bodyPr>
          <a:lstStyle/>
          <a:p>
            <a:pPr>
              <a:defRPr/>
            </a:pPr>
            <a:r>
              <a:rPr lang="he-IL" b="1" dirty="0">
                <a:solidFill>
                  <a:srgbClr val="FF6600"/>
                </a:solidFill>
              </a:rPr>
              <a:t>חומצה אצטית (חומצת חומץ)</a:t>
            </a:r>
          </a:p>
          <a:p>
            <a:pPr>
              <a:defRPr/>
            </a:pPr>
            <a:r>
              <a:rPr lang="he-IL" dirty="0">
                <a:solidFill>
                  <a:prstClr val="black"/>
                </a:solidFill>
              </a:rPr>
              <a:t>חומצה אצטית מיוצרת על ידי חיידקים באחת משתי הדרכים הבאות:</a:t>
            </a:r>
          </a:p>
          <a:p>
            <a:pPr marL="285750" indent="-285750">
              <a:buFont typeface="Wingdings" pitchFamily="2" charset="2"/>
              <a:buChar char="§"/>
              <a:defRPr/>
            </a:pPr>
            <a:r>
              <a:rPr lang="he-IL" dirty="0">
                <a:solidFill>
                  <a:srgbClr val="000000"/>
                </a:solidFill>
              </a:rPr>
              <a:t>יש חיידקים (למשל </a:t>
            </a:r>
            <a:r>
              <a:rPr lang="en-US" dirty="0">
                <a:solidFill>
                  <a:srgbClr val="000000"/>
                </a:solidFill>
              </a:rPr>
              <a:t>Clostridium</a:t>
            </a:r>
            <a:r>
              <a:rPr lang="he-IL" dirty="0">
                <a:solidFill>
                  <a:srgbClr val="000000"/>
                </a:solidFill>
              </a:rPr>
              <a:t>) המתסיסים גלוקוז ישירות לחומצה אצטית. </a:t>
            </a:r>
            <a:endParaRPr lang="he-IL" dirty="0">
              <a:solidFill>
                <a:prstClr val="black"/>
              </a:solidFill>
            </a:endParaRPr>
          </a:p>
          <a:p>
            <a:pPr marL="285750" indent="-285750">
              <a:buFont typeface="Wingdings" pitchFamily="2" charset="2"/>
              <a:buChar char="§"/>
              <a:defRPr/>
            </a:pPr>
            <a:r>
              <a:rPr lang="he-IL" dirty="0">
                <a:solidFill>
                  <a:prstClr val="black"/>
                </a:solidFill>
              </a:rPr>
              <a:t>חיידקים אחרים (לדוגמה, מסוג </a:t>
            </a:r>
            <a:r>
              <a:rPr lang="en-US" dirty="0">
                <a:solidFill>
                  <a:prstClr val="black"/>
                </a:solidFill>
              </a:rPr>
              <a:t>Acetobacter</a:t>
            </a:r>
            <a:r>
              <a:rPr lang="he-IL" dirty="0">
                <a:solidFill>
                  <a:prstClr val="black"/>
                </a:solidFill>
              </a:rPr>
              <a:t>) מתסיסים כוהל (אתנול) והופכים אותו לחומצת חומץ. הם משתמשים בתהליך בחמצן ולכן תהליך זה אינו נחשב לתהליך תסיסה.</a:t>
            </a:r>
          </a:p>
          <a:p>
            <a:pPr>
              <a:defRPr/>
            </a:pPr>
            <a:r>
              <a:rPr lang="he-IL" dirty="0">
                <a:solidFill>
                  <a:prstClr val="black"/>
                </a:solidFill>
              </a:rPr>
              <a:t>    לעתים, פעילות חיידקים אלו גורמת להחמצת יין שנותר </a:t>
            </a:r>
          </a:p>
          <a:p>
            <a:pPr>
              <a:defRPr/>
            </a:pPr>
            <a:r>
              <a:rPr lang="he-IL" dirty="0">
                <a:solidFill>
                  <a:prstClr val="black"/>
                </a:solidFill>
              </a:rPr>
              <a:t>    בבקבוק לאחר פתיחתו, והיא המקור לביטוי:</a:t>
            </a:r>
          </a:p>
          <a:p>
            <a:pPr>
              <a:defRPr/>
            </a:pPr>
            <a:r>
              <a:rPr lang="he-IL" dirty="0">
                <a:solidFill>
                  <a:prstClr val="black"/>
                </a:solidFill>
              </a:rPr>
              <a:t>    "חומץ בן-יין".</a:t>
            </a: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r>
              <a:rPr lang="he-IL" dirty="0">
                <a:solidFill>
                  <a:prstClr val="black"/>
                </a:solidFill>
              </a:rPr>
              <a:t>חומצת חומץ מנוצלת בתעשייה לשימושים רבים, </a:t>
            </a:r>
          </a:p>
          <a:p>
            <a:pPr>
              <a:defRPr/>
            </a:pPr>
            <a:r>
              <a:rPr lang="he-IL" u="sng" dirty="0">
                <a:solidFill>
                  <a:prstClr val="black"/>
                </a:solidFill>
              </a:rPr>
              <a:t>לדוגמה, ייצור </a:t>
            </a:r>
            <a:r>
              <a:rPr lang="he-IL" u="sng" dirty="0">
                <a:solidFill>
                  <a:srgbClr val="000000"/>
                </a:solidFill>
              </a:rPr>
              <a:t>חומץ</a:t>
            </a:r>
            <a:r>
              <a:rPr lang="he-IL" dirty="0">
                <a:solidFill>
                  <a:srgbClr val="000000"/>
                </a:solidFill>
              </a:rPr>
              <a:t>.</a:t>
            </a: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p:txBody>
      </p:sp>
      <p:pic>
        <p:nvPicPr>
          <p:cNvPr id="890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386013"/>
            <a:ext cx="127635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0C92F9F-4323-45E6-9A3F-EAAFA3CF51A5}" type="slidenum">
              <a:rPr lang="he-IL" sz="1100" smtClean="0">
                <a:solidFill>
                  <a:prstClr val="white">
                    <a:lumMod val="75000"/>
                  </a:prstClr>
                </a:solidFill>
              </a:rPr>
              <a:pPr fontAlgn="base">
                <a:spcBef>
                  <a:spcPct val="0"/>
                </a:spcBef>
                <a:spcAft>
                  <a:spcPct val="0"/>
                </a:spcAft>
                <a:defRPr/>
              </a:pPr>
              <a:t>33</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chemeClr val="accent3"/>
                </a:solidFill>
                <a:ea typeface="+mn-ea"/>
              </a:rPr>
              <a:t>מתאן – עוד תוצר של פירוק אל-אווירני של חומרים אורגניים</a:t>
            </a:r>
            <a:endParaRPr lang="he-IL" sz="1800" dirty="0" smtClean="0">
              <a:solidFill>
                <a:schemeClr val="accent6">
                  <a:lumMod val="50000"/>
                  <a:lumOff val="50000"/>
                </a:schemeClr>
              </a:solidFill>
            </a:endParaRPr>
          </a:p>
        </p:txBody>
      </p:sp>
      <p:sp>
        <p:nvSpPr>
          <p:cNvPr id="69637" name="מלבן 1"/>
          <p:cNvSpPr>
            <a:spLocks noChangeArrowheads="1"/>
          </p:cNvSpPr>
          <p:nvPr/>
        </p:nvSpPr>
        <p:spPr bwMode="auto">
          <a:xfrm>
            <a:off x="595313" y="419100"/>
            <a:ext cx="8008937" cy="3970338"/>
          </a:xfrm>
          <a:prstGeom prst="rect">
            <a:avLst/>
          </a:prstGeom>
          <a:noFill/>
          <a:ln w="9525">
            <a:noFill/>
            <a:miter lim="800000"/>
            <a:headEnd/>
            <a:tailEnd/>
          </a:ln>
          <a:extLst/>
        </p:spPr>
        <p:txBody>
          <a:bodyPr>
            <a:spAutoFit/>
          </a:bodyPr>
          <a:lstStyle/>
          <a:p>
            <a:pPr>
              <a:defRPr/>
            </a:pPr>
            <a:r>
              <a:rPr lang="he-IL" b="1" dirty="0">
                <a:solidFill>
                  <a:schemeClr val="accent3"/>
                </a:solidFill>
              </a:rPr>
              <a:t>מתאן </a:t>
            </a:r>
            <a:r>
              <a:rPr lang="he-IL" dirty="0">
                <a:solidFill>
                  <a:srgbClr val="000000"/>
                </a:solidFill>
              </a:rPr>
              <a:t>(מכונה גם גז הביצות) הוא תרכובת </a:t>
            </a:r>
            <a:r>
              <a:rPr lang="he-IL" dirty="0"/>
              <a:t>אורגנית המופיעה בטבע בתור גז דליק, חסר צבע וריח. המתאן הוא מרכיב עיקרי במרבצי גז טבעי, ולכן נחשב לדלק חשוב.</a:t>
            </a:r>
          </a:p>
          <a:p>
            <a:pPr>
              <a:defRPr/>
            </a:pPr>
            <a:endParaRPr lang="he-IL" dirty="0"/>
          </a:p>
          <a:p>
            <a:pPr>
              <a:defRPr/>
            </a:pPr>
            <a:r>
              <a:rPr lang="he-IL" dirty="0"/>
              <a:t> המתאן נוצר מפירוק חומרים אורגניים במעמקי האדמה על ידי חיידקים קדומים. פירוק זה, אשר מתרחש זה מיליוני שנים, הוא שהביא להיווצרות מרבצי הגז הטבעי.</a:t>
            </a:r>
          </a:p>
          <a:p>
            <a:pPr>
              <a:defRPr/>
            </a:pPr>
            <a:endParaRPr lang="he-IL" dirty="0"/>
          </a:p>
          <a:p>
            <a:pPr>
              <a:defRPr/>
            </a:pPr>
            <a:r>
              <a:rPr lang="he-IL" dirty="0"/>
              <a:t>חיידקים יוצרי מתאן נמצאים גם במערכת העיכול של יונקים מעלי גירה כגון כבשים ופרות. בין היונקים לחיידקים מתקיימת סימביוזה: היונק מספק לחיידקים מקום לגדול, והחיידקים עוזרים ליונק בפירוק התאית מן הצמחים והפיכתה למזון זמין עבורו. מקצת המתאן נפלט ממערכת העיכול של הכבשים והפרות לאטמוספרה. עוד מקור לפליטת מתאן לאטמוספירה הוא פירוק אנאירובי של פסולת אורגנית במעמקי מזבלות. </a:t>
            </a:r>
          </a:p>
          <a:p>
            <a:pPr>
              <a:defRPr/>
            </a:pPr>
            <a:endParaRPr lang="he-IL" dirty="0"/>
          </a:p>
          <a:p>
            <a:pPr>
              <a:defRPr/>
            </a:pPr>
            <a:endParaRPr lang="he-IL" dirty="0"/>
          </a:p>
          <a:p>
            <a:pPr>
              <a:defRPr/>
            </a:pPr>
            <a:endParaRPr lang="he-IL" dirty="0">
              <a:solidFill>
                <a:srgbClr val="000000"/>
              </a:solidFill>
            </a:endParaRPr>
          </a:p>
        </p:txBody>
      </p:sp>
      <p:pic>
        <p:nvPicPr>
          <p:cNvPr id="901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933825"/>
            <a:ext cx="42195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מלבן 1"/>
          <p:cNvSpPr>
            <a:spLocks noChangeArrowheads="1"/>
          </p:cNvSpPr>
          <p:nvPr/>
        </p:nvSpPr>
        <p:spPr bwMode="auto">
          <a:xfrm>
            <a:off x="4716463" y="3811588"/>
            <a:ext cx="392906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המתאן הוא גז חממה. יעילותו בתור גז חממה גבוהה פי 20 מן הפחמן הדו-חמצני. למתאן מיוחסת אחריות בשיעור של </a:t>
            </a:r>
            <a:r>
              <a:rPr lang="en-US"/>
              <a:t/>
            </a:r>
            <a:br>
              <a:rPr lang="en-US"/>
            </a:br>
            <a:r>
              <a:rPr lang="he-IL"/>
              <a:t>20%-25% להיווצרות אפקט-החממה. </a:t>
            </a:r>
          </a:p>
          <a:p>
            <a:endParaRPr lang="he-IL"/>
          </a:p>
          <a:p>
            <a:r>
              <a:rPr lang="he-IL" sz="1400" b="1"/>
              <a:t>זה צילום שצולם מחללית בטכניקה מיוחדת המאפשרת לראות את ריכוז המתאן באוויר. </a:t>
            </a:r>
          </a:p>
          <a:p>
            <a:r>
              <a:rPr lang="he-IL" sz="1400" b="1"/>
              <a:t>אפשר לראות שמעל אזורים שמגדלים בהם </a:t>
            </a:r>
          </a:p>
          <a:p>
            <a:r>
              <a:rPr lang="he-IL" sz="1400" b="1"/>
              <a:t>צאן ובקר ריכוזו גבוה.</a:t>
            </a:r>
          </a:p>
        </p:txBody>
      </p:sp>
      <p:sp>
        <p:nvSpPr>
          <p:cNvPr id="90120" name="מלבן 1"/>
          <p:cNvSpPr>
            <a:spLocks noChangeArrowheads="1"/>
          </p:cNvSpPr>
          <p:nvPr/>
        </p:nvSpPr>
        <p:spPr bwMode="auto">
          <a:xfrm>
            <a:off x="214313" y="6465888"/>
            <a:ext cx="457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latin typeface="Times New Roman" pitchFamily="18" charset="0"/>
                <a:cs typeface="Times New Roman" pitchFamily="18" charset="0"/>
              </a:rPr>
              <a:t>GMAO Chemical Forecasts and GEOS–CHEM NRT Simulations for ICARTT (top) and Randy Kawa, NASA GSFC Atmospheric Chemistry and Dynamics Branch </a:t>
            </a:r>
            <a:endParaRPr lang="he-IL" sz="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395288" y="476250"/>
            <a:ext cx="8183562" cy="61864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cs typeface="Arial"/>
              </a:rPr>
              <a:t>שאלה 9:</a:t>
            </a:r>
            <a:r>
              <a:rPr lang="he-IL" dirty="0" smtClean="0">
                <a:solidFill>
                  <a:schemeClr val="tx2"/>
                </a:solidFill>
                <a:latin typeface="Times New Roman" pitchFamily="18" charset="0"/>
                <a:cs typeface="Arial"/>
              </a:rPr>
              <a:t> </a:t>
            </a:r>
          </a:p>
          <a:p>
            <a:pPr eaLnBrk="1" hangingPunct="1">
              <a:defRPr/>
            </a:pPr>
            <a:r>
              <a:rPr lang="he-IL" dirty="0" smtClean="0">
                <a:solidFill>
                  <a:schemeClr val="tx2"/>
                </a:solidFill>
                <a:latin typeface="Times New Roman" pitchFamily="18" charset="0"/>
                <a:cs typeface="Arial"/>
              </a:rPr>
              <a:t>לפניכם מידע על שני מיני חיידקים שלעתים חודרים לגוף דרך פצעים עמוקים שנוצרת בהם סביבה דלת חמצן, וגורמים לגוף נזקים כבדים:</a:t>
            </a:r>
          </a:p>
          <a:p>
            <a:pPr eaLnBrk="1" hangingPunct="1">
              <a:defRPr/>
            </a:pPr>
            <a:endParaRPr lang="he-IL" dirty="0" smtClean="0">
              <a:solidFill>
                <a:schemeClr val="tx2"/>
              </a:solidFill>
              <a:latin typeface="Times New Roman" pitchFamily="18" charset="0"/>
              <a:cs typeface="Arial"/>
            </a:endParaRPr>
          </a:p>
          <a:p>
            <a:pPr marL="285750" indent="-285750" eaLnBrk="1" hangingPunct="1">
              <a:buFont typeface="Wingdings" pitchFamily="2" charset="2"/>
              <a:buChar char="§"/>
              <a:defRPr/>
            </a:pPr>
            <a:r>
              <a:rPr lang="he-IL" dirty="0" smtClean="0">
                <a:solidFill>
                  <a:schemeClr val="tx2"/>
                </a:solidFill>
                <a:latin typeface="Times New Roman" pitchFamily="18" charset="0"/>
                <a:cs typeface="Arial"/>
              </a:rPr>
              <a:t>מחלת הצפדת (טטנוס) נגרמת על ידי חיידק הקלוסטרידיום. חיידקים אלו מפרישים </a:t>
            </a:r>
          </a:p>
          <a:p>
            <a:pPr eaLnBrk="1" hangingPunct="1">
              <a:defRPr/>
            </a:pPr>
            <a:r>
              <a:rPr lang="he-IL" dirty="0">
                <a:solidFill>
                  <a:schemeClr val="tx2"/>
                </a:solidFill>
                <a:latin typeface="Times New Roman" pitchFamily="18" charset="0"/>
                <a:cs typeface="Arial"/>
              </a:rPr>
              <a:t> </a:t>
            </a:r>
            <a:r>
              <a:rPr lang="he-IL" dirty="0" smtClean="0">
                <a:solidFill>
                  <a:schemeClr val="tx2"/>
                </a:solidFill>
                <a:latin typeface="Times New Roman" pitchFamily="18" charset="0"/>
                <a:cs typeface="Arial"/>
              </a:rPr>
              <a:t>   רעלן הגורם לשיבושים חמורים במערכת העצבים, הגורמים לשיתוק שרירי הנשימה </a:t>
            </a:r>
          </a:p>
          <a:p>
            <a:pPr eaLnBrk="1" hangingPunct="1">
              <a:defRPr/>
            </a:pPr>
            <a:r>
              <a:rPr lang="he-IL" dirty="0">
                <a:solidFill>
                  <a:schemeClr val="tx2"/>
                </a:solidFill>
                <a:latin typeface="Times New Roman" pitchFamily="18" charset="0"/>
                <a:cs typeface="Arial"/>
              </a:rPr>
              <a:t> </a:t>
            </a:r>
            <a:r>
              <a:rPr lang="he-IL" dirty="0" smtClean="0">
                <a:solidFill>
                  <a:schemeClr val="tx2"/>
                </a:solidFill>
                <a:latin typeface="Times New Roman" pitchFamily="18" charset="0"/>
                <a:cs typeface="Arial"/>
              </a:rPr>
              <a:t>   ולמוות בחנק. כולנו מחוסנים נגד חיידק זה.</a:t>
            </a:r>
          </a:p>
          <a:p>
            <a:pPr eaLnBrk="1" hangingPunct="1">
              <a:defRPr/>
            </a:pPr>
            <a:endParaRPr lang="he-IL" dirty="0" smtClean="0">
              <a:solidFill>
                <a:schemeClr val="tx2"/>
              </a:solidFill>
              <a:latin typeface="Times New Roman" pitchFamily="18" charset="0"/>
              <a:cs typeface="Arial"/>
            </a:endParaRPr>
          </a:p>
          <a:p>
            <a:pPr marL="285750" indent="-285750" eaLnBrk="1" hangingPunct="1">
              <a:buFont typeface="Wingdings" pitchFamily="2" charset="2"/>
              <a:buChar char="§"/>
              <a:defRPr/>
            </a:pPr>
            <a:r>
              <a:rPr lang="he-IL" dirty="0" smtClean="0">
                <a:solidFill>
                  <a:schemeClr val="tx2"/>
                </a:solidFill>
                <a:latin typeface="Times New Roman" pitchFamily="18" charset="0"/>
                <a:cs typeface="Arial"/>
              </a:rPr>
              <a:t>חיידקי קלוסטרידיום נוספים עלולים לגרום לתופעה חמורה הקרויה נמק. הם מפרקים </a:t>
            </a:r>
          </a:p>
          <a:p>
            <a:pPr eaLnBrk="1" hangingPunct="1">
              <a:defRPr/>
            </a:pPr>
            <a:r>
              <a:rPr lang="he-IL" dirty="0">
                <a:solidFill>
                  <a:schemeClr val="tx2"/>
                </a:solidFill>
                <a:latin typeface="Times New Roman" pitchFamily="18" charset="0"/>
                <a:cs typeface="Arial"/>
              </a:rPr>
              <a:t> </a:t>
            </a:r>
            <a:r>
              <a:rPr lang="he-IL" dirty="0" smtClean="0">
                <a:solidFill>
                  <a:schemeClr val="tx2"/>
                </a:solidFill>
                <a:latin typeface="Times New Roman" pitchFamily="18" charset="0"/>
                <a:cs typeface="Arial"/>
              </a:rPr>
              <a:t>   את חלבוני הרקמה וגורמים לתמותת התאים. תוצרי פירוק החלבונים הם חומרים בעלי  </a:t>
            </a:r>
          </a:p>
          <a:p>
            <a:pPr eaLnBrk="1" hangingPunct="1">
              <a:defRPr/>
            </a:pPr>
            <a:r>
              <a:rPr lang="he-IL" dirty="0" smtClean="0">
                <a:solidFill>
                  <a:schemeClr val="tx2"/>
                </a:solidFill>
                <a:latin typeface="Times New Roman" pitchFamily="18" charset="0"/>
                <a:cs typeface="Arial"/>
              </a:rPr>
              <a:t>    ריח האופייני לריקבון.</a:t>
            </a:r>
          </a:p>
          <a:p>
            <a:pPr eaLnBrk="1" hangingPunct="1">
              <a:defRPr/>
            </a:pPr>
            <a:endParaRPr lang="he-IL" dirty="0" smtClean="0">
              <a:solidFill>
                <a:schemeClr val="tx2"/>
              </a:solidFill>
              <a:latin typeface="Times New Roman" pitchFamily="18" charset="0"/>
              <a:cs typeface="Arial"/>
            </a:endParaRPr>
          </a:p>
          <a:p>
            <a:pPr marL="285750" indent="-285750" eaLnBrk="1" hangingPunct="1">
              <a:buFont typeface="Wingdings" pitchFamily="2" charset="2"/>
              <a:buChar char="§"/>
              <a:defRPr/>
            </a:pPr>
            <a:r>
              <a:rPr lang="he-IL" dirty="0" smtClean="0">
                <a:solidFill>
                  <a:schemeClr val="tx2"/>
                </a:solidFill>
                <a:latin typeface="Times New Roman" pitchFamily="18" charset="0"/>
                <a:cs typeface="Arial"/>
              </a:rPr>
              <a:t>חיידק קלוסטרידיום אחר, הקרוי קלוסטרידיום בוטליניום, מתפתח בקופסאות שימורים שלא טופלו כהלכה. החיידק מייצר גז שגורם להתנפחות המכסה, וכך אפשר לזהות </a:t>
            </a:r>
          </a:p>
          <a:p>
            <a:pPr eaLnBrk="1" hangingPunct="1">
              <a:defRPr/>
            </a:pPr>
            <a:r>
              <a:rPr lang="he-IL" dirty="0">
                <a:solidFill>
                  <a:schemeClr val="tx2"/>
                </a:solidFill>
                <a:latin typeface="Times New Roman" pitchFamily="18" charset="0"/>
                <a:cs typeface="Arial"/>
              </a:rPr>
              <a:t> </a:t>
            </a:r>
            <a:r>
              <a:rPr lang="he-IL" dirty="0" smtClean="0">
                <a:solidFill>
                  <a:schemeClr val="tx2"/>
                </a:solidFill>
                <a:latin typeface="Times New Roman" pitchFamily="18" charset="0"/>
                <a:cs typeface="Arial"/>
              </a:rPr>
              <a:t>   קופסה נגועה. החיידק מייצר את אחד הרעלים הקטלניים ביותר, הפוגעים במערכת   </a:t>
            </a:r>
          </a:p>
          <a:p>
            <a:pPr eaLnBrk="1" hangingPunct="1">
              <a:defRPr/>
            </a:pPr>
            <a:r>
              <a:rPr lang="he-IL" dirty="0" smtClean="0">
                <a:solidFill>
                  <a:schemeClr val="tx2"/>
                </a:solidFill>
                <a:latin typeface="Times New Roman" pitchFamily="18" charset="0"/>
                <a:cs typeface="Arial"/>
              </a:rPr>
              <a:t>   העצבים וגורמים למוות. </a:t>
            </a:r>
          </a:p>
          <a:p>
            <a:pPr eaLnBrk="1" hangingPunct="1">
              <a:defRPr/>
            </a:pPr>
            <a:endParaRPr lang="he-IL" dirty="0" smtClean="0">
              <a:solidFill>
                <a:schemeClr val="tx2"/>
              </a:solidFill>
              <a:latin typeface="Times New Roman" pitchFamily="18" charset="0"/>
              <a:cs typeface="Arial"/>
            </a:endParaRPr>
          </a:p>
          <a:p>
            <a:pPr eaLnBrk="1" hangingPunct="1">
              <a:defRPr/>
            </a:pPr>
            <a:endParaRPr lang="he-IL" dirty="0">
              <a:solidFill>
                <a:schemeClr val="tx2"/>
              </a:solidFill>
              <a:latin typeface="Times New Roman" pitchFamily="18" charset="0"/>
              <a:cs typeface="Arial"/>
            </a:endParaRPr>
          </a:p>
          <a:p>
            <a:pPr eaLnBrk="1" hangingPunct="1">
              <a:defRPr/>
            </a:pPr>
            <a:endParaRPr lang="he-IL" dirty="0" smtClean="0">
              <a:solidFill>
                <a:schemeClr val="tx2"/>
              </a:solidFill>
              <a:latin typeface="Times New Roman" pitchFamily="18" charset="0"/>
              <a:cs typeface="Arial"/>
            </a:endParaRPr>
          </a:p>
          <a:p>
            <a:pPr eaLnBrk="1" hangingPunct="1">
              <a:defRPr/>
            </a:pPr>
            <a:endParaRPr lang="he-IL" dirty="0" smtClean="0">
              <a:solidFill>
                <a:schemeClr val="tx2"/>
              </a:solidFill>
              <a:latin typeface="Times New Roman" pitchFamily="18" charset="0"/>
              <a:cs typeface="Arial"/>
            </a:endParaRPr>
          </a:p>
          <a:p>
            <a:pPr eaLnBrk="1" hangingPunct="1">
              <a:defRPr/>
            </a:pPr>
            <a:endParaRPr lang="he-IL" dirty="0" smtClean="0">
              <a:solidFill>
                <a:schemeClr val="tx2"/>
              </a:solidFill>
              <a:latin typeface="Times New Roman" pitchFamily="18" charset="0"/>
              <a:cs typeface="Arial"/>
            </a:endParaRPr>
          </a:p>
          <a:p>
            <a:pPr eaLnBrk="1" hangingPunct="1">
              <a:defRPr/>
            </a:pPr>
            <a:r>
              <a:rPr lang="he-IL" dirty="0" smtClean="0">
                <a:solidFill>
                  <a:schemeClr val="tx2"/>
                </a:solidFill>
                <a:latin typeface="Times New Roman" pitchFamily="18" charset="0"/>
                <a:cs typeface="Arial"/>
              </a:rPr>
              <a:t>לפי הנתונים הנ"ל, אפיינו את דרך ההזנה ודרך הנשימה של החיידקים.</a:t>
            </a:r>
            <a:endParaRPr lang="he-IL" dirty="0">
              <a:solidFill>
                <a:schemeClr val="tx2"/>
              </a:solidFill>
              <a:cs typeface="Arial"/>
            </a:endParaRPr>
          </a:p>
        </p:txBody>
      </p:sp>
      <p:sp>
        <p:nvSpPr>
          <p:cNvPr id="9" name="כותרת 8"/>
          <p:cNvSpPr>
            <a:spLocks noGrp="1"/>
          </p:cNvSpPr>
          <p:nvPr>
            <p:ph type="title"/>
          </p:nvPr>
        </p:nvSpPr>
        <p:spPr>
          <a:xfrm>
            <a:off x="271463" y="11113"/>
            <a:ext cx="8229600" cy="439737"/>
          </a:xfrm>
        </p:spPr>
        <p:txBody>
          <a:bodyPr/>
          <a:lstStyle/>
          <a:p>
            <a:pPr fontAlgn="auto">
              <a:defRPr/>
            </a:pPr>
            <a:r>
              <a:rPr lang="he-IL" sz="1800" b="1" dirty="0" smtClean="0">
                <a:solidFill>
                  <a:srgbClr val="FF6600"/>
                </a:solidFill>
                <a:ea typeface="+mn-ea"/>
              </a:rPr>
              <a:t>שאלה 9: יש חיידקים שפגיעתם רעה</a:t>
            </a:r>
            <a:endParaRPr lang="he-IL" sz="1800" dirty="0" smtClean="0">
              <a:solidFill>
                <a:schemeClr val="accent6">
                  <a:lumMod val="50000"/>
                  <a:lumOff val="50000"/>
                </a:schemeClr>
              </a:solidFill>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34</a:t>
            </a:fld>
            <a:endParaRPr lang="he-IL" sz="1100" dirty="0" smtClean="0">
              <a:solidFill>
                <a:prstClr val="white">
                  <a:lumMod val="75000"/>
                </a:prstClr>
              </a:solidFill>
            </a:endParaRPr>
          </a:p>
        </p:txBody>
      </p:sp>
      <p:grpSp>
        <p:nvGrpSpPr>
          <p:cNvPr id="91142" name="קבוצה 11"/>
          <p:cNvGrpSpPr>
            <a:grpSpLocks/>
          </p:cNvGrpSpPr>
          <p:nvPr/>
        </p:nvGrpSpPr>
        <p:grpSpPr bwMode="auto">
          <a:xfrm>
            <a:off x="1909763" y="4962525"/>
            <a:ext cx="5289550" cy="1130300"/>
            <a:chOff x="1910051" y="4788753"/>
            <a:chExt cx="5288701" cy="1131067"/>
          </a:xfrm>
        </p:grpSpPr>
        <p:sp>
          <p:nvSpPr>
            <p:cNvPr id="91144" name="מלבן 1"/>
            <p:cNvSpPr>
              <a:spLocks noChangeArrowheads="1"/>
            </p:cNvSpPr>
            <p:nvPr/>
          </p:nvSpPr>
          <p:spPr bwMode="auto">
            <a:xfrm>
              <a:off x="5032774" y="5088823"/>
              <a:ext cx="21659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b="1">
                  <a:solidFill>
                    <a:srgbClr val="1F497D"/>
                  </a:solidFill>
                  <a:latin typeface="Times New Roman" pitchFamily="18" charset="0"/>
                </a:rPr>
                <a:t>חיידק הקלוסטרידיום בוטיליניום.</a:t>
              </a:r>
            </a:p>
            <a:p>
              <a:r>
                <a:rPr lang="he-IL" sz="1200" b="1">
                  <a:solidFill>
                    <a:srgbClr val="1F497D"/>
                  </a:solidFill>
                  <a:latin typeface="Times New Roman" pitchFamily="18" charset="0"/>
                </a:rPr>
                <a:t>בתנאים קשים הוא יוצר נבגים </a:t>
              </a:r>
            </a:p>
            <a:p>
              <a:r>
                <a:rPr lang="he-IL" sz="1200" b="1">
                  <a:solidFill>
                    <a:srgbClr val="1F497D"/>
                  </a:solidFill>
                  <a:latin typeface="Times New Roman" pitchFamily="18" charset="0"/>
                </a:rPr>
                <a:t>עמידים מאוד</a:t>
              </a:r>
            </a:p>
            <a:p>
              <a:r>
                <a:rPr lang="he-IL" sz="1200" b="1">
                  <a:solidFill>
                    <a:srgbClr val="1F497D"/>
                  </a:solidFill>
                  <a:latin typeface="Times New Roman" pitchFamily="18" charset="0"/>
                </a:rPr>
                <a:t>שקשה "להיפטר מהם".</a:t>
              </a:r>
              <a:endParaRPr lang="he-IL" sz="1200" b="1"/>
            </a:p>
          </p:txBody>
        </p:sp>
        <p:sp>
          <p:nvSpPr>
            <p:cNvPr id="91145" name="מלבן 2"/>
            <p:cNvSpPr>
              <a:spLocks noChangeArrowheads="1"/>
            </p:cNvSpPr>
            <p:nvPr/>
          </p:nvSpPr>
          <p:spPr bwMode="auto">
            <a:xfrm>
              <a:off x="2945190" y="4869160"/>
              <a:ext cx="4026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b="1">
                  <a:solidFill>
                    <a:srgbClr val="1F497D"/>
                  </a:solidFill>
                  <a:latin typeface="Times New Roman" pitchFamily="18" charset="0"/>
                </a:rPr>
                <a:t>נבג</a:t>
              </a:r>
              <a:endParaRPr lang="he-IL"/>
            </a:p>
          </p:txBody>
        </p:sp>
        <p:sp>
          <p:nvSpPr>
            <p:cNvPr id="91146" name="מלבן 13"/>
            <p:cNvSpPr>
              <a:spLocks noChangeArrowheads="1"/>
            </p:cNvSpPr>
            <p:nvPr/>
          </p:nvSpPr>
          <p:spPr bwMode="auto">
            <a:xfrm>
              <a:off x="1910051" y="5157192"/>
              <a:ext cx="12937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b="1">
                  <a:solidFill>
                    <a:srgbClr val="1F497D"/>
                  </a:solidFill>
                  <a:latin typeface="Times New Roman" pitchFamily="18" charset="0"/>
                </a:rPr>
                <a:t>חיידק במצב פעיל</a:t>
              </a:r>
              <a:endParaRPr lang="he-IL"/>
            </a:p>
          </p:txBody>
        </p:sp>
        <p:cxnSp>
          <p:nvCxnSpPr>
            <p:cNvPr id="15" name="מחבר חץ ישר 14"/>
            <p:cNvCxnSpPr/>
            <p:nvPr/>
          </p:nvCxnSpPr>
          <p:spPr>
            <a:xfrm>
              <a:off x="3151277" y="5301864"/>
              <a:ext cx="34125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11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788753"/>
              <a:ext cx="1620634" cy="113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מחבר חץ ישר 6"/>
            <p:cNvCxnSpPr/>
            <p:nvPr/>
          </p:nvCxnSpPr>
          <p:spPr>
            <a:xfrm>
              <a:off x="3295716" y="5012743"/>
              <a:ext cx="3396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1143" name="מלבן 1"/>
          <p:cNvSpPr>
            <a:spLocks noChangeArrowheads="1"/>
          </p:cNvSpPr>
          <p:nvPr/>
        </p:nvSpPr>
        <p:spPr bwMode="auto">
          <a:xfrm>
            <a:off x="3419475" y="6021388"/>
            <a:ext cx="4635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en-US" sz="1000">
                <a:cs typeface="Calibri" pitchFamily="34" charset="0"/>
              </a:rPr>
              <a:t>CDC</a:t>
            </a:r>
            <a:endParaRPr lang="en-US" sz="100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71463" y="11113"/>
            <a:ext cx="8229600" cy="439737"/>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7" name="Rectangle 12"/>
          <p:cNvSpPr/>
          <p:nvPr/>
        </p:nvSpPr>
        <p:spPr>
          <a:xfrm>
            <a:off x="271463" y="4508500"/>
            <a:ext cx="8116887" cy="21605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u="sng" dirty="0">
                <a:solidFill>
                  <a:schemeClr val="tx1"/>
                </a:solidFill>
              </a:rPr>
              <a:t>דרך ההזנה</a:t>
            </a:r>
            <a:r>
              <a:rPr lang="he-IL" dirty="0">
                <a:solidFill>
                  <a:schemeClr val="tx1"/>
                </a:solidFill>
              </a:rPr>
              <a:t>: שלושת החיידקים הטרוטרופים. שני החיידקים הראשונים ניזונים מן החומרים האורגניים המרכיבים את תאי הגוף, ואילו השלישי ניזון מן החומרים האורגניים המצויים בשימורים.</a:t>
            </a:r>
          </a:p>
          <a:p>
            <a:pPr fontAlgn="auto">
              <a:spcBef>
                <a:spcPts val="0"/>
              </a:spcBef>
              <a:spcAft>
                <a:spcPts val="0"/>
              </a:spcAft>
              <a:defRPr/>
            </a:pPr>
            <a:r>
              <a:rPr lang="he-IL" u="sng" dirty="0">
                <a:solidFill>
                  <a:schemeClr val="tx1"/>
                </a:solidFill>
              </a:rPr>
              <a:t>דרך הנשימה</a:t>
            </a:r>
            <a:r>
              <a:rPr lang="he-IL" dirty="0">
                <a:solidFill>
                  <a:schemeClr val="tx1"/>
                </a:solidFill>
              </a:rPr>
              <a:t>: שלושתם חיידקים אנאירוביים, לכן שני החיידקים הראשונים מתפתחים בפצע עמוק שנוצרו בו תנאים אנאירוביים. ואילו החיידק השלישי מתפתח בקופסת שימורים סגורה. הם מבצעים תהליך נשימה בלא חמצן – תסיסה כלשהי. </a:t>
            </a:r>
          </a:p>
          <a:p>
            <a:pPr>
              <a:defRPr/>
            </a:pPr>
            <a:endParaRPr lang="he-IL" dirty="0">
              <a:solidFill>
                <a:schemeClr val="tx1"/>
              </a:solidFill>
            </a:endParaRPr>
          </a:p>
          <a:p>
            <a:pPr>
              <a:defRPr/>
            </a:pPr>
            <a:endParaRPr lang="he-IL" dirty="0">
              <a:solidFill>
                <a:schemeClr val="tx1"/>
              </a:solidFill>
            </a:endParaRPr>
          </a:p>
          <a:p>
            <a:pPr>
              <a:defRPr/>
            </a:pPr>
            <a:endParaRPr lang="he-IL" dirty="0">
              <a:solidFill>
                <a:prstClr val="black"/>
              </a:solidFill>
            </a:endParaRPr>
          </a:p>
          <a:p>
            <a:pPr>
              <a:defRPr/>
            </a:pPr>
            <a:endParaRPr lang="he-IL" dirty="0">
              <a:solidFill>
                <a:srgbClr val="FF6600"/>
              </a:solidFill>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7D58753-C8D8-4473-9E89-5F93506F1691}" type="slidenum">
              <a:rPr lang="he-IL" sz="1100" smtClean="0">
                <a:solidFill>
                  <a:prstClr val="white">
                    <a:lumMod val="75000"/>
                  </a:prstClr>
                </a:solidFill>
              </a:rPr>
              <a:pPr fontAlgn="base">
                <a:spcBef>
                  <a:spcPct val="0"/>
                </a:spcBef>
                <a:spcAft>
                  <a:spcPct val="0"/>
                </a:spcAft>
                <a:defRPr/>
              </a:pPr>
              <a:t>35</a:t>
            </a:fld>
            <a:endParaRPr lang="he-IL" sz="1100" dirty="0" smtClean="0">
              <a:solidFill>
                <a:prstClr val="white">
                  <a:lumMod val="75000"/>
                </a:prstClr>
              </a:solidFill>
            </a:endParaRPr>
          </a:p>
        </p:txBody>
      </p:sp>
      <p:sp>
        <p:nvSpPr>
          <p:cNvPr id="11" name="TextBox 10"/>
          <p:cNvSpPr txBox="1"/>
          <p:nvPr/>
        </p:nvSpPr>
        <p:spPr>
          <a:xfrm>
            <a:off x="271463" y="450850"/>
            <a:ext cx="8183562" cy="424656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9:</a:t>
            </a:r>
            <a:r>
              <a:rPr lang="he-IL" dirty="0" smtClean="0">
                <a:solidFill>
                  <a:srgbClr val="000000"/>
                </a:solidFill>
                <a:latin typeface="Times New Roman" pitchFamily="18" charset="0"/>
                <a:cs typeface="Arial"/>
              </a:rPr>
              <a:t> </a:t>
            </a:r>
          </a:p>
          <a:p>
            <a:pPr eaLnBrk="1" hangingPunct="1">
              <a:defRPr/>
            </a:pPr>
            <a:r>
              <a:rPr lang="he-IL" dirty="0" smtClean="0">
                <a:solidFill>
                  <a:schemeClr val="tx2"/>
                </a:solidFill>
                <a:latin typeface="Times New Roman" pitchFamily="18" charset="0"/>
                <a:cs typeface="Arial"/>
              </a:rPr>
              <a:t>לפניכם מידע על שני מיני חיידקים שלעתים חודרים לגוף דרך פצעים עמוקים שנוצרת בהם סביבה דלת חמצן, וגורמים לגוף נזקים כבדים :</a:t>
            </a:r>
          </a:p>
          <a:p>
            <a:pPr marL="285750" indent="-285750" eaLnBrk="1" hangingPunct="1">
              <a:buFont typeface="Wingdings" pitchFamily="2" charset="2"/>
              <a:buChar char="§"/>
              <a:defRPr/>
            </a:pPr>
            <a:r>
              <a:rPr lang="he-IL" dirty="0" smtClean="0">
                <a:solidFill>
                  <a:schemeClr val="tx2"/>
                </a:solidFill>
                <a:latin typeface="Times New Roman" pitchFamily="18" charset="0"/>
                <a:cs typeface="Arial"/>
              </a:rPr>
              <a:t>מחלת הצפדת (טטנוס) נגרמת על ידי חיידק הקלוסטרידיום. חיידקים אלו מפרישים רעלן הגורם לשיבושים חמורים במערכת העצבים, הגורמים לשיתוק שרירי הנשימה ולמוות בחנק. כולנו מחוסנים נגד חיידק זה.</a:t>
            </a:r>
          </a:p>
          <a:p>
            <a:pPr marL="285750" indent="-285750" eaLnBrk="1" hangingPunct="1">
              <a:buFont typeface="Wingdings" pitchFamily="2" charset="2"/>
              <a:buChar char="§"/>
              <a:defRPr/>
            </a:pPr>
            <a:r>
              <a:rPr lang="he-IL" dirty="0" smtClean="0">
                <a:solidFill>
                  <a:schemeClr val="tx2"/>
                </a:solidFill>
                <a:latin typeface="Times New Roman" pitchFamily="18" charset="0"/>
                <a:cs typeface="Arial"/>
              </a:rPr>
              <a:t>חיידקי קלוסטרידיום נוספים עלולים לגרום לתופעה חמורה הקרויה נמק. הם מפרקים את חלבוני הרקמה וגורמים לתמותת התאים. תוצרי פירוק החלבונים הם חומרים בעלי ריח האופייני לריקבון.</a:t>
            </a:r>
          </a:p>
          <a:p>
            <a:pPr marL="285750" indent="-285750" eaLnBrk="1" hangingPunct="1">
              <a:buFont typeface="Wingdings" pitchFamily="2" charset="2"/>
              <a:buChar char="§"/>
              <a:defRPr/>
            </a:pPr>
            <a:r>
              <a:rPr lang="he-IL" dirty="0" smtClean="0">
                <a:solidFill>
                  <a:schemeClr val="tx2"/>
                </a:solidFill>
                <a:latin typeface="Times New Roman" pitchFamily="18" charset="0"/>
                <a:cs typeface="Arial"/>
              </a:rPr>
              <a:t>חיידק קלוסטרידיום אחר, הקרוי קלוסטרידיום בוטליניום, מתפתח בקופסאות שימורים שלא טופלו כהלכה. החיידק מייצר גז שגורם להתנפחות המכסה, וכך אפשר לזהות קופסה נגועה. החיידק מייצר את אחד הרעלים הקטלניים ביותר, הפוגעים במערכת העצבים וגורמים למוות.</a:t>
            </a:r>
          </a:p>
          <a:p>
            <a:pPr marL="285750" indent="-285750" eaLnBrk="1" hangingPunct="1">
              <a:defRPr/>
            </a:pPr>
            <a:r>
              <a:rPr lang="he-IL" dirty="0" smtClean="0">
                <a:solidFill>
                  <a:schemeClr val="tx2"/>
                </a:solidFill>
                <a:latin typeface="Times New Roman" pitchFamily="18" charset="0"/>
                <a:cs typeface="Arial"/>
              </a:rPr>
              <a:t>	לפי הנתונים הנ"ל, אפיינו את דרך ההזנה ודרך הנשימה של החיידקים. </a:t>
            </a:r>
            <a:endParaRPr lang="he-IL" dirty="0" smtClean="0">
              <a:solidFill>
                <a:schemeClr val="tx2"/>
              </a:solidFill>
              <a:cs typeface="Arial"/>
            </a:endParaRPr>
          </a:p>
          <a:p>
            <a:pPr marL="285750" indent="-285750" eaLnBrk="1" hangingPunct="1">
              <a:buFont typeface="Wingdings" pitchFamily="2" charset="2"/>
              <a:buChar char="§"/>
              <a:defRPr/>
            </a:pPr>
            <a:endParaRPr lang="he-IL" dirty="0" smtClean="0">
              <a:solidFill>
                <a:schemeClr val="tx2"/>
              </a:solidFill>
              <a:latin typeface="Times New Roman" pitchFamily="18" charset="0"/>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71463" y="11113"/>
            <a:ext cx="8229600" cy="439737"/>
          </a:xfrm>
        </p:spPr>
        <p:txBody>
          <a:bodyPr/>
          <a:lstStyle/>
          <a:p>
            <a:pPr fontAlgn="auto">
              <a:defRPr/>
            </a:pPr>
            <a:r>
              <a:rPr lang="he-IL" sz="1800" b="1" dirty="0" smtClean="0">
                <a:solidFill>
                  <a:srgbClr val="FF6600"/>
                </a:solidFill>
                <a:ea typeface="+mn-ea"/>
              </a:rPr>
              <a:t>שאלה 10</a:t>
            </a:r>
            <a:endParaRPr lang="he-IL" sz="1800" dirty="0" smtClean="0">
              <a:solidFill>
                <a:schemeClr val="accent6">
                  <a:lumMod val="50000"/>
                  <a:lumOff val="50000"/>
                </a:schemeClr>
              </a:solidFill>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2363B22-9CDA-4AEE-8876-5E546D8F673C}" type="slidenum">
              <a:rPr lang="he-IL" sz="1100" smtClean="0">
                <a:solidFill>
                  <a:prstClr val="white">
                    <a:lumMod val="75000"/>
                  </a:prstClr>
                </a:solidFill>
              </a:rPr>
              <a:pPr fontAlgn="base">
                <a:spcBef>
                  <a:spcPct val="0"/>
                </a:spcBef>
                <a:spcAft>
                  <a:spcPct val="0"/>
                </a:spcAft>
                <a:defRPr/>
              </a:pPr>
              <a:t>36</a:t>
            </a:fld>
            <a:endParaRPr lang="he-IL" sz="1100" dirty="0" smtClean="0">
              <a:solidFill>
                <a:prstClr val="white">
                  <a:lumMod val="75000"/>
                </a:prstClr>
              </a:solidFill>
            </a:endParaRPr>
          </a:p>
        </p:txBody>
      </p:sp>
      <p:sp>
        <p:nvSpPr>
          <p:cNvPr id="10" name="TextBox 9"/>
          <p:cNvSpPr txBox="1"/>
          <p:nvPr/>
        </p:nvSpPr>
        <p:spPr>
          <a:xfrm>
            <a:off x="298450" y="460375"/>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cs typeface="Arial"/>
              </a:rPr>
              <a:t>שאלה 10:</a:t>
            </a:r>
            <a:r>
              <a:rPr lang="he-IL" dirty="0" smtClean="0">
                <a:solidFill>
                  <a:schemeClr val="tx2"/>
                </a:solidFill>
                <a:latin typeface="Times New Roman" pitchFamily="18" charset="0"/>
                <a:cs typeface="Arial"/>
              </a:rPr>
              <a:t> </a:t>
            </a:r>
          </a:p>
          <a:p>
            <a:pPr eaLnBrk="1" hangingPunct="1">
              <a:defRPr/>
            </a:pPr>
            <a:r>
              <a:rPr lang="he-IL" dirty="0" smtClean="0">
                <a:solidFill>
                  <a:schemeClr val="tx2"/>
                </a:solidFill>
                <a:latin typeface="Times New Roman" pitchFamily="18" charset="0"/>
                <a:cs typeface="Arial"/>
              </a:rPr>
              <a:t>במהלך הכנת יין ממיץ ענבים בעזרת שמרים במכל תסיסה במעבדה, אפשר לעקוב אחר השינויים החלים לאורך זמן במרכיבים הבאים: מספר השמרים, ריכוז סוכר הענבים (גלוקוז),, כמות הכוהל. התוצאות מתוארות בעקומות הבאות. הסבירו אותן.</a:t>
            </a:r>
          </a:p>
        </p:txBody>
      </p:sp>
      <p:grpSp>
        <p:nvGrpSpPr>
          <p:cNvPr id="93190" name="קבוצה 6"/>
          <p:cNvGrpSpPr>
            <a:grpSpLocks/>
          </p:cNvGrpSpPr>
          <p:nvPr/>
        </p:nvGrpSpPr>
        <p:grpSpPr bwMode="auto">
          <a:xfrm>
            <a:off x="1490663" y="2636838"/>
            <a:ext cx="6105525" cy="3009900"/>
            <a:chOff x="1286668" y="3505200"/>
            <a:chExt cx="6105525" cy="3009900"/>
          </a:xfrm>
        </p:grpSpPr>
        <p:pic>
          <p:nvPicPr>
            <p:cNvPr id="931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668" y="3505200"/>
              <a:ext cx="610552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92" name="מלבן 1"/>
            <p:cNvSpPr>
              <a:spLocks noChangeArrowheads="1"/>
            </p:cNvSpPr>
            <p:nvPr/>
          </p:nvSpPr>
          <p:spPr bwMode="auto">
            <a:xfrm>
              <a:off x="5292080" y="3622072"/>
              <a:ext cx="797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solidFill>
                    <a:srgbClr val="C00000"/>
                  </a:solidFill>
                  <a:latin typeface="Times New Roman" pitchFamily="18" charset="0"/>
                </a:rPr>
                <a:t>שמרים</a:t>
              </a:r>
              <a:endParaRPr lang="he-IL">
                <a:solidFill>
                  <a:srgbClr val="C00000"/>
                </a:solidFill>
              </a:endParaRPr>
            </a:p>
          </p:txBody>
        </p:sp>
        <p:cxnSp>
          <p:nvCxnSpPr>
            <p:cNvPr id="5" name="מחבר ישר 4"/>
            <p:cNvCxnSpPr/>
            <p:nvPr/>
          </p:nvCxnSpPr>
          <p:spPr>
            <a:xfrm>
              <a:off x="5666580" y="5967412"/>
              <a:ext cx="561975"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71463" y="11113"/>
            <a:ext cx="8229600" cy="439737"/>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2B24DC0-6C02-43B6-AA49-7C3969F09B94}" type="slidenum">
              <a:rPr lang="he-IL" sz="1100" smtClean="0">
                <a:solidFill>
                  <a:prstClr val="white">
                    <a:lumMod val="75000"/>
                  </a:prstClr>
                </a:solidFill>
              </a:rPr>
              <a:pPr fontAlgn="base">
                <a:spcBef>
                  <a:spcPct val="0"/>
                </a:spcBef>
                <a:spcAft>
                  <a:spcPct val="0"/>
                </a:spcAft>
                <a:defRPr/>
              </a:pPr>
              <a:t>37</a:t>
            </a:fld>
            <a:endParaRPr lang="he-IL" sz="1100" dirty="0" smtClean="0">
              <a:solidFill>
                <a:prstClr val="white">
                  <a:lumMod val="75000"/>
                </a:prstClr>
              </a:solidFill>
            </a:endParaRPr>
          </a:p>
        </p:txBody>
      </p:sp>
      <p:sp>
        <p:nvSpPr>
          <p:cNvPr id="10" name="TextBox 9"/>
          <p:cNvSpPr txBox="1"/>
          <p:nvPr/>
        </p:nvSpPr>
        <p:spPr>
          <a:xfrm>
            <a:off x="298450" y="460375"/>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10:</a:t>
            </a:r>
            <a:r>
              <a:rPr lang="he-IL" dirty="0" smtClean="0">
                <a:solidFill>
                  <a:srgbClr val="1F497D"/>
                </a:solidFill>
                <a:latin typeface="Times New Roman" pitchFamily="18" charset="0"/>
                <a:cs typeface="Arial"/>
              </a:rPr>
              <a:t> </a:t>
            </a:r>
            <a:endParaRPr lang="he-IL" dirty="0" smtClean="0">
              <a:solidFill>
                <a:schemeClr val="tx2"/>
              </a:solidFill>
              <a:latin typeface="Times New Roman" pitchFamily="18" charset="0"/>
              <a:cs typeface="Arial"/>
            </a:endParaRPr>
          </a:p>
          <a:p>
            <a:pPr eaLnBrk="1" hangingPunct="1">
              <a:defRPr/>
            </a:pPr>
            <a:r>
              <a:rPr lang="he-IL" dirty="0" smtClean="0">
                <a:solidFill>
                  <a:schemeClr val="tx2"/>
                </a:solidFill>
                <a:latin typeface="Times New Roman" pitchFamily="18" charset="0"/>
                <a:cs typeface="Arial"/>
              </a:rPr>
              <a:t>במהלך הכנת יין ממיץ ענבים בעזרת שמרים במכל תסיסה במעבדה, אפשר לעקוב אחר השינויים החלים לאורך זמן במרכיבים הבאים: כמות סוכר הענבים (גלוקוז), כמות השמרים, כמות הכוהל. התוצאות מתוארות בעקומות הבאות. הסבירו אותן.</a:t>
            </a:r>
          </a:p>
        </p:txBody>
      </p:sp>
      <p:sp>
        <p:nvSpPr>
          <p:cNvPr id="19" name="Rectangle 12"/>
          <p:cNvSpPr/>
          <p:nvPr/>
        </p:nvSpPr>
        <p:spPr>
          <a:xfrm>
            <a:off x="122238" y="4837113"/>
            <a:ext cx="8370887" cy="17319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schemeClr val="tx1"/>
                </a:solidFill>
              </a:rPr>
              <a:t>בתהליך התסיסה, פירקו השמרים את הגלוקוז לכוהל. עקב כך קטנה כמות הגלוקוז, וכמות הכוהל עלתה בהתאמה. בתסיסה נוצר </a:t>
            </a:r>
            <a:r>
              <a:rPr lang="en-US" dirty="0">
                <a:solidFill>
                  <a:schemeClr val="tx1"/>
                </a:solidFill>
              </a:rPr>
              <a:t>ATP</a:t>
            </a:r>
            <a:r>
              <a:rPr lang="he-IL" dirty="0">
                <a:solidFill>
                  <a:schemeClr val="tx1"/>
                </a:solidFill>
              </a:rPr>
              <a:t> המספק אנרגיה לתהליכי החיים של השמרים. </a:t>
            </a:r>
          </a:p>
          <a:p>
            <a:pPr fontAlgn="auto">
              <a:spcBef>
                <a:spcPts val="0"/>
              </a:spcBef>
              <a:spcAft>
                <a:spcPts val="0"/>
              </a:spcAft>
              <a:defRPr/>
            </a:pPr>
            <a:r>
              <a:rPr lang="he-IL" dirty="0">
                <a:solidFill>
                  <a:schemeClr val="tx1"/>
                </a:solidFill>
              </a:rPr>
              <a:t>כמו כן, השמרים השתמשו בחומרים המצויים במיץ לבניית תאיהם, ולכן עלה מספר השמרים.</a:t>
            </a:r>
          </a:p>
          <a:p>
            <a:pPr fontAlgn="auto">
              <a:spcBef>
                <a:spcPts val="0"/>
              </a:spcBef>
              <a:spcAft>
                <a:spcPts val="0"/>
              </a:spcAft>
              <a:defRPr/>
            </a:pPr>
            <a:r>
              <a:rPr lang="he-IL" dirty="0">
                <a:solidFill>
                  <a:schemeClr val="tx1"/>
                </a:solidFill>
              </a:rPr>
              <a:t>משלב כלשהו, קטן בהרבה קצב ההתרבות, כנראה משום שכמעט לא נותר גלוקוז (ויתכן שגם בגלל הצטברות הכוהל העלול להזיק לשמרים).</a:t>
            </a:r>
          </a:p>
        </p:txBody>
      </p:sp>
      <p:grpSp>
        <p:nvGrpSpPr>
          <p:cNvPr id="94215" name="קבוצה 10"/>
          <p:cNvGrpSpPr>
            <a:grpSpLocks/>
          </p:cNvGrpSpPr>
          <p:nvPr/>
        </p:nvGrpSpPr>
        <p:grpSpPr bwMode="auto">
          <a:xfrm>
            <a:off x="1620838" y="1827213"/>
            <a:ext cx="5830887" cy="2754312"/>
            <a:chOff x="1437438" y="3505200"/>
            <a:chExt cx="6105525" cy="3009900"/>
          </a:xfrm>
        </p:grpSpPr>
        <p:pic>
          <p:nvPicPr>
            <p:cNvPr id="942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438" y="3505200"/>
              <a:ext cx="610552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7" name="מלבן 12"/>
            <p:cNvSpPr>
              <a:spLocks noChangeArrowheads="1"/>
            </p:cNvSpPr>
            <p:nvPr/>
          </p:nvSpPr>
          <p:spPr bwMode="auto">
            <a:xfrm>
              <a:off x="5292080" y="3622072"/>
              <a:ext cx="797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solidFill>
                    <a:srgbClr val="C00000"/>
                  </a:solidFill>
                  <a:latin typeface="Times New Roman" pitchFamily="18" charset="0"/>
                </a:rPr>
                <a:t>שמרים</a:t>
              </a:r>
              <a:endParaRPr lang="he-IL">
                <a:solidFill>
                  <a:srgbClr val="C00000"/>
                </a:solidFill>
              </a:endParaRPr>
            </a:p>
          </p:txBody>
        </p:sp>
        <p:cxnSp>
          <p:nvCxnSpPr>
            <p:cNvPr id="14" name="מחבר ישר 13"/>
            <p:cNvCxnSpPr/>
            <p:nvPr/>
          </p:nvCxnSpPr>
          <p:spPr>
            <a:xfrm>
              <a:off x="5667920" y="5968634"/>
              <a:ext cx="56018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71463" y="11113"/>
            <a:ext cx="8229600" cy="439737"/>
          </a:xfrm>
        </p:spPr>
        <p:txBody>
          <a:bodyPr/>
          <a:lstStyle/>
          <a:p>
            <a:pPr fontAlgn="auto">
              <a:defRPr/>
            </a:pPr>
            <a:r>
              <a:rPr lang="he-IL" sz="1800" b="1" dirty="0" smtClean="0">
                <a:solidFill>
                  <a:srgbClr val="FF6600"/>
                </a:solidFill>
                <a:ea typeface="+mn-ea"/>
              </a:rPr>
              <a:t>שאלה 11: הבנת  יחסי סיבה־תוצאה בשרשרת תהליכים</a:t>
            </a:r>
            <a:endParaRPr lang="he-IL" sz="1800" dirty="0" smtClean="0">
              <a:solidFill>
                <a:schemeClr val="accent6">
                  <a:lumMod val="50000"/>
                  <a:lumOff val="50000"/>
                </a:schemeClr>
              </a:solidFill>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653DE01-A6AD-4A83-BBB4-BA12638AFDEB}" type="slidenum">
              <a:rPr lang="he-IL" sz="1100" smtClean="0">
                <a:solidFill>
                  <a:prstClr val="white">
                    <a:lumMod val="75000"/>
                  </a:prstClr>
                </a:solidFill>
              </a:rPr>
              <a:pPr fontAlgn="base">
                <a:spcBef>
                  <a:spcPct val="0"/>
                </a:spcBef>
                <a:spcAft>
                  <a:spcPct val="0"/>
                </a:spcAft>
                <a:defRPr/>
              </a:pPr>
              <a:t>38</a:t>
            </a:fld>
            <a:endParaRPr lang="he-IL" sz="1100" dirty="0" smtClean="0">
              <a:solidFill>
                <a:prstClr val="white">
                  <a:lumMod val="75000"/>
                </a:prstClr>
              </a:solidFill>
            </a:endParaRPr>
          </a:p>
        </p:txBody>
      </p:sp>
      <p:sp>
        <p:nvSpPr>
          <p:cNvPr id="10" name="TextBox 9"/>
          <p:cNvSpPr txBox="1"/>
          <p:nvPr/>
        </p:nvSpPr>
        <p:spPr>
          <a:xfrm>
            <a:off x="298450" y="460375"/>
            <a:ext cx="8183563" cy="17541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11:</a:t>
            </a:r>
          </a:p>
          <a:p>
            <a:pPr eaLnBrk="1" hangingPunct="1">
              <a:defRPr/>
            </a:pPr>
            <a:r>
              <a:rPr lang="he-IL" dirty="0" smtClean="0">
                <a:solidFill>
                  <a:srgbClr val="1F497D"/>
                </a:solidFill>
                <a:latin typeface="Times New Roman" pitchFamily="18" charset="0"/>
                <a:cs typeface="Arial"/>
              </a:rPr>
              <a:t> </a:t>
            </a:r>
            <a:r>
              <a:rPr lang="he-IL" dirty="0">
                <a:solidFill>
                  <a:srgbClr val="1F497D"/>
                </a:solidFill>
                <a:latin typeface="Times New Roman" pitchFamily="18" charset="0"/>
                <a:cs typeface="Arial"/>
              </a:rPr>
              <a:t>נהפוך את התשובה לשאלה </a:t>
            </a:r>
            <a:r>
              <a:rPr lang="he-IL" dirty="0" smtClean="0">
                <a:solidFill>
                  <a:srgbClr val="1F497D"/>
                </a:solidFill>
                <a:latin typeface="Times New Roman" pitchFamily="18" charset="0"/>
                <a:cs typeface="Arial"/>
              </a:rPr>
              <a:t>10 </a:t>
            </a:r>
            <a:r>
              <a:rPr lang="he-IL" dirty="0">
                <a:solidFill>
                  <a:srgbClr val="1F497D"/>
                </a:solidFill>
                <a:latin typeface="Times New Roman" pitchFamily="18" charset="0"/>
                <a:cs typeface="Arial"/>
              </a:rPr>
              <a:t>לתרשים </a:t>
            </a:r>
            <a:r>
              <a:rPr lang="he-IL" dirty="0" smtClean="0">
                <a:solidFill>
                  <a:srgbClr val="1F497D"/>
                </a:solidFill>
                <a:latin typeface="Times New Roman" pitchFamily="18" charset="0"/>
                <a:cs typeface="Arial"/>
              </a:rPr>
              <a:t>זרימה.</a:t>
            </a:r>
            <a:endParaRPr lang="he-IL" dirty="0">
              <a:solidFill>
                <a:srgbClr val="1F497D"/>
              </a:solidFill>
              <a:latin typeface="Times New Roman" pitchFamily="18" charset="0"/>
              <a:cs typeface="Arial"/>
            </a:endParaRPr>
          </a:p>
          <a:p>
            <a:pPr eaLnBrk="1" hangingPunct="1">
              <a:defRPr/>
            </a:pPr>
            <a:r>
              <a:rPr lang="he-IL" dirty="0">
                <a:solidFill>
                  <a:srgbClr val="1F497D"/>
                </a:solidFill>
                <a:latin typeface="Times New Roman" pitchFamily="18" charset="0"/>
                <a:cs typeface="Arial"/>
              </a:rPr>
              <a:t>א.  </a:t>
            </a:r>
            <a:r>
              <a:rPr lang="he-IL" dirty="0" smtClean="0">
                <a:solidFill>
                  <a:srgbClr val="1F497D"/>
                </a:solidFill>
                <a:latin typeface="Times New Roman" pitchFamily="18" charset="0"/>
                <a:cs typeface="Arial"/>
              </a:rPr>
              <a:t>הוסיפו חִצים </a:t>
            </a:r>
            <a:r>
              <a:rPr lang="he-IL" dirty="0">
                <a:solidFill>
                  <a:srgbClr val="1F497D"/>
                </a:solidFill>
                <a:latin typeface="Times New Roman" pitchFamily="18" charset="0"/>
                <a:cs typeface="Arial"/>
              </a:rPr>
              <a:t>שיתארו את כיוון התפתחות התופעה.</a:t>
            </a:r>
          </a:p>
          <a:p>
            <a:pPr eaLnBrk="1" hangingPunct="1">
              <a:defRPr/>
            </a:pPr>
            <a:r>
              <a:rPr lang="he-IL" dirty="0">
                <a:solidFill>
                  <a:srgbClr val="1F497D"/>
                </a:solidFill>
                <a:latin typeface="Times New Roman" pitchFamily="18" charset="0"/>
                <a:cs typeface="Arial"/>
              </a:rPr>
              <a:t>ב. </a:t>
            </a:r>
            <a:r>
              <a:rPr lang="he-IL" dirty="0" smtClean="0">
                <a:solidFill>
                  <a:srgbClr val="1F497D"/>
                </a:solidFill>
                <a:latin typeface="Times New Roman" pitchFamily="18" charset="0"/>
                <a:cs typeface="Arial"/>
              </a:rPr>
              <a:t>התרשים שקיבלתם מתאר </a:t>
            </a:r>
            <a:r>
              <a:rPr lang="he-IL" dirty="0">
                <a:solidFill>
                  <a:srgbClr val="1F497D"/>
                </a:solidFill>
                <a:latin typeface="Times New Roman" pitchFamily="18" charset="0"/>
                <a:cs typeface="Arial"/>
              </a:rPr>
              <a:t>יחסי </a:t>
            </a:r>
            <a:r>
              <a:rPr lang="he-IL" dirty="0" smtClean="0">
                <a:solidFill>
                  <a:srgbClr val="1F497D"/>
                </a:solidFill>
                <a:latin typeface="Times New Roman" pitchFamily="18" charset="0"/>
                <a:cs typeface="Arial"/>
              </a:rPr>
              <a:t>סיבה</a:t>
            </a:r>
            <a:r>
              <a:rPr lang="he-IL" dirty="0" smtClean="0">
                <a:solidFill>
                  <a:srgbClr val="1F497D"/>
                </a:solidFill>
                <a:latin typeface="Arial"/>
                <a:cs typeface="Arial"/>
              </a:rPr>
              <a:t>־</a:t>
            </a:r>
            <a:r>
              <a:rPr lang="he-IL" dirty="0" smtClean="0">
                <a:solidFill>
                  <a:srgbClr val="1F497D"/>
                </a:solidFill>
                <a:latin typeface="Times New Roman" pitchFamily="18" charset="0"/>
                <a:cs typeface="Arial"/>
              </a:rPr>
              <a:t>תוצאה</a:t>
            </a:r>
            <a:r>
              <a:rPr lang="he-IL" dirty="0">
                <a:solidFill>
                  <a:srgbClr val="1F497D"/>
                </a:solidFill>
                <a:latin typeface="Times New Roman" pitchFamily="18" charset="0"/>
                <a:cs typeface="Arial"/>
              </a:rPr>
              <a:t>. ציינו על כל </a:t>
            </a:r>
            <a:r>
              <a:rPr lang="he-IL" dirty="0" smtClean="0">
                <a:solidFill>
                  <a:srgbClr val="1F497D"/>
                </a:solidFill>
                <a:latin typeface="Times New Roman" pitchFamily="18" charset="0"/>
                <a:cs typeface="Arial"/>
              </a:rPr>
              <a:t>משבצת אם </a:t>
            </a:r>
            <a:r>
              <a:rPr lang="he-IL" dirty="0">
                <a:solidFill>
                  <a:srgbClr val="1F497D"/>
                </a:solidFill>
                <a:latin typeface="Times New Roman" pitchFamily="18" charset="0"/>
                <a:cs typeface="Arial"/>
              </a:rPr>
              <a:t>היא סיבה או    </a:t>
            </a:r>
          </a:p>
          <a:p>
            <a:pPr eaLnBrk="1" hangingPunct="1">
              <a:defRPr/>
            </a:pPr>
            <a:r>
              <a:rPr lang="he-IL" dirty="0">
                <a:solidFill>
                  <a:srgbClr val="1F497D"/>
                </a:solidFill>
                <a:latin typeface="Times New Roman" pitchFamily="18" charset="0"/>
                <a:cs typeface="Arial"/>
              </a:rPr>
              <a:t>    </a:t>
            </a:r>
            <a:r>
              <a:rPr lang="he-IL" dirty="0" smtClean="0">
                <a:solidFill>
                  <a:srgbClr val="1F497D"/>
                </a:solidFill>
                <a:latin typeface="Times New Roman" pitchFamily="18" charset="0"/>
                <a:cs typeface="Arial"/>
              </a:rPr>
              <a:t>תוצאה. אם אתם </a:t>
            </a:r>
            <a:r>
              <a:rPr lang="he-IL" dirty="0">
                <a:solidFill>
                  <a:srgbClr val="1F497D"/>
                </a:solidFill>
                <a:latin typeface="Times New Roman" pitchFamily="18" charset="0"/>
                <a:cs typeface="Arial"/>
              </a:rPr>
              <a:t>חושבים שמשבצת </a:t>
            </a:r>
            <a:r>
              <a:rPr lang="he-IL" dirty="0" smtClean="0">
                <a:solidFill>
                  <a:srgbClr val="1F497D"/>
                </a:solidFill>
                <a:latin typeface="Times New Roman" pitchFamily="18" charset="0"/>
                <a:cs typeface="Arial"/>
              </a:rPr>
              <a:t>כלשהי </a:t>
            </a:r>
            <a:r>
              <a:rPr lang="he-IL" dirty="0">
                <a:solidFill>
                  <a:srgbClr val="1F497D"/>
                </a:solidFill>
                <a:latin typeface="Times New Roman" pitchFamily="18" charset="0"/>
                <a:cs typeface="Arial"/>
              </a:rPr>
              <a:t>היא תוצאה שהופכת לסיבה בשלב הבא </a:t>
            </a:r>
            <a:endParaRPr lang="he-IL" dirty="0" smtClean="0">
              <a:solidFill>
                <a:srgbClr val="1F497D"/>
              </a:solidFill>
              <a:latin typeface="Times New Roman" pitchFamily="18" charset="0"/>
              <a:cs typeface="Arial"/>
            </a:endParaRPr>
          </a:p>
          <a:p>
            <a:pPr eaLnBrk="1" hangingPunct="1">
              <a:defRPr/>
            </a:pPr>
            <a:r>
              <a:rPr lang="he-IL" dirty="0" smtClean="0">
                <a:solidFill>
                  <a:srgbClr val="1F497D"/>
                </a:solidFill>
                <a:latin typeface="Times New Roman" pitchFamily="18" charset="0"/>
                <a:cs typeface="Arial"/>
              </a:rPr>
              <a:t>    בתהליך</a:t>
            </a:r>
            <a:r>
              <a:rPr lang="he-IL" dirty="0">
                <a:solidFill>
                  <a:srgbClr val="1F497D"/>
                </a:solidFill>
                <a:latin typeface="Times New Roman" pitchFamily="18" charset="0"/>
                <a:cs typeface="Arial"/>
              </a:rPr>
              <a:t>, סמנו זאת. </a:t>
            </a:r>
            <a:endParaRPr lang="he-IL" dirty="0" smtClean="0">
              <a:solidFill>
                <a:srgbClr val="1F497D"/>
              </a:solidFill>
              <a:latin typeface="Times New Roman" pitchFamily="18" charset="0"/>
              <a:cs typeface="Arial"/>
            </a:endParaRPr>
          </a:p>
        </p:txBody>
      </p:sp>
      <p:grpSp>
        <p:nvGrpSpPr>
          <p:cNvPr id="95238" name="קבוצה 12"/>
          <p:cNvGrpSpPr>
            <a:grpSpLocks/>
          </p:cNvGrpSpPr>
          <p:nvPr/>
        </p:nvGrpSpPr>
        <p:grpSpPr bwMode="auto">
          <a:xfrm>
            <a:off x="193675" y="2471738"/>
            <a:ext cx="8626475" cy="3044825"/>
            <a:chOff x="194584" y="2472521"/>
            <a:chExt cx="8625888" cy="3044711"/>
          </a:xfrm>
        </p:grpSpPr>
        <p:grpSp>
          <p:nvGrpSpPr>
            <p:cNvPr id="95240" name="קבוצה 5"/>
            <p:cNvGrpSpPr>
              <a:grpSpLocks/>
            </p:cNvGrpSpPr>
            <p:nvPr/>
          </p:nvGrpSpPr>
          <p:grpSpPr bwMode="auto">
            <a:xfrm>
              <a:off x="7524328" y="2492896"/>
              <a:ext cx="1296144" cy="720080"/>
              <a:chOff x="899592" y="5301208"/>
              <a:chExt cx="1296144" cy="720080"/>
            </a:xfrm>
          </p:grpSpPr>
          <p:sp>
            <p:nvSpPr>
              <p:cNvPr id="3" name="מלבן 2"/>
              <p:cNvSpPr/>
              <p:nvPr/>
            </p:nvSpPr>
            <p:spPr>
              <a:xfrm>
                <a:off x="898837" y="5301469"/>
                <a:ext cx="1296899" cy="71911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5260" name="מלבן 4"/>
              <p:cNvSpPr>
                <a:spLocks noChangeArrowheads="1"/>
              </p:cNvSpPr>
              <p:nvPr/>
            </p:nvSpPr>
            <p:spPr bwMode="auto">
              <a:xfrm>
                <a:off x="1003985" y="5318234"/>
                <a:ext cx="11496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000000"/>
                    </a:solidFill>
                  </a:rPr>
                  <a:t>ריכוז גלוקוז </a:t>
                </a:r>
              </a:p>
              <a:p>
                <a:pPr algn="ctr"/>
                <a:r>
                  <a:rPr lang="he-IL" sz="1600">
                    <a:solidFill>
                      <a:srgbClr val="000000"/>
                    </a:solidFill>
                  </a:rPr>
                  <a:t>גבוה</a:t>
                </a:r>
              </a:p>
            </p:txBody>
          </p:sp>
        </p:grpSp>
        <p:grpSp>
          <p:nvGrpSpPr>
            <p:cNvPr id="95241" name="קבוצה 14"/>
            <p:cNvGrpSpPr>
              <a:grpSpLocks/>
            </p:cNvGrpSpPr>
            <p:nvPr/>
          </p:nvGrpSpPr>
          <p:grpSpPr bwMode="auto">
            <a:xfrm>
              <a:off x="5201860" y="2501097"/>
              <a:ext cx="2138041" cy="720080"/>
              <a:chOff x="424829" y="5301208"/>
              <a:chExt cx="2338625" cy="720080"/>
            </a:xfrm>
          </p:grpSpPr>
          <p:sp>
            <p:nvSpPr>
              <p:cNvPr id="16" name="מלבן 15"/>
              <p:cNvSpPr/>
              <p:nvPr/>
            </p:nvSpPr>
            <p:spPr>
              <a:xfrm>
                <a:off x="424127" y="5301206"/>
                <a:ext cx="2338819" cy="72069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5258" name="מלבן 16"/>
              <p:cNvSpPr>
                <a:spLocks noChangeArrowheads="1"/>
              </p:cNvSpPr>
              <p:nvPr/>
            </p:nvSpPr>
            <p:spPr bwMode="auto">
              <a:xfrm>
                <a:off x="424830" y="5318234"/>
                <a:ext cx="23080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000000"/>
                    </a:solidFill>
                  </a:rPr>
                  <a:t>קליטת גלוקוז ע"י השמרים </a:t>
                </a:r>
              </a:p>
              <a:p>
                <a:r>
                  <a:rPr lang="he-IL" sz="1600">
                    <a:solidFill>
                      <a:srgbClr val="000000"/>
                    </a:solidFill>
                  </a:rPr>
                  <a:t>ופירוקו בתהליך תסיסה</a:t>
                </a:r>
              </a:p>
            </p:txBody>
          </p:sp>
        </p:grpSp>
        <p:grpSp>
          <p:nvGrpSpPr>
            <p:cNvPr id="95242" name="קבוצה 17"/>
            <p:cNvGrpSpPr>
              <a:grpSpLocks/>
            </p:cNvGrpSpPr>
            <p:nvPr/>
          </p:nvGrpSpPr>
          <p:grpSpPr bwMode="auto">
            <a:xfrm>
              <a:off x="2915816" y="2492896"/>
              <a:ext cx="2084936" cy="720080"/>
              <a:chOff x="424829" y="5301208"/>
              <a:chExt cx="2338625" cy="720080"/>
            </a:xfrm>
          </p:grpSpPr>
          <p:sp>
            <p:nvSpPr>
              <p:cNvPr id="20" name="מלבן 19"/>
              <p:cNvSpPr/>
              <p:nvPr/>
            </p:nvSpPr>
            <p:spPr>
              <a:xfrm>
                <a:off x="424333" y="5301469"/>
                <a:ext cx="2339631" cy="71911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5256" name="מלבן 20"/>
              <p:cNvSpPr>
                <a:spLocks noChangeArrowheads="1"/>
              </p:cNvSpPr>
              <p:nvPr/>
            </p:nvSpPr>
            <p:spPr bwMode="auto">
              <a:xfrm>
                <a:off x="524700" y="5318234"/>
                <a:ext cx="21082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000000"/>
                    </a:solidFill>
                  </a:rPr>
                  <a:t>עלייה בתפוקת האנרגיה </a:t>
                </a:r>
              </a:p>
              <a:p>
                <a:pPr algn="ctr"/>
                <a:r>
                  <a:rPr lang="he-IL" sz="1600">
                    <a:solidFill>
                      <a:srgbClr val="000000"/>
                    </a:solidFill>
                  </a:rPr>
                  <a:t>בתאי השמרים</a:t>
                </a:r>
              </a:p>
            </p:txBody>
          </p:sp>
        </p:grpSp>
        <p:grpSp>
          <p:nvGrpSpPr>
            <p:cNvPr id="95243" name="קבוצה 22"/>
            <p:cNvGrpSpPr>
              <a:grpSpLocks/>
            </p:cNvGrpSpPr>
            <p:nvPr/>
          </p:nvGrpSpPr>
          <p:grpSpPr bwMode="auto">
            <a:xfrm>
              <a:off x="2051606" y="3712572"/>
              <a:ext cx="2338625" cy="720080"/>
              <a:chOff x="424829" y="5301208"/>
              <a:chExt cx="2338625" cy="720080"/>
            </a:xfrm>
          </p:grpSpPr>
          <p:sp>
            <p:nvSpPr>
              <p:cNvPr id="24" name="מלבן 23"/>
              <p:cNvSpPr/>
              <p:nvPr/>
            </p:nvSpPr>
            <p:spPr>
              <a:xfrm>
                <a:off x="425056" y="5300948"/>
                <a:ext cx="2338229" cy="72069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5254" name="מלבן 24"/>
              <p:cNvSpPr>
                <a:spLocks noChangeArrowheads="1"/>
              </p:cNvSpPr>
              <p:nvPr/>
            </p:nvSpPr>
            <p:spPr bwMode="auto">
              <a:xfrm>
                <a:off x="725076" y="5318234"/>
                <a:ext cx="17075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000000"/>
                    </a:solidFill>
                  </a:rPr>
                  <a:t>עלייה בריכוז הכוהל</a:t>
                </a:r>
              </a:p>
            </p:txBody>
          </p:sp>
        </p:grpSp>
        <p:grpSp>
          <p:nvGrpSpPr>
            <p:cNvPr id="95244" name="קבוצה 25"/>
            <p:cNvGrpSpPr>
              <a:grpSpLocks/>
            </p:cNvGrpSpPr>
            <p:nvPr/>
          </p:nvGrpSpPr>
          <p:grpSpPr bwMode="auto">
            <a:xfrm>
              <a:off x="4669486" y="3717032"/>
              <a:ext cx="2338625" cy="720080"/>
              <a:chOff x="424829" y="5301208"/>
              <a:chExt cx="2338625" cy="720080"/>
            </a:xfrm>
          </p:grpSpPr>
          <p:sp>
            <p:nvSpPr>
              <p:cNvPr id="27" name="מלבן 26"/>
              <p:cNvSpPr/>
              <p:nvPr/>
            </p:nvSpPr>
            <p:spPr>
              <a:xfrm>
                <a:off x="424785" y="5301250"/>
                <a:ext cx="2338228" cy="72069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5252" name="מלבן 27"/>
              <p:cNvSpPr>
                <a:spLocks noChangeArrowheads="1"/>
              </p:cNvSpPr>
              <p:nvPr/>
            </p:nvSpPr>
            <p:spPr bwMode="auto">
              <a:xfrm>
                <a:off x="669778" y="5318234"/>
                <a:ext cx="18181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000000"/>
                    </a:solidFill>
                  </a:rPr>
                  <a:t>ירידה בריכוז הגלוקוז</a:t>
                </a:r>
              </a:p>
            </p:txBody>
          </p:sp>
        </p:grpSp>
        <p:grpSp>
          <p:nvGrpSpPr>
            <p:cNvPr id="95245" name="קבוצה 28"/>
            <p:cNvGrpSpPr>
              <a:grpSpLocks/>
            </p:cNvGrpSpPr>
            <p:nvPr/>
          </p:nvGrpSpPr>
          <p:grpSpPr bwMode="auto">
            <a:xfrm>
              <a:off x="194584" y="2472521"/>
              <a:ext cx="2597073" cy="720698"/>
              <a:chOff x="220704" y="5301208"/>
              <a:chExt cx="2716286" cy="720698"/>
            </a:xfrm>
          </p:grpSpPr>
          <p:sp>
            <p:nvSpPr>
              <p:cNvPr id="30" name="מלבן 29"/>
              <p:cNvSpPr/>
              <p:nvPr/>
            </p:nvSpPr>
            <p:spPr>
              <a:xfrm>
                <a:off x="280473" y="5301208"/>
                <a:ext cx="2596643" cy="72069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5250" name="מלבן 30"/>
              <p:cNvSpPr>
                <a:spLocks noChangeArrowheads="1"/>
              </p:cNvSpPr>
              <p:nvPr/>
            </p:nvSpPr>
            <p:spPr bwMode="auto">
              <a:xfrm>
                <a:off x="220704" y="5318234"/>
                <a:ext cx="2716286" cy="58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000000"/>
                    </a:solidFill>
                  </a:rPr>
                  <a:t>עלייה בקצב התרבות השמרים </a:t>
                </a:r>
              </a:p>
              <a:p>
                <a:pPr algn="ctr"/>
                <a:r>
                  <a:rPr lang="he-IL" sz="1600">
                    <a:solidFill>
                      <a:srgbClr val="000000"/>
                    </a:solidFill>
                  </a:rPr>
                  <a:t>ובכמותם</a:t>
                </a:r>
              </a:p>
            </p:txBody>
          </p:sp>
        </p:grpSp>
        <p:grpSp>
          <p:nvGrpSpPr>
            <p:cNvPr id="95246" name="קבוצה 34"/>
            <p:cNvGrpSpPr>
              <a:grpSpLocks/>
            </p:cNvGrpSpPr>
            <p:nvPr/>
          </p:nvGrpSpPr>
          <p:grpSpPr bwMode="auto">
            <a:xfrm>
              <a:off x="298450" y="4797152"/>
              <a:ext cx="2601995" cy="720080"/>
              <a:chOff x="277851" y="5301208"/>
              <a:chExt cx="2601995" cy="720080"/>
            </a:xfrm>
          </p:grpSpPr>
          <p:sp>
            <p:nvSpPr>
              <p:cNvPr id="36" name="מלבן 35"/>
              <p:cNvSpPr/>
              <p:nvPr/>
            </p:nvSpPr>
            <p:spPr>
              <a:xfrm>
                <a:off x="424793" y="5300590"/>
                <a:ext cx="2455696" cy="72069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5248" name="מלבן 36"/>
              <p:cNvSpPr>
                <a:spLocks noChangeArrowheads="1"/>
              </p:cNvSpPr>
              <p:nvPr/>
            </p:nvSpPr>
            <p:spPr bwMode="auto">
              <a:xfrm>
                <a:off x="277851" y="5318234"/>
                <a:ext cx="26019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000000"/>
                    </a:solidFill>
                  </a:rPr>
                  <a:t>ירידה בקצב התרבות השמרים </a:t>
                </a:r>
              </a:p>
              <a:p>
                <a:pPr algn="ctr"/>
                <a:r>
                  <a:rPr lang="he-IL" sz="1600">
                    <a:solidFill>
                      <a:srgbClr val="000000"/>
                    </a:solidFill>
                  </a:rPr>
                  <a:t>ובכמותם</a:t>
                </a:r>
              </a:p>
            </p:txBody>
          </p:sp>
        </p:grpSp>
      </p:grpSp>
      <p:sp>
        <p:nvSpPr>
          <p:cNvPr id="95239" name="מלבן 11"/>
          <p:cNvSpPr>
            <a:spLocks noChangeArrowheads="1"/>
          </p:cNvSpPr>
          <p:nvPr/>
        </p:nvSpPr>
        <p:spPr bwMode="auto">
          <a:xfrm>
            <a:off x="298450" y="6361113"/>
            <a:ext cx="8401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000000"/>
                </a:solidFill>
              </a:rPr>
              <a:t>השאלה מבוססת על הצעה לדגם הוראת יחסי סיבה־תוצאה מאת יעלה בוסתן ואפרת לינק – </a:t>
            </a:r>
            <a:r>
              <a:rPr lang="he-IL" sz="1400" b="1">
                <a:solidFill>
                  <a:srgbClr val="000000"/>
                </a:solidFill>
                <a:hlinkClick r:id="rId3"/>
              </a:rPr>
              <a:t>אתר מורי הביולוגיה</a:t>
            </a:r>
            <a:endParaRPr lang="he-IL" sz="1400" b="1">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כותרת 8"/>
          <p:cNvSpPr>
            <a:spLocks noGrp="1"/>
          </p:cNvSpPr>
          <p:nvPr>
            <p:ph type="title"/>
          </p:nvPr>
        </p:nvSpPr>
        <p:spPr>
          <a:xfrm>
            <a:off x="271463" y="11113"/>
            <a:ext cx="8229600" cy="439737"/>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A998747-3BBC-4A81-AD6C-40AB50998C8E}" type="slidenum">
              <a:rPr lang="he-IL" sz="1100" smtClean="0">
                <a:solidFill>
                  <a:prstClr val="white">
                    <a:lumMod val="75000"/>
                  </a:prstClr>
                </a:solidFill>
              </a:rPr>
              <a:pPr fontAlgn="base">
                <a:spcBef>
                  <a:spcPct val="0"/>
                </a:spcBef>
                <a:spcAft>
                  <a:spcPct val="0"/>
                </a:spcAft>
                <a:defRPr/>
              </a:pPr>
              <a:t>39</a:t>
            </a:fld>
            <a:endParaRPr lang="he-IL" sz="1100" dirty="0" smtClean="0">
              <a:solidFill>
                <a:prstClr val="white">
                  <a:lumMod val="75000"/>
                </a:prstClr>
              </a:solidFill>
            </a:endParaRPr>
          </a:p>
        </p:txBody>
      </p:sp>
      <p:sp>
        <p:nvSpPr>
          <p:cNvPr id="10" name="TextBox 9"/>
          <p:cNvSpPr txBox="1"/>
          <p:nvPr/>
        </p:nvSpPr>
        <p:spPr>
          <a:xfrm>
            <a:off x="298450" y="460375"/>
            <a:ext cx="8183563" cy="17541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11:</a:t>
            </a:r>
          </a:p>
          <a:p>
            <a:pPr eaLnBrk="1" hangingPunct="1">
              <a:defRPr/>
            </a:pPr>
            <a:r>
              <a:rPr lang="he-IL" dirty="0" smtClean="0">
                <a:solidFill>
                  <a:srgbClr val="1F497D"/>
                </a:solidFill>
                <a:latin typeface="Times New Roman" pitchFamily="18" charset="0"/>
                <a:cs typeface="Arial"/>
              </a:rPr>
              <a:t> נהפוך את התשובה לשאלה 10 לתרשים זרימה.</a:t>
            </a:r>
          </a:p>
          <a:p>
            <a:pPr eaLnBrk="1" hangingPunct="1">
              <a:defRPr/>
            </a:pPr>
            <a:r>
              <a:rPr lang="he-IL" dirty="0" smtClean="0">
                <a:solidFill>
                  <a:srgbClr val="1F497D"/>
                </a:solidFill>
                <a:latin typeface="Times New Roman" pitchFamily="18" charset="0"/>
                <a:cs typeface="Arial"/>
              </a:rPr>
              <a:t>א.  הוסיפו חִצים שיתארו את כיוון התפתחות התופעה.</a:t>
            </a:r>
          </a:p>
          <a:p>
            <a:pPr eaLnBrk="1" hangingPunct="1">
              <a:defRPr/>
            </a:pPr>
            <a:r>
              <a:rPr lang="he-IL" dirty="0" smtClean="0">
                <a:solidFill>
                  <a:srgbClr val="1F497D"/>
                </a:solidFill>
                <a:latin typeface="Times New Roman" pitchFamily="18" charset="0"/>
                <a:cs typeface="Arial"/>
              </a:rPr>
              <a:t>ב. התרשים שקיבלתם מתאר יחסי סיבה</a:t>
            </a:r>
            <a:r>
              <a:rPr lang="he-IL" dirty="0" smtClean="0">
                <a:solidFill>
                  <a:srgbClr val="1F497D"/>
                </a:solidFill>
                <a:latin typeface="Arial"/>
                <a:cs typeface="Arial"/>
              </a:rPr>
              <a:t>־</a:t>
            </a:r>
            <a:r>
              <a:rPr lang="he-IL" dirty="0" smtClean="0">
                <a:solidFill>
                  <a:srgbClr val="1F497D"/>
                </a:solidFill>
                <a:latin typeface="Times New Roman" pitchFamily="18" charset="0"/>
                <a:cs typeface="Arial"/>
              </a:rPr>
              <a:t>תוצאה. ציינו על כל משבצת אם היא סיבה או    </a:t>
            </a:r>
          </a:p>
          <a:p>
            <a:pPr eaLnBrk="1" hangingPunct="1">
              <a:defRPr/>
            </a:pPr>
            <a:r>
              <a:rPr lang="he-IL" dirty="0" smtClean="0">
                <a:solidFill>
                  <a:srgbClr val="1F497D"/>
                </a:solidFill>
                <a:latin typeface="Times New Roman" pitchFamily="18" charset="0"/>
                <a:cs typeface="Arial"/>
              </a:rPr>
              <a:t>    תוצאה. אם אתם חושבים שמשבצת כלשהי היא תוצאה שהופכת לסיבה בשלב הבא </a:t>
            </a:r>
          </a:p>
          <a:p>
            <a:pPr eaLnBrk="1" hangingPunct="1">
              <a:defRPr/>
            </a:pPr>
            <a:r>
              <a:rPr lang="he-IL" dirty="0" smtClean="0">
                <a:solidFill>
                  <a:srgbClr val="1F497D"/>
                </a:solidFill>
                <a:latin typeface="Times New Roman" pitchFamily="18" charset="0"/>
                <a:cs typeface="Arial"/>
              </a:rPr>
              <a:t>    בתהליך, סמנו זאת. </a:t>
            </a:r>
          </a:p>
        </p:txBody>
      </p:sp>
      <p:sp>
        <p:nvSpPr>
          <p:cNvPr id="96262" name="מלבן 48"/>
          <p:cNvSpPr>
            <a:spLocks noChangeArrowheads="1"/>
          </p:cNvSpPr>
          <p:nvPr/>
        </p:nvSpPr>
        <p:spPr bwMode="auto">
          <a:xfrm>
            <a:off x="303213" y="6361113"/>
            <a:ext cx="8396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solidFill>
                  <a:srgbClr val="000000"/>
                </a:solidFill>
              </a:rPr>
              <a:t>השאלה מבוססת על הצעה לדגם הוראת יחסי סיבה-תוצאה מאת יעלה בוסתן ואפרת לינק – </a:t>
            </a:r>
            <a:r>
              <a:rPr lang="he-IL" sz="1400" b="1">
                <a:solidFill>
                  <a:srgbClr val="000000"/>
                </a:solidFill>
                <a:hlinkClick r:id="rId3"/>
              </a:rPr>
              <a:t>אתר מורי הביולוגיה</a:t>
            </a:r>
            <a:endParaRPr lang="he-IL" sz="1400" b="1">
              <a:solidFill>
                <a:srgbClr val="000000"/>
              </a:solidFill>
            </a:endParaRPr>
          </a:p>
        </p:txBody>
      </p:sp>
      <p:grpSp>
        <p:nvGrpSpPr>
          <p:cNvPr id="96263" name="קבוצה 50"/>
          <p:cNvGrpSpPr>
            <a:grpSpLocks/>
          </p:cNvGrpSpPr>
          <p:nvPr/>
        </p:nvGrpSpPr>
        <p:grpSpPr bwMode="auto">
          <a:xfrm>
            <a:off x="200025" y="2492375"/>
            <a:ext cx="8624888" cy="3303588"/>
            <a:chOff x="199311" y="2212397"/>
            <a:chExt cx="8626129" cy="3303307"/>
          </a:xfrm>
        </p:grpSpPr>
        <p:grpSp>
          <p:nvGrpSpPr>
            <p:cNvPr id="96270" name="קבוצה 12"/>
            <p:cNvGrpSpPr>
              <a:grpSpLocks/>
            </p:cNvGrpSpPr>
            <p:nvPr/>
          </p:nvGrpSpPr>
          <p:grpSpPr bwMode="auto">
            <a:xfrm>
              <a:off x="199311" y="2471138"/>
              <a:ext cx="8626129" cy="3044566"/>
              <a:chOff x="194343" y="2472666"/>
              <a:chExt cx="8626129" cy="3044566"/>
            </a:xfrm>
          </p:grpSpPr>
          <p:grpSp>
            <p:nvGrpSpPr>
              <p:cNvPr id="96279" name="קבוצה 5"/>
              <p:cNvGrpSpPr>
                <a:grpSpLocks/>
              </p:cNvGrpSpPr>
              <p:nvPr/>
            </p:nvGrpSpPr>
            <p:grpSpPr bwMode="auto">
              <a:xfrm>
                <a:off x="7524328" y="2492896"/>
                <a:ext cx="1296144" cy="720080"/>
                <a:chOff x="899592" y="5301208"/>
                <a:chExt cx="1296144" cy="720080"/>
              </a:xfrm>
            </p:grpSpPr>
            <p:sp>
              <p:nvSpPr>
                <p:cNvPr id="3" name="מלבן 2"/>
                <p:cNvSpPr/>
                <p:nvPr/>
              </p:nvSpPr>
              <p:spPr>
                <a:xfrm>
                  <a:off x="900150" y="5301613"/>
                  <a:ext cx="1295586" cy="71907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6299" name="מלבן 4"/>
                <p:cNvSpPr>
                  <a:spLocks noChangeArrowheads="1"/>
                </p:cNvSpPr>
                <p:nvPr/>
              </p:nvSpPr>
              <p:spPr bwMode="auto">
                <a:xfrm>
                  <a:off x="1003985" y="5318234"/>
                  <a:ext cx="11496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000000"/>
                      </a:solidFill>
                    </a:rPr>
                    <a:t>ריכוז גלוקוז </a:t>
                  </a:r>
                </a:p>
                <a:p>
                  <a:pPr algn="ctr"/>
                  <a:r>
                    <a:rPr lang="he-IL" sz="1600">
                      <a:solidFill>
                        <a:srgbClr val="000000"/>
                      </a:solidFill>
                    </a:rPr>
                    <a:t>גבוה</a:t>
                  </a:r>
                </a:p>
              </p:txBody>
            </p:sp>
          </p:grpSp>
          <p:grpSp>
            <p:nvGrpSpPr>
              <p:cNvPr id="96280" name="קבוצה 14"/>
              <p:cNvGrpSpPr>
                <a:grpSpLocks/>
              </p:cNvGrpSpPr>
              <p:nvPr/>
            </p:nvGrpSpPr>
            <p:grpSpPr bwMode="auto">
              <a:xfrm>
                <a:off x="5201860" y="2501097"/>
                <a:ext cx="2138041" cy="720080"/>
                <a:chOff x="424829" y="5301208"/>
                <a:chExt cx="2338625" cy="720080"/>
              </a:xfrm>
            </p:grpSpPr>
            <p:sp>
              <p:nvSpPr>
                <p:cNvPr id="16" name="מלבן 15"/>
                <p:cNvSpPr/>
                <p:nvPr/>
              </p:nvSpPr>
              <p:spPr>
                <a:xfrm>
                  <a:off x="425024" y="5301350"/>
                  <a:ext cx="2337577" cy="72066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6297" name="מלבן 16"/>
                <p:cNvSpPr>
                  <a:spLocks noChangeArrowheads="1"/>
                </p:cNvSpPr>
                <p:nvPr/>
              </p:nvSpPr>
              <p:spPr bwMode="auto">
                <a:xfrm>
                  <a:off x="424830" y="5318234"/>
                  <a:ext cx="23080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000000"/>
                      </a:solidFill>
                    </a:rPr>
                    <a:t>קליטת גלוקוז ע"י השמרים </a:t>
                  </a:r>
                </a:p>
                <a:p>
                  <a:r>
                    <a:rPr lang="he-IL" sz="1600">
                      <a:solidFill>
                        <a:srgbClr val="000000"/>
                      </a:solidFill>
                    </a:rPr>
                    <a:t>ופירוקו בתהליך תסיסה</a:t>
                  </a:r>
                </a:p>
              </p:txBody>
            </p:sp>
          </p:grpSp>
          <p:grpSp>
            <p:nvGrpSpPr>
              <p:cNvPr id="96281" name="קבוצה 17"/>
              <p:cNvGrpSpPr>
                <a:grpSpLocks/>
              </p:cNvGrpSpPr>
              <p:nvPr/>
            </p:nvGrpSpPr>
            <p:grpSpPr bwMode="auto">
              <a:xfrm>
                <a:off x="2915816" y="2492896"/>
                <a:ext cx="2084936" cy="720080"/>
                <a:chOff x="424829" y="5301208"/>
                <a:chExt cx="2338625" cy="720080"/>
              </a:xfrm>
            </p:grpSpPr>
            <p:sp>
              <p:nvSpPr>
                <p:cNvPr id="20" name="מלבן 19"/>
                <p:cNvSpPr/>
                <p:nvPr/>
              </p:nvSpPr>
              <p:spPr>
                <a:xfrm>
                  <a:off x="424710" y="5301613"/>
                  <a:ext cx="2338347" cy="71907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6295" name="מלבן 20"/>
                <p:cNvSpPr>
                  <a:spLocks noChangeArrowheads="1"/>
                </p:cNvSpPr>
                <p:nvPr/>
              </p:nvSpPr>
              <p:spPr bwMode="auto">
                <a:xfrm>
                  <a:off x="524700" y="5318234"/>
                  <a:ext cx="21082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000000"/>
                      </a:solidFill>
                    </a:rPr>
                    <a:t>עלייה בתפוקת האנרגיה </a:t>
                  </a:r>
                </a:p>
                <a:p>
                  <a:pPr algn="ctr"/>
                  <a:r>
                    <a:rPr lang="he-IL" sz="1600">
                      <a:solidFill>
                        <a:srgbClr val="000000"/>
                      </a:solidFill>
                    </a:rPr>
                    <a:t>בתאי השמרים</a:t>
                  </a:r>
                </a:p>
              </p:txBody>
            </p:sp>
          </p:grpSp>
          <p:grpSp>
            <p:nvGrpSpPr>
              <p:cNvPr id="96282" name="קבוצה 22"/>
              <p:cNvGrpSpPr>
                <a:grpSpLocks/>
              </p:cNvGrpSpPr>
              <p:nvPr/>
            </p:nvGrpSpPr>
            <p:grpSpPr bwMode="auto">
              <a:xfrm>
                <a:off x="2051606" y="3712572"/>
                <a:ext cx="2338625" cy="720080"/>
                <a:chOff x="424829" y="5301208"/>
                <a:chExt cx="2338625" cy="720080"/>
              </a:xfrm>
            </p:grpSpPr>
            <p:sp>
              <p:nvSpPr>
                <p:cNvPr id="24" name="מלבן 23"/>
                <p:cNvSpPr/>
                <p:nvPr/>
              </p:nvSpPr>
              <p:spPr>
                <a:xfrm>
                  <a:off x="425208" y="5301034"/>
                  <a:ext cx="2338724" cy="72066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6293" name="מלבן 24"/>
                <p:cNvSpPr>
                  <a:spLocks noChangeArrowheads="1"/>
                </p:cNvSpPr>
                <p:nvPr/>
              </p:nvSpPr>
              <p:spPr bwMode="auto">
                <a:xfrm>
                  <a:off x="725076" y="5318234"/>
                  <a:ext cx="17075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000000"/>
                      </a:solidFill>
                    </a:rPr>
                    <a:t>עלייה בריכוז הכוהל</a:t>
                  </a:r>
                </a:p>
              </p:txBody>
            </p:sp>
          </p:grpSp>
          <p:grpSp>
            <p:nvGrpSpPr>
              <p:cNvPr id="96283" name="קבוצה 25"/>
              <p:cNvGrpSpPr>
                <a:grpSpLocks/>
              </p:cNvGrpSpPr>
              <p:nvPr/>
            </p:nvGrpSpPr>
            <p:grpSpPr bwMode="auto">
              <a:xfrm>
                <a:off x="4892703" y="3717032"/>
                <a:ext cx="2338625" cy="720080"/>
                <a:chOff x="648046" y="5301208"/>
                <a:chExt cx="2338625" cy="720080"/>
              </a:xfrm>
            </p:grpSpPr>
            <p:sp>
              <p:nvSpPr>
                <p:cNvPr id="27" name="מלבן 26"/>
                <p:cNvSpPr/>
                <p:nvPr/>
              </p:nvSpPr>
              <p:spPr>
                <a:xfrm>
                  <a:off x="647775" y="5301336"/>
                  <a:ext cx="2338723" cy="72066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6291" name="מלבן 27"/>
                <p:cNvSpPr>
                  <a:spLocks noChangeArrowheads="1"/>
                </p:cNvSpPr>
                <p:nvPr/>
              </p:nvSpPr>
              <p:spPr bwMode="auto">
                <a:xfrm>
                  <a:off x="880513" y="5318234"/>
                  <a:ext cx="18181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000000"/>
                      </a:solidFill>
                    </a:rPr>
                    <a:t>ירידה בריכוז הגלוקוז</a:t>
                  </a:r>
                </a:p>
              </p:txBody>
            </p:sp>
          </p:grpSp>
          <p:grpSp>
            <p:nvGrpSpPr>
              <p:cNvPr id="96284" name="קבוצה 28"/>
              <p:cNvGrpSpPr>
                <a:grpSpLocks/>
              </p:cNvGrpSpPr>
              <p:nvPr/>
            </p:nvGrpSpPr>
            <p:grpSpPr bwMode="auto">
              <a:xfrm>
                <a:off x="194343" y="2472666"/>
                <a:ext cx="2597554" cy="720664"/>
                <a:chOff x="220452" y="5301353"/>
                <a:chExt cx="2716789" cy="720664"/>
              </a:xfrm>
            </p:grpSpPr>
            <p:sp>
              <p:nvSpPr>
                <p:cNvPr id="30" name="מלבן 29"/>
                <p:cNvSpPr/>
                <p:nvPr/>
              </p:nvSpPr>
              <p:spPr>
                <a:xfrm>
                  <a:off x="280234" y="5301353"/>
                  <a:ext cx="2597194" cy="72066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6289" name="מלבן 30"/>
                <p:cNvSpPr>
                  <a:spLocks noChangeArrowheads="1"/>
                </p:cNvSpPr>
                <p:nvPr/>
              </p:nvSpPr>
              <p:spPr bwMode="auto">
                <a:xfrm>
                  <a:off x="220452" y="5318234"/>
                  <a:ext cx="2716789" cy="5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000000"/>
                      </a:solidFill>
                    </a:rPr>
                    <a:t>עלייה בקצב התרבות השמרים </a:t>
                  </a:r>
                </a:p>
                <a:p>
                  <a:pPr algn="ctr"/>
                  <a:r>
                    <a:rPr lang="he-IL" sz="1600">
                      <a:solidFill>
                        <a:srgbClr val="000000"/>
                      </a:solidFill>
                    </a:rPr>
                    <a:t>ובכמותם</a:t>
                  </a:r>
                </a:p>
              </p:txBody>
            </p:sp>
          </p:grpSp>
          <p:grpSp>
            <p:nvGrpSpPr>
              <p:cNvPr id="96285" name="קבוצה 34"/>
              <p:cNvGrpSpPr>
                <a:grpSpLocks/>
              </p:cNvGrpSpPr>
              <p:nvPr/>
            </p:nvGrpSpPr>
            <p:grpSpPr bwMode="auto">
              <a:xfrm>
                <a:off x="298450" y="4797152"/>
                <a:ext cx="2601995" cy="720080"/>
                <a:chOff x="277851" y="5301208"/>
                <a:chExt cx="2601995" cy="720080"/>
              </a:xfrm>
            </p:grpSpPr>
            <p:sp>
              <p:nvSpPr>
                <p:cNvPr id="36" name="מלבן 35"/>
                <p:cNvSpPr/>
                <p:nvPr/>
              </p:nvSpPr>
              <p:spPr>
                <a:xfrm>
                  <a:off x="426193" y="5300624"/>
                  <a:ext cx="2453040" cy="72066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6287" name="מלבן 36"/>
                <p:cNvSpPr>
                  <a:spLocks noChangeArrowheads="1"/>
                </p:cNvSpPr>
                <p:nvPr/>
              </p:nvSpPr>
              <p:spPr bwMode="auto">
                <a:xfrm>
                  <a:off x="277851" y="5318234"/>
                  <a:ext cx="26019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000000"/>
                      </a:solidFill>
                    </a:rPr>
                    <a:t>ירידה בקצב התרבות השמרים </a:t>
                  </a:r>
                </a:p>
                <a:p>
                  <a:pPr algn="ctr"/>
                  <a:r>
                    <a:rPr lang="he-IL" sz="1600">
                      <a:solidFill>
                        <a:srgbClr val="000000"/>
                      </a:solidFill>
                    </a:rPr>
                    <a:t>ובכמותם</a:t>
                  </a:r>
                </a:p>
              </p:txBody>
            </p:sp>
          </p:grpSp>
        </p:grpSp>
        <p:cxnSp>
          <p:nvCxnSpPr>
            <p:cNvPr id="32" name="מחבר חץ ישר 31"/>
            <p:cNvCxnSpPr/>
            <p:nvPr/>
          </p:nvCxnSpPr>
          <p:spPr>
            <a:xfrm flipH="1" flipV="1">
              <a:off x="2734914" y="2853692"/>
              <a:ext cx="18100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מחבר חץ ישר 38"/>
            <p:cNvCxnSpPr/>
            <p:nvPr/>
          </p:nvCxnSpPr>
          <p:spPr>
            <a:xfrm flipH="1" flipV="1">
              <a:off x="5000602" y="2780674"/>
              <a:ext cx="18100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מחבר חץ ישר 39"/>
            <p:cNvCxnSpPr/>
            <p:nvPr/>
          </p:nvCxnSpPr>
          <p:spPr>
            <a:xfrm flipH="1">
              <a:off x="7326624" y="2833057"/>
              <a:ext cx="18100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מחבר חץ ישר 40"/>
            <p:cNvCxnSpPr/>
            <p:nvPr/>
          </p:nvCxnSpPr>
          <p:spPr>
            <a:xfrm>
              <a:off x="5226059" y="3223549"/>
              <a:ext cx="0" cy="4920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מחבר חץ ישר 42"/>
            <p:cNvCxnSpPr/>
            <p:nvPr/>
          </p:nvCxnSpPr>
          <p:spPr>
            <a:xfrm flipH="1">
              <a:off x="4211501" y="3223549"/>
              <a:ext cx="1014558" cy="5095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מחבר חץ ישר 44"/>
            <p:cNvCxnSpPr/>
            <p:nvPr/>
          </p:nvCxnSpPr>
          <p:spPr>
            <a:xfrm flipH="1">
              <a:off x="2734914" y="4436296"/>
              <a:ext cx="811329" cy="358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מחבר חץ ישר 46"/>
            <p:cNvCxnSpPr>
              <a:endCxn id="36" idx="3"/>
            </p:cNvCxnSpPr>
            <p:nvPr/>
          </p:nvCxnSpPr>
          <p:spPr>
            <a:xfrm flipH="1">
              <a:off x="2904800" y="4431533"/>
              <a:ext cx="1984661" cy="7238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278" name="מלבן 49"/>
            <p:cNvSpPr>
              <a:spLocks noChangeArrowheads="1"/>
            </p:cNvSpPr>
            <p:nvPr/>
          </p:nvSpPr>
          <p:spPr bwMode="auto">
            <a:xfrm>
              <a:off x="7883056" y="2212397"/>
              <a:ext cx="588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1F497D"/>
                  </a:solidFill>
                  <a:latin typeface="Times New Roman" pitchFamily="18" charset="0"/>
                </a:rPr>
                <a:t>סיבה</a:t>
              </a:r>
              <a:endParaRPr lang="he-IL" sz="1600">
                <a:solidFill>
                  <a:srgbClr val="000000"/>
                </a:solidFill>
              </a:endParaRPr>
            </a:p>
          </p:txBody>
        </p:sp>
      </p:grpSp>
      <p:sp>
        <p:nvSpPr>
          <p:cNvPr id="96264" name="מלבן 51"/>
          <p:cNvSpPr>
            <a:spLocks noChangeArrowheads="1"/>
          </p:cNvSpPr>
          <p:nvPr/>
        </p:nvSpPr>
        <p:spPr bwMode="auto">
          <a:xfrm>
            <a:off x="5262563" y="2492375"/>
            <a:ext cx="19732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1F497D"/>
                </a:solidFill>
                <a:latin typeface="Times New Roman" pitchFamily="18" charset="0"/>
              </a:rPr>
              <a:t>תוצאה שהופכת לסיבה</a:t>
            </a:r>
            <a:endParaRPr lang="he-IL" sz="1600">
              <a:solidFill>
                <a:srgbClr val="000000"/>
              </a:solidFill>
            </a:endParaRPr>
          </a:p>
        </p:txBody>
      </p:sp>
      <p:sp>
        <p:nvSpPr>
          <p:cNvPr id="96265" name="מלבן 52"/>
          <p:cNvSpPr>
            <a:spLocks noChangeArrowheads="1"/>
          </p:cNvSpPr>
          <p:nvPr/>
        </p:nvSpPr>
        <p:spPr bwMode="auto">
          <a:xfrm>
            <a:off x="3009900" y="2492375"/>
            <a:ext cx="1973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1F497D"/>
                </a:solidFill>
                <a:latin typeface="Times New Roman" pitchFamily="18" charset="0"/>
              </a:rPr>
              <a:t>תוצאה שהופכת לסיבה</a:t>
            </a:r>
            <a:endParaRPr lang="he-IL" sz="1600">
              <a:solidFill>
                <a:srgbClr val="000000"/>
              </a:solidFill>
            </a:endParaRPr>
          </a:p>
        </p:txBody>
      </p:sp>
      <p:sp>
        <p:nvSpPr>
          <p:cNvPr id="96266" name="מלבן 53"/>
          <p:cNvSpPr>
            <a:spLocks noChangeArrowheads="1"/>
          </p:cNvSpPr>
          <p:nvPr/>
        </p:nvSpPr>
        <p:spPr bwMode="auto">
          <a:xfrm>
            <a:off x="511175" y="2470150"/>
            <a:ext cx="1973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1F497D"/>
                </a:solidFill>
                <a:latin typeface="Times New Roman" pitchFamily="18" charset="0"/>
              </a:rPr>
              <a:t>תוצאה שהופכת לסיבה</a:t>
            </a:r>
            <a:endParaRPr lang="he-IL" sz="1600">
              <a:solidFill>
                <a:srgbClr val="000000"/>
              </a:solidFill>
            </a:endParaRPr>
          </a:p>
        </p:txBody>
      </p:sp>
      <p:sp>
        <p:nvSpPr>
          <p:cNvPr id="96267" name="מלבן 54"/>
          <p:cNvSpPr>
            <a:spLocks noChangeArrowheads="1"/>
          </p:cNvSpPr>
          <p:nvPr/>
        </p:nvSpPr>
        <p:spPr bwMode="auto">
          <a:xfrm>
            <a:off x="5191125" y="3716338"/>
            <a:ext cx="1973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1F497D"/>
                </a:solidFill>
                <a:latin typeface="Times New Roman" pitchFamily="18" charset="0"/>
              </a:rPr>
              <a:t>תוצאה שהופכת לסיבה</a:t>
            </a:r>
            <a:endParaRPr lang="he-IL" sz="1600">
              <a:solidFill>
                <a:srgbClr val="000000"/>
              </a:solidFill>
            </a:endParaRPr>
          </a:p>
        </p:txBody>
      </p:sp>
      <p:sp>
        <p:nvSpPr>
          <p:cNvPr id="96268" name="מלבן 56"/>
          <p:cNvSpPr>
            <a:spLocks noChangeArrowheads="1"/>
          </p:cNvSpPr>
          <p:nvPr/>
        </p:nvSpPr>
        <p:spPr bwMode="auto">
          <a:xfrm>
            <a:off x="2236788" y="3713163"/>
            <a:ext cx="19732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1F497D"/>
                </a:solidFill>
                <a:latin typeface="Times New Roman" pitchFamily="18" charset="0"/>
              </a:rPr>
              <a:t>תוצאה שהופכת לסיבה</a:t>
            </a:r>
            <a:endParaRPr lang="he-IL" sz="1600">
              <a:solidFill>
                <a:srgbClr val="000000"/>
              </a:solidFill>
            </a:endParaRPr>
          </a:p>
        </p:txBody>
      </p:sp>
      <p:sp>
        <p:nvSpPr>
          <p:cNvPr id="96269" name="מלבן 57"/>
          <p:cNvSpPr>
            <a:spLocks noChangeArrowheads="1"/>
          </p:cNvSpPr>
          <p:nvPr/>
        </p:nvSpPr>
        <p:spPr bwMode="auto">
          <a:xfrm>
            <a:off x="1258888" y="4781550"/>
            <a:ext cx="704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1F497D"/>
                </a:solidFill>
                <a:latin typeface="Times New Roman" pitchFamily="18" charset="0"/>
              </a:rPr>
              <a:t>תוצאה</a:t>
            </a:r>
            <a:endParaRPr lang="he-IL" sz="160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650"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928688" y="30163"/>
            <a:ext cx="7772400" cy="469900"/>
          </a:xfrm>
        </p:spPr>
        <p:txBody>
          <a:bodyPr/>
          <a:lstStyle/>
          <a:p>
            <a:pPr fontAlgn="auto">
              <a:defRPr/>
            </a:pPr>
            <a:r>
              <a:rPr lang="he-IL" sz="1800" b="1" dirty="0" smtClean="0">
                <a:solidFill>
                  <a:srgbClr val="FF6600"/>
                </a:solidFill>
                <a:ea typeface="+mn-ea"/>
              </a:rPr>
              <a:t>מיון אורגניזמים על פי דרך ההזנה: אוטוטרופים והטרוטרופים</a:t>
            </a:r>
          </a:p>
        </p:txBody>
      </p:sp>
      <p:sp>
        <p:nvSpPr>
          <p:cNvPr id="7" name="Rectangle 12"/>
          <p:cNvSpPr/>
          <p:nvPr/>
        </p:nvSpPr>
        <p:spPr>
          <a:xfrm>
            <a:off x="519113" y="373063"/>
            <a:ext cx="8196262" cy="34686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endParaRPr lang="he-IL" dirty="0">
              <a:solidFill>
                <a:prstClr val="black"/>
              </a:solidFill>
            </a:endParaRPr>
          </a:p>
          <a:p>
            <a:pPr fontAlgn="auto">
              <a:spcBef>
                <a:spcPts val="0"/>
              </a:spcBef>
              <a:spcAft>
                <a:spcPts val="0"/>
              </a:spcAft>
              <a:buFontTx/>
              <a:buBlip>
                <a:blip r:embed="rId3"/>
              </a:buBlip>
              <a:defRPr/>
            </a:pPr>
            <a:r>
              <a:rPr lang="en-US" b="1" noProof="1">
                <a:solidFill>
                  <a:srgbClr val="FF6600"/>
                </a:solidFill>
              </a:rPr>
              <a:t> אוֹטוֹטרופים</a:t>
            </a:r>
            <a:r>
              <a:rPr lang="en-US" noProof="1">
                <a:solidFill>
                  <a:prstClr val="black"/>
                </a:solidFill>
              </a:rPr>
              <a:t> </a:t>
            </a:r>
            <a:r>
              <a:rPr lang="he-IL" dirty="0">
                <a:solidFill>
                  <a:prstClr val="black"/>
                </a:solidFill>
              </a:rPr>
              <a:t>(אוטו = עצמי; טרופי = ניזון) – אלו </a:t>
            </a:r>
            <a:r>
              <a:rPr lang="he-IL" b="1" dirty="0">
                <a:solidFill>
                  <a:srgbClr val="FF6600"/>
                </a:solidFill>
              </a:rPr>
              <a:t>יצרני המזון</a:t>
            </a:r>
            <a:r>
              <a:rPr lang="he-IL" dirty="0">
                <a:solidFill>
                  <a:prstClr val="black"/>
                </a:solidFill>
              </a:rPr>
              <a:t>, כלומר, הם מייצרים תרכובות </a:t>
            </a:r>
          </a:p>
          <a:p>
            <a:pPr fontAlgn="auto">
              <a:spcBef>
                <a:spcPts val="0"/>
              </a:spcBef>
              <a:spcAft>
                <a:spcPts val="0"/>
              </a:spcAft>
              <a:defRPr/>
            </a:pPr>
            <a:r>
              <a:rPr lang="he-IL" dirty="0">
                <a:solidFill>
                  <a:prstClr val="black"/>
                </a:solidFill>
              </a:rPr>
              <a:t>  אורגניות מתרכובות </a:t>
            </a:r>
            <a:r>
              <a:rPr lang="he-IL" noProof="1">
                <a:solidFill>
                  <a:prstClr val="black"/>
                </a:solidFill>
              </a:rPr>
              <a:t>אנאורגניות.</a:t>
            </a:r>
          </a:p>
          <a:p>
            <a:pPr fontAlgn="auto">
              <a:lnSpc>
                <a:spcPts val="600"/>
              </a:lnSpc>
              <a:spcBef>
                <a:spcPts val="0"/>
              </a:spcBef>
              <a:spcAft>
                <a:spcPts val="0"/>
              </a:spcAft>
              <a:defRPr/>
            </a:pPr>
            <a:r>
              <a:rPr lang="he-IL" dirty="0">
                <a:solidFill>
                  <a:prstClr val="black"/>
                </a:solidFill>
              </a:rPr>
              <a:t>  </a:t>
            </a:r>
            <a:endParaRPr lang="he-IL" dirty="0">
              <a:solidFill>
                <a:prstClr val="white"/>
              </a:solidFill>
            </a:endParaRPr>
          </a:p>
          <a:p>
            <a:pPr fontAlgn="auto">
              <a:spcBef>
                <a:spcPts val="0"/>
              </a:spcBef>
              <a:spcAft>
                <a:spcPts val="0"/>
              </a:spcAft>
              <a:defRPr/>
            </a:pPr>
            <a:r>
              <a:rPr lang="he-IL" noProof="1">
                <a:solidFill>
                  <a:prstClr val="black"/>
                </a:solidFill>
              </a:rPr>
              <a:t>  האוטוטרופים הם הצמחים, האצות וקבוצות אחדות של חיידקים.</a:t>
            </a:r>
          </a:p>
          <a:p>
            <a:pPr fontAlgn="auto">
              <a:spcBef>
                <a:spcPts val="0"/>
              </a:spcBef>
              <a:spcAft>
                <a:spcPts val="0"/>
              </a:spcAft>
              <a:defRPr/>
            </a:pPr>
            <a:r>
              <a:rPr lang="he-IL" noProof="1">
                <a:solidFill>
                  <a:prstClr val="black"/>
                </a:solidFill>
              </a:rPr>
              <a:t> </a:t>
            </a:r>
          </a:p>
          <a:p>
            <a:pPr fontAlgn="auto">
              <a:spcBef>
                <a:spcPts val="0"/>
              </a:spcBef>
              <a:spcAft>
                <a:spcPts val="0"/>
              </a:spcAft>
              <a:defRPr/>
            </a:pPr>
            <a:endParaRPr lang="he-IL" sz="800" noProof="1">
              <a:solidFill>
                <a:prstClr val="black"/>
              </a:solidFill>
            </a:endParaRPr>
          </a:p>
          <a:p>
            <a:pPr fontAlgn="auto">
              <a:spcBef>
                <a:spcPts val="0"/>
              </a:spcBef>
              <a:spcAft>
                <a:spcPts val="0"/>
              </a:spcAft>
              <a:buFontTx/>
              <a:buBlip>
                <a:blip r:embed="rId3"/>
              </a:buBlip>
              <a:defRPr/>
            </a:pPr>
            <a:r>
              <a:rPr lang="en-US" b="1" dirty="0">
                <a:solidFill>
                  <a:srgbClr val="FF6600"/>
                </a:solidFill>
              </a:rPr>
              <a:t> </a:t>
            </a:r>
            <a:r>
              <a:rPr lang="he-IL" b="1" noProof="1">
                <a:solidFill>
                  <a:srgbClr val="FF6600"/>
                </a:solidFill>
              </a:rPr>
              <a:t>הֶטֶרוֹטרופים</a:t>
            </a:r>
            <a:r>
              <a:rPr lang="he-IL" dirty="0">
                <a:solidFill>
                  <a:prstClr val="black"/>
                </a:solidFill>
              </a:rPr>
              <a:t> (הטרו = שונה; טרופי = ניזון) – </a:t>
            </a:r>
            <a:r>
              <a:rPr lang="he-IL" noProof="1">
                <a:solidFill>
                  <a:prstClr val="black"/>
                </a:solidFill>
              </a:rPr>
              <a:t>אלו </a:t>
            </a:r>
            <a:r>
              <a:rPr lang="he-IL" b="1" dirty="0">
                <a:solidFill>
                  <a:srgbClr val="FF6600"/>
                </a:solidFill>
              </a:rPr>
              <a:t>צרכני המזון</a:t>
            </a:r>
            <a:r>
              <a:rPr lang="he-IL" dirty="0">
                <a:solidFill>
                  <a:prstClr val="black"/>
                </a:solidFill>
              </a:rPr>
              <a:t>, כלומר, הם זקוקים לקבל </a:t>
            </a:r>
          </a:p>
          <a:p>
            <a:pPr fontAlgn="auto">
              <a:spcBef>
                <a:spcPts val="0"/>
              </a:spcBef>
              <a:spcAft>
                <a:spcPts val="0"/>
              </a:spcAft>
              <a:defRPr/>
            </a:pPr>
            <a:r>
              <a:rPr lang="he-IL" dirty="0">
                <a:solidFill>
                  <a:prstClr val="black"/>
                </a:solidFill>
              </a:rPr>
              <a:t>  תרכובות אורגניות – לאכול מזון או לקלוט אותו מן הסביבה. </a:t>
            </a:r>
          </a:p>
          <a:p>
            <a:pPr fontAlgn="auto">
              <a:spcBef>
                <a:spcPts val="0"/>
              </a:spcBef>
              <a:spcAft>
                <a:spcPts val="0"/>
              </a:spcAft>
              <a:defRPr/>
            </a:pPr>
            <a:r>
              <a:rPr lang="he-IL" noProof="1">
                <a:solidFill>
                  <a:prstClr val="black"/>
                </a:solidFill>
              </a:rPr>
              <a:t>  ההטרוטרופים</a:t>
            </a:r>
            <a:r>
              <a:rPr lang="he-IL" dirty="0">
                <a:solidFill>
                  <a:prstClr val="black"/>
                </a:solidFill>
              </a:rPr>
              <a:t> הם בעלי החיים, פטריות וכן רוב החיידקים ואורגניזמים חד-תאיים אחרים.</a:t>
            </a:r>
          </a:p>
          <a:p>
            <a:pPr>
              <a:lnSpc>
                <a:spcPct val="110000"/>
              </a:lnSpc>
              <a:defRPr/>
            </a:pPr>
            <a:r>
              <a:rPr lang="he-IL" noProof="1">
                <a:solidFill>
                  <a:prstClr val="black"/>
                </a:solidFill>
              </a:rPr>
              <a:t>  ההטרוטרופים</a:t>
            </a:r>
            <a:r>
              <a:rPr lang="he-IL" dirty="0">
                <a:solidFill>
                  <a:prstClr val="black"/>
                </a:solidFill>
              </a:rPr>
              <a:t> בונים בתאיהם חומרים אורגניים, אבל רק מחומרים אורגניים אחרים שהם              </a:t>
            </a:r>
          </a:p>
          <a:p>
            <a:pPr>
              <a:lnSpc>
                <a:spcPct val="110000"/>
              </a:lnSpc>
              <a:defRPr/>
            </a:pPr>
            <a:r>
              <a:rPr lang="he-IL" dirty="0">
                <a:solidFill>
                  <a:prstClr val="black"/>
                </a:solidFill>
              </a:rPr>
              <a:t>  קלטו בתור מזון. </a:t>
            </a:r>
            <a:r>
              <a:rPr lang="he-IL" u="sng" dirty="0">
                <a:solidFill>
                  <a:prstClr val="black"/>
                </a:solidFill>
              </a:rPr>
              <a:t>הם אינם יכולים ליצור חומרים אורגניים מחומרים </a:t>
            </a:r>
            <a:r>
              <a:rPr lang="he-IL" u="sng" noProof="1">
                <a:solidFill>
                  <a:prstClr val="black"/>
                </a:solidFill>
              </a:rPr>
              <a:t>אנאורגניים</a:t>
            </a:r>
            <a:r>
              <a:rPr lang="he-IL" u="sng" dirty="0">
                <a:solidFill>
                  <a:prstClr val="black"/>
                </a:solidFill>
              </a:rPr>
              <a:t> בלבד</a:t>
            </a:r>
            <a:r>
              <a:rPr lang="he-IL" dirty="0">
                <a:solidFill>
                  <a:prstClr val="black"/>
                </a:solidFill>
              </a:rPr>
              <a:t>.</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p:txBody>
      </p:sp>
      <p:sp>
        <p:nvSpPr>
          <p:cNvPr id="8" name="TextBox 7"/>
          <p:cNvSpPr txBox="1"/>
          <p:nvPr/>
        </p:nvSpPr>
        <p:spPr>
          <a:xfrm>
            <a:off x="1789113" y="4330700"/>
            <a:ext cx="5286375" cy="3698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Arial"/>
                <a:cs typeface="Arial"/>
              </a:rPr>
              <a:t>מי הם </a:t>
            </a:r>
            <a:r>
              <a:rPr lang="he-IL" noProof="1">
                <a:solidFill>
                  <a:srgbClr val="1D4C72"/>
                </a:solidFill>
                <a:latin typeface="Arial"/>
                <a:cs typeface="Arial"/>
              </a:rPr>
              <a:t>האוטוטרופים וההטרוטרופים בתמונות </a:t>
            </a:r>
            <a:r>
              <a:rPr lang="he-IL" dirty="0">
                <a:solidFill>
                  <a:srgbClr val="1D4C72"/>
                </a:solidFill>
                <a:latin typeface="Arial"/>
                <a:cs typeface="Arial"/>
              </a:rPr>
              <a:t>שלפניכם?</a:t>
            </a:r>
          </a:p>
        </p:txBody>
      </p:sp>
      <p:grpSp>
        <p:nvGrpSpPr>
          <p:cNvPr id="60422" name="קבוצה 11"/>
          <p:cNvGrpSpPr>
            <a:grpSpLocks/>
          </p:cNvGrpSpPr>
          <p:nvPr/>
        </p:nvGrpSpPr>
        <p:grpSpPr bwMode="auto">
          <a:xfrm>
            <a:off x="933450" y="4683125"/>
            <a:ext cx="7367588" cy="1957388"/>
            <a:chOff x="1428750" y="4215159"/>
            <a:chExt cx="7000902" cy="2357438"/>
          </a:xfrm>
        </p:grpSpPr>
        <p:pic>
          <p:nvPicPr>
            <p:cNvPr id="10" name="תמונה 9" descr="פרה ועזים.JPG"/>
            <p:cNvPicPr>
              <a:picLocks noChangeAspect="1"/>
            </p:cNvPicPr>
            <p:nvPr/>
          </p:nvPicPr>
          <p:blipFill>
            <a:blip r:embed="rId4"/>
            <a:stretch>
              <a:fillRect/>
            </a:stretch>
          </p:blipFill>
          <p:spPr>
            <a:xfrm>
              <a:off x="1428750" y="4215159"/>
              <a:ext cx="4653692" cy="2345966"/>
            </a:xfrm>
            <a:prstGeom prst="rect">
              <a:avLst/>
            </a:prstGeom>
            <a:ln>
              <a:solidFill>
                <a:schemeClr val="bg1">
                  <a:lumMod val="85000"/>
                </a:schemeClr>
              </a:solidFill>
            </a:ln>
          </p:spPr>
        </p:pic>
        <p:pic>
          <p:nvPicPr>
            <p:cNvPr id="11" name="תמונה 10" descr="דגים.JPG"/>
            <p:cNvPicPr>
              <a:picLocks noChangeAspect="1"/>
            </p:cNvPicPr>
            <p:nvPr/>
          </p:nvPicPr>
          <p:blipFill>
            <a:blip r:embed="rId5"/>
            <a:stretch>
              <a:fillRect/>
            </a:stretch>
          </p:blipFill>
          <p:spPr>
            <a:xfrm>
              <a:off x="6142781" y="4215159"/>
              <a:ext cx="2286871" cy="2357438"/>
            </a:xfrm>
            <a:prstGeom prst="rect">
              <a:avLst/>
            </a:prstGeom>
            <a:ln>
              <a:solidFill>
                <a:schemeClr val="bg1">
                  <a:lumMod val="85000"/>
                </a:schemeClr>
              </a:solidFill>
            </a:ln>
          </p:spPr>
        </p:pic>
      </p:grpSp>
      <p:sp>
        <p:nvSpPr>
          <p:cNvPr id="12" name="Slide Number Placeholder 15"/>
          <p:cNvSpPr>
            <a:spLocks noGrp="1"/>
          </p:cNvSpPr>
          <p:nvPr>
            <p:ph type="sldNum" sz="quarter" idx="12"/>
          </p:nvPr>
        </p:nvSpPr>
        <p:spPr bwMode="auto">
          <a:xfrm>
            <a:off x="179388" y="6532563"/>
            <a:ext cx="2133600" cy="2159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16F6C61-9537-4B14-B33D-2965B19AA969}" type="slidenum">
              <a:rPr lang="he-IL" sz="1100" smtClean="0">
                <a:solidFill>
                  <a:prstClr val="white">
                    <a:lumMod val="75000"/>
                  </a:prstClr>
                </a:solidFill>
              </a:rPr>
              <a:pPr fontAlgn="base">
                <a:spcBef>
                  <a:spcPct val="0"/>
                </a:spcBef>
                <a:spcAft>
                  <a:spcPct val="0"/>
                </a:spcAft>
                <a:defRPr/>
              </a:pPr>
              <a:t>4</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492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הזנה ונשימה במיקרואורגניזמים</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061DC05-05F1-4390-BB42-6D838D5110DF}" type="slidenum">
              <a:rPr lang="he-IL" sz="1100" smtClean="0">
                <a:solidFill>
                  <a:schemeClr val="bg1">
                    <a:lumMod val="75000"/>
                  </a:schemeClr>
                </a:solidFill>
              </a:rPr>
              <a:pPr fontAlgn="base">
                <a:spcBef>
                  <a:spcPct val="0"/>
                </a:spcBef>
                <a:spcAft>
                  <a:spcPct val="0"/>
                </a:spcAft>
                <a:defRPr/>
              </a:pPr>
              <a:t>40</a:t>
            </a:fld>
            <a:endParaRPr lang="he-IL" sz="1100" dirty="0" smtClean="0">
              <a:solidFill>
                <a:schemeClr val="bg1">
                  <a:lumMod val="75000"/>
                </a:schemeClr>
              </a:solidFill>
            </a:endParaRPr>
          </a:p>
        </p:txBody>
      </p:sp>
      <p:grpSp>
        <p:nvGrpSpPr>
          <p:cNvPr id="97285" name="קבוצה 1"/>
          <p:cNvGrpSpPr>
            <a:grpSpLocks/>
          </p:cNvGrpSpPr>
          <p:nvPr/>
        </p:nvGrpSpPr>
        <p:grpSpPr bwMode="auto">
          <a:xfrm>
            <a:off x="306388" y="574675"/>
            <a:ext cx="8429625" cy="5824538"/>
            <a:chOff x="306388" y="574675"/>
            <a:chExt cx="8429625" cy="5824538"/>
          </a:xfrm>
        </p:grpSpPr>
        <p:sp>
          <p:nvSpPr>
            <p:cNvPr id="14" name="Rectangle 13"/>
            <p:cNvSpPr/>
            <p:nvPr/>
          </p:nvSpPr>
          <p:spPr>
            <a:xfrm>
              <a:off x="306388" y="574675"/>
              <a:ext cx="8429625" cy="58245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prstClr val="black"/>
                  </a:solidFill>
                </a:rPr>
                <a:t> </a:t>
              </a:r>
              <a:r>
                <a:rPr lang="he-IL" u="sng" dirty="0">
                  <a:solidFill>
                    <a:schemeClr val="tx1"/>
                  </a:solidFill>
                </a:rPr>
                <a:t>המיקרואורגניזמים מתחלקים על פי דרך הזנתם ל</a:t>
              </a:r>
              <a:r>
                <a:rPr lang="he-IL" dirty="0">
                  <a:solidFill>
                    <a:schemeClr val="tx1"/>
                  </a:solidFill>
                </a:rPr>
                <a:t>:</a:t>
              </a:r>
            </a:p>
            <a:p>
              <a:pPr>
                <a:lnSpc>
                  <a:spcPct val="150000"/>
                </a:lnSpc>
                <a:defRPr/>
              </a:pPr>
              <a:r>
                <a:rPr lang="he-IL" dirty="0">
                  <a:solidFill>
                    <a:schemeClr val="tx1"/>
                  </a:solidFill>
                </a:rPr>
                <a:t>     </a:t>
              </a:r>
              <a:r>
                <a:rPr lang="he-IL" u="sng" dirty="0">
                  <a:solidFill>
                    <a:schemeClr val="accent3"/>
                  </a:solidFill>
                </a:rPr>
                <a:t>לאוטוטרופים</a:t>
              </a:r>
              <a:r>
                <a:rPr lang="he-IL" dirty="0">
                  <a:solidFill>
                    <a:schemeClr val="tx1"/>
                  </a:solidFill>
                </a:rPr>
                <a:t> המייצרים את מזונם (החומרים האורגניים) מחומרים אנאורגניים שהם קולטים</a:t>
              </a:r>
            </a:p>
            <a:p>
              <a:pPr>
                <a:lnSpc>
                  <a:spcPct val="150000"/>
                </a:lnSpc>
                <a:defRPr/>
              </a:pPr>
              <a:r>
                <a:rPr lang="he-IL" dirty="0">
                  <a:solidFill>
                    <a:schemeClr val="tx1"/>
                  </a:solidFill>
                </a:rPr>
                <a:t>     מן הסביבה. לתהליך נדרשת השקעת אנרגייה. </a:t>
              </a:r>
              <a:r>
                <a:rPr lang="he-IL" dirty="0">
                  <a:solidFill>
                    <a:schemeClr val="accent3"/>
                  </a:solidFill>
                </a:rPr>
                <a:t>הפוטואוטוטרופים </a:t>
              </a:r>
              <a:r>
                <a:rPr lang="he-IL" dirty="0">
                  <a:solidFill>
                    <a:schemeClr val="tx1"/>
                  </a:solidFill>
                </a:rPr>
                <a:t>מייצרים חומרים אורגניים </a:t>
              </a:r>
            </a:p>
            <a:p>
              <a:pPr>
                <a:lnSpc>
                  <a:spcPct val="150000"/>
                </a:lnSpc>
                <a:defRPr/>
              </a:pPr>
              <a:r>
                <a:rPr lang="he-IL" dirty="0">
                  <a:solidFill>
                    <a:schemeClr val="tx1"/>
                  </a:solidFill>
                </a:rPr>
                <a:t>     בתהליך פוטוסינתזה, שבו הם משתמשים באנרגיית אור, ואילו </a:t>
              </a:r>
              <a:r>
                <a:rPr lang="he-IL" dirty="0">
                  <a:solidFill>
                    <a:schemeClr val="accent3"/>
                  </a:solidFill>
                </a:rPr>
                <a:t>הכימואוטוטרופים</a:t>
              </a:r>
              <a:r>
                <a:rPr lang="he-IL" dirty="0">
                  <a:solidFill>
                    <a:schemeClr val="tx1"/>
                  </a:solidFill>
                </a:rPr>
                <a:t> משתמשים</a:t>
              </a:r>
            </a:p>
            <a:p>
              <a:pPr>
                <a:lnSpc>
                  <a:spcPct val="150000"/>
                </a:lnSpc>
                <a:defRPr/>
              </a:pPr>
              <a:r>
                <a:rPr lang="he-IL" dirty="0">
                  <a:solidFill>
                    <a:schemeClr val="tx1"/>
                  </a:solidFill>
                </a:rPr>
                <a:t>     באנרגיה שמקורה בתהליכים כימיים.</a:t>
              </a:r>
            </a:p>
            <a:p>
              <a:pPr>
                <a:lnSpc>
                  <a:spcPct val="150000"/>
                </a:lnSpc>
                <a:defRPr/>
              </a:pPr>
              <a:r>
                <a:rPr lang="he-IL" dirty="0">
                  <a:solidFill>
                    <a:schemeClr val="tx1"/>
                  </a:solidFill>
                </a:rPr>
                <a:t>     </a:t>
              </a:r>
              <a:r>
                <a:rPr lang="he-IL" u="sng" dirty="0">
                  <a:solidFill>
                    <a:schemeClr val="accent3"/>
                  </a:solidFill>
                </a:rPr>
                <a:t>ההטרוטרופים </a:t>
              </a:r>
              <a:r>
                <a:rPr lang="he-IL" dirty="0">
                  <a:solidFill>
                    <a:schemeClr val="tx1"/>
                  </a:solidFill>
                </a:rPr>
                <a:t>הזקוקים לאספקת חומרים אורגניים מוכנים דרך המזון.</a:t>
              </a:r>
            </a:p>
            <a:p>
              <a:pPr>
                <a:lnSpc>
                  <a:spcPct val="150000"/>
                </a:lnSpc>
                <a:buFontTx/>
                <a:buBlip>
                  <a:blip r:embed="rId3"/>
                </a:buBlip>
                <a:defRPr/>
              </a:pPr>
              <a:r>
                <a:rPr lang="he-IL" dirty="0">
                  <a:solidFill>
                    <a:schemeClr val="tx1"/>
                  </a:solidFill>
                </a:rPr>
                <a:t>   ככל האורגניזמים בעולם, גם המיקרואורגניזמים משתמשים בחומרים האורגניים בתור מקור   </a:t>
              </a:r>
            </a:p>
            <a:p>
              <a:pPr>
                <a:lnSpc>
                  <a:spcPct val="150000"/>
                </a:lnSpc>
                <a:defRPr/>
              </a:pPr>
              <a:r>
                <a:rPr lang="he-IL" dirty="0">
                  <a:solidFill>
                    <a:schemeClr val="tx1"/>
                  </a:solidFill>
                </a:rPr>
                <a:t>    לאנרגיה בתהליך נשימה תאית, ובתור מקור לחומרים הנחוצים לבניית תאים ולהתרבות.</a:t>
              </a:r>
            </a:p>
            <a:p>
              <a:pPr>
                <a:lnSpc>
                  <a:spcPct val="150000"/>
                </a:lnSpc>
                <a:buFontTx/>
                <a:buBlip>
                  <a:blip r:embed="rId3"/>
                </a:buBlip>
                <a:defRPr/>
              </a:pPr>
              <a:r>
                <a:rPr lang="he-IL" dirty="0">
                  <a:solidFill>
                    <a:schemeClr val="tx1"/>
                  </a:solidFill>
                </a:rPr>
                <a:t>  חיידקים ומיקרואורגניזמים אחרים החיים בסביבה דלת חמצן או חסרת חמצן מבצעים תהליך      </a:t>
              </a:r>
            </a:p>
            <a:p>
              <a:pPr>
                <a:lnSpc>
                  <a:spcPct val="150000"/>
                </a:lnSpc>
                <a:defRPr/>
              </a:pPr>
              <a:r>
                <a:rPr lang="he-IL" dirty="0">
                  <a:solidFill>
                    <a:schemeClr val="tx1"/>
                  </a:solidFill>
                </a:rPr>
                <a:t>   </a:t>
              </a:r>
              <a:r>
                <a:rPr lang="he-IL" dirty="0">
                  <a:solidFill>
                    <a:schemeClr val="accent3"/>
                  </a:solidFill>
                </a:rPr>
                <a:t>נשימה בלא חמצן</a:t>
              </a:r>
              <a:r>
                <a:rPr lang="he-IL" dirty="0">
                  <a:solidFill>
                    <a:schemeClr val="tx1"/>
                  </a:solidFill>
                </a:rPr>
                <a:t>, בעיקר תהליכי </a:t>
              </a:r>
              <a:r>
                <a:rPr lang="he-IL" dirty="0">
                  <a:solidFill>
                    <a:schemeClr val="accent3"/>
                  </a:solidFill>
                </a:rPr>
                <a:t>תסיסה</a:t>
              </a:r>
              <a:r>
                <a:rPr lang="he-IL" dirty="0">
                  <a:solidFill>
                    <a:schemeClr val="tx1"/>
                  </a:solidFill>
                </a:rPr>
                <a:t>.</a:t>
              </a:r>
            </a:p>
            <a:p>
              <a:pPr>
                <a:lnSpc>
                  <a:spcPct val="150000"/>
                </a:lnSpc>
                <a:buFontTx/>
                <a:buBlip>
                  <a:blip r:embed="rId3"/>
                </a:buBlip>
                <a:defRPr/>
              </a:pPr>
              <a:r>
                <a:rPr lang="he-IL" dirty="0">
                  <a:solidFill>
                    <a:schemeClr val="tx1"/>
                  </a:solidFill>
                </a:rPr>
                <a:t>  בתסיסה מתרחש פירוק חלקי של הגלוקוז. התוצרים הם חומרים אורגניים עתירי אנרגיה, ולכן </a:t>
              </a:r>
            </a:p>
            <a:p>
              <a:pPr>
                <a:lnSpc>
                  <a:spcPct val="150000"/>
                </a:lnSpc>
                <a:defRPr/>
              </a:pPr>
              <a:r>
                <a:rPr lang="he-IL" dirty="0">
                  <a:solidFill>
                    <a:schemeClr val="tx1"/>
                  </a:solidFill>
                </a:rPr>
                <a:t>   תפוקת האנרגיה נמוכה בהרבה לעומת תהליך נשימה אווירנית, שבה מתרחש פירוק מלא של   </a:t>
              </a:r>
            </a:p>
            <a:p>
              <a:pPr>
                <a:lnSpc>
                  <a:spcPct val="150000"/>
                </a:lnSpc>
                <a:defRPr/>
              </a:pPr>
              <a:r>
                <a:rPr lang="he-IL" dirty="0">
                  <a:solidFill>
                    <a:schemeClr val="tx1"/>
                  </a:solidFill>
                </a:rPr>
                <a:t>   הגלוקוז לחומרים אנאורגניים דלי אנרגיה.</a:t>
              </a:r>
            </a:p>
            <a:p>
              <a:pPr>
                <a:lnSpc>
                  <a:spcPct val="150000"/>
                </a:lnSpc>
                <a:buFontTx/>
                <a:buBlip>
                  <a:blip r:embed="rId3"/>
                </a:buBlip>
                <a:defRPr/>
              </a:pPr>
              <a:r>
                <a:rPr lang="he-IL" dirty="0">
                  <a:solidFill>
                    <a:schemeClr val="tx1"/>
                  </a:solidFill>
                </a:rPr>
                <a:t>  בתעשיית המזון ובתעשיות אחרות, האדם משתמש בתוצרי תסיסה רבים.</a:t>
              </a:r>
            </a:p>
            <a:p>
              <a:pPr>
                <a:lnSpc>
                  <a:spcPct val="150000"/>
                </a:lnSpc>
                <a:buFontTx/>
                <a:buBlip>
                  <a:blip r:embed="rId3"/>
                </a:buBlip>
                <a:defRPr/>
              </a:pPr>
              <a:endParaRPr lang="he-IL" dirty="0">
                <a:solidFill>
                  <a:schemeClr val="tx1"/>
                </a:solidFill>
              </a:endParaRPr>
            </a:p>
            <a:p>
              <a:pPr>
                <a:lnSpc>
                  <a:spcPct val="150000"/>
                </a:lnSpc>
                <a:defRPr/>
              </a:pPr>
              <a:endParaRPr lang="he-IL" dirty="0">
                <a:solidFill>
                  <a:schemeClr val="tx1"/>
                </a:solidFill>
              </a:endParaRPr>
            </a:p>
            <a:p>
              <a:pPr>
                <a:lnSpc>
                  <a:spcPct val="150000"/>
                </a:lnSpc>
                <a:defRPr/>
              </a:pPr>
              <a:endParaRPr lang="he-IL" dirty="0">
                <a:solidFill>
                  <a:schemeClr val="tx1"/>
                </a:solidFill>
              </a:endParaRPr>
            </a:p>
            <a:p>
              <a:pPr>
                <a:lnSpc>
                  <a:spcPct val="150000"/>
                </a:lnSpc>
                <a:buFontTx/>
                <a:buBlip>
                  <a:blip r:embed="rId3"/>
                </a:buBlip>
                <a:defRPr/>
              </a:pPr>
              <a:endParaRPr lang="he-IL" dirty="0">
                <a:solidFill>
                  <a:schemeClr val="tx1"/>
                </a:solidFill>
              </a:endParaRPr>
            </a:p>
            <a:p>
              <a:pPr>
                <a:lnSpc>
                  <a:spcPct val="150000"/>
                </a:lnSpc>
                <a:buFontTx/>
                <a:buBlip>
                  <a:blip r:embed="rId3"/>
                </a:buBlip>
                <a:defRPr/>
              </a:pPr>
              <a:endParaRPr lang="he-IL" dirty="0">
                <a:solidFill>
                  <a:prstClr val="black"/>
                </a:solidFill>
              </a:endParaRPr>
            </a:p>
          </p:txBody>
        </p:sp>
        <p:sp>
          <p:nvSpPr>
            <p:cNvPr id="7" name="Rectangle 13"/>
            <p:cNvSpPr/>
            <p:nvPr/>
          </p:nvSpPr>
          <p:spPr bwMode="auto">
            <a:xfrm>
              <a:off x="8243888" y="1014413"/>
              <a:ext cx="31750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sz="1400" dirty="0">
                  <a:solidFill>
                    <a:schemeClr val="tx1"/>
                  </a:solidFill>
                </a:rPr>
                <a:t>    </a:t>
              </a:r>
              <a:endParaRPr lang="he-IL" sz="1400" dirty="0">
                <a:solidFill>
                  <a:prstClr val="black"/>
                </a:solidFill>
              </a:endParaRPr>
            </a:p>
          </p:txBody>
        </p:sp>
        <p:sp>
          <p:nvSpPr>
            <p:cNvPr id="9" name="Rectangle 13"/>
            <p:cNvSpPr/>
            <p:nvPr/>
          </p:nvSpPr>
          <p:spPr bwMode="auto">
            <a:xfrm>
              <a:off x="8359775" y="2708275"/>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sz="1400" dirty="0">
                  <a:solidFill>
                    <a:schemeClr val="tx1"/>
                  </a:solidFill>
                </a:rPr>
                <a:t>     </a:t>
              </a:r>
              <a:endParaRPr lang="he-IL" sz="1400" dirty="0">
                <a:solidFill>
                  <a:prstClr val="black"/>
                </a:solidFill>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492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מונחים</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34B9363-D6B5-47F7-A9B0-8A64BFB9C939}" type="slidenum">
              <a:rPr lang="he-IL" sz="1100" smtClean="0">
                <a:solidFill>
                  <a:prstClr val="white">
                    <a:lumMod val="75000"/>
                  </a:prstClr>
                </a:solidFill>
              </a:rPr>
              <a:pPr fontAlgn="base">
                <a:spcBef>
                  <a:spcPct val="0"/>
                </a:spcBef>
                <a:spcAft>
                  <a:spcPct val="0"/>
                </a:spcAft>
                <a:defRPr/>
              </a:pPr>
              <a:t>41</a:t>
            </a:fld>
            <a:endParaRPr lang="he-IL" sz="1100" dirty="0" smtClean="0">
              <a:solidFill>
                <a:prstClr val="white">
                  <a:lumMod val="75000"/>
                </a:prstClr>
              </a:solidFill>
            </a:endParaRPr>
          </a:p>
        </p:txBody>
      </p:sp>
      <p:sp>
        <p:nvSpPr>
          <p:cNvPr id="10" name="TextBox 9"/>
          <p:cNvSpPr txBox="1"/>
          <p:nvPr/>
        </p:nvSpPr>
        <p:spPr>
          <a:xfrm>
            <a:off x="395288" y="620713"/>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מונחים (מהסילבוס):</a:t>
            </a:r>
            <a:r>
              <a:rPr lang="he-IL" dirty="0" smtClean="0">
                <a:solidFill>
                  <a:srgbClr val="1F497D"/>
                </a:solidFill>
                <a:latin typeface="Times New Roman" pitchFamily="18" charset="0"/>
                <a:cs typeface="Arial"/>
              </a:rPr>
              <a:t> </a:t>
            </a:r>
            <a:endParaRPr lang="he-IL" dirty="0" smtClean="0">
              <a:solidFill>
                <a:schemeClr val="tx2"/>
              </a:solidFill>
              <a:latin typeface="Times New Roman" pitchFamily="18" charset="0"/>
              <a:cs typeface="Arial"/>
            </a:endParaRPr>
          </a:p>
          <a:p>
            <a:pPr eaLnBrk="1" hangingPunct="1">
              <a:defRPr/>
            </a:pPr>
            <a:r>
              <a:rPr lang="he-IL" dirty="0" smtClean="0">
                <a:latin typeface="Times New Roman" pitchFamily="18" charset="0"/>
                <a:cs typeface="Arial"/>
              </a:rPr>
              <a:t>אוטוטרופי (פוטואוטוטרופי וכימואוטוטרופי), הטרוטרופי, נשימה אווירנית (אירובית), נשימה אל-אווירנית (אנארובית), ספרופיט, תסיסה.</a:t>
            </a:r>
          </a:p>
          <a:p>
            <a:pPr eaLnBrk="1" hangingPunct="1">
              <a:defRPr/>
            </a:pPr>
            <a:r>
              <a:rPr lang="he-IL" dirty="0" smtClean="0">
                <a:latin typeface="Times New Roman" pitchFamily="18" charset="0"/>
                <a:cs typeface="Arial"/>
              </a:rPr>
              <a:t>אצטון, חומצה אצטית, חומצה לקטית, כוהל, מתאן</a:t>
            </a:r>
            <a:r>
              <a:rPr lang="he-IL" dirty="0">
                <a:latin typeface="Times New Roman" pitchFamily="18" charset="0"/>
                <a:cs typeface="Arial"/>
              </a:rPr>
              <a:t>.</a:t>
            </a:r>
            <a:endParaRPr lang="he-IL" dirty="0" smtClean="0">
              <a:latin typeface="Times New Roman" pitchFamily="18" charset="0"/>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6" descr="C:\Users\O_B\Documents\א נחשון\camel12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8B504D2-B375-488B-981A-F8EC2E424FA1}" type="slidenum">
              <a:rPr lang="he-IL" smtClean="0"/>
              <a:pPr fontAlgn="base">
                <a:spcBef>
                  <a:spcPct val="0"/>
                </a:spcBef>
                <a:spcAft>
                  <a:spcPct val="0"/>
                </a:spcAft>
                <a:defRPr/>
              </a:pPr>
              <a:t>42</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שאלה 14: ביולוגיה בחיוך</a:t>
            </a:r>
            <a:endParaRPr lang="he-IL" sz="1800" dirty="0" smtClean="0">
              <a:solidFill>
                <a:schemeClr val="accent6">
                  <a:lumMod val="50000"/>
                  <a:lumOff val="50000"/>
                </a:schemeClr>
              </a:solidFill>
            </a:endParaRPr>
          </a:p>
        </p:txBody>
      </p:sp>
      <p:sp>
        <p:nvSpPr>
          <p:cNvPr id="99334"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2D0A711-2FAE-440D-8E5B-06B857E4EE29}" type="slidenum">
              <a:rPr lang="he-IL" sz="1100">
                <a:solidFill>
                  <a:srgbClr val="BFBFBF"/>
                </a:solidFill>
              </a:rPr>
              <a:pPr algn="l" eaLnBrk="1" hangingPunct="1"/>
              <a:t>42</a:t>
            </a:fld>
            <a:endParaRPr lang="he-IL" sz="1100">
              <a:solidFill>
                <a:srgbClr val="BFBFBF"/>
              </a:solidFill>
            </a:endParaRPr>
          </a:p>
        </p:txBody>
      </p:sp>
      <p:sp>
        <p:nvSpPr>
          <p:cNvPr id="99335" name="מלבן 8"/>
          <p:cNvSpPr>
            <a:spLocks noChangeArrowheads="1"/>
          </p:cNvSpPr>
          <p:nvPr/>
        </p:nvSpPr>
        <p:spPr bwMode="auto">
          <a:xfrm>
            <a:off x="1226343" y="6245225"/>
            <a:ext cx="6691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dirty="0">
                <a:solidFill>
                  <a:srgbClr val="1F497D"/>
                </a:solidFill>
                <a:latin typeface="Times New Roman" pitchFamily="18" charset="0"/>
              </a:rPr>
              <a:t>                           האם תלונת השמרים מוצדקת?</a:t>
            </a:r>
            <a:endParaRPr lang="he-IL" b="1" dirty="0">
              <a:solidFill>
                <a:prstClr val="black"/>
              </a:solidFill>
            </a:endParaRPr>
          </a:p>
        </p:txBody>
      </p:sp>
      <p:grpSp>
        <p:nvGrpSpPr>
          <p:cNvPr id="99336" name="קבוצה 18"/>
          <p:cNvGrpSpPr>
            <a:grpSpLocks/>
          </p:cNvGrpSpPr>
          <p:nvPr/>
        </p:nvGrpSpPr>
        <p:grpSpPr bwMode="auto">
          <a:xfrm>
            <a:off x="571500" y="765175"/>
            <a:ext cx="8047038" cy="5480051"/>
            <a:chOff x="571472" y="765175"/>
            <a:chExt cx="8047801" cy="5480069"/>
          </a:xfrm>
        </p:grpSpPr>
        <p:grpSp>
          <p:nvGrpSpPr>
            <p:cNvPr id="99337" name="קבוצה 7"/>
            <p:cNvGrpSpPr>
              <a:grpSpLocks/>
            </p:cNvGrpSpPr>
            <p:nvPr/>
          </p:nvGrpSpPr>
          <p:grpSpPr bwMode="auto">
            <a:xfrm>
              <a:off x="571472" y="765175"/>
              <a:ext cx="8001759" cy="5480069"/>
              <a:chOff x="462683" y="922610"/>
              <a:chExt cx="8001453" cy="5480964"/>
            </a:xfrm>
          </p:grpSpPr>
          <p:sp>
            <p:nvSpPr>
              <p:cNvPr id="99341" name="מלבן 6"/>
              <p:cNvSpPr>
                <a:spLocks noChangeArrowheads="1"/>
              </p:cNvSpPr>
              <p:nvPr/>
            </p:nvSpPr>
            <p:spPr bwMode="auto">
              <a:xfrm>
                <a:off x="819859" y="3658320"/>
                <a:ext cx="7572138" cy="646437"/>
              </a:xfrm>
              <a:prstGeom prst="rect">
                <a:avLst/>
              </a:prstGeom>
              <a:noFill/>
              <a:ln w="9525">
                <a:noFill/>
                <a:miter lim="800000"/>
                <a:headEnd/>
                <a:tailEnd/>
              </a:ln>
            </p:spPr>
            <p:txBody>
              <a:bodyPr>
                <a:spAutoFit/>
              </a:bodyPr>
              <a:lstStyle/>
              <a:p>
                <a:pPr>
                  <a:defRPr/>
                </a:pPr>
                <a:r>
                  <a:rPr lang="he-IL" u="sng" dirty="0">
                    <a:solidFill>
                      <a:prstClr val="black"/>
                    </a:solidFill>
                    <a:latin typeface="Times New Roman" pitchFamily="18" charset="0"/>
                  </a:rPr>
                  <a:t>השמרים</a:t>
                </a:r>
                <a:r>
                  <a:rPr lang="he-IL" dirty="0">
                    <a:solidFill>
                      <a:prstClr val="black"/>
                    </a:solidFill>
                    <a:latin typeface="Times New Roman" pitchFamily="18" charset="0"/>
                  </a:rPr>
                  <a:t>: אנחנו סובלים מפיצול אישיות... </a:t>
                </a:r>
              </a:p>
              <a:p>
                <a:pPr>
                  <a:defRPr/>
                </a:pPr>
                <a:r>
                  <a:rPr lang="he-IL" dirty="0">
                    <a:solidFill>
                      <a:prstClr val="black"/>
                    </a:solidFill>
                    <a:latin typeface="Times New Roman" pitchFamily="18" charset="0"/>
                  </a:rPr>
                  <a:t>בתוך היין יש תוצר אחד שלנו... ובתוך הלחם יש עקבות של תוצר אחר שלנו...</a:t>
                </a:r>
                <a:endParaRPr lang="he-IL" dirty="0">
                  <a:solidFill>
                    <a:prstClr val="black"/>
                  </a:solidFill>
                </a:endParaRPr>
              </a:p>
            </p:txBody>
          </p:sp>
          <p:pic>
            <p:nvPicPr>
              <p:cNvPr id="993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2870" y="922610"/>
                <a:ext cx="31146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2"/>
              <p:cNvSpPr>
                <a:spLocks noChangeArrowheads="1"/>
              </p:cNvSpPr>
              <p:nvPr/>
            </p:nvSpPr>
            <p:spPr bwMode="auto">
              <a:xfrm>
                <a:off x="3619412" y="1553646"/>
                <a:ext cx="819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a:solidFill>
                      <a:srgbClr val="FFFFFF"/>
                    </a:solidFill>
                  </a:rPr>
                  <a:t>שמרים</a:t>
                </a:r>
                <a:endParaRPr lang="he-IL">
                  <a:solidFill>
                    <a:srgbClr val="FFFFFF"/>
                  </a:solidFill>
                </a:endParaRPr>
              </a:p>
            </p:txBody>
          </p:sp>
          <p:sp>
            <p:nvSpPr>
              <p:cNvPr id="5" name="הסבר מלבני מעוגל 4"/>
              <p:cNvSpPr/>
              <p:nvPr/>
            </p:nvSpPr>
            <p:spPr>
              <a:xfrm>
                <a:off x="462683" y="3639276"/>
                <a:ext cx="8001453" cy="2764298"/>
              </a:xfrm>
              <a:prstGeom prst="wedgeRoundRectCallout">
                <a:avLst>
                  <a:gd name="adj1" fmla="val -5431"/>
                  <a:gd name="adj2" fmla="val -11201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9934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8760" y="4523139"/>
                <a:ext cx="2160982" cy="121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8982" y="4307584"/>
                <a:ext cx="970273" cy="197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338" name="מלבן 1"/>
            <p:cNvSpPr>
              <a:spLocks noChangeArrowheads="1"/>
            </p:cNvSpPr>
            <p:nvPr/>
          </p:nvSpPr>
          <p:spPr bwMode="auto">
            <a:xfrm>
              <a:off x="5786446" y="2738762"/>
              <a:ext cx="28328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r>
                <a:rPr lang="en-US" sz="1100">
                  <a:solidFill>
                    <a:prstClr val="black"/>
                  </a:solidFill>
                </a:rPr>
                <a:t>Photo: Mewasul at Flicker </a:t>
              </a:r>
              <a:r>
                <a:rPr lang="en-US" sz="1100" u="sng">
                  <a:solidFill>
                    <a:srgbClr val="0000FF"/>
                  </a:solidFill>
                  <a:hlinkClick r:id="rId8" action="ppaction://hlinkfile"/>
                </a:rPr>
                <a:t>(CC BY-SA 3.0)</a:t>
              </a:r>
              <a:endParaRPr lang="he-IL" sz="1100">
                <a:solidFill>
                  <a:prstClr val="black"/>
                </a:solidFill>
              </a:endParaRPr>
            </a:p>
          </p:txBody>
        </p:sp>
      </p:grpSp>
    </p:spTree>
    <p:extLst>
      <p:ext uri="{BB962C8B-B14F-4D97-AF65-F5344CB8AC3E}">
        <p14:creationId xmlns:p14="http://schemas.microsoft.com/office/powerpoint/2010/main" val="595073824"/>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6" descr="C:\Users\O_B\Documents\א נחשון\camel12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83F0C53-C6B5-4DBD-9480-E43C7573A7DC}" type="slidenum">
              <a:rPr lang="he-IL" smtClean="0"/>
              <a:pPr fontAlgn="base">
                <a:spcBef>
                  <a:spcPct val="0"/>
                </a:spcBef>
                <a:spcAft>
                  <a:spcPct val="0"/>
                </a:spcAft>
                <a:defRPr/>
              </a:pPr>
              <a:t>43</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smtClean="0">
                <a:solidFill>
                  <a:srgbClr val="FF6600"/>
                </a:solidFill>
                <a:ea typeface="+mn-ea"/>
              </a:rPr>
              <a:t>תשובה</a:t>
            </a:r>
            <a:endParaRPr lang="he-IL" sz="1800" dirty="0" smtClean="0">
              <a:solidFill>
                <a:schemeClr val="accent6">
                  <a:lumMod val="50000"/>
                  <a:lumOff val="50000"/>
                </a:schemeClr>
              </a:solidFill>
            </a:endParaRPr>
          </a:p>
        </p:txBody>
      </p:sp>
      <p:sp>
        <p:nvSpPr>
          <p:cNvPr id="100358"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320B3C58-C3FD-4EEB-9957-22910CBE501A}" type="slidenum">
              <a:rPr lang="he-IL" sz="1100">
                <a:solidFill>
                  <a:srgbClr val="BFBFBF"/>
                </a:solidFill>
              </a:rPr>
              <a:pPr algn="l" eaLnBrk="1" hangingPunct="1"/>
              <a:t>43</a:t>
            </a:fld>
            <a:endParaRPr lang="he-IL" sz="1100">
              <a:solidFill>
                <a:srgbClr val="BFBFBF"/>
              </a:solidFill>
            </a:endParaRPr>
          </a:p>
        </p:txBody>
      </p:sp>
      <p:sp>
        <p:nvSpPr>
          <p:cNvPr id="16" name="Rectangle 12"/>
          <p:cNvSpPr/>
          <p:nvPr/>
        </p:nvSpPr>
        <p:spPr>
          <a:xfrm>
            <a:off x="428596" y="4572008"/>
            <a:ext cx="8247092" cy="207485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תלונת השמרים מוצדקת. בשני המקרים ביצעו השמרים תהליך תסיסה שתוצריה הם: </a:t>
            </a:r>
            <a:endParaRPr lang="he-IL" dirty="0" smtClean="0">
              <a:solidFill>
                <a:prstClr val="black"/>
              </a:solidFill>
            </a:endParaRPr>
          </a:p>
          <a:p>
            <a:pPr fontAlgn="auto">
              <a:spcBef>
                <a:spcPts val="0"/>
              </a:spcBef>
              <a:spcAft>
                <a:spcPts val="0"/>
              </a:spcAft>
              <a:defRPr/>
            </a:pPr>
            <a:r>
              <a:rPr lang="he-IL" dirty="0" smtClean="0">
                <a:solidFill>
                  <a:prstClr val="black"/>
                </a:solidFill>
              </a:rPr>
              <a:t>פחמן </a:t>
            </a:r>
            <a:r>
              <a:rPr lang="he-IL" dirty="0" err="1">
                <a:solidFill>
                  <a:prstClr val="black"/>
                </a:solidFill>
              </a:rPr>
              <a:t>דו־חמצני</a:t>
            </a:r>
            <a:r>
              <a:rPr lang="he-IL" dirty="0">
                <a:solidFill>
                  <a:prstClr val="black"/>
                </a:solidFill>
              </a:rPr>
              <a:t> וכוהל.</a:t>
            </a:r>
          </a:p>
          <a:p>
            <a:pPr fontAlgn="auto">
              <a:spcBef>
                <a:spcPts val="0"/>
              </a:spcBef>
              <a:spcAft>
                <a:spcPts val="0"/>
              </a:spcAft>
              <a:defRPr/>
            </a:pPr>
            <a:r>
              <a:rPr lang="he-IL" dirty="0">
                <a:solidFill>
                  <a:prstClr val="black"/>
                </a:solidFill>
              </a:rPr>
              <a:t>אולם ביין – הפחמן הדו־חמצני נפלט החוצה דרך הפתחים שבחביות התסיסה ונותר הכוהל (שנותן ליין את טעמו).</a:t>
            </a:r>
          </a:p>
          <a:p>
            <a:pPr fontAlgn="auto">
              <a:spcBef>
                <a:spcPts val="0"/>
              </a:spcBef>
              <a:spcAft>
                <a:spcPts val="0"/>
              </a:spcAft>
              <a:defRPr/>
            </a:pPr>
            <a:r>
              <a:rPr lang="he-IL" dirty="0">
                <a:solidFill>
                  <a:prstClr val="black"/>
                </a:solidFill>
              </a:rPr>
              <a:t>לעומת זאת בלחם – גם הכוהל התנדף במהלך האפייה, ונותרו רק חורים שנוצרו מן </a:t>
            </a:r>
            <a:r>
              <a:rPr lang="he-IL" dirty="0" smtClean="0">
                <a:solidFill>
                  <a:prstClr val="black"/>
                </a:solidFill>
              </a:rPr>
              <a:t>הפחמן </a:t>
            </a:r>
            <a:r>
              <a:rPr lang="he-IL" dirty="0" err="1" smtClean="0">
                <a:solidFill>
                  <a:prstClr val="black"/>
                </a:solidFill>
              </a:rPr>
              <a:t>הדו־חמצני</a:t>
            </a:r>
            <a:r>
              <a:rPr lang="he-IL" dirty="0" smtClean="0">
                <a:solidFill>
                  <a:prstClr val="black"/>
                </a:solidFill>
              </a:rPr>
              <a:t> </a:t>
            </a:r>
            <a:r>
              <a:rPr lang="he-IL" dirty="0">
                <a:solidFill>
                  <a:prstClr val="black"/>
                </a:solidFill>
              </a:rPr>
              <a:t>(ונותנים ללחם נפח ואווריריות). </a:t>
            </a:r>
          </a:p>
        </p:txBody>
      </p:sp>
      <p:grpSp>
        <p:nvGrpSpPr>
          <p:cNvPr id="100360" name="קבוצה 24"/>
          <p:cNvGrpSpPr>
            <a:grpSpLocks/>
          </p:cNvGrpSpPr>
          <p:nvPr/>
        </p:nvGrpSpPr>
        <p:grpSpPr bwMode="auto">
          <a:xfrm>
            <a:off x="1285875" y="538163"/>
            <a:ext cx="7358063" cy="3819525"/>
            <a:chOff x="1285852" y="538928"/>
            <a:chExt cx="7358114" cy="3818766"/>
          </a:xfrm>
        </p:grpSpPr>
        <p:grpSp>
          <p:nvGrpSpPr>
            <p:cNvPr id="100361" name="קבוצה 7"/>
            <p:cNvGrpSpPr>
              <a:grpSpLocks/>
            </p:cNvGrpSpPr>
            <p:nvPr/>
          </p:nvGrpSpPr>
          <p:grpSpPr bwMode="auto">
            <a:xfrm>
              <a:off x="3000364" y="538928"/>
              <a:ext cx="2411209" cy="1604188"/>
              <a:chOff x="3851920" y="922611"/>
              <a:chExt cx="2411117" cy="1762254"/>
            </a:xfrm>
          </p:grpSpPr>
          <p:pic>
            <p:nvPicPr>
              <p:cNvPr id="1003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922611"/>
                <a:ext cx="2411117" cy="176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8" name="מלבן 2"/>
              <p:cNvSpPr>
                <a:spLocks noChangeArrowheads="1"/>
              </p:cNvSpPr>
              <p:nvPr/>
            </p:nvSpPr>
            <p:spPr bwMode="auto">
              <a:xfrm>
                <a:off x="4976681" y="1306278"/>
                <a:ext cx="819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a:solidFill>
                      <a:srgbClr val="FFFFFF"/>
                    </a:solidFill>
                  </a:rPr>
                  <a:t>שמרים</a:t>
                </a:r>
                <a:endParaRPr lang="he-IL">
                  <a:solidFill>
                    <a:srgbClr val="FFFFFF"/>
                  </a:solidFill>
                </a:endParaRPr>
              </a:p>
            </p:txBody>
          </p:sp>
        </p:grpSp>
        <p:sp>
          <p:nvSpPr>
            <p:cNvPr id="100362" name="מלבן 6"/>
            <p:cNvSpPr>
              <a:spLocks noChangeArrowheads="1"/>
            </p:cNvSpPr>
            <p:nvPr/>
          </p:nvSpPr>
          <p:spPr bwMode="auto">
            <a:xfrm>
              <a:off x="1547643" y="2428868"/>
              <a:ext cx="7024886" cy="64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u="sng" dirty="0">
                  <a:solidFill>
                    <a:srgbClr val="000000"/>
                  </a:solidFill>
                  <a:latin typeface="Times New Roman" pitchFamily="18" charset="0"/>
                </a:rPr>
                <a:t>השמרים</a:t>
              </a:r>
              <a:r>
                <a:rPr lang="he-IL" dirty="0">
                  <a:solidFill>
                    <a:srgbClr val="000000"/>
                  </a:solidFill>
                  <a:latin typeface="Times New Roman" pitchFamily="18" charset="0"/>
                </a:rPr>
                <a:t>: אנחנו סובלים מפיצול אישיות... </a:t>
              </a:r>
            </a:p>
            <a:p>
              <a:pPr>
                <a:defRPr/>
              </a:pPr>
              <a:r>
                <a:rPr lang="he-IL" dirty="0">
                  <a:solidFill>
                    <a:prstClr val="black"/>
                  </a:solidFill>
                  <a:latin typeface="Times New Roman" pitchFamily="18" charset="0"/>
                </a:rPr>
                <a:t>בתוך היין יש תוצר אחד שלנו... ובתוך הלחם יש עקבות של תוצר אחר שלנו..</a:t>
              </a:r>
              <a:endParaRPr lang="he-IL" dirty="0">
                <a:solidFill>
                  <a:prstClr val="black"/>
                </a:solidFill>
              </a:endParaRPr>
            </a:p>
          </p:txBody>
        </p:sp>
        <p:sp>
          <p:nvSpPr>
            <p:cNvPr id="21" name="הסבר מלבני מעוגל 20"/>
            <p:cNvSpPr/>
            <p:nvPr/>
          </p:nvSpPr>
          <p:spPr bwMode="auto">
            <a:xfrm>
              <a:off x="1285852" y="2357841"/>
              <a:ext cx="7358114" cy="1999853"/>
            </a:xfrm>
            <a:prstGeom prst="wedgeRoundRectCallout">
              <a:avLst>
                <a:gd name="adj1" fmla="val -8347"/>
                <a:gd name="adj2" fmla="val -10514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10036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1271" y="3476805"/>
              <a:ext cx="1300194" cy="73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5"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1439" y="3049532"/>
              <a:ext cx="577528" cy="117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6" name="מלבן 1"/>
            <p:cNvSpPr>
              <a:spLocks noChangeArrowheads="1"/>
            </p:cNvSpPr>
            <p:nvPr/>
          </p:nvSpPr>
          <p:spPr bwMode="auto">
            <a:xfrm>
              <a:off x="5384286" y="1917324"/>
              <a:ext cx="28328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r>
                <a:rPr lang="en-US" sz="1100">
                  <a:solidFill>
                    <a:prstClr val="black"/>
                  </a:solidFill>
                </a:rPr>
                <a:t>Photo: Mewasul at Flicker </a:t>
              </a:r>
              <a:r>
                <a:rPr lang="en-US" sz="1100" u="sng">
                  <a:solidFill>
                    <a:srgbClr val="0000FF"/>
                  </a:solidFill>
                  <a:hlinkClick r:id="rId8" action="ppaction://hlinkfile"/>
                </a:rPr>
                <a:t>(CC BY-SA 3.0)</a:t>
              </a:r>
              <a:endParaRPr lang="he-IL" sz="1100">
                <a:solidFill>
                  <a:prstClr val="black"/>
                </a:solidFill>
              </a:endParaRPr>
            </a:p>
          </p:txBody>
        </p:sp>
      </p:grpSp>
    </p:spTree>
    <p:extLst>
      <p:ext uri="{BB962C8B-B14F-4D97-AF65-F5344CB8AC3E}">
        <p14:creationId xmlns:p14="http://schemas.microsoft.com/office/powerpoint/2010/main" val="199273670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פיצוץ 2 11"/>
          <p:cNvSpPr/>
          <p:nvPr/>
        </p:nvSpPr>
        <p:spPr>
          <a:xfrm rot="20120313" flipH="1">
            <a:off x="3017264" y="5220875"/>
            <a:ext cx="3032090" cy="1856218"/>
          </a:xfrm>
          <a:prstGeom prst="irregularSeal2">
            <a:avLst/>
          </a:prstGeom>
          <a:solidFill>
            <a:srgbClr val="FFFF00">
              <a:alpha val="88000"/>
            </a:srgbClr>
          </a:solidFill>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 name="שמש 12"/>
          <p:cNvSpPr/>
          <p:nvPr/>
        </p:nvSpPr>
        <p:spPr bwMode="auto">
          <a:xfrm>
            <a:off x="2339752" y="3321191"/>
            <a:ext cx="4176464" cy="1629915"/>
          </a:xfrm>
          <a:prstGeom prst="sun">
            <a:avLst/>
          </a:prstGeom>
          <a:solidFill>
            <a:srgbClr val="FFFF00"/>
          </a:solidFill>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 name="Rectangle 3"/>
          <p:cNvSpPr/>
          <p:nvPr/>
        </p:nvSpPr>
        <p:spPr>
          <a:xfrm>
            <a:off x="374650" y="3667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928688" y="30163"/>
            <a:ext cx="7772400" cy="469900"/>
          </a:xfrm>
        </p:spPr>
        <p:txBody>
          <a:bodyPr/>
          <a:lstStyle/>
          <a:p>
            <a:pPr fontAlgn="auto">
              <a:defRPr/>
            </a:pPr>
            <a:r>
              <a:rPr lang="he-IL" sz="1800" b="1" dirty="0" smtClean="0">
                <a:solidFill>
                  <a:srgbClr val="FF6600"/>
                </a:solidFill>
                <a:ea typeface="+mn-ea"/>
              </a:rPr>
              <a:t>סוגי האוטוטרופים</a:t>
            </a:r>
          </a:p>
        </p:txBody>
      </p:sp>
      <p:sp>
        <p:nvSpPr>
          <p:cNvPr id="7" name="Rectangle 12"/>
          <p:cNvSpPr/>
          <p:nvPr/>
        </p:nvSpPr>
        <p:spPr>
          <a:xfrm>
            <a:off x="547688" y="444500"/>
            <a:ext cx="8196262" cy="53403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prstClr val="black"/>
                </a:solidFill>
              </a:rPr>
              <a:t>המיקרואורגניזמים</a:t>
            </a:r>
            <a:r>
              <a:rPr lang="he-IL" dirty="0">
                <a:solidFill>
                  <a:schemeClr val="tx1"/>
                </a:solidFill>
              </a:rPr>
              <a:t> האוטוטרופים </a:t>
            </a:r>
            <a:r>
              <a:rPr lang="he-IL" dirty="0">
                <a:solidFill>
                  <a:prstClr val="black"/>
                </a:solidFill>
              </a:rPr>
              <a:t>נחלקים לשני סוגים:</a:t>
            </a:r>
          </a:p>
          <a:p>
            <a:pPr fontAlgn="auto">
              <a:spcBef>
                <a:spcPts val="0"/>
              </a:spcBef>
              <a:spcAft>
                <a:spcPts val="0"/>
              </a:spcAft>
              <a:buFontTx/>
              <a:buBlip>
                <a:blip r:embed="rId3"/>
              </a:buBlip>
              <a:defRPr/>
            </a:pPr>
            <a:r>
              <a:rPr lang="en-US" b="1" noProof="1">
                <a:solidFill>
                  <a:srgbClr val="FF6600"/>
                </a:solidFill>
              </a:rPr>
              <a:t> </a:t>
            </a:r>
            <a:r>
              <a:rPr lang="he-IL" b="1" noProof="1">
                <a:solidFill>
                  <a:srgbClr val="FF6600"/>
                </a:solidFill>
              </a:rPr>
              <a:t>פוטו</a:t>
            </a:r>
            <a:r>
              <a:rPr lang="en-US" b="1" noProof="1">
                <a:solidFill>
                  <a:srgbClr val="FF6600"/>
                </a:solidFill>
              </a:rPr>
              <a:t>אוֹטוֹטרופים</a:t>
            </a:r>
            <a:endParaRPr lang="he-IL" b="1" noProof="1">
              <a:solidFill>
                <a:srgbClr val="FF6600"/>
              </a:solidFill>
            </a:endParaRPr>
          </a:p>
          <a:p>
            <a:pPr fontAlgn="auto">
              <a:spcBef>
                <a:spcPts val="0"/>
              </a:spcBef>
              <a:spcAft>
                <a:spcPts val="0"/>
              </a:spcAft>
              <a:defRPr/>
            </a:pPr>
            <a:r>
              <a:rPr lang="he-IL" b="1" noProof="1">
                <a:solidFill>
                  <a:srgbClr val="FF6600"/>
                </a:solidFill>
              </a:rPr>
              <a:t>  </a:t>
            </a:r>
            <a:r>
              <a:rPr lang="he-IL" noProof="1">
                <a:solidFill>
                  <a:schemeClr val="tx1"/>
                </a:solidFill>
              </a:rPr>
              <a:t>מייצרים חומרים אורגניים מחומרים אנאורגניים בתהליך פוטוסינתזה, כלומר מקור האנרגיה  </a:t>
            </a:r>
          </a:p>
          <a:p>
            <a:pPr fontAlgn="auto">
              <a:spcBef>
                <a:spcPts val="0"/>
              </a:spcBef>
              <a:spcAft>
                <a:spcPts val="0"/>
              </a:spcAft>
              <a:defRPr/>
            </a:pPr>
            <a:r>
              <a:rPr lang="he-IL" noProof="1">
                <a:solidFill>
                  <a:schemeClr val="tx1"/>
                </a:solidFill>
              </a:rPr>
              <a:t>  הדרושה לתהליך היא אנרגיית האור.</a:t>
            </a:r>
          </a:p>
          <a:p>
            <a:pPr fontAlgn="auto">
              <a:spcBef>
                <a:spcPts val="0"/>
              </a:spcBef>
              <a:spcAft>
                <a:spcPts val="0"/>
              </a:spcAft>
              <a:defRPr/>
            </a:pPr>
            <a:r>
              <a:rPr lang="he-IL" noProof="1">
                <a:solidFill>
                  <a:schemeClr val="tx1"/>
                </a:solidFill>
              </a:rPr>
              <a:t> עִמם נמנים: חיידקים פוטוסינטתיים ואצות חד-תאיות.</a:t>
            </a:r>
          </a:p>
          <a:p>
            <a:pPr fontAlgn="auto">
              <a:spcBef>
                <a:spcPts val="0"/>
              </a:spcBef>
              <a:spcAft>
                <a:spcPts val="0"/>
              </a:spcAft>
              <a:buFontTx/>
              <a:buBlip>
                <a:blip r:embed="rId3"/>
              </a:buBlip>
              <a:defRPr/>
            </a:pPr>
            <a:r>
              <a:rPr lang="he-IL" b="1" noProof="1">
                <a:solidFill>
                  <a:srgbClr val="FF6600"/>
                </a:solidFill>
              </a:rPr>
              <a:t> כימואואטוטרופים</a:t>
            </a:r>
          </a:p>
          <a:p>
            <a:pPr fontAlgn="auto">
              <a:spcBef>
                <a:spcPts val="0"/>
              </a:spcBef>
              <a:spcAft>
                <a:spcPts val="0"/>
              </a:spcAft>
              <a:defRPr/>
            </a:pPr>
            <a:r>
              <a:rPr lang="he-IL" b="1" noProof="1">
                <a:solidFill>
                  <a:srgbClr val="FF6600"/>
                </a:solidFill>
              </a:rPr>
              <a:t>  </a:t>
            </a:r>
            <a:r>
              <a:rPr lang="he-IL" noProof="1">
                <a:solidFill>
                  <a:schemeClr val="tx1"/>
                </a:solidFill>
              </a:rPr>
              <a:t>מייצרים חומרים אורגניים מחומרים אנאורגניים, אגב שימוש באנרגייה שמקורה בתהליכים   </a:t>
            </a:r>
          </a:p>
          <a:p>
            <a:pPr fontAlgn="auto">
              <a:spcBef>
                <a:spcPts val="0"/>
              </a:spcBef>
              <a:spcAft>
                <a:spcPts val="0"/>
              </a:spcAft>
              <a:defRPr/>
            </a:pPr>
            <a:r>
              <a:rPr lang="he-IL" noProof="1">
                <a:solidFill>
                  <a:schemeClr val="tx1"/>
                </a:solidFill>
              </a:rPr>
              <a:t>  כימיים (הרחבה: מקור האנרגייה הוא מחִמצון חומרים אנאורגניים שונים כגון: מימן, אמוניה </a:t>
            </a:r>
          </a:p>
          <a:p>
            <a:pPr fontAlgn="auto">
              <a:spcBef>
                <a:spcPts val="0"/>
              </a:spcBef>
              <a:spcAft>
                <a:spcPts val="0"/>
              </a:spcAft>
              <a:defRPr/>
            </a:pPr>
            <a:r>
              <a:rPr lang="he-IL" noProof="1">
                <a:solidFill>
                  <a:schemeClr val="tx1"/>
                </a:solidFill>
              </a:rPr>
              <a:t>  וגפרית). עמם נמנים מיני חיידקים ייחודיים.</a:t>
            </a:r>
          </a:p>
          <a:p>
            <a:pPr fontAlgn="auto">
              <a:spcBef>
                <a:spcPts val="0"/>
              </a:spcBef>
              <a:spcAft>
                <a:spcPts val="0"/>
              </a:spcAft>
              <a:defRPr/>
            </a:pPr>
            <a:r>
              <a:rPr lang="he-IL" noProof="1">
                <a:solidFill>
                  <a:schemeClr val="tx1"/>
                </a:solidFill>
              </a:rPr>
              <a:t>  לעומת הפוטואוטוטרופים, חלקם של הכימואוטוטרופיים ביצירת חומר אורגני מחומר   </a:t>
            </a:r>
          </a:p>
          <a:p>
            <a:pPr fontAlgn="auto">
              <a:spcBef>
                <a:spcPts val="0"/>
              </a:spcBef>
              <a:spcAft>
                <a:spcPts val="0"/>
              </a:spcAft>
              <a:defRPr/>
            </a:pPr>
            <a:r>
              <a:rPr lang="he-IL" noProof="1">
                <a:solidFill>
                  <a:schemeClr val="tx1"/>
                </a:solidFill>
              </a:rPr>
              <a:t>  אנאורגני בעולם אינו רב.</a:t>
            </a:r>
          </a:p>
          <a:p>
            <a:pPr fontAlgn="auto">
              <a:spcBef>
                <a:spcPts val="0"/>
              </a:spcBef>
              <a:spcAft>
                <a:spcPts val="0"/>
              </a:spcAft>
              <a:buFontTx/>
              <a:buBlip>
                <a:blip r:embed="rId3"/>
              </a:buBlip>
              <a:defRPr/>
            </a:pPr>
            <a:endParaRPr lang="he-IL" b="1" noProof="1">
              <a:solidFill>
                <a:schemeClr val="tx1"/>
              </a:solidFill>
            </a:endParaRPr>
          </a:p>
          <a:p>
            <a:pPr fontAlgn="auto">
              <a:spcBef>
                <a:spcPts val="0"/>
              </a:spcBef>
              <a:spcAft>
                <a:spcPts val="0"/>
              </a:spcAft>
              <a:defRPr/>
            </a:pPr>
            <a:endParaRPr lang="he-IL" b="1" noProof="1">
              <a:solidFill>
                <a:srgbClr val="FF6600"/>
              </a:solidFill>
            </a:endParaRPr>
          </a:p>
        </p:txBody>
      </p:sp>
      <p:grpSp>
        <p:nvGrpSpPr>
          <p:cNvPr id="61449" name="קבוצה 2"/>
          <p:cNvGrpSpPr>
            <a:grpSpLocks/>
          </p:cNvGrpSpPr>
          <p:nvPr/>
        </p:nvGrpSpPr>
        <p:grpSpPr bwMode="auto">
          <a:xfrm>
            <a:off x="219075" y="3375025"/>
            <a:ext cx="8205788" cy="2855913"/>
            <a:chOff x="580967" y="2059954"/>
            <a:chExt cx="8206655" cy="2854466"/>
          </a:xfrm>
        </p:grpSpPr>
        <p:sp>
          <p:nvSpPr>
            <p:cNvPr id="9" name="מלבן מעוגל 8"/>
            <p:cNvSpPr/>
            <p:nvPr/>
          </p:nvSpPr>
          <p:spPr>
            <a:xfrm>
              <a:off x="580967" y="3121454"/>
              <a:ext cx="2481525" cy="17739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b="1" dirty="0">
                  <a:solidFill>
                    <a:schemeClr val="tx1"/>
                  </a:solidFill>
                </a:rPr>
                <a:t>חומרים אורגניים שאצורה בהם אנרגיה כימית</a:t>
              </a:r>
            </a:p>
          </p:txBody>
        </p:sp>
        <p:sp>
          <p:nvSpPr>
            <p:cNvPr id="10" name="מלבן מעוגל 9"/>
            <p:cNvSpPr/>
            <p:nvPr/>
          </p:nvSpPr>
          <p:spPr>
            <a:xfrm>
              <a:off x="6483916" y="3140494"/>
              <a:ext cx="2303706" cy="1773926"/>
            </a:xfrm>
            <a:prstGeom prst="roundRect">
              <a:avLst/>
            </a:prstGeom>
            <a:solidFill>
              <a:srgbClr val="CCFFFF">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b="1" dirty="0">
                  <a:solidFill>
                    <a:schemeClr val="tx1"/>
                  </a:solidFill>
                </a:rPr>
                <a:t>חומרים אנאורגניים</a:t>
              </a:r>
            </a:p>
            <a:p>
              <a:pPr algn="ctr">
                <a:defRPr/>
              </a:pPr>
              <a:r>
                <a:rPr lang="he-IL" b="1" dirty="0">
                  <a:solidFill>
                    <a:schemeClr val="tx1"/>
                  </a:solidFill>
                </a:rPr>
                <a:t>דלי אנרגיה.</a:t>
              </a:r>
            </a:p>
          </p:txBody>
        </p:sp>
        <p:sp>
          <p:nvSpPr>
            <p:cNvPr id="11" name="מלבן מעוגל 10"/>
            <p:cNvSpPr/>
            <p:nvPr/>
          </p:nvSpPr>
          <p:spPr>
            <a:xfrm>
              <a:off x="3767417" y="2059954"/>
              <a:ext cx="2154465" cy="15390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600" b="1" u="sng" dirty="0">
                  <a:solidFill>
                    <a:schemeClr val="accent3"/>
                  </a:solidFill>
                </a:rPr>
                <a:t>פוטואוטוטרופים</a:t>
              </a:r>
            </a:p>
            <a:p>
              <a:pPr algn="ctr">
                <a:defRPr/>
              </a:pPr>
              <a:r>
                <a:rPr lang="he-IL" sz="1600" b="1" dirty="0">
                  <a:solidFill>
                    <a:schemeClr val="accent3"/>
                  </a:solidFill>
                </a:rPr>
                <a:t>מקור האנרגיה –</a:t>
              </a:r>
            </a:p>
            <a:p>
              <a:pPr algn="ctr">
                <a:defRPr/>
              </a:pPr>
              <a:r>
                <a:rPr lang="he-IL" sz="1600" b="1" dirty="0">
                  <a:solidFill>
                    <a:schemeClr val="accent3"/>
                  </a:solidFill>
                </a:rPr>
                <a:t> אור השמש</a:t>
              </a:r>
            </a:p>
          </p:txBody>
        </p:sp>
      </p:grpSp>
      <p:sp>
        <p:nvSpPr>
          <p:cNvPr id="2" name="חץ ימינה 1"/>
          <p:cNvSpPr/>
          <p:nvPr/>
        </p:nvSpPr>
        <p:spPr>
          <a:xfrm flipH="1">
            <a:off x="2768600" y="4951413"/>
            <a:ext cx="3352800" cy="42227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מלבן מעוגל 13"/>
          <p:cNvSpPr/>
          <p:nvPr/>
        </p:nvSpPr>
        <p:spPr bwMode="auto">
          <a:xfrm>
            <a:off x="3641725" y="5456238"/>
            <a:ext cx="2154238" cy="12858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600" b="1" dirty="0">
                <a:solidFill>
                  <a:schemeClr val="accent3"/>
                </a:solidFill>
              </a:rPr>
              <a:t>כימואוטוטרופים</a:t>
            </a:r>
          </a:p>
          <a:p>
            <a:pPr algn="ctr">
              <a:defRPr/>
            </a:pPr>
            <a:r>
              <a:rPr lang="he-IL" sz="1600" b="1" dirty="0">
                <a:solidFill>
                  <a:schemeClr val="accent3"/>
                </a:solidFill>
              </a:rPr>
              <a:t>מקור האנרגיה בתהליכים כימיים</a:t>
            </a:r>
          </a:p>
        </p:txBody>
      </p:sp>
      <p:cxnSp>
        <p:nvCxnSpPr>
          <p:cNvPr id="5" name="מחבר חץ ישר 4"/>
          <p:cNvCxnSpPr/>
          <p:nvPr/>
        </p:nvCxnSpPr>
        <p:spPr>
          <a:xfrm flipH="1">
            <a:off x="3635375" y="4735513"/>
            <a:ext cx="433388" cy="277812"/>
          </a:xfrm>
          <a:prstGeom prst="straightConnector1">
            <a:avLst/>
          </a:prstGeom>
          <a:ln w="793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flipH="1" flipV="1">
            <a:off x="3563938" y="5310188"/>
            <a:ext cx="433387" cy="269875"/>
          </a:xfrm>
          <a:prstGeom prst="straightConnector1">
            <a:avLst/>
          </a:prstGeom>
          <a:ln w="793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bwMode="auto">
          <a:xfrm>
            <a:off x="179388" y="6532563"/>
            <a:ext cx="2133600" cy="2159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27D4102-E8B4-4F69-AD1F-46A13BD41228}" type="slidenum">
              <a:rPr lang="he-IL" sz="1100" smtClean="0">
                <a:solidFill>
                  <a:prstClr val="white">
                    <a:lumMod val="75000"/>
                  </a:prstClr>
                </a:solidFill>
              </a:rPr>
              <a:pPr fontAlgn="base">
                <a:spcBef>
                  <a:spcPct val="0"/>
                </a:spcBef>
                <a:spcAft>
                  <a:spcPct val="0"/>
                </a:spcAft>
                <a:defRPr/>
              </a:pPr>
              <a:t>5</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שאלה 1: מיון המיקרואורגניזמים על פי דרך הזנתם: </a:t>
            </a:r>
            <a:r>
              <a:rPr lang="he-IL" sz="1800" b="1" dirty="0" smtClean="0">
                <a:solidFill>
                  <a:schemeClr val="accent3"/>
                </a:solidFill>
                <a:latin typeface="Times New Roman" pitchFamily="18" charset="0"/>
                <a:cs typeface="+mn-cs"/>
              </a:rPr>
              <a:t>אוטוטרופים והטרוטרופים</a:t>
            </a:r>
            <a:endParaRPr lang="en-US" sz="1800" dirty="0" smtClean="0">
              <a:solidFill>
                <a:schemeClr val="accent3"/>
              </a:solidFill>
              <a:latin typeface="Times New Roman" pitchFamily="18" charset="0"/>
              <a:cs typeface="Times New Roman" pitchFamily="18" charset="0"/>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2302D63-366C-4B82-8100-E1168E399921}" type="slidenum">
              <a:rPr lang="he-IL" sz="1100" smtClean="0">
                <a:solidFill>
                  <a:prstClr val="white">
                    <a:lumMod val="75000"/>
                  </a:prstClr>
                </a:solidFill>
              </a:rPr>
              <a:pPr fontAlgn="base">
                <a:spcBef>
                  <a:spcPct val="0"/>
                </a:spcBef>
                <a:spcAft>
                  <a:spcPct val="0"/>
                </a:spcAft>
                <a:defRPr/>
              </a:pPr>
              <a:t>6</a:t>
            </a:fld>
            <a:endParaRPr lang="he-IL" sz="1100" dirty="0" smtClean="0">
              <a:solidFill>
                <a:prstClr val="white">
                  <a:lumMod val="75000"/>
                </a:prstClr>
              </a:solidFill>
            </a:endParaRPr>
          </a:p>
        </p:txBody>
      </p:sp>
      <p:grpSp>
        <p:nvGrpSpPr>
          <p:cNvPr id="62469" name="קבוצה 1"/>
          <p:cNvGrpSpPr>
            <a:grpSpLocks/>
          </p:cNvGrpSpPr>
          <p:nvPr/>
        </p:nvGrpSpPr>
        <p:grpSpPr bwMode="auto">
          <a:xfrm>
            <a:off x="285750" y="2079625"/>
            <a:ext cx="8197850" cy="3656013"/>
            <a:chOff x="-2110317" y="2116161"/>
            <a:chExt cx="8198066" cy="3654475"/>
          </a:xfrm>
        </p:grpSpPr>
        <p:sp>
          <p:nvSpPr>
            <p:cNvPr id="62484" name="מלבן 2"/>
            <p:cNvSpPr>
              <a:spLocks noChangeArrowheads="1"/>
            </p:cNvSpPr>
            <p:nvPr/>
          </p:nvSpPr>
          <p:spPr bwMode="auto">
            <a:xfrm>
              <a:off x="-271944" y="2139964"/>
              <a:ext cx="1955852" cy="31990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he-IL">
                  <a:solidFill>
                    <a:srgbClr val="FF6600"/>
                  </a:solidFill>
                </a:rPr>
                <a:t>אצות חד-תאיות</a:t>
              </a:r>
            </a:p>
            <a:p>
              <a:r>
                <a:rPr lang="he-IL"/>
                <a:t>דוגמה:</a:t>
              </a:r>
            </a:p>
            <a:p>
              <a:r>
                <a:rPr lang="he-IL">
                  <a:solidFill>
                    <a:srgbClr val="000000"/>
                  </a:solidFill>
                </a:rPr>
                <a:t>עינן ירוק</a:t>
              </a:r>
            </a:p>
            <a:p>
              <a:r>
                <a:rPr lang="he-IL">
                  <a:solidFill>
                    <a:srgbClr val="000000"/>
                  </a:solidFill>
                </a:rPr>
                <a:t>(איאוגלינה)</a:t>
              </a:r>
            </a:p>
            <a:p>
              <a:endParaRPr lang="he-IL">
                <a:solidFill>
                  <a:srgbClr val="000000"/>
                </a:solidFill>
              </a:endParaRPr>
            </a:p>
            <a:p>
              <a:endParaRPr lang="he-IL">
                <a:solidFill>
                  <a:srgbClr val="000000"/>
                </a:solidFill>
              </a:endParaRPr>
            </a:p>
            <a:p>
              <a:endParaRPr lang="he-IL">
                <a:solidFill>
                  <a:srgbClr val="000000"/>
                </a:solidFill>
              </a:endParaRPr>
            </a:p>
            <a:p>
              <a:endParaRPr lang="he-IL">
                <a:solidFill>
                  <a:srgbClr val="000000"/>
                </a:solidFill>
              </a:endParaRPr>
            </a:p>
            <a:p>
              <a:endParaRPr lang="he-IL">
                <a:solidFill>
                  <a:srgbClr val="000000"/>
                </a:solidFill>
              </a:endParaRPr>
            </a:p>
            <a:p>
              <a:endParaRPr lang="he-IL" sz="2000" b="1">
                <a:solidFill>
                  <a:srgbClr val="FF6600"/>
                </a:solidFill>
              </a:endParaRPr>
            </a:p>
            <a:p>
              <a:endParaRPr lang="he-IL" sz="2000" b="1">
                <a:solidFill>
                  <a:srgbClr val="FF6600"/>
                </a:solidFill>
              </a:endParaRPr>
            </a:p>
          </p:txBody>
        </p:sp>
        <p:grpSp>
          <p:nvGrpSpPr>
            <p:cNvPr id="62485" name="קבוצה 1"/>
            <p:cNvGrpSpPr>
              <a:grpSpLocks/>
            </p:cNvGrpSpPr>
            <p:nvPr/>
          </p:nvGrpSpPr>
          <p:grpSpPr bwMode="auto">
            <a:xfrm>
              <a:off x="-2110317" y="2116161"/>
              <a:ext cx="8198066" cy="3654475"/>
              <a:chOff x="-1438290" y="3154868"/>
              <a:chExt cx="8197322" cy="3655019"/>
            </a:xfrm>
          </p:grpSpPr>
          <p:sp>
            <p:nvSpPr>
              <p:cNvPr id="62488" name="מלבן 2"/>
              <p:cNvSpPr>
                <a:spLocks noChangeArrowheads="1"/>
              </p:cNvSpPr>
              <p:nvPr/>
            </p:nvSpPr>
            <p:spPr bwMode="auto">
              <a:xfrm>
                <a:off x="2506416" y="3177920"/>
                <a:ext cx="2099642" cy="36319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he-IL">
                    <a:solidFill>
                      <a:srgbClr val="FF6600"/>
                    </a:solidFill>
                  </a:rPr>
                  <a:t>פרוטוזואה</a:t>
                </a:r>
              </a:p>
              <a:p>
                <a:r>
                  <a:rPr lang="he-IL">
                    <a:solidFill>
                      <a:srgbClr val="000000"/>
                    </a:solidFill>
                  </a:rPr>
                  <a:t>בעלי חיים</a:t>
                </a:r>
              </a:p>
              <a:p>
                <a:r>
                  <a:rPr lang="he-IL">
                    <a:solidFill>
                      <a:srgbClr val="000000"/>
                    </a:solidFill>
                  </a:rPr>
                  <a:t> חד-תאיים דוגמאות: </a:t>
                </a:r>
              </a:p>
              <a:p>
                <a:r>
                  <a:rPr lang="he-IL">
                    <a:solidFill>
                      <a:srgbClr val="000000"/>
                    </a:solidFill>
                  </a:rPr>
                  <a:t> אמבה</a:t>
                </a:r>
              </a:p>
              <a:p>
                <a:endParaRPr lang="he-IL">
                  <a:solidFill>
                    <a:srgbClr val="000000"/>
                  </a:solidFill>
                </a:endParaRPr>
              </a:p>
              <a:p>
                <a:endParaRPr lang="en-US">
                  <a:solidFill>
                    <a:srgbClr val="000000"/>
                  </a:solidFill>
                </a:endParaRPr>
              </a:p>
              <a:p>
                <a:endParaRPr lang="he-IL">
                  <a:solidFill>
                    <a:srgbClr val="000000"/>
                  </a:solidFill>
                </a:endParaRPr>
              </a:p>
              <a:p>
                <a:r>
                  <a:rPr lang="he-IL">
                    <a:solidFill>
                      <a:srgbClr val="000000"/>
                    </a:solidFill>
                  </a:rPr>
                  <a:t> סנדלית</a:t>
                </a:r>
              </a:p>
              <a:p>
                <a:endParaRPr lang="he-IL">
                  <a:solidFill>
                    <a:srgbClr val="000000"/>
                  </a:solidFill>
                </a:endParaRPr>
              </a:p>
              <a:p>
                <a:endParaRPr lang="en-US">
                  <a:solidFill>
                    <a:srgbClr val="000000"/>
                  </a:solidFill>
                </a:endParaRPr>
              </a:p>
              <a:p>
                <a:endParaRPr lang="he-IL">
                  <a:solidFill>
                    <a:srgbClr val="000000"/>
                  </a:solidFill>
                </a:endParaRPr>
              </a:p>
              <a:p>
                <a:r>
                  <a:rPr lang="en-US" sz="800">
                    <a:solidFill>
                      <a:srgbClr val="000000"/>
                    </a:solidFill>
                  </a:rPr>
                  <a:t>istockphoto.com/Nancy Nehring</a:t>
                </a:r>
                <a:endParaRPr lang="he-IL" sz="800">
                  <a:solidFill>
                    <a:srgbClr val="000000"/>
                  </a:solidFill>
                </a:endParaRPr>
              </a:p>
              <a:p>
                <a:endParaRPr lang="he-IL" sz="800">
                  <a:solidFill>
                    <a:srgbClr val="000000"/>
                  </a:solidFill>
                </a:endParaRPr>
              </a:p>
              <a:p>
                <a:endParaRPr lang="he-IL" sz="800">
                  <a:solidFill>
                    <a:srgbClr val="000000"/>
                  </a:solidFill>
                </a:endParaRPr>
              </a:p>
              <a:p>
                <a:endParaRPr lang="he-IL" sz="800">
                  <a:solidFill>
                    <a:srgbClr val="000000"/>
                  </a:solidFill>
                </a:endParaRPr>
              </a:p>
            </p:txBody>
          </p:sp>
          <p:sp>
            <p:nvSpPr>
              <p:cNvPr id="62489" name="מלבן 2"/>
              <p:cNvSpPr>
                <a:spLocks noChangeArrowheads="1"/>
              </p:cNvSpPr>
              <p:nvPr/>
            </p:nvSpPr>
            <p:spPr bwMode="auto">
              <a:xfrm>
                <a:off x="4818039" y="3154868"/>
                <a:ext cx="1940993" cy="31392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he-IL">
                    <a:solidFill>
                      <a:srgbClr val="FF6600"/>
                    </a:solidFill>
                  </a:rPr>
                  <a:t>חיידקים=</a:t>
                </a:r>
              </a:p>
              <a:p>
                <a:r>
                  <a:rPr lang="he-IL">
                    <a:solidFill>
                      <a:srgbClr val="FF6600"/>
                    </a:solidFill>
                  </a:rPr>
                  <a:t>בקטריות</a:t>
                </a:r>
              </a:p>
              <a:p>
                <a:endParaRPr lang="he-IL">
                  <a:solidFill>
                    <a:srgbClr val="FF6600"/>
                  </a:solidFill>
                </a:endParaRPr>
              </a:p>
              <a:p>
                <a:endParaRPr lang="he-IL">
                  <a:solidFill>
                    <a:srgbClr val="FF6600"/>
                  </a:solidFill>
                </a:endParaRPr>
              </a:p>
              <a:p>
                <a:endParaRPr lang="he-IL">
                  <a:solidFill>
                    <a:srgbClr val="FF6600"/>
                  </a:solidFill>
                </a:endParaRPr>
              </a:p>
              <a:p>
                <a:endParaRPr lang="he-IL">
                  <a:solidFill>
                    <a:srgbClr val="FF6600"/>
                  </a:solidFill>
                </a:endParaRPr>
              </a:p>
              <a:p>
                <a:endParaRPr lang="he-IL">
                  <a:solidFill>
                    <a:srgbClr val="FF6600"/>
                  </a:solidFill>
                </a:endParaRPr>
              </a:p>
              <a:p>
                <a:endParaRPr lang="he-IL">
                  <a:solidFill>
                    <a:srgbClr val="000000"/>
                  </a:solidFill>
                </a:endParaRPr>
              </a:p>
              <a:p>
                <a:endParaRPr lang="he-IL">
                  <a:solidFill>
                    <a:srgbClr val="000000"/>
                  </a:solidFill>
                </a:endParaRPr>
              </a:p>
              <a:p>
                <a:endParaRPr lang="he-IL">
                  <a:solidFill>
                    <a:srgbClr val="000000"/>
                  </a:solidFill>
                </a:endParaRPr>
              </a:p>
              <a:p>
                <a:endParaRPr lang="he-IL">
                  <a:solidFill>
                    <a:srgbClr val="000000"/>
                  </a:solidFill>
                </a:endParaRPr>
              </a:p>
            </p:txBody>
          </p:sp>
          <p:sp>
            <p:nvSpPr>
              <p:cNvPr id="62490" name="מלבן 2"/>
              <p:cNvSpPr>
                <a:spLocks noChangeArrowheads="1"/>
              </p:cNvSpPr>
              <p:nvPr/>
            </p:nvSpPr>
            <p:spPr bwMode="auto">
              <a:xfrm>
                <a:off x="-1438290" y="3177921"/>
                <a:ext cx="1582519" cy="31394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he-IL">
                    <a:solidFill>
                      <a:srgbClr val="FF6600"/>
                    </a:solidFill>
                  </a:rPr>
                  <a:t>פטריות</a:t>
                </a:r>
              </a:p>
              <a:p>
                <a:r>
                  <a:rPr lang="he-IL">
                    <a:solidFill>
                      <a:srgbClr val="000000"/>
                    </a:solidFill>
                  </a:rPr>
                  <a:t>דוגמה:</a:t>
                </a:r>
              </a:p>
              <a:p>
                <a:r>
                  <a:rPr lang="he-IL">
                    <a:solidFill>
                      <a:srgbClr val="000000"/>
                    </a:solidFill>
                  </a:rPr>
                  <a:t>שמרים</a:t>
                </a:r>
              </a:p>
              <a:p>
                <a:endParaRPr lang="he-IL">
                  <a:solidFill>
                    <a:srgbClr val="000000"/>
                  </a:solidFill>
                </a:endParaRPr>
              </a:p>
              <a:p>
                <a:endParaRPr lang="he-IL">
                  <a:solidFill>
                    <a:srgbClr val="000000"/>
                  </a:solidFill>
                </a:endParaRPr>
              </a:p>
              <a:p>
                <a:endParaRPr lang="he-IL">
                  <a:solidFill>
                    <a:srgbClr val="000000"/>
                  </a:solidFill>
                </a:endParaRPr>
              </a:p>
              <a:p>
                <a:endParaRPr lang="he-IL">
                  <a:solidFill>
                    <a:srgbClr val="000000"/>
                  </a:solidFill>
                </a:endParaRPr>
              </a:p>
              <a:p>
                <a:endParaRPr lang="he-IL">
                  <a:solidFill>
                    <a:srgbClr val="000000"/>
                  </a:solidFill>
                </a:endParaRPr>
              </a:p>
              <a:p>
                <a:endParaRPr lang="he-IL">
                  <a:solidFill>
                    <a:srgbClr val="000000"/>
                  </a:solidFill>
                </a:endParaRPr>
              </a:p>
              <a:p>
                <a:endParaRPr lang="he-IL">
                  <a:solidFill>
                    <a:srgbClr val="000000"/>
                  </a:solidFill>
                </a:endParaRPr>
              </a:p>
              <a:p>
                <a:endParaRPr lang="he-IL">
                  <a:solidFill>
                    <a:srgbClr val="000000"/>
                  </a:solidFill>
                </a:endParaRPr>
              </a:p>
            </p:txBody>
          </p:sp>
          <p:pic>
            <p:nvPicPr>
              <p:cNvPr id="6249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405" y="5420392"/>
                <a:ext cx="1339049" cy="76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442731" y="3834410"/>
                <a:ext cx="1037451" cy="118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3" name="מלבן 1"/>
              <p:cNvSpPr>
                <a:spLocks noChangeArrowheads="1"/>
              </p:cNvSpPr>
              <p:nvPr/>
            </p:nvSpPr>
            <p:spPr bwMode="auto">
              <a:xfrm>
                <a:off x="5042084" y="4984736"/>
                <a:ext cx="16255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solidFill>
                      <a:srgbClr val="000000"/>
                    </a:solidFill>
                    <a:latin typeface="Calibri" pitchFamily="34" charset="0"/>
                    <a:cs typeface="Calibri" pitchFamily="34" charset="0"/>
                  </a:rPr>
                  <a:t>© Muntasir Alam (Muntasir du, </a:t>
                </a:r>
              </a:p>
              <a:p>
                <a:r>
                  <a:rPr lang="en-US" sz="800">
                    <a:solidFill>
                      <a:srgbClr val="000000"/>
                    </a:solidFill>
                    <a:latin typeface="Calibri" pitchFamily="34" charset="0"/>
                    <a:cs typeface="Calibri" pitchFamily="34" charset="0"/>
                  </a:rPr>
                  <a:t>Wikimedia commons)</a:t>
                </a:r>
              </a:p>
            </p:txBody>
          </p:sp>
        </p:grpSp>
        <p:pic>
          <p:nvPicPr>
            <p:cNvPr id="6248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3680" y="3335251"/>
              <a:ext cx="12922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6" name="Picture 34" descr="http://upload.wikimedia.org/wikipedia/commons/6/6a/Euglena_viridis%2C_Nordisk_familjebok.png"/>
            <p:cNvPicPr>
              <a:picLocks noChangeAspect="1" noChangeArrowheads="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6945" y="3335251"/>
              <a:ext cx="717009" cy="1378862"/>
            </a:xfrm>
            <a:prstGeom prst="rect">
              <a:avLst/>
            </a:prstGeom>
            <a:noFill/>
            <a:extLst/>
          </p:spPr>
        </p:pic>
      </p:grpSp>
      <p:sp>
        <p:nvSpPr>
          <p:cNvPr id="62470" name="מלבן 11"/>
          <p:cNvSpPr>
            <a:spLocks noChangeArrowheads="1"/>
          </p:cNvSpPr>
          <p:nvPr/>
        </p:nvSpPr>
        <p:spPr bwMode="auto">
          <a:xfrm>
            <a:off x="2273300" y="4603750"/>
            <a:ext cx="127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n-NO" sz="800">
                <a:solidFill>
                  <a:srgbClr val="000000"/>
                </a:solidFill>
              </a:rPr>
              <a:t>Nordisk familjebok (1908), vol.8 p.523-524</a:t>
            </a:r>
          </a:p>
          <a:p>
            <a:endParaRPr lang="nn-NO" sz="800">
              <a:solidFill>
                <a:srgbClr val="000000"/>
              </a:solidFill>
            </a:endParaRPr>
          </a:p>
        </p:txBody>
      </p:sp>
      <p:grpSp>
        <p:nvGrpSpPr>
          <p:cNvPr id="62471" name="קבוצה 34"/>
          <p:cNvGrpSpPr>
            <a:grpSpLocks/>
          </p:cNvGrpSpPr>
          <p:nvPr/>
        </p:nvGrpSpPr>
        <p:grpSpPr bwMode="auto">
          <a:xfrm>
            <a:off x="892175" y="3294063"/>
            <a:ext cx="641350" cy="615950"/>
            <a:chOff x="2483767" y="1844827"/>
            <a:chExt cx="640868" cy="615795"/>
          </a:xfrm>
        </p:grpSpPr>
        <p:grpSp>
          <p:nvGrpSpPr>
            <p:cNvPr id="62473" name="קבוצה 17"/>
            <p:cNvGrpSpPr>
              <a:grpSpLocks/>
            </p:cNvGrpSpPr>
            <p:nvPr/>
          </p:nvGrpSpPr>
          <p:grpSpPr bwMode="auto">
            <a:xfrm>
              <a:off x="2483767" y="1844827"/>
              <a:ext cx="640868" cy="615795"/>
              <a:chOff x="1203606" y="5105259"/>
              <a:chExt cx="640780" cy="615779"/>
            </a:xfrm>
          </p:grpSpPr>
          <p:sp>
            <p:nvSpPr>
              <p:cNvPr id="38" name="אליפסה 37"/>
              <p:cNvSpPr/>
              <p:nvPr/>
            </p:nvSpPr>
            <p:spPr bwMode="auto">
              <a:xfrm>
                <a:off x="1377609" y="5462447"/>
                <a:ext cx="232006" cy="258591"/>
              </a:xfrm>
              <a:prstGeom prst="ellipse">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62478" name="קבוצה 26"/>
              <p:cNvGrpSpPr>
                <a:grpSpLocks/>
              </p:cNvGrpSpPr>
              <p:nvPr/>
            </p:nvGrpSpPr>
            <p:grpSpPr bwMode="auto">
              <a:xfrm rot="-5400000">
                <a:off x="1599088" y="5167269"/>
                <a:ext cx="232006" cy="258591"/>
                <a:chOff x="722293" y="4920426"/>
                <a:chExt cx="232006" cy="258591"/>
              </a:xfrm>
            </p:grpSpPr>
            <p:sp>
              <p:nvSpPr>
                <p:cNvPr id="43" name="אליפסה 42"/>
                <p:cNvSpPr/>
                <p:nvPr/>
              </p:nvSpPr>
              <p:spPr>
                <a:xfrm>
                  <a:off x="722293" y="4920426"/>
                  <a:ext cx="232006" cy="258591"/>
                </a:xfrm>
                <a:prstGeom prst="ellipse">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4" name="אליפסה 43"/>
                <p:cNvSpPr/>
                <p:nvPr/>
              </p:nvSpPr>
              <p:spPr>
                <a:xfrm>
                  <a:off x="737582" y="4983928"/>
                  <a:ext cx="117443" cy="128473"/>
                </a:xfrm>
                <a:prstGeom prst="ellipse">
                  <a:avLst/>
                </a:prstGeom>
                <a:solidFill>
                  <a:schemeClr val="bg1">
                    <a:lumMod val="95000"/>
                    <a:alpha val="34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9" name="קבוצה 39"/>
              <p:cNvGrpSpPr/>
              <p:nvPr/>
            </p:nvGrpSpPr>
            <p:grpSpPr>
              <a:xfrm>
                <a:off x="1203606" y="5105259"/>
                <a:ext cx="232006" cy="258591"/>
                <a:chOff x="971600" y="4791130"/>
                <a:chExt cx="232006" cy="258591"/>
              </a:xfrm>
              <a:scene3d>
                <a:camera prst="perspectiveRight"/>
                <a:lightRig rig="threePt" dir="t"/>
              </a:scene3d>
            </p:grpSpPr>
            <p:sp>
              <p:nvSpPr>
                <p:cNvPr id="41" name="אליפסה 40"/>
                <p:cNvSpPr/>
                <p:nvPr/>
              </p:nvSpPr>
              <p:spPr>
                <a:xfrm>
                  <a:off x="971600" y="4791130"/>
                  <a:ext cx="232006" cy="258591"/>
                </a:xfrm>
                <a:prstGeom prst="ellipse">
                  <a:avLst/>
                </a:prstGeom>
                <a:solidFill>
                  <a:schemeClr val="bg1">
                    <a:lumMod val="95000"/>
                  </a:schemeClr>
                </a:solidFill>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2" name="אליפסה 41"/>
                <p:cNvSpPr/>
                <p:nvPr/>
              </p:nvSpPr>
              <p:spPr>
                <a:xfrm>
                  <a:off x="1029601" y="4855777"/>
                  <a:ext cx="116003" cy="129295"/>
                </a:xfrm>
                <a:prstGeom prst="ellipse">
                  <a:avLst/>
                </a:prstGeom>
                <a:solidFill>
                  <a:schemeClr val="bg1">
                    <a:lumMod val="95000"/>
                    <a:alpha val="34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37" name="אליפסה 36"/>
            <p:cNvSpPr/>
            <p:nvPr/>
          </p:nvSpPr>
          <p:spPr bwMode="auto">
            <a:xfrm>
              <a:off x="2695733" y="2266685"/>
              <a:ext cx="116013" cy="129276"/>
            </a:xfrm>
            <a:prstGeom prst="ellipse">
              <a:avLst/>
            </a:prstGeom>
            <a:solidFill>
              <a:schemeClr val="bg1">
                <a:lumMod val="95000"/>
                <a:alpha val="34000"/>
              </a:schemeClr>
            </a:solidFill>
            <a:ln>
              <a:solidFill>
                <a:schemeClr val="bg1">
                  <a:lumMod val="85000"/>
                </a:schemeClr>
              </a:solid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9" name="TextBox 28"/>
          <p:cNvSpPr txBox="1"/>
          <p:nvPr/>
        </p:nvSpPr>
        <p:spPr>
          <a:xfrm>
            <a:off x="285750" y="500063"/>
            <a:ext cx="8183563" cy="9239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a:t>
            </a:r>
            <a:r>
              <a:rPr lang="he-IL" dirty="0" smtClean="0">
                <a:solidFill>
                  <a:srgbClr val="000000"/>
                </a:solidFill>
                <a:latin typeface="Times New Roman" pitchFamily="18" charset="0"/>
                <a:cs typeface="Times New Roman" pitchFamily="18" charset="0"/>
              </a:rPr>
              <a:t> </a:t>
            </a:r>
          </a:p>
          <a:p>
            <a:pPr eaLnBrk="1" hangingPunct="1">
              <a:defRPr/>
            </a:pPr>
            <a:r>
              <a:rPr lang="he-IL" dirty="0" smtClean="0">
                <a:solidFill>
                  <a:srgbClr val="1F497D"/>
                </a:solidFill>
              </a:rPr>
              <a:t>בתרשים שלפניכם מופיעות קבוצות האורגניזמים העיקריות </a:t>
            </a:r>
            <a:r>
              <a:rPr lang="he-IL" dirty="0" smtClean="0">
                <a:solidFill>
                  <a:schemeClr val="tx2"/>
                </a:solidFill>
              </a:rPr>
              <a:t>שהמיקרוביולוגיה עוסקת בהן.</a:t>
            </a:r>
            <a:r>
              <a:rPr lang="he-IL" dirty="0" smtClean="0">
                <a:solidFill>
                  <a:srgbClr val="1F497D"/>
                </a:solidFill>
              </a:rPr>
              <a:t> מיינו אותם על פי דרך הזנתם לאוטוטרופים והטרוטרופים.</a:t>
            </a:r>
            <a:endParaRPr lang="he-IL" dirty="0">
              <a:solidFill>
                <a:srgbClr val="1F497D"/>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תשובה</a:t>
            </a:r>
            <a:endParaRPr lang="en-US" sz="1800" dirty="0" smtClean="0">
              <a:solidFill>
                <a:schemeClr val="accent6">
                  <a:lumMod val="50000"/>
                  <a:lumOff val="50000"/>
                </a:schemeClr>
              </a:solidFill>
              <a:latin typeface="Times New Roman" pitchFamily="18" charset="0"/>
              <a:cs typeface="Times New Roman" pitchFamily="18" charset="0"/>
            </a:endParaRPr>
          </a:p>
        </p:txBody>
      </p:sp>
      <p:sp>
        <p:nvSpPr>
          <p:cNvPr id="8"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17CC1DA-1C81-4B8C-8987-BB178C996E3B}" type="slidenum">
              <a:rPr lang="he-IL" sz="1100" smtClean="0">
                <a:solidFill>
                  <a:prstClr val="white">
                    <a:lumMod val="75000"/>
                  </a:prstClr>
                </a:solidFill>
              </a:rPr>
              <a:pPr fontAlgn="base">
                <a:spcBef>
                  <a:spcPct val="0"/>
                </a:spcBef>
                <a:spcAft>
                  <a:spcPct val="0"/>
                </a:spcAft>
                <a:defRPr/>
              </a:pPr>
              <a:t>7</a:t>
            </a:fld>
            <a:endParaRPr lang="he-IL" sz="1100" dirty="0" smtClean="0">
              <a:solidFill>
                <a:prstClr val="white">
                  <a:lumMod val="75000"/>
                </a:prstClr>
              </a:solidFill>
            </a:endParaRPr>
          </a:p>
        </p:txBody>
      </p:sp>
      <p:grpSp>
        <p:nvGrpSpPr>
          <p:cNvPr id="63493" name="קבוצה 1"/>
          <p:cNvGrpSpPr>
            <a:grpSpLocks/>
          </p:cNvGrpSpPr>
          <p:nvPr/>
        </p:nvGrpSpPr>
        <p:grpSpPr bwMode="auto">
          <a:xfrm>
            <a:off x="260350" y="600075"/>
            <a:ext cx="8308975" cy="6170613"/>
            <a:chOff x="-2150002" y="2107712"/>
            <a:chExt cx="8308770" cy="6170036"/>
          </a:xfrm>
        </p:grpSpPr>
        <p:sp>
          <p:nvSpPr>
            <p:cNvPr id="63508" name="מלבן 2"/>
            <p:cNvSpPr>
              <a:spLocks noChangeArrowheads="1"/>
            </p:cNvSpPr>
            <p:nvPr/>
          </p:nvSpPr>
          <p:spPr bwMode="auto">
            <a:xfrm>
              <a:off x="-460944" y="2115649"/>
              <a:ext cx="1955752" cy="34778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he-IL">
                  <a:solidFill>
                    <a:srgbClr val="FF6600"/>
                  </a:solidFill>
                </a:rPr>
                <a:t>אצות חד-תאיות</a:t>
              </a:r>
            </a:p>
            <a:p>
              <a:r>
                <a:rPr lang="he-IL"/>
                <a:t>דוגמה:</a:t>
              </a:r>
            </a:p>
            <a:p>
              <a:r>
                <a:rPr lang="he-IL">
                  <a:solidFill>
                    <a:srgbClr val="000000"/>
                  </a:solidFill>
                </a:rPr>
                <a:t>עינן ירוק</a:t>
              </a:r>
            </a:p>
            <a:p>
              <a:r>
                <a:rPr lang="he-IL">
                  <a:solidFill>
                    <a:srgbClr val="000000"/>
                  </a:solidFill>
                </a:rPr>
                <a:t>(איאוגלינה)</a:t>
              </a:r>
            </a:p>
            <a:p>
              <a:endParaRPr lang="he-IL">
                <a:solidFill>
                  <a:srgbClr val="000000"/>
                </a:solidFill>
              </a:endParaRPr>
            </a:p>
            <a:p>
              <a:endParaRPr lang="he-IL">
                <a:solidFill>
                  <a:srgbClr val="000000"/>
                </a:solidFill>
              </a:endParaRPr>
            </a:p>
            <a:p>
              <a:endParaRPr lang="he-IL">
                <a:solidFill>
                  <a:srgbClr val="000000"/>
                </a:solidFill>
              </a:endParaRPr>
            </a:p>
            <a:p>
              <a:endParaRPr lang="he-IL">
                <a:solidFill>
                  <a:srgbClr val="000000"/>
                </a:solidFill>
              </a:endParaRPr>
            </a:p>
            <a:p>
              <a:endParaRPr lang="he-IL">
                <a:solidFill>
                  <a:srgbClr val="000000"/>
                </a:solidFill>
              </a:endParaRPr>
            </a:p>
            <a:p>
              <a:endParaRPr lang="he-IL">
                <a:solidFill>
                  <a:srgbClr val="000000"/>
                </a:solidFill>
              </a:endParaRPr>
            </a:p>
            <a:p>
              <a:endParaRPr lang="he-IL" sz="2000" b="1">
                <a:solidFill>
                  <a:srgbClr val="FF6600"/>
                </a:solidFill>
              </a:endParaRPr>
            </a:p>
            <a:p>
              <a:r>
                <a:rPr lang="he-IL" sz="2000" b="1">
                  <a:solidFill>
                    <a:srgbClr val="FF6600"/>
                  </a:solidFill>
                </a:rPr>
                <a:t>פוטואוטוטרופיות</a:t>
              </a:r>
            </a:p>
          </p:txBody>
        </p:sp>
        <p:grpSp>
          <p:nvGrpSpPr>
            <p:cNvPr id="63509" name="קבוצה 1"/>
            <p:cNvGrpSpPr>
              <a:grpSpLocks/>
            </p:cNvGrpSpPr>
            <p:nvPr/>
          </p:nvGrpSpPr>
          <p:grpSpPr bwMode="auto">
            <a:xfrm>
              <a:off x="-2150002" y="2107712"/>
              <a:ext cx="8308770" cy="6170036"/>
              <a:chOff x="-1477971" y="3146419"/>
              <a:chExt cx="8308015" cy="6170957"/>
            </a:xfrm>
          </p:grpSpPr>
          <p:sp>
            <p:nvSpPr>
              <p:cNvPr id="63512" name="מלבן 2"/>
              <p:cNvSpPr>
                <a:spLocks noChangeArrowheads="1"/>
              </p:cNvSpPr>
              <p:nvPr/>
            </p:nvSpPr>
            <p:spPr bwMode="auto">
              <a:xfrm>
                <a:off x="2340969" y="3154257"/>
                <a:ext cx="2450488" cy="36935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he-IL">
                    <a:solidFill>
                      <a:srgbClr val="FF6600"/>
                    </a:solidFill>
                  </a:rPr>
                  <a:t>פרוטוזואה</a:t>
                </a:r>
              </a:p>
              <a:p>
                <a:r>
                  <a:rPr lang="he-IL">
                    <a:solidFill>
                      <a:srgbClr val="000000"/>
                    </a:solidFill>
                  </a:rPr>
                  <a:t>בעלי חיים</a:t>
                </a:r>
              </a:p>
              <a:p>
                <a:r>
                  <a:rPr lang="he-IL">
                    <a:solidFill>
                      <a:srgbClr val="000000"/>
                    </a:solidFill>
                  </a:rPr>
                  <a:t> חד-תאיים דוגמאות: </a:t>
                </a:r>
              </a:p>
              <a:p>
                <a:r>
                  <a:rPr lang="he-IL">
                    <a:solidFill>
                      <a:srgbClr val="000000"/>
                    </a:solidFill>
                  </a:rPr>
                  <a:t>אמבה</a:t>
                </a:r>
              </a:p>
              <a:p>
                <a:endParaRPr lang="he-IL">
                  <a:solidFill>
                    <a:srgbClr val="000000"/>
                  </a:solidFill>
                </a:endParaRPr>
              </a:p>
              <a:p>
                <a:endParaRPr lang="he-IL">
                  <a:solidFill>
                    <a:srgbClr val="000000"/>
                  </a:solidFill>
                </a:endParaRPr>
              </a:p>
              <a:p>
                <a:endParaRPr lang="he-IL">
                  <a:solidFill>
                    <a:srgbClr val="000000"/>
                  </a:solidFill>
                </a:endParaRPr>
              </a:p>
              <a:p>
                <a:r>
                  <a:rPr lang="he-IL">
                    <a:solidFill>
                      <a:srgbClr val="000000"/>
                    </a:solidFill>
                  </a:rPr>
                  <a:t>סנדלית</a:t>
                </a:r>
              </a:p>
              <a:p>
                <a:endParaRPr lang="he-IL">
                  <a:solidFill>
                    <a:srgbClr val="000000"/>
                  </a:solidFill>
                </a:endParaRPr>
              </a:p>
              <a:p>
                <a:endParaRPr lang="en-US">
                  <a:solidFill>
                    <a:srgbClr val="000000"/>
                  </a:solidFill>
                </a:endParaRPr>
              </a:p>
              <a:p>
                <a:endParaRPr lang="he-IL">
                  <a:solidFill>
                    <a:srgbClr val="000000"/>
                  </a:solidFill>
                </a:endParaRPr>
              </a:p>
              <a:p>
                <a:r>
                  <a:rPr lang="en-US" sz="800">
                    <a:solidFill>
                      <a:srgbClr val="000000"/>
                    </a:solidFill>
                  </a:rPr>
                  <a:t>istockphoto.com/Nancy Nehring</a:t>
                </a:r>
                <a:endParaRPr lang="he-IL" sz="800">
                  <a:solidFill>
                    <a:srgbClr val="000000"/>
                  </a:solidFill>
                </a:endParaRPr>
              </a:p>
              <a:p>
                <a:endParaRPr lang="he-IL" sz="800">
                  <a:solidFill>
                    <a:srgbClr val="000000"/>
                  </a:solidFill>
                </a:endParaRPr>
              </a:p>
              <a:p>
                <a:r>
                  <a:rPr lang="he-IL" sz="2000" b="1">
                    <a:solidFill>
                      <a:srgbClr val="FF6600"/>
                    </a:solidFill>
                  </a:rPr>
                  <a:t>הטרוטרופים</a:t>
                </a:r>
              </a:p>
            </p:txBody>
          </p:sp>
          <p:sp>
            <p:nvSpPr>
              <p:cNvPr id="63513" name="מלבן 2"/>
              <p:cNvSpPr>
                <a:spLocks noChangeArrowheads="1"/>
              </p:cNvSpPr>
              <p:nvPr/>
            </p:nvSpPr>
            <p:spPr bwMode="auto">
              <a:xfrm>
                <a:off x="5034301" y="3146419"/>
                <a:ext cx="1780746" cy="31392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he-IL">
                    <a:solidFill>
                      <a:srgbClr val="FF6600"/>
                    </a:solidFill>
                  </a:rPr>
                  <a:t>חיידקים=</a:t>
                </a:r>
              </a:p>
              <a:p>
                <a:r>
                  <a:rPr lang="he-IL">
                    <a:solidFill>
                      <a:srgbClr val="FF6600"/>
                    </a:solidFill>
                  </a:rPr>
                  <a:t>בקטריות</a:t>
                </a:r>
              </a:p>
              <a:p>
                <a:endParaRPr lang="he-IL">
                  <a:solidFill>
                    <a:srgbClr val="FF6600"/>
                  </a:solidFill>
                </a:endParaRPr>
              </a:p>
              <a:p>
                <a:endParaRPr lang="he-IL">
                  <a:solidFill>
                    <a:srgbClr val="FF6600"/>
                  </a:solidFill>
                </a:endParaRPr>
              </a:p>
              <a:p>
                <a:endParaRPr lang="he-IL">
                  <a:solidFill>
                    <a:srgbClr val="FF6600"/>
                  </a:solidFill>
                </a:endParaRPr>
              </a:p>
              <a:p>
                <a:endParaRPr lang="he-IL">
                  <a:solidFill>
                    <a:srgbClr val="FF6600"/>
                  </a:solidFill>
                </a:endParaRPr>
              </a:p>
              <a:p>
                <a:endParaRPr lang="he-IL">
                  <a:solidFill>
                    <a:srgbClr val="FF6600"/>
                  </a:solidFill>
                </a:endParaRPr>
              </a:p>
              <a:p>
                <a:endParaRPr lang="he-IL">
                  <a:solidFill>
                    <a:srgbClr val="000000"/>
                  </a:solidFill>
                </a:endParaRPr>
              </a:p>
              <a:p>
                <a:endParaRPr lang="he-IL">
                  <a:solidFill>
                    <a:srgbClr val="000000"/>
                  </a:solidFill>
                </a:endParaRPr>
              </a:p>
              <a:p>
                <a:endParaRPr lang="he-IL">
                  <a:solidFill>
                    <a:srgbClr val="000000"/>
                  </a:solidFill>
                </a:endParaRPr>
              </a:p>
              <a:p>
                <a:endParaRPr lang="he-IL">
                  <a:solidFill>
                    <a:srgbClr val="000000"/>
                  </a:solidFill>
                </a:endParaRPr>
              </a:p>
            </p:txBody>
          </p:sp>
          <p:sp>
            <p:nvSpPr>
              <p:cNvPr id="63514" name="מלבן 2"/>
              <p:cNvSpPr>
                <a:spLocks noChangeArrowheads="1"/>
              </p:cNvSpPr>
              <p:nvPr/>
            </p:nvSpPr>
            <p:spPr bwMode="auto">
              <a:xfrm>
                <a:off x="-1477971" y="3159464"/>
                <a:ext cx="1582519" cy="31700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he-IL">
                    <a:solidFill>
                      <a:srgbClr val="FF6600"/>
                    </a:solidFill>
                  </a:rPr>
                  <a:t>פטריות</a:t>
                </a:r>
              </a:p>
              <a:p>
                <a:r>
                  <a:rPr lang="he-IL">
                    <a:solidFill>
                      <a:srgbClr val="000000"/>
                    </a:solidFill>
                  </a:rPr>
                  <a:t>דוגמה:</a:t>
                </a:r>
              </a:p>
              <a:p>
                <a:r>
                  <a:rPr lang="he-IL">
                    <a:solidFill>
                      <a:srgbClr val="000000"/>
                    </a:solidFill>
                  </a:rPr>
                  <a:t>שמרים</a:t>
                </a:r>
              </a:p>
              <a:p>
                <a:endParaRPr lang="he-IL">
                  <a:solidFill>
                    <a:srgbClr val="000000"/>
                  </a:solidFill>
                </a:endParaRPr>
              </a:p>
              <a:p>
                <a:endParaRPr lang="he-IL">
                  <a:solidFill>
                    <a:srgbClr val="000000"/>
                  </a:solidFill>
                </a:endParaRPr>
              </a:p>
              <a:p>
                <a:endParaRPr lang="he-IL">
                  <a:solidFill>
                    <a:srgbClr val="000000"/>
                  </a:solidFill>
                </a:endParaRPr>
              </a:p>
              <a:p>
                <a:endParaRPr lang="he-IL">
                  <a:solidFill>
                    <a:srgbClr val="000000"/>
                  </a:solidFill>
                </a:endParaRPr>
              </a:p>
              <a:p>
                <a:endParaRPr lang="he-IL">
                  <a:solidFill>
                    <a:srgbClr val="000000"/>
                  </a:solidFill>
                </a:endParaRPr>
              </a:p>
              <a:p>
                <a:endParaRPr lang="he-IL">
                  <a:solidFill>
                    <a:srgbClr val="000000"/>
                  </a:solidFill>
                </a:endParaRPr>
              </a:p>
              <a:p>
                <a:endParaRPr lang="he-IL">
                  <a:solidFill>
                    <a:srgbClr val="000000"/>
                  </a:solidFill>
                </a:endParaRPr>
              </a:p>
              <a:p>
                <a:r>
                  <a:rPr lang="he-IL" sz="2000" b="1">
                    <a:solidFill>
                      <a:srgbClr val="FF6600"/>
                    </a:solidFill>
                  </a:rPr>
                  <a:t>הטרוטרופיות</a:t>
                </a:r>
                <a:endParaRPr lang="he-IL">
                  <a:solidFill>
                    <a:srgbClr val="000000"/>
                  </a:solidFill>
                </a:endParaRPr>
              </a:p>
            </p:txBody>
          </p:sp>
          <p:sp>
            <p:nvSpPr>
              <p:cNvPr id="48155" name="מלבן 2"/>
              <p:cNvSpPr>
                <a:spLocks noChangeArrowheads="1"/>
              </p:cNvSpPr>
              <p:nvPr/>
            </p:nvSpPr>
            <p:spPr bwMode="auto">
              <a:xfrm>
                <a:off x="-860504" y="7009022"/>
                <a:ext cx="7690548" cy="2308354"/>
              </a:xfrm>
              <a:prstGeom prst="rect">
                <a:avLst/>
              </a:prstGeom>
              <a:noFill/>
              <a:ln w="9525">
                <a:noFill/>
                <a:miter lim="800000"/>
                <a:headEnd/>
                <a:tailEnd/>
              </a:ln>
            </p:spPr>
            <p:txBody>
              <a:bodyPr>
                <a:spAutoFit/>
              </a:bodyPr>
              <a:lstStyle/>
              <a:p>
                <a:pPr>
                  <a:defRPr/>
                </a:pPr>
                <a:r>
                  <a:rPr lang="he-IL" u="sng" dirty="0">
                    <a:solidFill>
                      <a:schemeClr val="accent3"/>
                    </a:solidFill>
                  </a:rPr>
                  <a:t>רוב</a:t>
                </a:r>
                <a:r>
                  <a:rPr lang="he-IL" u="sng" dirty="0">
                    <a:solidFill>
                      <a:srgbClr val="FF6600"/>
                    </a:solidFill>
                  </a:rPr>
                  <a:t> החיידקים הם הטרוטרופים</a:t>
                </a:r>
                <a:r>
                  <a:rPr lang="he-IL" dirty="0">
                    <a:solidFill>
                      <a:srgbClr val="000000"/>
                    </a:solidFill>
                  </a:rPr>
                  <a:t>. הם חיים באופן עצמאי וניזונים מחומרים אורגניים המצויים בקרקע או במים, או שהם טפילים החיים בגופם של אורגניזמים אחרים ו</a:t>
                </a:r>
                <a:r>
                  <a:rPr lang="he-IL" dirty="0"/>
                  <a:t>לעתים </a:t>
                </a:r>
                <a:r>
                  <a:rPr lang="he-IL" dirty="0">
                    <a:solidFill>
                      <a:srgbClr val="000000"/>
                    </a:solidFill>
                  </a:rPr>
                  <a:t>אף גורמים להם למחלות.</a:t>
                </a:r>
              </a:p>
              <a:p>
                <a:pPr>
                  <a:defRPr/>
                </a:pPr>
                <a:endParaRPr lang="he-IL" dirty="0">
                  <a:solidFill>
                    <a:srgbClr val="000000"/>
                  </a:solidFill>
                </a:endParaRPr>
              </a:p>
              <a:p>
                <a:pPr>
                  <a:defRPr/>
                </a:pPr>
                <a:r>
                  <a:rPr lang="he-IL" u="sng" dirty="0">
                    <a:solidFill>
                      <a:srgbClr val="FF6600"/>
                    </a:solidFill>
                  </a:rPr>
                  <a:t>מקצת החיידקים הם אוטוטרופים</a:t>
                </a:r>
                <a:r>
                  <a:rPr lang="he-IL" dirty="0">
                    <a:solidFill>
                      <a:srgbClr val="000000"/>
                    </a:solidFill>
                  </a:rPr>
                  <a:t>. </a:t>
                </a:r>
              </a:p>
              <a:p>
                <a:pPr>
                  <a:defRPr/>
                </a:pPr>
                <a:r>
                  <a:rPr lang="he-IL" dirty="0">
                    <a:solidFill>
                      <a:srgbClr val="000000"/>
                    </a:solidFill>
                  </a:rPr>
                  <a:t>הם נחלקים לשתי קבוצות:</a:t>
                </a:r>
              </a:p>
              <a:p>
                <a:pPr>
                  <a:defRPr/>
                </a:pPr>
                <a:r>
                  <a:rPr lang="he-IL" dirty="0">
                    <a:solidFill>
                      <a:srgbClr val="000000"/>
                    </a:solidFill>
                  </a:rPr>
                  <a:t> </a:t>
                </a:r>
                <a:r>
                  <a:rPr lang="he-IL" b="1" noProof="1">
                    <a:solidFill>
                      <a:srgbClr val="FF6600"/>
                    </a:solidFill>
                  </a:rPr>
                  <a:t>פוטואוֹטוֹטרופים</a:t>
                </a:r>
              </a:p>
              <a:p>
                <a:pPr>
                  <a:defRPr/>
                </a:pPr>
                <a:r>
                  <a:rPr lang="he-IL" b="1" noProof="1">
                    <a:solidFill>
                      <a:srgbClr val="FF6600"/>
                    </a:solidFill>
                  </a:rPr>
                  <a:t> כימואואטוטרופים</a:t>
                </a:r>
              </a:p>
            </p:txBody>
          </p:sp>
          <p:pic>
            <p:nvPicPr>
              <p:cNvPr id="635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464" y="5407448"/>
                <a:ext cx="1339049" cy="76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528677" y="3834410"/>
                <a:ext cx="1037451" cy="118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8" name="מלבן 1"/>
              <p:cNvSpPr>
                <a:spLocks noChangeArrowheads="1"/>
              </p:cNvSpPr>
              <p:nvPr/>
            </p:nvSpPr>
            <p:spPr bwMode="auto">
              <a:xfrm>
                <a:off x="5123303" y="4950665"/>
                <a:ext cx="16255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solidFill>
                      <a:srgbClr val="000000"/>
                    </a:solidFill>
                    <a:latin typeface="Calibri" pitchFamily="34" charset="0"/>
                    <a:cs typeface="Calibri" pitchFamily="34" charset="0"/>
                  </a:rPr>
                  <a:t>© Muntasir Alam (Muntasir du, </a:t>
                </a:r>
              </a:p>
              <a:p>
                <a:r>
                  <a:rPr lang="en-US" sz="800">
                    <a:solidFill>
                      <a:srgbClr val="000000"/>
                    </a:solidFill>
                    <a:latin typeface="Calibri" pitchFamily="34" charset="0"/>
                    <a:cs typeface="Calibri" pitchFamily="34" charset="0"/>
                  </a:rPr>
                  <a:t>Wikimedia commons)</a:t>
                </a:r>
              </a:p>
            </p:txBody>
          </p:sp>
        </p:grpSp>
        <p:pic>
          <p:nvPicPr>
            <p:cNvPr id="6351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7865" y="3252426"/>
              <a:ext cx="12922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6" name="Picture 34" descr="http://upload.wikimedia.org/wikipedia/commons/6/6a/Euglena_viridis%2C_Nordisk_familjebok.png"/>
            <p:cNvPicPr>
              <a:picLocks noChangeAspect="1" noChangeArrowheads="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6945" y="3335251"/>
              <a:ext cx="717009" cy="1378862"/>
            </a:xfrm>
            <a:prstGeom prst="rect">
              <a:avLst/>
            </a:prstGeom>
            <a:noFill/>
            <a:extLst/>
          </p:spPr>
        </p:pic>
      </p:grpSp>
      <p:sp>
        <p:nvSpPr>
          <p:cNvPr id="63494" name="מלבן 11"/>
          <p:cNvSpPr>
            <a:spLocks noChangeArrowheads="1"/>
          </p:cNvSpPr>
          <p:nvPr/>
        </p:nvSpPr>
        <p:spPr bwMode="auto">
          <a:xfrm>
            <a:off x="2257425" y="3200400"/>
            <a:ext cx="127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n-NO" sz="800">
                <a:solidFill>
                  <a:srgbClr val="000000"/>
                </a:solidFill>
              </a:rPr>
              <a:t>Nordisk familjebok (1908), vol.8 p.523-524</a:t>
            </a:r>
          </a:p>
          <a:p>
            <a:endParaRPr lang="nn-NO" sz="800">
              <a:solidFill>
                <a:srgbClr val="000000"/>
              </a:solidFill>
            </a:endParaRPr>
          </a:p>
        </p:txBody>
      </p:sp>
      <p:grpSp>
        <p:nvGrpSpPr>
          <p:cNvPr id="63495" name="קבוצה 34"/>
          <p:cNvGrpSpPr>
            <a:grpSpLocks/>
          </p:cNvGrpSpPr>
          <p:nvPr/>
        </p:nvGrpSpPr>
        <p:grpSpPr bwMode="auto">
          <a:xfrm>
            <a:off x="1038225" y="1692275"/>
            <a:ext cx="641350" cy="615950"/>
            <a:chOff x="2483767" y="1844827"/>
            <a:chExt cx="640868" cy="615795"/>
          </a:xfrm>
        </p:grpSpPr>
        <p:grpSp>
          <p:nvGrpSpPr>
            <p:cNvPr id="63497" name="קבוצה 17"/>
            <p:cNvGrpSpPr>
              <a:grpSpLocks/>
            </p:cNvGrpSpPr>
            <p:nvPr/>
          </p:nvGrpSpPr>
          <p:grpSpPr bwMode="auto">
            <a:xfrm>
              <a:off x="2483767" y="1844827"/>
              <a:ext cx="640868" cy="615795"/>
              <a:chOff x="1203606" y="5105259"/>
              <a:chExt cx="640780" cy="615779"/>
            </a:xfrm>
          </p:grpSpPr>
          <p:sp>
            <p:nvSpPr>
              <p:cNvPr id="38" name="אליפסה 37"/>
              <p:cNvSpPr/>
              <p:nvPr/>
            </p:nvSpPr>
            <p:spPr bwMode="auto">
              <a:xfrm>
                <a:off x="1377609" y="5462447"/>
                <a:ext cx="232006" cy="258591"/>
              </a:xfrm>
              <a:prstGeom prst="ellipse">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63502" name="קבוצה 26"/>
              <p:cNvGrpSpPr>
                <a:grpSpLocks/>
              </p:cNvGrpSpPr>
              <p:nvPr/>
            </p:nvGrpSpPr>
            <p:grpSpPr bwMode="auto">
              <a:xfrm rot="-5400000">
                <a:off x="1599088" y="5167269"/>
                <a:ext cx="232006" cy="258591"/>
                <a:chOff x="722293" y="4920426"/>
                <a:chExt cx="232006" cy="258591"/>
              </a:xfrm>
            </p:grpSpPr>
            <p:sp>
              <p:nvSpPr>
                <p:cNvPr id="43" name="אליפסה 42"/>
                <p:cNvSpPr/>
                <p:nvPr/>
              </p:nvSpPr>
              <p:spPr>
                <a:xfrm>
                  <a:off x="722293" y="4920426"/>
                  <a:ext cx="232006" cy="258591"/>
                </a:xfrm>
                <a:prstGeom prst="ellipse">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4" name="אליפסה 43"/>
                <p:cNvSpPr/>
                <p:nvPr/>
              </p:nvSpPr>
              <p:spPr>
                <a:xfrm>
                  <a:off x="737582" y="4983928"/>
                  <a:ext cx="117443" cy="128473"/>
                </a:xfrm>
                <a:prstGeom prst="ellipse">
                  <a:avLst/>
                </a:prstGeom>
                <a:solidFill>
                  <a:schemeClr val="bg1">
                    <a:lumMod val="95000"/>
                    <a:alpha val="34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0" name="קבוצה 39"/>
              <p:cNvGrpSpPr/>
              <p:nvPr/>
            </p:nvGrpSpPr>
            <p:grpSpPr>
              <a:xfrm>
                <a:off x="1203606" y="5105259"/>
                <a:ext cx="232006" cy="258591"/>
                <a:chOff x="971600" y="4791130"/>
                <a:chExt cx="232006" cy="258591"/>
              </a:xfrm>
              <a:scene3d>
                <a:camera prst="perspectiveRight"/>
                <a:lightRig rig="threePt" dir="t"/>
              </a:scene3d>
            </p:grpSpPr>
            <p:sp>
              <p:nvSpPr>
                <p:cNvPr id="41" name="אליפסה 40"/>
                <p:cNvSpPr/>
                <p:nvPr/>
              </p:nvSpPr>
              <p:spPr>
                <a:xfrm>
                  <a:off x="971600" y="4791130"/>
                  <a:ext cx="232006" cy="258591"/>
                </a:xfrm>
                <a:prstGeom prst="ellipse">
                  <a:avLst/>
                </a:prstGeom>
                <a:solidFill>
                  <a:schemeClr val="bg1">
                    <a:lumMod val="95000"/>
                  </a:schemeClr>
                </a:solidFill>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2" name="אליפסה 41"/>
                <p:cNvSpPr/>
                <p:nvPr/>
              </p:nvSpPr>
              <p:spPr>
                <a:xfrm>
                  <a:off x="1029601" y="4855777"/>
                  <a:ext cx="116003" cy="129295"/>
                </a:xfrm>
                <a:prstGeom prst="ellipse">
                  <a:avLst/>
                </a:prstGeom>
                <a:solidFill>
                  <a:schemeClr val="bg1">
                    <a:lumMod val="95000"/>
                    <a:alpha val="34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37" name="אליפסה 36"/>
            <p:cNvSpPr/>
            <p:nvPr/>
          </p:nvSpPr>
          <p:spPr bwMode="auto">
            <a:xfrm>
              <a:off x="2695733" y="2266685"/>
              <a:ext cx="116013" cy="129276"/>
            </a:xfrm>
            <a:prstGeom prst="ellipse">
              <a:avLst/>
            </a:prstGeom>
            <a:solidFill>
              <a:schemeClr val="bg1">
                <a:lumMod val="95000"/>
                <a:alpha val="34000"/>
              </a:schemeClr>
            </a:solidFill>
            <a:ln>
              <a:solidFill>
                <a:schemeClr val="bg1">
                  <a:lumMod val="85000"/>
                </a:schemeClr>
              </a:solid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 name="חץ למטה 1"/>
          <p:cNvSpPr/>
          <p:nvPr/>
        </p:nvSpPr>
        <p:spPr>
          <a:xfrm>
            <a:off x="7888288" y="3783013"/>
            <a:ext cx="355600" cy="546100"/>
          </a:xfrm>
          <a:prstGeom prst="down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a:t>
            </a:r>
            <a:r>
              <a:rPr lang="he-IL" dirty="0" smtClean="0">
                <a:solidFill>
                  <a:srgbClr val="000000"/>
                </a:solidFill>
                <a:latin typeface="Times New Roman" pitchFamily="18" charset="0"/>
                <a:cs typeface="Times New Roman" pitchFamily="18" charset="0"/>
              </a:rPr>
              <a:t> </a:t>
            </a:r>
          </a:p>
          <a:p>
            <a:pPr eaLnBrk="1" hangingPunct="1">
              <a:defRPr/>
            </a:pPr>
            <a:r>
              <a:rPr lang="he-IL" dirty="0" smtClean="0">
                <a:solidFill>
                  <a:srgbClr val="1F497D"/>
                </a:solidFill>
              </a:rPr>
              <a:t>מיינו את  המיקרואורגניזמים הבאים על פי דרך הזנתם:</a:t>
            </a:r>
          </a:p>
          <a:p>
            <a:pPr eaLnBrk="1" hangingPunct="1">
              <a:defRPr/>
            </a:pPr>
            <a:r>
              <a:rPr lang="he-IL" dirty="0" smtClean="0">
                <a:solidFill>
                  <a:srgbClr val="1F497D"/>
                </a:solidFill>
              </a:rPr>
              <a:t>א.חיידקים ופטריות מפרקים, הניזונים מגופות צמחים ובעלי חיים מתים*</a:t>
            </a:r>
          </a:p>
          <a:p>
            <a:pPr eaLnBrk="1" hangingPunct="1">
              <a:defRPr/>
            </a:pPr>
            <a:r>
              <a:rPr lang="he-IL" dirty="0" smtClean="0">
                <a:solidFill>
                  <a:srgbClr val="1F497D"/>
                </a:solidFill>
              </a:rPr>
              <a:t>ב. חיידקים הגורמים לדלקת ריאות באדם</a:t>
            </a:r>
          </a:p>
          <a:p>
            <a:pPr eaLnBrk="1" hangingPunct="1">
              <a:defRPr/>
            </a:pPr>
            <a:r>
              <a:rPr lang="he-IL" dirty="0" smtClean="0">
                <a:solidFill>
                  <a:srgbClr val="1F497D"/>
                </a:solidFill>
              </a:rPr>
              <a:t>ג. חיידקים פוטוסינתטיים</a:t>
            </a:r>
          </a:p>
          <a:p>
            <a:pPr eaLnBrk="1" hangingPunct="1">
              <a:defRPr/>
            </a:pPr>
            <a:r>
              <a:rPr lang="he-IL" dirty="0" smtClean="0">
                <a:solidFill>
                  <a:srgbClr val="1F497D"/>
                </a:solidFill>
              </a:rPr>
              <a:t>ד. פטריות המתפתחות ברגליים</a:t>
            </a:r>
          </a:p>
          <a:p>
            <a:pPr eaLnBrk="1" hangingPunct="1">
              <a:defRPr/>
            </a:pPr>
            <a:endParaRPr lang="he-IL" dirty="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7854C53-9126-4A8B-A7DE-C679EA802455}" type="slidenum">
              <a:rPr lang="he-IL" sz="1100" smtClean="0">
                <a:solidFill>
                  <a:prstClr val="white">
                    <a:lumMod val="75000"/>
                  </a:prstClr>
                </a:solidFill>
              </a:rPr>
              <a:pPr fontAlgn="base">
                <a:spcBef>
                  <a:spcPct val="0"/>
                </a:spcBef>
                <a:spcAft>
                  <a:spcPct val="0"/>
                </a:spcAft>
                <a:defRPr/>
              </a:pPr>
              <a:t>8</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2: </a:t>
            </a:r>
            <a:r>
              <a:rPr lang="he-IL" sz="1800" b="1" dirty="0">
                <a:solidFill>
                  <a:srgbClr val="FF6600"/>
                </a:solidFill>
                <a:latin typeface="Times New Roman" pitchFamily="18" charset="0"/>
              </a:rPr>
              <a:t>מיון המיקרואורגניזמים על פי דרך הזנתם: אוטוטרופים והטרוטרופים</a:t>
            </a:r>
            <a:endParaRPr lang="he-IL" sz="1800" dirty="0" smtClean="0"/>
          </a:p>
        </p:txBody>
      </p:sp>
      <p:sp>
        <p:nvSpPr>
          <p:cNvPr id="2" name="הסבר מלבני מעוגל 1"/>
          <p:cNvSpPr/>
          <p:nvPr/>
        </p:nvSpPr>
        <p:spPr>
          <a:xfrm>
            <a:off x="539750" y="4868863"/>
            <a:ext cx="7942263" cy="175895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 name="TextBox 6"/>
          <p:cNvSpPr txBox="1"/>
          <p:nvPr/>
        </p:nvSpPr>
        <p:spPr>
          <a:xfrm>
            <a:off x="1016000" y="5013325"/>
            <a:ext cx="7058025" cy="147796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*החיידקים והפטריות המפרקים, הניזונים מגופות צמחים ובעלי חיים מתים </a:t>
            </a:r>
          </a:p>
          <a:p>
            <a:pPr eaLnBrk="1" hangingPunct="1">
              <a:defRPr/>
            </a:pPr>
            <a:r>
              <a:rPr lang="he-IL" dirty="0" smtClean="0"/>
              <a:t>נקראים </a:t>
            </a:r>
            <a:r>
              <a:rPr lang="he-IL" b="1" dirty="0" smtClean="0">
                <a:solidFill>
                  <a:schemeClr val="accent3"/>
                </a:solidFill>
              </a:rPr>
              <a:t>ספרופיטים</a:t>
            </a:r>
            <a:r>
              <a:rPr lang="he-IL" dirty="0"/>
              <a:t>.</a:t>
            </a:r>
            <a:r>
              <a:rPr lang="he-IL" dirty="0" smtClean="0"/>
              <a:t> </a:t>
            </a:r>
          </a:p>
          <a:p>
            <a:pPr eaLnBrk="1" hangingPunct="1">
              <a:defRPr/>
            </a:pPr>
            <a:r>
              <a:rPr lang="he-IL" dirty="0" smtClean="0"/>
              <a:t>לספרופיטים יש חפקיד מפתח במִחזור החומרים במערכת האקולוגית: </a:t>
            </a:r>
          </a:p>
          <a:p>
            <a:pPr eaLnBrk="1" hangingPunct="1">
              <a:defRPr/>
            </a:pPr>
            <a:r>
              <a:rPr lang="he-IL" dirty="0" smtClean="0"/>
              <a:t>הם מפרקים חומרים אורגניים המצויים בגופות ובהפרשות בעלי חיים </a:t>
            </a:r>
          </a:p>
          <a:p>
            <a:pPr eaLnBrk="1" hangingPunct="1">
              <a:defRPr/>
            </a:pPr>
            <a:r>
              <a:rPr lang="he-IL" dirty="0" smtClean="0"/>
              <a:t>וכן חלקי צמחים מתים לחומרים אנאורגניים, הניתנים לניצול על ידי היצרנים.</a:t>
            </a:r>
          </a:p>
        </p:txBody>
      </p:sp>
      <p:sp>
        <p:nvSpPr>
          <p:cNvPr id="5" name="חץ שמאלה 4"/>
          <p:cNvSpPr/>
          <p:nvPr/>
        </p:nvSpPr>
        <p:spPr>
          <a:xfrm>
            <a:off x="4716463" y="1989138"/>
            <a:ext cx="863600" cy="144462"/>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6452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138" y="1916113"/>
            <a:ext cx="2500312" cy="173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22" name="מלבן 1"/>
          <p:cNvSpPr>
            <a:spLocks noChangeArrowheads="1"/>
          </p:cNvSpPr>
          <p:nvPr/>
        </p:nvSpPr>
        <p:spPr bwMode="auto">
          <a:xfrm>
            <a:off x="1919288" y="3654425"/>
            <a:ext cx="3157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100">
                <a:solidFill>
                  <a:srgbClr val="000000"/>
                </a:solidFill>
                <a:latin typeface="Times New Roman" pitchFamily="18" charset="0"/>
                <a:cs typeface="Times New Roman" pitchFamily="18" charset="0"/>
              </a:rPr>
              <a:t>Drgnu23 at </a:t>
            </a:r>
            <a:r>
              <a:rPr lang="en-US" sz="1100" u="sng">
                <a:solidFill>
                  <a:srgbClr val="0000FF"/>
                </a:solidFill>
                <a:latin typeface="Times New Roman" pitchFamily="18" charset="0"/>
                <a:cs typeface="Times New Roman" pitchFamily="18" charset="0"/>
                <a:hlinkClick r:id="rId4"/>
              </a:rPr>
              <a:t>Wikimedia commons</a:t>
            </a:r>
            <a:r>
              <a:rPr lang="en-US" sz="1100">
                <a:solidFill>
                  <a:srgbClr val="000000"/>
                </a:solidFill>
                <a:latin typeface="Times New Roman" pitchFamily="18" charset="0"/>
                <a:cs typeface="Times New Roman" pitchFamily="18" charset="0"/>
              </a:rPr>
              <a:t> </a:t>
            </a:r>
            <a:r>
              <a:rPr lang="en-US" sz="1100" u="sng">
                <a:solidFill>
                  <a:srgbClr val="0000FF"/>
                </a:solidFill>
                <a:latin typeface="Times New Roman" pitchFamily="18" charset="0"/>
                <a:cs typeface="Times New Roman" pitchFamily="18" charset="0"/>
                <a:hlinkClick r:id="rId5"/>
              </a:rPr>
              <a:t>(CC BY-SA</a:t>
            </a:r>
            <a:r>
              <a:rPr lang="he-IL" sz="1100" u="sng">
                <a:solidFill>
                  <a:srgbClr val="0000FF"/>
                </a:solidFill>
                <a:latin typeface="Times New Roman" pitchFamily="18" charset="0"/>
                <a:cs typeface="Times New Roman" pitchFamily="18" charset="0"/>
                <a:hlinkClick r:id="rId5"/>
              </a:rPr>
              <a:t>  </a:t>
            </a:r>
          </a:p>
          <a:p>
            <a:pPr algn="l"/>
            <a:r>
              <a:rPr lang="he-IL" sz="1100" u="sng">
                <a:solidFill>
                  <a:srgbClr val="0000FF"/>
                </a:solidFill>
                <a:latin typeface="Times New Roman" pitchFamily="18" charset="0"/>
                <a:cs typeface="Times New Roman" pitchFamily="18" charset="0"/>
                <a:hlinkClick r:id="rId5"/>
              </a:rPr>
              <a:t>(3.0</a:t>
            </a:r>
            <a:endParaRPr lang="en-US" sz="110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285750" y="500063"/>
            <a:ext cx="8183563" cy="31400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a:t>
            </a:r>
            <a:r>
              <a:rPr lang="he-IL" dirty="0" smtClean="0">
                <a:solidFill>
                  <a:srgbClr val="000000"/>
                </a:solidFill>
                <a:latin typeface="Times New Roman" pitchFamily="18" charset="0"/>
                <a:cs typeface="Times New Roman" pitchFamily="18" charset="0"/>
              </a:rPr>
              <a:t> </a:t>
            </a:r>
          </a:p>
          <a:p>
            <a:pPr eaLnBrk="1" hangingPunct="1">
              <a:defRPr/>
            </a:pPr>
            <a:r>
              <a:rPr lang="he-IL" dirty="0" smtClean="0">
                <a:solidFill>
                  <a:srgbClr val="1F497D"/>
                </a:solidFill>
              </a:rPr>
              <a:t>מיינו את  המיקרואורגניזמים הבאים על פי דרך הזנתם:</a:t>
            </a:r>
          </a:p>
          <a:p>
            <a:pPr eaLnBrk="1" hangingPunct="1">
              <a:defRPr/>
            </a:pPr>
            <a:endParaRPr lang="he-IL" dirty="0" smtClean="0">
              <a:solidFill>
                <a:srgbClr val="1F497D"/>
              </a:solidFill>
            </a:endParaRPr>
          </a:p>
          <a:p>
            <a:pPr eaLnBrk="1" hangingPunct="1">
              <a:defRPr/>
            </a:pPr>
            <a:r>
              <a:rPr lang="he-IL" dirty="0" smtClean="0">
                <a:solidFill>
                  <a:srgbClr val="1F497D"/>
                </a:solidFill>
              </a:rPr>
              <a:t>א.חיידקים ופטריות מפרקים, הניזונים מגופות צמחים ובעלי חיים מתים </a:t>
            </a:r>
            <a:r>
              <a:rPr lang="he-IL" dirty="0" smtClean="0">
                <a:solidFill>
                  <a:schemeClr val="accent3"/>
                </a:solidFill>
              </a:rPr>
              <a:t>הטרוטרופים</a:t>
            </a:r>
          </a:p>
          <a:p>
            <a:pPr eaLnBrk="1" hangingPunct="1">
              <a:defRPr/>
            </a:pPr>
            <a:endParaRPr lang="he-IL" dirty="0" smtClean="0">
              <a:solidFill>
                <a:srgbClr val="1F497D"/>
              </a:solidFill>
            </a:endParaRPr>
          </a:p>
          <a:p>
            <a:pPr eaLnBrk="1" hangingPunct="1">
              <a:defRPr/>
            </a:pPr>
            <a:r>
              <a:rPr lang="he-IL" dirty="0" smtClean="0">
                <a:solidFill>
                  <a:srgbClr val="1F497D"/>
                </a:solidFill>
              </a:rPr>
              <a:t>ב. חיידקים הגורמים לדלקת ריאות באדם </a:t>
            </a:r>
            <a:r>
              <a:rPr lang="he-IL" dirty="0" smtClean="0">
                <a:solidFill>
                  <a:schemeClr val="accent3"/>
                </a:solidFill>
              </a:rPr>
              <a:t>הטרוטרופים</a:t>
            </a:r>
          </a:p>
          <a:p>
            <a:pPr eaLnBrk="1" hangingPunct="1">
              <a:defRPr/>
            </a:pPr>
            <a:endParaRPr lang="he-IL" dirty="0" smtClean="0">
              <a:solidFill>
                <a:srgbClr val="1F497D"/>
              </a:solidFill>
            </a:endParaRPr>
          </a:p>
          <a:p>
            <a:pPr eaLnBrk="1" hangingPunct="1">
              <a:defRPr/>
            </a:pPr>
            <a:r>
              <a:rPr lang="he-IL" dirty="0" smtClean="0">
                <a:solidFill>
                  <a:srgbClr val="1F497D"/>
                </a:solidFill>
              </a:rPr>
              <a:t>ג. חיידקים פוטוסינתטיים </a:t>
            </a:r>
            <a:r>
              <a:rPr lang="he-IL" dirty="0" smtClean="0">
                <a:solidFill>
                  <a:schemeClr val="accent3"/>
                </a:solidFill>
              </a:rPr>
              <a:t>אוטוטרופים</a:t>
            </a:r>
          </a:p>
          <a:p>
            <a:pPr eaLnBrk="1" hangingPunct="1">
              <a:defRPr/>
            </a:pPr>
            <a:endParaRPr lang="he-IL" dirty="0" smtClean="0">
              <a:solidFill>
                <a:srgbClr val="1F497D"/>
              </a:solidFill>
            </a:endParaRPr>
          </a:p>
          <a:p>
            <a:pPr eaLnBrk="1" hangingPunct="1">
              <a:defRPr/>
            </a:pPr>
            <a:r>
              <a:rPr lang="he-IL" dirty="0" smtClean="0">
                <a:solidFill>
                  <a:srgbClr val="1F497D"/>
                </a:solidFill>
              </a:rPr>
              <a:t>ד. פטריות המתפתחות ברגליים </a:t>
            </a:r>
            <a:r>
              <a:rPr lang="he-IL" dirty="0" smtClean="0">
                <a:solidFill>
                  <a:schemeClr val="accent3"/>
                </a:solidFill>
              </a:rPr>
              <a:t>הטרוטרופיות</a:t>
            </a:r>
          </a:p>
          <a:p>
            <a:pPr eaLnBrk="1" hangingPunct="1">
              <a:defRPr/>
            </a:pPr>
            <a:endParaRPr lang="he-IL" dirty="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322229F-58FD-424E-82EA-5F1A952659F4}" type="slidenum">
              <a:rPr lang="he-IL" sz="1100" smtClean="0">
                <a:solidFill>
                  <a:prstClr val="white">
                    <a:lumMod val="75000"/>
                  </a:prstClr>
                </a:solidFill>
              </a:rPr>
              <a:pPr fontAlgn="base">
                <a:spcBef>
                  <a:spcPct val="0"/>
                </a:spcBef>
                <a:spcAft>
                  <a:spcPct val="0"/>
                </a:spcAft>
                <a:defRPr/>
              </a:pPr>
              <a:t>9</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8206</TotalTime>
  <Words>3268</Words>
  <Application>Microsoft Office PowerPoint</Application>
  <PresentationFormat>‫הצגה על המסך (4:3)</PresentationFormat>
  <Paragraphs>790</Paragraphs>
  <Slides>43</Slides>
  <Notes>6</Notes>
  <HiddenSlides>0</HiddenSlides>
  <MMClips>0</MMClips>
  <ScaleCrop>false</ScaleCrop>
  <HeadingPairs>
    <vt:vector size="4" baseType="variant">
      <vt:variant>
        <vt:lpstr>ערכת נושא</vt:lpstr>
      </vt:variant>
      <vt:variant>
        <vt:i4>11</vt:i4>
      </vt:variant>
      <vt:variant>
        <vt:lpstr>כותרות שקופיות</vt:lpstr>
      </vt:variant>
      <vt:variant>
        <vt:i4>43</vt:i4>
      </vt:variant>
    </vt:vector>
  </HeadingPairs>
  <TitlesOfParts>
    <vt:vector size="54" baseType="lpstr">
      <vt:lpstr>1_Office Theme</vt:lpstr>
      <vt:lpstr>2_Office Theme</vt:lpstr>
      <vt:lpstr>3_Office Theme</vt:lpstr>
      <vt:lpstr>4_Office Theme</vt:lpstr>
      <vt:lpstr>5_Office Theme</vt:lpstr>
      <vt:lpstr>6_Office Theme</vt:lpstr>
      <vt:lpstr>7_Office Theme</vt:lpstr>
      <vt:lpstr>8_Office Theme</vt:lpstr>
      <vt:lpstr>14_Office Theme</vt:lpstr>
      <vt:lpstr>9_Office Theme</vt:lpstr>
      <vt:lpstr>19_Office Theme</vt:lpstr>
      <vt:lpstr>מצגת של PowerPoint</vt:lpstr>
      <vt:lpstr>דרכי הזנה וניצול חומרי המזון במיקרואורגניזמים</vt:lpstr>
      <vt:lpstr>מאפייני החומרים האורגניים</vt:lpstr>
      <vt:lpstr>מיון אורגניזמים על פי דרך ההזנה: אוטוטרופים והטרוטרופים</vt:lpstr>
      <vt:lpstr>סוגי האוטוטרופים</vt:lpstr>
      <vt:lpstr>שאלה 1: מיון המיקרואורגניזמים על פי דרך הזנתם: אוטוטרופים והטרוטרופים</vt:lpstr>
      <vt:lpstr>תשובה</vt:lpstr>
      <vt:lpstr>שאלה 2: מיון המיקרואורגניזמים על פי דרך הזנתם: אוטוטרופים והטרוטרופים</vt:lpstr>
      <vt:lpstr>תשובה</vt:lpstr>
      <vt:lpstr>שאלה 3: דרכי הזנה של חיידקים (השלמת משפטים) </vt:lpstr>
      <vt:lpstr>תשובה</vt:lpstr>
      <vt:lpstr>שאלה 4</vt:lpstr>
      <vt:lpstr>תשובה: היצרנים במערכות אקולוגיות שאין בהן אור (מעמקי הים) הם חיידקים כימואוטוטרופים</vt:lpstr>
      <vt:lpstr>שאלה 5</vt:lpstr>
      <vt:lpstr>תשובה: היצרנים במערכות אקולוגיות שאין בהן אור (מערה חשוכה) הם חיידקים כימואוטוטרופים</vt:lpstr>
      <vt:lpstr>השימוש בחומרים האורגניים בגוף האורגניזמים</vt:lpstr>
      <vt:lpstr>סוגי תהליכי הנשימה התאית</vt:lpstr>
      <vt:lpstr>הנשימה התאית האווירנית</vt:lpstr>
      <vt:lpstr>נשימה בלא חמצן</vt:lpstr>
      <vt:lpstr>הרווח האנרגטי בתהליך התסיסה לעומת הרווח בתהליך הנשימה האווירנית (האירובית)</vt:lpstr>
      <vt:lpstr>סימולציה: נשימה ומעברי אנרגיה בתא</vt:lpstr>
      <vt:lpstr>שאלה 6: ההבדלים בקצב הגידול של חיידקים בנוכחות חמצן ובהעדרו</vt:lpstr>
      <vt:lpstr>תשובה: תפוקת האנרגיה בנשימה אירובית גדולה יותר מתפוקת האנרגיה בתהליך תסיסה</vt:lpstr>
      <vt:lpstr>שימושים באורגניזמים המבצעים תהליך תסיסה בתעשיית המזון</vt:lpstr>
      <vt:lpstr>שלבי יצירת יוגורט ביתי מחלב – הרחבה</vt:lpstr>
      <vt:lpstr>יין נוצר מהתססת מיץ ענבים ע"י שמרים במכלים סגורים בסביבה אל-אווירנית</vt:lpstr>
      <vt:lpstr>שאלה 7: מדוע תהליך כבישת ירקות מסתיים מעצמו?</vt:lpstr>
      <vt:lpstr>תשובה</vt:lpstr>
      <vt:lpstr>שאלה 8: תרגול שלבי החקר המדעי* (שרטוט גרף ותיאור תוצאות)</vt:lpstr>
      <vt:lpstr>תשובה</vt:lpstr>
      <vt:lpstr>תוצרי תהליכי תסיסה נוספים – אצטון</vt:lpstr>
      <vt:lpstr>תוצרי תהליכי תסיסה נוספים – חומצת חומץ</vt:lpstr>
      <vt:lpstr>מתאן – עוד תוצר של פירוק אל-אווירני של חומרים אורגניים</vt:lpstr>
      <vt:lpstr>שאלה 9: יש חיידקים שפגיעתם רעה</vt:lpstr>
      <vt:lpstr>תשובה</vt:lpstr>
      <vt:lpstr>שאלה 10</vt:lpstr>
      <vt:lpstr>תשובה</vt:lpstr>
      <vt:lpstr>שאלה 11: הבנת  יחסי סיבה־תוצאה בשרשרת תהליכים</vt:lpstr>
      <vt:lpstr>תשובה</vt:lpstr>
      <vt:lpstr>סיכום: הזנה ונשימה במיקרואורגניזמים</vt:lpstr>
      <vt:lpstr>מונחים</vt:lpstr>
      <vt:lpstr>שאלה 14: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681</cp:revision>
  <dcterms:created xsi:type="dcterms:W3CDTF">2010-09-05T07:07:37Z</dcterms:created>
  <dcterms:modified xsi:type="dcterms:W3CDTF">2017-10-09T13:42:01Z</dcterms:modified>
</cp:coreProperties>
</file>