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3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3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3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7.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38.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9.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0.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1.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42.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4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4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45.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4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83" r:id="rId2"/>
    <p:sldMasterId id="2147483789" r:id="rId3"/>
    <p:sldMasterId id="2147483794" r:id="rId4"/>
    <p:sldMasterId id="2147483799" r:id="rId5"/>
    <p:sldMasterId id="2147483804" r:id="rId6"/>
    <p:sldMasterId id="2147483809" r:id="rId7"/>
    <p:sldMasterId id="2147483815" r:id="rId8"/>
    <p:sldMasterId id="2147483820" r:id="rId9"/>
    <p:sldMasterId id="2147483825" r:id="rId10"/>
    <p:sldMasterId id="2147483830" r:id="rId11"/>
    <p:sldMasterId id="2147483835" r:id="rId12"/>
    <p:sldMasterId id="2147484014" r:id="rId13"/>
    <p:sldMasterId id="2147484020" r:id="rId14"/>
    <p:sldMasterId id="2147484026" r:id="rId15"/>
    <p:sldMasterId id="2147484032" r:id="rId16"/>
    <p:sldMasterId id="2147484038" r:id="rId17"/>
    <p:sldMasterId id="2147484044" r:id="rId18"/>
    <p:sldMasterId id="2147484050" r:id="rId19"/>
    <p:sldMasterId id="2147484056" r:id="rId20"/>
    <p:sldMasterId id="2147484062" r:id="rId21"/>
    <p:sldMasterId id="2147484068" r:id="rId22"/>
    <p:sldMasterId id="2147484074" r:id="rId23"/>
    <p:sldMasterId id="2147484080" r:id="rId24"/>
    <p:sldMasterId id="2147484086" r:id="rId25"/>
    <p:sldMasterId id="2147484092" r:id="rId26"/>
    <p:sldMasterId id="2147484098" r:id="rId27"/>
    <p:sldMasterId id="2147484104" r:id="rId28"/>
    <p:sldMasterId id="2147484110" r:id="rId29"/>
    <p:sldMasterId id="2147484116" r:id="rId30"/>
    <p:sldMasterId id="2147484122" r:id="rId31"/>
    <p:sldMasterId id="2147484128" r:id="rId32"/>
    <p:sldMasterId id="2147484134" r:id="rId33"/>
    <p:sldMasterId id="2147484140" r:id="rId34"/>
    <p:sldMasterId id="2147484146" r:id="rId35"/>
    <p:sldMasterId id="2147484152" r:id="rId36"/>
    <p:sldMasterId id="2147484158" r:id="rId37"/>
    <p:sldMasterId id="2147484164" r:id="rId38"/>
    <p:sldMasterId id="2147484170" r:id="rId39"/>
    <p:sldMasterId id="2147484176" r:id="rId40"/>
    <p:sldMasterId id="2147484182" r:id="rId41"/>
    <p:sldMasterId id="2147484188" r:id="rId42"/>
    <p:sldMasterId id="2147485944" r:id="rId43"/>
    <p:sldMasterId id="2147485949" r:id="rId44"/>
    <p:sldMasterId id="2147485956" r:id="rId45"/>
    <p:sldMasterId id="2147485960" r:id="rId46"/>
    <p:sldMasterId id="2147485966" r:id="rId47"/>
  </p:sldMasterIdLst>
  <p:notesMasterIdLst>
    <p:notesMasterId r:id="rId117"/>
  </p:notesMasterIdLst>
  <p:sldIdLst>
    <p:sldId id="256" r:id="rId48"/>
    <p:sldId id="493" r:id="rId49"/>
    <p:sldId id="351" r:id="rId50"/>
    <p:sldId id="431" r:id="rId51"/>
    <p:sldId id="436" r:id="rId52"/>
    <p:sldId id="437" r:id="rId53"/>
    <p:sldId id="498" r:id="rId54"/>
    <p:sldId id="499" r:id="rId55"/>
    <p:sldId id="374" r:id="rId56"/>
    <p:sldId id="438" r:id="rId57"/>
    <p:sldId id="377" r:id="rId58"/>
    <p:sldId id="378" r:id="rId59"/>
    <p:sldId id="439" r:id="rId60"/>
    <p:sldId id="491" r:id="rId61"/>
    <p:sldId id="492" r:id="rId62"/>
    <p:sldId id="379" r:id="rId63"/>
    <p:sldId id="380" r:id="rId64"/>
    <p:sldId id="381" r:id="rId65"/>
    <p:sldId id="382" r:id="rId66"/>
    <p:sldId id="494" r:id="rId67"/>
    <p:sldId id="383" r:id="rId68"/>
    <p:sldId id="384" r:id="rId69"/>
    <p:sldId id="385" r:id="rId70"/>
    <p:sldId id="386" r:id="rId71"/>
    <p:sldId id="455" r:id="rId72"/>
    <p:sldId id="456" r:id="rId73"/>
    <p:sldId id="387" r:id="rId74"/>
    <p:sldId id="454" r:id="rId75"/>
    <p:sldId id="444" r:id="rId76"/>
    <p:sldId id="457" r:id="rId77"/>
    <p:sldId id="407" r:id="rId78"/>
    <p:sldId id="408" r:id="rId79"/>
    <p:sldId id="449" r:id="rId80"/>
    <p:sldId id="451" r:id="rId81"/>
    <p:sldId id="452" r:id="rId82"/>
    <p:sldId id="495" r:id="rId83"/>
    <p:sldId id="500" r:id="rId84"/>
    <p:sldId id="497" r:id="rId85"/>
    <p:sldId id="409" r:id="rId86"/>
    <p:sldId id="410" r:id="rId87"/>
    <p:sldId id="411" r:id="rId88"/>
    <p:sldId id="412" r:id="rId89"/>
    <p:sldId id="458" r:id="rId90"/>
    <p:sldId id="423"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6" r:id="rId107"/>
    <p:sldId id="477" r:id="rId108"/>
    <p:sldId id="479" r:id="rId109"/>
    <p:sldId id="480" r:id="rId110"/>
    <p:sldId id="489" r:id="rId111"/>
    <p:sldId id="484" r:id="rId112"/>
    <p:sldId id="485" r:id="rId113"/>
    <p:sldId id="486" r:id="rId114"/>
    <p:sldId id="487" r:id="rId115"/>
    <p:sldId id="488" r:id="rId11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38EED"/>
    <a:srgbClr val="1D4C72"/>
    <a:srgbClr val="FFFCF7"/>
    <a:srgbClr val="71717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varScale="1">
        <p:scale>
          <a:sx n="52" d="100"/>
          <a:sy n="52" d="100"/>
        </p:scale>
        <p:origin x="816" y="66"/>
      </p:cViewPr>
      <p:guideLst>
        <p:guide orient="horz" pos="2160"/>
        <p:guide pos="2880"/>
      </p:guideLst>
    </p:cSldViewPr>
  </p:slideViewPr>
  <p:outlineViewPr>
    <p:cViewPr>
      <p:scale>
        <a:sx n="33" d="100"/>
        <a:sy n="33" d="100"/>
      </p:scale>
      <p:origin x="0" y="779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6.xml"/><Relationship Id="rId68" Type="http://schemas.openxmlformats.org/officeDocument/2006/relationships/slide" Target="slides/slide21.xml"/><Relationship Id="rId84" Type="http://schemas.openxmlformats.org/officeDocument/2006/relationships/slide" Target="slides/slide37.xml"/><Relationship Id="rId89" Type="http://schemas.openxmlformats.org/officeDocument/2006/relationships/slide" Target="slides/slide42.xml"/><Relationship Id="rId112" Type="http://schemas.openxmlformats.org/officeDocument/2006/relationships/slide" Target="slides/slide65.xml"/><Relationship Id="rId16" Type="http://schemas.openxmlformats.org/officeDocument/2006/relationships/slideMaster" Target="slideMasters/slideMaster16.xml"/><Relationship Id="rId107" Type="http://schemas.openxmlformats.org/officeDocument/2006/relationships/slide" Target="slides/slide6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6.xml"/><Relationship Id="rId58" Type="http://schemas.openxmlformats.org/officeDocument/2006/relationships/slide" Target="slides/slide11.xml"/><Relationship Id="rId74" Type="http://schemas.openxmlformats.org/officeDocument/2006/relationships/slide" Target="slides/slide27.xml"/><Relationship Id="rId79" Type="http://schemas.openxmlformats.org/officeDocument/2006/relationships/slide" Target="slides/slide32.xml"/><Relationship Id="rId102"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43.xml"/><Relationship Id="rId95" Type="http://schemas.openxmlformats.org/officeDocument/2006/relationships/slide" Target="slides/slide4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1.xml"/><Relationship Id="rId64" Type="http://schemas.openxmlformats.org/officeDocument/2006/relationships/slide" Target="slides/slide17.xml"/><Relationship Id="rId69" Type="http://schemas.openxmlformats.org/officeDocument/2006/relationships/slide" Target="slides/slide22.xml"/><Relationship Id="rId113" Type="http://schemas.openxmlformats.org/officeDocument/2006/relationships/slide" Target="slides/slide66.xml"/><Relationship Id="rId118" Type="http://schemas.openxmlformats.org/officeDocument/2006/relationships/presProps" Target="presProps.xml"/><Relationship Id="rId80" Type="http://schemas.openxmlformats.org/officeDocument/2006/relationships/slide" Target="slides/slide33.xml"/><Relationship Id="rId85" Type="http://schemas.openxmlformats.org/officeDocument/2006/relationships/slide" Target="slides/slide3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2.xml"/><Relationship Id="rId103" Type="http://schemas.openxmlformats.org/officeDocument/2006/relationships/slide" Target="slides/slide56.xml"/><Relationship Id="rId108" Type="http://schemas.openxmlformats.org/officeDocument/2006/relationships/slide" Target="slides/slide61.xml"/><Relationship Id="rId54" Type="http://schemas.openxmlformats.org/officeDocument/2006/relationships/slide" Target="slides/slide7.xml"/><Relationship Id="rId70" Type="http://schemas.openxmlformats.org/officeDocument/2006/relationships/slide" Target="slides/slide23.xml"/><Relationship Id="rId75" Type="http://schemas.openxmlformats.org/officeDocument/2006/relationships/slide" Target="slides/slide28.xml"/><Relationship Id="rId91" Type="http://schemas.openxmlformats.org/officeDocument/2006/relationships/slide" Target="slides/slide44.xml"/><Relationship Id="rId96"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xml"/><Relationship Id="rId114" Type="http://schemas.openxmlformats.org/officeDocument/2006/relationships/slide" Target="slides/slide67.xml"/><Relationship Id="rId119" Type="http://schemas.openxmlformats.org/officeDocument/2006/relationships/viewProps" Target="viewProps.xml"/><Relationship Id="rId44" Type="http://schemas.openxmlformats.org/officeDocument/2006/relationships/slideMaster" Target="slideMasters/slideMaster44.xml"/><Relationship Id="rId60" Type="http://schemas.openxmlformats.org/officeDocument/2006/relationships/slide" Target="slides/slide13.xml"/><Relationship Id="rId65" Type="http://schemas.openxmlformats.org/officeDocument/2006/relationships/slide" Target="slides/slide18.xml"/><Relationship Id="rId81" Type="http://schemas.openxmlformats.org/officeDocument/2006/relationships/slide" Target="slides/slide34.xml"/><Relationship Id="rId86"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2.xml"/><Relationship Id="rId34" Type="http://schemas.openxmlformats.org/officeDocument/2006/relationships/slideMaster" Target="slideMasters/slideMaster34.xml"/><Relationship Id="rId50" Type="http://schemas.openxmlformats.org/officeDocument/2006/relationships/slide" Target="slides/slide3.xml"/><Relationship Id="rId55" Type="http://schemas.openxmlformats.org/officeDocument/2006/relationships/slide" Target="slides/slide8.xml"/><Relationship Id="rId76" Type="http://schemas.openxmlformats.org/officeDocument/2006/relationships/slide" Target="slides/slide29.xml"/><Relationship Id="rId97" Type="http://schemas.openxmlformats.org/officeDocument/2006/relationships/slide" Target="slides/slide50.xml"/><Relationship Id="rId104" Type="http://schemas.openxmlformats.org/officeDocument/2006/relationships/slide" Target="slides/slide57.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4.xml"/><Relationship Id="rId92"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9.xml"/><Relationship Id="rId87" Type="http://schemas.openxmlformats.org/officeDocument/2006/relationships/slide" Target="slides/slide40.xml"/><Relationship Id="rId110" Type="http://schemas.openxmlformats.org/officeDocument/2006/relationships/slide" Target="slides/slide63.xml"/><Relationship Id="rId115" Type="http://schemas.openxmlformats.org/officeDocument/2006/relationships/slide" Target="slides/slide68.xml"/><Relationship Id="rId61" Type="http://schemas.openxmlformats.org/officeDocument/2006/relationships/slide" Target="slides/slide14.xml"/><Relationship Id="rId82"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9.xml"/><Relationship Id="rId77" Type="http://schemas.openxmlformats.org/officeDocument/2006/relationships/slide" Target="slides/slide30.xml"/><Relationship Id="rId100" Type="http://schemas.openxmlformats.org/officeDocument/2006/relationships/slide" Target="slides/slide53.xml"/><Relationship Id="rId105"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93" Type="http://schemas.openxmlformats.org/officeDocument/2006/relationships/slide" Target="slides/slide46.xml"/><Relationship Id="rId98" Type="http://schemas.openxmlformats.org/officeDocument/2006/relationships/slide" Target="slides/slide51.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20.xml"/><Relationship Id="rId116" Type="http://schemas.openxmlformats.org/officeDocument/2006/relationships/slide" Target="slides/slide6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5.xml"/><Relationship Id="rId83" Type="http://schemas.openxmlformats.org/officeDocument/2006/relationships/slide" Target="slides/slide36.xml"/><Relationship Id="rId88" Type="http://schemas.openxmlformats.org/officeDocument/2006/relationships/slide" Target="slides/slide41.xml"/><Relationship Id="rId111" Type="http://schemas.openxmlformats.org/officeDocument/2006/relationships/slide" Target="slides/slide6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0.xml"/><Relationship Id="rId106" Type="http://schemas.openxmlformats.org/officeDocument/2006/relationships/slide" Target="slides/slide5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5.xml"/><Relationship Id="rId73" Type="http://schemas.openxmlformats.org/officeDocument/2006/relationships/slide" Target="slides/slide26.xml"/><Relationship Id="rId78" Type="http://schemas.openxmlformats.org/officeDocument/2006/relationships/slide" Target="slides/slide31.xml"/><Relationship Id="rId94" Type="http://schemas.openxmlformats.org/officeDocument/2006/relationships/slide" Target="slides/slide47.xml"/><Relationship Id="rId99" Type="http://schemas.openxmlformats.org/officeDocument/2006/relationships/slide" Target="slides/slide52.xml"/><Relationship Id="rId101"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8B8231C-3A72-4EFD-B568-1CD0D9F79F2D}" type="datetimeFigureOut">
              <a:rPr lang="he-IL"/>
              <a:pPr>
                <a:defRPr/>
              </a:pPr>
              <a:t>כ"ד/אדר/תשע"ח</a:t>
            </a:fld>
            <a:endParaRPr lang="he-IL"/>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C19AC649-FB45-4182-81A0-4F34F00BBE2B}" type="slidenum">
              <a:rPr lang="he-IL"/>
              <a:pPr>
                <a:defRPr/>
              </a:pPr>
              <a:t>‹#›</a:t>
            </a:fld>
            <a:endParaRPr lang="he-IL"/>
          </a:p>
        </p:txBody>
      </p:sp>
    </p:spTree>
    <p:extLst>
      <p:ext uri="{BB962C8B-B14F-4D97-AF65-F5344CB8AC3E}">
        <p14:creationId xmlns:p14="http://schemas.microsoft.com/office/powerpoint/2010/main" val="300221072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5C36C-F3F3-4244-AE6C-9AA81CD20D38}"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237178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E384EE0B-1AB6-48B9-B6CE-50BA94B1F069}" type="slidenum">
              <a:rPr lang="he-IL">
                <a:solidFill>
                  <a:prstClr val="black"/>
                </a:solidFill>
              </a:rPr>
              <a:pPr>
                <a:defRPr/>
              </a:pPr>
              <a:t>4</a:t>
            </a:fld>
            <a:endParaRPr lang="he-IL" dirty="0">
              <a:solidFill>
                <a:prstClr val="black"/>
              </a:solidFill>
            </a:endParaRPr>
          </a:p>
        </p:txBody>
      </p:sp>
    </p:spTree>
    <p:extLst>
      <p:ext uri="{BB962C8B-B14F-4D97-AF65-F5344CB8AC3E}">
        <p14:creationId xmlns:p14="http://schemas.microsoft.com/office/powerpoint/2010/main" val="67910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5911277-056F-4566-8F92-98E8FC92FFD1}"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DCF6ED4-855F-4874-84CB-AD80E1622AB5}" type="slidenum">
              <a:rPr lang="he-IL"/>
              <a:pPr>
                <a:defRPr/>
              </a:pPr>
              <a:t>‹#›</a:t>
            </a:fld>
            <a:endParaRPr lang="he-IL" dirty="0"/>
          </a:p>
        </p:txBody>
      </p:sp>
    </p:spTree>
    <p:extLst>
      <p:ext uri="{BB962C8B-B14F-4D97-AF65-F5344CB8AC3E}">
        <p14:creationId xmlns:p14="http://schemas.microsoft.com/office/powerpoint/2010/main" val="262613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C300412-9FBD-4EE9-9B3C-B3AA52B1F884}"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FA9DABE-A3AF-4764-8B5E-9507C0AD7578}" type="slidenum">
              <a:rPr lang="he-IL"/>
              <a:pPr>
                <a:defRPr/>
              </a:pPr>
              <a:t>‹#›</a:t>
            </a:fld>
            <a:endParaRPr lang="he-IL" dirty="0"/>
          </a:p>
        </p:txBody>
      </p:sp>
    </p:spTree>
    <p:extLst>
      <p:ext uri="{BB962C8B-B14F-4D97-AF65-F5344CB8AC3E}">
        <p14:creationId xmlns:p14="http://schemas.microsoft.com/office/powerpoint/2010/main" val="1948708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738BBEB-6605-4DA7-B456-30E0715FFB0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12B22CA-32AC-4C1B-B513-FC5CBF731EEA}" type="slidenum">
              <a:rPr lang="he-IL"/>
              <a:pPr>
                <a:defRPr/>
              </a:pPr>
              <a:t>‹#›</a:t>
            </a:fld>
            <a:endParaRPr lang="he-IL" dirty="0"/>
          </a:p>
        </p:txBody>
      </p:sp>
    </p:spTree>
    <p:extLst>
      <p:ext uri="{BB962C8B-B14F-4D97-AF65-F5344CB8AC3E}">
        <p14:creationId xmlns:p14="http://schemas.microsoft.com/office/powerpoint/2010/main" val="331521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DD453C-D01C-45A6-A16C-7BC36D6F8798}" type="slidenum">
              <a:rPr lang="he-IL"/>
              <a:pPr>
                <a:defRPr/>
              </a:pPr>
              <a:t>‹#›</a:t>
            </a:fld>
            <a:endParaRPr lang="he-IL" dirty="0"/>
          </a:p>
        </p:txBody>
      </p:sp>
    </p:spTree>
    <p:extLst>
      <p:ext uri="{BB962C8B-B14F-4D97-AF65-F5344CB8AC3E}">
        <p14:creationId xmlns:p14="http://schemas.microsoft.com/office/powerpoint/2010/main" val="3038051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ACCD5C7-E3AC-4A88-8046-546FAFEBB50B}" type="slidenum">
              <a:rPr lang="he-IL"/>
              <a:pPr>
                <a:defRPr/>
              </a:pPr>
              <a:t>‹#›</a:t>
            </a:fld>
            <a:endParaRPr lang="he-IL" dirty="0"/>
          </a:p>
        </p:txBody>
      </p:sp>
    </p:spTree>
    <p:extLst>
      <p:ext uri="{BB962C8B-B14F-4D97-AF65-F5344CB8AC3E}">
        <p14:creationId xmlns:p14="http://schemas.microsoft.com/office/powerpoint/2010/main" val="11297662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2F61B26-F2CE-4E57-838C-2392FA594D9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6F74C7A-1611-41A3-91B4-2F7889A4BC4B}" type="slidenum">
              <a:rPr lang="he-IL"/>
              <a:pPr>
                <a:defRPr/>
              </a:pPr>
              <a:t>‹#›</a:t>
            </a:fld>
            <a:endParaRPr lang="he-IL" dirty="0"/>
          </a:p>
        </p:txBody>
      </p:sp>
    </p:spTree>
    <p:extLst>
      <p:ext uri="{BB962C8B-B14F-4D97-AF65-F5344CB8AC3E}">
        <p14:creationId xmlns:p14="http://schemas.microsoft.com/office/powerpoint/2010/main" val="13564269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791D720-95A8-4E7B-98D7-679348C7B863}"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F57BAEE-CC37-4C2D-8DC2-EB57EE438522}" type="slidenum">
              <a:rPr lang="he-IL"/>
              <a:pPr>
                <a:defRPr/>
              </a:pPr>
              <a:t>‹#›</a:t>
            </a:fld>
            <a:endParaRPr lang="he-IL" dirty="0"/>
          </a:p>
        </p:txBody>
      </p:sp>
    </p:spTree>
    <p:extLst>
      <p:ext uri="{BB962C8B-B14F-4D97-AF65-F5344CB8AC3E}">
        <p14:creationId xmlns:p14="http://schemas.microsoft.com/office/powerpoint/2010/main" val="3664822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7A090D-6BD6-4A3D-B6DE-CA00C78E7710}"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D6B1406-CC7E-4CBF-945E-4DAEBEFAFFC6}" type="slidenum">
              <a:rPr lang="he-IL"/>
              <a:pPr>
                <a:defRPr/>
              </a:pPr>
              <a:t>‹#›</a:t>
            </a:fld>
            <a:endParaRPr lang="he-IL" dirty="0"/>
          </a:p>
        </p:txBody>
      </p:sp>
    </p:spTree>
    <p:extLst>
      <p:ext uri="{BB962C8B-B14F-4D97-AF65-F5344CB8AC3E}">
        <p14:creationId xmlns:p14="http://schemas.microsoft.com/office/powerpoint/2010/main" val="34863849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F812FBC-D97C-479A-BB48-78865C6D3038}" type="slidenum">
              <a:rPr lang="he-IL"/>
              <a:pPr>
                <a:defRPr/>
              </a:pPr>
              <a:t>‹#›</a:t>
            </a:fld>
            <a:endParaRPr lang="he-IL" dirty="0"/>
          </a:p>
        </p:txBody>
      </p:sp>
    </p:spTree>
    <p:extLst>
      <p:ext uri="{BB962C8B-B14F-4D97-AF65-F5344CB8AC3E}">
        <p14:creationId xmlns:p14="http://schemas.microsoft.com/office/powerpoint/2010/main" val="29800705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BCAA67A-F09D-451E-9514-67D6B5EE88A5}" type="slidenum">
              <a:rPr lang="he-IL"/>
              <a:pPr>
                <a:defRPr/>
              </a:pPr>
              <a:t>‹#›</a:t>
            </a:fld>
            <a:endParaRPr lang="he-IL" dirty="0"/>
          </a:p>
        </p:txBody>
      </p:sp>
    </p:spTree>
    <p:extLst>
      <p:ext uri="{BB962C8B-B14F-4D97-AF65-F5344CB8AC3E}">
        <p14:creationId xmlns:p14="http://schemas.microsoft.com/office/powerpoint/2010/main" val="29999633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8D34BFC-9F48-4A53-90FB-89B86CD1E874}"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E54EFA8-0306-4CE2-B072-8C0D0CE5C047}" type="slidenum">
              <a:rPr lang="he-IL"/>
              <a:pPr>
                <a:defRPr/>
              </a:pPr>
              <a:t>‹#›</a:t>
            </a:fld>
            <a:endParaRPr lang="he-IL" dirty="0"/>
          </a:p>
        </p:txBody>
      </p:sp>
    </p:spTree>
    <p:extLst>
      <p:ext uri="{BB962C8B-B14F-4D97-AF65-F5344CB8AC3E}">
        <p14:creationId xmlns:p14="http://schemas.microsoft.com/office/powerpoint/2010/main" val="4877672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382EB83-FF78-4E3B-9764-A5A7B7B1265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7C3868C-75CF-4AAD-81A9-83FC1FC3BB73}" type="slidenum">
              <a:rPr lang="he-IL"/>
              <a:pPr>
                <a:defRPr/>
              </a:pPr>
              <a:t>‹#›</a:t>
            </a:fld>
            <a:endParaRPr lang="he-IL" dirty="0"/>
          </a:p>
        </p:txBody>
      </p:sp>
    </p:spTree>
    <p:extLst>
      <p:ext uri="{BB962C8B-B14F-4D97-AF65-F5344CB8AC3E}">
        <p14:creationId xmlns:p14="http://schemas.microsoft.com/office/powerpoint/2010/main" val="373096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81DCD5-AFFD-4581-A770-E2BF156119F7}"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FFDA4C-6282-4A3E-8D40-FC46EF5FC08E}" type="slidenum">
              <a:rPr lang="he-IL"/>
              <a:pPr>
                <a:defRPr/>
              </a:pPr>
              <a:t>‹#›</a:t>
            </a:fld>
            <a:endParaRPr lang="he-IL" dirty="0"/>
          </a:p>
        </p:txBody>
      </p:sp>
    </p:spTree>
    <p:extLst>
      <p:ext uri="{BB962C8B-B14F-4D97-AF65-F5344CB8AC3E}">
        <p14:creationId xmlns:p14="http://schemas.microsoft.com/office/powerpoint/2010/main" val="13098559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52B1F0A-E12C-4CA7-A326-79748E3B4A7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DA27051-5883-4235-9873-7C3A5F5EF79F}" type="slidenum">
              <a:rPr lang="he-IL"/>
              <a:pPr>
                <a:defRPr/>
              </a:pPr>
              <a:t>‹#›</a:t>
            </a:fld>
            <a:endParaRPr lang="he-IL" dirty="0"/>
          </a:p>
        </p:txBody>
      </p:sp>
    </p:spTree>
    <p:extLst>
      <p:ext uri="{BB962C8B-B14F-4D97-AF65-F5344CB8AC3E}">
        <p14:creationId xmlns:p14="http://schemas.microsoft.com/office/powerpoint/2010/main" val="28803713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425C01-B470-44B6-8AFC-25054356D09B}" type="slidenum">
              <a:rPr lang="he-IL"/>
              <a:pPr>
                <a:defRPr/>
              </a:pPr>
              <a:t>‹#›</a:t>
            </a:fld>
            <a:endParaRPr lang="he-IL" dirty="0"/>
          </a:p>
        </p:txBody>
      </p:sp>
    </p:spTree>
    <p:extLst>
      <p:ext uri="{BB962C8B-B14F-4D97-AF65-F5344CB8AC3E}">
        <p14:creationId xmlns:p14="http://schemas.microsoft.com/office/powerpoint/2010/main" val="559931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E2B8BC6-DD9E-4F7C-8236-8BE2DF6E5EAD}" type="slidenum">
              <a:rPr lang="he-IL"/>
              <a:pPr>
                <a:defRPr/>
              </a:pPr>
              <a:t>‹#›</a:t>
            </a:fld>
            <a:endParaRPr lang="he-IL" dirty="0"/>
          </a:p>
        </p:txBody>
      </p:sp>
    </p:spTree>
    <p:extLst>
      <p:ext uri="{BB962C8B-B14F-4D97-AF65-F5344CB8AC3E}">
        <p14:creationId xmlns:p14="http://schemas.microsoft.com/office/powerpoint/2010/main" val="2608756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604A357-D34E-4457-AF10-96E521AF7AD0}"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B1B11EF-DDD9-4844-990B-DD3FA4B43A38}" type="slidenum">
              <a:rPr lang="he-IL"/>
              <a:pPr>
                <a:defRPr/>
              </a:pPr>
              <a:t>‹#›</a:t>
            </a:fld>
            <a:endParaRPr lang="he-IL" dirty="0"/>
          </a:p>
        </p:txBody>
      </p:sp>
    </p:spTree>
    <p:extLst>
      <p:ext uri="{BB962C8B-B14F-4D97-AF65-F5344CB8AC3E}">
        <p14:creationId xmlns:p14="http://schemas.microsoft.com/office/powerpoint/2010/main" val="24239702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4D1F25A-700E-49FA-B0B4-1396D60201E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D0BA1B2-13D3-4FF4-AAD7-1141D8CA3C29}" type="slidenum">
              <a:rPr lang="he-IL"/>
              <a:pPr>
                <a:defRPr/>
              </a:pPr>
              <a:t>‹#›</a:t>
            </a:fld>
            <a:endParaRPr lang="he-IL" dirty="0"/>
          </a:p>
        </p:txBody>
      </p:sp>
    </p:spTree>
    <p:extLst>
      <p:ext uri="{BB962C8B-B14F-4D97-AF65-F5344CB8AC3E}">
        <p14:creationId xmlns:p14="http://schemas.microsoft.com/office/powerpoint/2010/main" val="3863437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16F1B9E-4E44-4997-8EF2-A9FB0EBF74A2}"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D1FECD2-5F3A-4ED3-978C-D458BCB1F65F}" type="slidenum">
              <a:rPr lang="he-IL"/>
              <a:pPr>
                <a:defRPr/>
              </a:pPr>
              <a:t>‹#›</a:t>
            </a:fld>
            <a:endParaRPr lang="he-IL" dirty="0"/>
          </a:p>
        </p:txBody>
      </p:sp>
    </p:spTree>
    <p:extLst>
      <p:ext uri="{BB962C8B-B14F-4D97-AF65-F5344CB8AC3E}">
        <p14:creationId xmlns:p14="http://schemas.microsoft.com/office/powerpoint/2010/main" val="42050915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A855E32-7149-44FA-BB02-749E4383F5C7}" type="slidenum">
              <a:rPr lang="he-IL"/>
              <a:pPr>
                <a:defRPr/>
              </a:pPr>
              <a:t>‹#›</a:t>
            </a:fld>
            <a:endParaRPr lang="he-IL" dirty="0"/>
          </a:p>
        </p:txBody>
      </p:sp>
    </p:spTree>
    <p:extLst>
      <p:ext uri="{BB962C8B-B14F-4D97-AF65-F5344CB8AC3E}">
        <p14:creationId xmlns:p14="http://schemas.microsoft.com/office/powerpoint/2010/main" val="2048104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1FD8030-24A1-4AD3-AFB4-DF87EEADD98B}" type="slidenum">
              <a:rPr lang="he-IL"/>
              <a:pPr>
                <a:defRPr/>
              </a:pPr>
              <a:t>‹#›</a:t>
            </a:fld>
            <a:endParaRPr lang="he-IL" dirty="0"/>
          </a:p>
        </p:txBody>
      </p:sp>
    </p:spTree>
    <p:extLst>
      <p:ext uri="{BB962C8B-B14F-4D97-AF65-F5344CB8AC3E}">
        <p14:creationId xmlns:p14="http://schemas.microsoft.com/office/powerpoint/2010/main" val="2289102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03B5C5A-1832-474F-AB1E-A2F2F821567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285AB9C-282D-489C-8E6D-13F59BFD9C27}" type="slidenum">
              <a:rPr lang="he-IL"/>
              <a:pPr>
                <a:defRPr/>
              </a:pPr>
              <a:t>‹#›</a:t>
            </a:fld>
            <a:endParaRPr lang="he-IL" dirty="0"/>
          </a:p>
        </p:txBody>
      </p:sp>
    </p:spTree>
    <p:extLst>
      <p:ext uri="{BB962C8B-B14F-4D97-AF65-F5344CB8AC3E}">
        <p14:creationId xmlns:p14="http://schemas.microsoft.com/office/powerpoint/2010/main" val="32036114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F233AB0-7DAF-4E82-B5B1-7A35D03EC7D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3595E60-AD26-4D4C-B3C1-48BF06D06F25}" type="slidenum">
              <a:rPr lang="he-IL"/>
              <a:pPr>
                <a:defRPr/>
              </a:pPr>
              <a:t>‹#›</a:t>
            </a:fld>
            <a:endParaRPr lang="he-IL" dirty="0"/>
          </a:p>
        </p:txBody>
      </p:sp>
    </p:spTree>
    <p:extLst>
      <p:ext uri="{BB962C8B-B14F-4D97-AF65-F5344CB8AC3E}">
        <p14:creationId xmlns:p14="http://schemas.microsoft.com/office/powerpoint/2010/main" val="370234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7289D0B-8EAD-4F9B-86CF-ACAC53349DA8}" type="slidenum">
              <a:rPr lang="he-IL"/>
              <a:pPr>
                <a:defRPr/>
              </a:pPr>
              <a:t>‹#›</a:t>
            </a:fld>
            <a:endParaRPr lang="he-IL" dirty="0"/>
          </a:p>
        </p:txBody>
      </p:sp>
    </p:spTree>
    <p:extLst>
      <p:ext uri="{BB962C8B-B14F-4D97-AF65-F5344CB8AC3E}">
        <p14:creationId xmlns:p14="http://schemas.microsoft.com/office/powerpoint/2010/main" val="1358931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5488FE0-B27F-4C37-B681-85870EB029E3}"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471440E-020B-48C8-8AC9-D0A34A6D6559}" type="slidenum">
              <a:rPr lang="he-IL"/>
              <a:pPr>
                <a:defRPr/>
              </a:pPr>
              <a:t>‹#›</a:t>
            </a:fld>
            <a:endParaRPr lang="he-IL" dirty="0"/>
          </a:p>
        </p:txBody>
      </p:sp>
    </p:spTree>
    <p:extLst>
      <p:ext uri="{BB962C8B-B14F-4D97-AF65-F5344CB8AC3E}">
        <p14:creationId xmlns:p14="http://schemas.microsoft.com/office/powerpoint/2010/main" val="20393391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852AA9C-899D-4BF8-8C90-5318D7F2A1D8}" type="slidenum">
              <a:rPr lang="he-IL"/>
              <a:pPr>
                <a:defRPr/>
              </a:pPr>
              <a:t>‹#›</a:t>
            </a:fld>
            <a:endParaRPr lang="he-IL" dirty="0"/>
          </a:p>
        </p:txBody>
      </p:sp>
    </p:spTree>
    <p:extLst>
      <p:ext uri="{BB962C8B-B14F-4D97-AF65-F5344CB8AC3E}">
        <p14:creationId xmlns:p14="http://schemas.microsoft.com/office/powerpoint/2010/main" val="42316821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0F594FB-9E6B-4E69-B669-D0BABC779032}" type="slidenum">
              <a:rPr lang="he-IL"/>
              <a:pPr>
                <a:defRPr/>
              </a:pPr>
              <a:t>‹#›</a:t>
            </a:fld>
            <a:endParaRPr lang="he-IL" dirty="0"/>
          </a:p>
        </p:txBody>
      </p:sp>
    </p:spTree>
    <p:extLst>
      <p:ext uri="{BB962C8B-B14F-4D97-AF65-F5344CB8AC3E}">
        <p14:creationId xmlns:p14="http://schemas.microsoft.com/office/powerpoint/2010/main" val="18399032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39E018C-15CE-425B-8C7D-8DC2BD02315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C6325C3-5459-4A26-8374-F85479506918}" type="slidenum">
              <a:rPr lang="he-IL"/>
              <a:pPr>
                <a:defRPr/>
              </a:pPr>
              <a:t>‹#›</a:t>
            </a:fld>
            <a:endParaRPr lang="he-IL" dirty="0"/>
          </a:p>
        </p:txBody>
      </p:sp>
    </p:spTree>
    <p:extLst>
      <p:ext uri="{BB962C8B-B14F-4D97-AF65-F5344CB8AC3E}">
        <p14:creationId xmlns:p14="http://schemas.microsoft.com/office/powerpoint/2010/main" val="41697372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69A4038-6CCC-42BD-8F38-9538DFF8527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3F78509-CBD6-433A-8B2E-F2F0F3A965BF}" type="slidenum">
              <a:rPr lang="he-IL"/>
              <a:pPr>
                <a:defRPr/>
              </a:pPr>
              <a:t>‹#›</a:t>
            </a:fld>
            <a:endParaRPr lang="he-IL" dirty="0"/>
          </a:p>
        </p:txBody>
      </p:sp>
    </p:spTree>
    <p:extLst>
      <p:ext uri="{BB962C8B-B14F-4D97-AF65-F5344CB8AC3E}">
        <p14:creationId xmlns:p14="http://schemas.microsoft.com/office/powerpoint/2010/main" val="6134682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B039B87-BF31-41B2-A961-BBDDB9514DBE}" type="slidenum">
              <a:rPr lang="he-IL"/>
              <a:pPr>
                <a:defRPr/>
              </a:pPr>
              <a:t>‹#›</a:t>
            </a:fld>
            <a:endParaRPr lang="he-IL" dirty="0"/>
          </a:p>
        </p:txBody>
      </p:sp>
    </p:spTree>
    <p:extLst>
      <p:ext uri="{BB962C8B-B14F-4D97-AF65-F5344CB8AC3E}">
        <p14:creationId xmlns:p14="http://schemas.microsoft.com/office/powerpoint/2010/main" val="1086346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33DC7AE-A291-4D5E-80B2-DD88F83AC7CC}" type="slidenum">
              <a:rPr lang="he-IL"/>
              <a:pPr>
                <a:defRPr/>
              </a:pPr>
              <a:t>‹#›</a:t>
            </a:fld>
            <a:endParaRPr lang="he-IL" dirty="0"/>
          </a:p>
        </p:txBody>
      </p:sp>
    </p:spTree>
    <p:extLst>
      <p:ext uri="{BB962C8B-B14F-4D97-AF65-F5344CB8AC3E}">
        <p14:creationId xmlns:p14="http://schemas.microsoft.com/office/powerpoint/2010/main" val="27026284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27E46A8-E939-419D-A866-102945100E3F}"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0523D7E-F116-4D10-BC6C-427BB768D368}" type="slidenum">
              <a:rPr lang="he-IL"/>
              <a:pPr>
                <a:defRPr/>
              </a:pPr>
              <a:t>‹#›</a:t>
            </a:fld>
            <a:endParaRPr lang="he-IL" dirty="0"/>
          </a:p>
        </p:txBody>
      </p:sp>
    </p:spTree>
    <p:extLst>
      <p:ext uri="{BB962C8B-B14F-4D97-AF65-F5344CB8AC3E}">
        <p14:creationId xmlns:p14="http://schemas.microsoft.com/office/powerpoint/2010/main" val="6338270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48BD457-BF0D-40B0-8AE9-9D4BE6D7C29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AD93D0B-C1F8-499A-8F5A-12F900F1D446}" type="slidenum">
              <a:rPr lang="he-IL"/>
              <a:pPr>
                <a:defRPr/>
              </a:pPr>
              <a:t>‹#›</a:t>
            </a:fld>
            <a:endParaRPr lang="he-IL" dirty="0"/>
          </a:p>
        </p:txBody>
      </p:sp>
    </p:spTree>
    <p:extLst>
      <p:ext uri="{BB962C8B-B14F-4D97-AF65-F5344CB8AC3E}">
        <p14:creationId xmlns:p14="http://schemas.microsoft.com/office/powerpoint/2010/main" val="2711132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D263DEF-1D44-45F3-8CB6-3F9DE1C7F24F}" type="slidenum">
              <a:rPr lang="he-IL"/>
              <a:pPr>
                <a:defRPr/>
              </a:pPr>
              <a:t>‹#›</a:t>
            </a:fld>
            <a:endParaRPr lang="he-IL" dirty="0"/>
          </a:p>
        </p:txBody>
      </p:sp>
    </p:spTree>
    <p:extLst>
      <p:ext uri="{BB962C8B-B14F-4D97-AF65-F5344CB8AC3E}">
        <p14:creationId xmlns:p14="http://schemas.microsoft.com/office/powerpoint/2010/main" val="226872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054D03B-7A90-4A18-80A5-9BFE31F7D3C9}" type="slidenum">
              <a:rPr lang="he-IL"/>
              <a:pPr>
                <a:defRPr/>
              </a:pPr>
              <a:t>‹#›</a:t>
            </a:fld>
            <a:endParaRPr lang="he-IL" dirty="0"/>
          </a:p>
        </p:txBody>
      </p:sp>
    </p:spTree>
    <p:extLst>
      <p:ext uri="{BB962C8B-B14F-4D97-AF65-F5344CB8AC3E}">
        <p14:creationId xmlns:p14="http://schemas.microsoft.com/office/powerpoint/2010/main" val="35441520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6B9900-DD47-4E37-9784-3F804169F24A}" type="slidenum">
              <a:rPr lang="he-IL"/>
              <a:pPr>
                <a:defRPr/>
              </a:pPr>
              <a:t>‹#›</a:t>
            </a:fld>
            <a:endParaRPr lang="he-IL" dirty="0"/>
          </a:p>
        </p:txBody>
      </p:sp>
    </p:spTree>
    <p:extLst>
      <p:ext uri="{BB962C8B-B14F-4D97-AF65-F5344CB8AC3E}">
        <p14:creationId xmlns:p14="http://schemas.microsoft.com/office/powerpoint/2010/main" val="27923146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AD7DAA9-0DA9-418D-AC12-C2D0E4AE339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78D17DC-44E3-44DF-9EB9-07C3F79E2DC0}" type="slidenum">
              <a:rPr lang="he-IL"/>
              <a:pPr>
                <a:defRPr/>
              </a:pPr>
              <a:t>‹#›</a:t>
            </a:fld>
            <a:endParaRPr lang="he-IL" dirty="0"/>
          </a:p>
        </p:txBody>
      </p:sp>
    </p:spTree>
    <p:extLst>
      <p:ext uri="{BB962C8B-B14F-4D97-AF65-F5344CB8AC3E}">
        <p14:creationId xmlns:p14="http://schemas.microsoft.com/office/powerpoint/2010/main" val="3544493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4B45292-285F-418E-811E-D1388B2E106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BCA348B-A0B0-4E0D-9FB5-3CD5321227C8}" type="slidenum">
              <a:rPr lang="he-IL"/>
              <a:pPr>
                <a:defRPr/>
              </a:pPr>
              <a:t>‹#›</a:t>
            </a:fld>
            <a:endParaRPr lang="he-IL" dirty="0"/>
          </a:p>
        </p:txBody>
      </p:sp>
    </p:spTree>
    <p:extLst>
      <p:ext uri="{BB962C8B-B14F-4D97-AF65-F5344CB8AC3E}">
        <p14:creationId xmlns:p14="http://schemas.microsoft.com/office/powerpoint/2010/main" val="16489018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6B533F1-46D0-463C-A088-2C98F66B461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D5E6DF-6C76-47FF-8205-C4D361DE4947}" type="slidenum">
              <a:rPr lang="he-IL"/>
              <a:pPr>
                <a:defRPr/>
              </a:pPr>
              <a:t>‹#›</a:t>
            </a:fld>
            <a:endParaRPr lang="he-IL" dirty="0"/>
          </a:p>
        </p:txBody>
      </p:sp>
    </p:spTree>
    <p:extLst>
      <p:ext uri="{BB962C8B-B14F-4D97-AF65-F5344CB8AC3E}">
        <p14:creationId xmlns:p14="http://schemas.microsoft.com/office/powerpoint/2010/main" val="17079305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FA1CA49-77A4-42E7-A6EF-BA2231E8DE86}" type="slidenum">
              <a:rPr lang="he-IL"/>
              <a:pPr>
                <a:defRPr/>
              </a:pPr>
              <a:t>‹#›</a:t>
            </a:fld>
            <a:endParaRPr lang="he-IL" dirty="0"/>
          </a:p>
        </p:txBody>
      </p:sp>
    </p:spTree>
    <p:extLst>
      <p:ext uri="{BB962C8B-B14F-4D97-AF65-F5344CB8AC3E}">
        <p14:creationId xmlns:p14="http://schemas.microsoft.com/office/powerpoint/2010/main" val="42336909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7BB330-5E64-4E1B-A685-45A08D5DEC4B}" type="slidenum">
              <a:rPr lang="he-IL"/>
              <a:pPr>
                <a:defRPr/>
              </a:pPr>
              <a:t>‹#›</a:t>
            </a:fld>
            <a:endParaRPr lang="he-IL" dirty="0"/>
          </a:p>
        </p:txBody>
      </p:sp>
    </p:spTree>
    <p:extLst>
      <p:ext uri="{BB962C8B-B14F-4D97-AF65-F5344CB8AC3E}">
        <p14:creationId xmlns:p14="http://schemas.microsoft.com/office/powerpoint/2010/main" val="29863869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BB7C6D2-CF29-4B01-B0A1-494C26D91E8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C4419AF-5F1C-4BE9-ADE8-E7D8CD12AC98}" type="slidenum">
              <a:rPr lang="he-IL"/>
              <a:pPr>
                <a:defRPr/>
              </a:pPr>
              <a:t>‹#›</a:t>
            </a:fld>
            <a:endParaRPr lang="he-IL" dirty="0"/>
          </a:p>
        </p:txBody>
      </p:sp>
    </p:spTree>
    <p:extLst>
      <p:ext uri="{BB962C8B-B14F-4D97-AF65-F5344CB8AC3E}">
        <p14:creationId xmlns:p14="http://schemas.microsoft.com/office/powerpoint/2010/main" val="28494471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88712CB-35A7-4487-98D6-E0B62FB4F717}"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E3A99D0-01A3-4AE9-B068-E319E966BD1E}" type="slidenum">
              <a:rPr lang="he-IL"/>
              <a:pPr>
                <a:defRPr/>
              </a:pPr>
              <a:t>‹#›</a:t>
            </a:fld>
            <a:endParaRPr lang="he-IL" dirty="0"/>
          </a:p>
        </p:txBody>
      </p:sp>
    </p:spTree>
    <p:extLst>
      <p:ext uri="{BB962C8B-B14F-4D97-AF65-F5344CB8AC3E}">
        <p14:creationId xmlns:p14="http://schemas.microsoft.com/office/powerpoint/2010/main" val="40458853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B36AB9-C3E7-45FE-ACBF-6486E74C66D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F011F3-B344-4AEA-B1B4-9CE7F15A9801}" type="slidenum">
              <a:rPr lang="he-IL"/>
              <a:pPr>
                <a:defRPr/>
              </a:pPr>
              <a:t>‹#›</a:t>
            </a:fld>
            <a:endParaRPr lang="he-IL" dirty="0"/>
          </a:p>
        </p:txBody>
      </p:sp>
    </p:spTree>
    <p:extLst>
      <p:ext uri="{BB962C8B-B14F-4D97-AF65-F5344CB8AC3E}">
        <p14:creationId xmlns:p14="http://schemas.microsoft.com/office/powerpoint/2010/main" val="27945577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C90A34F-3167-49E2-AE2C-8A39793CD196}" type="slidenum">
              <a:rPr lang="he-IL"/>
              <a:pPr>
                <a:defRPr/>
              </a:pPr>
              <a:t>‹#›</a:t>
            </a:fld>
            <a:endParaRPr lang="he-IL" dirty="0"/>
          </a:p>
        </p:txBody>
      </p:sp>
    </p:spTree>
    <p:extLst>
      <p:ext uri="{BB962C8B-B14F-4D97-AF65-F5344CB8AC3E}">
        <p14:creationId xmlns:p14="http://schemas.microsoft.com/office/powerpoint/2010/main" val="183023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B4FC274-9E23-450F-8B8A-A5C121A9ED43}"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E0726B2-F60A-4C8A-A52C-666D263E049A}" type="slidenum">
              <a:rPr lang="he-IL"/>
              <a:pPr>
                <a:defRPr/>
              </a:pPr>
              <a:t>‹#›</a:t>
            </a:fld>
            <a:endParaRPr lang="he-IL" dirty="0"/>
          </a:p>
        </p:txBody>
      </p:sp>
    </p:spTree>
    <p:extLst>
      <p:ext uri="{BB962C8B-B14F-4D97-AF65-F5344CB8AC3E}">
        <p14:creationId xmlns:p14="http://schemas.microsoft.com/office/powerpoint/2010/main" val="25234540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D69B283-DA21-4147-B5A5-397B051A7A37}" type="slidenum">
              <a:rPr lang="he-IL"/>
              <a:pPr>
                <a:defRPr/>
              </a:pPr>
              <a:t>‹#›</a:t>
            </a:fld>
            <a:endParaRPr lang="he-IL" dirty="0"/>
          </a:p>
        </p:txBody>
      </p:sp>
    </p:spTree>
    <p:extLst>
      <p:ext uri="{BB962C8B-B14F-4D97-AF65-F5344CB8AC3E}">
        <p14:creationId xmlns:p14="http://schemas.microsoft.com/office/powerpoint/2010/main" val="22492120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374A25A-64FC-4A30-A2EA-96047246250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475DA90-5F77-4AFF-BE31-086AF555443F}" type="slidenum">
              <a:rPr lang="he-IL"/>
              <a:pPr>
                <a:defRPr/>
              </a:pPr>
              <a:t>‹#›</a:t>
            </a:fld>
            <a:endParaRPr lang="he-IL" dirty="0"/>
          </a:p>
        </p:txBody>
      </p:sp>
    </p:spTree>
    <p:extLst>
      <p:ext uri="{BB962C8B-B14F-4D97-AF65-F5344CB8AC3E}">
        <p14:creationId xmlns:p14="http://schemas.microsoft.com/office/powerpoint/2010/main" val="32478920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F7344EB-A940-4D7C-90BD-EB6E46EAEE34}"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94BFAEB-4660-4813-B793-3A092A3C2EE8}" type="slidenum">
              <a:rPr lang="he-IL"/>
              <a:pPr>
                <a:defRPr/>
              </a:pPr>
              <a:t>‹#›</a:t>
            </a:fld>
            <a:endParaRPr lang="he-IL" dirty="0"/>
          </a:p>
        </p:txBody>
      </p:sp>
    </p:spTree>
    <p:extLst>
      <p:ext uri="{BB962C8B-B14F-4D97-AF65-F5344CB8AC3E}">
        <p14:creationId xmlns:p14="http://schemas.microsoft.com/office/powerpoint/2010/main" val="19820759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45D0E93-2ECA-4BA8-BBB8-008026458FF4}" type="slidenum">
              <a:rPr lang="he-IL"/>
              <a:pPr>
                <a:defRPr/>
              </a:pPr>
              <a:t>‹#›</a:t>
            </a:fld>
            <a:endParaRPr lang="he-IL" dirty="0"/>
          </a:p>
        </p:txBody>
      </p:sp>
    </p:spTree>
    <p:extLst>
      <p:ext uri="{BB962C8B-B14F-4D97-AF65-F5344CB8AC3E}">
        <p14:creationId xmlns:p14="http://schemas.microsoft.com/office/powerpoint/2010/main" val="24162500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3D6475-7F2C-421C-A391-956858D10EC3}" type="slidenum">
              <a:rPr lang="he-IL"/>
              <a:pPr>
                <a:defRPr/>
              </a:pPr>
              <a:t>‹#›</a:t>
            </a:fld>
            <a:endParaRPr lang="he-IL" dirty="0"/>
          </a:p>
        </p:txBody>
      </p:sp>
    </p:spTree>
    <p:extLst>
      <p:ext uri="{BB962C8B-B14F-4D97-AF65-F5344CB8AC3E}">
        <p14:creationId xmlns:p14="http://schemas.microsoft.com/office/powerpoint/2010/main" val="40690680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0D46661-EA3A-441F-B299-CA3076C852D7}"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EC7D64A-E31A-4171-8C03-DFABF9CBD2C7}" type="slidenum">
              <a:rPr lang="he-IL"/>
              <a:pPr>
                <a:defRPr/>
              </a:pPr>
              <a:t>‹#›</a:t>
            </a:fld>
            <a:endParaRPr lang="he-IL" dirty="0"/>
          </a:p>
        </p:txBody>
      </p:sp>
    </p:spTree>
    <p:extLst>
      <p:ext uri="{BB962C8B-B14F-4D97-AF65-F5344CB8AC3E}">
        <p14:creationId xmlns:p14="http://schemas.microsoft.com/office/powerpoint/2010/main" val="37845890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FA1C44F-6212-4989-BB55-3967719FB242}"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941CBD2-D48C-4B12-8BB5-1233186E2C23}" type="slidenum">
              <a:rPr lang="he-IL"/>
              <a:pPr>
                <a:defRPr/>
              </a:pPr>
              <a:t>‹#›</a:t>
            </a:fld>
            <a:endParaRPr lang="he-IL" dirty="0"/>
          </a:p>
        </p:txBody>
      </p:sp>
    </p:spTree>
    <p:extLst>
      <p:ext uri="{BB962C8B-B14F-4D97-AF65-F5344CB8AC3E}">
        <p14:creationId xmlns:p14="http://schemas.microsoft.com/office/powerpoint/2010/main" val="12073712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0166644-70D0-4066-AF8C-044CEB8A608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8446A5E-2C80-44F9-AFD9-922F35DC63DF}" type="slidenum">
              <a:rPr lang="he-IL"/>
              <a:pPr>
                <a:defRPr/>
              </a:pPr>
              <a:t>‹#›</a:t>
            </a:fld>
            <a:endParaRPr lang="he-IL" dirty="0"/>
          </a:p>
        </p:txBody>
      </p:sp>
    </p:spTree>
    <p:extLst>
      <p:ext uri="{BB962C8B-B14F-4D97-AF65-F5344CB8AC3E}">
        <p14:creationId xmlns:p14="http://schemas.microsoft.com/office/powerpoint/2010/main" val="42555072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179BB0D-EC1B-4B44-88F3-1075E873EAC3}" type="slidenum">
              <a:rPr lang="he-IL"/>
              <a:pPr>
                <a:defRPr/>
              </a:pPr>
              <a:t>‹#›</a:t>
            </a:fld>
            <a:endParaRPr lang="he-IL" dirty="0"/>
          </a:p>
        </p:txBody>
      </p:sp>
    </p:spTree>
    <p:extLst>
      <p:ext uri="{BB962C8B-B14F-4D97-AF65-F5344CB8AC3E}">
        <p14:creationId xmlns:p14="http://schemas.microsoft.com/office/powerpoint/2010/main" val="9754800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B8A29D-BA86-4422-9AD1-3B9CE68E38E0}" type="slidenum">
              <a:rPr lang="he-IL"/>
              <a:pPr>
                <a:defRPr/>
              </a:pPr>
              <a:t>‹#›</a:t>
            </a:fld>
            <a:endParaRPr lang="he-IL" dirty="0"/>
          </a:p>
        </p:txBody>
      </p:sp>
    </p:spTree>
    <p:extLst>
      <p:ext uri="{BB962C8B-B14F-4D97-AF65-F5344CB8AC3E}">
        <p14:creationId xmlns:p14="http://schemas.microsoft.com/office/powerpoint/2010/main" val="215280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CF804AD-C45D-48A5-90AC-239E77C01D9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4CAF3A5-4A80-45C8-B3B8-2E0AD047A48C}" type="slidenum">
              <a:rPr lang="he-IL"/>
              <a:pPr>
                <a:defRPr/>
              </a:pPr>
              <a:t>‹#›</a:t>
            </a:fld>
            <a:endParaRPr lang="he-IL" dirty="0"/>
          </a:p>
        </p:txBody>
      </p:sp>
    </p:spTree>
    <p:extLst>
      <p:ext uri="{BB962C8B-B14F-4D97-AF65-F5344CB8AC3E}">
        <p14:creationId xmlns:p14="http://schemas.microsoft.com/office/powerpoint/2010/main" val="22297924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00140B-96AA-4F04-9ADF-7799D3D01EED}"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8E49810-08A2-41CA-A3E6-75163F05D4F5}" type="slidenum">
              <a:rPr lang="he-IL"/>
              <a:pPr>
                <a:defRPr/>
              </a:pPr>
              <a:t>‹#›</a:t>
            </a:fld>
            <a:endParaRPr lang="he-IL" dirty="0"/>
          </a:p>
        </p:txBody>
      </p:sp>
    </p:spTree>
    <p:extLst>
      <p:ext uri="{BB962C8B-B14F-4D97-AF65-F5344CB8AC3E}">
        <p14:creationId xmlns:p14="http://schemas.microsoft.com/office/powerpoint/2010/main" val="17325297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845374C-EF29-4BEC-AE2C-05A4E9E4FDA9}"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8EF719A-094E-4672-A188-DE687E4A9F2C}" type="slidenum">
              <a:rPr lang="he-IL"/>
              <a:pPr>
                <a:defRPr/>
              </a:pPr>
              <a:t>‹#›</a:t>
            </a:fld>
            <a:endParaRPr lang="he-IL" dirty="0"/>
          </a:p>
        </p:txBody>
      </p:sp>
    </p:spTree>
    <p:extLst>
      <p:ext uri="{BB962C8B-B14F-4D97-AF65-F5344CB8AC3E}">
        <p14:creationId xmlns:p14="http://schemas.microsoft.com/office/powerpoint/2010/main" val="24715019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A193975-E033-4E45-B8D9-433492AEAE21}"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824CFF-01EE-44DC-BCD4-42EC72FF067E}" type="slidenum">
              <a:rPr lang="he-IL"/>
              <a:pPr>
                <a:defRPr/>
              </a:pPr>
              <a:t>‹#›</a:t>
            </a:fld>
            <a:endParaRPr lang="he-IL" dirty="0"/>
          </a:p>
        </p:txBody>
      </p:sp>
    </p:spTree>
    <p:extLst>
      <p:ext uri="{BB962C8B-B14F-4D97-AF65-F5344CB8AC3E}">
        <p14:creationId xmlns:p14="http://schemas.microsoft.com/office/powerpoint/2010/main" val="194879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22B73F-86A2-482A-BB55-4AC8CD3061F3}" type="slidenum">
              <a:rPr lang="he-IL"/>
              <a:pPr>
                <a:defRPr/>
              </a:pPr>
              <a:t>‹#›</a:t>
            </a:fld>
            <a:endParaRPr lang="he-IL" dirty="0"/>
          </a:p>
        </p:txBody>
      </p:sp>
    </p:spTree>
    <p:extLst>
      <p:ext uri="{BB962C8B-B14F-4D97-AF65-F5344CB8AC3E}">
        <p14:creationId xmlns:p14="http://schemas.microsoft.com/office/powerpoint/2010/main" val="35914501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D58AD24-D9D9-48FF-A631-F75C08934B4F}" type="slidenum">
              <a:rPr lang="he-IL"/>
              <a:pPr>
                <a:defRPr/>
              </a:pPr>
              <a:t>‹#›</a:t>
            </a:fld>
            <a:endParaRPr lang="he-IL" dirty="0"/>
          </a:p>
        </p:txBody>
      </p:sp>
    </p:spTree>
    <p:extLst>
      <p:ext uri="{BB962C8B-B14F-4D97-AF65-F5344CB8AC3E}">
        <p14:creationId xmlns:p14="http://schemas.microsoft.com/office/powerpoint/2010/main" val="33475704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5FC65E7-7F16-4975-AB4E-B0E4A720DEC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90806F5-98AB-4AE7-9830-830B74401469}" type="slidenum">
              <a:rPr lang="he-IL"/>
              <a:pPr>
                <a:defRPr/>
              </a:pPr>
              <a:t>‹#›</a:t>
            </a:fld>
            <a:endParaRPr lang="he-IL" dirty="0"/>
          </a:p>
        </p:txBody>
      </p:sp>
    </p:spTree>
    <p:extLst>
      <p:ext uri="{BB962C8B-B14F-4D97-AF65-F5344CB8AC3E}">
        <p14:creationId xmlns:p14="http://schemas.microsoft.com/office/powerpoint/2010/main" val="34766205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681029F-E6EB-4C9C-B972-1B84C6D6C009}"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E2757D3-260E-43A8-AFC9-C2A43F24B028}" type="slidenum">
              <a:rPr lang="he-IL"/>
              <a:pPr>
                <a:defRPr/>
              </a:pPr>
              <a:t>‹#›</a:t>
            </a:fld>
            <a:endParaRPr lang="he-IL" dirty="0"/>
          </a:p>
        </p:txBody>
      </p:sp>
    </p:spTree>
    <p:extLst>
      <p:ext uri="{BB962C8B-B14F-4D97-AF65-F5344CB8AC3E}">
        <p14:creationId xmlns:p14="http://schemas.microsoft.com/office/powerpoint/2010/main" val="5236673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61B775D-5B3C-49B9-A2D8-A13B179534A2}" type="slidenum">
              <a:rPr lang="he-IL"/>
              <a:pPr>
                <a:defRPr/>
              </a:pPr>
              <a:t>‹#›</a:t>
            </a:fld>
            <a:endParaRPr lang="he-IL" dirty="0"/>
          </a:p>
        </p:txBody>
      </p:sp>
    </p:spTree>
    <p:extLst>
      <p:ext uri="{BB962C8B-B14F-4D97-AF65-F5344CB8AC3E}">
        <p14:creationId xmlns:p14="http://schemas.microsoft.com/office/powerpoint/2010/main" val="32716681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8D7F1F9-6AF2-479E-A70A-C635343178CE}" type="slidenum">
              <a:rPr lang="he-IL"/>
              <a:pPr>
                <a:defRPr/>
              </a:pPr>
              <a:t>‹#›</a:t>
            </a:fld>
            <a:endParaRPr lang="he-IL" dirty="0"/>
          </a:p>
        </p:txBody>
      </p:sp>
    </p:spTree>
    <p:extLst>
      <p:ext uri="{BB962C8B-B14F-4D97-AF65-F5344CB8AC3E}">
        <p14:creationId xmlns:p14="http://schemas.microsoft.com/office/powerpoint/2010/main" val="11984415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46F499-7152-40C8-B139-4B2AC4BCFF00}"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4F53040-C9F5-4195-A454-F67AEF8AD61D}" type="slidenum">
              <a:rPr lang="he-IL"/>
              <a:pPr>
                <a:defRPr/>
              </a:pPr>
              <a:t>‹#›</a:t>
            </a:fld>
            <a:endParaRPr lang="he-IL" dirty="0"/>
          </a:p>
        </p:txBody>
      </p:sp>
    </p:spTree>
    <p:extLst>
      <p:ext uri="{BB962C8B-B14F-4D97-AF65-F5344CB8AC3E}">
        <p14:creationId xmlns:p14="http://schemas.microsoft.com/office/powerpoint/2010/main" val="386211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F0960EE-F40F-4047-B6E0-D3F9CB2D503A}" type="slidenum">
              <a:rPr lang="he-IL"/>
              <a:pPr>
                <a:defRPr/>
              </a:pPr>
              <a:t>‹#›</a:t>
            </a:fld>
            <a:endParaRPr lang="he-IL" dirty="0"/>
          </a:p>
        </p:txBody>
      </p:sp>
    </p:spTree>
    <p:extLst>
      <p:ext uri="{BB962C8B-B14F-4D97-AF65-F5344CB8AC3E}">
        <p14:creationId xmlns:p14="http://schemas.microsoft.com/office/powerpoint/2010/main" val="41021067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37C32CE-8A92-46C2-9D08-65B004DAC1E0}"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9BCEE73-8182-49BF-A1E3-8818613B21A5}" type="slidenum">
              <a:rPr lang="he-IL"/>
              <a:pPr>
                <a:defRPr/>
              </a:pPr>
              <a:t>‹#›</a:t>
            </a:fld>
            <a:endParaRPr lang="he-IL" dirty="0"/>
          </a:p>
        </p:txBody>
      </p:sp>
    </p:spTree>
    <p:extLst>
      <p:ext uri="{BB962C8B-B14F-4D97-AF65-F5344CB8AC3E}">
        <p14:creationId xmlns:p14="http://schemas.microsoft.com/office/powerpoint/2010/main" val="1715355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BC9F3DD-1104-4B56-A25E-B85161A40C9E}" type="slidenum">
              <a:rPr lang="he-IL"/>
              <a:pPr>
                <a:defRPr/>
              </a:pPr>
              <a:t>‹#›</a:t>
            </a:fld>
            <a:endParaRPr lang="he-IL" dirty="0"/>
          </a:p>
        </p:txBody>
      </p:sp>
    </p:spTree>
    <p:extLst>
      <p:ext uri="{BB962C8B-B14F-4D97-AF65-F5344CB8AC3E}">
        <p14:creationId xmlns:p14="http://schemas.microsoft.com/office/powerpoint/2010/main" val="40934966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E9402B3-DFFF-4359-8728-B1E2B79CC5A4}" type="slidenum">
              <a:rPr lang="he-IL"/>
              <a:pPr>
                <a:defRPr/>
              </a:pPr>
              <a:t>‹#›</a:t>
            </a:fld>
            <a:endParaRPr lang="he-IL" dirty="0"/>
          </a:p>
        </p:txBody>
      </p:sp>
    </p:spTree>
    <p:extLst>
      <p:ext uri="{BB962C8B-B14F-4D97-AF65-F5344CB8AC3E}">
        <p14:creationId xmlns:p14="http://schemas.microsoft.com/office/powerpoint/2010/main" val="33023715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8F1EBED-EFDD-4CCA-9668-4EAD55CB9D6B}"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9C795FF-5739-490C-8B2C-83CCF847104F}" type="slidenum">
              <a:rPr lang="he-IL"/>
              <a:pPr>
                <a:defRPr/>
              </a:pPr>
              <a:t>‹#›</a:t>
            </a:fld>
            <a:endParaRPr lang="he-IL" dirty="0"/>
          </a:p>
        </p:txBody>
      </p:sp>
    </p:spTree>
    <p:extLst>
      <p:ext uri="{BB962C8B-B14F-4D97-AF65-F5344CB8AC3E}">
        <p14:creationId xmlns:p14="http://schemas.microsoft.com/office/powerpoint/2010/main" val="19783440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A53089D-8503-49D0-8E00-F89787479DB8}"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171E542-C001-4B9D-93C6-DB1981483367}" type="slidenum">
              <a:rPr lang="he-IL"/>
              <a:pPr>
                <a:defRPr/>
              </a:pPr>
              <a:t>‹#›</a:t>
            </a:fld>
            <a:endParaRPr lang="he-IL" dirty="0"/>
          </a:p>
        </p:txBody>
      </p:sp>
    </p:spTree>
    <p:extLst>
      <p:ext uri="{BB962C8B-B14F-4D97-AF65-F5344CB8AC3E}">
        <p14:creationId xmlns:p14="http://schemas.microsoft.com/office/powerpoint/2010/main" val="23621923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9681F15-E95D-4018-B7C0-60985CF7F9BE}"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0538472-75C8-4285-81E8-9C005781CFF5}" type="slidenum">
              <a:rPr lang="he-IL"/>
              <a:pPr>
                <a:defRPr/>
              </a:pPr>
              <a:t>‹#›</a:t>
            </a:fld>
            <a:endParaRPr lang="he-IL" dirty="0"/>
          </a:p>
        </p:txBody>
      </p:sp>
    </p:spTree>
    <p:extLst>
      <p:ext uri="{BB962C8B-B14F-4D97-AF65-F5344CB8AC3E}">
        <p14:creationId xmlns:p14="http://schemas.microsoft.com/office/powerpoint/2010/main" val="6395897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BC42B5F-8B7F-4D9D-9547-CF066C9CE620}" type="slidenum">
              <a:rPr lang="he-IL"/>
              <a:pPr>
                <a:defRPr/>
              </a:pPr>
              <a:t>‹#›</a:t>
            </a:fld>
            <a:endParaRPr lang="he-IL" dirty="0"/>
          </a:p>
        </p:txBody>
      </p:sp>
    </p:spTree>
    <p:extLst>
      <p:ext uri="{BB962C8B-B14F-4D97-AF65-F5344CB8AC3E}">
        <p14:creationId xmlns:p14="http://schemas.microsoft.com/office/powerpoint/2010/main" val="8857020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2907828-FF4D-4192-BD03-9CFE01D7A74A}" type="slidenum">
              <a:rPr lang="he-IL"/>
              <a:pPr>
                <a:defRPr/>
              </a:pPr>
              <a:t>‹#›</a:t>
            </a:fld>
            <a:endParaRPr lang="he-IL" dirty="0"/>
          </a:p>
        </p:txBody>
      </p:sp>
    </p:spTree>
    <p:extLst>
      <p:ext uri="{BB962C8B-B14F-4D97-AF65-F5344CB8AC3E}">
        <p14:creationId xmlns:p14="http://schemas.microsoft.com/office/powerpoint/2010/main" val="197906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8BE4FED-20CC-4DC5-BEBC-25CE740FCEA7}"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D5F63AA-7C32-48F6-8149-205CDBC3B164}" type="slidenum">
              <a:rPr lang="he-IL"/>
              <a:pPr>
                <a:defRPr/>
              </a:pPr>
              <a:t>‹#›</a:t>
            </a:fld>
            <a:endParaRPr lang="he-IL" dirty="0"/>
          </a:p>
        </p:txBody>
      </p:sp>
    </p:spTree>
    <p:extLst>
      <p:ext uri="{BB962C8B-B14F-4D97-AF65-F5344CB8AC3E}">
        <p14:creationId xmlns:p14="http://schemas.microsoft.com/office/powerpoint/2010/main" val="9882061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D5CC199-9DA1-4B7C-9128-13F2A57EA15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8DF83CB-12EA-4032-A098-FBF7FA6F4CE9}" type="slidenum">
              <a:rPr lang="he-IL"/>
              <a:pPr>
                <a:defRPr/>
              </a:pPr>
              <a:t>‹#›</a:t>
            </a:fld>
            <a:endParaRPr lang="he-IL" dirty="0"/>
          </a:p>
        </p:txBody>
      </p:sp>
    </p:spTree>
    <p:extLst>
      <p:ext uri="{BB962C8B-B14F-4D97-AF65-F5344CB8AC3E}">
        <p14:creationId xmlns:p14="http://schemas.microsoft.com/office/powerpoint/2010/main" val="3147669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D507738-A455-4828-AE02-7900FE83107D}" type="slidenum">
              <a:rPr lang="he-IL"/>
              <a:pPr>
                <a:defRPr/>
              </a:pPr>
              <a:t>‹#›</a:t>
            </a:fld>
            <a:endParaRPr lang="he-IL" dirty="0"/>
          </a:p>
        </p:txBody>
      </p:sp>
    </p:spTree>
    <p:extLst>
      <p:ext uri="{BB962C8B-B14F-4D97-AF65-F5344CB8AC3E}">
        <p14:creationId xmlns:p14="http://schemas.microsoft.com/office/powerpoint/2010/main" val="10344409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611CEC8-EC38-49AF-AD3B-7149C09C04A7}"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148D83E-6777-4D30-9CA8-8D74DCB5AD2E}" type="slidenum">
              <a:rPr lang="he-IL"/>
              <a:pPr>
                <a:defRPr/>
              </a:pPr>
              <a:t>‹#›</a:t>
            </a:fld>
            <a:endParaRPr lang="he-IL" dirty="0"/>
          </a:p>
        </p:txBody>
      </p:sp>
    </p:spTree>
    <p:extLst>
      <p:ext uri="{BB962C8B-B14F-4D97-AF65-F5344CB8AC3E}">
        <p14:creationId xmlns:p14="http://schemas.microsoft.com/office/powerpoint/2010/main" val="11788727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C9318C8-5908-4D57-81FF-1BBDD52F57D4}" type="slidenum">
              <a:rPr lang="he-IL"/>
              <a:pPr>
                <a:defRPr/>
              </a:pPr>
              <a:t>‹#›</a:t>
            </a:fld>
            <a:endParaRPr lang="he-IL" dirty="0"/>
          </a:p>
        </p:txBody>
      </p:sp>
    </p:spTree>
    <p:extLst>
      <p:ext uri="{BB962C8B-B14F-4D97-AF65-F5344CB8AC3E}">
        <p14:creationId xmlns:p14="http://schemas.microsoft.com/office/powerpoint/2010/main" val="3841343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6D90813-86EC-40CE-9666-E7DBBB6BEE50}" type="slidenum">
              <a:rPr lang="he-IL"/>
              <a:pPr>
                <a:defRPr/>
              </a:pPr>
              <a:t>‹#›</a:t>
            </a:fld>
            <a:endParaRPr lang="he-IL" dirty="0"/>
          </a:p>
        </p:txBody>
      </p:sp>
    </p:spTree>
    <p:extLst>
      <p:ext uri="{BB962C8B-B14F-4D97-AF65-F5344CB8AC3E}">
        <p14:creationId xmlns:p14="http://schemas.microsoft.com/office/powerpoint/2010/main" val="2900685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C128C52-1FB6-4458-AB08-8EE5496F4015}"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FAF59BE-1A20-4723-B0A8-F11CC1BC0E20}" type="slidenum">
              <a:rPr lang="he-IL"/>
              <a:pPr>
                <a:defRPr/>
              </a:pPr>
              <a:t>‹#›</a:t>
            </a:fld>
            <a:endParaRPr lang="he-IL" dirty="0"/>
          </a:p>
        </p:txBody>
      </p:sp>
    </p:spTree>
    <p:extLst>
      <p:ext uri="{BB962C8B-B14F-4D97-AF65-F5344CB8AC3E}">
        <p14:creationId xmlns:p14="http://schemas.microsoft.com/office/powerpoint/2010/main" val="20338509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85511E8-7E2D-4177-9FE6-815C4BBF0DC6}"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B6233A6-BF70-4D35-B0F8-1AABFDB47745}" type="slidenum">
              <a:rPr lang="he-IL"/>
              <a:pPr>
                <a:defRPr/>
              </a:pPr>
              <a:t>‹#›</a:t>
            </a:fld>
            <a:endParaRPr lang="he-IL" dirty="0"/>
          </a:p>
        </p:txBody>
      </p:sp>
    </p:spTree>
    <p:extLst>
      <p:ext uri="{BB962C8B-B14F-4D97-AF65-F5344CB8AC3E}">
        <p14:creationId xmlns:p14="http://schemas.microsoft.com/office/powerpoint/2010/main" val="19688219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601EF51-5D3D-4739-9EFC-84F13029A17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C921532-AD9D-49BE-A9EB-4FEC2E23214E}" type="slidenum">
              <a:rPr lang="he-IL"/>
              <a:pPr>
                <a:defRPr/>
              </a:pPr>
              <a:t>‹#›</a:t>
            </a:fld>
            <a:endParaRPr lang="he-IL" dirty="0"/>
          </a:p>
        </p:txBody>
      </p:sp>
    </p:spTree>
    <p:extLst>
      <p:ext uri="{BB962C8B-B14F-4D97-AF65-F5344CB8AC3E}">
        <p14:creationId xmlns:p14="http://schemas.microsoft.com/office/powerpoint/2010/main" val="23893055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4D89E23-B897-482E-90C6-12363BF7D82B}" type="slidenum">
              <a:rPr lang="he-IL"/>
              <a:pPr>
                <a:defRPr/>
              </a:pPr>
              <a:t>‹#›</a:t>
            </a:fld>
            <a:endParaRPr lang="he-IL" dirty="0"/>
          </a:p>
        </p:txBody>
      </p:sp>
    </p:spTree>
    <p:extLst>
      <p:ext uri="{BB962C8B-B14F-4D97-AF65-F5344CB8AC3E}">
        <p14:creationId xmlns:p14="http://schemas.microsoft.com/office/powerpoint/2010/main" val="35303330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28FEBA1-7C86-4E42-89C0-87C74D5A8662}" type="slidenum">
              <a:rPr lang="he-IL"/>
              <a:pPr>
                <a:defRPr/>
              </a:pPr>
              <a:t>‹#›</a:t>
            </a:fld>
            <a:endParaRPr lang="he-IL" dirty="0"/>
          </a:p>
        </p:txBody>
      </p:sp>
    </p:spTree>
    <p:extLst>
      <p:ext uri="{BB962C8B-B14F-4D97-AF65-F5344CB8AC3E}">
        <p14:creationId xmlns:p14="http://schemas.microsoft.com/office/powerpoint/2010/main" val="6383176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B4447E1-8494-40BB-991E-390D2320465E}"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CF9A516-88B4-49F7-8A1D-1B701DCFC2D9}" type="slidenum">
              <a:rPr lang="he-IL"/>
              <a:pPr>
                <a:defRPr/>
              </a:pPr>
              <a:t>‹#›</a:t>
            </a:fld>
            <a:endParaRPr lang="he-IL" dirty="0"/>
          </a:p>
        </p:txBody>
      </p:sp>
    </p:spTree>
    <p:extLst>
      <p:ext uri="{BB962C8B-B14F-4D97-AF65-F5344CB8AC3E}">
        <p14:creationId xmlns:p14="http://schemas.microsoft.com/office/powerpoint/2010/main" val="41328102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BC826F2-D835-4E34-ACBE-EFD1038D63BD}"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1A02023-53EC-484E-8F77-0601DFBA2AD2}" type="slidenum">
              <a:rPr lang="he-IL"/>
              <a:pPr>
                <a:defRPr/>
              </a:pPr>
              <a:t>‹#›</a:t>
            </a:fld>
            <a:endParaRPr lang="he-IL" dirty="0"/>
          </a:p>
        </p:txBody>
      </p:sp>
    </p:spTree>
    <p:extLst>
      <p:ext uri="{BB962C8B-B14F-4D97-AF65-F5344CB8AC3E}">
        <p14:creationId xmlns:p14="http://schemas.microsoft.com/office/powerpoint/2010/main" val="1671841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E9C5125-B4A8-4C9C-83C8-6D91C7883900}"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2E9F0CD-A7C2-4394-B40C-EBDD299A0C9E}" type="slidenum">
              <a:rPr lang="he-IL"/>
              <a:pPr>
                <a:defRPr/>
              </a:pPr>
              <a:t>‹#›</a:t>
            </a:fld>
            <a:endParaRPr lang="he-IL" dirty="0"/>
          </a:p>
        </p:txBody>
      </p:sp>
    </p:spTree>
    <p:extLst>
      <p:ext uri="{BB962C8B-B14F-4D97-AF65-F5344CB8AC3E}">
        <p14:creationId xmlns:p14="http://schemas.microsoft.com/office/powerpoint/2010/main" val="839219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13910CC-D107-48C6-82E0-3479A90C3740}"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2EC84A5-280E-46FC-A942-4840CE668684}" type="slidenum">
              <a:rPr lang="he-IL"/>
              <a:pPr>
                <a:defRPr/>
              </a:pPr>
              <a:t>‹#›</a:t>
            </a:fld>
            <a:endParaRPr lang="he-IL" dirty="0"/>
          </a:p>
        </p:txBody>
      </p:sp>
    </p:spTree>
    <p:extLst>
      <p:ext uri="{BB962C8B-B14F-4D97-AF65-F5344CB8AC3E}">
        <p14:creationId xmlns:p14="http://schemas.microsoft.com/office/powerpoint/2010/main" val="41244900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3DBB75-BC5C-4813-B569-8B815DD68AFA}" type="slidenum">
              <a:rPr lang="he-IL"/>
              <a:pPr>
                <a:defRPr/>
              </a:pPr>
              <a:t>‹#›</a:t>
            </a:fld>
            <a:endParaRPr lang="he-IL" dirty="0"/>
          </a:p>
        </p:txBody>
      </p:sp>
    </p:spTree>
    <p:extLst>
      <p:ext uri="{BB962C8B-B14F-4D97-AF65-F5344CB8AC3E}">
        <p14:creationId xmlns:p14="http://schemas.microsoft.com/office/powerpoint/2010/main" val="14005118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78E6A4-A770-4CC5-A2AF-4C9F7DACEA61}" type="slidenum">
              <a:rPr lang="he-IL"/>
              <a:pPr>
                <a:defRPr/>
              </a:pPr>
              <a:t>‹#›</a:t>
            </a:fld>
            <a:endParaRPr lang="he-IL" dirty="0"/>
          </a:p>
        </p:txBody>
      </p:sp>
    </p:spTree>
    <p:extLst>
      <p:ext uri="{BB962C8B-B14F-4D97-AF65-F5344CB8AC3E}">
        <p14:creationId xmlns:p14="http://schemas.microsoft.com/office/powerpoint/2010/main" val="34495838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D34DBF9-8302-47A4-A095-9D9628099BAE}"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26B4137-4A15-492B-B401-F1B28B411D13}" type="slidenum">
              <a:rPr lang="he-IL"/>
              <a:pPr>
                <a:defRPr/>
              </a:pPr>
              <a:t>‹#›</a:t>
            </a:fld>
            <a:endParaRPr lang="he-IL" dirty="0"/>
          </a:p>
        </p:txBody>
      </p:sp>
    </p:spTree>
    <p:extLst>
      <p:ext uri="{BB962C8B-B14F-4D97-AF65-F5344CB8AC3E}">
        <p14:creationId xmlns:p14="http://schemas.microsoft.com/office/powerpoint/2010/main" val="18433493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569FC17-D0CD-443E-B2D1-96FDA621BC94}"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E01BB4E-D791-4A5F-8D26-0B95CB0B23A4}" type="slidenum">
              <a:rPr lang="he-IL"/>
              <a:pPr>
                <a:defRPr/>
              </a:pPr>
              <a:t>‹#›</a:t>
            </a:fld>
            <a:endParaRPr lang="he-IL" dirty="0"/>
          </a:p>
        </p:txBody>
      </p:sp>
    </p:spTree>
    <p:extLst>
      <p:ext uri="{BB962C8B-B14F-4D97-AF65-F5344CB8AC3E}">
        <p14:creationId xmlns:p14="http://schemas.microsoft.com/office/powerpoint/2010/main" val="5145088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F455A49-3C0E-4A03-8C15-8C5558C0C49A}"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1DE782B-5065-4B9C-AA1B-E8C0C828382E}" type="slidenum">
              <a:rPr lang="he-IL"/>
              <a:pPr>
                <a:defRPr/>
              </a:pPr>
              <a:t>‹#›</a:t>
            </a:fld>
            <a:endParaRPr lang="he-IL" dirty="0"/>
          </a:p>
        </p:txBody>
      </p:sp>
    </p:spTree>
    <p:extLst>
      <p:ext uri="{BB962C8B-B14F-4D97-AF65-F5344CB8AC3E}">
        <p14:creationId xmlns:p14="http://schemas.microsoft.com/office/powerpoint/2010/main" val="31622351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7CFE42D-DBA8-4844-A754-089912E11915}" type="slidenum">
              <a:rPr lang="he-IL"/>
              <a:pPr>
                <a:defRPr/>
              </a:pPr>
              <a:t>‹#›</a:t>
            </a:fld>
            <a:endParaRPr lang="he-IL" dirty="0"/>
          </a:p>
        </p:txBody>
      </p:sp>
    </p:spTree>
    <p:extLst>
      <p:ext uri="{BB962C8B-B14F-4D97-AF65-F5344CB8AC3E}">
        <p14:creationId xmlns:p14="http://schemas.microsoft.com/office/powerpoint/2010/main" val="42548387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6F7FD84-9297-49A6-ADF0-3A641A395001}" type="slidenum">
              <a:rPr lang="he-IL"/>
              <a:pPr>
                <a:defRPr/>
              </a:pPr>
              <a:t>‹#›</a:t>
            </a:fld>
            <a:endParaRPr lang="he-IL" dirty="0"/>
          </a:p>
        </p:txBody>
      </p:sp>
    </p:spTree>
    <p:extLst>
      <p:ext uri="{BB962C8B-B14F-4D97-AF65-F5344CB8AC3E}">
        <p14:creationId xmlns:p14="http://schemas.microsoft.com/office/powerpoint/2010/main" val="16823849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4E545C6-F04B-4924-802E-E6BBAC9047A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CCE9BBB-1189-499A-8C29-8A90C6D19187}" type="slidenum">
              <a:rPr lang="he-IL"/>
              <a:pPr>
                <a:defRPr/>
              </a:pPr>
              <a:t>‹#›</a:t>
            </a:fld>
            <a:endParaRPr lang="he-IL" dirty="0"/>
          </a:p>
        </p:txBody>
      </p:sp>
    </p:spTree>
    <p:extLst>
      <p:ext uri="{BB962C8B-B14F-4D97-AF65-F5344CB8AC3E}">
        <p14:creationId xmlns:p14="http://schemas.microsoft.com/office/powerpoint/2010/main" val="16183134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32EAE4F-14D3-4188-BB91-D1F3B47465C9}"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6F07F39-AF47-4588-B3E2-0C074D26C742}" type="slidenum">
              <a:rPr lang="he-IL"/>
              <a:pPr>
                <a:defRPr/>
              </a:pPr>
              <a:t>‹#›</a:t>
            </a:fld>
            <a:endParaRPr lang="he-IL" dirty="0"/>
          </a:p>
        </p:txBody>
      </p:sp>
    </p:spTree>
    <p:extLst>
      <p:ext uri="{BB962C8B-B14F-4D97-AF65-F5344CB8AC3E}">
        <p14:creationId xmlns:p14="http://schemas.microsoft.com/office/powerpoint/2010/main" val="184215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B0FC1F3-CF89-4549-9836-5E5B6640867D}" type="slidenum">
              <a:rPr lang="he-IL"/>
              <a:pPr>
                <a:defRPr/>
              </a:pPr>
              <a:t>‹#›</a:t>
            </a:fld>
            <a:endParaRPr lang="he-IL" dirty="0"/>
          </a:p>
        </p:txBody>
      </p:sp>
    </p:spTree>
    <p:extLst>
      <p:ext uri="{BB962C8B-B14F-4D97-AF65-F5344CB8AC3E}">
        <p14:creationId xmlns:p14="http://schemas.microsoft.com/office/powerpoint/2010/main" val="17100630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11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2102732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9867452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18517532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11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9712628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39473109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41524517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15234696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28430517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7162796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C33806C-71EC-4451-AB7A-1284C625502F}"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04B1A7-B540-4296-A156-7C57B1CE7262}" type="slidenum">
              <a:rPr lang="he-IL"/>
              <a:pPr>
                <a:defRPr/>
              </a:pPr>
              <a:t>‹#›</a:t>
            </a:fld>
            <a:endParaRPr lang="he-IL" dirty="0"/>
          </a:p>
        </p:txBody>
      </p:sp>
    </p:spTree>
    <p:extLst>
      <p:ext uri="{BB962C8B-B14F-4D97-AF65-F5344CB8AC3E}">
        <p14:creationId xmlns:p14="http://schemas.microsoft.com/office/powerpoint/2010/main" val="299326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74D8B43-28FB-4E56-9558-AA39B859A8AB}" type="slidenum">
              <a:rPr lang="he-IL"/>
              <a:pPr>
                <a:defRPr/>
              </a:pPr>
              <a:t>‹#›</a:t>
            </a:fld>
            <a:endParaRPr lang="he-IL" dirty="0"/>
          </a:p>
        </p:txBody>
      </p:sp>
    </p:spTree>
    <p:extLst>
      <p:ext uri="{BB962C8B-B14F-4D97-AF65-F5344CB8AC3E}">
        <p14:creationId xmlns:p14="http://schemas.microsoft.com/office/powerpoint/2010/main" val="269904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8A6F213-C2E1-40EF-AAAE-8D487EB9FA93}" type="slidenum">
              <a:rPr lang="he-IL"/>
              <a:pPr>
                <a:defRPr/>
              </a:pPr>
              <a:t>‹#›</a:t>
            </a:fld>
            <a:endParaRPr lang="he-IL" dirty="0"/>
          </a:p>
        </p:txBody>
      </p:sp>
    </p:spTree>
    <p:extLst>
      <p:ext uri="{BB962C8B-B14F-4D97-AF65-F5344CB8AC3E}">
        <p14:creationId xmlns:p14="http://schemas.microsoft.com/office/powerpoint/2010/main" val="12303454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D514F00-5ACA-470B-B750-A1CE28A7CF09}" type="slidenum">
              <a:rPr lang="he-IL"/>
              <a:pPr>
                <a:defRPr/>
              </a:pPr>
              <a:t>‹#›</a:t>
            </a:fld>
            <a:endParaRPr lang="he-IL" dirty="0"/>
          </a:p>
        </p:txBody>
      </p:sp>
    </p:spTree>
    <p:extLst>
      <p:ext uri="{BB962C8B-B14F-4D97-AF65-F5344CB8AC3E}">
        <p14:creationId xmlns:p14="http://schemas.microsoft.com/office/powerpoint/2010/main" val="12403747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665585-7BB7-4A75-B41D-CF7B79765BA5}" type="slidenum">
              <a:rPr lang="he-IL"/>
              <a:pPr>
                <a:defRPr/>
              </a:pPr>
              <a:t>‹#›</a:t>
            </a:fld>
            <a:endParaRPr lang="he-IL" dirty="0"/>
          </a:p>
        </p:txBody>
      </p:sp>
    </p:spTree>
    <p:extLst>
      <p:ext uri="{BB962C8B-B14F-4D97-AF65-F5344CB8AC3E}">
        <p14:creationId xmlns:p14="http://schemas.microsoft.com/office/powerpoint/2010/main" val="7021286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5602861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34683815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2243697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41559061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27457283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9605457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9936495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361665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F54624A-D81F-4195-A773-80BCF82090B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082C04-C66A-4E98-A503-90C8E65DC805}" type="slidenum">
              <a:rPr lang="he-IL"/>
              <a:pPr>
                <a:defRPr/>
              </a:pPr>
              <a:t>‹#›</a:t>
            </a:fld>
            <a:endParaRPr lang="he-IL" dirty="0"/>
          </a:p>
        </p:txBody>
      </p:sp>
    </p:spTree>
    <p:extLst>
      <p:ext uri="{BB962C8B-B14F-4D97-AF65-F5344CB8AC3E}">
        <p14:creationId xmlns:p14="http://schemas.microsoft.com/office/powerpoint/2010/main" val="33032513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10512769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102772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4B13BE3-80B5-4976-9DDB-EFC986D16DFC}" type="slidenum">
              <a:rPr lang="he-IL"/>
              <a:pPr>
                <a:defRPr/>
              </a:pPr>
              <a:t>‹#›</a:t>
            </a:fld>
            <a:endParaRPr lang="he-IL" dirty="0"/>
          </a:p>
        </p:txBody>
      </p:sp>
    </p:spTree>
    <p:extLst>
      <p:ext uri="{BB962C8B-B14F-4D97-AF65-F5344CB8AC3E}">
        <p14:creationId xmlns:p14="http://schemas.microsoft.com/office/powerpoint/2010/main" val="61729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FBF46FF-15DF-4CC9-ACDD-2CEF8284682A}" type="slidenum">
              <a:rPr lang="he-IL"/>
              <a:pPr>
                <a:defRPr/>
              </a:pPr>
              <a:t>‹#›</a:t>
            </a:fld>
            <a:endParaRPr lang="he-IL" dirty="0"/>
          </a:p>
        </p:txBody>
      </p:sp>
    </p:spTree>
    <p:extLst>
      <p:ext uri="{BB962C8B-B14F-4D97-AF65-F5344CB8AC3E}">
        <p14:creationId xmlns:p14="http://schemas.microsoft.com/office/powerpoint/2010/main" val="120695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59DBB2C-345D-4C77-8BBA-9A5A09D4E921}"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5BCFD03-EB70-4FEE-87D6-4DC2A39A2038}" type="slidenum">
              <a:rPr lang="he-IL"/>
              <a:pPr>
                <a:defRPr/>
              </a:pPr>
              <a:t>‹#›</a:t>
            </a:fld>
            <a:endParaRPr lang="he-IL" dirty="0"/>
          </a:p>
        </p:txBody>
      </p:sp>
    </p:spTree>
    <p:extLst>
      <p:ext uri="{BB962C8B-B14F-4D97-AF65-F5344CB8AC3E}">
        <p14:creationId xmlns:p14="http://schemas.microsoft.com/office/powerpoint/2010/main" val="209910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E69E43-7096-4841-9066-20993AF00FCF}" type="slidenum">
              <a:rPr lang="he-IL"/>
              <a:pPr>
                <a:defRPr/>
              </a:pPr>
              <a:t>‹#›</a:t>
            </a:fld>
            <a:endParaRPr lang="he-IL" dirty="0"/>
          </a:p>
        </p:txBody>
      </p:sp>
    </p:spTree>
    <p:extLst>
      <p:ext uri="{BB962C8B-B14F-4D97-AF65-F5344CB8AC3E}">
        <p14:creationId xmlns:p14="http://schemas.microsoft.com/office/powerpoint/2010/main" val="2710104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ACC7961-50B0-46D3-B63B-8B5A09DEFD94}" type="slidenum">
              <a:rPr lang="he-IL"/>
              <a:pPr>
                <a:defRPr/>
              </a:pPr>
              <a:t>‹#›</a:t>
            </a:fld>
            <a:endParaRPr lang="he-IL" dirty="0"/>
          </a:p>
        </p:txBody>
      </p:sp>
    </p:spTree>
    <p:extLst>
      <p:ext uri="{BB962C8B-B14F-4D97-AF65-F5344CB8AC3E}">
        <p14:creationId xmlns:p14="http://schemas.microsoft.com/office/powerpoint/2010/main" val="4040248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912BC97-8C07-4310-B547-442DCC84432B}"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1EA2266-A891-47B3-AC41-691A5154ED65}" type="slidenum">
              <a:rPr lang="he-IL"/>
              <a:pPr>
                <a:defRPr/>
              </a:pPr>
              <a:t>‹#›</a:t>
            </a:fld>
            <a:endParaRPr lang="he-IL" dirty="0"/>
          </a:p>
        </p:txBody>
      </p:sp>
    </p:spTree>
    <p:extLst>
      <p:ext uri="{BB962C8B-B14F-4D97-AF65-F5344CB8AC3E}">
        <p14:creationId xmlns:p14="http://schemas.microsoft.com/office/powerpoint/2010/main" val="3736730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FEC8AC-B114-434F-B27B-E22F68666E53}"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D35C16E-4468-4938-B4DB-AB574504EFDD}" type="slidenum">
              <a:rPr lang="he-IL"/>
              <a:pPr>
                <a:defRPr/>
              </a:pPr>
              <a:t>‹#›</a:t>
            </a:fld>
            <a:endParaRPr lang="he-IL" dirty="0"/>
          </a:p>
        </p:txBody>
      </p:sp>
    </p:spTree>
    <p:extLst>
      <p:ext uri="{BB962C8B-B14F-4D97-AF65-F5344CB8AC3E}">
        <p14:creationId xmlns:p14="http://schemas.microsoft.com/office/powerpoint/2010/main" val="736668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51CD90-6288-4D15-80F6-37984039664F}" type="slidenum">
              <a:rPr lang="he-IL"/>
              <a:pPr>
                <a:defRPr/>
              </a:pPr>
              <a:t>‹#›</a:t>
            </a:fld>
            <a:endParaRPr lang="he-IL" dirty="0"/>
          </a:p>
        </p:txBody>
      </p:sp>
    </p:spTree>
    <p:extLst>
      <p:ext uri="{BB962C8B-B14F-4D97-AF65-F5344CB8AC3E}">
        <p14:creationId xmlns:p14="http://schemas.microsoft.com/office/powerpoint/2010/main" val="381711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D6BE743-0FA0-4176-8A66-8FD585ED1938}" type="slidenum">
              <a:rPr lang="he-IL"/>
              <a:pPr>
                <a:defRPr/>
              </a:pPr>
              <a:t>‹#›</a:t>
            </a:fld>
            <a:endParaRPr lang="he-IL" dirty="0"/>
          </a:p>
        </p:txBody>
      </p:sp>
    </p:spTree>
    <p:extLst>
      <p:ext uri="{BB962C8B-B14F-4D97-AF65-F5344CB8AC3E}">
        <p14:creationId xmlns:p14="http://schemas.microsoft.com/office/powerpoint/2010/main" val="2015551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F02794-5AF6-470D-AC7E-8446DD872404}" type="slidenum">
              <a:rPr lang="he-IL"/>
              <a:pPr>
                <a:defRPr/>
              </a:pPr>
              <a:t>‹#›</a:t>
            </a:fld>
            <a:endParaRPr lang="he-IL" dirty="0"/>
          </a:p>
        </p:txBody>
      </p:sp>
    </p:spTree>
    <p:extLst>
      <p:ext uri="{BB962C8B-B14F-4D97-AF65-F5344CB8AC3E}">
        <p14:creationId xmlns:p14="http://schemas.microsoft.com/office/powerpoint/2010/main" val="286895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F7E41A-D4D5-4753-9F73-1439BF2B609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0016621-54A0-46F1-BAB2-45534380F4F4}" type="slidenum">
              <a:rPr lang="he-IL"/>
              <a:pPr>
                <a:defRPr/>
              </a:pPr>
              <a:t>‹#›</a:t>
            </a:fld>
            <a:endParaRPr lang="he-IL" dirty="0"/>
          </a:p>
        </p:txBody>
      </p:sp>
    </p:spTree>
    <p:extLst>
      <p:ext uri="{BB962C8B-B14F-4D97-AF65-F5344CB8AC3E}">
        <p14:creationId xmlns:p14="http://schemas.microsoft.com/office/powerpoint/2010/main" val="295033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81182E6-01A5-4E3C-B55E-27EFF9A351E5}" type="slidenum">
              <a:rPr lang="he-IL"/>
              <a:pPr>
                <a:defRPr/>
              </a:pPr>
              <a:t>‹#›</a:t>
            </a:fld>
            <a:endParaRPr lang="he-IL" dirty="0"/>
          </a:p>
        </p:txBody>
      </p:sp>
    </p:spTree>
    <p:extLst>
      <p:ext uri="{BB962C8B-B14F-4D97-AF65-F5344CB8AC3E}">
        <p14:creationId xmlns:p14="http://schemas.microsoft.com/office/powerpoint/2010/main" val="4105697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2552153-A48E-4C57-ADBD-5B61A42BC5C3}" type="slidenum">
              <a:rPr lang="he-IL"/>
              <a:pPr>
                <a:defRPr/>
              </a:pPr>
              <a:t>‹#›</a:t>
            </a:fld>
            <a:endParaRPr lang="he-IL" dirty="0"/>
          </a:p>
        </p:txBody>
      </p:sp>
    </p:spTree>
    <p:extLst>
      <p:ext uri="{BB962C8B-B14F-4D97-AF65-F5344CB8AC3E}">
        <p14:creationId xmlns:p14="http://schemas.microsoft.com/office/powerpoint/2010/main" val="2596733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0C3FB3F-B093-4181-AC62-D2B514F9462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4260C97-0440-4321-A463-71961F468AA2}" type="slidenum">
              <a:rPr lang="he-IL"/>
              <a:pPr>
                <a:defRPr/>
              </a:pPr>
              <a:t>‹#›</a:t>
            </a:fld>
            <a:endParaRPr lang="he-IL" dirty="0"/>
          </a:p>
        </p:txBody>
      </p:sp>
    </p:spTree>
    <p:extLst>
      <p:ext uri="{BB962C8B-B14F-4D97-AF65-F5344CB8AC3E}">
        <p14:creationId xmlns:p14="http://schemas.microsoft.com/office/powerpoint/2010/main" val="310994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84BC225-E943-4E4E-8160-7389836E0ABF}" type="slidenum">
              <a:rPr lang="he-IL"/>
              <a:pPr>
                <a:defRPr/>
              </a:pPr>
              <a:t>‹#›</a:t>
            </a:fld>
            <a:endParaRPr lang="he-IL" dirty="0"/>
          </a:p>
        </p:txBody>
      </p:sp>
    </p:spTree>
    <p:extLst>
      <p:ext uri="{BB962C8B-B14F-4D97-AF65-F5344CB8AC3E}">
        <p14:creationId xmlns:p14="http://schemas.microsoft.com/office/powerpoint/2010/main" val="2161692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A185C5C-0D9A-4BAC-865D-A80803709B8C}" type="slidenum">
              <a:rPr lang="he-IL"/>
              <a:pPr>
                <a:defRPr/>
              </a:pPr>
              <a:t>‹#›</a:t>
            </a:fld>
            <a:endParaRPr lang="he-IL" dirty="0"/>
          </a:p>
        </p:txBody>
      </p:sp>
    </p:spTree>
    <p:extLst>
      <p:ext uri="{BB962C8B-B14F-4D97-AF65-F5344CB8AC3E}">
        <p14:creationId xmlns:p14="http://schemas.microsoft.com/office/powerpoint/2010/main" val="2203810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DB21C29-C2D8-4CB8-BCB6-65F3C9F7F36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C89BF4F-47F6-46FB-A873-6546B0E163D1}" type="slidenum">
              <a:rPr lang="he-IL"/>
              <a:pPr>
                <a:defRPr/>
              </a:pPr>
              <a:t>‹#›</a:t>
            </a:fld>
            <a:endParaRPr lang="he-IL" dirty="0"/>
          </a:p>
        </p:txBody>
      </p:sp>
    </p:spTree>
    <p:extLst>
      <p:ext uri="{BB962C8B-B14F-4D97-AF65-F5344CB8AC3E}">
        <p14:creationId xmlns:p14="http://schemas.microsoft.com/office/powerpoint/2010/main" val="4194645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81A4158-5AE5-4E21-8F7D-D86F04A532F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6756A33-CD6C-4CBD-8D29-7537F1E4DD50}" type="slidenum">
              <a:rPr lang="he-IL"/>
              <a:pPr>
                <a:defRPr/>
              </a:pPr>
              <a:t>‹#›</a:t>
            </a:fld>
            <a:endParaRPr lang="he-IL" dirty="0"/>
          </a:p>
        </p:txBody>
      </p:sp>
    </p:spTree>
    <p:extLst>
      <p:ext uri="{BB962C8B-B14F-4D97-AF65-F5344CB8AC3E}">
        <p14:creationId xmlns:p14="http://schemas.microsoft.com/office/powerpoint/2010/main" val="2802889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0E3E4AB-3519-4ADA-8953-0B787CA1074F}" type="slidenum">
              <a:rPr lang="he-IL"/>
              <a:pPr>
                <a:defRPr/>
              </a:pPr>
              <a:t>‹#›</a:t>
            </a:fld>
            <a:endParaRPr lang="he-IL" dirty="0"/>
          </a:p>
        </p:txBody>
      </p:sp>
    </p:spTree>
    <p:extLst>
      <p:ext uri="{BB962C8B-B14F-4D97-AF65-F5344CB8AC3E}">
        <p14:creationId xmlns:p14="http://schemas.microsoft.com/office/powerpoint/2010/main" val="65062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7CB0C01-99E8-4708-8748-1CE5EF0F2CF3}"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8051DC6-C7ED-4A2F-B3C1-3E367A1CEC4F}" type="slidenum">
              <a:rPr lang="he-IL"/>
              <a:pPr>
                <a:defRPr/>
              </a:pPr>
              <a:t>‹#›</a:t>
            </a:fld>
            <a:endParaRPr lang="he-IL" dirty="0"/>
          </a:p>
        </p:txBody>
      </p:sp>
    </p:spTree>
    <p:extLst>
      <p:ext uri="{BB962C8B-B14F-4D97-AF65-F5344CB8AC3E}">
        <p14:creationId xmlns:p14="http://schemas.microsoft.com/office/powerpoint/2010/main" val="1655058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FA26B80-CAE9-4DE7-905B-277194AD9B77}" type="slidenum">
              <a:rPr lang="he-IL"/>
              <a:pPr>
                <a:defRPr/>
              </a:pPr>
              <a:t>‹#›</a:t>
            </a:fld>
            <a:endParaRPr lang="he-IL" dirty="0"/>
          </a:p>
        </p:txBody>
      </p:sp>
    </p:spTree>
    <p:extLst>
      <p:ext uri="{BB962C8B-B14F-4D97-AF65-F5344CB8AC3E}">
        <p14:creationId xmlns:p14="http://schemas.microsoft.com/office/powerpoint/2010/main" val="107799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291C124-CF4B-49E5-93A6-AF8F930C563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4CEECE3-531D-4F9F-BA89-CEDC1C97A84D}" type="slidenum">
              <a:rPr lang="he-IL"/>
              <a:pPr>
                <a:defRPr/>
              </a:pPr>
              <a:t>‹#›</a:t>
            </a:fld>
            <a:endParaRPr lang="he-IL" dirty="0"/>
          </a:p>
        </p:txBody>
      </p:sp>
    </p:spTree>
    <p:extLst>
      <p:ext uri="{BB962C8B-B14F-4D97-AF65-F5344CB8AC3E}">
        <p14:creationId xmlns:p14="http://schemas.microsoft.com/office/powerpoint/2010/main" val="1599779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FC09A6B-4F3A-4190-A9A5-7D31B9F07B6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167406A-2B28-4161-B499-A3B6657379E9}" type="slidenum">
              <a:rPr lang="he-IL"/>
              <a:pPr>
                <a:defRPr/>
              </a:pPr>
              <a:t>‹#›</a:t>
            </a:fld>
            <a:endParaRPr lang="he-IL" dirty="0"/>
          </a:p>
        </p:txBody>
      </p:sp>
    </p:spTree>
    <p:extLst>
      <p:ext uri="{BB962C8B-B14F-4D97-AF65-F5344CB8AC3E}">
        <p14:creationId xmlns:p14="http://schemas.microsoft.com/office/powerpoint/2010/main" val="2417275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D97B51-EB82-47EE-8F8B-34D10B8C9B1F}" type="slidenum">
              <a:rPr lang="he-IL"/>
              <a:pPr>
                <a:defRPr/>
              </a:pPr>
              <a:t>‹#›</a:t>
            </a:fld>
            <a:endParaRPr lang="he-IL" dirty="0"/>
          </a:p>
        </p:txBody>
      </p:sp>
    </p:spTree>
    <p:extLst>
      <p:ext uri="{BB962C8B-B14F-4D97-AF65-F5344CB8AC3E}">
        <p14:creationId xmlns:p14="http://schemas.microsoft.com/office/powerpoint/2010/main" val="349069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E33A7B1-CBF6-41B0-BC2A-4D6EB4FFA3C9}" type="slidenum">
              <a:rPr lang="he-IL"/>
              <a:pPr>
                <a:defRPr/>
              </a:pPr>
              <a:t>‹#›</a:t>
            </a:fld>
            <a:endParaRPr lang="he-IL" dirty="0"/>
          </a:p>
        </p:txBody>
      </p:sp>
    </p:spTree>
    <p:extLst>
      <p:ext uri="{BB962C8B-B14F-4D97-AF65-F5344CB8AC3E}">
        <p14:creationId xmlns:p14="http://schemas.microsoft.com/office/powerpoint/2010/main" val="1278503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82D8443-833D-45D8-AA3C-D04D1C860BA3}"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0019215-F3B8-4345-878E-5226EE07F0DB}" type="slidenum">
              <a:rPr lang="he-IL"/>
              <a:pPr>
                <a:defRPr/>
              </a:pPr>
              <a:t>‹#›</a:t>
            </a:fld>
            <a:endParaRPr lang="he-IL" dirty="0"/>
          </a:p>
        </p:txBody>
      </p:sp>
    </p:spTree>
    <p:extLst>
      <p:ext uri="{BB962C8B-B14F-4D97-AF65-F5344CB8AC3E}">
        <p14:creationId xmlns:p14="http://schemas.microsoft.com/office/powerpoint/2010/main" val="1508738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9E31F5B-7875-4FBD-8016-201A2320648B}" type="slidenum">
              <a:rPr lang="he-IL"/>
              <a:pPr>
                <a:defRPr/>
              </a:pPr>
              <a:t>‹#›</a:t>
            </a:fld>
            <a:endParaRPr lang="he-IL" dirty="0"/>
          </a:p>
        </p:txBody>
      </p:sp>
    </p:spTree>
    <p:extLst>
      <p:ext uri="{BB962C8B-B14F-4D97-AF65-F5344CB8AC3E}">
        <p14:creationId xmlns:p14="http://schemas.microsoft.com/office/powerpoint/2010/main" val="1481458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C9CF280-C1ED-4263-903C-76910C5F7632}" type="slidenum">
              <a:rPr lang="he-IL"/>
              <a:pPr>
                <a:defRPr/>
              </a:pPr>
              <a:t>‹#›</a:t>
            </a:fld>
            <a:endParaRPr lang="he-IL" dirty="0"/>
          </a:p>
        </p:txBody>
      </p:sp>
    </p:spTree>
    <p:extLst>
      <p:ext uri="{BB962C8B-B14F-4D97-AF65-F5344CB8AC3E}">
        <p14:creationId xmlns:p14="http://schemas.microsoft.com/office/powerpoint/2010/main" val="1897883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2614DAF-442B-48F3-9A2F-2A37CC95A9B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8B1C311-F3DA-4CEB-801D-1ED21FA09394}" type="slidenum">
              <a:rPr lang="he-IL"/>
              <a:pPr>
                <a:defRPr/>
              </a:pPr>
              <a:t>‹#›</a:t>
            </a:fld>
            <a:endParaRPr lang="he-IL" dirty="0"/>
          </a:p>
        </p:txBody>
      </p:sp>
    </p:spTree>
    <p:extLst>
      <p:ext uri="{BB962C8B-B14F-4D97-AF65-F5344CB8AC3E}">
        <p14:creationId xmlns:p14="http://schemas.microsoft.com/office/powerpoint/2010/main" val="1322832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16B88F7-ED97-4815-9C62-D96C2F69749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6ECDA31-45E9-4F46-8D6B-7F82CE32A44B}" type="slidenum">
              <a:rPr lang="he-IL"/>
              <a:pPr>
                <a:defRPr/>
              </a:pPr>
              <a:t>‹#›</a:t>
            </a:fld>
            <a:endParaRPr lang="he-IL" dirty="0"/>
          </a:p>
        </p:txBody>
      </p:sp>
    </p:spTree>
    <p:extLst>
      <p:ext uri="{BB962C8B-B14F-4D97-AF65-F5344CB8AC3E}">
        <p14:creationId xmlns:p14="http://schemas.microsoft.com/office/powerpoint/2010/main" val="199889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5EFDC42-AA49-40FA-A221-9D3BAF86D588}" type="datetime8">
              <a:rPr lang="he-IL"/>
              <a:pPr>
                <a:defRPr/>
              </a:pPr>
              <a:t>11 מרץ 18</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1287F04-0F36-434D-BC3E-982EF4336C87}" type="slidenum">
              <a:rPr lang="he-IL"/>
              <a:pPr>
                <a:defRPr/>
              </a:pPr>
              <a:t>‹#›</a:t>
            </a:fld>
            <a:endParaRPr lang="he-IL" dirty="0"/>
          </a:p>
        </p:txBody>
      </p:sp>
    </p:spTree>
    <p:extLst>
      <p:ext uri="{BB962C8B-B14F-4D97-AF65-F5344CB8AC3E}">
        <p14:creationId xmlns:p14="http://schemas.microsoft.com/office/powerpoint/2010/main" val="3691411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6DD468E-7836-424E-A96B-E3F0752E2BBF}"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D120F6-5EEC-4E74-B778-C4A45A0C6D5F}" type="slidenum">
              <a:rPr lang="he-IL"/>
              <a:pPr>
                <a:defRPr/>
              </a:pPr>
              <a:t>‹#›</a:t>
            </a:fld>
            <a:endParaRPr lang="he-IL" dirty="0"/>
          </a:p>
        </p:txBody>
      </p:sp>
    </p:spTree>
    <p:extLst>
      <p:ext uri="{BB962C8B-B14F-4D97-AF65-F5344CB8AC3E}">
        <p14:creationId xmlns:p14="http://schemas.microsoft.com/office/powerpoint/2010/main" val="1147164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8C479B7-61E7-44D2-A811-29DC581701D4}" type="slidenum">
              <a:rPr lang="he-IL"/>
              <a:pPr>
                <a:defRPr/>
              </a:pPr>
              <a:t>‹#›</a:t>
            </a:fld>
            <a:endParaRPr lang="he-IL" dirty="0"/>
          </a:p>
        </p:txBody>
      </p:sp>
    </p:spTree>
    <p:extLst>
      <p:ext uri="{BB962C8B-B14F-4D97-AF65-F5344CB8AC3E}">
        <p14:creationId xmlns:p14="http://schemas.microsoft.com/office/powerpoint/2010/main" val="1910564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D9203F0-75F6-408F-8DDB-E7783EDA06C2}" type="slidenum">
              <a:rPr lang="he-IL"/>
              <a:pPr>
                <a:defRPr/>
              </a:pPr>
              <a:t>‹#›</a:t>
            </a:fld>
            <a:endParaRPr lang="he-IL" dirty="0"/>
          </a:p>
        </p:txBody>
      </p:sp>
    </p:spTree>
    <p:extLst>
      <p:ext uri="{BB962C8B-B14F-4D97-AF65-F5344CB8AC3E}">
        <p14:creationId xmlns:p14="http://schemas.microsoft.com/office/powerpoint/2010/main" val="72086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5B06AAE-CC78-451B-B6EA-85643A627CB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4C62D21-A9E0-4FDA-A27B-9E00B76AFED6}" type="slidenum">
              <a:rPr lang="he-IL"/>
              <a:pPr>
                <a:defRPr/>
              </a:pPr>
              <a:t>‹#›</a:t>
            </a:fld>
            <a:endParaRPr lang="he-IL" dirty="0"/>
          </a:p>
        </p:txBody>
      </p:sp>
    </p:spTree>
    <p:extLst>
      <p:ext uri="{BB962C8B-B14F-4D97-AF65-F5344CB8AC3E}">
        <p14:creationId xmlns:p14="http://schemas.microsoft.com/office/powerpoint/2010/main" val="3426816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A26120C-BC59-42D5-AC95-4AF80619681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9C20F19-ED04-413F-9725-BF9D47F645FB}" type="slidenum">
              <a:rPr lang="he-IL"/>
              <a:pPr>
                <a:defRPr/>
              </a:pPr>
              <a:t>‹#›</a:t>
            </a:fld>
            <a:endParaRPr lang="he-IL" dirty="0"/>
          </a:p>
        </p:txBody>
      </p:sp>
    </p:spTree>
    <p:extLst>
      <p:ext uri="{BB962C8B-B14F-4D97-AF65-F5344CB8AC3E}">
        <p14:creationId xmlns:p14="http://schemas.microsoft.com/office/powerpoint/2010/main" val="890467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A4F5F8-8B93-4311-B9CC-CECFA8A08ED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6369FDA-B9FD-4502-A31F-AAD21FDE0983}" type="slidenum">
              <a:rPr lang="he-IL"/>
              <a:pPr>
                <a:defRPr/>
              </a:pPr>
              <a:t>‹#›</a:t>
            </a:fld>
            <a:endParaRPr lang="he-IL" dirty="0"/>
          </a:p>
        </p:txBody>
      </p:sp>
    </p:spTree>
    <p:extLst>
      <p:ext uri="{BB962C8B-B14F-4D97-AF65-F5344CB8AC3E}">
        <p14:creationId xmlns:p14="http://schemas.microsoft.com/office/powerpoint/2010/main" val="527598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B83CEAE-C4E5-475C-9581-40953AC68863}" type="slidenum">
              <a:rPr lang="he-IL"/>
              <a:pPr>
                <a:defRPr/>
              </a:pPr>
              <a:t>‹#›</a:t>
            </a:fld>
            <a:endParaRPr lang="he-IL" dirty="0"/>
          </a:p>
        </p:txBody>
      </p:sp>
    </p:spTree>
    <p:extLst>
      <p:ext uri="{BB962C8B-B14F-4D97-AF65-F5344CB8AC3E}">
        <p14:creationId xmlns:p14="http://schemas.microsoft.com/office/powerpoint/2010/main" val="3411572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FAF08B3-9327-476A-BB77-C067B9407424}" type="slidenum">
              <a:rPr lang="he-IL"/>
              <a:pPr>
                <a:defRPr/>
              </a:pPr>
              <a:t>‹#›</a:t>
            </a:fld>
            <a:endParaRPr lang="he-IL" dirty="0"/>
          </a:p>
        </p:txBody>
      </p:sp>
    </p:spTree>
    <p:extLst>
      <p:ext uri="{BB962C8B-B14F-4D97-AF65-F5344CB8AC3E}">
        <p14:creationId xmlns:p14="http://schemas.microsoft.com/office/powerpoint/2010/main" val="2048954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B24155-93ED-45E5-8CCB-E3DB0D8445D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0FC6808-636A-45F8-A1E2-6C87D284EDF8}" type="slidenum">
              <a:rPr lang="he-IL"/>
              <a:pPr>
                <a:defRPr/>
              </a:pPr>
              <a:t>‹#›</a:t>
            </a:fld>
            <a:endParaRPr lang="he-IL" dirty="0"/>
          </a:p>
        </p:txBody>
      </p:sp>
    </p:spTree>
    <p:extLst>
      <p:ext uri="{BB962C8B-B14F-4D97-AF65-F5344CB8AC3E}">
        <p14:creationId xmlns:p14="http://schemas.microsoft.com/office/powerpoint/2010/main" val="4222914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918AD5E-A593-4975-B50A-EBD94092ADCA}"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12AE866-B89A-4A82-8A46-A8EBD5D4C303}" type="slidenum">
              <a:rPr lang="he-IL"/>
              <a:pPr>
                <a:defRPr/>
              </a:pPr>
              <a:t>‹#›</a:t>
            </a:fld>
            <a:endParaRPr lang="he-IL" dirty="0"/>
          </a:p>
        </p:txBody>
      </p:sp>
    </p:spTree>
    <p:extLst>
      <p:ext uri="{BB962C8B-B14F-4D97-AF65-F5344CB8AC3E}">
        <p14:creationId xmlns:p14="http://schemas.microsoft.com/office/powerpoint/2010/main" val="347458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BE2384E-151D-4A86-ACDD-2BC22053720F}"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1F5838F-CA0A-4C02-958F-31AD74A07B54}" type="slidenum">
              <a:rPr lang="he-IL"/>
              <a:pPr>
                <a:defRPr/>
              </a:pPr>
              <a:t>‹#›</a:t>
            </a:fld>
            <a:endParaRPr lang="he-IL" dirty="0"/>
          </a:p>
        </p:txBody>
      </p:sp>
    </p:spTree>
    <p:extLst>
      <p:ext uri="{BB962C8B-B14F-4D97-AF65-F5344CB8AC3E}">
        <p14:creationId xmlns:p14="http://schemas.microsoft.com/office/powerpoint/2010/main" val="2583187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450195-A51F-48EA-B278-0781C4A38BF1}"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B3DA6AD-46CE-47FD-A15A-79947752E7C7}" type="slidenum">
              <a:rPr lang="he-IL"/>
              <a:pPr>
                <a:defRPr/>
              </a:pPr>
              <a:t>‹#›</a:t>
            </a:fld>
            <a:endParaRPr lang="he-IL" dirty="0"/>
          </a:p>
        </p:txBody>
      </p:sp>
    </p:spTree>
    <p:extLst>
      <p:ext uri="{BB962C8B-B14F-4D97-AF65-F5344CB8AC3E}">
        <p14:creationId xmlns:p14="http://schemas.microsoft.com/office/powerpoint/2010/main" val="1112735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B962D10-A7A1-492D-80D2-2FF41FC911DC}" type="slidenum">
              <a:rPr lang="he-IL"/>
              <a:pPr>
                <a:defRPr/>
              </a:pPr>
              <a:t>‹#›</a:t>
            </a:fld>
            <a:endParaRPr lang="he-IL" dirty="0"/>
          </a:p>
        </p:txBody>
      </p:sp>
    </p:spTree>
    <p:extLst>
      <p:ext uri="{BB962C8B-B14F-4D97-AF65-F5344CB8AC3E}">
        <p14:creationId xmlns:p14="http://schemas.microsoft.com/office/powerpoint/2010/main" val="104450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803720D-5CCE-4DD5-94F1-F9B06A7F5874}" type="slidenum">
              <a:rPr lang="he-IL"/>
              <a:pPr>
                <a:defRPr/>
              </a:pPr>
              <a:t>‹#›</a:t>
            </a:fld>
            <a:endParaRPr lang="he-IL" dirty="0"/>
          </a:p>
        </p:txBody>
      </p:sp>
    </p:spTree>
    <p:extLst>
      <p:ext uri="{BB962C8B-B14F-4D97-AF65-F5344CB8AC3E}">
        <p14:creationId xmlns:p14="http://schemas.microsoft.com/office/powerpoint/2010/main" val="740053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34B616C-7FC1-4D92-BC88-63193372174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F64521E-DE22-4846-9564-1CA3C2ABD2E0}" type="slidenum">
              <a:rPr lang="he-IL"/>
              <a:pPr>
                <a:defRPr/>
              </a:pPr>
              <a:t>‹#›</a:t>
            </a:fld>
            <a:endParaRPr lang="he-IL" dirty="0"/>
          </a:p>
        </p:txBody>
      </p:sp>
    </p:spTree>
    <p:extLst>
      <p:ext uri="{BB962C8B-B14F-4D97-AF65-F5344CB8AC3E}">
        <p14:creationId xmlns:p14="http://schemas.microsoft.com/office/powerpoint/2010/main" val="1818287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8388E95-B30A-46CB-8A33-21D9F0C1061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B6AE563-4502-4C5C-B8A7-F7287004D148}" type="slidenum">
              <a:rPr lang="he-IL"/>
              <a:pPr>
                <a:defRPr/>
              </a:pPr>
              <a:t>‹#›</a:t>
            </a:fld>
            <a:endParaRPr lang="he-IL" dirty="0"/>
          </a:p>
        </p:txBody>
      </p:sp>
    </p:spTree>
    <p:extLst>
      <p:ext uri="{BB962C8B-B14F-4D97-AF65-F5344CB8AC3E}">
        <p14:creationId xmlns:p14="http://schemas.microsoft.com/office/powerpoint/2010/main" val="3484617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1104A75-A7EC-4A0F-9D23-81E8A86B1B19}"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6240377-9100-4E3E-B8BD-919008CDB83A}" type="slidenum">
              <a:rPr lang="he-IL"/>
              <a:pPr>
                <a:defRPr/>
              </a:pPr>
              <a:t>‹#›</a:t>
            </a:fld>
            <a:endParaRPr lang="he-IL" dirty="0"/>
          </a:p>
        </p:txBody>
      </p:sp>
    </p:spTree>
    <p:extLst>
      <p:ext uri="{BB962C8B-B14F-4D97-AF65-F5344CB8AC3E}">
        <p14:creationId xmlns:p14="http://schemas.microsoft.com/office/powerpoint/2010/main" val="1621055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719824C-DC16-49A4-A436-02EBA29A2DC7}" type="slidenum">
              <a:rPr lang="he-IL"/>
              <a:pPr>
                <a:defRPr/>
              </a:pPr>
              <a:t>‹#›</a:t>
            </a:fld>
            <a:endParaRPr lang="he-IL" dirty="0"/>
          </a:p>
        </p:txBody>
      </p:sp>
    </p:spTree>
    <p:extLst>
      <p:ext uri="{BB962C8B-B14F-4D97-AF65-F5344CB8AC3E}">
        <p14:creationId xmlns:p14="http://schemas.microsoft.com/office/powerpoint/2010/main" val="776588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B3EA593-812B-4F73-9C6C-495B04450D81}" type="slidenum">
              <a:rPr lang="he-IL"/>
              <a:pPr>
                <a:defRPr/>
              </a:pPr>
              <a:t>‹#›</a:t>
            </a:fld>
            <a:endParaRPr lang="he-IL" dirty="0"/>
          </a:p>
        </p:txBody>
      </p:sp>
    </p:spTree>
    <p:extLst>
      <p:ext uri="{BB962C8B-B14F-4D97-AF65-F5344CB8AC3E}">
        <p14:creationId xmlns:p14="http://schemas.microsoft.com/office/powerpoint/2010/main" val="4136167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8611EB-D7F7-4485-AA93-90DCF4E137C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4492E82-05A9-4204-9453-0D749EA34B55}" type="slidenum">
              <a:rPr lang="he-IL"/>
              <a:pPr>
                <a:defRPr/>
              </a:pPr>
              <a:t>‹#›</a:t>
            </a:fld>
            <a:endParaRPr lang="he-IL" dirty="0"/>
          </a:p>
        </p:txBody>
      </p:sp>
    </p:spTree>
    <p:extLst>
      <p:ext uri="{BB962C8B-B14F-4D97-AF65-F5344CB8AC3E}">
        <p14:creationId xmlns:p14="http://schemas.microsoft.com/office/powerpoint/2010/main" val="1659419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351E1E1-BB0F-4B85-9DEB-E87BB134BF0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D925A94-F0AD-47D7-86D8-F594235E722C}" type="slidenum">
              <a:rPr lang="he-IL"/>
              <a:pPr>
                <a:defRPr/>
              </a:pPr>
              <a:t>‹#›</a:t>
            </a:fld>
            <a:endParaRPr lang="he-IL" dirty="0"/>
          </a:p>
        </p:txBody>
      </p:sp>
    </p:spTree>
    <p:extLst>
      <p:ext uri="{BB962C8B-B14F-4D97-AF65-F5344CB8AC3E}">
        <p14:creationId xmlns:p14="http://schemas.microsoft.com/office/powerpoint/2010/main" val="278244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015DEE6-B8F0-4E4B-B55A-4AEB9A99083D}" type="slidenum">
              <a:rPr lang="he-IL"/>
              <a:pPr>
                <a:defRPr/>
              </a:pPr>
              <a:t>‹#›</a:t>
            </a:fld>
            <a:endParaRPr lang="he-IL" dirty="0"/>
          </a:p>
        </p:txBody>
      </p:sp>
    </p:spTree>
    <p:extLst>
      <p:ext uri="{BB962C8B-B14F-4D97-AF65-F5344CB8AC3E}">
        <p14:creationId xmlns:p14="http://schemas.microsoft.com/office/powerpoint/2010/main" val="4279485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B8A9AD1-FF1A-47A7-9613-D3B0B2669EC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D546BEC-AF48-480D-9EB9-FE9EB6CF31A0}" type="slidenum">
              <a:rPr lang="he-IL"/>
              <a:pPr>
                <a:defRPr/>
              </a:pPr>
              <a:t>‹#›</a:t>
            </a:fld>
            <a:endParaRPr lang="he-IL" dirty="0"/>
          </a:p>
        </p:txBody>
      </p:sp>
    </p:spTree>
    <p:extLst>
      <p:ext uri="{BB962C8B-B14F-4D97-AF65-F5344CB8AC3E}">
        <p14:creationId xmlns:p14="http://schemas.microsoft.com/office/powerpoint/2010/main" val="305050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CD3DB3C-375A-4D52-AE38-E14F56C776A8}" type="slidenum">
              <a:rPr lang="he-IL"/>
              <a:pPr>
                <a:defRPr/>
              </a:pPr>
              <a:t>‹#›</a:t>
            </a:fld>
            <a:endParaRPr lang="he-IL" dirty="0"/>
          </a:p>
        </p:txBody>
      </p:sp>
    </p:spTree>
    <p:extLst>
      <p:ext uri="{BB962C8B-B14F-4D97-AF65-F5344CB8AC3E}">
        <p14:creationId xmlns:p14="http://schemas.microsoft.com/office/powerpoint/2010/main" val="3389906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C4EEC0E-55D0-4E16-BCC7-491704049843}" type="slidenum">
              <a:rPr lang="he-IL"/>
              <a:pPr>
                <a:defRPr/>
              </a:pPr>
              <a:t>‹#›</a:t>
            </a:fld>
            <a:endParaRPr lang="he-IL" dirty="0"/>
          </a:p>
        </p:txBody>
      </p:sp>
    </p:spTree>
    <p:extLst>
      <p:ext uri="{BB962C8B-B14F-4D97-AF65-F5344CB8AC3E}">
        <p14:creationId xmlns:p14="http://schemas.microsoft.com/office/powerpoint/2010/main" val="4185858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D1EF3D4-D0BF-44D8-BC45-3C574970FF6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613F9ED-3106-4AD5-8F7B-00DD2E632009}" type="slidenum">
              <a:rPr lang="he-IL"/>
              <a:pPr>
                <a:defRPr/>
              </a:pPr>
              <a:t>‹#›</a:t>
            </a:fld>
            <a:endParaRPr lang="he-IL" dirty="0"/>
          </a:p>
        </p:txBody>
      </p:sp>
    </p:spTree>
    <p:extLst>
      <p:ext uri="{BB962C8B-B14F-4D97-AF65-F5344CB8AC3E}">
        <p14:creationId xmlns:p14="http://schemas.microsoft.com/office/powerpoint/2010/main" val="2168686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100F89F-DAA8-438C-959E-9DFA9FDEA91E}"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2D2B313-8738-44D7-BDC6-766E97F7C932}" type="slidenum">
              <a:rPr lang="he-IL"/>
              <a:pPr>
                <a:defRPr/>
              </a:pPr>
              <a:t>‹#›</a:t>
            </a:fld>
            <a:endParaRPr lang="he-IL" dirty="0"/>
          </a:p>
        </p:txBody>
      </p:sp>
    </p:spTree>
    <p:extLst>
      <p:ext uri="{BB962C8B-B14F-4D97-AF65-F5344CB8AC3E}">
        <p14:creationId xmlns:p14="http://schemas.microsoft.com/office/powerpoint/2010/main" val="2555985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81FC0D-42FD-41E2-9369-4F02235DB5D8}"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C3FFE9-E016-4F28-85A7-C96AB403C5BE}" type="slidenum">
              <a:rPr lang="he-IL"/>
              <a:pPr>
                <a:defRPr/>
              </a:pPr>
              <a:t>‹#›</a:t>
            </a:fld>
            <a:endParaRPr lang="he-IL" dirty="0"/>
          </a:p>
        </p:txBody>
      </p:sp>
    </p:spTree>
    <p:extLst>
      <p:ext uri="{BB962C8B-B14F-4D97-AF65-F5344CB8AC3E}">
        <p14:creationId xmlns:p14="http://schemas.microsoft.com/office/powerpoint/2010/main" val="2688490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583E2F5-D2D3-435D-9F70-B078276799F3}" type="slidenum">
              <a:rPr lang="he-IL"/>
              <a:pPr>
                <a:defRPr/>
              </a:pPr>
              <a:t>‹#›</a:t>
            </a:fld>
            <a:endParaRPr lang="he-IL" dirty="0"/>
          </a:p>
        </p:txBody>
      </p:sp>
    </p:spTree>
    <p:extLst>
      <p:ext uri="{BB962C8B-B14F-4D97-AF65-F5344CB8AC3E}">
        <p14:creationId xmlns:p14="http://schemas.microsoft.com/office/powerpoint/2010/main" val="13533034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C64026-80D0-404F-BD76-A0ABF1766A3F}" type="slidenum">
              <a:rPr lang="he-IL"/>
              <a:pPr>
                <a:defRPr/>
              </a:pPr>
              <a:t>‹#›</a:t>
            </a:fld>
            <a:endParaRPr lang="he-IL" dirty="0"/>
          </a:p>
        </p:txBody>
      </p:sp>
    </p:spTree>
    <p:extLst>
      <p:ext uri="{BB962C8B-B14F-4D97-AF65-F5344CB8AC3E}">
        <p14:creationId xmlns:p14="http://schemas.microsoft.com/office/powerpoint/2010/main" val="374494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F5A1C80-F0F0-43B1-AD91-E76204E4AFD9}"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F16257D-A883-49DA-93AB-70E26096EFFE}" type="slidenum">
              <a:rPr lang="he-IL"/>
              <a:pPr>
                <a:defRPr/>
              </a:pPr>
              <a:t>‹#›</a:t>
            </a:fld>
            <a:endParaRPr lang="he-IL" dirty="0"/>
          </a:p>
        </p:txBody>
      </p:sp>
    </p:spTree>
    <p:extLst>
      <p:ext uri="{BB962C8B-B14F-4D97-AF65-F5344CB8AC3E}">
        <p14:creationId xmlns:p14="http://schemas.microsoft.com/office/powerpoint/2010/main" val="20321977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C0F7653-B0FC-4065-94C6-1C54D5317AFC}"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FE5BE50-0CEE-4A21-A519-2C51DBE7B43D}" type="slidenum">
              <a:rPr lang="he-IL"/>
              <a:pPr>
                <a:defRPr/>
              </a:pPr>
              <a:t>‹#›</a:t>
            </a:fld>
            <a:endParaRPr lang="he-IL" dirty="0"/>
          </a:p>
        </p:txBody>
      </p:sp>
    </p:spTree>
    <p:extLst>
      <p:ext uri="{BB962C8B-B14F-4D97-AF65-F5344CB8AC3E}">
        <p14:creationId xmlns:p14="http://schemas.microsoft.com/office/powerpoint/2010/main" val="411163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5412CDA-8BD2-4592-822E-580A3F9B7D23}" type="slidenum">
              <a:rPr lang="he-IL"/>
              <a:pPr>
                <a:defRPr/>
              </a:pPr>
              <a:t>‹#›</a:t>
            </a:fld>
            <a:endParaRPr lang="he-IL" dirty="0"/>
          </a:p>
        </p:txBody>
      </p:sp>
    </p:spTree>
    <p:extLst>
      <p:ext uri="{BB962C8B-B14F-4D97-AF65-F5344CB8AC3E}">
        <p14:creationId xmlns:p14="http://schemas.microsoft.com/office/powerpoint/2010/main" val="1092112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F267ADF-0E5B-4544-B4C0-9492D64B6134}"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41AB921-060A-4EA6-B3CC-526F99456DB7}" type="slidenum">
              <a:rPr lang="he-IL"/>
              <a:pPr>
                <a:defRPr/>
              </a:pPr>
              <a:t>‹#›</a:t>
            </a:fld>
            <a:endParaRPr lang="he-IL" dirty="0"/>
          </a:p>
        </p:txBody>
      </p:sp>
    </p:spTree>
    <p:extLst>
      <p:ext uri="{BB962C8B-B14F-4D97-AF65-F5344CB8AC3E}">
        <p14:creationId xmlns:p14="http://schemas.microsoft.com/office/powerpoint/2010/main" val="2308076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296815-DE0D-40FE-A75F-72E7A87CA481}" type="slidenum">
              <a:rPr lang="he-IL"/>
              <a:pPr>
                <a:defRPr/>
              </a:pPr>
              <a:t>‹#›</a:t>
            </a:fld>
            <a:endParaRPr lang="he-IL" dirty="0"/>
          </a:p>
        </p:txBody>
      </p:sp>
    </p:spTree>
    <p:extLst>
      <p:ext uri="{BB962C8B-B14F-4D97-AF65-F5344CB8AC3E}">
        <p14:creationId xmlns:p14="http://schemas.microsoft.com/office/powerpoint/2010/main" val="1321889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563B8BF-AD5C-4925-8736-D4CE83978DC1}" type="slidenum">
              <a:rPr lang="he-IL"/>
              <a:pPr>
                <a:defRPr/>
              </a:pPr>
              <a:t>‹#›</a:t>
            </a:fld>
            <a:endParaRPr lang="he-IL" dirty="0"/>
          </a:p>
        </p:txBody>
      </p:sp>
    </p:spTree>
    <p:extLst>
      <p:ext uri="{BB962C8B-B14F-4D97-AF65-F5344CB8AC3E}">
        <p14:creationId xmlns:p14="http://schemas.microsoft.com/office/powerpoint/2010/main" val="2282695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7B2CB2B-9D2A-4AF8-8C98-2D13A6D1FB01}"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CAAC639-B779-4277-98AB-567E84A1E9AC}" type="slidenum">
              <a:rPr lang="he-IL"/>
              <a:pPr>
                <a:defRPr/>
              </a:pPr>
              <a:t>‹#›</a:t>
            </a:fld>
            <a:endParaRPr lang="he-IL" dirty="0"/>
          </a:p>
        </p:txBody>
      </p:sp>
    </p:spTree>
    <p:extLst>
      <p:ext uri="{BB962C8B-B14F-4D97-AF65-F5344CB8AC3E}">
        <p14:creationId xmlns:p14="http://schemas.microsoft.com/office/powerpoint/2010/main" val="32862318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9F71F2B-DE94-4F8B-9788-45C9B96A7714}"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259BDC8-0B01-450F-B784-C423E14F18DF}" type="slidenum">
              <a:rPr lang="he-IL"/>
              <a:pPr>
                <a:defRPr/>
              </a:pPr>
              <a:t>‹#›</a:t>
            </a:fld>
            <a:endParaRPr lang="he-IL" dirty="0"/>
          </a:p>
        </p:txBody>
      </p:sp>
    </p:spTree>
    <p:extLst>
      <p:ext uri="{BB962C8B-B14F-4D97-AF65-F5344CB8AC3E}">
        <p14:creationId xmlns:p14="http://schemas.microsoft.com/office/powerpoint/2010/main" val="3936064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F4CA2B8-94FB-4D11-B753-920B6D179EB5}"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88BA4D1-EB36-422E-A9EC-1F0F5B78130E}" type="slidenum">
              <a:rPr lang="he-IL"/>
              <a:pPr>
                <a:defRPr/>
              </a:pPr>
              <a:t>‹#›</a:t>
            </a:fld>
            <a:endParaRPr lang="he-IL" dirty="0"/>
          </a:p>
        </p:txBody>
      </p:sp>
    </p:spTree>
    <p:extLst>
      <p:ext uri="{BB962C8B-B14F-4D97-AF65-F5344CB8AC3E}">
        <p14:creationId xmlns:p14="http://schemas.microsoft.com/office/powerpoint/2010/main" val="2269168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9D1CBB-EB3E-4DBE-8FBC-6CF639985B03}" type="slidenum">
              <a:rPr lang="he-IL"/>
              <a:pPr>
                <a:defRPr/>
              </a:pPr>
              <a:t>‹#›</a:t>
            </a:fld>
            <a:endParaRPr lang="he-IL" dirty="0"/>
          </a:p>
        </p:txBody>
      </p:sp>
    </p:spTree>
    <p:extLst>
      <p:ext uri="{BB962C8B-B14F-4D97-AF65-F5344CB8AC3E}">
        <p14:creationId xmlns:p14="http://schemas.microsoft.com/office/powerpoint/2010/main" val="15624685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5FC11CB-C3BB-47C2-A683-AD257809CA46}" type="slidenum">
              <a:rPr lang="he-IL"/>
              <a:pPr>
                <a:defRPr/>
              </a:pPr>
              <a:t>‹#›</a:t>
            </a:fld>
            <a:endParaRPr lang="he-IL" dirty="0"/>
          </a:p>
        </p:txBody>
      </p:sp>
    </p:spTree>
    <p:extLst>
      <p:ext uri="{BB962C8B-B14F-4D97-AF65-F5344CB8AC3E}">
        <p14:creationId xmlns:p14="http://schemas.microsoft.com/office/powerpoint/2010/main" val="2529934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689FBD2-AACE-446C-82BC-1E3416B6C54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1D6B096-2DBC-45D4-8A08-C8EECD3519C3}" type="slidenum">
              <a:rPr lang="he-IL"/>
              <a:pPr>
                <a:defRPr/>
              </a:pPr>
              <a:t>‹#›</a:t>
            </a:fld>
            <a:endParaRPr lang="he-IL" dirty="0"/>
          </a:p>
        </p:txBody>
      </p:sp>
    </p:spTree>
    <p:extLst>
      <p:ext uri="{BB962C8B-B14F-4D97-AF65-F5344CB8AC3E}">
        <p14:creationId xmlns:p14="http://schemas.microsoft.com/office/powerpoint/2010/main" val="1061648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EFE5CA2-ACB9-4E9E-859E-603DB1758249}"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B375164-1A23-4419-BC8C-B8615AA99216}" type="slidenum">
              <a:rPr lang="he-IL"/>
              <a:pPr>
                <a:defRPr/>
              </a:pPr>
              <a:t>‹#›</a:t>
            </a:fld>
            <a:endParaRPr lang="he-IL" dirty="0"/>
          </a:p>
        </p:txBody>
      </p:sp>
    </p:spTree>
    <p:extLst>
      <p:ext uri="{BB962C8B-B14F-4D97-AF65-F5344CB8AC3E}">
        <p14:creationId xmlns:p14="http://schemas.microsoft.com/office/powerpoint/2010/main" val="24359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3D43DEB-9384-47CD-B353-5DBD459B5DC2}"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D126163-A93D-4174-A636-AE34925C73DE}" type="slidenum">
              <a:rPr lang="he-IL"/>
              <a:pPr>
                <a:defRPr/>
              </a:pPr>
              <a:t>‹#›</a:t>
            </a:fld>
            <a:endParaRPr lang="he-IL" dirty="0"/>
          </a:p>
        </p:txBody>
      </p:sp>
    </p:spTree>
    <p:extLst>
      <p:ext uri="{BB962C8B-B14F-4D97-AF65-F5344CB8AC3E}">
        <p14:creationId xmlns:p14="http://schemas.microsoft.com/office/powerpoint/2010/main" val="605500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81035E-5CC7-4A6E-BF7E-2F9C238EB1B0}"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ADD32EB-32C8-42E8-92F1-317771BDA21F}" type="slidenum">
              <a:rPr lang="he-IL"/>
              <a:pPr>
                <a:defRPr/>
              </a:pPr>
              <a:t>‹#›</a:t>
            </a:fld>
            <a:endParaRPr lang="he-IL" dirty="0"/>
          </a:p>
        </p:txBody>
      </p:sp>
    </p:spTree>
    <p:extLst>
      <p:ext uri="{BB962C8B-B14F-4D97-AF65-F5344CB8AC3E}">
        <p14:creationId xmlns:p14="http://schemas.microsoft.com/office/powerpoint/2010/main" val="479590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74A647-F815-425F-87FB-D53818076681}" type="slidenum">
              <a:rPr lang="he-IL"/>
              <a:pPr>
                <a:defRPr/>
              </a:pPr>
              <a:t>‹#›</a:t>
            </a:fld>
            <a:endParaRPr lang="he-IL" dirty="0"/>
          </a:p>
        </p:txBody>
      </p:sp>
    </p:spTree>
    <p:extLst>
      <p:ext uri="{BB962C8B-B14F-4D97-AF65-F5344CB8AC3E}">
        <p14:creationId xmlns:p14="http://schemas.microsoft.com/office/powerpoint/2010/main" val="19665552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9F865B5-439E-43F9-BF84-AC54758B554A}" type="slidenum">
              <a:rPr lang="he-IL"/>
              <a:pPr>
                <a:defRPr/>
              </a:pPr>
              <a:t>‹#›</a:t>
            </a:fld>
            <a:endParaRPr lang="he-IL" dirty="0"/>
          </a:p>
        </p:txBody>
      </p:sp>
    </p:spTree>
    <p:extLst>
      <p:ext uri="{BB962C8B-B14F-4D97-AF65-F5344CB8AC3E}">
        <p14:creationId xmlns:p14="http://schemas.microsoft.com/office/powerpoint/2010/main" val="36601231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B644335-FAAB-46B9-94C9-44C7C786B5FD}"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B399DCC-5015-4F62-995E-4B6F0FDD9E80}" type="slidenum">
              <a:rPr lang="he-IL"/>
              <a:pPr>
                <a:defRPr/>
              </a:pPr>
              <a:t>‹#›</a:t>
            </a:fld>
            <a:endParaRPr lang="he-IL" dirty="0"/>
          </a:p>
        </p:txBody>
      </p:sp>
    </p:spTree>
    <p:extLst>
      <p:ext uri="{BB962C8B-B14F-4D97-AF65-F5344CB8AC3E}">
        <p14:creationId xmlns:p14="http://schemas.microsoft.com/office/powerpoint/2010/main" val="14916030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72D9AC0-3FC9-4414-9394-7EAF5179147B}"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476BADD-9630-4083-89A3-F278D29F74C5}" type="slidenum">
              <a:rPr lang="he-IL"/>
              <a:pPr>
                <a:defRPr/>
              </a:pPr>
              <a:t>‹#›</a:t>
            </a:fld>
            <a:endParaRPr lang="he-IL" dirty="0"/>
          </a:p>
        </p:txBody>
      </p:sp>
    </p:spTree>
    <p:extLst>
      <p:ext uri="{BB962C8B-B14F-4D97-AF65-F5344CB8AC3E}">
        <p14:creationId xmlns:p14="http://schemas.microsoft.com/office/powerpoint/2010/main" val="2255605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27BCAC0-A3AE-44EE-A2CD-C267C3FA9662}"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05CA367-8DFE-4918-AD80-FD267911FA36}" type="slidenum">
              <a:rPr lang="he-IL"/>
              <a:pPr>
                <a:defRPr/>
              </a:pPr>
              <a:t>‹#›</a:t>
            </a:fld>
            <a:endParaRPr lang="he-IL" dirty="0"/>
          </a:p>
        </p:txBody>
      </p:sp>
    </p:spTree>
    <p:extLst>
      <p:ext uri="{BB962C8B-B14F-4D97-AF65-F5344CB8AC3E}">
        <p14:creationId xmlns:p14="http://schemas.microsoft.com/office/powerpoint/2010/main" val="722067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0ADB19B-2D0A-477A-9007-CA7498AA5B31}" type="slidenum">
              <a:rPr lang="he-IL"/>
              <a:pPr>
                <a:defRPr/>
              </a:pPr>
              <a:t>‹#›</a:t>
            </a:fld>
            <a:endParaRPr lang="he-IL" dirty="0"/>
          </a:p>
        </p:txBody>
      </p:sp>
    </p:spTree>
    <p:extLst>
      <p:ext uri="{BB962C8B-B14F-4D97-AF65-F5344CB8AC3E}">
        <p14:creationId xmlns:p14="http://schemas.microsoft.com/office/powerpoint/2010/main" val="5488816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362742F-BCBA-4997-B524-3E4CF47916B1}" type="slidenum">
              <a:rPr lang="he-IL"/>
              <a:pPr>
                <a:defRPr/>
              </a:pPr>
              <a:t>‹#›</a:t>
            </a:fld>
            <a:endParaRPr lang="he-IL" dirty="0"/>
          </a:p>
        </p:txBody>
      </p:sp>
    </p:spTree>
    <p:extLst>
      <p:ext uri="{BB962C8B-B14F-4D97-AF65-F5344CB8AC3E}">
        <p14:creationId xmlns:p14="http://schemas.microsoft.com/office/powerpoint/2010/main" val="32959395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2591ACE-EDC3-40A6-99B3-A72E5D43B992}"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4C25946-DCB8-417E-8DAF-118D7FA2EA6D}" type="slidenum">
              <a:rPr lang="he-IL"/>
              <a:pPr>
                <a:defRPr/>
              </a:pPr>
              <a:t>‹#›</a:t>
            </a:fld>
            <a:endParaRPr lang="he-IL" dirty="0"/>
          </a:p>
        </p:txBody>
      </p:sp>
    </p:spTree>
    <p:extLst>
      <p:ext uri="{BB962C8B-B14F-4D97-AF65-F5344CB8AC3E}">
        <p14:creationId xmlns:p14="http://schemas.microsoft.com/office/powerpoint/2010/main" val="885058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AB2A2F2-BE78-46D8-B0BB-E0FAF18A8782}" type="datetime8">
              <a:rPr lang="he-IL"/>
              <a:pPr>
                <a:defRPr/>
              </a:pPr>
              <a:t>11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B4DAC8B-5FEA-4B80-8EDA-46C12DD1F1A8}" type="slidenum">
              <a:rPr lang="he-IL"/>
              <a:pPr>
                <a:defRPr/>
              </a:pPr>
              <a:t>‹#›</a:t>
            </a:fld>
            <a:endParaRPr lang="he-IL" dirty="0"/>
          </a:p>
        </p:txBody>
      </p:sp>
    </p:spTree>
    <p:extLst>
      <p:ext uri="{BB962C8B-B14F-4D97-AF65-F5344CB8AC3E}">
        <p14:creationId xmlns:p14="http://schemas.microsoft.com/office/powerpoint/2010/main" val="726330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4.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5.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1.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6.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1.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7.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1.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8.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9.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image" Target="../media/image1.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20.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1.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21.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1.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22.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1.pn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23.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heme" Target="../theme/theme24.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07.xml"/><Relationship Id="rId7" Type="http://schemas.openxmlformats.org/officeDocument/2006/relationships/image" Target="../media/image1.png"/><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heme" Target="../theme/theme25.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image" Target="../media/image1.pn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theme" Target="../theme/theme26.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image" Target="../media/image1.pn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theme" Target="../theme/theme27.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1.png"/><Relationship Id="rId5" Type="http://schemas.openxmlformats.org/officeDocument/2006/relationships/theme" Target="../theme/theme28.xml"/><Relationship Id="rId4" Type="http://schemas.openxmlformats.org/officeDocument/2006/relationships/slideLayout" Target="../slideLayouts/slideLayout123.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image" Target="../media/image1.png"/><Relationship Id="rId5" Type="http://schemas.openxmlformats.org/officeDocument/2006/relationships/theme" Target="../theme/theme29.xml"/><Relationship Id="rId4" Type="http://schemas.openxmlformats.org/officeDocument/2006/relationships/slideLayout" Target="../slideLayouts/slideLayout1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image" Target="../media/image1.png"/><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theme" Target="../theme/theme30.xml"/><Relationship Id="rId5" Type="http://schemas.openxmlformats.org/officeDocument/2006/relationships/slideLayout" Target="../slideLayouts/slideLayout132.xml"/><Relationship Id="rId4" Type="http://schemas.openxmlformats.org/officeDocument/2006/relationships/slideLayout" Target="../slideLayouts/slideLayout131.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35.xml"/><Relationship Id="rId7" Type="http://schemas.openxmlformats.org/officeDocument/2006/relationships/image" Target="../media/image1.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31.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image" Target="../media/image1.png"/><Relationship Id="rId5" Type="http://schemas.openxmlformats.org/officeDocument/2006/relationships/theme" Target="../theme/theme32.xml"/><Relationship Id="rId4" Type="http://schemas.openxmlformats.org/officeDocument/2006/relationships/slideLayout" Target="../slideLayouts/slideLayout141.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44.xml"/><Relationship Id="rId7" Type="http://schemas.openxmlformats.org/officeDocument/2006/relationships/image" Target="../media/image1.pn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33.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49.xml"/><Relationship Id="rId7" Type="http://schemas.openxmlformats.org/officeDocument/2006/relationships/image" Target="../media/image1.png"/><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theme" Target="../theme/theme34.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image" Target="../media/image1.png"/><Relationship Id="rId5" Type="http://schemas.openxmlformats.org/officeDocument/2006/relationships/theme" Target="../theme/theme35.xml"/><Relationship Id="rId4" Type="http://schemas.openxmlformats.org/officeDocument/2006/relationships/slideLayout" Target="../slideLayouts/slideLayout155.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158.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image" Target="../media/image1.png"/><Relationship Id="rId5" Type="http://schemas.openxmlformats.org/officeDocument/2006/relationships/theme" Target="../theme/theme36.xml"/><Relationship Id="rId4" Type="http://schemas.openxmlformats.org/officeDocument/2006/relationships/slideLayout" Target="../slideLayouts/slideLayout159.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162.xml"/><Relationship Id="rId7" Type="http://schemas.openxmlformats.org/officeDocument/2006/relationships/image" Target="../media/image1.png"/><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theme" Target="../theme/theme37.xml"/><Relationship Id="rId5" Type="http://schemas.openxmlformats.org/officeDocument/2006/relationships/slideLayout" Target="../slideLayouts/slideLayout164.xml"/><Relationship Id="rId4" Type="http://schemas.openxmlformats.org/officeDocument/2006/relationships/slideLayout" Target="../slideLayouts/slideLayout163.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167.xml"/><Relationship Id="rId7" Type="http://schemas.openxmlformats.org/officeDocument/2006/relationships/image" Target="../media/image1.png"/><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theme" Target="../theme/theme38.xml"/><Relationship Id="rId5" Type="http://schemas.openxmlformats.org/officeDocument/2006/relationships/slideLayout" Target="../slideLayouts/slideLayout169.xml"/><Relationship Id="rId4" Type="http://schemas.openxmlformats.org/officeDocument/2006/relationships/slideLayout" Target="../slideLayouts/slideLayout168.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172.xml"/><Relationship Id="rId7" Type="http://schemas.openxmlformats.org/officeDocument/2006/relationships/image" Target="../media/image1.png"/><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theme" Target="../theme/theme39.xml"/><Relationship Id="rId5" Type="http://schemas.openxmlformats.org/officeDocument/2006/relationships/slideLayout" Target="../slideLayouts/slideLayout174.xml"/><Relationship Id="rId4" Type="http://schemas.openxmlformats.org/officeDocument/2006/relationships/slideLayout" Target="../slideLayouts/slideLayout17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177.xml"/><Relationship Id="rId7" Type="http://schemas.openxmlformats.org/officeDocument/2006/relationships/image" Target="../media/image1.pn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40.xml"/><Relationship Id="rId5" Type="http://schemas.openxmlformats.org/officeDocument/2006/relationships/slideLayout" Target="../slideLayouts/slideLayout179.xml"/><Relationship Id="rId4" Type="http://schemas.openxmlformats.org/officeDocument/2006/relationships/slideLayout" Target="../slideLayouts/slideLayout178.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182.xml"/><Relationship Id="rId7" Type="http://schemas.openxmlformats.org/officeDocument/2006/relationships/image" Target="../media/image1.png"/><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theme" Target="../theme/theme41.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187.xml"/><Relationship Id="rId7" Type="http://schemas.openxmlformats.org/officeDocument/2006/relationships/image" Target="../media/image1.png"/><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theme" Target="../theme/theme42.xml"/><Relationship Id="rId5" Type="http://schemas.openxmlformats.org/officeDocument/2006/relationships/slideLayout" Target="../slideLayouts/slideLayout189.xml"/><Relationship Id="rId4" Type="http://schemas.openxmlformats.org/officeDocument/2006/relationships/slideLayout" Target="../slideLayouts/slideLayout188.xml"/></Relationships>
</file>

<file path=ppt/slideMasters/_rels/slideMaster43.xml.rels><?xml version="1.0" encoding="UTF-8" standalone="yes"?>
<Relationships xmlns="http://schemas.openxmlformats.org/package/2006/relationships"><Relationship Id="rId3" Type="http://schemas.openxmlformats.org/officeDocument/2006/relationships/slideLayout" Target="../slideLayouts/slideLayout192.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image" Target="../media/image1.png"/><Relationship Id="rId5" Type="http://schemas.openxmlformats.org/officeDocument/2006/relationships/theme" Target="../theme/theme43.xml"/><Relationship Id="rId4" Type="http://schemas.openxmlformats.org/officeDocument/2006/relationships/slideLayout" Target="../slideLayouts/slideLayout193.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196.xml"/><Relationship Id="rId7" Type="http://schemas.openxmlformats.org/officeDocument/2006/relationships/image" Target="../media/image1.png"/><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theme" Target="../theme/theme44.xml"/><Relationship Id="rId5" Type="http://schemas.openxmlformats.org/officeDocument/2006/relationships/slideLayout" Target="../slideLayouts/slideLayout198.xml"/><Relationship Id="rId4" Type="http://schemas.openxmlformats.org/officeDocument/2006/relationships/slideLayout" Target="../slideLayouts/slideLayout197.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201.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5" Type="http://schemas.openxmlformats.org/officeDocument/2006/relationships/image" Target="../media/image1.png"/><Relationship Id="rId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slideLayout" Target="../slideLayouts/slideLayout204.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image" Target="../media/image3.png"/><Relationship Id="rId5" Type="http://schemas.openxmlformats.org/officeDocument/2006/relationships/theme" Target="../theme/theme46.xml"/><Relationship Id="rId4" Type="http://schemas.openxmlformats.org/officeDocument/2006/relationships/slideLayout" Target="../slideLayouts/slideLayout205.xml"/></Relationships>
</file>

<file path=ppt/slideMasters/_rels/slideMaster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8.xml"/><Relationship Id="rId7" Type="http://schemas.openxmlformats.org/officeDocument/2006/relationships/theme" Target="../theme/theme4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5" Type="http://schemas.openxmlformats.org/officeDocument/2006/relationships/slideLayout" Target="../slideLayouts/slideLayout210.xml"/><Relationship Id="rId4" Type="http://schemas.openxmlformats.org/officeDocument/2006/relationships/slideLayout" Target="../slideLayouts/slideLayout20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CAA294-A7E2-4481-8444-72DF89B57147}"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B4EB80C-1857-4D2B-A00D-8C2920FE413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51" r:id="rId4"/>
    <p:sldLayoutId id="214748579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378A1EF-1D72-40BB-8988-CD8CDC55D94B}"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09DDBAB-4C17-4645-8216-27BA8734193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17" r:id="rId1"/>
    <p:sldLayoutId id="2147485818" r:id="rId2"/>
    <p:sldLayoutId id="2147485819" r:id="rId3"/>
    <p:sldLayoutId id="214748575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D6E355F-0271-47B6-AE4E-83DAA0208B5F}"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8E5C58-93BB-48C1-B274-78A9010E0E4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20" r:id="rId1"/>
    <p:sldLayoutId id="2147485821" r:id="rId2"/>
    <p:sldLayoutId id="2147485822" r:id="rId3"/>
    <p:sldLayoutId id="214748575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E98BC0A-535E-4444-98EB-ACA09785F4B6}"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3D6A8CD-838E-4691-9024-AAB51E2DAB3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23" r:id="rId1"/>
    <p:sldLayoutId id="2147485824" r:id="rId2"/>
    <p:sldLayoutId id="214748582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441A27C-AE96-4C28-B2BF-5A8ED26E0A40}"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221D9E8-379D-4A5C-A33F-3AAA9835159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26" r:id="rId1"/>
    <p:sldLayoutId id="2147485827" r:id="rId2"/>
    <p:sldLayoutId id="2147485828" r:id="rId3"/>
    <p:sldLayoutId id="2147485757" r:id="rId4"/>
    <p:sldLayoutId id="214748582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82AA70F-EC55-4823-9001-FE5DEF395CBC}"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986B5C1-C9C6-4F0D-9F14-C01884EE83E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30" r:id="rId1"/>
    <p:sldLayoutId id="2147485831" r:id="rId2"/>
    <p:sldLayoutId id="2147485832" r:id="rId3"/>
    <p:sldLayoutId id="2147485758" r:id="rId4"/>
    <p:sldLayoutId id="214748583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3E7FC6-827C-414C-B2F3-A8064949F79F}"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D261A55-4269-41CF-B895-F5F8495E3B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34" r:id="rId1"/>
    <p:sldLayoutId id="2147485835" r:id="rId2"/>
    <p:sldLayoutId id="2147485836" r:id="rId3"/>
    <p:sldLayoutId id="2147485759" r:id="rId4"/>
    <p:sldLayoutId id="214748583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C75F2B1-F00F-47DF-A44B-13C03972E9A1}"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377143E-92F5-4E48-8774-F16304C5E24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760" r:id="rId4"/>
    <p:sldLayoutId id="214748584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F92721-320E-49AA-BD76-9EED29D0552B}"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3DC3B4C-D268-4093-81DF-EE796F7822F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42" r:id="rId1"/>
    <p:sldLayoutId id="2147485843" r:id="rId2"/>
    <p:sldLayoutId id="2147485844" r:id="rId3"/>
    <p:sldLayoutId id="2147485761" r:id="rId4"/>
    <p:sldLayoutId id="214748584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0153895-A157-4FF0-A871-2201829BCE0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F055E2-C193-463D-AFCA-257A0E1938A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46" r:id="rId1"/>
    <p:sldLayoutId id="2147485847" r:id="rId2"/>
    <p:sldLayoutId id="2147485848" r:id="rId3"/>
    <p:sldLayoutId id="2147485762" r:id="rId4"/>
    <p:sldLayoutId id="214748584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2D55425-2D4A-4FAA-91FF-CB857BDD78A9}"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EAB754F-4790-4D80-BABD-1B2FCEC73D5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50" r:id="rId1"/>
    <p:sldLayoutId id="2147485851" r:id="rId2"/>
    <p:sldLayoutId id="2147485852" r:id="rId3"/>
    <p:sldLayoutId id="2147485763" r:id="rId4"/>
    <p:sldLayoutId id="214748585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C4BA52-37DA-408D-8EAB-FDE41AE83503}"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A387053-27E4-4706-8D33-11E136CCE47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791" r:id="rId1"/>
    <p:sldLayoutId id="2147485792" r:id="rId2"/>
    <p:sldLayoutId id="2147485793" r:id="rId3"/>
    <p:sldLayoutId id="2147485752" r:id="rId4"/>
    <p:sldLayoutId id="214748579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4332371-524E-492F-A11E-62F8D6B6D2AA}"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FBEA3CA-C2B7-4E94-B379-9B8656FF3FA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764" r:id="rId4"/>
    <p:sldLayoutId id="214748585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349537E-08D2-4A47-9B45-F42D183028D9}"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197CB16-B6E4-4948-BDB4-F45C844BA53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58" r:id="rId1"/>
    <p:sldLayoutId id="2147485859" r:id="rId2"/>
    <p:sldLayoutId id="2147485860" r:id="rId3"/>
    <p:sldLayoutId id="2147485765" r:id="rId4"/>
    <p:sldLayoutId id="214748586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B75100E-F55C-4942-AE8F-C10A043E85D8}"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B7656C3-F7FB-40D8-88F6-B968DDE0A8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766" r:id="rId4"/>
    <p:sldLayoutId id="214748586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535F02-1679-4F61-B305-47CC1DA32B1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618DF63-4FB2-4C24-B8D5-2628015F04C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66" r:id="rId1"/>
    <p:sldLayoutId id="2147485867" r:id="rId2"/>
    <p:sldLayoutId id="2147485868" r:id="rId3"/>
    <p:sldLayoutId id="2147485767" r:id="rId4"/>
    <p:sldLayoutId id="214748586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DA74C8-FAE3-48A0-B411-EA985B604D6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6702308-D8F2-4DB4-B2F8-052AB4A60B7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70" r:id="rId1"/>
    <p:sldLayoutId id="2147485871" r:id="rId2"/>
    <p:sldLayoutId id="2147485872" r:id="rId3"/>
    <p:sldLayoutId id="2147485768" r:id="rId4"/>
    <p:sldLayoutId id="214748587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ED27D9-9F03-445F-9342-13DCD9E684BB}"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9E9F2B5-E616-4F7C-90A8-FF84E4E5E23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74" r:id="rId1"/>
    <p:sldLayoutId id="2147485875" r:id="rId2"/>
    <p:sldLayoutId id="2147485876" r:id="rId3"/>
    <p:sldLayoutId id="2147485769" r:id="rId4"/>
    <p:sldLayoutId id="214748587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4922CF9-D21D-4806-BF0C-E21D1439BD7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ACDD373-AC76-4CE1-9797-1E16D5DA5E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78" r:id="rId1"/>
    <p:sldLayoutId id="2147485879" r:id="rId2"/>
    <p:sldLayoutId id="2147485880" r:id="rId3"/>
    <p:sldLayoutId id="2147485770" r:id="rId4"/>
    <p:sldLayoutId id="214748588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1253AC9-4D3C-404E-9083-EBD2C0E2632F}"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C9060CC-4D7F-400A-BA46-D12C63C63C5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771" r:id="rId4"/>
    <p:sldLayoutId id="214748588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F737C0C-D042-44E8-96F2-70B72E24C16A}"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29CC67-91A8-4F71-9BD2-5341A06330B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86" r:id="rId1"/>
    <p:sldLayoutId id="2147485887" r:id="rId2"/>
    <p:sldLayoutId id="2147485888" r:id="rId3"/>
    <p:sldLayoutId id="21474857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13F9C37-34D2-4477-B37F-9AA93F936172}"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00AE70C-59EF-41C0-8398-09465DDB4B7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89" r:id="rId1"/>
    <p:sldLayoutId id="2147485890" r:id="rId2"/>
    <p:sldLayoutId id="2147485891" r:id="rId3"/>
    <p:sldLayoutId id="214748577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D2CBC5-7861-4C43-9ED7-64A1D4A98E50}"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E971DDC-06C7-4DDB-99B6-37065678E47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5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F340D0-15FC-4F42-A5B4-3AA9E0819673}"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1D42B2-3810-49D9-9309-A3E06FBEBF8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92" r:id="rId1"/>
    <p:sldLayoutId id="2147485893" r:id="rId2"/>
    <p:sldLayoutId id="2147485894" r:id="rId3"/>
    <p:sldLayoutId id="2147485774" r:id="rId4"/>
    <p:sldLayoutId id="214748589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475D77-22F4-4E54-A4A4-F4CADA2DEA4A}"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DA17B85-A5F6-4764-980F-63F11887CA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96" r:id="rId1"/>
    <p:sldLayoutId id="2147485897" r:id="rId2"/>
    <p:sldLayoutId id="2147485898" r:id="rId3"/>
    <p:sldLayoutId id="2147485775" r:id="rId4"/>
    <p:sldLayoutId id="21474858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3B08C8-95FA-4BD6-B0C6-9FD6B380B5BE}"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16EC464-0BE3-4326-A64B-54FB4D7C87E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577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E41D5A-93AE-4435-846D-64FE6674F831}"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C3E4F9A-26F5-45CE-8602-12E22B9EB0D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4" r:id="rId1"/>
    <p:sldLayoutId id="2147485905" r:id="rId2"/>
    <p:sldLayoutId id="2147485906" r:id="rId3"/>
    <p:sldLayoutId id="2147485777" r:id="rId4"/>
    <p:sldLayoutId id="214748590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8D074B-D028-4658-8FEB-69190815448A}"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DA84AE5-4B9C-42EE-92AF-60EBB74ED88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08" r:id="rId1"/>
    <p:sldLayoutId id="2147485909" r:id="rId2"/>
    <p:sldLayoutId id="2147485910" r:id="rId3"/>
    <p:sldLayoutId id="2147485778" r:id="rId4"/>
    <p:sldLayoutId id="214748591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F2164A-990C-4B84-BC15-65A685FA6EFB}"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1D4AFB4-587B-4615-8203-5C3908F152F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12" r:id="rId1"/>
    <p:sldLayoutId id="2147485913" r:id="rId2"/>
    <p:sldLayoutId id="2147485914" r:id="rId3"/>
    <p:sldLayoutId id="214748577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414F898-EE41-4783-9B7B-9BB35FFA5C09}"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03DA404-9614-448A-8309-C7787565388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16" r:id="rId1"/>
    <p:sldLayoutId id="2147485917" r:id="rId2"/>
    <p:sldLayoutId id="2147485918" r:id="rId3"/>
    <p:sldLayoutId id="21474857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74785A7-45A5-4B65-B90F-ECB751CDB2D9}"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43AC3DB-E27B-450D-B111-DD211C2A49C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20" r:id="rId1"/>
    <p:sldLayoutId id="2147485921" r:id="rId2"/>
    <p:sldLayoutId id="2147485922" r:id="rId3"/>
    <p:sldLayoutId id="2147485781" r:id="rId4"/>
    <p:sldLayoutId id="21474859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9500DB3-9BD3-4841-92C1-A157C4E05B8E}"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E9BFD37-C9C7-4B7F-A9FC-3C4414A47CA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24" r:id="rId1"/>
    <p:sldLayoutId id="2147485925" r:id="rId2"/>
    <p:sldLayoutId id="2147485926" r:id="rId3"/>
    <p:sldLayoutId id="2147485782" r:id="rId4"/>
    <p:sldLayoutId id="214748592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50FCD2-BC1D-4AA7-AAAA-03D8F8F25E8C}"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AE4D8DC-23E2-4F2C-B5BB-9A971042A8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28" r:id="rId1"/>
    <p:sldLayoutId id="2147485929" r:id="rId2"/>
    <p:sldLayoutId id="2147485930" r:id="rId3"/>
    <p:sldLayoutId id="2147485783" r:id="rId4"/>
    <p:sldLayoutId id="214748593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57CB80D-B71F-42A9-97DE-66B64F74DB7E}"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B9078EC-ECBA-4032-9041-4FEDEA3DB95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798" r:id="rId1"/>
    <p:sldLayoutId id="2147485799" r:id="rId2"/>
    <p:sldLayoutId id="214748580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A70E40-FC17-40E6-B394-8C26401AA7D0}"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78BE30E-4174-4285-BF48-52386A8FA31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32" r:id="rId1"/>
    <p:sldLayoutId id="2147485933" r:id="rId2"/>
    <p:sldLayoutId id="2147485934" r:id="rId3"/>
    <p:sldLayoutId id="2147485784" r:id="rId4"/>
    <p:sldLayoutId id="214748593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A4143F1-2F43-4020-99FA-86844F2BA025}"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18EF1D1-C61A-4345-82E4-3014B64A506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785" r:id="rId4"/>
    <p:sldLayoutId id="214748593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0086126-8709-4A84-93A1-1834E968F91F}"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FFC0EF1-E827-4AD7-89C6-FDB4D53BF66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940" r:id="rId1"/>
    <p:sldLayoutId id="2147485941" r:id="rId2"/>
    <p:sldLayoutId id="2147485942" r:id="rId3"/>
    <p:sldLayoutId id="2147485786" r:id="rId4"/>
    <p:sldLayoutId id="214748594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11 מרץ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2414876961"/>
      </p:ext>
    </p:extLst>
  </p:cSld>
  <p:clrMap bg1="lt1" tx1="dk1" bg2="lt2" tx2="dk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1234330601"/>
      </p:ext>
    </p:extLst>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4" r:id="rId4"/>
    <p:sldLayoutId id="214748595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C619F8-A932-4DB8-86CF-D314D23589F4}"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213B942-3597-42F0-A745-34A4E71FE810}" type="slidenum">
              <a:rPr lang="he-IL"/>
              <a:pPr>
                <a:defRPr/>
              </a:pPr>
              <a:t>‹#›</a:t>
            </a:fld>
            <a:endParaRPr lang="he-IL" dirty="0"/>
          </a:p>
        </p:txBody>
      </p:sp>
    </p:spTree>
    <p:extLst>
      <p:ext uri="{BB962C8B-B14F-4D97-AF65-F5344CB8AC3E}">
        <p14:creationId xmlns:p14="http://schemas.microsoft.com/office/powerpoint/2010/main" val="1592825613"/>
      </p:ext>
    </p:extLst>
  </p:cSld>
  <p:clrMap bg1="lt1" tx1="dk1" bg2="lt2" tx2="dk2" accent1="accent1" accent2="accent2" accent3="accent3" accent4="accent4" accent5="accent5" accent6="accent6" hlink="hlink" folHlink="folHlink"/>
  <p:sldLayoutIdLst>
    <p:sldLayoutId id="2147485957" r:id="rId1"/>
    <p:sldLayoutId id="2147485958" r:id="rId2"/>
    <p:sldLayoutId id="214748595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373877139"/>
      </p:ext>
    </p:extLst>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1633682504"/>
      </p:ext>
    </p:extLst>
  </p:cSld>
  <p:clrMap bg1="lt1" tx1="dk1" bg2="lt2" tx2="dk2" accent1="accent1" accent2="accent2" accent3="accent3" accent4="accent4" accent5="accent5" accent6="accent6" hlink="hlink" folHlink="folHlink"/>
  <p:sldLayoutIdLst>
    <p:sldLayoutId id="2147485967" r:id="rId1"/>
    <p:sldLayoutId id="2147485968" r:id="rId2"/>
    <p:sldLayoutId id="2147485969" r:id="rId3"/>
    <p:sldLayoutId id="2147485970" r:id="rId4"/>
    <p:sldLayoutId id="2147485971" r:id="rId5"/>
    <p:sldLayoutId id="214748597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4C1C4D-F1EB-4FF7-86E0-00F0EC66449E}"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0BF750F-76C5-4988-A8F9-DD69FABA06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01" r:id="rId1"/>
    <p:sldLayoutId id="2147485802" r:id="rId2"/>
    <p:sldLayoutId id="214748580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528937-800F-4147-997F-3556C6E52F4E}"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E692A24-88A5-41F3-9034-61DEF053DE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661E69-6B64-48D3-A240-AC2709A97B9C}" type="datetime8">
              <a:rPr lang="he-IL"/>
              <a:pPr>
                <a:defRPr/>
              </a:pPr>
              <a:t>11 מרץ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15C6E9D-ADAC-4E70-87B5-51CFE591FE1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0F7D1D1-5454-4909-AFF8-6892FD4D8A28}"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7F03DC-B579-4C2E-AF03-BC4853BE528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11" r:id="rId1"/>
    <p:sldLayoutId id="2147485812" r:id="rId2"/>
    <p:sldLayoutId id="214748581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A20E4FC-4D32-4740-BF42-E09B56D48469}" type="datetime8">
              <a:rPr lang="he-IL"/>
              <a:pPr>
                <a:defRPr/>
              </a:pPr>
              <a:t>11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3AFDD7-DB0D-4ED0-BED6-98F5A10C09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814" r:id="rId1"/>
    <p:sldLayoutId id="2147485815" r:id="rId2"/>
    <p:sldLayoutId id="214748581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hyperlink" Target="http://science.cet.ac.il/science/energy/energy2.asp" TargetMode="External"/><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hyperlink" Target="http://juniorofek.cet.ac.il/Student/ShowTask.aspx?gItemID=68038fdf-76ac-4b2e-ab51-f894eec97cb6&amp;InModal=1&amp;sMode=Preview&amp;sWinOpener=OfekItemslist&amp;RedirectUrl=http://ofekhigh.cet.ac.il/ShowItem.aspx?ItemID=68038fdf-76ac-4b2e-ab51-f894eec97cb6&amp;la" TargetMode="External"/><Relationship Id="rId1" Type="http://schemas.openxmlformats.org/officeDocument/2006/relationships/slideLayout" Target="../slideLayouts/slideLayout10.xml"/><Relationship Id="rId6" Type="http://schemas.openxmlformats.org/officeDocument/2006/relationships/hyperlink" Target="http://storage.cet.ac.il/Resources/Biology/eco/subandenergy/foofchain/chain/drag.swf" TargetMode="External"/><Relationship Id="rId5" Type="http://schemas.openxmlformats.org/officeDocument/2006/relationships/hyperlink" Target="http://storage.cet.ac.il/resources/biology/11grade/eco/cycle&amp;materials/maarag/drag.swf" TargetMode="External"/><Relationship Id="rId4" Type="http://schemas.openxmlformats.org/officeDocument/2006/relationships/hyperlink" Target="http://storage.cet.ac.il/resources/biology/11grade/eco/cycle&amp;materials/chain/drag.swf" TargetMode="External"/><Relationship Id="rId9" Type="http://schemas.openxmlformats.org/officeDocument/2006/relationships/hyperlink" Target="http://mybag.high.cet.ac.il/content/player.aspx?manifest=/api/manifests/item/he/8373e861-5ac0-4b13-86b1-f561642d702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ience.cet.ac.il/science/energy/energy2.asp"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9.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9.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9.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4.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406624"/>
            <a:ext cx="816292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smtClean="0">
                <a:solidFill>
                  <a:srgbClr val="1D4C72"/>
                </a:solidFill>
                <a:latin typeface="+mn-lt"/>
                <a:cs typeface="+mn-cs"/>
              </a:rPr>
              <a:t>אקולוגיה</a:t>
            </a:r>
            <a:endParaRPr lang="he-IL" sz="4800" b="1" dirty="0">
              <a:solidFill>
                <a:srgbClr val="1D4C72"/>
              </a:solidFill>
              <a:latin typeface="+mn-lt"/>
              <a:cs typeface="+mn-cs"/>
            </a:endParaRPr>
          </a:p>
        </p:txBody>
      </p:sp>
      <p:sp>
        <p:nvSpPr>
          <p:cNvPr id="6" name="TextBox 5"/>
          <p:cNvSpPr txBox="1"/>
          <p:nvPr/>
        </p:nvSpPr>
        <p:spPr>
          <a:xfrm>
            <a:off x="683568" y="1283276"/>
            <a:ext cx="8143875" cy="15696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noProof="1">
                <a:solidFill>
                  <a:srgbClr val="FF6600"/>
                </a:solidFill>
                <a:latin typeface="+mn-lt"/>
                <a:cs typeface="+mn-cs"/>
              </a:rPr>
              <a:t>דרכי הזנה: אוטוטרופית והטרוטרופית</a:t>
            </a:r>
          </a:p>
          <a:p>
            <a:pPr fontAlgn="auto">
              <a:spcBef>
                <a:spcPts val="0"/>
              </a:spcBef>
              <a:spcAft>
                <a:spcPts val="0"/>
              </a:spcAft>
              <a:defRPr/>
            </a:pPr>
            <a:r>
              <a:rPr lang="he-IL" sz="3200" b="1" dirty="0">
                <a:solidFill>
                  <a:srgbClr val="FF6600"/>
                </a:solidFill>
                <a:latin typeface="Arial"/>
                <a:cs typeface="Arial"/>
              </a:rPr>
              <a:t>שרשרת מזון, מארג מזון ופירמידת ביומסה</a:t>
            </a:r>
          </a:p>
          <a:p>
            <a:pPr fontAlgn="auto">
              <a:spcBef>
                <a:spcPts val="0"/>
              </a:spcBef>
              <a:spcAft>
                <a:spcPts val="0"/>
              </a:spcAft>
              <a:defRPr/>
            </a:pPr>
            <a:endParaRPr lang="he-IL" sz="3200" b="1" noProof="1">
              <a:solidFill>
                <a:srgbClr val="FF6600"/>
              </a:solidFill>
              <a:latin typeface="+mn-lt"/>
              <a:cs typeface="+mn-cs"/>
            </a:endParaRPr>
          </a:p>
        </p:txBody>
      </p:sp>
      <p:sp>
        <p:nvSpPr>
          <p:cNvPr id="18" name="Rectangle 17"/>
          <p:cNvSpPr/>
          <p:nvPr/>
        </p:nvSpPr>
        <p:spPr>
          <a:xfrm>
            <a:off x="395536" y="2924944"/>
            <a:ext cx="8399464" cy="1800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en-US" sz="2000" noProof="1" smtClean="0">
                <a:solidFill>
                  <a:schemeClr val="tx1"/>
                </a:solidFill>
              </a:rPr>
              <a:t> </a:t>
            </a:r>
            <a:r>
              <a:rPr lang="he-IL" sz="2000" noProof="1" smtClean="0">
                <a:solidFill>
                  <a:schemeClr val="tx1"/>
                </a:solidFill>
              </a:rPr>
              <a:t>האורגניזמים </a:t>
            </a:r>
            <a:r>
              <a:rPr lang="he-IL" sz="2000" noProof="1">
                <a:solidFill>
                  <a:schemeClr val="tx1"/>
                </a:solidFill>
              </a:rPr>
              <a:t>נבדלים בדרך הזנתם: אוטוטרופייים והטרוטרופים</a:t>
            </a:r>
          </a:p>
          <a:p>
            <a:pPr fontAlgn="auto">
              <a:spcBef>
                <a:spcPts val="0"/>
              </a:spcBef>
              <a:spcAft>
                <a:spcPts val="0"/>
              </a:spcAft>
              <a:buFontTx/>
              <a:buBlip>
                <a:blip r:embed="rId4"/>
              </a:buBlip>
              <a:defRPr/>
            </a:pPr>
            <a:r>
              <a:rPr lang="he-IL" sz="2000" noProof="1">
                <a:solidFill>
                  <a:schemeClr val="tx1"/>
                </a:solidFill>
              </a:rPr>
              <a:t> </a:t>
            </a:r>
            <a:r>
              <a:rPr lang="he-IL" sz="2000" dirty="0">
                <a:solidFill>
                  <a:prstClr val="black"/>
                </a:solidFill>
              </a:rPr>
              <a:t>שרשרת מזון ומארג מזון</a:t>
            </a:r>
          </a:p>
          <a:p>
            <a:pPr fontAlgn="auto">
              <a:spcBef>
                <a:spcPts val="0"/>
              </a:spcBef>
              <a:spcAft>
                <a:spcPts val="0"/>
              </a:spcAft>
              <a:buFontTx/>
              <a:buBlip>
                <a:blip r:embed="rId4"/>
              </a:buBlip>
              <a:defRPr/>
            </a:pPr>
            <a:r>
              <a:rPr lang="he-IL" sz="2000" dirty="0">
                <a:solidFill>
                  <a:prstClr val="black"/>
                </a:solidFill>
              </a:rPr>
              <a:t> פירמידת מזון (ופירמידת אנרגיה</a:t>
            </a:r>
            <a:r>
              <a:rPr lang="he-IL" sz="2000" dirty="0" smtClean="0">
                <a:solidFill>
                  <a:prstClr val="black"/>
                </a:solidFill>
              </a:rPr>
              <a:t>) – </a:t>
            </a:r>
            <a:r>
              <a:rPr lang="he-IL" sz="2000" dirty="0">
                <a:solidFill>
                  <a:prstClr val="black"/>
                </a:solidFill>
              </a:rPr>
              <a:t>ייצוג כמותי של יחסי הזנה</a:t>
            </a:r>
          </a:p>
          <a:p>
            <a:pPr fontAlgn="auto">
              <a:spcBef>
                <a:spcPts val="0"/>
              </a:spcBef>
              <a:spcAft>
                <a:spcPts val="0"/>
              </a:spcAft>
              <a:buFontTx/>
              <a:buBlip>
                <a:blip r:embed="rId4"/>
              </a:buBlip>
              <a:defRPr/>
            </a:pPr>
            <a:r>
              <a:rPr lang="he-IL" sz="2000" dirty="0">
                <a:solidFill>
                  <a:prstClr val="black"/>
                </a:solidFill>
              </a:rPr>
              <a:t> מדוע הביומסה </a:t>
            </a:r>
            <a:r>
              <a:rPr lang="he-IL" sz="2000" dirty="0" smtClean="0">
                <a:solidFill>
                  <a:prstClr val="black"/>
                </a:solidFill>
              </a:rPr>
              <a:t>(והאנרגיה) הולכת </a:t>
            </a:r>
            <a:r>
              <a:rPr lang="he-IL" sz="2000" dirty="0">
                <a:solidFill>
                  <a:prstClr val="black"/>
                </a:solidFill>
              </a:rPr>
              <a:t>וקטנה ככל שעולים ברמת ההזנה?</a:t>
            </a:r>
          </a:p>
          <a:p>
            <a:pPr fontAlgn="auto">
              <a:spcBef>
                <a:spcPts val="0"/>
              </a:spcBef>
              <a:spcAft>
                <a:spcPts val="0"/>
              </a:spcAft>
              <a:buFontTx/>
              <a:buBlip>
                <a:blip r:embed="rId4"/>
              </a:buBlip>
              <a:defRPr/>
            </a:pPr>
            <a:r>
              <a:rPr lang="he-IL" sz="2000" dirty="0">
                <a:solidFill>
                  <a:prstClr val="black"/>
                </a:solidFill>
              </a:rPr>
              <a:t> החומרים ממוחזרים במערכת האקולוגית, האנרגיה אינה ממוחזרת</a:t>
            </a:r>
          </a:p>
          <a:p>
            <a:pPr fontAlgn="auto">
              <a:spcBef>
                <a:spcPts val="0"/>
              </a:spcBef>
              <a:spcAft>
                <a:spcPts val="0"/>
              </a:spcAft>
              <a:buFontTx/>
              <a:buBlip>
                <a:blip r:embed="rId4"/>
              </a:buBlip>
              <a:defRPr/>
            </a:pPr>
            <a:endParaRPr lang="en-US" sz="2000" noProof="1">
              <a:solidFill>
                <a:schemeClr val="tx1"/>
              </a:solidFill>
            </a:endParaRPr>
          </a:p>
        </p:txBody>
      </p:sp>
      <p:sp>
        <p:nvSpPr>
          <p:cNvPr id="204806" name="Rectangle 18"/>
          <p:cNvSpPr>
            <a:spLocks noChangeArrowheads="1"/>
          </p:cNvSpPr>
          <p:nvPr/>
        </p:nvSpPr>
        <p:spPr bwMode="auto">
          <a:xfrm>
            <a:off x="7346950" y="2492896"/>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9432" y="5013176"/>
            <a:ext cx="1918406" cy="138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4516" y="5013177"/>
            <a:ext cx="1549716" cy="138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bwMode="auto">
          <a:xfrm>
            <a:off x="4679154" y="6395986"/>
            <a:ext cx="3533775" cy="215444"/>
          </a:xfrm>
          <a:prstGeom prst="rect">
            <a:avLst/>
          </a:prstGeom>
        </p:spPr>
        <p:txBody>
          <a:bodyPr>
            <a:spAutoFit/>
          </a:bodyPr>
          <a:lstStyle/>
          <a:p>
            <a:pPr algn="l" fontAlgn="auto">
              <a:spcBef>
                <a:spcPts val="0"/>
              </a:spcBef>
              <a:spcAft>
                <a:spcPts val="0"/>
              </a:spcAft>
              <a:defRPr/>
            </a:pPr>
            <a:r>
              <a:rPr lang="en-US" sz="800" kern="0" dirty="0">
                <a:solidFill>
                  <a:srgbClr val="2A3333"/>
                </a:solidFill>
                <a:latin typeface="Verdana"/>
                <a:ea typeface="Times New Roman"/>
                <a:cs typeface="Arial"/>
              </a:rPr>
              <a:t>©</a:t>
            </a:r>
            <a:r>
              <a:rPr lang="en-US" sz="800" kern="0" dirty="0">
                <a:solidFill>
                  <a:srgbClr val="1F497D"/>
                </a:solidFill>
                <a:latin typeface="Verdana"/>
                <a:ea typeface="Times New Roman"/>
                <a:cs typeface="Arial"/>
              </a:rPr>
              <a:t> </a:t>
            </a:r>
            <a:r>
              <a:rPr lang="en-US" sz="800" kern="0" dirty="0">
                <a:solidFill>
                  <a:srgbClr val="333333"/>
                </a:solidFill>
                <a:latin typeface="Verdana"/>
                <a:ea typeface="Times New Roman"/>
                <a:cs typeface="Arial"/>
              </a:rPr>
              <a:t>istockphoto.com/</a:t>
            </a:r>
            <a:r>
              <a:rPr lang="en-US" sz="800" kern="0" dirty="0">
                <a:solidFill>
                  <a:srgbClr val="2A3333"/>
                </a:solidFill>
                <a:latin typeface="Verdana"/>
                <a:ea typeface="Times New Roman"/>
                <a:cs typeface="Arial"/>
              </a:rPr>
              <a:t>  ShaunWilkinson</a:t>
            </a:r>
            <a:endParaRPr lang="he-IL" sz="800" kern="0" dirty="0">
              <a:solidFill>
                <a:prstClr val="black"/>
              </a:solidFill>
              <a:latin typeface="Arial" pitchFamily="34" charset="0"/>
              <a:cs typeface="Arial" pitchFamily="34" charset="0"/>
            </a:endParaRPr>
          </a:p>
        </p:txBody>
      </p:sp>
      <p:sp>
        <p:nvSpPr>
          <p:cNvPr id="12" name="מלבן 11"/>
          <p:cNvSpPr/>
          <p:nvPr/>
        </p:nvSpPr>
        <p:spPr bwMode="auto">
          <a:xfrm>
            <a:off x="7057506" y="6365367"/>
            <a:ext cx="1462259" cy="215444"/>
          </a:xfrm>
          <a:prstGeom prst="rect">
            <a:avLst/>
          </a:prstGeom>
        </p:spPr>
        <p:txBody>
          <a:bodyPr wrap="none">
            <a:spAutoFit/>
          </a:bodyPr>
          <a:lstStyle/>
          <a:p>
            <a:pPr fontAlgn="auto">
              <a:spcBef>
                <a:spcPts val="0"/>
              </a:spcBef>
              <a:spcAft>
                <a:spcPts val="0"/>
              </a:spcAft>
              <a:defRPr/>
            </a:pPr>
            <a:r>
              <a:rPr lang="en-US" sz="800" kern="0" dirty="0">
                <a:solidFill>
                  <a:srgbClr val="2A3333"/>
                </a:solidFill>
                <a:latin typeface="Verdana"/>
                <a:ea typeface="Times New Roman"/>
                <a:cs typeface="Arial"/>
              </a:rPr>
              <a:t>©istockphoto.com/Jakez</a:t>
            </a:r>
            <a:endParaRPr lang="he-IL" sz="800" kern="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5043798"/>
            <a:ext cx="1570724" cy="135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499" y="5029706"/>
            <a:ext cx="1716044" cy="138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838784" y="6399353"/>
            <a:ext cx="1114408" cy="215444"/>
          </a:xfrm>
          <a:prstGeom prst="rect">
            <a:avLst/>
          </a:prstGeom>
        </p:spPr>
        <p:txBody>
          <a:bodyPr wrap="none">
            <a:spAutoFit/>
          </a:bodyPr>
          <a:lstStyle/>
          <a:p>
            <a:pPr>
              <a:spcAft>
                <a:spcPts val="0"/>
              </a:spcAft>
            </a:pPr>
            <a:r>
              <a:rPr lang="en-US" sz="800" dirty="0">
                <a:latin typeface="Calibri"/>
                <a:ea typeface="Calibri"/>
                <a:cs typeface="Arial"/>
              </a:rPr>
              <a:t>t0di/shutterstock.com</a:t>
            </a:r>
            <a:endParaRPr lang="en-US" sz="800" dirty="0">
              <a:effectLst/>
              <a:latin typeface="Calibri"/>
              <a:ea typeface="Calibri"/>
              <a:cs typeface="Arial"/>
            </a:endParaRPr>
          </a:p>
        </p:txBody>
      </p:sp>
      <p:sp>
        <p:nvSpPr>
          <p:cNvPr id="14" name="Rectangle 3"/>
          <p:cNvSpPr/>
          <p:nvPr/>
        </p:nvSpPr>
        <p:spPr>
          <a:xfrm>
            <a:off x="468313" y="1268760"/>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3375" y="857250"/>
            <a:ext cx="4357688" cy="4357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שרשרת מזון מייצגת </a:t>
            </a:r>
            <a:r>
              <a:rPr lang="he-IL" b="1" dirty="0">
                <a:solidFill>
                  <a:srgbClr val="FF6600"/>
                </a:solidFill>
                <a:latin typeface="Arial"/>
                <a:cs typeface="Arial"/>
              </a:rPr>
              <a:t>רצף אחד </a:t>
            </a:r>
            <a:r>
              <a:rPr lang="he-IL" dirty="0">
                <a:solidFill>
                  <a:prstClr val="black"/>
                </a:solidFill>
                <a:latin typeface="Arial"/>
                <a:cs typeface="Arial"/>
              </a:rPr>
              <a:t>של אוכלים ושל נאכלים. </a:t>
            </a: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b="1" dirty="0">
                <a:solidFill>
                  <a:srgbClr val="FF6600"/>
                </a:solidFill>
                <a:latin typeface="Arial" pitchFamily="34" charset="0"/>
                <a:cs typeface="Arial" pitchFamily="34" charset="0"/>
              </a:rPr>
              <a:t>מארג מזון </a:t>
            </a:r>
            <a:r>
              <a:rPr lang="he-IL" dirty="0">
                <a:solidFill>
                  <a:prstClr val="black"/>
                </a:solidFill>
                <a:latin typeface="Arial" pitchFamily="34" charset="0"/>
                <a:cs typeface="Arial" pitchFamily="34" charset="0"/>
              </a:rPr>
              <a:t>מייצג את סך </a:t>
            </a:r>
            <a:r>
              <a:rPr lang="he-IL" u="sng" dirty="0">
                <a:solidFill>
                  <a:prstClr val="black"/>
                </a:solidFill>
                <a:latin typeface="Arial" pitchFamily="34" charset="0"/>
                <a:cs typeface="Arial" pitchFamily="34" charset="0"/>
              </a:rPr>
              <a:t>כל שרשרות </a:t>
            </a:r>
            <a:r>
              <a:rPr lang="he-IL" dirty="0">
                <a:solidFill>
                  <a:prstClr val="black"/>
                </a:solidFill>
                <a:latin typeface="Arial" pitchFamily="34" charset="0"/>
                <a:cs typeface="Arial" pitchFamily="34" charset="0"/>
              </a:rPr>
              <a:t>המזון המשתלבות זו בזו בבית הגידול.</a:t>
            </a: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שימו לב!</a:t>
            </a:r>
          </a:p>
          <a:p>
            <a:pPr fontAlgn="auto">
              <a:spcBef>
                <a:spcPts val="0"/>
              </a:spcBef>
              <a:spcAft>
                <a:spcPts val="0"/>
              </a:spcAft>
              <a:defRPr/>
            </a:pPr>
            <a:r>
              <a:rPr lang="he-IL" dirty="0">
                <a:solidFill>
                  <a:prstClr val="black"/>
                </a:solidFill>
                <a:latin typeface="Arial"/>
                <a:cs typeface="Arial"/>
              </a:rPr>
              <a:t>כיוון החיצים הם הוא הכיוון של מעבר החומרים (והאנרגיה) במערכת – </a:t>
            </a:r>
            <a:r>
              <a:rPr lang="he-IL" dirty="0" err="1">
                <a:solidFill>
                  <a:prstClr val="black"/>
                </a:solidFill>
                <a:latin typeface="Arial"/>
                <a:cs typeface="Arial"/>
              </a:rPr>
              <a:t>מהנאכל</a:t>
            </a:r>
            <a:r>
              <a:rPr lang="he-IL" dirty="0">
                <a:solidFill>
                  <a:prstClr val="black"/>
                </a:solidFill>
                <a:latin typeface="Arial"/>
                <a:cs typeface="Arial"/>
              </a:rPr>
              <a:t> אל </a:t>
            </a:r>
            <a:r>
              <a:rPr lang="he-IL" dirty="0" smtClean="0">
                <a:solidFill>
                  <a:prstClr val="black"/>
                </a:solidFill>
                <a:latin typeface="Arial"/>
                <a:cs typeface="Arial"/>
              </a:rPr>
              <a:t>האוכל.</a:t>
            </a: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pic>
        <p:nvPicPr>
          <p:cNvPr id="6" name="Picture 2"/>
          <p:cNvPicPr>
            <a:picLocks noChangeAspect="1" noChangeArrowheads="1"/>
          </p:cNvPicPr>
          <p:nvPr/>
        </p:nvPicPr>
        <p:blipFill>
          <a:blip r:embed="rId2" cstate="print"/>
          <a:srcRect/>
          <a:stretch>
            <a:fillRect/>
          </a:stretch>
        </p:blipFill>
        <p:spPr bwMode="auto">
          <a:xfrm>
            <a:off x="357188" y="928688"/>
            <a:ext cx="3265487" cy="4572000"/>
          </a:xfrm>
          <a:prstGeom prst="rect">
            <a:avLst/>
          </a:prstGeom>
          <a:noFill/>
          <a:ln w="9525">
            <a:solidFill>
              <a:schemeClr val="bg1">
                <a:lumMod val="85000"/>
              </a:schemeClr>
            </a:solidFill>
            <a:miter lim="800000"/>
            <a:headEnd/>
            <a:tailEnd/>
          </a:ln>
        </p:spPr>
      </p:pic>
      <p:sp>
        <p:nvSpPr>
          <p:cNvPr id="8" name="TextBox 7">
            <a:hlinkClick r:id="rId3"/>
          </p:cNvPr>
          <p:cNvSpPr txBox="1"/>
          <p:nvPr/>
        </p:nvSpPr>
        <p:spPr>
          <a:xfrm>
            <a:off x="357188" y="5500688"/>
            <a:ext cx="3286125" cy="785812"/>
          </a:xfrm>
          <a:prstGeom prst="rect">
            <a:avLst/>
          </a:prstGeom>
          <a:solidFill>
            <a:schemeClr val="bg1">
              <a:lumMod val="95000"/>
            </a:schemeClr>
          </a:solidFill>
          <a:ln w="22225">
            <a:solidFill>
              <a:schemeClr val="bg1">
                <a:lumMod val="85000"/>
              </a:schemeClr>
            </a:solidFill>
          </a:ln>
          <a:effectLst/>
        </p:spPr>
        <p:txBody>
          <a:bodyPr wrap="none" rtlCol="1" anchor="ctr">
            <a:normAutofit/>
          </a:bodyPr>
          <a:lstStyle/>
          <a:p>
            <a:pPr algn="ctr" fontAlgn="auto">
              <a:spcBef>
                <a:spcPts val="0"/>
              </a:spcBef>
              <a:spcAft>
                <a:spcPts val="0"/>
              </a:spcAft>
              <a:defRPr/>
            </a:pPr>
            <a:r>
              <a:rPr lang="he-IL" sz="1400" dirty="0">
                <a:solidFill>
                  <a:srgbClr val="717171"/>
                </a:solidFill>
                <a:latin typeface="Arial"/>
                <a:cs typeface="Arial"/>
              </a:rPr>
              <a:t>דוגמה למארג מזון במערכת אקולוגית כלשהי</a:t>
            </a:r>
            <a:endParaRPr lang="he-IL" sz="1400" u="sng" dirty="0">
              <a:solidFill>
                <a:srgbClr val="717171"/>
              </a:solidFill>
              <a:latin typeface="Arial"/>
              <a:cs typeface="Arial"/>
            </a:endParaRPr>
          </a:p>
        </p:txBody>
      </p:sp>
      <p:sp>
        <p:nvSpPr>
          <p:cNvPr id="3482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721177-0DB0-4A25-A87A-8F678102778E}" type="slidenum">
              <a:rPr lang="he-IL" smtClean="0"/>
              <a:pPr fontAlgn="base">
                <a:spcBef>
                  <a:spcPct val="0"/>
                </a:spcBef>
                <a:spcAft>
                  <a:spcPct val="0"/>
                </a:spcAft>
                <a:defRPr/>
              </a:pPr>
              <a:t>10</a:t>
            </a:fld>
            <a:endParaRPr lang="he-IL" dirty="0" smtClean="0"/>
          </a:p>
        </p:txBody>
      </p:sp>
      <p:sp>
        <p:nvSpPr>
          <p:cNvPr id="9" name="כותרת 8"/>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מארג המזון – ייצוג איכותי של יחסי תלות בהזנה</a:t>
            </a:r>
            <a:endParaRPr lang="he-IL" sz="2000" dirty="0" smtClean="0"/>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604912"/>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rgbClr val="1D4C72"/>
                </a:solidFill>
                <a:latin typeface="Arial"/>
                <a:cs typeface="Arial"/>
              </a:rPr>
              <a:t>בשרשרת המזון, </a:t>
            </a:r>
            <a:r>
              <a:rPr lang="he-IL" u="sng" dirty="0">
                <a:solidFill>
                  <a:srgbClr val="1D4C72"/>
                </a:solidFill>
                <a:latin typeface="Arial"/>
                <a:cs typeface="Arial"/>
              </a:rPr>
              <a:t>הצמחים הירוקים</a:t>
            </a:r>
            <a:r>
              <a:rPr lang="he-IL" dirty="0">
                <a:solidFill>
                  <a:srgbClr val="1D4C72"/>
                </a:solidFill>
                <a:latin typeface="Arial"/>
                <a:cs typeface="Arial"/>
              </a:rPr>
              <a:t> הם: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ראשוניים</a:t>
            </a: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צרכנים שניוניים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יצרנים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טורפים       </a:t>
            </a:r>
          </a:p>
          <a:p>
            <a:pPr fontAlgn="auto">
              <a:spcBef>
                <a:spcPts val="0"/>
              </a:spcBef>
              <a:spcAft>
                <a:spcPts val="0"/>
              </a:spcAft>
              <a:defRPr/>
            </a:pPr>
            <a:r>
              <a:rPr lang="he-IL" dirty="0">
                <a:solidFill>
                  <a:srgbClr val="1D4C72"/>
                </a:solidFill>
                <a:latin typeface="Arial"/>
                <a:cs typeface="Arial"/>
              </a:rPr>
              <a:t> </a:t>
            </a:r>
          </a:p>
        </p:txBody>
      </p:sp>
      <p:sp>
        <p:nvSpPr>
          <p:cNvPr id="14" name="TextBox 13"/>
          <p:cNvSpPr txBox="1"/>
          <p:nvPr/>
        </p:nvSpPr>
        <p:spPr>
          <a:xfrm>
            <a:off x="214313" y="3429000"/>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בשרשרת המזון, </a:t>
            </a:r>
            <a:r>
              <a:rPr lang="he-IL" u="sng" dirty="0">
                <a:solidFill>
                  <a:srgbClr val="1D4C72"/>
                </a:solidFill>
                <a:latin typeface="Arial"/>
                <a:cs typeface="Arial"/>
              </a:rPr>
              <a:t>כל בעלי-החיים</a:t>
            </a:r>
            <a:r>
              <a:rPr lang="he-IL" dirty="0">
                <a:solidFill>
                  <a:srgbClr val="1D4C72"/>
                </a:solidFill>
                <a:latin typeface="Arial"/>
                <a:cs typeface="Arial"/>
              </a:rPr>
              <a:t> הם: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טורפים</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יצרנים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מפרקים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EABA4B-04E1-4F64-9B75-1A371398D309}" type="slidenum">
              <a:rPr lang="he-IL" sz="1800" smtClean="0"/>
              <a:pPr fontAlgn="base">
                <a:spcBef>
                  <a:spcPct val="0"/>
                </a:spcBef>
                <a:spcAft>
                  <a:spcPct val="0"/>
                </a:spcAft>
                <a:defRPr/>
              </a:pPr>
              <a:t>11</a:t>
            </a:fld>
            <a:endParaRPr lang="he-IL" sz="1800" dirty="0" smtClean="0"/>
          </a:p>
        </p:txBody>
      </p:sp>
      <p:sp>
        <p:nvSpPr>
          <p:cNvPr id="212998" name="כותרת 6"/>
          <p:cNvSpPr>
            <a:spLocks noGrp="1"/>
          </p:cNvSpPr>
          <p:nvPr>
            <p:ph type="title"/>
          </p:nvPr>
        </p:nvSpPr>
        <p:spPr bwMode="auto">
          <a:xfrm>
            <a:off x="285750" y="0"/>
            <a:ext cx="8229600"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2000" b="1" dirty="0" smtClean="0">
                <a:solidFill>
                  <a:srgbClr val="FF6600"/>
                </a:solidFill>
              </a:rPr>
              <a:t>שאלות 4-3:  שרשרת המזון</a:t>
            </a:r>
            <a:endParaRPr lang="he-IL" sz="2000" dirty="0" smtClean="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32904"/>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rgbClr val="1D4C72"/>
                </a:solidFill>
                <a:latin typeface="Arial"/>
                <a:cs typeface="Arial"/>
              </a:rPr>
              <a:t>בשרשרת המזון, </a:t>
            </a:r>
            <a:r>
              <a:rPr lang="he-IL" u="sng" dirty="0">
                <a:solidFill>
                  <a:srgbClr val="1D4C72"/>
                </a:solidFill>
                <a:latin typeface="Arial"/>
                <a:cs typeface="Arial"/>
              </a:rPr>
              <a:t>הצמחים הירוקים</a:t>
            </a:r>
            <a:r>
              <a:rPr lang="he-IL" dirty="0">
                <a:solidFill>
                  <a:srgbClr val="1D4C72"/>
                </a:solidFill>
                <a:latin typeface="Arial"/>
                <a:cs typeface="Arial"/>
              </a:rPr>
              <a:t> הם: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ראשוניים</a:t>
            </a: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צרכנים שניוניים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יצרנים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טורפים       </a:t>
            </a:r>
          </a:p>
          <a:p>
            <a:pPr fontAlgn="auto">
              <a:spcBef>
                <a:spcPts val="0"/>
              </a:spcBef>
              <a:spcAft>
                <a:spcPts val="0"/>
              </a:spcAft>
              <a:defRPr/>
            </a:pPr>
            <a:r>
              <a:rPr lang="he-IL" dirty="0">
                <a:solidFill>
                  <a:srgbClr val="1D4C72"/>
                </a:solidFill>
                <a:latin typeface="Arial"/>
                <a:cs typeface="Arial"/>
              </a:rPr>
              <a:t> </a:t>
            </a:r>
          </a:p>
        </p:txBody>
      </p:sp>
      <p:sp>
        <p:nvSpPr>
          <p:cNvPr id="13" name="Rectangle 12"/>
          <p:cNvSpPr/>
          <p:nvPr/>
        </p:nvSpPr>
        <p:spPr>
          <a:xfrm>
            <a:off x="214313" y="2355155"/>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p:txBody>
      </p:sp>
      <p:sp>
        <p:nvSpPr>
          <p:cNvPr id="14" name="TextBox 13"/>
          <p:cNvSpPr txBox="1"/>
          <p:nvPr/>
        </p:nvSpPr>
        <p:spPr>
          <a:xfrm>
            <a:off x="214313" y="3429000"/>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בשרשרת המזון, </a:t>
            </a:r>
            <a:r>
              <a:rPr lang="he-IL" u="sng" dirty="0">
                <a:solidFill>
                  <a:srgbClr val="1D4C72"/>
                </a:solidFill>
                <a:latin typeface="Arial"/>
                <a:cs typeface="Arial"/>
              </a:rPr>
              <a:t>כל בעלי-החיים </a:t>
            </a:r>
            <a:r>
              <a:rPr lang="he-IL" dirty="0">
                <a:solidFill>
                  <a:srgbClr val="1D4C72"/>
                </a:solidFill>
                <a:latin typeface="Arial"/>
                <a:cs typeface="Arial"/>
              </a:rPr>
              <a:t>הם: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טורפים</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יצרנים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מפרקים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15" name="Rectangle 14"/>
          <p:cNvSpPr/>
          <p:nvPr/>
        </p:nvSpPr>
        <p:spPr>
          <a:xfrm>
            <a:off x="214313" y="5214938"/>
            <a:ext cx="8196262" cy="1428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a:t>
            </a:r>
          </a:p>
          <a:p>
            <a:pPr fontAlgn="auto">
              <a:lnSpc>
                <a:spcPts val="1000"/>
              </a:lnSpc>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לא כל בעלי-החיים טורפים, חלקם אוכלי צמחים. אבל </a:t>
            </a:r>
            <a:r>
              <a:rPr lang="he-IL" u="sng" dirty="0">
                <a:solidFill>
                  <a:prstClr val="black"/>
                </a:solidFill>
              </a:rPr>
              <a:t>כולם</a:t>
            </a:r>
            <a:r>
              <a:rPr lang="he-IL" dirty="0">
                <a:solidFill>
                  <a:prstClr val="black"/>
                </a:solidFill>
              </a:rPr>
              <a:t> צרכנים.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DBDF36-5759-40EB-9177-59A8E1D0B74D}" type="slidenum">
              <a:rPr lang="he-IL" sz="1800" smtClean="0"/>
              <a:pPr fontAlgn="base">
                <a:spcBef>
                  <a:spcPct val="0"/>
                </a:spcBef>
                <a:spcAft>
                  <a:spcPct val="0"/>
                </a:spcAft>
                <a:defRPr/>
              </a:pPr>
              <a:t>12</a:t>
            </a:fld>
            <a:endParaRPr lang="he-IL" sz="1800" dirty="0" smtClean="0"/>
          </a:p>
        </p:txBody>
      </p:sp>
      <p:sp>
        <p:nvSpPr>
          <p:cNvPr id="214024" name="כותרת 6"/>
          <p:cNvSpPr>
            <a:spLocks noGrp="1"/>
          </p:cNvSpPr>
          <p:nvPr>
            <p:ph type="title"/>
          </p:nvPr>
        </p:nvSpPr>
        <p:spPr bwMode="auto">
          <a:xfrm>
            <a:off x="285750" y="36934"/>
            <a:ext cx="8229600"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2000" b="1" dirty="0" smtClean="0">
                <a:solidFill>
                  <a:srgbClr val="FF6600"/>
                </a:solidFill>
              </a:rPr>
              <a:t>תשובות  </a:t>
            </a:r>
            <a:endParaRPr lang="he-IL" sz="2000" dirty="0" smtClean="0"/>
          </a:p>
        </p:txBody>
      </p:sp>
      <p:sp>
        <p:nvSpPr>
          <p:cNvPr id="9"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A03BDA5-FCB0-4AEE-927E-36AAFF2E37D6}"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תעודות זהות – שפן הסלע ונחש עכן</a:t>
            </a:r>
            <a:endParaRPr lang="he-IL" sz="1800" dirty="0" smtClean="0"/>
          </a:p>
        </p:txBody>
      </p:sp>
      <p:grpSp>
        <p:nvGrpSpPr>
          <p:cNvPr id="215045" name="קבוצה 1"/>
          <p:cNvGrpSpPr>
            <a:grpSpLocks/>
          </p:cNvGrpSpPr>
          <p:nvPr/>
        </p:nvGrpSpPr>
        <p:grpSpPr bwMode="auto">
          <a:xfrm>
            <a:off x="566738" y="908050"/>
            <a:ext cx="8315325" cy="4638675"/>
            <a:chOff x="566738" y="1773238"/>
            <a:chExt cx="8315325" cy="4638675"/>
          </a:xfrm>
        </p:grpSpPr>
        <p:sp>
          <p:nvSpPr>
            <p:cNvPr id="11" name="TextBox 10"/>
            <p:cNvSpPr txBox="1"/>
            <p:nvPr/>
          </p:nvSpPr>
          <p:spPr>
            <a:xfrm>
              <a:off x="4819650" y="1773238"/>
              <a:ext cx="4038600" cy="1754188"/>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latin typeface="Arial" pitchFamily="34" charset="0"/>
                  <a:cs typeface="Arial" pitchFamily="34" charset="0"/>
                </a:rPr>
                <a:t>תעודת זהות</a:t>
              </a:r>
            </a:p>
            <a:p>
              <a:pPr fontAlgn="auto">
                <a:spcBef>
                  <a:spcPts val="0"/>
                </a:spcBef>
                <a:spcAft>
                  <a:spcPts val="0"/>
                </a:spcAft>
                <a:defRPr/>
              </a:pPr>
              <a:r>
                <a:rPr lang="he-IL" u="sng" dirty="0">
                  <a:solidFill>
                    <a:srgbClr val="FF0000"/>
                  </a:solidFill>
                  <a:latin typeface="Arial" pitchFamily="34" charset="0"/>
                  <a:cs typeface="Arial" pitchFamily="34" charset="0"/>
                </a:rPr>
                <a:t>שם</a:t>
              </a:r>
              <a:r>
                <a:rPr lang="he-IL" dirty="0">
                  <a:solidFill>
                    <a:srgbClr val="1D4C72"/>
                  </a:solidFill>
                  <a:latin typeface="Arial" pitchFamily="34" charset="0"/>
                  <a:cs typeface="Arial" pitchFamily="34" charset="0"/>
                </a:rPr>
                <a:t>: שפן הסלע</a:t>
              </a:r>
            </a:p>
            <a:p>
              <a:pPr fontAlgn="auto">
                <a:spcBef>
                  <a:spcPts val="0"/>
                </a:spcBef>
                <a:spcAft>
                  <a:spcPts val="0"/>
                </a:spcAft>
                <a:defRPr/>
              </a:pPr>
              <a:r>
                <a:rPr lang="he-IL" u="sng" dirty="0">
                  <a:solidFill>
                    <a:srgbClr val="FF0000"/>
                  </a:solidFill>
                  <a:latin typeface="Arial" pitchFamily="34" charset="0"/>
                  <a:cs typeface="Arial" pitchFamily="34" charset="0"/>
                </a:rPr>
                <a:t>מזון</a:t>
              </a:r>
              <a:r>
                <a:rPr lang="he-IL" dirty="0">
                  <a:solidFill>
                    <a:srgbClr val="1D4C72"/>
                  </a:solidFill>
                  <a:latin typeface="Arial" pitchFamily="34" charset="0"/>
                  <a:cs typeface="Arial" pitchFamily="34" charset="0"/>
                </a:rPr>
                <a:t>: צמחים</a:t>
              </a:r>
            </a:p>
            <a:p>
              <a:pPr fontAlgn="auto">
                <a:spcBef>
                  <a:spcPts val="0"/>
                </a:spcBef>
                <a:spcAft>
                  <a:spcPts val="0"/>
                </a:spcAft>
                <a:defRPr/>
              </a:pPr>
              <a:r>
                <a:rPr lang="he-IL" u="sng" dirty="0">
                  <a:solidFill>
                    <a:srgbClr val="FF0000"/>
                  </a:solidFill>
                  <a:latin typeface="Arial" pitchFamily="34" charset="0"/>
                  <a:cs typeface="Arial" pitchFamily="34" charset="0"/>
                </a:rPr>
                <a:t>דרך ההזנה</a:t>
              </a:r>
              <a:r>
                <a:rPr lang="he-IL" dirty="0">
                  <a:solidFill>
                    <a:srgbClr val="1D4C72"/>
                  </a:solidFill>
                  <a:latin typeface="Arial" pitchFamily="34" charset="0"/>
                  <a:cs typeface="Arial" pitchFamily="34" charset="0"/>
                </a:rPr>
                <a:t>: הטרוטרוף</a:t>
              </a:r>
            </a:p>
            <a:p>
              <a:pPr fontAlgn="auto">
                <a:spcBef>
                  <a:spcPts val="0"/>
                </a:spcBef>
                <a:spcAft>
                  <a:spcPts val="0"/>
                </a:spcAft>
                <a:defRPr/>
              </a:pPr>
              <a:r>
                <a:rPr lang="he-IL" u="sng" dirty="0">
                  <a:solidFill>
                    <a:srgbClr val="FF0000"/>
                  </a:solidFill>
                  <a:latin typeface="Arial" pitchFamily="34" charset="0"/>
                  <a:cs typeface="Arial" pitchFamily="34" charset="0"/>
                </a:rPr>
                <a:t>רמת ההזנה במערכת האקולוגית</a:t>
              </a:r>
              <a:r>
                <a:rPr lang="he-IL" dirty="0">
                  <a:solidFill>
                    <a:srgbClr val="1D4C72"/>
                  </a:solidFill>
                  <a:latin typeface="Arial" pitchFamily="34" charset="0"/>
                  <a:cs typeface="Arial" pitchFamily="34" charset="0"/>
                </a:rPr>
                <a:t>:</a:t>
              </a:r>
            </a:p>
            <a:p>
              <a:pPr fontAlgn="auto">
                <a:spcBef>
                  <a:spcPts val="0"/>
                </a:spcBef>
                <a:spcAft>
                  <a:spcPts val="0"/>
                </a:spcAft>
                <a:defRPr/>
              </a:pPr>
              <a:r>
                <a:rPr lang="he-IL" dirty="0">
                  <a:solidFill>
                    <a:srgbClr val="1D4C72"/>
                  </a:solidFill>
                  <a:latin typeface="Arial" pitchFamily="34" charset="0"/>
                  <a:cs typeface="Arial" pitchFamily="34" charset="0"/>
                </a:rPr>
                <a:t>צרכן ראשוני</a:t>
              </a:r>
              <a:endParaRPr lang="en-US" dirty="0">
                <a:solidFill>
                  <a:srgbClr val="1D4C72"/>
                </a:solidFill>
                <a:latin typeface="Arial" pitchFamily="34" charset="0"/>
                <a:cs typeface="Arial" pitchFamily="34" charset="0"/>
              </a:endParaRPr>
            </a:p>
          </p:txBody>
        </p:sp>
        <p:sp>
          <p:nvSpPr>
            <p:cNvPr id="13" name="TextBox 12"/>
            <p:cNvSpPr txBox="1"/>
            <p:nvPr/>
          </p:nvSpPr>
          <p:spPr>
            <a:xfrm>
              <a:off x="576263" y="1773238"/>
              <a:ext cx="3927475" cy="1768475"/>
            </a:xfrm>
            <a:prstGeom prst="rect">
              <a:avLst/>
            </a:prstGeom>
            <a:solidFill>
              <a:schemeClr val="accent2">
                <a:lumMod val="40000"/>
                <a:lumOff val="60000"/>
              </a:schemeClr>
            </a:solidFill>
            <a:ln w="19050">
              <a:solidFill>
                <a:schemeClr val="tx2"/>
              </a:solid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646B86">
                      <a:lumMod val="40000"/>
                      <a:lumOff val="60000"/>
                    </a:srgbClr>
                  </a:solidFill>
                  <a:latin typeface="Arial" pitchFamily="34" charset="0"/>
                  <a:cs typeface="Arial" pitchFamily="34" charset="0"/>
                </a:rPr>
                <a:t>תעודת זהות</a:t>
              </a:r>
            </a:p>
            <a:p>
              <a:pPr fontAlgn="auto">
                <a:spcBef>
                  <a:spcPts val="0"/>
                </a:spcBef>
                <a:spcAft>
                  <a:spcPts val="0"/>
                </a:spcAft>
                <a:defRPr/>
              </a:pPr>
              <a:r>
                <a:rPr lang="he-IL" u="sng" dirty="0">
                  <a:solidFill>
                    <a:srgbClr val="FF0000"/>
                  </a:solidFill>
                  <a:latin typeface="Arial" pitchFamily="34" charset="0"/>
                  <a:cs typeface="Arial" pitchFamily="34" charset="0"/>
                </a:rPr>
                <a:t>שם</a:t>
              </a:r>
              <a:r>
                <a:rPr lang="he-IL" dirty="0">
                  <a:solidFill>
                    <a:srgbClr val="1D4C72"/>
                  </a:solidFill>
                  <a:latin typeface="Arial" pitchFamily="34" charset="0"/>
                  <a:cs typeface="Arial" pitchFamily="34" charset="0"/>
                </a:rPr>
                <a:t>: עכן קטן</a:t>
              </a:r>
            </a:p>
            <a:p>
              <a:pPr fontAlgn="auto">
                <a:spcBef>
                  <a:spcPts val="0"/>
                </a:spcBef>
                <a:spcAft>
                  <a:spcPts val="0"/>
                </a:spcAft>
                <a:defRPr/>
              </a:pPr>
              <a:r>
                <a:rPr lang="he-IL" u="sng" dirty="0">
                  <a:solidFill>
                    <a:srgbClr val="FF0000"/>
                  </a:solidFill>
                  <a:latin typeface="Arial" pitchFamily="34" charset="0"/>
                  <a:cs typeface="Arial" pitchFamily="34" charset="0"/>
                </a:rPr>
                <a:t>מזון</a:t>
              </a:r>
              <a:r>
                <a:rPr lang="he-IL" dirty="0">
                  <a:solidFill>
                    <a:srgbClr val="1D4C72"/>
                  </a:solidFill>
                  <a:latin typeface="Arial" pitchFamily="34" charset="0"/>
                  <a:cs typeface="Arial" pitchFamily="34" charset="0"/>
                </a:rPr>
                <a:t>: לטאות</a:t>
              </a:r>
            </a:p>
            <a:p>
              <a:pPr fontAlgn="auto">
                <a:spcBef>
                  <a:spcPts val="0"/>
                </a:spcBef>
                <a:spcAft>
                  <a:spcPts val="0"/>
                </a:spcAft>
                <a:defRPr/>
              </a:pPr>
              <a:r>
                <a:rPr lang="he-IL" u="sng" dirty="0">
                  <a:solidFill>
                    <a:srgbClr val="FF0000"/>
                  </a:solidFill>
                  <a:latin typeface="Arial" pitchFamily="34" charset="0"/>
                  <a:cs typeface="Arial" pitchFamily="34" charset="0"/>
                </a:rPr>
                <a:t>דרך ההזנה</a:t>
              </a:r>
              <a:r>
                <a:rPr lang="he-IL" dirty="0">
                  <a:solidFill>
                    <a:srgbClr val="1D4C72"/>
                  </a:solidFill>
                  <a:latin typeface="Arial" pitchFamily="34" charset="0"/>
                  <a:cs typeface="Arial" pitchFamily="34" charset="0"/>
                </a:rPr>
                <a:t>: הטרוטרוף</a:t>
              </a:r>
            </a:p>
            <a:p>
              <a:pPr fontAlgn="auto">
                <a:spcBef>
                  <a:spcPts val="0"/>
                </a:spcBef>
                <a:spcAft>
                  <a:spcPts val="0"/>
                </a:spcAft>
                <a:defRPr/>
              </a:pPr>
              <a:r>
                <a:rPr lang="he-IL" u="sng" dirty="0">
                  <a:solidFill>
                    <a:srgbClr val="FF0000"/>
                  </a:solidFill>
                  <a:latin typeface="Arial" pitchFamily="34" charset="0"/>
                  <a:cs typeface="Arial" pitchFamily="34" charset="0"/>
                </a:rPr>
                <a:t>רמת ההזנה במערכת האקולוגית</a:t>
              </a:r>
              <a:r>
                <a:rPr lang="he-IL" dirty="0">
                  <a:solidFill>
                    <a:srgbClr val="1D4C72"/>
                  </a:solidFill>
                  <a:latin typeface="Arial" pitchFamily="34" charset="0"/>
                  <a:cs typeface="Arial" pitchFamily="34" charset="0"/>
                </a:rPr>
                <a:t>:</a:t>
              </a:r>
            </a:p>
            <a:p>
              <a:pPr fontAlgn="auto">
                <a:spcBef>
                  <a:spcPts val="0"/>
                </a:spcBef>
                <a:spcAft>
                  <a:spcPts val="0"/>
                </a:spcAft>
                <a:defRPr/>
              </a:pPr>
              <a:r>
                <a:rPr lang="he-IL" dirty="0">
                  <a:solidFill>
                    <a:srgbClr val="1D4C72"/>
                  </a:solidFill>
                  <a:latin typeface="Arial" pitchFamily="34" charset="0"/>
                  <a:cs typeface="Arial" pitchFamily="34" charset="0"/>
                </a:rPr>
                <a:t>צרכן שניוני</a:t>
              </a:r>
              <a:endParaRPr lang="en-US" dirty="0">
                <a:solidFill>
                  <a:srgbClr val="1D4C72"/>
                </a:solidFill>
                <a:latin typeface="Arial" pitchFamily="34" charset="0"/>
                <a:cs typeface="Arial" pitchFamily="34" charset="0"/>
              </a:endParaRPr>
            </a:p>
          </p:txBody>
        </p:sp>
        <p:pic>
          <p:nvPicPr>
            <p:cNvPr id="2150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1875" y="3527425"/>
              <a:ext cx="40401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38" y="3541713"/>
              <a:ext cx="39370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0" name="מלבן 9"/>
            <p:cNvSpPr>
              <a:spLocks noChangeArrowheads="1"/>
            </p:cNvSpPr>
            <p:nvPr/>
          </p:nvSpPr>
          <p:spPr bwMode="auto">
            <a:xfrm>
              <a:off x="6532563" y="6108700"/>
              <a:ext cx="234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solidFill>
                    <a:srgbClr val="000000"/>
                  </a:solidFill>
                </a:rPr>
                <a:t>ד"ר ירון זיו – אוניברסיטת בו-גוריון ©</a:t>
              </a:r>
              <a:endParaRPr lang="en-US" sz="1200">
                <a:solidFill>
                  <a:srgbClr val="000000"/>
                </a:solidFill>
              </a:endParaRPr>
            </a:p>
          </p:txBody>
        </p:sp>
        <p:sp>
          <p:nvSpPr>
            <p:cNvPr id="215051" name="מלבן 11"/>
            <p:cNvSpPr>
              <a:spLocks noChangeArrowheads="1"/>
            </p:cNvSpPr>
            <p:nvPr/>
          </p:nvSpPr>
          <p:spPr bwMode="auto">
            <a:xfrm>
              <a:off x="2155825" y="6134100"/>
              <a:ext cx="2347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a:solidFill>
                    <a:srgbClr val="000000"/>
                  </a:solidFill>
                </a:rPr>
                <a:t>ד"ר ירון זיו – אוניברסיטת בו-גוריון ©</a:t>
              </a:r>
              <a:endParaRPr lang="en-US" sz="1200">
                <a:solidFill>
                  <a:srgbClr val="000000"/>
                </a:solidFill>
              </a:endParaRPr>
            </a:p>
          </p:txBody>
        </p:sp>
      </p:grpSp>
      <p:sp>
        <p:nvSpPr>
          <p:cNvPr id="12"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B28080-11A6-4314-9B04-77D0FBF0B39C}" type="slidenum">
              <a:rPr lang="he-IL" smtClean="0"/>
              <a:pPr fontAlgn="base">
                <a:spcBef>
                  <a:spcPct val="0"/>
                </a:spcBef>
                <a:spcAft>
                  <a:spcPct val="0"/>
                </a:spcAft>
                <a:defRPr/>
              </a:pPr>
              <a:t>14</a:t>
            </a:fld>
            <a:endParaRPr lang="he-IL" dirty="0" smtClean="0"/>
          </a:p>
        </p:txBody>
      </p:sp>
      <p:sp>
        <p:nvSpPr>
          <p:cNvPr id="7" name="TextBox 6"/>
          <p:cNvSpPr txBox="1"/>
          <p:nvPr/>
        </p:nvSpPr>
        <p:spPr>
          <a:xfrm>
            <a:off x="285750" y="620688"/>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מלאו את תעודות הזהות של האורגניזמים:</a:t>
            </a:r>
            <a:endParaRPr lang="he-IL" dirty="0">
              <a:solidFill>
                <a:srgbClr val="1D4C72"/>
              </a:solidFill>
              <a:latin typeface="Arial"/>
              <a:cs typeface="Arial"/>
            </a:endParaRPr>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5: תעודות זהות של שקנאי ועכביש</a:t>
            </a:r>
            <a:endParaRPr lang="he-IL" sz="2000" dirty="0" smtClean="0"/>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14</a:t>
            </a:fld>
            <a:endParaRPr lang="he-IL" dirty="0">
              <a:solidFill>
                <a:srgbClr val="FFFFFF">
                  <a:lumMod val="65000"/>
                </a:srgbClr>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3" name="קבוצה 2"/>
          <p:cNvGrpSpPr/>
          <p:nvPr/>
        </p:nvGrpSpPr>
        <p:grpSpPr>
          <a:xfrm>
            <a:off x="693107" y="1556792"/>
            <a:ext cx="8029548" cy="4712790"/>
            <a:chOff x="693107" y="1700808"/>
            <a:chExt cx="8029548" cy="4712790"/>
          </a:xfrm>
        </p:grpSpPr>
        <p:grpSp>
          <p:nvGrpSpPr>
            <p:cNvPr id="2" name="קבוצה 1"/>
            <p:cNvGrpSpPr/>
            <p:nvPr/>
          </p:nvGrpSpPr>
          <p:grpSpPr>
            <a:xfrm>
              <a:off x="693107" y="1700808"/>
              <a:ext cx="8029548" cy="4712790"/>
              <a:chOff x="987316" y="2013189"/>
              <a:chExt cx="8029548" cy="4712790"/>
            </a:xfrm>
          </p:grpSpPr>
          <p:grpSp>
            <p:nvGrpSpPr>
              <p:cNvPr id="10" name="קבוצה 15"/>
              <p:cNvGrpSpPr>
                <a:grpSpLocks/>
              </p:cNvGrpSpPr>
              <p:nvPr/>
            </p:nvGrpSpPr>
            <p:grpSpPr bwMode="auto">
              <a:xfrm>
                <a:off x="987316" y="3599409"/>
                <a:ext cx="5734907" cy="3126570"/>
                <a:chOff x="1521687" y="3635507"/>
                <a:chExt cx="5733994" cy="3126806"/>
              </a:xfrm>
            </p:grpSpPr>
            <p:sp>
              <p:nvSpPr>
                <p:cNvPr id="13" name="מלבן 12"/>
                <p:cNvSpPr/>
                <p:nvPr/>
              </p:nvSpPr>
              <p:spPr>
                <a:xfrm>
                  <a:off x="1521687" y="6532108"/>
                  <a:ext cx="3533212" cy="230205"/>
                </a:xfrm>
                <a:prstGeom prst="rect">
                  <a:avLst/>
                </a:prstGeom>
              </p:spPr>
              <p:txBody>
                <a:bodyPr>
                  <a:spAutoFit/>
                </a:bodyPr>
                <a:lstStyle/>
                <a:p>
                  <a:pPr algn="l" fontAlgn="auto">
                    <a:spcBef>
                      <a:spcPts val="0"/>
                    </a:spcBef>
                    <a:spcAft>
                      <a:spcPts val="0"/>
                    </a:spcAft>
                    <a:defRPr/>
                  </a:pPr>
                  <a:r>
                    <a:rPr lang="en-US" sz="900" kern="0" dirty="0">
                      <a:solidFill>
                        <a:srgbClr val="2A3333"/>
                      </a:solidFill>
                      <a:latin typeface="Verdana"/>
                      <a:ea typeface="Times New Roman"/>
                      <a:cs typeface="Arial"/>
                    </a:rPr>
                    <a:t>©</a:t>
                  </a:r>
                  <a:r>
                    <a:rPr lang="en-US" sz="900" kern="0" dirty="0">
                      <a:solidFill>
                        <a:srgbClr val="1F497D"/>
                      </a:solidFill>
                      <a:latin typeface="Verdana"/>
                      <a:ea typeface="Times New Roman"/>
                      <a:cs typeface="Arial"/>
                    </a:rPr>
                    <a:t> </a:t>
                  </a:r>
                  <a:r>
                    <a:rPr lang="en-US" sz="900" kern="0" dirty="0">
                      <a:solidFill>
                        <a:srgbClr val="333333"/>
                      </a:solidFill>
                      <a:latin typeface="Verdana"/>
                      <a:ea typeface="Times New Roman"/>
                      <a:cs typeface="Arial"/>
                    </a:rPr>
                    <a:t>istockphoto.com/</a:t>
                  </a:r>
                  <a:r>
                    <a:rPr lang="en-US" sz="900" kern="0" dirty="0">
                      <a:solidFill>
                        <a:srgbClr val="2A3333"/>
                      </a:solidFill>
                      <a:latin typeface="Verdana"/>
                      <a:ea typeface="Times New Roman"/>
                      <a:cs typeface="Arial"/>
                    </a:rPr>
                    <a:t>  ShaunWilkinson</a:t>
                  </a:r>
                  <a:endParaRPr lang="he-IL" sz="900" kern="0" dirty="0">
                    <a:solidFill>
                      <a:prstClr val="black"/>
                    </a:solidFill>
                    <a:latin typeface="Arial" pitchFamily="34" charset="0"/>
                    <a:cs typeface="Arial" pitchFamily="34" charset="0"/>
                  </a:endParaRPr>
                </a:p>
              </p:txBody>
            </p:sp>
            <p:sp>
              <p:nvSpPr>
                <p:cNvPr id="17" name="מלבן 16"/>
                <p:cNvSpPr/>
                <p:nvPr/>
              </p:nvSpPr>
              <p:spPr bwMode="auto">
                <a:xfrm>
                  <a:off x="5468441" y="6483959"/>
                  <a:ext cx="1787240" cy="246082"/>
                </a:xfrm>
                <a:prstGeom prst="rect">
                  <a:avLst/>
                </a:prstGeom>
              </p:spPr>
              <p:txBody>
                <a:bodyPr wrap="none">
                  <a:spAutoFit/>
                </a:bodyPr>
                <a:lstStyle/>
                <a:p>
                  <a:pPr fontAlgn="auto">
                    <a:spcBef>
                      <a:spcPts val="0"/>
                    </a:spcBef>
                    <a:spcAft>
                      <a:spcPts val="0"/>
                    </a:spcAft>
                    <a:defRPr/>
                  </a:pPr>
                  <a:r>
                    <a:rPr lang="en-US" sz="1000" kern="0" dirty="0">
                      <a:solidFill>
                        <a:srgbClr val="2A3333"/>
                      </a:solidFill>
                      <a:latin typeface="Verdana"/>
                      <a:ea typeface="Times New Roman"/>
                      <a:cs typeface="Arial"/>
                    </a:rPr>
                    <a:t>©istockphoto.com/Jakez</a:t>
                  </a:r>
                  <a:endParaRPr lang="he-IL" sz="1000" kern="0" dirty="0">
                    <a:solidFill>
                      <a:prstClr val="black"/>
                    </a:solidFill>
                    <a:latin typeface="Arial" pitchFamily="34" charset="0"/>
                    <a:cs typeface="Arial" pitchFamily="34" charset="0"/>
                  </a:endParaRPr>
                </a:p>
              </p:txBody>
            </p:sp>
            <p:pic>
              <p:nvPicPr>
                <p:cNvPr id="1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966" y="3635507"/>
                  <a:ext cx="3276656" cy="292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bwMode="auto">
              <a:xfrm>
                <a:off x="4970561" y="2029749"/>
                <a:ext cx="4046303" cy="1569660"/>
              </a:xfrm>
              <a:prstGeom prst="rect">
                <a:avLst/>
              </a:prstGeom>
              <a:solidFill>
                <a:srgbClr val="CCB400">
                  <a:lumMod val="40000"/>
                  <a:lumOff val="60000"/>
                </a:srgbClr>
              </a:solidFill>
              <a:ln w="19050">
                <a:solidFill>
                  <a:srgbClr val="646B86"/>
                </a:solidFill>
              </a:ln>
              <a:effectLst>
                <a:outerShdw sx="102000" sy="102000" algn="tl" rotWithShape="0">
                  <a:sysClr val="window" lastClr="FFFFFF">
                    <a:lumMod val="65000"/>
                    <a:alpha val="0"/>
                  </a:sysClr>
                </a:outerShdw>
              </a:effectLst>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646B86">
                        <a:lumMod val="40000"/>
                        <a:lumOff val="60000"/>
                      </a:srgbClr>
                    </a:solidFill>
                    <a:effectLst/>
                    <a:uLnTx/>
                    <a:uFillTx/>
                    <a:latin typeface="Arial" pitchFamily="34" charset="0"/>
                    <a:cs typeface="Arial" pitchFamily="34" charset="0"/>
                  </a:rPr>
                  <a:t>תעודת זהות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שם</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r>
                  <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rPr>
                  <a:t>שקנאי</a:t>
                </a:r>
                <a:endPar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מזון</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endPar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smtClean="0">
                    <a:ln>
                      <a:noFill/>
                    </a:ln>
                    <a:solidFill>
                      <a:srgbClr val="FF0000"/>
                    </a:solidFill>
                    <a:effectLst/>
                    <a:uLnTx/>
                    <a:uFillTx/>
                    <a:latin typeface="Arial" pitchFamily="34" charset="0"/>
                    <a:cs typeface="Arial" pitchFamily="34" charset="0"/>
                  </a:rPr>
                  <a:t>דרך </a:t>
                </a: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ההזנה</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endPar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smtClean="0">
                    <a:ln>
                      <a:noFill/>
                    </a:ln>
                    <a:solidFill>
                      <a:srgbClr val="FF0000"/>
                    </a:solidFill>
                    <a:effectLst/>
                    <a:uLnTx/>
                    <a:uFillTx/>
                    <a:latin typeface="Arial" pitchFamily="34" charset="0"/>
                    <a:cs typeface="Arial" pitchFamily="34" charset="0"/>
                  </a:rPr>
                  <a:t>רמת </a:t>
                </a: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ההזנה במערכת האקולוגית</a:t>
                </a:r>
                <a:r>
                  <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endParaRPr>
              </a:p>
            </p:txBody>
          </p:sp>
          <p:sp>
            <p:nvSpPr>
              <p:cNvPr id="22" name="TextBox 21"/>
              <p:cNvSpPr txBox="1"/>
              <p:nvPr/>
            </p:nvSpPr>
            <p:spPr bwMode="auto">
              <a:xfrm>
                <a:off x="1115615" y="2013189"/>
                <a:ext cx="3277178" cy="1569660"/>
              </a:xfrm>
              <a:prstGeom prst="rect">
                <a:avLst/>
              </a:prstGeom>
              <a:solidFill>
                <a:srgbClr val="CCB400">
                  <a:lumMod val="40000"/>
                  <a:lumOff val="60000"/>
                </a:srgbClr>
              </a:solidFill>
              <a:ln w="19050">
                <a:solidFill>
                  <a:srgbClr val="646B86"/>
                </a:solidFill>
              </a:ln>
              <a:effectLst>
                <a:outerShdw sx="102000" sy="102000" algn="tl" rotWithShape="0">
                  <a:sysClr val="window" lastClr="FFFFFF">
                    <a:lumMod val="65000"/>
                    <a:alpha val="0"/>
                  </a:sysClr>
                </a:outerShdw>
              </a:effectLst>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646B86">
                        <a:lumMod val="40000"/>
                        <a:lumOff val="60000"/>
                      </a:srgbClr>
                    </a:solidFill>
                    <a:effectLst/>
                    <a:uLnTx/>
                    <a:uFillTx/>
                    <a:latin typeface="Arial" pitchFamily="34" charset="0"/>
                    <a:cs typeface="Arial" pitchFamily="34" charset="0"/>
                  </a:rPr>
                  <a:t>תעודת זהות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שם</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r>
                  <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rPr>
                  <a:t>עכביש</a:t>
                </a:r>
                <a:endPar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מזון</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endPar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smtClean="0">
                    <a:ln>
                      <a:noFill/>
                    </a:ln>
                    <a:solidFill>
                      <a:srgbClr val="FF0000"/>
                    </a:solidFill>
                    <a:effectLst/>
                    <a:uLnTx/>
                    <a:uFillTx/>
                    <a:latin typeface="Arial" pitchFamily="34" charset="0"/>
                    <a:cs typeface="Arial" pitchFamily="34" charset="0"/>
                  </a:rPr>
                  <a:t>דרך </a:t>
                </a: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ההזנה</a:t>
                </a:r>
                <a:r>
                  <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rPr>
                  <a:t>: </a:t>
                </a:r>
                <a:endPar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1" i="0" u="sng" strike="noStrike" kern="0" cap="none" spc="0" normalizeH="0" baseline="0" noProof="0" dirty="0" smtClean="0">
                    <a:ln>
                      <a:noFill/>
                    </a:ln>
                    <a:solidFill>
                      <a:srgbClr val="FF0000"/>
                    </a:solidFill>
                    <a:effectLst/>
                    <a:uLnTx/>
                    <a:uFillTx/>
                    <a:latin typeface="Arial" pitchFamily="34" charset="0"/>
                    <a:cs typeface="Arial" pitchFamily="34" charset="0"/>
                  </a:rPr>
                  <a:t>רמת </a:t>
                </a:r>
                <a:r>
                  <a:rPr kumimoji="0" lang="he-IL" sz="1600" b="1" i="0" u="sng" strike="noStrike" kern="0" cap="none" spc="0" normalizeH="0" baseline="0" noProof="0" dirty="0">
                    <a:ln>
                      <a:noFill/>
                    </a:ln>
                    <a:solidFill>
                      <a:srgbClr val="FF0000"/>
                    </a:solidFill>
                    <a:effectLst/>
                    <a:uLnTx/>
                    <a:uFillTx/>
                    <a:latin typeface="Arial" pitchFamily="34" charset="0"/>
                    <a:cs typeface="Arial" pitchFamily="34" charset="0"/>
                  </a:rPr>
                  <a:t>ההזנה במערכת האקולוגית</a:t>
                </a:r>
                <a:r>
                  <a:rPr kumimoji="0" lang="he-IL" sz="1600" b="1" i="0" u="none" strike="noStrike" kern="0" cap="none" spc="0" normalizeH="0" baseline="0" noProof="0" dirty="0" smtClean="0">
                    <a:ln>
                      <a:noFill/>
                    </a:ln>
                    <a:solidFill>
                      <a:srgbClr val="1D4C72"/>
                    </a:solidFill>
                    <a:effectLst/>
                    <a:uLnTx/>
                    <a:uFillTx/>
                    <a:latin typeface="Arial" pitchFamily="34" charset="0"/>
                    <a:cs typeface="Arial"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600" b="1" i="0" u="none" strike="noStrike" kern="0" cap="none" spc="0" normalizeH="0" baseline="0" noProof="0" dirty="0">
                  <a:ln>
                    <a:noFill/>
                  </a:ln>
                  <a:solidFill>
                    <a:srgbClr val="1D4C72"/>
                  </a:solidFill>
                  <a:effectLst/>
                  <a:uLnTx/>
                  <a:uFillTx/>
                  <a:latin typeface="Arial" pitchFamily="34" charset="0"/>
                  <a:cs typeface="Arial" pitchFamily="34" charset="0"/>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351" y="3284561"/>
              <a:ext cx="4046303" cy="29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9394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B28080-11A6-4314-9B04-77D0FBF0B39C}" type="slidenum">
              <a:rPr lang="he-IL" smtClean="0"/>
              <a:pPr fontAlgn="base">
                <a:spcBef>
                  <a:spcPct val="0"/>
                </a:spcBef>
                <a:spcAft>
                  <a:spcPct val="0"/>
                </a:spcAft>
                <a:defRPr/>
              </a:pPr>
              <a:t>15</a:t>
            </a:fld>
            <a:endParaRPr lang="he-IL" dirty="0" smtClean="0"/>
          </a:p>
        </p:txBody>
      </p:sp>
      <p:sp>
        <p:nvSpPr>
          <p:cNvPr id="7" name="TextBox 6"/>
          <p:cNvSpPr txBox="1"/>
          <p:nvPr/>
        </p:nvSpPr>
        <p:spPr>
          <a:xfrm>
            <a:off x="285750" y="620688"/>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מלאו את תעודות הזהות של האורגניזמים:</a:t>
            </a:r>
            <a:endParaRPr lang="he-IL" dirty="0">
              <a:solidFill>
                <a:srgbClr val="1D4C72"/>
              </a:solidFill>
              <a:latin typeface="Arial"/>
              <a:cs typeface="Arial"/>
            </a:endParaRPr>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15</a:t>
            </a:fld>
            <a:endParaRPr lang="he-IL" dirty="0">
              <a:solidFill>
                <a:srgbClr val="FFFFFF">
                  <a:lumMod val="65000"/>
                </a:srgbClr>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3" name="קבוצה 2"/>
          <p:cNvGrpSpPr/>
          <p:nvPr/>
        </p:nvGrpSpPr>
        <p:grpSpPr>
          <a:xfrm>
            <a:off x="693107" y="1556792"/>
            <a:ext cx="8029548" cy="4712790"/>
            <a:chOff x="693107" y="1700808"/>
            <a:chExt cx="8029548" cy="4712790"/>
          </a:xfrm>
        </p:grpSpPr>
        <p:grpSp>
          <p:nvGrpSpPr>
            <p:cNvPr id="2" name="קבוצה 1"/>
            <p:cNvGrpSpPr/>
            <p:nvPr/>
          </p:nvGrpSpPr>
          <p:grpSpPr>
            <a:xfrm>
              <a:off x="693107" y="1700808"/>
              <a:ext cx="8029548" cy="4712790"/>
              <a:chOff x="987316" y="2013189"/>
              <a:chExt cx="8029548" cy="4712790"/>
            </a:xfrm>
          </p:grpSpPr>
          <p:grpSp>
            <p:nvGrpSpPr>
              <p:cNvPr id="10" name="קבוצה 15"/>
              <p:cNvGrpSpPr>
                <a:grpSpLocks/>
              </p:cNvGrpSpPr>
              <p:nvPr/>
            </p:nvGrpSpPr>
            <p:grpSpPr bwMode="auto">
              <a:xfrm>
                <a:off x="987316" y="3599409"/>
                <a:ext cx="5734907" cy="3126570"/>
                <a:chOff x="1521687" y="3635507"/>
                <a:chExt cx="5733994" cy="3126806"/>
              </a:xfrm>
            </p:grpSpPr>
            <p:sp>
              <p:nvSpPr>
                <p:cNvPr id="13" name="מלבן 12"/>
                <p:cNvSpPr/>
                <p:nvPr/>
              </p:nvSpPr>
              <p:spPr>
                <a:xfrm>
                  <a:off x="1521687" y="6532108"/>
                  <a:ext cx="3533212" cy="230205"/>
                </a:xfrm>
                <a:prstGeom prst="rect">
                  <a:avLst/>
                </a:prstGeom>
              </p:spPr>
              <p:txBody>
                <a:bodyPr>
                  <a:spAutoFit/>
                </a:bodyPr>
                <a:lstStyle/>
                <a:p>
                  <a:pPr algn="l" fontAlgn="auto">
                    <a:spcBef>
                      <a:spcPts val="0"/>
                    </a:spcBef>
                    <a:spcAft>
                      <a:spcPts val="0"/>
                    </a:spcAft>
                    <a:defRPr/>
                  </a:pPr>
                  <a:r>
                    <a:rPr lang="en-US" sz="900" kern="0" dirty="0">
                      <a:solidFill>
                        <a:srgbClr val="2A3333"/>
                      </a:solidFill>
                      <a:latin typeface="Verdana"/>
                      <a:ea typeface="Times New Roman"/>
                      <a:cs typeface="Arial"/>
                    </a:rPr>
                    <a:t>©</a:t>
                  </a:r>
                  <a:r>
                    <a:rPr lang="en-US" sz="900" kern="0" dirty="0">
                      <a:solidFill>
                        <a:srgbClr val="1F497D"/>
                      </a:solidFill>
                      <a:latin typeface="Verdana"/>
                      <a:ea typeface="Times New Roman"/>
                      <a:cs typeface="Arial"/>
                    </a:rPr>
                    <a:t> </a:t>
                  </a:r>
                  <a:r>
                    <a:rPr lang="en-US" sz="900" kern="0" dirty="0">
                      <a:solidFill>
                        <a:srgbClr val="333333"/>
                      </a:solidFill>
                      <a:latin typeface="Verdana"/>
                      <a:ea typeface="Times New Roman"/>
                      <a:cs typeface="Arial"/>
                    </a:rPr>
                    <a:t>istockphoto.com/</a:t>
                  </a:r>
                  <a:r>
                    <a:rPr lang="en-US" sz="900" kern="0" dirty="0">
                      <a:solidFill>
                        <a:srgbClr val="2A3333"/>
                      </a:solidFill>
                      <a:latin typeface="Verdana"/>
                      <a:ea typeface="Times New Roman"/>
                      <a:cs typeface="Arial"/>
                    </a:rPr>
                    <a:t>  ShaunWilkinson</a:t>
                  </a:r>
                  <a:endParaRPr lang="he-IL" sz="900" kern="0" dirty="0">
                    <a:solidFill>
                      <a:prstClr val="black"/>
                    </a:solidFill>
                    <a:latin typeface="Arial" pitchFamily="34" charset="0"/>
                    <a:cs typeface="Arial" pitchFamily="34" charset="0"/>
                  </a:endParaRPr>
                </a:p>
              </p:txBody>
            </p:sp>
            <p:sp>
              <p:nvSpPr>
                <p:cNvPr id="17" name="מלבן 16"/>
                <p:cNvSpPr/>
                <p:nvPr/>
              </p:nvSpPr>
              <p:spPr bwMode="auto">
                <a:xfrm>
                  <a:off x="5468441" y="6483959"/>
                  <a:ext cx="1787240" cy="246082"/>
                </a:xfrm>
                <a:prstGeom prst="rect">
                  <a:avLst/>
                </a:prstGeom>
              </p:spPr>
              <p:txBody>
                <a:bodyPr wrap="none">
                  <a:spAutoFit/>
                </a:bodyPr>
                <a:lstStyle/>
                <a:p>
                  <a:pPr fontAlgn="auto">
                    <a:spcBef>
                      <a:spcPts val="0"/>
                    </a:spcBef>
                    <a:spcAft>
                      <a:spcPts val="0"/>
                    </a:spcAft>
                    <a:defRPr/>
                  </a:pPr>
                  <a:r>
                    <a:rPr lang="en-US" sz="1000" kern="0" dirty="0">
                      <a:solidFill>
                        <a:srgbClr val="2A3333"/>
                      </a:solidFill>
                      <a:latin typeface="Verdana"/>
                      <a:ea typeface="Times New Roman"/>
                      <a:cs typeface="Arial"/>
                    </a:rPr>
                    <a:t>©istockphoto.com/Jakez</a:t>
                  </a:r>
                  <a:endParaRPr lang="he-IL" sz="1000" kern="0" dirty="0">
                    <a:solidFill>
                      <a:prstClr val="black"/>
                    </a:solidFill>
                    <a:latin typeface="Arial" pitchFamily="34" charset="0"/>
                    <a:cs typeface="Arial" pitchFamily="34" charset="0"/>
                  </a:endParaRPr>
                </a:p>
              </p:txBody>
            </p:sp>
            <p:pic>
              <p:nvPicPr>
                <p:cNvPr id="1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966" y="3635507"/>
                  <a:ext cx="3276656" cy="292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bwMode="auto">
              <a:xfrm>
                <a:off x="4970561" y="2029749"/>
                <a:ext cx="4046303" cy="1569660"/>
              </a:xfrm>
              <a:prstGeom prst="rect">
                <a:avLst/>
              </a:prstGeom>
              <a:solidFill>
                <a:srgbClr val="CCB400">
                  <a:lumMod val="40000"/>
                  <a:lumOff val="60000"/>
                </a:srgbClr>
              </a:solidFill>
              <a:ln w="19050">
                <a:solidFill>
                  <a:srgbClr val="646B86"/>
                </a:solid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sz="1600" b="1" u="sng" kern="0" dirty="0">
                    <a:solidFill>
                      <a:srgbClr val="646B86">
                        <a:lumMod val="40000"/>
                        <a:lumOff val="60000"/>
                      </a:srgbClr>
                    </a:solidFill>
                    <a:latin typeface="Arial" pitchFamily="34" charset="0"/>
                    <a:cs typeface="Arial" pitchFamily="34" charset="0"/>
                  </a:rPr>
                  <a:t>תעודת זהות</a:t>
                </a:r>
              </a:p>
              <a:p>
                <a:pPr fontAlgn="auto">
                  <a:spcBef>
                    <a:spcPts val="0"/>
                  </a:spcBef>
                  <a:spcAft>
                    <a:spcPts val="0"/>
                  </a:spcAft>
                  <a:defRPr/>
                </a:pPr>
                <a:r>
                  <a:rPr lang="he-IL" sz="1600" b="1" u="sng" kern="0" dirty="0">
                    <a:solidFill>
                      <a:srgbClr val="FF0000"/>
                    </a:solidFill>
                    <a:latin typeface="Arial" pitchFamily="34" charset="0"/>
                    <a:cs typeface="Arial" pitchFamily="34" charset="0"/>
                  </a:rPr>
                  <a:t>שם</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שקנאי</a:t>
                </a:r>
                <a:endParaRPr lang="he-IL" sz="1600" b="1" kern="0" dirty="0">
                  <a:solidFill>
                    <a:srgbClr val="1D4C72"/>
                  </a:solidFill>
                  <a:latin typeface="Arial" pitchFamily="34" charset="0"/>
                  <a:cs typeface="Arial" pitchFamily="34" charset="0"/>
                </a:endParaRPr>
              </a:p>
              <a:p>
                <a:pPr fontAlgn="auto">
                  <a:spcBef>
                    <a:spcPts val="0"/>
                  </a:spcBef>
                  <a:spcAft>
                    <a:spcPts val="0"/>
                  </a:spcAft>
                  <a:defRPr/>
                </a:pPr>
                <a:r>
                  <a:rPr lang="he-IL" sz="1600" b="1" u="sng" kern="0" dirty="0">
                    <a:solidFill>
                      <a:srgbClr val="FF0000"/>
                    </a:solidFill>
                    <a:latin typeface="Arial" pitchFamily="34" charset="0"/>
                    <a:cs typeface="Arial" pitchFamily="34" charset="0"/>
                  </a:rPr>
                  <a:t>מזון</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דגים</a:t>
                </a:r>
              </a:p>
              <a:p>
                <a:pPr fontAlgn="auto">
                  <a:spcBef>
                    <a:spcPts val="0"/>
                  </a:spcBef>
                  <a:spcAft>
                    <a:spcPts val="0"/>
                  </a:spcAft>
                  <a:defRPr/>
                </a:pPr>
                <a:r>
                  <a:rPr lang="he-IL" sz="1600" b="1" u="sng" kern="0" dirty="0" smtClean="0">
                    <a:solidFill>
                      <a:srgbClr val="FF0000"/>
                    </a:solidFill>
                    <a:latin typeface="Arial" pitchFamily="34" charset="0"/>
                    <a:cs typeface="Arial" pitchFamily="34" charset="0"/>
                  </a:rPr>
                  <a:t>דרך </a:t>
                </a:r>
                <a:r>
                  <a:rPr lang="he-IL" sz="1600" b="1" u="sng" kern="0" dirty="0">
                    <a:solidFill>
                      <a:srgbClr val="FF0000"/>
                    </a:solidFill>
                    <a:latin typeface="Arial" pitchFamily="34" charset="0"/>
                    <a:cs typeface="Arial" pitchFamily="34" charset="0"/>
                  </a:rPr>
                  <a:t>ההזנה</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הטרוטרוף</a:t>
                </a:r>
              </a:p>
              <a:p>
                <a:pPr fontAlgn="auto">
                  <a:spcBef>
                    <a:spcPts val="0"/>
                  </a:spcBef>
                  <a:spcAft>
                    <a:spcPts val="0"/>
                  </a:spcAft>
                  <a:defRPr/>
                </a:pPr>
                <a:r>
                  <a:rPr lang="he-IL" sz="1600" b="1" u="sng" kern="0" dirty="0" smtClean="0">
                    <a:solidFill>
                      <a:srgbClr val="FF0000"/>
                    </a:solidFill>
                    <a:latin typeface="Arial" pitchFamily="34" charset="0"/>
                    <a:cs typeface="Arial" pitchFamily="34" charset="0"/>
                  </a:rPr>
                  <a:t>רמת </a:t>
                </a:r>
                <a:r>
                  <a:rPr lang="he-IL" sz="1600" b="1" u="sng" kern="0" dirty="0">
                    <a:solidFill>
                      <a:srgbClr val="FF0000"/>
                    </a:solidFill>
                    <a:latin typeface="Arial" pitchFamily="34" charset="0"/>
                    <a:cs typeface="Arial" pitchFamily="34" charset="0"/>
                  </a:rPr>
                  <a:t>ההזנה במערכת האקולוגית</a:t>
                </a:r>
                <a:r>
                  <a:rPr lang="he-IL" sz="1600" b="1" kern="0" dirty="0" smtClean="0">
                    <a:solidFill>
                      <a:srgbClr val="1D4C72"/>
                    </a:solidFill>
                    <a:latin typeface="Arial" pitchFamily="34" charset="0"/>
                    <a:cs typeface="Arial" pitchFamily="34" charset="0"/>
                  </a:rPr>
                  <a:t>: צרכן שניוני</a:t>
                </a:r>
              </a:p>
              <a:p>
                <a:pPr fontAlgn="auto">
                  <a:spcBef>
                    <a:spcPts val="0"/>
                  </a:spcBef>
                  <a:spcAft>
                    <a:spcPts val="0"/>
                  </a:spcAft>
                  <a:defRPr/>
                </a:pPr>
                <a:endParaRPr lang="he-IL" sz="1600" b="1" kern="0" dirty="0">
                  <a:solidFill>
                    <a:srgbClr val="1D4C72"/>
                  </a:solidFill>
                  <a:latin typeface="Arial" pitchFamily="34" charset="0"/>
                  <a:cs typeface="Arial" pitchFamily="34" charset="0"/>
                </a:endParaRPr>
              </a:p>
            </p:txBody>
          </p:sp>
          <p:sp>
            <p:nvSpPr>
              <p:cNvPr id="22" name="TextBox 21"/>
              <p:cNvSpPr txBox="1"/>
              <p:nvPr/>
            </p:nvSpPr>
            <p:spPr bwMode="auto">
              <a:xfrm>
                <a:off x="1115615" y="2013189"/>
                <a:ext cx="3277178" cy="1569660"/>
              </a:xfrm>
              <a:prstGeom prst="rect">
                <a:avLst/>
              </a:prstGeom>
              <a:solidFill>
                <a:srgbClr val="CCB400">
                  <a:lumMod val="40000"/>
                  <a:lumOff val="60000"/>
                </a:srgbClr>
              </a:solidFill>
              <a:ln w="19050">
                <a:solidFill>
                  <a:srgbClr val="646B86"/>
                </a:solidFill>
              </a:ln>
              <a:effectLst>
                <a:outerShdw sx="102000" sy="102000" algn="tl" rotWithShape="0">
                  <a:sysClr val="window" lastClr="FFFFFF">
                    <a:lumMod val="65000"/>
                    <a:alpha val="0"/>
                  </a:sysClr>
                </a:outerShdw>
              </a:effectLst>
            </p:spPr>
            <p:txBody>
              <a:bodyPr wrap="square" rtlCol="1">
                <a:spAutoFit/>
              </a:bodyPr>
              <a:lstStyle/>
              <a:p>
                <a:pPr algn="ctr" fontAlgn="auto">
                  <a:spcBef>
                    <a:spcPts val="0"/>
                  </a:spcBef>
                  <a:spcAft>
                    <a:spcPts val="0"/>
                  </a:spcAft>
                  <a:defRPr/>
                </a:pPr>
                <a:r>
                  <a:rPr lang="he-IL" sz="1600" b="1" u="sng" kern="0" dirty="0">
                    <a:solidFill>
                      <a:srgbClr val="646B86">
                        <a:lumMod val="40000"/>
                        <a:lumOff val="60000"/>
                      </a:srgbClr>
                    </a:solidFill>
                    <a:latin typeface="Arial" pitchFamily="34" charset="0"/>
                    <a:cs typeface="Arial" pitchFamily="34" charset="0"/>
                  </a:rPr>
                  <a:t>תעודת זהות</a:t>
                </a:r>
              </a:p>
              <a:p>
                <a:pPr fontAlgn="auto">
                  <a:spcBef>
                    <a:spcPts val="0"/>
                  </a:spcBef>
                  <a:spcAft>
                    <a:spcPts val="0"/>
                  </a:spcAft>
                  <a:defRPr/>
                </a:pPr>
                <a:r>
                  <a:rPr lang="he-IL" sz="1600" b="1" u="sng" kern="0" dirty="0">
                    <a:solidFill>
                      <a:srgbClr val="FF0000"/>
                    </a:solidFill>
                    <a:latin typeface="Arial" pitchFamily="34" charset="0"/>
                    <a:cs typeface="Arial" pitchFamily="34" charset="0"/>
                  </a:rPr>
                  <a:t>שם</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עכביש</a:t>
                </a:r>
                <a:endParaRPr lang="he-IL" sz="1600" b="1" kern="0" dirty="0">
                  <a:solidFill>
                    <a:srgbClr val="1D4C72"/>
                  </a:solidFill>
                  <a:latin typeface="Arial" pitchFamily="34" charset="0"/>
                  <a:cs typeface="Arial" pitchFamily="34" charset="0"/>
                </a:endParaRPr>
              </a:p>
              <a:p>
                <a:pPr fontAlgn="auto">
                  <a:spcBef>
                    <a:spcPts val="0"/>
                  </a:spcBef>
                  <a:spcAft>
                    <a:spcPts val="0"/>
                  </a:spcAft>
                  <a:defRPr/>
                </a:pPr>
                <a:r>
                  <a:rPr lang="he-IL" sz="1600" b="1" u="sng" kern="0" dirty="0">
                    <a:solidFill>
                      <a:srgbClr val="FF0000"/>
                    </a:solidFill>
                    <a:latin typeface="Arial" pitchFamily="34" charset="0"/>
                    <a:cs typeface="Arial" pitchFamily="34" charset="0"/>
                  </a:rPr>
                  <a:t>מזון</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חיפושית</a:t>
                </a:r>
              </a:p>
              <a:p>
                <a:pPr fontAlgn="auto">
                  <a:spcBef>
                    <a:spcPts val="0"/>
                  </a:spcBef>
                  <a:spcAft>
                    <a:spcPts val="0"/>
                  </a:spcAft>
                  <a:defRPr/>
                </a:pPr>
                <a:r>
                  <a:rPr lang="he-IL" sz="1600" b="1" u="sng" kern="0" dirty="0" smtClean="0">
                    <a:solidFill>
                      <a:srgbClr val="FF0000"/>
                    </a:solidFill>
                    <a:latin typeface="Arial" pitchFamily="34" charset="0"/>
                    <a:cs typeface="Arial" pitchFamily="34" charset="0"/>
                  </a:rPr>
                  <a:t>דרך </a:t>
                </a:r>
                <a:r>
                  <a:rPr lang="he-IL" sz="1600" b="1" u="sng" kern="0" dirty="0">
                    <a:solidFill>
                      <a:srgbClr val="FF0000"/>
                    </a:solidFill>
                    <a:latin typeface="Arial" pitchFamily="34" charset="0"/>
                    <a:cs typeface="Arial" pitchFamily="34" charset="0"/>
                  </a:rPr>
                  <a:t>ההזנה</a:t>
                </a:r>
                <a:r>
                  <a:rPr lang="he-IL" sz="1600" b="1" kern="0" dirty="0">
                    <a:solidFill>
                      <a:srgbClr val="1D4C72"/>
                    </a:solidFill>
                    <a:latin typeface="Arial" pitchFamily="34" charset="0"/>
                    <a:cs typeface="Arial" pitchFamily="34" charset="0"/>
                  </a:rPr>
                  <a:t>: </a:t>
                </a:r>
                <a:r>
                  <a:rPr lang="he-IL" sz="1600" b="1" kern="0" dirty="0" smtClean="0">
                    <a:solidFill>
                      <a:srgbClr val="1D4C72"/>
                    </a:solidFill>
                    <a:latin typeface="Arial" pitchFamily="34" charset="0"/>
                    <a:cs typeface="Arial" pitchFamily="34" charset="0"/>
                  </a:rPr>
                  <a:t>הטרוטרוף</a:t>
                </a:r>
              </a:p>
              <a:p>
                <a:pPr fontAlgn="auto">
                  <a:spcBef>
                    <a:spcPts val="0"/>
                  </a:spcBef>
                  <a:spcAft>
                    <a:spcPts val="0"/>
                  </a:spcAft>
                  <a:defRPr/>
                </a:pPr>
                <a:r>
                  <a:rPr lang="he-IL" sz="1600" b="1" u="sng" kern="0" dirty="0" smtClean="0">
                    <a:solidFill>
                      <a:srgbClr val="FF0000"/>
                    </a:solidFill>
                    <a:latin typeface="Arial" pitchFamily="34" charset="0"/>
                    <a:cs typeface="Arial" pitchFamily="34" charset="0"/>
                  </a:rPr>
                  <a:t>רמת </a:t>
                </a:r>
                <a:r>
                  <a:rPr lang="he-IL" sz="1600" b="1" u="sng" kern="0" dirty="0">
                    <a:solidFill>
                      <a:srgbClr val="FF0000"/>
                    </a:solidFill>
                    <a:latin typeface="Arial" pitchFamily="34" charset="0"/>
                    <a:cs typeface="Arial" pitchFamily="34" charset="0"/>
                  </a:rPr>
                  <a:t>ההזנה במערכת האקולוגית</a:t>
                </a:r>
                <a:r>
                  <a:rPr lang="he-IL" sz="1600" b="1" kern="0" dirty="0" smtClean="0">
                    <a:solidFill>
                      <a:srgbClr val="1D4C72"/>
                    </a:solidFill>
                    <a:latin typeface="Arial" pitchFamily="34" charset="0"/>
                    <a:cs typeface="Arial" pitchFamily="34" charset="0"/>
                  </a:rPr>
                  <a:t>:</a:t>
                </a:r>
              </a:p>
              <a:p>
                <a:pPr fontAlgn="auto">
                  <a:spcBef>
                    <a:spcPts val="0"/>
                  </a:spcBef>
                  <a:spcAft>
                    <a:spcPts val="0"/>
                  </a:spcAft>
                  <a:defRPr/>
                </a:pPr>
                <a:r>
                  <a:rPr lang="he-IL" sz="1600" b="1" kern="0" dirty="0" smtClean="0">
                    <a:solidFill>
                      <a:srgbClr val="1D4C72"/>
                    </a:solidFill>
                    <a:latin typeface="Arial" pitchFamily="34" charset="0"/>
                    <a:cs typeface="Arial" pitchFamily="34" charset="0"/>
                  </a:rPr>
                  <a:t>צרכן שניוני</a:t>
                </a:r>
                <a:endParaRPr lang="he-IL" sz="1600" b="1" kern="0" dirty="0">
                  <a:solidFill>
                    <a:srgbClr val="1D4C72"/>
                  </a:solidFill>
                  <a:latin typeface="Arial" pitchFamily="34" charset="0"/>
                  <a:cs typeface="Arial" pitchFamily="34" charset="0"/>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351" y="3284561"/>
              <a:ext cx="4046303" cy="29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4614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45311F-12B1-4C87-8EFF-1FAE06C85B5C}" type="slidenum">
              <a:rPr lang="he-IL" sz="1800" smtClean="0"/>
              <a:pPr fontAlgn="base">
                <a:spcBef>
                  <a:spcPct val="0"/>
                </a:spcBef>
                <a:spcAft>
                  <a:spcPct val="0"/>
                </a:spcAft>
                <a:defRPr/>
              </a:pPr>
              <a:t>16</a:t>
            </a:fld>
            <a:endParaRPr lang="he-IL" sz="1800" dirty="0" smtClean="0"/>
          </a:p>
        </p:txBody>
      </p:sp>
      <p:sp>
        <p:nvSpPr>
          <p:cNvPr id="12" name="TextBox 11"/>
          <p:cNvSpPr txBox="1"/>
          <p:nvPr/>
        </p:nvSpPr>
        <p:spPr>
          <a:xfrm>
            <a:off x="323528"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בשרשרת המזון, טורפים, </a:t>
            </a:r>
            <a:r>
              <a:rPr lang="he-IL" u="sng" dirty="0">
                <a:solidFill>
                  <a:srgbClr val="1D4C72"/>
                </a:solidFill>
                <a:latin typeface="Arial"/>
                <a:cs typeface="Arial"/>
              </a:rPr>
              <a:t>שאין בעלי-חיים אחרים הטורפים אותם</a:t>
            </a:r>
            <a:r>
              <a:rPr lang="he-IL" dirty="0">
                <a:solidFill>
                  <a:srgbClr val="1D4C72"/>
                </a:solidFill>
                <a:latin typeface="Arial"/>
                <a:cs typeface="Arial"/>
              </a:rPr>
              <a:t>, הם: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ראשוניים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  </a:t>
            </a:r>
            <a:r>
              <a:rPr lang="he-IL" dirty="0">
                <a:solidFill>
                  <a:srgbClr val="1D4C72"/>
                </a:solidFill>
                <a:latin typeface="Arial"/>
                <a:cs typeface="Arial"/>
              </a:rPr>
              <a:t>יצרנים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  </a:t>
            </a:r>
            <a:r>
              <a:rPr lang="he-IL" dirty="0">
                <a:solidFill>
                  <a:srgbClr val="1D4C72"/>
                </a:solidFill>
                <a:latin typeface="Arial"/>
                <a:cs typeface="Arial"/>
              </a:rPr>
              <a:t>מפרקים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טורפי-על   </a:t>
            </a:r>
          </a:p>
        </p:txBody>
      </p:sp>
      <p:sp>
        <p:nvSpPr>
          <p:cNvPr id="216070" name="כותרת 6"/>
          <p:cNvSpPr>
            <a:spLocks noGrp="1"/>
          </p:cNvSpPr>
          <p:nvPr>
            <p:ph type="title"/>
          </p:nvPr>
        </p:nvSpPr>
        <p:spPr bwMode="auto">
          <a:xfrm>
            <a:off x="285750" y="0"/>
            <a:ext cx="822960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2000" b="1" dirty="0" smtClean="0">
                <a:solidFill>
                  <a:srgbClr val="FF6600"/>
                </a:solidFill>
              </a:rPr>
              <a:t>שאלה 6: שרשרת המזון </a:t>
            </a:r>
            <a:endParaRPr lang="he-IL" sz="2000" dirty="0" smtClean="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0264C5-26E0-494E-934D-7F2B20A07025}" type="slidenum">
              <a:rPr lang="he-IL" sz="1800" smtClean="0"/>
              <a:pPr fontAlgn="base">
                <a:spcBef>
                  <a:spcPct val="0"/>
                </a:spcBef>
                <a:spcAft>
                  <a:spcPct val="0"/>
                </a:spcAft>
                <a:defRPr/>
              </a:pPr>
              <a:t>17</a:t>
            </a:fld>
            <a:endParaRPr lang="he-IL" sz="1800" dirty="0" smtClean="0"/>
          </a:p>
        </p:txBody>
      </p:sp>
      <p:sp>
        <p:nvSpPr>
          <p:cNvPr id="12" name="TextBox 11"/>
          <p:cNvSpPr txBox="1"/>
          <p:nvPr/>
        </p:nvSpPr>
        <p:spPr>
          <a:xfrm>
            <a:off x="348877"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fontAlgn="auto">
              <a:spcBef>
                <a:spcPts val="0"/>
              </a:spcBef>
              <a:spcAft>
                <a:spcPts val="0"/>
              </a:spcAft>
              <a:defRPr/>
            </a:pPr>
            <a:r>
              <a:rPr lang="he-IL" dirty="0">
                <a:solidFill>
                  <a:srgbClr val="1D4C72"/>
                </a:solidFill>
                <a:latin typeface="Arial"/>
                <a:cs typeface="Arial"/>
              </a:rPr>
              <a:t>בשרשרת המזון, טורפים, </a:t>
            </a:r>
            <a:r>
              <a:rPr lang="he-IL" u="sng" dirty="0">
                <a:solidFill>
                  <a:srgbClr val="1D4C72"/>
                </a:solidFill>
                <a:latin typeface="Arial"/>
                <a:cs typeface="Arial"/>
              </a:rPr>
              <a:t>שאין בעלי-חיים אחרים הטורפים אותם</a:t>
            </a:r>
            <a:r>
              <a:rPr lang="he-IL" dirty="0">
                <a:solidFill>
                  <a:srgbClr val="1D4C72"/>
                </a:solidFill>
                <a:latin typeface="Arial"/>
                <a:cs typeface="Arial"/>
              </a:rPr>
              <a:t>, הם: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צרכנים ראשוניים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  </a:t>
            </a:r>
            <a:r>
              <a:rPr lang="he-IL" dirty="0">
                <a:solidFill>
                  <a:srgbClr val="1D4C72"/>
                </a:solidFill>
                <a:latin typeface="Arial"/>
                <a:cs typeface="Arial"/>
              </a:rPr>
              <a:t>יצרנים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  </a:t>
            </a:r>
            <a:r>
              <a:rPr lang="he-IL" dirty="0">
                <a:solidFill>
                  <a:srgbClr val="1D4C72"/>
                </a:solidFill>
                <a:latin typeface="Arial"/>
                <a:cs typeface="Arial"/>
              </a:rPr>
              <a:t>מפרקים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טורפי-על   </a:t>
            </a:r>
          </a:p>
        </p:txBody>
      </p:sp>
      <p:sp>
        <p:nvSpPr>
          <p:cNvPr id="16" name="Rectangle 15"/>
          <p:cNvSpPr/>
          <p:nvPr/>
        </p:nvSpPr>
        <p:spPr>
          <a:xfrm>
            <a:off x="487363" y="2996952"/>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p>
        </p:txBody>
      </p:sp>
      <p:sp>
        <p:nvSpPr>
          <p:cNvPr id="9" name="כותרת 8"/>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13"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7500" y="616719"/>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a:t>
            </a:r>
          </a:p>
          <a:p>
            <a:pPr fontAlgn="auto">
              <a:spcBef>
                <a:spcPts val="0"/>
              </a:spcBef>
              <a:spcAft>
                <a:spcPts val="0"/>
              </a:spcAft>
              <a:defRPr/>
            </a:pPr>
            <a:r>
              <a:rPr lang="he-IL" dirty="0">
                <a:solidFill>
                  <a:srgbClr val="1D4C72"/>
                </a:solidFill>
                <a:latin typeface="Arial"/>
                <a:cs typeface="Arial"/>
              </a:rPr>
              <a:t>איזו תופעה היא דוגמה ליחסים בין צרכן לבין יצרן? 		</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עכברים אוכלים זרעים.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נחשים אוכלים עכברים.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בני אדם אוכלים פטריות.          </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צמחים קולטים מלחים מהקרקע.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23561"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6FFA8FE-2E64-493F-8D7D-1DC0AA8AE893}"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title"/>
          </p:nvPr>
        </p:nvSpPr>
        <p:spPr>
          <a:xfrm>
            <a:off x="285750" y="0"/>
            <a:ext cx="8229600" cy="368300"/>
          </a:xfrm>
        </p:spPr>
        <p:txBody>
          <a:bodyPr/>
          <a:lstStyle/>
          <a:p>
            <a:pPr>
              <a:defRPr/>
            </a:pPr>
            <a:r>
              <a:rPr lang="he-IL" sz="2000" b="1" dirty="0" smtClean="0">
                <a:solidFill>
                  <a:srgbClr val="FF6600"/>
                </a:solidFill>
                <a:ea typeface="+mn-ea"/>
              </a:rPr>
              <a:t>שאלה 7: </a:t>
            </a:r>
            <a:r>
              <a:rPr lang="he-IL" sz="2000" b="1" dirty="0">
                <a:solidFill>
                  <a:srgbClr val="FF6600"/>
                </a:solidFill>
                <a:ea typeface="+mn-ea"/>
              </a:rPr>
              <a:t>שרשרת המזון </a:t>
            </a:r>
            <a:r>
              <a:rPr lang="he-IL" sz="2000" b="1" dirty="0" smtClean="0">
                <a:solidFill>
                  <a:srgbClr val="FF6600"/>
                </a:solidFill>
                <a:ea typeface="+mn-ea"/>
              </a:rPr>
              <a:t> </a:t>
            </a:r>
            <a:endParaRPr lang="he-IL" sz="2000" b="1" dirty="0">
              <a:solidFill>
                <a:srgbClr val="FF6600"/>
              </a:solidFill>
              <a:ea typeface="+mn-ea"/>
            </a:endParaRP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7500" y="616719"/>
            <a:ext cx="8183563"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a:t>
            </a:r>
          </a:p>
          <a:p>
            <a:pPr fontAlgn="auto">
              <a:spcBef>
                <a:spcPts val="0"/>
              </a:spcBef>
              <a:spcAft>
                <a:spcPts val="0"/>
              </a:spcAft>
              <a:defRPr/>
            </a:pPr>
            <a:r>
              <a:rPr lang="he-IL" dirty="0">
                <a:solidFill>
                  <a:srgbClr val="1D4C72"/>
                </a:solidFill>
                <a:latin typeface="Arial"/>
                <a:cs typeface="Arial"/>
              </a:rPr>
              <a:t>איזו תופעה היא דוגמה ליחסים בין צרכן לבין יצרן? 		</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עכברים אוכלים זרעים.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נחשים אוכלים עכברים.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בני אדם אוכלים פטריות.          </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צמחים קולטים מלחים מהקרקע.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15" name="Rectangle 14"/>
          <p:cNvSpPr/>
          <p:nvPr/>
        </p:nvSpPr>
        <p:spPr>
          <a:xfrm>
            <a:off x="214313" y="2786063"/>
            <a:ext cx="8196262" cy="24288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העכברים הם צרכנים, שאוכלים יצרנים (זרעים).</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dirty="0">
                <a:solidFill>
                  <a:prstClr val="black"/>
                </a:solidFill>
              </a:rPr>
              <a:t>הפטריות הן חסרות כלורופיל, כלומר הן הטרוטרופיות (צרכניות) – לא מבצעות פוטוסינתזה, וגם בני האדם הם צרכנים.</a:t>
            </a:r>
          </a:p>
        </p:txBody>
      </p:sp>
      <p:sp>
        <p:nvSpPr>
          <p:cNvPr id="23561"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AAFC5E-8A91-4A94-9F03-2F4CFA7BD78F}" type="slidenum">
              <a:rPr lang="he-IL" smtClean="0"/>
              <a:pPr fontAlgn="base">
                <a:spcBef>
                  <a:spcPct val="0"/>
                </a:spcBef>
                <a:spcAft>
                  <a:spcPct val="0"/>
                </a:spcAft>
                <a:defRPr/>
              </a:pPr>
              <a:t>19</a:t>
            </a:fld>
            <a:endParaRPr lang="he-IL" dirty="0" smtClean="0"/>
          </a:p>
        </p:txBody>
      </p:sp>
      <p:sp>
        <p:nvSpPr>
          <p:cNvPr id="7" name="כותרת 6"/>
          <p:cNvSpPr>
            <a:spLocks noGrp="1"/>
          </p:cNvSpPr>
          <p:nvPr>
            <p:ph type="title"/>
          </p:nvPr>
        </p:nvSpPr>
        <p:spPr>
          <a:xfrm>
            <a:off x="285750" y="0"/>
            <a:ext cx="8229600" cy="368300"/>
          </a:xfrm>
        </p:spPr>
        <p:txBody>
          <a:bodyPr/>
          <a:lstStyle/>
          <a:p>
            <a:pPr>
              <a:defRPr/>
            </a:pPr>
            <a:r>
              <a:rPr lang="he-IL" sz="2000" b="1" dirty="0" smtClean="0">
                <a:solidFill>
                  <a:srgbClr val="FF6600"/>
                </a:solidFill>
                <a:ea typeface="+mn-ea"/>
              </a:rPr>
              <a:t>תשובה </a:t>
            </a:r>
            <a:endParaRPr lang="he-IL" sz="2000" b="1" dirty="0">
              <a:solidFill>
                <a:srgbClr val="FF6600"/>
              </a:solidFill>
              <a:ea typeface="+mn-ea"/>
            </a:endParaRPr>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96383" y="650966"/>
            <a:ext cx="6787985" cy="1156568"/>
          </a:xfrm>
          <a:prstGeom prst="rect">
            <a:avLst/>
          </a:prstGeom>
          <a:noFill/>
          <a:ln w="22225">
            <a:noFill/>
          </a:ln>
          <a:effectLst>
            <a:outerShdw sx="101000" sy="101000" algn="ctr" rotWithShape="0">
              <a:schemeClr val="bg1">
                <a:lumMod val="75000"/>
              </a:schemeClr>
            </a:outerShdw>
          </a:effectLst>
        </p:spPr>
        <p:txBody>
          <a:bodyPr rtlCol="1"/>
          <a:lstStyle/>
          <a:p>
            <a:pPr lvl="0" fontAlgn="auto">
              <a:spcBef>
                <a:spcPts val="0"/>
              </a:spcBef>
              <a:spcAft>
                <a:spcPts val="0"/>
              </a:spcAft>
              <a:defRPr/>
            </a:pPr>
            <a:r>
              <a:rPr lang="he-IL" noProof="1" smtClean="0">
                <a:solidFill>
                  <a:prstClr val="black"/>
                </a:solidFill>
                <a:latin typeface="Arial"/>
                <a:cs typeface="Arial"/>
              </a:rPr>
              <a:t>   כל </a:t>
            </a:r>
            <a:r>
              <a:rPr lang="he-IL" noProof="1">
                <a:solidFill>
                  <a:prstClr val="black"/>
                </a:solidFill>
                <a:latin typeface="Arial"/>
                <a:cs typeface="Arial"/>
              </a:rPr>
              <a:t>האורגניזמים זקוקים </a:t>
            </a:r>
            <a:r>
              <a:rPr lang="he-IL" noProof="1">
                <a:solidFill>
                  <a:srgbClr val="FF6600"/>
                </a:solidFill>
                <a:latin typeface="Arial"/>
                <a:cs typeface="Arial"/>
              </a:rPr>
              <a:t>לחומרים אורגניים </a:t>
            </a:r>
            <a:r>
              <a:rPr lang="he-IL" noProof="1">
                <a:solidFill>
                  <a:prstClr val="black"/>
                </a:solidFill>
                <a:latin typeface="Arial"/>
                <a:cs typeface="Arial"/>
              </a:rPr>
              <a:t>לצורך קיומם</a:t>
            </a:r>
            <a:r>
              <a:rPr lang="he-IL" noProof="1" smtClean="0">
                <a:solidFill>
                  <a:prstClr val="black"/>
                </a:solidFill>
                <a:latin typeface="Arial"/>
                <a:cs typeface="Arial"/>
              </a:rPr>
              <a:t>. </a:t>
            </a:r>
            <a:endParaRPr lang="he-IL" noProof="1">
              <a:solidFill>
                <a:prstClr val="black"/>
              </a:solidFill>
              <a:latin typeface="Arial"/>
              <a:cs typeface="Arial"/>
            </a:endParaRPr>
          </a:p>
          <a:p>
            <a:pPr fontAlgn="auto">
              <a:spcBef>
                <a:spcPts val="0"/>
              </a:spcBef>
              <a:spcAft>
                <a:spcPts val="0"/>
              </a:spcAft>
              <a:defRPr/>
            </a:pPr>
            <a:endParaRPr lang="he-IL" noProof="1" smtClean="0">
              <a:solidFill>
                <a:prstClr val="black"/>
              </a:solidFill>
              <a:latin typeface="Arial"/>
              <a:cs typeface="Arial"/>
            </a:endParaRPr>
          </a:p>
          <a:p>
            <a:pPr fontAlgn="auto">
              <a:spcBef>
                <a:spcPts val="0"/>
              </a:spcBef>
              <a:spcAft>
                <a:spcPts val="0"/>
              </a:spcAft>
              <a:defRPr/>
            </a:pPr>
            <a:r>
              <a:rPr lang="he-IL" u="sng" noProof="1" smtClean="0">
                <a:solidFill>
                  <a:prstClr val="black"/>
                </a:solidFill>
                <a:latin typeface="Arial"/>
                <a:cs typeface="Arial"/>
              </a:rPr>
              <a:t>החומרים </a:t>
            </a:r>
            <a:r>
              <a:rPr lang="he-IL" u="sng" noProof="1">
                <a:solidFill>
                  <a:prstClr val="black"/>
                </a:solidFill>
                <a:latin typeface="Arial"/>
                <a:cs typeface="Arial"/>
              </a:rPr>
              <a:t>האורגניים מנוצלים בתאי האורגניזמים לשתי מטרות</a:t>
            </a:r>
            <a:r>
              <a:rPr lang="he-IL" noProof="1">
                <a:solidFill>
                  <a:prstClr val="black"/>
                </a:solidFill>
                <a:latin typeface="Arial"/>
                <a:cs typeface="Arial"/>
              </a:rPr>
              <a:t>:</a:t>
            </a: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srgbClr val="FF6600"/>
              </a:solidFill>
              <a:latin typeface="Arial"/>
              <a:cs typeface="Arial"/>
            </a:endParaRPr>
          </a:p>
          <a:p>
            <a:pPr fontAlgn="auto">
              <a:spcBef>
                <a:spcPts val="0"/>
              </a:spcBef>
              <a:spcAft>
                <a:spcPts val="0"/>
              </a:spcAft>
              <a:defRPr/>
            </a:pPr>
            <a:endParaRPr lang="he-IL" noProof="1">
              <a:solidFill>
                <a:prstClr val="black"/>
              </a:solidFill>
              <a:latin typeface="Arial"/>
              <a:cs typeface="Arial"/>
            </a:endParaRPr>
          </a:p>
          <a:p>
            <a:pPr fontAlgn="auto">
              <a:spcBef>
                <a:spcPts val="0"/>
              </a:spcBef>
              <a:spcAft>
                <a:spcPts val="0"/>
              </a:spcAft>
              <a:defRPr/>
            </a:pPr>
            <a:endParaRPr lang="he-IL" noProof="1">
              <a:solidFill>
                <a:prstClr val="black"/>
              </a:solidFill>
              <a:latin typeface="Arial"/>
              <a:cs typeface="Arial"/>
            </a:endParaRPr>
          </a:p>
          <a:p>
            <a:pPr fontAlgn="auto">
              <a:spcBef>
                <a:spcPts val="0"/>
              </a:spcBef>
              <a:spcAft>
                <a:spcPts val="0"/>
              </a:spcAft>
              <a:defRPr/>
            </a:pPr>
            <a:endParaRPr lang="he-IL" noProof="1">
              <a:solidFill>
                <a:prstClr val="black"/>
              </a:solidFill>
              <a:latin typeface="Arial"/>
              <a:cs typeface="Arial"/>
            </a:endParaRPr>
          </a:p>
          <a:p>
            <a:pPr fontAlgn="auto">
              <a:spcBef>
                <a:spcPts val="0"/>
              </a:spcBef>
              <a:spcAft>
                <a:spcPts val="0"/>
              </a:spcAft>
              <a:defRPr/>
            </a:pPr>
            <a:endParaRPr lang="he-IL" noProof="1">
              <a:solidFill>
                <a:prstClr val="black"/>
              </a:solidFill>
              <a:latin typeface="Arial"/>
              <a:cs typeface="Arial"/>
            </a:endParaRPr>
          </a:p>
          <a:p>
            <a:pPr fontAlgn="auto">
              <a:spcBef>
                <a:spcPts val="0"/>
              </a:spcBef>
              <a:spcAft>
                <a:spcPts val="0"/>
              </a:spcAft>
              <a:defRPr/>
            </a:pPr>
            <a:endParaRPr lang="he-IL" noProof="1">
              <a:solidFill>
                <a:prstClr val="black"/>
              </a:solidFill>
              <a:latin typeface="Arial"/>
              <a:cs typeface="Arial"/>
            </a:endParaRPr>
          </a:p>
          <a:p>
            <a:pPr fontAlgn="auto">
              <a:spcBef>
                <a:spcPts val="0"/>
              </a:spcBef>
              <a:spcAft>
                <a:spcPts val="0"/>
              </a:spcAft>
              <a:defRPr/>
            </a:pPr>
            <a:r>
              <a:rPr lang="he-IL" noProof="1">
                <a:solidFill>
                  <a:prstClr val="black"/>
                </a:solidFill>
                <a:latin typeface="Arial"/>
                <a:cs typeface="Arial"/>
              </a:rPr>
              <a:t> </a:t>
            </a:r>
          </a:p>
          <a:p>
            <a:pPr fontAlgn="auto">
              <a:spcBef>
                <a:spcPts val="0"/>
              </a:spcBef>
              <a:spcAft>
                <a:spcPts val="0"/>
              </a:spcAft>
              <a:defRPr/>
            </a:pPr>
            <a:endParaRPr lang="he-IL" noProof="1">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D480B70-3EB1-457D-A7D9-CB328B76A5C6}"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928688" y="0"/>
            <a:ext cx="7772400" cy="512763"/>
          </a:xfrm>
        </p:spPr>
        <p:txBody>
          <a:bodyPr/>
          <a:lstStyle/>
          <a:p>
            <a:pPr fontAlgn="auto">
              <a:defRPr/>
            </a:pPr>
            <a:r>
              <a:rPr lang="he-IL" sz="2000" b="1" dirty="0" smtClean="0">
                <a:solidFill>
                  <a:srgbClr val="FF6600"/>
                </a:solidFill>
                <a:ea typeface="+mn-ea"/>
              </a:rPr>
              <a:t>מזון – מקור של אנרגיה ושל חומרים בעבור האורגניזמים</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2</a:t>
            </a:fld>
            <a:endParaRPr lang="he-IL" dirty="0">
              <a:solidFill>
                <a:srgbClr val="FFFFFF">
                  <a:lumMod val="65000"/>
                </a:srgbClr>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4860032" y="2239704"/>
            <a:ext cx="3491880" cy="1508105"/>
          </a:xfrm>
          <a:prstGeom prst="rect">
            <a:avLst/>
          </a:prstGeom>
        </p:spPr>
        <p:txBody>
          <a:bodyPr wrap="square">
            <a:spAutoFit/>
          </a:bodyPr>
          <a:lstStyle/>
          <a:p>
            <a:pPr lvl="0" fontAlgn="auto">
              <a:spcBef>
                <a:spcPts val="0"/>
              </a:spcBef>
              <a:spcAft>
                <a:spcPts val="0"/>
              </a:spcAft>
              <a:defRPr/>
            </a:pPr>
            <a:r>
              <a:rPr lang="he-IL" sz="2000" b="1" noProof="1" smtClean="0">
                <a:solidFill>
                  <a:srgbClr val="FF6600"/>
                </a:solidFill>
                <a:latin typeface="Arial"/>
                <a:cs typeface="Arial"/>
              </a:rPr>
              <a:t>בניית </a:t>
            </a:r>
            <a:r>
              <a:rPr lang="he-IL" sz="2000" b="1" noProof="1">
                <a:solidFill>
                  <a:srgbClr val="FF6600"/>
                </a:solidFill>
                <a:latin typeface="Arial"/>
                <a:cs typeface="Arial"/>
              </a:rPr>
              <a:t>תאי הגוף ולתפקודם </a:t>
            </a:r>
            <a:endParaRPr lang="he-IL" sz="2000" b="1" noProof="1" smtClean="0">
              <a:solidFill>
                <a:srgbClr val="FF6600"/>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חלקי </a:t>
            </a:r>
            <a:r>
              <a:rPr lang="he-IL" noProof="1">
                <a:solidFill>
                  <a:prstClr val="black"/>
                </a:solidFill>
                <a:latin typeface="Arial"/>
                <a:cs typeface="Arial"/>
              </a:rPr>
              <a:t>התא השונים בנויים </a:t>
            </a:r>
            <a:endParaRPr lang="he-IL" noProof="1" smtClean="0">
              <a:solidFill>
                <a:prstClr val="black"/>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מחומרים אורגניים לדוגמה:</a:t>
            </a:r>
          </a:p>
          <a:p>
            <a:pPr lvl="0" fontAlgn="auto">
              <a:spcBef>
                <a:spcPts val="0"/>
              </a:spcBef>
              <a:spcAft>
                <a:spcPts val="0"/>
              </a:spcAft>
              <a:defRPr/>
            </a:pPr>
            <a:r>
              <a:rPr lang="he-IL" noProof="1" smtClean="0">
                <a:solidFill>
                  <a:prstClr val="black"/>
                </a:solidFill>
                <a:latin typeface="Arial"/>
                <a:cs typeface="Arial"/>
              </a:rPr>
              <a:t>קרום </a:t>
            </a:r>
            <a:r>
              <a:rPr lang="he-IL" noProof="1">
                <a:solidFill>
                  <a:prstClr val="black"/>
                </a:solidFill>
                <a:latin typeface="Arial"/>
                <a:cs typeface="Arial"/>
              </a:rPr>
              <a:t>התא בנוי </a:t>
            </a:r>
            <a:r>
              <a:rPr lang="he-IL" noProof="1" smtClean="0">
                <a:solidFill>
                  <a:prstClr val="black"/>
                </a:solidFill>
                <a:latin typeface="Arial"/>
                <a:cs typeface="Arial"/>
              </a:rPr>
              <a:t>מפוספוליפידים</a:t>
            </a:r>
            <a:r>
              <a:rPr lang="he-IL" noProof="1">
                <a:solidFill>
                  <a:prstClr val="black"/>
                </a:solidFill>
                <a:latin typeface="Arial"/>
                <a:cs typeface="Arial"/>
              </a:rPr>
              <a:t>, </a:t>
            </a:r>
            <a:r>
              <a:rPr lang="he-IL" noProof="1" smtClean="0">
                <a:solidFill>
                  <a:prstClr val="black"/>
                </a:solidFill>
                <a:latin typeface="Arial"/>
                <a:cs typeface="Arial"/>
              </a:rPr>
              <a:t>אנזימי </a:t>
            </a:r>
            <a:r>
              <a:rPr lang="he-IL" noProof="1">
                <a:solidFill>
                  <a:prstClr val="black"/>
                </a:solidFill>
                <a:latin typeface="Arial"/>
                <a:cs typeface="Arial"/>
              </a:rPr>
              <a:t>התא </a:t>
            </a:r>
            <a:r>
              <a:rPr lang="he-IL" noProof="1" smtClean="0">
                <a:solidFill>
                  <a:prstClr val="black"/>
                </a:solidFill>
                <a:latin typeface="Arial"/>
                <a:cs typeface="Arial"/>
              </a:rPr>
              <a:t>בנויים מחלבונים.</a:t>
            </a:r>
          </a:p>
        </p:txBody>
      </p:sp>
      <p:sp>
        <p:nvSpPr>
          <p:cNvPr id="3" name="מלבן 2"/>
          <p:cNvSpPr/>
          <p:nvPr/>
        </p:nvSpPr>
        <p:spPr>
          <a:xfrm>
            <a:off x="1331640" y="2204864"/>
            <a:ext cx="3121745" cy="1785104"/>
          </a:xfrm>
          <a:prstGeom prst="rect">
            <a:avLst/>
          </a:prstGeom>
        </p:spPr>
        <p:txBody>
          <a:bodyPr wrap="square">
            <a:spAutoFit/>
          </a:bodyPr>
          <a:lstStyle/>
          <a:p>
            <a:pPr lvl="0" fontAlgn="auto">
              <a:spcBef>
                <a:spcPts val="0"/>
              </a:spcBef>
              <a:spcAft>
                <a:spcPts val="0"/>
              </a:spcAft>
              <a:defRPr/>
            </a:pPr>
            <a:r>
              <a:rPr lang="he-IL" noProof="1">
                <a:solidFill>
                  <a:prstClr val="black"/>
                </a:solidFill>
                <a:latin typeface="Arial"/>
                <a:cs typeface="Arial"/>
              </a:rPr>
              <a:t> </a:t>
            </a:r>
            <a:r>
              <a:rPr lang="he-IL" noProof="1" smtClean="0">
                <a:solidFill>
                  <a:prstClr val="black"/>
                </a:solidFill>
                <a:latin typeface="Arial"/>
                <a:cs typeface="Arial"/>
              </a:rPr>
              <a:t>         </a:t>
            </a:r>
            <a:r>
              <a:rPr lang="he-IL" sz="2000" b="1" noProof="1" smtClean="0">
                <a:solidFill>
                  <a:srgbClr val="FF6600"/>
                </a:solidFill>
                <a:latin typeface="Arial"/>
                <a:cs typeface="Arial"/>
              </a:rPr>
              <a:t>כמקור </a:t>
            </a:r>
            <a:r>
              <a:rPr lang="he-IL" sz="2000" b="1" noProof="1">
                <a:solidFill>
                  <a:srgbClr val="FF6600"/>
                </a:solidFill>
                <a:latin typeface="Arial"/>
                <a:cs typeface="Arial"/>
              </a:rPr>
              <a:t>לאנרגיה</a:t>
            </a:r>
            <a:r>
              <a:rPr lang="he-IL" sz="2000" b="1" noProof="1">
                <a:solidFill>
                  <a:prstClr val="black"/>
                </a:solidFill>
                <a:latin typeface="Arial"/>
                <a:cs typeface="Arial"/>
              </a:rPr>
              <a:t> </a:t>
            </a:r>
            <a:endParaRPr lang="he-IL" sz="2000" b="1" noProof="1" smtClean="0">
              <a:solidFill>
                <a:prstClr val="black"/>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החומרים </a:t>
            </a:r>
            <a:r>
              <a:rPr lang="he-IL" noProof="1">
                <a:solidFill>
                  <a:prstClr val="black"/>
                </a:solidFill>
                <a:latin typeface="Arial"/>
                <a:cs typeface="Arial"/>
              </a:rPr>
              <a:t>האורגניים מתפרקים </a:t>
            </a:r>
            <a:endParaRPr lang="he-IL" noProof="1" smtClean="0">
              <a:solidFill>
                <a:prstClr val="black"/>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בתהליך </a:t>
            </a:r>
            <a:r>
              <a:rPr lang="he-IL" noProof="1" smtClean="0">
                <a:solidFill>
                  <a:srgbClr val="FF6600"/>
                </a:solidFill>
                <a:latin typeface="Arial"/>
                <a:cs typeface="Arial"/>
              </a:rPr>
              <a:t>הנשימה </a:t>
            </a:r>
            <a:r>
              <a:rPr lang="he-IL" noProof="1">
                <a:solidFill>
                  <a:srgbClr val="FF6600"/>
                </a:solidFill>
                <a:latin typeface="Arial"/>
                <a:cs typeface="Arial"/>
              </a:rPr>
              <a:t>התאית</a:t>
            </a:r>
            <a:r>
              <a:rPr lang="he-IL" noProof="1">
                <a:solidFill>
                  <a:prstClr val="black"/>
                </a:solidFill>
                <a:latin typeface="Arial"/>
                <a:cs typeface="Arial"/>
              </a:rPr>
              <a:t>. </a:t>
            </a:r>
            <a:endParaRPr lang="he-IL" noProof="1" smtClean="0">
              <a:solidFill>
                <a:prstClr val="black"/>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בתהליך </a:t>
            </a:r>
            <a:r>
              <a:rPr lang="he-IL" noProof="1">
                <a:solidFill>
                  <a:prstClr val="black"/>
                </a:solidFill>
                <a:latin typeface="Arial"/>
                <a:cs typeface="Arial"/>
              </a:rPr>
              <a:t>נפלטת </a:t>
            </a:r>
            <a:r>
              <a:rPr lang="he-IL" noProof="1" smtClean="0">
                <a:solidFill>
                  <a:prstClr val="black"/>
                </a:solidFill>
                <a:latin typeface="Arial"/>
                <a:cs typeface="Arial"/>
              </a:rPr>
              <a:t>אנרגיה </a:t>
            </a:r>
          </a:p>
          <a:p>
            <a:pPr lvl="0" fontAlgn="auto">
              <a:spcBef>
                <a:spcPts val="0"/>
              </a:spcBef>
              <a:spcAft>
                <a:spcPts val="0"/>
              </a:spcAft>
              <a:defRPr/>
            </a:pPr>
            <a:r>
              <a:rPr lang="he-IL" noProof="1" smtClean="0">
                <a:solidFill>
                  <a:prstClr val="black"/>
                </a:solidFill>
                <a:latin typeface="Arial"/>
                <a:cs typeface="Arial"/>
              </a:rPr>
              <a:t>המנוצלת ליצירת </a:t>
            </a:r>
            <a:r>
              <a:rPr lang="en-US" noProof="1">
                <a:solidFill>
                  <a:prstClr val="black"/>
                </a:solidFill>
                <a:latin typeface="Arial"/>
                <a:cs typeface="Arial"/>
              </a:rPr>
              <a:t>ATP</a:t>
            </a:r>
            <a:r>
              <a:rPr lang="he-IL" noProof="1">
                <a:solidFill>
                  <a:prstClr val="black"/>
                </a:solidFill>
                <a:latin typeface="Arial"/>
                <a:cs typeface="Arial"/>
              </a:rPr>
              <a:t>.</a:t>
            </a:r>
          </a:p>
          <a:p>
            <a:pPr lvl="0" fontAlgn="auto">
              <a:spcBef>
                <a:spcPts val="0"/>
              </a:spcBef>
              <a:spcAft>
                <a:spcPts val="0"/>
              </a:spcAft>
              <a:defRPr/>
            </a:pPr>
            <a:endParaRPr lang="he-IL" noProof="1">
              <a:solidFill>
                <a:srgbClr val="FF6600"/>
              </a:solidFill>
              <a:latin typeface="Arial"/>
              <a:cs typeface="Arial"/>
            </a:endParaRPr>
          </a:p>
        </p:txBody>
      </p:sp>
      <p:sp>
        <p:nvSpPr>
          <p:cNvPr id="4" name="מלבן 3"/>
          <p:cNvSpPr/>
          <p:nvPr/>
        </p:nvSpPr>
        <p:spPr>
          <a:xfrm>
            <a:off x="297151" y="4581128"/>
            <a:ext cx="7870077" cy="923330"/>
          </a:xfrm>
          <a:prstGeom prst="rect">
            <a:avLst/>
          </a:prstGeom>
        </p:spPr>
        <p:txBody>
          <a:bodyPr wrap="square">
            <a:spAutoFit/>
          </a:bodyPr>
          <a:lstStyle/>
          <a:p>
            <a:pPr lvl="0" fontAlgn="auto">
              <a:spcBef>
                <a:spcPts val="0"/>
              </a:spcBef>
              <a:spcAft>
                <a:spcPts val="0"/>
              </a:spcAft>
              <a:defRPr/>
            </a:pPr>
            <a:r>
              <a:rPr lang="he-IL" noProof="1">
                <a:solidFill>
                  <a:prstClr val="black"/>
                </a:solidFill>
                <a:latin typeface="Arial"/>
                <a:cs typeface="Arial"/>
              </a:rPr>
              <a:t>האורגניזמים נחלקים לשתי קבוצות לפי </a:t>
            </a:r>
            <a:r>
              <a:rPr lang="he-IL" u="sng" noProof="1">
                <a:solidFill>
                  <a:prstClr val="black"/>
                </a:solidFill>
                <a:latin typeface="Arial"/>
                <a:cs typeface="Arial"/>
              </a:rPr>
              <a:t>דרך השגת החומרים </a:t>
            </a:r>
            <a:r>
              <a:rPr lang="he-IL" u="sng" noProof="1" smtClean="0">
                <a:solidFill>
                  <a:prstClr val="black"/>
                </a:solidFill>
                <a:latin typeface="Arial"/>
                <a:cs typeface="Arial"/>
              </a:rPr>
              <a:t>האורגניים </a:t>
            </a:r>
            <a:r>
              <a:rPr lang="he-IL" noProof="1" smtClean="0">
                <a:solidFill>
                  <a:prstClr val="black"/>
                </a:solidFill>
                <a:latin typeface="Arial"/>
                <a:cs typeface="Arial"/>
              </a:rPr>
              <a:t>ל:</a:t>
            </a:r>
          </a:p>
          <a:p>
            <a:pPr lvl="0" fontAlgn="auto">
              <a:spcBef>
                <a:spcPts val="0"/>
              </a:spcBef>
              <a:spcAft>
                <a:spcPts val="0"/>
              </a:spcAft>
              <a:defRPr/>
            </a:pPr>
            <a:r>
              <a:rPr lang="he-IL" noProof="1" smtClean="0">
                <a:solidFill>
                  <a:srgbClr val="FF6600"/>
                </a:solidFill>
                <a:latin typeface="Arial"/>
                <a:cs typeface="Arial"/>
              </a:rPr>
              <a:t>                              אוטוטרופיים והטרוטרופיים</a:t>
            </a:r>
            <a:endParaRPr lang="he-IL" noProof="1" smtClean="0">
              <a:solidFill>
                <a:prstClr val="black"/>
              </a:solidFill>
              <a:latin typeface="Arial"/>
              <a:cs typeface="Arial"/>
            </a:endParaRPr>
          </a:p>
          <a:p>
            <a:pPr lvl="0" fontAlgn="auto">
              <a:spcBef>
                <a:spcPts val="0"/>
              </a:spcBef>
              <a:spcAft>
                <a:spcPts val="0"/>
              </a:spcAft>
              <a:defRPr/>
            </a:pPr>
            <a:r>
              <a:rPr lang="he-IL" noProof="1" smtClean="0">
                <a:solidFill>
                  <a:prstClr val="black"/>
                </a:solidFill>
                <a:latin typeface="Arial"/>
                <a:cs typeface="Arial"/>
              </a:rPr>
              <a:t>                                 ראו </a:t>
            </a:r>
            <a:r>
              <a:rPr lang="he-IL" noProof="1">
                <a:solidFill>
                  <a:prstClr val="black"/>
                </a:solidFill>
                <a:latin typeface="Arial"/>
                <a:cs typeface="Arial"/>
              </a:rPr>
              <a:t>פירוט בשקף הבא.</a:t>
            </a:r>
          </a:p>
        </p:txBody>
      </p:sp>
      <p:sp>
        <p:nvSpPr>
          <p:cNvPr id="5" name="מלבן מעוגל 4"/>
          <p:cNvSpPr/>
          <p:nvPr/>
        </p:nvSpPr>
        <p:spPr>
          <a:xfrm>
            <a:off x="2123728" y="1124744"/>
            <a:ext cx="6048672" cy="674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p:nvSpPr>
        <p:spPr>
          <a:xfrm>
            <a:off x="5220072" y="2106722"/>
            <a:ext cx="3347864" cy="17825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2"/>
          <p:cNvSpPr/>
          <p:nvPr/>
        </p:nvSpPr>
        <p:spPr>
          <a:xfrm>
            <a:off x="1403647" y="2114750"/>
            <a:ext cx="3242756" cy="17825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למטה 8"/>
          <p:cNvSpPr/>
          <p:nvPr/>
        </p:nvSpPr>
        <p:spPr>
          <a:xfrm>
            <a:off x="6444208" y="1799506"/>
            <a:ext cx="720080" cy="307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למטה 14"/>
          <p:cNvSpPr/>
          <p:nvPr/>
        </p:nvSpPr>
        <p:spPr>
          <a:xfrm>
            <a:off x="3203848" y="1807534"/>
            <a:ext cx="720080" cy="307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64004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339" name="קבוצה 11"/>
          <p:cNvGrpSpPr>
            <a:grpSpLocks/>
          </p:cNvGrpSpPr>
          <p:nvPr/>
        </p:nvGrpSpPr>
        <p:grpSpPr bwMode="auto">
          <a:xfrm>
            <a:off x="519732" y="992458"/>
            <a:ext cx="3857625" cy="2364534"/>
            <a:chOff x="500063" y="2928938"/>
            <a:chExt cx="3857625" cy="2364533"/>
          </a:xfrm>
        </p:grpSpPr>
        <p:pic>
          <p:nvPicPr>
            <p:cNvPr id="270349" name="תמונה 17" descr="לדף ראשון_2.JPG">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2928938"/>
              <a:ext cx="38433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7"/>
            <p:cNvSpPr/>
            <p:nvPr/>
          </p:nvSpPr>
          <p:spPr>
            <a:xfrm>
              <a:off x="500063" y="4786312"/>
              <a:ext cx="3857625" cy="50715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800" dirty="0">
                  <a:solidFill>
                    <a:prstClr val="black"/>
                  </a:solidFill>
                </a:rPr>
                <a:t>  </a:t>
              </a:r>
            </a:p>
            <a:p>
              <a:pPr algn="ctr" fontAlgn="auto">
                <a:spcBef>
                  <a:spcPts val="0"/>
                </a:spcBef>
                <a:spcAft>
                  <a:spcPts val="0"/>
                </a:spcAft>
                <a:defRPr/>
              </a:pPr>
              <a:r>
                <a:rPr lang="en-US" sz="1600" dirty="0">
                  <a:solidFill>
                    <a:prstClr val="black"/>
                  </a:solidFill>
                  <a:hlinkClick r:id="rId4"/>
                </a:rPr>
                <a:t> </a:t>
              </a:r>
              <a:r>
                <a:rPr lang="he-IL" sz="1600" u="sng" dirty="0">
                  <a:solidFill>
                    <a:srgbClr val="038EED"/>
                  </a:solidFill>
                  <a:hlinkClick r:id="rId5"/>
                </a:rPr>
                <a:t>שרשרת, מזון ומארג מזון</a:t>
              </a:r>
            </a:p>
            <a:p>
              <a:pPr fontAlgn="auto">
                <a:spcBef>
                  <a:spcPts val="0"/>
                </a:spcBef>
                <a:spcAft>
                  <a:spcPts val="0"/>
                </a:spcAft>
                <a:defRPr/>
              </a:pPr>
              <a:r>
                <a:rPr lang="he-IL" dirty="0">
                  <a:solidFill>
                    <a:prstClr val="black"/>
                  </a:solidFill>
                  <a:hlinkClick r:id="rId5"/>
                </a:rPr>
                <a:t> </a:t>
              </a:r>
              <a:endParaRPr lang="he-IL" dirty="0">
                <a:solidFill>
                  <a:prstClr val="black"/>
                </a:solidFill>
              </a:endParaRPr>
            </a:p>
          </p:txBody>
        </p:sp>
      </p:gr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1A026D-7D20-4569-BB3B-99A8912D1BB8}" type="slidenum">
              <a:rPr lang="he-IL" smtClean="0"/>
              <a:pPr fontAlgn="base">
                <a:spcBef>
                  <a:spcPct val="0"/>
                </a:spcBef>
                <a:spcAft>
                  <a:spcPct val="0"/>
                </a:spcAft>
                <a:defRPr/>
              </a:pPr>
              <a:t>20</a:t>
            </a:fld>
            <a:endParaRPr lang="he-IL" dirty="0" smtClean="0"/>
          </a:p>
        </p:txBody>
      </p:sp>
      <p:sp>
        <p:nvSpPr>
          <p:cNvPr id="9" name="TextBox 8"/>
          <p:cNvSpPr txBox="1"/>
          <p:nvPr/>
        </p:nvSpPr>
        <p:spPr>
          <a:xfrm>
            <a:off x="346291" y="583042"/>
            <a:ext cx="8286750" cy="107156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pitchFamily="34" charset="0"/>
                <a:cs typeface="Arial" pitchFamily="34" charset="0"/>
              </a:rPr>
              <a:t>לפניכם קישורים </a:t>
            </a:r>
            <a:r>
              <a:rPr lang="he-IL" dirty="0" smtClean="0">
                <a:solidFill>
                  <a:prstClr val="black"/>
                </a:solidFill>
                <a:latin typeface="Arial" pitchFamily="34" charset="0"/>
                <a:cs typeface="Arial" pitchFamily="34" charset="0"/>
              </a:rPr>
              <a:t>לסימולציות העוסקות בשרשרת מזון ובמארג מזון.</a:t>
            </a:r>
            <a:endParaRPr lang="he-IL" dirty="0">
              <a:solidFill>
                <a:prstClr val="black"/>
              </a:solidFill>
              <a:latin typeface="Arial" pitchFamily="34" charset="0"/>
              <a:cs typeface="Arial" pitchFamily="34" charset="0"/>
            </a:endParaRPr>
          </a:p>
          <a:p>
            <a:pPr fontAlgn="auto">
              <a:spcBef>
                <a:spcPts val="0"/>
              </a:spcBef>
              <a:spcAft>
                <a:spcPts val="0"/>
              </a:spcAft>
              <a:defRPr/>
            </a:pPr>
            <a:endParaRPr lang="he-IL" dirty="0">
              <a:solidFill>
                <a:prstClr val="black"/>
              </a:solidFill>
              <a:latin typeface="Arial" pitchFamily="34" charset="0"/>
              <a:cs typeface="Arial" pitchFamily="34" charset="0"/>
            </a:endParaRPr>
          </a:p>
        </p:txBody>
      </p:sp>
      <p:sp>
        <p:nvSpPr>
          <p:cNvPr id="12" name="כותרת 11"/>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שרשרת מזון, מארג מזון ופירמידת מזון אקולוגית – קישורים לסימולציות</a:t>
            </a:r>
            <a:br>
              <a:rPr lang="he-IL" sz="2000" b="1" dirty="0" smtClean="0">
                <a:solidFill>
                  <a:srgbClr val="FF6600"/>
                </a:solidFill>
                <a:ea typeface="+mn-ea"/>
              </a:rPr>
            </a:br>
            <a:endParaRPr lang="he-IL" sz="2000" dirty="0"/>
          </a:p>
        </p:txBody>
      </p:sp>
      <p:grpSp>
        <p:nvGrpSpPr>
          <p:cNvPr id="270344" name="קבוצה 16"/>
          <p:cNvGrpSpPr>
            <a:grpSpLocks/>
          </p:cNvGrpSpPr>
          <p:nvPr/>
        </p:nvGrpSpPr>
        <p:grpSpPr bwMode="auto">
          <a:xfrm>
            <a:off x="4756202" y="980728"/>
            <a:ext cx="3785937" cy="2376264"/>
            <a:chOff x="6139863" y="4527422"/>
            <a:chExt cx="2829514" cy="1743657"/>
          </a:xfrm>
        </p:grpSpPr>
        <p:sp>
          <p:nvSpPr>
            <p:cNvPr id="14" name="Rectangle 17">
              <a:hlinkClick r:id="rId6"/>
            </p:cNvPr>
            <p:cNvSpPr/>
            <p:nvPr/>
          </p:nvSpPr>
          <p:spPr>
            <a:xfrm>
              <a:off x="6139863" y="5881719"/>
              <a:ext cx="2829514" cy="38936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ts val="500"/>
                </a:lnSpc>
                <a:spcBef>
                  <a:spcPts val="0"/>
                </a:spcBef>
                <a:spcAft>
                  <a:spcPts val="0"/>
                </a:spcAft>
                <a:defRPr/>
              </a:pPr>
              <a:r>
                <a:rPr lang="he-IL" sz="1200" dirty="0">
                  <a:solidFill>
                    <a:prstClr val="black"/>
                  </a:solidFill>
                </a:rPr>
                <a:t>  </a:t>
              </a:r>
              <a:endParaRPr lang="he-IL" sz="800" dirty="0">
                <a:solidFill>
                  <a:prstClr val="black"/>
                </a:solidFill>
              </a:endParaRPr>
            </a:p>
            <a:p>
              <a:pPr algn="ctr" fontAlgn="auto">
                <a:spcBef>
                  <a:spcPts val="0"/>
                </a:spcBef>
                <a:spcAft>
                  <a:spcPts val="0"/>
                </a:spcAft>
                <a:defRPr/>
              </a:pPr>
              <a:r>
                <a:rPr lang="en-US" dirty="0">
                  <a:solidFill>
                    <a:prstClr val="black"/>
                  </a:solidFill>
                  <a:hlinkClick r:id="rId6"/>
                </a:rPr>
                <a:t> </a:t>
              </a:r>
              <a:r>
                <a:rPr lang="he-IL" u="sng" dirty="0">
                  <a:solidFill>
                    <a:srgbClr val="038EED"/>
                  </a:solidFill>
                  <a:hlinkClick r:id="rId4"/>
                </a:rPr>
                <a:t>שרשרת מזון</a:t>
              </a:r>
              <a:endParaRPr lang="he-IL" u="sng" dirty="0">
                <a:solidFill>
                  <a:srgbClr val="038EED"/>
                </a:solidFill>
              </a:endParaRPr>
            </a:p>
            <a:p>
              <a:pPr fontAlgn="auto">
                <a:spcBef>
                  <a:spcPts val="0"/>
                </a:spcBef>
                <a:spcAft>
                  <a:spcPts val="0"/>
                </a:spcAft>
                <a:defRPr/>
              </a:pPr>
              <a:r>
                <a:rPr lang="he-IL" sz="1200" dirty="0">
                  <a:solidFill>
                    <a:prstClr val="black"/>
                  </a:solidFill>
                </a:rPr>
                <a:t> </a:t>
              </a:r>
            </a:p>
          </p:txBody>
        </p:sp>
        <p:pic>
          <p:nvPicPr>
            <p:cNvPr id="270346" name="תמונה 10" descr="לדף ראשון.JPG">
              <a:hlinkClick r:id="rId6"/>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9863" y="4527422"/>
              <a:ext cx="2829514" cy="135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20</a:t>
            </a:fld>
            <a:endParaRPr lang="he-IL" dirty="0">
              <a:solidFill>
                <a:srgbClr val="FFFFFF">
                  <a:lumMod val="65000"/>
                </a:srgbClr>
              </a:solidFill>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4" name="קבוצה 3"/>
          <p:cNvGrpSpPr/>
          <p:nvPr/>
        </p:nvGrpSpPr>
        <p:grpSpPr>
          <a:xfrm>
            <a:off x="2519546" y="3645024"/>
            <a:ext cx="4370632" cy="2919289"/>
            <a:chOff x="2519546" y="3645024"/>
            <a:chExt cx="4370632" cy="2919289"/>
          </a:xfrm>
        </p:grpSpPr>
        <p:sp>
          <p:nvSpPr>
            <p:cNvPr id="21" name="Rectangle 17">
              <a:hlinkClick r:id="rId6"/>
            </p:cNvPr>
            <p:cNvSpPr/>
            <p:nvPr/>
          </p:nvSpPr>
          <p:spPr bwMode="auto">
            <a:xfrm>
              <a:off x="2519546" y="6080475"/>
              <a:ext cx="4370632" cy="4838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ts val="500"/>
                </a:lnSpc>
                <a:spcBef>
                  <a:spcPts val="0"/>
                </a:spcBef>
                <a:spcAft>
                  <a:spcPts val="0"/>
                </a:spcAft>
                <a:defRPr/>
              </a:pPr>
              <a:r>
                <a:rPr lang="he-IL" sz="1200" dirty="0">
                  <a:solidFill>
                    <a:prstClr val="black"/>
                  </a:solidFill>
                </a:rPr>
                <a:t>  </a:t>
              </a:r>
              <a:endParaRPr lang="he-IL" sz="800" dirty="0">
                <a:solidFill>
                  <a:prstClr val="black"/>
                </a:solidFill>
              </a:endParaRPr>
            </a:p>
            <a:p>
              <a:pPr algn="ctr" fontAlgn="auto">
                <a:spcBef>
                  <a:spcPts val="0"/>
                </a:spcBef>
                <a:spcAft>
                  <a:spcPts val="0"/>
                </a:spcAft>
                <a:defRPr/>
              </a:pPr>
              <a:r>
                <a:rPr lang="en-US" dirty="0">
                  <a:solidFill>
                    <a:prstClr val="black"/>
                  </a:solidFill>
                </a:rPr>
                <a:t> </a:t>
              </a:r>
              <a:endParaRPr lang="he-IL" sz="1200" dirty="0">
                <a:solidFill>
                  <a:prstClr val="black"/>
                </a:solidFill>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9546" y="3645024"/>
              <a:ext cx="4370632" cy="244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314500" y="6093296"/>
              <a:ext cx="1029449" cy="338554"/>
            </a:xfrm>
            <a:prstGeom prst="rect">
              <a:avLst/>
            </a:prstGeom>
          </p:spPr>
          <p:txBody>
            <a:bodyPr wrap="none">
              <a:spAutoFit/>
            </a:bodyPr>
            <a:lstStyle/>
            <a:p>
              <a:pPr lvl="0" algn="ctr" fontAlgn="auto">
                <a:spcBef>
                  <a:spcPts val="0"/>
                </a:spcBef>
                <a:spcAft>
                  <a:spcPts val="0"/>
                </a:spcAft>
                <a:defRPr/>
              </a:pPr>
              <a:r>
                <a:rPr lang="he-IL" sz="1600" u="sng" dirty="0">
                  <a:solidFill>
                    <a:srgbClr val="038EED"/>
                  </a:solidFill>
                  <a:latin typeface="Arial"/>
                  <a:cs typeface="Arial"/>
                  <a:hlinkClick r:id="rId9"/>
                </a:rPr>
                <a:t> </a:t>
              </a:r>
              <a:r>
                <a:rPr lang="he-IL" sz="1600" u="sng" dirty="0" smtClean="0">
                  <a:solidFill>
                    <a:srgbClr val="038EED"/>
                  </a:solidFill>
                  <a:latin typeface="Arial"/>
                  <a:cs typeface="Arial"/>
                  <a:hlinkClick r:id="rId9"/>
                </a:rPr>
                <a:t>מארג </a:t>
              </a:r>
              <a:r>
                <a:rPr lang="he-IL" sz="1600" u="sng" dirty="0">
                  <a:solidFill>
                    <a:srgbClr val="038EED"/>
                  </a:solidFill>
                  <a:latin typeface="Arial"/>
                  <a:cs typeface="Arial"/>
                  <a:hlinkClick r:id="rId9"/>
                </a:rPr>
                <a:t>מזון</a:t>
              </a:r>
              <a:endParaRPr lang="he-IL" sz="1600" u="sng" dirty="0">
                <a:solidFill>
                  <a:srgbClr val="038EED"/>
                </a:solidFill>
                <a:latin typeface="Arial"/>
                <a:cs typeface="Arial"/>
              </a:endParaRPr>
            </a:p>
          </p:txBody>
        </p:sp>
      </p:grpSp>
    </p:spTree>
    <p:extLst>
      <p:ext uri="{BB962C8B-B14F-4D97-AF65-F5344CB8AC3E}">
        <p14:creationId xmlns:p14="http://schemas.microsoft.com/office/powerpoint/2010/main" val="391340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150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a:t>
            </a:r>
          </a:p>
          <a:p>
            <a:pPr fontAlgn="auto">
              <a:spcBef>
                <a:spcPts val="0"/>
              </a:spcBef>
              <a:spcAft>
                <a:spcPts val="0"/>
              </a:spcAft>
              <a:defRPr/>
            </a:pPr>
            <a:r>
              <a:rPr lang="he-IL" dirty="0">
                <a:solidFill>
                  <a:srgbClr val="1D4C72"/>
                </a:solidFill>
                <a:latin typeface="Arial"/>
                <a:cs typeface="Arial"/>
              </a:rPr>
              <a:t>מה נכון לומר על </a:t>
            </a:r>
            <a:r>
              <a:rPr lang="he-IL" u="sng" dirty="0">
                <a:solidFill>
                  <a:srgbClr val="1D4C72"/>
                </a:solidFill>
                <a:latin typeface="Arial"/>
                <a:cs typeface="Arial"/>
              </a:rPr>
              <a:t>היצרנים</a:t>
            </a:r>
            <a:r>
              <a:rPr lang="he-IL" dirty="0">
                <a:solidFill>
                  <a:srgbClr val="1D4C72"/>
                </a:solidFill>
                <a:latin typeface="Arial"/>
                <a:cs typeface="Arial"/>
              </a:rPr>
              <a:t> במערכת אקולוגית? </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הם נאכלים בעיקר על ידי טורפי-העל. </a:t>
            </a: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הם ניזונים מתרכובות אורגניות בקרקע. </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בלעדיהם לא יהיה מזון לשאר היצורים החיים.  		</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זקוקים לצרכנים הראשונים, המספקים להם מזון. </a:t>
            </a:r>
          </a:p>
          <a:p>
            <a:pPr fontAlgn="auto">
              <a:spcBef>
                <a:spcPts val="0"/>
              </a:spcBef>
              <a:spcAft>
                <a:spcPts val="0"/>
              </a:spcAft>
              <a:defRPr/>
            </a:pPr>
            <a:r>
              <a:rPr lang="he-IL" dirty="0">
                <a:solidFill>
                  <a:srgbClr val="1D4C72"/>
                </a:solidFill>
                <a:latin typeface="Arial"/>
                <a:cs typeface="Arial"/>
              </a:rPr>
              <a:t> </a:t>
            </a:r>
          </a:p>
        </p:txBody>
      </p:sp>
      <p:sp>
        <p:nvSpPr>
          <p:cNvPr id="14" name="TextBox 13"/>
          <p:cNvSpPr txBox="1"/>
          <p:nvPr/>
        </p:nvSpPr>
        <p:spPr>
          <a:xfrm>
            <a:off x="214313" y="3500438"/>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9:</a:t>
            </a:r>
          </a:p>
          <a:p>
            <a:pPr fontAlgn="auto">
              <a:spcBef>
                <a:spcPts val="0"/>
              </a:spcBef>
              <a:spcAft>
                <a:spcPts val="0"/>
              </a:spcAft>
              <a:defRPr/>
            </a:pPr>
            <a:r>
              <a:rPr lang="he-IL" dirty="0">
                <a:solidFill>
                  <a:srgbClr val="1D4C72"/>
                </a:solidFill>
                <a:latin typeface="Arial"/>
                <a:cs typeface="Arial"/>
              </a:rPr>
              <a:t>בני אדם ניזונים מצמחים ומבעלי-חיים. </a:t>
            </a:r>
          </a:p>
          <a:p>
            <a:pPr fontAlgn="auto">
              <a:spcBef>
                <a:spcPts val="0"/>
              </a:spcBef>
              <a:spcAft>
                <a:spcPts val="0"/>
              </a:spcAft>
              <a:defRPr/>
            </a:pPr>
            <a:r>
              <a:rPr lang="he-IL" dirty="0">
                <a:solidFill>
                  <a:srgbClr val="1D4C72"/>
                </a:solidFill>
                <a:latin typeface="Arial"/>
                <a:cs typeface="Arial"/>
              </a:rPr>
              <a:t>לפיכך, איזה תפקיד יש לבני האדם במערכת האקולוגית?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טורפי על </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גם יצרנים וגם צרכנים </a:t>
            </a: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צרכנים ראשוניים בלבד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גם צרכנים ראשוניים וגם שניוניים</a:t>
            </a:r>
          </a:p>
          <a:p>
            <a:pPr fontAlgn="auto">
              <a:spcBef>
                <a:spcPts val="0"/>
              </a:spcBef>
              <a:spcAft>
                <a:spcPts val="0"/>
              </a:spcAft>
              <a:defRPr/>
            </a:pPr>
            <a:r>
              <a:rPr lang="he-IL" dirty="0">
                <a:solidFill>
                  <a:srgbClr val="1D4C72"/>
                </a:solidFill>
                <a:latin typeface="Arial"/>
                <a:cs typeface="Arial"/>
              </a:rPr>
              <a:t> </a:t>
            </a:r>
          </a:p>
        </p:txBody>
      </p:sp>
      <p:sp>
        <p:nvSpPr>
          <p:cNvPr id="2560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ED60FE8-82BC-417E-9FE9-6045733234A0}" type="slidenum">
              <a:rPr lang="he-IL" smtClean="0"/>
              <a:pPr fontAlgn="base">
                <a:spcBef>
                  <a:spcPct val="0"/>
                </a:spcBef>
                <a:spcAft>
                  <a:spcPct val="0"/>
                </a:spcAft>
                <a:defRPr/>
              </a:pPr>
              <a:t>21</a:t>
            </a:fld>
            <a:endParaRPr lang="he-IL" dirty="0" smtClean="0"/>
          </a:p>
        </p:txBody>
      </p:sp>
      <p:sp>
        <p:nvSpPr>
          <p:cNvPr id="7" name="כותרת 6"/>
          <p:cNvSpPr>
            <a:spLocks noGrp="1"/>
          </p:cNvSpPr>
          <p:nvPr>
            <p:ph type="title"/>
          </p:nvPr>
        </p:nvSpPr>
        <p:spPr>
          <a:xfrm>
            <a:off x="285750" y="0"/>
            <a:ext cx="8229600" cy="439738"/>
          </a:xfrm>
        </p:spPr>
        <p:txBody>
          <a:bodyPr/>
          <a:lstStyle/>
          <a:p>
            <a:pPr>
              <a:defRPr/>
            </a:pPr>
            <a:r>
              <a:rPr lang="he-IL" sz="2000" b="1" dirty="0" smtClean="0">
                <a:solidFill>
                  <a:srgbClr val="FF6600"/>
                </a:solidFill>
                <a:ea typeface="+mn-ea"/>
              </a:rPr>
              <a:t>שאלות 9-8: שרשרת </a:t>
            </a:r>
            <a:r>
              <a:rPr lang="he-IL" sz="2000" b="1" dirty="0">
                <a:solidFill>
                  <a:srgbClr val="FF6600"/>
                </a:solidFill>
                <a:ea typeface="+mn-ea"/>
              </a:rPr>
              <a:t>המזון </a:t>
            </a:r>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150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a:t>
            </a:r>
          </a:p>
          <a:p>
            <a:pPr fontAlgn="auto">
              <a:spcBef>
                <a:spcPts val="0"/>
              </a:spcBef>
              <a:spcAft>
                <a:spcPts val="0"/>
              </a:spcAft>
              <a:defRPr/>
            </a:pPr>
            <a:r>
              <a:rPr lang="he-IL" dirty="0">
                <a:solidFill>
                  <a:srgbClr val="1D4C72"/>
                </a:solidFill>
                <a:latin typeface="Arial"/>
                <a:cs typeface="Arial"/>
              </a:rPr>
              <a:t>מה נכון לומר על </a:t>
            </a:r>
            <a:r>
              <a:rPr lang="he-IL" u="sng" dirty="0">
                <a:solidFill>
                  <a:srgbClr val="1D4C72"/>
                </a:solidFill>
                <a:latin typeface="Arial"/>
                <a:cs typeface="Arial"/>
              </a:rPr>
              <a:t>היצרנים</a:t>
            </a:r>
            <a:r>
              <a:rPr lang="he-IL" dirty="0">
                <a:solidFill>
                  <a:srgbClr val="1D4C72"/>
                </a:solidFill>
                <a:latin typeface="Arial"/>
                <a:cs typeface="Arial"/>
              </a:rPr>
              <a:t> במערכת אקולוגית? </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הם נאכלים בעיקר על ידי טורפי-העל. </a:t>
            </a: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הם ניזונים מתרכובות אורגניות בקרקע. </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בלעדיהם לא יהיה מזון לשאר היצורים החיים.  		</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זקוקים לצרכנים הראשונים, המספקים להם מזון. </a:t>
            </a:r>
          </a:p>
          <a:p>
            <a:pPr fontAlgn="auto">
              <a:spcBef>
                <a:spcPts val="0"/>
              </a:spcBef>
              <a:spcAft>
                <a:spcPts val="0"/>
              </a:spcAft>
              <a:defRPr/>
            </a:pPr>
            <a:r>
              <a:rPr lang="he-IL" dirty="0">
                <a:solidFill>
                  <a:srgbClr val="1D4C72"/>
                </a:solidFill>
                <a:latin typeface="Arial"/>
                <a:cs typeface="Arial"/>
              </a:rPr>
              <a:t> </a:t>
            </a:r>
          </a:p>
        </p:txBody>
      </p:sp>
      <p:sp>
        <p:nvSpPr>
          <p:cNvPr id="13" name="Rectangle 12"/>
          <p:cNvSpPr/>
          <p:nvPr/>
        </p:nvSpPr>
        <p:spPr>
          <a:xfrm>
            <a:off x="214313" y="2500313"/>
            <a:ext cx="81962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p:txBody>
      </p:sp>
      <p:sp>
        <p:nvSpPr>
          <p:cNvPr id="14" name="TextBox 13"/>
          <p:cNvSpPr txBox="1"/>
          <p:nvPr/>
        </p:nvSpPr>
        <p:spPr>
          <a:xfrm>
            <a:off x="214313" y="3500438"/>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9:</a:t>
            </a:r>
          </a:p>
          <a:p>
            <a:pPr fontAlgn="auto">
              <a:spcBef>
                <a:spcPts val="0"/>
              </a:spcBef>
              <a:spcAft>
                <a:spcPts val="0"/>
              </a:spcAft>
              <a:defRPr/>
            </a:pPr>
            <a:r>
              <a:rPr lang="he-IL" dirty="0">
                <a:solidFill>
                  <a:srgbClr val="1D4C72"/>
                </a:solidFill>
                <a:latin typeface="Arial"/>
                <a:cs typeface="Arial"/>
              </a:rPr>
              <a:t>בני אדם ניזונים מצמחים ומבעלי-חיים. </a:t>
            </a:r>
          </a:p>
          <a:p>
            <a:pPr fontAlgn="auto">
              <a:spcBef>
                <a:spcPts val="0"/>
              </a:spcBef>
              <a:spcAft>
                <a:spcPts val="0"/>
              </a:spcAft>
              <a:defRPr/>
            </a:pPr>
            <a:r>
              <a:rPr lang="he-IL" dirty="0">
                <a:solidFill>
                  <a:srgbClr val="1D4C72"/>
                </a:solidFill>
                <a:latin typeface="Arial"/>
                <a:cs typeface="Arial"/>
              </a:rPr>
              <a:t>לפיכך, איזה תפקיד יש לבני האדם במערכת האקולוגית?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טורפי-על </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גם יצרנים וגם צרכנים </a:t>
            </a: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צרכנים ראשוניים בלבד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גם צרכנים ראשוניים וגם שניוניים</a:t>
            </a:r>
          </a:p>
          <a:p>
            <a:pPr fontAlgn="auto">
              <a:spcBef>
                <a:spcPts val="0"/>
              </a:spcBef>
              <a:spcAft>
                <a:spcPts val="0"/>
              </a:spcAft>
              <a:defRPr/>
            </a:pPr>
            <a:r>
              <a:rPr lang="he-IL" dirty="0">
                <a:solidFill>
                  <a:srgbClr val="1D4C72"/>
                </a:solidFill>
                <a:latin typeface="Arial"/>
                <a:cs typeface="Arial"/>
              </a:rPr>
              <a:t> </a:t>
            </a:r>
          </a:p>
        </p:txBody>
      </p:sp>
      <p:sp>
        <p:nvSpPr>
          <p:cNvPr id="15" name="Rectangle 14"/>
          <p:cNvSpPr/>
          <p:nvPr/>
        </p:nvSpPr>
        <p:spPr>
          <a:xfrm>
            <a:off x="214313" y="5715000"/>
            <a:ext cx="81962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 </a:t>
            </a:r>
          </a:p>
        </p:txBody>
      </p:sp>
      <p:sp>
        <p:nvSpPr>
          <p:cNvPr id="2560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2B1EBF-3B5B-4A0E-AC3D-D85AC6B2F5BA}" type="slidenum">
              <a:rPr lang="he-IL" smtClean="0"/>
              <a:pPr fontAlgn="base">
                <a:spcBef>
                  <a:spcPct val="0"/>
                </a:spcBef>
                <a:spcAft>
                  <a:spcPct val="0"/>
                </a:spcAft>
                <a:defRPr/>
              </a:pPr>
              <a:t>22</a:t>
            </a:fld>
            <a:endParaRPr lang="he-IL" dirty="0" smtClean="0"/>
          </a:p>
        </p:txBody>
      </p:sp>
      <p:sp>
        <p:nvSpPr>
          <p:cNvPr id="9" name="כותרת 8"/>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תשובות </a:t>
            </a:r>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fontAlgn="auto">
              <a:spcBef>
                <a:spcPts val="0"/>
              </a:spcBef>
              <a:spcAft>
                <a:spcPts val="0"/>
              </a:spcAft>
              <a:defRPr/>
            </a:pPr>
            <a:r>
              <a:rPr lang="he-IL" dirty="0">
                <a:solidFill>
                  <a:srgbClr val="1D4C72"/>
                </a:solidFill>
                <a:latin typeface="Arial"/>
                <a:cs typeface="Arial"/>
              </a:rPr>
              <a:t>איזה מן התרשימים שלפניכם מייצג נכון שרשרת מזון?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  </a:t>
            </a:r>
            <a:r>
              <a:rPr lang="he-IL" dirty="0">
                <a:solidFill>
                  <a:srgbClr val="1D4C72"/>
                </a:solidFill>
                <a:latin typeface="Arial"/>
                <a:cs typeface="Arial"/>
              </a:rPr>
              <a:t>ארנבת  ←     בז  ←     גזר     ←   נחש</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  </a:t>
            </a:r>
            <a:r>
              <a:rPr lang="he-IL" dirty="0">
                <a:solidFill>
                  <a:srgbClr val="1D4C72"/>
                </a:solidFill>
                <a:latin typeface="Arial"/>
                <a:cs typeface="Arial"/>
              </a:rPr>
              <a:t>בז   ←   ארנבת   ←    נחש    ←   גזר</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  </a:t>
            </a:r>
            <a:r>
              <a:rPr lang="he-IL" dirty="0">
                <a:solidFill>
                  <a:srgbClr val="1D4C72"/>
                </a:solidFill>
                <a:latin typeface="Arial"/>
                <a:cs typeface="Arial"/>
              </a:rPr>
              <a:t>תלתן  ←   פרה  ←   אדם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  </a:t>
            </a:r>
            <a:r>
              <a:rPr lang="he-IL" dirty="0">
                <a:solidFill>
                  <a:srgbClr val="1D4C72"/>
                </a:solidFill>
                <a:latin typeface="Arial"/>
                <a:cs typeface="Arial"/>
              </a:rPr>
              <a:t>אדם  ←   תלתן   ←    פרה      </a:t>
            </a:r>
          </a:p>
        </p:txBody>
      </p:sp>
      <p:sp>
        <p:nvSpPr>
          <p:cNvPr id="2765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311D64-34C0-4752-A324-1178EFFE471D}" type="slidenum">
              <a:rPr lang="he-IL" smtClean="0"/>
              <a:pPr fontAlgn="base">
                <a:spcBef>
                  <a:spcPct val="0"/>
                </a:spcBef>
                <a:spcAft>
                  <a:spcPct val="0"/>
                </a:spcAft>
                <a:defRPr/>
              </a:pPr>
              <a:t>23</a:t>
            </a:fld>
            <a:endParaRPr lang="he-IL" dirty="0" smtClean="0"/>
          </a:p>
        </p:txBody>
      </p:sp>
      <p:sp>
        <p:nvSpPr>
          <p:cNvPr id="7" name="כותרת 6"/>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שאלה 10: שרשרת </a:t>
            </a:r>
            <a:r>
              <a:rPr lang="he-IL" sz="2000" b="1" dirty="0">
                <a:solidFill>
                  <a:srgbClr val="FF6600"/>
                </a:solidFill>
                <a:ea typeface="+mn-ea"/>
              </a:rPr>
              <a:t>המזון </a:t>
            </a:r>
            <a:endParaRPr lang="he-IL" sz="2000" dirty="0" smtClean="0"/>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fontAlgn="auto">
              <a:spcBef>
                <a:spcPts val="0"/>
              </a:spcBef>
              <a:spcAft>
                <a:spcPts val="0"/>
              </a:spcAft>
              <a:defRPr/>
            </a:pPr>
            <a:r>
              <a:rPr lang="he-IL" dirty="0">
                <a:solidFill>
                  <a:srgbClr val="1D4C72"/>
                </a:solidFill>
                <a:latin typeface="Arial"/>
                <a:cs typeface="Arial"/>
              </a:rPr>
              <a:t>איזה מן התרשימים שלפניכם מייצג נכון שרשרת מזון?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  </a:t>
            </a:r>
            <a:r>
              <a:rPr lang="he-IL" dirty="0">
                <a:solidFill>
                  <a:srgbClr val="1D4C72"/>
                </a:solidFill>
                <a:latin typeface="Arial"/>
                <a:cs typeface="Arial"/>
              </a:rPr>
              <a:t>ארנבת  ←     בז  ←     גזר     ←   נחש</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  </a:t>
            </a:r>
            <a:r>
              <a:rPr lang="he-IL" dirty="0">
                <a:solidFill>
                  <a:srgbClr val="1D4C72"/>
                </a:solidFill>
                <a:latin typeface="Arial"/>
                <a:cs typeface="Arial"/>
              </a:rPr>
              <a:t>בז   ←   ארנבת   ←    נחש    ←   גזר</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  </a:t>
            </a:r>
            <a:r>
              <a:rPr lang="he-IL" dirty="0">
                <a:solidFill>
                  <a:srgbClr val="1D4C72"/>
                </a:solidFill>
                <a:latin typeface="Arial"/>
                <a:cs typeface="Arial"/>
              </a:rPr>
              <a:t>תלתן  ←   פרה  ←   אדם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  </a:t>
            </a:r>
            <a:r>
              <a:rPr lang="he-IL" dirty="0">
                <a:solidFill>
                  <a:srgbClr val="1D4C72"/>
                </a:solidFill>
                <a:latin typeface="Arial"/>
                <a:cs typeface="Arial"/>
              </a:rPr>
              <a:t>אדם  ←   תלתן   ←    פרה      </a:t>
            </a:r>
          </a:p>
        </p:txBody>
      </p:sp>
      <p:sp>
        <p:nvSpPr>
          <p:cNvPr id="13" name="Rectangle 12"/>
          <p:cNvSpPr/>
          <p:nvPr/>
        </p:nvSpPr>
        <p:spPr>
          <a:xfrm>
            <a:off x="214313" y="2570609"/>
            <a:ext cx="81962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p:txBody>
      </p:sp>
      <p:sp>
        <p:nvSpPr>
          <p:cNvPr id="2765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E2BE2DC-E40E-47F0-843C-9B62AF7397A4}" type="slidenum">
              <a:rPr lang="he-IL" smtClean="0"/>
              <a:pPr fontAlgn="base">
                <a:spcBef>
                  <a:spcPct val="0"/>
                </a:spcBef>
                <a:spcAft>
                  <a:spcPct val="0"/>
                </a:spcAft>
                <a:defRPr/>
              </a:pPr>
              <a:t>24</a:t>
            </a:fld>
            <a:endParaRPr lang="he-IL" dirty="0" smtClean="0"/>
          </a:p>
        </p:txBody>
      </p:sp>
      <p:sp>
        <p:nvSpPr>
          <p:cNvPr id="9" name="כותרת 8"/>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תשובה</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0BEE70-BAF4-44EF-8EEE-7E50AAD6E908}"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 מארג מזון</a:t>
            </a:r>
            <a:endParaRPr lang="he-IL" sz="1800" dirty="0" smtClean="0"/>
          </a:p>
        </p:txBody>
      </p:sp>
      <p:sp>
        <p:nvSpPr>
          <p:cNvPr id="224261" name="מלבן 2"/>
          <p:cNvSpPr>
            <a:spLocks noChangeArrowheads="1"/>
          </p:cNvSpPr>
          <p:nvPr/>
        </p:nvSpPr>
        <p:spPr bwMode="auto">
          <a:xfrm>
            <a:off x="2286000" y="2428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latin typeface="Times New Roman" pitchFamily="18" charset="0"/>
                <a:cs typeface="Times New Roman" pitchFamily="18" charset="0"/>
              </a:rPr>
              <a:t> </a:t>
            </a:r>
            <a:endParaRPr lang="en-US" sz="2000">
              <a:solidFill>
                <a:srgbClr val="000000"/>
              </a:solidFill>
              <a:latin typeface="Times New Roman" pitchFamily="18" charset="0"/>
              <a:cs typeface="Times New Roman" pitchFamily="18" charset="0"/>
            </a:endParaRPr>
          </a:p>
        </p:txBody>
      </p:sp>
      <p:sp>
        <p:nvSpPr>
          <p:cNvPr id="7" name="TextBox 6"/>
          <p:cNvSpPr txBox="1"/>
          <p:nvPr/>
        </p:nvSpPr>
        <p:spPr>
          <a:xfrm>
            <a:off x="463550" y="566738"/>
            <a:ext cx="8183563"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11:</a:t>
            </a:r>
          </a:p>
          <a:p>
            <a:pPr>
              <a:defRPr/>
            </a:pPr>
            <a:r>
              <a:rPr lang="he-IL" dirty="0">
                <a:solidFill>
                  <a:srgbClr val="1D4C72"/>
                </a:solidFill>
                <a:latin typeface="Arial" pitchFamily="34" charset="0"/>
                <a:cs typeface="Arial" pitchFamily="34" charset="0"/>
              </a:rPr>
              <a:t>לפניך מארג מזון בבית גידול כלשהו. אוכלוסיית העכברים בבית גידול זה קטנה עקב מגיפה. כיצד ישפיע הדבר על הארנבונים?</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עיט</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ארנבון          עכבר</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תירס</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א. לארנבונים יהיה יותר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יפחת.</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ב. לארנבונים יהיה יותר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יגדל.</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ג. לארנבונים יהיה פחות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יפחת.</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ד. לארנבונים יהיה פחות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יגדל.</a:t>
            </a:r>
            <a:endParaRPr lang="he-IL" dirty="0">
              <a:solidFill>
                <a:srgbClr val="1D4C72"/>
              </a:solidFill>
              <a:latin typeface="Arial" pitchFamily="34" charset="0"/>
              <a:cs typeface="Arial" pitchFamily="34" charset="0"/>
            </a:endParaRPr>
          </a:p>
        </p:txBody>
      </p:sp>
      <p:cxnSp>
        <p:nvCxnSpPr>
          <p:cNvPr id="5" name="מחבר חץ ישר 4"/>
          <p:cNvCxnSpPr/>
          <p:nvPr/>
        </p:nvCxnSpPr>
        <p:spPr>
          <a:xfrm flipH="1" flipV="1">
            <a:off x="5292725" y="2565400"/>
            <a:ext cx="215900" cy="26352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5867400" y="2565400"/>
            <a:ext cx="360363" cy="28416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5292725" y="1916113"/>
            <a:ext cx="215900" cy="36036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5940425" y="1963738"/>
            <a:ext cx="215900" cy="26511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40709D-44D7-4445-8030-7F9311967408}"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225285" name="מלבן 2"/>
          <p:cNvSpPr>
            <a:spLocks noChangeArrowheads="1"/>
          </p:cNvSpPr>
          <p:nvPr/>
        </p:nvSpPr>
        <p:spPr bwMode="auto">
          <a:xfrm>
            <a:off x="2286000" y="2428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latin typeface="Times New Roman" pitchFamily="18" charset="0"/>
                <a:cs typeface="Times New Roman" pitchFamily="18" charset="0"/>
              </a:rPr>
              <a:t> </a:t>
            </a:r>
            <a:endParaRPr lang="en-US" sz="2000">
              <a:solidFill>
                <a:srgbClr val="000000"/>
              </a:solidFill>
              <a:latin typeface="Times New Roman" pitchFamily="18" charset="0"/>
              <a:cs typeface="Times New Roman" pitchFamily="18" charset="0"/>
            </a:endParaRPr>
          </a:p>
        </p:txBody>
      </p:sp>
      <p:sp>
        <p:nvSpPr>
          <p:cNvPr id="7" name="TextBox 6"/>
          <p:cNvSpPr txBox="1"/>
          <p:nvPr/>
        </p:nvSpPr>
        <p:spPr>
          <a:xfrm>
            <a:off x="463550" y="566738"/>
            <a:ext cx="8183563"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11:</a:t>
            </a:r>
          </a:p>
          <a:p>
            <a:pPr>
              <a:defRPr/>
            </a:pPr>
            <a:r>
              <a:rPr lang="he-IL" dirty="0">
                <a:solidFill>
                  <a:srgbClr val="1D4C72"/>
                </a:solidFill>
                <a:latin typeface="Arial" pitchFamily="34" charset="0"/>
                <a:cs typeface="Arial" pitchFamily="34" charset="0"/>
              </a:rPr>
              <a:t>לפניך מארג מזון בבית גידול כלשהו. אוכלוסיית העכברים בבית גידול זה קטנה עקב מגיפה. כיצד ישפיע הדבר על הארנבונים?</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עיט</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ארנבון          עכבר</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תירס</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 </a:t>
            </a:r>
          </a:p>
          <a:p>
            <a:pPr>
              <a:defRPr/>
            </a:pPr>
            <a:r>
              <a:rPr lang="he-IL" dirty="0">
                <a:solidFill>
                  <a:srgbClr val="1D4C72"/>
                </a:solidFill>
                <a:latin typeface="Arial" pitchFamily="34" charset="0"/>
                <a:cs typeface="Arial" pitchFamily="34" charset="0"/>
              </a:rPr>
              <a:t>א. לארנבונים יהיה יותר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יפחת.</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ב. לארנבונים יהיה יותר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יגדל.</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ג. לארנבונים יהיה פחות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יפחת.</a:t>
            </a:r>
            <a:endParaRPr lang="he-IL"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ד. לארנבונים יהיה פחות </a:t>
            </a:r>
            <a:r>
              <a:rPr lang="he-IL" dirty="0" smtClean="0">
                <a:solidFill>
                  <a:srgbClr val="1D4C72"/>
                </a:solidFill>
                <a:latin typeface="Arial" pitchFamily="34" charset="0"/>
                <a:cs typeface="Arial" pitchFamily="34" charset="0"/>
              </a:rPr>
              <a:t>מזון, </a:t>
            </a:r>
            <a:r>
              <a:rPr lang="he-IL" dirty="0">
                <a:solidFill>
                  <a:srgbClr val="1D4C72"/>
                </a:solidFill>
                <a:latin typeface="Arial" pitchFamily="34" charset="0"/>
                <a:cs typeface="Arial" pitchFamily="34" charset="0"/>
              </a:rPr>
              <a:t>מספר הארנבונים שייטרפו </a:t>
            </a:r>
            <a:r>
              <a:rPr lang="he-IL" dirty="0" smtClean="0">
                <a:solidFill>
                  <a:srgbClr val="1D4C72"/>
                </a:solidFill>
                <a:latin typeface="Arial" pitchFamily="34" charset="0"/>
                <a:cs typeface="Arial" pitchFamily="34" charset="0"/>
              </a:rPr>
              <a:t>יגדל.</a:t>
            </a:r>
            <a:endParaRPr lang="he-IL" dirty="0">
              <a:solidFill>
                <a:srgbClr val="1D4C72"/>
              </a:solidFill>
              <a:latin typeface="Arial" pitchFamily="34" charset="0"/>
              <a:cs typeface="Arial" pitchFamily="34" charset="0"/>
            </a:endParaRPr>
          </a:p>
        </p:txBody>
      </p:sp>
      <p:cxnSp>
        <p:nvCxnSpPr>
          <p:cNvPr id="5" name="מחבר חץ ישר 4"/>
          <p:cNvCxnSpPr/>
          <p:nvPr/>
        </p:nvCxnSpPr>
        <p:spPr>
          <a:xfrm flipH="1" flipV="1">
            <a:off x="5292725" y="2565400"/>
            <a:ext cx="215900" cy="26352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5867400" y="2565400"/>
            <a:ext cx="360363" cy="28416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5292725" y="1916113"/>
            <a:ext cx="215900" cy="36036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5940425" y="1963738"/>
            <a:ext cx="215900" cy="26511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230188" y="5307013"/>
            <a:ext cx="8359775" cy="6778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dirty="0">
                <a:solidFill>
                  <a:prstClr val="black"/>
                </a:solidFill>
                <a:latin typeface="Arial" pitchFamily="34" charset="0"/>
                <a:cs typeface="Arial" pitchFamily="34" charset="0"/>
              </a:rPr>
              <a:t>משפט </a:t>
            </a:r>
            <a:r>
              <a:rPr lang="he-IL" dirty="0" smtClean="0">
                <a:solidFill>
                  <a:prstClr val="black"/>
                </a:solidFill>
                <a:latin typeface="Arial" pitchFamily="34" charset="0"/>
                <a:cs typeface="Arial" pitchFamily="34" charset="0"/>
              </a:rPr>
              <a:t>ב</a:t>
            </a:r>
            <a:endParaRPr lang="he-IL" kern="0" dirty="0">
              <a:solidFill>
                <a:prstClr val="black"/>
              </a:solidFill>
              <a:latin typeface="Arial"/>
              <a:cs typeface="Arial"/>
            </a:endParaRPr>
          </a:p>
        </p:txBody>
      </p:sp>
      <p:sp>
        <p:nvSpPr>
          <p:cNvPr id="12"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714375" y="0"/>
            <a:ext cx="7772400" cy="428625"/>
          </a:xfrm>
        </p:spPr>
        <p:txBody>
          <a:bodyPr/>
          <a:lstStyle/>
          <a:p>
            <a:pPr fontAlgn="auto">
              <a:defRPr/>
            </a:pPr>
            <a:r>
              <a:rPr lang="he-IL" sz="2000" b="1" dirty="0" smtClean="0">
                <a:solidFill>
                  <a:srgbClr val="FF6600"/>
                </a:solidFill>
                <a:ea typeface="+mn-ea"/>
              </a:rPr>
              <a:t>המְפָרקים</a:t>
            </a:r>
            <a:endParaRPr lang="he-IL" sz="2000" dirty="0" smtClean="0"/>
          </a:p>
        </p:txBody>
      </p:sp>
      <p:grpSp>
        <p:nvGrpSpPr>
          <p:cNvPr id="226309" name="קבוצה 10"/>
          <p:cNvGrpSpPr>
            <a:grpSpLocks/>
          </p:cNvGrpSpPr>
          <p:nvPr/>
        </p:nvGrpSpPr>
        <p:grpSpPr bwMode="auto">
          <a:xfrm>
            <a:off x="683568" y="2780928"/>
            <a:ext cx="7946082" cy="3961185"/>
            <a:chOff x="217250" y="2655652"/>
            <a:chExt cx="8426162" cy="4392488"/>
          </a:xfrm>
        </p:grpSpPr>
        <p:pic>
          <p:nvPicPr>
            <p:cNvPr id="2263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50" y="2655652"/>
              <a:ext cx="842616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96795" y="3644637"/>
              <a:ext cx="3097106" cy="1103281"/>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dirty="0">
                  <a:solidFill>
                    <a:prstClr val="black"/>
                  </a:solidFill>
                  <a:latin typeface="Arial"/>
                  <a:cs typeface="Arial"/>
                </a:rPr>
                <a:t>בעלי חיים מתים</a:t>
              </a:r>
            </a:p>
            <a:p>
              <a:pPr fontAlgn="auto">
                <a:spcBef>
                  <a:spcPts val="0"/>
                </a:spcBef>
                <a:spcAft>
                  <a:spcPts val="0"/>
                </a:spcAft>
                <a:defRPr/>
              </a:pPr>
              <a:r>
                <a:rPr lang="he-IL" sz="1600" dirty="0">
                  <a:solidFill>
                    <a:prstClr val="black"/>
                  </a:solidFill>
                  <a:latin typeface="Arial"/>
                  <a:cs typeface="Arial"/>
                </a:rPr>
                <a:t> והפרשות המכילים </a:t>
              </a:r>
            </a:p>
            <a:p>
              <a:pPr fontAlgn="auto">
                <a:spcBef>
                  <a:spcPts val="0"/>
                </a:spcBef>
                <a:spcAft>
                  <a:spcPts val="0"/>
                </a:spcAft>
                <a:defRPr/>
              </a:pPr>
              <a:r>
                <a:rPr lang="he-IL" sz="1600" b="1" u="sng" dirty="0">
                  <a:solidFill>
                    <a:prstClr val="black"/>
                  </a:solidFill>
                  <a:latin typeface="Arial"/>
                  <a:cs typeface="Arial"/>
                </a:rPr>
                <a:t>חומרים אורגניים</a:t>
              </a:r>
            </a:p>
          </p:txBody>
        </p:sp>
        <p:sp>
          <p:nvSpPr>
            <p:cNvPr id="10" name="TextBox 9"/>
            <p:cNvSpPr txBox="1"/>
            <p:nvPr/>
          </p:nvSpPr>
          <p:spPr>
            <a:xfrm>
              <a:off x="2822249" y="5210801"/>
              <a:ext cx="2143052" cy="93501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dirty="0">
                  <a:solidFill>
                    <a:prstClr val="black"/>
                  </a:solidFill>
                  <a:latin typeface="Arial"/>
                  <a:cs typeface="Arial"/>
                </a:rPr>
                <a:t>צמחים וחלקי צמחים </a:t>
              </a:r>
            </a:p>
            <a:p>
              <a:pPr fontAlgn="auto">
                <a:spcBef>
                  <a:spcPts val="0"/>
                </a:spcBef>
                <a:spcAft>
                  <a:spcPts val="0"/>
                </a:spcAft>
                <a:defRPr/>
              </a:pPr>
              <a:r>
                <a:rPr lang="he-IL" sz="1600" dirty="0">
                  <a:solidFill>
                    <a:prstClr val="black"/>
                  </a:solidFill>
                  <a:latin typeface="Arial"/>
                  <a:cs typeface="Arial"/>
                </a:rPr>
                <a:t>מתים המכילים </a:t>
              </a:r>
            </a:p>
            <a:p>
              <a:pPr fontAlgn="auto">
                <a:spcBef>
                  <a:spcPts val="0"/>
                </a:spcBef>
                <a:spcAft>
                  <a:spcPts val="0"/>
                </a:spcAft>
                <a:defRPr/>
              </a:pPr>
              <a:r>
                <a:rPr lang="he-IL" sz="1600" b="1" u="sng" dirty="0">
                  <a:solidFill>
                    <a:prstClr val="black"/>
                  </a:solidFill>
                  <a:latin typeface="Arial"/>
                  <a:cs typeface="Arial"/>
                </a:rPr>
                <a:t>חומרים </a:t>
              </a:r>
            </a:p>
            <a:p>
              <a:pPr fontAlgn="auto">
                <a:spcBef>
                  <a:spcPts val="0"/>
                </a:spcBef>
                <a:spcAft>
                  <a:spcPts val="0"/>
                </a:spcAft>
                <a:defRPr/>
              </a:pPr>
              <a:r>
                <a:rPr lang="he-IL" sz="1600" b="1" u="sng" dirty="0">
                  <a:solidFill>
                    <a:prstClr val="black"/>
                  </a:solidFill>
                  <a:latin typeface="Arial"/>
                  <a:cs typeface="Arial"/>
                </a:rPr>
                <a:t>אורגניים</a:t>
              </a:r>
            </a:p>
          </p:txBody>
        </p:sp>
        <p:cxnSp>
          <p:nvCxnSpPr>
            <p:cNvPr id="3" name="מחבר חץ ישר 2"/>
            <p:cNvCxnSpPr>
              <a:endCxn id="12" idx="0"/>
            </p:cNvCxnSpPr>
            <p:nvPr/>
          </p:nvCxnSpPr>
          <p:spPr>
            <a:xfrm>
              <a:off x="7149626" y="5228917"/>
              <a:ext cx="0" cy="11524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17823" y="6381409"/>
              <a:ext cx="1263607" cy="503223"/>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u="sng" dirty="0">
                  <a:solidFill>
                    <a:prstClr val="black"/>
                  </a:solidFill>
                  <a:latin typeface="Arial"/>
                  <a:cs typeface="Arial"/>
                </a:rPr>
                <a:t>חומרים </a:t>
              </a:r>
            </a:p>
            <a:p>
              <a:pPr algn="ctr" fontAlgn="auto">
                <a:spcBef>
                  <a:spcPts val="0"/>
                </a:spcBef>
                <a:spcAft>
                  <a:spcPts val="0"/>
                </a:spcAft>
                <a:defRPr/>
              </a:pPr>
              <a:r>
                <a:rPr lang="he-IL" sz="1600" b="1" u="sng" dirty="0">
                  <a:solidFill>
                    <a:prstClr val="black"/>
                  </a:solidFill>
                  <a:latin typeface="Arial"/>
                  <a:cs typeface="Arial"/>
                </a:rPr>
                <a:t>אנאורגניים</a:t>
              </a:r>
            </a:p>
          </p:txBody>
        </p:sp>
        <p:cxnSp>
          <p:nvCxnSpPr>
            <p:cNvPr id="13" name="מחבר חץ ישר 12"/>
            <p:cNvCxnSpPr/>
            <p:nvPr/>
          </p:nvCxnSpPr>
          <p:spPr>
            <a:xfrm rot="120000" flipH="1">
              <a:off x="3893774" y="6633020"/>
              <a:ext cx="2780287" cy="1087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6" name="TextBox 25"/>
          <p:cNvSpPr txBox="1"/>
          <p:nvPr/>
        </p:nvSpPr>
        <p:spPr>
          <a:xfrm>
            <a:off x="590355" y="548680"/>
            <a:ext cx="7911886" cy="2643188"/>
          </a:xfrm>
          <a:prstGeom prst="rect">
            <a:avLst/>
          </a:prstGeom>
          <a:noFill/>
          <a:ln w="22225">
            <a:noFill/>
          </a:ln>
          <a:effectLst>
            <a:outerShdw sx="101000" sy="101000" algn="ctr" rotWithShape="0">
              <a:schemeClr val="bg1">
                <a:lumMod val="75000"/>
              </a:schemeClr>
            </a:outerShdw>
          </a:effectLst>
        </p:spPr>
        <p:txBody>
          <a:bodyPr rtlCol="1">
            <a:normAutofit/>
          </a:bodyPr>
          <a:lstStyle/>
          <a:p>
            <a:pPr marL="285750" indent="-285750" fontAlgn="auto">
              <a:spcBef>
                <a:spcPts val="0"/>
              </a:spcBef>
              <a:spcAft>
                <a:spcPts val="0"/>
              </a:spcAft>
              <a:buFont typeface="Wingdings" panose="05000000000000000000" pitchFamily="2" charset="2"/>
              <a:buChar char="§"/>
              <a:defRPr/>
            </a:pPr>
            <a:r>
              <a:rPr lang="he-IL" dirty="0">
                <a:solidFill>
                  <a:prstClr val="black"/>
                </a:solidFill>
                <a:latin typeface="Arial"/>
                <a:cs typeface="Arial"/>
              </a:rPr>
              <a:t>בקבוצת המְפָרקים נמצאים </a:t>
            </a:r>
            <a:r>
              <a:rPr lang="he-IL" b="1" dirty="0">
                <a:solidFill>
                  <a:srgbClr val="FF6600"/>
                </a:solidFill>
                <a:latin typeface="Arial"/>
                <a:cs typeface="Arial"/>
              </a:rPr>
              <a:t>חיידקים ופטריות</a:t>
            </a:r>
            <a:r>
              <a:rPr lang="he-IL" dirty="0">
                <a:solidFill>
                  <a:prstClr val="black"/>
                </a:solidFill>
                <a:latin typeface="Arial"/>
                <a:cs typeface="Arial"/>
              </a:rPr>
              <a:t>, הניזונים משיירים אורגנים של </a:t>
            </a:r>
            <a:endParaRPr lang="he-IL" dirty="0" smtClean="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 </a:t>
            </a:r>
            <a:r>
              <a:rPr lang="he-IL" dirty="0" smtClean="0">
                <a:solidFill>
                  <a:prstClr val="black"/>
                </a:solidFill>
                <a:latin typeface="Arial"/>
                <a:cs typeface="Arial"/>
              </a:rPr>
              <a:t>   </a:t>
            </a:r>
            <a:r>
              <a:rPr lang="he-IL" u="sng" dirty="0" smtClean="0">
                <a:solidFill>
                  <a:prstClr val="black"/>
                </a:solidFill>
                <a:latin typeface="Arial"/>
                <a:cs typeface="Arial"/>
              </a:rPr>
              <a:t>כל</a:t>
            </a:r>
            <a:r>
              <a:rPr lang="he-IL" dirty="0" smtClean="0">
                <a:solidFill>
                  <a:prstClr val="black"/>
                </a:solidFill>
                <a:latin typeface="Arial"/>
                <a:cs typeface="Arial"/>
              </a:rPr>
              <a:t> </a:t>
            </a:r>
            <a:r>
              <a:rPr lang="he-IL" dirty="0">
                <a:solidFill>
                  <a:prstClr val="black"/>
                </a:solidFill>
                <a:latin typeface="Arial"/>
                <a:cs typeface="Arial"/>
              </a:rPr>
              <a:t>החוליות בשרשרות המזון: </a:t>
            </a:r>
            <a:r>
              <a:rPr lang="he-IL" u="sng" dirty="0">
                <a:solidFill>
                  <a:prstClr val="black"/>
                </a:solidFill>
                <a:latin typeface="Arial"/>
                <a:cs typeface="Arial"/>
              </a:rPr>
              <a:t>צמחים ובעלי-חיים שמתו, חלקי צמחים שנשרו </a:t>
            </a:r>
            <a:endParaRPr lang="he-IL" u="sng" dirty="0" smtClean="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 </a:t>
            </a:r>
            <a:r>
              <a:rPr lang="he-IL" dirty="0" smtClean="0">
                <a:solidFill>
                  <a:prstClr val="black"/>
                </a:solidFill>
                <a:latin typeface="Arial"/>
                <a:cs typeface="Arial"/>
              </a:rPr>
              <a:t>   </a:t>
            </a:r>
            <a:r>
              <a:rPr lang="he-IL" u="sng" dirty="0" smtClean="0">
                <a:solidFill>
                  <a:prstClr val="black"/>
                </a:solidFill>
                <a:latin typeface="Arial"/>
                <a:cs typeface="Arial"/>
              </a:rPr>
              <a:t>לאדמה </a:t>
            </a:r>
            <a:r>
              <a:rPr lang="he-IL" u="sng" dirty="0">
                <a:solidFill>
                  <a:prstClr val="black"/>
                </a:solidFill>
                <a:latin typeface="Arial"/>
                <a:cs typeface="Arial"/>
              </a:rPr>
              <a:t>והפרשות של בעלי-חיים</a:t>
            </a:r>
            <a:r>
              <a:rPr lang="he-IL" dirty="0">
                <a:solidFill>
                  <a:prstClr val="black"/>
                </a:solidFill>
                <a:latin typeface="Arial"/>
                <a:cs typeface="Arial"/>
              </a:rPr>
              <a:t>. </a:t>
            </a:r>
          </a:p>
          <a:p>
            <a:pPr marL="285750" indent="-285750" fontAlgn="auto">
              <a:spcBef>
                <a:spcPts val="0"/>
              </a:spcBef>
              <a:spcAft>
                <a:spcPts val="0"/>
              </a:spcAft>
              <a:buFont typeface="Wingdings" panose="05000000000000000000" pitchFamily="2" charset="2"/>
              <a:buChar char="§"/>
              <a:defRPr/>
            </a:pPr>
            <a:r>
              <a:rPr lang="he-IL" dirty="0">
                <a:solidFill>
                  <a:prstClr val="black"/>
                </a:solidFill>
                <a:latin typeface="Arial"/>
                <a:cs typeface="Arial"/>
              </a:rPr>
              <a:t>המפרקים מפרישים אנזימים לסביבתם, וכך הם מפרקים את החומרים האורגנים שבקרקע (ובמים), </a:t>
            </a:r>
            <a:r>
              <a:rPr lang="he-IL" dirty="0" smtClean="0">
                <a:solidFill>
                  <a:prstClr val="black"/>
                </a:solidFill>
                <a:latin typeface="Arial"/>
                <a:cs typeface="Arial"/>
              </a:rPr>
              <a:t>לחומרים.</a:t>
            </a:r>
          </a:p>
          <a:p>
            <a:pPr marL="285750" indent="-285750" fontAlgn="auto">
              <a:spcBef>
                <a:spcPts val="0"/>
              </a:spcBef>
              <a:spcAft>
                <a:spcPts val="0"/>
              </a:spcAft>
              <a:buFont typeface="Wingdings" panose="05000000000000000000" pitchFamily="2" charset="2"/>
              <a:buChar char="§"/>
              <a:defRPr/>
            </a:pPr>
            <a:r>
              <a:rPr lang="he-IL" dirty="0" smtClean="0">
                <a:solidFill>
                  <a:prstClr val="black"/>
                </a:solidFill>
                <a:latin typeface="Arial"/>
                <a:cs typeface="Arial"/>
              </a:rPr>
              <a:t>לכן</a:t>
            </a:r>
            <a:r>
              <a:rPr lang="he-IL" dirty="0">
                <a:solidFill>
                  <a:prstClr val="black"/>
                </a:solidFill>
                <a:latin typeface="Arial"/>
                <a:cs typeface="Arial"/>
              </a:rPr>
              <a:t>, למפרקים שבמערכת האקולוגית יש חשיבות מיוחדת, כי הם גורמים </a:t>
            </a:r>
            <a:endParaRPr lang="he-IL" dirty="0" smtClean="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 </a:t>
            </a:r>
            <a:r>
              <a:rPr lang="he-IL" dirty="0" smtClean="0">
                <a:solidFill>
                  <a:prstClr val="black"/>
                </a:solidFill>
                <a:latin typeface="Arial"/>
                <a:cs typeface="Arial"/>
              </a:rPr>
              <a:t>   ל</a:t>
            </a:r>
            <a:r>
              <a:rPr lang="he-IL" b="1" dirty="0" smtClean="0">
                <a:solidFill>
                  <a:srgbClr val="FF6600"/>
                </a:solidFill>
                <a:latin typeface="Arial"/>
                <a:cs typeface="Arial"/>
              </a:rPr>
              <a:t>מִחזוּר </a:t>
            </a:r>
            <a:r>
              <a:rPr lang="he-IL" b="1" dirty="0">
                <a:solidFill>
                  <a:srgbClr val="FF6600"/>
                </a:solidFill>
                <a:latin typeface="Arial"/>
                <a:cs typeface="Arial"/>
              </a:rPr>
              <a:t>של חומרים בטבע </a:t>
            </a:r>
            <a:r>
              <a:rPr lang="he-IL" dirty="0">
                <a:solidFill>
                  <a:prstClr val="black"/>
                </a:solidFill>
                <a:latin typeface="Arial"/>
                <a:cs typeface="Arial"/>
              </a:rPr>
              <a:t>– הופכים חומרים אורגנים לחומרים אנאורגניים, </a:t>
            </a:r>
            <a:endParaRPr lang="he-IL" dirty="0" smtClean="0">
              <a:solidFill>
                <a:prstClr val="black"/>
              </a:solidFill>
              <a:latin typeface="Arial"/>
              <a:cs typeface="Arial"/>
            </a:endParaRPr>
          </a:p>
          <a:p>
            <a:pPr fontAlgn="auto">
              <a:spcBef>
                <a:spcPts val="0"/>
              </a:spcBef>
              <a:spcAft>
                <a:spcPts val="0"/>
              </a:spcAft>
              <a:defRPr/>
            </a:pPr>
            <a:r>
              <a:rPr lang="he-IL" dirty="0" smtClean="0">
                <a:solidFill>
                  <a:prstClr val="black"/>
                </a:solidFill>
                <a:latin typeface="Arial"/>
                <a:cs typeface="Arial"/>
              </a:rPr>
              <a:t>    </a:t>
            </a:r>
            <a:r>
              <a:rPr lang="he-IL" u="sng" dirty="0" smtClean="0">
                <a:solidFill>
                  <a:prstClr val="black"/>
                </a:solidFill>
                <a:latin typeface="Arial"/>
                <a:cs typeface="Arial"/>
              </a:rPr>
              <a:t>הזמינים </a:t>
            </a:r>
            <a:r>
              <a:rPr lang="he-IL" u="sng" dirty="0">
                <a:solidFill>
                  <a:prstClr val="black"/>
                </a:solidFill>
                <a:latin typeface="Arial"/>
                <a:cs typeface="Arial"/>
              </a:rPr>
              <a:t>לניצול על ידי היצרנים</a:t>
            </a:r>
            <a:r>
              <a:rPr lang="he-IL"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E78A5A-EE62-46B4-B03C-56EE90E87990}"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12:</a:t>
            </a:r>
          </a:p>
          <a:p>
            <a:pPr>
              <a:defRPr/>
            </a:pPr>
            <a:r>
              <a:rPr lang="he-IL" dirty="0">
                <a:solidFill>
                  <a:srgbClr val="1D4C72"/>
                </a:solidFill>
                <a:latin typeface="Arial" pitchFamily="34" charset="0"/>
                <a:cs typeface="Arial" pitchFamily="34" charset="0"/>
              </a:rPr>
              <a:t>מתחו קווים בין ה"עולמות הדמיוניים" ובין המאפיינים המתאימים להם:</a:t>
            </a:r>
          </a:p>
          <a:p>
            <a:pPr>
              <a:defRPr/>
            </a:pPr>
            <a:endParaRPr lang="en-US" dirty="0">
              <a:solidFill>
                <a:srgbClr val="1D4C72"/>
              </a:solidFill>
              <a:latin typeface="Arial" pitchFamily="34" charset="0"/>
              <a:cs typeface="Arial" pitchFamily="34" charset="0"/>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a:t>
            </a:r>
          </a:p>
          <a:p>
            <a:pPr algn="ctr">
              <a:defRPr/>
            </a:pPr>
            <a:r>
              <a:rPr lang="he-IL" dirty="0">
                <a:solidFill>
                  <a:prstClr val="white"/>
                </a:solidFill>
              </a:rPr>
              <a:t>בעלי-חיים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חלק מהצמחים נכחדים בשל </a:t>
            </a:r>
          </a:p>
          <a:p>
            <a:pPr algn="ctr">
              <a:defRPr/>
            </a:pPr>
            <a:r>
              <a:rPr lang="he-IL" dirty="0">
                <a:solidFill>
                  <a:prstClr val="white"/>
                </a:solidFill>
              </a:rPr>
              <a:t>אי האבקת פרחיהם ו/או</a:t>
            </a:r>
          </a:p>
          <a:p>
            <a:pPr algn="ctr">
              <a:defRPr/>
            </a:pPr>
            <a:r>
              <a:rPr lang="he-IL" dirty="0">
                <a:solidFill>
                  <a:prstClr val="white"/>
                </a:solidFill>
              </a:rPr>
              <a:t> אי הפצת זרעיהם</a:t>
            </a:r>
          </a:p>
        </p:txBody>
      </p:sp>
      <p:sp>
        <p:nvSpPr>
          <p:cNvPr id="13" name="TextBox 12"/>
          <p:cNvSpPr txBox="1"/>
          <p:nvPr/>
        </p:nvSpPr>
        <p:spPr>
          <a:xfrm>
            <a:off x="3779838" y="1485900"/>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pitchFamily="34" charset="0"/>
                <a:cs typeface="Arial" pitchFamily="34" charset="0"/>
              </a:rPr>
              <a:t>"</a:t>
            </a:r>
            <a:r>
              <a:rPr lang="he-IL" u="sng" dirty="0">
                <a:solidFill>
                  <a:srgbClr val="1D4C72"/>
                </a:solidFill>
                <a:latin typeface="Arial" pitchFamily="34" charset="0"/>
                <a:cs typeface="Arial" pitchFamily="34" charset="0"/>
              </a:rPr>
              <a:t>עולמות דמיוניים</a:t>
            </a:r>
            <a:r>
              <a:rPr lang="he-IL" dirty="0">
                <a:solidFill>
                  <a:srgbClr val="1D4C72"/>
                </a:solidFill>
                <a:latin typeface="Arial" pitchFamily="34" charset="0"/>
                <a:cs typeface="Arial" pitchFamily="34" charset="0"/>
              </a:rPr>
              <a:t>"</a:t>
            </a:r>
          </a:p>
          <a:p>
            <a:pPr>
              <a:defRPr/>
            </a:pPr>
            <a:endParaRPr lang="en-US" dirty="0">
              <a:solidFill>
                <a:srgbClr val="1D4C72"/>
              </a:solidFill>
              <a:latin typeface="Arial" pitchFamily="34" charset="0"/>
              <a:cs typeface="Arial" pitchFamily="34" charset="0"/>
            </a:endParaRPr>
          </a:p>
        </p:txBody>
      </p:sp>
      <p:sp>
        <p:nvSpPr>
          <p:cNvPr id="14" name="TextBox 13"/>
          <p:cNvSpPr txBox="1"/>
          <p:nvPr/>
        </p:nvSpPr>
        <p:spPr>
          <a:xfrm>
            <a:off x="3476625" y="3933825"/>
            <a:ext cx="178593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Arial" pitchFamily="34" charset="0"/>
                <a:cs typeface="Arial" pitchFamily="34" charset="0"/>
              </a:rPr>
              <a:t>מאפיינים</a:t>
            </a:r>
          </a:p>
          <a:p>
            <a:pPr>
              <a:defRPr/>
            </a:pPr>
            <a:endParaRPr lang="en-US" dirty="0">
              <a:solidFill>
                <a:srgbClr val="1D4C72"/>
              </a:solidFill>
              <a:latin typeface="Arial" pitchFamily="34" charset="0"/>
              <a:cs typeface="Arial" pitchFamily="34" charset="0"/>
            </a:endParaRPr>
          </a:p>
        </p:txBody>
      </p:sp>
      <p:sp>
        <p:nvSpPr>
          <p:cNvPr id="15"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EB9DFA-95B3-44C9-B4D1-3D5E689A1CB9}"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47650" y="620713"/>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12:</a:t>
            </a:r>
          </a:p>
          <a:p>
            <a:pPr>
              <a:defRPr/>
            </a:pPr>
            <a:r>
              <a:rPr lang="he-IL" dirty="0">
                <a:solidFill>
                  <a:srgbClr val="1D4C72"/>
                </a:solidFill>
                <a:latin typeface="Arial" pitchFamily="34" charset="0"/>
                <a:cs typeface="Arial" pitchFamily="34" charset="0"/>
              </a:rPr>
              <a:t>מתחו קווים בין ה"עולמות הדמיוניים" ובין המאפיינים המתאימים להם:</a:t>
            </a:r>
          </a:p>
          <a:p>
            <a:pPr>
              <a:defRPr/>
            </a:pPr>
            <a:endParaRPr lang="en-US" dirty="0">
              <a:solidFill>
                <a:srgbClr val="1D4C72"/>
              </a:solidFill>
              <a:latin typeface="Arial" pitchFamily="34" charset="0"/>
              <a:cs typeface="Arial" pitchFamily="34" charset="0"/>
            </a:endParaRPr>
          </a:p>
        </p:txBody>
      </p:sp>
      <p:sp>
        <p:nvSpPr>
          <p:cNvPr id="2" name="אליפסה 1"/>
          <p:cNvSpPr/>
          <p:nvPr/>
        </p:nvSpPr>
        <p:spPr>
          <a:xfrm>
            <a:off x="586740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מפרקים</a:t>
            </a:r>
          </a:p>
        </p:txBody>
      </p:sp>
      <p:sp>
        <p:nvSpPr>
          <p:cNvPr id="8" name="אליפסה 7"/>
          <p:cNvSpPr/>
          <p:nvPr/>
        </p:nvSpPr>
        <p:spPr>
          <a:xfrm>
            <a:off x="3348038" y="2133600"/>
            <a:ext cx="2376487"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יצרנים</a:t>
            </a:r>
          </a:p>
        </p:txBody>
      </p:sp>
      <p:sp>
        <p:nvSpPr>
          <p:cNvPr id="10" name="אליפסה 9"/>
          <p:cNvSpPr/>
          <p:nvPr/>
        </p:nvSpPr>
        <p:spPr>
          <a:xfrm>
            <a:off x="755650" y="2133600"/>
            <a:ext cx="2376488" cy="165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עולם ללא </a:t>
            </a:r>
          </a:p>
          <a:p>
            <a:pPr algn="ctr">
              <a:defRPr/>
            </a:pPr>
            <a:r>
              <a:rPr lang="he-IL" dirty="0">
                <a:solidFill>
                  <a:prstClr val="white"/>
                </a:solidFill>
              </a:rPr>
              <a:t>בעלי-חיים</a:t>
            </a:r>
          </a:p>
        </p:txBody>
      </p:sp>
      <p:sp>
        <p:nvSpPr>
          <p:cNvPr id="3" name="אליפסה 2"/>
          <p:cNvSpPr/>
          <p:nvPr/>
        </p:nvSpPr>
        <p:spPr>
          <a:xfrm>
            <a:off x="107950" y="4437063"/>
            <a:ext cx="2725738" cy="1676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אורגניים</a:t>
            </a:r>
          </a:p>
        </p:txBody>
      </p:sp>
      <p:sp>
        <p:nvSpPr>
          <p:cNvPr id="11" name="אליפסה 10"/>
          <p:cNvSpPr/>
          <p:nvPr/>
        </p:nvSpPr>
        <p:spPr>
          <a:xfrm>
            <a:off x="3001963" y="4437063"/>
            <a:ext cx="2735262" cy="16716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הצטברות חומרים אנאורגניים</a:t>
            </a:r>
          </a:p>
        </p:txBody>
      </p:sp>
      <p:sp>
        <p:nvSpPr>
          <p:cNvPr id="12" name="אליפסה 11"/>
          <p:cNvSpPr/>
          <p:nvPr/>
        </p:nvSpPr>
        <p:spPr>
          <a:xfrm>
            <a:off x="5899150" y="4437063"/>
            <a:ext cx="2952750" cy="16684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חלק מהצמחים נכחדים בשל אי האבקת פרחיהם ו/או</a:t>
            </a:r>
          </a:p>
          <a:p>
            <a:pPr algn="ctr">
              <a:defRPr/>
            </a:pPr>
            <a:r>
              <a:rPr lang="he-IL" dirty="0">
                <a:solidFill>
                  <a:prstClr val="white"/>
                </a:solidFill>
              </a:rPr>
              <a:t> אי הפצת זרעיהם</a:t>
            </a:r>
          </a:p>
        </p:txBody>
      </p:sp>
      <p:sp>
        <p:nvSpPr>
          <p:cNvPr id="13" name="TextBox 12"/>
          <p:cNvSpPr txBox="1"/>
          <p:nvPr/>
        </p:nvSpPr>
        <p:spPr>
          <a:xfrm>
            <a:off x="3779838" y="1485900"/>
            <a:ext cx="1787525"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pitchFamily="34" charset="0"/>
                <a:cs typeface="Arial" pitchFamily="34" charset="0"/>
              </a:rPr>
              <a:t>"</a:t>
            </a:r>
            <a:r>
              <a:rPr lang="he-IL" u="sng" dirty="0">
                <a:solidFill>
                  <a:srgbClr val="1D4C72"/>
                </a:solidFill>
                <a:latin typeface="Arial" pitchFamily="34" charset="0"/>
                <a:cs typeface="Arial" pitchFamily="34" charset="0"/>
              </a:rPr>
              <a:t>עולמות דמיוניים</a:t>
            </a:r>
            <a:r>
              <a:rPr lang="he-IL" dirty="0">
                <a:solidFill>
                  <a:srgbClr val="1D4C72"/>
                </a:solidFill>
                <a:latin typeface="Arial" pitchFamily="34" charset="0"/>
                <a:cs typeface="Arial" pitchFamily="34" charset="0"/>
              </a:rPr>
              <a:t>"</a:t>
            </a:r>
          </a:p>
          <a:p>
            <a:pPr>
              <a:defRPr/>
            </a:pPr>
            <a:endParaRPr lang="en-US" dirty="0">
              <a:solidFill>
                <a:srgbClr val="1D4C72"/>
              </a:solidFill>
              <a:latin typeface="Arial" pitchFamily="34" charset="0"/>
              <a:cs typeface="Arial" pitchFamily="34" charset="0"/>
            </a:endParaRPr>
          </a:p>
        </p:txBody>
      </p:sp>
      <p:sp>
        <p:nvSpPr>
          <p:cNvPr id="14" name="TextBox 13"/>
          <p:cNvSpPr txBox="1"/>
          <p:nvPr/>
        </p:nvSpPr>
        <p:spPr>
          <a:xfrm>
            <a:off x="3348038" y="4077072"/>
            <a:ext cx="1785937"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Arial" pitchFamily="34" charset="0"/>
                <a:cs typeface="Arial" pitchFamily="34" charset="0"/>
              </a:rPr>
              <a:t>מאפיינים</a:t>
            </a:r>
          </a:p>
          <a:p>
            <a:pPr>
              <a:defRPr/>
            </a:pPr>
            <a:endParaRPr lang="en-US" dirty="0">
              <a:solidFill>
                <a:srgbClr val="1D4C72"/>
              </a:solidFill>
              <a:latin typeface="Arial" pitchFamily="34" charset="0"/>
              <a:cs typeface="Arial" pitchFamily="34" charset="0"/>
            </a:endParaRPr>
          </a:p>
        </p:txBody>
      </p:sp>
      <p:cxnSp>
        <p:nvCxnSpPr>
          <p:cNvPr id="7" name="מחבר ישר 6"/>
          <p:cNvCxnSpPr/>
          <p:nvPr/>
        </p:nvCxnSpPr>
        <p:spPr>
          <a:xfrm flipH="1">
            <a:off x="1763713" y="3786188"/>
            <a:ext cx="4895850" cy="650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2700338" y="3644900"/>
            <a:ext cx="39592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4211638" y="3786188"/>
            <a:ext cx="30162" cy="650875"/>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482FED5-06E5-4EB0-9661-6431AD7A0AFC}"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928688" y="30163"/>
            <a:ext cx="7772400" cy="469900"/>
          </a:xfrm>
        </p:spPr>
        <p:txBody>
          <a:bodyPr/>
          <a:lstStyle/>
          <a:p>
            <a:pPr fontAlgn="auto">
              <a:defRPr/>
            </a:pPr>
            <a:r>
              <a:rPr lang="he-IL" sz="2000" b="1" dirty="0" smtClean="0">
                <a:solidFill>
                  <a:srgbClr val="FF6600"/>
                </a:solidFill>
                <a:ea typeface="+mn-ea"/>
              </a:rPr>
              <a:t>מיון אורגניזמים על פי דרך ההזנה: </a:t>
            </a:r>
            <a:r>
              <a:rPr lang="he-IL" sz="2000" b="1" dirty="0" err="1" smtClean="0">
                <a:solidFill>
                  <a:srgbClr val="FF6600"/>
                </a:solidFill>
                <a:ea typeface="+mn-ea"/>
              </a:rPr>
              <a:t>אוטוטרופים</a:t>
            </a:r>
            <a:r>
              <a:rPr lang="he-IL" sz="2000" b="1" dirty="0" smtClean="0">
                <a:solidFill>
                  <a:srgbClr val="FF6600"/>
                </a:solidFill>
                <a:ea typeface="+mn-ea"/>
              </a:rPr>
              <a:t> והטרוטרופים</a:t>
            </a:r>
          </a:p>
        </p:txBody>
      </p:sp>
      <p:sp>
        <p:nvSpPr>
          <p:cNvPr id="7" name="Rectangle 12"/>
          <p:cNvSpPr/>
          <p:nvPr/>
        </p:nvSpPr>
        <p:spPr>
          <a:xfrm>
            <a:off x="519113" y="536377"/>
            <a:ext cx="8196262" cy="3468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schemeClr val="tx1"/>
                </a:solidFill>
              </a:rPr>
              <a:t>על פי דרך ההזנה, מחלקים את האורגניזמים לשתי קבוצות</a:t>
            </a:r>
            <a:r>
              <a:rPr lang="he-IL" dirty="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buFontTx/>
              <a:buBlip>
                <a:blip r:embed="rId2"/>
              </a:buBlip>
              <a:defRPr/>
            </a:pPr>
            <a:r>
              <a:rPr lang="en-US" b="1" noProof="1">
                <a:solidFill>
                  <a:srgbClr val="FF6600"/>
                </a:solidFill>
              </a:rPr>
              <a:t> אוֹטוֹטרופים</a:t>
            </a:r>
            <a:r>
              <a:rPr lang="en-US" noProof="1">
                <a:solidFill>
                  <a:schemeClr val="tx1"/>
                </a:solidFill>
              </a:rPr>
              <a:t> </a:t>
            </a:r>
            <a:r>
              <a:rPr lang="he-IL" dirty="0">
                <a:solidFill>
                  <a:schemeClr val="tx1"/>
                </a:solidFill>
              </a:rPr>
              <a:t>(אוטו = עצמי; טרופי = ניזון) – אלו </a:t>
            </a:r>
            <a:r>
              <a:rPr lang="he-IL" b="1" dirty="0">
                <a:solidFill>
                  <a:srgbClr val="FF6600"/>
                </a:solidFill>
              </a:rPr>
              <a:t>יצרני המזון</a:t>
            </a:r>
            <a:r>
              <a:rPr lang="he-IL" dirty="0">
                <a:solidFill>
                  <a:schemeClr val="tx1"/>
                </a:solidFill>
              </a:rPr>
              <a:t>, כלומר, הם מייצרים תרכובות </a:t>
            </a:r>
          </a:p>
          <a:p>
            <a:pPr fontAlgn="auto">
              <a:spcBef>
                <a:spcPts val="0"/>
              </a:spcBef>
              <a:spcAft>
                <a:spcPts val="0"/>
              </a:spcAft>
              <a:defRPr/>
            </a:pPr>
            <a:r>
              <a:rPr lang="he-IL" dirty="0">
                <a:solidFill>
                  <a:schemeClr val="tx1"/>
                </a:solidFill>
              </a:rPr>
              <a:t>  אורגניות מתרכובות </a:t>
            </a:r>
            <a:r>
              <a:rPr lang="he-IL" noProof="1">
                <a:solidFill>
                  <a:schemeClr val="tx1"/>
                </a:solidFill>
              </a:rPr>
              <a:t>אנאורגניות.</a:t>
            </a:r>
          </a:p>
          <a:p>
            <a:pPr fontAlgn="auto">
              <a:lnSpc>
                <a:spcPts val="600"/>
              </a:lnSpc>
              <a:spcBef>
                <a:spcPts val="0"/>
              </a:spcBef>
              <a:spcAft>
                <a:spcPts val="0"/>
              </a:spcAft>
              <a:defRPr/>
            </a:pPr>
            <a:r>
              <a:rPr lang="he-IL" dirty="0">
                <a:solidFill>
                  <a:schemeClr val="tx1"/>
                </a:solidFill>
              </a:rPr>
              <a:t>  </a:t>
            </a:r>
            <a:endParaRPr lang="he-IL" dirty="0"/>
          </a:p>
          <a:p>
            <a:pPr fontAlgn="auto">
              <a:spcBef>
                <a:spcPts val="0"/>
              </a:spcBef>
              <a:spcAft>
                <a:spcPts val="0"/>
              </a:spcAft>
              <a:defRPr/>
            </a:pPr>
            <a:r>
              <a:rPr lang="he-IL" noProof="1">
                <a:solidFill>
                  <a:schemeClr val="tx1"/>
                </a:solidFill>
              </a:rPr>
              <a:t>  האוטוטרופים הם הצמחים, האצות וקבוצות אחדות של חיידקים.</a:t>
            </a:r>
          </a:p>
          <a:p>
            <a:pPr fontAlgn="auto">
              <a:spcBef>
                <a:spcPts val="0"/>
              </a:spcBef>
              <a:spcAft>
                <a:spcPts val="0"/>
              </a:spcAft>
              <a:defRPr/>
            </a:pPr>
            <a:r>
              <a:rPr lang="he-IL" noProof="1">
                <a:solidFill>
                  <a:schemeClr val="tx1"/>
                </a:solidFill>
              </a:rPr>
              <a:t> </a:t>
            </a:r>
            <a:endParaRPr lang="he-IL" sz="800" noProof="1">
              <a:solidFill>
                <a:schemeClr val="tx1"/>
              </a:solidFill>
            </a:endParaRPr>
          </a:p>
          <a:p>
            <a:pPr fontAlgn="auto">
              <a:spcBef>
                <a:spcPts val="0"/>
              </a:spcBef>
              <a:spcAft>
                <a:spcPts val="0"/>
              </a:spcAft>
              <a:buFontTx/>
              <a:buBlip>
                <a:blip r:embed="rId2"/>
              </a:buBlip>
              <a:defRPr/>
            </a:pPr>
            <a:r>
              <a:rPr lang="en-US" b="1" dirty="0">
                <a:solidFill>
                  <a:srgbClr val="FF6600"/>
                </a:solidFill>
              </a:rPr>
              <a:t> </a:t>
            </a:r>
            <a:r>
              <a:rPr lang="he-IL" b="1" noProof="1">
                <a:solidFill>
                  <a:srgbClr val="FF6600"/>
                </a:solidFill>
              </a:rPr>
              <a:t>הֶטֶרוֹטרופים</a:t>
            </a:r>
            <a:r>
              <a:rPr lang="he-IL" dirty="0">
                <a:solidFill>
                  <a:schemeClr val="tx1"/>
                </a:solidFill>
              </a:rPr>
              <a:t> (הטרו = שונה; טרופי = ניזון) – </a:t>
            </a:r>
            <a:r>
              <a:rPr lang="he-IL" noProof="1">
                <a:solidFill>
                  <a:schemeClr val="tx1"/>
                </a:solidFill>
              </a:rPr>
              <a:t>אלו </a:t>
            </a:r>
            <a:r>
              <a:rPr lang="he-IL" b="1" dirty="0">
                <a:solidFill>
                  <a:srgbClr val="FF6600"/>
                </a:solidFill>
              </a:rPr>
              <a:t>צרכני המזון</a:t>
            </a:r>
            <a:r>
              <a:rPr lang="he-IL" dirty="0">
                <a:solidFill>
                  <a:schemeClr val="tx1"/>
                </a:solidFill>
              </a:rPr>
              <a:t>, כלומר, הם זקוקים לקבל </a:t>
            </a:r>
          </a:p>
          <a:p>
            <a:pPr fontAlgn="auto">
              <a:spcBef>
                <a:spcPts val="0"/>
              </a:spcBef>
              <a:spcAft>
                <a:spcPts val="0"/>
              </a:spcAft>
              <a:defRPr/>
            </a:pPr>
            <a:r>
              <a:rPr lang="he-IL" dirty="0">
                <a:solidFill>
                  <a:schemeClr val="tx1"/>
                </a:solidFill>
              </a:rPr>
              <a:t>  תרכובות אורגניות – לאכול מזון או לקלוט אותו מן הסביבה. </a:t>
            </a:r>
          </a:p>
          <a:p>
            <a:pPr fontAlgn="auto">
              <a:spcBef>
                <a:spcPts val="0"/>
              </a:spcBef>
              <a:spcAft>
                <a:spcPts val="0"/>
              </a:spcAft>
              <a:defRPr/>
            </a:pPr>
            <a:r>
              <a:rPr lang="he-IL" noProof="1">
                <a:solidFill>
                  <a:schemeClr val="tx1"/>
                </a:solidFill>
              </a:rPr>
              <a:t>  ההטרוטרופים</a:t>
            </a:r>
            <a:r>
              <a:rPr lang="he-IL" dirty="0">
                <a:solidFill>
                  <a:schemeClr val="tx1"/>
                </a:solidFill>
              </a:rPr>
              <a:t> הם בעלי החיים, פטריות וכן רוב החיידקים ואורגניזמים חד-תאיים אחרים.</a:t>
            </a:r>
          </a:p>
          <a:p>
            <a:pPr>
              <a:lnSpc>
                <a:spcPct val="110000"/>
              </a:lnSpc>
              <a:defRPr/>
            </a:pPr>
            <a:r>
              <a:rPr lang="he-IL" noProof="1">
                <a:solidFill>
                  <a:schemeClr val="tx1"/>
                </a:solidFill>
              </a:rPr>
              <a:t>  ההטרוטרופים</a:t>
            </a:r>
            <a:r>
              <a:rPr lang="he-IL" dirty="0">
                <a:solidFill>
                  <a:schemeClr val="tx1"/>
                </a:solidFill>
              </a:rPr>
              <a:t> בונים בתאיהם חומרים אורגניים, אבל רק מחומרים אורגניים אחרים שהם              </a:t>
            </a:r>
          </a:p>
          <a:p>
            <a:pPr>
              <a:lnSpc>
                <a:spcPct val="110000"/>
              </a:lnSpc>
              <a:defRPr/>
            </a:pPr>
            <a:r>
              <a:rPr lang="he-IL" dirty="0">
                <a:solidFill>
                  <a:schemeClr val="tx1"/>
                </a:solidFill>
              </a:rPr>
              <a:t>  קלטו בתור מזון. </a:t>
            </a:r>
            <a:r>
              <a:rPr lang="he-IL" u="sng" dirty="0">
                <a:solidFill>
                  <a:schemeClr val="tx1"/>
                </a:solidFill>
              </a:rPr>
              <a:t>הם אינם יכולים ליצור חומרים אורגניים מחומרים </a:t>
            </a:r>
            <a:r>
              <a:rPr lang="he-IL" u="sng" noProof="1">
                <a:solidFill>
                  <a:schemeClr val="tx1"/>
                </a:solidFill>
              </a:rPr>
              <a:t>אנאורגניים</a:t>
            </a:r>
            <a:r>
              <a:rPr lang="he-IL" u="sng" dirty="0">
                <a:solidFill>
                  <a:schemeClr val="tx1"/>
                </a:solidFill>
              </a:rPr>
              <a:t> בלבד</a:t>
            </a:r>
            <a:r>
              <a:rPr lang="he-IL" dirty="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p:txBody>
      </p:sp>
      <p:sp>
        <p:nvSpPr>
          <p:cNvPr id="8" name="TextBox 7"/>
          <p:cNvSpPr txBox="1"/>
          <p:nvPr/>
        </p:nvSpPr>
        <p:spPr>
          <a:xfrm>
            <a:off x="1789113" y="4330700"/>
            <a:ext cx="5286375"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מי הם </a:t>
            </a:r>
            <a:r>
              <a:rPr lang="he-IL" noProof="1">
                <a:solidFill>
                  <a:srgbClr val="1D4C72"/>
                </a:solidFill>
                <a:latin typeface="+mn-lt"/>
                <a:cs typeface="+mn-cs"/>
              </a:rPr>
              <a:t>האוטוטרופים וההטרוטרופים בתמונות </a:t>
            </a:r>
            <a:r>
              <a:rPr lang="he-IL" dirty="0">
                <a:solidFill>
                  <a:srgbClr val="1D4C72"/>
                </a:solidFill>
                <a:latin typeface="+mn-lt"/>
                <a:cs typeface="+mn-cs"/>
              </a:rPr>
              <a:t>שלפניכם?</a:t>
            </a:r>
          </a:p>
        </p:txBody>
      </p:sp>
      <p:grpSp>
        <p:nvGrpSpPr>
          <p:cNvPr id="206855" name="קבוצה 11"/>
          <p:cNvGrpSpPr>
            <a:grpSpLocks/>
          </p:cNvGrpSpPr>
          <p:nvPr/>
        </p:nvGrpSpPr>
        <p:grpSpPr bwMode="auto">
          <a:xfrm>
            <a:off x="933450" y="4683125"/>
            <a:ext cx="7367588" cy="1957388"/>
            <a:chOff x="1428750" y="4215159"/>
            <a:chExt cx="7000902" cy="2357438"/>
          </a:xfrm>
        </p:grpSpPr>
        <p:pic>
          <p:nvPicPr>
            <p:cNvPr id="10" name="תמונה 9" descr="פרה ועזים.JPG"/>
            <p:cNvPicPr>
              <a:picLocks noChangeAspect="1"/>
            </p:cNvPicPr>
            <p:nvPr/>
          </p:nvPicPr>
          <p:blipFill>
            <a:blip r:embed="rId3" cstate="print"/>
            <a:stretch>
              <a:fillRect/>
            </a:stretch>
          </p:blipFill>
          <p:spPr>
            <a:xfrm>
              <a:off x="1428750" y="4215159"/>
              <a:ext cx="4653692" cy="2345966"/>
            </a:xfrm>
            <a:prstGeom prst="rect">
              <a:avLst/>
            </a:prstGeom>
            <a:ln>
              <a:solidFill>
                <a:schemeClr val="bg1">
                  <a:lumMod val="85000"/>
                </a:schemeClr>
              </a:solidFill>
            </a:ln>
          </p:spPr>
        </p:pic>
        <p:pic>
          <p:nvPicPr>
            <p:cNvPr id="11" name="תמונה 10" descr="דגים.JPG"/>
            <p:cNvPicPr>
              <a:picLocks noChangeAspect="1"/>
            </p:cNvPicPr>
            <p:nvPr/>
          </p:nvPicPr>
          <p:blipFill>
            <a:blip r:embed="rId4" cstate="print"/>
            <a:stretch>
              <a:fillRect/>
            </a:stretch>
          </p:blipFill>
          <p:spPr>
            <a:xfrm>
              <a:off x="6142781" y="4215159"/>
              <a:ext cx="2286871" cy="2357438"/>
            </a:xfrm>
            <a:prstGeom prst="rect">
              <a:avLst/>
            </a:prstGeom>
            <a:ln>
              <a:solidFill>
                <a:schemeClr val="bg1">
                  <a:lumMod val="85000"/>
                </a:schemeClr>
              </a:solidFill>
            </a:ln>
          </p:spPr>
        </p:pic>
      </p:grpSp>
      <p:sp>
        <p:nvSpPr>
          <p:cNvPr id="12"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9DD8F4-E939-412B-A4C4-60939218AD92}" type="slidenum">
              <a:rPr lang="he-IL" smtClean="0"/>
              <a:pPr fontAlgn="base">
                <a:spcBef>
                  <a:spcPct val="0"/>
                </a:spcBef>
                <a:spcAft>
                  <a:spcPct val="0"/>
                </a:spcAft>
                <a:defRPr/>
              </a:pPr>
              <a:t>30</a:t>
            </a:fld>
            <a:endParaRPr lang="he-IL" dirty="0" smtClean="0"/>
          </a:p>
        </p:txBody>
      </p:sp>
      <p:sp>
        <p:nvSpPr>
          <p:cNvPr id="22835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2000" b="1" smtClean="0">
                <a:solidFill>
                  <a:srgbClr val="FF6600"/>
                </a:solidFill>
              </a:rPr>
              <a:t>החומרים ממוחזרים במערכת האקולוגית, האנרגיה אינה ממוחזרת</a:t>
            </a:r>
            <a:endParaRPr lang="he-IL" sz="1800" smtClean="0"/>
          </a:p>
        </p:txBody>
      </p:sp>
      <p:sp>
        <p:nvSpPr>
          <p:cNvPr id="8" name="שמש 7"/>
          <p:cNvSpPr/>
          <p:nvPr/>
        </p:nvSpPr>
        <p:spPr bwMode="auto">
          <a:xfrm rot="743502">
            <a:off x="7052175" y="3889795"/>
            <a:ext cx="2131076" cy="1998117"/>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228358" name="קבוצה 2"/>
          <p:cNvGrpSpPr>
            <a:grpSpLocks/>
          </p:cNvGrpSpPr>
          <p:nvPr/>
        </p:nvGrpSpPr>
        <p:grpSpPr bwMode="auto">
          <a:xfrm>
            <a:off x="623416" y="3394745"/>
            <a:ext cx="8068147" cy="2383920"/>
            <a:chOff x="355145" y="2688559"/>
            <a:chExt cx="8069263" cy="2384670"/>
          </a:xfrm>
        </p:grpSpPr>
        <p:sp>
          <p:nvSpPr>
            <p:cNvPr id="228371" name="מלבן 8"/>
            <p:cNvSpPr>
              <a:spLocks noChangeArrowheads="1"/>
            </p:cNvSpPr>
            <p:nvPr/>
          </p:nvSpPr>
          <p:spPr bwMode="auto">
            <a:xfrm>
              <a:off x="3798888" y="3878218"/>
              <a:ext cx="1452562" cy="107755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 </a:t>
              </a:r>
              <a:r>
                <a:rPr lang="he-IL" sz="1600" b="1" dirty="0"/>
                <a:t>אנרגיה </a:t>
              </a:r>
              <a:r>
                <a:rPr lang="he-IL" sz="1600" b="1" u="sng" dirty="0"/>
                <a:t>כימית </a:t>
              </a:r>
              <a:r>
                <a:rPr lang="he-IL" sz="1600" b="1" dirty="0"/>
                <a:t>האצורה בחומרים אורגניים</a:t>
              </a:r>
              <a:endParaRPr lang="he-IL" sz="1600" dirty="0"/>
            </a:p>
          </p:txBody>
        </p:sp>
        <p:sp>
          <p:nvSpPr>
            <p:cNvPr id="11" name="ענן 10"/>
            <p:cNvSpPr/>
            <p:nvPr/>
          </p:nvSpPr>
          <p:spPr>
            <a:xfrm>
              <a:off x="355145" y="3984056"/>
              <a:ext cx="1284466" cy="1089173"/>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prstClr val="black"/>
                  </a:solidFill>
                </a:rPr>
                <a:t>אנרגיית </a:t>
              </a:r>
              <a:r>
                <a:rPr lang="he-IL" sz="1600" b="1" u="sng" dirty="0">
                  <a:solidFill>
                    <a:prstClr val="black"/>
                  </a:solidFill>
                </a:rPr>
                <a:t>חום</a:t>
              </a:r>
            </a:p>
          </p:txBody>
        </p:sp>
        <p:sp>
          <p:nvSpPr>
            <p:cNvPr id="2" name="חץ שמאלה 1"/>
            <p:cNvSpPr/>
            <p:nvPr/>
          </p:nvSpPr>
          <p:spPr>
            <a:xfrm>
              <a:off x="5280723" y="4197158"/>
              <a:ext cx="1743316" cy="368416"/>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7273311" y="3866602"/>
              <a:ext cx="1151097" cy="58495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b="1" dirty="0">
                  <a:solidFill>
                    <a:prstClr val="black"/>
                  </a:solidFill>
                  <a:latin typeface="Arial" pitchFamily="34" charset="0"/>
                  <a:cs typeface="Arial" pitchFamily="34" charset="0"/>
                </a:rPr>
                <a:t>אנרגיית </a:t>
              </a:r>
            </a:p>
            <a:p>
              <a:pPr algn="ctr" fontAlgn="auto">
                <a:spcBef>
                  <a:spcPts val="0"/>
                </a:spcBef>
                <a:spcAft>
                  <a:spcPts val="0"/>
                </a:spcAft>
                <a:defRPr/>
              </a:pPr>
              <a:r>
                <a:rPr lang="he-IL" sz="1600" b="1" u="sng" dirty="0">
                  <a:solidFill>
                    <a:prstClr val="black"/>
                  </a:solidFill>
                  <a:latin typeface="Arial" pitchFamily="34" charset="0"/>
                  <a:cs typeface="Arial" pitchFamily="34" charset="0"/>
                </a:rPr>
                <a:t>אור</a:t>
              </a:r>
              <a:endParaRPr lang="en-US" sz="1600" b="1" u="sng" dirty="0">
                <a:solidFill>
                  <a:prstClr val="black"/>
                </a:solidFill>
                <a:latin typeface="Arial" pitchFamily="34" charset="0"/>
                <a:cs typeface="Arial" pitchFamily="34" charset="0"/>
              </a:endParaRPr>
            </a:p>
          </p:txBody>
        </p:sp>
        <p:sp>
          <p:nvSpPr>
            <p:cNvPr id="14" name="TextBox 13"/>
            <p:cNvSpPr txBox="1"/>
            <p:nvPr/>
          </p:nvSpPr>
          <p:spPr>
            <a:xfrm>
              <a:off x="5115600" y="3576250"/>
              <a:ext cx="1816351" cy="58495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a:solidFill>
                    <a:prstClr val="black"/>
                  </a:solidFill>
                  <a:latin typeface="Arial" pitchFamily="34" charset="0"/>
                  <a:cs typeface="Arial" pitchFamily="34" charset="0"/>
                </a:rPr>
                <a:t>הופכת בתהליך </a:t>
              </a:r>
              <a:r>
                <a:rPr lang="he-IL" sz="1600" b="1" u="sng" dirty="0">
                  <a:solidFill>
                    <a:prstClr val="black"/>
                  </a:solidFill>
                  <a:latin typeface="Arial" pitchFamily="34" charset="0"/>
                  <a:cs typeface="Arial" pitchFamily="34" charset="0"/>
                </a:rPr>
                <a:t>פוטוסינתזה</a:t>
              </a:r>
              <a:r>
                <a:rPr lang="he-IL" sz="1600" b="1" dirty="0">
                  <a:solidFill>
                    <a:prstClr val="black"/>
                  </a:solidFill>
                  <a:latin typeface="Arial" pitchFamily="34" charset="0"/>
                  <a:cs typeface="Arial" pitchFamily="34" charset="0"/>
                </a:rPr>
                <a:t> ל:</a:t>
              </a:r>
              <a:endParaRPr lang="en-US" sz="1600" b="1" dirty="0">
                <a:solidFill>
                  <a:prstClr val="black"/>
                </a:solidFill>
                <a:latin typeface="Arial" pitchFamily="34" charset="0"/>
                <a:cs typeface="Arial" pitchFamily="34" charset="0"/>
              </a:endParaRPr>
            </a:p>
          </p:txBody>
        </p:sp>
        <p:sp>
          <p:nvSpPr>
            <p:cNvPr id="16" name="חץ שמאלה 15"/>
            <p:cNvSpPr/>
            <p:nvPr/>
          </p:nvSpPr>
          <p:spPr>
            <a:xfrm>
              <a:off x="1692477" y="4235146"/>
              <a:ext cx="2106903" cy="360475"/>
            </a:xfrm>
            <a:prstGeom prst="lef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TextBox 16"/>
            <p:cNvSpPr txBox="1"/>
            <p:nvPr/>
          </p:nvSpPr>
          <p:spPr>
            <a:xfrm>
              <a:off x="1754398" y="2688559"/>
              <a:ext cx="1817939" cy="157015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a:solidFill>
                    <a:prstClr val="black"/>
                  </a:solidFill>
                  <a:latin typeface="Arial" pitchFamily="34" charset="0"/>
                  <a:cs typeface="Arial" pitchFamily="34" charset="0"/>
                </a:rPr>
                <a:t>הופכת בתהליך </a:t>
              </a:r>
              <a:r>
                <a:rPr lang="he-IL" sz="1600" b="1" u="sng" dirty="0">
                  <a:solidFill>
                    <a:prstClr val="black"/>
                  </a:solidFill>
                  <a:latin typeface="Arial" pitchFamily="34" charset="0"/>
                  <a:cs typeface="Arial" pitchFamily="34" charset="0"/>
                </a:rPr>
                <a:t>נשימה תאית </a:t>
              </a:r>
              <a:r>
                <a:rPr lang="he-IL" sz="1600" b="1" dirty="0">
                  <a:solidFill>
                    <a:prstClr val="black"/>
                  </a:solidFill>
                  <a:latin typeface="Arial" pitchFamily="34" charset="0"/>
                  <a:cs typeface="Arial" pitchFamily="34" charset="0"/>
                </a:rPr>
                <a:t>ותהליכים מטבוליים אחרים המתרחשים בגוף </a:t>
              </a:r>
              <a:r>
                <a:rPr lang="he-IL" sz="1600" b="1" u="sng" dirty="0">
                  <a:solidFill>
                    <a:prstClr val="black"/>
                  </a:solidFill>
                  <a:latin typeface="Arial" pitchFamily="34" charset="0"/>
                  <a:cs typeface="Arial" pitchFamily="34" charset="0"/>
                </a:rPr>
                <a:t>כל</a:t>
              </a:r>
              <a:r>
                <a:rPr lang="he-IL" sz="1600" b="1" dirty="0">
                  <a:solidFill>
                    <a:prstClr val="black"/>
                  </a:solidFill>
                  <a:latin typeface="Arial" pitchFamily="34" charset="0"/>
                  <a:cs typeface="Arial" pitchFamily="34" charset="0"/>
                </a:rPr>
                <a:t> האורגניזמים ל:</a:t>
              </a:r>
              <a:endParaRPr lang="en-US" sz="1600" b="1" dirty="0">
                <a:solidFill>
                  <a:prstClr val="black"/>
                </a:solidFill>
                <a:latin typeface="Arial" pitchFamily="34" charset="0"/>
                <a:cs typeface="Arial" pitchFamily="34" charset="0"/>
              </a:endParaRPr>
            </a:p>
          </p:txBody>
        </p:sp>
      </p:grpSp>
      <p:grpSp>
        <p:nvGrpSpPr>
          <p:cNvPr id="228360" name="קבוצה 30"/>
          <p:cNvGrpSpPr>
            <a:grpSpLocks/>
          </p:cNvGrpSpPr>
          <p:nvPr/>
        </p:nvGrpSpPr>
        <p:grpSpPr bwMode="auto">
          <a:xfrm>
            <a:off x="596940" y="892730"/>
            <a:ext cx="7422118" cy="1888198"/>
            <a:chOff x="-84775" y="974762"/>
            <a:chExt cx="8500039" cy="2684562"/>
          </a:xfrm>
        </p:grpSpPr>
        <p:sp>
          <p:nvSpPr>
            <p:cNvPr id="5" name="מלבן 4"/>
            <p:cNvSpPr/>
            <p:nvPr/>
          </p:nvSpPr>
          <p:spPr>
            <a:xfrm>
              <a:off x="243470" y="1571454"/>
              <a:ext cx="3364178" cy="1373693"/>
            </a:xfrm>
            <a:prstGeom prst="rect">
              <a:avLst/>
            </a:prstGeom>
            <a:solidFill>
              <a:srgbClr val="00B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7" name="מלבן 6"/>
            <p:cNvSpPr/>
            <p:nvPr/>
          </p:nvSpPr>
          <p:spPr>
            <a:xfrm>
              <a:off x="5209779" y="1527548"/>
              <a:ext cx="3166141" cy="1417601"/>
            </a:xfrm>
            <a:prstGeom prst="rect">
              <a:avLst/>
            </a:prstGeom>
            <a:solidFill>
              <a:srgbClr val="038EE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29" name="TextBox 28"/>
            <p:cNvSpPr txBox="1"/>
            <p:nvPr/>
          </p:nvSpPr>
          <p:spPr>
            <a:xfrm>
              <a:off x="5127313" y="1527548"/>
              <a:ext cx="3287951" cy="11814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a:solidFill>
                    <a:prstClr val="black"/>
                  </a:solidFill>
                  <a:latin typeface="Arial" pitchFamily="34" charset="0"/>
                  <a:cs typeface="Arial" pitchFamily="34" charset="0"/>
                </a:rPr>
                <a:t>חומרים </a:t>
              </a:r>
              <a:r>
                <a:rPr lang="he-IL" sz="1600" b="1" dirty="0" smtClean="0">
                  <a:solidFill>
                    <a:prstClr val="black"/>
                  </a:solidFill>
                  <a:latin typeface="Arial" pitchFamily="34" charset="0"/>
                  <a:cs typeface="Arial" pitchFamily="34" charset="0"/>
                </a:rPr>
                <a:t>אנאורגניים כגון</a:t>
              </a:r>
              <a:r>
                <a:rPr lang="he-IL" sz="1600" b="1" dirty="0">
                  <a:solidFill>
                    <a:prstClr val="black"/>
                  </a:solidFill>
                  <a:latin typeface="Arial" pitchFamily="34" charset="0"/>
                  <a:cs typeface="Arial" pitchFamily="34" charset="0"/>
                </a:rPr>
                <a:t>:</a:t>
              </a:r>
            </a:p>
            <a:p>
              <a:pPr algn="ctr" fontAlgn="auto">
                <a:spcBef>
                  <a:spcPts val="0"/>
                </a:spcBef>
                <a:spcAft>
                  <a:spcPts val="0"/>
                </a:spcAft>
                <a:defRPr/>
              </a:pPr>
              <a:r>
                <a:rPr lang="he-IL" sz="1600" b="1" dirty="0">
                  <a:solidFill>
                    <a:prstClr val="black"/>
                  </a:solidFill>
                  <a:latin typeface="Arial" pitchFamily="34" charset="0"/>
                  <a:cs typeface="Arial" pitchFamily="34" charset="0"/>
                </a:rPr>
                <a:t>מים, פחמן דו-חמצני, חמצן,</a:t>
              </a:r>
            </a:p>
            <a:p>
              <a:pPr algn="ctr" fontAlgn="auto">
                <a:spcBef>
                  <a:spcPts val="0"/>
                </a:spcBef>
                <a:spcAft>
                  <a:spcPts val="0"/>
                </a:spcAft>
                <a:defRPr/>
              </a:pPr>
              <a:r>
                <a:rPr lang="he-IL" sz="1600" b="1" dirty="0" smtClean="0">
                  <a:solidFill>
                    <a:prstClr val="black"/>
                  </a:solidFill>
                  <a:latin typeface="Arial" pitchFamily="34" charset="0"/>
                  <a:cs typeface="Arial" pitchFamily="34" charset="0"/>
                </a:rPr>
                <a:t>אמוניה</a:t>
              </a:r>
              <a:r>
                <a:rPr lang="en-US" sz="1600" b="1" dirty="0" smtClean="0">
                  <a:solidFill>
                    <a:prstClr val="black"/>
                  </a:solidFill>
                  <a:latin typeface="Arial" pitchFamily="34" charset="0"/>
                  <a:cs typeface="Arial" pitchFamily="34" charset="0"/>
                </a:rPr>
                <a:t>NH3) </a:t>
              </a:r>
              <a:r>
                <a:rPr lang="he-IL" sz="1600" b="1" dirty="0" smtClean="0">
                  <a:solidFill>
                    <a:prstClr val="black"/>
                  </a:solidFill>
                  <a:latin typeface="Arial" pitchFamily="34" charset="0"/>
                  <a:cs typeface="Arial" pitchFamily="34" charset="0"/>
                </a:rPr>
                <a:t>)</a:t>
              </a:r>
              <a:endParaRPr lang="en-US" sz="1600" b="1" dirty="0">
                <a:solidFill>
                  <a:prstClr val="black"/>
                </a:solidFill>
                <a:latin typeface="Arial" pitchFamily="34" charset="0"/>
                <a:cs typeface="Arial" pitchFamily="34" charset="0"/>
              </a:endParaRPr>
            </a:p>
          </p:txBody>
        </p:sp>
        <p:sp>
          <p:nvSpPr>
            <p:cNvPr id="30" name="TextBox 29"/>
            <p:cNvSpPr txBox="1"/>
            <p:nvPr/>
          </p:nvSpPr>
          <p:spPr>
            <a:xfrm>
              <a:off x="-84775" y="1611764"/>
              <a:ext cx="4057567" cy="11814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a:solidFill>
                    <a:prstClr val="black"/>
                  </a:solidFill>
                  <a:latin typeface="Arial" pitchFamily="34" charset="0"/>
                  <a:cs typeface="Arial" pitchFamily="34" charset="0"/>
                </a:rPr>
                <a:t>חומרים אורגניים כגון:</a:t>
              </a:r>
            </a:p>
            <a:p>
              <a:pPr algn="ctr" fontAlgn="auto">
                <a:spcBef>
                  <a:spcPts val="0"/>
                </a:spcBef>
                <a:spcAft>
                  <a:spcPts val="0"/>
                </a:spcAft>
                <a:defRPr/>
              </a:pPr>
              <a:r>
                <a:rPr lang="he-IL" sz="1600" b="1" dirty="0">
                  <a:solidFill>
                    <a:prstClr val="black"/>
                  </a:solidFill>
                  <a:latin typeface="Arial" pitchFamily="34" charset="0"/>
                  <a:cs typeface="Arial" pitchFamily="34" charset="0"/>
                </a:rPr>
                <a:t>פחמימות, שומנים, חלבונים,</a:t>
              </a:r>
            </a:p>
            <a:p>
              <a:pPr algn="ctr" fontAlgn="auto">
                <a:spcBef>
                  <a:spcPts val="0"/>
                </a:spcBef>
                <a:spcAft>
                  <a:spcPts val="0"/>
                </a:spcAft>
                <a:defRPr/>
              </a:pPr>
              <a:r>
                <a:rPr lang="he-IL" sz="1600" b="1" dirty="0">
                  <a:solidFill>
                    <a:prstClr val="black"/>
                  </a:solidFill>
                  <a:latin typeface="Arial" pitchFamily="34" charset="0"/>
                  <a:cs typeface="Arial" pitchFamily="34" charset="0"/>
                </a:rPr>
                <a:t>גלוקוז</a:t>
              </a:r>
            </a:p>
          </p:txBody>
        </p:sp>
        <p:sp>
          <p:nvSpPr>
            <p:cNvPr id="9" name="חץ מעוקל למטה 8"/>
            <p:cNvSpPr/>
            <p:nvPr/>
          </p:nvSpPr>
          <p:spPr>
            <a:xfrm flipH="1">
              <a:off x="3347665" y="974762"/>
              <a:ext cx="2050765" cy="739380"/>
            </a:xfrm>
            <a:prstGeom prst="curved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black"/>
                </a:solidFill>
              </a:endParaRPr>
            </a:p>
          </p:txBody>
        </p:sp>
        <p:sp>
          <p:nvSpPr>
            <p:cNvPr id="32" name="TextBox 31"/>
            <p:cNvSpPr txBox="1"/>
            <p:nvPr/>
          </p:nvSpPr>
          <p:spPr>
            <a:xfrm>
              <a:off x="3582195" y="1088029"/>
              <a:ext cx="1816235" cy="37015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latin typeface="Arial" pitchFamily="34" charset="0"/>
                  <a:cs typeface="Arial" pitchFamily="34" charset="0"/>
                </a:rPr>
                <a:t>יצרנים</a:t>
              </a:r>
              <a:endParaRPr lang="en-US" b="1" dirty="0">
                <a:solidFill>
                  <a:prstClr val="black"/>
                </a:solidFill>
                <a:latin typeface="Arial" pitchFamily="34" charset="0"/>
                <a:cs typeface="Arial" pitchFamily="34" charset="0"/>
              </a:endParaRPr>
            </a:p>
          </p:txBody>
        </p:sp>
        <p:sp>
          <p:nvSpPr>
            <p:cNvPr id="12" name="חץ מעוקל למעלה 11"/>
            <p:cNvSpPr/>
            <p:nvPr/>
          </p:nvSpPr>
          <p:spPr>
            <a:xfrm>
              <a:off x="3395531" y="2958090"/>
              <a:ext cx="2125305" cy="701234"/>
            </a:xfrm>
            <a:prstGeom prst="curvedUp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black"/>
                </a:solidFill>
              </a:endParaRPr>
            </a:p>
          </p:txBody>
        </p:sp>
        <p:sp>
          <p:nvSpPr>
            <p:cNvPr id="35" name="TextBox 34"/>
            <p:cNvSpPr txBox="1"/>
            <p:nvPr/>
          </p:nvSpPr>
          <p:spPr>
            <a:xfrm>
              <a:off x="3578559" y="2855712"/>
              <a:ext cx="1818054" cy="3678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prstClr val="black"/>
                  </a:solidFill>
                  <a:latin typeface="Arial" pitchFamily="34" charset="0"/>
                  <a:cs typeface="Arial" pitchFamily="34" charset="0"/>
                </a:rPr>
                <a:t>מפרקים</a:t>
              </a:r>
              <a:endParaRPr lang="en-US" b="1" dirty="0">
                <a:solidFill>
                  <a:prstClr val="black"/>
                </a:solidFill>
                <a:latin typeface="Arial" pitchFamily="34" charset="0"/>
                <a:cs typeface="Arial" pitchFamily="34" charset="0"/>
              </a:endParaRPr>
            </a:p>
          </p:txBody>
        </p:sp>
      </p:grpSp>
      <p:sp>
        <p:nvSpPr>
          <p:cNvPr id="37" name="TextBox 36"/>
          <p:cNvSpPr txBox="1"/>
          <p:nvPr/>
        </p:nvSpPr>
        <p:spPr>
          <a:xfrm>
            <a:off x="214123" y="5798567"/>
            <a:ext cx="3563938"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dirty="0">
                <a:solidFill>
                  <a:prstClr val="black"/>
                </a:solidFill>
                <a:latin typeface="Arial" pitchFamily="34" charset="0"/>
                <a:cs typeface="Arial" pitchFamily="34" charset="0"/>
              </a:rPr>
              <a:t>אנרגיית החום </a:t>
            </a:r>
            <a:r>
              <a:rPr lang="he-IL" sz="1600" b="1" u="sng" dirty="0">
                <a:solidFill>
                  <a:prstClr val="black"/>
                </a:solidFill>
                <a:latin typeface="Arial" pitchFamily="34" charset="0"/>
                <a:cs typeface="Arial" pitchFamily="34" charset="0"/>
              </a:rPr>
              <a:t>אינה </a:t>
            </a:r>
            <a:r>
              <a:rPr lang="he-IL" sz="1600" b="1" dirty="0" smtClean="0">
                <a:solidFill>
                  <a:prstClr val="black"/>
                </a:solidFill>
                <a:latin typeface="Arial" pitchFamily="34" charset="0"/>
                <a:cs typeface="Arial" pitchFamily="34" charset="0"/>
              </a:rPr>
              <a:t>ניתנת לניצול </a:t>
            </a:r>
            <a:r>
              <a:rPr lang="he-IL" sz="1600" b="1" dirty="0">
                <a:solidFill>
                  <a:prstClr val="black"/>
                </a:solidFill>
                <a:latin typeface="Arial" pitchFamily="34" charset="0"/>
                <a:cs typeface="Arial" pitchFamily="34" charset="0"/>
              </a:rPr>
              <a:t>לפוטו'.</a:t>
            </a:r>
          </a:p>
          <a:p>
            <a:pPr fontAlgn="auto">
              <a:spcBef>
                <a:spcPts val="0"/>
              </a:spcBef>
              <a:spcAft>
                <a:spcPts val="0"/>
              </a:spcAft>
              <a:defRPr/>
            </a:pPr>
            <a:r>
              <a:rPr lang="he-IL" sz="1600" b="1" dirty="0">
                <a:solidFill>
                  <a:prstClr val="black"/>
                </a:solidFill>
                <a:latin typeface="Arial" pitchFamily="34" charset="0"/>
                <a:cs typeface="Arial" pitchFamily="34" charset="0"/>
              </a:rPr>
              <a:t>ולכן המערכת האקולוגית </a:t>
            </a:r>
            <a:r>
              <a:rPr lang="he-IL" sz="1600" b="1" dirty="0" smtClean="0">
                <a:solidFill>
                  <a:prstClr val="black"/>
                </a:solidFill>
                <a:latin typeface="Arial" pitchFamily="34" charset="0"/>
                <a:cs typeface="Arial" pitchFamily="34" charset="0"/>
              </a:rPr>
              <a:t>תלוי באספקה </a:t>
            </a:r>
            <a:r>
              <a:rPr lang="he-IL" sz="1600" b="1" dirty="0">
                <a:solidFill>
                  <a:prstClr val="black"/>
                </a:solidFill>
                <a:latin typeface="Arial" pitchFamily="34" charset="0"/>
                <a:cs typeface="Arial" pitchFamily="34" charset="0"/>
              </a:rPr>
              <a:t>מתמדת </a:t>
            </a:r>
            <a:r>
              <a:rPr lang="he-IL" sz="1600" b="1" dirty="0" smtClean="0">
                <a:solidFill>
                  <a:prstClr val="black"/>
                </a:solidFill>
                <a:latin typeface="Arial" pitchFamily="34" charset="0"/>
                <a:cs typeface="Arial" pitchFamily="34" charset="0"/>
              </a:rPr>
              <a:t>של </a:t>
            </a:r>
            <a:r>
              <a:rPr lang="he-IL" sz="1600" b="1" dirty="0">
                <a:solidFill>
                  <a:prstClr val="black"/>
                </a:solidFill>
                <a:latin typeface="Arial" pitchFamily="34" charset="0"/>
                <a:cs typeface="Arial" pitchFamily="34" charset="0"/>
              </a:rPr>
              <a:t>אור </a:t>
            </a:r>
            <a:r>
              <a:rPr lang="he-IL" sz="1600" b="1" dirty="0" smtClean="0">
                <a:solidFill>
                  <a:prstClr val="black"/>
                </a:solidFill>
                <a:latin typeface="Arial" pitchFamily="34" charset="0"/>
                <a:cs typeface="Arial" pitchFamily="34" charset="0"/>
              </a:rPr>
              <a:t>השמש.</a:t>
            </a:r>
            <a:endParaRPr lang="en-US" sz="1600" b="1" dirty="0">
              <a:solidFill>
                <a:prstClr val="black"/>
              </a:solidFill>
              <a:latin typeface="Arial" pitchFamily="34" charset="0"/>
              <a:cs typeface="Arial" pitchFamily="34" charset="0"/>
            </a:endParaRPr>
          </a:p>
        </p:txBody>
      </p:sp>
      <p:sp>
        <p:nvSpPr>
          <p:cNvPr id="38" name="TextBox 37"/>
          <p:cNvSpPr txBox="1"/>
          <p:nvPr/>
        </p:nvSpPr>
        <p:spPr>
          <a:xfrm>
            <a:off x="4489450" y="6361583"/>
            <a:ext cx="4546600" cy="3077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400" b="1" dirty="0">
                <a:solidFill>
                  <a:prstClr val="black"/>
                </a:solidFill>
                <a:latin typeface="Arial" pitchFamily="34" charset="0"/>
                <a:cs typeface="Arial" pitchFamily="34" charset="0"/>
              </a:rPr>
              <a:t>יותר על נושא זה – בשיעור מחזורי חומרים.</a:t>
            </a:r>
            <a:endParaRPr lang="en-US" sz="1400" b="1" dirty="0">
              <a:solidFill>
                <a:prstClr val="black"/>
              </a:solidFill>
              <a:latin typeface="Arial" pitchFamily="34" charset="0"/>
              <a:cs typeface="Arial" pitchFamily="34" charset="0"/>
            </a:endParaRPr>
          </a:p>
        </p:txBody>
      </p:sp>
      <p:sp>
        <p:nvSpPr>
          <p:cNvPr id="2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2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1" name="מלבן 30"/>
          <p:cNvSpPr>
            <a:spLocks noChangeArrowheads="1"/>
          </p:cNvSpPr>
          <p:nvPr/>
        </p:nvSpPr>
        <p:spPr bwMode="auto">
          <a:xfrm>
            <a:off x="2506910" y="3056191"/>
            <a:ext cx="3721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600" b="1" u="sng" dirty="0">
                <a:solidFill>
                  <a:prstClr val="black"/>
                </a:solidFill>
                <a:latin typeface="Arial" pitchFamily="34" charset="0"/>
                <a:cs typeface="Arial" pitchFamily="34" charset="0"/>
              </a:rPr>
              <a:t>לעומת זאת, האנרגיה איננה ממוחזרת</a:t>
            </a:r>
          </a:p>
        </p:txBody>
      </p:sp>
      <p:sp>
        <p:nvSpPr>
          <p:cNvPr id="33" name="Rectangle 3"/>
          <p:cNvSpPr/>
          <p:nvPr/>
        </p:nvSpPr>
        <p:spPr>
          <a:xfrm>
            <a:off x="381794" y="2914651"/>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4" name="מלבן 33"/>
          <p:cNvSpPr>
            <a:spLocks noChangeArrowheads="1"/>
          </p:cNvSpPr>
          <p:nvPr/>
        </p:nvSpPr>
        <p:spPr bwMode="auto">
          <a:xfrm>
            <a:off x="2336452" y="540490"/>
            <a:ext cx="3891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600" b="1" u="sng" dirty="0" smtClean="0">
                <a:solidFill>
                  <a:prstClr val="black"/>
                </a:solidFill>
                <a:latin typeface="Arial" pitchFamily="34" charset="0"/>
                <a:cs typeface="Arial" pitchFamily="34" charset="0"/>
              </a:rPr>
              <a:t>החומרים ממוחזרים במערכת האקולוגית</a:t>
            </a:r>
            <a:endParaRPr lang="he-IL" sz="1600" b="1" u="sng"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Slide Number Placeholder 11"/>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93EC8B-ABF0-4759-8337-5F5DFFDE5C00}" type="slidenum">
              <a:rPr lang="he-IL" smtClean="0"/>
              <a:pPr fontAlgn="base">
                <a:spcBef>
                  <a:spcPct val="0"/>
                </a:spcBef>
                <a:spcAft>
                  <a:spcPct val="0"/>
                </a:spcAft>
                <a:defRPr/>
              </a:pPr>
              <a:t>31</a:t>
            </a:fld>
            <a:endParaRPr lang="he-IL" dirty="0" smtClean="0"/>
          </a:p>
        </p:txBody>
      </p:sp>
      <p:sp>
        <p:nvSpPr>
          <p:cNvPr id="8" name="TextBox 7"/>
          <p:cNvSpPr txBox="1"/>
          <p:nvPr/>
        </p:nvSpPr>
        <p:spPr>
          <a:xfrm>
            <a:off x="214313" y="642938"/>
            <a:ext cx="8215312" cy="25003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אפשר לארגן את האורגניזמים בקבוצות, על-פי </a:t>
            </a:r>
            <a:r>
              <a:rPr lang="he-IL" b="1" dirty="0">
                <a:solidFill>
                  <a:srgbClr val="FF6600"/>
                </a:solidFill>
                <a:latin typeface="Arial"/>
                <a:cs typeface="Arial"/>
              </a:rPr>
              <a:t>רמת ההזנה </a:t>
            </a:r>
            <a:r>
              <a:rPr lang="he-IL" dirty="0">
                <a:solidFill>
                  <a:prstClr val="black"/>
                </a:solidFill>
                <a:latin typeface="Arial"/>
                <a:cs typeface="Arial"/>
              </a:rPr>
              <a:t>שלהם – בהתאם למספר המעברים של המזון (החומרים והאנרגיה האצורה בהם) מן היצרנים עד הצרכנים.</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גודלה של כל רמה </a:t>
            </a:r>
            <a:r>
              <a:rPr lang="he-IL" b="1" dirty="0">
                <a:solidFill>
                  <a:srgbClr val="FF6600"/>
                </a:solidFill>
                <a:latin typeface="Arial"/>
                <a:cs typeface="Arial"/>
              </a:rPr>
              <a:t>בפירמידת המזון האקולוגית</a:t>
            </a:r>
            <a:r>
              <a:rPr lang="he-IL" dirty="0">
                <a:solidFill>
                  <a:prstClr val="black"/>
                </a:solidFill>
                <a:latin typeface="Arial"/>
                <a:cs typeface="Arial"/>
              </a:rPr>
              <a:t>, מייצג את </a:t>
            </a:r>
            <a:r>
              <a:rPr lang="he-IL" b="1" dirty="0">
                <a:solidFill>
                  <a:srgbClr val="FF6600"/>
                </a:solidFill>
                <a:latin typeface="Arial" pitchFamily="34" charset="0"/>
                <a:cs typeface="Arial" pitchFamily="34" charset="0"/>
              </a:rPr>
              <a:t>הביומסה</a:t>
            </a:r>
            <a:r>
              <a:rPr lang="he-IL" dirty="0">
                <a:solidFill>
                  <a:prstClr val="black"/>
                </a:solidFill>
                <a:latin typeface="Arial" pitchFamily="34" charset="0"/>
                <a:cs typeface="Arial" pitchFamily="34" charset="0"/>
              </a:rPr>
              <a:t> (כמות החומר) של </a:t>
            </a:r>
          </a:p>
          <a:p>
            <a:pPr fontAlgn="auto">
              <a:spcBef>
                <a:spcPts val="0"/>
              </a:spcBef>
              <a:spcAft>
                <a:spcPts val="0"/>
              </a:spcAft>
              <a:defRPr/>
            </a:pPr>
            <a:r>
              <a:rPr lang="he-IL" dirty="0">
                <a:solidFill>
                  <a:prstClr val="black"/>
                </a:solidFill>
                <a:latin typeface="Arial" pitchFamily="34" charset="0"/>
                <a:cs typeface="Arial" pitchFamily="34" charset="0"/>
              </a:rPr>
              <a:t>כל האורגניזמים הנמצאים בה. </a:t>
            </a: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כלומר, פירמידת מזון אקולוגית היא ייצוג כמותי של רמות ההזנה השונות, </a:t>
            </a:r>
            <a:r>
              <a:rPr lang="he-IL" dirty="0">
                <a:solidFill>
                  <a:prstClr val="black"/>
                </a:solidFill>
                <a:latin typeface="Arial" pitchFamily="34" charset="0"/>
                <a:cs typeface="Arial" pitchFamily="34" charset="0"/>
              </a:rPr>
              <a:t>ולכן היא </a:t>
            </a:r>
            <a:r>
              <a:rPr lang="he-IL" dirty="0">
                <a:solidFill>
                  <a:prstClr val="black"/>
                </a:solidFill>
                <a:latin typeface="Arial"/>
                <a:cs typeface="Arial"/>
              </a:rPr>
              <a:t>נקראת  גם </a:t>
            </a:r>
            <a:r>
              <a:rPr lang="he-IL" b="1" dirty="0">
                <a:solidFill>
                  <a:srgbClr val="FF6600"/>
                </a:solidFill>
                <a:latin typeface="Arial"/>
                <a:cs typeface="Arial"/>
              </a:rPr>
              <a:t>פירמידת ביומסה</a:t>
            </a:r>
            <a:r>
              <a:rPr lang="he-IL"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פירמידת מזון אקולוגית – ייצוג כמותי של רמות ההזנה</a:t>
            </a:r>
            <a:endParaRPr lang="he-IL" sz="2000" dirty="0" smtClean="0"/>
          </a:p>
        </p:txBody>
      </p:sp>
      <p:pic>
        <p:nvPicPr>
          <p:cNvPr id="43014" name="Picture 6"/>
          <p:cNvPicPr>
            <a:picLocks noChangeAspect="1" noChangeArrowheads="1"/>
          </p:cNvPicPr>
          <p:nvPr/>
        </p:nvPicPr>
        <p:blipFill>
          <a:blip r:embed="rId2" cstate="print"/>
          <a:srcRect/>
          <a:stretch>
            <a:fillRect/>
          </a:stretch>
        </p:blipFill>
        <p:spPr bwMode="auto">
          <a:xfrm>
            <a:off x="1143000" y="3357563"/>
            <a:ext cx="6840538" cy="2427287"/>
          </a:xfrm>
          <a:prstGeom prst="rect">
            <a:avLst/>
          </a:prstGeom>
          <a:noFill/>
          <a:ln w="9525">
            <a:solidFill>
              <a:schemeClr val="bg2">
                <a:lumMod val="50000"/>
              </a:schemeClr>
            </a:solidFill>
            <a:miter lim="800000"/>
            <a:headEnd/>
            <a:tailEnd/>
          </a:ln>
          <a:effectLst/>
        </p:spPr>
      </p:pic>
      <p:sp>
        <p:nvSpPr>
          <p:cNvPr id="9" name="Rectangle 12"/>
          <p:cNvSpPr/>
          <p:nvPr/>
        </p:nvSpPr>
        <p:spPr>
          <a:xfrm>
            <a:off x="1143000" y="5786438"/>
            <a:ext cx="6840538" cy="612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sz="800" b="1" dirty="0">
                <a:solidFill>
                  <a:prstClr val="black">
                    <a:lumMod val="50000"/>
                    <a:lumOff val="50000"/>
                  </a:prstClr>
                </a:solidFill>
              </a:rPr>
              <a:t> </a:t>
            </a:r>
          </a:p>
          <a:p>
            <a:pPr algn="ctr" fontAlgn="auto">
              <a:spcBef>
                <a:spcPts val="0"/>
              </a:spcBef>
              <a:spcAft>
                <a:spcPts val="0"/>
              </a:spcAft>
              <a:defRPr/>
            </a:pPr>
            <a:r>
              <a:rPr lang="he-IL" sz="1600" b="1" dirty="0">
                <a:solidFill>
                  <a:prstClr val="black">
                    <a:lumMod val="50000"/>
                    <a:lumOff val="50000"/>
                  </a:prstClr>
                </a:solidFill>
              </a:rPr>
              <a:t>פירמידת מזון אקולוגית – פירמידת ביומסה</a:t>
            </a:r>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Slide Number Placeholder 11"/>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61F158-FC52-4A6F-A38E-4C51F889336C}"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פירמידת מזון אקולוגית – ביומסה ואנרגיה</a:t>
            </a:r>
            <a:endParaRPr lang="he-IL" sz="2000" dirty="0" smtClean="0"/>
          </a:p>
        </p:txBody>
      </p:sp>
      <p:sp>
        <p:nvSpPr>
          <p:cNvPr id="9" name="Rectangle 12"/>
          <p:cNvSpPr/>
          <p:nvPr/>
        </p:nvSpPr>
        <p:spPr>
          <a:xfrm>
            <a:off x="357188" y="5743575"/>
            <a:ext cx="2571750" cy="8286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sz="800" b="1" dirty="0">
                <a:solidFill>
                  <a:prstClr val="black">
                    <a:lumMod val="50000"/>
                    <a:lumOff val="50000"/>
                  </a:prstClr>
                </a:solidFill>
              </a:rPr>
              <a:t> </a:t>
            </a:r>
          </a:p>
          <a:p>
            <a:pPr algn="ctr" fontAlgn="auto">
              <a:spcBef>
                <a:spcPts val="0"/>
              </a:spcBef>
              <a:spcAft>
                <a:spcPts val="0"/>
              </a:spcAft>
              <a:defRPr/>
            </a:pPr>
            <a:r>
              <a:rPr lang="he-IL" sz="1600" b="1" dirty="0">
                <a:solidFill>
                  <a:prstClr val="black">
                    <a:lumMod val="50000"/>
                    <a:lumOff val="50000"/>
                  </a:prstClr>
                </a:solidFill>
              </a:rPr>
              <a:t>ייצוג של פירמידת ביומסה במערכת אקולוגית יבשתית</a:t>
            </a:r>
          </a:p>
        </p:txBody>
      </p:sp>
      <p:pic>
        <p:nvPicPr>
          <p:cNvPr id="69634" name="Picture 2" descr="Z:\נחשון\שרשרת מארג ופירמידה\dd.JPG"/>
          <p:cNvPicPr>
            <a:picLocks noChangeAspect="1" noChangeArrowheads="1"/>
          </p:cNvPicPr>
          <p:nvPr/>
        </p:nvPicPr>
        <p:blipFill>
          <a:blip r:embed="rId2" cstate="print"/>
          <a:srcRect/>
          <a:stretch>
            <a:fillRect/>
          </a:stretch>
        </p:blipFill>
        <p:spPr bwMode="auto">
          <a:xfrm>
            <a:off x="2928938" y="1714500"/>
            <a:ext cx="5429250" cy="4857750"/>
          </a:xfrm>
          <a:prstGeom prst="rect">
            <a:avLst/>
          </a:prstGeom>
          <a:noFill/>
          <a:ln>
            <a:solidFill>
              <a:schemeClr val="bg1">
                <a:lumMod val="65000"/>
              </a:schemeClr>
            </a:solidFill>
          </a:ln>
        </p:spPr>
      </p:pic>
      <p:sp>
        <p:nvSpPr>
          <p:cNvPr id="10" name="TextBox 9"/>
          <p:cNvSpPr txBox="1"/>
          <p:nvPr/>
        </p:nvSpPr>
        <p:spPr>
          <a:xfrm>
            <a:off x="571500" y="571500"/>
            <a:ext cx="7929563" cy="478631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פירמידת המזון האקולוגית היא למעשה גם פירמידה של </a:t>
            </a:r>
            <a:r>
              <a:rPr lang="he-IL" b="1" dirty="0">
                <a:solidFill>
                  <a:srgbClr val="FF6600"/>
                </a:solidFill>
                <a:latin typeface="Arial"/>
                <a:cs typeface="Arial"/>
              </a:rPr>
              <a:t>אנרגיה</a:t>
            </a:r>
            <a:r>
              <a:rPr lang="he-IL" dirty="0">
                <a:solidFill>
                  <a:prstClr val="black"/>
                </a:solidFill>
                <a:latin typeface="Arial"/>
                <a:cs typeface="Arial"/>
              </a:rPr>
              <a:t>, מפני שהביומסה משקפת גם את כמות האנרגיה הכימית (האצורה בחומרים האורגניים)</a:t>
            </a:r>
            <a:r>
              <a:rPr lang="he-IL" dirty="0">
                <a:solidFill>
                  <a:prstClr val="black"/>
                </a:solidFill>
                <a:latin typeface="Arial" pitchFamily="34" charset="0"/>
                <a:cs typeface="Arial" pitchFamily="34" charset="0"/>
              </a:rPr>
              <a:t>. </a:t>
            </a:r>
            <a:endParaRPr lang="he-IL" dirty="0">
              <a:solidFill>
                <a:prstClr val="black"/>
              </a:solidFill>
              <a:latin typeface="Arial"/>
              <a:cs typeface="Arial"/>
            </a:endParaRPr>
          </a:p>
          <a:p>
            <a:pPr fontAlgn="auto">
              <a:spcBef>
                <a:spcPts val="0"/>
              </a:spcBef>
              <a:spcAft>
                <a:spcPts val="0"/>
              </a:spcAft>
              <a:defRPr/>
            </a:pPr>
            <a:endParaRPr lang="he-IL" sz="800"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ולכן, גם חומרים וגם אנרגיה עוברים מרמה לרמה במעלה הפירמידה.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8" name="Slide Number Placeholder 7"/>
          <p:cNvSpPr txBox="1">
            <a:spLocks/>
          </p:cNvSpPr>
          <p:nvPr/>
        </p:nvSpPr>
        <p:spPr bwMode="auto">
          <a:xfrm>
            <a:off x="63984" y="6492875"/>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AB5611D-805C-4B87-93EB-431010D2762B}"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0" y="71438"/>
            <a:ext cx="8558213" cy="441325"/>
          </a:xfrm>
        </p:spPr>
        <p:txBody>
          <a:bodyPr/>
          <a:lstStyle/>
          <a:p>
            <a:pPr fontAlgn="auto">
              <a:defRPr/>
            </a:pPr>
            <a:r>
              <a:rPr lang="he-IL" sz="1800" b="1" dirty="0" smtClean="0">
                <a:solidFill>
                  <a:srgbClr val="FF6600"/>
                </a:solidFill>
                <a:ea typeface="+mn-ea"/>
              </a:rPr>
              <a:t>הביומסה והאנרגיה האצורה בה הולכות וקטנות ככל שעולים ברמת ההזנה</a:t>
            </a:r>
            <a:endParaRPr lang="he-IL" sz="1800" dirty="0" smtClean="0"/>
          </a:p>
        </p:txBody>
      </p:sp>
      <p:sp>
        <p:nvSpPr>
          <p:cNvPr id="9" name="TextBox 8"/>
          <p:cNvSpPr txBox="1"/>
          <p:nvPr/>
        </p:nvSpPr>
        <p:spPr>
          <a:xfrm>
            <a:off x="247650" y="548680"/>
            <a:ext cx="8183563"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srgbClr val="1D4C72"/>
                </a:solidFill>
                <a:latin typeface="Arial" pitchFamily="34" charset="0"/>
                <a:cs typeface="Arial" pitchFamily="34" charset="0"/>
              </a:rPr>
              <a:t>מדוע הביומסה והאנרגיה הולכות וקטנות ככל שעולים ברמת ההזנה</a:t>
            </a:r>
            <a:r>
              <a:rPr lang="he-IL" dirty="0">
                <a:solidFill>
                  <a:srgbClr val="1D4C72"/>
                </a:solidFill>
                <a:latin typeface="Arial" pitchFamily="34" charset="0"/>
                <a:cs typeface="Arial" pitchFamily="34" charset="0"/>
              </a:rPr>
              <a:t>?</a:t>
            </a:r>
            <a:endParaRPr lang="en-US" dirty="0">
              <a:solidFill>
                <a:srgbClr val="1D4C72"/>
              </a:solidFill>
              <a:latin typeface="Arial" pitchFamily="34" charset="0"/>
              <a:cs typeface="Arial" pitchFamily="34" charset="0"/>
            </a:endParaRPr>
          </a:p>
        </p:txBody>
      </p:sp>
      <p:grpSp>
        <p:nvGrpSpPr>
          <p:cNvPr id="233478" name="קבוצה 7"/>
          <p:cNvGrpSpPr>
            <a:grpSpLocks/>
          </p:cNvGrpSpPr>
          <p:nvPr/>
        </p:nvGrpSpPr>
        <p:grpSpPr bwMode="auto">
          <a:xfrm>
            <a:off x="2519363" y="1124744"/>
            <a:ext cx="4248150" cy="1871663"/>
            <a:chOff x="1979712" y="2564904"/>
            <a:chExt cx="4248472" cy="1872208"/>
          </a:xfrm>
        </p:grpSpPr>
        <p:sp>
          <p:nvSpPr>
            <p:cNvPr id="2" name="מלבן 1"/>
            <p:cNvSpPr/>
            <p:nvPr/>
          </p:nvSpPr>
          <p:spPr>
            <a:xfrm>
              <a:off x="1979712" y="3644718"/>
              <a:ext cx="4248472" cy="7923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יצרנים</a:t>
              </a:r>
            </a:p>
          </p:txBody>
        </p:sp>
        <p:sp>
          <p:nvSpPr>
            <p:cNvPr id="3" name="מלבן 2"/>
            <p:cNvSpPr/>
            <p:nvPr/>
          </p:nvSpPr>
          <p:spPr>
            <a:xfrm>
              <a:off x="2700492" y="3068289"/>
              <a:ext cx="2879943" cy="5764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צרכנים ראשונים</a:t>
              </a:r>
            </a:p>
          </p:txBody>
        </p:sp>
        <p:sp>
          <p:nvSpPr>
            <p:cNvPr id="5" name="מלבן 4"/>
            <p:cNvSpPr/>
            <p:nvPr/>
          </p:nvSpPr>
          <p:spPr>
            <a:xfrm>
              <a:off x="3419683" y="2564904"/>
              <a:ext cx="1439972" cy="5033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צרכנים שניוניים</a:t>
              </a:r>
            </a:p>
          </p:txBody>
        </p:sp>
      </p:grpSp>
      <p:sp>
        <p:nvSpPr>
          <p:cNvPr id="7" name="מלבן 6"/>
          <p:cNvSpPr/>
          <p:nvPr/>
        </p:nvSpPr>
        <p:spPr>
          <a:xfrm>
            <a:off x="247650" y="3212976"/>
            <a:ext cx="8588375" cy="1877437"/>
          </a:xfrm>
          <a:prstGeom prst="rect">
            <a:avLst/>
          </a:prstGeom>
        </p:spPr>
        <p:txBody>
          <a:bodyPr>
            <a:spAutoFit/>
          </a:bodyPr>
          <a:lstStyle/>
          <a:p>
            <a:pPr fontAlgn="auto">
              <a:spcBef>
                <a:spcPts val="0"/>
              </a:spcBef>
              <a:spcAft>
                <a:spcPts val="0"/>
              </a:spcAft>
              <a:defRPr/>
            </a:pPr>
            <a:r>
              <a:rPr lang="he-IL" kern="0" dirty="0">
                <a:solidFill>
                  <a:prstClr val="black"/>
                </a:solidFill>
                <a:latin typeface="Arial"/>
                <a:cs typeface="Arial"/>
              </a:rPr>
              <a:t>הביומסה הולכת וקטנה ככל שעולים ברמת ההזנה משום שחלק מהמזון הנאכל ע"י האורגניזמים מתפרק בנשימה תאית, או יוצא בהפרשות, ורק חלק מנוצל לגידול המתבטא בעליית הביומסה. </a:t>
            </a:r>
          </a:p>
          <a:p>
            <a:pPr fontAlgn="auto">
              <a:spcBef>
                <a:spcPts val="0"/>
              </a:spcBef>
              <a:spcAft>
                <a:spcPts val="0"/>
              </a:spcAft>
              <a:defRPr/>
            </a:pPr>
            <a:r>
              <a:rPr lang="he-IL" kern="0" dirty="0">
                <a:solidFill>
                  <a:prstClr val="black"/>
                </a:solidFill>
                <a:latin typeface="Arial"/>
                <a:cs typeface="Arial"/>
              </a:rPr>
              <a:t>רק חלק זה עומד לרשות רמת ההזנה הבאה.</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האנרגיה הכימית האצורה בביומסה (בחומרים האורגניים הבונים את תאי האורגניזמים) </a:t>
            </a:r>
            <a:endParaRPr lang="he-IL" kern="0" dirty="0" smtClean="0">
              <a:solidFill>
                <a:prstClr val="black"/>
              </a:solidFill>
              <a:latin typeface="Arial"/>
              <a:cs typeface="Arial"/>
            </a:endParaRPr>
          </a:p>
          <a:p>
            <a:pPr fontAlgn="auto">
              <a:spcBef>
                <a:spcPts val="0"/>
              </a:spcBef>
              <a:spcAft>
                <a:spcPts val="0"/>
              </a:spcAft>
              <a:defRPr/>
            </a:pPr>
            <a:r>
              <a:rPr lang="he-IL" kern="0" dirty="0" smtClean="0">
                <a:solidFill>
                  <a:prstClr val="black"/>
                </a:solidFill>
                <a:latin typeface="Arial"/>
                <a:cs typeface="Arial"/>
              </a:rPr>
              <a:t>הולכת </a:t>
            </a:r>
            <a:r>
              <a:rPr lang="he-IL" kern="0" dirty="0">
                <a:solidFill>
                  <a:prstClr val="black"/>
                </a:solidFill>
                <a:latin typeface="Arial"/>
                <a:cs typeface="Arial"/>
              </a:rPr>
              <a:t>וקטנה אף היא, ככל שהביומסה הולכת וקטנה. </a:t>
            </a:r>
            <a:endParaRPr lang="he-IL" kern="0" dirty="0" smtClean="0">
              <a:solidFill>
                <a:prstClr val="black"/>
              </a:solidFill>
              <a:latin typeface="Arial"/>
              <a:cs typeface="Arial"/>
            </a:endParaRPr>
          </a:p>
          <a:p>
            <a:pPr fontAlgn="auto">
              <a:spcBef>
                <a:spcPts val="0"/>
              </a:spcBef>
              <a:spcAft>
                <a:spcPts val="0"/>
              </a:spcAft>
              <a:defRPr/>
            </a:pPr>
            <a:endParaRPr lang="he-IL" sz="800" kern="0" dirty="0">
              <a:solidFill>
                <a:prstClr val="black"/>
              </a:solidFill>
              <a:latin typeface="Arial"/>
              <a:cs typeface="Arial"/>
            </a:endParaRPr>
          </a:p>
        </p:txBody>
      </p:sp>
      <p:sp>
        <p:nvSpPr>
          <p:cNvPr id="11"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3" name="קבוצה 10"/>
          <p:cNvGrpSpPr>
            <a:grpSpLocks/>
          </p:cNvGrpSpPr>
          <p:nvPr/>
        </p:nvGrpSpPr>
        <p:grpSpPr bwMode="auto">
          <a:xfrm>
            <a:off x="3059832" y="5092687"/>
            <a:ext cx="5001647" cy="1576673"/>
            <a:chOff x="5326786" y="3185823"/>
            <a:chExt cx="5001683" cy="1576676"/>
          </a:xfrm>
        </p:grpSpPr>
        <p:sp>
          <p:nvSpPr>
            <p:cNvPr id="14" name="Rectangle 17"/>
            <p:cNvSpPr/>
            <p:nvPr/>
          </p:nvSpPr>
          <p:spPr>
            <a:xfrm>
              <a:off x="8639976" y="3571401"/>
              <a:ext cx="1688493" cy="642939"/>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800" b="0" i="0" u="none" strike="noStrike" kern="0" cap="none" spc="0" normalizeH="0" baseline="0" noProof="0" dirty="0">
                  <a:ln>
                    <a:noFill/>
                  </a:ln>
                  <a:solidFill>
                    <a:prstClr val="black"/>
                  </a:solidFill>
                  <a:effectLst/>
                  <a:uLnTx/>
                  <a:uFillTx/>
                  <a:latin typeface="Arial"/>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600" b="0" i="0" u="sng" strike="noStrike" kern="0" cap="none" spc="0" normalizeH="0" baseline="0" noProof="0" dirty="0" smtClean="0">
                  <a:ln>
                    <a:noFill/>
                  </a:ln>
                  <a:solidFill>
                    <a:srgbClr val="038EED"/>
                  </a:solidFill>
                  <a:effectLst/>
                  <a:uLnTx/>
                  <a:uFillTx/>
                  <a:latin typeface="Arial"/>
                  <a:cs typeface="Arial"/>
                  <a:hlinkClick r:id="rId2"/>
                </a:rPr>
                <a:t>פירמידת ביומסה</a:t>
              </a:r>
              <a:endParaRPr kumimoji="0" lang="he-IL" sz="1600" b="0" i="0" u="sng" strike="noStrike" kern="0" cap="none" spc="0" normalizeH="0" baseline="0" noProof="0" dirty="0">
                <a:ln>
                  <a:noFill/>
                </a:ln>
                <a:solidFill>
                  <a:srgbClr val="038EED"/>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Arial"/>
                  <a:cs typeface="Arial"/>
                </a:rPr>
                <a:t> </a:t>
              </a:r>
            </a:p>
          </p:txBody>
        </p:sp>
        <p:pic>
          <p:nvPicPr>
            <p:cNvPr id="15" name="Picture 12">
              <a:hlinkClick r:id="rId2"/>
            </p:cNvPr>
            <p:cNvPicPr>
              <a:picLocks noChangeAspect="1" noChangeArrowheads="1"/>
            </p:cNvPicPr>
            <p:nvPr/>
          </p:nvPicPr>
          <p:blipFill>
            <a:blip r:embed="rId3" cstate="print"/>
            <a:srcRect/>
            <a:stretch>
              <a:fillRect/>
            </a:stretch>
          </p:blipFill>
          <p:spPr bwMode="auto">
            <a:xfrm>
              <a:off x="5326786" y="3185823"/>
              <a:ext cx="3317180" cy="1576676"/>
            </a:xfrm>
            <a:prstGeom prst="rect">
              <a:avLst/>
            </a:prstGeom>
            <a:noFill/>
            <a:ln w="9525">
              <a:solidFill>
                <a:srgbClr val="92D050">
                  <a:lumMod val="50000"/>
                </a:srgbClr>
              </a:solidFill>
              <a:miter lim="800000"/>
              <a:headEnd/>
              <a:tailEnd/>
            </a:ln>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B4E258-6CF3-453A-B776-EB9AEAC9BD1F}"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9" name="TextBox 8"/>
          <p:cNvSpPr txBox="1"/>
          <p:nvPr/>
        </p:nvSpPr>
        <p:spPr>
          <a:xfrm>
            <a:off x="247650"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13:</a:t>
            </a:r>
          </a:p>
          <a:p>
            <a:pPr>
              <a:defRPr/>
            </a:pPr>
            <a:r>
              <a:rPr lang="he-IL" dirty="0">
                <a:solidFill>
                  <a:srgbClr val="1D4C72"/>
                </a:solidFill>
                <a:latin typeface="Arial" pitchFamily="34" charset="0"/>
                <a:cs typeface="Arial" pitchFamily="34" charset="0"/>
              </a:rPr>
              <a:t>לחקלאי יש שדה והוא מתלבט בין שתי אפשרויות:</a:t>
            </a:r>
          </a:p>
          <a:p>
            <a:pPr>
              <a:defRPr/>
            </a:pPr>
            <a:r>
              <a:rPr lang="he-IL" dirty="0">
                <a:solidFill>
                  <a:srgbClr val="1D4C72"/>
                </a:solidFill>
                <a:latin typeface="Arial" pitchFamily="34" charset="0"/>
                <a:cs typeface="Arial" pitchFamily="34" charset="0"/>
              </a:rPr>
              <a:t>א. לגדל בשדה חיטה.</a:t>
            </a:r>
          </a:p>
          <a:p>
            <a:pPr>
              <a:defRPr/>
            </a:pPr>
            <a:r>
              <a:rPr lang="he-IL" dirty="0">
                <a:solidFill>
                  <a:srgbClr val="1D4C72"/>
                </a:solidFill>
                <a:latin typeface="Arial" pitchFamily="34" charset="0"/>
                <a:cs typeface="Arial" pitchFamily="34" charset="0"/>
              </a:rPr>
              <a:t>ב.  לגדל בשדה חיטה ולתת אותה למאכל לפרות.</a:t>
            </a:r>
          </a:p>
          <a:p>
            <a:pPr>
              <a:defRPr/>
            </a:pPr>
            <a:r>
              <a:rPr lang="he-IL" dirty="0">
                <a:solidFill>
                  <a:srgbClr val="1D4C72"/>
                </a:solidFill>
                <a:latin typeface="Arial" pitchFamily="34" charset="0"/>
                <a:cs typeface="Arial" pitchFamily="34" charset="0"/>
              </a:rPr>
              <a:t>    איזו ביומסה תהיה גדולה יותר: של החיטה או השינוי בביומסת הפרות שניזונו ממנה?</a:t>
            </a:r>
          </a:p>
          <a:p>
            <a:pPr>
              <a:defRPr/>
            </a:pPr>
            <a:endParaRPr lang="en-US" dirty="0">
              <a:solidFill>
                <a:srgbClr val="1D4C72"/>
              </a:solidFill>
              <a:latin typeface="Arial" pitchFamily="34" charset="0"/>
              <a:cs typeface="Arial" pitchFamily="34" charset="0"/>
            </a:endParaRP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2F52467-1066-4D1B-88E0-14538AD8512E}"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כמות הביומסה יורדת ככל שעולים ברמת ההזנה</a:t>
            </a:r>
            <a:endParaRPr lang="he-IL" sz="1800" dirty="0" smtClean="0"/>
          </a:p>
        </p:txBody>
      </p:sp>
      <p:sp>
        <p:nvSpPr>
          <p:cNvPr id="9" name="TextBox 8"/>
          <p:cNvSpPr txBox="1"/>
          <p:nvPr/>
        </p:nvSpPr>
        <p:spPr>
          <a:xfrm>
            <a:off x="276225"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13:</a:t>
            </a:r>
          </a:p>
          <a:p>
            <a:pPr>
              <a:defRPr/>
            </a:pPr>
            <a:r>
              <a:rPr lang="he-IL" dirty="0">
                <a:solidFill>
                  <a:srgbClr val="1D4C72"/>
                </a:solidFill>
                <a:latin typeface="Arial" pitchFamily="34" charset="0"/>
                <a:cs typeface="Arial" pitchFamily="34" charset="0"/>
              </a:rPr>
              <a:t>לחקלאי יש שדה והוא מתלבט בין שתי אפשרויות:</a:t>
            </a:r>
          </a:p>
          <a:p>
            <a:pPr>
              <a:defRPr/>
            </a:pPr>
            <a:r>
              <a:rPr lang="he-IL" dirty="0">
                <a:solidFill>
                  <a:srgbClr val="1D4C72"/>
                </a:solidFill>
                <a:latin typeface="Arial" pitchFamily="34" charset="0"/>
                <a:cs typeface="Arial" pitchFamily="34" charset="0"/>
              </a:rPr>
              <a:t>א. לגדל בשדה חיטה.</a:t>
            </a:r>
          </a:p>
          <a:p>
            <a:pPr>
              <a:defRPr/>
            </a:pPr>
            <a:r>
              <a:rPr lang="he-IL" dirty="0">
                <a:solidFill>
                  <a:srgbClr val="1D4C72"/>
                </a:solidFill>
                <a:latin typeface="Arial" pitchFamily="34" charset="0"/>
                <a:cs typeface="Arial" pitchFamily="34" charset="0"/>
              </a:rPr>
              <a:t>ב.  לגדל בשדה חיטה ולתת אותה למאכל לפרות.</a:t>
            </a:r>
          </a:p>
          <a:p>
            <a:pPr>
              <a:defRPr/>
            </a:pPr>
            <a:r>
              <a:rPr lang="he-IL" dirty="0">
                <a:solidFill>
                  <a:srgbClr val="1D4C72"/>
                </a:solidFill>
                <a:latin typeface="Arial" pitchFamily="34" charset="0"/>
                <a:cs typeface="Arial" pitchFamily="34" charset="0"/>
              </a:rPr>
              <a:t>    איזו ביומסה תהיה גדולה יותר: של החיטה או השינוי בביומסת הפרות שניזונו ממנה?</a:t>
            </a:r>
          </a:p>
          <a:p>
            <a:pPr>
              <a:defRPr/>
            </a:pPr>
            <a:endParaRPr lang="en-US" dirty="0">
              <a:solidFill>
                <a:srgbClr val="1D4C72"/>
              </a:solidFill>
              <a:latin typeface="Arial" pitchFamily="34" charset="0"/>
              <a:cs typeface="Arial" pitchFamily="34" charset="0"/>
            </a:endParaRPr>
          </a:p>
        </p:txBody>
      </p:sp>
      <p:sp>
        <p:nvSpPr>
          <p:cNvPr id="7" name="Rectangle 12"/>
          <p:cNvSpPr/>
          <p:nvPr/>
        </p:nvSpPr>
        <p:spPr>
          <a:xfrm>
            <a:off x="231775" y="2066355"/>
            <a:ext cx="8359775" cy="12906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ביומסת החיטה תהיה גדולה יותר מכיוון שהחיטה הנאכלת ע"י הפרות לא מנוצלת כולה לגידול הפרה, חלק ממנה מפורק בתהליך הנשימה התאית, חלק יוצא בהפרשות, והחלק הנותר מנוצל לגידול המתבטא בשינוי הביומסה של הפרות.</a:t>
            </a:r>
            <a:endParaRPr lang="he-IL" sz="800" kern="0" dirty="0">
              <a:solidFill>
                <a:prstClr val="black"/>
              </a:solidFill>
              <a:latin typeface="Arial"/>
              <a:cs typeface="Arial"/>
            </a:endParaRPr>
          </a:p>
        </p:txBody>
      </p:sp>
      <p:sp>
        <p:nvSpPr>
          <p:cNvPr id="8" name="TextBox 7"/>
          <p:cNvSpPr txBox="1"/>
          <p:nvPr/>
        </p:nvSpPr>
        <p:spPr>
          <a:xfrm>
            <a:off x="407988" y="3429000"/>
            <a:ext cx="8183562" cy="3140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שימו      :</a:t>
            </a:r>
          </a:p>
          <a:p>
            <a:pPr>
              <a:defRPr/>
            </a:pPr>
            <a:r>
              <a:rPr lang="he-IL" u="sng" dirty="0">
                <a:solidFill>
                  <a:srgbClr val="1D4C72"/>
                </a:solidFill>
                <a:latin typeface="Arial" pitchFamily="34" charset="0"/>
                <a:cs typeface="Arial" pitchFamily="34" charset="0"/>
              </a:rPr>
              <a:t>שאלה זו מופיעה בבחינות הבגרות בווריאציות שונות</a:t>
            </a:r>
            <a:r>
              <a:rPr lang="he-IL" dirty="0">
                <a:solidFill>
                  <a:srgbClr val="1D4C72"/>
                </a:solidFill>
                <a:latin typeface="Arial" pitchFamily="34" charset="0"/>
                <a:cs typeface="Arial" pitchFamily="34" charset="0"/>
              </a:rPr>
              <a:t>:</a:t>
            </a:r>
          </a:p>
          <a:p>
            <a:pPr>
              <a:defRPr/>
            </a:pPr>
            <a:r>
              <a:rPr lang="he-IL" u="sng" dirty="0">
                <a:solidFill>
                  <a:srgbClr val="1D4C72"/>
                </a:solidFill>
                <a:latin typeface="Arial" pitchFamily="34" charset="0"/>
                <a:cs typeface="Arial" pitchFamily="34" charset="0"/>
              </a:rPr>
              <a:t>דוגמאות</a:t>
            </a:r>
            <a:r>
              <a:rPr lang="he-IL" dirty="0">
                <a:solidFill>
                  <a:srgbClr val="1D4C72"/>
                </a:solidFill>
                <a:latin typeface="Arial" pitchFamily="34" charset="0"/>
                <a:cs typeface="Arial" pitchFamily="34" charset="0"/>
              </a:rPr>
              <a:t>:</a:t>
            </a:r>
          </a:p>
          <a:p>
            <a:pPr>
              <a:defRPr/>
            </a:pPr>
            <a:r>
              <a:rPr lang="he-IL" dirty="0">
                <a:solidFill>
                  <a:srgbClr val="1D4C72"/>
                </a:solidFill>
                <a:latin typeface="Arial" pitchFamily="34" charset="0"/>
                <a:cs typeface="Arial" pitchFamily="34" charset="0"/>
              </a:rPr>
              <a:t>א. נותנים לבעלי חיים בגן חיות לאכול פירות. מתי הם יקבלו יותר חומרים (וכמובן את האנרגיה האצורה בהם) – כשנותנים להם פירות נגועים בחרקים או פירות ללא חרקים?</a:t>
            </a:r>
          </a:p>
          <a:p>
            <a:pPr>
              <a:defRPr/>
            </a:pPr>
            <a:r>
              <a:rPr lang="he-IL" dirty="0">
                <a:solidFill>
                  <a:srgbClr val="1D4C72"/>
                </a:solidFill>
                <a:latin typeface="Arial" pitchFamily="34" charset="0"/>
                <a:cs typeface="Arial" pitchFamily="34" charset="0"/>
              </a:rPr>
              <a:t>ב. מלחים </a:t>
            </a:r>
            <a:r>
              <a:rPr lang="he-IL" dirty="0" err="1">
                <a:solidFill>
                  <a:srgbClr val="1D4C72"/>
                </a:solidFill>
                <a:latin typeface="Arial" pitchFamily="34" charset="0"/>
                <a:cs typeface="Arial" pitchFamily="34" charset="0"/>
              </a:rPr>
              <a:t>שאונייתם</a:t>
            </a:r>
            <a:r>
              <a:rPr lang="he-IL" dirty="0">
                <a:solidFill>
                  <a:srgbClr val="1D4C72"/>
                </a:solidFill>
                <a:latin typeface="Arial" pitchFamily="34" charset="0"/>
                <a:cs typeface="Arial" pitchFamily="34" charset="0"/>
              </a:rPr>
              <a:t> טבעה הגיעו לאי בודד. יש ברשותם תרנגולות ולחם. </a:t>
            </a:r>
          </a:p>
          <a:p>
            <a:pPr>
              <a:defRPr/>
            </a:pPr>
            <a:r>
              <a:rPr lang="he-IL" dirty="0">
                <a:solidFill>
                  <a:srgbClr val="1D4C72"/>
                </a:solidFill>
                <a:latin typeface="Arial" pitchFamily="34" charset="0"/>
                <a:cs typeface="Arial" pitchFamily="34" charset="0"/>
              </a:rPr>
              <a:t>מה כדאי להם לעשות: לתת לתרנגולות לאכול את הלחם ואחר כך לאכול את התרנגולות, </a:t>
            </a:r>
          </a:p>
          <a:p>
            <a:pPr>
              <a:defRPr/>
            </a:pPr>
            <a:r>
              <a:rPr lang="he-IL" dirty="0">
                <a:solidFill>
                  <a:srgbClr val="1D4C72"/>
                </a:solidFill>
                <a:latin typeface="Arial" pitchFamily="34" charset="0"/>
                <a:cs typeface="Arial" pitchFamily="34" charset="0"/>
              </a:rPr>
              <a:t>או לאכול את התרנגולות ואח"כ את הלחם.</a:t>
            </a:r>
          </a:p>
          <a:p>
            <a:pPr>
              <a:defRPr/>
            </a:pPr>
            <a:endParaRPr lang="he-IL" dirty="0">
              <a:solidFill>
                <a:srgbClr val="1D4C72"/>
              </a:solidFill>
              <a:latin typeface="Arial" pitchFamily="34" charset="0"/>
              <a:cs typeface="Arial" pitchFamily="34" charset="0"/>
            </a:endParaRPr>
          </a:p>
          <a:p>
            <a:pPr>
              <a:defRPr/>
            </a:pPr>
            <a:r>
              <a:rPr lang="he-IL" u="sng" dirty="0">
                <a:solidFill>
                  <a:srgbClr val="1D4C72"/>
                </a:solidFill>
                <a:latin typeface="Arial" pitchFamily="34" charset="0"/>
                <a:cs typeface="Arial" pitchFamily="34" charset="0"/>
              </a:rPr>
              <a:t>התשובה העקרונית תמיד זהה</a:t>
            </a:r>
            <a:r>
              <a:rPr lang="he-IL" dirty="0">
                <a:solidFill>
                  <a:srgbClr val="1D4C72"/>
                </a:solidFill>
                <a:latin typeface="Arial" pitchFamily="34" charset="0"/>
                <a:cs typeface="Arial" pitchFamily="34" charset="0"/>
              </a:rPr>
              <a:t>: כדאי לאכול את השלב הנמוך יותר בפירמידה, כלומר הצמחים, כי אם נאכל את השלבים הגבוהים יותר נפסיד חלק מהחומרים.</a:t>
            </a:r>
            <a:endParaRPr lang="en-US" dirty="0">
              <a:solidFill>
                <a:srgbClr val="1D4C72"/>
              </a:solidFill>
              <a:latin typeface="Arial" pitchFamily="34" charset="0"/>
              <a:cs typeface="Arial" pitchFamily="34" charset="0"/>
            </a:endParaRPr>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לב 13"/>
          <p:cNvSpPr/>
          <p:nvPr/>
        </p:nvSpPr>
        <p:spPr>
          <a:xfrm>
            <a:off x="7708900" y="3499515"/>
            <a:ext cx="287338" cy="287337"/>
          </a:xfrm>
          <a:prstGeom prst="heart">
            <a:avLst/>
          </a:prstGeom>
          <a:solidFill>
            <a:srgbClr val="FF6600"/>
          </a:solidFill>
          <a:ln w="25400" cap="flat" cmpd="sng" algn="ctr">
            <a:solidFill>
              <a:srgbClr val="FF6600"/>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213481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smtClean="0">
                <a:solidFill>
                  <a:prstClr val="black"/>
                </a:solidFill>
              </a:rPr>
              <a:t>האורגניזמים מתחלקים על פי דרך הזנתם לאוטוטרופים </a:t>
            </a:r>
            <a:r>
              <a:rPr lang="he-IL" dirty="0" err="1" smtClean="0">
                <a:solidFill>
                  <a:prstClr val="black"/>
                </a:solidFill>
              </a:rPr>
              <a:t>והטרוטרופים</a:t>
            </a:r>
            <a:r>
              <a:rPr lang="he-IL" dirty="0" smtClean="0">
                <a:solidFill>
                  <a:prstClr val="black"/>
                </a:solidFill>
              </a:rPr>
              <a:t>.</a:t>
            </a: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schemeClr val="tx1"/>
                </a:solidFill>
              </a:rPr>
              <a:t>האורגניזמים האוטוטרופים הם היצרנים בבית הגידול. קיום כל שאר האורגניזמים במערכת  </a:t>
            </a:r>
          </a:p>
          <a:p>
            <a:pPr>
              <a:lnSpc>
                <a:spcPct val="150000"/>
              </a:lnSpc>
              <a:defRPr/>
            </a:pPr>
            <a:r>
              <a:rPr lang="he-IL" dirty="0" smtClean="0">
                <a:solidFill>
                  <a:schemeClr val="tx1"/>
                </a:solidFill>
              </a:rPr>
              <a:t>  האקולוגית (של הצרכנים הראשוניים במישרין ושל הצרכנים השניוניים בעקיפין) תלוי בחומרים  </a:t>
            </a:r>
          </a:p>
          <a:p>
            <a:pPr>
              <a:lnSpc>
                <a:spcPct val="150000"/>
              </a:lnSpc>
              <a:defRPr/>
            </a:pPr>
            <a:r>
              <a:rPr lang="he-IL" dirty="0" smtClean="0">
                <a:solidFill>
                  <a:schemeClr val="tx1"/>
                </a:solidFill>
              </a:rPr>
              <a:t>  האורגניים המיוצרים על ידי היצרנים.</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דרכי הזנה, מארג מזון</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36</a:t>
            </a:fld>
            <a:endParaRPr lang="he-IL" altLang="he-IL" sz="1100" dirty="0">
              <a:solidFill>
                <a:srgbClr val="BFBFBF"/>
              </a:solidFill>
            </a:endParaRPr>
          </a:p>
        </p:txBody>
      </p:sp>
      <p:sp>
        <p:nvSpPr>
          <p:cNvPr id="10" name="Rectangle 13"/>
          <p:cNvSpPr/>
          <p:nvPr/>
        </p:nvSpPr>
        <p:spPr>
          <a:xfrm>
            <a:off x="317500" y="3212976"/>
            <a:ext cx="8429625" cy="295232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smtClean="0">
                <a:solidFill>
                  <a:schemeClr val="tx1"/>
                </a:solidFill>
              </a:rPr>
              <a:t> יחסי טורף-נטרף הם יחסי גומלין מרכזיים במערכת </a:t>
            </a:r>
            <a:r>
              <a:rPr lang="he-IL" dirty="0" smtClean="0">
                <a:solidFill>
                  <a:prstClr val="black"/>
                </a:solidFill>
              </a:rPr>
              <a:t>האקולוגית.</a:t>
            </a: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smtClean="0">
                <a:solidFill>
                  <a:prstClr val="black"/>
                </a:solidFill>
              </a:rPr>
              <a:t> שרשרת </a:t>
            </a:r>
            <a:r>
              <a:rPr lang="he-IL" dirty="0">
                <a:solidFill>
                  <a:prstClr val="black"/>
                </a:solidFill>
              </a:rPr>
              <a:t>מזון מייצגת רצף אחד של יחסי הזנה: יצרן שנאכל על ידי אוכל צמחים (צרכן ראשוני</a:t>
            </a:r>
            <a:r>
              <a:rPr lang="he-IL" dirty="0" smtClean="0">
                <a:solidFill>
                  <a:prstClr val="black"/>
                </a:solidFill>
              </a:rPr>
              <a:t>),   </a:t>
            </a:r>
          </a:p>
          <a:p>
            <a:pPr>
              <a:lnSpc>
                <a:spcPct val="150000"/>
              </a:lnSpc>
              <a:defRPr/>
            </a:pPr>
            <a:r>
              <a:rPr lang="he-IL" dirty="0" smtClean="0">
                <a:solidFill>
                  <a:prstClr val="black"/>
                </a:solidFill>
              </a:rPr>
              <a:t>   שנאכל על ידי </a:t>
            </a:r>
            <a:r>
              <a:rPr lang="he-IL" dirty="0">
                <a:solidFill>
                  <a:prstClr val="black"/>
                </a:solidFill>
              </a:rPr>
              <a:t>טורף (צרכן שניוני). בקצה שרשרת המזון נמצא </a:t>
            </a:r>
            <a:r>
              <a:rPr lang="he-IL" dirty="0" smtClean="0">
                <a:solidFill>
                  <a:prstClr val="black"/>
                </a:solidFill>
              </a:rPr>
              <a:t>טורף-על</a:t>
            </a:r>
            <a:r>
              <a:rPr lang="he-IL" dirty="0">
                <a:solidFill>
                  <a:prstClr val="black"/>
                </a:solidFill>
              </a:rPr>
              <a:t>. </a:t>
            </a:r>
            <a:endParaRPr lang="he-IL" dirty="0" smtClean="0">
              <a:solidFill>
                <a:prstClr val="black"/>
              </a:solidFill>
            </a:endParaRPr>
          </a:p>
          <a:p>
            <a:pPr>
              <a:lnSpc>
                <a:spcPct val="150000"/>
              </a:lnSpc>
              <a:defRPr/>
            </a:pPr>
            <a:endParaRPr lang="he-IL" dirty="0" smtClean="0">
              <a:solidFill>
                <a:prstClr val="black"/>
              </a:solidFill>
            </a:endParaRPr>
          </a:p>
          <a:p>
            <a:pPr>
              <a:lnSpc>
                <a:spcPct val="150000"/>
              </a:lnSpc>
              <a:buFontTx/>
              <a:buBlip>
                <a:blip r:embed="rId2"/>
              </a:buBlip>
              <a:defRPr/>
            </a:pPr>
            <a:r>
              <a:rPr lang="he-IL" dirty="0">
                <a:solidFill>
                  <a:prstClr val="black"/>
                </a:solidFill>
              </a:rPr>
              <a:t> מארג מזון מייצג את סך כל שרשרות המזון המשתלבות זו בזו בבית הגידול.</a:t>
            </a: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p:txBody>
      </p:sp>
    </p:spTree>
    <p:extLst>
      <p:ext uri="{BB962C8B-B14F-4D97-AF65-F5344CB8AC3E}">
        <p14:creationId xmlns:p14="http://schemas.microsoft.com/office/powerpoint/2010/main" val="863720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פירמידת ביומסה</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37</a:t>
            </a:fld>
            <a:endParaRPr lang="he-IL" altLang="he-IL" sz="1100" dirty="0">
              <a:solidFill>
                <a:srgbClr val="BFBFBF"/>
              </a:solidFill>
            </a:endParaRPr>
          </a:p>
        </p:txBody>
      </p:sp>
      <p:sp>
        <p:nvSpPr>
          <p:cNvPr id="10" name="Rectangle 13"/>
          <p:cNvSpPr/>
          <p:nvPr/>
        </p:nvSpPr>
        <p:spPr>
          <a:xfrm>
            <a:off x="210343" y="718121"/>
            <a:ext cx="8429625" cy="374434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פירמידת ביומסה מתארת את </a:t>
            </a:r>
            <a:r>
              <a:rPr lang="he-IL" dirty="0" err="1">
                <a:solidFill>
                  <a:prstClr val="black"/>
                </a:solidFill>
              </a:rPr>
              <a:t>ביומסת</a:t>
            </a:r>
            <a:r>
              <a:rPr lang="he-IL" dirty="0">
                <a:solidFill>
                  <a:prstClr val="black"/>
                </a:solidFill>
              </a:rPr>
              <a:t> היצרנים </a:t>
            </a:r>
            <a:r>
              <a:rPr lang="he-IL" dirty="0" err="1">
                <a:solidFill>
                  <a:prstClr val="black"/>
                </a:solidFill>
              </a:rPr>
              <a:t>וביומסת</a:t>
            </a:r>
            <a:r>
              <a:rPr lang="he-IL" dirty="0">
                <a:solidFill>
                  <a:prstClr val="black"/>
                </a:solidFill>
              </a:rPr>
              <a:t> הצרכנים השונים בבית הגידול</a:t>
            </a:r>
            <a:r>
              <a:rPr lang="he-IL" dirty="0" smtClean="0">
                <a:solidFill>
                  <a:prstClr val="black"/>
                </a:solidFill>
              </a:rPr>
              <a:t>.</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הביומסה הולכת וקטנה ככל שעולים ברמת ההזנה משום שחלק מהמזון הנאכל על ידי </a:t>
            </a:r>
          </a:p>
          <a:p>
            <a:pPr>
              <a:lnSpc>
                <a:spcPct val="150000"/>
              </a:lnSpc>
              <a:defRPr/>
            </a:pPr>
            <a:r>
              <a:rPr lang="he-IL" dirty="0" smtClean="0">
                <a:solidFill>
                  <a:prstClr val="black"/>
                </a:solidFill>
              </a:rPr>
              <a:t>   האורגניזמים </a:t>
            </a:r>
            <a:r>
              <a:rPr lang="he-IL" dirty="0">
                <a:solidFill>
                  <a:prstClr val="black"/>
                </a:solidFill>
              </a:rPr>
              <a:t>מתפרק בנשימה תאית או יוצא בהפרשות, ורק חלק מנוצל לגידול, המתבטא </a:t>
            </a:r>
          </a:p>
          <a:p>
            <a:pPr>
              <a:lnSpc>
                <a:spcPct val="150000"/>
              </a:lnSpc>
              <a:defRPr/>
            </a:pPr>
            <a:r>
              <a:rPr lang="he-IL" dirty="0" smtClean="0">
                <a:solidFill>
                  <a:prstClr val="black"/>
                </a:solidFill>
              </a:rPr>
              <a:t>   בעליית </a:t>
            </a:r>
            <a:r>
              <a:rPr lang="he-IL" dirty="0">
                <a:solidFill>
                  <a:prstClr val="black"/>
                </a:solidFill>
              </a:rPr>
              <a:t>הביומסה. רק חלק זה עומד לרשות רמת ההזנה הבאה.</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האנרגיה הכימית האצורה בביומסה (בחומרים האורגניים הבונים את תאי האורגניזמים) </a:t>
            </a:r>
          </a:p>
          <a:p>
            <a:pPr>
              <a:lnSpc>
                <a:spcPct val="150000"/>
              </a:lnSpc>
              <a:defRPr/>
            </a:pPr>
            <a:r>
              <a:rPr lang="he-IL" dirty="0" smtClean="0">
                <a:solidFill>
                  <a:prstClr val="black"/>
                </a:solidFill>
              </a:rPr>
              <a:t>  הולכת </a:t>
            </a:r>
            <a:r>
              <a:rPr lang="he-IL" dirty="0">
                <a:solidFill>
                  <a:prstClr val="black"/>
                </a:solidFill>
              </a:rPr>
              <a:t>וקטנה אף היא, ככל שהביומסה הולכת וקטנה. </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Tree>
    <p:extLst>
      <p:ext uri="{BB962C8B-B14F-4D97-AF65-F5344CB8AC3E}">
        <p14:creationId xmlns:p14="http://schemas.microsoft.com/office/powerpoint/2010/main" val="114027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7180"/>
            <a:ext cx="8429625" cy="424708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smtClean="0">
                <a:solidFill>
                  <a:prstClr val="black"/>
                </a:solidFill>
              </a:rPr>
              <a:t>במערכת האקולוגית מתקיים מחזור של חומרים:</a:t>
            </a:r>
          </a:p>
          <a:p>
            <a:pPr>
              <a:lnSpc>
                <a:spcPct val="150000"/>
              </a:lnSpc>
              <a:defRPr/>
            </a:pPr>
            <a:r>
              <a:rPr lang="he-IL" dirty="0">
                <a:solidFill>
                  <a:prstClr val="black"/>
                </a:solidFill>
              </a:rPr>
              <a:t> </a:t>
            </a:r>
            <a:r>
              <a:rPr lang="he-IL" dirty="0" smtClean="0">
                <a:solidFill>
                  <a:prstClr val="black"/>
                </a:solidFill>
              </a:rPr>
              <a:t> היצרנים הופכים חומרים אנאורגניים לחומרים אורגניים, והמפרקים הופכים חומרים אורגניים </a:t>
            </a:r>
          </a:p>
          <a:p>
            <a:pPr>
              <a:lnSpc>
                <a:spcPct val="150000"/>
              </a:lnSpc>
              <a:defRPr/>
            </a:pPr>
            <a:r>
              <a:rPr lang="he-IL" dirty="0" smtClean="0">
                <a:solidFill>
                  <a:prstClr val="black"/>
                </a:solidFill>
              </a:rPr>
              <a:t>  לחומרים אנאורגניים הזמינים ליצרנים.</a:t>
            </a:r>
          </a:p>
          <a:p>
            <a:pPr>
              <a:lnSpc>
                <a:spcPct val="150000"/>
              </a:lnSpc>
              <a:defRPr/>
            </a:pPr>
            <a:endParaRPr lang="he-IL" dirty="0" smtClean="0">
              <a:solidFill>
                <a:prstClr val="black"/>
              </a:solidFill>
            </a:endParaRPr>
          </a:p>
          <a:p>
            <a:pPr>
              <a:lnSpc>
                <a:spcPct val="150000"/>
              </a:lnSpc>
              <a:buFontTx/>
              <a:buBlip>
                <a:blip r:embed="rId2"/>
              </a:buBlip>
              <a:defRPr/>
            </a:pPr>
            <a:r>
              <a:rPr lang="he-IL" dirty="0" smtClean="0">
                <a:solidFill>
                  <a:prstClr val="black"/>
                </a:solidFill>
              </a:rPr>
              <a:t> לעומת זאת, האנרגיה אינה ממוחזרת: אנרגיית האור הופכת בתהליך הפוטוסינתזה לאנרגיה </a:t>
            </a:r>
          </a:p>
          <a:p>
            <a:pPr>
              <a:lnSpc>
                <a:spcPct val="150000"/>
              </a:lnSpc>
              <a:defRPr/>
            </a:pPr>
            <a:r>
              <a:rPr lang="he-IL" dirty="0" smtClean="0">
                <a:solidFill>
                  <a:prstClr val="black"/>
                </a:solidFill>
              </a:rPr>
              <a:t>  כימית, האצורה בחומרים האורגניים. כאשר החומרים האורגניים מתפרקים בתהליך נשימה </a:t>
            </a:r>
          </a:p>
          <a:p>
            <a:pPr>
              <a:lnSpc>
                <a:spcPct val="150000"/>
              </a:lnSpc>
              <a:defRPr/>
            </a:pPr>
            <a:r>
              <a:rPr lang="he-IL" dirty="0" smtClean="0">
                <a:solidFill>
                  <a:prstClr val="black"/>
                </a:solidFill>
              </a:rPr>
              <a:t>  תאית ותהליכים </a:t>
            </a:r>
            <a:r>
              <a:rPr lang="he-IL" dirty="0">
                <a:solidFill>
                  <a:prstClr val="black"/>
                </a:solidFill>
              </a:rPr>
              <a:t>מטבוליים אחרים </a:t>
            </a:r>
            <a:r>
              <a:rPr lang="he-IL" dirty="0" smtClean="0">
                <a:solidFill>
                  <a:prstClr val="black"/>
                </a:solidFill>
              </a:rPr>
              <a:t>המתרחשים בגוף </a:t>
            </a:r>
            <a:r>
              <a:rPr lang="he-IL" dirty="0">
                <a:solidFill>
                  <a:prstClr val="black"/>
                </a:solidFill>
              </a:rPr>
              <a:t>כל </a:t>
            </a:r>
            <a:r>
              <a:rPr lang="he-IL" dirty="0" smtClean="0">
                <a:solidFill>
                  <a:prstClr val="black"/>
                </a:solidFill>
              </a:rPr>
              <a:t>האורגניזמים, משתחררת אנרגיית </a:t>
            </a:r>
          </a:p>
          <a:p>
            <a:pPr>
              <a:lnSpc>
                <a:spcPct val="150000"/>
              </a:lnSpc>
              <a:defRPr/>
            </a:pPr>
            <a:r>
              <a:rPr lang="he-IL" dirty="0" smtClean="0">
                <a:solidFill>
                  <a:prstClr val="black"/>
                </a:solidFill>
              </a:rPr>
              <a:t>  חום.</a:t>
            </a:r>
          </a:p>
          <a:p>
            <a:pPr>
              <a:lnSpc>
                <a:spcPct val="150000"/>
              </a:lnSpc>
              <a:buFontTx/>
              <a:buBlip>
                <a:blip r:embed="rId2"/>
              </a:buBlip>
              <a:defRPr/>
            </a:pPr>
            <a:r>
              <a:rPr lang="he-IL" dirty="0">
                <a:solidFill>
                  <a:prstClr val="black"/>
                </a:solidFill>
              </a:rPr>
              <a:t> אנרגיית החום אינה ניתנת לניצול בתהליך הפוטוסינתזה, ולכן קיומה של המערכת האקולוגית</a:t>
            </a:r>
          </a:p>
          <a:p>
            <a:pPr>
              <a:lnSpc>
                <a:spcPct val="150000"/>
              </a:lnSpc>
              <a:defRPr/>
            </a:pPr>
            <a:r>
              <a:rPr lang="he-IL" dirty="0" smtClean="0">
                <a:solidFill>
                  <a:prstClr val="black"/>
                </a:solidFill>
              </a:rPr>
              <a:t>  בכדור </a:t>
            </a:r>
            <a:r>
              <a:rPr lang="he-IL" dirty="0">
                <a:solidFill>
                  <a:prstClr val="black"/>
                </a:solidFill>
              </a:rPr>
              <a:t>הארץ תלוי באספקה מתמדת של אור השמש.</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מחזור חומרים וזרימת אנרגיה במערכת האקולוגית</a:t>
            </a:r>
            <a:endParaRPr lang="he-IL" sz="1800" b="1" dirty="0">
              <a:solidFill>
                <a:schemeClr val="accent3"/>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3063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11" name="TextBox 10"/>
          <p:cNvSpPr txBox="1"/>
          <p:nvPr/>
        </p:nvSpPr>
        <p:spPr>
          <a:xfrm>
            <a:off x="467544" y="4941168"/>
            <a:ext cx="8183563" cy="178510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b="1" dirty="0" smtClean="0">
                <a:solidFill>
                  <a:srgbClr val="1D4C72"/>
                </a:solidFill>
                <a:latin typeface="Arial"/>
                <a:cs typeface="Arial"/>
              </a:rPr>
              <a:t>מונחים (מתכנית הלימודים):</a:t>
            </a:r>
          </a:p>
          <a:p>
            <a:pPr fontAlgn="auto">
              <a:spcBef>
                <a:spcPts val="0"/>
              </a:spcBef>
              <a:spcAft>
                <a:spcPts val="0"/>
              </a:spcAft>
              <a:defRPr/>
            </a:pPr>
            <a:r>
              <a:rPr lang="he-IL" dirty="0" err="1" smtClean="0">
                <a:solidFill>
                  <a:srgbClr val="1D4C72"/>
                </a:solidFill>
                <a:latin typeface="Arial"/>
                <a:cs typeface="Arial"/>
              </a:rPr>
              <a:t>אוטוטרוף</a:t>
            </a:r>
            <a:r>
              <a:rPr lang="he-IL" dirty="0" smtClean="0">
                <a:solidFill>
                  <a:srgbClr val="1D4C72"/>
                </a:solidFill>
                <a:latin typeface="Arial"/>
                <a:cs typeface="Arial"/>
              </a:rPr>
              <a:t>, </a:t>
            </a:r>
            <a:r>
              <a:rPr lang="he-IL" dirty="0" err="1" smtClean="0">
                <a:solidFill>
                  <a:srgbClr val="1D4C72"/>
                </a:solidFill>
                <a:latin typeface="Arial"/>
                <a:cs typeface="Arial"/>
              </a:rPr>
              <a:t>הטרוטרוף</a:t>
            </a:r>
            <a:r>
              <a:rPr lang="he-IL" dirty="0" smtClean="0">
                <a:solidFill>
                  <a:srgbClr val="1D4C72"/>
                </a:solidFill>
                <a:latin typeface="Arial"/>
                <a:cs typeface="Arial"/>
              </a:rPr>
              <a:t>, </a:t>
            </a:r>
          </a:p>
          <a:p>
            <a:pPr fontAlgn="auto">
              <a:spcBef>
                <a:spcPts val="0"/>
              </a:spcBef>
              <a:spcAft>
                <a:spcPts val="0"/>
              </a:spcAft>
              <a:defRPr/>
            </a:pPr>
            <a:r>
              <a:rPr lang="he-IL" dirty="0" smtClean="0">
                <a:solidFill>
                  <a:srgbClr val="1D4C72"/>
                </a:solidFill>
                <a:latin typeface="Arial"/>
                <a:cs typeface="Arial"/>
              </a:rPr>
              <a:t>ביומסה, חומר אורגני, חומר אנאורגני (אי-אורגני), </a:t>
            </a:r>
          </a:p>
          <a:p>
            <a:pPr fontAlgn="auto">
              <a:spcBef>
                <a:spcPts val="0"/>
              </a:spcBef>
              <a:spcAft>
                <a:spcPts val="0"/>
              </a:spcAft>
              <a:defRPr/>
            </a:pPr>
            <a:r>
              <a:rPr lang="he-IL" dirty="0">
                <a:solidFill>
                  <a:srgbClr val="1D4C72"/>
                </a:solidFill>
                <a:latin typeface="Arial"/>
                <a:cs typeface="Arial"/>
              </a:rPr>
              <a:t>אנרגיה כימית, אנרגיית חום, </a:t>
            </a: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יצרנים, מפרקים, צרכנים ראשוניים, צרכנים שניוניים</a:t>
            </a:r>
            <a:r>
              <a:rPr lang="he-IL" dirty="0">
                <a:solidFill>
                  <a:srgbClr val="1D4C72"/>
                </a:solidFill>
                <a:latin typeface="Arial"/>
                <a:cs typeface="Arial"/>
              </a:rPr>
              <a:t>, טורף-על, יחסי הזנה, </a:t>
            </a:r>
          </a:p>
          <a:p>
            <a:pPr fontAlgn="auto">
              <a:spcBef>
                <a:spcPts val="0"/>
              </a:spcBef>
              <a:spcAft>
                <a:spcPts val="0"/>
              </a:spcAft>
              <a:defRPr/>
            </a:pPr>
            <a:r>
              <a:rPr lang="he-IL" dirty="0" smtClean="0">
                <a:solidFill>
                  <a:srgbClr val="1D4C72"/>
                </a:solidFill>
                <a:latin typeface="Arial"/>
                <a:cs typeface="Arial"/>
              </a:rPr>
              <a:t>נשימה, פוטוסינתזה. </a:t>
            </a:r>
            <a:endParaRPr lang="he-IL" dirty="0">
              <a:solidFill>
                <a:srgbClr val="1D4C72"/>
              </a:solidFill>
              <a:latin typeface="Arial"/>
              <a:cs typeface="Arial"/>
            </a:endParaRPr>
          </a:p>
        </p:txBody>
      </p:sp>
    </p:spTree>
    <p:extLst>
      <p:ext uri="{BB962C8B-B14F-4D97-AF65-F5344CB8AC3E}">
        <p14:creationId xmlns:p14="http://schemas.microsoft.com/office/powerpoint/2010/main" val="3858107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64293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מה נכון לומר בדרך כלל על מערכת אקולוגית מאוזנת?</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מספר היצרנים שווה למספר הצרכנים הראשוניים.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מספר היצרנים קטן ממספר הצרכנים הראשוניים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הביומסה של היצרנים קטנה מהביומסה של הצרכנים הראשוניים.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הביומסה של היצרנים גדולה מהביומסה של הצרכנים הראשוניים</a:t>
            </a:r>
            <a:r>
              <a:rPr lang="he-IL" dirty="0">
                <a:solidFill>
                  <a:srgbClr val="1D4C72"/>
                </a:solidFill>
                <a:latin typeface="Arial"/>
                <a:cs typeface="Arial"/>
              </a:rPr>
              <a:t>.</a:t>
            </a:r>
          </a:p>
        </p:txBody>
      </p:sp>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49042A-2D10-4C5A-AAF8-7AD78A47DCEA}" type="slidenum">
              <a:rPr lang="he-IL" smtClean="0"/>
              <a:pPr fontAlgn="base">
                <a:spcBef>
                  <a:spcPct val="0"/>
                </a:spcBef>
                <a:spcAft>
                  <a:spcPct val="0"/>
                </a:spcAft>
                <a:defRPr/>
              </a:pPr>
              <a:t>39</a:t>
            </a:fld>
            <a:endParaRPr lang="he-IL" dirty="0" smtClean="0"/>
          </a:p>
        </p:txBody>
      </p:sp>
      <p:sp>
        <p:nvSpPr>
          <p:cNvPr id="7" name="TextBox 6"/>
          <p:cNvSpPr txBox="1"/>
          <p:nvPr/>
        </p:nvSpPr>
        <p:spPr>
          <a:xfrm>
            <a:off x="285750" y="371475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15:</a:t>
            </a:r>
          </a:p>
          <a:p>
            <a:pPr fontAlgn="auto">
              <a:spcBef>
                <a:spcPts val="0"/>
              </a:spcBef>
              <a:spcAft>
                <a:spcPts val="0"/>
              </a:spcAft>
              <a:defRPr/>
            </a:pPr>
            <a:r>
              <a:rPr lang="he-IL" dirty="0">
                <a:solidFill>
                  <a:srgbClr val="1D4C72"/>
                </a:solidFill>
                <a:latin typeface="Arial"/>
                <a:cs typeface="Arial"/>
              </a:rPr>
              <a:t>מדוע הצמחים נמצאים בבסיס הפירמידה האקולוגית? </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הם קולטים את החומרים האורגניים מן הקרקע.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הם קולטים מים מן הקרקע ופולטים חמצן לאוויר.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הם מייצרים חומרים אורגניים מחומרים אנאורגניים</a:t>
            </a:r>
            <a:r>
              <a:rPr lang="he-IL" dirty="0">
                <a:solidFill>
                  <a:srgbClr val="1D4C72"/>
                </a:solidFill>
                <a:latin typeface="Arial"/>
                <a:cs typeface="Arial"/>
              </a:rPr>
              <a:t>.</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מייצרים אנרגיה וחומרים אנאורגניים.</a:t>
            </a:r>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תרגול נוסף – שאלות 14-15: פירמידת </a:t>
            </a:r>
            <a:r>
              <a:rPr lang="he-IL" sz="2000" b="1" dirty="0">
                <a:solidFill>
                  <a:srgbClr val="FF6600"/>
                </a:solidFill>
                <a:ea typeface="+mn-ea"/>
              </a:rPr>
              <a:t>מזון אקולוגית </a:t>
            </a:r>
            <a:endParaRPr lang="he-IL" sz="2000" dirty="0" smtClean="0"/>
          </a:p>
        </p:txBody>
      </p:sp>
      <p:sp>
        <p:nvSpPr>
          <p:cNvPr id="9"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4613" y="30163"/>
            <a:ext cx="8737601" cy="441325"/>
          </a:xfrm>
        </p:spPr>
        <p:txBody>
          <a:bodyPr/>
          <a:lstStyle/>
          <a:p>
            <a:pPr fontAlgn="auto">
              <a:defRPr/>
            </a:pPr>
            <a:r>
              <a:rPr lang="he-IL" sz="1800" b="1" dirty="0" smtClean="0">
                <a:solidFill>
                  <a:srgbClr val="FF6600"/>
                </a:solidFill>
                <a:ea typeface="+mn-ea"/>
              </a:rPr>
              <a:t>פוטוסינתזה </a:t>
            </a:r>
            <a:r>
              <a:rPr lang="he-IL" sz="1800" b="1" dirty="0">
                <a:solidFill>
                  <a:srgbClr val="FF6600"/>
                </a:solidFill>
                <a:ea typeface="+mn-ea"/>
              </a:rPr>
              <a:t>– תהליך של הפיכת חומרים </a:t>
            </a:r>
            <a:r>
              <a:rPr lang="he-IL" sz="1800" b="1" dirty="0" smtClean="0">
                <a:solidFill>
                  <a:srgbClr val="FF6600"/>
                </a:solidFill>
                <a:ea typeface="+mn-ea"/>
              </a:rPr>
              <a:t>אי-אורגניים </a:t>
            </a:r>
            <a:r>
              <a:rPr lang="he-IL" sz="1800" b="1" dirty="0">
                <a:solidFill>
                  <a:srgbClr val="FF6600"/>
                </a:solidFill>
                <a:ea typeface="+mn-ea"/>
              </a:rPr>
              <a:t>לחומרים אורגניים </a:t>
            </a:r>
            <a:r>
              <a:rPr lang="he-IL" sz="1800" b="1" dirty="0" smtClean="0">
                <a:solidFill>
                  <a:srgbClr val="FF6600"/>
                </a:solidFill>
                <a:ea typeface="+mn-ea"/>
              </a:rPr>
              <a:t>בעזרת </a:t>
            </a:r>
            <a:r>
              <a:rPr lang="he-IL" sz="1800" b="1" dirty="0">
                <a:solidFill>
                  <a:srgbClr val="FF6600"/>
                </a:solidFill>
                <a:ea typeface="+mn-ea"/>
              </a:rPr>
              <a:t>אנרגיית האור</a:t>
            </a:r>
            <a:endParaRPr lang="he-IL" sz="1800" b="1" dirty="0" smtClean="0">
              <a:solidFill>
                <a:srgbClr val="FF6600"/>
              </a:solidFill>
              <a:ea typeface="+mn-ea"/>
            </a:endParaRPr>
          </a:p>
        </p:txBody>
      </p:sp>
      <p:sp>
        <p:nvSpPr>
          <p:cNvPr id="207877" name="מלבן 1"/>
          <p:cNvSpPr>
            <a:spLocks noChangeArrowheads="1"/>
          </p:cNvSpPr>
          <p:nvPr/>
        </p:nvSpPr>
        <p:spPr bwMode="auto">
          <a:xfrm>
            <a:off x="322263" y="552723"/>
            <a:ext cx="84439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רוב האורגניזמים האוֹטוֹטרופים (כגון צמחים ואצות) מייצרים תרכובות אורגניות מתרכובות אנאורגניות, בתהליך הפוטוסינתזה. בתהליך זה </a:t>
            </a:r>
            <a:r>
              <a:rPr lang="he-IL" dirty="0">
                <a:solidFill>
                  <a:srgbClr val="FF6600"/>
                </a:solidFill>
              </a:rPr>
              <a:t>מנוצלת אנרגיית האור לשם בניית חומרים אורגניים (פחמימות) מחומרים אי-אורגניים (מים ופחמן דו חמצני).  </a:t>
            </a:r>
          </a:p>
          <a:p>
            <a:r>
              <a:rPr lang="he-IL" u="sng" dirty="0">
                <a:solidFill>
                  <a:srgbClr val="FF6600"/>
                </a:solidFill>
              </a:rPr>
              <a:t>אנרגיית האור הופכת לאנרגיה כימית האצורה בתוך הפחמימות</a:t>
            </a:r>
            <a:r>
              <a:rPr lang="he-IL" sz="2000" dirty="0">
                <a:solidFill>
                  <a:srgbClr val="FF6600"/>
                </a:solidFill>
              </a:rPr>
              <a:t>.</a:t>
            </a:r>
          </a:p>
          <a:p>
            <a:r>
              <a:rPr lang="he-IL" dirty="0">
                <a:solidFill>
                  <a:srgbClr val="000000"/>
                </a:solidFill>
              </a:rPr>
              <a:t>התהליך מתרחש באיברים הירוקים בצמח (עלים ולעיתים גם גבעולים).</a:t>
            </a:r>
            <a:endParaRPr lang="en-US" dirty="0">
              <a:solidFill>
                <a:srgbClr val="000000"/>
              </a:solidFill>
            </a:endParaRPr>
          </a:p>
        </p:txBody>
      </p:sp>
      <p:grpSp>
        <p:nvGrpSpPr>
          <p:cNvPr id="2" name="קבוצה 1"/>
          <p:cNvGrpSpPr/>
          <p:nvPr/>
        </p:nvGrpSpPr>
        <p:grpSpPr>
          <a:xfrm>
            <a:off x="179512" y="1988840"/>
            <a:ext cx="8561388" cy="4138659"/>
            <a:chOff x="-6350" y="2389340"/>
            <a:chExt cx="8561388" cy="4138659"/>
          </a:xfrm>
        </p:grpSpPr>
        <p:grpSp>
          <p:nvGrpSpPr>
            <p:cNvPr id="207878" name="קבוצה 19"/>
            <p:cNvGrpSpPr>
              <a:grpSpLocks/>
            </p:cNvGrpSpPr>
            <p:nvPr/>
          </p:nvGrpSpPr>
          <p:grpSpPr bwMode="auto">
            <a:xfrm>
              <a:off x="-6350" y="2852936"/>
              <a:ext cx="8561388" cy="3675063"/>
              <a:chOff x="-114381" y="1828800"/>
              <a:chExt cx="8561469" cy="3674826"/>
            </a:xfrm>
          </p:grpSpPr>
          <p:sp>
            <p:nvSpPr>
              <p:cNvPr id="21" name="הסבר אליפטי 20"/>
              <p:cNvSpPr/>
              <p:nvPr/>
            </p:nvSpPr>
            <p:spPr>
              <a:xfrm rot="9976769">
                <a:off x="6480156" y="4167037"/>
                <a:ext cx="1800242" cy="1114353"/>
              </a:xfrm>
              <a:prstGeom prst="wedgeEllipseCallout">
                <a:avLst>
                  <a:gd name="adj1" fmla="val -42082"/>
                  <a:gd name="adj2" fmla="val 99455"/>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הסבר אליפטי 21"/>
              <p:cNvSpPr/>
              <p:nvPr/>
            </p:nvSpPr>
            <p:spPr>
              <a:xfrm rot="9985740">
                <a:off x="4184610" y="3974962"/>
                <a:ext cx="2363810" cy="1468343"/>
              </a:xfrm>
              <a:prstGeom prst="wedgeEllipseCallout">
                <a:avLst>
                  <a:gd name="adj1" fmla="val -26218"/>
                  <a:gd name="adj2" fmla="val 78221"/>
                </a:avLst>
              </a:prstGeom>
              <a:solidFill>
                <a:srgbClr val="FFFF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TextBox 22"/>
              <p:cNvSpPr txBox="1"/>
              <p:nvPr/>
            </p:nvSpPr>
            <p:spPr>
              <a:xfrm>
                <a:off x="4540213" y="4263868"/>
                <a:ext cx="1752617" cy="92227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latin typeface="Arial" pitchFamily="34" charset="0"/>
                    <a:cs typeface="Arial" pitchFamily="34" charset="0"/>
                  </a:rPr>
                  <a:t>שנקלטים מהקרקע </a:t>
                </a:r>
              </a:p>
              <a:p>
                <a:pPr algn="ctr" fontAlgn="auto">
                  <a:spcBef>
                    <a:spcPts val="0"/>
                  </a:spcBef>
                  <a:spcAft>
                    <a:spcPts val="0"/>
                  </a:spcAft>
                  <a:defRPr/>
                </a:pPr>
                <a:r>
                  <a:rPr lang="he-IL" kern="0" dirty="0">
                    <a:solidFill>
                      <a:srgbClr val="1D4C72"/>
                    </a:solidFill>
                    <a:latin typeface="Arial" pitchFamily="34" charset="0"/>
                    <a:cs typeface="Arial" pitchFamily="34" charset="0"/>
                  </a:rPr>
                  <a:t> ע"י השורשים</a:t>
                </a:r>
              </a:p>
            </p:txBody>
          </p:sp>
          <p:sp>
            <p:nvSpPr>
              <p:cNvPr id="24" name="TextBox 23"/>
              <p:cNvSpPr txBox="1"/>
              <p:nvPr/>
            </p:nvSpPr>
            <p:spPr>
              <a:xfrm>
                <a:off x="6503970" y="4573411"/>
                <a:ext cx="1752617" cy="3698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pitchFamily="34" charset="0"/>
                    <a:cs typeface="Arial" pitchFamily="34" charset="0"/>
                  </a:rPr>
                  <a:t>שנקלט מהאוויר</a:t>
                </a:r>
              </a:p>
            </p:txBody>
          </p:sp>
          <p:sp>
            <p:nvSpPr>
              <p:cNvPr id="25" name="הסבר אליפטי 24"/>
              <p:cNvSpPr/>
              <p:nvPr/>
            </p:nvSpPr>
            <p:spPr>
              <a:xfrm rot="9976769">
                <a:off x="-114381" y="4167037"/>
                <a:ext cx="1800242" cy="1073081"/>
              </a:xfrm>
              <a:prstGeom prst="wedgeEllipseCallout">
                <a:avLst>
                  <a:gd name="adj1" fmla="val -39362"/>
                  <a:gd name="adj2" fmla="val 9806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TextBox 25"/>
              <p:cNvSpPr txBox="1"/>
              <p:nvPr/>
            </p:nvSpPr>
            <p:spPr>
              <a:xfrm>
                <a:off x="-108031" y="4540075"/>
                <a:ext cx="1752617" cy="36986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Arial" pitchFamily="34" charset="0"/>
                    <a:cs typeface="Arial" pitchFamily="34" charset="0"/>
                  </a:rPr>
                  <a:t>שנפלט לאוויר</a:t>
                </a:r>
              </a:p>
            </p:txBody>
          </p:sp>
          <p:sp>
            <p:nvSpPr>
              <p:cNvPr id="27" name="הסבר אליפטי 26"/>
              <p:cNvSpPr/>
              <p:nvPr/>
            </p:nvSpPr>
            <p:spPr>
              <a:xfrm rot="9976769">
                <a:off x="1809687" y="4332127"/>
                <a:ext cx="1800242" cy="1171499"/>
              </a:xfrm>
              <a:prstGeom prst="wedgeEllipseCallout">
                <a:avLst>
                  <a:gd name="adj1" fmla="val -50323"/>
                  <a:gd name="adj2" fmla="val 10985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TextBox 27"/>
              <p:cNvSpPr txBox="1"/>
              <p:nvPr/>
            </p:nvSpPr>
            <p:spPr>
              <a:xfrm>
                <a:off x="1857313" y="4519439"/>
                <a:ext cx="1752617" cy="92386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srgbClr val="1D4C72"/>
                    </a:solidFill>
                    <a:latin typeface="Arial" pitchFamily="34" charset="0"/>
                    <a:cs typeface="Arial" pitchFamily="34" charset="0"/>
                  </a:rPr>
                  <a:t>שמנוצל לתהליכי חיים </a:t>
                </a:r>
              </a:p>
              <a:p>
                <a:pPr algn="ctr" fontAlgn="auto">
                  <a:spcBef>
                    <a:spcPts val="0"/>
                  </a:spcBef>
                  <a:spcAft>
                    <a:spcPts val="0"/>
                  </a:spcAft>
                  <a:defRPr/>
                </a:pPr>
                <a:r>
                  <a:rPr lang="he-IL" kern="0" dirty="0">
                    <a:solidFill>
                      <a:srgbClr val="1D4C72"/>
                    </a:solidFill>
                    <a:latin typeface="Arial" pitchFamily="34" charset="0"/>
                    <a:cs typeface="Arial" pitchFamily="34" charset="0"/>
                  </a:rPr>
                  <a:t>בצמח</a:t>
                </a:r>
              </a:p>
            </p:txBody>
          </p:sp>
          <p:grpSp>
            <p:nvGrpSpPr>
              <p:cNvPr id="207889" name="קבוצה 11"/>
              <p:cNvGrpSpPr>
                <a:grpSpLocks/>
              </p:cNvGrpSpPr>
              <p:nvPr/>
            </p:nvGrpSpPr>
            <p:grpSpPr bwMode="auto">
              <a:xfrm>
                <a:off x="431948" y="2339943"/>
                <a:ext cx="8015140" cy="1234995"/>
                <a:chOff x="715264" y="2348847"/>
                <a:chExt cx="8014988" cy="1235954"/>
              </a:xfrm>
            </p:grpSpPr>
            <p:sp>
              <p:nvSpPr>
                <p:cNvPr id="32" name="TextBox 31"/>
                <p:cNvSpPr txBox="1"/>
                <p:nvPr/>
              </p:nvSpPr>
              <p:spPr>
                <a:xfrm>
                  <a:off x="2699396" y="2348847"/>
                  <a:ext cx="1655747" cy="1235954"/>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b="1" dirty="0">
                      <a:solidFill>
                        <a:srgbClr val="00B050"/>
                      </a:solidFill>
                      <a:latin typeface="Arial"/>
                      <a:cs typeface="Arial"/>
                    </a:rPr>
                    <a:t>C</a:t>
                  </a:r>
                  <a:r>
                    <a:rPr lang="en-US" sz="1200" b="1" dirty="0">
                      <a:solidFill>
                        <a:srgbClr val="00B050"/>
                      </a:solidFill>
                      <a:latin typeface="Arial"/>
                      <a:cs typeface="Arial"/>
                    </a:rPr>
                    <a:t>6</a:t>
                  </a:r>
                  <a:r>
                    <a:rPr lang="en-US" b="1" dirty="0">
                      <a:solidFill>
                        <a:srgbClr val="00B050"/>
                      </a:solidFill>
                      <a:latin typeface="Arial"/>
                      <a:cs typeface="Arial"/>
                    </a:rPr>
                    <a:t>H</a:t>
                  </a:r>
                  <a:r>
                    <a:rPr lang="en-US" sz="1200" b="1" dirty="0">
                      <a:solidFill>
                        <a:srgbClr val="00B050"/>
                      </a:solidFill>
                      <a:latin typeface="Arial"/>
                      <a:cs typeface="Arial"/>
                    </a:rPr>
                    <a:t>12</a:t>
                  </a:r>
                  <a:r>
                    <a:rPr lang="en-US" b="1" dirty="0">
                      <a:solidFill>
                        <a:srgbClr val="00B050"/>
                      </a:solidFill>
                      <a:latin typeface="Arial"/>
                      <a:cs typeface="Arial"/>
                    </a:rPr>
                    <a:t>O</a:t>
                  </a:r>
                  <a:r>
                    <a:rPr lang="en-US" sz="1200" b="1" dirty="0">
                      <a:solidFill>
                        <a:srgbClr val="00B050"/>
                      </a:solidFill>
                      <a:latin typeface="Arial"/>
                      <a:cs typeface="Arial"/>
                    </a:rPr>
                    <a:t>6</a:t>
                  </a:r>
                  <a:r>
                    <a:rPr lang="he-IL" dirty="0">
                      <a:solidFill>
                        <a:srgbClr val="00B050"/>
                      </a:solidFill>
                      <a:latin typeface="Arial"/>
                      <a:cs typeface="Arial"/>
                    </a:rPr>
                    <a:t>  </a:t>
                  </a:r>
                </a:p>
                <a:p>
                  <a:pPr algn="ctr" fontAlgn="auto">
                    <a:spcBef>
                      <a:spcPts val="0"/>
                    </a:spcBef>
                    <a:spcAft>
                      <a:spcPts val="0"/>
                    </a:spcAft>
                    <a:defRPr/>
                  </a:pPr>
                  <a:r>
                    <a:rPr lang="he-IL" sz="1900" b="1" dirty="0" smtClean="0">
                      <a:solidFill>
                        <a:srgbClr val="00B050"/>
                      </a:solidFill>
                      <a:latin typeface="Arial"/>
                      <a:cs typeface="Arial"/>
                    </a:rPr>
                    <a:t>גלוקוז</a:t>
                  </a:r>
                  <a:endParaRPr lang="he-IL" sz="1900" b="1" dirty="0">
                    <a:solidFill>
                      <a:srgbClr val="00B050"/>
                    </a:solidFill>
                    <a:latin typeface="Arial"/>
                    <a:cs typeface="Arial"/>
                  </a:endParaRPr>
                </a:p>
                <a:p>
                  <a:pPr algn="ctr" fontAlgn="auto">
                    <a:spcBef>
                      <a:spcPts val="0"/>
                    </a:spcBef>
                    <a:spcAft>
                      <a:spcPts val="0"/>
                    </a:spcAft>
                    <a:defRPr/>
                  </a:pPr>
                  <a:r>
                    <a:rPr lang="he-IL" sz="1900" b="1" dirty="0">
                      <a:solidFill>
                        <a:srgbClr val="00B050"/>
                      </a:solidFill>
                      <a:latin typeface="Arial"/>
                      <a:cs typeface="Arial"/>
                    </a:rPr>
                    <a:t>חומר אורגני</a:t>
                  </a:r>
                </a:p>
                <a:p>
                  <a:pPr algn="ctr" fontAlgn="auto">
                    <a:spcBef>
                      <a:spcPts val="0"/>
                    </a:spcBef>
                    <a:spcAft>
                      <a:spcPts val="0"/>
                    </a:spcAft>
                    <a:defRPr/>
                  </a:pPr>
                  <a:r>
                    <a:rPr lang="he-IL" sz="1900" b="1" dirty="0">
                      <a:solidFill>
                        <a:srgbClr val="00B050"/>
                      </a:solidFill>
                      <a:latin typeface="Arial"/>
                      <a:cs typeface="Arial"/>
                    </a:rPr>
                    <a:t>שאצורה בו אנרגיה כימית</a:t>
                  </a:r>
                </a:p>
              </p:txBody>
            </p:sp>
            <p:sp>
              <p:nvSpPr>
                <p:cNvPr id="33" name="TextBox 32"/>
                <p:cNvSpPr txBox="1"/>
                <p:nvPr/>
              </p:nvSpPr>
              <p:spPr>
                <a:xfrm>
                  <a:off x="715264" y="2348847"/>
                  <a:ext cx="1655746" cy="978596"/>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O</a:t>
                  </a:r>
                  <a:r>
                    <a:rPr lang="en-US" sz="1200" b="1" dirty="0">
                      <a:solidFill>
                        <a:srgbClr val="00B0F0"/>
                      </a:solidFill>
                      <a:latin typeface="Arial"/>
                      <a:cs typeface="Arial"/>
                    </a:rPr>
                    <a:t>2</a:t>
                  </a:r>
                  <a:endParaRPr lang="he-IL" sz="1200"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חמצן</a:t>
                  </a:r>
                </a:p>
                <a:p>
                  <a:pPr algn="ctr" fontAlgn="auto">
                    <a:spcBef>
                      <a:spcPts val="0"/>
                    </a:spcBef>
                    <a:spcAft>
                      <a:spcPts val="0"/>
                    </a:spcAft>
                    <a:defRPr/>
                  </a:pPr>
                  <a:r>
                    <a:rPr lang="he-IL" dirty="0">
                      <a:solidFill>
                        <a:srgbClr val="00B0F0"/>
                      </a:solidFill>
                      <a:latin typeface="Arial"/>
                      <a:cs typeface="Arial"/>
                    </a:rPr>
                    <a:t>אי-אורגני</a:t>
                  </a:r>
                </a:p>
              </p:txBody>
            </p:sp>
            <p:sp>
              <p:nvSpPr>
                <p:cNvPr id="34" name="TextBox 33"/>
                <p:cNvSpPr txBox="1"/>
                <p:nvPr/>
              </p:nvSpPr>
              <p:spPr>
                <a:xfrm>
                  <a:off x="5123486" y="2371088"/>
                  <a:ext cx="1655746" cy="978596"/>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b="1" dirty="0">
                      <a:solidFill>
                        <a:srgbClr val="00B0F0"/>
                      </a:solidFill>
                      <a:latin typeface="Arial"/>
                      <a:cs typeface="Arial"/>
                    </a:rPr>
                    <a:t>H</a:t>
                  </a:r>
                  <a:r>
                    <a:rPr lang="en-US" sz="1200" b="1" dirty="0">
                      <a:solidFill>
                        <a:srgbClr val="00B0F0"/>
                      </a:solidFill>
                      <a:latin typeface="Arial"/>
                      <a:cs typeface="Arial"/>
                    </a:rPr>
                    <a:t>2</a:t>
                  </a:r>
                  <a:r>
                    <a:rPr lang="en-US" b="1" dirty="0">
                      <a:solidFill>
                        <a:srgbClr val="00B0F0"/>
                      </a:solidFill>
                      <a:latin typeface="Arial"/>
                      <a:cs typeface="Arial"/>
                    </a:rPr>
                    <a:t>O</a:t>
                  </a:r>
                  <a:endParaRPr lang="he-IL" dirty="0">
                    <a:solidFill>
                      <a:srgbClr val="00B0F0"/>
                    </a:solidFill>
                    <a:latin typeface="Arial"/>
                    <a:cs typeface="Arial"/>
                  </a:endParaRPr>
                </a:p>
                <a:p>
                  <a:pPr algn="ctr" fontAlgn="auto">
                    <a:spcBef>
                      <a:spcPts val="0"/>
                    </a:spcBef>
                    <a:spcAft>
                      <a:spcPts val="0"/>
                    </a:spcAft>
                    <a:defRPr/>
                  </a:pPr>
                  <a:r>
                    <a:rPr lang="he-IL" dirty="0">
                      <a:solidFill>
                        <a:srgbClr val="00B0F0"/>
                      </a:solidFill>
                      <a:latin typeface="Arial"/>
                      <a:cs typeface="Arial"/>
                    </a:rPr>
                    <a:t>מים</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35" name="TextBox 34"/>
                <p:cNvSpPr txBox="1"/>
                <p:nvPr/>
              </p:nvSpPr>
              <p:spPr>
                <a:xfrm>
                  <a:off x="7074505" y="2371088"/>
                  <a:ext cx="1655747" cy="978596"/>
                </a:xfrm>
                <a:prstGeom prst="rect">
                  <a:avLst/>
                </a:prstGeom>
                <a:solidFill>
                  <a:schemeClr val="bg1"/>
                </a:solidFill>
                <a:ln w="22225">
                  <a:solidFill>
                    <a:schemeClr val="tx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2000" b="1" dirty="0">
                      <a:solidFill>
                        <a:srgbClr val="00B0F0"/>
                      </a:solidFill>
                      <a:latin typeface="Arial"/>
                      <a:cs typeface="Arial"/>
                    </a:rPr>
                    <a:t>CO</a:t>
                  </a:r>
                  <a:r>
                    <a:rPr lang="en-US" sz="1200" b="1" dirty="0">
                      <a:solidFill>
                        <a:srgbClr val="00B0F0"/>
                      </a:solidFill>
                      <a:latin typeface="Arial"/>
                      <a:cs typeface="Arial"/>
                    </a:rPr>
                    <a:t>2</a:t>
                  </a:r>
                  <a:r>
                    <a:rPr lang="he-IL" sz="1200" b="1" dirty="0">
                      <a:solidFill>
                        <a:srgbClr val="00B0F0"/>
                      </a:solidFill>
                      <a:latin typeface="Arial"/>
                      <a:cs typeface="Arial"/>
                    </a:rPr>
                    <a:t> </a:t>
                  </a:r>
                </a:p>
                <a:p>
                  <a:pPr algn="ctr" fontAlgn="auto">
                    <a:spcBef>
                      <a:spcPts val="0"/>
                    </a:spcBef>
                    <a:spcAft>
                      <a:spcPts val="0"/>
                    </a:spcAft>
                    <a:defRPr/>
                  </a:pPr>
                  <a:r>
                    <a:rPr lang="he-IL" dirty="0">
                      <a:solidFill>
                        <a:srgbClr val="00B0F0"/>
                      </a:solidFill>
                      <a:latin typeface="Arial"/>
                      <a:cs typeface="Arial"/>
                    </a:rPr>
                    <a:t>פחמן דו חמצני</a:t>
                  </a:r>
                </a:p>
                <a:p>
                  <a:pPr algn="ctr" fontAlgn="auto">
                    <a:spcBef>
                      <a:spcPts val="0"/>
                    </a:spcBef>
                    <a:spcAft>
                      <a:spcPts val="0"/>
                    </a:spcAft>
                    <a:defRPr/>
                  </a:pPr>
                  <a:r>
                    <a:rPr lang="he-IL" dirty="0">
                      <a:solidFill>
                        <a:srgbClr val="00B0F0"/>
                      </a:solidFill>
                      <a:latin typeface="Arial"/>
                      <a:cs typeface="Arial"/>
                    </a:rPr>
                    <a:t>חומר אי-אורגני</a:t>
                  </a:r>
                </a:p>
              </p:txBody>
            </p:sp>
            <p:sp>
              <p:nvSpPr>
                <p:cNvPr id="36" name="חיבור 35"/>
                <p:cNvSpPr/>
                <p:nvPr/>
              </p:nvSpPr>
              <p:spPr>
                <a:xfrm>
                  <a:off x="6779232" y="2733296"/>
                  <a:ext cx="295272" cy="285953"/>
                </a:xfrm>
                <a:prstGeom prst="mathPl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יבור 36"/>
                <p:cNvSpPr/>
                <p:nvPr/>
              </p:nvSpPr>
              <p:spPr>
                <a:xfrm>
                  <a:off x="2404124" y="2695168"/>
                  <a:ext cx="295272" cy="285953"/>
                </a:xfrm>
                <a:prstGeom prst="mathPl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שמאלה 37"/>
                <p:cNvSpPr/>
                <p:nvPr/>
              </p:nvSpPr>
              <p:spPr>
                <a:xfrm>
                  <a:off x="4350380" y="2695168"/>
                  <a:ext cx="652457" cy="500419"/>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 name="TextBox 29"/>
              <p:cNvSpPr txBox="1"/>
              <p:nvPr/>
            </p:nvSpPr>
            <p:spPr>
              <a:xfrm>
                <a:off x="5448272" y="1854198"/>
                <a:ext cx="2390798" cy="446059"/>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מגיבים</a:t>
                </a:r>
                <a:endParaRPr lang="he-IL" b="1" dirty="0">
                  <a:solidFill>
                    <a:prstClr val="black">
                      <a:lumMod val="50000"/>
                      <a:lumOff val="50000"/>
                    </a:prstClr>
                  </a:solidFill>
                  <a:latin typeface="Arial"/>
                  <a:cs typeface="Arial"/>
                </a:endParaRPr>
              </a:p>
            </p:txBody>
          </p:sp>
          <p:sp>
            <p:nvSpPr>
              <p:cNvPr id="31" name="TextBox 30"/>
              <p:cNvSpPr txBox="1"/>
              <p:nvPr/>
            </p:nvSpPr>
            <p:spPr>
              <a:xfrm>
                <a:off x="1073080" y="1828800"/>
                <a:ext cx="2390798" cy="446059"/>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b="1" dirty="0">
                    <a:solidFill>
                      <a:prstClr val="black">
                        <a:lumMod val="50000"/>
                        <a:lumOff val="50000"/>
                      </a:prstClr>
                    </a:solidFill>
                    <a:latin typeface="Arial"/>
                    <a:cs typeface="Arial"/>
                  </a:rPr>
                  <a:t>תוצרים</a:t>
                </a:r>
                <a:endParaRPr lang="he-IL" b="1" dirty="0">
                  <a:solidFill>
                    <a:prstClr val="black">
                      <a:lumMod val="50000"/>
                      <a:lumOff val="50000"/>
                    </a:prstClr>
                  </a:solidFill>
                  <a:latin typeface="Arial"/>
                  <a:cs typeface="Arial"/>
                </a:endParaRPr>
              </a:p>
            </p:txBody>
          </p:sp>
        </p:grpSp>
        <p:sp>
          <p:nvSpPr>
            <p:cNvPr id="39" name="שמש 38"/>
            <p:cNvSpPr/>
            <p:nvPr/>
          </p:nvSpPr>
          <p:spPr bwMode="auto">
            <a:xfrm rot="20627336">
              <a:off x="4094041" y="2389340"/>
              <a:ext cx="1108317" cy="104908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4462463" y="3429000"/>
              <a:ext cx="323850" cy="3460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9" name="Slide Number Placeholder 7"/>
          <p:cNvSpPr txBox="1">
            <a:spLocks/>
          </p:cNvSpPr>
          <p:nvPr/>
        </p:nvSpPr>
        <p:spPr bwMode="auto">
          <a:xfrm>
            <a:off x="91721" y="6359653"/>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4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 name="מלבן 1"/>
          <p:cNvSpPr>
            <a:spLocks noChangeArrowheads="1"/>
          </p:cNvSpPr>
          <p:nvPr/>
        </p:nvSpPr>
        <p:spPr bwMode="auto">
          <a:xfrm>
            <a:off x="0" y="6218148"/>
            <a:ext cx="88702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400" b="1" dirty="0" smtClean="0">
                <a:solidFill>
                  <a:srgbClr val="000000"/>
                </a:solidFill>
              </a:rPr>
              <a:t>הפחמימות הנוצרות בפוטוסינתזה הופכות בתהליכי המשך לחומרים אורגניים אחרים (כגון חלבונים ושומנים) הדרושים לבניית תאי הצמח ולתפקודם. לייצור מקצת חומרים אלו נחוצים גם חומרים אנאורגניים (מינרלים) הנקלטים מהאדמה.</a:t>
            </a:r>
            <a:endParaRPr lang="en-US" sz="1400" b="1"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64293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מה נכון לומר בדרך כלל על מערכת אקולוגית מאוזנת?</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מספר היצרנים שווה למספר הצרכנים הראשוניים.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מספר היצרנים קטן ממספר הצרכנים הראשוניים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הביומסה של היצרנים קטנה מהביומסה של הצרכנים הראשוניים.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הביומסה של היצרנים גדולה מהביומסה של הצרכנים הראשוניים</a:t>
            </a:r>
            <a:r>
              <a:rPr lang="he-IL" dirty="0">
                <a:solidFill>
                  <a:srgbClr val="1D4C72"/>
                </a:solidFill>
                <a:latin typeface="Arial"/>
                <a:cs typeface="Arial"/>
              </a:rPr>
              <a:t>.</a:t>
            </a:r>
          </a:p>
        </p:txBody>
      </p:sp>
      <p:sp>
        <p:nvSpPr>
          <p:cNvPr id="13" name="Rectangle 12"/>
          <p:cNvSpPr/>
          <p:nvPr/>
        </p:nvSpPr>
        <p:spPr>
          <a:xfrm>
            <a:off x="357188" y="2571750"/>
            <a:ext cx="8053387"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p>
        </p:txBody>
      </p:sp>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CB1346-97BA-4441-81AF-E307CC0F0070}" type="slidenum">
              <a:rPr lang="he-IL" smtClean="0"/>
              <a:pPr fontAlgn="base">
                <a:spcBef>
                  <a:spcPct val="0"/>
                </a:spcBef>
                <a:spcAft>
                  <a:spcPct val="0"/>
                </a:spcAft>
                <a:defRPr/>
              </a:pPr>
              <a:t>40</a:t>
            </a:fld>
            <a:endParaRPr lang="he-IL" dirty="0" smtClean="0"/>
          </a:p>
        </p:txBody>
      </p:sp>
      <p:sp>
        <p:nvSpPr>
          <p:cNvPr id="7" name="TextBox 6"/>
          <p:cNvSpPr txBox="1"/>
          <p:nvPr/>
        </p:nvSpPr>
        <p:spPr>
          <a:xfrm>
            <a:off x="285750" y="371475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15:</a:t>
            </a:r>
          </a:p>
          <a:p>
            <a:pPr fontAlgn="auto">
              <a:spcBef>
                <a:spcPts val="0"/>
              </a:spcBef>
              <a:spcAft>
                <a:spcPts val="0"/>
              </a:spcAft>
              <a:defRPr/>
            </a:pPr>
            <a:r>
              <a:rPr lang="he-IL" dirty="0">
                <a:solidFill>
                  <a:srgbClr val="1D4C72"/>
                </a:solidFill>
                <a:latin typeface="Arial"/>
                <a:cs typeface="Arial"/>
              </a:rPr>
              <a:t>מדוע הצמחים נמצאים בבסיס הפירמידה האקולוגית? </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הם קולטים את החומרים האורגניים מן הקרקע.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הם קולטים מים מן הקרקע ופולטים חמצן לאוויר.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הם מייצרים חומרים אורגניים מחומרים אנאורגניים</a:t>
            </a:r>
            <a:r>
              <a:rPr lang="he-IL" dirty="0">
                <a:solidFill>
                  <a:srgbClr val="1D4C72"/>
                </a:solidFill>
                <a:latin typeface="Arial"/>
                <a:cs typeface="Arial"/>
              </a:rPr>
              <a:t>.</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מייצרים אנרגיה וחומרים אנאורגניים.</a:t>
            </a:r>
          </a:p>
        </p:txBody>
      </p:sp>
      <p:sp>
        <p:nvSpPr>
          <p:cNvPr id="8" name="Rectangle 12"/>
          <p:cNvSpPr/>
          <p:nvPr/>
        </p:nvSpPr>
        <p:spPr>
          <a:xfrm>
            <a:off x="357188" y="5611813"/>
            <a:ext cx="8053387" cy="746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a:p>
            <a:pPr fontAlgn="auto">
              <a:spcBef>
                <a:spcPts val="0"/>
              </a:spcBef>
              <a:spcAft>
                <a:spcPts val="0"/>
              </a:spcAft>
              <a:defRPr/>
            </a:pPr>
            <a:endParaRPr lang="he-IL" dirty="0">
              <a:solidFill>
                <a:prstClr val="black"/>
              </a:solidFill>
            </a:endParaRPr>
          </a:p>
        </p:txBody>
      </p:sp>
      <p:sp>
        <p:nvSpPr>
          <p:cNvPr id="9" name="כותרת 8"/>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תשובות </a:t>
            </a:r>
            <a:endParaRPr lang="he-IL" sz="2000" dirty="0" smtClean="0"/>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B28080-11A6-4314-9B04-77D0FBF0B39C}" type="slidenum">
              <a:rPr lang="he-IL" smtClean="0"/>
              <a:pPr fontAlgn="base">
                <a:spcBef>
                  <a:spcPct val="0"/>
                </a:spcBef>
                <a:spcAft>
                  <a:spcPct val="0"/>
                </a:spcAft>
                <a:defRPr/>
              </a:pPr>
              <a:t>41</a:t>
            </a:fld>
            <a:endParaRPr lang="he-IL" dirty="0" smtClean="0"/>
          </a:p>
        </p:txBody>
      </p:sp>
      <p:sp>
        <p:nvSpPr>
          <p:cNvPr id="7" name="TextBox 6"/>
          <p:cNvSpPr txBox="1"/>
          <p:nvPr/>
        </p:nvSpPr>
        <p:spPr>
          <a:xfrm>
            <a:off x="285750" y="59469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fontAlgn="auto">
              <a:spcBef>
                <a:spcPts val="0"/>
              </a:spcBef>
              <a:spcAft>
                <a:spcPts val="0"/>
              </a:spcAft>
              <a:defRPr/>
            </a:pPr>
            <a:r>
              <a:rPr lang="he-IL" dirty="0">
                <a:solidFill>
                  <a:srgbClr val="1D4C72"/>
                </a:solidFill>
                <a:latin typeface="Arial"/>
                <a:cs typeface="Arial"/>
              </a:rPr>
              <a:t>בפירמידה האקולוגית המייצגת בית גידול: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בכל אחת מרמות ההזנה יש רק מין אחד של אורגניזמים.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מין מסוים של אורגניזמים יכול להימצא ביותר מרמת הזנה אחת.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מספר האורגניזמים ברמה השנייה אינו יכול להיות גדול ממספרם ברמה שלישית.</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יש בה תמיד ארבע רמות הזנה.</a:t>
            </a:r>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16: פירמידת </a:t>
            </a:r>
            <a:r>
              <a:rPr lang="he-IL" sz="2000" b="1" dirty="0">
                <a:solidFill>
                  <a:srgbClr val="FF6600"/>
                </a:solidFill>
                <a:ea typeface="+mn-ea"/>
              </a:rPr>
              <a:t>מזון </a:t>
            </a:r>
            <a:r>
              <a:rPr lang="he-IL" sz="2000" b="1" dirty="0" smtClean="0">
                <a:solidFill>
                  <a:srgbClr val="FF6600"/>
                </a:solidFill>
                <a:ea typeface="+mn-ea"/>
              </a:rPr>
              <a:t>אקולוגית</a:t>
            </a:r>
            <a:endParaRPr lang="he-IL" sz="2000" dirty="0" smtClean="0"/>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95E9DFB-706B-4F62-9174-7402D60AFBD6}" type="slidenum">
              <a:rPr lang="he-IL" smtClean="0"/>
              <a:pPr fontAlgn="base">
                <a:spcBef>
                  <a:spcPct val="0"/>
                </a:spcBef>
                <a:spcAft>
                  <a:spcPct val="0"/>
                </a:spcAft>
                <a:defRPr/>
              </a:pPr>
              <a:t>42</a:t>
            </a:fld>
            <a:endParaRPr lang="he-IL" dirty="0" smtClean="0"/>
          </a:p>
        </p:txBody>
      </p:sp>
      <p:sp>
        <p:nvSpPr>
          <p:cNvPr id="7" name="TextBox 6"/>
          <p:cNvSpPr txBox="1"/>
          <p:nvPr/>
        </p:nvSpPr>
        <p:spPr>
          <a:xfrm>
            <a:off x="285750" y="64293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fontAlgn="auto">
              <a:spcBef>
                <a:spcPts val="0"/>
              </a:spcBef>
              <a:spcAft>
                <a:spcPts val="0"/>
              </a:spcAft>
              <a:defRPr/>
            </a:pPr>
            <a:r>
              <a:rPr lang="he-IL" dirty="0">
                <a:solidFill>
                  <a:srgbClr val="1D4C72"/>
                </a:solidFill>
                <a:latin typeface="Arial"/>
                <a:cs typeface="Arial"/>
              </a:rPr>
              <a:t>בפירמידה האקולוגית המייצגת בית גידול: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בכל אחת מרמות ההזנה יש רק מין אחד של אורגניזמים.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מין מסוים של אורגניזמים יכול להימצא ביותר מרמת הזנה אחת.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מספר האורגניזמים ברמה השנייה אינו יכול להיות גדול ממספרם ברמה שלישית.</a:t>
            </a: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יש בה תמיד ארבע רמות הזנה.</a:t>
            </a:r>
          </a:p>
        </p:txBody>
      </p:sp>
      <p:sp>
        <p:nvSpPr>
          <p:cNvPr id="8" name="Rectangle 12"/>
          <p:cNvSpPr/>
          <p:nvPr/>
        </p:nvSpPr>
        <p:spPr>
          <a:xfrm>
            <a:off x="357188" y="2611438"/>
            <a:ext cx="8053387" cy="32464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דוגמאות לאורגניזמים שעשויים להימצא ביותר מרמת הזנה אחת: </a:t>
            </a:r>
          </a:p>
          <a:p>
            <a:pPr fontAlgn="auto">
              <a:spcBef>
                <a:spcPts val="0"/>
              </a:spcBef>
              <a:spcAft>
                <a:spcPts val="0"/>
              </a:spcAft>
              <a:defRPr/>
            </a:pPr>
            <a:endParaRPr lang="he-IL" sz="400" dirty="0">
              <a:solidFill>
                <a:prstClr val="black"/>
              </a:solidFill>
            </a:endParaRPr>
          </a:p>
          <a:p>
            <a:pPr fontAlgn="auto">
              <a:spcBef>
                <a:spcPts val="0"/>
              </a:spcBef>
              <a:spcAft>
                <a:spcPts val="0"/>
              </a:spcAft>
              <a:defRPr/>
            </a:pPr>
            <a:r>
              <a:rPr lang="he-IL" dirty="0">
                <a:solidFill>
                  <a:prstClr val="black"/>
                </a:solidFill>
              </a:rPr>
              <a:t>אוכלי-כל, שהם גם אוכלי צמחים (נמצאים ברמת הזנה: צרכנים ראשוניים) וגם טורפים (נמצאים ברמת הזנה: צרכנים שניוניים); </a:t>
            </a:r>
          </a:p>
          <a:p>
            <a:pPr fontAlgn="auto">
              <a:spcBef>
                <a:spcPts val="0"/>
              </a:spcBef>
              <a:spcAft>
                <a:spcPts val="0"/>
              </a:spcAft>
              <a:defRPr/>
            </a:pPr>
            <a:endParaRPr lang="he-IL" sz="400" dirty="0">
              <a:solidFill>
                <a:prstClr val="black"/>
              </a:solidFill>
            </a:endParaRPr>
          </a:p>
          <a:p>
            <a:pPr fontAlgn="auto">
              <a:spcBef>
                <a:spcPts val="0"/>
              </a:spcBef>
              <a:spcAft>
                <a:spcPts val="0"/>
              </a:spcAft>
              <a:defRPr/>
            </a:pPr>
            <a:r>
              <a:rPr lang="he-IL" dirty="0">
                <a:solidFill>
                  <a:prstClr val="black"/>
                </a:solidFill>
              </a:rPr>
              <a:t>צמחים טורפים, שנמצאים גם ברמת היצרנים וגם ברמת הצרכנים השניוניים (הם טורפים בעלי-חיים קטנים).</a:t>
            </a:r>
          </a:p>
          <a:p>
            <a:pPr fontAlgn="auto">
              <a:spcBef>
                <a:spcPts val="0"/>
              </a:spcBef>
              <a:spcAft>
                <a:spcPts val="0"/>
              </a:spcAft>
              <a:defRPr/>
            </a:pPr>
            <a:endParaRPr lang="he-IL" sz="400" dirty="0">
              <a:solidFill>
                <a:prstClr val="black"/>
              </a:solidFill>
            </a:endParaRPr>
          </a:p>
          <a:p>
            <a:pPr fontAlgn="auto">
              <a:spcBef>
                <a:spcPts val="0"/>
              </a:spcBef>
              <a:spcAft>
                <a:spcPts val="0"/>
              </a:spcAft>
              <a:defRPr/>
            </a:pPr>
            <a:r>
              <a:rPr lang="he-IL" dirty="0">
                <a:solidFill>
                  <a:prstClr val="black"/>
                </a:solidFill>
              </a:rPr>
              <a:t>עינן ירוק (</a:t>
            </a:r>
            <a:r>
              <a:rPr lang="en-US" dirty="0">
                <a:solidFill>
                  <a:prstClr val="black"/>
                </a:solidFill>
              </a:rPr>
              <a:t>Euglena</a:t>
            </a:r>
            <a:r>
              <a:rPr lang="he-IL" dirty="0">
                <a:solidFill>
                  <a:prstClr val="black"/>
                </a:solidFill>
              </a:rPr>
              <a:t>) שבתנאים מסוימים ניזון בדרך אוטוטרופית, ובתנאים אחרים הוא הטרוטרוף.</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9" name="כותרת 8"/>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FB15D2-831C-4B70-990A-8E6D220A011D}" type="slidenum">
              <a:rPr lang="he-IL" smtClean="0"/>
              <a:pPr fontAlgn="base">
                <a:spcBef>
                  <a:spcPct val="0"/>
                </a:spcBef>
                <a:spcAft>
                  <a:spcPct val="0"/>
                </a:spcAft>
                <a:defRPr/>
              </a:pPr>
              <a:t>43</a:t>
            </a:fld>
            <a:endParaRPr lang="he-IL" dirty="0" smtClean="0"/>
          </a:p>
        </p:txBody>
      </p:sp>
      <p:sp>
        <p:nvSpPr>
          <p:cNvPr id="9" name="TextBox 8"/>
          <p:cNvSpPr txBox="1"/>
          <p:nvPr/>
        </p:nvSpPr>
        <p:spPr>
          <a:xfrm>
            <a:off x="357188" y="594692"/>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17:</a:t>
            </a:r>
          </a:p>
          <a:p>
            <a:pPr fontAlgn="auto">
              <a:spcBef>
                <a:spcPts val="0"/>
              </a:spcBef>
              <a:spcAft>
                <a:spcPts val="0"/>
              </a:spcAft>
              <a:defRPr/>
            </a:pPr>
            <a:r>
              <a:rPr lang="he-IL" dirty="0">
                <a:solidFill>
                  <a:srgbClr val="1D4C72"/>
                </a:solidFill>
                <a:latin typeface="Arial"/>
                <a:cs typeface="Arial"/>
              </a:rPr>
              <a:t>תהליך חשוב המבוצע רק על ידי </a:t>
            </a:r>
            <a:r>
              <a:rPr lang="he-IL" u="sng" dirty="0">
                <a:solidFill>
                  <a:srgbClr val="1D4C72"/>
                </a:solidFill>
                <a:latin typeface="Arial"/>
                <a:cs typeface="Arial"/>
              </a:rPr>
              <a:t>היצרנים</a:t>
            </a:r>
            <a:r>
              <a:rPr lang="he-IL" dirty="0">
                <a:solidFill>
                  <a:srgbClr val="1D4C72"/>
                </a:solidFill>
                <a:latin typeface="Arial"/>
                <a:cs typeface="Arial"/>
              </a:rPr>
              <a:t> במערכת האקולוגית, נמדד באמצעות: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עלייה בכמות הפחמן הדו-חמצני </a:t>
            </a:r>
            <a:r>
              <a:rPr lang="he-IL" dirty="0" smtClean="0">
                <a:solidFill>
                  <a:srgbClr val="1D4C72"/>
                </a:solidFill>
                <a:latin typeface="Arial"/>
                <a:cs typeface="Arial"/>
              </a:rPr>
              <a:t>במערכת.</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עלייה בביומסה של הצמחים </a:t>
            </a:r>
            <a:r>
              <a:rPr lang="he-IL" dirty="0" smtClean="0">
                <a:solidFill>
                  <a:srgbClr val="1D4C72"/>
                </a:solidFill>
                <a:latin typeface="Arial" pitchFamily="34" charset="0"/>
                <a:cs typeface="Arial" pitchFamily="34" charset="0"/>
              </a:rPr>
              <a:t>במערכת.  </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dirty="0">
                <a:solidFill>
                  <a:srgbClr val="1D4C72"/>
                </a:solidFill>
                <a:latin typeface="Arial"/>
                <a:cs typeface="Arial"/>
              </a:rPr>
              <a:t>       ג.  עליית הטמפרטורה </a:t>
            </a:r>
            <a:r>
              <a:rPr lang="he-IL" dirty="0" smtClean="0">
                <a:solidFill>
                  <a:srgbClr val="1D4C72"/>
                </a:solidFill>
                <a:latin typeface="Arial"/>
                <a:cs typeface="Arial"/>
              </a:rPr>
              <a:t>במערכת.</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ירידה בעוצמת האור </a:t>
            </a:r>
            <a:r>
              <a:rPr lang="he-IL" dirty="0" smtClean="0">
                <a:solidFill>
                  <a:srgbClr val="1D4C72"/>
                </a:solidFill>
                <a:latin typeface="Arial"/>
                <a:cs typeface="Arial"/>
              </a:rPr>
              <a:t>במערכת.</a:t>
            </a:r>
            <a:endParaRPr lang="he-IL" dirty="0">
              <a:solidFill>
                <a:srgbClr val="1D4C72"/>
              </a:solidFill>
              <a:latin typeface="Arial"/>
              <a:cs typeface="Arial"/>
            </a:endParaRPr>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17 </a:t>
            </a:r>
            <a:endParaRPr lang="he-IL" sz="2000" dirty="0" smtClean="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00EAC5-6332-48B4-B6BC-B392FD0C2F50}" type="slidenum">
              <a:rPr lang="he-IL" smtClean="0"/>
              <a:pPr fontAlgn="base">
                <a:spcBef>
                  <a:spcPct val="0"/>
                </a:spcBef>
                <a:spcAft>
                  <a:spcPct val="0"/>
                </a:spcAft>
                <a:defRPr/>
              </a:pPr>
              <a:t>44</a:t>
            </a:fld>
            <a:endParaRPr lang="he-IL" dirty="0" smtClean="0"/>
          </a:p>
        </p:txBody>
      </p:sp>
      <p:sp>
        <p:nvSpPr>
          <p:cNvPr id="9" name="TextBox 8"/>
          <p:cNvSpPr txBox="1"/>
          <p:nvPr/>
        </p:nvSpPr>
        <p:spPr>
          <a:xfrm>
            <a:off x="384175" y="620713"/>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17:</a:t>
            </a:r>
          </a:p>
          <a:p>
            <a:pPr fontAlgn="auto">
              <a:spcBef>
                <a:spcPts val="0"/>
              </a:spcBef>
              <a:spcAft>
                <a:spcPts val="0"/>
              </a:spcAft>
              <a:defRPr/>
            </a:pPr>
            <a:r>
              <a:rPr lang="he-IL" dirty="0">
                <a:solidFill>
                  <a:srgbClr val="1D4C72"/>
                </a:solidFill>
                <a:latin typeface="Arial"/>
                <a:cs typeface="Arial"/>
              </a:rPr>
              <a:t>תהליך חשוב המבוצע רק על ידי </a:t>
            </a:r>
            <a:r>
              <a:rPr lang="he-IL" u="sng" dirty="0">
                <a:solidFill>
                  <a:srgbClr val="1D4C72"/>
                </a:solidFill>
                <a:latin typeface="Arial"/>
                <a:cs typeface="Arial"/>
              </a:rPr>
              <a:t>היצרנים</a:t>
            </a:r>
            <a:r>
              <a:rPr lang="he-IL" dirty="0">
                <a:solidFill>
                  <a:srgbClr val="1D4C72"/>
                </a:solidFill>
                <a:latin typeface="Arial"/>
                <a:cs typeface="Arial"/>
              </a:rPr>
              <a:t> במערכת האקולוגית, נמדד באמצעות: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עלייה בכמות הפחמן הדו-חמצני </a:t>
            </a:r>
            <a:r>
              <a:rPr lang="he-IL" dirty="0" smtClean="0">
                <a:solidFill>
                  <a:srgbClr val="1D4C72"/>
                </a:solidFill>
                <a:latin typeface="Arial"/>
                <a:cs typeface="Arial"/>
              </a:rPr>
              <a:t>במערכת.</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עלייה בביומסה של הצמחים </a:t>
            </a:r>
            <a:r>
              <a:rPr lang="he-IL" dirty="0" smtClean="0">
                <a:solidFill>
                  <a:srgbClr val="1D4C72"/>
                </a:solidFill>
                <a:latin typeface="Arial" pitchFamily="34" charset="0"/>
                <a:cs typeface="Arial" pitchFamily="34" charset="0"/>
              </a:rPr>
              <a:t>במערכת.  </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dirty="0">
                <a:solidFill>
                  <a:srgbClr val="1D4C72"/>
                </a:solidFill>
                <a:latin typeface="Arial"/>
                <a:cs typeface="Arial"/>
              </a:rPr>
              <a:t>       ג.  עליית הטמפרטורה </a:t>
            </a:r>
            <a:r>
              <a:rPr lang="he-IL" dirty="0" smtClean="0">
                <a:solidFill>
                  <a:srgbClr val="1D4C72"/>
                </a:solidFill>
                <a:latin typeface="Arial"/>
                <a:cs typeface="Arial"/>
              </a:rPr>
              <a:t>במערכת.</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ירידה בעוצמת האור </a:t>
            </a:r>
            <a:r>
              <a:rPr lang="he-IL" dirty="0" smtClean="0">
                <a:solidFill>
                  <a:srgbClr val="1D4C72"/>
                </a:solidFill>
                <a:latin typeface="Arial"/>
                <a:cs typeface="Arial"/>
              </a:rPr>
              <a:t>במערכת.</a:t>
            </a:r>
            <a:endParaRPr lang="he-IL" dirty="0">
              <a:solidFill>
                <a:srgbClr val="1D4C72"/>
              </a:solidFill>
              <a:latin typeface="Arial"/>
              <a:cs typeface="Arial"/>
            </a:endParaRPr>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11" name="Rectangle 12"/>
          <p:cNvSpPr/>
          <p:nvPr/>
        </p:nvSpPr>
        <p:spPr>
          <a:xfrm>
            <a:off x="558800" y="2606675"/>
            <a:ext cx="7981950" cy="13573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ב</a:t>
            </a:r>
          </a:p>
          <a:p>
            <a:pPr fontAlgn="auto">
              <a:spcBef>
                <a:spcPts val="0"/>
              </a:spcBef>
              <a:spcAft>
                <a:spcPts val="0"/>
              </a:spcAft>
              <a:defRPr/>
            </a:pPr>
            <a:endParaRPr lang="he-IL" sz="800" dirty="0">
              <a:solidFill>
                <a:schemeClr val="tx1"/>
              </a:solidFill>
            </a:endParaRPr>
          </a:p>
          <a:p>
            <a:pPr fontAlgn="auto">
              <a:spcBef>
                <a:spcPts val="0"/>
              </a:spcBef>
              <a:spcAft>
                <a:spcPts val="0"/>
              </a:spcAft>
              <a:defRPr/>
            </a:pPr>
            <a:r>
              <a:rPr lang="he-IL" b="1" dirty="0">
                <a:solidFill>
                  <a:schemeClr val="tx1"/>
                </a:solidFill>
              </a:rPr>
              <a:t>הסבר: </a:t>
            </a:r>
          </a:p>
          <a:p>
            <a:pPr fontAlgn="auto">
              <a:spcBef>
                <a:spcPts val="0"/>
              </a:spcBef>
              <a:spcAft>
                <a:spcPts val="0"/>
              </a:spcAft>
              <a:defRPr/>
            </a:pPr>
            <a:r>
              <a:rPr lang="he-IL" dirty="0">
                <a:solidFill>
                  <a:schemeClr val="tx1"/>
                </a:solidFill>
              </a:rPr>
              <a:t>הכוונה לתהליך הפוטוסינתזה, שמאפשר לצמחים לגדול – להעלות את הביומסה שלהם.</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שימו      !</a:t>
            </a:r>
          </a:p>
          <a:p>
            <a:pPr fontAlgn="auto">
              <a:spcBef>
                <a:spcPts val="0"/>
              </a:spcBef>
              <a:spcAft>
                <a:spcPts val="0"/>
              </a:spcAft>
              <a:defRPr/>
            </a:pPr>
            <a:r>
              <a:rPr lang="he-IL" dirty="0">
                <a:solidFill>
                  <a:schemeClr val="tx1"/>
                </a:solidFill>
              </a:rPr>
              <a:t>תהליך הפוטוסינתזה שבו נוצרים חומרים אורגניים, גורם לעליית הביומסה.</a:t>
            </a:r>
          </a:p>
          <a:p>
            <a:pPr fontAlgn="auto">
              <a:spcBef>
                <a:spcPts val="0"/>
              </a:spcBef>
              <a:spcAft>
                <a:spcPts val="0"/>
              </a:spcAft>
              <a:defRPr/>
            </a:pPr>
            <a:r>
              <a:rPr lang="he-IL" dirty="0">
                <a:solidFill>
                  <a:schemeClr val="tx1"/>
                </a:solidFill>
              </a:rPr>
              <a:t>תהליך הנשימה התאית, שבו מתפרקים חומרים אורגניים.</a:t>
            </a:r>
          </a:p>
          <a:p>
            <a:pPr fontAlgn="auto">
              <a:spcBef>
                <a:spcPts val="0"/>
              </a:spcBef>
              <a:spcAft>
                <a:spcPts val="0"/>
              </a:spcAft>
              <a:defRPr/>
            </a:pPr>
            <a:r>
              <a:rPr lang="he-IL" dirty="0">
                <a:solidFill>
                  <a:schemeClr val="tx1"/>
                </a:solidFill>
              </a:rPr>
              <a:t>במערכת אקולוגית </a:t>
            </a:r>
            <a:r>
              <a:rPr lang="he-IL" u="sng" dirty="0">
                <a:solidFill>
                  <a:schemeClr val="tx1"/>
                </a:solidFill>
              </a:rPr>
              <a:t>בלתי מאוזנת</a:t>
            </a:r>
            <a:r>
              <a:rPr lang="he-IL" dirty="0">
                <a:solidFill>
                  <a:schemeClr val="tx1"/>
                </a:solidFill>
              </a:rPr>
              <a:t> שבה יש יותר </a:t>
            </a:r>
            <a:r>
              <a:rPr lang="he-IL" dirty="0" smtClean="0">
                <a:solidFill>
                  <a:schemeClr val="tx1"/>
                </a:solidFill>
              </a:rPr>
              <a:t>צרכנים מיצרנים, קצב </a:t>
            </a:r>
            <a:r>
              <a:rPr lang="he-IL" dirty="0">
                <a:solidFill>
                  <a:schemeClr val="tx1"/>
                </a:solidFill>
              </a:rPr>
              <a:t>הנשימה התאית יהיה גדול מקצב הפוטוסינתזה </a:t>
            </a:r>
            <a:r>
              <a:rPr lang="he-IL" dirty="0" smtClean="0">
                <a:solidFill>
                  <a:schemeClr val="tx1"/>
                </a:solidFill>
              </a:rPr>
              <a:t>ולכן הביומסה </a:t>
            </a:r>
            <a:r>
              <a:rPr lang="he-IL" dirty="0">
                <a:solidFill>
                  <a:schemeClr val="tx1"/>
                </a:solidFill>
              </a:rPr>
              <a:t>תלך ותקטן.</a:t>
            </a:r>
          </a:p>
        </p:txBody>
      </p:sp>
      <p:sp>
        <p:nvSpPr>
          <p:cNvPr id="2" name="לב 1"/>
          <p:cNvSpPr/>
          <p:nvPr/>
        </p:nvSpPr>
        <p:spPr>
          <a:xfrm>
            <a:off x="7708900" y="4437063"/>
            <a:ext cx="287338" cy="287337"/>
          </a:xfrm>
          <a:prstGeom prst="hea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rgbClr val="1D4C72"/>
                </a:solidFill>
                <a:latin typeface="Arial"/>
                <a:cs typeface="Arial"/>
              </a:rPr>
              <a:t>ארגנו את החוליות הבאות לפי הסדר הנכון בשרשרת מזון. שימו  לב לכיוון החצים! </a:t>
            </a:r>
          </a:p>
          <a:p>
            <a:pPr fontAlgn="auto">
              <a:spcBef>
                <a:spcPts val="0"/>
              </a:spcBef>
              <a:spcAft>
                <a:spcPts val="0"/>
              </a:spcAft>
              <a:defRPr/>
            </a:pPr>
            <a:r>
              <a:rPr lang="he-IL" dirty="0">
                <a:solidFill>
                  <a:srgbClr val="1D4C72"/>
                </a:solidFill>
                <a:latin typeface="Arial"/>
                <a:cs typeface="Arial"/>
              </a:rPr>
              <a:t>החוליות</a:t>
            </a:r>
            <a:r>
              <a:rPr lang="he-IL" b="1" dirty="0">
                <a:solidFill>
                  <a:srgbClr val="FF6600"/>
                </a:solidFill>
                <a:latin typeface="Arial"/>
                <a:cs typeface="Arial"/>
              </a:rPr>
              <a:t>:  טורף-על  ;  יצרן  ;  צרכן שניוני (טורף)  ;  צרכן ראשוני (אוכל צמחים)  </a:t>
            </a:r>
          </a:p>
          <a:p>
            <a:pPr fontAlgn="auto">
              <a:spcBef>
                <a:spcPts val="0"/>
              </a:spcBef>
              <a:spcAft>
                <a:spcPts val="0"/>
              </a:spcAft>
              <a:defRPr/>
            </a:pPr>
            <a:r>
              <a:rPr lang="he-IL" dirty="0">
                <a:solidFill>
                  <a:srgbClr val="1D4C72"/>
                </a:solidFill>
                <a:latin typeface="Arial"/>
                <a:cs typeface="Arial"/>
              </a:rPr>
              <a:t> </a:t>
            </a:r>
            <a:endParaRPr lang="he-IL" b="1" dirty="0">
              <a:solidFill>
                <a:srgbClr val="FF6600"/>
              </a:solidFill>
              <a:latin typeface="Arial"/>
              <a:cs typeface="Arial"/>
            </a:endParaRPr>
          </a:p>
          <a:p>
            <a:pPr fontAlgn="auto">
              <a:spcBef>
                <a:spcPts val="0"/>
              </a:spcBef>
              <a:spcAft>
                <a:spcPts val="0"/>
              </a:spcAft>
              <a:defRPr/>
            </a:pPr>
            <a:r>
              <a:rPr lang="he-IL" b="1" dirty="0">
                <a:solidFill>
                  <a:srgbClr val="FF6600"/>
                </a:solidFill>
                <a:latin typeface="Arial"/>
                <a:cs typeface="Arial"/>
              </a:rPr>
              <a:t>              ←                                     ←                                ← </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14" name="TextBox 13"/>
          <p:cNvSpPr txBox="1"/>
          <p:nvPr/>
        </p:nvSpPr>
        <p:spPr>
          <a:xfrm>
            <a:off x="285750" y="321468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מה מסמל </a:t>
            </a:r>
            <a:r>
              <a:rPr lang="he-IL" u="sng" dirty="0">
                <a:solidFill>
                  <a:srgbClr val="1D4C72"/>
                </a:solidFill>
                <a:latin typeface="Arial"/>
                <a:cs typeface="Arial"/>
              </a:rPr>
              <a:t>הכיוון</a:t>
            </a:r>
            <a:r>
              <a:rPr lang="he-IL" dirty="0">
                <a:solidFill>
                  <a:srgbClr val="1D4C72"/>
                </a:solidFill>
                <a:latin typeface="Arial"/>
                <a:cs typeface="Arial"/>
              </a:rPr>
              <a:t> של החצים בשרשרת המזון?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החצים מצביעים מכיוון מי שאוכל, אל כיוון המזון הנאכל </a:t>
            </a:r>
            <a:r>
              <a:rPr lang="he-IL" dirty="0" smtClean="0">
                <a:solidFill>
                  <a:srgbClr val="1D4C72"/>
                </a:solidFill>
                <a:latin typeface="Arial"/>
                <a:cs typeface="Arial"/>
              </a:rPr>
              <a:t>.</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כל חץ מצביע מכיוון של אורגניזם גדול לכיוון אורגניזם קטן </a:t>
            </a:r>
            <a:r>
              <a:rPr lang="he-IL" dirty="0" smtClean="0">
                <a:solidFill>
                  <a:srgbClr val="1D4C72"/>
                </a:solidFill>
                <a:latin typeface="Arial"/>
                <a:cs typeface="Arial"/>
              </a:rPr>
              <a:t>יותר.</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כל חץ מצביע מכיוון של אורגניזם נדיר לכיוון אורגניזם  נפוץ </a:t>
            </a:r>
            <a:r>
              <a:rPr lang="he-IL" dirty="0" smtClean="0">
                <a:solidFill>
                  <a:srgbClr val="1D4C72"/>
                </a:solidFill>
                <a:latin typeface="Arial"/>
                <a:cs typeface="Arial"/>
              </a:rPr>
              <a:t>יותר. </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מצביעים על הכיוון של מעבר החומרים (והאנרגיה) במערכת </a:t>
            </a:r>
            <a:r>
              <a:rPr lang="he-IL" dirty="0" smtClean="0">
                <a:solidFill>
                  <a:srgbClr val="1D4C72"/>
                </a:solidFill>
                <a:latin typeface="Arial"/>
                <a:cs typeface="Arial"/>
              </a:rPr>
              <a:t>.</a:t>
            </a:r>
            <a:endParaRPr lang="he-IL" dirty="0">
              <a:solidFill>
                <a:srgbClr val="1D4C72"/>
              </a:solidFill>
              <a:latin typeface="Arial"/>
              <a:cs typeface="Arial"/>
            </a:endParaRPr>
          </a:p>
        </p:txBody>
      </p:sp>
      <p:sp>
        <p:nvSpPr>
          <p:cNvPr id="1946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E2FB5E-CED7-4887-92EF-8821450340A7}" type="slidenum">
              <a:rPr lang="he-IL" smtClean="0"/>
              <a:pPr fontAlgn="base">
                <a:spcBef>
                  <a:spcPct val="0"/>
                </a:spcBef>
                <a:spcAft>
                  <a:spcPct val="0"/>
                </a:spcAft>
                <a:defRPr/>
              </a:pPr>
              <a:t>45</a:t>
            </a:fld>
            <a:endParaRPr lang="he-IL" dirty="0" smtClean="0"/>
          </a:p>
        </p:txBody>
      </p:sp>
      <p:sp>
        <p:nvSpPr>
          <p:cNvPr id="7" name="כותרת 6"/>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שאלות 18-19 </a:t>
            </a:r>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18:</a:t>
            </a:r>
          </a:p>
          <a:p>
            <a:pPr fontAlgn="auto">
              <a:spcBef>
                <a:spcPts val="0"/>
              </a:spcBef>
              <a:spcAft>
                <a:spcPts val="0"/>
              </a:spcAft>
              <a:defRPr/>
            </a:pPr>
            <a:r>
              <a:rPr lang="he-IL" dirty="0">
                <a:solidFill>
                  <a:srgbClr val="1D4C72"/>
                </a:solidFill>
                <a:latin typeface="Arial"/>
                <a:cs typeface="Arial"/>
              </a:rPr>
              <a:t>ארגנו את החוליות הבאות לפי הסדר הנכון בשרשרת מזון. שימו  לב לכיוון החצים! </a:t>
            </a:r>
          </a:p>
          <a:p>
            <a:pPr fontAlgn="auto">
              <a:spcBef>
                <a:spcPts val="0"/>
              </a:spcBef>
              <a:spcAft>
                <a:spcPts val="0"/>
              </a:spcAft>
              <a:defRPr/>
            </a:pPr>
            <a:r>
              <a:rPr lang="he-IL" dirty="0">
                <a:solidFill>
                  <a:srgbClr val="1D4C72"/>
                </a:solidFill>
                <a:latin typeface="Arial"/>
                <a:cs typeface="Arial"/>
              </a:rPr>
              <a:t>החוליות</a:t>
            </a:r>
            <a:r>
              <a:rPr lang="he-IL" b="1" dirty="0">
                <a:solidFill>
                  <a:srgbClr val="FF6600"/>
                </a:solidFill>
                <a:latin typeface="Arial"/>
                <a:cs typeface="Arial"/>
              </a:rPr>
              <a:t>:  טורף-על  ;  יצרן  ;  צרכן שניוני (טורף)  ;  צרכן ראשוני (אוכל צמחים)  </a:t>
            </a:r>
          </a:p>
          <a:p>
            <a:pPr fontAlgn="auto">
              <a:spcBef>
                <a:spcPts val="0"/>
              </a:spcBef>
              <a:spcAft>
                <a:spcPts val="0"/>
              </a:spcAft>
              <a:defRPr/>
            </a:pPr>
            <a:r>
              <a:rPr lang="he-IL" dirty="0">
                <a:solidFill>
                  <a:srgbClr val="1D4C72"/>
                </a:solidFill>
                <a:latin typeface="Arial"/>
                <a:cs typeface="Arial"/>
              </a:rPr>
              <a:t> </a:t>
            </a:r>
            <a:endParaRPr lang="he-IL" b="1" dirty="0">
              <a:solidFill>
                <a:srgbClr val="FF6600"/>
              </a:solidFill>
              <a:latin typeface="Arial"/>
              <a:cs typeface="Arial"/>
            </a:endParaRPr>
          </a:p>
          <a:p>
            <a:pPr fontAlgn="auto">
              <a:spcBef>
                <a:spcPts val="0"/>
              </a:spcBef>
              <a:spcAft>
                <a:spcPts val="0"/>
              </a:spcAft>
              <a:defRPr/>
            </a:pPr>
            <a:r>
              <a:rPr lang="he-IL" b="1" dirty="0">
                <a:solidFill>
                  <a:srgbClr val="FF6600"/>
                </a:solidFill>
                <a:latin typeface="Arial"/>
                <a:cs typeface="Arial"/>
              </a:rPr>
              <a:t>              ←                                     ←                                ← </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p:txBody>
      </p:sp>
      <p:sp>
        <p:nvSpPr>
          <p:cNvPr id="13" name="Rectangle 12"/>
          <p:cNvSpPr/>
          <p:nvPr/>
        </p:nvSpPr>
        <p:spPr>
          <a:xfrm>
            <a:off x="214313" y="2071688"/>
            <a:ext cx="8196262" cy="6429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יצרן    ←  צרכן ראשוני (אוכל צמחים)  ←   צרכן שניוני (טורף)   ←  טורף על </a:t>
            </a:r>
          </a:p>
        </p:txBody>
      </p:sp>
      <p:sp>
        <p:nvSpPr>
          <p:cNvPr id="14" name="TextBox 13"/>
          <p:cNvSpPr txBox="1"/>
          <p:nvPr/>
        </p:nvSpPr>
        <p:spPr>
          <a:xfrm>
            <a:off x="285750" y="321468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19:</a:t>
            </a:r>
          </a:p>
          <a:p>
            <a:pPr fontAlgn="auto">
              <a:spcBef>
                <a:spcPts val="0"/>
              </a:spcBef>
              <a:spcAft>
                <a:spcPts val="0"/>
              </a:spcAft>
              <a:defRPr/>
            </a:pPr>
            <a:r>
              <a:rPr lang="he-IL" dirty="0">
                <a:solidFill>
                  <a:srgbClr val="1D4C72"/>
                </a:solidFill>
                <a:latin typeface="Arial"/>
                <a:cs typeface="Arial"/>
              </a:rPr>
              <a:t>מה מסמל </a:t>
            </a:r>
            <a:r>
              <a:rPr lang="he-IL" u="sng" dirty="0">
                <a:solidFill>
                  <a:srgbClr val="1D4C72"/>
                </a:solidFill>
                <a:latin typeface="Arial"/>
                <a:cs typeface="Arial"/>
              </a:rPr>
              <a:t>הכיוון</a:t>
            </a:r>
            <a:r>
              <a:rPr lang="he-IL" dirty="0">
                <a:solidFill>
                  <a:srgbClr val="1D4C72"/>
                </a:solidFill>
                <a:latin typeface="Arial"/>
                <a:cs typeface="Arial"/>
              </a:rPr>
              <a:t> של החצים בשרשרת המזון?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החצים מצביעים מכיוון מי שאוכל, אל כיוון המזון הנאכל </a:t>
            </a:r>
            <a:r>
              <a:rPr lang="he-IL" dirty="0" smtClean="0">
                <a:solidFill>
                  <a:srgbClr val="1D4C72"/>
                </a:solidFill>
                <a:latin typeface="Arial"/>
                <a:cs typeface="Arial"/>
              </a:rPr>
              <a:t>.</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כל חץ מצביע מכיוון של אורגניזם גדול לכיוון אורגניזם קטן </a:t>
            </a:r>
            <a:r>
              <a:rPr lang="he-IL" dirty="0" smtClean="0">
                <a:solidFill>
                  <a:srgbClr val="1D4C72"/>
                </a:solidFill>
                <a:latin typeface="Arial"/>
                <a:cs typeface="Arial"/>
              </a:rPr>
              <a:t>יותר.</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כל חץ מצביע מכיוון של אורגניזם נדיר לכיוון אורגניזם  נפוץ </a:t>
            </a:r>
            <a:r>
              <a:rPr lang="he-IL" dirty="0" smtClean="0">
                <a:solidFill>
                  <a:srgbClr val="1D4C72"/>
                </a:solidFill>
                <a:latin typeface="Arial"/>
                <a:cs typeface="Arial"/>
              </a:rPr>
              <a:t>יותר. </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הם מצביעים על הכיוון של מעבר החומרים (והאנרגיה) </a:t>
            </a:r>
            <a:r>
              <a:rPr lang="he-IL" dirty="0" smtClean="0">
                <a:solidFill>
                  <a:srgbClr val="1D4C72"/>
                </a:solidFill>
                <a:latin typeface="Arial"/>
                <a:cs typeface="Arial"/>
              </a:rPr>
              <a:t>במערכת. </a:t>
            </a:r>
            <a:endParaRPr lang="he-IL" dirty="0">
              <a:solidFill>
                <a:srgbClr val="1D4C72"/>
              </a:solidFill>
              <a:latin typeface="Arial"/>
              <a:cs typeface="Arial"/>
            </a:endParaRPr>
          </a:p>
        </p:txBody>
      </p:sp>
      <p:sp>
        <p:nvSpPr>
          <p:cNvPr id="15" name="Rectangle 14"/>
          <p:cNvSpPr/>
          <p:nvPr/>
        </p:nvSpPr>
        <p:spPr>
          <a:xfrm>
            <a:off x="214313" y="5072063"/>
            <a:ext cx="8196262" cy="666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p>
        </p:txBody>
      </p:sp>
      <p:sp>
        <p:nvSpPr>
          <p:cNvPr id="1946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A0710C-692B-4E3B-8F2C-DC2DD41CF52D}" type="slidenum">
              <a:rPr lang="he-IL" smtClean="0"/>
              <a:pPr fontAlgn="base">
                <a:spcBef>
                  <a:spcPct val="0"/>
                </a:spcBef>
                <a:spcAft>
                  <a:spcPct val="0"/>
                </a:spcAft>
                <a:defRPr/>
              </a:pPr>
              <a:t>46</a:t>
            </a:fld>
            <a:endParaRPr lang="he-IL" dirty="0" smtClean="0"/>
          </a:p>
        </p:txBody>
      </p:sp>
      <p:sp>
        <p:nvSpPr>
          <p:cNvPr id="9" name="כותרת 6"/>
          <p:cNvSpPr>
            <a:spLocks noGrp="1"/>
          </p:cNvSpPr>
          <p:nvPr>
            <p:ph type="title"/>
          </p:nvPr>
        </p:nvSpPr>
        <p:spPr>
          <a:xfrm>
            <a:off x="285750" y="0"/>
            <a:ext cx="8229600" cy="368300"/>
          </a:xfrm>
        </p:spPr>
        <p:txBody>
          <a:bodyPr/>
          <a:lstStyle/>
          <a:p>
            <a:pPr fontAlgn="auto">
              <a:defRPr/>
            </a:pPr>
            <a:r>
              <a:rPr lang="he-IL" sz="2000" b="1" dirty="0" smtClean="0">
                <a:solidFill>
                  <a:srgbClr val="FF6600"/>
                </a:solidFill>
              </a:rPr>
              <a:t>תשובות </a:t>
            </a:r>
            <a:endParaRPr lang="he-IL" sz="2000" b="1" dirty="0" smtClean="0">
              <a:solidFill>
                <a:srgbClr val="FF6600"/>
              </a:solidFill>
              <a:ea typeface="+mn-ea"/>
            </a:endParaRPr>
          </a:p>
        </p:txBody>
      </p:sp>
      <p:sp>
        <p:nvSpPr>
          <p:cNvPr id="10"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2575" y="620688"/>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20:</a:t>
            </a:r>
          </a:p>
          <a:p>
            <a:pPr fontAlgn="auto">
              <a:spcBef>
                <a:spcPts val="0"/>
              </a:spcBef>
              <a:spcAft>
                <a:spcPts val="0"/>
              </a:spcAft>
              <a:defRPr/>
            </a:pPr>
            <a:r>
              <a:rPr lang="he-IL" dirty="0">
                <a:solidFill>
                  <a:srgbClr val="1D4C72"/>
                </a:solidFill>
                <a:latin typeface="Arial"/>
                <a:cs typeface="Arial"/>
              </a:rPr>
              <a:t>איזה מן התרשימים שלפניכם מייצג נכון מעבר חומרים ואנרגיה במערכת אקולוגית? </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עכבר  ←   זרעים  ←   חתול      ←   נץ</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חתול   ←   זרעים  ←    נץ   ←   עכבר           </a:t>
            </a: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זרעים  ←   חתול  ←   עכבר      ←   נץ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זרעים  ←   עכבר  ←   חתול      ←   נץ  </a:t>
            </a:r>
          </a:p>
        </p:txBody>
      </p:sp>
      <p:sp>
        <p:nvSpPr>
          <p:cNvPr id="2765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9058AD-B568-46C8-B867-FD3DD982A410}" type="slidenum">
              <a:rPr lang="he-IL" smtClean="0"/>
              <a:pPr fontAlgn="base">
                <a:spcBef>
                  <a:spcPct val="0"/>
                </a:spcBef>
                <a:spcAft>
                  <a:spcPct val="0"/>
                </a:spcAft>
                <a:defRPr/>
              </a:pPr>
              <a:t>47</a:t>
            </a:fld>
            <a:endParaRPr lang="he-IL" dirty="0" smtClean="0"/>
          </a:p>
        </p:txBody>
      </p:sp>
      <p:sp>
        <p:nvSpPr>
          <p:cNvPr id="7" name="כותרת 6"/>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שאלה 20</a:t>
            </a:r>
            <a:endParaRPr lang="he-IL" sz="2000" dirty="0" smtClean="0"/>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3525" y="620688"/>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20:</a:t>
            </a:r>
          </a:p>
          <a:p>
            <a:pPr fontAlgn="auto">
              <a:spcBef>
                <a:spcPts val="0"/>
              </a:spcBef>
              <a:spcAft>
                <a:spcPts val="0"/>
              </a:spcAft>
              <a:defRPr/>
            </a:pPr>
            <a:r>
              <a:rPr lang="he-IL" dirty="0">
                <a:solidFill>
                  <a:srgbClr val="1D4C72"/>
                </a:solidFill>
                <a:latin typeface="Arial"/>
                <a:cs typeface="Arial"/>
              </a:rPr>
              <a:t>איזה מן התרשימים שלפניכם מייצג נכון מעבר חומרים ואנרגיה במערכת אקולוגית? </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עכבר  ←   זרעים  ←   חתול      ←   נץ</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חתול   ←   זרעים  ←    נץ   ←   עכבר           </a:t>
            </a:r>
          </a:p>
          <a:p>
            <a:pPr fontAlgn="auto">
              <a:spcBef>
                <a:spcPts val="0"/>
              </a:spcBef>
              <a:spcAft>
                <a:spcPts val="0"/>
              </a:spcAft>
              <a:defRPr/>
            </a:pPr>
            <a:r>
              <a:rPr lang="he-IL" b="1" dirty="0">
                <a:solidFill>
                  <a:srgbClr val="1D4C72"/>
                </a:solidFill>
                <a:latin typeface="Arial"/>
                <a:cs typeface="Arial"/>
              </a:rPr>
              <a:t> ג.  </a:t>
            </a:r>
            <a:r>
              <a:rPr lang="he-IL" dirty="0">
                <a:solidFill>
                  <a:srgbClr val="1D4C72"/>
                </a:solidFill>
                <a:latin typeface="Arial"/>
                <a:cs typeface="Arial"/>
              </a:rPr>
              <a:t>זרעים  ←   חתול  ←   עכבר      ←   נץ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זרעים  ←   עכבר  ←   חתול      ←   נץ  </a:t>
            </a:r>
          </a:p>
        </p:txBody>
      </p:sp>
      <p:sp>
        <p:nvSpPr>
          <p:cNvPr id="15" name="Rectangle 14"/>
          <p:cNvSpPr/>
          <p:nvPr/>
        </p:nvSpPr>
        <p:spPr>
          <a:xfrm>
            <a:off x="590355" y="3140968"/>
            <a:ext cx="81962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a:t>
            </a:r>
            <a:r>
              <a:rPr lang="he-IL" dirty="0" smtClean="0">
                <a:solidFill>
                  <a:prstClr val="black"/>
                </a:solidFill>
              </a:rPr>
              <a:t>ד</a:t>
            </a:r>
            <a:endParaRPr lang="he-IL" dirty="0">
              <a:solidFill>
                <a:prstClr val="black"/>
              </a:solidFill>
            </a:endParaRPr>
          </a:p>
        </p:txBody>
      </p:sp>
      <p:sp>
        <p:nvSpPr>
          <p:cNvPr id="27657"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4180CB4-A95E-4FF8-B823-27A7A27FEB3B}" type="slidenum">
              <a:rPr lang="he-IL" smtClean="0"/>
              <a:pPr fontAlgn="base">
                <a:spcBef>
                  <a:spcPct val="0"/>
                </a:spcBef>
                <a:spcAft>
                  <a:spcPct val="0"/>
                </a:spcAft>
                <a:defRPr/>
              </a:pPr>
              <a:t>48</a:t>
            </a:fld>
            <a:endParaRPr lang="he-IL" dirty="0" smtClean="0"/>
          </a:p>
        </p:txBody>
      </p:sp>
      <p:sp>
        <p:nvSpPr>
          <p:cNvPr id="9" name="כותרת 8"/>
          <p:cNvSpPr>
            <a:spLocks noGrp="1"/>
          </p:cNvSpPr>
          <p:nvPr>
            <p:ph type="title"/>
          </p:nvPr>
        </p:nvSpPr>
        <p:spPr>
          <a:xfrm>
            <a:off x="285750" y="0"/>
            <a:ext cx="8229600" cy="368300"/>
          </a:xfrm>
        </p:spPr>
        <p:txBody>
          <a:bodyPr/>
          <a:lstStyle/>
          <a:p>
            <a:pPr fontAlgn="auto">
              <a:defRPr/>
            </a:pPr>
            <a:r>
              <a:rPr lang="he-IL" sz="2000" b="1" dirty="0" smtClean="0">
                <a:solidFill>
                  <a:srgbClr val="FF6600"/>
                </a:solidFill>
                <a:ea typeface="+mn-ea"/>
              </a:rPr>
              <a:t>תשובה</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150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21:</a:t>
            </a:r>
          </a:p>
          <a:p>
            <a:pPr fontAlgn="auto">
              <a:spcBef>
                <a:spcPts val="0"/>
              </a:spcBef>
              <a:spcAft>
                <a:spcPts val="0"/>
              </a:spcAft>
              <a:defRPr/>
            </a:pPr>
            <a:r>
              <a:rPr lang="he-IL" dirty="0">
                <a:solidFill>
                  <a:srgbClr val="1D4C72"/>
                </a:solidFill>
                <a:latin typeface="Arial"/>
                <a:cs typeface="Arial"/>
              </a:rPr>
              <a:t>מהי הפעילות העיקרית של </a:t>
            </a:r>
            <a:r>
              <a:rPr lang="he-IL" u="sng" dirty="0">
                <a:solidFill>
                  <a:srgbClr val="1D4C72"/>
                </a:solidFill>
                <a:latin typeface="Arial"/>
                <a:cs typeface="Arial"/>
              </a:rPr>
              <a:t>המפָרקים </a:t>
            </a:r>
            <a:r>
              <a:rPr lang="he-IL" dirty="0">
                <a:solidFill>
                  <a:srgbClr val="1D4C72"/>
                </a:solidFill>
                <a:latin typeface="Arial"/>
                <a:cs typeface="Arial"/>
              </a:rPr>
              <a:t>בשרשרת המזון?</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הפיכת תרכובות </a:t>
            </a:r>
            <a:r>
              <a:rPr lang="he-IL" b="1" dirty="0">
                <a:solidFill>
                  <a:srgbClr val="1D4C72"/>
                </a:solidFill>
                <a:latin typeface="Arial"/>
                <a:cs typeface="Arial"/>
              </a:rPr>
              <a:t>אורגניות</a:t>
            </a:r>
            <a:r>
              <a:rPr lang="he-IL" dirty="0">
                <a:solidFill>
                  <a:srgbClr val="1D4C72"/>
                </a:solidFill>
                <a:latin typeface="Arial"/>
                <a:cs typeface="Arial"/>
              </a:rPr>
              <a:t> לתרכובות </a:t>
            </a:r>
            <a:r>
              <a:rPr lang="he-IL" b="1" dirty="0">
                <a:solidFill>
                  <a:srgbClr val="1D4C72"/>
                </a:solidFill>
                <a:latin typeface="Arial"/>
                <a:cs typeface="Arial"/>
              </a:rPr>
              <a:t>אורגניות</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הפיכת תרכובות </a:t>
            </a:r>
            <a:r>
              <a:rPr lang="he-IL" b="1" dirty="0">
                <a:solidFill>
                  <a:srgbClr val="1D4C72"/>
                </a:solidFill>
                <a:latin typeface="Arial"/>
                <a:cs typeface="Arial"/>
              </a:rPr>
              <a:t>אנאורגניות</a:t>
            </a:r>
            <a:r>
              <a:rPr lang="he-IL" dirty="0">
                <a:solidFill>
                  <a:srgbClr val="1D4C72"/>
                </a:solidFill>
                <a:latin typeface="Arial"/>
                <a:cs typeface="Arial"/>
              </a:rPr>
              <a:t> לתרכובות </a:t>
            </a:r>
            <a:r>
              <a:rPr lang="he-IL" b="1" dirty="0">
                <a:solidFill>
                  <a:srgbClr val="1D4C72"/>
                </a:solidFill>
                <a:latin typeface="Arial"/>
                <a:cs typeface="Arial"/>
              </a:rPr>
              <a:t>אנאורגניות</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הפיכת תרכובות </a:t>
            </a:r>
            <a:r>
              <a:rPr lang="he-IL" b="1" dirty="0">
                <a:solidFill>
                  <a:srgbClr val="1D4C72"/>
                </a:solidFill>
                <a:latin typeface="Arial"/>
                <a:cs typeface="Arial"/>
              </a:rPr>
              <a:t>אורגניות</a:t>
            </a:r>
            <a:r>
              <a:rPr lang="he-IL" dirty="0">
                <a:solidFill>
                  <a:srgbClr val="1D4C72"/>
                </a:solidFill>
                <a:latin typeface="Arial"/>
                <a:cs typeface="Arial"/>
              </a:rPr>
              <a:t> לתרכובות </a:t>
            </a:r>
            <a:r>
              <a:rPr lang="he-IL" b="1" dirty="0">
                <a:solidFill>
                  <a:srgbClr val="1D4C72"/>
                </a:solidFill>
                <a:latin typeface="Arial"/>
                <a:cs typeface="Arial"/>
              </a:rPr>
              <a:t>אנאורגניות</a:t>
            </a: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הפיכת תרכובות </a:t>
            </a:r>
            <a:r>
              <a:rPr lang="he-IL" b="1" dirty="0">
                <a:solidFill>
                  <a:srgbClr val="1D4C72"/>
                </a:solidFill>
                <a:latin typeface="Arial"/>
                <a:cs typeface="Arial"/>
              </a:rPr>
              <a:t>אנאורגניות</a:t>
            </a:r>
            <a:r>
              <a:rPr lang="he-IL" dirty="0">
                <a:solidFill>
                  <a:srgbClr val="1D4C72"/>
                </a:solidFill>
                <a:latin typeface="Arial"/>
                <a:cs typeface="Arial"/>
              </a:rPr>
              <a:t> לתרכובות </a:t>
            </a:r>
            <a:r>
              <a:rPr lang="he-IL" b="1" dirty="0">
                <a:solidFill>
                  <a:srgbClr val="1D4C72"/>
                </a:solidFill>
                <a:latin typeface="Arial"/>
                <a:cs typeface="Arial"/>
              </a:rPr>
              <a:t>אורגניות</a:t>
            </a:r>
            <a:r>
              <a:rPr lang="he-IL" dirty="0">
                <a:solidFill>
                  <a:srgbClr val="1D4C72"/>
                </a:solidFill>
                <a:latin typeface="Arial"/>
                <a:cs typeface="Arial"/>
              </a:rPr>
              <a:t>.</a:t>
            </a:r>
          </a:p>
        </p:txBody>
      </p:sp>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71B7FD-D357-40B8-AACB-B696C3580342}" type="slidenum">
              <a:rPr lang="he-IL" smtClean="0"/>
              <a:pPr fontAlgn="base">
                <a:spcBef>
                  <a:spcPct val="0"/>
                </a:spcBef>
                <a:spcAft>
                  <a:spcPct val="0"/>
                </a:spcAft>
                <a:defRPr/>
              </a:pPr>
              <a:t>49</a:t>
            </a:fld>
            <a:endParaRPr lang="he-IL" dirty="0" smtClean="0"/>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21 </a:t>
            </a:r>
            <a:endParaRPr lang="he-IL" sz="2000" dirty="0" smtClean="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324D45-A53F-4DD6-AAF9-560180D25C50}" type="slidenum">
              <a:rPr lang="he-IL" sz="1800" smtClean="0"/>
              <a:pPr fontAlgn="base">
                <a:spcBef>
                  <a:spcPct val="0"/>
                </a:spcBef>
                <a:spcAft>
                  <a:spcPct val="0"/>
                </a:spcAft>
                <a:defRPr/>
              </a:pPr>
              <a:t>5</a:t>
            </a:fld>
            <a:endParaRPr lang="he-IL" sz="1800" dirty="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שאלה 1: דרכי הזנה </a:t>
            </a:r>
            <a:endParaRPr lang="he-IL" sz="2000" dirty="0"/>
          </a:p>
        </p:txBody>
      </p:sp>
      <p:sp>
        <p:nvSpPr>
          <p:cNvPr id="16" name="TextBox 15"/>
          <p:cNvSpPr txBox="1"/>
          <p:nvPr/>
        </p:nvSpPr>
        <p:spPr>
          <a:xfrm>
            <a:off x="603250"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a:solidFill>
                  <a:srgbClr val="1D4C72"/>
                </a:solidFill>
                <a:latin typeface="Arial"/>
                <a:cs typeface="Arial"/>
              </a:rPr>
              <a:t>איזה אורגניזם יוצא דופן מבחינת דרך הזנתו?</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פטרייה</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אצה</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כלב</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סנדלית</a:t>
            </a:r>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150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21:</a:t>
            </a:r>
          </a:p>
          <a:p>
            <a:pPr fontAlgn="auto">
              <a:spcBef>
                <a:spcPts val="0"/>
              </a:spcBef>
              <a:spcAft>
                <a:spcPts val="0"/>
              </a:spcAft>
              <a:defRPr/>
            </a:pPr>
            <a:r>
              <a:rPr lang="he-IL" dirty="0">
                <a:solidFill>
                  <a:srgbClr val="1D4C72"/>
                </a:solidFill>
                <a:latin typeface="Arial"/>
                <a:cs typeface="Arial"/>
              </a:rPr>
              <a:t>מהי הפעילות העיקרית של </a:t>
            </a:r>
            <a:r>
              <a:rPr lang="he-IL" u="sng" dirty="0">
                <a:solidFill>
                  <a:srgbClr val="1D4C72"/>
                </a:solidFill>
                <a:latin typeface="Arial"/>
                <a:cs typeface="Arial"/>
              </a:rPr>
              <a:t>המפָרקים </a:t>
            </a:r>
            <a:r>
              <a:rPr lang="he-IL" dirty="0">
                <a:solidFill>
                  <a:srgbClr val="1D4C72"/>
                </a:solidFill>
                <a:latin typeface="Arial"/>
                <a:cs typeface="Arial"/>
              </a:rPr>
              <a:t>בשרשרת המזון?</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הפיכת תרכובות </a:t>
            </a:r>
            <a:r>
              <a:rPr lang="he-IL" b="1" dirty="0">
                <a:solidFill>
                  <a:srgbClr val="1D4C72"/>
                </a:solidFill>
                <a:latin typeface="Arial"/>
                <a:cs typeface="Arial"/>
              </a:rPr>
              <a:t>אורגניות</a:t>
            </a:r>
            <a:r>
              <a:rPr lang="he-IL" dirty="0">
                <a:solidFill>
                  <a:srgbClr val="1D4C72"/>
                </a:solidFill>
                <a:latin typeface="Arial"/>
                <a:cs typeface="Arial"/>
              </a:rPr>
              <a:t> לתרכובות </a:t>
            </a:r>
            <a:r>
              <a:rPr lang="he-IL" b="1" dirty="0">
                <a:solidFill>
                  <a:srgbClr val="1D4C72"/>
                </a:solidFill>
                <a:latin typeface="Arial"/>
                <a:cs typeface="Arial"/>
              </a:rPr>
              <a:t>אורגניות</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הפיכת תרכובות </a:t>
            </a:r>
            <a:r>
              <a:rPr lang="he-IL" b="1" dirty="0">
                <a:solidFill>
                  <a:srgbClr val="1D4C72"/>
                </a:solidFill>
                <a:latin typeface="Arial"/>
                <a:cs typeface="Arial"/>
              </a:rPr>
              <a:t>אנאורגניות</a:t>
            </a:r>
            <a:r>
              <a:rPr lang="he-IL" dirty="0">
                <a:solidFill>
                  <a:srgbClr val="1D4C72"/>
                </a:solidFill>
                <a:latin typeface="Arial"/>
                <a:cs typeface="Arial"/>
              </a:rPr>
              <a:t> לתרכובות </a:t>
            </a:r>
            <a:r>
              <a:rPr lang="he-IL" b="1" dirty="0">
                <a:solidFill>
                  <a:srgbClr val="1D4C72"/>
                </a:solidFill>
                <a:latin typeface="Arial"/>
                <a:cs typeface="Arial"/>
              </a:rPr>
              <a:t>אנאורגניות</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הפיכת תרכובות </a:t>
            </a:r>
            <a:r>
              <a:rPr lang="he-IL" b="1" dirty="0">
                <a:solidFill>
                  <a:srgbClr val="1D4C72"/>
                </a:solidFill>
                <a:latin typeface="Arial"/>
                <a:cs typeface="Arial"/>
              </a:rPr>
              <a:t>אורגניות</a:t>
            </a:r>
            <a:r>
              <a:rPr lang="he-IL" dirty="0">
                <a:solidFill>
                  <a:srgbClr val="1D4C72"/>
                </a:solidFill>
                <a:latin typeface="Arial"/>
                <a:cs typeface="Arial"/>
              </a:rPr>
              <a:t> לתרכובות </a:t>
            </a:r>
            <a:r>
              <a:rPr lang="he-IL" b="1" dirty="0">
                <a:solidFill>
                  <a:srgbClr val="1D4C72"/>
                </a:solidFill>
                <a:latin typeface="Arial"/>
                <a:cs typeface="Arial"/>
              </a:rPr>
              <a:t>אנאורגניות</a:t>
            </a: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הפיכת תרכובות </a:t>
            </a:r>
            <a:r>
              <a:rPr lang="he-IL" b="1" dirty="0">
                <a:solidFill>
                  <a:srgbClr val="1D4C72"/>
                </a:solidFill>
                <a:latin typeface="Arial"/>
                <a:cs typeface="Arial"/>
              </a:rPr>
              <a:t>אנאורגניות</a:t>
            </a:r>
            <a:r>
              <a:rPr lang="he-IL" dirty="0">
                <a:solidFill>
                  <a:srgbClr val="1D4C72"/>
                </a:solidFill>
                <a:latin typeface="Arial"/>
                <a:cs typeface="Arial"/>
              </a:rPr>
              <a:t> לתרכובות </a:t>
            </a:r>
            <a:r>
              <a:rPr lang="he-IL" b="1" dirty="0">
                <a:solidFill>
                  <a:srgbClr val="1D4C72"/>
                </a:solidFill>
                <a:latin typeface="Arial"/>
                <a:cs typeface="Arial"/>
              </a:rPr>
              <a:t>אורגניות</a:t>
            </a:r>
            <a:r>
              <a:rPr lang="he-IL" dirty="0">
                <a:solidFill>
                  <a:srgbClr val="1D4C72"/>
                </a:solidFill>
                <a:latin typeface="Arial"/>
                <a:cs typeface="Arial"/>
              </a:rPr>
              <a:t>.</a:t>
            </a:r>
          </a:p>
        </p:txBody>
      </p:sp>
      <p:sp>
        <p:nvSpPr>
          <p:cNvPr id="13" name="Rectangle 12"/>
          <p:cNvSpPr/>
          <p:nvPr/>
        </p:nvSpPr>
        <p:spPr>
          <a:xfrm>
            <a:off x="357188" y="2642046"/>
            <a:ext cx="8053387" cy="642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p:txBody>
      </p:sp>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E6C806-D911-411B-82F2-C86B66081FE1}" type="slidenum">
              <a:rPr lang="he-IL" smtClean="0"/>
              <a:pPr fontAlgn="base">
                <a:spcBef>
                  <a:spcPct val="0"/>
                </a:spcBef>
                <a:spcAft>
                  <a:spcPct val="0"/>
                </a:spcAft>
                <a:defRPr/>
              </a:pPr>
              <a:t>50</a:t>
            </a:fld>
            <a:endParaRPr lang="he-IL" dirty="0" smtClean="0"/>
          </a:p>
        </p:txBody>
      </p:sp>
      <p:sp>
        <p:nvSpPr>
          <p:cNvPr id="9" name="כותרת 8"/>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50" y="594643"/>
            <a:ext cx="8183563" cy="53546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22:</a:t>
            </a:r>
          </a:p>
          <a:p>
            <a:pPr fontAlgn="auto">
              <a:spcBef>
                <a:spcPts val="0"/>
              </a:spcBef>
              <a:spcAft>
                <a:spcPts val="0"/>
              </a:spcAft>
              <a:defRPr/>
            </a:pPr>
            <a:r>
              <a:rPr lang="he-IL" dirty="0">
                <a:solidFill>
                  <a:srgbClr val="1D4C72"/>
                </a:solidFill>
                <a:latin typeface="Arial"/>
                <a:cs typeface="Arial"/>
              </a:rPr>
              <a:t>לפניכם סכמה של מארג מזון במערכת אקולוגית מסוימת.</a:t>
            </a:r>
          </a:p>
          <a:p>
            <a:pPr fontAlgn="auto">
              <a:spcBef>
                <a:spcPts val="0"/>
              </a:spcBef>
              <a:spcAft>
                <a:spcPts val="0"/>
              </a:spcAft>
              <a:defRPr/>
            </a:pPr>
            <a:endParaRPr lang="he-IL"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מי הם </a:t>
            </a:r>
            <a:r>
              <a:rPr lang="he-IL" u="sng" dirty="0">
                <a:solidFill>
                  <a:srgbClr val="1D4C72"/>
                </a:solidFill>
                <a:latin typeface="Arial"/>
                <a:cs typeface="Arial"/>
              </a:rPr>
              <a:t>היצרנים</a:t>
            </a:r>
            <a:r>
              <a:rPr lang="he-IL" dirty="0">
                <a:solidFill>
                  <a:srgbClr val="1D4C72"/>
                </a:solidFill>
                <a:latin typeface="Arial"/>
                <a:cs typeface="Arial"/>
              </a:rPr>
              <a:t> במארג 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מי הם </a:t>
            </a:r>
            <a:r>
              <a:rPr lang="he-IL" u="sng" dirty="0">
                <a:solidFill>
                  <a:srgbClr val="1D4C72"/>
                </a:solidFill>
                <a:latin typeface="Arial"/>
                <a:cs typeface="Arial"/>
              </a:rPr>
              <a:t>הצרכנים הראשוניים </a:t>
            </a:r>
            <a:r>
              <a:rPr lang="he-IL" dirty="0">
                <a:solidFill>
                  <a:srgbClr val="1D4C72"/>
                </a:solidFill>
                <a:latin typeface="Arial"/>
                <a:cs typeface="Arial"/>
              </a:rPr>
              <a:t>במארג 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מי הם </a:t>
            </a:r>
            <a:r>
              <a:rPr lang="he-IL" u="sng" dirty="0">
                <a:solidFill>
                  <a:srgbClr val="1D4C72"/>
                </a:solidFill>
                <a:latin typeface="Arial"/>
                <a:cs typeface="Arial"/>
              </a:rPr>
              <a:t>הצרכנים השניוניים </a:t>
            </a:r>
            <a:r>
              <a:rPr lang="he-IL" dirty="0">
                <a:solidFill>
                  <a:srgbClr val="1D4C72"/>
                </a:solidFill>
                <a:latin typeface="Arial"/>
                <a:cs typeface="Arial"/>
              </a:rPr>
              <a:t>במארג זה?</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b="1" dirty="0">
              <a:solidFill>
                <a:srgbClr val="1D4C72"/>
              </a:solidFill>
              <a:latin typeface="Arial"/>
              <a:cs typeface="Arial"/>
            </a:endParaRPr>
          </a:p>
        </p:txBody>
      </p:sp>
      <p:pic>
        <p:nvPicPr>
          <p:cNvPr id="2488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75"/>
            <a:ext cx="24288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Slide Number Placeholder 12"/>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50CE2BE-869B-4795-A9C0-E28E41CAF068}" type="slidenum">
              <a:rPr lang="he-IL" smtClean="0"/>
              <a:pPr fontAlgn="base">
                <a:spcBef>
                  <a:spcPct val="0"/>
                </a:spcBef>
                <a:spcAft>
                  <a:spcPct val="0"/>
                </a:spcAft>
                <a:defRPr/>
              </a:pPr>
              <a:t>51</a:t>
            </a:fld>
            <a:endParaRPr lang="he-IL" dirty="0" smtClean="0"/>
          </a:p>
        </p:txBody>
      </p:sp>
      <p:sp>
        <p:nvSpPr>
          <p:cNvPr id="7" name="כותרת 6"/>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22</a:t>
            </a:r>
            <a:endParaRPr lang="he-IL" sz="2000" dirty="0" smtClean="0"/>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50" y="594643"/>
            <a:ext cx="8183563" cy="53546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22:</a:t>
            </a:r>
          </a:p>
          <a:p>
            <a:pPr fontAlgn="auto">
              <a:spcBef>
                <a:spcPts val="0"/>
              </a:spcBef>
              <a:spcAft>
                <a:spcPts val="0"/>
              </a:spcAft>
              <a:defRPr/>
            </a:pPr>
            <a:r>
              <a:rPr lang="he-IL" dirty="0">
                <a:solidFill>
                  <a:srgbClr val="1D4C72"/>
                </a:solidFill>
                <a:latin typeface="Arial"/>
                <a:cs typeface="Arial"/>
              </a:rPr>
              <a:t>לפניכם סכמה של מארג מזון במערכת אקולוגית מסוימת.</a:t>
            </a:r>
          </a:p>
          <a:p>
            <a:pPr fontAlgn="auto">
              <a:spcBef>
                <a:spcPts val="0"/>
              </a:spcBef>
              <a:spcAft>
                <a:spcPts val="0"/>
              </a:spcAft>
              <a:defRPr/>
            </a:pPr>
            <a:endParaRPr lang="he-IL"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מי הם </a:t>
            </a:r>
            <a:r>
              <a:rPr lang="he-IL" u="sng" dirty="0">
                <a:solidFill>
                  <a:srgbClr val="1D4C72"/>
                </a:solidFill>
                <a:latin typeface="Arial"/>
                <a:cs typeface="Arial"/>
              </a:rPr>
              <a:t>היצרנים</a:t>
            </a:r>
            <a:r>
              <a:rPr lang="he-IL" dirty="0">
                <a:solidFill>
                  <a:srgbClr val="1D4C72"/>
                </a:solidFill>
                <a:latin typeface="Arial"/>
                <a:cs typeface="Arial"/>
              </a:rPr>
              <a:t> במארג 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מי הם </a:t>
            </a:r>
            <a:r>
              <a:rPr lang="he-IL" u="sng" dirty="0">
                <a:solidFill>
                  <a:srgbClr val="1D4C72"/>
                </a:solidFill>
                <a:latin typeface="Arial"/>
                <a:cs typeface="Arial"/>
              </a:rPr>
              <a:t>הצרכנים הראשוניים </a:t>
            </a:r>
            <a:r>
              <a:rPr lang="he-IL" dirty="0">
                <a:solidFill>
                  <a:srgbClr val="1D4C72"/>
                </a:solidFill>
                <a:latin typeface="Arial"/>
                <a:cs typeface="Arial"/>
              </a:rPr>
              <a:t>במארג זה?</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מי הם </a:t>
            </a:r>
            <a:r>
              <a:rPr lang="he-IL" u="sng" dirty="0">
                <a:solidFill>
                  <a:srgbClr val="1D4C72"/>
                </a:solidFill>
                <a:latin typeface="Arial"/>
                <a:cs typeface="Arial"/>
              </a:rPr>
              <a:t>הצרכנים השניוניים </a:t>
            </a:r>
            <a:r>
              <a:rPr lang="he-IL" dirty="0">
                <a:solidFill>
                  <a:srgbClr val="1D4C72"/>
                </a:solidFill>
                <a:latin typeface="Arial"/>
                <a:cs typeface="Arial"/>
              </a:rPr>
              <a:t>במארג זה?</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b="1" dirty="0">
              <a:solidFill>
                <a:srgbClr val="1D4C72"/>
              </a:solidFill>
              <a:latin typeface="Arial"/>
              <a:cs typeface="Arial"/>
            </a:endParaRPr>
          </a:p>
        </p:txBody>
      </p:sp>
      <p:sp>
        <p:nvSpPr>
          <p:cNvPr id="15" name="Rectangle 14"/>
          <p:cNvSpPr/>
          <p:nvPr/>
        </p:nvSpPr>
        <p:spPr>
          <a:xfrm>
            <a:off x="2571750" y="1779092"/>
            <a:ext cx="5910263" cy="785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יצרנים: הזרעים ונבטי החיטה (הצמחים)</a:t>
            </a:r>
          </a:p>
        </p:txBody>
      </p:sp>
      <p:sp>
        <p:nvSpPr>
          <p:cNvPr id="11" name="Rectangle 10"/>
          <p:cNvSpPr/>
          <p:nvPr/>
        </p:nvSpPr>
        <p:spPr>
          <a:xfrm>
            <a:off x="2571750" y="3291830"/>
            <a:ext cx="5910263" cy="857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צרכנים ראשוניים: עכברים וחגבים (אוכלי הצמחים)</a:t>
            </a:r>
          </a:p>
        </p:txBody>
      </p:sp>
      <p:sp>
        <p:nvSpPr>
          <p:cNvPr id="16" name="Rectangle 15"/>
          <p:cNvSpPr/>
          <p:nvPr/>
        </p:nvSpPr>
        <p:spPr>
          <a:xfrm>
            <a:off x="428625" y="4875435"/>
            <a:ext cx="8053388"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צרכנים שניוניים: בזים (הטורפים; בבתי גידול מסוימים, הבזים הם טורפי-העל).</a:t>
            </a:r>
          </a:p>
        </p:txBody>
      </p:sp>
      <p:pic>
        <p:nvPicPr>
          <p:cNvPr id="2498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75"/>
            <a:ext cx="24288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Slide Number Placeholder 12"/>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D219C6-BB80-4A63-A7A4-913415F30D7A}" type="slidenum">
              <a:rPr lang="he-IL" smtClean="0"/>
              <a:pPr fontAlgn="base">
                <a:spcBef>
                  <a:spcPct val="0"/>
                </a:spcBef>
                <a:spcAft>
                  <a:spcPct val="0"/>
                </a:spcAft>
                <a:defRPr/>
              </a:pPr>
              <a:t>52</a:t>
            </a:fld>
            <a:endParaRPr lang="he-IL" dirty="0" smtClean="0"/>
          </a:p>
        </p:txBody>
      </p:sp>
      <p:sp>
        <p:nvSpPr>
          <p:cNvPr id="10" name="כותרת 9"/>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12"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12"/>
          <p:cNvSpPr>
            <a:spLocks noChangeArrowheads="1"/>
          </p:cNvSpPr>
          <p:nvPr/>
        </p:nvSpPr>
        <p:spPr bwMode="auto">
          <a:xfrm>
            <a:off x="428625" y="6429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D4C72"/>
                </a:solidFill>
                <a:latin typeface="Calibri" pitchFamily="34" charset="0"/>
              </a:rPr>
              <a:t>לפניכם סכמה של מארג מזון במערכת אקולוגית מסוימת. </a:t>
            </a:r>
          </a:p>
          <a:p>
            <a:r>
              <a:rPr lang="he-IL" b="1">
                <a:solidFill>
                  <a:srgbClr val="1D4C72"/>
                </a:solidFill>
                <a:latin typeface="Calibri" pitchFamily="34" charset="0"/>
              </a:rPr>
              <a:t>שאלות 23-24 קשורות למארג זה.</a:t>
            </a:r>
          </a:p>
        </p:txBody>
      </p:sp>
      <p:sp>
        <p:nvSpPr>
          <p:cNvPr id="17" name="TextBox 16"/>
          <p:cNvSpPr txBox="1"/>
          <p:nvPr/>
        </p:nvSpPr>
        <p:spPr>
          <a:xfrm>
            <a:off x="2786063" y="1925638"/>
            <a:ext cx="5683250"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23:</a:t>
            </a:r>
          </a:p>
          <a:p>
            <a:pPr fontAlgn="auto">
              <a:spcBef>
                <a:spcPts val="0"/>
              </a:spcBef>
              <a:spcAft>
                <a:spcPts val="0"/>
              </a:spcAft>
              <a:defRPr/>
            </a:pPr>
            <a:r>
              <a:rPr lang="he-IL" dirty="0">
                <a:solidFill>
                  <a:srgbClr val="1D4C72"/>
                </a:solidFill>
                <a:latin typeface="Arial"/>
                <a:cs typeface="Arial"/>
              </a:rPr>
              <a:t>תארו </a:t>
            </a:r>
            <a:r>
              <a:rPr lang="he-IL" u="sng" dirty="0">
                <a:solidFill>
                  <a:srgbClr val="1D4C72"/>
                </a:solidFill>
                <a:latin typeface="Arial"/>
                <a:cs typeface="Arial"/>
              </a:rPr>
              <a:t>3</a:t>
            </a:r>
            <a:r>
              <a:rPr lang="he-IL" dirty="0">
                <a:solidFill>
                  <a:srgbClr val="1D4C72"/>
                </a:solidFill>
                <a:latin typeface="Arial"/>
                <a:cs typeface="Arial"/>
              </a:rPr>
              <a:t> שרשרות מזון המופיעות בסכמה זאת.</a:t>
            </a:r>
          </a:p>
        </p:txBody>
      </p:sp>
      <p:sp>
        <p:nvSpPr>
          <p:cNvPr id="38923" name="Slide Number Placeholder 10"/>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CD5367-AD4B-4D39-814A-5CEEB7B6AC7C}" type="slidenum">
              <a:rPr lang="he-IL" smtClean="0"/>
              <a:pPr fontAlgn="base">
                <a:spcBef>
                  <a:spcPct val="0"/>
                </a:spcBef>
                <a:spcAft>
                  <a:spcPct val="0"/>
                </a:spcAft>
                <a:defRPr/>
              </a:pPr>
              <a:t>53</a:t>
            </a:fld>
            <a:endParaRPr lang="he-IL" dirty="0" smtClean="0"/>
          </a:p>
        </p:txBody>
      </p:sp>
      <p:pic>
        <p:nvPicPr>
          <p:cNvPr id="9" name="Picture 2"/>
          <p:cNvPicPr>
            <a:picLocks noChangeAspect="1" noChangeArrowheads="1"/>
          </p:cNvPicPr>
          <p:nvPr/>
        </p:nvPicPr>
        <p:blipFill>
          <a:blip r:embed="rId2" cstate="print"/>
          <a:srcRect/>
          <a:stretch>
            <a:fillRect/>
          </a:stretch>
        </p:blipFill>
        <p:spPr bwMode="auto">
          <a:xfrm>
            <a:off x="487944" y="1052736"/>
            <a:ext cx="3301950" cy="4621568"/>
          </a:xfrm>
          <a:prstGeom prst="rect">
            <a:avLst/>
          </a:prstGeom>
          <a:noFill/>
          <a:ln w="9525">
            <a:solidFill>
              <a:schemeClr val="bg1">
                <a:lumMod val="85000"/>
              </a:schemeClr>
            </a:solidFill>
            <a:miter lim="800000"/>
            <a:headEnd/>
            <a:tailEnd/>
          </a:ln>
        </p:spPr>
      </p:pic>
      <p:sp>
        <p:nvSpPr>
          <p:cNvPr id="10" name="כותרת 9"/>
          <p:cNvSpPr>
            <a:spLocks noGrp="1"/>
          </p:cNvSpPr>
          <p:nvPr>
            <p:ph type="title"/>
          </p:nvPr>
        </p:nvSpPr>
        <p:spPr>
          <a:xfrm>
            <a:off x="342900" y="0"/>
            <a:ext cx="8229600" cy="439738"/>
          </a:xfrm>
        </p:spPr>
        <p:txBody>
          <a:bodyPr/>
          <a:lstStyle/>
          <a:p>
            <a:pPr fontAlgn="auto">
              <a:defRPr/>
            </a:pPr>
            <a:r>
              <a:rPr lang="he-IL" sz="2000" b="1" dirty="0" smtClean="0">
                <a:solidFill>
                  <a:srgbClr val="FF6600"/>
                </a:solidFill>
                <a:ea typeface="+mn-ea"/>
              </a:rPr>
              <a:t>שאלות 23-24</a:t>
            </a:r>
          </a:p>
        </p:txBody>
      </p:sp>
      <p:sp>
        <p:nvSpPr>
          <p:cNvPr id="8" name="TextBox 7"/>
          <p:cNvSpPr txBox="1"/>
          <p:nvPr/>
        </p:nvSpPr>
        <p:spPr>
          <a:xfrm>
            <a:off x="3563888" y="4494213"/>
            <a:ext cx="4908600"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latin typeface="Arial"/>
                <a:cs typeface="Arial"/>
              </a:rPr>
              <a:t>שאלה 24:</a:t>
            </a:r>
          </a:p>
          <a:p>
            <a:pPr fontAlgn="auto">
              <a:spcBef>
                <a:spcPts val="0"/>
              </a:spcBef>
              <a:spcAft>
                <a:spcPts val="0"/>
              </a:spcAft>
              <a:defRPr/>
            </a:pPr>
            <a:r>
              <a:rPr lang="he-IL" dirty="0">
                <a:solidFill>
                  <a:srgbClr val="1D4C72"/>
                </a:solidFill>
                <a:latin typeface="Arial"/>
                <a:cs typeface="Arial"/>
              </a:rPr>
              <a:t>אילו אורגניזמים משתתפים </a:t>
            </a:r>
            <a:r>
              <a:rPr lang="he-IL" u="sng" dirty="0">
                <a:solidFill>
                  <a:srgbClr val="1D4C72"/>
                </a:solidFill>
                <a:latin typeface="Arial"/>
                <a:cs typeface="Arial"/>
              </a:rPr>
              <a:t>בכל</a:t>
            </a:r>
            <a:r>
              <a:rPr lang="he-IL" dirty="0">
                <a:solidFill>
                  <a:srgbClr val="1D4C72"/>
                </a:solidFill>
                <a:latin typeface="Arial"/>
                <a:cs typeface="Arial"/>
              </a:rPr>
              <a:t> שרשרות המזון </a:t>
            </a: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שבמארג </a:t>
            </a:r>
            <a:r>
              <a:rPr lang="he-IL" dirty="0">
                <a:solidFill>
                  <a:srgbClr val="1D4C72"/>
                </a:solidFill>
                <a:latin typeface="Arial"/>
                <a:cs typeface="Arial"/>
              </a:rPr>
              <a:t>זה?</a:t>
            </a:r>
          </a:p>
        </p:txBody>
      </p:sp>
      <p:sp>
        <p:nvSpPr>
          <p:cNvPr id="11"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61938" y="857250"/>
            <a:ext cx="2705100" cy="3786188"/>
          </a:xfrm>
          <a:prstGeom prst="rect">
            <a:avLst/>
          </a:prstGeom>
          <a:noFill/>
          <a:ln w="9525">
            <a:solidFill>
              <a:schemeClr val="bg1">
                <a:lumMod val="85000"/>
              </a:schemeClr>
            </a:solidFill>
            <a:miter lim="800000"/>
            <a:headEnd/>
            <a:tailEnd/>
          </a:ln>
        </p:spPr>
      </p:pic>
      <p:sp>
        <p:nvSpPr>
          <p:cNvPr id="17" name="TextBox 16"/>
          <p:cNvSpPr txBox="1"/>
          <p:nvPr/>
        </p:nvSpPr>
        <p:spPr>
          <a:xfrm>
            <a:off x="2900363" y="765175"/>
            <a:ext cx="568325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23:</a:t>
            </a:r>
          </a:p>
          <a:p>
            <a:pPr fontAlgn="auto">
              <a:spcBef>
                <a:spcPts val="0"/>
              </a:spcBef>
              <a:spcAft>
                <a:spcPts val="0"/>
              </a:spcAft>
              <a:defRPr/>
            </a:pPr>
            <a:r>
              <a:rPr lang="he-IL" dirty="0">
                <a:solidFill>
                  <a:srgbClr val="1D4C72"/>
                </a:solidFill>
                <a:latin typeface="Arial"/>
                <a:cs typeface="Arial"/>
              </a:rPr>
              <a:t>תארו </a:t>
            </a:r>
            <a:r>
              <a:rPr lang="he-IL" u="sng" dirty="0">
                <a:solidFill>
                  <a:srgbClr val="1D4C72"/>
                </a:solidFill>
                <a:latin typeface="Arial"/>
                <a:cs typeface="Arial"/>
              </a:rPr>
              <a:t>3</a:t>
            </a:r>
            <a:r>
              <a:rPr lang="he-IL" dirty="0">
                <a:solidFill>
                  <a:srgbClr val="1D4C72"/>
                </a:solidFill>
                <a:latin typeface="Arial"/>
                <a:cs typeface="Arial"/>
              </a:rPr>
              <a:t> שרשרות מזון המופיעות בסכמה זאת.</a:t>
            </a:r>
          </a:p>
        </p:txBody>
      </p:sp>
      <p:sp>
        <p:nvSpPr>
          <p:cNvPr id="19" name="TextBox 18"/>
          <p:cNvSpPr txBox="1"/>
          <p:nvPr/>
        </p:nvSpPr>
        <p:spPr>
          <a:xfrm>
            <a:off x="2789238" y="4494213"/>
            <a:ext cx="5683250"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24:</a:t>
            </a:r>
          </a:p>
          <a:p>
            <a:pPr fontAlgn="auto">
              <a:spcBef>
                <a:spcPts val="0"/>
              </a:spcBef>
              <a:spcAft>
                <a:spcPts val="0"/>
              </a:spcAft>
              <a:defRPr/>
            </a:pPr>
            <a:r>
              <a:rPr lang="he-IL" dirty="0">
                <a:solidFill>
                  <a:srgbClr val="1D4C72"/>
                </a:solidFill>
                <a:latin typeface="Arial"/>
                <a:cs typeface="Arial"/>
              </a:rPr>
              <a:t>אילו אורגניזמים משתתפים </a:t>
            </a:r>
            <a:r>
              <a:rPr lang="he-IL" u="sng" dirty="0">
                <a:solidFill>
                  <a:srgbClr val="1D4C72"/>
                </a:solidFill>
                <a:latin typeface="Arial"/>
                <a:cs typeface="Arial"/>
              </a:rPr>
              <a:t>בכל</a:t>
            </a:r>
            <a:r>
              <a:rPr lang="he-IL" dirty="0">
                <a:solidFill>
                  <a:srgbClr val="1D4C72"/>
                </a:solidFill>
                <a:latin typeface="Arial"/>
                <a:cs typeface="Arial"/>
              </a:rPr>
              <a:t> שרשרות המזון שבמארג זה?</a:t>
            </a:r>
          </a:p>
        </p:txBody>
      </p:sp>
      <p:sp>
        <p:nvSpPr>
          <p:cNvPr id="9" name="Rectangle 14"/>
          <p:cNvSpPr/>
          <p:nvPr/>
        </p:nvSpPr>
        <p:spPr>
          <a:xfrm>
            <a:off x="3097213" y="1490663"/>
            <a:ext cx="5338762" cy="2286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תשובות אפשריות:</a:t>
            </a:r>
          </a:p>
          <a:p>
            <a:pPr fontAlgn="auto">
              <a:spcBef>
                <a:spcPts val="0"/>
              </a:spcBef>
              <a:spcAft>
                <a:spcPts val="0"/>
              </a:spcAft>
              <a:defRPr/>
            </a:pPr>
            <a:r>
              <a:rPr lang="he-IL" dirty="0">
                <a:solidFill>
                  <a:prstClr val="black"/>
                </a:solidFill>
              </a:rPr>
              <a:t>זרעים – עכבר –חיוויאי</a:t>
            </a:r>
            <a:endParaRPr lang="en-US" dirty="0">
              <a:solidFill>
                <a:prstClr val="black"/>
              </a:solidFill>
            </a:endParaRPr>
          </a:p>
          <a:p>
            <a:pPr fontAlgn="auto">
              <a:spcBef>
                <a:spcPts val="0"/>
              </a:spcBef>
              <a:spcAft>
                <a:spcPts val="0"/>
              </a:spcAft>
              <a:defRPr/>
            </a:pPr>
            <a:r>
              <a:rPr lang="he-IL" dirty="0">
                <a:solidFill>
                  <a:prstClr val="black"/>
                </a:solidFill>
              </a:rPr>
              <a:t>זרעים – עכבר – נחש – חיוויאי</a:t>
            </a:r>
            <a:endParaRPr lang="en-US" dirty="0">
              <a:solidFill>
                <a:prstClr val="black"/>
              </a:solidFill>
            </a:endParaRPr>
          </a:p>
          <a:p>
            <a:pPr fontAlgn="auto">
              <a:spcBef>
                <a:spcPts val="0"/>
              </a:spcBef>
              <a:spcAft>
                <a:spcPts val="0"/>
              </a:spcAft>
              <a:defRPr/>
            </a:pPr>
            <a:r>
              <a:rPr lang="he-IL" dirty="0">
                <a:solidFill>
                  <a:prstClr val="black"/>
                </a:solidFill>
              </a:rPr>
              <a:t>חיטה – עכבר –חיוויאי </a:t>
            </a:r>
            <a:endParaRPr lang="en-US" dirty="0">
              <a:solidFill>
                <a:prstClr val="black"/>
              </a:solidFill>
            </a:endParaRPr>
          </a:p>
          <a:p>
            <a:pPr fontAlgn="auto">
              <a:spcBef>
                <a:spcPts val="0"/>
              </a:spcBef>
              <a:spcAft>
                <a:spcPts val="0"/>
              </a:spcAft>
              <a:defRPr/>
            </a:pPr>
            <a:r>
              <a:rPr lang="he-IL" dirty="0">
                <a:solidFill>
                  <a:prstClr val="black"/>
                </a:solidFill>
              </a:rPr>
              <a:t>חיטה – עכבר – נחש – חיוויאי </a:t>
            </a:r>
            <a:endParaRPr lang="en-US" dirty="0">
              <a:solidFill>
                <a:prstClr val="black"/>
              </a:solidFill>
            </a:endParaRPr>
          </a:p>
          <a:p>
            <a:pPr fontAlgn="auto">
              <a:spcBef>
                <a:spcPts val="0"/>
              </a:spcBef>
              <a:spcAft>
                <a:spcPts val="0"/>
              </a:spcAft>
              <a:defRPr/>
            </a:pPr>
            <a:r>
              <a:rPr lang="he-IL" dirty="0">
                <a:solidFill>
                  <a:prstClr val="black"/>
                </a:solidFill>
              </a:rPr>
              <a:t>חיטה – חגב – ירגזי – חיוויאי</a:t>
            </a:r>
            <a:endParaRPr lang="en-US" dirty="0">
              <a:solidFill>
                <a:prstClr val="black"/>
              </a:solidFill>
            </a:endParaRPr>
          </a:p>
          <a:p>
            <a:pPr fontAlgn="auto">
              <a:spcBef>
                <a:spcPts val="0"/>
              </a:spcBef>
              <a:spcAft>
                <a:spcPts val="0"/>
              </a:spcAft>
              <a:defRPr/>
            </a:pPr>
            <a:r>
              <a:rPr lang="he-IL" dirty="0">
                <a:solidFill>
                  <a:prstClr val="black"/>
                </a:solidFill>
              </a:rPr>
              <a:t>עלים – חגב – ירגזי – חיוויאי</a:t>
            </a:r>
            <a:endParaRPr lang="en-US" dirty="0">
              <a:solidFill>
                <a:prstClr val="black"/>
              </a:solidFill>
            </a:endParaRPr>
          </a:p>
        </p:txBody>
      </p:sp>
      <p:sp>
        <p:nvSpPr>
          <p:cNvPr id="10" name="Rectangle 14"/>
          <p:cNvSpPr/>
          <p:nvPr/>
        </p:nvSpPr>
        <p:spPr>
          <a:xfrm>
            <a:off x="3097213" y="5286375"/>
            <a:ext cx="53387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רק החיוויאי (טורף-העל) במערכת זו. </a:t>
            </a:r>
          </a:p>
        </p:txBody>
      </p:sp>
      <p:sp>
        <p:nvSpPr>
          <p:cNvPr id="38923" name="Slide Number Placeholder 10"/>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3FA3A3-39C9-4B09-84CB-B4639A135F9F}" type="slidenum">
              <a:rPr lang="he-IL" smtClean="0"/>
              <a:pPr fontAlgn="base">
                <a:spcBef>
                  <a:spcPct val="0"/>
                </a:spcBef>
                <a:spcAft>
                  <a:spcPct val="0"/>
                </a:spcAft>
                <a:defRPr/>
              </a:pPr>
              <a:t>54</a:t>
            </a:fld>
            <a:endParaRPr lang="he-IL" dirty="0" smtClean="0"/>
          </a:p>
        </p:txBody>
      </p:sp>
      <p:sp>
        <p:nvSpPr>
          <p:cNvPr id="11" name="כותרת 10"/>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תשובות</a:t>
            </a:r>
          </a:p>
        </p:txBody>
      </p:sp>
      <p:sp>
        <p:nvSpPr>
          <p:cNvPr id="12"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54</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50" y="500063"/>
            <a:ext cx="8215313" cy="17859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במארג המזון משולבות שרשרות מזון שונות. </a:t>
            </a:r>
          </a:p>
          <a:p>
            <a:pPr fontAlgn="auto">
              <a:spcBef>
                <a:spcPts val="0"/>
              </a:spcBef>
              <a:spcAft>
                <a:spcPts val="0"/>
              </a:spcAft>
              <a:defRPr/>
            </a:pPr>
            <a:r>
              <a:rPr lang="he-IL" dirty="0">
                <a:solidFill>
                  <a:prstClr val="black"/>
                </a:solidFill>
                <a:latin typeface="Arial"/>
                <a:cs typeface="Arial"/>
              </a:rPr>
              <a:t>כלומר, חוליה כלשהי בשרשרת אחת, יכולה להיות מחוברת גם לשרשרות נוספות באותו מארג.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לכן, אפילו פגיעה </a:t>
            </a:r>
            <a:r>
              <a:rPr lang="he-IL" b="1" dirty="0">
                <a:solidFill>
                  <a:srgbClr val="FF6600"/>
                </a:solidFill>
                <a:latin typeface="Arial"/>
                <a:cs typeface="Arial"/>
              </a:rPr>
              <a:t>בחוליה</a:t>
            </a:r>
            <a:r>
              <a:rPr lang="he-IL" dirty="0">
                <a:solidFill>
                  <a:prstClr val="black"/>
                </a:solidFill>
                <a:latin typeface="Arial"/>
                <a:cs typeface="Arial"/>
              </a:rPr>
              <a:t> </a:t>
            </a:r>
            <a:r>
              <a:rPr lang="he-IL" b="1" dirty="0">
                <a:solidFill>
                  <a:srgbClr val="FF6600"/>
                </a:solidFill>
                <a:latin typeface="Arial"/>
                <a:cs typeface="Arial"/>
              </a:rPr>
              <a:t>אחת</a:t>
            </a:r>
            <a:r>
              <a:rPr lang="he-IL" dirty="0">
                <a:solidFill>
                  <a:prstClr val="black"/>
                </a:solidFill>
                <a:latin typeface="Arial"/>
                <a:cs typeface="Arial"/>
              </a:rPr>
              <a:t>, באחת משרשרות המזון האלה, עלולה להשפיע על </a:t>
            </a:r>
            <a:r>
              <a:rPr lang="he-IL" b="1" dirty="0">
                <a:solidFill>
                  <a:srgbClr val="FF6600"/>
                </a:solidFill>
                <a:latin typeface="Arial"/>
                <a:cs typeface="Arial"/>
              </a:rPr>
              <a:t>שרשרות</a:t>
            </a:r>
            <a:r>
              <a:rPr lang="he-IL" dirty="0">
                <a:solidFill>
                  <a:prstClr val="black"/>
                </a:solidFill>
                <a:latin typeface="Arial"/>
                <a:cs typeface="Arial"/>
              </a:rPr>
              <a:t> </a:t>
            </a:r>
            <a:r>
              <a:rPr lang="he-IL" b="1" dirty="0">
                <a:solidFill>
                  <a:srgbClr val="FF6600"/>
                </a:solidFill>
                <a:latin typeface="Arial"/>
                <a:cs typeface="Arial"/>
              </a:rPr>
              <a:t>אחדות</a:t>
            </a:r>
            <a:r>
              <a:rPr lang="he-IL" dirty="0">
                <a:solidFill>
                  <a:prstClr val="black"/>
                </a:solidFill>
                <a:latin typeface="Arial"/>
                <a:cs typeface="Arial"/>
              </a:rPr>
              <a:t> המשולבות באותו מארג, או אפילו על </a:t>
            </a:r>
            <a:r>
              <a:rPr lang="he-IL" b="1" dirty="0">
                <a:solidFill>
                  <a:srgbClr val="FF6600"/>
                </a:solidFill>
                <a:latin typeface="Arial"/>
                <a:cs typeface="Arial"/>
              </a:rPr>
              <a:t>מארג המזון כולו</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pic>
        <p:nvPicPr>
          <p:cNvPr id="252932" name="תמונה 5" descr="לעמוד_3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286000"/>
            <a:ext cx="2857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מלבן 10"/>
          <p:cNvSpPr>
            <a:spLocks noChangeArrowheads="1"/>
          </p:cNvSpPr>
          <p:nvPr/>
        </p:nvSpPr>
        <p:spPr bwMode="auto">
          <a:xfrm>
            <a:off x="4000500" y="2500313"/>
            <a:ext cx="45005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latin typeface="Calibri" pitchFamily="34" charset="0"/>
              </a:rPr>
              <a:t>מה דעתכם:</a:t>
            </a:r>
          </a:p>
          <a:p>
            <a:endParaRPr lang="he-IL" sz="800">
              <a:solidFill>
                <a:srgbClr val="000000"/>
              </a:solidFill>
              <a:latin typeface="Calibri" pitchFamily="34" charset="0"/>
            </a:endParaRPr>
          </a:p>
          <a:p>
            <a:r>
              <a:rPr lang="he-IL">
                <a:solidFill>
                  <a:srgbClr val="000000"/>
                </a:solidFill>
                <a:latin typeface="Calibri" pitchFamily="34" charset="0"/>
              </a:rPr>
              <a:t>פגיעה בחוליית ה</a:t>
            </a:r>
            <a:r>
              <a:rPr lang="he-IL" u="sng">
                <a:solidFill>
                  <a:srgbClr val="000000"/>
                </a:solidFill>
                <a:latin typeface="Calibri" pitchFamily="34" charset="0"/>
              </a:rPr>
              <a:t>עכברים</a:t>
            </a:r>
            <a:r>
              <a:rPr lang="he-IL">
                <a:solidFill>
                  <a:srgbClr val="000000"/>
                </a:solidFill>
                <a:latin typeface="Calibri" pitchFamily="34" charset="0"/>
              </a:rPr>
              <a:t>, במארג המזון שלפניכם, על מי היא תשפיע?</a:t>
            </a:r>
          </a:p>
          <a:p>
            <a:endParaRPr lang="he-IL" sz="800">
              <a:solidFill>
                <a:srgbClr val="000000"/>
              </a:solidFill>
              <a:latin typeface="Calibri" pitchFamily="34" charset="0"/>
            </a:endParaRPr>
          </a:p>
          <a:p>
            <a:r>
              <a:rPr lang="he-IL">
                <a:solidFill>
                  <a:srgbClr val="000000"/>
                </a:solidFill>
                <a:latin typeface="Calibri" pitchFamily="34" charset="0"/>
              </a:rPr>
              <a:t>האם יש חוליה במארג המזון הזה, ש</a:t>
            </a:r>
            <a:r>
              <a:rPr lang="he-IL" u="sng">
                <a:solidFill>
                  <a:srgbClr val="000000"/>
                </a:solidFill>
                <a:latin typeface="Calibri" pitchFamily="34" charset="0"/>
              </a:rPr>
              <a:t>לא תושפע</a:t>
            </a:r>
            <a:r>
              <a:rPr lang="he-IL">
                <a:solidFill>
                  <a:srgbClr val="000000"/>
                </a:solidFill>
                <a:latin typeface="Calibri" pitchFamily="34" charset="0"/>
              </a:rPr>
              <a:t> מן הפגיעה בעכברים?</a:t>
            </a:r>
          </a:p>
          <a:p>
            <a:endParaRPr lang="he-IL">
              <a:solidFill>
                <a:srgbClr val="000000"/>
              </a:solidFill>
              <a:latin typeface="Calibri" pitchFamily="34" charset="0"/>
            </a:endParaRPr>
          </a:p>
        </p:txBody>
      </p:sp>
      <p:sp>
        <p:nvSpPr>
          <p:cNvPr id="39944"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ED9710-CA03-4C3F-A7B3-D7915B9BE289}" type="slidenum">
              <a:rPr lang="he-IL" smtClean="0"/>
              <a:pPr fontAlgn="base">
                <a:spcBef>
                  <a:spcPct val="0"/>
                </a:spcBef>
                <a:spcAft>
                  <a:spcPct val="0"/>
                </a:spcAft>
                <a:defRPr/>
              </a:pPr>
              <a:t>55</a:t>
            </a:fld>
            <a:endParaRPr lang="he-IL" dirty="0" smtClean="0"/>
          </a:p>
        </p:txBody>
      </p:sp>
      <p:sp>
        <p:nvSpPr>
          <p:cNvPr id="8" name="כותרת 7"/>
          <p:cNvSpPr>
            <a:spLocks noGrp="1"/>
          </p:cNvSpPr>
          <p:nvPr>
            <p:ph type="title"/>
          </p:nvPr>
        </p:nvSpPr>
        <p:spPr>
          <a:xfrm>
            <a:off x="285750" y="0"/>
            <a:ext cx="8229600" cy="439738"/>
          </a:xfrm>
        </p:spPr>
        <p:txBody>
          <a:bodyPr/>
          <a:lstStyle/>
          <a:p>
            <a:pPr>
              <a:defRPr/>
            </a:pPr>
            <a:r>
              <a:rPr lang="he-IL" sz="2000" b="1" dirty="0" smtClean="0">
                <a:solidFill>
                  <a:srgbClr val="FF6600"/>
                </a:solidFill>
                <a:latin typeface="Calibri"/>
                <a:ea typeface="+mn-ea"/>
              </a:rPr>
              <a:t>פגיעה במארג המזון</a:t>
            </a:r>
            <a:endParaRPr lang="he-IL" sz="2000" dirty="0" smtClean="0"/>
          </a:p>
        </p:txBody>
      </p:sp>
      <p:sp>
        <p:nvSpPr>
          <p:cNvPr id="9"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642938"/>
            <a:ext cx="20018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Slide Number Placeholder 12"/>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C2AF73-D7E0-4EF0-8128-9D1A18CD78F8}" type="slidenum">
              <a:rPr lang="he-IL" smtClean="0"/>
              <a:pPr fontAlgn="base">
                <a:spcBef>
                  <a:spcPct val="0"/>
                </a:spcBef>
                <a:spcAft>
                  <a:spcPct val="0"/>
                </a:spcAft>
                <a:defRPr/>
              </a:pPr>
              <a:t>56</a:t>
            </a:fld>
            <a:endParaRPr lang="he-IL" dirty="0" smtClean="0"/>
          </a:p>
        </p:txBody>
      </p:sp>
      <p:sp>
        <p:nvSpPr>
          <p:cNvPr id="7" name="TextBox 6"/>
          <p:cNvSpPr txBox="1"/>
          <p:nvPr/>
        </p:nvSpPr>
        <p:spPr>
          <a:xfrm>
            <a:off x="2928938" y="428625"/>
            <a:ext cx="5611812" cy="6308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25:</a:t>
            </a:r>
          </a:p>
          <a:p>
            <a:pPr fontAlgn="auto">
              <a:spcBef>
                <a:spcPts val="0"/>
              </a:spcBef>
              <a:spcAft>
                <a:spcPts val="0"/>
              </a:spcAft>
              <a:defRPr/>
            </a:pPr>
            <a:r>
              <a:rPr lang="he-IL" dirty="0">
                <a:solidFill>
                  <a:srgbClr val="1D4C72"/>
                </a:solidFill>
                <a:latin typeface="Arial"/>
                <a:cs typeface="Arial"/>
              </a:rPr>
              <a:t>לפניכם סכמה של מארג מזון במערכת אקולוגית מסוימת</a:t>
            </a:r>
            <a:r>
              <a:rPr lang="he-IL" b="1" dirty="0">
                <a:solidFill>
                  <a:srgbClr val="1D4C72"/>
                </a:solidFill>
                <a:latin typeface="Arial"/>
                <a:cs typeface="Arial"/>
              </a:rPr>
              <a:t>. </a:t>
            </a:r>
          </a:p>
          <a:p>
            <a:pPr fontAlgn="auto">
              <a:spcBef>
                <a:spcPts val="0"/>
              </a:spcBef>
              <a:spcAft>
                <a:spcPts val="0"/>
              </a:spcAft>
              <a:defRPr/>
            </a:pPr>
            <a:endParaRPr lang="he-IL" sz="800"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מה יקרה לאוכלוסיית </a:t>
            </a:r>
            <a:r>
              <a:rPr lang="he-IL" u="sng" dirty="0">
                <a:solidFill>
                  <a:srgbClr val="1D4C72"/>
                </a:solidFill>
                <a:latin typeface="Arial"/>
                <a:cs typeface="Arial"/>
              </a:rPr>
              <a:t>התולעים</a:t>
            </a:r>
            <a:r>
              <a:rPr lang="he-IL" dirty="0">
                <a:solidFill>
                  <a:srgbClr val="1D4C72"/>
                </a:solidFill>
                <a:latin typeface="Arial"/>
                <a:cs typeface="Arial"/>
              </a:rPr>
              <a:t>, אם כל </a:t>
            </a:r>
            <a:r>
              <a:rPr lang="he-IL" u="sng" dirty="0">
                <a:solidFill>
                  <a:srgbClr val="1D4C72"/>
                </a:solidFill>
                <a:latin typeface="Arial"/>
                <a:cs typeface="Arial"/>
              </a:rPr>
              <a:t>ציפורי השיר </a:t>
            </a:r>
            <a:r>
              <a:rPr lang="he-IL" dirty="0">
                <a:solidFill>
                  <a:srgbClr val="1D4C72"/>
                </a:solidFill>
                <a:latin typeface="Arial"/>
                <a:cs typeface="Arial"/>
              </a:rPr>
              <a:t>יסולקו </a:t>
            </a:r>
          </a:p>
          <a:p>
            <a:pPr fontAlgn="auto">
              <a:spcBef>
                <a:spcPts val="0"/>
              </a:spcBef>
              <a:spcAft>
                <a:spcPts val="0"/>
              </a:spcAft>
              <a:defRPr/>
            </a:pPr>
            <a:r>
              <a:rPr lang="he-IL" dirty="0">
                <a:solidFill>
                  <a:srgbClr val="1D4C72"/>
                </a:solidFill>
                <a:latin typeface="Arial"/>
                <a:cs typeface="Arial"/>
              </a:rPr>
              <a:t>     מן המערכת? נמקו.</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ב.</a:t>
            </a:r>
            <a:r>
              <a:rPr lang="he-IL" dirty="0">
                <a:solidFill>
                  <a:srgbClr val="1D4C72"/>
                </a:solidFill>
                <a:latin typeface="Arial"/>
                <a:cs typeface="Arial"/>
              </a:rPr>
              <a:t> מה יקרה לאוכלוסיית </a:t>
            </a:r>
            <a:r>
              <a:rPr lang="he-IL" u="sng" dirty="0">
                <a:solidFill>
                  <a:srgbClr val="1D4C72"/>
                </a:solidFill>
                <a:latin typeface="Arial"/>
                <a:cs typeface="Arial"/>
              </a:rPr>
              <a:t>החרקים</a:t>
            </a:r>
            <a:r>
              <a:rPr lang="he-IL" dirty="0">
                <a:solidFill>
                  <a:srgbClr val="1D4C72"/>
                </a:solidFill>
                <a:latin typeface="Arial"/>
                <a:cs typeface="Arial"/>
              </a:rPr>
              <a:t>, אם כל </a:t>
            </a:r>
            <a:r>
              <a:rPr lang="he-IL" u="sng" dirty="0">
                <a:solidFill>
                  <a:srgbClr val="1D4C72"/>
                </a:solidFill>
                <a:latin typeface="Arial"/>
                <a:cs typeface="Arial"/>
              </a:rPr>
              <a:t>ציפורי השיר </a:t>
            </a:r>
            <a:r>
              <a:rPr lang="he-IL" dirty="0">
                <a:solidFill>
                  <a:srgbClr val="1D4C72"/>
                </a:solidFill>
                <a:latin typeface="Arial"/>
                <a:cs typeface="Arial"/>
              </a:rPr>
              <a:t>יסולקו </a:t>
            </a:r>
          </a:p>
          <a:p>
            <a:pPr fontAlgn="auto">
              <a:spcBef>
                <a:spcPts val="0"/>
              </a:spcBef>
              <a:spcAft>
                <a:spcPts val="0"/>
              </a:spcAft>
              <a:defRPr/>
            </a:pPr>
            <a:r>
              <a:rPr lang="he-IL" dirty="0">
                <a:solidFill>
                  <a:srgbClr val="1D4C72"/>
                </a:solidFill>
                <a:latin typeface="Arial"/>
                <a:cs typeface="Arial"/>
              </a:rPr>
              <a:t>    מן המערכת? נמקו.</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מה יקרה לאוכלוסיית </a:t>
            </a:r>
            <a:r>
              <a:rPr lang="he-IL" u="sng" dirty="0">
                <a:solidFill>
                  <a:srgbClr val="1D4C72"/>
                </a:solidFill>
                <a:latin typeface="Arial"/>
                <a:cs typeface="Arial"/>
              </a:rPr>
              <a:t>החרקים</a:t>
            </a:r>
            <a:r>
              <a:rPr lang="he-IL" dirty="0">
                <a:solidFill>
                  <a:srgbClr val="1D4C72"/>
                </a:solidFill>
                <a:latin typeface="Arial"/>
                <a:cs typeface="Arial"/>
              </a:rPr>
              <a:t>, אם כל </a:t>
            </a:r>
            <a:r>
              <a:rPr lang="he-IL" u="sng" dirty="0">
                <a:solidFill>
                  <a:srgbClr val="1D4C72"/>
                </a:solidFill>
                <a:latin typeface="Arial"/>
                <a:cs typeface="Arial"/>
              </a:rPr>
              <a:t>העופות</a:t>
            </a:r>
            <a:r>
              <a:rPr lang="he-IL" dirty="0">
                <a:solidFill>
                  <a:srgbClr val="1D4C72"/>
                </a:solidFill>
                <a:latin typeface="Arial"/>
                <a:cs typeface="Arial"/>
              </a:rPr>
              <a:t> הדורסים</a:t>
            </a:r>
          </a:p>
          <a:p>
            <a:pPr fontAlgn="auto">
              <a:spcBef>
                <a:spcPts val="0"/>
              </a:spcBef>
              <a:spcAft>
                <a:spcPts val="0"/>
              </a:spcAft>
              <a:defRPr/>
            </a:pPr>
            <a:r>
              <a:rPr lang="he-IL" dirty="0">
                <a:solidFill>
                  <a:srgbClr val="1D4C72"/>
                </a:solidFill>
                <a:latin typeface="Arial"/>
                <a:cs typeface="Arial"/>
              </a:rPr>
              <a:t>     יסולקו מן המערכת? נמקו.</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b="1" dirty="0">
              <a:solidFill>
                <a:srgbClr val="1D4C72"/>
              </a:solidFill>
              <a:latin typeface="Arial"/>
              <a:cs typeface="Arial"/>
            </a:endParaRPr>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25</a:t>
            </a:r>
            <a:endParaRPr lang="he-IL" sz="2000" dirty="0" smtClean="0"/>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28938" y="428625"/>
            <a:ext cx="5611812" cy="6308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25:</a:t>
            </a:r>
          </a:p>
          <a:p>
            <a:pPr fontAlgn="auto">
              <a:spcBef>
                <a:spcPts val="0"/>
              </a:spcBef>
              <a:spcAft>
                <a:spcPts val="0"/>
              </a:spcAft>
              <a:defRPr/>
            </a:pPr>
            <a:r>
              <a:rPr lang="he-IL" dirty="0">
                <a:solidFill>
                  <a:srgbClr val="1D4C72"/>
                </a:solidFill>
                <a:latin typeface="Arial"/>
                <a:cs typeface="Arial"/>
              </a:rPr>
              <a:t>לפניכם סכמה של מארג מזון במערכת אקולוגית מסוימת</a:t>
            </a:r>
            <a:r>
              <a:rPr lang="he-IL" b="1" dirty="0">
                <a:solidFill>
                  <a:srgbClr val="1D4C72"/>
                </a:solidFill>
                <a:latin typeface="Arial"/>
                <a:cs typeface="Arial"/>
              </a:rPr>
              <a:t>. </a:t>
            </a:r>
          </a:p>
          <a:p>
            <a:pPr fontAlgn="auto">
              <a:spcBef>
                <a:spcPts val="0"/>
              </a:spcBef>
              <a:spcAft>
                <a:spcPts val="0"/>
              </a:spcAft>
              <a:defRPr/>
            </a:pPr>
            <a:endParaRPr lang="he-IL" sz="800"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מה יקרה לאוכלוסיית </a:t>
            </a:r>
            <a:r>
              <a:rPr lang="he-IL" u="sng" dirty="0">
                <a:solidFill>
                  <a:srgbClr val="1D4C72"/>
                </a:solidFill>
                <a:latin typeface="Arial"/>
                <a:cs typeface="Arial"/>
              </a:rPr>
              <a:t>התולעים</a:t>
            </a:r>
            <a:r>
              <a:rPr lang="he-IL" dirty="0">
                <a:solidFill>
                  <a:srgbClr val="1D4C72"/>
                </a:solidFill>
                <a:latin typeface="Arial"/>
                <a:cs typeface="Arial"/>
              </a:rPr>
              <a:t>, אם כל </a:t>
            </a:r>
            <a:r>
              <a:rPr lang="he-IL" u="sng" dirty="0">
                <a:solidFill>
                  <a:srgbClr val="1D4C72"/>
                </a:solidFill>
                <a:latin typeface="Arial"/>
                <a:cs typeface="Arial"/>
              </a:rPr>
              <a:t>ציפורי השיר </a:t>
            </a:r>
            <a:r>
              <a:rPr lang="he-IL" dirty="0">
                <a:solidFill>
                  <a:srgbClr val="1D4C72"/>
                </a:solidFill>
                <a:latin typeface="Arial"/>
                <a:cs typeface="Arial"/>
              </a:rPr>
              <a:t>יסולקו </a:t>
            </a:r>
          </a:p>
          <a:p>
            <a:pPr fontAlgn="auto">
              <a:spcBef>
                <a:spcPts val="0"/>
              </a:spcBef>
              <a:spcAft>
                <a:spcPts val="0"/>
              </a:spcAft>
              <a:defRPr/>
            </a:pPr>
            <a:r>
              <a:rPr lang="he-IL" dirty="0">
                <a:solidFill>
                  <a:srgbClr val="1D4C72"/>
                </a:solidFill>
                <a:latin typeface="Arial"/>
                <a:cs typeface="Arial"/>
              </a:rPr>
              <a:t>     מן המערכת? נמקו.</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b="1"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ב.</a:t>
            </a:r>
            <a:r>
              <a:rPr lang="he-IL" dirty="0">
                <a:solidFill>
                  <a:srgbClr val="1D4C72"/>
                </a:solidFill>
                <a:latin typeface="Arial"/>
                <a:cs typeface="Arial"/>
              </a:rPr>
              <a:t> מה יקרה לאוכלוסיית </a:t>
            </a:r>
            <a:r>
              <a:rPr lang="he-IL" u="sng" dirty="0">
                <a:solidFill>
                  <a:srgbClr val="1D4C72"/>
                </a:solidFill>
                <a:latin typeface="Arial"/>
                <a:cs typeface="Arial"/>
              </a:rPr>
              <a:t>החרקים</a:t>
            </a:r>
            <a:r>
              <a:rPr lang="he-IL" dirty="0">
                <a:solidFill>
                  <a:srgbClr val="1D4C72"/>
                </a:solidFill>
                <a:latin typeface="Arial"/>
                <a:cs typeface="Arial"/>
              </a:rPr>
              <a:t>, אם כל </a:t>
            </a:r>
            <a:r>
              <a:rPr lang="he-IL" u="sng" dirty="0">
                <a:solidFill>
                  <a:srgbClr val="1D4C72"/>
                </a:solidFill>
                <a:latin typeface="Arial"/>
                <a:cs typeface="Arial"/>
              </a:rPr>
              <a:t>ציפורי השיר </a:t>
            </a:r>
            <a:r>
              <a:rPr lang="he-IL" dirty="0">
                <a:solidFill>
                  <a:srgbClr val="1D4C72"/>
                </a:solidFill>
                <a:latin typeface="Arial"/>
                <a:cs typeface="Arial"/>
              </a:rPr>
              <a:t>יסולקו </a:t>
            </a:r>
          </a:p>
          <a:p>
            <a:pPr fontAlgn="auto">
              <a:spcBef>
                <a:spcPts val="0"/>
              </a:spcBef>
              <a:spcAft>
                <a:spcPts val="0"/>
              </a:spcAft>
              <a:defRPr/>
            </a:pPr>
            <a:r>
              <a:rPr lang="he-IL" dirty="0">
                <a:solidFill>
                  <a:srgbClr val="1D4C72"/>
                </a:solidFill>
                <a:latin typeface="Arial"/>
                <a:cs typeface="Arial"/>
              </a:rPr>
              <a:t>    מן המערכת? נמקו.</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מה יקרה לאוכלוסיית </a:t>
            </a:r>
            <a:r>
              <a:rPr lang="he-IL" u="sng" dirty="0">
                <a:solidFill>
                  <a:srgbClr val="1D4C72"/>
                </a:solidFill>
                <a:latin typeface="Arial"/>
                <a:cs typeface="Arial"/>
              </a:rPr>
              <a:t>החרקים</a:t>
            </a:r>
            <a:r>
              <a:rPr lang="he-IL" dirty="0">
                <a:solidFill>
                  <a:srgbClr val="1D4C72"/>
                </a:solidFill>
                <a:latin typeface="Arial"/>
                <a:cs typeface="Arial"/>
              </a:rPr>
              <a:t>, אם כל </a:t>
            </a:r>
            <a:r>
              <a:rPr lang="he-IL" u="sng" dirty="0">
                <a:solidFill>
                  <a:srgbClr val="1D4C72"/>
                </a:solidFill>
                <a:latin typeface="Arial"/>
                <a:cs typeface="Arial"/>
              </a:rPr>
              <a:t>העופות</a:t>
            </a:r>
            <a:r>
              <a:rPr lang="he-IL" dirty="0">
                <a:solidFill>
                  <a:srgbClr val="1D4C72"/>
                </a:solidFill>
                <a:latin typeface="Arial"/>
                <a:cs typeface="Arial"/>
              </a:rPr>
              <a:t> הדורסים</a:t>
            </a:r>
          </a:p>
          <a:p>
            <a:pPr fontAlgn="auto">
              <a:spcBef>
                <a:spcPts val="0"/>
              </a:spcBef>
              <a:spcAft>
                <a:spcPts val="0"/>
              </a:spcAft>
              <a:defRPr/>
            </a:pPr>
            <a:r>
              <a:rPr lang="he-IL" dirty="0">
                <a:solidFill>
                  <a:srgbClr val="1D4C72"/>
                </a:solidFill>
                <a:latin typeface="Arial"/>
                <a:cs typeface="Arial"/>
              </a:rPr>
              <a:t>     יסולקו מן המערכת? נמקו.</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b="1" dirty="0">
              <a:solidFill>
                <a:srgbClr val="1D4C72"/>
              </a:solidFill>
              <a:latin typeface="Arial"/>
              <a:cs typeface="Arial"/>
            </a:endParaRPr>
          </a:p>
        </p:txBody>
      </p:sp>
      <p:pic>
        <p:nvPicPr>
          <p:cNvPr id="254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642938"/>
            <a:ext cx="20018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590800" y="1857375"/>
            <a:ext cx="5838825" cy="857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אוכלוסיית התולעים תגדל, כי לתולעים לא יהיו טורפים. </a:t>
            </a:r>
          </a:p>
        </p:txBody>
      </p:sp>
      <p:sp>
        <p:nvSpPr>
          <p:cNvPr id="16" name="Rectangle 15"/>
          <p:cNvSpPr/>
          <p:nvPr/>
        </p:nvSpPr>
        <p:spPr>
          <a:xfrm>
            <a:off x="2571750" y="3714750"/>
            <a:ext cx="5910263" cy="1000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אוכלוסיית החרקים תגדל, כי בהיעדר ציפורי השיר, העופות הדורסים ייאלצו לטרוף יותר צפרדעים. ולכן פחות חרקים ייטרפו.</a:t>
            </a:r>
          </a:p>
        </p:txBody>
      </p:sp>
      <p:sp>
        <p:nvSpPr>
          <p:cNvPr id="17" name="Rectangle 16"/>
          <p:cNvSpPr/>
          <p:nvPr/>
        </p:nvSpPr>
        <p:spPr>
          <a:xfrm>
            <a:off x="2571750" y="5643563"/>
            <a:ext cx="5892800" cy="9286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אוכלוסיית החרקים תקטן, כי הצפרדעים לא יטרפו אלא יתרבו, והם יטרפו יותר חרקים.</a:t>
            </a:r>
          </a:p>
        </p:txBody>
      </p:sp>
      <p:sp>
        <p:nvSpPr>
          <p:cNvPr id="41994" name="Slide Number Placeholder 12"/>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53ECB1-3FE2-4D29-B680-1197E67FD16F}" type="slidenum">
              <a:rPr lang="he-IL" smtClean="0"/>
              <a:pPr fontAlgn="base">
                <a:spcBef>
                  <a:spcPct val="0"/>
                </a:spcBef>
                <a:spcAft>
                  <a:spcPct val="0"/>
                </a:spcAft>
                <a:defRPr/>
              </a:pPr>
              <a:t>57</a:t>
            </a:fld>
            <a:endParaRPr lang="he-IL" dirty="0" smtClean="0"/>
          </a:p>
        </p:txBody>
      </p:sp>
      <p:sp>
        <p:nvSpPr>
          <p:cNvPr id="12" name="כותרת 11"/>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13"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750" y="57150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26:</a:t>
            </a:r>
          </a:p>
          <a:p>
            <a:pPr fontAlgn="auto">
              <a:spcBef>
                <a:spcPts val="0"/>
              </a:spcBef>
              <a:spcAft>
                <a:spcPts val="0"/>
              </a:spcAft>
              <a:defRPr/>
            </a:pPr>
            <a:r>
              <a:rPr lang="he-IL" dirty="0">
                <a:solidFill>
                  <a:srgbClr val="1D4C72"/>
                </a:solidFill>
                <a:latin typeface="Arial"/>
                <a:cs typeface="Arial"/>
              </a:rPr>
              <a:t>חומרים ואנרגיה – באמצעות איזו דרך הם עוברים </a:t>
            </a:r>
            <a:r>
              <a:rPr lang="he-IL" u="sng" dirty="0">
                <a:solidFill>
                  <a:srgbClr val="1D4C72"/>
                </a:solidFill>
                <a:latin typeface="Arial"/>
                <a:cs typeface="Arial"/>
              </a:rPr>
              <a:t>במארג המזון </a:t>
            </a:r>
            <a:r>
              <a:rPr lang="he-IL" dirty="0">
                <a:solidFill>
                  <a:srgbClr val="1D4C72"/>
                </a:solidFill>
                <a:latin typeface="Arial"/>
                <a:cs typeface="Arial"/>
              </a:rPr>
              <a:t>בטבע?</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נשימה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פוטוסינתזה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הזנה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כל התשובות נכונות </a:t>
            </a:r>
          </a:p>
        </p:txBody>
      </p:sp>
      <p:sp>
        <p:nvSpPr>
          <p:cNvPr id="44042" name="Slide Number Placeholder 13"/>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14A45D-FF66-4B25-B54C-2C76FFB6E732}" type="slidenum">
              <a:rPr lang="he-IL" smtClean="0"/>
              <a:pPr fontAlgn="base">
                <a:spcBef>
                  <a:spcPct val="0"/>
                </a:spcBef>
                <a:spcAft>
                  <a:spcPct val="0"/>
                </a:spcAft>
                <a:defRPr/>
              </a:pPr>
              <a:t>58</a:t>
            </a:fld>
            <a:endParaRPr lang="he-IL" dirty="0" smtClean="0"/>
          </a:p>
        </p:txBody>
      </p:sp>
      <p:sp>
        <p:nvSpPr>
          <p:cNvPr id="6" name="כותרת 5"/>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26</a:t>
            </a:r>
            <a:endParaRPr lang="he-IL" sz="2000" dirty="0" smtClean="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58</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750" y="571500"/>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26:</a:t>
            </a:r>
          </a:p>
          <a:p>
            <a:pPr fontAlgn="auto">
              <a:spcBef>
                <a:spcPts val="0"/>
              </a:spcBef>
              <a:spcAft>
                <a:spcPts val="0"/>
              </a:spcAft>
              <a:defRPr/>
            </a:pPr>
            <a:r>
              <a:rPr lang="he-IL" dirty="0">
                <a:solidFill>
                  <a:srgbClr val="1D4C72"/>
                </a:solidFill>
                <a:latin typeface="Arial"/>
                <a:cs typeface="Arial"/>
              </a:rPr>
              <a:t>חומרים ואנרגיה – באמצעות איזו דרך הם עוברים </a:t>
            </a:r>
            <a:r>
              <a:rPr lang="he-IL" u="sng" dirty="0">
                <a:solidFill>
                  <a:srgbClr val="1D4C72"/>
                </a:solidFill>
                <a:latin typeface="Arial"/>
                <a:cs typeface="Arial"/>
              </a:rPr>
              <a:t>במארג המזון </a:t>
            </a:r>
            <a:r>
              <a:rPr lang="he-IL" dirty="0">
                <a:solidFill>
                  <a:srgbClr val="1D4C72"/>
                </a:solidFill>
                <a:latin typeface="Arial"/>
                <a:cs typeface="Arial"/>
              </a:rPr>
              <a:t>בטבע?</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א</a:t>
            </a:r>
            <a:r>
              <a:rPr lang="he-IL" dirty="0">
                <a:solidFill>
                  <a:srgbClr val="1D4C72"/>
                </a:solidFill>
                <a:latin typeface="Arial"/>
                <a:cs typeface="Arial"/>
              </a:rPr>
              <a:t>.  נשימה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ב</a:t>
            </a:r>
            <a:r>
              <a:rPr lang="he-IL" dirty="0">
                <a:solidFill>
                  <a:srgbClr val="1D4C72"/>
                </a:solidFill>
                <a:latin typeface="Arial"/>
                <a:cs typeface="Arial"/>
              </a:rPr>
              <a:t>.  פוטוסינתזה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ג</a:t>
            </a:r>
            <a:r>
              <a:rPr lang="he-IL" dirty="0">
                <a:solidFill>
                  <a:srgbClr val="1D4C72"/>
                </a:solidFill>
                <a:latin typeface="Arial"/>
                <a:cs typeface="Arial"/>
              </a:rPr>
              <a:t>.  הזנה                                  </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ד</a:t>
            </a:r>
            <a:r>
              <a:rPr lang="he-IL" dirty="0">
                <a:solidFill>
                  <a:srgbClr val="1D4C72"/>
                </a:solidFill>
                <a:latin typeface="Arial"/>
                <a:cs typeface="Arial"/>
              </a:rPr>
              <a:t>.  כל התשובות נכונות </a:t>
            </a:r>
          </a:p>
        </p:txBody>
      </p:sp>
      <p:sp>
        <p:nvSpPr>
          <p:cNvPr id="11" name="Rectangle 10"/>
          <p:cNvSpPr/>
          <p:nvPr/>
        </p:nvSpPr>
        <p:spPr>
          <a:xfrm>
            <a:off x="428625" y="2643188"/>
            <a:ext cx="8196263" cy="23574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שאלה זו מתייחסת רק להיבט הצר של </a:t>
            </a:r>
            <a:r>
              <a:rPr lang="he-IL" u="sng" dirty="0">
                <a:solidFill>
                  <a:prstClr val="black"/>
                </a:solidFill>
              </a:rPr>
              <a:t>מארג המזון</a:t>
            </a:r>
            <a:r>
              <a:rPr lang="he-IL" dirty="0">
                <a:solidFill>
                  <a:prstClr val="black"/>
                </a:solidFill>
              </a:rPr>
              <a:t>. </a:t>
            </a:r>
          </a:p>
          <a:p>
            <a:pPr fontAlgn="auto">
              <a:spcBef>
                <a:spcPts val="0"/>
              </a:spcBef>
              <a:spcAft>
                <a:spcPts val="0"/>
              </a:spcAft>
              <a:defRPr/>
            </a:pPr>
            <a:r>
              <a:rPr lang="he-IL" dirty="0">
                <a:solidFill>
                  <a:prstClr val="black"/>
                </a:solidFill>
              </a:rPr>
              <a:t>במארג המזון, החומרים אורגניים.מכילים אנרגיה כימית, ולכן באמצעות קשרי ההזנה מועברים הן חומרים והן האנרגיה הכימית הכלולה בהם.</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44042" name="Slide Number Placeholder 13"/>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9A7FFEA-B33F-433B-905F-935C25F69378}" type="slidenum">
              <a:rPr lang="he-IL" smtClean="0"/>
              <a:pPr fontAlgn="base">
                <a:spcBef>
                  <a:spcPct val="0"/>
                </a:spcBef>
                <a:spcAft>
                  <a:spcPct val="0"/>
                </a:spcAft>
                <a:defRPr/>
              </a:pPr>
              <a:t>59</a:t>
            </a:fld>
            <a:endParaRPr lang="he-IL" dirty="0" smtClean="0"/>
          </a:p>
        </p:txBody>
      </p:sp>
      <p:sp>
        <p:nvSpPr>
          <p:cNvPr id="7" name="כותרת 6"/>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840980-F70E-4AA5-AAD4-C5C67CA89B9B}" type="slidenum">
              <a:rPr lang="he-IL" sz="1800" smtClean="0"/>
              <a:pPr fontAlgn="base">
                <a:spcBef>
                  <a:spcPct val="0"/>
                </a:spcBef>
                <a:spcAft>
                  <a:spcPct val="0"/>
                </a:spcAft>
                <a:defRPr/>
              </a:pPr>
              <a:t>6</a:t>
            </a:fld>
            <a:endParaRPr lang="he-IL" sz="1800" dirty="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תשובה</a:t>
            </a:r>
            <a:endParaRPr lang="he-IL" sz="2000" dirty="0"/>
          </a:p>
        </p:txBody>
      </p:sp>
      <p:sp>
        <p:nvSpPr>
          <p:cNvPr id="16" name="TextBox 15"/>
          <p:cNvSpPr txBox="1"/>
          <p:nvPr/>
        </p:nvSpPr>
        <p:spPr>
          <a:xfrm>
            <a:off x="603250"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a:solidFill>
                  <a:srgbClr val="1D4C72"/>
                </a:solidFill>
                <a:latin typeface="Arial"/>
                <a:cs typeface="Arial"/>
              </a:rPr>
              <a:t>איזה אורגניזם יוצא דופן מבחינת דרך הזנתו?</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פטרייה</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אצה</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כלב</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סנדלית</a:t>
            </a:r>
          </a:p>
        </p:txBody>
      </p:sp>
      <p:sp>
        <p:nvSpPr>
          <p:cNvPr id="6" name="Rectangle 12"/>
          <p:cNvSpPr/>
          <p:nvPr/>
        </p:nvSpPr>
        <p:spPr>
          <a:xfrm>
            <a:off x="447675" y="2571750"/>
            <a:ext cx="8196263" cy="1001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a:p>
            <a:pPr fontAlgn="auto">
              <a:spcBef>
                <a:spcPts val="0"/>
              </a:spcBef>
              <a:spcAft>
                <a:spcPts val="0"/>
              </a:spcAft>
              <a:defRPr/>
            </a:pPr>
            <a:r>
              <a:rPr lang="he-IL" dirty="0">
                <a:solidFill>
                  <a:prstClr val="black"/>
                </a:solidFill>
              </a:rPr>
              <a:t>האצה </a:t>
            </a:r>
            <a:r>
              <a:rPr lang="he-IL" dirty="0" err="1">
                <a:solidFill>
                  <a:prstClr val="black"/>
                </a:solidFill>
              </a:rPr>
              <a:t>אוטוטרופית</a:t>
            </a:r>
            <a:r>
              <a:rPr lang="he-IL" dirty="0">
                <a:solidFill>
                  <a:prstClr val="black"/>
                </a:solidFill>
              </a:rPr>
              <a:t>, כל השאר </a:t>
            </a:r>
            <a:r>
              <a:rPr lang="he-IL" dirty="0" err="1">
                <a:solidFill>
                  <a:prstClr val="black"/>
                </a:solidFill>
              </a:rPr>
              <a:t>הטרוטרופיים</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F8E018-CE68-484B-AB0C-D47D58ECF797}" type="slidenum">
              <a:rPr lang="he-IL" smtClean="0"/>
              <a:pPr fontAlgn="base">
                <a:spcBef>
                  <a:spcPct val="0"/>
                </a:spcBef>
                <a:spcAft>
                  <a:spcPct val="0"/>
                </a:spcAft>
                <a:defRPr/>
              </a:pPr>
              <a:t>60</a:t>
            </a:fld>
            <a:endParaRPr lang="he-IL" dirty="0" smtClean="0"/>
          </a:p>
        </p:txBody>
      </p:sp>
      <p:sp>
        <p:nvSpPr>
          <p:cNvPr id="9" name="TextBox 8"/>
          <p:cNvSpPr txBox="1"/>
          <p:nvPr/>
        </p:nvSpPr>
        <p:spPr>
          <a:xfrm>
            <a:off x="279400" y="620688"/>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27:</a:t>
            </a:r>
          </a:p>
          <a:p>
            <a:pPr fontAlgn="auto">
              <a:spcBef>
                <a:spcPts val="0"/>
              </a:spcBef>
              <a:spcAft>
                <a:spcPts val="0"/>
              </a:spcAft>
              <a:defRPr/>
            </a:pPr>
            <a:r>
              <a:rPr lang="he-IL" dirty="0">
                <a:solidFill>
                  <a:srgbClr val="1D4C72"/>
                </a:solidFill>
                <a:latin typeface="Arial"/>
                <a:cs typeface="Arial"/>
              </a:rPr>
              <a:t>תהליך חשוב המבוצע רק על ידי </a:t>
            </a:r>
            <a:r>
              <a:rPr lang="he-IL" u="sng" dirty="0">
                <a:solidFill>
                  <a:srgbClr val="1D4C72"/>
                </a:solidFill>
                <a:latin typeface="Arial"/>
                <a:cs typeface="Arial"/>
              </a:rPr>
              <a:t>היצרנים</a:t>
            </a:r>
            <a:r>
              <a:rPr lang="he-IL" dirty="0">
                <a:solidFill>
                  <a:srgbClr val="1D4C72"/>
                </a:solidFill>
                <a:latin typeface="Arial"/>
                <a:cs typeface="Arial"/>
              </a:rPr>
              <a:t> במערכת האקולוגית, נמדד באמצעות: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עלייה בכמות הפחמן הדו-חמצני </a:t>
            </a:r>
            <a:r>
              <a:rPr lang="he-IL" dirty="0" smtClean="0">
                <a:solidFill>
                  <a:srgbClr val="1D4C72"/>
                </a:solidFill>
                <a:latin typeface="Arial"/>
                <a:cs typeface="Arial"/>
              </a:rPr>
              <a:t>במערכת.</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עלייה בביומסה של הצמחים </a:t>
            </a:r>
            <a:r>
              <a:rPr lang="he-IL" dirty="0" smtClean="0">
                <a:solidFill>
                  <a:srgbClr val="1D4C72"/>
                </a:solidFill>
                <a:latin typeface="Arial" pitchFamily="34" charset="0"/>
                <a:cs typeface="Arial" pitchFamily="34" charset="0"/>
              </a:rPr>
              <a:t>במערכת.  </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dirty="0">
                <a:solidFill>
                  <a:srgbClr val="1D4C72"/>
                </a:solidFill>
                <a:latin typeface="Arial"/>
                <a:cs typeface="Arial"/>
              </a:rPr>
              <a:t>       ג.  עליית הטמפרטורה </a:t>
            </a:r>
            <a:r>
              <a:rPr lang="he-IL" dirty="0" smtClean="0">
                <a:solidFill>
                  <a:srgbClr val="1D4C72"/>
                </a:solidFill>
                <a:latin typeface="Arial"/>
                <a:cs typeface="Arial"/>
              </a:rPr>
              <a:t>במערכת.</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ירידה בעוצמת האור </a:t>
            </a:r>
            <a:r>
              <a:rPr lang="he-IL" dirty="0" smtClean="0">
                <a:solidFill>
                  <a:srgbClr val="1D4C72"/>
                </a:solidFill>
                <a:latin typeface="Arial"/>
                <a:cs typeface="Arial"/>
              </a:rPr>
              <a:t>במערכת.</a:t>
            </a:r>
            <a:endParaRPr lang="he-IL" dirty="0">
              <a:solidFill>
                <a:srgbClr val="1D4C72"/>
              </a:solidFill>
              <a:latin typeface="Arial"/>
              <a:cs typeface="Arial"/>
            </a:endParaRPr>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שאלה 27</a:t>
            </a:r>
            <a:endParaRPr lang="he-IL" sz="2000" dirty="0" smtClean="0"/>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60</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Slide Number Placeholder 9"/>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3945C-4265-441D-B63A-805698284274}" type="slidenum">
              <a:rPr lang="he-IL" smtClean="0"/>
              <a:pPr fontAlgn="base">
                <a:spcBef>
                  <a:spcPct val="0"/>
                </a:spcBef>
                <a:spcAft>
                  <a:spcPct val="0"/>
                </a:spcAft>
                <a:defRPr/>
              </a:pPr>
              <a:t>61</a:t>
            </a:fld>
            <a:endParaRPr lang="he-IL" dirty="0" smtClean="0"/>
          </a:p>
        </p:txBody>
      </p:sp>
      <p:sp>
        <p:nvSpPr>
          <p:cNvPr id="9" name="TextBox 8"/>
          <p:cNvSpPr txBox="1"/>
          <p:nvPr/>
        </p:nvSpPr>
        <p:spPr>
          <a:xfrm>
            <a:off x="357188" y="620688"/>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27:</a:t>
            </a:r>
          </a:p>
          <a:p>
            <a:pPr fontAlgn="auto">
              <a:spcBef>
                <a:spcPts val="0"/>
              </a:spcBef>
              <a:spcAft>
                <a:spcPts val="0"/>
              </a:spcAft>
              <a:defRPr/>
            </a:pPr>
            <a:r>
              <a:rPr lang="he-IL" dirty="0">
                <a:solidFill>
                  <a:srgbClr val="1D4C72"/>
                </a:solidFill>
                <a:latin typeface="Arial"/>
                <a:cs typeface="Arial"/>
              </a:rPr>
              <a:t>תהליך חשוב המבוצע רק על ידי </a:t>
            </a:r>
            <a:r>
              <a:rPr lang="he-IL" u="sng" dirty="0">
                <a:solidFill>
                  <a:srgbClr val="1D4C72"/>
                </a:solidFill>
                <a:latin typeface="Arial"/>
                <a:cs typeface="Arial"/>
              </a:rPr>
              <a:t>היצרנים</a:t>
            </a:r>
            <a:r>
              <a:rPr lang="he-IL" dirty="0">
                <a:solidFill>
                  <a:srgbClr val="1D4C72"/>
                </a:solidFill>
                <a:latin typeface="Arial"/>
                <a:cs typeface="Arial"/>
              </a:rPr>
              <a:t> במערכת האקולוגית, נמדד באמצעות:</a:t>
            </a:r>
          </a:p>
          <a:p>
            <a:pPr fontAlgn="auto">
              <a:spcBef>
                <a:spcPts val="0"/>
              </a:spcBef>
              <a:spcAft>
                <a:spcPts val="0"/>
              </a:spcAft>
              <a:defRPr/>
            </a:pPr>
            <a:r>
              <a:rPr lang="he-IL" b="1" dirty="0">
                <a:solidFill>
                  <a:srgbClr val="1D4C72"/>
                </a:solidFill>
                <a:latin typeface="Arial"/>
                <a:cs typeface="Arial"/>
              </a:rPr>
              <a:t>       א</a:t>
            </a:r>
            <a:r>
              <a:rPr lang="he-IL" dirty="0">
                <a:solidFill>
                  <a:srgbClr val="1D4C72"/>
                </a:solidFill>
                <a:latin typeface="Arial"/>
                <a:cs typeface="Arial"/>
              </a:rPr>
              <a:t>.  עלייה בכמות הפחמן הדו-חמצני </a:t>
            </a:r>
            <a:r>
              <a:rPr lang="he-IL" dirty="0" smtClean="0">
                <a:solidFill>
                  <a:srgbClr val="1D4C72"/>
                </a:solidFill>
                <a:latin typeface="Arial"/>
                <a:cs typeface="Arial"/>
              </a:rPr>
              <a:t>במערכת.</a:t>
            </a:r>
            <a:endParaRPr lang="he-IL" dirty="0">
              <a:solidFill>
                <a:srgbClr val="1D4C72"/>
              </a:solidFill>
              <a:latin typeface="Arial"/>
              <a:cs typeface="Arial"/>
            </a:endParaRPr>
          </a:p>
          <a:p>
            <a:pPr fontAlgn="auto">
              <a:spcBef>
                <a:spcPts val="0"/>
              </a:spcBef>
              <a:spcAft>
                <a:spcPts val="0"/>
              </a:spcAft>
              <a:defRPr/>
            </a:pPr>
            <a:r>
              <a:rPr lang="he-IL" b="1" dirty="0">
                <a:solidFill>
                  <a:srgbClr val="1D4C72"/>
                </a:solidFill>
                <a:latin typeface="Arial"/>
                <a:cs typeface="Arial"/>
              </a:rPr>
              <a:t>       ב</a:t>
            </a:r>
            <a:r>
              <a:rPr lang="he-IL" dirty="0">
                <a:solidFill>
                  <a:srgbClr val="1D4C72"/>
                </a:solidFill>
                <a:latin typeface="Arial"/>
                <a:cs typeface="Arial"/>
              </a:rPr>
              <a:t>.  </a:t>
            </a:r>
            <a:r>
              <a:rPr lang="he-IL" dirty="0">
                <a:solidFill>
                  <a:srgbClr val="1D4C72"/>
                </a:solidFill>
                <a:latin typeface="Arial" pitchFamily="34" charset="0"/>
                <a:cs typeface="Arial" pitchFamily="34" charset="0"/>
              </a:rPr>
              <a:t>עלייה בביומסה של הצמחים </a:t>
            </a:r>
            <a:r>
              <a:rPr lang="he-IL" dirty="0" smtClean="0">
                <a:solidFill>
                  <a:srgbClr val="1D4C72"/>
                </a:solidFill>
                <a:latin typeface="Arial" pitchFamily="34" charset="0"/>
                <a:cs typeface="Arial" pitchFamily="34" charset="0"/>
              </a:rPr>
              <a:t>במערכת.  </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dirty="0">
                <a:solidFill>
                  <a:srgbClr val="1D4C72"/>
                </a:solidFill>
                <a:latin typeface="Arial"/>
                <a:cs typeface="Arial"/>
              </a:rPr>
              <a:t>       ג.  עליית הטמפרטורה </a:t>
            </a:r>
            <a:r>
              <a:rPr lang="he-IL" dirty="0" smtClean="0">
                <a:solidFill>
                  <a:srgbClr val="1D4C72"/>
                </a:solidFill>
                <a:latin typeface="Arial"/>
                <a:cs typeface="Arial"/>
              </a:rPr>
              <a:t>במערכת.</a:t>
            </a:r>
            <a:endParaRPr lang="he-IL" dirty="0">
              <a:solidFill>
                <a:srgbClr val="1D4C72"/>
              </a:solidFill>
              <a:latin typeface="Arial" pitchFamily="34" charset="0"/>
              <a:cs typeface="Arial" pitchFamily="34" charset="0"/>
            </a:endParaRPr>
          </a:p>
          <a:p>
            <a:pPr fontAlgn="auto">
              <a:spcBef>
                <a:spcPts val="0"/>
              </a:spcBef>
              <a:spcAft>
                <a:spcPts val="0"/>
              </a:spcAft>
              <a:defRPr/>
            </a:pPr>
            <a:r>
              <a:rPr lang="he-IL" b="1" dirty="0">
                <a:solidFill>
                  <a:srgbClr val="1D4C72"/>
                </a:solidFill>
                <a:latin typeface="Arial"/>
                <a:cs typeface="Arial"/>
              </a:rPr>
              <a:t>       ד</a:t>
            </a:r>
            <a:r>
              <a:rPr lang="he-IL" dirty="0">
                <a:solidFill>
                  <a:srgbClr val="1D4C72"/>
                </a:solidFill>
                <a:latin typeface="Arial"/>
                <a:cs typeface="Arial"/>
              </a:rPr>
              <a:t>. ירידה בעוצמת האור </a:t>
            </a:r>
            <a:r>
              <a:rPr lang="he-IL" dirty="0" smtClean="0">
                <a:solidFill>
                  <a:srgbClr val="1D4C72"/>
                </a:solidFill>
                <a:latin typeface="Arial"/>
                <a:cs typeface="Arial"/>
              </a:rPr>
              <a:t>במערכת.</a:t>
            </a:r>
            <a:endParaRPr lang="he-IL" dirty="0">
              <a:solidFill>
                <a:srgbClr val="1D4C72"/>
              </a:solidFill>
              <a:latin typeface="Arial"/>
              <a:cs typeface="Arial"/>
            </a:endParaRPr>
          </a:p>
        </p:txBody>
      </p:sp>
      <p:sp>
        <p:nvSpPr>
          <p:cNvPr id="10" name="Rectangle 12"/>
          <p:cNvSpPr/>
          <p:nvPr/>
        </p:nvSpPr>
        <p:spPr>
          <a:xfrm>
            <a:off x="428625" y="2924175"/>
            <a:ext cx="7981950" cy="13573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הכוונה לתהליך הפוטוסינתזה, שמאפשר לצמחים לגדול – להעלות את הביומסה שלהם.</a:t>
            </a:r>
          </a:p>
        </p:txBody>
      </p:sp>
      <p:sp>
        <p:nvSpPr>
          <p:cNvPr id="11" name="כותרת 10"/>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תשובה</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61</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8FCFFE4-FE55-4B69-B832-0DE0F4E54149}" type="slidenum">
              <a:rPr lang="he-IL" sz="1800" smtClean="0"/>
              <a:pPr fontAlgn="base">
                <a:spcBef>
                  <a:spcPct val="0"/>
                </a:spcBef>
                <a:spcAft>
                  <a:spcPct val="0"/>
                </a:spcAft>
                <a:defRPr/>
              </a:pPr>
              <a:t>62</a:t>
            </a:fld>
            <a:endParaRPr lang="he-IL" sz="1800" dirty="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שאלה 28 </a:t>
            </a:r>
            <a:endParaRPr lang="he-IL" sz="2000" dirty="0"/>
          </a:p>
        </p:txBody>
      </p:sp>
      <p:sp>
        <p:nvSpPr>
          <p:cNvPr id="16" name="TextBox 15"/>
          <p:cNvSpPr txBox="1"/>
          <p:nvPr/>
        </p:nvSpPr>
        <p:spPr>
          <a:xfrm>
            <a:off x="603250" y="620688"/>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28:</a:t>
            </a:r>
          </a:p>
          <a:p>
            <a:pPr fontAlgn="auto">
              <a:spcBef>
                <a:spcPts val="0"/>
              </a:spcBef>
              <a:spcAft>
                <a:spcPts val="0"/>
              </a:spcAft>
              <a:defRPr/>
            </a:pPr>
            <a:r>
              <a:rPr lang="he-IL" dirty="0">
                <a:solidFill>
                  <a:srgbClr val="1D4C72"/>
                </a:solidFill>
                <a:latin typeface="Arial"/>
                <a:cs typeface="Arial"/>
              </a:rPr>
              <a:t>מה מייחד את היצורים המבצעים את תהליך הפוטוסינתזה?</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הם קולטים חמצן ופולטים פחמן דו-חמצני.</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הם מייצרים חומר אי-אורגני מחומר אורגני. 	</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הם מייצרים חומר אורגני מחומר אי-אורגני.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הם קולטים מים ופולטים אנרגיה של חום.   </a:t>
            </a:r>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BF673F-0719-46BB-B575-6F892F22ECDD}" type="slidenum">
              <a:rPr lang="he-IL" sz="1800" smtClean="0"/>
              <a:pPr fontAlgn="base">
                <a:spcBef>
                  <a:spcPct val="0"/>
                </a:spcBef>
                <a:spcAft>
                  <a:spcPct val="0"/>
                </a:spcAft>
                <a:defRPr/>
              </a:pPr>
              <a:t>63</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noProof="1" smtClean="0">
                <a:solidFill>
                  <a:srgbClr val="FF6600"/>
                </a:solidFill>
                <a:ea typeface="+mn-ea"/>
              </a:rPr>
              <a:t>תשובה</a:t>
            </a:r>
            <a:endParaRPr lang="he-IL" sz="2000" noProof="1"/>
          </a:p>
        </p:txBody>
      </p:sp>
      <p:sp>
        <p:nvSpPr>
          <p:cNvPr id="11" name="TextBox 10"/>
          <p:cNvSpPr txBox="1"/>
          <p:nvPr/>
        </p:nvSpPr>
        <p:spPr>
          <a:xfrm>
            <a:off x="603250" y="620688"/>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28:</a:t>
            </a:r>
          </a:p>
          <a:p>
            <a:pPr fontAlgn="auto">
              <a:spcBef>
                <a:spcPts val="0"/>
              </a:spcBef>
              <a:spcAft>
                <a:spcPts val="0"/>
              </a:spcAft>
              <a:defRPr/>
            </a:pPr>
            <a:r>
              <a:rPr lang="he-IL" dirty="0">
                <a:solidFill>
                  <a:srgbClr val="1D4C72"/>
                </a:solidFill>
                <a:latin typeface="Arial"/>
                <a:cs typeface="Arial"/>
              </a:rPr>
              <a:t>מה מייחד את היצורים המבצעים את תהליך הפוטוסינתזה?</a:t>
            </a:r>
          </a:p>
          <a:p>
            <a:pPr fontAlgn="auto">
              <a:spcBef>
                <a:spcPts val="0"/>
              </a:spcBef>
              <a:spcAft>
                <a:spcPts val="0"/>
              </a:spcAft>
              <a:defRPr/>
            </a:pPr>
            <a:r>
              <a:rPr lang="he-IL" b="1" dirty="0">
                <a:solidFill>
                  <a:srgbClr val="1D4C72"/>
                </a:solidFill>
                <a:latin typeface="Arial"/>
                <a:cs typeface="Arial"/>
              </a:rPr>
              <a:t>      א.  </a:t>
            </a:r>
            <a:r>
              <a:rPr lang="he-IL" dirty="0">
                <a:solidFill>
                  <a:srgbClr val="1D4C72"/>
                </a:solidFill>
                <a:latin typeface="Arial"/>
                <a:cs typeface="Arial"/>
              </a:rPr>
              <a:t>הם קולטים חמצן ופולטים פחמן דו-חמצני.</a:t>
            </a:r>
          </a:p>
          <a:p>
            <a:pPr fontAlgn="auto">
              <a:spcBef>
                <a:spcPts val="0"/>
              </a:spcBef>
              <a:spcAft>
                <a:spcPts val="0"/>
              </a:spcAft>
              <a:defRPr/>
            </a:pPr>
            <a:r>
              <a:rPr lang="he-IL" b="1" dirty="0">
                <a:solidFill>
                  <a:srgbClr val="1D4C72"/>
                </a:solidFill>
                <a:latin typeface="Arial"/>
                <a:cs typeface="Arial"/>
              </a:rPr>
              <a:t>      ב.  </a:t>
            </a:r>
            <a:r>
              <a:rPr lang="he-IL" dirty="0">
                <a:solidFill>
                  <a:srgbClr val="1D4C72"/>
                </a:solidFill>
                <a:latin typeface="Arial"/>
                <a:cs typeface="Arial"/>
              </a:rPr>
              <a:t>הם מייצרים חומר אי-אורגני מחומר אורגני. 	</a:t>
            </a:r>
          </a:p>
          <a:p>
            <a:pPr fontAlgn="auto">
              <a:spcBef>
                <a:spcPts val="0"/>
              </a:spcBef>
              <a:spcAft>
                <a:spcPts val="0"/>
              </a:spcAft>
              <a:defRPr/>
            </a:pPr>
            <a:r>
              <a:rPr lang="he-IL" b="1" dirty="0">
                <a:solidFill>
                  <a:srgbClr val="1D4C72"/>
                </a:solidFill>
                <a:latin typeface="Arial"/>
                <a:cs typeface="Arial"/>
              </a:rPr>
              <a:t>      ג.</a:t>
            </a:r>
            <a:r>
              <a:rPr lang="he-IL" dirty="0">
                <a:solidFill>
                  <a:srgbClr val="1D4C72"/>
                </a:solidFill>
                <a:latin typeface="Arial"/>
                <a:cs typeface="Arial"/>
              </a:rPr>
              <a:t>  הם מייצרים חומר אורגני מחומר אי-אורגני.         </a:t>
            </a:r>
          </a:p>
          <a:p>
            <a:pPr fontAlgn="auto">
              <a:spcBef>
                <a:spcPts val="0"/>
              </a:spcBef>
              <a:spcAft>
                <a:spcPts val="0"/>
              </a:spcAft>
              <a:defRPr/>
            </a:pPr>
            <a:r>
              <a:rPr lang="he-IL" b="1" dirty="0">
                <a:solidFill>
                  <a:srgbClr val="1D4C72"/>
                </a:solidFill>
                <a:latin typeface="Arial"/>
                <a:cs typeface="Arial"/>
              </a:rPr>
              <a:t>      ד.  </a:t>
            </a:r>
            <a:r>
              <a:rPr lang="he-IL" dirty="0">
                <a:solidFill>
                  <a:srgbClr val="1D4C72"/>
                </a:solidFill>
                <a:latin typeface="Arial"/>
                <a:cs typeface="Arial"/>
              </a:rPr>
              <a:t>הם קולטים מים ופולטים אנרגיה של חום.   </a:t>
            </a:r>
          </a:p>
        </p:txBody>
      </p:sp>
      <p:sp>
        <p:nvSpPr>
          <p:cNvPr id="12" name="Rectangle 12"/>
          <p:cNvSpPr/>
          <p:nvPr/>
        </p:nvSpPr>
        <p:spPr>
          <a:xfrm>
            <a:off x="447675" y="2571750"/>
            <a:ext cx="8196263"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משפטים א' ו-ד' אינם מייחדים רק צמחים, אלא גם אורגניזמים אחרים.</a:t>
            </a:r>
          </a:p>
          <a:p>
            <a:pPr fontAlgn="auto">
              <a:spcBef>
                <a:spcPts val="0"/>
              </a:spcBef>
              <a:spcAft>
                <a:spcPts val="0"/>
              </a:spcAft>
              <a:defRPr/>
            </a:pPr>
            <a:endParaRPr lang="he-IL" dirty="0">
              <a:solidFill>
                <a:prstClr val="black"/>
              </a:solidFill>
            </a:endParaRP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63</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FD69C4-D719-41A1-ABAF-FB92D96AE358}" type="slidenum">
              <a:rPr lang="he-IL" sz="1800" smtClean="0"/>
              <a:pPr fontAlgn="base">
                <a:spcBef>
                  <a:spcPct val="0"/>
                </a:spcBef>
                <a:spcAft>
                  <a:spcPct val="0"/>
                </a:spcAft>
                <a:defRPr/>
              </a:pPr>
              <a:t>64</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noProof="1" smtClean="0">
                <a:solidFill>
                  <a:srgbClr val="FF6600"/>
                </a:solidFill>
                <a:ea typeface="+mn-ea"/>
              </a:rPr>
              <a:t>שאלות 29-30</a:t>
            </a:r>
            <a:endParaRPr lang="he-IL" sz="2000" noProof="1"/>
          </a:p>
        </p:txBody>
      </p:sp>
      <p:sp>
        <p:nvSpPr>
          <p:cNvPr id="11" name="TextBox 10"/>
          <p:cNvSpPr txBox="1"/>
          <p:nvPr/>
        </p:nvSpPr>
        <p:spPr>
          <a:xfrm>
            <a:off x="603250" y="622647"/>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29:</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מי הם האורגניזמים ההֶטֶרוֹטרופים, ומדוע הם נקראים כך?</a:t>
            </a:r>
          </a:p>
        </p:txBody>
      </p:sp>
      <p:sp>
        <p:nvSpPr>
          <p:cNvPr id="14" name="TextBox 13"/>
          <p:cNvSpPr txBox="1"/>
          <p:nvPr/>
        </p:nvSpPr>
        <p:spPr>
          <a:xfrm>
            <a:off x="603250" y="4000500"/>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30:</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האם כל אורגניזם הטרוטרופי </a:t>
            </a:r>
            <a:r>
              <a:rPr lang="he-IL" u="sng" dirty="0">
                <a:solidFill>
                  <a:srgbClr val="1D4C72"/>
                </a:solidFill>
                <a:latin typeface="Arial"/>
                <a:cs typeface="Arial"/>
              </a:rPr>
              <a:t>חייב</a:t>
            </a:r>
            <a:r>
              <a:rPr lang="he-IL" dirty="0">
                <a:solidFill>
                  <a:srgbClr val="1D4C72"/>
                </a:solidFill>
                <a:latin typeface="Arial"/>
                <a:cs typeface="Arial"/>
              </a:rPr>
              <a:t> לאכול אורגניזם אוטוטרופי (לאכול צמחים)?</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AC3D47-965B-42B7-B244-30A05CECD5C2}" type="slidenum">
              <a:rPr lang="he-IL" sz="1800" smtClean="0"/>
              <a:pPr fontAlgn="base">
                <a:spcBef>
                  <a:spcPct val="0"/>
                </a:spcBef>
                <a:spcAft>
                  <a:spcPct val="0"/>
                </a:spcAft>
                <a:defRPr/>
              </a:pPr>
              <a:t>65</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noProof="1" smtClean="0">
                <a:solidFill>
                  <a:srgbClr val="FF6600"/>
                </a:solidFill>
                <a:ea typeface="+mn-ea"/>
              </a:rPr>
              <a:t>תשובות</a:t>
            </a:r>
            <a:endParaRPr lang="he-IL" sz="2000" noProof="1"/>
          </a:p>
        </p:txBody>
      </p:sp>
      <p:sp>
        <p:nvSpPr>
          <p:cNvPr id="11" name="TextBox 10"/>
          <p:cNvSpPr txBox="1"/>
          <p:nvPr/>
        </p:nvSpPr>
        <p:spPr>
          <a:xfrm>
            <a:off x="603250" y="622647"/>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29:</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מי הם האורגניזמים ההֶטֶרוֹטרופים, ומדוע הם נקראים כך?</a:t>
            </a:r>
          </a:p>
        </p:txBody>
      </p:sp>
      <p:sp>
        <p:nvSpPr>
          <p:cNvPr id="12" name="Rectangle 14"/>
          <p:cNvSpPr/>
          <p:nvPr/>
        </p:nvSpPr>
        <p:spPr>
          <a:xfrm>
            <a:off x="428625" y="1428750"/>
            <a:ext cx="8196263" cy="1928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האורגניזמים ההטרוטרופים הם בעלי החיים, הפטריות, רוב החיידקים ויצורים רב-תאיים רבים אחרים, ש</a:t>
            </a:r>
            <a:r>
              <a:rPr lang="he-IL" u="sng" dirty="0">
                <a:solidFill>
                  <a:prstClr val="black"/>
                </a:solidFill>
              </a:rPr>
              <a:t>אינם</a:t>
            </a:r>
            <a:r>
              <a:rPr lang="he-IL" dirty="0">
                <a:solidFill>
                  <a:prstClr val="black"/>
                </a:solidFill>
              </a:rPr>
              <a:t> מבצעים פוטוסינתזה. הם נקראים כך כי הם </a:t>
            </a:r>
            <a:r>
              <a:rPr lang="he-IL" u="sng" dirty="0">
                <a:solidFill>
                  <a:prstClr val="black"/>
                </a:solidFill>
              </a:rPr>
              <a:t>זקוקים למזון ממקור חיצוני</a:t>
            </a:r>
            <a:r>
              <a:rPr lang="he-IL" dirty="0">
                <a:solidFill>
                  <a:prstClr val="black"/>
                </a:solidFill>
              </a:rPr>
              <a:t>. כדי לייצר את התרכובות האורגניות הייחודיות הבונות את גופם, הם מפרקים (פירוק כימי; עיכול) את התרכובות האורגניות שהם אוכלים (או קולטים מן הסביבה). תוצרי העיכול מועברים אל תוך תאי הגוף, ושם הם מנוצלים לבניית התרכובות האורגניות הנחוצות להם. </a:t>
            </a:r>
          </a:p>
        </p:txBody>
      </p:sp>
      <p:sp>
        <p:nvSpPr>
          <p:cNvPr id="14" name="TextBox 13"/>
          <p:cNvSpPr txBox="1"/>
          <p:nvPr/>
        </p:nvSpPr>
        <p:spPr>
          <a:xfrm>
            <a:off x="603250" y="4000500"/>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30:</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האם כל אורגניזם הטרוטרופי </a:t>
            </a:r>
            <a:r>
              <a:rPr lang="he-IL" u="sng" dirty="0">
                <a:solidFill>
                  <a:srgbClr val="1D4C72"/>
                </a:solidFill>
                <a:latin typeface="Arial"/>
                <a:cs typeface="Arial"/>
              </a:rPr>
              <a:t>חייב</a:t>
            </a:r>
            <a:r>
              <a:rPr lang="he-IL" dirty="0">
                <a:solidFill>
                  <a:srgbClr val="1D4C72"/>
                </a:solidFill>
                <a:latin typeface="Arial"/>
                <a:cs typeface="Arial"/>
              </a:rPr>
              <a:t> לאכול אורגניזם אוטוטרופי (לאכול צמחים)?</a:t>
            </a:r>
          </a:p>
        </p:txBody>
      </p:sp>
      <p:sp>
        <p:nvSpPr>
          <p:cNvPr id="15" name="Rectangle 7"/>
          <p:cNvSpPr/>
          <p:nvPr/>
        </p:nvSpPr>
        <p:spPr>
          <a:xfrm>
            <a:off x="428625" y="4857750"/>
            <a:ext cx="8196263" cy="1428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אמנם, יש</a:t>
            </a:r>
            <a:r>
              <a:rPr lang="he-IL" dirty="0">
                <a:solidFill>
                  <a:srgbClr val="FF0000"/>
                </a:solidFill>
              </a:rPr>
              <a:t> </a:t>
            </a:r>
            <a:r>
              <a:rPr lang="he-IL" dirty="0">
                <a:solidFill>
                  <a:prstClr val="black"/>
                </a:solidFill>
              </a:rPr>
              <a:t>האורגניזמים ההטרוטרופים אוכלים צמחים (או אורגניזמים אוטוטרופים אחרים), אך יש גם כאלה ש</a:t>
            </a:r>
            <a:r>
              <a:rPr lang="he-IL" u="sng" dirty="0">
                <a:solidFill>
                  <a:prstClr val="black"/>
                </a:solidFill>
              </a:rPr>
              <a:t>טורפים</a:t>
            </a:r>
            <a:r>
              <a:rPr lang="he-IL" dirty="0">
                <a:solidFill>
                  <a:prstClr val="black"/>
                </a:solidFill>
              </a:rPr>
              <a:t> בעלי חיים אחרים (הם טורפים </a:t>
            </a:r>
            <a:r>
              <a:rPr lang="he-IL" noProof="1">
                <a:solidFill>
                  <a:prstClr val="black"/>
                </a:solidFill>
              </a:rPr>
              <a:t>אורגניזמים הטרוטרופים</a:t>
            </a:r>
            <a:r>
              <a:rPr lang="he-IL" dirty="0">
                <a:solidFill>
                  <a:prstClr val="black"/>
                </a:solidFill>
              </a:rPr>
              <a:t>), ויש גם כאלה שניזונים משאריות של אורגניזמים שמתו, או מהפרשות ("מְפָרקים").</a:t>
            </a:r>
          </a:p>
        </p:txBody>
      </p:sp>
      <p:sp>
        <p:nvSpPr>
          <p:cNvPr id="9"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65</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15767-8BA1-4A58-9157-535504ABBD8C}" type="slidenum">
              <a:rPr lang="he-IL" sz="1800" smtClean="0"/>
              <a:pPr fontAlgn="base">
                <a:spcBef>
                  <a:spcPct val="0"/>
                </a:spcBef>
                <a:spcAft>
                  <a:spcPct val="0"/>
                </a:spcAft>
                <a:defRPr/>
              </a:pPr>
              <a:t>66</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שאלה 31</a:t>
            </a:r>
            <a:endParaRPr lang="he-IL" sz="2000" dirty="0"/>
          </a:p>
        </p:txBody>
      </p:sp>
      <p:sp>
        <p:nvSpPr>
          <p:cNvPr id="11" name="TextBox 10"/>
          <p:cNvSpPr txBox="1"/>
          <p:nvPr/>
        </p:nvSpPr>
        <p:spPr>
          <a:xfrm>
            <a:off x="642938" y="654645"/>
            <a:ext cx="8183562" cy="10461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Arial" pitchFamily="34" charset="0"/>
                <a:cs typeface="Arial" pitchFamily="34" charset="0"/>
              </a:rPr>
              <a:t>שאלה </a:t>
            </a:r>
            <a:r>
              <a:rPr lang="he-IL" b="1" dirty="0" smtClean="0">
                <a:solidFill>
                  <a:srgbClr val="1D4C72"/>
                </a:solidFill>
                <a:latin typeface="Arial" pitchFamily="34" charset="0"/>
                <a:cs typeface="Arial" pitchFamily="34" charset="0"/>
              </a:rPr>
              <a:t>31:</a:t>
            </a:r>
            <a:endParaRPr lang="he-IL" b="1" dirty="0">
              <a:solidFill>
                <a:srgbClr val="1D4C72"/>
              </a:solidFill>
              <a:latin typeface="Arial" pitchFamily="34" charset="0"/>
              <a:cs typeface="Arial" pitchFamily="34" charset="0"/>
            </a:endParaRPr>
          </a:p>
          <a:p>
            <a:pPr>
              <a:defRPr/>
            </a:pPr>
            <a:r>
              <a:rPr lang="he-IL" u="sng" dirty="0">
                <a:solidFill>
                  <a:srgbClr val="1D4C72"/>
                </a:solidFill>
                <a:latin typeface="Arial" pitchFamily="34" charset="0"/>
                <a:cs typeface="Arial" pitchFamily="34" charset="0"/>
              </a:rPr>
              <a:t>סמנו</a:t>
            </a:r>
            <a:r>
              <a:rPr lang="he-IL" dirty="0">
                <a:solidFill>
                  <a:srgbClr val="1D4C72"/>
                </a:solidFill>
                <a:latin typeface="Arial" pitchFamily="34" charset="0"/>
                <a:cs typeface="Arial" pitchFamily="34" charset="0"/>
              </a:rPr>
              <a:t> את כל האורגניזמים המבצעים את תהליך הפוטוסינתזה:</a:t>
            </a:r>
          </a:p>
          <a:p>
            <a:pPr>
              <a:defRPr/>
            </a:pPr>
            <a:endParaRPr lang="he-IL" sz="800"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בעלי חיים   ;   צמחים   ;   פטריות   ;   אצות   ;   וירוסים</a:t>
            </a:r>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F2D58F-E418-4290-8E4A-91BD4033A1BF}" type="slidenum">
              <a:rPr lang="he-IL" sz="1800" smtClean="0"/>
              <a:pPr fontAlgn="base">
                <a:spcBef>
                  <a:spcPct val="0"/>
                </a:spcBef>
                <a:spcAft>
                  <a:spcPct val="0"/>
                </a:spcAft>
                <a:defRPr/>
              </a:pPr>
              <a:t>67</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תשובה</a:t>
            </a:r>
            <a:endParaRPr lang="he-IL" sz="2000" dirty="0"/>
          </a:p>
        </p:txBody>
      </p:sp>
      <p:sp>
        <p:nvSpPr>
          <p:cNvPr id="9" name="Rectangle 20"/>
          <p:cNvSpPr/>
          <p:nvPr/>
        </p:nvSpPr>
        <p:spPr bwMode="auto">
          <a:xfrm>
            <a:off x="500063" y="2143125"/>
            <a:ext cx="8196262" cy="4357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sz="500" dirty="0">
              <a:solidFill>
                <a:prstClr val="black"/>
              </a:solidFill>
            </a:endParaRPr>
          </a:p>
          <a:p>
            <a:pPr fontAlgn="auto">
              <a:spcBef>
                <a:spcPts val="0"/>
              </a:spcBef>
              <a:spcAft>
                <a:spcPts val="0"/>
              </a:spcAft>
              <a:defRPr/>
            </a:pPr>
            <a:r>
              <a:rPr lang="he-IL" b="1" dirty="0">
                <a:solidFill>
                  <a:prstClr val="black"/>
                </a:solidFill>
              </a:rPr>
              <a:t>הסבר:  </a:t>
            </a:r>
          </a:p>
          <a:p>
            <a:pPr>
              <a:defRPr/>
            </a:pPr>
            <a:endParaRPr lang="he-IL" sz="800" dirty="0">
              <a:solidFill>
                <a:prstClr val="black"/>
              </a:solidFill>
            </a:endParaRPr>
          </a:p>
          <a:p>
            <a:pPr>
              <a:defRPr/>
            </a:pPr>
            <a:r>
              <a:rPr lang="he-IL" dirty="0">
                <a:solidFill>
                  <a:prstClr val="black"/>
                </a:solidFill>
              </a:rPr>
              <a:t>רק אורגניזמים שמכילים </a:t>
            </a:r>
            <a:r>
              <a:rPr lang="he-IL" b="1" dirty="0">
                <a:solidFill>
                  <a:srgbClr val="FF6600"/>
                </a:solidFill>
              </a:rPr>
              <a:t>כלורופיל</a:t>
            </a:r>
            <a:r>
              <a:rPr lang="he-IL" dirty="0">
                <a:solidFill>
                  <a:prstClr val="black"/>
                </a:solidFill>
              </a:rPr>
              <a:t> (הצמחים הירוקים, האצות וקבוצות אחדות של חיידקים), מבצעים פוטוסינתזה. רק הם מסוגלים לקלוט את אור השמש, ובעזרתו לייצר חומר אורגני </a:t>
            </a:r>
            <a:r>
              <a:rPr lang="he-IL" noProof="1">
                <a:solidFill>
                  <a:prstClr val="black"/>
                </a:solidFill>
              </a:rPr>
              <a:t>מחומרים אנאורגנים </a:t>
            </a:r>
            <a:r>
              <a:rPr lang="he-IL" dirty="0">
                <a:solidFill>
                  <a:prstClr val="black"/>
                </a:solidFill>
              </a:rPr>
              <a:t>שהם קולטים מן הסביבה.</a:t>
            </a:r>
          </a:p>
          <a:p>
            <a:pPr>
              <a:defRPr/>
            </a:pPr>
            <a:endParaRPr lang="he-IL" sz="800" dirty="0">
              <a:solidFill>
                <a:prstClr val="black"/>
              </a:solidFill>
            </a:endParaRPr>
          </a:p>
          <a:p>
            <a:pPr>
              <a:defRPr/>
            </a:pPr>
            <a:r>
              <a:rPr lang="he-IL" b="1" dirty="0">
                <a:solidFill>
                  <a:prstClr val="black"/>
                </a:solidFill>
              </a:rPr>
              <a:t>שימו לב:</a:t>
            </a:r>
          </a:p>
          <a:p>
            <a:pPr>
              <a:defRPr/>
            </a:pPr>
            <a:endParaRPr lang="he-IL" sz="500" dirty="0">
              <a:solidFill>
                <a:prstClr val="black"/>
              </a:solidFill>
            </a:endParaRPr>
          </a:p>
          <a:p>
            <a:pPr>
              <a:defRPr/>
            </a:pPr>
            <a:r>
              <a:rPr lang="he-IL" dirty="0">
                <a:solidFill>
                  <a:prstClr val="black"/>
                </a:solidFill>
              </a:rPr>
              <a:t>האורגניזמים המבצעים פוטוסינתזה, </a:t>
            </a:r>
            <a:r>
              <a:rPr lang="he-IL" u="sng" dirty="0">
                <a:solidFill>
                  <a:prstClr val="black"/>
                </a:solidFill>
              </a:rPr>
              <a:t>אינם זקוקים</a:t>
            </a:r>
            <a:r>
              <a:rPr lang="he-IL" dirty="0">
                <a:solidFill>
                  <a:prstClr val="black"/>
                </a:solidFill>
              </a:rPr>
              <a:t> למקור מזון (לחומר אורגני) חיצוני, </a:t>
            </a:r>
          </a:p>
          <a:p>
            <a:pPr>
              <a:defRPr/>
            </a:pPr>
            <a:r>
              <a:rPr lang="he-IL" dirty="0">
                <a:solidFill>
                  <a:prstClr val="black"/>
                </a:solidFill>
              </a:rPr>
              <a:t>כי הם </a:t>
            </a:r>
            <a:r>
              <a:rPr lang="he-IL" u="sng" dirty="0">
                <a:solidFill>
                  <a:prstClr val="black"/>
                </a:solidFill>
              </a:rPr>
              <a:t>מייצרים בעצמם </a:t>
            </a:r>
            <a:r>
              <a:rPr lang="he-IL" dirty="0">
                <a:solidFill>
                  <a:prstClr val="black"/>
                </a:solidFill>
              </a:rPr>
              <a:t>חומרים אורגניים.</a:t>
            </a:r>
          </a:p>
          <a:p>
            <a:pPr>
              <a:defRPr/>
            </a:pPr>
            <a:endParaRPr lang="he-IL" sz="500" dirty="0">
              <a:solidFill>
                <a:prstClr val="black"/>
              </a:solidFill>
            </a:endParaRPr>
          </a:p>
          <a:p>
            <a:pPr>
              <a:defRPr/>
            </a:pPr>
            <a:r>
              <a:rPr lang="he-IL" dirty="0">
                <a:solidFill>
                  <a:prstClr val="black"/>
                </a:solidFill>
              </a:rPr>
              <a:t>אורגניזמים כאלה הם </a:t>
            </a:r>
            <a:r>
              <a:rPr lang="he-IL" b="1" noProof="1">
                <a:solidFill>
                  <a:srgbClr val="FF6600"/>
                </a:solidFill>
              </a:rPr>
              <a:t>אוֹטוֹטרופים</a:t>
            </a:r>
            <a:r>
              <a:rPr lang="he-IL" dirty="0">
                <a:solidFill>
                  <a:prstClr val="black"/>
                </a:solidFill>
              </a:rPr>
              <a:t> (אוטו = עצמי; טרופי = ניזון). כלומר, במערכת האקולוגית הם </a:t>
            </a:r>
            <a:r>
              <a:rPr lang="he-IL" b="1" dirty="0">
                <a:solidFill>
                  <a:srgbClr val="FF6600"/>
                </a:solidFill>
              </a:rPr>
              <a:t>יצרני המזון</a:t>
            </a:r>
            <a:r>
              <a:rPr lang="he-IL" dirty="0">
                <a:solidFill>
                  <a:prstClr val="black"/>
                </a:solidFill>
              </a:rPr>
              <a:t>. </a:t>
            </a:r>
          </a:p>
          <a:p>
            <a:pPr>
              <a:defRPr/>
            </a:pPr>
            <a:endParaRPr lang="he-IL" sz="500" dirty="0">
              <a:solidFill>
                <a:prstClr val="black"/>
              </a:solidFill>
            </a:endParaRPr>
          </a:p>
          <a:p>
            <a:pPr>
              <a:defRPr/>
            </a:pPr>
            <a:r>
              <a:rPr lang="he-IL" dirty="0">
                <a:solidFill>
                  <a:prstClr val="black"/>
                </a:solidFill>
              </a:rPr>
              <a:t>לעומתם, אורגניזמים שאינם יכולים לייצר בעצמם חומר אורגני, זקוקים למזון ממקור חיצוני. ביניהם: בעלי החיים, פטריות, רוב החיידקים ויצורים חד-תאיים נוספים. </a:t>
            </a:r>
          </a:p>
          <a:p>
            <a:pPr>
              <a:defRPr/>
            </a:pPr>
            <a:endParaRPr lang="he-IL" sz="500" dirty="0">
              <a:solidFill>
                <a:prstClr val="black"/>
              </a:solidFill>
            </a:endParaRPr>
          </a:p>
          <a:p>
            <a:pPr>
              <a:defRPr/>
            </a:pPr>
            <a:r>
              <a:rPr lang="he-IL" dirty="0">
                <a:solidFill>
                  <a:prstClr val="black"/>
                </a:solidFill>
              </a:rPr>
              <a:t>אלו אורגניזמים </a:t>
            </a:r>
            <a:r>
              <a:rPr lang="he-IL" b="1" noProof="1">
                <a:solidFill>
                  <a:srgbClr val="FF6600"/>
                </a:solidFill>
              </a:rPr>
              <a:t>הֶטֶרוֹטרופים</a:t>
            </a:r>
            <a:r>
              <a:rPr lang="he-IL" dirty="0">
                <a:solidFill>
                  <a:prstClr val="black"/>
                </a:solidFill>
              </a:rPr>
              <a:t> (הֶטֶרו = שונה; טרופי = ניזון). במערכת האקולוגית הם </a:t>
            </a:r>
            <a:r>
              <a:rPr lang="he-IL" b="1" dirty="0">
                <a:solidFill>
                  <a:srgbClr val="FF6600"/>
                </a:solidFill>
              </a:rPr>
              <a:t>צרכני המזון</a:t>
            </a:r>
            <a:r>
              <a:rPr lang="he-IL" dirty="0">
                <a:solidFill>
                  <a:prstClr val="black"/>
                </a:solidFill>
              </a:rPr>
              <a:t> וגם </a:t>
            </a:r>
            <a:r>
              <a:rPr lang="he-IL" b="1" dirty="0">
                <a:solidFill>
                  <a:srgbClr val="FF6600"/>
                </a:solidFill>
              </a:rPr>
              <a:t>המְפרקים</a:t>
            </a: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11" name="TextBox 10"/>
          <p:cNvSpPr txBox="1"/>
          <p:nvPr/>
        </p:nvSpPr>
        <p:spPr>
          <a:xfrm>
            <a:off x="496888" y="620688"/>
            <a:ext cx="8183562" cy="10461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Arial" pitchFamily="34" charset="0"/>
                <a:cs typeface="Arial" pitchFamily="34" charset="0"/>
              </a:rPr>
              <a:t>שאלה </a:t>
            </a:r>
            <a:r>
              <a:rPr lang="he-IL" b="1" dirty="0" smtClean="0">
                <a:solidFill>
                  <a:srgbClr val="1D4C72"/>
                </a:solidFill>
                <a:latin typeface="Arial" pitchFamily="34" charset="0"/>
                <a:cs typeface="Arial" pitchFamily="34" charset="0"/>
              </a:rPr>
              <a:t>31:</a:t>
            </a:r>
            <a:endParaRPr lang="he-IL" b="1" dirty="0">
              <a:solidFill>
                <a:srgbClr val="1D4C72"/>
              </a:solidFill>
              <a:latin typeface="Arial" pitchFamily="34" charset="0"/>
              <a:cs typeface="Arial" pitchFamily="34" charset="0"/>
            </a:endParaRPr>
          </a:p>
          <a:p>
            <a:pPr>
              <a:defRPr/>
            </a:pPr>
            <a:r>
              <a:rPr lang="he-IL" u="sng" dirty="0">
                <a:solidFill>
                  <a:srgbClr val="1D4C72"/>
                </a:solidFill>
                <a:latin typeface="Arial" pitchFamily="34" charset="0"/>
                <a:cs typeface="Arial" pitchFamily="34" charset="0"/>
              </a:rPr>
              <a:t>סמנו</a:t>
            </a:r>
            <a:r>
              <a:rPr lang="he-IL" dirty="0">
                <a:solidFill>
                  <a:srgbClr val="1D4C72"/>
                </a:solidFill>
                <a:latin typeface="Arial" pitchFamily="34" charset="0"/>
                <a:cs typeface="Arial" pitchFamily="34" charset="0"/>
              </a:rPr>
              <a:t> את כל האורגניזמים המבצעים את תהליך הפוטוסינתזה:</a:t>
            </a:r>
          </a:p>
          <a:p>
            <a:pPr>
              <a:defRPr/>
            </a:pPr>
            <a:endParaRPr lang="he-IL" sz="800"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בעלי חיים   ;  </a:t>
            </a:r>
            <a:r>
              <a:rPr lang="he-IL" dirty="0">
                <a:solidFill>
                  <a:schemeClr val="accent3"/>
                </a:solidFill>
                <a:latin typeface="Arial" pitchFamily="34" charset="0"/>
                <a:cs typeface="Arial" pitchFamily="34" charset="0"/>
              </a:rPr>
              <a:t> צמחים   </a:t>
            </a:r>
            <a:r>
              <a:rPr lang="he-IL" dirty="0">
                <a:solidFill>
                  <a:srgbClr val="1D4C72"/>
                </a:solidFill>
                <a:latin typeface="Arial" pitchFamily="34" charset="0"/>
                <a:cs typeface="Arial" pitchFamily="34" charset="0"/>
              </a:rPr>
              <a:t>;   פטריות   ;   </a:t>
            </a:r>
            <a:r>
              <a:rPr lang="he-IL" dirty="0">
                <a:solidFill>
                  <a:schemeClr val="accent3"/>
                </a:solidFill>
                <a:latin typeface="Arial" pitchFamily="34" charset="0"/>
                <a:cs typeface="Arial" pitchFamily="34" charset="0"/>
              </a:rPr>
              <a:t>אצות</a:t>
            </a:r>
            <a:r>
              <a:rPr lang="he-IL" dirty="0">
                <a:solidFill>
                  <a:srgbClr val="1D4C72"/>
                </a:solidFill>
                <a:latin typeface="Arial" pitchFamily="34" charset="0"/>
                <a:cs typeface="Arial" pitchFamily="34" charset="0"/>
              </a:rPr>
              <a:t>;   וירוסים</a:t>
            </a:r>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67</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4D5037-2874-45BB-A9DF-82200D01B8D6}" type="slidenum">
              <a:rPr lang="he-IL" sz="1800" smtClean="0"/>
              <a:pPr fontAlgn="base">
                <a:spcBef>
                  <a:spcPct val="0"/>
                </a:spcBef>
                <a:spcAft>
                  <a:spcPct val="0"/>
                </a:spcAft>
                <a:defRPr/>
              </a:pPr>
              <a:t>68</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שאלה 32</a:t>
            </a:r>
            <a:endParaRPr lang="he-IL" sz="2000" dirty="0"/>
          </a:p>
        </p:txBody>
      </p:sp>
      <p:sp>
        <p:nvSpPr>
          <p:cNvPr id="14" name="TextBox 13"/>
          <p:cNvSpPr txBox="1"/>
          <p:nvPr/>
        </p:nvSpPr>
        <p:spPr>
          <a:xfrm>
            <a:off x="357188" y="620688"/>
            <a:ext cx="846931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pitchFamily="34" charset="0"/>
                <a:cs typeface="Arial" pitchFamily="34" charset="0"/>
              </a:rPr>
              <a:t>שאלה </a:t>
            </a:r>
            <a:r>
              <a:rPr lang="he-IL" b="1" dirty="0" smtClean="0">
                <a:solidFill>
                  <a:srgbClr val="1D4C72"/>
                </a:solidFill>
                <a:latin typeface="Arial" pitchFamily="34" charset="0"/>
                <a:cs typeface="Arial" pitchFamily="34" charset="0"/>
              </a:rPr>
              <a:t>32:</a:t>
            </a:r>
            <a:endParaRPr lang="he-IL" b="1"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העבירו צמח עם האדמה שגדל בה, המכילה מים ומינרלים, לצנצנת זכוכית סגורה. </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מה חייבים לספק למערכת מבחוץ, כדי שהצמח ימשיך להתקיים בה לאורך זמן?</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א.  חמצן</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ב.  הורמונים</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ג.  אנרגיה</a:t>
            </a:r>
            <a:endParaRPr lang="en-US" dirty="0">
              <a:solidFill>
                <a:srgbClr val="1D4C72"/>
              </a:solidFill>
              <a:latin typeface="Arial" pitchFamily="34" charset="0"/>
              <a:cs typeface="Arial" pitchFamily="34" charset="0"/>
            </a:endParaRPr>
          </a:p>
          <a:p>
            <a:pPr>
              <a:defRPr/>
            </a:pPr>
            <a:r>
              <a:rPr lang="he-IL" noProof="1">
                <a:solidFill>
                  <a:srgbClr val="1D4C72"/>
                </a:solidFill>
                <a:latin typeface="Arial" pitchFamily="34" charset="0"/>
                <a:cs typeface="Arial" pitchFamily="34" charset="0"/>
              </a:rPr>
              <a:t>       ד.  גלוקוז</a:t>
            </a:r>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68</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A16B893-FC79-4C00-8E7D-5BF84DFD0F5E}" type="slidenum">
              <a:rPr lang="he-IL" sz="1800" smtClean="0"/>
              <a:pPr fontAlgn="base">
                <a:spcBef>
                  <a:spcPct val="0"/>
                </a:spcBef>
                <a:spcAft>
                  <a:spcPct val="0"/>
                </a:spcAft>
                <a:defRPr/>
              </a:pPr>
              <a:t>69</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תשובה</a:t>
            </a:r>
            <a:endParaRPr lang="he-IL" sz="2000" dirty="0"/>
          </a:p>
        </p:txBody>
      </p:sp>
      <p:sp>
        <p:nvSpPr>
          <p:cNvPr id="15" name="Rectangle 12"/>
          <p:cNvSpPr/>
          <p:nvPr/>
        </p:nvSpPr>
        <p:spPr>
          <a:xfrm>
            <a:off x="428625" y="3000375"/>
            <a:ext cx="8215313" cy="2143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p>
          <a:p>
            <a:pPr fontAlgn="auto">
              <a:spcBef>
                <a:spcPts val="0"/>
              </a:spcBef>
              <a:spcAft>
                <a:spcPts val="0"/>
              </a:spcAft>
              <a:defRPr/>
            </a:pPr>
            <a:r>
              <a:rPr lang="he-IL" dirty="0">
                <a:solidFill>
                  <a:prstClr val="black"/>
                </a:solidFill>
              </a:rPr>
              <a:t>משפט ג'</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האנרגיה (אור) נחוצה לקיומו של תהליך הפוטוסינתזה, שבו הצמח מייצר חומרים אורגניים, ופולט גז חמצן. חמצן זה משמש לנשימת הצמח. </a:t>
            </a:r>
          </a:p>
          <a:p>
            <a:pPr fontAlgn="auto">
              <a:spcBef>
                <a:spcPts val="0"/>
              </a:spcBef>
              <a:spcAft>
                <a:spcPts val="0"/>
              </a:spcAft>
              <a:defRPr/>
            </a:pPr>
            <a:r>
              <a:rPr lang="he-IL" dirty="0">
                <a:solidFill>
                  <a:prstClr val="black"/>
                </a:solidFill>
              </a:rPr>
              <a:t>שאר החומרים שהצמח זקוק להם נמצאים בצנצנת</a:t>
            </a:r>
            <a:r>
              <a:rPr lang="he-IL" dirty="0">
                <a:solidFill>
                  <a:srgbClr val="FF0000"/>
                </a:solidFill>
              </a:rPr>
              <a:t> </a:t>
            </a:r>
            <a:r>
              <a:rPr lang="he-IL" dirty="0">
                <a:solidFill>
                  <a:prstClr val="black"/>
                </a:solidFill>
              </a:rPr>
              <a:t>(המים והמינרלים שבאדמה). </a:t>
            </a:r>
          </a:p>
          <a:p>
            <a:pPr fontAlgn="auto">
              <a:spcBef>
                <a:spcPts val="0"/>
              </a:spcBef>
              <a:spcAft>
                <a:spcPts val="0"/>
              </a:spcAft>
              <a:defRPr/>
            </a:pPr>
            <a:r>
              <a:rPr lang="he-IL" dirty="0">
                <a:solidFill>
                  <a:prstClr val="black"/>
                </a:solidFill>
              </a:rPr>
              <a:t> </a:t>
            </a:r>
          </a:p>
          <a:p>
            <a:pPr fontAlgn="auto">
              <a:spcBef>
                <a:spcPts val="0"/>
              </a:spcBef>
              <a:spcAft>
                <a:spcPts val="0"/>
              </a:spcAft>
              <a:defRPr/>
            </a:pPr>
            <a:endParaRPr lang="he-IL" sz="1200" dirty="0">
              <a:solidFill>
                <a:prstClr val="black">
                  <a:lumMod val="65000"/>
                  <a:lumOff val="35000"/>
                </a:prstClr>
              </a:solidFill>
            </a:endParaRPr>
          </a:p>
        </p:txBody>
      </p:sp>
      <p:sp>
        <p:nvSpPr>
          <p:cNvPr id="7" name="TextBox 6"/>
          <p:cNvSpPr txBox="1"/>
          <p:nvPr/>
        </p:nvSpPr>
        <p:spPr>
          <a:xfrm>
            <a:off x="357188" y="620688"/>
            <a:ext cx="846931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smtClean="0">
                <a:solidFill>
                  <a:srgbClr val="1D4C72"/>
                </a:solidFill>
                <a:latin typeface="Arial" pitchFamily="34" charset="0"/>
                <a:cs typeface="Arial" pitchFamily="34" charset="0"/>
              </a:rPr>
              <a:t>שאלה  32:</a:t>
            </a:r>
            <a:endParaRPr lang="he-IL" b="1"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העבירו צמח עם האדמה שגדל בה, המכילה מים ומינרלים, לצנצנת זכוכית סגורה. </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מה חייבים לספק למערכת מבחוץ, כדי שהצמח ימשיך להתקיים בה לאורך זמן?</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א.  חמצן</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ב.  הורמונים</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ג.  אנרגיה</a:t>
            </a:r>
            <a:endParaRPr lang="en-US" dirty="0">
              <a:solidFill>
                <a:srgbClr val="1D4C72"/>
              </a:solidFill>
              <a:latin typeface="Arial" pitchFamily="34" charset="0"/>
              <a:cs typeface="Arial" pitchFamily="34" charset="0"/>
            </a:endParaRPr>
          </a:p>
          <a:p>
            <a:pPr>
              <a:defRPr/>
            </a:pPr>
            <a:r>
              <a:rPr lang="he-IL" dirty="0">
                <a:solidFill>
                  <a:srgbClr val="1D4C72"/>
                </a:solidFill>
                <a:latin typeface="Arial" pitchFamily="34" charset="0"/>
                <a:cs typeface="Arial" pitchFamily="34" charset="0"/>
              </a:rPr>
              <a:t>       ד</a:t>
            </a:r>
            <a:r>
              <a:rPr lang="he-IL" noProof="1">
                <a:solidFill>
                  <a:srgbClr val="1D4C72"/>
                </a:solidFill>
                <a:latin typeface="Arial" pitchFamily="34" charset="0"/>
                <a:cs typeface="Arial" pitchFamily="34" charset="0"/>
              </a:rPr>
              <a:t>.  גלוקוז</a:t>
            </a:r>
          </a:p>
        </p:txBody>
      </p:sp>
      <p:sp>
        <p:nvSpPr>
          <p:cNvPr id="8"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15767-8BA1-4A58-9157-535504ABBD8C}" type="slidenum">
              <a:rPr lang="he-IL" sz="1800" smtClean="0"/>
              <a:pPr fontAlgn="base">
                <a:spcBef>
                  <a:spcPct val="0"/>
                </a:spcBef>
                <a:spcAft>
                  <a:spcPct val="0"/>
                </a:spcAft>
                <a:defRPr/>
              </a:pPr>
              <a:t>7</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שאלה 2</a:t>
            </a:r>
            <a:endParaRPr lang="he-IL" sz="2000" dirty="0"/>
          </a:p>
        </p:txBody>
      </p:sp>
      <p:sp>
        <p:nvSpPr>
          <p:cNvPr id="6"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7</a:t>
            </a:fld>
            <a:endParaRPr lang="he-IL" dirty="0">
              <a:solidFill>
                <a:srgbClr val="FFFFFF">
                  <a:lumMod val="65000"/>
                </a:srgbClr>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TextBox 7"/>
          <p:cNvSpPr txBox="1"/>
          <p:nvPr/>
        </p:nvSpPr>
        <p:spPr>
          <a:xfrm>
            <a:off x="582706" y="620688"/>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האם האורגניזמים </a:t>
            </a:r>
            <a:r>
              <a:rPr lang="he-IL" u="sng" dirty="0">
                <a:solidFill>
                  <a:srgbClr val="1D4C72"/>
                </a:solidFill>
                <a:latin typeface="Arial"/>
                <a:cs typeface="Arial"/>
              </a:rPr>
              <a:t>האוֹטוֹטרופים</a:t>
            </a:r>
            <a:r>
              <a:rPr lang="he-IL" dirty="0">
                <a:solidFill>
                  <a:srgbClr val="1D4C72"/>
                </a:solidFill>
                <a:latin typeface="Arial"/>
                <a:cs typeface="Arial"/>
              </a:rPr>
              <a:t> מייצרים את </a:t>
            </a:r>
            <a:r>
              <a:rPr lang="he-IL" u="sng" dirty="0">
                <a:solidFill>
                  <a:srgbClr val="1D4C72"/>
                </a:solidFill>
                <a:latin typeface="Arial"/>
                <a:cs typeface="Arial"/>
              </a:rPr>
              <a:t>כל</a:t>
            </a:r>
            <a:r>
              <a:rPr lang="he-IL" dirty="0">
                <a:solidFill>
                  <a:srgbClr val="1D4C72"/>
                </a:solidFill>
                <a:latin typeface="Arial"/>
                <a:cs typeface="Arial"/>
              </a:rPr>
              <a:t> החומרים שהם זקוקים להם לקיומם?</a:t>
            </a:r>
          </a:p>
        </p:txBody>
      </p:sp>
    </p:spTree>
    <p:extLst>
      <p:ext uri="{BB962C8B-B14F-4D97-AF65-F5344CB8AC3E}">
        <p14:creationId xmlns:p14="http://schemas.microsoft.com/office/powerpoint/2010/main" val="145206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F2D58F-E418-4290-8E4A-91BD4033A1BF}" type="slidenum">
              <a:rPr lang="he-IL" sz="1800" smtClean="0"/>
              <a:pPr fontAlgn="base">
                <a:spcBef>
                  <a:spcPct val="0"/>
                </a:spcBef>
                <a:spcAft>
                  <a:spcPct val="0"/>
                </a:spcAft>
                <a:defRPr/>
              </a:pPr>
              <a:t>8</a:t>
            </a:fld>
            <a:endParaRPr lang="he-IL" sz="1800" smtClean="0"/>
          </a:p>
        </p:txBody>
      </p:sp>
      <p:sp>
        <p:nvSpPr>
          <p:cNvPr id="10" name="כותרת 9"/>
          <p:cNvSpPr>
            <a:spLocks noGrp="1"/>
          </p:cNvSpPr>
          <p:nvPr>
            <p:ph type="title"/>
          </p:nvPr>
        </p:nvSpPr>
        <p:spPr>
          <a:xfrm>
            <a:off x="571500" y="0"/>
            <a:ext cx="8229600" cy="368300"/>
          </a:xfrm>
        </p:spPr>
        <p:txBody>
          <a:bodyPr/>
          <a:lstStyle/>
          <a:p>
            <a:pPr fontAlgn="auto">
              <a:defRPr/>
            </a:pPr>
            <a:r>
              <a:rPr lang="he-IL" sz="2000" b="1" dirty="0" smtClean="0">
                <a:solidFill>
                  <a:srgbClr val="FF6600"/>
                </a:solidFill>
                <a:ea typeface="+mn-ea"/>
              </a:rPr>
              <a:t>תשובה</a:t>
            </a:r>
            <a:endParaRPr lang="he-IL" sz="2000" dirty="0"/>
          </a:p>
        </p:txBody>
      </p:sp>
      <p:sp>
        <p:nvSpPr>
          <p:cNvPr id="7"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DFB7790A-894B-4DF8-B7CD-50625BE8D516}" type="slidenum">
              <a:rPr lang="he-IL" smtClean="0">
                <a:solidFill>
                  <a:srgbClr val="FFFFFF">
                    <a:lumMod val="65000"/>
                  </a:srgbClr>
                </a:solidFill>
              </a:rPr>
              <a:pPr>
                <a:defRPr/>
              </a:pPr>
              <a:t>8</a:t>
            </a:fld>
            <a:endParaRPr lang="he-IL" dirty="0">
              <a:solidFill>
                <a:srgbClr val="FFFFFF">
                  <a:lumMod val="65000"/>
                </a:srgbClr>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TextBox 11"/>
          <p:cNvSpPr txBox="1"/>
          <p:nvPr/>
        </p:nvSpPr>
        <p:spPr>
          <a:xfrm>
            <a:off x="512762" y="620688"/>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האם האורגניזמים </a:t>
            </a:r>
            <a:r>
              <a:rPr lang="he-IL" u="sng" dirty="0">
                <a:solidFill>
                  <a:srgbClr val="1D4C72"/>
                </a:solidFill>
                <a:latin typeface="Arial"/>
                <a:cs typeface="Arial"/>
              </a:rPr>
              <a:t>האוֹטוֹטרופים</a:t>
            </a:r>
            <a:r>
              <a:rPr lang="he-IL" dirty="0">
                <a:solidFill>
                  <a:srgbClr val="1D4C72"/>
                </a:solidFill>
                <a:latin typeface="Arial"/>
                <a:cs typeface="Arial"/>
              </a:rPr>
              <a:t> מייצרים את </a:t>
            </a:r>
            <a:r>
              <a:rPr lang="he-IL" u="sng" dirty="0">
                <a:solidFill>
                  <a:srgbClr val="1D4C72"/>
                </a:solidFill>
                <a:latin typeface="Arial"/>
                <a:cs typeface="Arial"/>
              </a:rPr>
              <a:t>כל</a:t>
            </a:r>
            <a:r>
              <a:rPr lang="he-IL" dirty="0">
                <a:solidFill>
                  <a:srgbClr val="1D4C72"/>
                </a:solidFill>
                <a:latin typeface="Arial"/>
                <a:cs typeface="Arial"/>
              </a:rPr>
              <a:t> החומרים שהם זקוקים להם לקיומם?</a:t>
            </a:r>
          </a:p>
        </p:txBody>
      </p:sp>
      <p:sp>
        <p:nvSpPr>
          <p:cNvPr id="13" name="Rectangle 9"/>
          <p:cNvSpPr/>
          <p:nvPr/>
        </p:nvSpPr>
        <p:spPr>
          <a:xfrm>
            <a:off x="468313" y="1772816"/>
            <a:ext cx="8196263" cy="1643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לא. אמנם, האורגניזמים </a:t>
            </a:r>
            <a:r>
              <a:rPr lang="he-IL" noProof="1">
                <a:solidFill>
                  <a:prstClr val="black"/>
                </a:solidFill>
              </a:rPr>
              <a:t>האוטוטרופים מייצרים</a:t>
            </a:r>
            <a:r>
              <a:rPr lang="he-IL" dirty="0">
                <a:solidFill>
                  <a:prstClr val="black"/>
                </a:solidFill>
              </a:rPr>
              <a:t> תרכובות אורגניות, אבל הם גם חייבים לקלוט חומרים אי-אורגנים אחרים מן הסביבה: מים ו- </a:t>
            </a:r>
            <a:r>
              <a:rPr lang="en-US" sz="1500" b="1" dirty="0">
                <a:solidFill>
                  <a:prstClr val="black"/>
                </a:solidFill>
              </a:rPr>
              <a:t>CO</a:t>
            </a:r>
            <a:r>
              <a:rPr lang="en-US" sz="1100" b="1" dirty="0">
                <a:solidFill>
                  <a:prstClr val="black"/>
                </a:solidFill>
              </a:rPr>
              <a:t>2</a:t>
            </a:r>
            <a:r>
              <a:rPr lang="he-IL" dirty="0">
                <a:solidFill>
                  <a:prstClr val="black"/>
                </a:solidFill>
              </a:rPr>
              <a:t> לתהליך הפוטוסינתזה, מינרלים שונים לייצור תרכובות אורגניות אחרות (חלבונים, שומנים, חומצות גרעין וכדומה) וחמצן </a:t>
            </a:r>
            <a:r>
              <a:rPr lang="he-IL" dirty="0" smtClean="0">
                <a:solidFill>
                  <a:prstClr val="black"/>
                </a:solidFill>
              </a:rPr>
              <a:t>לנשימה בלילה (ביום הם יכולים לנצל לנשימה את החמצן הנוצר בתהליך הפוטוסינתזה).  </a:t>
            </a:r>
            <a:endParaRPr lang="he-IL" dirty="0">
              <a:solidFill>
                <a:prstClr val="black"/>
              </a:solidFill>
            </a:endParaRPr>
          </a:p>
        </p:txBody>
      </p:sp>
    </p:spTree>
    <p:extLst>
      <p:ext uri="{BB962C8B-B14F-4D97-AF65-F5344CB8AC3E}">
        <p14:creationId xmlns:p14="http://schemas.microsoft.com/office/powerpoint/2010/main" val="285767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3688" y="549275"/>
            <a:ext cx="8216900" cy="54292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האורגניזמים הניזונים זה מזה, הם חוליות שמצטרפות יחד</a:t>
            </a:r>
            <a:r>
              <a:rPr lang="he-IL" dirty="0">
                <a:solidFill>
                  <a:srgbClr val="1D4C72"/>
                </a:solidFill>
                <a:latin typeface="Arial"/>
                <a:cs typeface="Arial"/>
              </a:rPr>
              <a:t> </a:t>
            </a:r>
            <a:r>
              <a:rPr lang="he-IL" dirty="0">
                <a:solidFill>
                  <a:prstClr val="black"/>
                </a:solidFill>
                <a:latin typeface="Arial"/>
                <a:cs typeface="Arial"/>
              </a:rPr>
              <a:t>ל</a:t>
            </a:r>
            <a:r>
              <a:rPr lang="he-IL" b="1" dirty="0">
                <a:solidFill>
                  <a:srgbClr val="FF6600"/>
                </a:solidFill>
                <a:latin typeface="Arial"/>
                <a:cs typeface="Arial"/>
              </a:rPr>
              <a:t>שרשרת מזון. </a:t>
            </a:r>
          </a:p>
          <a:p>
            <a:pPr fontAlgn="auto">
              <a:spcBef>
                <a:spcPts val="0"/>
              </a:spcBef>
              <a:spcAft>
                <a:spcPts val="0"/>
              </a:spcAft>
              <a:defRPr/>
            </a:pPr>
            <a:r>
              <a:rPr lang="he-IL" dirty="0">
                <a:solidFill>
                  <a:prstClr val="black"/>
                </a:solidFill>
                <a:latin typeface="Arial"/>
                <a:cs typeface="Arial"/>
              </a:rPr>
              <a:t>וכמו בשרשרת – כל יצור אוכל את מי שנמצא בחוליה שלפניו, ונאכל על ידי מי שנמצא </a:t>
            </a:r>
            <a:endParaRPr lang="he-IL" dirty="0" smtClean="0">
              <a:solidFill>
                <a:prstClr val="black"/>
              </a:solidFill>
              <a:latin typeface="Arial"/>
              <a:cs typeface="Arial"/>
            </a:endParaRPr>
          </a:p>
          <a:p>
            <a:pPr fontAlgn="auto">
              <a:spcBef>
                <a:spcPts val="0"/>
              </a:spcBef>
              <a:spcAft>
                <a:spcPts val="0"/>
              </a:spcAft>
              <a:defRPr/>
            </a:pPr>
            <a:r>
              <a:rPr lang="he-IL" dirty="0" smtClean="0">
                <a:solidFill>
                  <a:prstClr val="black"/>
                </a:solidFill>
                <a:latin typeface="Arial"/>
                <a:cs typeface="Arial"/>
              </a:rPr>
              <a:t>בחוליה </a:t>
            </a:r>
            <a:r>
              <a:rPr lang="he-IL" dirty="0">
                <a:solidFill>
                  <a:prstClr val="black"/>
                </a:solidFill>
                <a:latin typeface="Arial"/>
                <a:cs typeface="Arial"/>
              </a:rPr>
              <a:t>שאחריו. </a:t>
            </a:r>
          </a:p>
          <a:p>
            <a:pPr fontAlgn="auto">
              <a:spcBef>
                <a:spcPts val="0"/>
              </a:spcBef>
              <a:spcAft>
                <a:spcPts val="0"/>
              </a:spcAft>
              <a:defRPr/>
            </a:pPr>
            <a:r>
              <a:rPr lang="he-IL" dirty="0">
                <a:solidFill>
                  <a:srgbClr val="1D4C72"/>
                </a:solidFill>
                <a:latin typeface="Arial"/>
                <a:cs typeface="Arial"/>
              </a:rPr>
              <a:t> </a:t>
            </a:r>
          </a:p>
          <a:p>
            <a:pPr fontAlgn="auto">
              <a:spcBef>
                <a:spcPts val="0"/>
              </a:spcBef>
              <a:spcAft>
                <a:spcPts val="0"/>
              </a:spcAft>
              <a:defRPr/>
            </a:pPr>
            <a:r>
              <a:rPr lang="he-IL" dirty="0">
                <a:solidFill>
                  <a:prstClr val="black"/>
                </a:solidFill>
                <a:latin typeface="Arial"/>
                <a:cs typeface="Arial"/>
              </a:rPr>
              <a:t>ה</a:t>
            </a:r>
            <a:r>
              <a:rPr lang="he-IL" b="1" dirty="0">
                <a:solidFill>
                  <a:srgbClr val="FF6600"/>
                </a:solidFill>
                <a:latin typeface="Arial"/>
                <a:cs typeface="Arial"/>
              </a:rPr>
              <a:t>יצרנים</a:t>
            </a:r>
            <a:r>
              <a:rPr lang="he-IL" dirty="0">
                <a:solidFill>
                  <a:srgbClr val="1D4C72"/>
                </a:solidFill>
                <a:latin typeface="Arial"/>
                <a:cs typeface="Arial"/>
              </a:rPr>
              <a:t> </a:t>
            </a:r>
            <a:r>
              <a:rPr lang="he-IL" dirty="0">
                <a:solidFill>
                  <a:prstClr val="black"/>
                </a:solidFill>
                <a:latin typeface="Arial"/>
                <a:cs typeface="Arial"/>
              </a:rPr>
              <a:t>בשרשרת המזון, האוטוטרופים, מייצרים חומר אורגני בתהליך הפוטוסינתזה.</a:t>
            </a:r>
          </a:p>
          <a:p>
            <a:pPr fontAlgn="auto">
              <a:spcBef>
                <a:spcPts val="0"/>
              </a:spcBef>
              <a:spcAft>
                <a:spcPts val="0"/>
              </a:spcAft>
              <a:defRPr/>
            </a:pPr>
            <a:r>
              <a:rPr lang="he-IL" dirty="0">
                <a:solidFill>
                  <a:prstClr val="black"/>
                </a:solidFill>
                <a:latin typeface="Arial"/>
                <a:cs typeface="Arial"/>
              </a:rPr>
              <a:t>החומרים האורגניים שהם מייצרים, נצרכים על ידי </a:t>
            </a:r>
            <a:r>
              <a:rPr lang="he-IL" b="1" dirty="0">
                <a:solidFill>
                  <a:srgbClr val="FF6600"/>
                </a:solidFill>
                <a:latin typeface="Arial"/>
                <a:cs typeface="Arial"/>
              </a:rPr>
              <a:t>הצרכנים.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b="1" dirty="0">
                <a:solidFill>
                  <a:srgbClr val="FF6600"/>
                </a:solidFill>
                <a:latin typeface="Arial" pitchFamily="34" charset="0"/>
                <a:cs typeface="Arial" pitchFamily="34" charset="0"/>
              </a:rPr>
              <a:t>שרשרת מזון </a:t>
            </a:r>
            <a:r>
              <a:rPr lang="he-IL" dirty="0">
                <a:solidFill>
                  <a:prstClr val="black"/>
                </a:solidFill>
                <a:latin typeface="Arial" pitchFamily="34" charset="0"/>
                <a:cs typeface="Arial" pitchFamily="34" charset="0"/>
              </a:rPr>
              <a:t>מייצגת רצף </a:t>
            </a:r>
            <a:r>
              <a:rPr lang="he-IL" u="sng" dirty="0">
                <a:solidFill>
                  <a:prstClr val="black"/>
                </a:solidFill>
                <a:latin typeface="Arial" pitchFamily="34" charset="0"/>
                <a:cs typeface="Arial" pitchFamily="34" charset="0"/>
              </a:rPr>
              <a:t>אחד</a:t>
            </a:r>
            <a:r>
              <a:rPr lang="he-IL" dirty="0">
                <a:solidFill>
                  <a:prstClr val="black"/>
                </a:solidFill>
                <a:latin typeface="Arial" pitchFamily="34" charset="0"/>
                <a:cs typeface="Arial" pitchFamily="34" charset="0"/>
              </a:rPr>
              <a:t> של יחסי הזנה: </a:t>
            </a:r>
            <a:r>
              <a:rPr lang="he-IL" b="1" dirty="0">
                <a:solidFill>
                  <a:srgbClr val="FF6600"/>
                </a:solidFill>
                <a:latin typeface="Arial" pitchFamily="34" charset="0"/>
                <a:cs typeface="Arial" pitchFamily="34" charset="0"/>
              </a:rPr>
              <a:t>יצרן </a:t>
            </a:r>
            <a:r>
              <a:rPr lang="he-IL" dirty="0">
                <a:solidFill>
                  <a:prstClr val="black"/>
                </a:solidFill>
                <a:latin typeface="Arial" pitchFamily="34" charset="0"/>
                <a:cs typeface="Arial" pitchFamily="34" charset="0"/>
              </a:rPr>
              <a:t>שנאכל על ידי </a:t>
            </a:r>
            <a:r>
              <a:rPr lang="he-IL" b="1" dirty="0">
                <a:solidFill>
                  <a:srgbClr val="FF6600"/>
                </a:solidFill>
                <a:latin typeface="Arial" pitchFamily="34" charset="0"/>
                <a:cs typeface="Arial" pitchFamily="34" charset="0"/>
              </a:rPr>
              <a:t>אוכל צמחים (צרכן ראשוני) </a:t>
            </a:r>
            <a:r>
              <a:rPr lang="he-IL" dirty="0">
                <a:solidFill>
                  <a:prstClr val="black"/>
                </a:solidFill>
                <a:latin typeface="Arial" pitchFamily="34" charset="0"/>
                <a:cs typeface="Arial" pitchFamily="34" charset="0"/>
              </a:rPr>
              <a:t>שנאכל על-ידי טורף </a:t>
            </a:r>
            <a:r>
              <a:rPr lang="he-IL" b="1" dirty="0">
                <a:solidFill>
                  <a:srgbClr val="FF6600"/>
                </a:solidFill>
                <a:latin typeface="Arial" pitchFamily="34" charset="0"/>
                <a:cs typeface="Arial" pitchFamily="34" charset="0"/>
              </a:rPr>
              <a:t>(צרכן שניוני)</a:t>
            </a:r>
            <a:r>
              <a:rPr lang="he-IL" dirty="0">
                <a:solidFill>
                  <a:prstClr val="black"/>
                </a:solidFill>
                <a:latin typeface="Arial" pitchFamily="34" charset="0"/>
                <a:cs typeface="Arial" pitchFamily="34" charset="0"/>
              </a:rPr>
              <a:t>.</a:t>
            </a:r>
            <a:r>
              <a:rPr lang="he-IL" b="1" dirty="0">
                <a:solidFill>
                  <a:srgbClr val="FF6600"/>
                </a:solidFill>
                <a:latin typeface="Arial" pitchFamily="34" charset="0"/>
                <a:cs typeface="Arial" pitchFamily="34" charset="0"/>
              </a:rPr>
              <a:t> </a:t>
            </a:r>
            <a:r>
              <a:rPr lang="he-IL" dirty="0">
                <a:solidFill>
                  <a:prstClr val="black"/>
                </a:solidFill>
                <a:latin typeface="Arial" pitchFamily="34" charset="0"/>
                <a:cs typeface="Arial" pitchFamily="34" charset="0"/>
              </a:rPr>
              <a:t>בקצה שרשרת המזון נמצא </a:t>
            </a:r>
            <a:r>
              <a:rPr lang="he-IL" b="1" dirty="0">
                <a:solidFill>
                  <a:srgbClr val="FF6600"/>
                </a:solidFill>
                <a:latin typeface="Arial" pitchFamily="34" charset="0"/>
                <a:cs typeface="Arial" pitchFamily="34" charset="0"/>
              </a:rPr>
              <a:t>טורף על.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b="1" dirty="0">
                <a:solidFill>
                  <a:prstClr val="black"/>
                </a:solidFill>
                <a:latin typeface="Arial"/>
                <a:cs typeface="Arial"/>
              </a:rPr>
              <a:t>כך חומרים והאנרגיה האצורה בהם, עוברים (כמזון) מחוליה לחוליה בשרשרת המזון. </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pic>
        <p:nvPicPr>
          <p:cNvPr id="210948" name="תמונה 7" descr="sharsheret-mazon (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3571875"/>
            <a:ext cx="8375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890CA3-6788-4A27-ADEF-2608735026FB}" type="slidenum">
              <a:rPr lang="he-IL" smtClean="0"/>
              <a:pPr fontAlgn="base">
                <a:spcBef>
                  <a:spcPct val="0"/>
                </a:spcBef>
                <a:spcAft>
                  <a:spcPct val="0"/>
                </a:spcAft>
                <a:defRPr/>
              </a:pPr>
              <a:t>9</a:t>
            </a:fld>
            <a:endParaRPr lang="he-IL" dirty="0" smtClean="0"/>
          </a:p>
        </p:txBody>
      </p:sp>
      <p:sp>
        <p:nvSpPr>
          <p:cNvPr id="8" name="כותרת 7"/>
          <p:cNvSpPr>
            <a:spLocks noGrp="1"/>
          </p:cNvSpPr>
          <p:nvPr>
            <p:ph type="title"/>
          </p:nvPr>
        </p:nvSpPr>
        <p:spPr>
          <a:xfrm>
            <a:off x="285750" y="0"/>
            <a:ext cx="8229600" cy="439738"/>
          </a:xfrm>
        </p:spPr>
        <p:txBody>
          <a:bodyPr/>
          <a:lstStyle/>
          <a:p>
            <a:pPr fontAlgn="auto">
              <a:defRPr/>
            </a:pPr>
            <a:r>
              <a:rPr lang="he-IL" sz="2000" b="1" dirty="0" smtClean="0">
                <a:solidFill>
                  <a:srgbClr val="FF6600"/>
                </a:solidFill>
                <a:ea typeface="+mn-ea"/>
              </a:rPr>
              <a:t>שרשרת המזון – ייצוג איכותי של יחסי תלות בהזנה</a:t>
            </a:r>
            <a:endParaRPr lang="he-IL" sz="2000" dirty="0" smtClean="0"/>
          </a:p>
        </p:txBody>
      </p:sp>
      <p:sp>
        <p:nvSpPr>
          <p:cNvPr id="9" name="Slide Number Placeholder 7"/>
          <p:cNvSpPr txBox="1">
            <a:spLocks/>
          </p:cNvSpPr>
          <p:nvPr/>
        </p:nvSpPr>
        <p:spPr bwMode="auto">
          <a:xfrm>
            <a:off x="297151" y="6381750"/>
            <a:ext cx="586408"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0" fontAlgn="base">
              <a:spcBef>
                <a:spcPct val="0"/>
              </a:spcBef>
              <a:spcAft>
                <a:spcPct val="0"/>
              </a:spcAft>
              <a:defRPr sz="1200" kern="1200">
                <a:solidFill>
                  <a:schemeClr val="bg2">
                    <a:lumMod val="6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B7790A-894B-4DF8-B7CD-50625BE8D516}" type="slidenum">
              <a:rPr kumimoji="0" lang="he-IL" sz="1200" b="0" i="0" u="none" strike="noStrike" kern="1200" cap="none" spc="0" normalizeH="0" baseline="0" noProof="0" smtClean="0">
                <a:ln>
                  <a:noFill/>
                </a:ln>
                <a:solidFill>
                  <a:srgbClr val="FFFFFF">
                    <a:lumMod val="65000"/>
                  </a:srgbClr>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he-IL" sz="1200" b="0"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0.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1.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2.xml><?xml version="1.0" encoding="utf-8"?>
<a:theme xmlns:a="http://schemas.openxmlformats.org/drawingml/2006/main" name="3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3.xml><?xml version="1.0" encoding="utf-8"?>
<a:theme xmlns:a="http://schemas.openxmlformats.org/drawingml/2006/main" name="3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4.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5.xml><?xml version="1.0" encoding="utf-8"?>
<a:theme xmlns:a="http://schemas.openxmlformats.org/drawingml/2006/main" name="3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6.xml><?xml version="1.0" encoding="utf-8"?>
<a:theme xmlns:a="http://schemas.openxmlformats.org/drawingml/2006/main" name="3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7.xml><?xml version="1.0" encoding="utf-8"?>
<a:theme xmlns:a="http://schemas.openxmlformats.org/drawingml/2006/main" name="3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8.xml><?xml version="1.0" encoding="utf-8"?>
<a:theme xmlns:a="http://schemas.openxmlformats.org/drawingml/2006/main" name="3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9.xml><?xml version="1.0" encoding="utf-8"?>
<a:theme xmlns:a="http://schemas.openxmlformats.org/drawingml/2006/main" name="3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0.xml><?xml version="1.0" encoding="utf-8"?>
<a:theme xmlns:a="http://schemas.openxmlformats.org/drawingml/2006/main" name="4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1.xml><?xml version="1.0" encoding="utf-8"?>
<a:theme xmlns:a="http://schemas.openxmlformats.org/drawingml/2006/main" name="4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2.xml><?xml version="1.0" encoding="utf-8"?>
<a:theme xmlns:a="http://schemas.openxmlformats.org/drawingml/2006/main" name="4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3.xml><?xml version="1.0" encoding="utf-8"?>
<a:theme xmlns:a="http://schemas.openxmlformats.org/drawingml/2006/main" name="4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4.xml><?xml version="1.0" encoding="utf-8"?>
<a:theme xmlns:a="http://schemas.openxmlformats.org/drawingml/2006/main" name="4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5.xml><?xml version="1.0" encoding="utf-8"?>
<a:theme xmlns:a="http://schemas.openxmlformats.org/drawingml/2006/main" name="45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6.xml><?xml version="1.0" encoding="utf-8"?>
<a:theme xmlns:a="http://schemas.openxmlformats.org/drawingml/2006/main" name="4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7.xml><?xml version="1.0" encoding="utf-8"?>
<a:theme xmlns:a="http://schemas.openxmlformats.org/drawingml/2006/main" name="4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2902</TotalTime>
  <Words>4854</Words>
  <Application>Microsoft Office PowerPoint</Application>
  <PresentationFormat>‫הצגה על המסך (4:3)</PresentationFormat>
  <Paragraphs>1113</Paragraphs>
  <Slides>69</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47</vt:i4>
      </vt:variant>
      <vt:variant>
        <vt:lpstr>כותרות שקופיות</vt:lpstr>
      </vt:variant>
      <vt:variant>
        <vt:i4>69</vt:i4>
      </vt:variant>
    </vt:vector>
  </HeadingPairs>
  <TitlesOfParts>
    <vt:vector size="121" baseType="lpstr">
      <vt:lpstr>Arial</vt:lpstr>
      <vt:lpstr>Calibri</vt:lpstr>
      <vt:lpstr>Times New Roman</vt:lpstr>
      <vt:lpstr>Verdana</vt:lpstr>
      <vt:lpstr>Wingdings</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מצגת של PowerPoint</vt:lpstr>
      <vt:lpstr>מזון – מקור של אנרגיה ושל חומרים בעבור האורגניזמים</vt:lpstr>
      <vt:lpstr>מיון אורגניזמים על פי דרך ההזנה: אוטוטרופים והטרוטרופים</vt:lpstr>
      <vt:lpstr>פוטוסינתזה – תהליך של הפיכת חומרים אי-אורגניים לחומרים אורגניים בעזרת אנרגיית האור</vt:lpstr>
      <vt:lpstr>שאלה 1: דרכי הזנה </vt:lpstr>
      <vt:lpstr>תשובה</vt:lpstr>
      <vt:lpstr>שאלה 2</vt:lpstr>
      <vt:lpstr>תשובה</vt:lpstr>
      <vt:lpstr>שרשרת המזון – ייצוג איכותי של יחסי תלות בהזנה</vt:lpstr>
      <vt:lpstr>מארג המזון – ייצוג איכותי של יחסי תלות בהזנה</vt:lpstr>
      <vt:lpstr>שאלות 4-3:  שרשרת המזון</vt:lpstr>
      <vt:lpstr>תשובות  </vt:lpstr>
      <vt:lpstr>תעודות זהות – שפן הסלע ונחש עכן</vt:lpstr>
      <vt:lpstr>שאלה 5: תעודות זהות של שקנאי ועכביש</vt:lpstr>
      <vt:lpstr>תשובה</vt:lpstr>
      <vt:lpstr>שאלה 6: שרשרת המזון </vt:lpstr>
      <vt:lpstr>תשובה </vt:lpstr>
      <vt:lpstr>שאלה 7: שרשרת המזון  </vt:lpstr>
      <vt:lpstr>תשובה </vt:lpstr>
      <vt:lpstr>שרשרת מזון, מארג מזון ופירמידת מזון אקולוגית – קישורים לסימולציות </vt:lpstr>
      <vt:lpstr>שאלות 9-8: שרשרת המזון </vt:lpstr>
      <vt:lpstr>תשובות </vt:lpstr>
      <vt:lpstr>שאלה 10: שרשרת המזון </vt:lpstr>
      <vt:lpstr>תשובה</vt:lpstr>
      <vt:lpstr>שאלה 11: מארג מזון</vt:lpstr>
      <vt:lpstr>תשובה</vt:lpstr>
      <vt:lpstr>המְפָרקים</vt:lpstr>
      <vt:lpstr>שאלה 12</vt:lpstr>
      <vt:lpstr>תשובה</vt:lpstr>
      <vt:lpstr>החומרים ממוחזרים במערכת האקולוגית, האנרגיה אינה ממוחזרת</vt:lpstr>
      <vt:lpstr>פירמידת מזון אקולוגית – ייצוג כמותי של רמות ההזנה</vt:lpstr>
      <vt:lpstr>פירמידת מזון אקולוגית – ביומסה ואנרגיה</vt:lpstr>
      <vt:lpstr>הביומסה והאנרגיה האצורה בה הולכות וקטנות ככל שעולים ברמת ההזנה</vt:lpstr>
      <vt:lpstr>שאלה 13</vt:lpstr>
      <vt:lpstr>תשובה: כמות הביומסה יורדת ככל שעולים ברמת ההזנה</vt:lpstr>
      <vt:lpstr>סיכום: דרכי הזנה, מארג מזון</vt:lpstr>
      <vt:lpstr>סיכום: פירמידת ביומסה</vt:lpstr>
      <vt:lpstr>סיכום: מחזור חומרים וזרימת אנרגיה במערכת האקולוגית</vt:lpstr>
      <vt:lpstr>תרגול נוסף – שאלות 14-15: פירמידת מזון אקולוגית </vt:lpstr>
      <vt:lpstr>תשובות </vt:lpstr>
      <vt:lpstr>שאלה 16: פירמידת מזון אקולוגית</vt:lpstr>
      <vt:lpstr>תשובה</vt:lpstr>
      <vt:lpstr>שאלה 17 </vt:lpstr>
      <vt:lpstr>תשובה</vt:lpstr>
      <vt:lpstr>שאלות 18-19 </vt:lpstr>
      <vt:lpstr>תשובות </vt:lpstr>
      <vt:lpstr>שאלה 20</vt:lpstr>
      <vt:lpstr>תשובה</vt:lpstr>
      <vt:lpstr>שאלה 21 </vt:lpstr>
      <vt:lpstr>תשובה</vt:lpstr>
      <vt:lpstr>שאלה 22</vt:lpstr>
      <vt:lpstr>תשובה</vt:lpstr>
      <vt:lpstr>שאלות 23-24</vt:lpstr>
      <vt:lpstr>תשובות</vt:lpstr>
      <vt:lpstr>פגיעה במארג המזון</vt:lpstr>
      <vt:lpstr>שאלה 25</vt:lpstr>
      <vt:lpstr>תשובה</vt:lpstr>
      <vt:lpstr>שאלה 26</vt:lpstr>
      <vt:lpstr>תשובה</vt:lpstr>
      <vt:lpstr>שאלה 27</vt:lpstr>
      <vt:lpstr>תשובה</vt:lpstr>
      <vt:lpstr>שאלה 28 </vt:lpstr>
      <vt:lpstr>תשובה</vt:lpstr>
      <vt:lpstr>שאלות 29-30</vt:lpstr>
      <vt:lpstr>תשובות</vt:lpstr>
      <vt:lpstr>שאלה 31</vt:lpstr>
      <vt:lpstr>תשובה</vt:lpstr>
      <vt:lpstr>שאלה 32</vt:lpstr>
      <vt:lpstr>תשובה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‏‏משתמש Windows</cp:lastModifiedBy>
  <cp:revision>445</cp:revision>
  <dcterms:created xsi:type="dcterms:W3CDTF">2010-09-05T07:07:37Z</dcterms:created>
  <dcterms:modified xsi:type="dcterms:W3CDTF">2018-03-11T09:07:17Z</dcterms:modified>
</cp:coreProperties>
</file>